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504" r:id="rId4"/>
    <p:sldId id="505" r:id="rId6"/>
    <p:sldId id="506" r:id="rId7"/>
    <p:sldId id="507" r:id="rId8"/>
    <p:sldId id="508" r:id="rId9"/>
    <p:sldId id="509" r:id="rId10"/>
    <p:sldId id="510" r:id="rId11"/>
    <p:sldId id="512" r:id="rId12"/>
    <p:sldId id="517" r:id="rId13"/>
    <p:sldId id="518" r:id="rId14"/>
    <p:sldId id="519" r:id="rId15"/>
    <p:sldId id="520" r:id="rId16"/>
    <p:sldId id="522" r:id="rId17"/>
    <p:sldId id="521" r:id="rId18"/>
    <p:sldId id="524" r:id="rId19"/>
    <p:sldId id="525" r:id="rId20"/>
    <p:sldId id="526" r:id="rId21"/>
    <p:sldId id="528" r:id="rId22"/>
    <p:sldId id="527" r:id="rId23"/>
    <p:sldId id="529" r:id="rId24"/>
    <p:sldId id="530" r:id="rId25"/>
    <p:sldId id="523" r:id="rId26"/>
    <p:sldId id="513" r:id="rId27"/>
    <p:sldId id="514" r:id="rId28"/>
    <p:sldId id="531" r:id="rId29"/>
    <p:sldId id="532" r:id="rId30"/>
    <p:sldId id="533" r:id="rId31"/>
    <p:sldId id="534" r:id="rId32"/>
    <p:sldId id="535" r:id="rId33"/>
    <p:sldId id="536" r:id="rId34"/>
    <p:sldId id="538" r:id="rId35"/>
    <p:sldId id="537" r:id="rId36"/>
    <p:sldId id="539" r:id="rId37"/>
    <p:sldId id="515" r:id="rId38"/>
    <p:sldId id="599" r:id="rId39"/>
    <p:sldId id="540" r:id="rId40"/>
    <p:sldId id="541" r:id="rId41"/>
    <p:sldId id="595" r:id="rId42"/>
    <p:sldId id="543" r:id="rId43"/>
    <p:sldId id="544" r:id="rId44"/>
    <p:sldId id="596" r:id="rId45"/>
    <p:sldId id="597" r:id="rId46"/>
    <p:sldId id="598" r:id="rId47"/>
    <p:sldId id="546" r:id="rId48"/>
    <p:sldId id="547" r:id="rId49"/>
    <p:sldId id="548" r:id="rId50"/>
    <p:sldId id="516" r:id="rId51"/>
    <p:sldId id="549" r:id="rId52"/>
    <p:sldId id="550" r:id="rId53"/>
    <p:sldId id="551" r:id="rId54"/>
    <p:sldId id="552" r:id="rId55"/>
    <p:sldId id="553" r:id="rId56"/>
    <p:sldId id="554" r:id="rId57"/>
    <p:sldId id="555" r:id="rId58"/>
    <p:sldId id="556" r:id="rId59"/>
    <p:sldId id="578" r:id="rId60"/>
    <p:sldId id="579" r:id="rId61"/>
    <p:sldId id="580" r:id="rId62"/>
    <p:sldId id="582" r:id="rId63"/>
    <p:sldId id="581" r:id="rId64"/>
    <p:sldId id="585" r:id="rId65"/>
    <p:sldId id="583" r:id="rId66"/>
    <p:sldId id="584" r:id="rId67"/>
    <p:sldId id="586" r:id="rId68"/>
    <p:sldId id="587" r:id="rId69"/>
    <p:sldId id="564" r:id="rId70"/>
    <p:sldId id="565" r:id="rId71"/>
    <p:sldId id="566" r:id="rId72"/>
    <p:sldId id="567" r:id="rId73"/>
    <p:sldId id="568" r:id="rId74"/>
    <p:sldId id="572" r:id="rId75"/>
    <p:sldId id="573" r:id="rId76"/>
    <p:sldId id="574" r:id="rId77"/>
    <p:sldId id="575" r:id="rId78"/>
    <p:sldId id="576" r:id="rId79"/>
    <p:sldId id="577" r:id="rId80"/>
    <p:sldId id="588" r:id="rId81"/>
    <p:sldId id="589" r:id="rId82"/>
    <p:sldId id="590" r:id="rId83"/>
    <p:sldId id="591" r:id="rId84"/>
    <p:sldId id="593" r:id="rId85"/>
    <p:sldId id="592" r:id="rId86"/>
    <p:sldId id="594" r:id="rId87"/>
    <p:sldId id="600" r:id="rId88"/>
    <p:sldId id="601" r:id="rId89"/>
    <p:sldId id="279" r:id="rId90"/>
    <p:sldId id="569" r:id="rId91"/>
    <p:sldId id="570" r:id="rId92"/>
    <p:sldId id="571" r:id="rId93"/>
  </p:sldIdLst>
  <p:sldSz cx="9144000" cy="6858000" type="screen4x3"/>
  <p:notesSz cx="6858000" cy="9144000"/>
  <p:custDataLst>
    <p:tags r:id="rId9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8" userDrawn="1">
          <p15:clr>
            <a:srgbClr val="A4A3A4"/>
          </p15:clr>
        </p15:guide>
        <p15:guide id="2" pos="28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000099"/>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308" autoAdjust="0"/>
  </p:normalViewPr>
  <p:slideViewPr>
    <p:cSldViewPr showGuides="1">
      <p:cViewPr varScale="1">
        <p:scale>
          <a:sx n="75" d="100"/>
          <a:sy n="75" d="100"/>
        </p:scale>
        <p:origin x="-120" y="-512"/>
      </p:cViewPr>
      <p:guideLst>
        <p:guide orient="horz" pos="2158"/>
        <p:guide pos="288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7" Type="http://schemas.openxmlformats.org/officeDocument/2006/relationships/tags" Target="tags/tag4.xml"/><Relationship Id="rId96" Type="http://schemas.openxmlformats.org/officeDocument/2006/relationships/tableStyles" Target="tableStyles.xml"/><Relationship Id="rId95" Type="http://schemas.openxmlformats.org/officeDocument/2006/relationships/viewProps" Target="viewProps.xml"/><Relationship Id="rId94" Type="http://schemas.openxmlformats.org/officeDocument/2006/relationships/presProps" Target="presProps.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D5B07-A7D6-425A-A7A7-70AC0BB6CBC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80806D-1C43-4D5E-8ED2-0AE01926B1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4" Type="http://schemas.openxmlformats.org/officeDocument/2006/relationships/hyperlink" Target="https://baike.baidu.com/item/%E6%B0%9F%E4%B9%99%E9%85%B0%E8%83%BA" TargetMode="External"/><Relationship Id="rId3" Type="http://schemas.openxmlformats.org/officeDocument/2006/relationships/hyperlink" Target="https://baike.baidu.com/item/%E6%9C%89%E6%9C%BA%E7%A3%B7%E5%86%9C%E8%8D%AF%E4%B8%AD%E6%AF%92" TargetMode="Externa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Char char="£"/>
            </a:pPr>
            <a:r>
              <a:rPr lang="zh-CN" altLang="en-US" sz="1200" b="0" i="0" kern="1200" dirty="0" smtClean="0">
                <a:solidFill>
                  <a:schemeClr val="tx1"/>
                </a:solidFill>
                <a:latin typeface="+mn-lt"/>
                <a:ea typeface="+mn-ea"/>
                <a:cs typeface="+mn-cs"/>
              </a:rPr>
              <a:t>：①</a:t>
            </a:r>
            <a:r>
              <a:rPr lang="zh-CN" altLang="en-US" sz="1200" b="0" i="0" u="none" strike="noStrike" kern="1200" dirty="0" smtClean="0">
                <a:solidFill>
                  <a:schemeClr val="tx1"/>
                </a:solidFill>
                <a:latin typeface="+mn-lt"/>
                <a:ea typeface="+mn-ea"/>
                <a:cs typeface="+mn-cs"/>
                <a:hlinkClick r:id="rId3"/>
              </a:rPr>
              <a:t>有机磷农药中毒</a:t>
            </a:r>
            <a:r>
              <a:rPr lang="zh-CN" altLang="en-US" sz="1200" b="0" i="0" kern="1200" dirty="0" smtClean="0">
                <a:solidFill>
                  <a:schemeClr val="tx1"/>
                </a:solidFill>
                <a:latin typeface="+mn-lt"/>
                <a:ea typeface="+mn-ea"/>
                <a:cs typeface="+mn-cs"/>
              </a:rPr>
              <a:t>解毒剂，如胆碱酯酶复能剂和抗胆碱剂（阿托品、氢溴酸山莨碱、溴本辛）；②氟乙酸钠、</a:t>
            </a:r>
            <a:r>
              <a:rPr lang="zh-CN" altLang="en-US" sz="1200" b="0" i="0" u="none" strike="noStrike" kern="1200" dirty="0" smtClean="0">
                <a:solidFill>
                  <a:schemeClr val="tx1"/>
                </a:solidFill>
                <a:latin typeface="+mn-lt"/>
                <a:ea typeface="+mn-ea"/>
                <a:cs typeface="+mn-cs"/>
                <a:hlinkClick r:id="rId4"/>
              </a:rPr>
              <a:t>氟乙酰胺</a:t>
            </a:r>
            <a:r>
              <a:rPr lang="zh-CN" altLang="en-US" sz="1200" b="0" i="0" kern="1200" dirty="0" smtClean="0">
                <a:solidFill>
                  <a:schemeClr val="tx1"/>
                </a:solidFill>
                <a:latin typeface="+mn-lt"/>
                <a:ea typeface="+mn-ea"/>
                <a:cs typeface="+mn-cs"/>
              </a:rPr>
              <a:t>中度的解毒剂，如甘油乙酸酯及乙酰胺；③氰化物中毒的解毒剂，如亚硝酸钠</a:t>
            </a:r>
            <a:r>
              <a:rPr lang="en-US" altLang="zh-CN" sz="1200" b="0" i="0" kern="1200" dirty="0" smtClean="0">
                <a:solidFill>
                  <a:schemeClr val="tx1"/>
                </a:solidFill>
                <a:latin typeface="+mn-lt"/>
                <a:ea typeface="+mn-ea"/>
                <a:cs typeface="+mn-cs"/>
              </a:rPr>
              <a:t>-</a:t>
            </a:r>
            <a:r>
              <a:rPr lang="zh-CN" altLang="en-US" sz="1200" b="0" i="0" kern="1200" dirty="0" smtClean="0">
                <a:solidFill>
                  <a:schemeClr val="tx1"/>
                </a:solidFill>
                <a:latin typeface="+mn-lt"/>
                <a:ea typeface="+mn-ea"/>
                <a:cs typeface="+mn-cs"/>
              </a:rPr>
              <a:t>硫代硫酸钠、羟钴胺及氯钴胺；④高铁血红蛋白还原剂，主要有美蓝和苯甲胺蓝；⑤金属络合剂，如依地酸钙二钠可以驱铅、二巯基丙磺酸钠、二巯基丁二酸钠及青霉胺能驱铅、汞及砷等。</a:t>
            </a:r>
            <a:endParaRPr lang="zh-CN" altLang="en-US" dirty="0">
              <a:sym typeface="Wingdings" panose="05000000000000000000"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含有大量硝酸盐与亚硝酸盐的饮水、蔬菜、粮食、鱼、肉制品、渍酸菜、隔夜炒菜等经人食用后，大量亚硝酸盐可使人直接中毒，而且硝酸盐在人体内也可被还原为亚硝酸盐。亚硝酸盐与人体血液作用，形成高铁血红蛋白，从而使血液失去携氧功能，使人缺氧中毒，轻者头昏、心悸、呕吐</a:t>
            </a:r>
            <a:endParaRPr lang="zh-CN" altLang="en-US" dirty="0">
              <a:sym typeface="Wingdings" panose="05000000000000000000"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sz="1200" b="0" i="0" kern="1200" dirty="0" smtClean="0">
              <a:solidFill>
                <a:schemeClr val="tx1"/>
              </a:solidFill>
              <a:latin typeface="+mn-lt"/>
              <a:ea typeface="+mn-ea"/>
              <a:cs typeface="+mn-cs"/>
            </a:endParaRPr>
          </a:p>
          <a:p>
            <a:pPr>
              <a:buFont typeface="Wingdings" panose="05000000000000000000" pitchFamily="2" charset="2"/>
              <a:buNone/>
            </a:pPr>
            <a:r>
              <a:rPr lang="zh-CN" altLang="en-US" dirty="0">
                <a:sym typeface="Wingdings" panose="05000000000000000000" charset="0"/>
              </a:rPr>
              <a:t>胺类广泛存在于生物界，具有极重要的生理活性和生物活性，如蛋白质、核酸、许多激素、抗生素和生物碱等都是胺的复杂衍生物，临床上使用的大多数药物也是胺或者胺的衍生物，因此掌握胺的性质和合成方法是研究这些复杂天然产物及更好地维护人类健康的基础。</a:t>
            </a:r>
            <a:endParaRPr lang="zh-CN" altLang="en-US" dirty="0">
              <a:sym typeface="Wingdings" panose="05000000000000000000" charset="0"/>
            </a:endParaRPr>
          </a:p>
          <a:p>
            <a:pPr>
              <a:buFont typeface="Wingdings" panose="05000000000000000000" pitchFamily="2" charset="2"/>
              <a:buNone/>
            </a:pPr>
            <a:endParaRPr lang="zh-CN" altLang="en-US" dirty="0">
              <a:sym typeface="Wingdings" panose="05000000000000000000" charset="0"/>
            </a:endParaRPr>
          </a:p>
          <a:p>
            <a:pPr>
              <a:buFont typeface="Wingdings" panose="05000000000000000000" pitchFamily="2" charset="2"/>
              <a:buNone/>
            </a:pPr>
            <a:r>
              <a:rPr lang="zh-CN" altLang="en-US" dirty="0">
                <a:sym typeface="Wingdings" panose="05000000000000000000" charset="0"/>
              </a:rPr>
              <a:t>有些芳胺，如β-萘胺，联苯胺还有致癌作用。 </a:t>
            </a:r>
            <a:endParaRPr lang="zh-CN" altLang="en-US" dirty="0">
              <a:sym typeface="Wingdings" panose="0500000000000000000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a:xfrm>
            <a:off x="0" y="0"/>
            <a:ext cx="15010130" cy="1495426"/>
          </a:xfrm>
        </p:spPr>
        <p:txBody>
          <a:bodyPr>
            <a:spAutoFit/>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r>
              <a:rPr lang="en-US" altLang="zh-CN" sz="1200" b="0" i="0" kern="1200" dirty="0" smtClean="0">
                <a:solidFill>
                  <a:schemeClr val="tx1"/>
                </a:solidFill>
                <a:latin typeface="+mn-lt"/>
                <a:ea typeface="+mn-ea"/>
                <a:cs typeface="+mn-cs"/>
              </a:rPr>
              <a:t>  </a:t>
            </a:r>
            <a:r>
              <a:rPr lang="zh-CN" altLang="en-US" dirty="0" smtClean="0">
                <a:latin typeface="+mn-ea"/>
                <a:sym typeface="+mn-ea"/>
              </a:rPr>
              <a:t>蹒跚（pán shān ）</a:t>
            </a:r>
            <a:endParaRPr lang="en-US" altLang="zh-CN" sz="1200" b="0" i="0" kern="1200" dirty="0" smtClean="0">
              <a:solidFill>
                <a:schemeClr val="tx1"/>
              </a:solidFill>
              <a:latin typeface="+mn-lt"/>
              <a:ea typeface="+mn-ea"/>
              <a:cs typeface="+mn-cs"/>
              <a:sym typeface="Wingdings" panose="05000000000000000000"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buFont typeface="Wingdings" panose="05000000000000000000" pitchFamily="2" charset="2"/>
              <a:buChar char="£"/>
            </a:pPr>
            <a:r>
              <a:rPr lang="zh-CN" altLang="en-US" dirty="0" smtClean="0">
                <a:sym typeface="Wingdings" panose="05000000000000000000" charset="0"/>
              </a:rPr>
              <a:t>   </a:t>
            </a:r>
            <a:r>
              <a:rPr lang="zh-CN" altLang="en-US" dirty="0">
                <a:sym typeface="Wingdings" panose="05000000000000000000" charset="0"/>
              </a:rPr>
              <a:t>   </a:t>
            </a:r>
            <a:r>
              <a:rPr lang="zh-CN" altLang="en-US" dirty="0" smtClean="0">
                <a:sym typeface="Wingdings" panose="05000000000000000000" charset="0"/>
              </a:rPr>
              <a:t></a:t>
            </a:r>
            <a:endParaRPr lang="en-US" altLang="zh-CN" dirty="0" smtClean="0">
              <a:sym typeface="Wingdings" panose="05000000000000000000" charset="0"/>
            </a:endParaRPr>
          </a:p>
          <a:p>
            <a:pPr>
              <a:buFont typeface="Wingdings" panose="05000000000000000000" pitchFamily="2" charset="2"/>
              <a:buNone/>
            </a:pPr>
            <a:r>
              <a:rPr lang="zh-CN" altLang="en-US" sz="1200" b="0" i="0" kern="1200" dirty="0" smtClean="0">
                <a:solidFill>
                  <a:schemeClr val="tx1"/>
                </a:solidFill>
                <a:latin typeface="+mn-lt"/>
                <a:ea typeface="+mn-ea"/>
                <a:cs typeface="+mn-cs"/>
              </a:rPr>
              <a:t>沙门菌属和大肠杆菌</a:t>
            </a:r>
            <a:endParaRPr lang="zh-CN" altLang="en-US" dirty="0">
              <a:sym typeface="Wingdings" panose="05000000000000000000"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a:xfrm>
            <a:off x="0" y="0"/>
            <a:ext cx="15010130" cy="1495426"/>
          </a:xfrm>
        </p:spPr>
        <p:txBody>
          <a:bodyPr>
            <a:spAutoFit/>
          </a:bodyPr>
          <a:lstStyle/>
          <a:p>
            <a:r>
              <a:rPr lang="zh-CN" altLang="en-US" dirty="0">
                <a:sym typeface="Wingdings" panose="05000000000000000000" charset="0"/>
              </a:rPr>
              <a:t>          </a:t>
            </a:r>
            <a:r>
              <a:rPr lang="zh-CN" altLang="en-US" b="1" dirty="0" smtClean="0">
                <a:solidFill>
                  <a:srgbClr val="0000FF"/>
                </a:solidFill>
                <a:latin typeface="+mn-ea"/>
                <a:sym typeface="+mn-ea"/>
              </a:rPr>
              <a:t>氰甙苷（qínɡ dài ɡān ）</a:t>
            </a:r>
            <a:endParaRPr lang="zh-CN" altLang="en-US" dirty="0">
              <a:sym typeface="Wingdings" panose="05000000000000000000"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a:xfrm>
            <a:off x="0" y="0"/>
            <a:ext cx="15010130" cy="1495426"/>
          </a:xfrm>
        </p:spPr>
        <p:txBody>
          <a:bodyPr>
            <a:spAutoFit/>
          </a:bodyPr>
          <a:lstStyle/>
          <a:p>
            <a:r>
              <a:rPr lang="zh-CN" altLang="en-US" dirty="0">
                <a:sym typeface="Wingdings" panose="05000000000000000000" charset="0"/>
              </a:rPr>
              <a:t>          </a:t>
            </a:r>
            <a:r>
              <a:rPr lang="zh-CN" altLang="en-US" dirty="0">
                <a:latin typeface="+mn-ea"/>
                <a:cs typeface="隶书" panose="02010509060101010101" charset="-122"/>
                <a:sym typeface="+mn-ea"/>
              </a:rPr>
              <a:t>咀嚼（jǔ jué ）</a:t>
            </a:r>
            <a:endParaRPr lang="zh-CN" altLang="en-US" dirty="0">
              <a:sym typeface="Wingdings" panose="05000000000000000000"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Wingdings" panose="05000000000000000000" charset="0"/>
              </a:rPr>
              <a:t>          </a:t>
            </a:r>
            <a:endParaRPr lang="zh-CN" altLang="en-US">
              <a:sym typeface="Wingdings" panose="05000000000000000000"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a:xfrm>
            <a:off x="0" y="0"/>
            <a:ext cx="15010130" cy="1495426"/>
          </a:xfrm>
        </p:spPr>
        <p:txBody>
          <a:bodyPr>
            <a:spAutoFit/>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r>
              <a:rPr lang="zh-CN" altLang="en-US" dirty="0" smtClean="0">
                <a:latin typeface="+mn-ea"/>
                <a:cs typeface="隶书" panose="02010509060101010101" charset="-122"/>
                <a:sym typeface="Wingdings" panose="05000000000000000000" charset="0"/>
              </a:rPr>
              <a:t>三羧酸（sān suō suān ）</a:t>
            </a:r>
            <a:endParaRPr lang="zh-CN" altLang="en-US" dirty="0">
              <a:sym typeface="Wingdings" panose="05000000000000000000"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a:p>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②③①④⑤⑥</a:t>
            </a:r>
            <a:endParaRPr lang="zh-CN" altLang="en-US" dirty="0">
              <a:sym typeface="Wingdings" panose="05000000000000000000"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480806D-1C43-4D5E-8ED2-0AE01926B1B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sym typeface="Wingdings" panose="05000000000000000000" charset="0"/>
              </a:rPr>
              <a:t>          </a:t>
            </a:r>
            <a:endParaRPr lang="zh-CN" altLang="en-US" dirty="0">
              <a:sym typeface="Wingdings" panose="05000000000000000000"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圆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副标题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17" name="页脚占位符 16"/>
          <p:cNvSpPr>
            <a:spLocks noGrp="1"/>
          </p:cNvSpPr>
          <p:nvPr>
            <p:ph type="ftr" sz="quarter" idx="11"/>
          </p:nvPr>
        </p:nvSpPr>
        <p:spPr/>
        <p:txBody>
          <a:bodyPr/>
          <a:lstStyle/>
          <a:p>
            <a:endParaRPr lang="zh-CN" altLang="en-US"/>
          </a:p>
        </p:txBody>
      </p:sp>
      <p:sp>
        <p:nvSpPr>
          <p:cNvPr id="29" name="灯片编号占位符 28"/>
          <p:cNvSpPr>
            <a:spLocks noGrp="1"/>
          </p:cNvSpPr>
          <p:nvPr>
            <p:ph type="sldNum" sz="quarter" idx="12"/>
          </p:nvPr>
        </p:nvSpPr>
        <p:spPr/>
        <p:txBody>
          <a:bodyPr lIns="0" tIns="0" rIns="0" bIns="0">
            <a:noAutofit/>
          </a:bodyPr>
          <a:lstStyle>
            <a:lvl1pPr>
              <a:defRPr sz="1400">
                <a:solidFill>
                  <a:srgbClr val="FFFFFF"/>
                </a:solidFill>
              </a:defRPr>
            </a:lvl1pPr>
          </a:lstStyle>
          <a:p>
            <a:fld id="{0C913308-F349-4B6D-A68A-DD1791B4A57B}" type="slidenum">
              <a:rPr lang="zh-CN" altLang="en-US" smtClean="0"/>
            </a:fld>
            <a:endParaRPr lang="zh-CN"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标题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CN" altLang="en-US" smtClean="0"/>
              <a:t>单击此处编辑母版标题样式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1"/>
            <a:ext cx="201168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914400" y="274640"/>
            <a:ext cx="5562600" cy="5851525"/>
          </a:xfrm>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8" name="内容占位符 7"/>
          <p:cNvSpPr>
            <a:spLocks noGrp="1"/>
          </p:cNvSpPr>
          <p:nvPr>
            <p:ph sz="quarter" idx="1"/>
          </p:nvPr>
        </p:nvSpPr>
        <p:spPr>
          <a:xfrm>
            <a:off x="914400" y="1447800"/>
            <a:ext cx="777240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圆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标题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endParaRPr kumimoji="0"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a:xfrm>
            <a:off x="800100" y="6172200"/>
            <a:ext cx="4000500" cy="457200"/>
          </a:xfrm>
        </p:spPr>
        <p:txBody>
          <a:bodyPr/>
          <a:lstStyle/>
          <a:p>
            <a:endParaRPr lang="zh-CN"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灯片编号占位符 5"/>
          <p:cNvSpPr>
            <a:spLocks noGrp="1"/>
          </p:cNvSpPr>
          <p:nvPr>
            <p:ph type="sldNum" sz="quarter" idx="12"/>
          </p:nvPr>
        </p:nvSpPr>
        <p:spPr>
          <a:xfrm>
            <a:off x="146304" y="6208776"/>
            <a:ext cx="457200" cy="457200"/>
          </a:xfrm>
        </p:spPr>
        <p:txBody>
          <a:bodyPr/>
          <a:lstStyle/>
          <a:p>
            <a:fld id="{0C913308-F349-4B6D-A68A-DD1791B4A57B}"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内容占位符 8"/>
          <p:cNvSpPr>
            <a:spLocks noGrp="1"/>
          </p:cNvSpPr>
          <p:nvPr>
            <p:ph sz="quarter" idx="1"/>
          </p:nvPr>
        </p:nvSpPr>
        <p:spPr>
          <a:xfrm>
            <a:off x="914400" y="1447800"/>
            <a:ext cx="374904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933950" y="1447800"/>
            <a:ext cx="374904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14400" y="273050"/>
            <a:ext cx="7772400" cy="1143000"/>
          </a:xfrm>
        </p:spPr>
        <p:txBody>
          <a:bodyPr anchor="b" anchorCtr="0"/>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4" name="文本占位符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11" name="内容占位符 10"/>
          <p:cNvSpPr>
            <a:spLocks noGrp="1"/>
          </p:cNvSpPr>
          <p:nvPr>
            <p:ph sz="half" idx="2"/>
          </p:nvPr>
        </p:nvSpPr>
        <p:spPr>
          <a:xfrm>
            <a:off x="914400" y="2247900"/>
            <a:ext cx="3733800" cy="38862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13" name="内容占位符 12"/>
          <p:cNvSpPr>
            <a:spLocks noGrp="1"/>
          </p:cNvSpPr>
          <p:nvPr>
            <p:ph sz="half" idx="4"/>
          </p:nvPr>
        </p:nvSpPr>
        <p:spPr>
          <a:xfrm>
            <a:off x="4953000" y="2247900"/>
            <a:ext cx="3733800" cy="38862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圆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标题 1"/>
          <p:cNvSpPr>
            <a:spLocks noGrp="1"/>
          </p:cNvSpPr>
          <p:nvPr>
            <p:ph type="title"/>
          </p:nvPr>
        </p:nvSpPr>
        <p:spPr>
          <a:xfrm>
            <a:off x="914400" y="273050"/>
            <a:ext cx="7772400" cy="1143000"/>
          </a:xfrm>
        </p:spPr>
        <p:txBody>
          <a:bodyPr anchor="b" anchorCtr="0"/>
          <a:lstStyle>
            <a:lvl1pPr algn="l">
              <a:buNone/>
              <a:defRPr sz="4000" b="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endParaRPr kumimoji="0"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11" name="内容占位符 10"/>
          <p:cNvSpPr>
            <a:spLocks noGrp="1"/>
          </p:cNvSpPr>
          <p:nvPr>
            <p:ph sz="quarter" idx="1"/>
          </p:nvPr>
        </p:nvSpPr>
        <p:spPr>
          <a:xfrm>
            <a:off x="2971800" y="1600200"/>
            <a:ext cx="5715000" cy="44958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endParaRPr kumimoji="0"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a:xfrm>
            <a:off x="914400" y="6172200"/>
            <a:ext cx="3886200" cy="457200"/>
          </a:xfrm>
        </p:spPr>
        <p:txBody>
          <a:bodyPr/>
          <a:lstStyle/>
          <a:p>
            <a:endParaRPr lang="zh-CN" altLang="en-US"/>
          </a:p>
        </p:txBody>
      </p:sp>
      <p:sp>
        <p:nvSpPr>
          <p:cNvPr id="7" name="灯片编号占位符 6"/>
          <p:cNvSpPr>
            <a:spLocks noGrp="1"/>
          </p:cNvSpPr>
          <p:nvPr>
            <p:ph type="sldNum" sz="quarter" idx="12"/>
          </p:nvPr>
        </p:nvSpPr>
        <p:spPr>
          <a:xfrm>
            <a:off x="146304" y="6208776"/>
            <a:ext cx="457200" cy="457200"/>
          </a:xfrm>
        </p:spPr>
        <p:txBody>
          <a:bodyPr/>
          <a:lstStyle/>
          <a:p>
            <a:fld id="{0C913308-F349-4B6D-A68A-DD1791B4A57B}" type="slidenum">
              <a:rPr lang="zh-CN" altLang="en-US" smtClean="0"/>
            </a:fld>
            <a:endParaRPr lang="zh-CN"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图片占位符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CN" altLang="en-US" smtClean="0"/>
              <a:t>单击图标添加图片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圆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标题占位符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CN" altLang="en-US" smtClean="0"/>
              <a:t>单击此处编辑母版文本样式</a:t>
            </a:r>
            <a:endParaRPr kumimoji="0" lang="zh-CN" altLang="en-US" smtClean="0"/>
          </a:p>
          <a:p>
            <a:pPr lvl="1" eaLnBrk="1" latinLnBrk="0" hangingPunct="1"/>
            <a:r>
              <a:rPr kumimoji="0" lang="zh-CN" altLang="en-US" smtClean="0"/>
              <a:t>第二级</a:t>
            </a:r>
            <a:endParaRPr kumimoji="0" lang="zh-CN" altLang="en-US" smtClean="0"/>
          </a:p>
          <a:p>
            <a:pPr lvl="2" eaLnBrk="1" latinLnBrk="0" hangingPunct="1"/>
            <a:r>
              <a:rPr kumimoji="0" lang="zh-CN" altLang="en-US" smtClean="0"/>
              <a:t>第三级</a:t>
            </a:r>
            <a:endParaRPr kumimoji="0" lang="zh-CN" altLang="en-US" smtClean="0"/>
          </a:p>
          <a:p>
            <a:pPr lvl="3" eaLnBrk="1" latinLnBrk="0" hangingPunct="1"/>
            <a:r>
              <a:rPr kumimoji="0" lang="zh-CN" altLang="en-US" smtClean="0"/>
              <a:t>第四级</a:t>
            </a:r>
            <a:endParaRPr kumimoji="0" lang="zh-CN" altLang="en-US" smtClean="0"/>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30820CF-B880-4189-942D-D702A7CBA730}" type="datetimeFigureOut">
              <a:rPr lang="zh-CN" altLang="en-US" smtClean="0"/>
            </a:fld>
            <a:endParaRPr lang="zh-CN" altLang="en-US"/>
          </a:p>
        </p:txBody>
      </p:sp>
      <p:sp>
        <p:nvSpPr>
          <p:cNvPr id="3" name="页脚占位符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CN" altLang="en-US"/>
          </a:p>
        </p:txBody>
      </p:sp>
      <p:sp>
        <p:nvSpPr>
          <p:cNvPr id="23" name="灯片编号占位符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slide" Target="slide8.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slide" Target="slide7.xml"/><Relationship Id="rId7" Type="http://schemas.openxmlformats.org/officeDocument/2006/relationships/slide" Target="slide85.xml"/><Relationship Id="rId6" Type="http://schemas.openxmlformats.org/officeDocument/2006/relationships/slide" Target="slide78.xml"/><Relationship Id="rId5" Type="http://schemas.openxmlformats.org/officeDocument/2006/relationships/slide" Target="slide67.xml"/><Relationship Id="rId4" Type="http://schemas.openxmlformats.org/officeDocument/2006/relationships/slide" Target="slide57.xml"/><Relationship Id="rId3" Type="http://schemas.openxmlformats.org/officeDocument/2006/relationships/slide" Target="slide48.xml"/><Relationship Id="rId2" Type="http://schemas.openxmlformats.org/officeDocument/2006/relationships/slide" Target="slide35.xml"/><Relationship Id="rId10" Type="http://schemas.openxmlformats.org/officeDocument/2006/relationships/notesSlide" Target="../notesSlides/notesSlide21.xml"/><Relationship Id="rId1" Type="http://schemas.openxmlformats.org/officeDocument/2006/relationships/slide" Target="slide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file:///C:\Users\zhaonml\AppData\Local\Temp\wps\INetCache\6a52ad242fe69758197ed50a70dfce59" TargetMode="External"/><Relationship Id="rId2" Type="http://schemas.openxmlformats.org/officeDocument/2006/relationships/image" Target="../media/image7.jpeg"/><Relationship Id="rId1" Type="http://schemas.openxmlformats.org/officeDocument/2006/relationships/slide" Target="slide24.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tags" Target="../tags/tag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emf"/><Relationship Id="rId1" Type="http://schemas.openxmlformats.org/officeDocument/2006/relationships/slide" Target="slide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emf"/><Relationship Id="rId3" Type="http://schemas.openxmlformats.org/officeDocument/2006/relationships/slide" Target="slide6.xml"/><Relationship Id="rId2" Type="http://schemas.openxmlformats.org/officeDocument/2006/relationships/image" Target="../media/image12.emf"/><Relationship Id="rId1" Type="http://schemas.openxmlformats.org/officeDocument/2006/relationships/image" Target="../media/image11.emf"/></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emf"/><Relationship Id="rId1" Type="http://schemas.openxmlformats.org/officeDocument/2006/relationships/image" Target="../media/image14.emf"/></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emf"/><Relationship Id="rId1" Type="http://schemas.openxmlformats.org/officeDocument/2006/relationships/image" Target="../media/image16.emf"/></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0.emf"/><Relationship Id="rId3" Type="http://schemas.openxmlformats.org/officeDocument/2006/relationships/slide" Target="slide7.xml"/><Relationship Id="rId2" Type="http://schemas.openxmlformats.org/officeDocument/2006/relationships/image" Target="../media/image19.emf"/><Relationship Id="rId1" Type="http://schemas.openxmlformats.org/officeDocument/2006/relationships/image" Target="../media/image18.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slide" Target="slide2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slide" Target="slide2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2.emf"/><Relationship Id="rId3" Type="http://schemas.openxmlformats.org/officeDocument/2006/relationships/slide" Target="slide23.xml"/><Relationship Id="rId2" Type="http://schemas.openxmlformats.org/officeDocument/2006/relationships/image" Target="../media/image21.emf"/><Relationship Id="rId1" Type="http://schemas.openxmlformats.org/officeDocument/2006/relationships/slide" Target="slide5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6.emf"/><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emf"/><Relationship Id="rId1" Type="http://schemas.openxmlformats.org/officeDocument/2006/relationships/slide" Target="slide2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slide" Target="slide24.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hyperlink" Target="http://www.le.com/ptv/vplay/27184183.html?ch=360_kandsp"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hyperlink" Target="https://haokan.baidu.com/v?vid=5180753026993562970" TargetMode="Externa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slide" Target="slide24.xml"/><Relationship Id="rId1" Type="http://schemas.openxmlformats.org/officeDocument/2006/relationships/slide" Target="slide8.xml"/></Relationships>
</file>

<file path=ppt/slides/_rels/slide70.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oleObject" Target="../embeddings/oleObject1.bin"/></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slide" Target="slide88.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slide" Target="slide8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slide" Target="slide24.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hyperlink" Target="http://www.le.com/ptv/vplay/27184183.html?ch=360_kandsp"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slide" Target="slide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slide" Target="slide24.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hyperlink" Target="http://www.le.com/ptv/vplay/27184183.html?ch=360_kandsp" TargetMode="Externa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hyperlink" Target="http://www.le.com/ptv/vplay/27184183.html?ch=360_kandsp" TargetMode="Externa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3.xml"/><Relationship Id="rId1" Type="http://schemas.openxmlformats.org/officeDocument/2006/relationships/image" Target="../media/image29.jpe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emf"/></Relationships>
</file>

<file path=ppt/slides/_rels/slide8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71.xml"/><Relationship Id="rId3" Type="http://schemas.openxmlformats.org/officeDocument/2006/relationships/image" Target="../media/image33.emf"/><Relationship Id="rId2" Type="http://schemas.openxmlformats.org/officeDocument/2006/relationships/slide" Target="slide28.xml"/><Relationship Id="rId1" Type="http://schemas.openxmlformats.org/officeDocument/2006/relationships/image" Target="../media/image32.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5.GIF"/><Relationship Id="rId3" Type="http://schemas.openxmlformats.org/officeDocument/2006/relationships/slide" Target="slide72.xml"/><Relationship Id="rId2" Type="http://schemas.openxmlformats.org/officeDocument/2006/relationships/image" Target="../media/image34.emf"/><Relationship Id="rId1" Type="http://schemas.openxmlformats.org/officeDocument/2006/relationships/slide" Target="slide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46363" y="3551643"/>
            <a:ext cx="5307629" cy="2636304"/>
          </a:xfrm>
        </p:spPr>
        <p:txBody>
          <a:bodyPr>
            <a:noAutofit/>
          </a:bodyPr>
          <a:lstStyle/>
          <a:p>
            <a:pPr algn="ctr">
              <a:lnSpc>
                <a:spcPct val="170000"/>
              </a:lnSpc>
            </a:pPr>
            <a:r>
              <a:rPr lang="zh-CN" altLang="en-US" sz="3200" b="1" dirty="0" smtClean="0">
                <a:solidFill>
                  <a:schemeClr val="tx1"/>
                </a:solidFill>
                <a:latin typeface="宋体" panose="02010600030101010101" pitchFamily="2" charset="-122"/>
                <a:ea typeface="宋体" panose="02010600030101010101" pitchFamily="2" charset="-122"/>
                <a:cs typeface="宋体" panose="02010600030101010101" pitchFamily="2" charset="-122"/>
              </a:rPr>
              <a:t>照那木拉</a:t>
            </a:r>
            <a:endParaRPr lang="zh-CN" altLang="en-US" sz="32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algn="ctr">
              <a:lnSpc>
                <a:spcPct val="170000"/>
              </a:lnSpc>
            </a:pPr>
            <a:endParaRPr lang="zh-CN" altLang="en-US" sz="3200" b="1"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4" name="标题 3"/>
          <p:cNvSpPr>
            <a:spLocks noGrp="1"/>
          </p:cNvSpPr>
          <p:nvPr>
            <p:ph type="ctrTitle"/>
          </p:nvPr>
        </p:nvSpPr>
        <p:spPr/>
        <p:txBody>
          <a:bodyPr>
            <a:normAutofit fontScale="90000"/>
          </a:bodyPr>
          <a:lstStyle/>
          <a:p>
            <a:pPr algn="l"/>
            <a:r>
              <a:rPr lang="zh-CN" altLang="zh-CN" sz="4400" b="1" dirty="0" smtClean="0">
                <a:solidFill>
                  <a:schemeClr val="tx1"/>
                </a:solidFill>
                <a:latin typeface="Arial" panose="020B0604020202020204" pitchFamily="34" charset="0"/>
                <a:ea typeface="宋体" panose="02010600030101010101" pitchFamily="2" charset="-122"/>
                <a:cs typeface="Arial" panose="020B0604020202020204" pitchFamily="34" charset="0"/>
              </a:rPr>
              <a:t>«</a:t>
            </a:r>
            <a:r>
              <a:rPr lang="zh-CN" altLang="zh-CN" sz="3200" b="1" dirty="0" smtClean="0">
                <a:solidFill>
                  <a:schemeClr val="tx1"/>
                </a:solidFill>
                <a:latin typeface="HG教科書体" panose="02020609000000000000" pitchFamily="17" charset="-128"/>
                <a:ea typeface="宋体" panose="02010600030101010101" pitchFamily="2" charset="-122"/>
              </a:rPr>
              <a:t>兽医学</a:t>
            </a:r>
            <a:r>
              <a:rPr lang="zh-CN" altLang="zh-CN" sz="4890" b="1" smtClean="0">
                <a:solidFill>
                  <a:schemeClr val="tx1"/>
                </a:solidFill>
                <a:latin typeface="Arial Black" panose="020B0A04020102020204" charset="0"/>
                <a:ea typeface="宋体" panose="02010600030101010101" pitchFamily="2" charset="-122"/>
                <a:cs typeface="Arial Black" panose="020B0A04020102020204" charset="0"/>
                <a:sym typeface="+mn-ea"/>
              </a:rPr>
              <a:t>»</a:t>
            </a:r>
            <a:br>
              <a:rPr altLang="zh-CN" sz="4800" b="1" dirty="0" smtClean="0">
                <a:latin typeface="HG教科書体" panose="02020609000000000000" pitchFamily="17" charset="-128"/>
                <a:ea typeface="宋体" panose="02010600030101010101" pitchFamily="2" charset="-122"/>
              </a:rPr>
            </a:br>
            <a:r>
              <a:rPr altLang="zh-CN" sz="4800" b="1" dirty="0" smtClean="0">
                <a:latin typeface="HG教科書体" panose="02020609000000000000" pitchFamily="17" charset="-128"/>
                <a:ea typeface="宋体" panose="02010600030101010101" pitchFamily="2" charset="-122"/>
              </a:rPr>
              <a:t>         </a:t>
            </a:r>
            <a:r>
              <a:rPr lang="zh-CN" altLang="en-US" sz="4800" b="1" dirty="0" smtClean="0">
                <a:latin typeface="HG教科書体" panose="02020609000000000000" pitchFamily="17" charset="-128"/>
                <a:ea typeface="宋体" panose="02010600030101010101" pitchFamily="2" charset="-122"/>
              </a:rPr>
              <a:t>临床兽医学</a:t>
            </a:r>
            <a:endParaRPr lang="zh-CN" altLang="en-US" sz="4800" b="1" dirty="0" smtClean="0">
              <a:latin typeface="HG教科書体" panose="02020609000000000000" pitchFamily="17" charset="-128"/>
              <a:ea typeface="宋体" panose="02010600030101010101" pitchFamily="2" charset="-122"/>
            </a:endParaRPr>
          </a:p>
        </p:txBody>
      </p:sp>
      <p:pic>
        <p:nvPicPr>
          <p:cNvPr id="2050" name="Picture 2" descr="「广东海洋大学」の画像検索結果"/>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37820" y="130810"/>
            <a:ext cx="1382395" cy="1270000"/>
          </a:xfrm>
          <a:prstGeom prst="rect">
            <a:avLst/>
          </a:prstGeom>
          <a:noFill/>
        </p:spPr>
      </p:pic>
    </p:spTree>
    <p:custDataLst>
      <p:tags r:id="rId2"/>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zh-CN" altLang="en-US" sz="3600" b="1" dirty="0" smtClean="0">
                <a:solidFill>
                  <a:srgbClr val="000000"/>
                </a:solidFill>
                <a:latin typeface="+mn-ea"/>
              </a:rPr>
              <a:t>二、中毒的分类</a:t>
            </a:r>
            <a:endParaRPr lang="en-US" altLang="zh-CN" sz="3600" b="1" dirty="0" smtClean="0">
              <a:solidFill>
                <a:srgbClr val="000000"/>
              </a:solidFill>
              <a:latin typeface="+mn-ea"/>
            </a:endParaRPr>
          </a:p>
        </p:txBody>
      </p:sp>
      <p:sp>
        <p:nvSpPr>
          <p:cNvPr id="3" name="内容占位符 2"/>
          <p:cNvSpPr>
            <a:spLocks noGrp="1"/>
          </p:cNvSpPr>
          <p:nvPr>
            <p:ph sz="quarter" idx="1"/>
          </p:nvPr>
        </p:nvSpPr>
        <p:spPr/>
        <p:txBody>
          <a:bodyPr>
            <a:normAutofit/>
          </a:bodyPr>
          <a:lstStyle/>
          <a:p>
            <a:pPr marL="0" indent="0">
              <a:lnSpc>
                <a:spcPct val="120000"/>
              </a:lnSpc>
              <a:spcBef>
                <a:spcPct val="50000"/>
              </a:spcBef>
              <a:buNone/>
            </a:pPr>
            <a:r>
              <a:rPr lang="en-US" altLang="zh-CN" sz="2800" b="1" dirty="0">
                <a:latin typeface="宋体" panose="02010600030101010101" pitchFamily="2" charset="-122"/>
              </a:rPr>
              <a:t>1.</a:t>
            </a:r>
            <a:r>
              <a:rPr lang="zh-CN" altLang="en-US" sz="2800" b="1" dirty="0">
                <a:latin typeface="宋体" panose="02010600030101010101" pitchFamily="2" charset="-122"/>
              </a:rPr>
              <a:t>依据毒物的数量和发病</a:t>
            </a:r>
            <a:r>
              <a:rPr lang="zh-CN" altLang="en-US" sz="2800" b="1" dirty="0" smtClean="0">
                <a:latin typeface="宋体" panose="02010600030101010101" pitchFamily="2" charset="-122"/>
              </a:rPr>
              <a:t>速度</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dirty="0" smtClean="0">
                <a:solidFill>
                  <a:srgbClr val="0000FF"/>
                </a:solidFill>
                <a:sym typeface="Wingdings" panose="05000000000000000000" charset="0"/>
              </a:rPr>
              <a:t></a:t>
            </a:r>
            <a:r>
              <a:rPr lang="en-US" altLang="zh-CN" dirty="0" smtClean="0">
                <a:solidFill>
                  <a:srgbClr val="0000FF"/>
                </a:solidFill>
                <a:sym typeface="Wingdings" panose="05000000000000000000" charset="0"/>
              </a:rPr>
              <a:t> </a:t>
            </a:r>
            <a:r>
              <a:rPr lang="zh-CN" altLang="en-US" b="1" dirty="0" smtClean="0">
                <a:solidFill>
                  <a:srgbClr val="0000FF"/>
                </a:solidFill>
                <a:latin typeface="宋体" panose="02010600030101010101" pitchFamily="2" charset="-122"/>
              </a:rPr>
              <a:t>急性中毒</a:t>
            </a:r>
            <a:endParaRPr lang="en-US" altLang="zh-CN" b="1" dirty="0" smtClean="0">
              <a:solidFill>
                <a:srgbClr val="0000FF"/>
              </a:solidFill>
              <a:latin typeface="宋体" panose="02010600030101010101" pitchFamily="2" charset="-122"/>
            </a:endParaRPr>
          </a:p>
          <a:p>
            <a:pPr marL="0" indent="0">
              <a:lnSpc>
                <a:spcPct val="120000"/>
              </a:lnSpc>
              <a:spcBef>
                <a:spcPct val="50000"/>
              </a:spcBef>
              <a:buNone/>
            </a:pPr>
            <a:r>
              <a:rPr lang="zh-CN" altLang="en-US" dirty="0" smtClean="0">
                <a:solidFill>
                  <a:srgbClr val="0000FF"/>
                </a:solidFill>
                <a:sym typeface="Wingdings" panose="05000000000000000000" charset="0"/>
              </a:rPr>
              <a:t></a:t>
            </a:r>
            <a:r>
              <a:rPr lang="en-US" altLang="zh-CN" dirty="0" smtClean="0">
                <a:solidFill>
                  <a:srgbClr val="0000FF"/>
                </a:solidFill>
                <a:sym typeface="Wingdings" panose="05000000000000000000" charset="0"/>
              </a:rPr>
              <a:t> </a:t>
            </a:r>
            <a:r>
              <a:rPr lang="zh-CN" altLang="en-US" b="1" dirty="0" smtClean="0">
                <a:solidFill>
                  <a:srgbClr val="0000FF"/>
                </a:solidFill>
                <a:latin typeface="宋体" panose="02010600030101010101" pitchFamily="2" charset="-122"/>
              </a:rPr>
              <a:t>慢性</a:t>
            </a:r>
            <a:r>
              <a:rPr lang="zh-CN" altLang="en-US" b="1" dirty="0">
                <a:solidFill>
                  <a:srgbClr val="0000FF"/>
                </a:solidFill>
                <a:latin typeface="宋体" panose="02010600030101010101" pitchFamily="2" charset="-122"/>
              </a:rPr>
              <a:t>中毒  </a:t>
            </a:r>
            <a:endParaRPr lang="zh-CN" altLang="en-US" b="1" dirty="0">
              <a:solidFill>
                <a:srgbClr val="0000FF"/>
              </a:solidFill>
              <a:latin typeface="宋体" panose="02010600030101010101" pitchFamily="2" charset="-122"/>
            </a:endParaRPr>
          </a:p>
          <a:p>
            <a:pPr>
              <a:lnSpc>
                <a:spcPct val="120000"/>
              </a:lnSpc>
              <a:spcBef>
                <a:spcPct val="50000"/>
              </a:spcBef>
              <a:buFont typeface="Wingdings" panose="05000000000000000000" charset="0"/>
              <a:buNone/>
            </a:pPr>
            <a:r>
              <a:rPr lang="en-US" altLang="zh-CN" sz="2800" b="1" dirty="0">
                <a:latin typeface="宋体" panose="02010600030101010101" pitchFamily="2" charset="-122"/>
              </a:rPr>
              <a:t>2.</a:t>
            </a:r>
            <a:r>
              <a:rPr lang="zh-CN" altLang="en-US" sz="2800" b="1" dirty="0">
                <a:latin typeface="宋体" panose="02010600030101010101" pitchFamily="2" charset="-122"/>
              </a:rPr>
              <a:t>根据毒物的来源</a:t>
            </a:r>
            <a:endParaRPr lang="zh-CN" altLang="en-US" sz="2800" b="1" dirty="0">
              <a:latin typeface="宋体" panose="02010600030101010101" pitchFamily="2" charset="-122"/>
            </a:endParaRPr>
          </a:p>
          <a:p>
            <a:pPr marL="0" indent="0">
              <a:lnSpc>
                <a:spcPct val="150000"/>
              </a:lnSpc>
              <a:spcBef>
                <a:spcPct val="50000"/>
              </a:spcBef>
              <a:buNone/>
            </a:pPr>
            <a:r>
              <a:rPr lang="zh-CN" altLang="en-US" sz="2400" dirty="0" smtClean="0">
                <a:solidFill>
                  <a:srgbClr val="0000FF"/>
                </a:solidFill>
                <a:sym typeface="Wingdings" panose="05000000000000000000" charset="0"/>
              </a:rPr>
              <a:t></a:t>
            </a:r>
            <a:r>
              <a:rPr lang="en-US" altLang="zh-CN" sz="2400" dirty="0" smtClean="0">
                <a:solidFill>
                  <a:srgbClr val="0000FF"/>
                </a:solidFill>
                <a:sym typeface="Wingdings" panose="05000000000000000000" charset="0"/>
              </a:rPr>
              <a:t> </a:t>
            </a:r>
            <a:r>
              <a:rPr lang="zh-CN" altLang="en-US" sz="2400" b="1" dirty="0" smtClean="0">
                <a:solidFill>
                  <a:srgbClr val="0000FF"/>
                </a:solidFill>
                <a:latin typeface="宋体" panose="02010600030101010101" pitchFamily="2" charset="-122"/>
              </a:rPr>
              <a:t>饲料</a:t>
            </a:r>
            <a:r>
              <a:rPr lang="zh-CN" altLang="en-US" sz="2400" b="1" dirty="0">
                <a:solidFill>
                  <a:srgbClr val="0000FF"/>
                </a:solidFill>
                <a:latin typeface="宋体" panose="02010600030101010101" pitchFamily="2" charset="-122"/>
              </a:rPr>
              <a:t>中毒、真菌毒素中毒、有毒植物中毒、农药及化肥中毒、药物中毒、金属毒物中毒、动物毒中毒等</a:t>
            </a:r>
            <a:endParaRPr lang="zh-CN" altLang="en-US" sz="2400" b="1" dirty="0">
              <a:solidFill>
                <a:srgbClr val="0000FF"/>
              </a:solidFill>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50000"/>
              </a:spcBef>
            </a:pPr>
            <a:r>
              <a:rPr lang="zh-CN" altLang="en-US" sz="3600" b="1" dirty="0">
                <a:solidFill>
                  <a:schemeClr val="tx1"/>
                </a:solidFill>
                <a:latin typeface="+mn-ea"/>
                <a:ea typeface="+mn-ea"/>
              </a:rPr>
              <a:t>三、动物中毒病发生的原因 </a:t>
            </a:r>
            <a:endParaRPr lang="zh-CN" altLang="en-US" sz="3600" b="1" dirty="0">
              <a:solidFill>
                <a:schemeClr val="tx1"/>
              </a:solidFill>
              <a:latin typeface="+mn-ea"/>
              <a:ea typeface="+mn-ea"/>
            </a:endParaRPr>
          </a:p>
        </p:txBody>
      </p:sp>
      <p:sp>
        <p:nvSpPr>
          <p:cNvPr id="3" name="内容占位符 2"/>
          <p:cNvSpPr>
            <a:spLocks noGrp="1"/>
          </p:cNvSpPr>
          <p:nvPr>
            <p:ph sz="quarter" idx="1"/>
          </p:nvPr>
        </p:nvSpPr>
        <p:spPr>
          <a:xfrm>
            <a:off x="914400" y="1447800"/>
            <a:ext cx="7772400" cy="5077544"/>
          </a:xfrm>
        </p:spPr>
        <p:txBody>
          <a:bodyPr>
            <a:normAutofit fontScale="92500" lnSpcReduction="10000"/>
          </a:bodyPr>
          <a:lstStyle/>
          <a:p>
            <a:pPr marL="0" indent="0">
              <a:lnSpc>
                <a:spcPct val="120000"/>
              </a:lnSpc>
              <a:spcBef>
                <a:spcPct val="50000"/>
              </a:spcBef>
              <a:buNone/>
            </a:pPr>
            <a:r>
              <a:rPr lang="zh-CN" altLang="en-US" dirty="0" smtClean="0">
                <a:solidFill>
                  <a:srgbClr val="0000FF"/>
                </a:solidFill>
                <a:sym typeface="Wingdings" panose="05000000000000000000" charset="0"/>
              </a:rPr>
              <a:t></a:t>
            </a:r>
            <a:r>
              <a:rPr lang="en-US" altLang="zh-CN"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饲料中毒</a:t>
            </a:r>
            <a:r>
              <a:rPr lang="zh-CN" altLang="en-US" sz="2800" b="1" dirty="0">
                <a:solidFill>
                  <a:srgbClr val="0000CC"/>
                </a:solidFill>
                <a:latin typeface="宋体" panose="02010600030101010101" pitchFamily="2" charset="-122"/>
              </a:rPr>
              <a:t>：</a:t>
            </a:r>
            <a:r>
              <a:rPr lang="zh-CN" altLang="en-US" sz="2800" b="1" dirty="0" smtClean="0">
                <a:latin typeface="宋体" panose="02010600030101010101" pitchFamily="2" charset="-122"/>
              </a:rPr>
              <a:t>饲料保存与调制不当；</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有毒</a:t>
            </a:r>
            <a:r>
              <a:rPr lang="zh-CN" altLang="en-US" sz="2800" b="1" dirty="0">
                <a:solidFill>
                  <a:srgbClr val="0000CC"/>
                </a:solidFill>
                <a:latin typeface="宋体" panose="02010600030101010101" pitchFamily="2" charset="-122"/>
              </a:rPr>
              <a:t>植物</a:t>
            </a:r>
            <a:r>
              <a:rPr lang="zh-CN" altLang="en-US" sz="2800" b="1" dirty="0" smtClean="0">
                <a:solidFill>
                  <a:srgbClr val="0000CC"/>
                </a:solidFill>
                <a:latin typeface="宋体" panose="02010600030101010101" pitchFamily="2" charset="-122"/>
              </a:rPr>
              <a:t>中毒：</a:t>
            </a:r>
            <a:r>
              <a:rPr lang="zh-CN" altLang="en-US" sz="2800" b="1" dirty="0" smtClean="0">
                <a:latin typeface="宋体" panose="02010600030101010101" pitchFamily="2" charset="-122"/>
              </a:rPr>
              <a:t>采食</a:t>
            </a:r>
            <a:r>
              <a:rPr lang="zh-CN" altLang="en-US" sz="2800" b="1" dirty="0">
                <a:latin typeface="宋体" panose="02010600030101010101" pitchFamily="2" charset="-122"/>
              </a:rPr>
              <a:t>有毒植物</a:t>
            </a:r>
            <a:r>
              <a:rPr lang="zh-CN" altLang="en-US" sz="2800" b="1" dirty="0" smtClean="0">
                <a:latin typeface="宋体" panose="02010600030101010101" pitchFamily="2" charset="-122"/>
              </a:rPr>
              <a:t>；</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有毒动物中毒：</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农药</a:t>
            </a:r>
            <a:r>
              <a:rPr lang="zh-CN" altLang="en-US" sz="2800" b="1" dirty="0">
                <a:solidFill>
                  <a:srgbClr val="0000CC"/>
                </a:solidFill>
                <a:latin typeface="宋体" panose="02010600030101010101" pitchFamily="2" charset="-122"/>
              </a:rPr>
              <a:t>、杀鼠药</a:t>
            </a:r>
            <a:r>
              <a:rPr lang="zh-CN" altLang="en-US" sz="2800" b="1" dirty="0" smtClean="0">
                <a:solidFill>
                  <a:srgbClr val="0000CC"/>
                </a:solidFill>
                <a:latin typeface="宋体" panose="02010600030101010101" pitchFamily="2" charset="-122"/>
              </a:rPr>
              <a:t>中毒：</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药物中毒：</a:t>
            </a:r>
            <a:r>
              <a:rPr lang="zh-CN" altLang="en-US" sz="2800" b="1" dirty="0" smtClean="0">
                <a:latin typeface="宋体" panose="02010600030101010101" pitchFamily="2" charset="-122"/>
              </a:rPr>
              <a:t>治疗药物</a:t>
            </a:r>
            <a:r>
              <a:rPr lang="zh-CN" altLang="en-US" sz="2800" b="1" dirty="0">
                <a:latin typeface="宋体" panose="02010600030101010101" pitchFamily="2" charset="-122"/>
              </a:rPr>
              <a:t>使用不当</a:t>
            </a:r>
            <a:r>
              <a:rPr lang="zh-CN" altLang="en-US" sz="2800" b="1" dirty="0" smtClean="0">
                <a:latin typeface="宋体" panose="02010600030101010101" pitchFamily="2" charset="-122"/>
              </a:rPr>
              <a:t>；</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环境污染物中毒：</a:t>
            </a:r>
            <a:r>
              <a:rPr lang="zh-CN" altLang="en-US" sz="2800" b="1" dirty="0" smtClean="0">
                <a:latin typeface="宋体" panose="02010600030101010101" pitchFamily="2" charset="-122"/>
              </a:rPr>
              <a:t>工业污</a:t>
            </a:r>
            <a:r>
              <a:rPr lang="zh-CN" altLang="en-US" sz="2800" b="1" dirty="0">
                <a:latin typeface="宋体" panose="02010600030101010101" pitchFamily="2" charset="-122"/>
              </a:rPr>
              <a:t>染</a:t>
            </a:r>
            <a:r>
              <a:rPr lang="zh-CN" altLang="en-US" sz="2800" b="1" dirty="0" smtClean="0">
                <a:latin typeface="宋体" panose="02010600030101010101" pitchFamily="2" charset="-122"/>
              </a:rPr>
              <a:t>；</a:t>
            </a:r>
            <a:endParaRPr lang="en-US" altLang="zh-CN" sz="2800" b="1" dirty="0" smtClean="0">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微量元素和维生素中毒：</a:t>
            </a:r>
            <a:endParaRPr lang="en-US" altLang="zh-CN" sz="2800" b="1" dirty="0" smtClean="0">
              <a:solidFill>
                <a:srgbClr val="0000CC"/>
              </a:solidFill>
              <a:latin typeface="宋体" panose="02010600030101010101" pitchFamily="2" charset="-122"/>
            </a:endParaRPr>
          </a:p>
          <a:p>
            <a:pPr marL="0" indent="0">
              <a:lnSpc>
                <a:spcPct val="12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宋体" panose="02010600030101010101" pitchFamily="2" charset="-122"/>
              </a:rPr>
              <a:t>其</a:t>
            </a:r>
            <a:r>
              <a:rPr lang="zh-CN" altLang="en-US" sz="2800" b="1" dirty="0">
                <a:solidFill>
                  <a:srgbClr val="0000CC"/>
                </a:solidFill>
                <a:latin typeface="宋体" panose="02010600030101010101" pitchFamily="2" charset="-122"/>
              </a:rPr>
              <a:t>他</a:t>
            </a:r>
            <a:r>
              <a:rPr lang="zh-CN" altLang="en-US" sz="2800" b="1" dirty="0" smtClean="0">
                <a:solidFill>
                  <a:srgbClr val="0000CC"/>
                </a:solidFill>
                <a:latin typeface="宋体" panose="02010600030101010101" pitchFamily="2" charset="-122"/>
              </a:rPr>
              <a:t>原因：</a:t>
            </a:r>
            <a:r>
              <a:rPr lang="zh-CN" altLang="en-US" sz="2800" b="1" dirty="0" smtClean="0">
                <a:latin typeface="宋体" panose="02010600030101010101" pitchFamily="2" charset="-122"/>
              </a:rPr>
              <a:t>化学</a:t>
            </a:r>
            <a:r>
              <a:rPr lang="zh-CN" altLang="en-US" sz="2800" b="1" dirty="0">
                <a:latin typeface="宋体" panose="02010600030101010101" pitchFamily="2" charset="-122"/>
              </a:rPr>
              <a:t>武器，人为因素等</a:t>
            </a:r>
            <a:r>
              <a:rPr lang="zh-CN" altLang="en-US" sz="2800" b="1" dirty="0">
                <a:solidFill>
                  <a:srgbClr val="0000CC"/>
                </a:solidFill>
                <a:latin typeface="宋体" panose="02010600030101010101" pitchFamily="2" charset="-122"/>
              </a:rPr>
              <a:t>。</a:t>
            </a:r>
            <a:endParaRPr lang="zh-CN" altLang="en-US" sz="2800" b="1" dirty="0">
              <a:latin typeface="宋体" panose="02010600030101010101" pitchFamily="2" charset="-122"/>
            </a:endParaRPr>
          </a:p>
          <a:p>
            <a:pPr marL="0" indent="0">
              <a:lnSpc>
                <a:spcPct val="120000"/>
              </a:lnSpc>
              <a:spcBef>
                <a:spcPct val="50000"/>
              </a:spcBef>
              <a:buNone/>
            </a:pPr>
            <a:endParaRPr lang="en-US" altLang="zh-CN" b="1" dirty="0" smtClean="0">
              <a:solidFill>
                <a:srgbClr val="0000FF"/>
              </a:solidFill>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50000"/>
              </a:spcBef>
            </a:pPr>
            <a:r>
              <a:rPr lang="zh-CN" altLang="en-US" sz="3600" b="1" dirty="0" smtClean="0">
                <a:solidFill>
                  <a:schemeClr val="tx1"/>
                </a:solidFill>
                <a:latin typeface="+mn-ea"/>
                <a:ea typeface="+mn-ea"/>
              </a:rPr>
              <a:t>四、中毒机理 </a:t>
            </a:r>
            <a:endParaRPr lang="zh-CN" altLang="en-US" sz="3600" b="1" dirty="0">
              <a:solidFill>
                <a:schemeClr val="tx1"/>
              </a:solidFill>
              <a:latin typeface="+mn-ea"/>
              <a:ea typeface="+mn-ea"/>
            </a:endParaRPr>
          </a:p>
        </p:txBody>
      </p:sp>
      <p:sp>
        <p:nvSpPr>
          <p:cNvPr id="3" name="内容占位符 2"/>
          <p:cNvSpPr>
            <a:spLocks noGrp="1"/>
          </p:cNvSpPr>
          <p:nvPr>
            <p:ph sz="quarter" idx="1"/>
          </p:nvPr>
        </p:nvSpPr>
        <p:spPr>
          <a:xfrm>
            <a:off x="914400" y="1447800"/>
            <a:ext cx="7772400" cy="5221560"/>
          </a:xfrm>
        </p:spPr>
        <p:txBody>
          <a:bodyPr>
            <a:normAutofit fontScale="77500" lnSpcReduction="20000"/>
          </a:bodyPr>
          <a:lstStyle/>
          <a:p>
            <a:pPr marL="0" indent="0">
              <a:lnSpc>
                <a:spcPct val="170000"/>
              </a:lnSpc>
              <a:spcBef>
                <a:spcPct val="50000"/>
              </a:spcBef>
              <a:buNone/>
            </a:pPr>
            <a:r>
              <a:rPr lang="zh-CN" altLang="en-US" dirty="0" smtClean="0">
                <a:solidFill>
                  <a:srgbClr val="0000FF"/>
                </a:solidFill>
                <a:sym typeface="Wingdings" panose="05000000000000000000" charset="0"/>
              </a:rPr>
              <a:t></a:t>
            </a:r>
            <a:r>
              <a:rPr lang="en-US" altLang="zh-CN"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局部刺激和腐蚀作用：</a:t>
            </a:r>
            <a:r>
              <a:rPr lang="zh-CN" altLang="en-US" sz="2800" b="1" dirty="0" smtClean="0">
                <a:latin typeface="Arial" panose="020B0604020202020204" pitchFamily="34" charset="0"/>
                <a:ea typeface="宋体" panose="02010600030101010101" pitchFamily="2" charset="-122"/>
              </a:rPr>
              <a:t>强</a:t>
            </a:r>
            <a:r>
              <a:rPr lang="zh-CN" altLang="en-US" sz="2800" b="1" dirty="0">
                <a:latin typeface="Arial" panose="020B0604020202020204" pitchFamily="34" charset="0"/>
                <a:ea typeface="宋体" panose="02010600030101010101" pitchFamily="2" charset="-122"/>
              </a:rPr>
              <a:t>酸、强碱等</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阻止氧</a:t>
            </a:r>
            <a:r>
              <a:rPr lang="zh-CN" altLang="en-US" sz="2800" b="1" dirty="0">
                <a:solidFill>
                  <a:srgbClr val="0000CC"/>
                </a:solidFill>
                <a:latin typeface="Arial" panose="020B0604020202020204" pitchFamily="34" charset="0"/>
                <a:ea typeface="宋体" panose="02010600030101010101" pitchFamily="2" charset="-122"/>
              </a:rPr>
              <a:t>的吸收、</a:t>
            </a:r>
            <a:r>
              <a:rPr lang="zh-CN" altLang="en-US" sz="2800" b="1" dirty="0" smtClean="0">
                <a:solidFill>
                  <a:srgbClr val="0000CC"/>
                </a:solidFill>
                <a:latin typeface="Arial" panose="020B0604020202020204" pitchFamily="34" charset="0"/>
                <a:ea typeface="宋体" panose="02010600030101010101" pitchFamily="2" charset="-122"/>
              </a:rPr>
              <a:t>转运和利用：</a:t>
            </a:r>
            <a:r>
              <a:rPr lang="zh-CN" altLang="en-US" sz="2800" b="1" dirty="0" smtClean="0">
                <a:latin typeface="Arial" panose="020B0604020202020204" pitchFamily="34" charset="0"/>
                <a:ea typeface="宋体" panose="02010600030101010101" pitchFamily="2" charset="-122"/>
              </a:rPr>
              <a:t>亚硝酸盐</a:t>
            </a:r>
            <a:r>
              <a:rPr lang="zh-CN" altLang="en-US" sz="2800" b="1" dirty="0">
                <a:latin typeface="Arial" panose="020B0604020202020204" pitchFamily="34" charset="0"/>
                <a:ea typeface="宋体" panose="02010600030101010101" pitchFamily="2" charset="-122"/>
              </a:rPr>
              <a:t>中毒</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抑制酶</a:t>
            </a:r>
            <a:r>
              <a:rPr lang="zh-CN" altLang="en-US" sz="2800" b="1" dirty="0">
                <a:solidFill>
                  <a:srgbClr val="0000CC"/>
                </a:solidFill>
                <a:latin typeface="Arial" panose="020B0604020202020204" pitchFamily="34" charset="0"/>
                <a:ea typeface="宋体" panose="02010600030101010101" pitchFamily="2" charset="-122"/>
              </a:rPr>
              <a:t>的</a:t>
            </a:r>
            <a:r>
              <a:rPr lang="zh-CN" altLang="en-US" sz="2800" b="1" dirty="0" smtClean="0">
                <a:solidFill>
                  <a:srgbClr val="0000CC"/>
                </a:solidFill>
                <a:latin typeface="Arial" panose="020B0604020202020204" pitchFamily="34" charset="0"/>
                <a:ea typeface="宋体" panose="02010600030101010101" pitchFamily="2" charset="-122"/>
              </a:rPr>
              <a:t>活性：</a:t>
            </a:r>
            <a:r>
              <a:rPr lang="zh-CN" altLang="en-US" sz="2800" b="1" dirty="0" smtClean="0">
                <a:latin typeface="Arial" panose="020B0604020202020204" pitchFamily="34" charset="0"/>
                <a:ea typeface="宋体" panose="02010600030101010101" pitchFamily="2" charset="-122"/>
              </a:rPr>
              <a:t>如毒物与酶</a:t>
            </a:r>
            <a:r>
              <a:rPr lang="zh-CN" altLang="en-US" sz="2800" b="1" dirty="0">
                <a:latin typeface="Arial" panose="020B0604020202020204" pitchFamily="34" charset="0"/>
                <a:ea typeface="宋体" panose="02010600030101010101" pitchFamily="2" charset="-122"/>
              </a:rPr>
              <a:t>活性中心的重金属离子结合、抑制辅酶等</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对亚细胞结构的破坏：</a:t>
            </a:r>
            <a:r>
              <a:rPr lang="zh-CN" altLang="en-US" sz="2800" b="1" dirty="0" smtClean="0">
                <a:latin typeface="Arial" panose="020B0604020202020204" pitchFamily="34" charset="0"/>
                <a:ea typeface="宋体" panose="02010600030101010101" pitchFamily="2" charset="-122"/>
              </a:rPr>
              <a:t>如四氯化碳能破坏线粒体结构</a:t>
            </a:r>
            <a:r>
              <a:rPr lang="zh-CN" altLang="en-US" sz="2800" b="1" dirty="0">
                <a:latin typeface="Arial" panose="020B0604020202020204" pitchFamily="34" charset="0"/>
                <a:ea typeface="宋体" panose="02010600030101010101" pitchFamily="2" charset="-122"/>
              </a:rPr>
              <a:t>等</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竞争拮抗：</a:t>
            </a:r>
            <a:r>
              <a:rPr lang="zh-CN" altLang="en-US" sz="2800" b="1" dirty="0" smtClean="0">
                <a:latin typeface="Arial" panose="020B0604020202020204" pitchFamily="34" charset="0"/>
                <a:ea typeface="宋体" panose="02010600030101010101" pitchFamily="2" charset="-122"/>
              </a:rPr>
              <a:t>如一氧化碳和氧</a:t>
            </a:r>
            <a:r>
              <a:rPr lang="zh-CN" altLang="en-US" sz="2800" b="1" dirty="0">
                <a:latin typeface="Arial" panose="020B0604020202020204" pitchFamily="34" charset="0"/>
                <a:ea typeface="宋体" panose="02010600030101010101" pitchFamily="2" charset="-122"/>
              </a:rPr>
              <a:t>的竞争</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破坏遗传信息：</a:t>
            </a:r>
            <a:r>
              <a:rPr lang="zh-CN" altLang="en-US" sz="2800" b="1" dirty="0" smtClean="0">
                <a:latin typeface="Arial" panose="020B0604020202020204" pitchFamily="34" charset="0"/>
                <a:ea typeface="宋体" panose="02010600030101010101" pitchFamily="2" charset="-122"/>
              </a:rPr>
              <a:t>某些物质</a:t>
            </a:r>
            <a:r>
              <a:rPr lang="zh-CN" altLang="en-US" sz="2800" b="1" dirty="0">
                <a:latin typeface="Arial" panose="020B0604020202020204" pitchFamily="34" charset="0"/>
                <a:ea typeface="宋体" panose="02010600030101010101" pitchFamily="2" charset="-122"/>
              </a:rPr>
              <a:t>的致突变作用</a:t>
            </a:r>
            <a:r>
              <a:rPr lang="zh-CN" altLang="en-US" sz="2800" b="1" dirty="0" smtClean="0">
                <a:latin typeface="Arial" panose="020B0604020202020204" pitchFamily="34" charset="0"/>
                <a:ea typeface="宋体" panose="02010600030101010101" pitchFamily="2" charset="-122"/>
              </a:rPr>
              <a:t>；</a:t>
            </a:r>
            <a:endParaRPr lang="en-US" altLang="zh-CN" sz="2800" b="1" dirty="0" smtClean="0">
              <a:latin typeface="Arial" panose="020B0604020202020204" pitchFamily="34" charset="0"/>
              <a:ea typeface="宋体" panose="02010600030101010101" pitchFamily="2" charset="-122"/>
            </a:endParaRPr>
          </a:p>
          <a:p>
            <a:pPr marL="0" indent="0">
              <a:lnSpc>
                <a:spcPct val="170000"/>
              </a:lnSpc>
              <a:spcBef>
                <a:spcPct val="50000"/>
              </a:spcBef>
              <a:buNone/>
            </a:pPr>
            <a:r>
              <a:rPr lang="zh-CN" altLang="en-US" sz="2800" dirty="0" smtClean="0">
                <a:solidFill>
                  <a:srgbClr val="0000FF"/>
                </a:solidFill>
                <a:sym typeface="Wingdings" panose="05000000000000000000" charset="0"/>
              </a:rPr>
              <a:t></a:t>
            </a:r>
            <a:r>
              <a:rPr lang="en-US" altLang="zh-CN" sz="2800" dirty="0" smtClean="0">
                <a:solidFill>
                  <a:srgbClr val="0000FF"/>
                </a:solidFill>
                <a:sym typeface="Wingdings" panose="05000000000000000000" charset="0"/>
              </a:rPr>
              <a:t> </a:t>
            </a:r>
            <a:r>
              <a:rPr lang="zh-CN" altLang="en-US" sz="2800" b="1" dirty="0" smtClean="0">
                <a:solidFill>
                  <a:srgbClr val="0000CC"/>
                </a:solidFill>
                <a:latin typeface="Arial" panose="020B0604020202020204" pitchFamily="34" charset="0"/>
                <a:ea typeface="宋体" panose="02010600030101010101" pitchFamily="2" charset="-122"/>
              </a:rPr>
              <a:t>致敏作用：</a:t>
            </a:r>
            <a:r>
              <a:rPr lang="zh-CN" altLang="en-US" sz="2800" b="1" dirty="0" smtClean="0">
                <a:latin typeface="Arial" panose="020B0604020202020204" pitchFamily="34" charset="0"/>
                <a:ea typeface="宋体" panose="02010600030101010101" pitchFamily="2" charset="-122"/>
              </a:rPr>
              <a:t>如荞</a:t>
            </a:r>
            <a:r>
              <a:rPr lang="zh-CN" altLang="en-US" sz="2800" b="1" dirty="0">
                <a:latin typeface="Arial" panose="020B0604020202020204" pitchFamily="34" charset="0"/>
                <a:ea typeface="宋体" panose="02010600030101010101" pitchFamily="2" charset="-122"/>
              </a:rPr>
              <a:t>麦素，芹菜的致光敏作用。</a:t>
            </a:r>
            <a:endParaRPr lang="en-US" altLang="zh-CN" b="1" dirty="0" smtClean="0">
              <a:solidFill>
                <a:srgbClr val="0000FF"/>
              </a:solidFill>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60000"/>
              </a:spcBef>
            </a:pPr>
            <a:r>
              <a:rPr lang="zh-CN" altLang="en-US" sz="3600" b="1" dirty="0">
                <a:solidFill>
                  <a:srgbClr val="000000"/>
                </a:solidFill>
                <a:latin typeface="+mn-ea"/>
                <a:ea typeface="+mn-ea"/>
              </a:rPr>
              <a:t>五、发生中毒病动物群的临床特点 </a:t>
            </a:r>
            <a:endParaRPr lang="zh-CN" altLang="en-US" sz="3600" b="1" dirty="0">
              <a:solidFill>
                <a:srgbClr val="000000"/>
              </a:solidFill>
              <a:latin typeface="+mn-ea"/>
              <a:ea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mn-ea"/>
              </a:rPr>
              <a:t>疾病的发生与摄入某种饲料</a:t>
            </a:r>
            <a:r>
              <a:rPr lang="zh-CN" altLang="en-US" sz="2400" b="1" dirty="0">
                <a:solidFill>
                  <a:srgbClr val="000000"/>
                </a:solidFill>
                <a:latin typeface="+mn-ea"/>
              </a:rPr>
              <a:t>、饮水或</a:t>
            </a:r>
            <a:r>
              <a:rPr lang="zh-CN" altLang="en-US" sz="2400" b="1" dirty="0" smtClean="0">
                <a:solidFill>
                  <a:srgbClr val="000000"/>
                </a:solidFill>
                <a:latin typeface="+mn-ea"/>
              </a:rPr>
              <a:t>接触某种</a:t>
            </a:r>
            <a:r>
              <a:rPr lang="zh-CN" altLang="en-US" sz="2400" b="1" dirty="0">
                <a:solidFill>
                  <a:srgbClr val="000000"/>
                </a:solidFill>
                <a:latin typeface="+mn-ea"/>
              </a:rPr>
              <a:t>毒物有关</a:t>
            </a:r>
            <a:r>
              <a:rPr lang="zh-CN" altLang="en-US" sz="2400" b="1" dirty="0" smtClean="0">
                <a:solidFill>
                  <a:srgbClr val="000000"/>
                </a:solidFill>
                <a:latin typeface="+mn-ea"/>
              </a:rPr>
              <a:t>；</a:t>
            </a:r>
            <a:endParaRPr lang="en-US" altLang="zh-CN" sz="2400" b="1" dirty="0" smtClean="0">
              <a:solidFill>
                <a:srgbClr val="000000"/>
              </a:solidFill>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mn-ea"/>
              </a:rPr>
              <a:t>病畜</a:t>
            </a:r>
            <a:r>
              <a:rPr lang="zh-CN" altLang="en-US" sz="2400" b="1" dirty="0">
                <a:solidFill>
                  <a:srgbClr val="000000"/>
                </a:solidFill>
                <a:latin typeface="+mn-ea"/>
              </a:rPr>
              <a:t>主要症状一致</a:t>
            </a:r>
            <a:r>
              <a:rPr lang="zh-CN" altLang="en-US" sz="2400" b="1" dirty="0" smtClean="0">
                <a:solidFill>
                  <a:srgbClr val="000000"/>
                </a:solidFill>
                <a:latin typeface="+mn-ea"/>
              </a:rPr>
              <a:t>；</a:t>
            </a:r>
            <a:endParaRPr lang="en-US" altLang="zh-CN" sz="2400" b="1" dirty="0" smtClean="0">
              <a:solidFill>
                <a:srgbClr val="000000"/>
              </a:solidFill>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mn-ea"/>
              </a:rPr>
              <a:t>病</a:t>
            </a:r>
            <a:r>
              <a:rPr lang="zh-CN" altLang="en-US" sz="2400" b="1" dirty="0">
                <a:solidFill>
                  <a:srgbClr val="000000"/>
                </a:solidFill>
                <a:latin typeface="+mn-ea"/>
              </a:rPr>
              <a:t>情的轻重与采食量有关</a:t>
            </a:r>
            <a:r>
              <a:rPr lang="zh-CN" altLang="en-US" sz="2400" b="1" dirty="0" smtClean="0">
                <a:solidFill>
                  <a:srgbClr val="000000"/>
                </a:solidFill>
                <a:latin typeface="+mn-ea"/>
              </a:rPr>
              <a:t>；</a:t>
            </a:r>
            <a:endParaRPr lang="en-US" altLang="zh-CN" sz="2400" b="1" dirty="0" smtClean="0">
              <a:solidFill>
                <a:srgbClr val="000000"/>
              </a:solidFill>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mn-ea"/>
              </a:rPr>
              <a:t>无传</a:t>
            </a:r>
            <a:r>
              <a:rPr lang="zh-CN" altLang="en-US" sz="2400" b="1" dirty="0">
                <a:solidFill>
                  <a:srgbClr val="000000"/>
                </a:solidFill>
                <a:latin typeface="+mn-ea"/>
              </a:rPr>
              <a:t>染病的流行特点</a:t>
            </a:r>
            <a:r>
              <a:rPr lang="zh-CN" altLang="en-US" sz="2400" b="1" dirty="0" smtClean="0">
                <a:solidFill>
                  <a:srgbClr val="000000"/>
                </a:solidFill>
                <a:latin typeface="+mn-ea"/>
              </a:rPr>
              <a:t>；</a:t>
            </a:r>
            <a:endParaRPr lang="en-US" altLang="zh-CN" sz="2400" b="1" dirty="0" smtClean="0">
              <a:solidFill>
                <a:srgbClr val="000000"/>
              </a:solidFill>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mn-ea"/>
              </a:rPr>
              <a:t>尸体剖检缺乏传染病易出现</a:t>
            </a:r>
            <a:r>
              <a:rPr lang="zh-CN" altLang="en-US" sz="2400" b="1" dirty="0">
                <a:solidFill>
                  <a:srgbClr val="000000"/>
                </a:solidFill>
                <a:latin typeface="+mn-ea"/>
              </a:rPr>
              <a:t>的败血特</a:t>
            </a:r>
            <a:r>
              <a:rPr lang="zh-CN" altLang="en-US" sz="2400" b="1" dirty="0" smtClean="0">
                <a:solidFill>
                  <a:srgbClr val="000000"/>
                </a:solidFill>
                <a:latin typeface="+mn-ea"/>
              </a:rPr>
              <a:t>征。</a:t>
            </a:r>
            <a:endParaRPr lang="en-US" altLang="zh-CN" sz="2400" b="1" dirty="0" smtClean="0">
              <a:solidFill>
                <a:srgbClr val="000000"/>
              </a:solidFill>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50000"/>
              </a:spcBef>
            </a:pPr>
            <a:r>
              <a:rPr lang="zh-CN" altLang="en-US" sz="3600" b="1" dirty="0">
                <a:solidFill>
                  <a:srgbClr val="000000"/>
                </a:solidFill>
                <a:latin typeface="+mn-ea"/>
                <a:ea typeface="+mn-ea"/>
              </a:rPr>
              <a:t>六、中毒的诊断 </a:t>
            </a:r>
            <a:endParaRPr lang="zh-CN" altLang="en-US" sz="3600" b="1" dirty="0">
              <a:solidFill>
                <a:srgbClr val="000000"/>
              </a:solidFill>
              <a:latin typeface="+mn-ea"/>
              <a:ea typeface="+mn-ea"/>
            </a:endParaRPr>
          </a:p>
        </p:txBody>
      </p:sp>
      <p:sp>
        <p:nvSpPr>
          <p:cNvPr id="3" name="内容占位符 2"/>
          <p:cNvSpPr>
            <a:spLocks noGrp="1"/>
          </p:cNvSpPr>
          <p:nvPr>
            <p:ph sz="quarter" idx="1"/>
          </p:nvPr>
        </p:nvSpPr>
        <p:spPr>
          <a:xfrm>
            <a:off x="683568" y="1447800"/>
            <a:ext cx="3873624" cy="5221560"/>
          </a:xfrm>
          <a:ln w="38100" cmpd="sng">
            <a:solidFill>
              <a:srgbClr val="0000FF"/>
            </a:solidFill>
          </a:ln>
        </p:spPr>
        <p:txBody>
          <a:bodyPr>
            <a:normAutofit/>
          </a:bodyPr>
          <a:lstStyle/>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一般调查</a:t>
            </a:r>
            <a:endParaRPr lang="en-US" altLang="zh-CN" sz="2400" b="1" dirty="0" smtClean="0">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临床症状观察</a:t>
            </a:r>
            <a:endParaRPr lang="en-US" altLang="zh-CN" sz="2400" b="1" dirty="0" smtClean="0">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病理学检查</a:t>
            </a:r>
            <a:r>
              <a:rPr lang="zh-CN" altLang="en-US" sz="2400" b="1" dirty="0" smtClean="0">
                <a:solidFill>
                  <a:schemeClr val="hlink"/>
                </a:solidFill>
                <a:latin typeface="+mn-ea"/>
              </a:rPr>
              <a:t> </a:t>
            </a:r>
            <a:endParaRPr lang="en-US" altLang="zh-CN" sz="2400" b="1" dirty="0" smtClean="0">
              <a:solidFill>
                <a:schemeClr val="hlink"/>
              </a:solidFill>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毒物检验</a:t>
            </a:r>
            <a:endParaRPr lang="en-US" altLang="zh-CN" sz="2400" b="1" dirty="0" smtClean="0">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动物试验</a:t>
            </a:r>
            <a:endParaRPr lang="en-US" altLang="zh-CN" sz="2400" b="1" dirty="0" smtClean="0">
              <a:latin typeface="+mn-ea"/>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latin typeface="+mn-ea"/>
              </a:rPr>
              <a:t>防治试验</a:t>
            </a:r>
            <a:endParaRPr lang="zh-CN" altLang="en-US" sz="2400" b="1" dirty="0">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内容占位符 2"/>
          <p:cNvSpPr txBox="1"/>
          <p:nvPr/>
        </p:nvSpPr>
        <p:spPr>
          <a:xfrm>
            <a:off x="4946848" y="1447800"/>
            <a:ext cx="3873624" cy="5221560"/>
          </a:xfrm>
          <a:prstGeom prst="rect">
            <a:avLst/>
          </a:prstGeom>
          <a:ln w="38100">
            <a:solidFill>
              <a:srgbClr val="0000FF"/>
            </a:solidFill>
          </a:ln>
        </p:spPr>
        <p:txBody>
          <a:bodyPr vert="horz">
            <a:normAutofit lnSpcReduction="10000"/>
          </a:bodyPr>
          <a:lst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宋体" panose="02010600030101010101" pitchFamily="2" charset="-122"/>
              </a:rPr>
              <a:t>根据中毒发</a:t>
            </a:r>
            <a:r>
              <a:rPr lang="zh-CN" altLang="en-US" sz="2400" b="1" dirty="0">
                <a:solidFill>
                  <a:srgbClr val="000000"/>
                </a:solidFill>
                <a:latin typeface="宋体" panose="02010600030101010101" pitchFamily="2" charset="-122"/>
              </a:rPr>
              <a:t>病全过程的调查，现场观察，临床症状，病理变化，可作出初步判断</a:t>
            </a:r>
            <a:r>
              <a:rPr lang="zh-CN" altLang="en-US" sz="2400" b="1" dirty="0" smtClean="0">
                <a:solidFill>
                  <a:srgbClr val="000000"/>
                </a:solidFill>
                <a:latin typeface="宋体" panose="02010600030101010101" pitchFamily="2" charset="-122"/>
              </a:rPr>
              <a:t>。</a:t>
            </a:r>
            <a:endParaRPr lang="en-US" altLang="zh-CN" sz="2400" b="1" dirty="0" smtClean="0">
              <a:solidFill>
                <a:srgbClr val="000000"/>
              </a:solidFill>
              <a:latin typeface="宋体" panose="02010600030101010101" pitchFamily="2" charset="-122"/>
            </a:endParaRPr>
          </a:p>
          <a:p>
            <a:pPr marL="0" indent="0">
              <a:lnSpc>
                <a:spcPct val="170000"/>
              </a:lnSpc>
              <a:spcBef>
                <a:spcPct val="50000"/>
              </a:spcBef>
              <a:buNone/>
            </a:pPr>
            <a:endParaRPr lang="en-US" altLang="zh-CN" sz="2400" dirty="0" smtClean="0">
              <a:solidFill>
                <a:srgbClr val="000000"/>
              </a:solidFill>
              <a:latin typeface="+mn-ea"/>
              <a:sym typeface="Wingdings" panose="05000000000000000000" charset="0"/>
            </a:endParaRPr>
          </a:p>
          <a:p>
            <a:pPr marL="0" indent="0">
              <a:lnSpc>
                <a:spcPct val="170000"/>
              </a:lnSpc>
              <a:spcBef>
                <a:spcPct val="50000"/>
              </a:spcBef>
              <a:buNone/>
            </a:pPr>
            <a:r>
              <a:rPr lang="zh-CN" altLang="en-US" sz="2400" dirty="0" smtClean="0">
                <a:solidFill>
                  <a:srgbClr val="000000"/>
                </a:solidFill>
                <a:latin typeface="+mn-ea"/>
                <a:sym typeface="Wingdings" panose="05000000000000000000" charset="0"/>
              </a:rPr>
              <a:t></a:t>
            </a:r>
            <a:r>
              <a:rPr lang="en-US" altLang="zh-CN" sz="2400" dirty="0" smtClean="0">
                <a:solidFill>
                  <a:srgbClr val="000000"/>
                </a:solidFill>
                <a:latin typeface="+mn-ea"/>
                <a:sym typeface="Wingdings" panose="05000000000000000000" charset="0"/>
              </a:rPr>
              <a:t> </a:t>
            </a:r>
            <a:r>
              <a:rPr lang="zh-CN" altLang="en-US" sz="2400" b="1" dirty="0" smtClean="0">
                <a:solidFill>
                  <a:srgbClr val="000000"/>
                </a:solidFill>
                <a:latin typeface="宋体" panose="02010600030101010101" pitchFamily="2" charset="-122"/>
              </a:rPr>
              <a:t>经毒物检验也检出该种</a:t>
            </a:r>
            <a:r>
              <a:rPr lang="zh-CN" altLang="en-US" sz="2400" b="1" dirty="0">
                <a:solidFill>
                  <a:srgbClr val="000000"/>
                </a:solidFill>
                <a:latin typeface="宋体" panose="02010600030101010101" pitchFamily="2" charset="-122"/>
              </a:rPr>
              <a:t>毒物，应用解毒药疗效显著，又排除了类似疾病，即可确诊。</a:t>
            </a:r>
            <a:r>
              <a:rPr lang="zh-CN" altLang="en-US" sz="1600" b="1" dirty="0">
                <a:solidFill>
                  <a:srgbClr val="000000"/>
                </a:solidFill>
                <a:latin typeface="宋体" panose="02010600030101010101" pitchFamily="2" charset="-122"/>
              </a:rPr>
              <a:t> </a:t>
            </a:r>
            <a:endParaRPr lang="zh-CN" altLang="en-US" sz="2400" b="1" dirty="0">
              <a:solidFill>
                <a:srgbClr val="000000"/>
              </a:solidFill>
              <a:latin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50000"/>
              </a:spcBef>
            </a:pPr>
            <a:r>
              <a:rPr lang="zh-CN" altLang="en-US" sz="3600" b="1" dirty="0">
                <a:solidFill>
                  <a:srgbClr val="000000"/>
                </a:solidFill>
                <a:latin typeface="+mn-ea"/>
                <a:ea typeface="+mn-ea"/>
              </a:rPr>
              <a:t>七、</a:t>
            </a:r>
            <a:r>
              <a:rPr lang="en-US" altLang="zh-CN" sz="3600" b="1" dirty="0">
                <a:solidFill>
                  <a:srgbClr val="000000"/>
                </a:solidFill>
                <a:latin typeface="+mn-ea"/>
                <a:ea typeface="+mn-ea"/>
              </a:rPr>
              <a:t> </a:t>
            </a:r>
            <a:r>
              <a:rPr lang="zh-CN" altLang="en-US" sz="3600" b="1" dirty="0">
                <a:solidFill>
                  <a:srgbClr val="000000"/>
                </a:solidFill>
                <a:latin typeface="+mn-ea"/>
                <a:ea typeface="+mn-ea"/>
              </a:rPr>
              <a:t>中毒动物的急救与治疗 </a:t>
            </a:r>
            <a:endParaRPr lang="zh-CN" altLang="en-US" sz="3600" b="1" dirty="0">
              <a:solidFill>
                <a:srgbClr val="000000"/>
              </a:solidFill>
              <a:latin typeface="+mn-ea"/>
              <a:ea typeface="+mn-ea"/>
            </a:endParaRPr>
          </a:p>
        </p:txBody>
      </p:sp>
      <p:sp>
        <p:nvSpPr>
          <p:cNvPr id="3" name="内容占位符 2"/>
          <p:cNvSpPr>
            <a:spLocks noGrp="1"/>
          </p:cNvSpPr>
          <p:nvPr>
            <p:ph sz="quarter" idx="1"/>
          </p:nvPr>
        </p:nvSpPr>
        <p:spPr>
          <a:xfrm>
            <a:off x="914400" y="1447800"/>
            <a:ext cx="7772400" cy="5221560"/>
          </a:xfrm>
        </p:spPr>
        <p:txBody>
          <a:bodyPr>
            <a:normAutofit fontScale="85000" lnSpcReduction="10000"/>
          </a:bodyPr>
          <a:lstStyle/>
          <a:p>
            <a:pPr lvl="1">
              <a:lnSpc>
                <a:spcPct val="170000"/>
              </a:lnSpc>
              <a:spcBef>
                <a:spcPct val="50000"/>
              </a:spcBef>
              <a:buNone/>
            </a:pPr>
            <a:r>
              <a:rPr lang="zh-CN" altLang="en-US" dirty="0" smtClean="0">
                <a:sym typeface="Wingdings" panose="05000000000000000000" charset="0"/>
              </a:rPr>
              <a:t></a:t>
            </a:r>
            <a:r>
              <a:rPr lang="zh-CN" altLang="en-US" dirty="0" smtClean="0">
                <a:latin typeface="+mn-ea"/>
                <a:sym typeface="Wingdings" panose="05000000000000000000" charset="0"/>
              </a:rPr>
              <a:t> </a:t>
            </a:r>
            <a:r>
              <a:rPr lang="zh-CN" altLang="en-US" b="1" dirty="0" smtClean="0">
                <a:latin typeface="+mn-ea"/>
              </a:rPr>
              <a:t>抢救重症病例。着眼全群，对轻症病例和可疑病例，采取早期治疗与预防性治疗。</a:t>
            </a:r>
            <a:endParaRPr lang="en-US" altLang="zh-CN" b="1" dirty="0" smtClean="0">
              <a:latin typeface="+mn-ea"/>
            </a:endParaRPr>
          </a:p>
          <a:p>
            <a:pPr lvl="1">
              <a:lnSpc>
                <a:spcPct val="170000"/>
              </a:lnSpc>
              <a:spcBef>
                <a:spcPct val="50000"/>
              </a:spcBef>
              <a:buNone/>
            </a:pPr>
            <a:r>
              <a:rPr lang="zh-CN" altLang="en-US" dirty="0" smtClean="0">
                <a:sym typeface="Wingdings" panose="05000000000000000000" charset="0"/>
              </a:rPr>
              <a:t> </a:t>
            </a:r>
            <a:r>
              <a:rPr lang="zh-CN" altLang="en-US" b="1" dirty="0" smtClean="0">
                <a:latin typeface="+mn-ea"/>
              </a:rPr>
              <a:t>急救与治疗应采取综合性措施。</a:t>
            </a:r>
            <a:endParaRPr lang="en-US" altLang="zh-CN" b="1" dirty="0" smtClean="0">
              <a:latin typeface="+mn-ea"/>
            </a:endParaRPr>
          </a:p>
          <a:p>
            <a:pPr lvl="1">
              <a:lnSpc>
                <a:spcPct val="150000"/>
              </a:lnSpc>
              <a:spcBef>
                <a:spcPct val="50000"/>
              </a:spcBef>
              <a:buNone/>
            </a:pPr>
            <a:r>
              <a:rPr lang="en-US" altLang="zh-CN" b="1" dirty="0" smtClean="0">
                <a:solidFill>
                  <a:srgbClr val="0000FF"/>
                </a:solidFill>
                <a:latin typeface="+mn-ea"/>
              </a:rPr>
              <a:t>1</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切断毒源</a:t>
            </a:r>
            <a:endParaRPr lang="en-US" altLang="zh-CN" b="1" dirty="0" smtClean="0">
              <a:solidFill>
                <a:srgbClr val="0000FF"/>
              </a:solidFill>
              <a:latin typeface="+mn-ea"/>
            </a:endParaRPr>
          </a:p>
          <a:p>
            <a:pPr lvl="1">
              <a:lnSpc>
                <a:spcPct val="150000"/>
              </a:lnSpc>
              <a:spcBef>
                <a:spcPct val="50000"/>
              </a:spcBef>
              <a:buNone/>
            </a:pPr>
            <a:r>
              <a:rPr lang="en-US" altLang="zh-CN" b="1" dirty="0" smtClean="0">
                <a:solidFill>
                  <a:srgbClr val="0000FF"/>
                </a:solidFill>
                <a:latin typeface="+mn-ea"/>
              </a:rPr>
              <a:t>2</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阻止或延缓毒物的吸收</a:t>
            </a:r>
            <a:endParaRPr lang="en-US" altLang="zh-CN" b="1" dirty="0" smtClean="0">
              <a:solidFill>
                <a:srgbClr val="0000FF"/>
              </a:solidFill>
              <a:latin typeface="+mn-ea"/>
            </a:endParaRPr>
          </a:p>
          <a:p>
            <a:pPr lvl="1">
              <a:lnSpc>
                <a:spcPct val="150000"/>
              </a:lnSpc>
              <a:spcBef>
                <a:spcPct val="50000"/>
              </a:spcBef>
              <a:buNone/>
            </a:pPr>
            <a:r>
              <a:rPr lang="en-US" altLang="zh-CN" b="1" dirty="0" smtClean="0">
                <a:solidFill>
                  <a:srgbClr val="0000FF"/>
                </a:solidFill>
                <a:latin typeface="+mn-ea"/>
              </a:rPr>
              <a:t>3</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排出毒物</a:t>
            </a:r>
            <a:endParaRPr lang="en-US" altLang="zh-CN" b="1" dirty="0" smtClean="0">
              <a:solidFill>
                <a:srgbClr val="0000FF"/>
              </a:solidFill>
              <a:latin typeface="+mn-ea"/>
            </a:endParaRPr>
          </a:p>
          <a:p>
            <a:pPr lvl="1">
              <a:lnSpc>
                <a:spcPct val="150000"/>
              </a:lnSpc>
              <a:spcBef>
                <a:spcPct val="50000"/>
              </a:spcBef>
              <a:buNone/>
            </a:pPr>
            <a:r>
              <a:rPr lang="en-US" altLang="zh-CN" b="1" dirty="0" smtClean="0">
                <a:solidFill>
                  <a:srgbClr val="0000FF"/>
                </a:solidFill>
                <a:latin typeface="+mn-ea"/>
              </a:rPr>
              <a:t>4</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解毒</a:t>
            </a:r>
            <a:endParaRPr lang="en-US" altLang="zh-CN" b="1" dirty="0" smtClean="0">
              <a:solidFill>
                <a:srgbClr val="0000FF"/>
              </a:solidFill>
              <a:latin typeface="+mn-ea"/>
            </a:endParaRPr>
          </a:p>
          <a:p>
            <a:pPr lvl="1">
              <a:lnSpc>
                <a:spcPct val="150000"/>
              </a:lnSpc>
              <a:spcBef>
                <a:spcPct val="50000"/>
              </a:spcBef>
              <a:buNone/>
            </a:pPr>
            <a:r>
              <a:rPr lang="en-US" altLang="zh-CN" b="1" dirty="0" smtClean="0">
                <a:solidFill>
                  <a:srgbClr val="0000FF"/>
                </a:solidFill>
                <a:latin typeface="+mn-ea"/>
              </a:rPr>
              <a:t>5</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对症治疗</a:t>
            </a:r>
            <a:r>
              <a:rPr lang="zh-CN" altLang="en-US" sz="2000" b="1" dirty="0" smtClean="0">
                <a:solidFill>
                  <a:srgbClr val="0000FF"/>
                </a:solidFill>
                <a:latin typeface="宋体" panose="02010600030101010101" pitchFamily="2" charset="-122"/>
              </a:rPr>
              <a:t> </a:t>
            </a:r>
            <a:endParaRPr lang="en-US" altLang="zh-CN" b="1" dirty="0" smtClean="0">
              <a:solidFill>
                <a:srgbClr val="0000FF"/>
              </a:solidFill>
              <a:latin typeface="+mn-ea"/>
            </a:endParaRPr>
          </a:p>
          <a:p>
            <a:pPr lvl="1">
              <a:lnSpc>
                <a:spcPct val="150000"/>
              </a:lnSpc>
              <a:spcBef>
                <a:spcPct val="50000"/>
              </a:spcBef>
              <a:buNone/>
            </a:pPr>
            <a:r>
              <a:rPr lang="en-US" altLang="zh-CN" b="1" dirty="0" smtClean="0">
                <a:solidFill>
                  <a:srgbClr val="0000FF"/>
                </a:solidFill>
                <a:latin typeface="+mn-ea"/>
              </a:rPr>
              <a:t>6</a:t>
            </a:r>
            <a:r>
              <a:rPr lang="zh-CN" altLang="en-US" b="1" dirty="0" smtClean="0">
                <a:solidFill>
                  <a:srgbClr val="0000FF"/>
                </a:solidFill>
                <a:latin typeface="+mn-ea"/>
              </a:rPr>
              <a:t>、</a:t>
            </a:r>
            <a:r>
              <a:rPr lang="zh-CN" altLang="en-US" b="1" dirty="0" smtClean="0">
                <a:solidFill>
                  <a:srgbClr val="0000FF"/>
                </a:solidFill>
                <a:latin typeface="宋体" panose="02010600030101010101" pitchFamily="2" charset="-122"/>
              </a:rPr>
              <a:t>加强护理 </a:t>
            </a:r>
            <a:endParaRPr lang="zh-CN" altLang="en-US" b="1" dirty="0" smtClean="0">
              <a:solidFill>
                <a:srgbClr val="0000FF"/>
              </a:solidFill>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1</a:t>
            </a:r>
            <a:r>
              <a:rPr lang="zh-CN" altLang="en-US" sz="3600" b="1" dirty="0" smtClean="0">
                <a:solidFill>
                  <a:srgbClr val="0000FF"/>
                </a:solidFill>
                <a:latin typeface="+mn-ea"/>
              </a:rPr>
              <a:t>、</a:t>
            </a:r>
            <a:r>
              <a:rPr lang="zh-CN" altLang="en-US" sz="3600" b="1" dirty="0" smtClean="0">
                <a:solidFill>
                  <a:srgbClr val="0000FF"/>
                </a:solidFill>
                <a:latin typeface="宋体" panose="02010600030101010101" pitchFamily="2" charset="-122"/>
              </a:rPr>
              <a:t>切断毒源</a:t>
            </a:r>
            <a:endParaRPr lang="zh-CN" altLang="en-US" sz="3600" b="1" dirty="0" smtClean="0">
              <a:solidFill>
                <a:srgbClr val="0000FF"/>
              </a:solidFill>
              <a:latin typeface="宋体" panose="02010600030101010101" pitchFamily="2" charset="-122"/>
            </a:endParaRPr>
          </a:p>
        </p:txBody>
      </p:sp>
      <p:sp>
        <p:nvSpPr>
          <p:cNvPr id="3" name="内容占位符 2"/>
          <p:cNvSpPr>
            <a:spLocks noGrp="1"/>
          </p:cNvSpPr>
          <p:nvPr>
            <p:ph sz="quarter" idx="1"/>
          </p:nvPr>
        </p:nvSpPr>
        <p:spPr>
          <a:xfrm>
            <a:off x="914400" y="1447800"/>
            <a:ext cx="7772400" cy="5221560"/>
          </a:xfrm>
        </p:spPr>
        <p:txBody>
          <a:bodyPr>
            <a:normAutofit/>
          </a:bodyPr>
          <a:lstStyle/>
          <a:p>
            <a:pPr marL="713105" lvl="1" indent="-255905">
              <a:lnSpc>
                <a:spcPct val="160000"/>
              </a:lnSpc>
              <a:spcBef>
                <a:spcPct val="50000"/>
              </a:spcBef>
              <a:buNone/>
            </a:pPr>
            <a:r>
              <a:rPr lang="zh-CN" altLang="en-US" dirty="0" smtClean="0">
                <a:sym typeface="Wingdings" panose="05000000000000000000" charset="0"/>
              </a:rPr>
              <a:t> </a:t>
            </a:r>
            <a:r>
              <a:rPr lang="zh-CN" altLang="en-US" b="1" dirty="0" smtClean="0">
                <a:latin typeface="宋体" panose="02010600030101010101" pitchFamily="2" charset="-122"/>
              </a:rPr>
              <a:t>立即使畜群离开中毒时所在的现场；</a:t>
            </a:r>
            <a:endParaRPr lang="zh-CN" altLang="en-US" b="1" dirty="0" smtClean="0">
              <a:latin typeface="宋体" panose="02010600030101010101" pitchFamily="2" charset="-122"/>
            </a:endParaRPr>
          </a:p>
          <a:p>
            <a:pPr marL="713105" lvl="1" indent="-255905">
              <a:lnSpc>
                <a:spcPct val="160000"/>
              </a:lnSpc>
              <a:spcBef>
                <a:spcPct val="50000"/>
              </a:spcBef>
              <a:buNone/>
            </a:pPr>
            <a:r>
              <a:rPr lang="zh-CN" altLang="en-US" dirty="0" smtClean="0">
                <a:sym typeface="Wingdings" panose="05000000000000000000" charset="0"/>
              </a:rPr>
              <a:t> </a:t>
            </a:r>
            <a:r>
              <a:rPr lang="zh-CN" altLang="en-US" b="1" dirty="0" smtClean="0">
                <a:latin typeface="宋体" panose="02010600030101010101" pitchFamily="2" charset="-122"/>
              </a:rPr>
              <a:t>停喂可疑的有毒饲料或饮水；</a:t>
            </a:r>
            <a:endParaRPr lang="zh-CN" altLang="en-US" b="1" dirty="0" smtClean="0">
              <a:latin typeface="宋体" panose="02010600030101010101" pitchFamily="2" charset="-122"/>
            </a:endParaRPr>
          </a:p>
          <a:p>
            <a:pPr marL="713105" lvl="1" indent="-255905">
              <a:lnSpc>
                <a:spcPct val="160000"/>
              </a:lnSpc>
              <a:spcBef>
                <a:spcPct val="50000"/>
              </a:spcBef>
              <a:buNone/>
            </a:pPr>
            <a:r>
              <a:rPr lang="zh-CN" altLang="en-US" dirty="0" smtClean="0">
                <a:sym typeface="Wingdings" panose="05000000000000000000" charset="0"/>
              </a:rPr>
              <a:t> </a:t>
            </a:r>
            <a:r>
              <a:rPr lang="zh-CN" altLang="en-US" b="1" dirty="0" smtClean="0">
                <a:latin typeface="宋体" panose="02010600030101010101" pitchFamily="2" charset="-122"/>
              </a:rPr>
              <a:t>若皮肤为毒物所污染，应立即用清水或能破坏毒物的药液洗净。</a:t>
            </a:r>
            <a:endParaRPr lang="zh-CN" altLang="en-US" b="1"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2</a:t>
            </a:r>
            <a:r>
              <a:rPr lang="zh-CN" altLang="en-US" sz="3600" b="1" dirty="0" smtClean="0">
                <a:solidFill>
                  <a:srgbClr val="0000FF"/>
                </a:solidFill>
                <a:latin typeface="+mn-ea"/>
              </a:rPr>
              <a:t>、</a:t>
            </a:r>
            <a:r>
              <a:rPr lang="zh-CN" altLang="en-US" sz="3600" b="1" dirty="0" smtClean="0">
                <a:solidFill>
                  <a:srgbClr val="0000FF"/>
                </a:solidFill>
                <a:latin typeface="宋体" panose="02010600030101010101" pitchFamily="2" charset="-122"/>
              </a:rPr>
              <a:t>阻止或延缓毒物的吸收</a:t>
            </a:r>
            <a:endParaRPr lang="zh-CN" altLang="en-US" sz="3600" b="1" dirty="0" smtClean="0">
              <a:solidFill>
                <a:srgbClr val="0000FF"/>
              </a:solidFill>
              <a:latin typeface="宋体" panose="02010600030101010101" pitchFamily="2" charset="-122"/>
            </a:endParaRPr>
          </a:p>
        </p:txBody>
      </p:sp>
      <p:sp>
        <p:nvSpPr>
          <p:cNvPr id="3" name="内容占位符 2"/>
          <p:cNvSpPr>
            <a:spLocks noGrp="1"/>
          </p:cNvSpPr>
          <p:nvPr>
            <p:ph sz="quarter" idx="1"/>
          </p:nvPr>
        </p:nvSpPr>
        <p:spPr>
          <a:xfrm>
            <a:off x="914400" y="1447800"/>
            <a:ext cx="7772400" cy="5221560"/>
          </a:xfrm>
        </p:spPr>
        <p:txBody>
          <a:bodyPr>
            <a:normAutofit fontScale="92500" lnSpcReduction="10000"/>
          </a:bodyPr>
          <a:lstStyle/>
          <a:p>
            <a:pPr>
              <a:lnSpc>
                <a:spcPct val="150000"/>
              </a:lnSpc>
              <a:buNone/>
            </a:pPr>
            <a:r>
              <a:rPr lang="zh-CN" altLang="en-US" sz="2400" dirty="0" smtClean="0">
                <a:solidFill>
                  <a:srgbClr val="0000FF"/>
                </a:solidFill>
                <a:latin typeface="+mn-ea"/>
                <a:sym typeface="Wingdings" panose="05000000000000000000" charset="0"/>
              </a:rPr>
              <a:t> </a:t>
            </a:r>
            <a:r>
              <a:rPr lang="zh-CN" altLang="en-US" sz="2400" b="1" dirty="0" smtClean="0">
                <a:solidFill>
                  <a:srgbClr val="0000FF"/>
                </a:solidFill>
                <a:latin typeface="+mn-ea"/>
              </a:rPr>
              <a:t>吸附剂</a:t>
            </a:r>
            <a:endParaRPr lang="zh-CN" altLang="en-US" sz="2400" b="1" dirty="0" smtClean="0">
              <a:solidFill>
                <a:srgbClr val="0000FF"/>
              </a:solidFill>
              <a:latin typeface="+mn-ea"/>
            </a:endParaRPr>
          </a:p>
          <a:p>
            <a:pPr lvl="1">
              <a:lnSpc>
                <a:spcPct val="150000"/>
              </a:lnSpc>
              <a:buNone/>
            </a:pPr>
            <a:r>
              <a:rPr lang="zh-CN" altLang="en-US" b="1" dirty="0" smtClean="0">
                <a:sym typeface="Wingdings" panose="05000000000000000000" charset="0"/>
              </a:rPr>
              <a:t>  </a:t>
            </a:r>
            <a:r>
              <a:rPr lang="zh-CN" altLang="en-US" b="1" dirty="0" smtClean="0">
                <a:latin typeface="+mn-ea"/>
              </a:rPr>
              <a:t>活性炭</a:t>
            </a:r>
            <a:r>
              <a:rPr lang="en-US" altLang="zh-CN" b="1" dirty="0" smtClean="0">
                <a:latin typeface="+mn-ea"/>
              </a:rPr>
              <a:t>: </a:t>
            </a:r>
            <a:r>
              <a:rPr lang="zh-CN" altLang="en-US" dirty="0" smtClean="0">
                <a:latin typeface="+mn-ea"/>
              </a:rPr>
              <a:t>用量为每千克体重</a:t>
            </a:r>
            <a:r>
              <a:rPr lang="en-US" altLang="zh-CN" dirty="0" smtClean="0">
                <a:latin typeface="+mn-ea"/>
              </a:rPr>
              <a:t>l</a:t>
            </a:r>
            <a:r>
              <a:rPr lang="zh-CN" altLang="en-US" dirty="0" smtClean="0">
                <a:latin typeface="+mn-ea"/>
              </a:rPr>
              <a:t>～</a:t>
            </a:r>
            <a:r>
              <a:rPr lang="en-US" altLang="zh-CN" dirty="0" smtClean="0">
                <a:latin typeface="+mn-ea"/>
              </a:rPr>
              <a:t>3g</a:t>
            </a:r>
            <a:r>
              <a:rPr lang="zh-CN" altLang="en-US" dirty="0" smtClean="0">
                <a:latin typeface="+mn-ea"/>
              </a:rPr>
              <a:t>。</a:t>
            </a:r>
            <a:endParaRPr lang="zh-CN" altLang="en-US" dirty="0" smtClean="0">
              <a:latin typeface="+mn-ea"/>
            </a:endParaRPr>
          </a:p>
          <a:p>
            <a:pPr lvl="1">
              <a:lnSpc>
                <a:spcPct val="150000"/>
              </a:lnSpc>
              <a:buNone/>
            </a:pPr>
            <a:r>
              <a:rPr lang="zh-CN" altLang="en-US" b="1" dirty="0" smtClean="0">
                <a:sym typeface="Wingdings" panose="05000000000000000000" charset="0"/>
              </a:rPr>
              <a:t> </a:t>
            </a:r>
            <a:r>
              <a:rPr lang="zh-CN" altLang="en-US" b="1" dirty="0" smtClean="0">
                <a:latin typeface="+mn-ea"/>
              </a:rPr>
              <a:t>万能解毒药</a:t>
            </a:r>
            <a:r>
              <a:rPr lang="en-US" altLang="zh-CN" b="1" dirty="0" smtClean="0">
                <a:latin typeface="+mn-ea"/>
              </a:rPr>
              <a:t>: </a:t>
            </a:r>
            <a:r>
              <a:rPr lang="zh-CN" altLang="en-US" dirty="0" smtClean="0">
                <a:latin typeface="+mn-ea"/>
              </a:rPr>
              <a:t>活性炭</a:t>
            </a:r>
            <a:r>
              <a:rPr lang="en-US" altLang="zh-CN" dirty="0" smtClean="0">
                <a:latin typeface="+mn-ea"/>
              </a:rPr>
              <a:t>2</a:t>
            </a:r>
            <a:r>
              <a:rPr lang="zh-CN" altLang="en-US" dirty="0" smtClean="0">
                <a:latin typeface="+mn-ea"/>
              </a:rPr>
              <a:t>份，氧化镁和鞣酸各</a:t>
            </a:r>
            <a:r>
              <a:rPr lang="en-US" altLang="zh-CN" dirty="0" smtClean="0">
                <a:latin typeface="+mn-ea"/>
              </a:rPr>
              <a:t>1</a:t>
            </a:r>
            <a:r>
              <a:rPr lang="zh-CN" altLang="en-US" dirty="0" smtClean="0">
                <a:latin typeface="+mn-ea"/>
              </a:rPr>
              <a:t>份。</a:t>
            </a:r>
            <a:endParaRPr lang="zh-CN" altLang="en-US" dirty="0" smtClean="0">
              <a:latin typeface="+mn-ea"/>
            </a:endParaRPr>
          </a:p>
          <a:p>
            <a:pPr>
              <a:lnSpc>
                <a:spcPct val="150000"/>
              </a:lnSpc>
              <a:buNone/>
            </a:pPr>
            <a:r>
              <a:rPr lang="zh-CN" altLang="en-US" sz="2400" dirty="0" smtClean="0">
                <a:solidFill>
                  <a:srgbClr val="0000FF"/>
                </a:solidFill>
                <a:latin typeface="+mn-ea"/>
                <a:sym typeface="Wingdings" panose="05000000000000000000" charset="0"/>
              </a:rPr>
              <a:t> </a:t>
            </a:r>
            <a:r>
              <a:rPr lang="zh-CN" altLang="en-US" sz="2400" b="1" dirty="0" smtClean="0">
                <a:solidFill>
                  <a:srgbClr val="0000FF"/>
                </a:solidFill>
                <a:latin typeface="+mn-ea"/>
              </a:rPr>
              <a:t>黏浆剂</a:t>
            </a:r>
            <a:endParaRPr lang="zh-CN" altLang="en-US" sz="2400" b="1" dirty="0" smtClean="0">
              <a:solidFill>
                <a:srgbClr val="0000FF"/>
              </a:solidFill>
              <a:latin typeface="+mn-ea"/>
            </a:endParaRPr>
          </a:p>
          <a:p>
            <a:pPr lvl="1">
              <a:lnSpc>
                <a:spcPct val="150000"/>
              </a:lnSpc>
              <a:buNone/>
            </a:pPr>
            <a:r>
              <a:rPr lang="zh-CN" altLang="en-US" b="1" dirty="0" smtClean="0">
                <a:sym typeface="Wingdings" panose="05000000000000000000" charset="0"/>
              </a:rPr>
              <a:t>  </a:t>
            </a:r>
            <a:r>
              <a:rPr lang="zh-CN" altLang="en-US" dirty="0" smtClean="0">
                <a:latin typeface="+mn-ea"/>
              </a:rPr>
              <a:t>蛋清、牛奶及豆浆。</a:t>
            </a:r>
            <a:endParaRPr lang="zh-CN" altLang="en-US" dirty="0" smtClean="0">
              <a:latin typeface="+mn-ea"/>
            </a:endParaRPr>
          </a:p>
          <a:p>
            <a:pPr>
              <a:lnSpc>
                <a:spcPct val="150000"/>
              </a:lnSpc>
              <a:buNone/>
            </a:pPr>
            <a:r>
              <a:rPr lang="zh-CN" altLang="en-US" sz="2400" dirty="0" smtClean="0">
                <a:solidFill>
                  <a:srgbClr val="0000FF"/>
                </a:solidFill>
                <a:latin typeface="+mn-ea"/>
                <a:sym typeface="Wingdings" panose="05000000000000000000" charset="0"/>
              </a:rPr>
              <a:t> </a:t>
            </a:r>
            <a:r>
              <a:rPr lang="zh-CN" altLang="en-US" sz="2400" b="1" dirty="0" smtClean="0">
                <a:solidFill>
                  <a:srgbClr val="0000FF"/>
                </a:solidFill>
                <a:latin typeface="+mn-ea"/>
              </a:rPr>
              <a:t>沉淀剂</a:t>
            </a:r>
            <a:endParaRPr lang="zh-CN" altLang="en-US" sz="2400" b="1" dirty="0" smtClean="0">
              <a:solidFill>
                <a:srgbClr val="0000FF"/>
              </a:solidFill>
              <a:latin typeface="+mn-ea"/>
            </a:endParaRPr>
          </a:p>
          <a:p>
            <a:pPr lvl="1">
              <a:lnSpc>
                <a:spcPct val="150000"/>
              </a:lnSpc>
              <a:buNone/>
            </a:pPr>
            <a:r>
              <a:rPr lang="zh-CN" altLang="en-US" b="1" dirty="0" smtClean="0">
                <a:sym typeface="Wingdings" panose="05000000000000000000" charset="0"/>
              </a:rPr>
              <a:t>  </a:t>
            </a:r>
            <a:r>
              <a:rPr lang="zh-CN" altLang="en-US" b="1" dirty="0" smtClean="0">
                <a:latin typeface="+mn-ea"/>
              </a:rPr>
              <a:t>鞣酸</a:t>
            </a:r>
            <a:r>
              <a:rPr lang="en-US" altLang="zh-CN" b="1" dirty="0" smtClean="0">
                <a:latin typeface="+mn-ea"/>
              </a:rPr>
              <a:t>: </a:t>
            </a:r>
            <a:r>
              <a:rPr lang="zh-CN" altLang="en-US" dirty="0" smtClean="0">
                <a:latin typeface="+mn-ea"/>
              </a:rPr>
              <a:t>能与金属类、生物碱、甙类化合，生成不溶性复合体。</a:t>
            </a:r>
            <a:endParaRPr lang="zh-CN" altLang="en-US" dirty="0" smtClean="0">
              <a:latin typeface="+mn-ea"/>
            </a:endParaRPr>
          </a:p>
          <a:p>
            <a:pPr lvl="1">
              <a:lnSpc>
                <a:spcPct val="150000"/>
              </a:lnSpc>
              <a:buNone/>
            </a:pPr>
            <a:r>
              <a:rPr lang="zh-CN" altLang="en-US" b="1" dirty="0" smtClean="0">
                <a:sym typeface="Wingdings" panose="05000000000000000000" charset="0"/>
              </a:rPr>
              <a:t>  </a:t>
            </a:r>
            <a:r>
              <a:rPr lang="zh-CN" altLang="en-US" b="1" dirty="0" smtClean="0">
                <a:latin typeface="+mn-ea"/>
              </a:rPr>
              <a:t>碘化钾或碘酊溶液</a:t>
            </a:r>
            <a:r>
              <a:rPr lang="en-US" altLang="zh-CN" b="1" dirty="0" smtClean="0">
                <a:latin typeface="+mn-ea"/>
              </a:rPr>
              <a:t>: </a:t>
            </a:r>
            <a:r>
              <a:rPr lang="zh-CN" altLang="en-US" dirty="0" smtClean="0">
                <a:latin typeface="+mn-ea"/>
              </a:rPr>
              <a:t>能使生物碱沉淀为难溶性的盐类。</a:t>
            </a:r>
            <a:endParaRPr lang="zh-CN" altLang="en-US" dirty="0" smtClean="0">
              <a:latin typeface="+mn-ea"/>
            </a:endParaRPr>
          </a:p>
          <a:p>
            <a:pPr lvl="1">
              <a:lnSpc>
                <a:spcPct val="150000"/>
              </a:lnSpc>
              <a:buNone/>
            </a:pPr>
            <a:r>
              <a:rPr lang="zh-CN" altLang="en-US" b="1" dirty="0" smtClean="0">
                <a:sym typeface="Wingdings" panose="05000000000000000000" charset="0"/>
              </a:rPr>
              <a:t>  </a:t>
            </a:r>
            <a:r>
              <a:rPr lang="en-US" altLang="zh-CN" b="1" dirty="0" smtClean="0">
                <a:latin typeface="+mn-ea"/>
              </a:rPr>
              <a:t>EDTACa</a:t>
            </a:r>
            <a:r>
              <a:rPr lang="zh-CN" altLang="en-US" b="1" dirty="0" smtClean="0">
                <a:latin typeface="+mn-ea"/>
              </a:rPr>
              <a:t>－</a:t>
            </a:r>
            <a:r>
              <a:rPr lang="en-US" altLang="zh-CN" b="1" dirty="0" smtClean="0">
                <a:latin typeface="+mn-ea"/>
              </a:rPr>
              <a:t>Na : </a:t>
            </a:r>
            <a:r>
              <a:rPr lang="zh-CN" altLang="en-US" dirty="0" smtClean="0">
                <a:latin typeface="+mn-ea"/>
              </a:rPr>
              <a:t>能使多种有毒金属离子失去活性。</a:t>
            </a:r>
            <a:endParaRPr lang="zh-CN" altLang="en-US" dirty="0" smtClean="0">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3</a:t>
            </a:r>
            <a:r>
              <a:rPr lang="zh-CN" altLang="en-US" sz="3600" b="1" dirty="0" smtClean="0">
                <a:solidFill>
                  <a:srgbClr val="0000FF"/>
                </a:solidFill>
                <a:latin typeface="+mn-ea"/>
              </a:rPr>
              <a:t>、排出</a:t>
            </a:r>
            <a:r>
              <a:rPr lang="zh-CN" altLang="en-US" sz="3600" b="1" dirty="0" smtClean="0">
                <a:solidFill>
                  <a:srgbClr val="0000FF"/>
                </a:solidFill>
                <a:latin typeface="宋体" panose="02010600030101010101" pitchFamily="2" charset="-122"/>
              </a:rPr>
              <a:t>毒物</a:t>
            </a:r>
            <a:endParaRPr lang="zh-CN" altLang="en-US" sz="3600" b="1" dirty="0" smtClean="0">
              <a:solidFill>
                <a:srgbClr val="0000FF"/>
              </a:solidFill>
              <a:latin typeface="宋体" panose="02010600030101010101" pitchFamily="2" charset="-122"/>
            </a:endParaRPr>
          </a:p>
        </p:txBody>
      </p:sp>
      <p:sp>
        <p:nvSpPr>
          <p:cNvPr id="3" name="内容占位符 2"/>
          <p:cNvSpPr>
            <a:spLocks noGrp="1"/>
          </p:cNvSpPr>
          <p:nvPr>
            <p:ph sz="quarter" idx="1"/>
          </p:nvPr>
        </p:nvSpPr>
        <p:spPr>
          <a:xfrm>
            <a:off x="914400" y="1447800"/>
            <a:ext cx="7772400" cy="5221560"/>
          </a:xfrm>
        </p:spPr>
        <p:txBody>
          <a:bodyPr>
            <a:normAutofit fontScale="92500" lnSpcReduction="10000"/>
          </a:bodyPr>
          <a:lstStyle/>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FF"/>
                </a:solidFill>
              </a:rPr>
              <a:t>催吐  </a:t>
            </a:r>
            <a:r>
              <a:rPr lang="zh-CN" altLang="en-US" b="1" dirty="0" smtClean="0"/>
              <a:t>使用</a:t>
            </a:r>
            <a:r>
              <a:rPr lang="en-US" altLang="zh-CN" b="1" dirty="0" smtClean="0"/>
              <a:t>1%</a:t>
            </a:r>
            <a:r>
              <a:rPr lang="zh-CN" altLang="en-US" b="1" dirty="0" smtClean="0"/>
              <a:t>硫酸铜溶液、吐酒石、吐根末等。适用于猪、狗、猫。 </a:t>
            </a:r>
            <a:endParaRPr lang="en-US" altLang="zh-CN" b="1" dirty="0" smtClean="0"/>
          </a:p>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CC"/>
                </a:solidFill>
              </a:rPr>
              <a:t>洗胃</a:t>
            </a:r>
            <a:r>
              <a:rPr lang="zh-CN" altLang="en-US" b="1" dirty="0" smtClean="0"/>
              <a:t>  选择能对毒物起氧化、分解、中和或沉淀作用的药液洗胃。</a:t>
            </a:r>
            <a:endParaRPr lang="zh-CN" altLang="en-US" b="1" dirty="0" smtClean="0"/>
          </a:p>
          <a:p>
            <a:pPr lvl="1">
              <a:lnSpc>
                <a:spcPct val="150000"/>
              </a:lnSpc>
              <a:buNone/>
            </a:pPr>
            <a:r>
              <a:rPr lang="zh-CN" altLang="en-US" b="1" dirty="0" smtClean="0"/>
              <a:t>          </a:t>
            </a:r>
            <a:r>
              <a:rPr lang="zh-CN" altLang="en-US" b="1" dirty="0" smtClean="0">
                <a:solidFill>
                  <a:srgbClr val="FF0000"/>
                </a:solidFill>
              </a:rPr>
              <a:t>催吐与洗胃均应尽早进行（</a:t>
            </a:r>
            <a:r>
              <a:rPr lang="en-US" altLang="zh-CN" b="1" dirty="0" smtClean="0">
                <a:solidFill>
                  <a:srgbClr val="FF0000"/>
                </a:solidFill>
              </a:rPr>
              <a:t>4h</a:t>
            </a:r>
            <a:r>
              <a:rPr lang="zh-CN" altLang="en-US" b="1" dirty="0" smtClean="0">
                <a:solidFill>
                  <a:srgbClr val="FF0000"/>
                </a:solidFill>
              </a:rPr>
              <a:t>内）</a:t>
            </a:r>
            <a:endParaRPr lang="zh-CN" altLang="en-US" b="1" dirty="0" smtClean="0">
              <a:solidFill>
                <a:srgbClr val="FF0000"/>
              </a:solidFill>
            </a:endParaRPr>
          </a:p>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CC"/>
                </a:solidFill>
              </a:rPr>
              <a:t>泻下</a:t>
            </a:r>
            <a:r>
              <a:rPr lang="zh-CN" altLang="en-US" b="1" dirty="0" smtClean="0"/>
              <a:t>  一般使用盐类泻剂。若已出现严重腹泻或脱水时，则应慎重。</a:t>
            </a:r>
            <a:endParaRPr lang="zh-CN" altLang="en-US" b="1" dirty="0" smtClean="0"/>
          </a:p>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CC"/>
                </a:solidFill>
              </a:rPr>
              <a:t>利尿</a:t>
            </a:r>
            <a:r>
              <a:rPr lang="zh-CN" altLang="en-US" b="1" dirty="0" smtClean="0"/>
              <a:t>  甘露醇、速尿、双氢克尿噻等。</a:t>
            </a:r>
            <a:endParaRPr lang="zh-CN" altLang="en-US" b="1" dirty="0" smtClean="0"/>
          </a:p>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CC"/>
                </a:solidFill>
              </a:rPr>
              <a:t>放血</a:t>
            </a:r>
            <a:r>
              <a:rPr lang="zh-CN" altLang="en-US" b="1" dirty="0" smtClean="0"/>
              <a:t>  用于毒物已被吸收，病畜尚未出现虚脱时。</a:t>
            </a:r>
            <a:endParaRPr lang="zh-CN" altLang="en-US" b="1" dirty="0" smtClean="0"/>
          </a:p>
          <a:p>
            <a:pPr lvl="1">
              <a:lnSpc>
                <a:spcPct val="150000"/>
              </a:lnSpc>
              <a:buNone/>
            </a:pPr>
            <a:r>
              <a:rPr lang="zh-CN" altLang="en-US" b="1" dirty="0" smtClean="0">
                <a:solidFill>
                  <a:srgbClr val="0000FF"/>
                </a:solidFill>
                <a:sym typeface="Wingdings" panose="05000000000000000000" charset="0"/>
              </a:rPr>
              <a:t> </a:t>
            </a:r>
            <a:r>
              <a:rPr lang="zh-CN" altLang="en-US" b="1" dirty="0" smtClean="0">
                <a:solidFill>
                  <a:srgbClr val="0000CC"/>
                </a:solidFill>
              </a:rPr>
              <a:t>腹膜透析</a:t>
            </a:r>
            <a:r>
              <a:rPr lang="zh-CN" altLang="en-US" b="1" dirty="0" smtClean="0"/>
              <a:t>  </a:t>
            </a:r>
            <a:r>
              <a:rPr lang="en-US" altLang="zh-CN" b="1" dirty="0" smtClean="0"/>
              <a:t>5%</a:t>
            </a:r>
            <a:r>
              <a:rPr lang="zh-CN" altLang="en-US" b="1" dirty="0" smtClean="0"/>
              <a:t>葡萄糖液与复方氯化钠液等量混合液。</a:t>
            </a:r>
            <a:r>
              <a:rPr lang="zh-CN" altLang="en-US" dirty="0" smtClean="0"/>
              <a:t> </a:t>
            </a:r>
            <a:endParaRPr lang="zh-CN" altLang="en-US" dirty="0" smtClean="0"/>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serengeseba.com/uploads/i_1_361485938x3216938411_26.jpg"/>
          <p:cNvPicPr>
            <a:picLocks noChangeAspect="1" noChangeArrowheads="1"/>
          </p:cNvPicPr>
          <p:nvPr/>
        </p:nvPicPr>
        <p:blipFill>
          <a:blip r:embed="rId1" cstate="print"/>
          <a:srcRect/>
          <a:stretch>
            <a:fillRect/>
          </a:stretch>
        </p:blipFill>
        <p:spPr bwMode="auto">
          <a:xfrm>
            <a:off x="785786" y="357166"/>
            <a:ext cx="7900200" cy="571504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lstStyle/>
          <a:p>
            <a:pPr algn="ctr"/>
            <a:r>
              <a:rPr lang="zh-CN" altLang="en-US" b="1" dirty="0">
                <a:solidFill>
                  <a:schemeClr val="tx1"/>
                </a:solidFill>
                <a:latin typeface="宋体" panose="02010600030101010101" pitchFamily="2" charset="-122"/>
                <a:ea typeface="宋体" panose="02010600030101010101" pitchFamily="2" charset="-122"/>
                <a:sym typeface="+mn-ea"/>
              </a:rPr>
              <a:t>临床兽医学</a:t>
            </a:r>
            <a:endParaRPr lang="zh-CN" altLang="en-US" b="1">
              <a:solidFill>
                <a:schemeClr val="tx1"/>
              </a:solidFill>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p:txBody>
          <a:bodyPr/>
          <a:lstStyle/>
          <a:p>
            <a:pPr marL="0" indent="0">
              <a:buNone/>
            </a:pPr>
            <a:r>
              <a:rPr lang="zh-CN" altLang="en-US" sz="3600" b="1">
                <a:solidFill>
                  <a:srgbClr val="0000FF"/>
                </a:solidFill>
                <a:latin typeface="宋体" panose="02010600030101010101" pitchFamily="2" charset="-122"/>
                <a:ea typeface="宋体" panose="02010600030101010101" pitchFamily="2" charset="-122"/>
              </a:rPr>
              <a:t>一、</a:t>
            </a:r>
            <a:r>
              <a:rPr lang="zh-CN" altLang="en-US" sz="3600" b="1" dirty="0">
                <a:solidFill>
                  <a:srgbClr val="0000FF"/>
                </a:solidFill>
                <a:latin typeface="宋体" panose="02010600030101010101" pitchFamily="2" charset="-122"/>
                <a:ea typeface="宋体" panose="02010600030101010101" pitchFamily="2" charset="-122"/>
                <a:sym typeface="+mn-ea"/>
              </a:rPr>
              <a:t>临床兽医学概念</a:t>
            </a:r>
            <a:endParaRPr lang="zh-CN" altLang="en-US" sz="3600" b="1" dirty="0">
              <a:solidFill>
                <a:srgbClr val="0000FF"/>
              </a:solidFill>
              <a:latin typeface="宋体" panose="02010600030101010101" pitchFamily="2" charset="-122"/>
              <a:ea typeface="宋体" panose="02010600030101010101" pitchFamily="2" charset="-122"/>
              <a:sym typeface="+mn-ea"/>
            </a:endParaRPr>
          </a:p>
          <a:p>
            <a:pPr marL="0" indent="0">
              <a:lnSpc>
                <a:spcPct val="150000"/>
              </a:lnSpc>
              <a:buNone/>
            </a:pPr>
            <a:r>
              <a:rPr lang="zh-CN" altLang="en-US" sz="2400">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sym typeface="+mn-ea"/>
              </a:rPr>
              <a:t>临床兽医学</a:t>
            </a:r>
            <a:r>
              <a:rPr lang="zh-CN" altLang="en-US" sz="2400" dirty="0">
                <a:solidFill>
                  <a:schemeClr val="tx1"/>
                </a:solidFill>
                <a:latin typeface="宋体" panose="02010600030101010101" pitchFamily="2" charset="-122"/>
                <a:ea typeface="宋体" panose="02010600030101010101" pitchFamily="2" charset="-122"/>
                <a:sym typeface="+mn-ea"/>
              </a:rPr>
              <a:t>是研究</a:t>
            </a:r>
            <a:r>
              <a:rPr lang="zh-CN" altLang="en-US" sz="2400" b="1" dirty="0">
                <a:solidFill>
                  <a:srgbClr val="0000FF"/>
                </a:solidFill>
                <a:latin typeface="宋体" panose="02010600030101010101" pitchFamily="2" charset="-122"/>
                <a:ea typeface="宋体" panose="02010600030101010101" pitchFamily="2" charset="-122"/>
                <a:sym typeface="+mn-ea"/>
              </a:rPr>
              <a:t>动物普通病</a:t>
            </a:r>
            <a:r>
              <a:rPr lang="zh-CN" altLang="en-US" sz="2400" dirty="0">
                <a:solidFill>
                  <a:schemeClr val="tx1"/>
                </a:solidFill>
                <a:latin typeface="宋体" panose="02010600030101010101" pitchFamily="2" charset="-122"/>
                <a:ea typeface="宋体" panose="02010600030101010101" pitchFamily="2" charset="-122"/>
                <a:sym typeface="+mn-ea"/>
              </a:rPr>
              <a:t>、</a:t>
            </a:r>
            <a:r>
              <a:rPr lang="zh-CN" altLang="en-US" sz="2400" b="1" dirty="0">
                <a:solidFill>
                  <a:srgbClr val="0000FF"/>
                </a:solidFill>
                <a:latin typeface="宋体" panose="02010600030101010101" pitchFamily="2" charset="-122"/>
                <a:ea typeface="宋体" panose="02010600030101010101" pitchFamily="2" charset="-122"/>
                <a:sym typeface="+mn-ea"/>
              </a:rPr>
              <a:t>营养代谢病及中毒病</a:t>
            </a:r>
            <a:r>
              <a:rPr lang="zh-CN" altLang="en-US" sz="2400" dirty="0">
                <a:solidFill>
                  <a:schemeClr val="tx1"/>
                </a:solidFill>
                <a:latin typeface="宋体" panose="02010600030101010101" pitchFamily="2" charset="-122"/>
                <a:ea typeface="宋体" panose="02010600030101010101" pitchFamily="2" charset="-122"/>
                <a:sym typeface="+mn-ea"/>
              </a:rPr>
              <a:t>发生的原因，发展的规律，临床诊断、检验方法及其防治措施的科学。</a:t>
            </a:r>
            <a:r>
              <a:rPr lang="zh-CN" altLang="en-US" b="1" dirty="0">
                <a:solidFill>
                  <a:schemeClr val="tx2"/>
                </a:solidFill>
                <a:latin typeface="宋体" panose="02010600030101010101" pitchFamily="2" charset="-122"/>
                <a:ea typeface="宋体" panose="02010600030101010101" pitchFamily="2" charset="-122"/>
                <a:sym typeface="+mn-ea"/>
              </a:rPr>
              <a:t> </a:t>
            </a:r>
            <a:endParaRPr lang="zh-CN" altLang="en-US" b="1" dirty="0">
              <a:solidFill>
                <a:schemeClr val="tx2"/>
              </a:solidFill>
              <a:latin typeface="宋体" panose="02010600030101010101" pitchFamily="2" charset="-122"/>
              <a:ea typeface="宋体" panose="02010600030101010101" pitchFamily="2" charset="-122"/>
            </a:endParaRPr>
          </a:p>
          <a:p>
            <a:pPr marL="0" indent="0">
              <a:buNone/>
            </a:pPr>
            <a:endParaRPr lang="zh-CN" altLang="en-US" b="1" dirty="0">
              <a:solidFill>
                <a:srgbClr val="0000FF"/>
              </a:solidFill>
              <a:latin typeface="宋体" panose="02010600030101010101" pitchFamily="2" charset="-122"/>
              <a:ea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4</a:t>
            </a:r>
            <a:r>
              <a:rPr lang="zh-CN" altLang="en-US" sz="3600" b="1" dirty="0" smtClean="0">
                <a:solidFill>
                  <a:srgbClr val="0000FF"/>
                </a:solidFill>
                <a:latin typeface="+mn-ea"/>
              </a:rPr>
              <a:t>、解毒</a:t>
            </a:r>
            <a:endParaRPr lang="zh-CN" altLang="en-US" sz="3600" b="1" dirty="0" smtClean="0">
              <a:solidFill>
                <a:srgbClr val="0000FF"/>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lvl="1">
              <a:lnSpc>
                <a:spcPct val="150000"/>
              </a:lnSpc>
              <a:spcBef>
                <a:spcPct val="50000"/>
              </a:spcBef>
              <a:buNone/>
            </a:pPr>
            <a:r>
              <a:rPr lang="zh-CN" altLang="en-US" dirty="0" smtClean="0">
                <a:solidFill>
                  <a:srgbClr val="0000FF"/>
                </a:solidFill>
                <a:latin typeface="+mn-ea"/>
                <a:sym typeface="Wingdings" panose="05000000000000000000" charset="0"/>
              </a:rPr>
              <a:t></a:t>
            </a: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rPr>
              <a:t>使用特效解毒药</a:t>
            </a:r>
            <a:endParaRPr lang="en-US" altLang="zh-CN" b="1" dirty="0" smtClean="0">
              <a:solidFill>
                <a:srgbClr val="0000FF"/>
              </a:solidFill>
              <a:latin typeface="+mn-ea"/>
            </a:endParaRPr>
          </a:p>
          <a:p>
            <a:pPr lvl="1">
              <a:lnSpc>
                <a:spcPct val="150000"/>
              </a:lnSpc>
              <a:spcBef>
                <a:spcPct val="50000"/>
              </a:spcBef>
              <a:buNone/>
            </a:pPr>
            <a:r>
              <a:rPr lang="zh-CN" altLang="en-US" dirty="0" smtClean="0">
                <a:solidFill>
                  <a:srgbClr val="0000FF"/>
                </a:solidFill>
                <a:latin typeface="+mn-ea"/>
                <a:sym typeface="Wingdings" panose="05000000000000000000" charset="0"/>
              </a:rPr>
              <a:t></a:t>
            </a: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rPr>
              <a:t>应用增强解毒机能的药物</a:t>
            </a:r>
            <a:endParaRPr lang="zh-CN" altLang="en-US" b="1" dirty="0" smtClean="0">
              <a:solidFill>
                <a:srgbClr val="0000FF"/>
              </a:solidFill>
              <a:latin typeface="+mn-ea"/>
            </a:endParaRPr>
          </a:p>
          <a:p>
            <a:pPr lvl="2">
              <a:lnSpc>
                <a:spcPct val="150000"/>
              </a:lnSpc>
              <a:spcBef>
                <a:spcPct val="50000"/>
              </a:spcBef>
              <a:buNone/>
            </a:pPr>
            <a:r>
              <a:rPr lang="zh-CN" altLang="en-US" sz="2400" dirty="0" smtClean="0">
                <a:sym typeface="Wingdings" panose="05000000000000000000" charset="0"/>
              </a:rPr>
              <a:t> </a:t>
            </a:r>
            <a:r>
              <a:rPr lang="zh-CN" altLang="en-US" sz="2400" b="1" dirty="0" smtClean="0">
                <a:solidFill>
                  <a:srgbClr val="0000CC"/>
                </a:solidFill>
                <a:latin typeface="宋体" panose="02010600030101010101" pitchFamily="2" charset="-122"/>
              </a:rPr>
              <a:t>葡萄糖</a:t>
            </a:r>
            <a:r>
              <a:rPr lang="zh-CN" altLang="en-US" sz="2400" b="1" dirty="0" smtClean="0">
                <a:latin typeface="宋体" panose="02010600030101010101" pitchFamily="2" charset="-122"/>
              </a:rPr>
              <a:t>在肝脏中氧化成</a:t>
            </a:r>
            <a:r>
              <a:rPr lang="zh-CN" altLang="en-US" sz="2400" b="1" dirty="0" smtClean="0">
                <a:solidFill>
                  <a:srgbClr val="FF0000"/>
                </a:solidFill>
                <a:latin typeface="宋体" panose="02010600030101010101" pitchFamily="2" charset="-122"/>
              </a:rPr>
              <a:t>葡萄糖醛酸</a:t>
            </a:r>
            <a:r>
              <a:rPr lang="zh-CN" altLang="en-US" sz="2400" b="1" dirty="0" smtClean="0">
                <a:latin typeface="宋体" panose="02010600030101010101" pitchFamily="2" charset="-122"/>
              </a:rPr>
              <a:t>，可增强机体的解毒机能，并能改善心肌营养及具有利尿的作用。</a:t>
            </a:r>
            <a:endParaRPr lang="zh-CN" altLang="en-US" sz="2400" b="1"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5</a:t>
            </a:r>
            <a:r>
              <a:rPr lang="zh-CN" altLang="en-US" sz="3600" b="1" dirty="0" smtClean="0">
                <a:solidFill>
                  <a:srgbClr val="0000FF"/>
                </a:solidFill>
                <a:latin typeface="+mn-ea"/>
              </a:rPr>
              <a:t>、对症治疗</a:t>
            </a:r>
            <a:endParaRPr lang="zh-CN" altLang="en-US" sz="3600" b="1" dirty="0" smtClean="0">
              <a:solidFill>
                <a:srgbClr val="0000FF"/>
              </a:solidFill>
              <a:latin typeface="+mn-ea"/>
            </a:endParaRPr>
          </a:p>
        </p:txBody>
      </p:sp>
      <p:sp>
        <p:nvSpPr>
          <p:cNvPr id="3" name="内容占位符 2"/>
          <p:cNvSpPr>
            <a:spLocks noGrp="1"/>
          </p:cNvSpPr>
          <p:nvPr>
            <p:ph sz="quarter" idx="1"/>
          </p:nvPr>
        </p:nvSpPr>
        <p:spPr>
          <a:xfrm>
            <a:off x="914400" y="1447800"/>
            <a:ext cx="7772400" cy="5221560"/>
          </a:xfrm>
        </p:spPr>
        <p:txBody>
          <a:bodyPr>
            <a:noAutofit/>
          </a:bodyPr>
          <a:lstStyle/>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预防惊厥</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维持呼吸机能</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治疗休克</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调整电解质和体液</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增强心脏机能</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维持体温</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对臌气严重的病例，可穿刺排气</a:t>
            </a:r>
            <a:endParaRPr lang="zh-CN" altLang="en-US" sz="2400" b="1" dirty="0" smtClean="0">
              <a:latin typeface="宋体" panose="02010600030101010101" pitchFamily="2" charset="-122"/>
            </a:endParaRPr>
          </a:p>
          <a:p>
            <a:pPr>
              <a:lnSpc>
                <a:spcPct val="150000"/>
              </a:lnSpc>
              <a:spcBef>
                <a:spcPct val="30000"/>
              </a:spcBef>
              <a:buNone/>
            </a:pPr>
            <a:r>
              <a:rPr lang="zh-CN" altLang="en-US" sz="2400" b="1" dirty="0" smtClean="0">
                <a:sym typeface="Wingdings" panose="05000000000000000000" charset="0"/>
              </a:rPr>
              <a:t>  </a:t>
            </a:r>
            <a:r>
              <a:rPr lang="zh-CN" altLang="en-US" sz="2400" b="1" dirty="0" smtClean="0">
                <a:latin typeface="宋体" panose="02010600030101010101" pitchFamily="2" charset="-122"/>
              </a:rPr>
              <a:t>对有腹疼的病畜应进行镇痛</a:t>
            </a:r>
            <a:endParaRPr lang="zh-CN" altLang="en-US" sz="2400" b="1"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lvl="1" algn="ctr">
              <a:lnSpc>
                <a:spcPct val="150000"/>
              </a:lnSpc>
              <a:spcBef>
                <a:spcPct val="50000"/>
              </a:spcBef>
            </a:pPr>
            <a:r>
              <a:rPr lang="en-US" altLang="zh-CN" sz="3600" b="1" dirty="0" smtClean="0">
                <a:solidFill>
                  <a:srgbClr val="0000FF"/>
                </a:solidFill>
                <a:latin typeface="+mn-ea"/>
              </a:rPr>
              <a:t>5</a:t>
            </a:r>
            <a:r>
              <a:rPr lang="zh-CN" altLang="en-US" sz="3600" b="1" dirty="0" smtClean="0">
                <a:solidFill>
                  <a:srgbClr val="0000FF"/>
                </a:solidFill>
                <a:latin typeface="+mn-ea"/>
              </a:rPr>
              <a:t>、对症治疗</a:t>
            </a:r>
            <a:endParaRPr lang="zh-CN" altLang="en-US" sz="3600" b="1" dirty="0" smtClean="0">
              <a:solidFill>
                <a:srgbClr val="0000FF"/>
              </a:solidFill>
              <a:latin typeface="+mn-ea"/>
            </a:endParaRPr>
          </a:p>
        </p:txBody>
      </p:sp>
      <p:sp>
        <p:nvSpPr>
          <p:cNvPr id="3" name="内容占位符 2"/>
          <p:cNvSpPr>
            <a:spLocks noGrp="1"/>
          </p:cNvSpPr>
          <p:nvPr>
            <p:ph sz="quarter" idx="1"/>
          </p:nvPr>
        </p:nvSpPr>
        <p:spPr>
          <a:xfrm>
            <a:off x="914400" y="1447800"/>
            <a:ext cx="7772400" cy="5221560"/>
          </a:xfrm>
        </p:spPr>
        <p:txBody>
          <a:bodyPr>
            <a:noAutofit/>
          </a:bodyPr>
          <a:lstStyle/>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杜绝毒物再次进入体内，因某些酶的活性降低，需要时间恢复； </a:t>
            </a:r>
            <a:endParaRPr lang="en-US" altLang="zh-CN" sz="2400" b="1" dirty="0" smtClean="0">
              <a:latin typeface="+mn-ea"/>
            </a:endParaRPr>
          </a:p>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对体温偏低的病畜，要注意保温；</a:t>
            </a:r>
            <a:endParaRPr lang="en-US" altLang="zh-CN" sz="2400" b="1" dirty="0" smtClean="0">
              <a:latin typeface="+mn-ea"/>
            </a:endParaRPr>
          </a:p>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为了促进毒物从肾脏排出，应充分供给饮水；</a:t>
            </a:r>
            <a:endParaRPr lang="en-US" altLang="zh-CN" sz="2400" b="1" dirty="0" smtClean="0">
              <a:latin typeface="+mn-ea"/>
            </a:endParaRPr>
          </a:p>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对腹泻脱水的病畜，则应少量多次地给予温水；</a:t>
            </a:r>
            <a:endParaRPr lang="en-US" altLang="zh-CN" sz="2400" b="1" dirty="0" smtClean="0">
              <a:latin typeface="+mn-ea"/>
            </a:endParaRPr>
          </a:p>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对出现兴奋的动物，要防止发生意外；</a:t>
            </a:r>
            <a:endParaRPr lang="en-US" altLang="zh-CN" sz="2400" b="1" dirty="0" smtClean="0">
              <a:latin typeface="+mn-ea"/>
            </a:endParaRPr>
          </a:p>
          <a:p>
            <a:pPr>
              <a:lnSpc>
                <a:spcPct val="150000"/>
              </a:lnSpc>
              <a:spcBef>
                <a:spcPct val="30000"/>
              </a:spcBef>
              <a:buNone/>
            </a:pPr>
            <a:r>
              <a:rPr lang="zh-CN" altLang="en-US" sz="2400" b="1" dirty="0" smtClean="0">
                <a:latin typeface="+mn-ea"/>
                <a:sym typeface="Wingdings" panose="05000000000000000000" charset="0"/>
              </a:rPr>
              <a:t>  </a:t>
            </a:r>
            <a:r>
              <a:rPr lang="zh-CN" altLang="en-US" sz="2400" b="1" dirty="0" smtClean="0">
                <a:latin typeface="+mn-ea"/>
              </a:rPr>
              <a:t>对瘫痪或昏迷的病畜，要多加垫草，防止发生褥疮。</a:t>
            </a:r>
            <a:endParaRPr lang="zh-CN" altLang="en-US" sz="2400" b="1" dirty="0" smtClean="0">
              <a:latin typeface="+mn-ea"/>
            </a:endParaRPr>
          </a:p>
          <a:p>
            <a:pPr>
              <a:lnSpc>
                <a:spcPct val="150000"/>
              </a:lnSpc>
              <a:spcBef>
                <a:spcPct val="30000"/>
              </a:spcBef>
              <a:buNone/>
            </a:pPr>
            <a:endParaRPr lang="zh-CN" altLang="en-US" sz="2400" b="1" dirty="0" smtClean="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spcBef>
                <a:spcPct val="50000"/>
              </a:spcBef>
            </a:pPr>
            <a:r>
              <a:rPr lang="zh-CN" altLang="en-US" sz="3600" b="1" dirty="0" smtClean="0">
                <a:solidFill>
                  <a:srgbClr val="0000FF"/>
                </a:solidFill>
                <a:latin typeface="+mn-ea"/>
                <a:ea typeface="+mn-ea"/>
              </a:rPr>
              <a:t>八、</a:t>
            </a:r>
            <a:r>
              <a:rPr lang="zh-CN" altLang="en-US" sz="3600" b="1" dirty="0">
                <a:solidFill>
                  <a:srgbClr val="0000FF"/>
                </a:solidFill>
                <a:latin typeface="+mn-ea"/>
                <a:ea typeface="+mn-ea"/>
              </a:rPr>
              <a:t>中</a:t>
            </a:r>
            <a:r>
              <a:rPr lang="zh-CN" altLang="en-US" sz="3600" b="1" dirty="0" smtClean="0">
                <a:solidFill>
                  <a:srgbClr val="0000FF"/>
                </a:solidFill>
                <a:latin typeface="+mn-ea"/>
                <a:ea typeface="+mn-ea"/>
              </a:rPr>
              <a:t>毒病的预防</a:t>
            </a:r>
            <a:endParaRPr lang="zh-CN" altLang="en-US" sz="3600" b="1" dirty="0" smtClean="0">
              <a:solidFill>
                <a:srgbClr val="0000FF"/>
              </a:solidFill>
              <a:latin typeface="+mn-ea"/>
              <a:ea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开展中毒病的调查研究</a:t>
            </a:r>
            <a:endParaRPr lang="zh-CN" altLang="en-US" sz="2800" b="1" dirty="0" smtClean="0"/>
          </a:p>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相关部门协作</a:t>
            </a:r>
            <a:endParaRPr lang="zh-CN" altLang="en-US" sz="2800" b="1" dirty="0" smtClean="0"/>
          </a:p>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保障饲料饲草质量</a:t>
            </a:r>
            <a:endParaRPr lang="zh-CN" altLang="en-US" sz="2800" b="1" dirty="0" smtClean="0"/>
          </a:p>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安全使用药物</a:t>
            </a:r>
            <a:endParaRPr lang="zh-CN" altLang="en-US" sz="2800" b="1" dirty="0" smtClean="0"/>
          </a:p>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妥善管理和使用有毒物质</a:t>
            </a:r>
            <a:endParaRPr lang="zh-CN" altLang="en-US" sz="2800" b="1" dirty="0" smtClean="0"/>
          </a:p>
          <a:p>
            <a:pPr marL="914400" lvl="1" indent="-457200" eaLnBrk="0" hangingPunct="0">
              <a:lnSpc>
                <a:spcPct val="150000"/>
              </a:lnSpc>
              <a:buNone/>
            </a:pPr>
            <a:r>
              <a:rPr lang="zh-CN" altLang="en-US" sz="2800" dirty="0" smtClean="0">
                <a:sym typeface="Wingdings" panose="05000000000000000000" charset="0"/>
              </a:rPr>
              <a:t>  </a:t>
            </a:r>
            <a:r>
              <a:rPr lang="zh-CN" altLang="en-US" sz="2800" b="1" dirty="0" smtClean="0"/>
              <a:t>强化法制观念</a:t>
            </a:r>
            <a:endParaRPr lang="zh-CN" altLang="en-US" sz="2800" b="1" dirty="0"/>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lnSpc>
                <a:spcPct val="120000"/>
              </a:lnSpc>
              <a:spcBef>
                <a:spcPct val="20000"/>
              </a:spcBef>
            </a:pPr>
            <a:r>
              <a:rPr lang="zh-CN" altLang="en-US" sz="3600" b="1" dirty="0" smtClean="0">
                <a:solidFill>
                  <a:srgbClr val="000000"/>
                </a:solidFill>
                <a:latin typeface="+mn-ea"/>
                <a:ea typeface="+mn-ea"/>
              </a:rPr>
              <a:t>第二节</a:t>
            </a:r>
            <a:r>
              <a:rPr lang="en-US" altLang="zh-CN" sz="3600" b="1" dirty="0" smtClean="0">
                <a:solidFill>
                  <a:srgbClr val="000000"/>
                </a:solidFill>
                <a:latin typeface="+mn-ea"/>
                <a:ea typeface="+mn-ea"/>
              </a:rPr>
              <a:t> </a:t>
            </a:r>
            <a:r>
              <a:rPr lang="zh-CN" altLang="en-US" sz="3600" b="1" dirty="0" smtClean="0">
                <a:solidFill>
                  <a:srgbClr val="000000"/>
                </a:solidFill>
                <a:latin typeface="+mn-ea"/>
                <a:ea typeface="+mn-ea"/>
              </a:rPr>
              <a:t>常见</a:t>
            </a:r>
            <a:r>
              <a:rPr lang="zh-CN" altLang="en-US" sz="3600" b="1" dirty="0">
                <a:solidFill>
                  <a:srgbClr val="000000"/>
                </a:solidFill>
                <a:latin typeface="+mn-ea"/>
                <a:ea typeface="+mn-ea"/>
              </a:rPr>
              <a:t>中毒病 </a:t>
            </a:r>
            <a:endParaRPr lang="en-US" altLang="zh-CN" sz="3600" b="1" dirty="0">
              <a:solidFill>
                <a:srgbClr val="000000"/>
              </a:solidFill>
              <a:latin typeface="+mn-ea"/>
              <a:ea typeface="+mn-ea"/>
            </a:endParaRPr>
          </a:p>
        </p:txBody>
      </p:sp>
      <p:sp>
        <p:nvSpPr>
          <p:cNvPr id="3" name="内容占位符 2"/>
          <p:cNvSpPr>
            <a:spLocks noGrp="1"/>
          </p:cNvSpPr>
          <p:nvPr>
            <p:ph sz="quarter" idx="1"/>
          </p:nvPr>
        </p:nvSpPr>
        <p:spPr>
          <a:xfrm>
            <a:off x="914400" y="1447800"/>
            <a:ext cx="7772400" cy="5077544"/>
          </a:xfrm>
        </p:spPr>
        <p:txBody>
          <a:bodyPr>
            <a:noAutofit/>
          </a:bodyPr>
          <a:lstStyle/>
          <a:p>
            <a:pPr marL="320040" lvl="1" indent="0">
              <a:lnSpc>
                <a:spcPct val="150000"/>
              </a:lnSpc>
              <a:spcBef>
                <a:spcPct val="30000"/>
              </a:spcBef>
              <a:buNone/>
            </a:pPr>
            <a:r>
              <a:rPr lang="zh-CN" altLang="en-US" sz="2600" b="1" dirty="0" smtClean="0">
                <a:solidFill>
                  <a:srgbClr val="0000FF"/>
                </a:solidFill>
                <a:latin typeface="+mn-ea"/>
              </a:rPr>
              <a:t>一、</a:t>
            </a:r>
            <a:r>
              <a:rPr lang="zh-CN" altLang="en-US" sz="2600" b="1" dirty="0">
                <a:solidFill>
                  <a:srgbClr val="0000FF"/>
                </a:solidFill>
                <a:latin typeface="宋体" panose="02010600030101010101" pitchFamily="2" charset="-122"/>
                <a:hlinkClick r:id="rId1" action="ppaction://hlinksldjump"/>
              </a:rPr>
              <a:t>亚硝酸盐中毒</a:t>
            </a:r>
            <a:endParaRPr lang="en-US" altLang="zh-CN" sz="2600" b="1" dirty="0" smtClean="0">
              <a:solidFill>
                <a:srgbClr val="0000FF"/>
              </a:solidFill>
              <a:latin typeface="+mn-ea"/>
            </a:endParaRPr>
          </a:p>
          <a:p>
            <a:pPr marL="320040" lvl="1" indent="0">
              <a:lnSpc>
                <a:spcPct val="150000"/>
              </a:lnSpc>
              <a:spcBef>
                <a:spcPct val="30000"/>
              </a:spcBef>
              <a:buNone/>
            </a:pPr>
            <a:r>
              <a:rPr lang="zh-CN" altLang="en-US" sz="2600" b="1" dirty="0" smtClean="0">
                <a:solidFill>
                  <a:srgbClr val="0000FF"/>
                </a:solidFill>
                <a:latin typeface="+mn-ea"/>
              </a:rPr>
              <a:t>二、</a:t>
            </a:r>
            <a:r>
              <a:rPr lang="zh-CN" altLang="en-US" sz="2600" b="1" dirty="0">
                <a:solidFill>
                  <a:srgbClr val="0000FF"/>
                </a:solidFill>
                <a:latin typeface="宋体" panose="02010600030101010101" pitchFamily="2" charset="-122"/>
                <a:hlinkClick r:id="rId2" action="ppaction://hlinksldjump"/>
              </a:rPr>
              <a:t>黄曲霉毒素中毒</a:t>
            </a:r>
            <a:endParaRPr lang="en-US" altLang="zh-CN" sz="2600" b="1" dirty="0" smtClean="0">
              <a:solidFill>
                <a:srgbClr val="0000FF"/>
              </a:solidFill>
              <a:latin typeface="+mn-ea"/>
            </a:endParaRPr>
          </a:p>
          <a:p>
            <a:pPr marL="320040" lvl="1" indent="0">
              <a:lnSpc>
                <a:spcPct val="150000"/>
              </a:lnSpc>
              <a:spcBef>
                <a:spcPct val="30000"/>
              </a:spcBef>
              <a:buNone/>
            </a:pPr>
            <a:r>
              <a:rPr lang="zh-CN" altLang="en-US" sz="2600" b="1" dirty="0" smtClean="0">
                <a:solidFill>
                  <a:srgbClr val="0000FF"/>
                </a:solidFill>
                <a:latin typeface="+mn-ea"/>
              </a:rPr>
              <a:t>三、</a:t>
            </a:r>
            <a:r>
              <a:rPr lang="zh-CN" altLang="en-US" sz="2600" b="1" dirty="0">
                <a:solidFill>
                  <a:srgbClr val="0000FF"/>
                </a:solidFill>
                <a:latin typeface="宋体" panose="02010600030101010101" pitchFamily="2" charset="-122"/>
                <a:hlinkClick r:id="rId3" action="ppaction://hlinksldjump"/>
              </a:rPr>
              <a:t>氢氰</a:t>
            </a:r>
            <a:r>
              <a:rPr lang="zh-CN" altLang="en-US" sz="2600" b="1" dirty="0" smtClean="0">
                <a:solidFill>
                  <a:srgbClr val="0000FF"/>
                </a:solidFill>
                <a:latin typeface="宋体" panose="02010600030101010101" pitchFamily="2" charset="-122"/>
                <a:hlinkClick r:id="rId3" action="ppaction://hlinksldjump"/>
              </a:rPr>
              <a:t>酸中毒</a:t>
            </a:r>
            <a:endParaRPr lang="en-US" altLang="zh-CN" sz="2600" b="1" dirty="0">
              <a:solidFill>
                <a:srgbClr val="0000FF"/>
              </a:solidFill>
              <a:latin typeface="+mn-ea"/>
            </a:endParaRPr>
          </a:p>
          <a:p>
            <a:pPr marL="320040" lvl="1" indent="0">
              <a:lnSpc>
                <a:spcPct val="150000"/>
              </a:lnSpc>
              <a:spcBef>
                <a:spcPct val="30000"/>
              </a:spcBef>
              <a:buNone/>
            </a:pPr>
            <a:r>
              <a:rPr lang="zh-CN" altLang="en-US" sz="2600" b="1" dirty="0" smtClean="0">
                <a:solidFill>
                  <a:srgbClr val="0000FF"/>
                </a:solidFill>
                <a:latin typeface="+mn-ea"/>
                <a:sym typeface="+mn-ea"/>
              </a:rPr>
              <a:t>四、</a:t>
            </a:r>
            <a:r>
              <a:rPr lang="zh-CN" altLang="en-US" sz="2600" b="1" dirty="0" smtClean="0">
                <a:solidFill>
                  <a:srgbClr val="0000FF"/>
                </a:solidFill>
                <a:latin typeface="+mn-ea"/>
                <a:sym typeface="+mn-ea"/>
                <a:hlinkClick r:id="rId4" action="ppaction://hlinksldjump"/>
              </a:rPr>
              <a:t>食盐中毒</a:t>
            </a:r>
            <a:endParaRPr lang="en-US" altLang="zh-CN" sz="2600" b="1" dirty="0">
              <a:solidFill>
                <a:srgbClr val="0000FF"/>
              </a:solidFill>
              <a:latin typeface="+mn-ea"/>
              <a:sym typeface="+mn-ea"/>
            </a:endParaRPr>
          </a:p>
          <a:p>
            <a:pPr marL="320040" lvl="1" indent="0">
              <a:lnSpc>
                <a:spcPct val="150000"/>
              </a:lnSpc>
              <a:spcBef>
                <a:spcPct val="30000"/>
              </a:spcBef>
              <a:buNone/>
            </a:pPr>
            <a:r>
              <a:rPr lang="zh-CN" altLang="en-US" sz="2600" b="1" dirty="0" smtClean="0">
                <a:solidFill>
                  <a:srgbClr val="0000FF"/>
                </a:solidFill>
                <a:latin typeface="+mn-ea"/>
                <a:sym typeface="+mn-ea"/>
              </a:rPr>
              <a:t>五、</a:t>
            </a:r>
            <a:r>
              <a:rPr lang="zh-CN" altLang="en-US" sz="2600" b="1" dirty="0" smtClean="0">
                <a:solidFill>
                  <a:srgbClr val="0000FF"/>
                </a:solidFill>
                <a:latin typeface="+mn-ea"/>
                <a:sym typeface="+mn-ea"/>
                <a:hlinkClick r:id="rId5" action="ppaction://hlinksldjump"/>
              </a:rPr>
              <a:t>有机磷中毒</a:t>
            </a:r>
            <a:endParaRPr lang="en-US" altLang="zh-CN" sz="2600" b="1" dirty="0">
              <a:solidFill>
                <a:srgbClr val="0000FF"/>
              </a:solidFill>
              <a:latin typeface="+mn-ea"/>
              <a:sym typeface="+mn-ea"/>
            </a:endParaRPr>
          </a:p>
          <a:p>
            <a:pPr marL="320040" lvl="1" indent="0">
              <a:lnSpc>
                <a:spcPct val="150000"/>
              </a:lnSpc>
              <a:spcBef>
                <a:spcPct val="30000"/>
              </a:spcBef>
              <a:buNone/>
            </a:pPr>
            <a:r>
              <a:rPr lang="zh-CN" altLang="en-US" sz="2600" b="1" dirty="0" smtClean="0">
                <a:solidFill>
                  <a:srgbClr val="0000FF"/>
                </a:solidFill>
                <a:latin typeface="+mn-ea"/>
                <a:sym typeface="+mn-ea"/>
              </a:rPr>
              <a:t>六、</a:t>
            </a:r>
            <a:r>
              <a:rPr lang="zh-CN" altLang="en-US" sz="2600" b="1" dirty="0" smtClean="0">
                <a:solidFill>
                  <a:srgbClr val="0000FF"/>
                </a:solidFill>
                <a:latin typeface="+mn-ea"/>
                <a:sym typeface="+mn-ea"/>
                <a:hlinkClick r:id="rId6" action="ppaction://hlinksldjump"/>
              </a:rPr>
              <a:t>尿素中毒</a:t>
            </a:r>
            <a:endParaRPr lang="en-US" altLang="zh-CN" sz="2600" b="1" dirty="0" smtClean="0">
              <a:solidFill>
                <a:srgbClr val="0000FF"/>
              </a:solidFill>
              <a:latin typeface="+mn-ea"/>
              <a:sym typeface="+mn-ea"/>
            </a:endParaRPr>
          </a:p>
          <a:p>
            <a:pPr marL="320040" lvl="1" indent="0">
              <a:lnSpc>
                <a:spcPct val="150000"/>
              </a:lnSpc>
              <a:spcBef>
                <a:spcPct val="30000"/>
              </a:spcBef>
              <a:buNone/>
            </a:pPr>
            <a:r>
              <a:rPr lang="zh-CN" altLang="en-US" sz="2600" b="1" dirty="0" smtClean="0">
                <a:solidFill>
                  <a:srgbClr val="0000FF"/>
                </a:solidFill>
                <a:latin typeface="+mn-ea"/>
                <a:sym typeface="+mn-ea"/>
              </a:rPr>
              <a:t>七、</a:t>
            </a:r>
            <a:r>
              <a:rPr lang="zh-CN" altLang="en-US" sz="2600" b="1" dirty="0" smtClean="0">
                <a:solidFill>
                  <a:srgbClr val="0000FF"/>
                </a:solidFill>
                <a:latin typeface="+mn-ea"/>
                <a:sym typeface="+mn-ea"/>
                <a:hlinkClick r:id="rId7" action="ppaction://hlinksldjump"/>
              </a:rPr>
              <a:t>抗生素中毒</a:t>
            </a:r>
            <a:endParaRPr lang="zh-CN" altLang="en-US" sz="2600" b="1" dirty="0">
              <a:solidFill>
                <a:srgbClr val="0000FF"/>
              </a:solidFill>
              <a:latin typeface="+mn-ea"/>
            </a:endParaRPr>
          </a:p>
          <a:p>
            <a:pPr marL="0" lvl="2" indent="0">
              <a:lnSpc>
                <a:spcPct val="150000"/>
              </a:lnSpc>
              <a:spcBef>
                <a:spcPct val="30000"/>
              </a:spcBef>
              <a:buNone/>
            </a:pPr>
            <a:endParaRPr lang="zh-CN" altLang="en-US" sz="2600" b="1" dirty="0">
              <a:solidFill>
                <a:srgbClr val="0000FF"/>
              </a:solidFill>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8" action="ppaction://hlinksldjump" highlightClick="1"/>
          </p:cNvPr>
          <p:cNvSpPr/>
          <p:nvPr/>
        </p:nvSpPr>
        <p:spPr>
          <a:xfrm>
            <a:off x="8233434" y="6089351"/>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zh-CN" altLang="en-US" sz="3200" b="1" dirty="0" smtClean="0">
                <a:solidFill>
                  <a:srgbClr val="0000FF"/>
                </a:solidFill>
                <a:latin typeface="+mn-ea"/>
              </a:rPr>
              <a:t>一、</a:t>
            </a:r>
            <a:r>
              <a:rPr lang="zh-CN" altLang="en-US" sz="3200" b="1" dirty="0" smtClean="0">
                <a:solidFill>
                  <a:srgbClr val="0000FF"/>
                </a:solidFill>
                <a:latin typeface="宋体" panose="02010600030101010101" pitchFamily="2" charset="-122"/>
              </a:rPr>
              <a:t>亚硝酸盐中毒</a:t>
            </a:r>
            <a:endParaRPr lang="zh-CN" altLang="en-US" sz="3200" b="1" dirty="0" smtClean="0">
              <a:solidFill>
                <a:srgbClr val="0000FF"/>
              </a:solidFill>
              <a:latin typeface="宋体" panose="02010600030101010101" pitchFamily="2" charset="-122"/>
            </a:endParaRPr>
          </a:p>
        </p:txBody>
      </p:sp>
      <p:sp>
        <p:nvSpPr>
          <p:cNvPr id="3" name="内容占位符 2"/>
          <p:cNvSpPr>
            <a:spLocks noGrp="1"/>
          </p:cNvSpPr>
          <p:nvPr>
            <p:ph sz="quarter" idx="1"/>
          </p:nvPr>
        </p:nvSpPr>
        <p:spPr/>
        <p:txBody>
          <a:bodyPr>
            <a:normAutofit/>
          </a:bodyPr>
          <a:lstStyle/>
          <a:p>
            <a:pPr marL="0" indent="0">
              <a:lnSpc>
                <a:spcPct val="130000"/>
              </a:lnSpc>
              <a:spcBef>
                <a:spcPct val="50000"/>
              </a:spcBef>
              <a:buNone/>
            </a:pPr>
            <a:r>
              <a:rPr lang="zh-CN" altLang="en-US" dirty="0" smtClean="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800" dirty="0" smtClean="0">
                <a:latin typeface="宋体" panose="02010600030101010101" pitchFamily="2" charset="-122"/>
              </a:rPr>
              <a:t>是由于某些饲料中富含</a:t>
            </a:r>
            <a:r>
              <a:rPr lang="zh-CN" altLang="en-US" sz="2800" b="1" dirty="0" smtClean="0">
                <a:solidFill>
                  <a:srgbClr val="FF0000"/>
                </a:solidFill>
                <a:latin typeface="宋体" panose="02010600030101010101" pitchFamily="2" charset="-122"/>
              </a:rPr>
              <a:t>硝酸盐</a:t>
            </a:r>
            <a:r>
              <a:rPr lang="zh-CN" altLang="en-US" sz="2800" dirty="0" smtClean="0">
                <a:latin typeface="宋体" panose="02010600030101010101" pitchFamily="2" charset="-122"/>
              </a:rPr>
              <a:t>，因加工调制不当或被反刍动物采食后，在硝酸盐还原菌的作用下形成</a:t>
            </a:r>
            <a:r>
              <a:rPr lang="zh-CN" altLang="en-US" sz="2800" u="sng" dirty="0" smtClean="0">
                <a:solidFill>
                  <a:srgbClr val="FF0000"/>
                </a:solidFill>
                <a:latin typeface="宋体" panose="02010600030101010101" pitchFamily="2" charset="-122"/>
              </a:rPr>
              <a:t>亚硝酸盐</a:t>
            </a:r>
            <a:r>
              <a:rPr lang="zh-CN" altLang="en-US" sz="2800" dirty="0" smtClean="0">
                <a:latin typeface="宋体" panose="02010600030101010101" pitchFamily="2" charset="-122"/>
              </a:rPr>
              <a:t>，而引起的高铁血红蛋白血症。</a:t>
            </a:r>
            <a:endParaRPr lang="en-US" altLang="zh-CN" sz="2800" dirty="0" smtClean="0">
              <a:latin typeface="宋体" panose="02010600030101010101" pitchFamily="2" charset="-122"/>
            </a:endParaRPr>
          </a:p>
          <a:p>
            <a:pPr marL="0" indent="0">
              <a:lnSpc>
                <a:spcPct val="130000"/>
              </a:lnSpc>
              <a:spcBef>
                <a:spcPct val="50000"/>
              </a:spcBef>
              <a:buNone/>
            </a:pPr>
            <a:endParaRPr lang="zh-CN" altLang="en-US" sz="2800" dirty="0" smtClean="0">
              <a:sym typeface="Wingdings" panose="05000000000000000000" charset="0"/>
            </a:endParaRPr>
          </a:p>
          <a:p>
            <a:pPr marL="0" indent="0">
              <a:lnSpc>
                <a:spcPct val="130000"/>
              </a:lnSpc>
              <a:spcBef>
                <a:spcPct val="50000"/>
              </a:spcBef>
              <a:buNone/>
            </a:pPr>
            <a:r>
              <a:rPr lang="zh-CN" altLang="en-US" sz="2800" dirty="0" smtClean="0">
                <a:sym typeface="Wingdings" panose="05000000000000000000" charset="0"/>
              </a:rPr>
              <a:t>  </a:t>
            </a:r>
            <a:r>
              <a:rPr lang="zh-CN" altLang="en-US" sz="2800" dirty="0" smtClean="0">
                <a:latin typeface="宋体" panose="02010600030101010101" pitchFamily="2" charset="-122"/>
              </a:rPr>
              <a:t>发生于各种家畜，以猪多见，其次为牛、羊、马；鸡及经济动物等均有发病报道。</a:t>
            </a:r>
            <a:r>
              <a:rPr lang="zh-CN" altLang="en-US" dirty="0" smtClean="0">
                <a:latin typeface="宋体" panose="02010600030101010101" pitchFamily="2" charset="-122"/>
              </a:rPr>
              <a:t> </a:t>
            </a:r>
            <a:endParaRPr lang="zh-CN" altLang="en-US" dirty="0" smtClean="0">
              <a:latin typeface="宋体" panose="02010600030101010101" pitchFamily="2" charset="-122"/>
            </a:endParaRPr>
          </a:p>
          <a:p>
            <a:pPr marL="0" lvl="1" indent="0">
              <a:lnSpc>
                <a:spcPct val="150000"/>
              </a:lnSpc>
              <a:buNone/>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1</a:t>
            </a:r>
            <a:r>
              <a:rPr lang="zh-CN" altLang="en-US" sz="3200" b="1" dirty="0" smtClean="0">
                <a:solidFill>
                  <a:srgbClr val="000000"/>
                </a:solidFill>
                <a:latin typeface="+mn-ea"/>
              </a:rPr>
              <a:t>、病</a:t>
            </a:r>
            <a:r>
              <a:rPr lang="zh-CN" altLang="en-US" sz="3200" b="1" dirty="0">
                <a:solidFill>
                  <a:srgbClr val="000000"/>
                </a:solidFill>
                <a:latin typeface="+mn-ea"/>
              </a:rPr>
              <a:t>因</a:t>
            </a:r>
            <a:endParaRPr lang="en-US" altLang="zh-CN" sz="3200" b="1" dirty="0" smtClean="0">
              <a:solidFill>
                <a:srgbClr val="000000"/>
              </a:solidFill>
              <a:latin typeface="+mn-ea"/>
            </a:endParaRPr>
          </a:p>
        </p:txBody>
      </p:sp>
      <p:sp>
        <p:nvSpPr>
          <p:cNvPr id="3" name="内容占位符 2"/>
          <p:cNvSpPr>
            <a:spLocks noGrp="1"/>
          </p:cNvSpPr>
          <p:nvPr>
            <p:ph sz="quarter" idx="1"/>
          </p:nvPr>
        </p:nvSpPr>
        <p:spPr/>
        <p:txBody>
          <a:bodyPr>
            <a:normAutofit/>
          </a:bodyPr>
          <a:lstStyle/>
          <a:p>
            <a:pPr marL="0" indent="0">
              <a:lnSpc>
                <a:spcPct val="150000"/>
              </a:lnSpc>
              <a:spcBef>
                <a:spcPct val="50000"/>
              </a:spcBef>
              <a:buNone/>
            </a:pPr>
            <a:r>
              <a:rPr lang="zh-CN" altLang="en-US"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FF"/>
                </a:solidFill>
                <a:latin typeface="宋体" panose="02010600030101010101" pitchFamily="2" charset="-122"/>
              </a:rPr>
              <a:t>硝酸盐和亚硝酸盐的含量</a:t>
            </a:r>
            <a:endParaRPr lang="zh-CN" altLang="en-US" b="1" dirty="0" smtClean="0">
              <a:solidFill>
                <a:srgbClr val="0000FF"/>
              </a:solidFill>
              <a:latin typeface="宋体" panose="02010600030101010101" pitchFamily="2" charset="-122"/>
            </a:endParaRPr>
          </a:p>
          <a:p>
            <a:pPr marL="713105" lvl="1" indent="-255905">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硝酸钠对牛的最小致死量为</a:t>
            </a:r>
            <a:r>
              <a:rPr lang="en-US" altLang="zh-CN" dirty="0" smtClean="0">
                <a:latin typeface="宋体" panose="02010600030101010101" pitchFamily="2" charset="-122"/>
              </a:rPr>
              <a:t>650</a:t>
            </a:r>
            <a:r>
              <a:rPr lang="zh-CN" altLang="en-US" dirty="0" smtClean="0">
                <a:latin typeface="宋体" panose="02010600030101010101" pitchFamily="2" charset="-122"/>
              </a:rPr>
              <a:t>～</a:t>
            </a:r>
            <a:r>
              <a:rPr lang="en-US" altLang="zh-CN" dirty="0" smtClean="0">
                <a:latin typeface="宋体" panose="02010600030101010101" pitchFamily="2" charset="-122"/>
              </a:rPr>
              <a:t>750mg/kg</a:t>
            </a:r>
            <a:r>
              <a:rPr lang="zh-CN" altLang="en-US" dirty="0" smtClean="0">
                <a:latin typeface="宋体" panose="02010600030101010101" pitchFamily="2" charset="-122"/>
              </a:rPr>
              <a:t>；</a:t>
            </a:r>
            <a:endParaRPr lang="zh-CN" altLang="en-US" dirty="0" smtClean="0">
              <a:latin typeface="宋体" panose="02010600030101010101" pitchFamily="2" charset="-122"/>
            </a:endParaRPr>
          </a:p>
          <a:p>
            <a:pPr marL="713105" lvl="1" indent="-255905">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硝酸盐转化为亚硝酸盐，毒性提高</a:t>
            </a:r>
            <a:r>
              <a:rPr lang="en-US" altLang="zh-CN" dirty="0" smtClean="0">
                <a:latin typeface="宋体" panose="02010600030101010101" pitchFamily="2" charset="-122"/>
              </a:rPr>
              <a:t>5</a:t>
            </a:r>
            <a:r>
              <a:rPr lang="zh-CN" altLang="en-US" dirty="0" smtClean="0">
                <a:latin typeface="宋体" panose="02010600030101010101" pitchFamily="2" charset="-122"/>
              </a:rPr>
              <a:t>～</a:t>
            </a:r>
            <a:r>
              <a:rPr lang="en-US" altLang="zh-CN" dirty="0" smtClean="0">
                <a:latin typeface="宋体" panose="02010600030101010101" pitchFamily="2" charset="-122"/>
              </a:rPr>
              <a:t>10</a:t>
            </a:r>
            <a:r>
              <a:rPr lang="zh-CN" altLang="en-US" dirty="0" smtClean="0">
                <a:latin typeface="宋体" panose="02010600030101010101" pitchFamily="2" charset="-122"/>
              </a:rPr>
              <a:t>倍；</a:t>
            </a:r>
            <a:endParaRPr lang="zh-CN" altLang="en-US" dirty="0" smtClean="0">
              <a:latin typeface="宋体" panose="02010600030101010101" pitchFamily="2" charset="-122"/>
            </a:endParaRPr>
          </a:p>
          <a:p>
            <a:pPr marL="713105" lvl="1" indent="-255905">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亚硝酸钠对牛为</a:t>
            </a:r>
            <a:r>
              <a:rPr lang="en-US" altLang="zh-CN" dirty="0" smtClean="0">
                <a:latin typeface="宋体" panose="02010600030101010101" pitchFamily="2" charset="-122"/>
              </a:rPr>
              <a:t>150</a:t>
            </a:r>
            <a:r>
              <a:rPr lang="zh-CN" altLang="en-US" dirty="0" smtClean="0">
                <a:latin typeface="宋体" panose="02010600030101010101" pitchFamily="2" charset="-122"/>
              </a:rPr>
              <a:t>～</a:t>
            </a:r>
            <a:r>
              <a:rPr lang="en-US" altLang="zh-CN" dirty="0" smtClean="0">
                <a:latin typeface="宋体" panose="02010600030101010101" pitchFamily="2" charset="-122"/>
              </a:rPr>
              <a:t>170mg/kg</a:t>
            </a:r>
            <a:r>
              <a:rPr lang="zh-CN" altLang="en-US" dirty="0" smtClean="0">
                <a:latin typeface="宋体" panose="02010600030101010101" pitchFamily="2" charset="-122"/>
              </a:rPr>
              <a:t>，对猪为</a:t>
            </a:r>
            <a:r>
              <a:rPr lang="en-US" altLang="zh-CN" dirty="0" smtClean="0">
                <a:latin typeface="宋体" panose="02010600030101010101" pitchFamily="2" charset="-122"/>
              </a:rPr>
              <a:t>70</a:t>
            </a:r>
            <a:r>
              <a:rPr lang="zh-CN" altLang="en-US" dirty="0" smtClean="0">
                <a:latin typeface="宋体" panose="02010600030101010101" pitchFamily="2" charset="-122"/>
              </a:rPr>
              <a:t>～</a:t>
            </a:r>
            <a:r>
              <a:rPr lang="en-US" altLang="zh-CN" dirty="0" smtClean="0">
                <a:latin typeface="宋体" panose="02010600030101010101" pitchFamily="2" charset="-122"/>
              </a:rPr>
              <a:t>75mg</a:t>
            </a:r>
            <a:r>
              <a:rPr lang="zh-CN" altLang="en-US" dirty="0" smtClean="0">
                <a:latin typeface="宋体" panose="02010600030101010101" pitchFamily="2" charset="-122"/>
              </a:rPr>
              <a:t>／</a:t>
            </a:r>
            <a:r>
              <a:rPr lang="en-US" altLang="zh-CN" dirty="0" smtClean="0">
                <a:latin typeface="宋体" panose="02010600030101010101" pitchFamily="2" charset="-122"/>
              </a:rPr>
              <a:t>kg</a:t>
            </a:r>
            <a:r>
              <a:rPr lang="zh-CN" altLang="en-US" dirty="0" smtClean="0">
                <a:latin typeface="宋体" panose="02010600030101010101" pitchFamily="2" charset="-122"/>
              </a:rPr>
              <a:t>）</a:t>
            </a:r>
            <a:endParaRPr lang="zh-CN" altLang="en-US" dirty="0" smtClean="0">
              <a:latin typeface="宋体" panose="02010600030101010101" pitchFamily="2" charset="-122"/>
            </a:endParaRPr>
          </a:p>
          <a:p>
            <a:pPr>
              <a:lnSpc>
                <a:spcPct val="130000"/>
              </a:lnSpc>
              <a:spcBef>
                <a:spcPct val="50000"/>
              </a:spcBef>
            </a:pPr>
            <a:endParaRPr lang="zh-CN" altLang="en-US" dirty="0" smtClean="0">
              <a:latin typeface="宋体" panose="02010600030101010101" pitchFamily="2" charset="-122"/>
            </a:endParaRPr>
          </a:p>
          <a:p>
            <a:pPr marL="0" lvl="1" indent="0">
              <a:lnSpc>
                <a:spcPct val="150000"/>
              </a:lnSpc>
              <a:buNone/>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75778" name="Picture 2" descr="http://i.serengeseba.com/uploads/i_4_1870799931x2255407957_26.jpg"/>
          <p:cNvPicPr>
            <a:picLocks noChangeAspect="1" noChangeArrowheads="1"/>
          </p:cNvPicPr>
          <p:nvPr/>
        </p:nvPicPr>
        <p:blipFill>
          <a:blip r:embed="rId1" cstate="print"/>
          <a:srcRect/>
          <a:stretch>
            <a:fillRect/>
          </a:stretch>
        </p:blipFill>
        <p:spPr bwMode="auto">
          <a:xfrm>
            <a:off x="3571868" y="3929066"/>
            <a:ext cx="4262434" cy="273648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1</a:t>
            </a:r>
            <a:r>
              <a:rPr lang="zh-CN" altLang="en-US" sz="3200" b="1" dirty="0" smtClean="0">
                <a:solidFill>
                  <a:srgbClr val="000000"/>
                </a:solidFill>
                <a:latin typeface="+mn-ea"/>
              </a:rPr>
              <a:t>、病</a:t>
            </a:r>
            <a:r>
              <a:rPr lang="zh-CN" altLang="en-US" sz="3200" b="1" dirty="0">
                <a:solidFill>
                  <a:srgbClr val="000000"/>
                </a:solidFill>
                <a:latin typeface="+mn-ea"/>
              </a:rPr>
              <a:t>因</a:t>
            </a:r>
            <a:endParaRPr lang="en-US" altLang="zh-CN" sz="3200" b="1" dirty="0" smtClean="0">
              <a:solidFill>
                <a:srgbClr val="000000"/>
              </a:solidFill>
              <a:latin typeface="+mn-ea"/>
            </a:endParaRPr>
          </a:p>
        </p:txBody>
      </p:sp>
      <p:sp>
        <p:nvSpPr>
          <p:cNvPr id="3" name="内容占位符 2"/>
          <p:cNvSpPr>
            <a:spLocks noGrp="1"/>
          </p:cNvSpPr>
          <p:nvPr>
            <p:ph sz="quarter" idx="1"/>
          </p:nvPr>
        </p:nvSpPr>
        <p:spPr/>
        <p:txBody>
          <a:bodyPr>
            <a:normAutofit/>
          </a:bodyPr>
          <a:lstStyle/>
          <a:p>
            <a:pPr marL="0" indent="0">
              <a:lnSpc>
                <a:spcPct val="150000"/>
              </a:lnSpc>
              <a:spcBef>
                <a:spcPct val="50000"/>
              </a:spcBef>
              <a:buNone/>
            </a:pPr>
            <a:r>
              <a:rPr lang="zh-CN" altLang="en-US"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FF"/>
                </a:solidFill>
              </a:rPr>
              <a:t>硝酸盐还原菌的活跃程度</a:t>
            </a:r>
            <a:endParaRPr lang="zh-CN" altLang="en-US" b="1" dirty="0" smtClean="0">
              <a:solidFill>
                <a:srgbClr val="0000FF"/>
              </a:solidFill>
              <a:latin typeface="宋体" panose="02010600030101010101" pitchFamily="2" charset="-122"/>
            </a:endParaRPr>
          </a:p>
          <a:p>
            <a:pPr marL="713105" lvl="1" indent="-255905">
              <a:lnSpc>
                <a:spcPct val="150000"/>
              </a:lnSpc>
              <a:spcBef>
                <a:spcPct val="20000"/>
              </a:spcBef>
              <a:buNone/>
            </a:pPr>
            <a:r>
              <a:rPr lang="zh-CN" altLang="en-US" dirty="0" smtClean="0">
                <a:latin typeface="+mn-ea"/>
                <a:sym typeface="Wingdings" panose="05000000000000000000" charset="0"/>
              </a:rPr>
              <a:t> </a:t>
            </a:r>
            <a:r>
              <a:rPr lang="zh-CN" altLang="en-US" dirty="0" smtClean="0">
                <a:latin typeface="+mn-ea"/>
              </a:rPr>
              <a:t>各种鲜嫩青草、作物秧苗以及叶菜类等均富含硝酸盐。</a:t>
            </a:r>
            <a:endParaRPr lang="zh-CN" altLang="en-US" dirty="0" smtClean="0">
              <a:latin typeface="+mn-ea"/>
            </a:endParaRPr>
          </a:p>
          <a:p>
            <a:pPr marL="713105" lvl="1" indent="-255905">
              <a:lnSpc>
                <a:spcPct val="150000"/>
              </a:lnSpc>
              <a:spcBef>
                <a:spcPct val="20000"/>
              </a:spcBef>
              <a:buNone/>
            </a:pPr>
            <a:r>
              <a:rPr lang="zh-CN" altLang="en-US" dirty="0" smtClean="0">
                <a:latin typeface="+mn-ea"/>
                <a:sym typeface="Wingdings" panose="05000000000000000000" charset="0"/>
              </a:rPr>
              <a:t> </a:t>
            </a:r>
            <a:r>
              <a:rPr lang="zh-CN" altLang="en-US" dirty="0" smtClean="0">
                <a:latin typeface="+mn-ea"/>
              </a:rPr>
              <a:t>硝酸盐还原菌最适宜的生长温度</a:t>
            </a:r>
            <a:r>
              <a:rPr lang="en-US" altLang="zh-CN" dirty="0" smtClean="0">
                <a:latin typeface="+mn-ea"/>
              </a:rPr>
              <a:t>20</a:t>
            </a:r>
            <a:r>
              <a:rPr lang="zh-CN" altLang="en-US" dirty="0" smtClean="0">
                <a:latin typeface="+mn-ea"/>
              </a:rPr>
              <a:t>～</a:t>
            </a:r>
            <a:r>
              <a:rPr lang="en-US" altLang="zh-CN" dirty="0" smtClean="0">
                <a:latin typeface="+mn-ea"/>
              </a:rPr>
              <a:t>40℃</a:t>
            </a:r>
            <a:r>
              <a:rPr lang="zh-CN" altLang="en-US" dirty="0" smtClean="0">
                <a:latin typeface="+mn-ea"/>
              </a:rPr>
              <a:t>之间，相对湿度</a:t>
            </a:r>
            <a:r>
              <a:rPr lang="en-US" altLang="zh-CN" dirty="0" smtClean="0">
                <a:latin typeface="+mn-ea"/>
              </a:rPr>
              <a:t>80%</a:t>
            </a:r>
            <a:r>
              <a:rPr lang="zh-CN" altLang="en-US" dirty="0" smtClean="0">
                <a:latin typeface="+mn-ea"/>
              </a:rPr>
              <a:t>，</a:t>
            </a:r>
            <a:r>
              <a:rPr lang="en-US" altLang="zh-CN" dirty="0" smtClean="0">
                <a:latin typeface="+mn-ea"/>
              </a:rPr>
              <a:t>pH6.3</a:t>
            </a:r>
            <a:r>
              <a:rPr lang="zh-CN" altLang="en-US" dirty="0" smtClean="0">
                <a:latin typeface="+mn-ea"/>
              </a:rPr>
              <a:t>～</a:t>
            </a:r>
            <a:r>
              <a:rPr lang="en-US" altLang="zh-CN" dirty="0" smtClean="0">
                <a:latin typeface="+mn-ea"/>
              </a:rPr>
              <a:t>7.0</a:t>
            </a:r>
            <a:r>
              <a:rPr lang="zh-CN" altLang="en-US" dirty="0" smtClean="0">
                <a:latin typeface="+mn-ea"/>
              </a:rPr>
              <a:t>。</a:t>
            </a:r>
            <a:endParaRPr lang="zh-CN" altLang="en-US" dirty="0" smtClean="0">
              <a:latin typeface="+mn-ea"/>
            </a:endParaRPr>
          </a:p>
          <a:p>
            <a:pPr marL="713105" lvl="1" indent="-255905">
              <a:lnSpc>
                <a:spcPct val="150000"/>
              </a:lnSpc>
              <a:spcBef>
                <a:spcPct val="20000"/>
              </a:spcBef>
              <a:buNone/>
            </a:pPr>
            <a:r>
              <a:rPr lang="zh-CN" altLang="en-US" dirty="0" smtClean="0">
                <a:latin typeface="+mn-ea"/>
                <a:sym typeface="Wingdings" panose="05000000000000000000" charset="0"/>
              </a:rPr>
              <a:t> </a:t>
            </a:r>
            <a:r>
              <a:rPr lang="zh-CN" altLang="en-US" dirty="0" smtClean="0">
                <a:latin typeface="+mn-ea"/>
              </a:rPr>
              <a:t>反刍动物，硝酸盐还原菌可在瘤胃中将硝酸盐发生转化而发生中毒。</a:t>
            </a:r>
            <a:endParaRPr lang="zh-CN" altLang="en-US" dirty="0" smtClean="0">
              <a:latin typeface="+mn-ea"/>
            </a:endParaRPr>
          </a:p>
          <a:p>
            <a:pPr>
              <a:lnSpc>
                <a:spcPct val="130000"/>
              </a:lnSpc>
              <a:spcBef>
                <a:spcPct val="50000"/>
              </a:spcBef>
            </a:pPr>
            <a:endParaRPr lang="zh-CN" altLang="en-US" dirty="0" smtClean="0">
              <a:latin typeface="宋体" panose="02010600030101010101" pitchFamily="2" charset="-122"/>
            </a:endParaRPr>
          </a:p>
          <a:p>
            <a:pPr marL="0" lvl="1" indent="0">
              <a:lnSpc>
                <a:spcPct val="150000"/>
              </a:lnSpc>
              <a:buNone/>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2</a:t>
            </a:r>
            <a:r>
              <a:rPr lang="zh-CN" altLang="en-US" sz="3200" b="1" dirty="0" smtClean="0">
                <a:solidFill>
                  <a:srgbClr val="000000"/>
                </a:solidFill>
                <a:latin typeface="+mn-ea"/>
              </a:rPr>
              <a:t>、中毒机制</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fontScale="85000"/>
          </a:bodyPr>
          <a:lstStyle/>
          <a:p>
            <a:pPr marL="0" indent="0">
              <a:lnSpc>
                <a:spcPct val="160000"/>
              </a:lnSpc>
              <a:spcBef>
                <a:spcPct val="50000"/>
              </a:spcBef>
              <a:buNone/>
            </a:pPr>
            <a:r>
              <a:rPr lang="zh-CN" altLang="en-US" dirty="0" smtClean="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latin typeface="宋体" panose="02010600030101010101" pitchFamily="2" charset="-122"/>
              </a:rPr>
              <a:t>硝酸盐的毒性作用是对消化道的强烈刺激作用。</a:t>
            </a:r>
            <a:r>
              <a:rPr lang="zh-CN" altLang="en-US" dirty="0" smtClean="0">
                <a:solidFill>
                  <a:srgbClr val="000099"/>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endParaRPr lang="en-US" altLang="zh-CN" dirty="0" smtClean="0">
              <a:solidFill>
                <a:srgbClr val="000099"/>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endParaRPr>
          </a:p>
          <a:p>
            <a:pPr marL="0" indent="0">
              <a:lnSpc>
                <a:spcPct val="160000"/>
              </a:lnSpc>
              <a:spcBef>
                <a:spcPct val="50000"/>
              </a:spcBef>
              <a:buNone/>
            </a:pPr>
            <a:r>
              <a:rPr lang="zh-CN" altLang="en-US"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FF"/>
                </a:solidFill>
                <a:latin typeface="宋体" panose="02010600030101010101" pitchFamily="2" charset="-122"/>
              </a:rPr>
              <a:t>亚硝酸盐的毒性作用</a:t>
            </a:r>
            <a:endParaRPr lang="zh-CN" altLang="en-US" b="1" dirty="0" smtClean="0">
              <a:solidFill>
                <a:srgbClr val="0000FF"/>
              </a:solidFill>
              <a:latin typeface="宋体" panose="02010600030101010101" pitchFamily="2" charset="-122"/>
            </a:endParaRPr>
          </a:p>
          <a:p>
            <a:pPr marL="457200" lvl="1" indent="0">
              <a:lnSpc>
                <a:spcPct val="160000"/>
              </a:lnSpc>
              <a:spcBef>
                <a:spcPct val="15000"/>
              </a:spcBef>
              <a:buNone/>
            </a:pPr>
            <a:r>
              <a:rPr lang="zh-CN" altLang="en-US" sz="2600" b="1" dirty="0" smtClean="0">
                <a:solidFill>
                  <a:srgbClr val="0000FF"/>
                </a:solidFill>
                <a:latin typeface="宋体" panose="02010600030101010101" pitchFamily="2" charset="-122"/>
              </a:rPr>
              <a:t>① 形成高铁血红蛋白</a:t>
            </a:r>
            <a:endParaRPr lang="zh-CN" altLang="en-US" sz="2600" b="1" dirty="0" smtClean="0">
              <a:solidFill>
                <a:srgbClr val="0000FF"/>
              </a:solidFill>
              <a:latin typeface="宋体" panose="02010600030101010101" pitchFamily="2" charset="-122"/>
            </a:endParaRPr>
          </a:p>
          <a:p>
            <a:pPr marL="457200" lvl="1" indent="0">
              <a:lnSpc>
                <a:spcPct val="160000"/>
              </a:lnSpc>
              <a:spcBef>
                <a:spcPct val="15000"/>
              </a:spcBef>
              <a:buNone/>
            </a:pPr>
            <a:r>
              <a:rPr lang="zh-CN" altLang="en-US" sz="2400" dirty="0" smtClean="0">
                <a:sym typeface="Wingdings" panose="05000000000000000000" charset="0"/>
              </a:rPr>
              <a:t></a:t>
            </a:r>
            <a:r>
              <a:rPr lang="zh-CN" altLang="en-US" sz="2600" dirty="0" smtClean="0">
                <a:latin typeface="宋体" panose="02010600030101010101" pitchFamily="2" charset="-122"/>
              </a:rPr>
              <a:t>亚硝酸盐被吸收后，使血液中的</a:t>
            </a:r>
            <a:r>
              <a:rPr lang="zh-CN" altLang="en-US" sz="2600" u="sng" dirty="0" smtClean="0">
                <a:solidFill>
                  <a:srgbClr val="FF0000"/>
                </a:solidFill>
                <a:latin typeface="宋体" panose="02010600030101010101" pitchFamily="2" charset="-122"/>
              </a:rPr>
              <a:t>亚铁血红蛋白</a:t>
            </a:r>
            <a:r>
              <a:rPr lang="zh-CN" altLang="en-US" sz="2600" dirty="0" smtClean="0">
                <a:latin typeface="宋体" panose="02010600030101010101" pitchFamily="2" charset="-122"/>
              </a:rPr>
              <a:t>迅速地氧化成为</a:t>
            </a:r>
            <a:r>
              <a:rPr lang="zh-CN" altLang="en-US" sz="2600" u="sng" dirty="0" smtClean="0">
                <a:solidFill>
                  <a:srgbClr val="FF0000"/>
                </a:solidFill>
                <a:latin typeface="宋体" panose="02010600030101010101" pitchFamily="2" charset="-122"/>
              </a:rPr>
              <a:t>高铁血红蛋白</a:t>
            </a:r>
            <a:r>
              <a:rPr lang="zh-CN" altLang="en-US" sz="2600" dirty="0" smtClean="0">
                <a:latin typeface="宋体" panose="02010600030101010101" pitchFamily="2" charset="-122"/>
              </a:rPr>
              <a:t>，从而丧失正常的携带氧的能力；</a:t>
            </a:r>
            <a:endParaRPr lang="zh-CN" altLang="en-US" sz="2600" dirty="0" smtClean="0">
              <a:latin typeface="宋体" panose="02010600030101010101" pitchFamily="2" charset="-122"/>
            </a:endParaRPr>
          </a:p>
          <a:p>
            <a:pPr marL="457200" lvl="1" indent="0">
              <a:lnSpc>
                <a:spcPct val="160000"/>
              </a:lnSpc>
              <a:spcBef>
                <a:spcPct val="15000"/>
              </a:spcBef>
              <a:buNone/>
            </a:pPr>
            <a:r>
              <a:rPr lang="zh-CN" altLang="en-US" sz="2400" dirty="0" smtClean="0">
                <a:sym typeface="Wingdings" panose="05000000000000000000" charset="0"/>
              </a:rPr>
              <a:t></a:t>
            </a:r>
            <a:r>
              <a:rPr lang="zh-CN" altLang="en-US" sz="2600" dirty="0" smtClean="0">
                <a:latin typeface="宋体" panose="02010600030101010101" pitchFamily="2" charset="-122"/>
              </a:rPr>
              <a:t>约形成</a:t>
            </a:r>
            <a:r>
              <a:rPr lang="en-US" altLang="zh-CN" sz="2600" dirty="0" smtClean="0">
                <a:latin typeface="宋体" panose="02010600030101010101" pitchFamily="2" charset="-122"/>
              </a:rPr>
              <a:t>30%</a:t>
            </a:r>
            <a:r>
              <a:rPr lang="zh-CN" altLang="en-US" sz="2600" dirty="0" smtClean="0">
                <a:latin typeface="宋体" panose="02010600030101010101" pitchFamily="2" charset="-122"/>
              </a:rPr>
              <a:t>高铁血红蛋白即呈现临床症状；</a:t>
            </a:r>
            <a:endParaRPr lang="zh-CN" altLang="en-US" sz="2600" dirty="0" smtClean="0">
              <a:latin typeface="宋体" panose="02010600030101010101" pitchFamily="2" charset="-122"/>
            </a:endParaRPr>
          </a:p>
          <a:p>
            <a:pPr marL="457200" lvl="1" indent="0">
              <a:lnSpc>
                <a:spcPct val="160000"/>
              </a:lnSpc>
              <a:spcBef>
                <a:spcPct val="15000"/>
              </a:spcBef>
              <a:buNone/>
            </a:pPr>
            <a:r>
              <a:rPr lang="zh-CN" altLang="en-US" sz="2400" dirty="0" smtClean="0">
                <a:sym typeface="Wingdings" panose="05000000000000000000" charset="0"/>
              </a:rPr>
              <a:t></a:t>
            </a:r>
            <a:r>
              <a:rPr lang="zh-CN" altLang="en-US" sz="2600" dirty="0" smtClean="0">
                <a:latin typeface="宋体" panose="02010600030101010101" pitchFamily="2" charset="-122"/>
              </a:rPr>
              <a:t>血红蛋白的变化是可逆的，正常血液中的</a:t>
            </a:r>
            <a:r>
              <a:rPr lang="zh-CN" altLang="en-US" sz="2600" u="sng" dirty="0" smtClean="0">
                <a:solidFill>
                  <a:srgbClr val="0000FF"/>
                </a:solidFill>
                <a:latin typeface="宋体" panose="02010600030101010101" pitchFamily="2" charset="-122"/>
              </a:rPr>
              <a:t>辅酶</a:t>
            </a:r>
            <a:r>
              <a:rPr lang="en-US" altLang="zh-CN" sz="2600" u="sng" dirty="0" smtClean="0">
                <a:solidFill>
                  <a:srgbClr val="0000FF"/>
                </a:solidFill>
                <a:latin typeface="宋体" panose="02010600030101010101" pitchFamily="2" charset="-122"/>
              </a:rPr>
              <a:t>I</a:t>
            </a:r>
            <a:r>
              <a:rPr lang="zh-CN" altLang="en-US" sz="2600" u="sng" dirty="0" smtClean="0">
                <a:solidFill>
                  <a:srgbClr val="0000FF"/>
                </a:solidFill>
                <a:latin typeface="宋体" panose="02010600030101010101" pitchFamily="2" charset="-122"/>
              </a:rPr>
              <a:t>、抗坏血酸以及谷胱甘肽</a:t>
            </a:r>
            <a:r>
              <a:rPr lang="zh-CN" altLang="en-US" sz="2600" dirty="0" smtClean="0">
                <a:latin typeface="宋体" panose="02010600030101010101" pitchFamily="2" charset="-122"/>
              </a:rPr>
              <a:t>等，都可使其还原成亚铁血红蛋白。</a:t>
            </a:r>
            <a:endParaRPr lang="zh-CN" altLang="en-US" dirty="0" smtClean="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2</a:t>
            </a:r>
            <a:r>
              <a:rPr lang="zh-CN" altLang="en-US" sz="3200" b="1" dirty="0" smtClean="0">
                <a:solidFill>
                  <a:srgbClr val="000000"/>
                </a:solidFill>
                <a:latin typeface="+mn-ea"/>
              </a:rPr>
              <a:t>、中毒机制</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a:bodyPr>
          <a:lstStyle/>
          <a:p>
            <a:pPr marL="0" indent="0">
              <a:spcBef>
                <a:spcPct val="50000"/>
              </a:spcBef>
              <a:buNone/>
            </a:pPr>
            <a:r>
              <a:rPr lang="en-US" altLang="zh-CN" sz="2800" b="1" dirty="0" smtClean="0">
                <a:solidFill>
                  <a:srgbClr val="0000FF"/>
                </a:solidFill>
                <a:latin typeface="宋体" panose="02010600030101010101" pitchFamily="2" charset="-122"/>
              </a:rPr>
              <a:t>② </a:t>
            </a:r>
            <a:r>
              <a:rPr lang="zh-CN" altLang="en-US" sz="2800" b="1" dirty="0" smtClean="0">
                <a:solidFill>
                  <a:srgbClr val="0000FF"/>
                </a:solidFill>
                <a:latin typeface="宋体" panose="02010600030101010101" pitchFamily="2" charset="-122"/>
              </a:rPr>
              <a:t>扩张血管</a:t>
            </a:r>
            <a:endParaRPr lang="zh-CN" altLang="en-US" sz="2800" b="1" dirty="0" smtClean="0">
              <a:solidFill>
                <a:srgbClr val="0000FF"/>
              </a:solidFill>
              <a:latin typeface="宋体" panose="02010600030101010101" pitchFamily="2" charset="-122"/>
            </a:endParaRPr>
          </a:p>
          <a:p>
            <a:pPr marL="0" indent="0">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使末梢血管扩张，导致外周循环衰竭。</a:t>
            </a:r>
            <a:endParaRPr lang="zh-CN" altLang="en-US" sz="2400" b="1" dirty="0" smtClean="0">
              <a:latin typeface="宋体" panose="02010600030101010101" pitchFamily="2" charset="-122"/>
            </a:endParaRPr>
          </a:p>
          <a:p>
            <a:pPr marL="0" indent="0">
              <a:lnSpc>
                <a:spcPct val="150000"/>
              </a:lnSpc>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脑组织对缺氧和外周循环衰竭的敏感性较高，临床上常表现为急剧的险恶病象。</a:t>
            </a:r>
            <a:endParaRPr lang="zh-CN" altLang="en-US" sz="2400" b="1" dirty="0" smtClean="0">
              <a:latin typeface="宋体" panose="02010600030101010101" pitchFamily="2" charset="-122"/>
            </a:endParaRPr>
          </a:p>
          <a:p>
            <a:pPr marL="1165225" lvl="2" indent="-250825">
              <a:lnSpc>
                <a:spcPct val="160000"/>
              </a:lnSpc>
              <a:spcBef>
                <a:spcPct val="15000"/>
              </a:spcBef>
              <a:buNone/>
            </a:pPr>
            <a:endParaRPr lang="zh-CN" altLang="en-US" sz="2600" dirty="0" smtClean="0">
              <a:latin typeface="宋体" panose="02010600030101010101" pitchFamily="2" charset="-122"/>
            </a:endParaRPr>
          </a:p>
          <a:p>
            <a:pPr marL="0" indent="0">
              <a:lnSpc>
                <a:spcPct val="130000"/>
              </a:lnSpc>
              <a:spcBef>
                <a:spcPct val="50000"/>
              </a:spcBef>
              <a:buNone/>
            </a:pPr>
            <a:r>
              <a:rPr lang="zh-CN" altLang="en-US" sz="2800" b="1" dirty="0" smtClean="0">
                <a:solidFill>
                  <a:srgbClr val="0000FF"/>
                </a:solidFill>
                <a:latin typeface="宋体" panose="02010600030101010101" pitchFamily="2" charset="-122"/>
              </a:rPr>
              <a:t>③ 致癌</a:t>
            </a:r>
            <a:endParaRPr lang="zh-CN" altLang="en-US" sz="2800" b="1" dirty="0" smtClean="0">
              <a:solidFill>
                <a:srgbClr val="0000FF"/>
              </a:solidFill>
              <a:latin typeface="宋体" panose="02010600030101010101" pitchFamily="2" charset="-122"/>
            </a:endParaRPr>
          </a:p>
          <a:p>
            <a:pPr marL="0" indent="0">
              <a:lnSpc>
                <a:spcPct val="130000"/>
              </a:lnSpc>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亚硝酸盐与某些</a:t>
            </a:r>
            <a:r>
              <a:rPr lang="zh-CN" altLang="en-US" sz="2400" b="1" u="sng" dirty="0" smtClean="0">
                <a:solidFill>
                  <a:srgbClr val="0000FF"/>
                </a:solidFill>
                <a:latin typeface="宋体" panose="02010600030101010101" pitchFamily="2" charset="-122"/>
              </a:rPr>
              <a:t>胺类物质</a:t>
            </a:r>
            <a:r>
              <a:rPr lang="zh-CN" altLang="en-US" sz="2400" b="1" dirty="0" smtClean="0">
                <a:latin typeface="宋体" panose="02010600030101010101" pitchFamily="2" charset="-122"/>
              </a:rPr>
              <a:t>结合形成</a:t>
            </a:r>
            <a:r>
              <a:rPr lang="zh-CN" altLang="en-US" sz="2400" b="1" u="sng" dirty="0" smtClean="0">
                <a:solidFill>
                  <a:srgbClr val="0000FF"/>
                </a:solidFill>
                <a:latin typeface="宋体" panose="02010600030101010101" pitchFamily="2" charset="-122"/>
              </a:rPr>
              <a:t>亚硝胺</a:t>
            </a:r>
            <a:r>
              <a:rPr lang="zh-CN" altLang="en-US" sz="2400" b="1" dirty="0" smtClean="0">
                <a:latin typeface="宋体" panose="02010600030101010101" pitchFamily="2" charset="-122"/>
              </a:rPr>
              <a:t>而具有致癌作用，长期接触可能发生肝癌。</a:t>
            </a:r>
            <a:endParaRPr lang="zh-CN" altLang="en-US" sz="2400" b="1"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lstStyle/>
          <a:p>
            <a:pPr algn="ctr"/>
            <a:r>
              <a:rPr lang="zh-CN" altLang="en-US" sz="3600" b="1" dirty="0">
                <a:solidFill>
                  <a:srgbClr val="0000FF"/>
                </a:solidFill>
                <a:latin typeface="宋体" panose="02010600030101010101" pitchFamily="2" charset="-122"/>
                <a:ea typeface="宋体" panose="02010600030101010101" pitchFamily="2" charset="-122"/>
                <a:sym typeface="+mn-ea"/>
              </a:rPr>
              <a:t>二、临床兽医学的内容</a:t>
            </a:r>
            <a:r>
              <a:rPr lang="zh-CN" altLang="en-US" b="1" dirty="0">
                <a:solidFill>
                  <a:srgbClr val="0000CC"/>
                </a:solidFill>
                <a:latin typeface="宋体" panose="02010600030101010101" pitchFamily="2" charset="-122"/>
                <a:ea typeface="宋体" panose="02010600030101010101" pitchFamily="2" charset="-122"/>
                <a:sym typeface="+mn-ea"/>
              </a:rPr>
              <a:t> </a:t>
            </a:r>
            <a:endParaRPr lang="zh-CN" altLang="en-US" b="1">
              <a:solidFill>
                <a:schemeClr val="tx1"/>
              </a:solidFill>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p:txBody>
          <a:bodyPr>
            <a:normAutofit/>
          </a:bodyPr>
          <a:lstStyle/>
          <a:p>
            <a:pPr marL="0" indent="0">
              <a:lnSpc>
                <a:spcPct val="150000"/>
              </a:lnSpc>
              <a:buNone/>
            </a:pPr>
            <a:r>
              <a:rPr lang="zh-CN" altLang="en-US" sz="360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36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兽医内科学</a:t>
            </a:r>
            <a:endParaRPr lang="zh-CN" altLang="en-US" sz="36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a:lnSpc>
                <a:spcPct val="150000"/>
              </a:lnSpc>
              <a:buNone/>
            </a:pPr>
            <a:r>
              <a:rPr lang="zh-CN" altLang="en-US" sz="2400" b="1">
                <a:sym typeface="Wingdings" panose="05000000000000000000" charset="0"/>
              </a:rPr>
              <a:t></a:t>
            </a:r>
            <a:r>
              <a:rPr lang="zh-CN" altLang="en-US" sz="2400">
                <a:sym typeface="Wingdings" panose="05000000000000000000" charset="0"/>
              </a:rPr>
              <a:t>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研究动物机体内部各大系统的非传染性疾病，了解其发生、发展规律，并制订防治措施的临床学科。</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a:lnSpc>
                <a:spcPct val="150000"/>
              </a:lnSpc>
              <a:buNone/>
            </a:pP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a:lnSpc>
                <a:spcPct val="150000"/>
              </a:lnSpc>
              <a:buNone/>
            </a:pPr>
            <a:r>
              <a:rPr lang="zh-CN" altLang="en-US" sz="2400" b="1">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范围：</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消化系统疾病、呼吸系统疾病、泌尿系统疾病、神经系统疾病、血液和造血器官疾病、心血管疾病等。</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a:buNone/>
            </a:pP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3</a:t>
            </a:r>
            <a:r>
              <a:rPr lang="zh-CN" altLang="en-US" sz="3200" b="1" dirty="0" smtClean="0">
                <a:solidFill>
                  <a:srgbClr val="000000"/>
                </a:solidFill>
                <a:latin typeface="+mn-ea"/>
              </a:rPr>
              <a:t>、临床症状</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fontScale="92500" lnSpcReduction="10000"/>
          </a:bodyPr>
          <a:lstStyle/>
          <a:p>
            <a:pPr marL="0" indent="0">
              <a:lnSpc>
                <a:spcPct val="150000"/>
              </a:lnSpc>
              <a:buNone/>
            </a:pPr>
            <a:r>
              <a:rPr lang="en-US" altLang="zh-CN" sz="2400" b="1" dirty="0" smtClean="0">
                <a:solidFill>
                  <a:srgbClr val="0000CC"/>
                </a:solidFill>
                <a:latin typeface="+mn-ea"/>
              </a:rPr>
              <a:t>◆ </a:t>
            </a:r>
            <a:r>
              <a:rPr lang="zh-CN" altLang="en-US" sz="2400" b="1" dirty="0" smtClean="0">
                <a:solidFill>
                  <a:srgbClr val="0000CC"/>
                </a:solidFill>
                <a:latin typeface="+mn-ea"/>
              </a:rPr>
              <a:t>猪</a:t>
            </a:r>
            <a:endParaRPr lang="zh-CN" altLang="en-US" sz="2400" b="1" dirty="0" smtClean="0">
              <a:solidFill>
                <a:srgbClr val="0000CC"/>
              </a:solidFill>
              <a:latin typeface="+mn-ea"/>
            </a:endParaRPr>
          </a:p>
          <a:p>
            <a:pPr marL="722630" lvl="1" indent="-265430">
              <a:lnSpc>
                <a:spcPct val="150000"/>
              </a:lnSpc>
              <a:buNone/>
            </a:pPr>
            <a:r>
              <a:rPr lang="zh-CN" altLang="en-US" dirty="0" smtClean="0">
                <a:sym typeface="Wingdings" panose="05000000000000000000" charset="0"/>
              </a:rPr>
              <a:t>  </a:t>
            </a:r>
            <a:r>
              <a:rPr lang="zh-CN" altLang="en-US" dirty="0" smtClean="0">
                <a:latin typeface="+mn-ea"/>
              </a:rPr>
              <a:t>一般在采食后</a:t>
            </a:r>
            <a:r>
              <a:rPr lang="en-US" altLang="zh-CN" dirty="0" smtClean="0">
                <a:latin typeface="+mn-ea"/>
              </a:rPr>
              <a:t>30min</a:t>
            </a:r>
            <a:r>
              <a:rPr lang="zh-CN" altLang="en-US" dirty="0" smtClean="0">
                <a:latin typeface="+mn-ea"/>
              </a:rPr>
              <a:t>内发病；</a:t>
            </a:r>
            <a:endParaRPr lang="zh-CN" altLang="en-US" dirty="0" smtClean="0">
              <a:latin typeface="+mn-ea"/>
            </a:endParaRPr>
          </a:p>
          <a:p>
            <a:pPr marL="722630" lvl="1" indent="-265430">
              <a:lnSpc>
                <a:spcPct val="150000"/>
              </a:lnSpc>
              <a:buNone/>
            </a:pPr>
            <a:r>
              <a:rPr lang="zh-CN" altLang="en-US" dirty="0" smtClean="0">
                <a:sym typeface="Wingdings" panose="05000000000000000000" charset="0"/>
              </a:rPr>
              <a:t>  </a:t>
            </a:r>
            <a:r>
              <a:rPr lang="zh-CN" altLang="en-US" dirty="0" smtClean="0">
                <a:latin typeface="+mn-ea"/>
              </a:rPr>
              <a:t>最急性者可能仅稍显不安，即倒地而死。</a:t>
            </a:r>
            <a:endParaRPr lang="zh-CN" altLang="en-US" dirty="0" smtClean="0">
              <a:latin typeface="+mn-ea"/>
            </a:endParaRPr>
          </a:p>
          <a:p>
            <a:pPr marL="722630" lvl="1" indent="-265430">
              <a:lnSpc>
                <a:spcPct val="150000"/>
              </a:lnSpc>
              <a:buNone/>
            </a:pPr>
            <a:r>
              <a:rPr lang="zh-CN" altLang="en-US" dirty="0" smtClean="0">
                <a:sym typeface="Wingdings" panose="05000000000000000000" charset="0"/>
              </a:rPr>
              <a:t>  </a:t>
            </a:r>
            <a:r>
              <a:rPr lang="zh-CN" altLang="en-US" dirty="0" smtClean="0">
                <a:latin typeface="+mn-ea"/>
              </a:rPr>
              <a:t>急性型病例出现严重的呼吸困难，脉搏疾速细弱，皮肤和黏膜发绀，体温正常或偏低，躯体末梢厥冷。末梢血液凝滞，呈黑褐色。最后抽搐倒地、昏迷窒息而死。</a:t>
            </a:r>
            <a:endParaRPr lang="zh-CN" altLang="en-US" dirty="0" smtClean="0">
              <a:latin typeface="+mn-ea"/>
            </a:endParaRPr>
          </a:p>
          <a:p>
            <a:pPr marL="0" indent="0">
              <a:lnSpc>
                <a:spcPct val="150000"/>
              </a:lnSpc>
              <a:buNone/>
            </a:pPr>
            <a:r>
              <a:rPr lang="zh-CN" altLang="en-US" sz="2400" b="1" dirty="0" smtClean="0">
                <a:solidFill>
                  <a:srgbClr val="0000CC"/>
                </a:solidFill>
                <a:latin typeface="+mn-ea"/>
              </a:rPr>
              <a:t>◆ 牛</a:t>
            </a:r>
            <a:endParaRPr lang="zh-CN" altLang="en-US" sz="2400" b="1" dirty="0" smtClean="0">
              <a:solidFill>
                <a:srgbClr val="0000CC"/>
              </a:solidFill>
              <a:latin typeface="+mn-ea"/>
            </a:endParaRPr>
          </a:p>
          <a:p>
            <a:pPr marL="722630" lvl="1" indent="-265430">
              <a:lnSpc>
                <a:spcPct val="150000"/>
              </a:lnSpc>
              <a:buNone/>
            </a:pPr>
            <a:r>
              <a:rPr lang="zh-CN" altLang="en-US" dirty="0" smtClean="0">
                <a:sym typeface="Wingdings" panose="05000000000000000000" charset="0"/>
              </a:rPr>
              <a:t>  </a:t>
            </a:r>
            <a:r>
              <a:rPr lang="zh-CN" altLang="en-US" dirty="0" smtClean="0">
                <a:latin typeface="+mn-ea"/>
              </a:rPr>
              <a:t>通常于采食后</a:t>
            </a:r>
            <a:r>
              <a:rPr lang="en-US" altLang="zh-CN" dirty="0" smtClean="0">
                <a:latin typeface="+mn-ea"/>
              </a:rPr>
              <a:t>5</a:t>
            </a:r>
            <a:r>
              <a:rPr lang="zh-CN" altLang="en-US" dirty="0" smtClean="0">
                <a:latin typeface="+mn-ea"/>
              </a:rPr>
              <a:t>～</a:t>
            </a:r>
            <a:r>
              <a:rPr lang="en-US" altLang="zh-CN" dirty="0" smtClean="0">
                <a:latin typeface="+mn-ea"/>
              </a:rPr>
              <a:t>6h</a:t>
            </a:r>
            <a:r>
              <a:rPr lang="zh-CN" altLang="en-US" dirty="0" smtClean="0">
                <a:latin typeface="+mn-ea"/>
              </a:rPr>
              <a:t>发病；</a:t>
            </a:r>
            <a:endParaRPr lang="zh-CN" altLang="en-US" dirty="0" smtClean="0">
              <a:latin typeface="+mn-ea"/>
            </a:endParaRPr>
          </a:p>
          <a:p>
            <a:pPr marL="722630" lvl="1" indent="-265430">
              <a:lnSpc>
                <a:spcPct val="150000"/>
              </a:lnSpc>
              <a:buNone/>
            </a:pPr>
            <a:r>
              <a:rPr lang="zh-CN" altLang="en-US" dirty="0" smtClean="0">
                <a:sym typeface="Wingdings" panose="05000000000000000000" charset="0"/>
              </a:rPr>
              <a:t>  </a:t>
            </a:r>
            <a:r>
              <a:rPr lang="zh-CN" altLang="en-US" dirty="0" smtClean="0">
                <a:latin typeface="+mn-ea"/>
              </a:rPr>
              <a:t>除中毒猪的症状外，多见全身痉挛抽搐，口吐白沫，张口呼吸，步态蹒跚，倒地挣扎而死。 </a:t>
            </a:r>
            <a:endParaRPr lang="zh-CN" altLang="en-US" dirty="0">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lide(fromBottom)">
                                      <p:cBhvr>
                                        <p:cTn id="10" dur="500"/>
                                        <p:tgtEl>
                                          <p:spTgt spid="3">
                                            <p:txEl>
                                              <p:pRg st="1" end="1"/>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lide(fromBottom)">
                                      <p:cBhvr>
                                        <p:cTn id="13" dur="500"/>
                                        <p:tgtEl>
                                          <p:spTgt spid="3">
                                            <p:txEl>
                                              <p:pRg st="2" end="2"/>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lide(fromBottom)">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slide(fromBottom)">
                                      <p:cBhvr>
                                        <p:cTn id="21" dur="500"/>
                                        <p:tgtEl>
                                          <p:spTgt spid="3">
                                            <p:txEl>
                                              <p:pRg st="4" end="4"/>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slide(fromBottom)">
                                      <p:cBhvr>
                                        <p:cTn id="24" dur="500"/>
                                        <p:tgtEl>
                                          <p:spTgt spid="3">
                                            <p:txEl>
                                              <p:pRg st="5" end="5"/>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4</a:t>
            </a:r>
            <a:r>
              <a:rPr lang="zh-CN" altLang="en-US" sz="3200" b="1" dirty="0" smtClean="0">
                <a:solidFill>
                  <a:srgbClr val="000000"/>
                </a:solidFill>
                <a:latin typeface="+mn-ea"/>
              </a:rPr>
              <a:t>、病理变化</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a:bodyPr>
          <a:lstStyle/>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solidFill>
                  <a:srgbClr val="FF0000"/>
                </a:solidFill>
                <a:latin typeface="宋体" panose="02010600030101010101" pitchFamily="2" charset="-122"/>
              </a:rPr>
              <a:t>皮肤黏膜呈蓝紫色</a:t>
            </a:r>
            <a:r>
              <a:rPr lang="zh-CN" altLang="en-US" dirty="0" smtClean="0">
                <a:latin typeface="宋体" panose="02010600030101010101" pitchFamily="2" charset="-122"/>
              </a:rPr>
              <a:t>，</a:t>
            </a:r>
            <a:r>
              <a:rPr lang="zh-CN" altLang="en-US" dirty="0" smtClean="0">
                <a:solidFill>
                  <a:srgbClr val="FF0000"/>
                </a:solidFill>
                <a:latin typeface="宋体" panose="02010600030101010101" pitchFamily="2" charset="-122"/>
              </a:rPr>
              <a:t>血液呈酱油色</a:t>
            </a:r>
            <a:r>
              <a:rPr lang="zh-CN" altLang="en-US" dirty="0" smtClean="0">
                <a:latin typeface="宋体" panose="02010600030101010101" pitchFamily="2" charset="-122"/>
              </a:rPr>
              <a:t>，</a:t>
            </a:r>
            <a:r>
              <a:rPr lang="zh-CN" altLang="en-US" dirty="0" smtClean="0">
                <a:solidFill>
                  <a:srgbClr val="FF0000"/>
                </a:solidFill>
                <a:latin typeface="宋体" panose="02010600030101010101" pitchFamily="2" charset="-122"/>
              </a:rPr>
              <a:t>凝固不良</a:t>
            </a:r>
            <a:r>
              <a:rPr lang="zh-CN" altLang="en-US" dirty="0" smtClean="0">
                <a:latin typeface="宋体" panose="02010600030101010101" pitchFamily="2" charset="-122"/>
              </a:rPr>
              <a:t>；</a:t>
            </a:r>
            <a:endParaRPr lang="zh-CN" altLang="en-US" dirty="0" smtClean="0">
              <a:latin typeface="宋体" panose="02010600030101010101" pitchFamily="2" charset="-122"/>
            </a:endParaRPr>
          </a:p>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胃肠道有不同程度的充血、出血，粘膜易脱落；</a:t>
            </a:r>
            <a:endParaRPr lang="zh-CN" altLang="en-US" dirty="0" smtClean="0">
              <a:latin typeface="宋体" panose="02010600030101010101" pitchFamily="2" charset="-122"/>
            </a:endParaRPr>
          </a:p>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肠系膜淋巴结轻度出血；</a:t>
            </a:r>
            <a:endParaRPr lang="zh-CN" altLang="en-US" dirty="0" smtClean="0">
              <a:latin typeface="宋体" panose="02010600030101010101" pitchFamily="2" charset="-122"/>
            </a:endParaRPr>
          </a:p>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肝、肾呈暗红色；</a:t>
            </a:r>
            <a:endParaRPr lang="zh-CN" altLang="en-US" dirty="0" smtClean="0">
              <a:latin typeface="宋体" panose="02010600030101010101" pitchFamily="2" charset="-122"/>
            </a:endParaRPr>
          </a:p>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肺充血，气管和支气管黏膜充血、出血，管腔内充满带红色的泡沫状液；</a:t>
            </a:r>
            <a:endParaRPr lang="zh-CN" altLang="en-US" dirty="0" smtClean="0">
              <a:latin typeface="宋体" panose="02010600030101010101" pitchFamily="2" charset="-122"/>
            </a:endParaRPr>
          </a:p>
          <a:p>
            <a:pPr marL="722630" lvl="1" indent="-265430">
              <a:lnSpc>
                <a:spcPct val="150000"/>
              </a:lnSpc>
              <a:spcBef>
                <a:spcPct val="20000"/>
              </a:spcBef>
              <a:buNone/>
            </a:pPr>
            <a:r>
              <a:rPr lang="zh-CN" altLang="en-US" dirty="0" smtClean="0">
                <a:sym typeface="Wingdings" panose="05000000000000000000" charset="0"/>
              </a:rPr>
              <a:t>  </a:t>
            </a:r>
            <a:r>
              <a:rPr lang="zh-CN" altLang="en-US" dirty="0" smtClean="0">
                <a:latin typeface="宋体" panose="02010600030101010101" pitchFamily="2" charset="-122"/>
              </a:rPr>
              <a:t>心外膜、心肌有出血斑点。</a:t>
            </a:r>
            <a:endParaRPr lang="zh-CN" altLang="en-US"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5</a:t>
            </a:r>
            <a:r>
              <a:rPr lang="zh-CN" altLang="en-US" sz="3200" b="1" dirty="0" smtClean="0">
                <a:solidFill>
                  <a:srgbClr val="000000"/>
                </a:solidFill>
                <a:latin typeface="+mn-ea"/>
              </a:rPr>
              <a:t>、诊断</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fontScale="92500"/>
          </a:bodyPr>
          <a:lstStyle/>
          <a:p>
            <a:pPr marL="722630" lvl="1" indent="-265430">
              <a:lnSpc>
                <a:spcPct val="150000"/>
              </a:lnSpc>
              <a:spcBef>
                <a:spcPct val="20000"/>
              </a:spcBef>
              <a:buNone/>
            </a:pPr>
            <a:r>
              <a:rPr lang="zh-CN" altLang="en-US" dirty="0" smtClean="0">
                <a:latin typeface="+mn-ea"/>
                <a:sym typeface="Wingdings" panose="05000000000000000000" charset="0"/>
              </a:rPr>
              <a:t>  </a:t>
            </a:r>
            <a:r>
              <a:rPr lang="zh-CN" altLang="en-US" dirty="0" smtClean="0">
                <a:latin typeface="+mn-ea"/>
              </a:rPr>
              <a:t>根据饲喂调制不当青饲料的病史，结合突然发病、病程短、群发、血液呈酱油色、呼吸困难等特征性临床症状，可作出初步诊断。</a:t>
            </a:r>
            <a:endParaRPr lang="zh-CN" altLang="en-US" dirty="0" smtClean="0">
              <a:latin typeface="+mn-ea"/>
            </a:endParaRPr>
          </a:p>
          <a:p>
            <a:pPr marL="720725" lvl="1" indent="-265430">
              <a:lnSpc>
                <a:spcPct val="150000"/>
              </a:lnSpc>
              <a:spcBef>
                <a:spcPct val="50000"/>
              </a:spcBef>
              <a:buNone/>
            </a:pPr>
            <a:r>
              <a:rPr lang="zh-CN" altLang="en-US" b="1" dirty="0" smtClean="0">
                <a:solidFill>
                  <a:srgbClr val="FF0000"/>
                </a:solidFill>
                <a:latin typeface="+mn-ea"/>
                <a:sym typeface="Wingdings" panose="05000000000000000000" charset="0"/>
              </a:rPr>
              <a:t>  </a:t>
            </a:r>
            <a:r>
              <a:rPr lang="zh-CN" altLang="en-US" b="1" dirty="0" smtClean="0">
                <a:solidFill>
                  <a:srgbClr val="FF0000"/>
                </a:solidFill>
                <a:latin typeface="+mn-ea"/>
              </a:rPr>
              <a:t>亚硝酸盐检验：</a:t>
            </a:r>
            <a:r>
              <a:rPr lang="zh-CN" altLang="en-US" dirty="0" smtClean="0">
                <a:latin typeface="+mn-ea"/>
              </a:rPr>
              <a:t>取胃肠内容物或残余饲料的液汁</a:t>
            </a:r>
            <a:r>
              <a:rPr lang="en-US" altLang="zh-CN" dirty="0" smtClean="0">
                <a:latin typeface="+mn-ea"/>
              </a:rPr>
              <a:t>1</a:t>
            </a:r>
            <a:r>
              <a:rPr lang="zh-CN" altLang="en-US" dirty="0" smtClean="0">
                <a:latin typeface="+mn-ea"/>
              </a:rPr>
              <a:t>滴，滴在滤纸上，加</a:t>
            </a:r>
            <a:r>
              <a:rPr lang="en-US" altLang="zh-CN" dirty="0" smtClean="0">
                <a:latin typeface="+mn-ea"/>
              </a:rPr>
              <a:t>10%</a:t>
            </a:r>
            <a:r>
              <a:rPr lang="zh-CN" altLang="en-US" dirty="0" smtClean="0">
                <a:latin typeface="+mn-ea"/>
              </a:rPr>
              <a:t>联苯胺液</a:t>
            </a:r>
            <a:r>
              <a:rPr lang="en-US" altLang="zh-CN" dirty="0" smtClean="0">
                <a:latin typeface="+mn-ea"/>
              </a:rPr>
              <a:t>1</a:t>
            </a:r>
            <a:r>
              <a:rPr lang="zh-CN" altLang="en-US" dirty="0" smtClean="0">
                <a:latin typeface="+mn-ea"/>
              </a:rPr>
              <a:t>～</a:t>
            </a:r>
            <a:r>
              <a:rPr lang="en-US" altLang="zh-CN" dirty="0" smtClean="0">
                <a:latin typeface="+mn-ea"/>
              </a:rPr>
              <a:t>2</a:t>
            </a:r>
            <a:r>
              <a:rPr lang="zh-CN" altLang="en-US" dirty="0" smtClean="0">
                <a:latin typeface="+mn-ea"/>
              </a:rPr>
              <a:t>滴和</a:t>
            </a:r>
            <a:r>
              <a:rPr lang="en-US" altLang="zh-CN" dirty="0" smtClean="0">
                <a:latin typeface="+mn-ea"/>
              </a:rPr>
              <a:t>l%</a:t>
            </a:r>
            <a:r>
              <a:rPr lang="zh-CN" altLang="en-US" dirty="0" smtClean="0">
                <a:latin typeface="+mn-ea"/>
              </a:rPr>
              <a:t>冰醋酸</a:t>
            </a:r>
            <a:r>
              <a:rPr lang="en-US" altLang="zh-CN" dirty="0" smtClean="0">
                <a:latin typeface="+mn-ea"/>
              </a:rPr>
              <a:t>2</a:t>
            </a:r>
            <a:r>
              <a:rPr lang="zh-CN" altLang="en-US" dirty="0" smtClean="0">
                <a:latin typeface="+mn-ea"/>
              </a:rPr>
              <a:t>滴，如滤纸变为棕色即说明有亚硝酸盐存在，否则，颜色不变。</a:t>
            </a:r>
            <a:endParaRPr lang="en-US" altLang="zh-CN" dirty="0" smtClean="0">
              <a:latin typeface="+mn-ea"/>
            </a:endParaRPr>
          </a:p>
          <a:p>
            <a:pPr marL="720725" lvl="1" indent="-265430">
              <a:lnSpc>
                <a:spcPct val="150000"/>
              </a:lnSpc>
              <a:spcBef>
                <a:spcPct val="50000"/>
              </a:spcBef>
              <a:buNone/>
            </a:pPr>
            <a:r>
              <a:rPr lang="zh-CN" altLang="en-US" b="1" dirty="0" smtClean="0">
                <a:solidFill>
                  <a:srgbClr val="FF0000"/>
                </a:solidFill>
                <a:latin typeface="+mn-ea"/>
                <a:sym typeface="Wingdings" panose="05000000000000000000" charset="0"/>
              </a:rPr>
              <a:t>  </a:t>
            </a:r>
            <a:r>
              <a:rPr lang="zh-CN" altLang="en-US" b="1" dirty="0" smtClean="0">
                <a:solidFill>
                  <a:srgbClr val="FF0000"/>
                </a:solidFill>
                <a:latin typeface="+mn-ea"/>
              </a:rPr>
              <a:t>变性血红蛋白检查：</a:t>
            </a:r>
            <a:r>
              <a:rPr lang="zh-CN" altLang="en-US" dirty="0" smtClean="0">
                <a:latin typeface="+mn-ea"/>
              </a:rPr>
              <a:t>取血液少许于小试管内，振荡后，在有变性血红蛋白的情况下，血液不变色（仍为暗褐色），健畜血液则由于血红蛋白与氧结合而变为鲜红色。</a:t>
            </a:r>
            <a:endParaRPr lang="zh-CN" altLang="en-US" dirty="0" smtClean="0">
              <a:latin typeface="+mn-ea"/>
            </a:endParaRPr>
          </a:p>
          <a:p>
            <a:pPr marL="720725" lvl="1" indent="-265430">
              <a:lnSpc>
                <a:spcPct val="140000"/>
              </a:lnSpc>
              <a:spcBef>
                <a:spcPct val="50000"/>
              </a:spcBef>
              <a:buFont typeface="Wingdings" panose="05000000000000000000" pitchFamily="2" charset="2"/>
              <a:buChar char="F"/>
            </a:pPr>
            <a:endParaRPr lang="zh-CN" altLang="en-US" sz="2000"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6</a:t>
            </a:r>
            <a:r>
              <a:rPr lang="zh-CN" altLang="en-US" sz="3200" b="1" dirty="0" smtClean="0">
                <a:solidFill>
                  <a:srgbClr val="000000"/>
                </a:solidFill>
                <a:latin typeface="+mn-ea"/>
              </a:rPr>
              <a:t>、治疗</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a:bodyPr>
          <a:lstStyle/>
          <a:p>
            <a:pPr marL="722630" lvl="1" indent="-265430">
              <a:lnSpc>
                <a:spcPct val="150000"/>
              </a:lnSpc>
              <a:spcBef>
                <a:spcPct val="20000"/>
              </a:spcBef>
              <a:buNone/>
            </a:pPr>
            <a:r>
              <a:rPr lang="zh-CN" altLang="en-US" b="1" dirty="0" smtClean="0">
                <a:solidFill>
                  <a:srgbClr val="0000FF"/>
                </a:solidFill>
                <a:sym typeface="Wingdings" panose="05000000000000000000" charset="0"/>
              </a:rPr>
              <a:t>  </a:t>
            </a:r>
            <a:r>
              <a:rPr lang="zh-CN" altLang="en-US" b="1" dirty="0" smtClean="0">
                <a:solidFill>
                  <a:srgbClr val="0000FF"/>
                </a:solidFill>
                <a:latin typeface="+mn-ea"/>
              </a:rPr>
              <a:t>特效解毒剂为美篮（亚甲蓝）和甲苯胺蓝。</a:t>
            </a:r>
            <a:endParaRPr lang="zh-CN" altLang="en-US" b="1" dirty="0" smtClean="0">
              <a:solidFill>
                <a:srgbClr val="0000FF"/>
              </a:solidFill>
              <a:latin typeface="+mn-ea"/>
            </a:endParaRPr>
          </a:p>
          <a:p>
            <a:pPr marL="722630" lvl="1" indent="-265430" algn="just">
              <a:lnSpc>
                <a:spcPct val="150000"/>
              </a:lnSpc>
              <a:spcBef>
                <a:spcPct val="20000"/>
              </a:spcBef>
              <a:buNone/>
            </a:pP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rPr>
              <a:t>美篮：</a:t>
            </a:r>
            <a:r>
              <a:rPr lang="zh-CN" altLang="en-US" dirty="0" smtClean="0">
                <a:latin typeface="+mn-ea"/>
              </a:rPr>
              <a:t>用于猪的标准剂量是每千克体重</a:t>
            </a:r>
            <a:r>
              <a:rPr lang="en-US" altLang="zh-CN" dirty="0" smtClean="0">
                <a:latin typeface="+mn-ea"/>
              </a:rPr>
              <a:t>l</a:t>
            </a:r>
            <a:r>
              <a:rPr lang="zh-CN" altLang="en-US" dirty="0" smtClean="0">
                <a:latin typeface="+mn-ea"/>
              </a:rPr>
              <a:t>～</a:t>
            </a:r>
            <a:r>
              <a:rPr lang="en-US" altLang="zh-CN" dirty="0" smtClean="0">
                <a:latin typeface="+mn-ea"/>
              </a:rPr>
              <a:t>2mg</a:t>
            </a:r>
            <a:r>
              <a:rPr lang="zh-CN" altLang="en-US" dirty="0" smtClean="0">
                <a:latin typeface="+mn-ea"/>
              </a:rPr>
              <a:t>，制成</a:t>
            </a:r>
            <a:r>
              <a:rPr lang="en-US" altLang="zh-CN" dirty="0" smtClean="0">
                <a:latin typeface="+mn-ea"/>
              </a:rPr>
              <a:t>1%</a:t>
            </a:r>
            <a:r>
              <a:rPr lang="zh-CN" altLang="en-US" dirty="0" smtClean="0">
                <a:latin typeface="+mn-ea"/>
              </a:rPr>
              <a:t>溶液静脉注射；反刍兽为每千克体重</a:t>
            </a:r>
            <a:r>
              <a:rPr lang="en-US" altLang="zh-CN" dirty="0" smtClean="0">
                <a:latin typeface="+mn-ea"/>
              </a:rPr>
              <a:t>8mg</a:t>
            </a:r>
            <a:r>
              <a:rPr lang="zh-CN" altLang="en-US" dirty="0" smtClean="0">
                <a:latin typeface="+mn-ea"/>
              </a:rPr>
              <a:t>。</a:t>
            </a:r>
            <a:endParaRPr lang="en-US" altLang="zh-CN" dirty="0" smtClean="0">
              <a:latin typeface="+mn-ea"/>
            </a:endParaRPr>
          </a:p>
          <a:p>
            <a:pPr marL="722630" lvl="1" indent="-265430" algn="just">
              <a:lnSpc>
                <a:spcPct val="150000"/>
              </a:lnSpc>
              <a:spcBef>
                <a:spcPct val="20000"/>
              </a:spcBef>
              <a:buNone/>
            </a:pPr>
            <a:endParaRPr lang="zh-CN" altLang="en-US" dirty="0" smtClean="0">
              <a:solidFill>
                <a:schemeClr val="tx2"/>
              </a:solidFill>
              <a:latin typeface="+mn-ea"/>
            </a:endParaRPr>
          </a:p>
          <a:p>
            <a:pPr marL="722630" lvl="1" indent="-265430">
              <a:lnSpc>
                <a:spcPct val="150000"/>
              </a:lnSpc>
              <a:spcBef>
                <a:spcPct val="20000"/>
              </a:spcBef>
              <a:buNone/>
            </a:pP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rPr>
              <a:t>甲苯胺蓝：</a:t>
            </a:r>
            <a:r>
              <a:rPr lang="zh-CN" altLang="en-US" dirty="0" smtClean="0">
                <a:latin typeface="+mn-ea"/>
              </a:rPr>
              <a:t>其还原变性血红蛋白的速度比美篮快</a:t>
            </a:r>
            <a:r>
              <a:rPr lang="en-US" altLang="zh-CN" dirty="0" smtClean="0">
                <a:latin typeface="+mn-ea"/>
              </a:rPr>
              <a:t>37%</a:t>
            </a:r>
            <a:r>
              <a:rPr lang="zh-CN" altLang="en-US" dirty="0" smtClean="0">
                <a:latin typeface="+mn-ea"/>
              </a:rPr>
              <a:t>。用量按每千克体重</a:t>
            </a:r>
            <a:r>
              <a:rPr lang="en-US" altLang="zh-CN" dirty="0" smtClean="0">
                <a:latin typeface="+mn-ea"/>
              </a:rPr>
              <a:t>5mg</a:t>
            </a:r>
            <a:r>
              <a:rPr lang="zh-CN" altLang="en-US" dirty="0" smtClean="0">
                <a:latin typeface="+mn-ea"/>
              </a:rPr>
              <a:t>作成</a:t>
            </a:r>
            <a:r>
              <a:rPr lang="en-US" altLang="zh-CN" dirty="0" smtClean="0">
                <a:latin typeface="+mn-ea"/>
              </a:rPr>
              <a:t>5%</a:t>
            </a:r>
            <a:r>
              <a:rPr lang="zh-CN" altLang="en-US" dirty="0" smtClean="0">
                <a:latin typeface="+mn-ea"/>
              </a:rPr>
              <a:t>的溶液，静脉、肌肉或腹腔注射。</a:t>
            </a:r>
            <a:r>
              <a:rPr lang="zh-CN" altLang="en-US" dirty="0" smtClean="0">
                <a:solidFill>
                  <a:schemeClr val="tx2"/>
                </a:solidFill>
                <a:latin typeface="+mn-ea"/>
              </a:rPr>
              <a:t> </a:t>
            </a:r>
            <a:endParaRPr lang="zh-CN" altLang="en-US" dirty="0" smtClean="0">
              <a:solidFill>
                <a:schemeClr val="tx2"/>
              </a:solidFill>
              <a:latin typeface="+mn-ea"/>
            </a:endParaRPr>
          </a:p>
          <a:p>
            <a:pPr marL="722630" lvl="1" indent="-265430">
              <a:lnSpc>
                <a:spcPct val="150000"/>
              </a:lnSpc>
              <a:spcBef>
                <a:spcPct val="20000"/>
              </a:spcBef>
              <a:buNone/>
            </a:pPr>
            <a:endParaRPr lang="zh-CN" altLang="en-US" sz="2000"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en-US" altLang="zh-CN" sz="3200" b="1" dirty="0" smtClean="0">
                <a:solidFill>
                  <a:srgbClr val="000000"/>
                </a:solidFill>
                <a:latin typeface="+mn-ea"/>
              </a:rPr>
              <a:t>7</a:t>
            </a:r>
            <a:r>
              <a:rPr lang="zh-CN" altLang="en-US" sz="3200" b="1" dirty="0" smtClean="0">
                <a:solidFill>
                  <a:srgbClr val="000000"/>
                </a:solidFill>
                <a:latin typeface="+mn-ea"/>
              </a:rPr>
              <a:t>、预防</a:t>
            </a:r>
            <a:endParaRPr lang="en-US" altLang="zh-CN" sz="32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195910"/>
          </a:xfrm>
        </p:spPr>
        <p:txBody>
          <a:bodyPr>
            <a:normAutofit/>
          </a:bodyPr>
          <a:lstStyle/>
          <a:p>
            <a:pPr marL="722630" lvl="1" indent="-265430">
              <a:lnSpc>
                <a:spcPct val="150000"/>
              </a:lnSpc>
              <a:spcBef>
                <a:spcPct val="20000"/>
              </a:spcBef>
              <a:buNone/>
            </a:pPr>
            <a:r>
              <a:rPr lang="zh-CN" altLang="en-US" b="1" dirty="0" smtClean="0">
                <a:solidFill>
                  <a:srgbClr val="000099"/>
                </a:solidFill>
                <a:sym typeface="Wingdings" panose="05000000000000000000" charset="0"/>
              </a:rPr>
              <a:t>  </a:t>
            </a:r>
            <a:r>
              <a:rPr lang="zh-CN" altLang="en-US" b="1" dirty="0" smtClean="0">
                <a:latin typeface="宋体" panose="02010600030101010101" pitchFamily="2" charset="-122"/>
              </a:rPr>
              <a:t>确实改善青绿饲料的堆放和蒸煮过程。接近收割的青饲料不能再施用硝酸盐类化肥；</a:t>
            </a:r>
            <a:endParaRPr lang="zh-CN" altLang="en-US" b="1" dirty="0" smtClean="0">
              <a:latin typeface="宋体" panose="02010600030101010101" pitchFamily="2" charset="-122"/>
            </a:endParaRPr>
          </a:p>
          <a:p>
            <a:pPr marL="722630" lvl="1" indent="-265430">
              <a:lnSpc>
                <a:spcPct val="150000"/>
              </a:lnSpc>
              <a:spcBef>
                <a:spcPct val="50000"/>
              </a:spcBef>
              <a:buNone/>
            </a:pPr>
            <a:r>
              <a:rPr lang="zh-CN" altLang="en-US" b="1" dirty="0" smtClean="0">
                <a:solidFill>
                  <a:srgbClr val="000099"/>
                </a:solidFill>
                <a:sym typeface="Wingdings" panose="05000000000000000000" charset="0"/>
              </a:rPr>
              <a:t>  </a:t>
            </a:r>
            <a:r>
              <a:rPr lang="zh-CN" altLang="en-US" b="1" dirty="0" smtClean="0">
                <a:latin typeface="宋体" panose="02010600030101010101" pitchFamily="2" charset="-122"/>
              </a:rPr>
              <a:t>对可疑饲料、饮水，临用前应作亚硝酸盐检验。</a:t>
            </a:r>
            <a:endParaRPr lang="zh-CN" altLang="en-US" b="1" dirty="0" smtClean="0">
              <a:latin typeface="宋体" panose="02010600030101010101" pitchFamily="2" charset="-122"/>
            </a:endParaRPr>
          </a:p>
          <a:p>
            <a:pPr marL="722630" lvl="1" indent="-265430">
              <a:lnSpc>
                <a:spcPct val="150000"/>
              </a:lnSpc>
              <a:spcBef>
                <a:spcPct val="20000"/>
              </a:spcBef>
              <a:buNone/>
            </a:pPr>
            <a:endParaRPr lang="zh-CN" altLang="en-US" sz="2000" dirty="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0" name="图片 99"/>
          <p:cNvPicPr/>
          <p:nvPr/>
        </p:nvPicPr>
        <p:blipFill>
          <a:blip r:embed="rId2" r:link="rId3"/>
          <a:stretch>
            <a:fillRect/>
          </a:stretch>
        </p:blipFill>
        <p:spPr>
          <a:xfrm>
            <a:off x="2267585" y="3500755"/>
            <a:ext cx="3919855" cy="3112135"/>
          </a:xfrm>
          <a:prstGeom prst="rect">
            <a:avLst/>
          </a:prstGeom>
          <a:noFill/>
          <a:ln w="9525">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zh-CN" altLang="en-US" sz="3200" b="1" dirty="0" smtClean="0">
                <a:solidFill>
                  <a:srgbClr val="000000"/>
                </a:solidFill>
                <a:latin typeface="+mn-ea"/>
                <a:ea typeface="+mn-ea"/>
              </a:rPr>
              <a:t>二、黄曲霉毒素中毒</a:t>
            </a:r>
            <a:endParaRPr lang="en-US" altLang="zh-CN" sz="3200" b="1" dirty="0" smtClean="0">
              <a:solidFill>
                <a:srgbClr val="000000"/>
              </a:solidFill>
              <a:latin typeface="+mn-ea"/>
              <a:ea typeface="+mn-ea"/>
            </a:endParaRPr>
          </a:p>
        </p:txBody>
      </p:sp>
      <p:sp>
        <p:nvSpPr>
          <p:cNvPr id="3" name="内容占位符 2"/>
          <p:cNvSpPr>
            <a:spLocks noGrp="1"/>
          </p:cNvSpPr>
          <p:nvPr>
            <p:ph sz="quarter" idx="1"/>
          </p:nvPr>
        </p:nvSpPr>
        <p:spPr>
          <a:xfrm>
            <a:off x="914400" y="1447800"/>
            <a:ext cx="7772400" cy="5124472"/>
          </a:xfrm>
        </p:spPr>
        <p:txBody>
          <a:bodyPr>
            <a:normAutofit fontScale="92500"/>
          </a:bodyPr>
          <a:lstStyle/>
          <a:p>
            <a:pPr marL="0" indent="0" algn="just">
              <a:lnSpc>
                <a:spcPct val="150000"/>
              </a:lnSpc>
              <a:buClr>
                <a:srgbClr val="3333FF"/>
              </a:buClr>
              <a:buSzTx/>
              <a:buFont typeface="+mj-ea"/>
              <a:buNone/>
            </a:pPr>
            <a:r>
              <a:rPr lang="zh-CN" altLang="en-US" sz="2200"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200" b="1" dirty="0" smtClean="0">
                <a:solidFill>
                  <a:srgbClr val="0000FF"/>
                </a:solidFill>
                <a:ea typeface="宋体" panose="02010600030101010101" pitchFamily="2" charset="-122"/>
                <a:sym typeface="+mn-ea"/>
              </a:rPr>
              <a:t>黄曲霉菌</a:t>
            </a:r>
            <a:r>
              <a:rPr lang="zh-CN" altLang="en-US" sz="2200" b="1" dirty="0" smtClean="0">
                <a:ea typeface="宋体" panose="02010600030101010101" pitchFamily="2" charset="-122"/>
                <a:sym typeface="+mn-ea"/>
              </a:rPr>
              <a:t>广布于自然界，有</a:t>
            </a:r>
            <a:r>
              <a:rPr lang="en-US" altLang="zh-CN" sz="2200" b="1" dirty="0" smtClean="0">
                <a:ea typeface="宋体" panose="02010600030101010101" pitchFamily="2" charset="-122"/>
                <a:sym typeface="+mn-ea"/>
              </a:rPr>
              <a:t>30~60%</a:t>
            </a:r>
            <a:r>
              <a:rPr lang="zh-CN" altLang="en-US" sz="2200" b="1" dirty="0" smtClean="0">
                <a:ea typeface="宋体" panose="02010600030101010101" pitchFamily="2" charset="-122"/>
                <a:sym typeface="+mn-ea"/>
              </a:rPr>
              <a:t>的菌株能产生黄曲霉毒素。</a:t>
            </a:r>
            <a:endParaRPr lang="zh-CN" altLang="en-US" sz="2200" dirty="0" smtClean="0">
              <a:ea typeface="宋体" panose="02010600030101010101" pitchFamily="2" charset="-122"/>
              <a:sym typeface="+mn-ea"/>
            </a:endParaRPr>
          </a:p>
          <a:p>
            <a:pPr marL="0" indent="0" algn="just">
              <a:lnSpc>
                <a:spcPct val="150000"/>
              </a:lnSpc>
              <a:buClr>
                <a:srgbClr val="3333FF"/>
              </a:buClr>
              <a:buSzTx/>
              <a:buFont typeface="+mj-ea"/>
              <a:buNone/>
            </a:pPr>
            <a:r>
              <a:rPr lang="zh-CN" altLang="en-US" sz="2200" dirty="0" smtClean="0">
                <a:latin typeface="宋体" panose="02010600030101010101" pitchFamily="2" charset="-122"/>
                <a:ea typeface="宋体" panose="02010600030101010101" pitchFamily="2" charset="-122"/>
                <a:sym typeface="Wingdings" panose="05000000000000000000" charset="0"/>
              </a:rPr>
              <a:t> </a:t>
            </a:r>
            <a:r>
              <a:rPr lang="zh-CN" altLang="en-US" sz="2200" dirty="0" smtClean="0">
                <a:ea typeface="宋体" panose="02010600030101010101" pitchFamily="2" charset="-122"/>
                <a:sym typeface="+mn-ea"/>
              </a:rPr>
              <a:t>黄曲霉毒素有</a:t>
            </a:r>
            <a:r>
              <a:rPr lang="en-US" altLang="zh-CN" sz="2200" dirty="0" smtClean="0">
                <a:ea typeface="宋体" panose="02010600030101010101" pitchFamily="2" charset="-122"/>
                <a:sym typeface="+mn-ea"/>
              </a:rPr>
              <a:t>20</a:t>
            </a:r>
            <a:r>
              <a:rPr lang="zh-CN" altLang="en-US" sz="2200" dirty="0" smtClean="0">
                <a:ea typeface="宋体" panose="02010600030101010101" pitchFamily="2" charset="-122"/>
                <a:sym typeface="+mn-ea"/>
              </a:rPr>
              <a:t>余种，其中以</a:t>
            </a:r>
            <a:r>
              <a:rPr lang="zh-CN" altLang="en-US" sz="2200" b="1" u="sng" dirty="0" smtClean="0">
                <a:ea typeface="宋体" panose="02010600030101010101" pitchFamily="2" charset="-122"/>
                <a:sym typeface="+mn-ea"/>
              </a:rPr>
              <a:t>黄曲霉毒素</a:t>
            </a:r>
            <a:r>
              <a:rPr lang="en-US" altLang="zh-CN" sz="2200" b="1" u="sng" dirty="0" smtClean="0">
                <a:ea typeface="宋体" panose="02010600030101010101" pitchFamily="2" charset="-122"/>
                <a:sym typeface="+mn-ea"/>
              </a:rPr>
              <a:t>B1</a:t>
            </a:r>
            <a:r>
              <a:rPr lang="zh-CN" altLang="en-US" sz="2200" b="1" u="sng" dirty="0" smtClean="0">
                <a:ea typeface="宋体" panose="02010600030101010101" pitchFamily="2" charset="-122"/>
                <a:sym typeface="+mn-ea"/>
              </a:rPr>
              <a:t>毒性最强</a:t>
            </a:r>
            <a:r>
              <a:rPr lang="zh-CN" altLang="en-US" sz="2200" dirty="0" smtClean="0">
                <a:ea typeface="宋体" panose="02010600030101010101" pitchFamily="2" charset="-122"/>
                <a:sym typeface="+mn-ea"/>
              </a:rPr>
              <a:t>。这些毒素经常污染饲料，动物吃后蓄积于</a:t>
            </a:r>
            <a:r>
              <a:rPr lang="zh-CN" altLang="en-US" sz="2200" b="1" u="sng" dirty="0" smtClean="0">
                <a:ea typeface="宋体" panose="02010600030101010101" pitchFamily="2" charset="-122"/>
                <a:sym typeface="+mn-ea"/>
              </a:rPr>
              <a:t>肝脏或乳中</a:t>
            </a:r>
            <a:r>
              <a:rPr lang="zh-CN" altLang="en-US" sz="2200" dirty="0" smtClean="0">
                <a:ea typeface="宋体" panose="02010600030101010101" pitchFamily="2" charset="-122"/>
                <a:sym typeface="+mn-ea"/>
              </a:rPr>
              <a:t>（</a:t>
            </a:r>
            <a:r>
              <a:rPr lang="en-US" altLang="zh-CN" sz="2200" dirty="0" smtClean="0">
                <a:ea typeface="宋体" panose="02010600030101010101" pitchFamily="2" charset="-122"/>
                <a:sym typeface="+mn-ea"/>
              </a:rPr>
              <a:t>M1</a:t>
            </a:r>
            <a:r>
              <a:rPr lang="zh-CN" altLang="en-US" sz="2200" dirty="0" smtClean="0">
                <a:ea typeface="宋体" panose="02010600030101010101" pitchFamily="2" charset="-122"/>
                <a:sym typeface="+mn-ea"/>
              </a:rPr>
              <a:t>）。</a:t>
            </a:r>
            <a:endParaRPr lang="zh-CN" altLang="en-US" sz="2200" dirty="0" smtClean="0">
              <a:ea typeface="宋体" panose="02010600030101010101" pitchFamily="2" charset="-122"/>
              <a:sym typeface="+mn-ea"/>
            </a:endParaRPr>
          </a:p>
          <a:p>
            <a:pPr marL="0" indent="0" algn="just">
              <a:lnSpc>
                <a:spcPct val="150000"/>
              </a:lnSpc>
              <a:buClr>
                <a:srgbClr val="3333FF"/>
              </a:buClr>
              <a:buSzTx/>
              <a:buFont typeface="+mj-ea"/>
              <a:buNone/>
            </a:pPr>
            <a:endParaRPr lang="en-US" altLang="zh-CN" sz="2200" dirty="0" smtClean="0">
              <a:ea typeface="宋体" panose="02010600030101010101" pitchFamily="2" charset="-122"/>
              <a:sym typeface="+mn-ea"/>
            </a:endParaRPr>
          </a:p>
          <a:p>
            <a:pPr marL="0" indent="0" algn="just">
              <a:lnSpc>
                <a:spcPct val="150000"/>
              </a:lnSpc>
              <a:buClr>
                <a:srgbClr val="3333FF"/>
              </a:buClr>
              <a:buSzTx/>
              <a:buFont typeface="+mj-ea"/>
              <a:buNone/>
            </a:pPr>
            <a:endParaRPr lang="en-US" altLang="zh-CN" sz="2200" dirty="0" smtClean="0">
              <a:ea typeface="宋体" panose="02010600030101010101" pitchFamily="2" charset="-122"/>
              <a:sym typeface="+mn-ea"/>
            </a:endParaRPr>
          </a:p>
          <a:p>
            <a:pPr marL="0" indent="0" algn="just">
              <a:lnSpc>
                <a:spcPct val="150000"/>
              </a:lnSpc>
              <a:buClr>
                <a:srgbClr val="3333FF"/>
              </a:buClr>
              <a:buSzTx/>
              <a:buFont typeface="+mj-ea"/>
              <a:buNone/>
            </a:pPr>
            <a:endParaRPr lang="en-US" altLang="zh-CN" sz="2200" dirty="0" smtClean="0">
              <a:ea typeface="宋体" panose="02010600030101010101" pitchFamily="2" charset="-122"/>
              <a:sym typeface="+mn-ea"/>
            </a:endParaRPr>
          </a:p>
          <a:p>
            <a:pPr marL="0" indent="0" algn="just">
              <a:lnSpc>
                <a:spcPct val="150000"/>
              </a:lnSpc>
              <a:buClr>
                <a:srgbClr val="3333FF"/>
              </a:buClr>
              <a:buSzTx/>
              <a:buFont typeface="+mj-ea"/>
              <a:buNone/>
            </a:pPr>
            <a:endParaRPr lang="en-US" altLang="zh-CN" sz="2200" dirty="0" smtClean="0">
              <a:ea typeface="宋体" panose="02010600030101010101" pitchFamily="2" charset="-122"/>
              <a:sym typeface="+mn-ea"/>
            </a:endParaRPr>
          </a:p>
          <a:p>
            <a:pPr marL="0" indent="0" algn="just">
              <a:lnSpc>
                <a:spcPct val="150000"/>
              </a:lnSpc>
              <a:buClr>
                <a:srgbClr val="3333FF"/>
              </a:buClr>
              <a:buSzTx/>
              <a:buFont typeface="+mj-ea"/>
              <a:buNone/>
            </a:pPr>
            <a:r>
              <a:rPr lang="en-US" altLang="zh-CN" sz="2200" dirty="0" smtClean="0">
                <a:latin typeface="宋体" panose="02010600030101010101" pitchFamily="2" charset="-122"/>
                <a:ea typeface="宋体" panose="02010600030101010101" pitchFamily="2" charset="-122"/>
                <a:sym typeface="Wingdings" panose="05000000000000000000" charset="0"/>
              </a:rPr>
              <a:t> </a:t>
            </a:r>
            <a:r>
              <a:rPr lang="zh-CN" altLang="en-US" sz="2200" dirty="0" smtClean="0">
                <a:ea typeface="宋体" panose="02010600030101010101" pitchFamily="2" charset="-122"/>
                <a:sym typeface="+mn-ea"/>
              </a:rPr>
              <a:t>黄曲霉毒有强烈的毒性和致癌作用，毒性比氰化钾强，对肝脏损害尤为严重。</a:t>
            </a:r>
            <a:r>
              <a:rPr lang="zh-CN" altLang="en-US" sz="2200" b="1" dirty="0" smtClean="0">
                <a:ea typeface="宋体" panose="02010600030101010101" pitchFamily="2" charset="-122"/>
                <a:sym typeface="+mn-ea"/>
              </a:rPr>
              <a:t>诱发的癌症主要是肝癌。</a:t>
            </a:r>
            <a:endParaRPr kumimoji="1" lang="zh-CN" altLang="en-US" sz="2200" b="1" dirty="0" smtClean="0">
              <a:effectLst>
                <a:outerShdw blurRad="38100" dist="38100" dir="2700000" algn="tl">
                  <a:srgbClr val="C0C0C0"/>
                </a:outerShdw>
              </a:effectLst>
              <a:latin typeface="Times New Roman" panose="02020603050405020304" pitchFamily="18" charset="0"/>
              <a:ea typeface="华文中宋" panose="02010600040101010101" charset="-122"/>
            </a:endParaRPr>
          </a:p>
          <a:p>
            <a:pPr marL="0" lvl="1" indent="0">
              <a:lnSpc>
                <a:spcPct val="150000"/>
              </a:lnSpc>
              <a:buNone/>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图片 5" descr="timg"/>
          <p:cNvPicPr>
            <a:picLocks noChangeAspect="1"/>
          </p:cNvPicPr>
          <p:nvPr>
            <p:custDataLst>
              <p:tags r:id="rId1"/>
            </p:custDataLst>
          </p:nvPr>
        </p:nvPicPr>
        <p:blipFill>
          <a:blip r:embed="rId2" cstate="print"/>
          <a:stretch>
            <a:fillRect/>
          </a:stretch>
        </p:blipFill>
        <p:spPr>
          <a:xfrm>
            <a:off x="1785918" y="3143248"/>
            <a:ext cx="2588895" cy="1682115"/>
          </a:xfrm>
          <a:prstGeom prst="rect">
            <a:avLst/>
          </a:prstGeom>
        </p:spPr>
      </p:pic>
      <p:pic>
        <p:nvPicPr>
          <p:cNvPr id="7" name="图片 6" descr="timg"/>
          <p:cNvPicPr>
            <a:picLocks noChangeAspect="1"/>
          </p:cNvPicPr>
          <p:nvPr/>
        </p:nvPicPr>
        <p:blipFill>
          <a:blip r:embed="rId3" cstate="print"/>
          <a:stretch>
            <a:fillRect/>
          </a:stretch>
        </p:blipFill>
        <p:spPr>
          <a:xfrm>
            <a:off x="4643438" y="3143248"/>
            <a:ext cx="1380490" cy="169735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r>
              <a:rPr lang="zh-CN" altLang="en-US">
                <a:solidFill>
                  <a:srgbClr val="FF3300"/>
                </a:solidFill>
                <a:latin typeface="Arial" panose="020B0604020202020204" pitchFamily="34" charset="0"/>
                <a:ea typeface="隶书" panose="02010509060101010101" charset="-122"/>
                <a:cs typeface="隶书" panose="02010509060101010101" charset="-122"/>
              </a:rPr>
              <a:t>黄曲霉</a:t>
            </a:r>
            <a:r>
              <a:rPr lang="zh-CN" altLang="en-US">
                <a:solidFill>
                  <a:srgbClr val="FF3300"/>
                </a:solidFill>
                <a:latin typeface="Arial" panose="020B0604020202020204" pitchFamily="34" charset="0"/>
              </a:rPr>
              <a:t> </a:t>
            </a:r>
            <a:endParaRPr lang="zh-CN" altLang="en-US">
              <a:solidFill>
                <a:srgbClr val="FF3300"/>
              </a:solidFill>
              <a:latin typeface="Arial" panose="020B0604020202020204" pitchFamily="34" charset="0"/>
            </a:endParaRPr>
          </a:p>
        </p:txBody>
      </p:sp>
      <p:pic>
        <p:nvPicPr>
          <p:cNvPr id="39938" name="Picture 4">
            <a:hlinkClick r:id="rId1" action="ppaction://hlinksldjump"/>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90663" y="1773238"/>
            <a:ext cx="6089650" cy="2897187"/>
          </a:xfr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indent="0" algn="ctr">
              <a:lnSpc>
                <a:spcPct val="150000"/>
              </a:lnSpc>
              <a:spcBef>
                <a:spcPct val="30000"/>
              </a:spcBef>
            </a:pPr>
            <a:r>
              <a:rPr lang="en-US" altLang="zh-CN" sz="3600" b="1" dirty="0" smtClean="0">
                <a:solidFill>
                  <a:srgbClr val="000000"/>
                </a:solidFill>
                <a:latin typeface="+mn-ea"/>
              </a:rPr>
              <a:t>1</a:t>
            </a:r>
            <a:r>
              <a:rPr lang="zh-CN" altLang="en-US" sz="3600" b="1" dirty="0" smtClean="0">
                <a:solidFill>
                  <a:srgbClr val="000000"/>
                </a:solidFill>
                <a:latin typeface="+mn-ea"/>
              </a:rPr>
              <a:t>、病</a:t>
            </a:r>
            <a:r>
              <a:rPr lang="zh-CN" altLang="en-US" sz="3600" b="1" dirty="0">
                <a:solidFill>
                  <a:srgbClr val="000000"/>
                </a:solidFill>
                <a:latin typeface="+mn-ea"/>
              </a:rPr>
              <a:t>因</a:t>
            </a:r>
            <a:endParaRPr lang="en-US" altLang="zh-CN" sz="36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053034"/>
          </a:xfrm>
        </p:spPr>
        <p:txBody>
          <a:bodyPr>
            <a:normAutofit lnSpcReduction="10000"/>
          </a:bodyPr>
          <a:lstStyle/>
          <a:p>
            <a:pPr>
              <a:lnSpc>
                <a:spcPct val="150000"/>
              </a:lnSpc>
              <a:spcBef>
                <a:spcPct val="50000"/>
              </a:spcBef>
              <a:buNone/>
            </a:pPr>
            <a:r>
              <a:rPr lang="zh-CN" altLang="en-US" sz="2400" b="1" dirty="0" smtClean="0">
                <a:latin typeface="+mn-ea"/>
                <a:cs typeface="宋体" panose="02010600030101010101" pitchFamily="2" charset="-122"/>
                <a:sym typeface="Wingdings" panose="05000000000000000000" charset="0"/>
              </a:rPr>
              <a:t></a:t>
            </a:r>
            <a:r>
              <a:rPr lang="en-US" altLang="zh-CN" sz="2400" b="1" dirty="0" smtClean="0">
                <a:latin typeface="+mn-ea"/>
                <a:cs typeface="宋体" panose="02010600030101010101" pitchFamily="2" charset="-122"/>
                <a:sym typeface="Wingdings" panose="05000000000000000000" charset="0"/>
              </a:rPr>
              <a:t> </a:t>
            </a:r>
            <a:r>
              <a:rPr lang="zh-CN" altLang="en-US" sz="2400" b="1" dirty="0" smtClean="0">
                <a:latin typeface="+mn-ea"/>
                <a:cs typeface="隶书" panose="02010509060101010101" charset="-122"/>
              </a:rPr>
              <a:t>饲料和饲草发霉</a:t>
            </a:r>
            <a:endParaRPr lang="zh-CN" altLang="en-US" sz="2400" b="1" dirty="0" smtClean="0">
              <a:latin typeface="+mn-ea"/>
            </a:endParaRPr>
          </a:p>
          <a:p>
            <a:pPr lvl="2" algn="just">
              <a:lnSpc>
                <a:spcPct val="150000"/>
              </a:lnSpc>
              <a:spcBef>
                <a:spcPct val="20000"/>
              </a:spcBef>
              <a:buNone/>
            </a:pPr>
            <a:r>
              <a:rPr lang="zh-CN" altLang="en-US" sz="2400" b="1" dirty="0" smtClean="0">
                <a:latin typeface="+mn-ea"/>
                <a:sym typeface="Wingdings" panose="05000000000000000000" charset="0"/>
              </a:rPr>
              <a:t> </a:t>
            </a:r>
            <a:r>
              <a:rPr lang="zh-CN" altLang="en-US" sz="2400" b="1" dirty="0" smtClean="0">
                <a:latin typeface="+mn-ea"/>
                <a:cs typeface="隶书" panose="02010509060101010101" charset="-122"/>
              </a:rPr>
              <a:t>贮存不当</a:t>
            </a:r>
            <a:endParaRPr lang="zh-CN" altLang="en-US" sz="2400" b="1" dirty="0" smtClean="0">
              <a:latin typeface="+mn-ea"/>
            </a:endParaRPr>
          </a:p>
          <a:p>
            <a:pPr lvl="2" algn="just">
              <a:lnSpc>
                <a:spcPct val="150000"/>
              </a:lnSpc>
              <a:spcBef>
                <a:spcPct val="20000"/>
              </a:spcBef>
              <a:buNone/>
            </a:pPr>
            <a:r>
              <a:rPr lang="zh-CN" altLang="en-US" sz="2400" b="1" dirty="0" smtClean="0">
                <a:latin typeface="+mn-ea"/>
                <a:sym typeface="Wingdings" panose="05000000000000000000" charset="0"/>
              </a:rPr>
              <a:t> </a:t>
            </a:r>
            <a:r>
              <a:rPr lang="zh-CN" altLang="en-US" sz="2400" b="1" dirty="0" smtClean="0">
                <a:latin typeface="+mn-ea"/>
                <a:cs typeface="隶书" panose="02010509060101010101" charset="-122"/>
              </a:rPr>
              <a:t>黄曲霉</a:t>
            </a:r>
            <a:r>
              <a:rPr lang="zh-CN" altLang="en-US" sz="2400" b="1" dirty="0">
                <a:latin typeface="+mn-ea"/>
                <a:cs typeface="隶书" panose="02010509060101010101" charset="-122"/>
              </a:rPr>
              <a:t>繁殖条件：适当的温度</a:t>
            </a:r>
            <a:r>
              <a:rPr lang="en-US" altLang="zh-CN" sz="2400" b="1" dirty="0">
                <a:latin typeface="+mn-ea"/>
                <a:cs typeface="隶书" panose="02010509060101010101" charset="-122"/>
              </a:rPr>
              <a:t>6-43</a:t>
            </a:r>
            <a:r>
              <a:rPr lang="zh-CN" altLang="en-US" sz="2400" b="1" dirty="0">
                <a:latin typeface="+mn-ea"/>
                <a:cs typeface="隶书" panose="02010509060101010101" charset="-122"/>
              </a:rPr>
              <a:t>度、湿度</a:t>
            </a:r>
            <a:r>
              <a:rPr lang="en-US" altLang="zh-CN" sz="2400" b="1" dirty="0">
                <a:latin typeface="+mn-ea"/>
                <a:cs typeface="隶书" panose="02010509060101010101" charset="-122"/>
              </a:rPr>
              <a:t>85%</a:t>
            </a:r>
            <a:r>
              <a:rPr lang="zh-CN" altLang="en-US" sz="2400" b="1" dirty="0">
                <a:latin typeface="+mn-ea"/>
                <a:cs typeface="隶书" panose="02010509060101010101" charset="-122"/>
              </a:rPr>
              <a:t>、含水量</a:t>
            </a:r>
            <a:r>
              <a:rPr lang="en-US" altLang="zh-CN" sz="2400" b="1" dirty="0">
                <a:latin typeface="+mn-ea"/>
                <a:cs typeface="隶书" panose="02010509060101010101" charset="-122"/>
              </a:rPr>
              <a:t>17%</a:t>
            </a:r>
            <a:r>
              <a:rPr lang="zh-CN" altLang="en-US" sz="2400" b="1" dirty="0">
                <a:latin typeface="+mn-ea"/>
                <a:cs typeface="隶书" panose="02010509060101010101" charset="-122"/>
              </a:rPr>
              <a:t>左右的谷物</a:t>
            </a:r>
            <a:endParaRPr lang="zh-CN" altLang="en-US" sz="2400" b="1" dirty="0" smtClean="0">
              <a:latin typeface="宋体" panose="02010600030101010101" pitchFamily="2" charset="-122"/>
            </a:endParaRPr>
          </a:p>
          <a:p>
            <a:pPr marL="0" indent="0">
              <a:lnSpc>
                <a:spcPct val="150000"/>
              </a:lnSpc>
              <a:spcBef>
                <a:spcPct val="50000"/>
              </a:spcBef>
              <a:buNone/>
            </a:pPr>
            <a:r>
              <a:rPr lang="zh-CN" altLang="en-US" sz="2400" b="1" dirty="0" smtClean="0">
                <a:latin typeface="+mn-ea"/>
                <a:cs typeface="宋体" panose="02010600030101010101" pitchFamily="2" charset="-122"/>
                <a:sym typeface="Wingdings" panose="05000000000000000000" charset="0"/>
              </a:rPr>
              <a:t></a:t>
            </a:r>
            <a:r>
              <a:rPr lang="en-US" altLang="zh-CN" sz="2400" b="1" dirty="0" smtClean="0">
                <a:latin typeface="+mn-ea"/>
                <a:cs typeface="宋体" panose="02010600030101010101" pitchFamily="2" charset="-122"/>
                <a:sym typeface="Wingdings" panose="05000000000000000000" charset="0"/>
              </a:rPr>
              <a:t> </a:t>
            </a:r>
            <a:r>
              <a:rPr lang="zh-CN" altLang="en-US" sz="2400" b="1" dirty="0" smtClean="0">
                <a:latin typeface="+mn-ea"/>
                <a:cs typeface="宋体" panose="02010600030101010101" pitchFamily="2" charset="-122"/>
                <a:sym typeface="Wingdings" panose="05000000000000000000" charset="0"/>
              </a:rPr>
              <a:t>发病机制</a:t>
            </a:r>
            <a:endParaRPr lang="zh-CN" altLang="en-US" sz="2400" b="1" dirty="0" smtClean="0">
              <a:latin typeface="+mn-ea"/>
              <a:cs typeface="宋体" panose="02010600030101010101" pitchFamily="2" charset="-122"/>
              <a:sym typeface="Wingdings" panose="05000000000000000000" charset="0"/>
            </a:endParaRPr>
          </a:p>
          <a:p>
            <a:pPr marL="0" lvl="2" indent="0">
              <a:lnSpc>
                <a:spcPct val="150000"/>
              </a:lnSpc>
              <a:spcBef>
                <a:spcPct val="50000"/>
              </a:spcBef>
              <a:buNone/>
            </a:pPr>
            <a:r>
              <a:rPr lang="en-US" altLang="zh-CN" sz="2400" b="1" dirty="0" smtClean="0">
                <a:latin typeface="+mn-ea"/>
                <a:sym typeface="Wingdings" panose="05000000000000000000" charset="0"/>
              </a:rPr>
              <a:t>    </a:t>
            </a:r>
            <a:r>
              <a:rPr lang="zh-CN" altLang="en-US" sz="2400" b="1" dirty="0" smtClean="0">
                <a:latin typeface="+mn-ea"/>
                <a:sym typeface="Wingdings" panose="05000000000000000000" charset="0"/>
              </a:rPr>
              <a:t> 有细胞毒素作用，干扰</a:t>
            </a:r>
            <a:r>
              <a:rPr lang="en-US" altLang="zh-CN" sz="2400" b="1" dirty="0" smtClean="0">
                <a:latin typeface="+mn-ea"/>
                <a:sym typeface="Wingdings" panose="05000000000000000000" charset="0"/>
              </a:rPr>
              <a:t>mRNA</a:t>
            </a:r>
            <a:r>
              <a:rPr lang="zh-CN" altLang="en-US" sz="2400" b="1" dirty="0" smtClean="0">
                <a:latin typeface="+mn-ea"/>
                <a:sym typeface="Wingdings" panose="05000000000000000000" charset="0"/>
              </a:rPr>
              <a:t>和</a:t>
            </a:r>
            <a:r>
              <a:rPr lang="en-US" altLang="zh-CN" sz="2400" b="1" dirty="0" smtClean="0">
                <a:latin typeface="+mn-ea"/>
                <a:sym typeface="Wingdings" panose="05000000000000000000" charset="0"/>
              </a:rPr>
              <a:t>DNA</a:t>
            </a:r>
            <a:r>
              <a:rPr lang="zh-CN" altLang="en-US" sz="2400" b="1" dirty="0" smtClean="0">
                <a:latin typeface="+mn-ea"/>
                <a:sym typeface="Wingdings" panose="05000000000000000000" charset="0"/>
              </a:rPr>
              <a:t>的合成，进而影响蛋白质合成，损伤线粒体，导致全身性损伤</a:t>
            </a:r>
            <a:endParaRPr lang="zh-CN" altLang="en-US" sz="2400" b="1" dirty="0" smtClean="0">
              <a:latin typeface="+mn-ea"/>
            </a:endParaRPr>
          </a:p>
          <a:p>
            <a:pPr marL="0" indent="0">
              <a:lnSpc>
                <a:spcPct val="150000"/>
              </a:lnSpc>
              <a:spcBef>
                <a:spcPct val="50000"/>
              </a:spcBef>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2</a:t>
            </a:r>
            <a:r>
              <a:rPr lang="zh-CN" altLang="en-US" sz="3600" b="1" dirty="0" smtClean="0">
                <a:solidFill>
                  <a:schemeClr val="tx1"/>
                </a:solidFill>
                <a:latin typeface="+mn-ea"/>
              </a:rPr>
              <a:t>、</a:t>
            </a:r>
            <a:r>
              <a:rPr lang="zh-CN" altLang="en-US" sz="3600" b="1" dirty="0" smtClean="0">
                <a:solidFill>
                  <a:schemeClr val="tx1"/>
                </a:solidFill>
                <a:latin typeface="宋体" panose="02010600030101010101" pitchFamily="2" charset="-122"/>
              </a:rPr>
              <a:t>症  状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4942205"/>
          </a:xfrm>
        </p:spPr>
        <p:txBody>
          <a:bodyPr>
            <a:normAutofit lnSpcReduction="10000"/>
          </a:bodyPr>
          <a:lstStyle/>
          <a:p>
            <a:pPr marL="0" indent="0" algn="just">
              <a:lnSpc>
                <a:spcPct val="150000"/>
              </a:lnSpc>
              <a:spcBef>
                <a:spcPct val="30000"/>
              </a:spcBef>
              <a:buNone/>
            </a:pPr>
            <a:r>
              <a:rPr lang="zh-CN" altLang="en-US" sz="2400" dirty="0" smtClean="0">
                <a:solidFill>
                  <a:srgbClr val="0000FF"/>
                </a:solidFill>
                <a:latin typeface="+mn-ea"/>
                <a:cs typeface="宋体" panose="02010600030101010101" pitchFamily="2" charset="-122"/>
                <a:sym typeface="Wingdings" panose="05000000000000000000" charset="0"/>
              </a:rPr>
              <a:t> </a:t>
            </a:r>
            <a:r>
              <a:rPr lang="zh-CN" altLang="en-US" sz="2400" b="1" dirty="0" smtClean="0">
                <a:solidFill>
                  <a:srgbClr val="0000FF"/>
                </a:solidFill>
                <a:latin typeface="+mn-ea"/>
              </a:rPr>
              <a:t>猪</a:t>
            </a:r>
            <a:endParaRPr lang="en-US" altLang="zh-CN" sz="2400" b="1" dirty="0" smtClean="0">
              <a:solidFill>
                <a:srgbClr val="0000FF"/>
              </a:solidFill>
              <a:latin typeface="+mn-ea"/>
            </a:endParaRPr>
          </a:p>
          <a:p>
            <a:pPr marL="274320" lvl="2" indent="0" algn="just">
              <a:lnSpc>
                <a:spcPct val="150000"/>
              </a:lnSpc>
              <a:spcBef>
                <a:spcPct val="30000"/>
              </a:spcBef>
              <a:buClr>
                <a:schemeClr val="accent1"/>
              </a:buClr>
              <a:buNone/>
            </a:pPr>
            <a:r>
              <a:rPr lang="zh-CN" altLang="en-US" sz="2400" b="1" dirty="0">
                <a:latin typeface="+mn-ea"/>
                <a:sym typeface="Wingdings" panose="05000000000000000000" charset="0"/>
              </a:rPr>
              <a:t></a:t>
            </a:r>
            <a:r>
              <a:rPr lang="zh-CN" altLang="en-US" sz="2400" dirty="0">
                <a:latin typeface="+mn-ea"/>
                <a:cs typeface="隶书" panose="02010509060101010101" charset="-122"/>
              </a:rPr>
              <a:t>口渴，便干带血，皮肤、黏膜出血、黄染，后躯摇摆，痉挛抽搐。急性突然</a:t>
            </a:r>
            <a:r>
              <a:rPr lang="zh-CN" altLang="en-US" sz="2400" dirty="0" smtClean="0">
                <a:latin typeface="+mn-ea"/>
                <a:cs typeface="隶书" panose="02010509060101010101" charset="-122"/>
              </a:rPr>
              <a:t>死亡</a:t>
            </a:r>
            <a:endParaRPr lang="en-US" altLang="zh-CN" sz="2400" dirty="0" smtClean="0">
              <a:latin typeface="+mn-ea"/>
              <a:cs typeface="隶书" panose="02010509060101010101" charset="-122"/>
            </a:endParaRPr>
          </a:p>
          <a:p>
            <a:pPr marL="0" lvl="1" indent="0" algn="just">
              <a:lnSpc>
                <a:spcPct val="150000"/>
              </a:lnSpc>
              <a:spcBef>
                <a:spcPct val="30000"/>
              </a:spcBef>
              <a:buClr>
                <a:schemeClr val="accent1"/>
              </a:buClr>
              <a:buNone/>
            </a:pPr>
            <a:r>
              <a:rPr lang="zh-CN" altLang="en-US" dirty="0" smtClean="0">
                <a:solidFill>
                  <a:srgbClr val="0000FF"/>
                </a:solidFill>
                <a:latin typeface="+mn-ea"/>
                <a:cs typeface="宋体" panose="02010600030101010101" pitchFamily="2" charset="-122"/>
                <a:sym typeface="Wingdings" panose="05000000000000000000" charset="0"/>
              </a:rPr>
              <a:t> 雏鸭</a:t>
            </a:r>
            <a:r>
              <a:rPr lang="zh-CN" altLang="en-US" dirty="0" smtClean="0">
                <a:solidFill>
                  <a:srgbClr val="0000FF"/>
                </a:solidFill>
                <a:latin typeface="+mn-ea"/>
                <a:cs typeface="宋体" panose="02010600030101010101" pitchFamily="2" charset="-122"/>
                <a:sym typeface="Wingdings" panose="05000000000000000000" charset="0"/>
              </a:rPr>
              <a:t>雏鸡</a:t>
            </a:r>
            <a:endParaRPr lang="zh-CN" altLang="en-US" b="1" dirty="0">
              <a:solidFill>
                <a:srgbClr val="0000FF"/>
              </a:solidFill>
              <a:latin typeface="+mn-ea"/>
            </a:endParaRPr>
          </a:p>
          <a:p>
            <a:pPr marL="320040" lvl="1" indent="0">
              <a:lnSpc>
                <a:spcPct val="150000"/>
              </a:lnSpc>
              <a:buNone/>
            </a:pPr>
            <a:r>
              <a:rPr lang="zh-CN" altLang="en-US" b="1" dirty="0" smtClean="0">
                <a:latin typeface="+mn-ea"/>
                <a:sym typeface="Wingdings" panose="05000000000000000000" charset="0"/>
              </a:rPr>
              <a:t></a:t>
            </a:r>
            <a:r>
              <a:rPr lang="zh-CN" altLang="en-US" dirty="0">
                <a:latin typeface="+mn-ea"/>
                <a:cs typeface="隶书" panose="02010509060101010101" charset="-122"/>
                <a:sym typeface="+mn-ea"/>
              </a:rPr>
              <a:t>沉郁嗜睡，垂翅，</a:t>
            </a:r>
            <a:r>
              <a:rPr lang="zh-CN" altLang="en-US" dirty="0">
                <a:latin typeface="+mn-ea"/>
                <a:cs typeface="隶书" panose="02010509060101010101" charset="-122"/>
              </a:rPr>
              <a:t>脱毛，鸣叫，跛行。一周内昏睡死亡（颈弓形弯曲，头喙后仰</a:t>
            </a:r>
            <a:r>
              <a:rPr lang="zh-CN" altLang="en-US" dirty="0" smtClean="0">
                <a:latin typeface="+mn-ea"/>
                <a:cs typeface="隶书" panose="02010509060101010101" charset="-122"/>
              </a:rPr>
              <a:t>）</a:t>
            </a:r>
            <a:r>
              <a:rPr lang="zh-CN" altLang="en-US" dirty="0" smtClean="0">
                <a:latin typeface="+mn-ea"/>
                <a:cs typeface="隶书" panose="02010509060101010101" charset="-122"/>
              </a:rPr>
              <a:t>，</a:t>
            </a:r>
            <a:r>
              <a:rPr lang="zh-CN" altLang="en-US" dirty="0">
                <a:latin typeface="+mn-ea"/>
                <a:cs typeface="隶书" panose="02010509060101010101" charset="-122"/>
              </a:rPr>
              <a:t>脚趾部皮下出血紫红</a:t>
            </a:r>
            <a:r>
              <a:rPr lang="zh-CN" altLang="en-US" dirty="0" smtClean="0">
                <a:latin typeface="+mn-ea"/>
                <a:cs typeface="隶书" panose="02010509060101010101" charset="-122"/>
              </a:rPr>
              <a:t>色</a:t>
            </a: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r>
              <a:rPr lang="zh-CN" altLang="en-US" dirty="0">
                <a:solidFill>
                  <a:srgbClr val="FF3300"/>
                </a:solidFill>
                <a:latin typeface="Arial" panose="020B0604020202020204" pitchFamily="34" charset="0"/>
                <a:ea typeface="隶书" panose="02010509060101010101" charset="-122"/>
                <a:cs typeface="隶书" panose="02010509060101010101" charset="-122"/>
              </a:rPr>
              <a:t>黄曲霉毒素中毒的症状</a:t>
            </a:r>
            <a:endParaRPr lang="zh-CN" altLang="en-US" dirty="0">
              <a:solidFill>
                <a:srgbClr val="FF3300"/>
              </a:solidFill>
              <a:latin typeface="Arial" panose="020B0604020202020204" pitchFamily="34" charset="0"/>
              <a:ea typeface="隶书" panose="02010509060101010101" charset="-122"/>
              <a:cs typeface="隶书" panose="02010509060101010101" charset="-122"/>
            </a:endParaRPr>
          </a:p>
        </p:txBody>
      </p:sp>
      <p:pic>
        <p:nvPicPr>
          <p:cNvPr id="38914" name="Picture 4"/>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1547813" y="1647825"/>
            <a:ext cx="2808287" cy="2425700"/>
          </a:xfrm>
        </p:spPr>
      </p:pic>
      <p:pic>
        <p:nvPicPr>
          <p:cNvPr id="389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654175"/>
            <a:ext cx="2952750" cy="2443163"/>
          </a:xfrm>
          <a:prstGeom prst="rect">
            <a:avLst/>
          </a:prstGeom>
          <a:noFill/>
          <a:ln>
            <a:noFill/>
          </a:ln>
        </p:spPr>
      </p:pic>
      <p:pic>
        <p:nvPicPr>
          <p:cNvPr id="38916" name="Picture 6">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4149725"/>
            <a:ext cx="2954337" cy="1981200"/>
          </a:xfrm>
          <a:prstGeom prst="rect">
            <a:avLst/>
          </a:prstGeom>
          <a:noFill/>
          <a:ln>
            <a:noFill/>
          </a:ln>
        </p:spPr>
      </p:pic>
      <p:sp>
        <p:nvSpPr>
          <p:cNvPr id="38917" name="Text Box 7"/>
          <p:cNvSpPr txBox="1">
            <a:spLocks noChangeArrowheads="1"/>
          </p:cNvSpPr>
          <p:nvPr/>
        </p:nvSpPr>
        <p:spPr bwMode="auto">
          <a:xfrm>
            <a:off x="1403350" y="4292600"/>
            <a:ext cx="3455988" cy="1160463"/>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a:spcBef>
                <a:spcPct val="50000"/>
              </a:spcBef>
            </a:pPr>
            <a:r>
              <a:rPr lang="zh-CN" altLang="en-US" sz="2800" b="1">
                <a:solidFill>
                  <a:srgbClr val="800000"/>
                </a:solidFill>
                <a:ea typeface="楷体_GB2312" charset="0"/>
                <a:cs typeface="楷体_GB2312" charset="0"/>
              </a:rPr>
              <a:t>鸭沉郁，脚趾出血</a:t>
            </a:r>
            <a:endParaRPr lang="zh-CN" altLang="en-US" sz="2800" b="1">
              <a:solidFill>
                <a:srgbClr val="800000"/>
              </a:solidFill>
              <a:ea typeface="楷体_GB2312" charset="0"/>
              <a:cs typeface="楷体_GB2312" charset="0"/>
            </a:endParaRPr>
          </a:p>
          <a:p>
            <a:pPr>
              <a:spcBef>
                <a:spcPct val="50000"/>
              </a:spcBef>
            </a:pPr>
            <a:r>
              <a:rPr lang="zh-CN" altLang="en-US" sz="2800" b="1">
                <a:solidFill>
                  <a:srgbClr val="800000"/>
                </a:solidFill>
                <a:ea typeface="楷体_GB2312" charset="0"/>
                <a:cs typeface="楷体_GB2312" charset="0"/>
              </a:rPr>
              <a:t>猪痉挛抽搐</a:t>
            </a:r>
            <a:endParaRPr lang="zh-CN" altLang="en-US" sz="2800" b="1">
              <a:solidFill>
                <a:srgbClr val="800000"/>
              </a:solidFill>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r>
              <a:rPr lang="zh-CN" altLang="en-US" sz="3600" b="1" dirty="0">
                <a:solidFill>
                  <a:srgbClr val="0000FF"/>
                </a:solidFill>
                <a:latin typeface="宋体" panose="02010600030101010101" pitchFamily="2" charset="-122"/>
                <a:ea typeface="宋体" panose="02010600030101010101" pitchFamily="2" charset="-122"/>
                <a:sym typeface="+mn-ea"/>
              </a:rPr>
              <a:t>兽医外科学</a:t>
            </a:r>
            <a:r>
              <a:rPr lang="zh-CN" altLang="en-US" b="1" dirty="0">
                <a:solidFill>
                  <a:srgbClr val="0000CC"/>
                </a:solidFill>
                <a:latin typeface="宋体" panose="02010600030101010101" pitchFamily="2" charset="-122"/>
                <a:ea typeface="宋体" panose="02010600030101010101" pitchFamily="2" charset="-122"/>
                <a:sym typeface="+mn-ea"/>
              </a:rPr>
              <a:t> </a:t>
            </a:r>
            <a:endParaRPr lang="zh-CN" altLang="en-US" b="1">
              <a:solidFill>
                <a:schemeClr val="tx1"/>
              </a:solidFill>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p:txBody>
          <a:bodyPr>
            <a:normAutofit/>
          </a:bodyPr>
          <a:lstStyle/>
          <a:p>
            <a:pPr marL="0" lvl="1" indent="0">
              <a:lnSpc>
                <a:spcPct val="150000"/>
              </a:lnSpc>
              <a:buNone/>
            </a:pPr>
            <a:r>
              <a:rPr lang="zh-CN" altLang="en-US">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zh-CN" altLang="en-US" sz="240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兽医外科学</a:t>
            </a:r>
            <a:r>
              <a:rPr lang="zh-CN" altLang="en-US"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是一门理论与技术操作相结合的临床学科。</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indent="0">
              <a:lnSpc>
                <a:spcPct val="150000"/>
              </a:lnSpc>
              <a:buNone/>
            </a:pPr>
            <a:r>
              <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主要研究动物外科疾病发生、发展规律，诊断及防治。</a:t>
            </a:r>
            <a:endPar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endParaRPr>
          </a:p>
          <a:p>
            <a:pPr marL="0" indent="0">
              <a:lnSpc>
                <a:spcPct val="150000"/>
              </a:lnSpc>
              <a:buNone/>
            </a:pPr>
            <a:r>
              <a:rPr lang="zh-CN" altLang="en-US" sz="2400" b="1">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外科手术的理论及技术。</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a:buNone/>
            </a:pP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图片 3" descr="t01ec866c24a86f37be"/>
          <p:cNvPicPr>
            <a:picLocks noChangeAspect="1"/>
          </p:cNvPicPr>
          <p:nvPr/>
        </p:nvPicPr>
        <p:blipFill>
          <a:blip r:embed="rId1" cstate="print"/>
          <a:stretch>
            <a:fillRect/>
          </a:stretch>
        </p:blipFill>
        <p:spPr>
          <a:xfrm>
            <a:off x="827583" y="3717032"/>
            <a:ext cx="3990117" cy="2664296"/>
          </a:xfrm>
          <a:prstGeom prst="rect">
            <a:avLst/>
          </a:prstGeom>
        </p:spPr>
      </p:pic>
      <p:pic>
        <p:nvPicPr>
          <p:cNvPr id="6" name="图片 5"/>
          <p:cNvPicPr>
            <a:picLocks noChangeAspect="1"/>
          </p:cNvPicPr>
          <p:nvPr/>
        </p:nvPicPr>
        <p:blipFill>
          <a:blip r:embed="rId2" cstate="print"/>
          <a:stretch>
            <a:fillRect/>
          </a:stretch>
        </p:blipFill>
        <p:spPr>
          <a:xfrm>
            <a:off x="5076056" y="3717032"/>
            <a:ext cx="3549915" cy="266243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2</a:t>
            </a:r>
            <a:r>
              <a:rPr lang="zh-CN" altLang="en-US" sz="3600" b="1" dirty="0" smtClean="0">
                <a:solidFill>
                  <a:schemeClr val="tx1"/>
                </a:solidFill>
                <a:latin typeface="+mn-ea"/>
              </a:rPr>
              <a:t>、</a:t>
            </a:r>
            <a:r>
              <a:rPr lang="zh-CN" altLang="en-US" sz="3600" b="1" dirty="0" smtClean="0">
                <a:solidFill>
                  <a:schemeClr val="tx1"/>
                </a:solidFill>
                <a:latin typeface="宋体" panose="02010600030101010101" pitchFamily="2" charset="-122"/>
              </a:rPr>
              <a:t>症  状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410200"/>
          </a:xfrm>
        </p:spPr>
        <p:txBody>
          <a:bodyPr>
            <a:normAutofit/>
          </a:bodyPr>
          <a:lstStyle/>
          <a:p>
            <a:pPr marL="0" indent="0" algn="just">
              <a:spcBef>
                <a:spcPct val="30000"/>
              </a:spcBef>
              <a:buNone/>
            </a:pPr>
            <a:r>
              <a:rPr lang="zh-CN" altLang="en-US" sz="2800"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牛</a:t>
            </a:r>
            <a:endParaRPr lang="zh-CN" altLang="en-US" sz="2800" b="1" dirty="0" smtClean="0">
              <a:solidFill>
                <a:srgbClr val="0000FF"/>
              </a:solidFill>
              <a:latin typeface="宋体" panose="02010600030101010101" pitchFamily="2" charset="-122"/>
            </a:endParaRPr>
          </a:p>
          <a:p>
            <a:pPr marL="722630" lvl="1" indent="-265430">
              <a:lnSpc>
                <a:spcPct val="150000"/>
              </a:lnSpc>
              <a:spcBef>
                <a:spcPct val="30000"/>
              </a:spcBef>
              <a:buNone/>
            </a:pPr>
            <a:r>
              <a:rPr lang="zh-CN" altLang="en-US" dirty="0" smtClean="0">
                <a:sym typeface="Wingdings" panose="05000000000000000000" charset="0"/>
              </a:rPr>
              <a:t></a:t>
            </a:r>
            <a:r>
              <a:rPr lang="zh-CN" altLang="en-US" dirty="0" smtClean="0">
                <a:latin typeface="宋体" panose="02010600030101010101" pitchFamily="2" charset="-122"/>
              </a:rPr>
              <a:t>以犊牛较敏感，多呈慢性经过</a:t>
            </a:r>
            <a:endParaRPr lang="zh-CN" altLang="en-US" dirty="0" smtClean="0">
              <a:latin typeface="宋体" panose="02010600030101010101" pitchFamily="2" charset="-122"/>
            </a:endParaRPr>
          </a:p>
          <a:p>
            <a:pPr marL="722630" lvl="1" indent="-265430">
              <a:lnSpc>
                <a:spcPct val="150000"/>
              </a:lnSpc>
              <a:spcBef>
                <a:spcPct val="50000"/>
              </a:spcBef>
              <a:buNone/>
            </a:pPr>
            <a:r>
              <a:rPr lang="zh-CN" altLang="en-US" dirty="0" smtClean="0">
                <a:sym typeface="Wingdings" panose="05000000000000000000" charset="0"/>
              </a:rPr>
              <a:t></a:t>
            </a:r>
            <a:r>
              <a:rPr lang="zh-CN" altLang="en-US" dirty="0" smtClean="0">
                <a:latin typeface="宋体" panose="02010600030101010101" pitchFamily="2" charset="-122"/>
              </a:rPr>
              <a:t>表现厌食，消瘦，精神沉郁，角膜浑浊，出现腹水，间歇性腹泻</a:t>
            </a:r>
            <a:endParaRPr lang="zh-CN" altLang="en-US" dirty="0" smtClean="0">
              <a:latin typeface="宋体" panose="02010600030101010101" pitchFamily="2" charset="-122"/>
            </a:endParaRPr>
          </a:p>
          <a:p>
            <a:pPr marL="722630" lvl="1" indent="-265430">
              <a:lnSpc>
                <a:spcPct val="150000"/>
              </a:lnSpc>
              <a:spcBef>
                <a:spcPct val="50000"/>
              </a:spcBef>
              <a:buNone/>
            </a:pPr>
            <a:r>
              <a:rPr lang="zh-CN" altLang="en-US" dirty="0" smtClean="0">
                <a:sym typeface="Wingdings" panose="05000000000000000000" charset="0"/>
              </a:rPr>
              <a:t></a:t>
            </a:r>
            <a:r>
              <a:rPr lang="zh-CN" altLang="en-US" dirty="0" smtClean="0">
                <a:latin typeface="宋体" panose="02010600030101010101" pitchFamily="2" charset="-122"/>
              </a:rPr>
              <a:t>奶牛产乳量减少或停止，发生流产。</a:t>
            </a:r>
            <a:endParaRPr lang="zh-CN" altLang="en-US" dirty="0" smtClean="0">
              <a:latin typeface="宋体" panose="02010600030101010101" pitchFamily="2" charset="-122"/>
            </a:endParaRPr>
          </a:p>
          <a:p>
            <a:pPr marL="722630" lvl="1" indent="-265430">
              <a:lnSpc>
                <a:spcPct val="150000"/>
              </a:lnSpc>
              <a:spcBef>
                <a:spcPct val="50000"/>
              </a:spcBef>
              <a:buNone/>
            </a:pPr>
            <a:r>
              <a:rPr lang="zh-CN" altLang="en-US" dirty="0" smtClean="0">
                <a:sym typeface="Wingdings" panose="05000000000000000000" charset="0"/>
              </a:rPr>
              <a:t></a:t>
            </a:r>
            <a:r>
              <a:rPr lang="zh-CN" altLang="en-US" dirty="0" smtClean="0">
                <a:latin typeface="宋体" panose="02010600030101010101" pitchFamily="2" charset="-122"/>
              </a:rPr>
              <a:t>少数病例呈现中枢神经兴奋症状，突然转圈运动，最后昏厥、死亡。 </a:t>
            </a:r>
            <a:endParaRPr lang="zh-CN" altLang="en-US" dirty="0" smtClean="0">
              <a:latin typeface="宋体" panose="02010600030101010101" pitchFamily="2" charset="-122"/>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slide(fromBottom)">
                                      <p:cBhvr>
                                        <p:cTn id="15" dur="500"/>
                                        <p:tgtEl>
                                          <p:spTgt spid="3">
                                            <p:txEl>
                                              <p:pRg st="3" end="3"/>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slide(fromBottom)">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3</a:t>
            </a:r>
            <a:r>
              <a:rPr lang="zh-CN" altLang="en-US" sz="3600" b="1" dirty="0" smtClean="0">
                <a:solidFill>
                  <a:schemeClr val="tx1"/>
                </a:solidFill>
                <a:latin typeface="+mn-ea"/>
              </a:rPr>
              <a:t>、</a:t>
            </a:r>
            <a:r>
              <a:rPr lang="zh-CN" altLang="en-US" sz="3600" b="1" dirty="0" smtClean="0">
                <a:solidFill>
                  <a:schemeClr val="tx1"/>
                </a:solidFill>
                <a:latin typeface="宋体" panose="02010600030101010101" pitchFamily="2" charset="-122"/>
              </a:rPr>
              <a:t>病理变化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410200"/>
          </a:xfrm>
        </p:spPr>
        <p:txBody>
          <a:bodyPr>
            <a:normAutofit/>
          </a:bodyPr>
          <a:lstStyle/>
          <a:p>
            <a:pPr marL="0" indent="0" algn="just">
              <a:spcBef>
                <a:spcPct val="30000"/>
              </a:spcBef>
              <a:buNone/>
            </a:pPr>
            <a:r>
              <a:rPr lang="zh-CN" altLang="en-US" sz="2800"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800"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剖检：肝脏坏死</a:t>
            </a:r>
            <a:endParaRPr lang="zh-CN" altLang="en-US" sz="2800" b="1" dirty="0" smtClean="0">
              <a:solidFill>
                <a:srgbClr val="0000FF"/>
              </a:solidFill>
              <a:latin typeface="宋体" panose="02010600030101010101" pitchFamily="2" charset="-122"/>
            </a:endParaRPr>
          </a:p>
          <a:p>
            <a:pPr marL="320040" lvl="1" indent="0">
              <a:lnSpc>
                <a:spcPct val="150000"/>
              </a:lnSpc>
              <a:buNone/>
            </a:pPr>
            <a:r>
              <a:rPr lang="zh-CN" altLang="en-US" dirty="0" smtClean="0">
                <a:solidFill>
                  <a:srgbClr val="FF0000"/>
                </a:solidFill>
                <a:latin typeface="+mn-ea"/>
                <a:sym typeface="Wingdings" panose="05000000000000000000" charset="0"/>
              </a:rPr>
              <a:t></a:t>
            </a:r>
            <a:r>
              <a:rPr lang="en-US" altLang="zh-CN" dirty="0" smtClean="0">
                <a:solidFill>
                  <a:srgbClr val="FF0000"/>
                </a:solidFill>
                <a:latin typeface="+mn-ea"/>
                <a:sym typeface="Wingdings" panose="05000000000000000000" charset="0"/>
              </a:rPr>
              <a:t> </a:t>
            </a:r>
            <a:r>
              <a:rPr lang="zh-CN" altLang="en-US" dirty="0" smtClean="0">
                <a:solidFill>
                  <a:srgbClr val="FF0000"/>
                </a:solidFill>
                <a:latin typeface="+mn-ea"/>
                <a:sym typeface="Wingdings" panose="05000000000000000000" charset="0"/>
              </a:rPr>
              <a:t>禽：</a:t>
            </a:r>
            <a:r>
              <a:rPr lang="zh-CN" altLang="en-US" dirty="0" smtClean="0">
                <a:latin typeface="+mn-ea"/>
                <a:cs typeface="隶书" panose="02010509060101010101" charset="-122"/>
                <a:sym typeface="宋体" panose="02010600030101010101" pitchFamily="2" charset="-122"/>
              </a:rPr>
              <a:t>急性肝肿胀</a:t>
            </a:r>
            <a:r>
              <a:rPr lang="zh-CN" altLang="en-US" dirty="0">
                <a:latin typeface="+mn-ea"/>
                <a:cs typeface="隶书" panose="02010509060101010101" charset="-122"/>
                <a:sym typeface="宋体" panose="02010600030101010101" pitchFamily="2" charset="-122"/>
              </a:rPr>
              <a:t>，出血，变性坏死</a:t>
            </a:r>
            <a:r>
              <a:rPr lang="zh-CN" altLang="en-US" dirty="0" smtClean="0">
                <a:latin typeface="+mn-ea"/>
                <a:cs typeface="隶书" panose="02010509060101010101" charset="-122"/>
                <a:sym typeface="宋体" panose="02010600030101010101" pitchFamily="2" charset="-122"/>
              </a:rPr>
              <a:t>；慢性</a:t>
            </a:r>
            <a:r>
              <a:rPr lang="zh-CN" altLang="en-US" dirty="0">
                <a:latin typeface="+mn-ea"/>
                <a:cs typeface="隶书" panose="02010509060101010101" charset="-122"/>
                <a:sym typeface="宋体" panose="02010600030101010101" pitchFamily="2" charset="-122"/>
              </a:rPr>
              <a:t>肝硬化，肝癌</a:t>
            </a:r>
            <a:endParaRPr lang="zh-CN" altLang="en-US" dirty="0">
              <a:latin typeface="+mn-ea"/>
              <a:cs typeface="隶书" panose="02010509060101010101" charset="-122"/>
            </a:endParaRPr>
          </a:p>
          <a:p>
            <a:pPr marL="320040" lvl="1" indent="0">
              <a:lnSpc>
                <a:spcPct val="150000"/>
              </a:lnSpc>
              <a:buNone/>
            </a:pPr>
            <a:r>
              <a:rPr lang="zh-CN" altLang="en-US" b="1" dirty="0" smtClean="0">
                <a:solidFill>
                  <a:srgbClr val="FF0000"/>
                </a:solidFill>
                <a:latin typeface="+mn-ea"/>
                <a:sym typeface="Wingdings" panose="05000000000000000000" charset="0"/>
              </a:rPr>
              <a:t></a:t>
            </a:r>
            <a:r>
              <a:rPr lang="en-US" altLang="zh-CN" b="1" dirty="0" smtClean="0">
                <a:solidFill>
                  <a:srgbClr val="FF0000"/>
                </a:solidFill>
                <a:latin typeface="+mn-ea"/>
                <a:sym typeface="Wingdings" panose="05000000000000000000" charset="0"/>
              </a:rPr>
              <a:t> </a:t>
            </a:r>
            <a:r>
              <a:rPr lang="zh-CN" altLang="en-US" b="1" dirty="0" smtClean="0">
                <a:solidFill>
                  <a:srgbClr val="FF0000"/>
                </a:solidFill>
                <a:latin typeface="+mn-ea"/>
                <a:cs typeface="隶书" panose="02010509060101010101" charset="-122"/>
                <a:sym typeface="宋体" panose="02010600030101010101" pitchFamily="2" charset="-122"/>
              </a:rPr>
              <a:t>猪</a:t>
            </a:r>
            <a:r>
              <a:rPr lang="zh-CN" altLang="en-US" b="1" dirty="0">
                <a:solidFill>
                  <a:srgbClr val="FF0000"/>
                </a:solidFill>
                <a:latin typeface="+mn-ea"/>
                <a:cs typeface="隶书" panose="02010509060101010101" charset="-122"/>
                <a:sym typeface="宋体" panose="02010600030101010101" pitchFamily="2" charset="-122"/>
              </a:rPr>
              <a:t>：</a:t>
            </a:r>
            <a:r>
              <a:rPr lang="zh-CN" altLang="en-US" dirty="0">
                <a:latin typeface="+mn-ea"/>
                <a:cs typeface="隶书" panose="02010509060101010101" charset="-122"/>
                <a:sym typeface="宋体" panose="02010600030101010101" pitchFamily="2" charset="-122"/>
              </a:rPr>
              <a:t>皮下脂肪黄染，全身各器官出血</a:t>
            </a:r>
            <a:r>
              <a:rPr lang="zh-CN" altLang="en-US" dirty="0" smtClean="0">
                <a:latin typeface="+mn-ea"/>
                <a:cs typeface="隶书" panose="02010509060101010101" charset="-122"/>
                <a:sym typeface="宋体" panose="02010600030101010101" pitchFamily="2" charset="-122"/>
              </a:rPr>
              <a:t>，肠</a:t>
            </a:r>
            <a:r>
              <a:rPr lang="zh-CN" altLang="en-US" dirty="0">
                <a:latin typeface="+mn-ea"/>
                <a:cs typeface="隶书" panose="02010509060101010101" charset="-122"/>
                <a:sym typeface="宋体" panose="02010600030101010101" pitchFamily="2" charset="-122"/>
              </a:rPr>
              <a:t>道内有凝血块。肝病变</a:t>
            </a:r>
            <a:r>
              <a:rPr lang="zh-CN" altLang="en-US" dirty="0" smtClean="0">
                <a:latin typeface="+mn-ea"/>
                <a:cs typeface="隶书" panose="02010509060101010101" charset="-122"/>
                <a:sym typeface="宋体" panose="02010600030101010101" pitchFamily="2" charset="-122"/>
              </a:rPr>
              <a:t>同上</a:t>
            </a:r>
            <a:endParaRPr lang="en-US" altLang="zh-CN" dirty="0" smtClean="0">
              <a:latin typeface="+mn-ea"/>
              <a:cs typeface="隶书" panose="02010509060101010101" charset="-122"/>
              <a:sym typeface="宋体" panose="02010600030101010101" pitchFamily="2" charset="-122"/>
            </a:endParaRPr>
          </a:p>
          <a:p>
            <a:pPr marL="320040" lvl="1" indent="0">
              <a:lnSpc>
                <a:spcPct val="150000"/>
              </a:lnSpc>
              <a:buNone/>
            </a:pPr>
            <a:r>
              <a:rPr lang="zh-CN" altLang="en-US" dirty="0" smtClean="0">
                <a:solidFill>
                  <a:srgbClr val="FF0000"/>
                </a:solidFill>
                <a:latin typeface="+mn-ea"/>
                <a:sym typeface="Wingdings" panose="05000000000000000000" charset="0"/>
              </a:rPr>
              <a:t></a:t>
            </a:r>
            <a:r>
              <a:rPr lang="en-US" altLang="zh-CN" dirty="0" smtClean="0">
                <a:solidFill>
                  <a:srgbClr val="FF0000"/>
                </a:solidFill>
                <a:latin typeface="+mn-ea"/>
                <a:sym typeface="Wingdings" panose="05000000000000000000" charset="0"/>
              </a:rPr>
              <a:t> </a:t>
            </a:r>
            <a:r>
              <a:rPr lang="zh-CN" altLang="en-US" b="1" dirty="0" smtClean="0">
                <a:solidFill>
                  <a:srgbClr val="FF0000"/>
                </a:solidFill>
                <a:latin typeface="+mn-ea"/>
              </a:rPr>
              <a:t>牛</a:t>
            </a:r>
            <a:r>
              <a:rPr lang="zh-CN" altLang="en-US" b="1" dirty="0" smtClean="0">
                <a:solidFill>
                  <a:srgbClr val="FF0000"/>
                </a:solidFill>
                <a:latin typeface="+mn-ea"/>
              </a:rPr>
              <a:t>：</a:t>
            </a:r>
            <a:r>
              <a:rPr lang="zh-CN" altLang="en-US" dirty="0" smtClean="0">
                <a:latin typeface="+mn-ea"/>
              </a:rPr>
              <a:t>消瘦</a:t>
            </a:r>
            <a:r>
              <a:rPr lang="zh-CN" altLang="en-US" dirty="0">
                <a:latin typeface="+mn-ea"/>
              </a:rPr>
              <a:t>，可视黏膜苍白，肠炎，肝脏苍白、坚硬，表面有灰白色区，胆囊扩张，腹水。 </a:t>
            </a:r>
            <a:endParaRPr lang="zh-CN" altLang="en-US" dirty="0">
              <a:latin typeface="+mn-ea"/>
            </a:endParaRPr>
          </a:p>
          <a:p>
            <a:pPr marL="722630" lvl="1" indent="-265430">
              <a:lnSpc>
                <a:spcPct val="150000"/>
              </a:lnSpc>
              <a:spcBef>
                <a:spcPct val="30000"/>
              </a:spcBef>
              <a:buNone/>
            </a:pPr>
            <a:endParaRPr lang="zh-CN" altLang="en-US" b="1" dirty="0" smtClean="0">
              <a:latin typeface="宋体" panose="02010600030101010101" pitchFamily="2"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zh-CN" altLang="en-US">
                <a:solidFill>
                  <a:srgbClr val="FF3300"/>
                </a:solidFill>
                <a:latin typeface="Arial" panose="020B0604020202020204" pitchFamily="34" charset="0"/>
                <a:ea typeface="隶书" panose="02010509060101010101" charset="-122"/>
                <a:cs typeface="隶书" panose="02010509060101010101" charset="-122"/>
              </a:rPr>
              <a:t>黄曲霉毒素中毒的病变</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35842" name="Picture 4"/>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971550" y="1484313"/>
            <a:ext cx="3887788" cy="2244725"/>
          </a:xfrm>
        </p:spPr>
      </p:pic>
      <p:pic>
        <p:nvPicPr>
          <p:cNvPr id="3584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3716338"/>
            <a:ext cx="3527425" cy="2325687"/>
          </a:xfrm>
          <a:prstGeom prst="rect">
            <a:avLst/>
          </a:prstGeom>
          <a:noFill/>
          <a:ln>
            <a:noFill/>
          </a:ln>
        </p:spPr>
      </p:pic>
      <p:sp>
        <p:nvSpPr>
          <p:cNvPr id="35844" name="Text Box 8"/>
          <p:cNvSpPr txBox="1">
            <a:spLocks noChangeArrowheads="1"/>
          </p:cNvSpPr>
          <p:nvPr/>
        </p:nvSpPr>
        <p:spPr bwMode="auto">
          <a:xfrm>
            <a:off x="5003800" y="2060575"/>
            <a:ext cx="2374900" cy="94615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a:spcBef>
                <a:spcPct val="50000"/>
              </a:spcBef>
            </a:pPr>
            <a:r>
              <a:rPr lang="zh-CN" altLang="en-US" sz="2800" b="1">
                <a:solidFill>
                  <a:srgbClr val="800000"/>
                </a:solidFill>
                <a:latin typeface="楷体_GB2312" charset="0"/>
                <a:ea typeface="楷体_GB2312" charset="0"/>
                <a:cs typeface="楷体_GB2312" charset="0"/>
              </a:rPr>
              <a:t>鸭肝脏出血，          肿胀，坏死</a:t>
            </a:r>
            <a:endParaRPr lang="zh-CN" altLang="en-US" sz="2800" b="1">
              <a:solidFill>
                <a:srgbClr val="800000"/>
              </a:solidFill>
              <a:latin typeface="楷体_GB2312" charset="0"/>
              <a:ea typeface="楷体_GB2312" charset="0"/>
              <a:cs typeface="楷体_GB2312" charset="0"/>
            </a:endParaRPr>
          </a:p>
        </p:txBody>
      </p:sp>
      <p:sp>
        <p:nvSpPr>
          <p:cNvPr id="35845" name="Text Box 9"/>
          <p:cNvSpPr txBox="1">
            <a:spLocks noChangeArrowheads="1"/>
          </p:cNvSpPr>
          <p:nvPr/>
        </p:nvSpPr>
        <p:spPr bwMode="auto">
          <a:xfrm>
            <a:off x="1116013" y="4292600"/>
            <a:ext cx="3816350" cy="94615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a:spcBef>
                <a:spcPct val="50000"/>
              </a:spcBef>
            </a:pPr>
            <a:r>
              <a:rPr lang="zh-CN" altLang="en-US" sz="2800" b="1">
                <a:solidFill>
                  <a:srgbClr val="800000"/>
                </a:solidFill>
                <a:latin typeface="楷体_GB2312" charset="0"/>
                <a:ea typeface="楷体_GB2312" charset="0"/>
                <a:cs typeface="楷体_GB2312" charset="0"/>
              </a:rPr>
              <a:t>猪胃肠浆膜出血，           肠腔内出血、凝血块</a:t>
            </a:r>
            <a:endParaRPr lang="zh-CN" altLang="en-US" sz="2800" b="1">
              <a:solidFill>
                <a:srgbClr val="800000"/>
              </a:solidFill>
              <a:latin typeface="楷体_GB2312" charset="0"/>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lstStyle/>
          <a:p>
            <a:r>
              <a:rPr lang="zh-CN" altLang="en-US">
                <a:solidFill>
                  <a:srgbClr val="FF3300"/>
                </a:solidFill>
                <a:latin typeface="Arial" panose="020B0604020202020204" pitchFamily="34" charset="0"/>
                <a:ea typeface="隶书" panose="02010509060101010101" charset="-122"/>
                <a:cs typeface="隶书" panose="02010509060101010101" charset="-122"/>
              </a:rPr>
              <a:t>黄曲霉毒素中毒的病变</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36866" name="Picture 4"/>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1417638" y="2063750"/>
            <a:ext cx="3741737" cy="2587625"/>
          </a:xfrm>
        </p:spPr>
      </p:pic>
      <p:pic>
        <p:nvPicPr>
          <p:cNvPr id="3686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2060575"/>
            <a:ext cx="2506662" cy="2590800"/>
          </a:xfrm>
          <a:prstGeom prst="rect">
            <a:avLst/>
          </a:prstGeom>
          <a:noFill/>
          <a:ln>
            <a:noFill/>
          </a:ln>
        </p:spPr>
      </p:pic>
      <p:sp>
        <p:nvSpPr>
          <p:cNvPr id="36868" name="Text Box 6"/>
          <p:cNvSpPr txBox="1">
            <a:spLocks noChangeArrowheads="1"/>
          </p:cNvSpPr>
          <p:nvPr/>
        </p:nvSpPr>
        <p:spPr bwMode="auto">
          <a:xfrm>
            <a:off x="1547813" y="4724400"/>
            <a:ext cx="6048375" cy="94615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a:spcBef>
                <a:spcPct val="50000"/>
              </a:spcBef>
            </a:pPr>
            <a:r>
              <a:rPr lang="zh-CN" altLang="en-US" sz="2800" b="1">
                <a:solidFill>
                  <a:srgbClr val="800000"/>
                </a:solidFill>
                <a:latin typeface="楷体_GB2312" charset="0"/>
                <a:ea typeface="楷体_GB2312" charset="0"/>
                <a:cs typeface="楷体_GB2312" charset="0"/>
              </a:rPr>
              <a:t>猪皮肤、肠道、肾、脾出血，          肝出血、肿胀、坏死。胃黏膜出血。</a:t>
            </a:r>
            <a:endParaRPr lang="zh-CN" altLang="en-US" sz="2800" b="1">
              <a:solidFill>
                <a:srgbClr val="800000"/>
              </a:solidFill>
              <a:latin typeface="楷体_GB2312" charset="0"/>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r>
              <a:rPr lang="zh-CN" altLang="en-US">
                <a:solidFill>
                  <a:srgbClr val="FF3300"/>
                </a:solidFill>
                <a:latin typeface="Arial" panose="020B0604020202020204" pitchFamily="34" charset="0"/>
                <a:ea typeface="隶书" panose="02010509060101010101" charset="-122"/>
                <a:cs typeface="隶书" panose="02010509060101010101" charset="-122"/>
              </a:rPr>
              <a:t>黄曲霉毒素中毒的病变</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37890" name="Picture 4"/>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2003425" y="1773238"/>
            <a:ext cx="2495550" cy="2008187"/>
          </a:xfrm>
        </p:spPr>
      </p:pic>
      <p:pic>
        <p:nvPicPr>
          <p:cNvPr id="3789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3933825"/>
            <a:ext cx="2592387" cy="1912938"/>
          </a:xfrm>
          <a:prstGeom prst="rect">
            <a:avLst/>
          </a:prstGeom>
          <a:noFill/>
          <a:ln>
            <a:noFill/>
          </a:ln>
        </p:spPr>
      </p:pic>
      <p:pic>
        <p:nvPicPr>
          <p:cNvPr id="37892" name="Picture 6">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1773238"/>
            <a:ext cx="2089150" cy="2028825"/>
          </a:xfrm>
          <a:prstGeom prst="rect">
            <a:avLst/>
          </a:prstGeom>
          <a:noFill/>
          <a:ln>
            <a:noFill/>
          </a:ln>
        </p:spPr>
      </p:pic>
      <p:sp>
        <p:nvSpPr>
          <p:cNvPr id="37893" name="Text Box 8"/>
          <p:cNvSpPr txBox="1">
            <a:spLocks noChangeArrowheads="1"/>
          </p:cNvSpPr>
          <p:nvPr/>
        </p:nvSpPr>
        <p:spPr bwMode="auto">
          <a:xfrm>
            <a:off x="4859338" y="4005263"/>
            <a:ext cx="1511300" cy="1800225"/>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a:spcBef>
                <a:spcPct val="50000"/>
              </a:spcBef>
            </a:pPr>
            <a:r>
              <a:rPr lang="zh-CN" altLang="en-US" sz="2800" b="1">
                <a:solidFill>
                  <a:srgbClr val="800000"/>
                </a:solidFill>
                <a:latin typeface="楷体_GB2312" charset="0"/>
                <a:ea typeface="楷体_GB2312" charset="0"/>
                <a:cs typeface="楷体_GB2312" charset="0"/>
              </a:rPr>
              <a:t>猪肝脏出血   肿胀   坏死</a:t>
            </a:r>
            <a:endParaRPr lang="zh-CN" altLang="en-US" sz="2800" b="1">
              <a:solidFill>
                <a:srgbClr val="800000"/>
              </a:solidFill>
              <a:latin typeface="楷体_GB2312" charset="0"/>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4</a:t>
            </a:r>
            <a:r>
              <a:rPr lang="zh-CN" altLang="en-US" sz="3600" b="1" dirty="0" smtClean="0">
                <a:solidFill>
                  <a:schemeClr val="tx1"/>
                </a:solidFill>
                <a:latin typeface="+mn-ea"/>
              </a:rPr>
              <a:t>、</a:t>
            </a:r>
            <a:r>
              <a:rPr lang="zh-CN" altLang="en-US" sz="3600" b="1" dirty="0" smtClean="0">
                <a:solidFill>
                  <a:schemeClr val="tx1"/>
                </a:solidFill>
                <a:latin typeface="宋体" panose="02010600030101010101" pitchFamily="2" charset="-122"/>
              </a:rPr>
              <a:t>诊  断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410200"/>
          </a:xfrm>
        </p:spPr>
        <p:txBody>
          <a:bodyPr>
            <a:normAutofit/>
          </a:bodyPr>
          <a:lstStyle/>
          <a:p>
            <a:pPr marL="722630" lvl="1" indent="-265430">
              <a:lnSpc>
                <a:spcPct val="190000"/>
              </a:lnSpc>
              <a:spcBef>
                <a:spcPct val="50000"/>
              </a:spcBef>
              <a:buNone/>
            </a:pPr>
            <a:r>
              <a:rPr lang="zh-CN" altLang="en-US" dirty="0" smtClean="0">
                <a:sym typeface="Wingdings" panose="05000000000000000000" charset="0"/>
              </a:rPr>
              <a:t></a:t>
            </a:r>
            <a:r>
              <a:rPr lang="en-US" altLang="zh-CN" dirty="0" smtClean="0">
                <a:sym typeface="Wingdings" panose="05000000000000000000" charset="0"/>
              </a:rPr>
              <a:t> </a:t>
            </a:r>
            <a:r>
              <a:rPr lang="zh-CN" altLang="en-US" b="1" dirty="0" smtClean="0">
                <a:latin typeface="宋体" panose="02010600030101010101" pitchFamily="2" charset="-122"/>
              </a:rPr>
              <a:t>根据饲喂发霉饲料的病史</a:t>
            </a:r>
            <a:r>
              <a:rPr lang="zh-CN" altLang="en-US" b="1" dirty="0" smtClean="0">
                <a:latin typeface="宋体" panose="02010600030101010101" pitchFamily="2" charset="-122"/>
              </a:rPr>
              <a:t>，结合临床症状、病理变化及饲料中黄曲霉毒素的检验，即可作出诊断。</a:t>
            </a:r>
            <a:endParaRPr lang="zh-CN" altLang="en-US" b="1" dirty="0" smtClean="0">
              <a:latin typeface="宋体" panose="02010600030101010101" pitchFamily="2" charset="-122"/>
            </a:endParaRPr>
          </a:p>
          <a:p>
            <a:pPr marL="722630" lvl="1" indent="-265430">
              <a:lnSpc>
                <a:spcPct val="190000"/>
              </a:lnSpc>
              <a:spcBef>
                <a:spcPct val="50000"/>
              </a:spcBef>
              <a:buNone/>
            </a:pPr>
            <a:r>
              <a:rPr lang="zh-CN" altLang="en-US" dirty="0" smtClean="0">
                <a:sym typeface="Wingdings" panose="05000000000000000000" charset="0"/>
              </a:rPr>
              <a:t></a:t>
            </a:r>
            <a:r>
              <a:rPr lang="en-US" altLang="zh-CN" dirty="0" smtClean="0">
                <a:sym typeface="Wingdings" panose="05000000000000000000" charset="0"/>
              </a:rPr>
              <a:t> </a:t>
            </a:r>
            <a:r>
              <a:rPr lang="zh-CN" altLang="en-US" b="1" dirty="0" smtClean="0">
                <a:latin typeface="宋体" panose="02010600030101010101" pitchFamily="2" charset="-122"/>
              </a:rPr>
              <a:t>确定病原可作真菌分离培养</a:t>
            </a:r>
            <a:r>
              <a:rPr lang="zh-CN" altLang="en-US" b="1" dirty="0" smtClean="0">
                <a:latin typeface="宋体" panose="02010600030101010101" pitchFamily="2" charset="-122"/>
              </a:rPr>
              <a:t>，</a:t>
            </a:r>
            <a:r>
              <a:rPr lang="en-US" altLang="zh-CN" b="1" dirty="0" smtClean="0">
                <a:latin typeface="宋体" panose="02010600030101010101" pitchFamily="2" charset="-122"/>
              </a:rPr>
              <a:t>ELISA</a:t>
            </a:r>
            <a:r>
              <a:rPr lang="zh-CN" altLang="en-US" b="1" dirty="0" smtClean="0">
                <a:latin typeface="宋体" panose="02010600030101010101" pitchFamily="2" charset="-122"/>
              </a:rPr>
              <a:t> </a:t>
            </a:r>
            <a:endParaRPr lang="zh-CN" altLang="en-US" b="1" dirty="0" smtClean="0">
              <a:latin typeface="宋体" panose="02010600030101010101" pitchFamily="2" charset="-122"/>
            </a:endParaRPr>
          </a:p>
          <a:p>
            <a:pPr marL="722630" lvl="1" indent="-265430">
              <a:lnSpc>
                <a:spcPct val="150000"/>
              </a:lnSpc>
              <a:spcBef>
                <a:spcPct val="30000"/>
              </a:spcBef>
              <a:buNone/>
            </a:pPr>
            <a:endParaRPr lang="zh-CN" altLang="en-US" b="1" dirty="0" smtClean="0">
              <a:latin typeface="宋体" panose="02010600030101010101" pitchFamily="2" charset="-122"/>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5</a:t>
            </a:r>
            <a:r>
              <a:rPr lang="zh-CN" altLang="en-US" sz="3600" b="1" dirty="0" smtClean="0">
                <a:solidFill>
                  <a:schemeClr val="tx1"/>
                </a:solidFill>
                <a:latin typeface="+mn-ea"/>
              </a:rPr>
              <a:t>、治疗</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124472"/>
          </a:xfrm>
        </p:spPr>
        <p:txBody>
          <a:bodyPr>
            <a:normAutofit/>
          </a:bodyPr>
          <a:lstStyle/>
          <a:p>
            <a:pPr marL="722630" lvl="1" indent="-265430">
              <a:lnSpc>
                <a:spcPct val="190000"/>
              </a:lnSpc>
              <a:spcBef>
                <a:spcPct val="50000"/>
              </a:spcBef>
              <a:buNone/>
            </a:pPr>
            <a:r>
              <a:rPr lang="zh-CN" altLang="en-US" b="1" dirty="0" smtClean="0">
                <a:latin typeface="+mn-ea"/>
                <a:sym typeface="Wingdings" panose="05000000000000000000" charset="0"/>
              </a:rPr>
              <a:t></a:t>
            </a:r>
            <a:r>
              <a:rPr lang="en-US" altLang="zh-CN" b="1" dirty="0" smtClean="0">
                <a:latin typeface="+mn-ea"/>
                <a:sym typeface="Wingdings" panose="05000000000000000000" charset="0"/>
              </a:rPr>
              <a:t> </a:t>
            </a:r>
            <a:r>
              <a:rPr lang="zh-CN" altLang="en-US" b="1" u="sng" dirty="0" smtClean="0">
                <a:solidFill>
                  <a:srgbClr val="FF0000"/>
                </a:solidFill>
                <a:latin typeface="+mn-ea"/>
              </a:rPr>
              <a:t>尚无特效解毒剂</a:t>
            </a:r>
            <a:r>
              <a:rPr lang="zh-CN" altLang="en-US" b="1" dirty="0" smtClean="0">
                <a:latin typeface="+mn-ea"/>
              </a:rPr>
              <a:t>。</a:t>
            </a:r>
            <a:endParaRPr lang="en-US" altLang="zh-CN" b="1" dirty="0" smtClean="0">
              <a:latin typeface="+mn-ea"/>
            </a:endParaRPr>
          </a:p>
          <a:p>
            <a:pPr marL="722630" lvl="1" indent="-265430">
              <a:lnSpc>
                <a:spcPct val="190000"/>
              </a:lnSpc>
              <a:spcBef>
                <a:spcPct val="50000"/>
              </a:spcBef>
              <a:buNone/>
            </a:pPr>
            <a:r>
              <a:rPr lang="zh-CN" altLang="en-US" b="1" dirty="0" smtClean="0">
                <a:latin typeface="+mn-ea"/>
                <a:sym typeface="Wingdings" panose="05000000000000000000" charset="0"/>
              </a:rPr>
              <a:t></a:t>
            </a:r>
            <a:r>
              <a:rPr lang="en-US" altLang="zh-CN" b="1" dirty="0" smtClean="0">
                <a:latin typeface="+mn-ea"/>
                <a:sym typeface="Wingdings" panose="05000000000000000000" charset="0"/>
              </a:rPr>
              <a:t> </a:t>
            </a:r>
            <a:r>
              <a:rPr lang="zh-CN" altLang="en-US" b="1" dirty="0" smtClean="0">
                <a:latin typeface="+mn-ea"/>
              </a:rPr>
              <a:t>停喂发霉饲料</a:t>
            </a:r>
            <a:r>
              <a:rPr lang="zh-CN" altLang="en-US" b="1" dirty="0" smtClean="0">
                <a:latin typeface="+mn-ea"/>
              </a:rPr>
              <a:t>，改喂优质饲料。轻症病例会逐步康复。</a:t>
            </a:r>
            <a:endParaRPr lang="en-US" altLang="zh-CN" b="1" dirty="0" smtClean="0">
              <a:latin typeface="+mn-ea"/>
            </a:endParaRPr>
          </a:p>
          <a:p>
            <a:pPr marL="722630" lvl="1" indent="-265430">
              <a:lnSpc>
                <a:spcPct val="190000"/>
              </a:lnSpc>
              <a:spcBef>
                <a:spcPct val="50000"/>
              </a:spcBef>
              <a:buNone/>
            </a:pPr>
            <a:r>
              <a:rPr lang="zh-CN" altLang="en-US" b="1" dirty="0" smtClean="0">
                <a:latin typeface="+mn-ea"/>
                <a:sym typeface="Wingdings" panose="05000000000000000000" charset="0"/>
              </a:rPr>
              <a:t></a:t>
            </a:r>
            <a:r>
              <a:rPr lang="en-US" altLang="zh-CN" b="1" dirty="0" smtClean="0">
                <a:latin typeface="+mn-ea"/>
                <a:sym typeface="Wingdings" panose="05000000000000000000" charset="0"/>
              </a:rPr>
              <a:t> </a:t>
            </a:r>
            <a:r>
              <a:rPr lang="zh-CN" altLang="en-US" b="1" dirty="0" smtClean="0">
                <a:latin typeface="+mn-ea"/>
              </a:rPr>
              <a:t>重症病例可应用盐类泻剂</a:t>
            </a:r>
            <a:r>
              <a:rPr lang="zh-CN" altLang="en-US" b="1" dirty="0" smtClean="0">
                <a:latin typeface="+mn-ea"/>
              </a:rPr>
              <a:t>加速毒物的排出。</a:t>
            </a:r>
            <a:endParaRPr lang="en-US" altLang="zh-CN" b="1" dirty="0" smtClean="0">
              <a:latin typeface="+mn-ea"/>
            </a:endParaRPr>
          </a:p>
          <a:p>
            <a:pPr marL="722630" lvl="1" indent="-265430">
              <a:lnSpc>
                <a:spcPct val="190000"/>
              </a:lnSpc>
              <a:spcBef>
                <a:spcPct val="50000"/>
              </a:spcBef>
              <a:buNone/>
            </a:pPr>
            <a:r>
              <a:rPr lang="zh-CN" altLang="en-US" b="1" dirty="0" smtClean="0">
                <a:latin typeface="+mn-ea"/>
                <a:sym typeface="Wingdings" panose="05000000000000000000" charset="0"/>
              </a:rPr>
              <a:t></a:t>
            </a:r>
            <a:r>
              <a:rPr lang="en-US" altLang="zh-CN" b="1" dirty="0" smtClean="0">
                <a:latin typeface="+mn-ea"/>
                <a:sym typeface="Wingdings" panose="05000000000000000000" charset="0"/>
              </a:rPr>
              <a:t> </a:t>
            </a:r>
            <a:r>
              <a:rPr lang="zh-CN" altLang="en-US" b="1" dirty="0" smtClean="0">
                <a:latin typeface="+mn-ea"/>
              </a:rPr>
              <a:t>兼顾</a:t>
            </a:r>
            <a:r>
              <a:rPr lang="zh-CN" altLang="en-US" b="1" dirty="0" smtClean="0">
                <a:latin typeface="+mn-ea"/>
              </a:rPr>
              <a:t>保肝、解毒、强心等措施。 </a:t>
            </a: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7158" y="131128"/>
            <a:ext cx="8329642"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6</a:t>
            </a:r>
            <a:r>
              <a:rPr lang="zh-CN" altLang="en-US" sz="3600" b="1" dirty="0" smtClean="0">
                <a:solidFill>
                  <a:schemeClr val="tx1"/>
                </a:solidFill>
                <a:latin typeface="+mn-ea"/>
              </a:rPr>
              <a:t>、预防</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124472"/>
          </a:xfrm>
        </p:spPr>
        <p:txBody>
          <a:bodyPr>
            <a:normAutofit/>
          </a:bodyPr>
          <a:lstStyle/>
          <a:p>
            <a:pPr>
              <a:lnSpc>
                <a:spcPct val="110000"/>
              </a:lnSpc>
              <a:spcBef>
                <a:spcPct val="50000"/>
              </a:spcBef>
              <a:buNone/>
            </a:pPr>
            <a:r>
              <a:rPr lang="zh-CN" altLang="en-US" sz="2800" b="1" dirty="0" smtClean="0">
                <a:solidFill>
                  <a:srgbClr val="0000FF"/>
                </a:solidFill>
                <a:sym typeface="Wingdings" panose="05000000000000000000" charset="0"/>
              </a:rPr>
              <a:t>  </a:t>
            </a:r>
            <a:r>
              <a:rPr lang="zh-CN" altLang="en-US" sz="2800" b="1" dirty="0" smtClean="0">
                <a:solidFill>
                  <a:srgbClr val="0000FF"/>
                </a:solidFill>
                <a:latin typeface="宋体" panose="02010600030101010101" pitchFamily="2" charset="-122"/>
              </a:rPr>
              <a:t>防止饲料发霉变质</a:t>
            </a:r>
            <a:endParaRPr lang="zh-CN" altLang="en-US" sz="2800" b="1" dirty="0" smtClean="0">
              <a:solidFill>
                <a:srgbClr val="0000FF"/>
              </a:solidFill>
              <a:latin typeface="宋体" panose="02010600030101010101" pitchFamily="2" charset="-122"/>
            </a:endParaRPr>
          </a:p>
          <a:p>
            <a:pPr marL="811530" lvl="1" indent="-354330">
              <a:lnSpc>
                <a:spcPct val="150000"/>
              </a:lnSpc>
              <a:spcBef>
                <a:spcPct val="50000"/>
              </a:spcBef>
              <a:buNone/>
            </a:pPr>
            <a:r>
              <a:rPr lang="zh-CN" altLang="en-US" dirty="0" smtClean="0">
                <a:sym typeface="Wingdings" panose="05000000000000000000" charset="0"/>
              </a:rPr>
              <a:t></a:t>
            </a:r>
            <a:r>
              <a:rPr lang="zh-CN" altLang="en-US" b="1" dirty="0" smtClean="0">
                <a:latin typeface="宋体" panose="02010600030101010101" pitchFamily="2" charset="-122"/>
              </a:rPr>
              <a:t>玉米、花生等收获时必须充分晒干，种子或油饼切勿放置阴暗潮湿处。</a:t>
            </a:r>
            <a:endParaRPr lang="zh-CN" altLang="en-US" b="1" dirty="0" smtClean="0">
              <a:latin typeface="宋体" panose="02010600030101010101" pitchFamily="2" charset="-122"/>
            </a:endParaRPr>
          </a:p>
          <a:p>
            <a:pPr marL="811530" lvl="1" indent="-354330">
              <a:lnSpc>
                <a:spcPct val="150000"/>
              </a:lnSpc>
              <a:spcBef>
                <a:spcPct val="50000"/>
              </a:spcBef>
              <a:buNone/>
            </a:pPr>
            <a:r>
              <a:rPr lang="zh-CN" altLang="en-US" dirty="0" smtClean="0">
                <a:sym typeface="Wingdings" panose="05000000000000000000" charset="0"/>
              </a:rPr>
              <a:t></a:t>
            </a:r>
            <a:r>
              <a:rPr lang="zh-CN" altLang="en-US" b="1" dirty="0" smtClean="0">
                <a:latin typeface="宋体" panose="02010600030101010101" pitchFamily="2" charset="-122"/>
              </a:rPr>
              <a:t>已被污染的处所可将门窗密闭，采用福尔马林、高锰酸钾水溶液熏蒸消毒（每立方米空间用福尔马林</a:t>
            </a:r>
            <a:r>
              <a:rPr lang="en-US" altLang="zh-CN" b="1" dirty="0" smtClean="0">
                <a:latin typeface="宋体" panose="02010600030101010101" pitchFamily="2" charset="-122"/>
              </a:rPr>
              <a:t>25ml</a:t>
            </a:r>
            <a:r>
              <a:rPr lang="zh-CN" altLang="en-US" b="1" dirty="0" smtClean="0">
                <a:latin typeface="宋体" panose="02010600030101010101" pitchFamily="2" charset="-122"/>
              </a:rPr>
              <a:t>，高锰酸钾 </a:t>
            </a:r>
            <a:r>
              <a:rPr lang="en-US" altLang="zh-CN" b="1" dirty="0" smtClean="0">
                <a:latin typeface="宋体" panose="02010600030101010101" pitchFamily="2" charset="-122"/>
              </a:rPr>
              <a:t>25g</a:t>
            </a:r>
            <a:r>
              <a:rPr lang="zh-CN" altLang="en-US" b="1" dirty="0" smtClean="0">
                <a:latin typeface="宋体" panose="02010600030101010101" pitchFamily="2" charset="-122"/>
              </a:rPr>
              <a:t>，水</a:t>
            </a:r>
            <a:r>
              <a:rPr lang="en-US" altLang="zh-CN" b="1" dirty="0" smtClean="0">
                <a:latin typeface="宋体" panose="02010600030101010101" pitchFamily="2" charset="-122"/>
              </a:rPr>
              <a:t>12.5ml</a:t>
            </a:r>
            <a:r>
              <a:rPr lang="zh-CN" altLang="en-US" b="1" dirty="0" smtClean="0">
                <a:latin typeface="宋体" panose="02010600030101010101" pitchFamily="2" charset="-122"/>
              </a:rPr>
              <a:t>的混合液）。 </a:t>
            </a:r>
            <a:endParaRPr lang="zh-CN" altLang="en-US" b="1" dirty="0" smtClean="0">
              <a:latin typeface="宋体" panose="02010600030101010101" pitchFamily="2" charset="-122"/>
            </a:endParaRPr>
          </a:p>
          <a:p>
            <a:pPr>
              <a:lnSpc>
                <a:spcPct val="110000"/>
              </a:lnSpc>
              <a:spcBef>
                <a:spcPct val="50000"/>
              </a:spcBef>
              <a:buNone/>
            </a:pPr>
            <a:r>
              <a:rPr lang="zh-CN" altLang="en-US" sz="2800" b="1" dirty="0" smtClean="0">
                <a:solidFill>
                  <a:srgbClr val="0000FF"/>
                </a:solidFill>
                <a:sym typeface="Wingdings" panose="05000000000000000000" charset="0"/>
              </a:rPr>
              <a:t>  </a:t>
            </a:r>
            <a:r>
              <a:rPr lang="zh-CN" altLang="en-US" sz="2800" b="1" dirty="0" smtClean="0">
                <a:solidFill>
                  <a:srgbClr val="0000FF"/>
                </a:solidFill>
                <a:latin typeface="宋体" panose="02010600030101010101" pitchFamily="2" charset="-122"/>
              </a:rPr>
              <a:t>严重发霉饲料以全部废弃为宜</a:t>
            </a:r>
            <a:endParaRPr lang="zh-CN" altLang="en-US" sz="2800" b="1" dirty="0" smtClean="0">
              <a:solidFill>
                <a:srgbClr val="0000FF"/>
              </a:solidFill>
              <a:latin typeface="宋体" panose="02010600030101010101" pitchFamily="2" charset="-122"/>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zh-CN" altLang="en-US" sz="3200" b="1" dirty="0" smtClean="0">
                <a:solidFill>
                  <a:srgbClr val="000000"/>
                </a:solidFill>
                <a:latin typeface="+mn-ea"/>
                <a:ea typeface="+mn-ea"/>
              </a:rPr>
              <a:t>三、氢氰酸中毒</a:t>
            </a:r>
            <a:endParaRPr lang="en-US" altLang="zh-CN" sz="3200" b="1" dirty="0" smtClean="0">
              <a:solidFill>
                <a:srgbClr val="000000"/>
              </a:solidFill>
              <a:latin typeface="+mn-ea"/>
              <a:ea typeface="+mn-ea"/>
            </a:endParaRPr>
          </a:p>
        </p:txBody>
      </p:sp>
      <p:sp>
        <p:nvSpPr>
          <p:cNvPr id="3" name="内容占位符 2"/>
          <p:cNvSpPr>
            <a:spLocks noGrp="1"/>
          </p:cNvSpPr>
          <p:nvPr>
            <p:ph sz="quarter" idx="1"/>
          </p:nvPr>
        </p:nvSpPr>
        <p:spPr/>
        <p:txBody>
          <a:bodyPr>
            <a:normAutofit/>
          </a:bodyPr>
          <a:lstStyle/>
          <a:p>
            <a:pPr marL="448310" indent="-265430">
              <a:lnSpc>
                <a:spcPct val="150000"/>
              </a:lnSpc>
              <a:spcBef>
                <a:spcPct val="50000"/>
              </a:spcBef>
              <a:buNone/>
            </a:pPr>
            <a:r>
              <a:rPr lang="zh-CN" altLang="en-US" dirty="0" smtClean="0">
                <a:solidFill>
                  <a:srgbClr val="FF0000"/>
                </a:solidFill>
                <a:latin typeface="+mn-ea"/>
                <a:cs typeface="宋体" panose="02010600030101010101" pitchFamily="2" charset="-122"/>
                <a:sym typeface="Wingdings" panose="05000000000000000000" charset="0"/>
              </a:rPr>
              <a:t></a:t>
            </a:r>
            <a:r>
              <a:rPr lang="en-US" altLang="zh-CN" dirty="0" smtClean="0">
                <a:solidFill>
                  <a:srgbClr val="FF0000"/>
                </a:solidFill>
                <a:latin typeface="+mn-ea"/>
                <a:cs typeface="宋体" panose="02010600030101010101" pitchFamily="2" charset="-122"/>
                <a:sym typeface="Wingdings" panose="05000000000000000000" charset="0"/>
              </a:rPr>
              <a:t> </a:t>
            </a:r>
            <a:r>
              <a:rPr lang="zh-CN" altLang="en-US" b="1" dirty="0" smtClean="0">
                <a:solidFill>
                  <a:srgbClr val="FF0000"/>
                </a:solidFill>
                <a:latin typeface="+mn-ea"/>
              </a:rPr>
              <a:t>氢氰</a:t>
            </a:r>
            <a:r>
              <a:rPr lang="zh-CN" altLang="en-US" b="1" dirty="0" smtClean="0">
                <a:solidFill>
                  <a:srgbClr val="FF0000"/>
                </a:solidFill>
                <a:latin typeface="+mn-ea"/>
              </a:rPr>
              <a:t>酸中毒</a:t>
            </a:r>
            <a:r>
              <a:rPr lang="zh-CN" altLang="en-US" b="1" dirty="0" smtClean="0">
                <a:latin typeface="+mn-ea"/>
              </a:rPr>
              <a:t>是动物采</a:t>
            </a:r>
            <a:r>
              <a:rPr lang="zh-CN" altLang="en-US" b="1" dirty="0" smtClean="0">
                <a:latin typeface="+mn-ea"/>
              </a:rPr>
              <a:t>食大量含氰苷</a:t>
            </a:r>
            <a:r>
              <a:rPr lang="zh-CN" altLang="en-US" b="1" dirty="0" smtClean="0">
                <a:latin typeface="+mn-ea"/>
              </a:rPr>
              <a:t>的植物或青饲料，经胃内脂解酶和胃酸的作用，产生游离的氢氰酸而发生中毒</a:t>
            </a:r>
            <a:r>
              <a:rPr lang="zh-CN" altLang="en-US" b="1" dirty="0" smtClean="0">
                <a:latin typeface="+mn-ea"/>
              </a:rPr>
              <a:t>。</a:t>
            </a:r>
            <a:endParaRPr lang="en-US" altLang="zh-CN" b="1" dirty="0" smtClean="0">
              <a:latin typeface="+mn-ea"/>
            </a:endParaRPr>
          </a:p>
          <a:p>
            <a:pPr marL="448310" indent="-265430">
              <a:lnSpc>
                <a:spcPct val="150000"/>
              </a:lnSpc>
              <a:spcBef>
                <a:spcPct val="50000"/>
              </a:spcBef>
              <a:buNone/>
            </a:pPr>
            <a:r>
              <a:rPr lang="zh-CN" altLang="en-US" dirty="0" smtClean="0">
                <a:latin typeface="+mn-ea"/>
                <a:cs typeface="宋体" panose="02010600030101010101" pitchFamily="2" charset="-122"/>
                <a:sym typeface="Wingdings" panose="05000000000000000000" charset="0"/>
              </a:rPr>
              <a:t></a:t>
            </a:r>
            <a:r>
              <a:rPr lang="en-US" altLang="zh-CN" dirty="0" smtClean="0">
                <a:latin typeface="+mn-ea"/>
                <a:cs typeface="宋体" panose="02010600030101010101" pitchFamily="2" charset="-122"/>
                <a:sym typeface="Wingdings" panose="05000000000000000000" charset="0"/>
              </a:rPr>
              <a:t> </a:t>
            </a:r>
            <a:r>
              <a:rPr lang="zh-CN" altLang="en-US" b="1" dirty="0" smtClean="0">
                <a:latin typeface="+mn-ea"/>
              </a:rPr>
              <a:t>多发生于</a:t>
            </a:r>
            <a:r>
              <a:rPr lang="zh-CN" altLang="en-US" b="1" dirty="0" smtClean="0">
                <a:latin typeface="+mn-ea"/>
              </a:rPr>
              <a:t>牛和羊。 </a:t>
            </a:r>
            <a:endParaRPr lang="en-US" altLang="zh-CN" b="1" dirty="0" smtClean="0">
              <a:latin typeface="+mn-ea"/>
            </a:endParaRPr>
          </a:p>
          <a:p>
            <a:pPr marL="448310" indent="-265430">
              <a:lnSpc>
                <a:spcPct val="150000"/>
              </a:lnSpc>
              <a:spcBef>
                <a:spcPct val="50000"/>
              </a:spcBef>
              <a:buNone/>
            </a:pPr>
            <a:r>
              <a:rPr lang="zh-CN" altLang="en-US" b="1" dirty="0" smtClean="0">
                <a:solidFill>
                  <a:srgbClr val="FF0000"/>
                </a:solidFill>
                <a:latin typeface="+mn-ea"/>
                <a:cs typeface="宋体" panose="02010600030101010101" pitchFamily="2" charset="-122"/>
                <a:sym typeface="Wingdings" panose="05000000000000000000" charset="0"/>
              </a:rPr>
              <a:t></a:t>
            </a:r>
            <a:r>
              <a:rPr lang="en-US" altLang="zh-CN" b="1" dirty="0" smtClean="0">
                <a:solidFill>
                  <a:srgbClr val="FF0000"/>
                </a:solidFill>
                <a:latin typeface="+mn-ea"/>
                <a:cs typeface="宋体" panose="02010600030101010101" pitchFamily="2" charset="-122"/>
                <a:sym typeface="Wingdings" panose="05000000000000000000" charset="0"/>
              </a:rPr>
              <a:t> </a:t>
            </a:r>
            <a:r>
              <a:rPr lang="zh-CN" altLang="en-US" b="1" dirty="0" smtClean="0">
                <a:solidFill>
                  <a:srgbClr val="FF0000"/>
                </a:solidFill>
                <a:latin typeface="+mn-ea"/>
                <a:cs typeface="隶书" panose="02010509060101010101" charset="-122"/>
              </a:rPr>
              <a:t>特</a:t>
            </a:r>
            <a:r>
              <a:rPr lang="zh-CN" altLang="en-US" b="1" dirty="0">
                <a:solidFill>
                  <a:srgbClr val="FF0000"/>
                </a:solidFill>
                <a:latin typeface="+mn-ea"/>
                <a:cs typeface="隶书" panose="02010509060101010101" charset="-122"/>
              </a:rPr>
              <a:t>征：</a:t>
            </a:r>
            <a:r>
              <a:rPr lang="zh-CN" altLang="en-US" b="1" dirty="0">
                <a:latin typeface="+mn-ea"/>
                <a:cs typeface="隶书" panose="02010509060101010101" charset="-122"/>
              </a:rPr>
              <a:t>细胞内氧化呼吸链中断。 </a:t>
            </a:r>
            <a:r>
              <a:rPr lang="zh-CN" altLang="en-US" b="1" dirty="0" smtClean="0">
                <a:latin typeface="+mn-ea"/>
              </a:rPr>
              <a:t> </a:t>
            </a:r>
            <a:endParaRPr lang="zh-CN" altLang="en-US" b="1" dirty="0">
              <a:latin typeface="+mn-ea"/>
            </a:endParaRPr>
          </a:p>
          <a:p>
            <a:pPr marL="0" lvl="1" indent="0">
              <a:lnSpc>
                <a:spcPct val="150000"/>
              </a:lnSpc>
              <a:buNone/>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indent="0" algn="ctr">
              <a:lnSpc>
                <a:spcPct val="150000"/>
              </a:lnSpc>
              <a:spcBef>
                <a:spcPct val="30000"/>
              </a:spcBef>
            </a:pPr>
            <a:r>
              <a:rPr lang="en-US" altLang="zh-CN" sz="3600" b="1" dirty="0" smtClean="0">
                <a:solidFill>
                  <a:srgbClr val="000000"/>
                </a:solidFill>
                <a:latin typeface="+mn-ea"/>
              </a:rPr>
              <a:t>1</a:t>
            </a:r>
            <a:r>
              <a:rPr lang="zh-CN" altLang="en-US" sz="3600" b="1" dirty="0" smtClean="0">
                <a:solidFill>
                  <a:srgbClr val="000000"/>
                </a:solidFill>
                <a:latin typeface="+mn-ea"/>
              </a:rPr>
              <a:t>、病</a:t>
            </a:r>
            <a:r>
              <a:rPr lang="zh-CN" altLang="en-US" sz="3600" b="1" dirty="0">
                <a:solidFill>
                  <a:srgbClr val="000000"/>
                </a:solidFill>
                <a:latin typeface="+mn-ea"/>
              </a:rPr>
              <a:t>因</a:t>
            </a:r>
            <a:endParaRPr lang="en-US" altLang="zh-CN" sz="3600" b="1" dirty="0" smtClean="0">
              <a:solidFill>
                <a:srgbClr val="000000"/>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lvl="1">
              <a:lnSpc>
                <a:spcPct val="140000"/>
              </a:lnSpc>
              <a:spcBef>
                <a:spcPct val="50000"/>
              </a:spcBef>
              <a:buNone/>
            </a:pP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rPr>
              <a:t>含氰甙苷的饲料</a:t>
            </a:r>
            <a:endParaRPr lang="zh-CN" altLang="en-US" b="1" dirty="0" smtClean="0">
              <a:solidFill>
                <a:srgbClr val="0000FF"/>
              </a:solidFill>
              <a:latin typeface="+mn-ea"/>
            </a:endParaRPr>
          </a:p>
          <a:p>
            <a:pPr marL="722630" lvl="1" indent="-265430">
              <a:lnSpc>
                <a:spcPct val="150000"/>
              </a:lnSpc>
              <a:spcBef>
                <a:spcPct val="50000"/>
              </a:spcBef>
              <a:buNone/>
            </a:pPr>
            <a:r>
              <a:rPr lang="zh-CN" altLang="en-US" dirty="0" smtClean="0">
                <a:sym typeface="Wingdings" panose="05000000000000000000" charset="0"/>
              </a:rPr>
              <a:t></a:t>
            </a:r>
            <a:r>
              <a:rPr lang="zh-CN" altLang="en-US" b="1" dirty="0" smtClean="0">
                <a:latin typeface="宋体" panose="02010600030101010101" pitchFamily="2" charset="-122"/>
              </a:rPr>
              <a:t>木薯、高粱及玉米的再生新鲜幼苗</a:t>
            </a:r>
            <a:r>
              <a:rPr lang="zh-CN" altLang="en-US" b="1" dirty="0">
                <a:latin typeface="宋体" panose="02010600030101010101" pitchFamily="2" charset="-122"/>
              </a:rPr>
              <a:t>；豆类 海南刀</a:t>
            </a:r>
            <a:r>
              <a:rPr lang="zh-CN" altLang="en-US" b="1" dirty="0" smtClean="0">
                <a:latin typeface="宋体" panose="02010600030101010101" pitchFamily="2" charset="-122"/>
              </a:rPr>
              <a:t>豆</a:t>
            </a:r>
            <a:r>
              <a:rPr lang="zh-CN" altLang="en-US" b="1" dirty="0" smtClean="0">
                <a:latin typeface="宋体" panose="02010600030101010101" pitchFamily="2" charset="-122"/>
              </a:rPr>
              <a:t>，</a:t>
            </a:r>
            <a:r>
              <a:rPr lang="zh-CN" altLang="en-US" b="1" dirty="0">
                <a:latin typeface="宋体" panose="02010600030101010101" pitchFamily="2" charset="-122"/>
              </a:rPr>
              <a:t>蔷薇科植物中桃、李、梅、杏、批粑、樱</a:t>
            </a:r>
            <a:r>
              <a:rPr lang="zh-CN" altLang="en-US" b="1" dirty="0" smtClean="0">
                <a:latin typeface="宋体" panose="02010600030101010101" pitchFamily="2" charset="-122"/>
              </a:rPr>
              <a:t>桃的叶和种子</a:t>
            </a:r>
            <a:endParaRPr lang="en-US" altLang="zh-CN" b="1" dirty="0" smtClean="0">
              <a:latin typeface="宋体" panose="02010600030101010101" pitchFamily="2" charset="-122"/>
            </a:endParaRPr>
          </a:p>
          <a:p>
            <a:pPr marL="722630" lvl="1" indent="-265430">
              <a:lnSpc>
                <a:spcPct val="150000"/>
              </a:lnSpc>
              <a:spcBef>
                <a:spcPct val="50000"/>
              </a:spcBef>
              <a:buNone/>
            </a:pPr>
            <a:r>
              <a:rPr lang="zh-CN" altLang="en-US" b="1" dirty="0" smtClean="0">
                <a:solidFill>
                  <a:srgbClr val="0000FF"/>
                </a:solidFill>
                <a:latin typeface="+mn-ea"/>
                <a:sym typeface="Wingdings" panose="05000000000000000000" charset="0"/>
              </a:rPr>
              <a:t> </a:t>
            </a:r>
            <a:r>
              <a:rPr lang="zh-CN" altLang="en-US" b="1" dirty="0" smtClean="0">
                <a:solidFill>
                  <a:srgbClr val="0000FF"/>
                </a:solidFill>
                <a:latin typeface="+mn-ea"/>
                <a:cs typeface="隶书" panose="02010509060101010101" charset="-122"/>
              </a:rPr>
              <a:t>氰苷水解生成氢氰</a:t>
            </a:r>
            <a:r>
              <a:rPr lang="zh-CN" altLang="en-US" b="1" dirty="0">
                <a:solidFill>
                  <a:srgbClr val="0000FF"/>
                </a:solidFill>
                <a:latin typeface="+mn-ea"/>
                <a:cs typeface="隶书" panose="02010509060101010101" charset="-122"/>
              </a:rPr>
              <a:t>酸：</a:t>
            </a:r>
            <a:endParaRPr lang="zh-CN" altLang="en-US" b="1" dirty="0">
              <a:solidFill>
                <a:srgbClr val="0000FF"/>
              </a:solidFill>
              <a:latin typeface="+mn-ea"/>
              <a:cs typeface="隶书" panose="02010509060101010101" charset="-122"/>
            </a:endParaRPr>
          </a:p>
          <a:p>
            <a:pPr marL="722630" lvl="1" indent="-265430">
              <a:lnSpc>
                <a:spcPct val="150000"/>
              </a:lnSpc>
              <a:spcBef>
                <a:spcPct val="50000"/>
              </a:spcBef>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sym typeface="Wingdings" panose="05000000000000000000" charset="0"/>
              </a:rPr>
              <a:t>水解酶和胃酸</a:t>
            </a: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r>
              <a:rPr lang="zh-CN" altLang="en-US" sz="3600" b="1" dirty="0" smtClean="0">
                <a:solidFill>
                  <a:srgbClr val="0000FF"/>
                </a:solidFill>
                <a:latin typeface="宋体" panose="02010600030101010101" pitchFamily="2" charset="-122"/>
                <a:ea typeface="宋体" panose="02010600030101010101" pitchFamily="2" charset="-122"/>
                <a:sym typeface="+mn-ea"/>
              </a:rPr>
              <a:t>兽医产科学</a:t>
            </a:r>
            <a:r>
              <a:rPr lang="zh-CN" altLang="en-US" b="1" dirty="0" smtClean="0">
                <a:solidFill>
                  <a:srgbClr val="0000CC"/>
                </a:solidFill>
                <a:latin typeface="宋体" panose="02010600030101010101" pitchFamily="2" charset="-122"/>
                <a:ea typeface="宋体" panose="02010600030101010101" pitchFamily="2" charset="-122"/>
                <a:sym typeface="+mn-ea"/>
              </a:rPr>
              <a:t> </a:t>
            </a:r>
            <a:endParaRPr lang="zh-CN" altLang="en-US" b="1" dirty="0">
              <a:solidFill>
                <a:schemeClr val="tx1"/>
              </a:solidFill>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p:txBody>
          <a:bodyPr>
            <a:normAutofit/>
          </a:bodyPr>
          <a:lstStyle/>
          <a:p>
            <a:pPr marL="0" lvl="1" indent="0">
              <a:lnSpc>
                <a:spcPct val="150000"/>
              </a:lnSpc>
              <a:buNone/>
            </a:pPr>
            <a:r>
              <a:rPr lang="zh-CN" altLang="en-US"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zh-CN" altLang="en-US" sz="2400"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兽医产科学</a:t>
            </a:r>
            <a:r>
              <a:rPr lang="zh-CN" altLang="en-US" b="1" dirty="0">
                <a:solidFill>
                  <a:srgbClr val="000000"/>
                </a:solidFill>
                <a:latin typeface="宋体" panose="02010600030101010101" pitchFamily="2" charset="-122"/>
              </a:rPr>
              <a:t>是研究动物生殖及产科疾病的</a:t>
            </a:r>
            <a:r>
              <a:rPr lang="zh-CN" altLang="en-US" b="1" dirty="0" smtClean="0">
                <a:solidFill>
                  <a:srgbClr val="000000"/>
                </a:solidFill>
                <a:latin typeface="宋体" panose="02010600030101010101" pitchFamily="2" charset="-122"/>
              </a:rPr>
              <a:t>科学</a:t>
            </a:r>
            <a:r>
              <a:rPr lang="zh-CN" altLang="en-US"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594360" lvl="2" indent="0">
              <a:lnSpc>
                <a:spcPct val="150000"/>
              </a:lnSpc>
              <a:spcBef>
                <a:spcPct val="30000"/>
              </a:spcBef>
              <a:buNone/>
            </a:pPr>
            <a:r>
              <a:rPr lang="zh-CN" altLang="en-US"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smtClean="0">
                <a:solidFill>
                  <a:srgbClr val="000000"/>
                </a:solidFill>
                <a:latin typeface="宋体" panose="02010600030101010101" pitchFamily="2" charset="-122"/>
              </a:rPr>
              <a:t>动物孕期疾病的防治；</a:t>
            </a:r>
            <a:endParaRPr lang="zh-CN" altLang="en-US" sz="2400" b="1" dirty="0" smtClean="0">
              <a:solidFill>
                <a:srgbClr val="000000"/>
              </a:solidFill>
              <a:latin typeface="宋体" panose="02010600030101010101" pitchFamily="2" charset="-122"/>
            </a:endParaRPr>
          </a:p>
          <a:p>
            <a:pPr marL="594360" lvl="2" indent="0">
              <a:lnSpc>
                <a:spcPct val="150000"/>
              </a:lnSpc>
              <a:spcBef>
                <a:spcPct val="30000"/>
              </a:spcBef>
              <a:buNone/>
            </a:pPr>
            <a:r>
              <a:rPr lang="zh-CN" altLang="en-US"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smtClean="0">
                <a:solidFill>
                  <a:srgbClr val="000000"/>
                </a:solidFill>
                <a:latin typeface="宋体" panose="02010600030101010101" pitchFamily="2" charset="-122"/>
              </a:rPr>
              <a:t>分娩期</a:t>
            </a:r>
            <a:r>
              <a:rPr lang="zh-CN" altLang="en-US" sz="2400" b="1" dirty="0">
                <a:solidFill>
                  <a:srgbClr val="000000"/>
                </a:solidFill>
                <a:latin typeface="宋体" panose="02010600030101010101" pitchFamily="2" charset="-122"/>
              </a:rPr>
              <a:t>疾病的防治；</a:t>
            </a:r>
            <a:endParaRPr lang="zh-CN" altLang="en-US" sz="2400" b="1" dirty="0">
              <a:solidFill>
                <a:srgbClr val="000000"/>
              </a:solidFill>
              <a:latin typeface="宋体" panose="02010600030101010101" pitchFamily="2" charset="-122"/>
            </a:endParaRPr>
          </a:p>
          <a:p>
            <a:pPr marL="594360" lvl="2" indent="0">
              <a:lnSpc>
                <a:spcPct val="150000"/>
              </a:lnSpc>
              <a:spcBef>
                <a:spcPct val="30000"/>
              </a:spcBef>
              <a:buNone/>
            </a:pPr>
            <a:r>
              <a:rPr lang="zh-CN" altLang="en-US"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smtClean="0">
                <a:solidFill>
                  <a:srgbClr val="000000"/>
                </a:solidFill>
                <a:latin typeface="宋体" panose="02010600030101010101" pitchFamily="2" charset="-122"/>
              </a:rPr>
              <a:t>产</a:t>
            </a:r>
            <a:r>
              <a:rPr lang="zh-CN" altLang="en-US" sz="2400" b="1" dirty="0">
                <a:solidFill>
                  <a:srgbClr val="000000"/>
                </a:solidFill>
                <a:latin typeface="宋体" panose="02010600030101010101" pitchFamily="2" charset="-122"/>
              </a:rPr>
              <a:t>后疾病的防治；</a:t>
            </a:r>
            <a:endParaRPr lang="zh-CN" altLang="en-US" sz="2400" b="1" dirty="0">
              <a:solidFill>
                <a:srgbClr val="000000"/>
              </a:solidFill>
              <a:latin typeface="宋体" panose="02010600030101010101" pitchFamily="2" charset="-122"/>
            </a:endParaRPr>
          </a:p>
          <a:p>
            <a:pPr marL="594360" lvl="2" indent="0">
              <a:lnSpc>
                <a:spcPct val="150000"/>
              </a:lnSpc>
              <a:spcBef>
                <a:spcPct val="30000"/>
              </a:spcBef>
              <a:buNone/>
            </a:pPr>
            <a:r>
              <a:rPr lang="zh-CN" altLang="en-US"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smtClean="0">
                <a:solidFill>
                  <a:srgbClr val="000000"/>
                </a:solidFill>
                <a:latin typeface="宋体" panose="02010600030101010101" pitchFamily="2" charset="-122"/>
              </a:rPr>
              <a:t>不孕不育发生的</a:t>
            </a:r>
            <a:r>
              <a:rPr lang="zh-CN" altLang="en-US" sz="2400" b="1" dirty="0">
                <a:solidFill>
                  <a:srgbClr val="000000"/>
                </a:solidFill>
                <a:latin typeface="宋体" panose="02010600030101010101" pitchFamily="2" charset="-122"/>
              </a:rPr>
              <a:t>原因和防治；</a:t>
            </a:r>
            <a:endParaRPr lang="zh-CN" altLang="en-US" sz="2400" b="1" dirty="0">
              <a:solidFill>
                <a:srgbClr val="000000"/>
              </a:solidFill>
              <a:latin typeface="宋体" panose="02010600030101010101" pitchFamily="2" charset="-122"/>
            </a:endParaRPr>
          </a:p>
          <a:p>
            <a:pPr marL="594360" lvl="2" indent="0">
              <a:lnSpc>
                <a:spcPct val="150000"/>
              </a:lnSpc>
              <a:spcBef>
                <a:spcPct val="30000"/>
              </a:spcBef>
              <a:buNone/>
            </a:pPr>
            <a:r>
              <a:rPr lang="zh-CN" altLang="en-US"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sz="2400" b="1"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smtClean="0">
                <a:solidFill>
                  <a:srgbClr val="000000"/>
                </a:solidFill>
                <a:latin typeface="宋体" panose="02010600030101010101" pitchFamily="2" charset="-122"/>
              </a:rPr>
              <a:t>乳腺</a:t>
            </a:r>
            <a:r>
              <a:rPr lang="zh-CN" altLang="en-US" sz="2400" b="1" dirty="0">
                <a:solidFill>
                  <a:srgbClr val="000000"/>
                </a:solidFill>
                <a:latin typeface="宋体" panose="02010600030101010101" pitchFamily="2" charset="-122"/>
              </a:rPr>
              <a:t>疾病的</a:t>
            </a:r>
            <a:r>
              <a:rPr lang="zh-CN" altLang="en-US" sz="2400" b="1" dirty="0" smtClean="0">
                <a:solidFill>
                  <a:srgbClr val="000000"/>
                </a:solidFill>
                <a:latin typeface="宋体" panose="02010600030101010101" pitchFamily="2" charset="-122"/>
              </a:rPr>
              <a:t>防治。</a:t>
            </a: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2</a:t>
            </a:r>
            <a:r>
              <a:rPr lang="zh-CN" altLang="en-US" sz="3600" b="1" dirty="0" smtClean="0">
                <a:solidFill>
                  <a:schemeClr val="tx1"/>
                </a:solidFill>
                <a:latin typeface="+mn-ea"/>
              </a:rPr>
              <a:t>、</a:t>
            </a:r>
            <a:r>
              <a:rPr lang="zh-CN" altLang="en-US" sz="3600" b="1" dirty="0" smtClean="0">
                <a:solidFill>
                  <a:schemeClr val="tx1"/>
                </a:solidFill>
                <a:latin typeface="宋体" panose="02010600030101010101" pitchFamily="2" charset="-122"/>
              </a:rPr>
              <a:t>发病机制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fontScale="92500" lnSpcReduction="10000"/>
          </a:bodyPr>
          <a:lstStyle/>
          <a:p>
            <a:pPr marL="265430" indent="-265430">
              <a:lnSpc>
                <a:spcPct val="150000"/>
              </a:lnSpc>
              <a:spcBef>
                <a:spcPct val="50000"/>
              </a:spcBef>
              <a:buNone/>
            </a:pPr>
            <a:r>
              <a:rPr lang="zh-CN" altLang="en-US" sz="2400" dirty="0" smtClean="0">
                <a:sym typeface="Wingdings" panose="05000000000000000000" charset="0"/>
              </a:rPr>
              <a:t> </a:t>
            </a:r>
            <a:r>
              <a:rPr lang="zh-CN" altLang="en-US" sz="2400" b="1" u="sng" dirty="0" smtClean="0">
                <a:solidFill>
                  <a:srgbClr val="FF0000"/>
                </a:solidFill>
                <a:latin typeface="宋体" panose="02010600030101010101" pitchFamily="2" charset="-122"/>
              </a:rPr>
              <a:t>氰甙配糖体</a:t>
            </a:r>
            <a:r>
              <a:rPr lang="zh-CN" altLang="en-US" sz="2400" b="1" dirty="0" smtClean="0">
                <a:latin typeface="宋体" panose="02010600030101010101" pitchFamily="2" charset="-122"/>
              </a:rPr>
              <a:t>本身是无毒的。</a:t>
            </a:r>
            <a:endParaRPr lang="zh-CN" altLang="en-US" sz="2400" b="1" dirty="0" smtClean="0">
              <a:latin typeface="宋体" panose="02010600030101010101" pitchFamily="2" charset="-122"/>
            </a:endParaRPr>
          </a:p>
          <a:p>
            <a:pPr marL="265430" indent="-265430">
              <a:lnSpc>
                <a:spcPct val="150000"/>
              </a:lnSpc>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动物采食后，在适宜的温度、湿度条件下，在</a:t>
            </a:r>
            <a:r>
              <a:rPr lang="zh-CN" altLang="en-US" sz="2400" b="1" u="sng" dirty="0" smtClean="0">
                <a:solidFill>
                  <a:srgbClr val="FF0000"/>
                </a:solidFill>
                <a:latin typeface="宋体" panose="02010600030101010101" pitchFamily="2" charset="-122"/>
              </a:rPr>
              <a:t>脂解酶和胃酸</a:t>
            </a:r>
            <a:r>
              <a:rPr lang="zh-CN" altLang="en-US" sz="2400" b="1" dirty="0" smtClean="0">
                <a:latin typeface="宋体" panose="02010600030101010101" pitchFamily="2" charset="-122"/>
              </a:rPr>
              <a:t>的作用下产生</a:t>
            </a:r>
            <a:r>
              <a:rPr lang="zh-CN" altLang="en-US" sz="2400" b="1" u="sng" dirty="0" smtClean="0">
                <a:solidFill>
                  <a:srgbClr val="FF0000"/>
                </a:solidFill>
                <a:latin typeface="宋体" panose="02010600030101010101" pitchFamily="2" charset="-122"/>
              </a:rPr>
              <a:t>游离的氢氰酸</a:t>
            </a:r>
            <a:r>
              <a:rPr lang="zh-CN" altLang="en-US" sz="2400" b="1" dirty="0" smtClean="0">
                <a:latin typeface="宋体" panose="02010600030101010101" pitchFamily="2" charset="-122"/>
              </a:rPr>
              <a:t>。</a:t>
            </a:r>
            <a:endParaRPr lang="zh-CN" altLang="en-US" sz="2400" b="1" dirty="0" smtClean="0">
              <a:latin typeface="宋体" panose="02010600030101010101" pitchFamily="2" charset="-122"/>
            </a:endParaRPr>
          </a:p>
          <a:p>
            <a:pPr marL="265430" indent="-265430">
              <a:lnSpc>
                <a:spcPct val="150000"/>
              </a:lnSpc>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氰离子能抑制细胞内多种酶类的活动，其中最显著的是</a:t>
            </a:r>
            <a:r>
              <a:rPr lang="zh-CN" altLang="en-US" sz="2400" b="1" u="sng" dirty="0" smtClean="0">
                <a:solidFill>
                  <a:srgbClr val="FF0000"/>
                </a:solidFill>
                <a:latin typeface="宋体" panose="02010600030101010101" pitchFamily="2" charset="-122"/>
              </a:rPr>
              <a:t>细胞色素氧化酶</a:t>
            </a:r>
            <a:r>
              <a:rPr lang="zh-CN" altLang="en-US" sz="2400" b="1" dirty="0" smtClean="0">
                <a:latin typeface="宋体" panose="02010600030101010101" pitchFamily="2" charset="-122"/>
              </a:rPr>
              <a:t>。</a:t>
            </a:r>
            <a:endParaRPr lang="en-US" altLang="zh-CN" sz="2400" b="1" dirty="0" smtClean="0">
              <a:latin typeface="宋体" panose="02010600030101010101" pitchFamily="2" charset="-122"/>
            </a:endParaRPr>
          </a:p>
          <a:p>
            <a:pPr marL="265430" indent="-265430">
              <a:lnSpc>
                <a:spcPct val="150000"/>
              </a:lnSpc>
              <a:spcBef>
                <a:spcPct val="50000"/>
              </a:spcBef>
              <a:buNone/>
            </a:pPr>
            <a:r>
              <a:rPr lang="zh-CN" altLang="en-US" sz="2400" dirty="0" smtClean="0">
                <a:sym typeface="Wingdings" panose="05000000000000000000" charset="0"/>
              </a:rPr>
              <a:t> </a:t>
            </a:r>
            <a:r>
              <a:rPr lang="zh-CN" altLang="en-US" sz="2400" b="1" dirty="0" smtClean="0">
                <a:latin typeface="宋体" panose="02010600030101010101" pitchFamily="2" charset="-122"/>
              </a:rPr>
              <a:t>氰离子能迅速与氧化型细胞色素氧化酶的三价铁结合，形成稳定的</a:t>
            </a:r>
            <a:r>
              <a:rPr lang="zh-CN" altLang="en-US" sz="2400" b="1" u="sng" dirty="0" smtClean="0">
                <a:solidFill>
                  <a:srgbClr val="FF0000"/>
                </a:solidFill>
                <a:latin typeface="宋体" panose="02010600030101010101" pitchFamily="2" charset="-122"/>
              </a:rPr>
              <a:t>氰化高铁细胞色素氧化酶复合体</a:t>
            </a:r>
            <a:r>
              <a:rPr lang="zh-CN" altLang="en-US" sz="2400" b="1" dirty="0" smtClean="0">
                <a:latin typeface="宋体" panose="02010600030101010101" pitchFamily="2" charset="-122"/>
              </a:rPr>
              <a:t>，使其不能转变为具有二价铁的还原型细胞色素酶，从而</a:t>
            </a:r>
            <a:r>
              <a:rPr lang="zh-CN" altLang="en-US" sz="2400" b="1" u="sng" dirty="0" smtClean="0">
                <a:solidFill>
                  <a:srgbClr val="FF0000"/>
                </a:solidFill>
                <a:latin typeface="宋体" panose="02010600030101010101" pitchFamily="2" charset="-122"/>
              </a:rPr>
              <a:t>阻止组织对氧的吸收和利用</a:t>
            </a:r>
            <a:r>
              <a:rPr lang="zh-CN" altLang="en-US" sz="2400" b="1" dirty="0" smtClean="0">
                <a:latin typeface="宋体" panose="02010600030101010101" pitchFamily="2" charset="-122"/>
              </a:rPr>
              <a:t>，导致</a:t>
            </a:r>
            <a:r>
              <a:rPr lang="zh-CN" altLang="en-US" sz="2400" b="1" dirty="0" smtClean="0">
                <a:solidFill>
                  <a:srgbClr val="FF0000"/>
                </a:solidFill>
                <a:latin typeface="宋体" panose="02010600030101010101" pitchFamily="2" charset="-122"/>
              </a:rPr>
              <a:t>组织内缺氧症</a:t>
            </a:r>
            <a:r>
              <a:rPr lang="zh-CN" altLang="en-US" sz="2400" b="1" dirty="0" smtClean="0">
                <a:latin typeface="宋体" panose="02010600030101010101" pitchFamily="2" charset="-122"/>
              </a:rPr>
              <a:t>。</a:t>
            </a: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3</a:t>
            </a:r>
            <a:r>
              <a:rPr lang="zh-CN" altLang="en-US" sz="3600" b="1" dirty="0" smtClean="0">
                <a:solidFill>
                  <a:schemeClr val="tx1"/>
                </a:solidFill>
                <a:latin typeface="+mn-ea"/>
              </a:rPr>
              <a:t>、症状</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539750" lvl="1" indent="-265430">
              <a:lnSpc>
                <a:spcPct val="150000"/>
              </a:lnSpc>
              <a:spcBef>
                <a:spcPct val="50000"/>
              </a:spcBef>
              <a:buNone/>
            </a:pPr>
            <a:r>
              <a:rPr lang="zh-CN" altLang="en-US" dirty="0" smtClean="0">
                <a:latin typeface="+mn-ea"/>
                <a:sym typeface="Wingdings" panose="05000000000000000000" charset="0"/>
              </a:rPr>
              <a:t></a:t>
            </a:r>
            <a:r>
              <a:rPr lang="zh-CN" altLang="en-US" b="1" dirty="0" smtClean="0">
                <a:latin typeface="+mn-ea"/>
              </a:rPr>
              <a:t>一般在采食富含氰甙的植物后不久突然发病，约</a:t>
            </a:r>
            <a:r>
              <a:rPr lang="en-US" altLang="zh-CN" b="1" dirty="0" smtClean="0">
                <a:latin typeface="+mn-ea"/>
              </a:rPr>
              <a:t>15</a:t>
            </a:r>
            <a:r>
              <a:rPr lang="zh-CN" altLang="en-US" b="1" dirty="0" smtClean="0">
                <a:latin typeface="+mn-ea"/>
              </a:rPr>
              <a:t>～</a:t>
            </a:r>
            <a:r>
              <a:rPr lang="en-US" altLang="zh-CN" b="1" dirty="0" smtClean="0">
                <a:latin typeface="+mn-ea"/>
              </a:rPr>
              <a:t>20min</a:t>
            </a:r>
            <a:r>
              <a:rPr lang="zh-CN" altLang="en-US" b="1" dirty="0" smtClean="0">
                <a:latin typeface="+mn-ea"/>
              </a:rPr>
              <a:t>。</a:t>
            </a:r>
            <a:endParaRPr lang="en-US" altLang="zh-CN" b="1" dirty="0" smtClean="0">
              <a:latin typeface="+mn-ea"/>
            </a:endParaRPr>
          </a:p>
          <a:p>
            <a:pPr marL="539750" lvl="1" indent="-265430">
              <a:lnSpc>
                <a:spcPct val="150000"/>
              </a:lnSpc>
              <a:spcBef>
                <a:spcPct val="50000"/>
              </a:spcBef>
              <a:buNone/>
            </a:pPr>
            <a:r>
              <a:rPr lang="zh-CN" altLang="en-US" dirty="0" smtClean="0">
                <a:latin typeface="+mn-ea"/>
                <a:sym typeface="Wingdings" panose="05000000000000000000" charset="0"/>
              </a:rPr>
              <a:t></a:t>
            </a:r>
            <a:r>
              <a:rPr lang="zh-CN" altLang="en-US" dirty="0">
                <a:latin typeface="+mn-ea"/>
                <a:cs typeface="隶书" panose="02010509060101010101" charset="-122"/>
              </a:rPr>
              <a:t>高度呼吸困难，急喘流涎。可视黏膜鲜红，肌肉震颤，站立不稳，抽搐痉挛</a:t>
            </a:r>
            <a:endParaRPr lang="zh-CN" altLang="en-US" dirty="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zh-CN" altLang="en-US" dirty="0">
                <a:latin typeface="+mn-ea"/>
                <a:cs typeface="隶书" panose="02010509060101010101" charset="-122"/>
              </a:rPr>
              <a:t>心衰，脉搏细弱，呼吸浅表，知觉减弱直至丧失。瞳孔散大，眼球突出</a:t>
            </a:r>
            <a:r>
              <a:rPr lang="zh-CN" altLang="en-US" dirty="0" smtClean="0">
                <a:latin typeface="+mn-ea"/>
                <a:cs typeface="隶书" panose="02010509060101010101" charset="-122"/>
              </a:rPr>
              <a:t>。</a:t>
            </a:r>
            <a:r>
              <a:rPr lang="en-US" altLang="zh-CN" dirty="0" smtClean="0">
                <a:latin typeface="+mn-ea"/>
                <a:cs typeface="隶书" panose="02010509060101010101" charset="-122"/>
              </a:rPr>
              <a:t>30</a:t>
            </a:r>
            <a:r>
              <a:rPr lang="zh-CN" altLang="en-US" dirty="0">
                <a:latin typeface="+mn-ea"/>
                <a:cs typeface="隶书" panose="02010509060101010101" charset="-122"/>
              </a:rPr>
              <a:t>分</a:t>
            </a:r>
            <a:r>
              <a:rPr lang="en-US" altLang="zh-CN" dirty="0">
                <a:latin typeface="+mn-ea"/>
                <a:cs typeface="隶书" panose="02010509060101010101" charset="-122"/>
              </a:rPr>
              <a:t>-3</a:t>
            </a:r>
            <a:r>
              <a:rPr lang="zh-CN" altLang="en-US" dirty="0">
                <a:latin typeface="+mn-ea"/>
                <a:cs typeface="隶书" panose="02010509060101010101" charset="-122"/>
              </a:rPr>
              <a:t>小时内</a:t>
            </a:r>
            <a:r>
              <a:rPr lang="zh-CN" altLang="en-US" dirty="0" smtClean="0">
                <a:latin typeface="+mn-ea"/>
                <a:cs typeface="隶书" panose="02010509060101010101" charset="-122"/>
              </a:rPr>
              <a:t>死亡</a:t>
            </a:r>
            <a:r>
              <a:rPr lang="zh-CN" altLang="en-US" dirty="0" smtClean="0">
                <a:latin typeface="+mn-ea"/>
                <a:cs typeface="隶书" panose="02010509060101010101" charset="-122"/>
              </a:rPr>
              <a:t>。</a:t>
            </a:r>
            <a:endParaRPr lang="zh-CN" altLang="en-US" dirty="0">
              <a:latin typeface="+mn-ea"/>
              <a:cs typeface="隶书" panose="02010509060101010101" charset="-122"/>
            </a:endParaRPr>
          </a:p>
          <a:p>
            <a:pPr>
              <a:lnSpc>
                <a:spcPct val="150000"/>
              </a:lnSpc>
              <a:spcBef>
                <a:spcPct val="50000"/>
              </a:spcBef>
            </a:pPr>
            <a:endParaRPr lang="zh-CN" altLang="en-US" sz="2400" dirty="0" smtClean="0">
              <a:latin typeface="宋体" panose="02010600030101010101" pitchFamily="2" charset="-122"/>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4</a:t>
            </a:r>
            <a:r>
              <a:rPr lang="zh-CN" altLang="en-US" sz="3600" b="1" dirty="0" smtClean="0">
                <a:solidFill>
                  <a:schemeClr val="tx1"/>
                </a:solidFill>
                <a:latin typeface="+mn-ea"/>
              </a:rPr>
              <a:t>、病理变化</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lvl="1">
              <a:lnSpc>
                <a:spcPct val="130000"/>
              </a:lnSpc>
              <a:spcBef>
                <a:spcPct val="50000"/>
              </a:spcBef>
              <a:buNone/>
            </a:pPr>
            <a:r>
              <a:rPr lang="zh-CN" altLang="en-US" sz="2800" b="1" dirty="0" smtClean="0">
                <a:solidFill>
                  <a:srgbClr val="0000FF"/>
                </a:solidFill>
                <a:sym typeface="Wingdings" panose="05000000000000000000" charset="0"/>
              </a:rPr>
              <a:t></a:t>
            </a:r>
            <a:r>
              <a:rPr lang="en-US" altLang="zh-CN" sz="2800" b="1" dirty="0" smtClean="0">
                <a:solidFill>
                  <a:srgbClr val="0000FF"/>
                </a:solidFill>
                <a:sym typeface="Wingdings" panose="05000000000000000000" charset="0"/>
              </a:rPr>
              <a:t> </a:t>
            </a:r>
            <a:r>
              <a:rPr lang="zh-CN" altLang="en-US" sz="2800" b="1" dirty="0" smtClean="0">
                <a:solidFill>
                  <a:srgbClr val="0000FF"/>
                </a:solidFill>
                <a:latin typeface="宋体" panose="02010600030101010101" pitchFamily="2" charset="-122"/>
              </a:rPr>
              <a:t>血液鲜红</a:t>
            </a:r>
            <a:r>
              <a:rPr lang="zh-CN" altLang="en-US" sz="2800" b="1" dirty="0" smtClean="0">
                <a:solidFill>
                  <a:srgbClr val="0000FF"/>
                </a:solidFill>
                <a:latin typeface="宋体" panose="02010600030101010101" pitchFamily="2" charset="-122"/>
              </a:rPr>
              <a:t>，凝固不良。</a:t>
            </a:r>
            <a:endParaRPr lang="zh-CN" altLang="en-US" sz="2800" b="1" dirty="0" smtClean="0">
              <a:solidFill>
                <a:srgbClr val="0000FF"/>
              </a:solidFill>
              <a:latin typeface="宋体" panose="02010600030101010101" pitchFamily="2" charset="-122"/>
            </a:endParaRPr>
          </a:p>
          <a:p>
            <a:pPr lvl="1">
              <a:lnSpc>
                <a:spcPct val="130000"/>
              </a:lnSpc>
              <a:spcBef>
                <a:spcPct val="50000"/>
              </a:spcBef>
              <a:buNone/>
            </a:pPr>
            <a:r>
              <a:rPr lang="zh-CN" altLang="en-US" sz="2800" b="1" dirty="0" smtClean="0">
                <a:solidFill>
                  <a:srgbClr val="0000FF"/>
                </a:solidFill>
                <a:sym typeface="Wingdings" panose="05000000000000000000" charset="0"/>
              </a:rPr>
              <a:t></a:t>
            </a:r>
            <a:r>
              <a:rPr lang="en-US" altLang="zh-CN" sz="2800" b="1" dirty="0" smtClean="0">
                <a:solidFill>
                  <a:srgbClr val="0000FF"/>
                </a:solidFill>
                <a:sym typeface="Wingdings" panose="05000000000000000000" charset="0"/>
              </a:rPr>
              <a:t> </a:t>
            </a:r>
            <a:r>
              <a:rPr lang="zh-CN" altLang="en-US" sz="2800" b="1" dirty="0" smtClean="0">
                <a:solidFill>
                  <a:srgbClr val="0000FF"/>
                </a:solidFill>
                <a:latin typeface="宋体" panose="02010600030101010101" pitchFamily="2" charset="-122"/>
              </a:rPr>
              <a:t>胃</a:t>
            </a:r>
            <a:r>
              <a:rPr lang="zh-CN" altLang="en-US" sz="2800" b="1" dirty="0" smtClean="0">
                <a:solidFill>
                  <a:srgbClr val="0000FF"/>
                </a:solidFill>
                <a:latin typeface="宋体" panose="02010600030101010101" pitchFamily="2" charset="-122"/>
              </a:rPr>
              <a:t>内容物有苦杏仁味。</a:t>
            </a:r>
            <a:r>
              <a:rPr lang="zh-CN" altLang="en-US" sz="2800" b="1" dirty="0" smtClean="0">
                <a:solidFill>
                  <a:schemeClr val="tx2"/>
                </a:solidFill>
                <a:latin typeface="宋体" panose="02010600030101010101" pitchFamily="2" charset="-122"/>
              </a:rPr>
              <a:t> </a:t>
            </a:r>
            <a:endParaRPr lang="zh-CN" altLang="en-US" sz="2800" b="1" dirty="0" smtClean="0">
              <a:solidFill>
                <a:schemeClr val="tx2"/>
              </a:solidFill>
              <a:latin typeface="宋体" panose="02010600030101010101" pitchFamily="2" charset="-122"/>
            </a:endParaRPr>
          </a:p>
          <a:p>
            <a:pPr lvl="1">
              <a:lnSpc>
                <a:spcPct val="130000"/>
              </a:lnSpc>
              <a:spcBef>
                <a:spcPct val="50000"/>
              </a:spcBef>
              <a:buNone/>
            </a:pPr>
            <a:r>
              <a:rPr lang="zh-CN" altLang="en-US" sz="2800" b="1" dirty="0" smtClean="0">
                <a:sym typeface="Wingdings" panose="05000000000000000000" charset="0"/>
              </a:rPr>
              <a:t></a:t>
            </a:r>
            <a:r>
              <a:rPr lang="en-US" altLang="zh-CN" sz="2800" b="1" dirty="0" smtClean="0">
                <a:sym typeface="Wingdings" panose="05000000000000000000" charset="0"/>
              </a:rPr>
              <a:t> </a:t>
            </a:r>
            <a:r>
              <a:rPr lang="zh-CN" altLang="en-US" sz="2800" b="1" dirty="0" smtClean="0">
                <a:latin typeface="宋体" panose="02010600030101010101" pitchFamily="2" charset="-122"/>
              </a:rPr>
              <a:t>体腔和心包腔</a:t>
            </a:r>
            <a:r>
              <a:rPr lang="zh-CN" altLang="en-US" sz="2800" b="1" dirty="0" smtClean="0">
                <a:latin typeface="宋体" panose="02010600030101010101" pitchFamily="2" charset="-122"/>
              </a:rPr>
              <a:t>内有浆液性渗出液。</a:t>
            </a:r>
            <a:endParaRPr lang="zh-CN" altLang="en-US" sz="2800" b="1" dirty="0" smtClean="0">
              <a:latin typeface="宋体" panose="02010600030101010101" pitchFamily="2" charset="-122"/>
            </a:endParaRPr>
          </a:p>
          <a:p>
            <a:pPr lvl="1">
              <a:lnSpc>
                <a:spcPct val="130000"/>
              </a:lnSpc>
              <a:spcBef>
                <a:spcPct val="50000"/>
              </a:spcBef>
              <a:buNone/>
            </a:pPr>
            <a:r>
              <a:rPr lang="zh-CN" altLang="en-US" sz="2800" b="1" dirty="0" smtClean="0">
                <a:sym typeface="Wingdings" panose="05000000000000000000" charset="0"/>
              </a:rPr>
              <a:t></a:t>
            </a:r>
            <a:r>
              <a:rPr lang="en-US" altLang="zh-CN" sz="2800" b="1" dirty="0" smtClean="0">
                <a:sym typeface="Wingdings" panose="05000000000000000000" charset="0"/>
              </a:rPr>
              <a:t> </a:t>
            </a:r>
            <a:r>
              <a:rPr lang="zh-CN" altLang="en-US" sz="2800" b="1" dirty="0" smtClean="0">
                <a:latin typeface="宋体" panose="02010600030101010101" pitchFamily="2" charset="-122"/>
              </a:rPr>
              <a:t>肺充血水肿</a:t>
            </a:r>
            <a:r>
              <a:rPr lang="zh-CN" altLang="en-US" sz="2800" b="1" dirty="0" smtClean="0">
                <a:latin typeface="宋体" panose="02010600030101010101" pitchFamily="2" charset="-122"/>
              </a:rPr>
              <a:t>，在气管和支气管里充满粉红色泡沫状液体。</a:t>
            </a:r>
            <a:endParaRPr lang="zh-CN" altLang="en-US" sz="2800" b="1" dirty="0" smtClean="0">
              <a:latin typeface="宋体" panose="02010600030101010101" pitchFamily="2" charset="-122"/>
            </a:endParaRPr>
          </a:p>
          <a:p>
            <a:pPr lvl="1">
              <a:lnSpc>
                <a:spcPct val="130000"/>
              </a:lnSpc>
              <a:spcBef>
                <a:spcPct val="50000"/>
              </a:spcBef>
              <a:buNone/>
            </a:pPr>
            <a:r>
              <a:rPr lang="zh-CN" altLang="en-US" sz="2800" b="1" dirty="0" smtClean="0">
                <a:sym typeface="Wingdings" panose="05000000000000000000" charset="0"/>
              </a:rPr>
              <a:t></a:t>
            </a:r>
            <a:r>
              <a:rPr lang="en-US" altLang="zh-CN" sz="2800" b="1" dirty="0" smtClean="0">
                <a:sym typeface="Wingdings" panose="05000000000000000000" charset="0"/>
              </a:rPr>
              <a:t> </a:t>
            </a:r>
            <a:r>
              <a:rPr lang="zh-CN" altLang="en-US" sz="2800" b="1" dirty="0" smtClean="0">
                <a:latin typeface="宋体" panose="02010600030101010101" pitchFamily="2" charset="-122"/>
              </a:rPr>
              <a:t>消化</a:t>
            </a:r>
            <a:r>
              <a:rPr lang="zh-CN" altLang="en-US" sz="2800" b="1" dirty="0" smtClean="0">
                <a:latin typeface="宋体" panose="02010600030101010101" pitchFamily="2" charset="-122"/>
              </a:rPr>
              <a:t>道、器官黏膜和浆膜有出血点。</a:t>
            </a:r>
            <a:endParaRPr lang="zh-CN" altLang="en-US" sz="2800" b="1" dirty="0" smtClean="0">
              <a:latin typeface="宋体" panose="02010600030101010101" pitchFamily="2" charset="-122"/>
            </a:endParaRPr>
          </a:p>
          <a:p>
            <a:pPr marL="0" indent="0">
              <a:lnSpc>
                <a:spcPct val="150000"/>
              </a:lnSpc>
              <a:spcBef>
                <a:spcPct val="50000"/>
              </a:spcBef>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5</a:t>
            </a:r>
            <a:r>
              <a:rPr lang="zh-CN" altLang="en-US" sz="3600" b="1" dirty="0" smtClean="0">
                <a:solidFill>
                  <a:schemeClr val="tx1"/>
                </a:solidFill>
                <a:latin typeface="+mn-ea"/>
              </a:rPr>
              <a:t>、诊断</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448310" indent="-265430">
              <a:lnSpc>
                <a:spcPct val="150000"/>
              </a:lnSpc>
              <a:spcBef>
                <a:spcPct val="50000"/>
              </a:spcBef>
              <a:buNone/>
            </a:pPr>
            <a:r>
              <a:rPr lang="zh-CN" altLang="en-US" sz="2400" b="1" dirty="0" smtClean="0">
                <a:solidFill>
                  <a:srgbClr val="0000FF"/>
                </a:solidFill>
                <a:latin typeface="+mn-ea"/>
                <a:sym typeface="Wingdings" panose="05000000000000000000" charset="0"/>
              </a:rPr>
              <a:t></a:t>
            </a:r>
            <a:r>
              <a:rPr lang="en-US" altLang="zh-CN" sz="2400" b="1" dirty="0" smtClean="0">
                <a:solidFill>
                  <a:srgbClr val="0000FF"/>
                </a:solidFill>
                <a:latin typeface="+mn-ea"/>
                <a:sym typeface="Wingdings" panose="05000000000000000000" charset="0"/>
              </a:rPr>
              <a:t> </a:t>
            </a:r>
            <a:r>
              <a:rPr lang="zh-CN" altLang="en-US" sz="2400" b="1" dirty="0" smtClean="0">
                <a:solidFill>
                  <a:srgbClr val="0000FF"/>
                </a:solidFill>
                <a:latin typeface="+mn-ea"/>
                <a:cs typeface="隶书" panose="02010509060101010101" charset="-122"/>
              </a:rPr>
              <a:t>病史调查</a:t>
            </a:r>
            <a:endParaRPr lang="en-US" altLang="zh-CN" sz="2400" b="1" dirty="0" smtClean="0">
              <a:solidFill>
                <a:srgbClr val="0000FF"/>
              </a:solidFill>
              <a:latin typeface="+mn-ea"/>
              <a:cs typeface="隶书" panose="02010509060101010101" charset="-122"/>
            </a:endParaRPr>
          </a:p>
          <a:p>
            <a:pPr marL="448310" indent="-265430">
              <a:lnSpc>
                <a:spcPct val="150000"/>
              </a:lnSpc>
              <a:spcBef>
                <a:spcPct val="50000"/>
              </a:spcBef>
              <a:buNone/>
            </a:pPr>
            <a:r>
              <a:rPr lang="zh-CN" altLang="en-US" sz="2400" b="1" dirty="0" smtClean="0">
                <a:solidFill>
                  <a:srgbClr val="0000FF"/>
                </a:solidFill>
                <a:latin typeface="+mn-ea"/>
                <a:sym typeface="Wingdings" panose="05000000000000000000" charset="0"/>
              </a:rPr>
              <a:t></a:t>
            </a:r>
            <a:r>
              <a:rPr lang="en-US" altLang="zh-CN" sz="2400" b="1" dirty="0" smtClean="0">
                <a:solidFill>
                  <a:srgbClr val="0000FF"/>
                </a:solidFill>
                <a:latin typeface="+mn-ea"/>
                <a:sym typeface="Wingdings" panose="05000000000000000000" charset="0"/>
              </a:rPr>
              <a:t> </a:t>
            </a:r>
            <a:r>
              <a:rPr lang="zh-CN" altLang="en-US" sz="2400" b="1" dirty="0" smtClean="0">
                <a:solidFill>
                  <a:srgbClr val="0000FF"/>
                </a:solidFill>
                <a:latin typeface="+mn-ea"/>
                <a:cs typeface="隶书" panose="02010509060101010101" charset="-122"/>
              </a:rPr>
              <a:t>临床症状</a:t>
            </a:r>
            <a:endParaRPr lang="en-US" altLang="zh-CN" sz="2400" b="1" dirty="0" smtClean="0">
              <a:solidFill>
                <a:srgbClr val="0000FF"/>
              </a:solidFill>
              <a:latin typeface="+mn-ea"/>
              <a:cs typeface="隶书" panose="02010509060101010101" charset="-122"/>
            </a:endParaRPr>
          </a:p>
          <a:p>
            <a:pPr marL="448310" indent="-265430">
              <a:lnSpc>
                <a:spcPct val="150000"/>
              </a:lnSpc>
              <a:spcBef>
                <a:spcPct val="50000"/>
              </a:spcBef>
              <a:buNone/>
            </a:pPr>
            <a:r>
              <a:rPr lang="zh-CN" altLang="en-US" sz="2400" b="1" dirty="0" smtClean="0">
                <a:solidFill>
                  <a:srgbClr val="0000FF"/>
                </a:solidFill>
                <a:latin typeface="+mn-ea"/>
                <a:sym typeface="Wingdings" panose="05000000000000000000" charset="0"/>
              </a:rPr>
              <a:t></a:t>
            </a:r>
            <a:r>
              <a:rPr lang="en-US" altLang="zh-CN" sz="2400" b="1" dirty="0" smtClean="0">
                <a:solidFill>
                  <a:srgbClr val="0000FF"/>
                </a:solidFill>
                <a:latin typeface="+mn-ea"/>
                <a:sym typeface="Wingdings" panose="05000000000000000000" charset="0"/>
              </a:rPr>
              <a:t> </a:t>
            </a:r>
            <a:r>
              <a:rPr lang="zh-CN" altLang="en-US" sz="2400" b="1" dirty="0" smtClean="0">
                <a:solidFill>
                  <a:srgbClr val="0000FF"/>
                </a:solidFill>
                <a:latin typeface="+mn-ea"/>
                <a:cs typeface="隶书" panose="02010509060101010101" charset="-122"/>
              </a:rPr>
              <a:t>剖检变化</a:t>
            </a:r>
            <a:endParaRPr lang="en-US" altLang="zh-CN" sz="2400" b="1" dirty="0" smtClean="0">
              <a:solidFill>
                <a:srgbClr val="0000FF"/>
              </a:solidFill>
              <a:latin typeface="+mn-ea"/>
              <a:cs typeface="隶书" panose="02010509060101010101" charset="-122"/>
            </a:endParaRPr>
          </a:p>
          <a:p>
            <a:pPr marL="448310" indent="-265430">
              <a:lnSpc>
                <a:spcPct val="150000"/>
              </a:lnSpc>
              <a:spcBef>
                <a:spcPct val="50000"/>
              </a:spcBef>
              <a:buNone/>
            </a:pPr>
            <a:r>
              <a:rPr lang="zh-CN" altLang="en-US" sz="2400" b="1" dirty="0" smtClean="0">
                <a:solidFill>
                  <a:srgbClr val="0000FF"/>
                </a:solidFill>
                <a:latin typeface="+mn-ea"/>
                <a:sym typeface="Wingdings" panose="05000000000000000000" charset="0"/>
              </a:rPr>
              <a:t></a:t>
            </a:r>
            <a:r>
              <a:rPr lang="en-US" altLang="zh-CN" sz="2400" b="1" dirty="0" smtClean="0">
                <a:solidFill>
                  <a:srgbClr val="0000FF"/>
                </a:solidFill>
                <a:latin typeface="+mn-ea"/>
                <a:sym typeface="Wingdings" panose="05000000000000000000" charset="0"/>
              </a:rPr>
              <a:t> </a:t>
            </a:r>
            <a:r>
              <a:rPr lang="zh-CN" altLang="en-US" sz="2400" b="1" dirty="0" smtClean="0">
                <a:solidFill>
                  <a:srgbClr val="0000FF"/>
                </a:solidFill>
                <a:latin typeface="+mn-ea"/>
                <a:cs typeface="隶书" panose="02010509060101010101" charset="-122"/>
              </a:rPr>
              <a:t>化验</a:t>
            </a:r>
            <a:r>
              <a:rPr lang="zh-CN" altLang="en-US" sz="2400" dirty="0">
                <a:solidFill>
                  <a:srgbClr val="FF3300"/>
                </a:solidFill>
                <a:latin typeface="+mn-ea"/>
                <a:cs typeface="隶书" panose="02010509060101010101" charset="-122"/>
              </a:rPr>
              <a:t>：</a:t>
            </a:r>
            <a:r>
              <a:rPr lang="zh-CN" altLang="en-US" sz="2400" dirty="0">
                <a:latin typeface="+mn-ea"/>
                <a:cs typeface="隶书" panose="02010509060101010101" charset="-122"/>
              </a:rPr>
              <a:t>饲料、胃内容物、肝、肌肉的</a:t>
            </a:r>
            <a:r>
              <a:rPr lang="en-US" altLang="zh-CN" sz="2400" dirty="0">
                <a:latin typeface="+mn-ea"/>
                <a:cs typeface="隶书" panose="02010509060101010101" charset="-122"/>
              </a:rPr>
              <a:t>HCN</a:t>
            </a:r>
            <a:r>
              <a:rPr lang="zh-CN" altLang="en-US" sz="2400" dirty="0">
                <a:latin typeface="+mn-ea"/>
                <a:cs typeface="隶书" panose="02010509060101010101" charset="-122"/>
              </a:rPr>
              <a:t>。</a:t>
            </a:r>
            <a:r>
              <a:rPr lang="zh-CN" altLang="en-US" sz="2400" dirty="0">
                <a:solidFill>
                  <a:srgbClr val="0000FF"/>
                </a:solidFill>
                <a:latin typeface="+mn-ea"/>
                <a:cs typeface="隶书" panose="02010509060101010101" charset="-122"/>
              </a:rPr>
              <a:t>苦味酸试纸法：</a:t>
            </a:r>
            <a:r>
              <a:rPr lang="zh-CN" altLang="en-US" sz="2400" dirty="0">
                <a:latin typeface="+mn-ea"/>
                <a:cs typeface="隶书" panose="02010509060101010101" charset="-122"/>
              </a:rPr>
              <a:t>胃内容物使试纸变红（</a:t>
            </a:r>
            <a:r>
              <a:rPr lang="en-US" altLang="zh-CN" sz="2400" dirty="0">
                <a:latin typeface="+mn-ea"/>
                <a:cs typeface="隶书" panose="02010509060101010101" charset="-122"/>
              </a:rPr>
              <a:t>+</a:t>
            </a:r>
            <a:r>
              <a:rPr lang="zh-CN" altLang="en-US" sz="2400" dirty="0" smtClean="0">
                <a:latin typeface="+mn-ea"/>
                <a:cs typeface="隶书" panose="02010509060101010101" charset="-122"/>
              </a:rPr>
              <a:t>）</a:t>
            </a:r>
            <a:endParaRPr lang="en-US" altLang="zh-CN" sz="2400" b="1" dirty="0">
              <a:solidFill>
                <a:srgbClr val="000000"/>
              </a:solidFill>
              <a:latin typeface="+mn-ea"/>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6</a:t>
            </a:r>
            <a:r>
              <a:rPr lang="zh-CN" altLang="en-US" sz="3600" b="1" dirty="0" smtClean="0">
                <a:solidFill>
                  <a:schemeClr val="tx1"/>
                </a:solidFill>
                <a:latin typeface="+mn-ea"/>
              </a:rPr>
              <a:t>、治疗</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410200"/>
          </a:xfrm>
        </p:spPr>
        <p:txBody>
          <a:bodyPr>
            <a:normAutofit/>
          </a:bodyPr>
          <a:lstStyle/>
          <a:p>
            <a:pPr marL="265430" indent="-265430">
              <a:lnSpc>
                <a:spcPct val="150000"/>
              </a:lnSpc>
              <a:spcBef>
                <a:spcPct val="10000"/>
              </a:spcBef>
              <a:buNone/>
            </a:pPr>
            <a:r>
              <a:rPr lang="zh-CN" altLang="en-US" sz="2800" dirty="0" smtClean="0">
                <a:sym typeface="Wingdings" panose="05000000000000000000" charset="0"/>
              </a:rPr>
              <a:t> </a:t>
            </a: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 </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一旦发病，应立即脱离毒源采取急救措施。</a:t>
            </a:r>
            <a:endPar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marL="265430" indent="-265430">
              <a:lnSpc>
                <a:spcPct val="150000"/>
              </a:lnSpc>
              <a:spcBef>
                <a:spcPct val="10000"/>
              </a:spcBef>
              <a:buNone/>
            </a:pPr>
            <a:r>
              <a:rPr lang="zh-CN" altLang="en-US" sz="2800"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a:t>
            </a:r>
            <a:r>
              <a:rPr lang="en-US" altLang="zh-CN" sz="2800"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 </a:t>
            </a:r>
            <a:r>
              <a:rPr lang="zh-CN" altLang="en-US" sz="2800"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 </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特效解毒剂有</a:t>
            </a:r>
            <a:r>
              <a:rPr lang="zh-CN" altLang="en-US" sz="2800"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亚硝酸钠</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2800" b="1" dirty="0" smtClean="0">
                <a:solidFill>
                  <a:srgbClr val="0000FF"/>
                </a:solidFill>
                <a:latin typeface="Times New Roman" panose="02020603050405020304" pitchFamily="18" charset="0"/>
                <a:ea typeface="宋体" panose="02010600030101010101" pitchFamily="2" charset="-122"/>
                <a:cs typeface="Times New Roman" panose="02020603050405020304" pitchFamily="18" charset="0"/>
              </a:rPr>
              <a:t>硫代硫酸钠和美蓝</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marL="722630" lvl="1" indent="-265430">
              <a:lnSpc>
                <a:spcPct val="150000"/>
              </a:lnSpc>
              <a:spcBef>
                <a:spcPct val="10000"/>
              </a:spcBef>
              <a:buNone/>
            </a:pPr>
            <a:r>
              <a:rPr lang="zh-CN" altLang="en-US"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以亚硝酸钠解毒效果最为确实，与硫代硫酸钠配合应用效果更好。</a:t>
            </a:r>
            <a:endParaRPr lang="zh-CN" altLang="en-US" b="1" dirty="0" smtClean="0">
              <a:latin typeface="Times New Roman" panose="02020603050405020304" pitchFamily="18" charset="0"/>
              <a:ea typeface="宋体" panose="02010600030101010101" pitchFamily="2" charset="-122"/>
              <a:cs typeface="Times New Roman" panose="02020603050405020304" pitchFamily="18" charset="0"/>
            </a:endParaRPr>
          </a:p>
          <a:p>
            <a:pPr marL="722630" lvl="1" indent="-265430">
              <a:lnSpc>
                <a:spcPct val="150000"/>
              </a:lnSpc>
              <a:spcBef>
                <a:spcPct val="10000"/>
              </a:spcBef>
              <a:buNone/>
            </a:pPr>
            <a:r>
              <a:rPr lang="zh-CN" altLang="en-US" dirty="0" smtClean="0">
                <a:latin typeface="Times New Roman" panose="02020603050405020304" pitchFamily="18" charset="0"/>
                <a:ea typeface="宋体" panose="02010600030101010101" pitchFamily="2" charset="-122"/>
                <a:cs typeface="Times New Roman" panose="02020603050405020304" pitchFamily="18" charset="0"/>
                <a:sym typeface="Wingdings" panose="05000000000000000000" charset="0"/>
              </a:rPr>
              <a:t></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亚硝酸钠，配成</a:t>
            </a:r>
            <a:r>
              <a:rPr lang="en-US" altLang="zh-CN" b="1" dirty="0" smtClean="0">
                <a:latin typeface="Times New Roman" panose="02020603050405020304" pitchFamily="18" charset="0"/>
                <a:ea typeface="宋体" panose="02010600030101010101" pitchFamily="2" charset="-122"/>
                <a:cs typeface="Times New Roman" panose="02020603050405020304" pitchFamily="18" charset="0"/>
              </a:rPr>
              <a:t>5%</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的溶液，静脉注射。随后再注射</a:t>
            </a:r>
            <a:r>
              <a:rPr lang="en-US" altLang="zh-CN" b="1" dirty="0" smtClean="0">
                <a:latin typeface="Times New Roman" panose="02020603050405020304" pitchFamily="18" charset="0"/>
                <a:ea typeface="宋体" panose="02010600030101010101" pitchFamily="2" charset="-122"/>
                <a:cs typeface="Times New Roman" panose="02020603050405020304" pitchFamily="18" charset="0"/>
              </a:rPr>
              <a:t>5%</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a:t>
            </a:r>
            <a:r>
              <a:rPr lang="en-US" altLang="zh-CN" b="1" dirty="0" smtClean="0">
                <a:latin typeface="Times New Roman" panose="02020603050405020304" pitchFamily="18" charset="0"/>
                <a:ea typeface="宋体" panose="02010600030101010101" pitchFamily="2" charset="-122"/>
                <a:cs typeface="Times New Roman" panose="02020603050405020304" pitchFamily="18" charset="0"/>
              </a:rPr>
              <a:t>10%</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硫代硫酸钠溶液；</a:t>
            </a:r>
            <a:r>
              <a:rPr lang="en-US" altLang="zh-CN" b="1" dirty="0" smtClean="0">
                <a:latin typeface="Times New Roman" panose="02020603050405020304" pitchFamily="18" charset="0"/>
                <a:ea typeface="宋体" panose="02010600030101010101" pitchFamily="2" charset="-122"/>
                <a:cs typeface="Times New Roman" panose="02020603050405020304" pitchFamily="18" charset="0"/>
              </a:rPr>
              <a:t>10%</a:t>
            </a:r>
            <a:r>
              <a:rPr lang="zh-CN" altLang="en-US" b="1" dirty="0" smtClean="0">
                <a:latin typeface="Times New Roman" panose="02020603050405020304" pitchFamily="18" charset="0"/>
                <a:ea typeface="宋体" panose="02010600030101010101" pitchFamily="2" charset="-122"/>
                <a:cs typeface="Times New Roman" panose="02020603050405020304" pitchFamily="18" charset="0"/>
              </a:rPr>
              <a:t>葡萄糖。</a:t>
            </a:r>
            <a:endParaRPr lang="en-US" altLang="zh-CN" b="1" dirty="0" smtClean="0">
              <a:latin typeface="Times New Roman" panose="02020603050405020304" pitchFamily="18" charset="0"/>
              <a:ea typeface="宋体" panose="02010600030101010101" pitchFamily="2" charset="-122"/>
              <a:cs typeface="Times New Roman" panose="02020603050405020304" pitchFamily="18" charset="0"/>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6</a:t>
            </a:r>
            <a:r>
              <a:rPr lang="zh-CN" altLang="en-US" sz="3600" b="1" dirty="0" smtClean="0">
                <a:solidFill>
                  <a:schemeClr val="tx1"/>
                </a:solidFill>
                <a:latin typeface="+mn-ea"/>
              </a:rPr>
              <a:t>、</a:t>
            </a:r>
            <a:r>
              <a:rPr lang="zh-CN" altLang="en-US" sz="3600" b="1" dirty="0" smtClean="0">
                <a:solidFill>
                  <a:schemeClr val="tx1"/>
                </a:solidFill>
                <a:latin typeface="+mn-ea"/>
              </a:rPr>
              <a:t>治疗</a:t>
            </a:r>
            <a:r>
              <a:rPr lang="zh-CN" altLang="zh-CN" sz="3600" b="1" dirty="0" smtClean="0">
                <a:solidFill>
                  <a:schemeClr val="tx1"/>
                </a:solidFill>
                <a:latin typeface="+mn-ea"/>
              </a:rPr>
              <a:t>（</a:t>
            </a:r>
            <a:r>
              <a:rPr lang="zh-CN" altLang="en-US" sz="3600" b="1" dirty="0" smtClean="0">
                <a:solidFill>
                  <a:schemeClr val="tx1"/>
                </a:solidFill>
                <a:latin typeface="+mn-ea"/>
              </a:rPr>
              <a:t>机制</a:t>
            </a:r>
            <a:r>
              <a:rPr lang="zh-CN" altLang="zh-CN" sz="3600" b="1" dirty="0">
                <a:solidFill>
                  <a:schemeClr val="tx1"/>
                </a:solidFill>
                <a:latin typeface="+mn-ea"/>
              </a:rPr>
              <a:t>）</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a:lnSpc>
                <a:spcPct val="150000"/>
              </a:lnSpc>
              <a:spcBef>
                <a:spcPct val="50000"/>
              </a:spcBef>
              <a:buNone/>
            </a:pPr>
            <a:r>
              <a:rPr lang="zh-CN" altLang="en-US" sz="2400" dirty="0" smtClean="0">
                <a:solidFill>
                  <a:srgbClr val="0000FF"/>
                </a:solidFill>
                <a:sym typeface="Wingdings" panose="05000000000000000000" charset="0"/>
              </a:rPr>
              <a:t></a:t>
            </a:r>
            <a:r>
              <a:rPr lang="zh-CN" altLang="en-US" sz="2400" b="1" dirty="0" smtClean="0">
                <a:solidFill>
                  <a:srgbClr val="0000FF"/>
                </a:solidFill>
                <a:latin typeface="宋体" panose="02010600030101010101" pitchFamily="2" charset="-122"/>
              </a:rPr>
              <a:t>亚硝酸钠</a:t>
            </a:r>
            <a:r>
              <a:rPr lang="zh-CN" altLang="en-US" sz="2400" b="1" dirty="0" smtClean="0">
                <a:latin typeface="宋体" panose="02010600030101010101" pitchFamily="2" charset="-122"/>
              </a:rPr>
              <a:t>能使体内血红蛋白氧化为高铁血红蛋白。高铁血红蛋白的三价铁能与氰离子形成氰化高铁血红蛋白，从而减少了氰离子与组织中细胞色素氧化酶的结合，使</a:t>
            </a:r>
            <a:r>
              <a:rPr lang="zh-CN" altLang="en-US" sz="2400" b="1" u="sng" dirty="0" smtClean="0">
                <a:solidFill>
                  <a:srgbClr val="FF0000"/>
                </a:solidFill>
                <a:latin typeface="宋体" panose="02010600030101010101" pitchFamily="2" charset="-122"/>
              </a:rPr>
              <a:t>细胞氧化酶</a:t>
            </a:r>
            <a:r>
              <a:rPr lang="zh-CN" altLang="en-US" sz="2400" b="1" dirty="0" smtClean="0">
                <a:latin typeface="宋体" panose="02010600030101010101" pitchFamily="2" charset="-122"/>
              </a:rPr>
              <a:t>恢复活力。</a:t>
            </a:r>
            <a:endParaRPr lang="zh-CN" altLang="en-US" sz="2400" b="1" dirty="0" smtClean="0">
              <a:latin typeface="宋体" panose="02010600030101010101" pitchFamily="2" charset="-122"/>
            </a:endParaRPr>
          </a:p>
          <a:p>
            <a:pPr>
              <a:lnSpc>
                <a:spcPct val="150000"/>
              </a:lnSpc>
              <a:spcBef>
                <a:spcPct val="50000"/>
              </a:spcBef>
              <a:buNone/>
            </a:pPr>
            <a:endParaRPr lang="zh-CN" altLang="en-US" sz="2400" b="1" dirty="0" smtClean="0">
              <a:latin typeface="宋体" panose="02010600030101010101" pitchFamily="2" charset="-122"/>
            </a:endParaRPr>
          </a:p>
          <a:p>
            <a:pPr>
              <a:lnSpc>
                <a:spcPct val="150000"/>
              </a:lnSpc>
              <a:spcBef>
                <a:spcPct val="50000"/>
              </a:spcBef>
              <a:buNone/>
            </a:pPr>
            <a:r>
              <a:rPr lang="zh-CN" altLang="en-US" sz="2400" dirty="0" smtClean="0">
                <a:solidFill>
                  <a:srgbClr val="0000FF"/>
                </a:solidFill>
                <a:sym typeface="Wingdings" panose="05000000000000000000" charset="0"/>
              </a:rPr>
              <a:t></a:t>
            </a:r>
            <a:r>
              <a:rPr lang="zh-CN" altLang="en-US" sz="2400" b="1" dirty="0" smtClean="0">
                <a:solidFill>
                  <a:srgbClr val="0000FF"/>
                </a:solidFill>
                <a:latin typeface="宋体" panose="02010600030101010101" pitchFamily="2" charset="-122"/>
              </a:rPr>
              <a:t>硫代硫酸钠</a:t>
            </a:r>
            <a:r>
              <a:rPr lang="zh-CN" altLang="en-US" sz="2400" b="1" dirty="0" smtClean="0">
                <a:latin typeface="宋体" panose="02010600030101010101" pitchFamily="2" charset="-122"/>
              </a:rPr>
              <a:t>的硫基能与氰离子结合成硫氰化合物，变为无毒的</a:t>
            </a:r>
            <a:r>
              <a:rPr lang="zh-CN" altLang="en-US" sz="2400" b="1" dirty="0" smtClean="0">
                <a:solidFill>
                  <a:srgbClr val="0000FF"/>
                </a:solidFill>
                <a:latin typeface="宋体" panose="02010600030101010101" pitchFamily="2" charset="-122"/>
              </a:rPr>
              <a:t>硫氰酸盐</a:t>
            </a:r>
            <a:r>
              <a:rPr lang="zh-CN" altLang="en-US" sz="2400" b="1" dirty="0" smtClean="0">
                <a:latin typeface="宋体" panose="02010600030101010101" pitchFamily="2" charset="-122"/>
              </a:rPr>
              <a:t>随尿排出体外。 </a:t>
            </a:r>
            <a:endParaRPr lang="zh-CN" altLang="en-US" sz="2400" b="1" dirty="0" smtClean="0">
              <a:latin typeface="宋体" panose="02010600030101010101" pitchFamily="2" charset="-122"/>
            </a:endParaRPr>
          </a:p>
          <a:p>
            <a:pPr>
              <a:lnSpc>
                <a:spcPct val="150000"/>
              </a:lnSpc>
              <a:spcBef>
                <a:spcPct val="50000"/>
              </a:spcBef>
            </a:pPr>
            <a:endParaRPr lang="zh-CN" altLang="en-US" sz="2400" dirty="0" smtClean="0">
              <a:latin typeface="宋体" panose="02010600030101010101" pitchFamily="2" charset="-122"/>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mn-ea"/>
              </a:rPr>
              <a:t>7</a:t>
            </a:r>
            <a:r>
              <a:rPr lang="zh-CN" altLang="en-US" sz="3600" b="1" dirty="0" smtClean="0">
                <a:solidFill>
                  <a:schemeClr val="tx1"/>
                </a:solidFill>
                <a:latin typeface="+mn-ea"/>
              </a:rPr>
              <a:t>、预防</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a:lnSpc>
                <a:spcPct val="150000"/>
              </a:lnSpc>
              <a:spcBef>
                <a:spcPct val="50000"/>
              </a:spcBef>
              <a:buNone/>
            </a:pPr>
            <a:r>
              <a:rPr lang="en-US" altLang="zh-CN" sz="2400" b="1" dirty="0" smtClean="0">
                <a:latin typeface="+mn-ea"/>
              </a:rPr>
              <a:t>◆ </a:t>
            </a:r>
            <a:r>
              <a:rPr lang="zh-CN" altLang="en-US" sz="2400" b="1" dirty="0" smtClean="0">
                <a:latin typeface="+mn-ea"/>
              </a:rPr>
              <a:t>限制含氰甙饲料的饲喂量，喂后不宜大量饮水。</a:t>
            </a:r>
            <a:endParaRPr lang="zh-CN" altLang="en-US" sz="2400" b="1" dirty="0" smtClean="0">
              <a:latin typeface="+mn-ea"/>
            </a:endParaRPr>
          </a:p>
          <a:p>
            <a:pPr>
              <a:lnSpc>
                <a:spcPct val="150000"/>
              </a:lnSpc>
              <a:spcBef>
                <a:spcPct val="50000"/>
              </a:spcBef>
              <a:buNone/>
            </a:pPr>
            <a:r>
              <a:rPr lang="zh-CN" altLang="en-US" sz="2400" b="1" dirty="0" smtClean="0">
                <a:latin typeface="+mn-ea"/>
              </a:rPr>
              <a:t>◆</a:t>
            </a:r>
            <a:r>
              <a:rPr lang="en-US" altLang="zh-CN" sz="2400" b="1" dirty="0" smtClean="0">
                <a:latin typeface="+mn-ea"/>
              </a:rPr>
              <a:t> </a:t>
            </a:r>
            <a:r>
              <a:rPr lang="zh-CN" altLang="en-US" sz="2400" b="1" dirty="0" smtClean="0">
                <a:latin typeface="+mn-ea"/>
              </a:rPr>
              <a:t>避免在含有氰甙配糖体植物的地区放牧。 </a:t>
            </a:r>
            <a:endParaRPr lang="zh-CN" altLang="en-US" sz="2400" b="1" dirty="0" smtClean="0">
              <a:latin typeface="+mn-ea"/>
            </a:endParaRPr>
          </a:p>
          <a:p>
            <a:pPr>
              <a:lnSpc>
                <a:spcPct val="150000"/>
              </a:lnSpc>
              <a:spcBef>
                <a:spcPct val="50000"/>
              </a:spcBef>
            </a:pPr>
            <a:endParaRPr lang="zh-CN" altLang="en-US" sz="2400" dirty="0" smtClean="0">
              <a:latin typeface="宋体" panose="02010600030101010101" pitchFamily="2" charset="-122"/>
            </a:endParaRPr>
          </a:p>
          <a:p>
            <a:pPr marL="0" lvl="1" indent="0">
              <a:lnSpc>
                <a:spcPct val="150000"/>
              </a:lnSpc>
              <a:buNone/>
            </a:pPr>
            <a:endParaRPr lang="en-US" altLang="zh-CN"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endParaRPr lang="zh-CN" altLang="en-US"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动作按钮: 开始 3">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smtClean="0">
                <a:solidFill>
                  <a:schemeClr val="tx1"/>
                </a:solidFill>
                <a:latin typeface="宋体" panose="02010600030101010101" pitchFamily="2" charset="-122"/>
              </a:rPr>
              <a:t>四、食盐中毒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fontScale="92500"/>
          </a:bodyPr>
          <a:lstStyle/>
          <a:p>
            <a:pPr marL="0" indent="0">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a:t>
            </a:r>
            <a:r>
              <a:rPr lang="en-US" altLang="zh-CN" sz="2400" b="1" dirty="0" smtClean="0">
                <a:solidFill>
                  <a:srgbClr val="FF0000"/>
                </a:solidFill>
                <a:latin typeface="+mn-ea"/>
                <a:cs typeface="宋体" panose="02010600030101010101" pitchFamily="2" charset="-122"/>
                <a:sym typeface="Wingdings" panose="05000000000000000000" charset="0"/>
              </a:rPr>
              <a:t> </a:t>
            </a:r>
            <a:r>
              <a:rPr lang="zh-CN" altLang="en-US" sz="2400" b="1" dirty="0" smtClean="0">
                <a:solidFill>
                  <a:srgbClr val="FF0000"/>
                </a:solidFill>
                <a:latin typeface="+mn-ea"/>
                <a:cs typeface="隶书" panose="02010509060101010101" charset="-122"/>
              </a:rPr>
              <a:t>食盐</a:t>
            </a:r>
            <a:r>
              <a:rPr lang="zh-CN" altLang="en-US" sz="2400" b="1" dirty="0">
                <a:solidFill>
                  <a:srgbClr val="FF0000"/>
                </a:solidFill>
                <a:latin typeface="+mn-ea"/>
                <a:cs typeface="隶书" panose="02010509060101010101" charset="-122"/>
              </a:rPr>
              <a:t>中毒：</a:t>
            </a:r>
            <a:r>
              <a:rPr lang="zh-CN" altLang="en-US" sz="2400" dirty="0">
                <a:solidFill>
                  <a:srgbClr val="000000"/>
                </a:solidFill>
                <a:latin typeface="+mn-ea"/>
                <a:cs typeface="隶书" panose="02010509060101010101" charset="-122"/>
              </a:rPr>
              <a:t>动物食入食盐过量、并饮</a:t>
            </a:r>
            <a:r>
              <a:rPr lang="zh-CN" altLang="en-US" sz="2400" dirty="0" smtClean="0">
                <a:solidFill>
                  <a:srgbClr val="000000"/>
                </a:solidFill>
                <a:latin typeface="+mn-ea"/>
                <a:cs typeface="隶书" panose="02010509060101010101" charset="-122"/>
              </a:rPr>
              <a:t>水不足导致</a:t>
            </a:r>
            <a:r>
              <a:rPr lang="zh-CN" altLang="en-US" sz="2400" dirty="0">
                <a:solidFill>
                  <a:srgbClr val="000000"/>
                </a:solidFill>
                <a:latin typeface="+mn-ea"/>
                <a:cs typeface="隶书" panose="02010509060101010101" charset="-122"/>
              </a:rPr>
              <a:t>的以消化功能紊乱和神经症状为特征的中毒病</a:t>
            </a:r>
            <a:endParaRPr lang="zh-CN" altLang="en-US" sz="2400" dirty="0">
              <a:solidFill>
                <a:srgbClr val="000000"/>
              </a:solidFill>
              <a:latin typeface="+mn-ea"/>
              <a:cs typeface="隶书" panose="02010509060101010101" charset="-122"/>
            </a:endParaRPr>
          </a:p>
          <a:p>
            <a:pPr marL="0" indent="0">
              <a:lnSpc>
                <a:spcPct val="150000"/>
              </a:lnSpc>
              <a:buNone/>
            </a:pPr>
            <a:r>
              <a:rPr lang="en-US" altLang="zh-CN" sz="2400" b="1" dirty="0" smtClean="0">
                <a:latin typeface="+mn-ea"/>
                <a:cs typeface="宋体" panose="02010600030101010101" pitchFamily="2" charset="-122"/>
                <a:sym typeface="Wingdings" panose="05000000000000000000" charset="0"/>
              </a:rPr>
              <a:t>1</a:t>
            </a:r>
            <a:r>
              <a:rPr lang="zh-CN" altLang="en-US" sz="2400" b="1" dirty="0" smtClean="0">
                <a:latin typeface="+mn-ea"/>
              </a:rPr>
              <a:t>、</a:t>
            </a:r>
            <a:r>
              <a:rPr lang="zh-CN" altLang="en-US" sz="2400" b="1" dirty="0" smtClean="0">
                <a:solidFill>
                  <a:schemeClr val="tx1"/>
                </a:solidFill>
                <a:latin typeface="+mn-ea"/>
                <a:cs typeface="宋体" panose="02010600030101010101" pitchFamily="2" charset="-122"/>
                <a:sym typeface="+mn-ea"/>
              </a:rPr>
              <a:t>病因</a:t>
            </a:r>
            <a:r>
              <a:rPr lang="zh-CN" altLang="en-US" sz="2400" b="1" dirty="0">
                <a:solidFill>
                  <a:schemeClr val="tx1"/>
                </a:solidFill>
                <a:latin typeface="+mn-ea"/>
                <a:cs typeface="宋体" panose="02010600030101010101" pitchFamily="2" charset="-122"/>
                <a:sym typeface="+mn-ea"/>
              </a:rPr>
              <a:t>：</a:t>
            </a:r>
            <a:endParaRPr lang="zh-CN" altLang="en-US" sz="2400" b="1" dirty="0">
              <a:solidFill>
                <a:schemeClr val="tx1"/>
              </a:solidFill>
              <a:latin typeface="+mn-ea"/>
              <a:cs typeface="宋体" panose="02010600030101010101" pitchFamily="2" charset="-122"/>
            </a:endParaRPr>
          </a:p>
          <a:p>
            <a:pPr marL="320040" lvl="1" indent="0" eaLnBrk="1" hangingPunct="1">
              <a:lnSpc>
                <a:spcPct val="150000"/>
              </a:lnSpc>
              <a:buNone/>
            </a:pPr>
            <a:r>
              <a:rPr lang="zh-CN" altLang="en-US" dirty="0" smtClean="0">
                <a:latin typeface="+mn-ea"/>
                <a:sym typeface="Wingdings" panose="05000000000000000000" charset="0"/>
              </a:rPr>
              <a:t></a:t>
            </a:r>
            <a:r>
              <a:rPr lang="en-US" altLang="zh-CN" dirty="0">
                <a:latin typeface="+mn-ea"/>
                <a:cs typeface="宋体" panose="02010600030101010101" pitchFamily="2" charset="-122"/>
                <a:sym typeface="+mn-ea"/>
              </a:rPr>
              <a:t> </a:t>
            </a:r>
            <a:r>
              <a:rPr lang="zh-CN" altLang="en-US" dirty="0" smtClean="0">
                <a:latin typeface="+mn-ea"/>
                <a:cs typeface="隶书" panose="02010509060101010101" charset="-122"/>
              </a:rPr>
              <a:t>喂饲过量酱渣</a:t>
            </a:r>
            <a:r>
              <a:rPr lang="zh-CN" altLang="en-US" dirty="0">
                <a:latin typeface="+mn-ea"/>
                <a:cs typeface="隶书" panose="02010509060101010101" charset="-122"/>
              </a:rPr>
              <a:t>，咸菜，咸鱼，餐厅剩菜、</a:t>
            </a:r>
            <a:r>
              <a:rPr lang="zh-CN" altLang="en-US" dirty="0">
                <a:latin typeface="+mn-ea"/>
                <a:cs typeface="隶书" panose="02010509060101010101" charset="-122"/>
                <a:sym typeface="+mn-ea"/>
              </a:rPr>
              <a:t>饭</a:t>
            </a:r>
            <a:endParaRPr lang="zh-CN" altLang="en-US" dirty="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配料失误</a:t>
            </a:r>
            <a:r>
              <a:rPr lang="zh-CN" altLang="en-US" dirty="0">
                <a:latin typeface="+mn-ea"/>
                <a:cs typeface="隶书" panose="02010509060101010101" charset="-122"/>
              </a:rPr>
              <a:t>，混合不均</a:t>
            </a:r>
            <a:endParaRPr lang="zh-CN" altLang="en-US" dirty="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药物用量过</a:t>
            </a:r>
            <a:r>
              <a:rPr lang="zh-CN" altLang="en-US" dirty="0">
                <a:latin typeface="+mn-ea"/>
                <a:cs typeface="隶书" panose="02010509060101010101" charset="-122"/>
              </a:rPr>
              <a:t>大：碳酸氢钠、乳酸钠、丙酸钠</a:t>
            </a:r>
            <a:endParaRPr lang="zh-CN" altLang="en-US" dirty="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饮</a:t>
            </a:r>
            <a:r>
              <a:rPr lang="zh-CN" altLang="en-US" dirty="0">
                <a:latin typeface="+mn-ea"/>
                <a:cs typeface="隶书" panose="02010509060101010101" charset="-122"/>
              </a:rPr>
              <a:t>水不足</a:t>
            </a:r>
            <a:endParaRPr lang="zh-CN" altLang="en-US" dirty="0">
              <a:latin typeface="+mn-ea"/>
              <a:cs typeface="隶书" panose="02010509060101010101" charset="-122"/>
            </a:endParaRPr>
          </a:p>
          <a:p>
            <a:pPr marL="320040" lvl="1" indent="0">
              <a:lnSpc>
                <a:spcPct val="150000"/>
              </a:lnSpc>
              <a:buNone/>
            </a:pPr>
            <a:r>
              <a:rPr lang="zh-CN" altLang="en-US" b="1" dirty="0" smtClean="0">
                <a:latin typeface="+mn-ea"/>
                <a:sym typeface="Wingdings" panose="05000000000000000000" charset="0"/>
              </a:rPr>
              <a:t></a:t>
            </a:r>
            <a:r>
              <a:rPr lang="en-US" altLang="zh-CN" b="1" dirty="0" smtClean="0">
                <a:latin typeface="+mn-ea"/>
                <a:sym typeface="Wingdings" panose="05000000000000000000" charset="0"/>
              </a:rPr>
              <a:t> </a:t>
            </a:r>
            <a:r>
              <a:rPr lang="zh-CN" altLang="en-US" b="1" dirty="0" smtClean="0">
                <a:latin typeface="+mn-ea"/>
                <a:cs typeface="隶书" panose="02010509060101010101" charset="-122"/>
              </a:rPr>
              <a:t>品种差别</a:t>
            </a:r>
            <a:r>
              <a:rPr lang="zh-CN" altLang="en-US" b="1" dirty="0">
                <a:latin typeface="+mn-ea"/>
                <a:cs typeface="隶书" panose="02010509060101010101" charset="-122"/>
              </a:rPr>
              <a:t>：猪、鸡敏感 </a:t>
            </a:r>
            <a:endParaRPr lang="en-US" altLang="zh-CN" b="1" dirty="0" smtClean="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致死量</a:t>
            </a:r>
            <a:r>
              <a:rPr lang="zh-CN" altLang="en-US" dirty="0">
                <a:latin typeface="+mn-ea"/>
                <a:cs typeface="隶书" panose="02010509060101010101" charset="-122"/>
              </a:rPr>
              <a:t>：（仔）猪</a:t>
            </a:r>
            <a:r>
              <a:rPr lang="en-US" altLang="zh-CN" dirty="0">
                <a:latin typeface="+mn-ea"/>
                <a:cs typeface="隶书" panose="02010509060101010101" charset="-122"/>
              </a:rPr>
              <a:t>2.2g/kg</a:t>
            </a:r>
            <a:r>
              <a:rPr lang="zh-CN" altLang="en-US" dirty="0">
                <a:latin typeface="+mn-ea"/>
                <a:cs typeface="隶书" panose="02010509060101010101" charset="-122"/>
              </a:rPr>
              <a:t>；（</a:t>
            </a:r>
            <a:r>
              <a:rPr lang="zh-CN" altLang="en-US" strike="sngStrike" dirty="0">
                <a:latin typeface="+mn-ea"/>
                <a:cs typeface="隶书" panose="02010509060101010101" charset="-122"/>
              </a:rPr>
              <a:t>雏</a:t>
            </a:r>
            <a:r>
              <a:rPr lang="zh-CN" altLang="en-US" dirty="0">
                <a:latin typeface="+mn-ea"/>
                <a:cs typeface="隶书" panose="02010509060101010101" charset="-122"/>
              </a:rPr>
              <a:t>）鸡</a:t>
            </a:r>
            <a:r>
              <a:rPr lang="en-US" altLang="zh-CN" dirty="0">
                <a:latin typeface="+mn-ea"/>
                <a:cs typeface="隶书" panose="02010509060101010101" charset="-122"/>
              </a:rPr>
              <a:t>2g/kg</a:t>
            </a:r>
            <a:endParaRPr lang="en-US" altLang="zh-CN"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2</a:t>
            </a:r>
            <a:r>
              <a:rPr lang="zh-CN" altLang="en-US" sz="3600" b="1" dirty="0" smtClean="0">
                <a:solidFill>
                  <a:schemeClr val="tx1"/>
                </a:solidFill>
                <a:latin typeface="宋体" panose="02010600030101010101" pitchFamily="2" charset="-122"/>
              </a:rPr>
              <a:t>、中毒机制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a:t>
            </a:r>
            <a:r>
              <a:rPr lang="en-US" altLang="zh-CN" sz="2400" b="1" dirty="0" smtClean="0">
                <a:solidFill>
                  <a:srgbClr val="FF0000"/>
                </a:solidFill>
                <a:latin typeface="+mn-ea"/>
                <a:cs typeface="宋体" panose="02010600030101010101" pitchFamily="2" charset="-122"/>
                <a:sym typeface="Wingdings" panose="05000000000000000000" charset="0"/>
              </a:rPr>
              <a:t> </a:t>
            </a:r>
            <a:r>
              <a:rPr lang="zh-CN" altLang="en-US" sz="2400" b="1" dirty="0" smtClean="0">
                <a:solidFill>
                  <a:srgbClr val="FF0000"/>
                </a:solidFill>
                <a:latin typeface="+mn-ea"/>
                <a:cs typeface="宋体" panose="02010600030101010101" pitchFamily="2" charset="-122"/>
                <a:sym typeface="Wingdings" panose="05000000000000000000" charset="0"/>
              </a:rPr>
              <a:t>引起脑水中。</a:t>
            </a:r>
            <a:endParaRPr lang="zh-CN" altLang="en-US" sz="2400" dirty="0">
              <a:solidFill>
                <a:srgbClr val="000000"/>
              </a:solidFill>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血钠离子</a:t>
            </a:r>
            <a:r>
              <a:rPr lang="zh-CN" altLang="en-US" dirty="0" smtClean="0">
                <a:solidFill>
                  <a:srgbClr val="FF0000"/>
                </a:solidFill>
                <a:latin typeface="+mn-ea"/>
                <a:cs typeface="Wingdings" panose="05000000000000000000"/>
                <a:sym typeface="Wingdings" panose="05000000000000000000"/>
              </a:rPr>
              <a:t></a:t>
            </a:r>
            <a:r>
              <a:rPr lang="en-US" altLang="zh-CN" dirty="0" smtClean="0">
                <a:latin typeface="+mn-ea"/>
                <a:cs typeface="隶书" panose="02010509060101010101" charset="-122"/>
              </a:rPr>
              <a:t>——</a:t>
            </a:r>
            <a:r>
              <a:rPr lang="zh-CN" altLang="en-US" dirty="0" smtClean="0">
                <a:latin typeface="+mn-ea"/>
                <a:cs typeface="隶书" panose="02010509060101010101" charset="-122"/>
              </a:rPr>
              <a:t>通过血脑屏障</a:t>
            </a:r>
            <a:r>
              <a:rPr lang="zh-CN" altLang="en-US" dirty="0">
                <a:latin typeface="+mn-ea"/>
                <a:cs typeface="隶书" panose="02010509060101010101" charset="-122"/>
              </a:rPr>
              <a:t>，</a:t>
            </a:r>
            <a:r>
              <a:rPr lang="zh-CN" altLang="en-US" dirty="0" smtClean="0">
                <a:latin typeface="+mn-ea"/>
                <a:cs typeface="隶书" panose="02010509060101010101" charset="-122"/>
              </a:rPr>
              <a:t>脑脊液钠离子</a:t>
            </a:r>
            <a:r>
              <a:rPr lang="zh-CN" altLang="en-US" dirty="0" smtClean="0">
                <a:solidFill>
                  <a:srgbClr val="FF0000"/>
                </a:solidFill>
                <a:latin typeface="+mn-ea"/>
                <a:cs typeface="Wingdings" panose="05000000000000000000"/>
                <a:sym typeface="Wingdings" panose="05000000000000000000"/>
              </a:rPr>
              <a:t></a:t>
            </a:r>
            <a:r>
              <a:rPr lang="en-US" altLang="zh-CN" dirty="0" smtClean="0">
                <a:latin typeface="+mn-ea"/>
                <a:cs typeface="隶书" panose="02010509060101010101" charset="-122"/>
              </a:rPr>
              <a:t>—</a:t>
            </a:r>
            <a:r>
              <a:rPr lang="en-US" altLang="zh-CN" dirty="0">
                <a:latin typeface="+mn-ea"/>
                <a:cs typeface="隶书" panose="02010509060101010101" charset="-122"/>
              </a:rPr>
              <a:t>—</a:t>
            </a:r>
            <a:r>
              <a:rPr lang="zh-CN" altLang="en-US" dirty="0">
                <a:latin typeface="+mn-ea"/>
                <a:cs typeface="隶书" panose="02010509060101010101" charset="-122"/>
              </a:rPr>
              <a:t>垂体后叶抗利尿素 ，尿液减少</a:t>
            </a:r>
            <a:r>
              <a:rPr lang="en-US" altLang="zh-CN" dirty="0">
                <a:latin typeface="+mn-ea"/>
                <a:cs typeface="隶书" panose="02010509060101010101" charset="-122"/>
              </a:rPr>
              <a:t>——</a:t>
            </a:r>
            <a:r>
              <a:rPr lang="zh-CN" altLang="en-US" dirty="0">
                <a:latin typeface="+mn-ea"/>
                <a:cs typeface="隶书" panose="02010509060101010101" charset="-122"/>
              </a:rPr>
              <a:t>代谢产物蓄积</a:t>
            </a:r>
            <a:r>
              <a:rPr lang="en-US" altLang="zh-CN" dirty="0">
                <a:latin typeface="+mn-ea"/>
                <a:cs typeface="隶书" panose="02010509060101010101" charset="-122"/>
              </a:rPr>
              <a:t>——</a:t>
            </a:r>
            <a:r>
              <a:rPr lang="zh-CN" altLang="en-US" dirty="0" smtClean="0">
                <a:latin typeface="+mn-ea"/>
                <a:cs typeface="隶书" panose="02010509060101010101" charset="-122"/>
              </a:rPr>
              <a:t>脑脊液晶体渗透压</a:t>
            </a:r>
            <a:r>
              <a:rPr lang="zh-CN" altLang="en-US" dirty="0">
                <a:solidFill>
                  <a:srgbClr val="FF0000"/>
                </a:solidFill>
                <a:latin typeface="+mn-ea"/>
                <a:cs typeface="Wingdings" panose="05000000000000000000"/>
                <a:sym typeface="Wingdings" panose="05000000000000000000"/>
              </a:rPr>
              <a:t></a:t>
            </a:r>
            <a:r>
              <a:rPr lang="en-US" altLang="zh-CN" dirty="0" smtClean="0">
                <a:latin typeface="+mn-ea"/>
                <a:cs typeface="隶书" panose="02010509060101010101" charset="-122"/>
              </a:rPr>
              <a:t>—</a:t>
            </a:r>
            <a:r>
              <a:rPr lang="en-US" altLang="zh-CN" dirty="0">
                <a:latin typeface="+mn-ea"/>
                <a:cs typeface="隶书" panose="02010509060101010101" charset="-122"/>
              </a:rPr>
              <a:t>—</a:t>
            </a:r>
            <a:r>
              <a:rPr lang="zh-CN" altLang="en-US" b="1" dirty="0">
                <a:solidFill>
                  <a:srgbClr val="FF3300"/>
                </a:solidFill>
                <a:latin typeface="+mn-ea"/>
                <a:cs typeface="隶书" panose="02010509060101010101" charset="-122"/>
              </a:rPr>
              <a:t>细胞外脑水肿</a:t>
            </a:r>
            <a:endParaRPr lang="zh-CN" altLang="en-US" b="1" dirty="0">
              <a:solidFill>
                <a:srgbClr val="FF3300"/>
              </a:solidFill>
              <a:latin typeface="+mn-ea"/>
              <a:cs typeface="隶书" panose="02010509060101010101" charset="-122"/>
            </a:endParaRPr>
          </a:p>
          <a:p>
            <a:pPr marL="320040" lvl="1" indent="0">
              <a:lnSpc>
                <a:spcPct val="150000"/>
              </a:lnSpc>
              <a:buNone/>
            </a:pPr>
            <a:endParaRPr lang="zh-CN" altLang="en-US" b="1" dirty="0">
              <a:solidFill>
                <a:srgbClr val="FF3300"/>
              </a:solidFill>
              <a:latin typeface="+mn-ea"/>
              <a:cs typeface="隶书" panose="02010509060101010101" charset="-122"/>
            </a:endParaRPr>
          </a:p>
          <a:p>
            <a:pPr marL="320040" lvl="1" indent="0">
              <a:lnSpc>
                <a:spcPct val="150000"/>
              </a:lnSpc>
              <a:buNone/>
            </a:pPr>
            <a:r>
              <a:rPr lang="zh-CN" altLang="en-US" dirty="0">
                <a:latin typeface="+mn-ea"/>
                <a:sym typeface="Wingdings" panose="05000000000000000000" charset="0"/>
              </a:rPr>
              <a:t></a:t>
            </a:r>
            <a:r>
              <a:rPr lang="en-US" altLang="zh-CN" dirty="0">
                <a:latin typeface="+mn-ea"/>
                <a:sym typeface="Wingdings" panose="05000000000000000000" charset="0"/>
              </a:rPr>
              <a:t> </a:t>
            </a:r>
            <a:r>
              <a:rPr lang="zh-CN" altLang="en-US" dirty="0" smtClean="0">
                <a:latin typeface="+mn-ea"/>
                <a:cs typeface="隶书" panose="02010509060101010101" charset="-122"/>
              </a:rPr>
              <a:t>脑脊液钠离子进入脑细胞内</a:t>
            </a:r>
            <a:r>
              <a:rPr lang="zh-CN" altLang="en-US" dirty="0">
                <a:latin typeface="+mn-ea"/>
                <a:cs typeface="隶书" panose="02010509060101010101" charset="-122"/>
              </a:rPr>
              <a:t>，</a:t>
            </a:r>
            <a:r>
              <a:rPr lang="zh-CN" altLang="en-US" dirty="0" smtClean="0">
                <a:latin typeface="+mn-ea"/>
                <a:cs typeface="隶书" panose="02010509060101010101" charset="-122"/>
              </a:rPr>
              <a:t>细胞外水分进入细胞内</a:t>
            </a:r>
            <a:r>
              <a:rPr lang="en-US" altLang="zh-CN" dirty="0">
                <a:latin typeface="+mn-ea"/>
                <a:cs typeface="隶书" panose="02010509060101010101" charset="-122"/>
              </a:rPr>
              <a:t>——</a:t>
            </a:r>
            <a:r>
              <a:rPr lang="zh-CN" altLang="en-US" b="1" dirty="0">
                <a:solidFill>
                  <a:srgbClr val="FF3300"/>
                </a:solidFill>
                <a:latin typeface="+mn-ea"/>
                <a:cs typeface="隶书" panose="02010509060101010101" charset="-122"/>
              </a:rPr>
              <a:t>脑细胞内水肿</a:t>
            </a:r>
            <a:endParaRPr lang="zh-CN" altLang="en-US" b="1" dirty="0">
              <a:solidFill>
                <a:srgbClr val="FF3300"/>
              </a:solidFill>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3</a:t>
            </a:r>
            <a:r>
              <a:rPr lang="zh-CN" altLang="en-US" sz="3600" b="1" dirty="0" smtClean="0">
                <a:solidFill>
                  <a:schemeClr val="tx1"/>
                </a:solidFill>
                <a:latin typeface="宋体" panose="02010600030101010101" pitchFamily="2" charset="-122"/>
              </a:rPr>
              <a:t>、症状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a:t>
            </a:r>
            <a:r>
              <a:rPr lang="en-US" altLang="zh-CN" sz="2400" b="1" dirty="0" smtClean="0">
                <a:solidFill>
                  <a:srgbClr val="FF0000"/>
                </a:solidFill>
                <a:latin typeface="+mn-ea"/>
                <a:cs typeface="宋体" panose="02010600030101010101" pitchFamily="2" charset="-122"/>
                <a:sym typeface="Wingdings" panose="05000000000000000000" charset="0"/>
              </a:rPr>
              <a:t> </a:t>
            </a:r>
            <a:r>
              <a:rPr lang="zh-CN" altLang="en-US" sz="2400" b="1" dirty="0" smtClean="0">
                <a:solidFill>
                  <a:srgbClr val="FF0000"/>
                </a:solidFill>
                <a:latin typeface="+mn-ea"/>
                <a:cs typeface="隶书" panose="02010509060101010101" charset="-122"/>
              </a:rPr>
              <a:t>猪</a:t>
            </a:r>
            <a:r>
              <a:rPr lang="zh-CN" altLang="en-US" sz="2400" b="1" dirty="0">
                <a:solidFill>
                  <a:srgbClr val="FF0000"/>
                </a:solidFill>
                <a:latin typeface="+mn-ea"/>
                <a:cs typeface="隶书" panose="02010509060101010101" charset="-122"/>
              </a:rPr>
              <a:t>：</a:t>
            </a:r>
            <a:endParaRPr lang="zh-CN" altLang="en-US" sz="2400" b="1" dirty="0">
              <a:solidFill>
                <a:srgbClr val="FF0000"/>
              </a:solidFill>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急度口渴</a:t>
            </a:r>
            <a:r>
              <a:rPr lang="zh-CN" altLang="en-US" sz="2400" dirty="0">
                <a:latin typeface="+mn-ea"/>
                <a:cs typeface="隶书" panose="02010509060101010101" charset="-122"/>
              </a:rPr>
              <a:t>，黏膜潮红，口唇肿胀</a:t>
            </a:r>
            <a:endParaRPr lang="zh-CN" altLang="en-US" sz="2400" dirty="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兴奋</a:t>
            </a:r>
            <a:r>
              <a:rPr lang="zh-CN" altLang="en-US" sz="2400" dirty="0">
                <a:latin typeface="+mn-ea"/>
                <a:cs typeface="隶书" panose="02010509060101010101" charset="-122"/>
              </a:rPr>
              <a:t>，转圈，冲撞，空口咀嚼</a:t>
            </a:r>
            <a:endParaRPr lang="zh-CN" altLang="en-US" sz="2400" dirty="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痉挛抽搐</a:t>
            </a:r>
            <a:r>
              <a:rPr lang="zh-CN" altLang="en-US" sz="2400" dirty="0">
                <a:latin typeface="+mn-ea"/>
                <a:cs typeface="隶书" panose="02010509060101010101" charset="-122"/>
              </a:rPr>
              <a:t>：从头到躯干，重心后移，犬坐</a:t>
            </a:r>
            <a:endParaRPr lang="zh-CN" altLang="en-US" sz="2400" dirty="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呼吸困难</a:t>
            </a:r>
            <a:r>
              <a:rPr lang="zh-CN" altLang="en-US" sz="2400" dirty="0">
                <a:latin typeface="+mn-ea"/>
                <a:cs typeface="隶书" panose="02010509060101010101" charset="-122"/>
              </a:rPr>
              <a:t>，脉搏增数，黏膜发绀</a:t>
            </a:r>
            <a:endParaRPr lang="zh-CN" altLang="en-US" sz="2400" dirty="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倒地</a:t>
            </a:r>
            <a:r>
              <a:rPr lang="zh-CN" altLang="en-US" sz="2400" dirty="0">
                <a:latin typeface="+mn-ea"/>
                <a:cs typeface="隶书" panose="02010509060101010101" charset="-122"/>
              </a:rPr>
              <a:t>游泳状，昏迷而死。病程</a:t>
            </a:r>
            <a:r>
              <a:rPr lang="en-US" altLang="zh-CN" sz="2400" dirty="0">
                <a:latin typeface="+mn-ea"/>
                <a:cs typeface="隶书" panose="02010509060101010101" charset="-122"/>
              </a:rPr>
              <a:t>1-2</a:t>
            </a:r>
            <a:r>
              <a:rPr lang="zh-CN" altLang="en-US" sz="2400" dirty="0">
                <a:latin typeface="+mn-ea"/>
                <a:cs typeface="隶书" panose="02010509060101010101" charset="-122"/>
              </a:rPr>
              <a:t>天</a:t>
            </a: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r>
              <a:rPr lang="zh-CN" altLang="en-US" sz="3600" b="1" dirty="0" smtClean="0">
                <a:solidFill>
                  <a:srgbClr val="0000CC"/>
                </a:solidFill>
                <a:latin typeface="+mn-ea"/>
                <a:ea typeface="+mn-ea"/>
              </a:rPr>
              <a:t>营养代谢疾病与中毒病</a:t>
            </a:r>
            <a:endParaRPr lang="zh-CN" altLang="en-US" b="1" dirty="0">
              <a:solidFill>
                <a:schemeClr val="tx1"/>
              </a:solidFill>
              <a:latin typeface="+mn-ea"/>
              <a:ea typeface="+mn-ea"/>
            </a:endParaRPr>
          </a:p>
        </p:txBody>
      </p:sp>
      <p:sp>
        <p:nvSpPr>
          <p:cNvPr id="3" name="内容占位符 2"/>
          <p:cNvSpPr>
            <a:spLocks noGrp="1"/>
          </p:cNvSpPr>
          <p:nvPr>
            <p:ph sz="quarter" idx="1"/>
          </p:nvPr>
        </p:nvSpPr>
        <p:spPr/>
        <p:txBody>
          <a:bodyPr>
            <a:normAutofit/>
          </a:bodyPr>
          <a:lstStyle/>
          <a:p>
            <a:pPr marL="0" lvl="1" indent="0">
              <a:lnSpc>
                <a:spcPct val="150000"/>
              </a:lnSpc>
              <a:buNone/>
            </a:pPr>
            <a:r>
              <a:rPr lang="zh-CN" altLang="en-US"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00"/>
                </a:solidFill>
                <a:latin typeface="宋体" panose="02010600030101010101" pitchFamily="2" charset="-122"/>
              </a:rPr>
              <a:t>主要</a:t>
            </a:r>
            <a:r>
              <a:rPr lang="zh-CN" altLang="en-US" b="1" dirty="0">
                <a:solidFill>
                  <a:srgbClr val="000000"/>
                </a:solidFill>
                <a:latin typeface="宋体" panose="02010600030101010101" pitchFamily="2" charset="-122"/>
              </a:rPr>
              <a:t>研究日粮中营养物质（能量、蛋白、维生素、矿物质）的供给不符合动物营养需要而导致的营养代谢病发生及防治。 </a:t>
            </a:r>
            <a:endParaRPr lang="en-US" altLang="zh-CN" b="1" dirty="0" smtClean="0">
              <a:solidFill>
                <a:srgbClr val="000000"/>
              </a:solidFill>
              <a:latin typeface="宋体" panose="02010600030101010101" pitchFamily="2" charset="-122"/>
            </a:endParaRPr>
          </a:p>
          <a:p>
            <a:pPr marL="342900" lvl="1" indent="-342900">
              <a:lnSpc>
                <a:spcPct val="150000"/>
              </a:lnSpc>
              <a:buFont typeface="Wingdings" panose="05000000000000000000" charset="0"/>
              <a:buChar char="£"/>
            </a:pP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a:lnSpc>
                <a:spcPct val="150000"/>
              </a:lnSpc>
              <a:buNone/>
            </a:pPr>
            <a:r>
              <a:rPr lang="zh-CN" altLang="en-US"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a:t>
            </a:r>
            <a:r>
              <a:rPr lang="en-US" altLang="zh-CN" dirty="0" smtClean="0">
                <a:solidFill>
                  <a:srgbClr val="000000"/>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smtClean="0">
                <a:solidFill>
                  <a:srgbClr val="000000"/>
                </a:solidFill>
                <a:latin typeface="宋体" panose="02010600030101010101" pitchFamily="2" charset="-122"/>
              </a:rPr>
              <a:t>动物</a:t>
            </a:r>
            <a:r>
              <a:rPr lang="zh-CN" altLang="en-US" b="1" dirty="0">
                <a:solidFill>
                  <a:srgbClr val="000000"/>
                </a:solidFill>
                <a:latin typeface="宋体" panose="02010600030101010101" pitchFamily="2" charset="-122"/>
              </a:rPr>
              <a:t>中毒疾病的诊断和防治。 </a:t>
            </a:r>
            <a:endPar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pPr eaLnBrk="1" hangingPunct="1"/>
            <a:r>
              <a:rPr lang="zh-CN" altLang="en-US">
                <a:solidFill>
                  <a:srgbClr val="FF3300"/>
                </a:solidFill>
                <a:latin typeface="Arial" panose="020B0604020202020204" pitchFamily="34" charset="0"/>
                <a:ea typeface="隶书" panose="02010509060101010101" charset="-122"/>
                <a:cs typeface="隶书" panose="02010509060101010101" charset="-122"/>
                <a:hlinkClick r:id="rId1" action="ppaction://hlinksldjump"/>
              </a:rPr>
              <a:t>食盐中毒的症状</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7270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84438" y="1557338"/>
            <a:ext cx="3606800" cy="1720850"/>
          </a:xfrm>
        </p:spPr>
      </p:pic>
      <p:pic>
        <p:nvPicPr>
          <p:cNvPr id="72707" name="Picture 5">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284538"/>
            <a:ext cx="3600450" cy="2327275"/>
          </a:xfrm>
          <a:prstGeom prst="rect">
            <a:avLst/>
          </a:prstGeom>
          <a:noFill/>
          <a:ln>
            <a:noFill/>
          </a:ln>
        </p:spPr>
      </p:pic>
      <p:sp>
        <p:nvSpPr>
          <p:cNvPr id="72708" name="Text Box 7"/>
          <p:cNvSpPr txBox="1">
            <a:spLocks noChangeArrowheads="1"/>
          </p:cNvSpPr>
          <p:nvPr/>
        </p:nvSpPr>
        <p:spPr bwMode="auto">
          <a:xfrm>
            <a:off x="6084888" y="2133600"/>
            <a:ext cx="1873250" cy="45720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eaLnBrk="0" hangingPunct="0">
              <a:spcBef>
                <a:spcPct val="50000"/>
              </a:spcBef>
            </a:pPr>
            <a:r>
              <a:rPr lang="zh-CN" altLang="en-US" sz="2400" b="1">
                <a:solidFill>
                  <a:srgbClr val="800000"/>
                </a:solidFill>
                <a:ea typeface="楷体_GB2312" charset="0"/>
                <a:cs typeface="楷体_GB2312" charset="0"/>
              </a:rPr>
              <a:t>兴奋，痉挛</a:t>
            </a:r>
            <a:endParaRPr lang="zh-CN" altLang="en-US" sz="2400" b="1">
              <a:solidFill>
                <a:srgbClr val="800000"/>
              </a:solidFill>
              <a:ea typeface="楷体_GB2312" charset="0"/>
              <a:cs typeface="楷体_GB2312" charset="0"/>
            </a:endParaRPr>
          </a:p>
        </p:txBody>
      </p:sp>
      <p:sp>
        <p:nvSpPr>
          <p:cNvPr id="72709" name="Text Box 8"/>
          <p:cNvSpPr txBox="1">
            <a:spLocks noChangeArrowheads="1"/>
          </p:cNvSpPr>
          <p:nvPr/>
        </p:nvSpPr>
        <p:spPr bwMode="auto">
          <a:xfrm>
            <a:off x="6156325" y="4005263"/>
            <a:ext cx="1800225" cy="45720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eaLnBrk="0" hangingPunct="0">
              <a:spcBef>
                <a:spcPct val="50000"/>
              </a:spcBef>
            </a:pPr>
            <a:r>
              <a:rPr lang="zh-CN" altLang="en-US" sz="2400" b="1">
                <a:solidFill>
                  <a:srgbClr val="800000"/>
                </a:solidFill>
                <a:ea typeface="楷体_GB2312" charset="0"/>
                <a:cs typeface="楷体_GB2312" charset="0"/>
              </a:rPr>
              <a:t>游泳样抽搐</a:t>
            </a:r>
            <a:endParaRPr lang="zh-CN" altLang="en-US" sz="2400" b="1">
              <a:solidFill>
                <a:srgbClr val="800000"/>
              </a:solidFill>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3</a:t>
            </a:r>
            <a:r>
              <a:rPr lang="zh-CN" altLang="en-US" sz="3600" b="1" dirty="0" smtClean="0">
                <a:solidFill>
                  <a:schemeClr val="tx1"/>
                </a:solidFill>
                <a:latin typeface="宋体" panose="02010600030101010101" pitchFamily="2" charset="-122"/>
              </a:rPr>
              <a:t>、症状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a:lnSpc>
                <a:spcPct val="150000"/>
              </a:lnSpc>
              <a:buNone/>
            </a:pPr>
            <a:r>
              <a:rPr lang="zh-CN" altLang="en-US" sz="2400" dirty="0" smtClean="0">
                <a:solidFill>
                  <a:srgbClr val="FF0000"/>
                </a:solidFill>
                <a:latin typeface="+mn-ea"/>
                <a:sym typeface="Wingdings" panose="05000000000000000000" charset="0"/>
              </a:rPr>
              <a:t></a:t>
            </a:r>
            <a:r>
              <a:rPr lang="en-US" altLang="zh-CN" sz="2400" dirty="0" smtClean="0">
                <a:solidFill>
                  <a:srgbClr val="FF0000"/>
                </a:solidFill>
                <a:latin typeface="+mn-ea"/>
                <a:sym typeface="Wingdings" panose="05000000000000000000" charset="0"/>
              </a:rPr>
              <a:t> </a:t>
            </a:r>
            <a:r>
              <a:rPr lang="zh-CN" altLang="en-US" sz="2400" b="1" dirty="0" smtClean="0">
                <a:solidFill>
                  <a:srgbClr val="FF0000"/>
                </a:solidFill>
                <a:latin typeface="+mn-ea"/>
                <a:cs typeface="隶书" panose="02010509060101010101" charset="-122"/>
                <a:sym typeface="Wingdings" panose="05000000000000000000" charset="0"/>
              </a:rPr>
              <a:t>鸡鸭</a:t>
            </a:r>
            <a:r>
              <a:rPr lang="zh-CN" altLang="en-US" sz="2400" b="1" dirty="0" smtClean="0">
                <a:solidFill>
                  <a:srgbClr val="FF0000"/>
                </a:solidFill>
                <a:latin typeface="+mn-ea"/>
                <a:cs typeface="隶书" panose="02010509060101010101" charset="-122"/>
              </a:rPr>
              <a:t>：</a:t>
            </a:r>
            <a:endParaRPr lang="en-US" altLang="zh-CN" sz="2400" b="1" dirty="0" smtClean="0">
              <a:solidFill>
                <a:srgbClr val="FF0000"/>
              </a:solidFill>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a:latin typeface="+mn-ea"/>
                <a:cs typeface="隶书" panose="02010509060101010101" charset="-122"/>
              </a:rPr>
              <a:t>沉郁，运动失调，行走困难、麻痹</a:t>
            </a:r>
            <a:endParaRPr lang="zh-CN" altLang="en-US" sz="2400" dirty="0">
              <a:latin typeface="+mn-ea"/>
              <a:cs typeface="隶书" panose="02010509060101010101" charset="-122"/>
            </a:endParaRPr>
          </a:p>
          <a:p>
            <a:pPr marL="594360" lvl="2" indent="0">
              <a:lnSpc>
                <a:spcPct val="150000"/>
              </a:lnSpc>
              <a:buNone/>
            </a:pPr>
            <a:r>
              <a:rPr lang="zh-CN" altLang="en-US" sz="2400" dirty="0">
                <a:latin typeface="+mn-ea"/>
                <a:sym typeface="Wingdings" panose="05000000000000000000" charset="0"/>
              </a:rPr>
              <a:t></a:t>
            </a:r>
            <a:r>
              <a:rPr lang="en-US" altLang="zh-CN" sz="2400" dirty="0">
                <a:latin typeface="+mn-ea"/>
                <a:sym typeface="Wingdings" panose="05000000000000000000" charset="0"/>
              </a:rPr>
              <a:t> </a:t>
            </a:r>
            <a:r>
              <a:rPr lang="zh-CN" altLang="en-US" sz="2400" dirty="0">
                <a:latin typeface="+mn-ea"/>
                <a:cs typeface="隶书" panose="02010509060101010101" charset="-122"/>
              </a:rPr>
              <a:t>口渴饮水，嗉囊扩张，口鼻流黏液</a:t>
            </a:r>
            <a:endParaRPr lang="zh-CN" altLang="en-US" sz="2400" dirty="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时见</a:t>
            </a:r>
            <a:r>
              <a:rPr lang="zh-CN" altLang="en-US" sz="2400" dirty="0">
                <a:latin typeface="+mn-ea"/>
                <a:cs typeface="隶书" panose="02010509060101010101" charset="-122"/>
              </a:rPr>
              <a:t>皮下水肿，后期下痢，</a:t>
            </a:r>
            <a:r>
              <a:rPr lang="zh-CN" altLang="en-US" sz="2400" dirty="0" smtClean="0">
                <a:latin typeface="+mn-ea"/>
                <a:cs typeface="隶书" panose="02010509060101010101" charset="-122"/>
              </a:rPr>
              <a:t>虚脱而死</a:t>
            </a:r>
            <a:endParaRPr lang="en-US" altLang="zh-CN" sz="2400" dirty="0" smtClean="0">
              <a:latin typeface="+mn-ea"/>
              <a:cs typeface="隶书" panose="02010509060101010101" charset="-122"/>
            </a:endParaRPr>
          </a:p>
          <a:p>
            <a:pPr marL="594360" lvl="2" indent="0">
              <a:lnSpc>
                <a:spcPct val="150000"/>
              </a:lnSpc>
              <a:buNone/>
            </a:pPr>
            <a:endParaRPr lang="en-US" altLang="zh-CN" sz="2400" dirty="0">
              <a:latin typeface="+mn-ea"/>
              <a:cs typeface="隶书" panose="02010509060101010101" charset="-122"/>
            </a:endParaRPr>
          </a:p>
          <a:p>
            <a:pPr marL="0" lvl="1" indent="0">
              <a:lnSpc>
                <a:spcPct val="150000"/>
              </a:lnSpc>
              <a:spcBef>
                <a:spcPts val="580"/>
              </a:spcBef>
              <a:buClr>
                <a:schemeClr val="accent1"/>
              </a:buClr>
              <a:buFont typeface="Wingdings" panose="05000000000000000000" charset="0"/>
              <a:buNone/>
            </a:pP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4</a:t>
            </a:r>
            <a:r>
              <a:rPr lang="zh-CN" altLang="en-US" sz="3600" b="1" dirty="0" smtClean="0">
                <a:solidFill>
                  <a:schemeClr val="tx1"/>
                </a:solidFill>
                <a:latin typeface="宋体" panose="02010600030101010101" pitchFamily="2" charset="-122"/>
              </a:rPr>
              <a:t>、病理变化</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胃肠黏</a:t>
            </a:r>
            <a:r>
              <a:rPr lang="zh-CN" altLang="en-US" sz="2400" dirty="0">
                <a:latin typeface="+mn-ea"/>
                <a:cs typeface="隶书" panose="02010509060101010101" charset="-122"/>
              </a:rPr>
              <a:t>膜出血，</a:t>
            </a:r>
            <a:r>
              <a:rPr lang="zh-CN" altLang="en-US" sz="2400" dirty="0" smtClean="0">
                <a:latin typeface="+mn-ea"/>
                <a:cs typeface="隶书" panose="02010509060101010101" charset="-122"/>
              </a:rPr>
              <a:t>溃疡</a:t>
            </a:r>
            <a:endParaRPr lang="zh-CN" altLang="en-US"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实质</a:t>
            </a:r>
            <a:r>
              <a:rPr lang="zh-CN" altLang="en-US" sz="2400" dirty="0">
                <a:latin typeface="+mn-ea"/>
                <a:cs typeface="隶书" panose="02010509060101010101" charset="-122"/>
              </a:rPr>
              <a:t>器官</a:t>
            </a:r>
            <a:r>
              <a:rPr lang="zh-CN" altLang="en-US" sz="2400" dirty="0" smtClean="0">
                <a:latin typeface="+mn-ea"/>
                <a:cs typeface="隶书" panose="02010509060101010101" charset="-122"/>
              </a:rPr>
              <a:t>出血</a:t>
            </a:r>
            <a:endParaRPr lang="en-US" altLang="zh-CN"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脑水肿</a:t>
            </a:r>
            <a:r>
              <a:rPr lang="zh-CN" altLang="en-US" sz="2400" dirty="0">
                <a:latin typeface="+mn-ea"/>
                <a:cs typeface="隶书" panose="02010509060101010101" charset="-122"/>
              </a:rPr>
              <a:t>，脑血管周围嗜酸性、</a:t>
            </a:r>
            <a:r>
              <a:rPr lang="zh-CN" altLang="en-US" sz="2400" dirty="0" smtClean="0">
                <a:latin typeface="+mn-ea"/>
                <a:cs typeface="隶书" panose="02010509060101010101" charset="-122"/>
              </a:rPr>
              <a:t>淋巴细胞浸润</a:t>
            </a:r>
            <a:endParaRPr lang="en-US" altLang="zh-CN"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鸡嗉囊积液</a:t>
            </a: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pPr eaLnBrk="1" hangingPunct="1"/>
            <a:r>
              <a:rPr lang="zh-CN" altLang="en-US">
                <a:solidFill>
                  <a:srgbClr val="FF3300"/>
                </a:solidFill>
                <a:latin typeface="Arial" panose="020B0604020202020204" pitchFamily="34" charset="0"/>
                <a:ea typeface="隶书" panose="02010509060101010101" charset="-122"/>
                <a:cs typeface="隶书" panose="02010509060101010101" charset="-122"/>
              </a:rPr>
              <a:t>食盐中毒的病变</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70658" name="Picture 4"/>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1930400" y="1700213"/>
            <a:ext cx="2809875" cy="1849437"/>
          </a:xfrm>
        </p:spPr>
      </p:pic>
      <p:pic>
        <p:nvPicPr>
          <p:cNvPr id="706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573463"/>
            <a:ext cx="2808288" cy="1758950"/>
          </a:xfrm>
          <a:prstGeom prst="rect">
            <a:avLst/>
          </a:prstGeom>
          <a:noFill/>
          <a:ln>
            <a:noFill/>
          </a:ln>
        </p:spPr>
      </p:pic>
      <p:pic>
        <p:nvPicPr>
          <p:cNvPr id="7066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1700213"/>
            <a:ext cx="1800225" cy="1871662"/>
          </a:xfrm>
          <a:prstGeom prst="rect">
            <a:avLst/>
          </a:prstGeom>
          <a:noFill/>
          <a:ln>
            <a:noFill/>
          </a:ln>
        </p:spPr>
      </p:pic>
      <p:pic>
        <p:nvPicPr>
          <p:cNvPr id="7066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573463"/>
            <a:ext cx="1800225" cy="1730375"/>
          </a:xfrm>
          <a:prstGeom prst="rect">
            <a:avLst/>
          </a:prstGeom>
          <a:noFill/>
          <a:ln>
            <a:noFill/>
          </a:ln>
        </p:spPr>
      </p:pic>
      <p:sp>
        <p:nvSpPr>
          <p:cNvPr id="70662" name="Text Box 8"/>
          <p:cNvSpPr txBox="1">
            <a:spLocks noChangeArrowheads="1"/>
          </p:cNvSpPr>
          <p:nvPr/>
        </p:nvSpPr>
        <p:spPr bwMode="auto">
          <a:xfrm>
            <a:off x="1692275" y="5516563"/>
            <a:ext cx="5905500" cy="457200"/>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eaLnBrk="0" hangingPunct="0">
              <a:spcBef>
                <a:spcPct val="50000"/>
              </a:spcBef>
            </a:pPr>
            <a:r>
              <a:rPr lang="zh-CN" altLang="en-US" sz="2400" b="1">
                <a:solidFill>
                  <a:srgbClr val="800000"/>
                </a:solidFill>
                <a:ea typeface="楷体_GB2312" charset="0"/>
                <a:cs typeface="楷体_GB2312" charset="0"/>
              </a:rPr>
              <a:t>猪胃、肠道、肺广泛出血，脑血管“袖套”</a:t>
            </a:r>
            <a:endParaRPr lang="zh-CN" altLang="en-US" sz="2400" b="1">
              <a:solidFill>
                <a:srgbClr val="800000"/>
              </a:solidFill>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p:txBody>
          <a:bodyPr/>
          <a:lstStyle/>
          <a:p>
            <a:pPr eaLnBrk="1" hangingPunct="1"/>
            <a:r>
              <a:rPr lang="zh-CN" altLang="en-US">
                <a:solidFill>
                  <a:srgbClr val="FF3300"/>
                </a:solidFill>
                <a:latin typeface="Arial" panose="020B0604020202020204" pitchFamily="34" charset="0"/>
                <a:ea typeface="隶书" panose="02010509060101010101" charset="-122"/>
                <a:cs typeface="隶书" panose="02010509060101010101" charset="-122"/>
              </a:rPr>
              <a:t>食盐中毒的病变</a:t>
            </a:r>
            <a:endParaRPr lang="zh-CN" altLang="en-US">
              <a:solidFill>
                <a:srgbClr val="FF3300"/>
              </a:solidFill>
              <a:latin typeface="Arial" panose="020B0604020202020204" pitchFamily="34" charset="0"/>
              <a:ea typeface="隶书" panose="02010509060101010101" charset="-122"/>
              <a:cs typeface="隶书" panose="02010509060101010101" charset="-122"/>
            </a:endParaRPr>
          </a:p>
        </p:txBody>
      </p:sp>
      <p:pic>
        <p:nvPicPr>
          <p:cNvPr id="71682" name="Picture 4">
            <a:hlinkClick r:id="rId1" action="ppaction://hlinksldjump"/>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63688" y="1917700"/>
            <a:ext cx="5875337" cy="2873375"/>
          </a:xfrm>
        </p:spPr>
      </p:pic>
      <p:sp>
        <p:nvSpPr>
          <p:cNvPr id="71683" name="Text Box 5"/>
          <p:cNvSpPr txBox="1">
            <a:spLocks noChangeArrowheads="1"/>
          </p:cNvSpPr>
          <p:nvPr/>
        </p:nvSpPr>
        <p:spPr bwMode="auto">
          <a:xfrm>
            <a:off x="1979613" y="4859338"/>
            <a:ext cx="5040312" cy="519112"/>
          </a:xfrm>
          <a:prstGeom prst="rect">
            <a:avLst/>
          </a:prstGeom>
          <a:noFill/>
          <a:ln>
            <a:noFill/>
          </a:ln>
        </p:spPr>
        <p:txBody>
          <a:bodyPr>
            <a:spAutoFit/>
          </a:bodyPr>
          <a:lstStyle>
            <a:lvl1pPr>
              <a:defRPr>
                <a:solidFill>
                  <a:schemeClr val="tx1"/>
                </a:solidFill>
                <a:latin typeface="Arial" panose="020B0604020202020204" pitchFamily="34" charset="0"/>
                <a:ea typeface="宋体" panose="02010600030101010101" pitchFamily="2" charset="-122"/>
                <a:cs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cs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cs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cs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cs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cs typeface="宋体" panose="02010600030101010101" pitchFamily="2" charset="-122"/>
              </a:defRPr>
            </a:lvl9pPr>
          </a:lstStyle>
          <a:p>
            <a:pPr eaLnBrk="0" hangingPunct="0">
              <a:spcBef>
                <a:spcPct val="50000"/>
              </a:spcBef>
            </a:pPr>
            <a:r>
              <a:rPr lang="en-US" altLang="zh-CN" sz="2400" b="1">
                <a:solidFill>
                  <a:schemeClr val="folHlink"/>
                </a:solidFill>
              </a:rPr>
              <a:t>                   </a:t>
            </a:r>
            <a:r>
              <a:rPr lang="zh-CN" altLang="en-US" sz="2800" b="1">
                <a:solidFill>
                  <a:srgbClr val="800000"/>
                </a:solidFill>
                <a:ea typeface="楷体_GB2312" charset="0"/>
                <a:cs typeface="楷体_GB2312" charset="0"/>
              </a:rPr>
              <a:t>肾脏广泛出血</a:t>
            </a:r>
            <a:endParaRPr lang="zh-CN" altLang="en-US" sz="2800" b="1">
              <a:solidFill>
                <a:srgbClr val="800000"/>
              </a:solidFill>
              <a:ea typeface="楷体_GB2312" charset="0"/>
              <a:cs typeface="楷体_GB2312"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5</a:t>
            </a:r>
            <a:r>
              <a:rPr lang="zh-CN" altLang="en-US" sz="3600" b="1" dirty="0" smtClean="0">
                <a:solidFill>
                  <a:schemeClr val="tx1"/>
                </a:solidFill>
                <a:latin typeface="宋体" panose="02010600030101010101" pitchFamily="2" charset="-122"/>
              </a:rPr>
              <a:t>、诊断</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病史</a:t>
            </a:r>
            <a:r>
              <a:rPr lang="zh-CN" altLang="en-US" sz="2400" dirty="0">
                <a:latin typeface="+mn-ea"/>
                <a:cs typeface="隶书" panose="02010509060101010101" charset="-122"/>
              </a:rPr>
              <a:t>，神经症状，脑水肿、脑血管袖套、广泛</a:t>
            </a:r>
            <a:r>
              <a:rPr lang="zh-CN" altLang="en-US" sz="2400" dirty="0" smtClean="0">
                <a:latin typeface="+mn-ea"/>
                <a:cs typeface="隶书" panose="02010509060101010101" charset="-122"/>
              </a:rPr>
              <a:t>出血的病变</a:t>
            </a:r>
            <a:endParaRPr lang="zh-CN" altLang="en-US"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solidFill>
                  <a:srgbClr val="FF3300"/>
                </a:solidFill>
                <a:latin typeface="+mn-ea"/>
                <a:cs typeface="隶书" panose="02010509060101010101" charset="-122"/>
              </a:rPr>
              <a:t>化验</a:t>
            </a:r>
            <a:r>
              <a:rPr lang="zh-CN" altLang="en-US" sz="2400" dirty="0">
                <a:solidFill>
                  <a:srgbClr val="FF3300"/>
                </a:solidFill>
                <a:latin typeface="+mn-ea"/>
                <a:cs typeface="隶书" panose="02010509060101010101" charset="-122"/>
              </a:rPr>
              <a:t>：</a:t>
            </a:r>
            <a:r>
              <a:rPr lang="zh-CN" altLang="en-US" sz="2400" dirty="0">
                <a:latin typeface="+mn-ea"/>
                <a:cs typeface="隶书" panose="02010509060101010101" charset="-122"/>
              </a:rPr>
              <a:t>脑脊液</a:t>
            </a:r>
            <a:r>
              <a:rPr lang="en-US" altLang="zh-CN" sz="2400" dirty="0">
                <a:latin typeface="+mn-ea"/>
                <a:cs typeface="隶书" panose="02010509060101010101" charset="-122"/>
              </a:rPr>
              <a:t>Na</a:t>
            </a:r>
            <a:r>
              <a:rPr lang="en-US" altLang="zh-CN" sz="2400" baseline="30000" dirty="0">
                <a:latin typeface="+mn-ea"/>
                <a:cs typeface="隶书" panose="02010509060101010101" charset="-122"/>
              </a:rPr>
              <a:t>+</a:t>
            </a:r>
            <a:r>
              <a:rPr lang="en-US" altLang="zh-CN" sz="2400" dirty="0">
                <a:latin typeface="+mn-ea"/>
                <a:cs typeface="隶书" panose="02010509060101010101" charset="-122"/>
              </a:rPr>
              <a:t>160mmol/L</a:t>
            </a:r>
            <a:r>
              <a:rPr lang="zh-CN" altLang="en-US" sz="2400" dirty="0" smtClean="0">
                <a:latin typeface="+mn-ea"/>
                <a:cs typeface="隶书" panose="02010509060101010101" charset="-122"/>
              </a:rPr>
              <a:t>以上。</a:t>
            </a: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rPr>
              <a:t>6</a:t>
            </a:r>
            <a:r>
              <a:rPr lang="zh-CN" altLang="en-US" sz="3600" b="1" dirty="0" smtClean="0">
                <a:solidFill>
                  <a:schemeClr val="tx1"/>
                </a:solidFill>
                <a:latin typeface="宋体" panose="02010600030101010101" pitchFamily="2" charset="-122"/>
              </a:rPr>
              <a:t>、治疗</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a:lnSpc>
                <a:spcPct val="150000"/>
              </a:lnSpc>
              <a:buNone/>
            </a:pPr>
            <a:r>
              <a:rPr lang="zh-CN" altLang="en-US" sz="2400" b="1" dirty="0">
                <a:solidFill>
                  <a:srgbClr val="FF0000"/>
                </a:solidFill>
                <a:latin typeface="+mn-ea"/>
                <a:sym typeface="Wingdings" panose="05000000000000000000" charset="0"/>
              </a:rPr>
              <a:t></a:t>
            </a:r>
            <a:r>
              <a:rPr lang="en-US" altLang="zh-CN" sz="2400" b="1" dirty="0">
                <a:solidFill>
                  <a:srgbClr val="FF0000"/>
                </a:solidFill>
                <a:latin typeface="+mn-ea"/>
                <a:sym typeface="Wingdings" panose="05000000000000000000" charset="0"/>
              </a:rPr>
              <a:t> </a:t>
            </a:r>
            <a:r>
              <a:rPr lang="zh-CN" altLang="en-US" sz="2400" b="1" dirty="0" smtClean="0">
                <a:solidFill>
                  <a:srgbClr val="FF0000"/>
                </a:solidFill>
                <a:latin typeface="+mn-ea"/>
                <a:cs typeface="隶书" panose="02010509060101010101" charset="-122"/>
              </a:rPr>
              <a:t>治疗</a:t>
            </a:r>
            <a:r>
              <a:rPr lang="zh-CN" altLang="en-US" sz="2400" b="1" dirty="0">
                <a:solidFill>
                  <a:srgbClr val="FF0000"/>
                </a:solidFill>
                <a:latin typeface="+mn-ea"/>
                <a:cs typeface="隶书" panose="02010509060101010101" charset="-122"/>
              </a:rPr>
              <a:t>：</a:t>
            </a:r>
            <a:r>
              <a:rPr lang="zh-CN" altLang="en-US" sz="2400" dirty="0">
                <a:latin typeface="+mn-ea"/>
                <a:cs typeface="隶书" panose="02010509060101010101" charset="-122"/>
              </a:rPr>
              <a:t>排钠，预防脑水肿，恢复离</a:t>
            </a:r>
            <a:r>
              <a:rPr lang="zh-CN" altLang="en-US" sz="2400" dirty="0" smtClean="0">
                <a:latin typeface="+mn-ea"/>
                <a:cs typeface="隶书" panose="02010509060101010101" charset="-122"/>
              </a:rPr>
              <a:t>子平衡对症治疗</a:t>
            </a:r>
            <a:endParaRPr lang="en-US" altLang="zh-CN" sz="2400" b="1" dirty="0">
              <a:solidFill>
                <a:srgbClr val="FF0000"/>
              </a:solidFill>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停盐</a:t>
            </a:r>
            <a:r>
              <a:rPr lang="zh-CN" altLang="en-US" sz="2400" dirty="0">
                <a:latin typeface="+mn-ea"/>
                <a:cs typeface="隶书" panose="02010509060101010101" charset="-122"/>
              </a:rPr>
              <a:t>，</a:t>
            </a:r>
            <a:r>
              <a:rPr lang="zh-CN" altLang="en-US" sz="2400" dirty="0" smtClean="0">
                <a:latin typeface="+mn-ea"/>
                <a:cs typeface="隶书" panose="02010509060101010101" charset="-122"/>
              </a:rPr>
              <a:t>饮水</a:t>
            </a:r>
            <a:endParaRPr lang="en-US" altLang="zh-CN"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脱水缓解脑水肿</a:t>
            </a:r>
            <a:r>
              <a:rPr lang="zh-CN" altLang="en-US" sz="2400" dirty="0">
                <a:latin typeface="+mn-ea"/>
                <a:cs typeface="隶书" panose="02010509060101010101" charset="-122"/>
              </a:rPr>
              <a:t>、利尿</a:t>
            </a:r>
            <a:r>
              <a:rPr lang="zh-CN" altLang="en-US" sz="2400" dirty="0" smtClean="0">
                <a:latin typeface="+mn-ea"/>
                <a:cs typeface="隶书" panose="02010509060101010101" charset="-122"/>
              </a:rPr>
              <a:t>：</a:t>
            </a:r>
            <a:r>
              <a:rPr lang="en-US" altLang="zh-CN" sz="2400" dirty="0" smtClean="0">
                <a:latin typeface="+mn-ea"/>
                <a:cs typeface="隶书" panose="02010509060101010101" charset="-122"/>
              </a:rPr>
              <a:t>10</a:t>
            </a:r>
            <a:r>
              <a:rPr lang="en-US" altLang="zh-CN" sz="2400" dirty="0">
                <a:latin typeface="+mn-ea"/>
                <a:cs typeface="隶书" panose="02010509060101010101" charset="-122"/>
              </a:rPr>
              <a:t>%G</a:t>
            </a:r>
            <a:r>
              <a:rPr lang="zh-CN" altLang="en-US" sz="2400" dirty="0">
                <a:latin typeface="+mn-ea"/>
                <a:cs typeface="隶书" panose="02010509060101010101" charset="-122"/>
              </a:rPr>
              <a:t>，速尿（呋塞米、呋喃苯胺酸）</a:t>
            </a:r>
            <a:r>
              <a:rPr lang="zh-CN" altLang="en-US" sz="2400" dirty="0" smtClean="0">
                <a:latin typeface="+mn-ea"/>
                <a:cs typeface="隶书" panose="02010509060101010101" charset="-122"/>
              </a:rPr>
              <a:t>，甘露</a:t>
            </a:r>
            <a:r>
              <a:rPr lang="zh-CN" altLang="en-US" sz="2400" dirty="0">
                <a:latin typeface="+mn-ea"/>
                <a:cs typeface="隶书" panose="02010509060101010101" charset="-122"/>
              </a:rPr>
              <a:t>醇，</a:t>
            </a:r>
            <a:r>
              <a:rPr lang="zh-CN" altLang="en-US" sz="2400" dirty="0" smtClean="0">
                <a:latin typeface="+mn-ea"/>
                <a:cs typeface="隶书" panose="02010509060101010101" charset="-122"/>
              </a:rPr>
              <a:t>山梨醇</a:t>
            </a:r>
            <a:endParaRPr lang="en-US" altLang="zh-CN"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补钙</a:t>
            </a:r>
            <a:r>
              <a:rPr lang="zh-CN" altLang="en-US" sz="2400" dirty="0">
                <a:latin typeface="+mn-ea"/>
                <a:cs typeface="隶书" panose="02010509060101010101" charset="-122"/>
              </a:rPr>
              <a:t>：</a:t>
            </a:r>
            <a:r>
              <a:rPr lang="en-US" altLang="zh-CN" sz="2400" dirty="0">
                <a:latin typeface="+mn-ea"/>
                <a:cs typeface="隶书" panose="02010509060101010101" charset="-122"/>
              </a:rPr>
              <a:t>10%</a:t>
            </a:r>
            <a:r>
              <a:rPr lang="zh-CN" altLang="en-US" sz="2400" dirty="0">
                <a:latin typeface="+mn-ea"/>
                <a:cs typeface="隶书" panose="02010509060101010101" charset="-122"/>
              </a:rPr>
              <a:t>葡萄糖酸钙，</a:t>
            </a:r>
            <a:r>
              <a:rPr lang="en-US" altLang="zh-CN" sz="2400" dirty="0">
                <a:latin typeface="+mn-ea"/>
                <a:cs typeface="隶书" panose="02010509060101010101" charset="-122"/>
              </a:rPr>
              <a:t>10%</a:t>
            </a:r>
            <a:r>
              <a:rPr lang="zh-CN" altLang="en-US" sz="2400" dirty="0" smtClean="0">
                <a:latin typeface="+mn-ea"/>
                <a:cs typeface="隶书" panose="02010509060101010101" charset="-122"/>
              </a:rPr>
              <a:t>氯化钙</a:t>
            </a:r>
            <a:endParaRPr lang="en-US" altLang="zh-CN" sz="2400" dirty="0" smtClean="0">
              <a:latin typeface="+mn-ea"/>
              <a:cs typeface="隶书" panose="02010509060101010101" charset="-122"/>
            </a:endParaRPr>
          </a:p>
          <a:p>
            <a:pPr marL="594360" lvl="2" indent="0">
              <a:lnSpc>
                <a:spcPct val="150000"/>
              </a:lnSpc>
              <a:buNone/>
            </a:pPr>
            <a:r>
              <a:rPr lang="zh-CN" altLang="en-US" sz="2400" dirty="0" smtClean="0">
                <a:latin typeface="+mn-ea"/>
                <a:sym typeface="Wingdings" panose="05000000000000000000" charset="0"/>
              </a:rPr>
              <a:t></a:t>
            </a:r>
            <a:r>
              <a:rPr lang="en-US" altLang="zh-CN" sz="2400" dirty="0" smtClean="0">
                <a:latin typeface="+mn-ea"/>
                <a:sym typeface="Wingdings" panose="05000000000000000000" charset="0"/>
              </a:rPr>
              <a:t> </a:t>
            </a:r>
            <a:r>
              <a:rPr lang="zh-CN" altLang="en-US" sz="2400" dirty="0" smtClean="0">
                <a:latin typeface="+mn-ea"/>
                <a:cs typeface="隶书" panose="02010509060101010101" charset="-122"/>
              </a:rPr>
              <a:t>解痉镇</a:t>
            </a:r>
            <a:r>
              <a:rPr lang="zh-CN" altLang="en-US" sz="2400" dirty="0">
                <a:latin typeface="+mn-ea"/>
                <a:cs typeface="隶书" panose="02010509060101010101" charset="-122"/>
              </a:rPr>
              <a:t>静：硫酸镁</a:t>
            </a:r>
            <a:endParaRPr lang="zh-CN" altLang="en-US" sz="2400" dirty="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smtClean="0">
                <a:solidFill>
                  <a:schemeClr val="tx1"/>
                </a:solidFill>
                <a:latin typeface="宋体" panose="02010600030101010101" pitchFamily="2" charset="-122"/>
              </a:rPr>
              <a:t>五、有机磷中毒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eaLnBrk="1" hangingPunct="1">
              <a:lnSpc>
                <a:spcPct val="150000"/>
              </a:lnSpc>
              <a:buNone/>
            </a:pP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有机磷农药：</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有机磷酸酯类化合物</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b="1" dirty="0">
                <a:solidFill>
                  <a:srgbClr val="FF0000"/>
                </a:solidFill>
                <a:sym typeface="Wingdings" panose="05000000000000000000" charset="0"/>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剧毒类：</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特普，甲拌磷，内吸磷</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b="1" dirty="0">
                <a:solidFill>
                  <a:srgbClr val="FF0000"/>
                </a:solidFill>
                <a:sym typeface="Wingdings" panose="05000000000000000000" charset="0"/>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高毒类：</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苯硫磷，敌敌畏，甲基内吸磷</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b="1" dirty="0">
                <a:solidFill>
                  <a:srgbClr val="FF0000"/>
                </a:solidFill>
                <a:sym typeface="Wingdings" panose="05000000000000000000" charset="0"/>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中毒类：</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杀螟硫磷，敌百虫，乐果</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b="1" dirty="0">
                <a:solidFill>
                  <a:srgbClr val="FF0000"/>
                </a:solidFill>
                <a:sym typeface="Wingdings" panose="05000000000000000000" charset="0"/>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低毒类：</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马拉硫磷，辛硫磷，皮蝇磷</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0" eaLnBrk="1" hangingPunct="1">
              <a:lnSpc>
                <a:spcPct val="150000"/>
              </a:lnSpc>
              <a:buNone/>
            </a:pPr>
            <a:r>
              <a:rPr lang="zh-CN" altLang="en-US" sz="2400"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病因：</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dirty="0">
                <a:sym typeface="Wingdings" panose="05000000000000000000" charset="0"/>
              </a:rPr>
              <a:t></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误食喷药的牧草、饲料；驱虫过量；</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r>
              <a:rPr lang="zh-CN" altLang="en-US" dirty="0">
                <a:sym typeface="Wingdings" panose="05000000000000000000" charset="0"/>
              </a:rPr>
              <a:t></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投毒，自杀</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hlinkClick r:id="rId1"/>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、体内过程</a:t>
            </a:r>
            <a:r>
              <a:rPr lang="zh-CN" altLang="en-US" sz="3600" b="1" dirty="0" smtClean="0">
                <a:solidFill>
                  <a:schemeClr val="tx1"/>
                </a:solidFill>
                <a:latin typeface="宋体" panose="02010600030101010101" pitchFamily="2" charset="-122"/>
              </a:rPr>
              <a:t>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0"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毒物进入机体的途径</a:t>
            </a:r>
            <a:endPar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20040" lvl="1" indent="0" eaLnBrk="1" hangingPunct="1">
              <a:lnSpc>
                <a:spcPct val="150000"/>
              </a:lnSpc>
              <a:buNone/>
            </a:pPr>
            <a:r>
              <a:rPr lang="zh-CN" altLang="en-US" dirty="0">
                <a:sym typeface="Wingdings" panose="05000000000000000000" charset="0"/>
              </a:rPr>
              <a:t>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消化道</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Font typeface="宋体" panose="02010600030101010101" pitchFamily="2" charset="-122"/>
              <a:buNone/>
            </a:pPr>
            <a:r>
              <a:rPr lang="zh-CN" altLang="en-US" dirty="0">
                <a:sym typeface="Wingdings" panose="05000000000000000000" charset="0"/>
              </a:rPr>
              <a:t>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呼吸道</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Font typeface="宋体" panose="02010600030101010101" pitchFamily="2" charset="-122"/>
              <a:buNone/>
            </a:pPr>
            <a:r>
              <a:rPr lang="zh-CN" altLang="en-US" dirty="0">
                <a:sym typeface="Wingdings" panose="05000000000000000000" charset="0"/>
              </a:rPr>
              <a:t></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皮肤黏膜</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0"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毒物的代谢：肝脏</a:t>
            </a:r>
            <a:endPar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lvl="0"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毒物的排泄：</a:t>
            </a:r>
            <a:endParaRPr lang="zh-CN" altLang="en-US" sz="2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20040" lvl="1" indent="0" eaLnBrk="1" hangingPunct="1">
              <a:lnSpc>
                <a:spcPct val="150000"/>
              </a:lnSpc>
              <a:buNone/>
            </a:pPr>
            <a:r>
              <a:rPr lang="zh-CN" altLang="en-US" b="1" dirty="0">
                <a:sym typeface="Wingdings" panose="05000000000000000000" charset="0"/>
              </a:rPr>
              <a:t>   </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24</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小时经肾脏排出</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20040" lvl="1" indent="0" eaLnBrk="1" hangingPunct="1">
              <a:lnSpc>
                <a:spcPct val="150000"/>
              </a:lnSpc>
              <a:buNone/>
            </a:pPr>
            <a:r>
              <a:rPr lang="zh-CN" altLang="en-US" b="1" dirty="0">
                <a:sym typeface="Wingdings" panose="05000000000000000000" charset="0"/>
              </a:rPr>
              <a:t>   </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48</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小时完全排出体外</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5" end="5"/>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
                                            <p:txEl>
                                              <p:pRg st="6" end="6"/>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6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中毒原理</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0" indent="0" eaLnBrk="1" hangingPunct="1">
              <a:lnSpc>
                <a:spcPct val="150000"/>
              </a:lnSpc>
              <a:buNone/>
            </a:pPr>
            <a:r>
              <a:rPr lang="zh-CN" altLang="en-US" sz="2400"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使胆碱酯酶失活，乙酰胆碱在体内蓄积</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zh-CN" altLang="en-US" b="1" dirty="0">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正常情况：</a:t>
            </a:r>
            <a:endParaRPr lang="en-US" altLang="zh-CN"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dirty="0">
                <a:solidFill>
                  <a:srgbClr val="FF0000"/>
                </a:solidFill>
                <a:sym typeface="Wingdings" panose="05000000000000000000" charset="0"/>
              </a:rPr>
              <a:t>  </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乙酰胆碱</a:t>
            </a: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胆碱酯酶</a:t>
            </a: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胆碱</a:t>
            </a: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乙酸</a:t>
            </a:r>
            <a:endPar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ym typeface="Wingdings" panose="05000000000000000000" charset="0"/>
              </a:rPr>
              <a:t>  有机磷中毒</a:t>
            </a:r>
            <a:r>
              <a:rPr lang="zh-CN" altLang="en-US" b="1" dirty="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en-US" altLang="zh-CN"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dirty="0">
                <a:solidFill>
                  <a:srgbClr val="FF0000"/>
                </a:solidFill>
                <a:sym typeface="Wingdings" panose="05000000000000000000" charset="0"/>
              </a:rPr>
              <a:t>  </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有机磷</a:t>
            </a: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胆碱酯酶</a:t>
            </a:r>
            <a:r>
              <a:rPr lang="en-US" altLang="zh-CN"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磷酰化胆碱酯酶</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，使胆碱酯酶失活，</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hlinkClick r:id="rId1" action="ppaction://hlinkfile"/>
              </a:rPr>
              <a:t>乙酰胆碱</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在体内蓄积。中毒后</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48</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小时老化，不易解离。</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3" end="3"/>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457200" y="1526927"/>
            <a:ext cx="8229600" cy="1470025"/>
          </a:xfrm>
        </p:spPr>
        <p:txBody>
          <a:bodyPr>
            <a:normAutofit/>
          </a:bodyPr>
          <a:lstStyle/>
          <a:p>
            <a:r>
              <a:rPr lang="zh-CN" altLang="en-US" sz="4800" b="1" dirty="0" smtClean="0">
                <a:latin typeface="+mn-ea"/>
                <a:ea typeface="+mn-ea"/>
              </a:rPr>
              <a:t>第六章</a:t>
            </a:r>
            <a:r>
              <a:rPr lang="en-US" altLang="zh-CN" sz="4800" b="1" dirty="0" smtClean="0">
                <a:latin typeface="+mn-ea"/>
                <a:ea typeface="+mn-ea"/>
              </a:rPr>
              <a:t> </a:t>
            </a:r>
            <a:r>
              <a:rPr lang="zh-CN" altLang="en-US" sz="4800" b="1" dirty="0" smtClean="0">
                <a:solidFill>
                  <a:schemeClr val="bg1"/>
                </a:solidFill>
                <a:latin typeface="+mn-ea"/>
                <a:ea typeface="+mn-ea"/>
              </a:rPr>
              <a:t>动物</a:t>
            </a:r>
            <a:r>
              <a:rPr lang="zh-CN" altLang="en-US" sz="4800" b="1" dirty="0">
                <a:solidFill>
                  <a:schemeClr val="bg1"/>
                </a:solidFill>
                <a:latin typeface="+mn-ea"/>
                <a:ea typeface="+mn-ea"/>
              </a:rPr>
              <a:t>中毒病</a:t>
            </a:r>
            <a:endParaRPr lang="zh-CN" altLang="en-US" sz="4800" b="1" dirty="0" smtClean="0">
              <a:solidFill>
                <a:schemeClr val="bg1"/>
              </a:solidFill>
              <a:latin typeface="+mn-ea"/>
              <a:ea typeface="+mn-ea"/>
            </a:endParaRPr>
          </a:p>
        </p:txBody>
      </p:sp>
      <p:sp>
        <p:nvSpPr>
          <p:cNvPr id="6" name="文本框 5"/>
          <p:cNvSpPr txBox="1"/>
          <p:nvPr/>
        </p:nvSpPr>
        <p:spPr>
          <a:xfrm>
            <a:off x="1979712" y="3501008"/>
            <a:ext cx="5544616" cy="1911293"/>
          </a:xfrm>
          <a:prstGeom prst="rect">
            <a:avLst/>
          </a:prstGeom>
          <a:noFill/>
        </p:spPr>
        <p:txBody>
          <a:bodyPr wrap="square" rtlCol="0">
            <a:spAutoFit/>
          </a:bodyPr>
          <a:lstStyle/>
          <a:p>
            <a:pPr>
              <a:lnSpc>
                <a:spcPct val="120000"/>
              </a:lnSpc>
              <a:spcBef>
                <a:spcPct val="20000"/>
              </a:spcBef>
            </a:pPr>
            <a:r>
              <a:rPr lang="zh-CN" altLang="en-US" sz="3600" b="1" dirty="0">
                <a:solidFill>
                  <a:srgbClr val="0000CC"/>
                </a:solidFill>
                <a:latin typeface="宋体" panose="02010600030101010101" pitchFamily="2" charset="-122"/>
              </a:rPr>
              <a:t>第一节  </a:t>
            </a:r>
            <a:r>
              <a:rPr lang="zh-CN" altLang="en-US" sz="3600" b="1" dirty="0" smtClean="0">
                <a:solidFill>
                  <a:srgbClr val="0000CC"/>
                </a:solidFill>
                <a:latin typeface="宋体" panose="02010600030101010101" pitchFamily="2" charset="-122"/>
                <a:hlinkClick r:id="rId1" action="ppaction://hlinksldjump"/>
              </a:rPr>
              <a:t>中毒概论</a:t>
            </a:r>
            <a:endParaRPr lang="en-US" altLang="zh-CN" sz="3600" b="1" dirty="0" smtClean="0">
              <a:solidFill>
                <a:srgbClr val="0000CC"/>
              </a:solidFill>
              <a:latin typeface="宋体" panose="02010600030101010101" pitchFamily="2" charset="-122"/>
            </a:endParaRPr>
          </a:p>
          <a:p>
            <a:pPr>
              <a:lnSpc>
                <a:spcPct val="120000"/>
              </a:lnSpc>
              <a:spcBef>
                <a:spcPct val="20000"/>
              </a:spcBef>
            </a:pPr>
            <a:r>
              <a:rPr lang="zh-CN" altLang="en-US" sz="3600" b="1" dirty="0">
                <a:solidFill>
                  <a:srgbClr val="0000CC"/>
                </a:solidFill>
                <a:latin typeface="宋体" panose="02010600030101010101" pitchFamily="2" charset="-122"/>
              </a:rPr>
              <a:t>第二节  </a:t>
            </a:r>
            <a:r>
              <a:rPr lang="zh-CN" altLang="en-US" sz="3600" b="1" dirty="0">
                <a:solidFill>
                  <a:srgbClr val="0000CC"/>
                </a:solidFill>
                <a:latin typeface="宋体" panose="02010600030101010101" pitchFamily="2" charset="-122"/>
                <a:hlinkClick r:id="rId2" action="ppaction://hlinksldjump"/>
              </a:rPr>
              <a:t>常见中毒病</a:t>
            </a:r>
            <a:r>
              <a:rPr lang="zh-CN" altLang="en-US" sz="3600" b="1" dirty="0">
                <a:solidFill>
                  <a:srgbClr val="0000CC"/>
                </a:solidFill>
                <a:latin typeface="宋体" panose="02010600030101010101" pitchFamily="2" charset="-122"/>
              </a:rPr>
              <a:t> </a:t>
            </a:r>
            <a:endParaRPr lang="zh-CN" altLang="en-US" sz="3600" b="1" dirty="0">
              <a:solidFill>
                <a:srgbClr val="0000CC"/>
              </a:solidFill>
              <a:latin typeface="宋体" panose="02010600030101010101" pitchFamily="2" charset="-122"/>
            </a:endParaRPr>
          </a:p>
          <a:p>
            <a:pPr algn="ctr">
              <a:lnSpc>
                <a:spcPct val="120000"/>
              </a:lnSpc>
              <a:spcBef>
                <a:spcPct val="20000"/>
              </a:spcBef>
            </a:pPr>
            <a:endParaRPr lang="zh-CN" altLang="en-US" b="1" dirty="0">
              <a:solidFill>
                <a:srgbClr val="0000CC"/>
              </a:solidFill>
              <a:latin typeface="宋体" panose="02010600030101010101" pitchFamily="2" charset="-122"/>
            </a:endParaRPr>
          </a:p>
        </p:txBody>
      </p:sp>
    </p:spTree>
    <p:custDataLst>
      <p:tags r:id="rId3"/>
    </p:custData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p:cNvSpPr>
          <p:nvPr>
            <p:ph idx="1"/>
          </p:nvPr>
        </p:nvSpPr>
        <p:spPr>
          <a:xfrm>
            <a:off x="900430" y="746125"/>
            <a:ext cx="6458585" cy="1076325"/>
          </a:xfrm>
        </p:spPr>
        <p:txBody>
          <a:bodyPr wrap="square" lIns="91440" tIns="45720" rIns="91440" bIns="45720" anchor="t"/>
          <a:lstStyle/>
          <a:p>
            <a:pPr marL="0" indent="0" eaLnBrk="1" hangingPunct="1">
              <a:buNone/>
            </a:pPr>
            <a:r>
              <a:rPr lang="zh-CN" altLang="en-US" sz="2400"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rPr>
              <a:t>胆碱能神经：</a:t>
            </a:r>
            <a:r>
              <a:rPr lang="en-US" altLang="zh-CN" sz="2400" b="1" dirty="0">
                <a:solidFill>
                  <a:srgbClr val="0000FF"/>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rPr>
              <a:t>乙酰胆碱</a:t>
            </a:r>
            <a:endPar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1747" name="对象 1"/>
          <p:cNvGraphicFramePr/>
          <p:nvPr/>
        </p:nvGraphicFramePr>
        <p:xfrm>
          <a:off x="604520" y="1323975"/>
          <a:ext cx="7769860" cy="5429250"/>
        </p:xfrm>
        <a:graphic>
          <a:graphicData uri="http://schemas.openxmlformats.org/presentationml/2006/ole">
            <mc:AlternateContent xmlns:mc="http://schemas.openxmlformats.org/markup-compatibility/2006">
              <mc:Choice xmlns:v="urn:schemas-microsoft-com:vml" Requires="v">
                <p:oleObj spid="_x0000_s3099" name="" r:id="rId1" imgW="3810000" imgH="2468880" progId="PBrush">
                  <p:embed/>
                </p:oleObj>
              </mc:Choice>
              <mc:Fallback>
                <p:oleObj name="" r:id="rId1" imgW="3810000" imgH="2468880" progId="PBrush">
                  <p:embed/>
                  <p:pic>
                    <p:nvPicPr>
                      <p:cNvPr id="0" name="图片 3075"/>
                      <p:cNvPicPr/>
                      <p:nvPr/>
                    </p:nvPicPr>
                    <p:blipFill>
                      <a:blip r:embed="rId2"/>
                      <a:stretch>
                        <a:fillRect/>
                      </a:stretch>
                    </p:blipFill>
                    <p:spPr>
                      <a:xfrm>
                        <a:off x="604520" y="1323975"/>
                        <a:ext cx="7769860" cy="5429250"/>
                      </a:xfrm>
                      <a:prstGeom prst="rect">
                        <a:avLst/>
                      </a:prstGeom>
                      <a:noFill/>
                      <a:ln w="38100">
                        <a:noFill/>
                        <a:miter/>
                      </a:ln>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、临床症状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1" indent="0" eaLnBrk="1" hangingPunct="1">
              <a:lnSpc>
                <a:spcPct val="150000"/>
              </a:lnSpc>
              <a:buNone/>
            </a:pP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①</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毒蕈碱样作用（</a:t>
            </a:r>
            <a:r>
              <a:rPr lang="en-US" altLang="zh-CN"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M</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样症状）：</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主要是副交感神经末梢兴奋所致的平滑肌痉挛和腺体分泌增加。</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olidFill>
                  <a:srgbClr val="0000FF"/>
                </a:solidFill>
                <a:sym typeface="Wingdings" panose="05000000000000000000" charset="0"/>
              </a:rPr>
              <a:t>  </a:t>
            </a:r>
            <a:r>
              <a:rPr lang="zh-CN" altLang="en-US" b="1" dirty="0">
                <a:solidFill>
                  <a:srgbClr val="0000FF"/>
                </a:solidFill>
                <a:latin typeface="宋体" panose="02010600030101010101" pitchFamily="2" charset="-122"/>
                <a:ea typeface="宋体" panose="02010600030101010101" pitchFamily="2" charset="-122"/>
                <a:sym typeface="+mn-ea"/>
                <a:hlinkClick r:id="rId1" action="ppaction://hlinksldjump"/>
              </a:rPr>
              <a:t>临床表现</a:t>
            </a:r>
            <a:r>
              <a:rPr lang="zh-CN" altLang="en-US" b="1" dirty="0">
                <a:solidFill>
                  <a:srgbClr val="0000FF"/>
                </a:solidFill>
                <a:latin typeface="宋体" panose="02010600030101010101" pitchFamily="2" charset="-122"/>
                <a:ea typeface="宋体" panose="02010600030101010101" pitchFamily="2" charset="-122"/>
                <a:sym typeface="+mn-ea"/>
              </a:rPr>
              <a:t>：</a:t>
            </a:r>
            <a:r>
              <a:rPr lang="zh-CN" altLang="en-US" dirty="0">
                <a:latin typeface="宋体" panose="02010600030101010101" pitchFamily="2" charset="-122"/>
                <a:ea typeface="宋体" panose="02010600030101010101" pitchFamily="2" charset="-122"/>
                <a:sym typeface="+mn-ea"/>
              </a:rPr>
              <a:t>流涎，腹痛，腹泻，呕吐，出汗，瞳孔缩小，肺湿性罗音，呼吸困难。</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、临床症状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lnSpcReduction="10000"/>
          </a:bodyPr>
          <a:lstStyle/>
          <a:p>
            <a:pPr marL="0" lvl="1" indent="0" eaLnBrk="1" hangingPunct="1">
              <a:lnSpc>
                <a:spcPct val="150000"/>
              </a:lnSpc>
              <a:buNone/>
            </a:pP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② </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烟碱样作用（</a:t>
            </a:r>
            <a:r>
              <a:rPr lang="en-US" altLang="zh-CN"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N</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样作用）：</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乙酰胆碱在横纹肌神经肌肉接头处过度蓄积和刺激</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olidFill>
                  <a:srgbClr val="0000FF"/>
                </a:solidFill>
                <a:sym typeface="Wingdings" panose="05000000000000000000" charset="0"/>
              </a:rPr>
              <a:t>  </a:t>
            </a:r>
            <a:r>
              <a:rPr lang="zh-CN" altLang="en-US" b="1" dirty="0">
                <a:solidFill>
                  <a:srgbClr val="0000FF"/>
                </a:solidFill>
                <a:latin typeface="宋体" panose="02010600030101010101" pitchFamily="2" charset="-122"/>
                <a:ea typeface="宋体" panose="02010600030101010101" pitchFamily="2" charset="-122"/>
                <a:sym typeface="+mn-ea"/>
                <a:hlinkClick r:id="rId1" action="ppaction://hlinksldjump"/>
              </a:rPr>
              <a:t>临床表现</a:t>
            </a:r>
            <a:r>
              <a:rPr lang="zh-CN" altLang="en-US" b="1" dirty="0">
                <a:solidFill>
                  <a:srgbClr val="0000FF"/>
                </a:solidFill>
                <a:latin typeface="宋体" panose="02010600030101010101" pitchFamily="2" charset="-122"/>
                <a:ea typeface="宋体" panose="02010600030101010101" pitchFamily="2" charset="-122"/>
                <a:sym typeface="+mn-ea"/>
              </a:rPr>
              <a:t>：</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肌肉震颤，躯体及四肢僵硬，肌无力和麻痹。</a:t>
            </a: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endParaRPr lang="zh-CN" altLang="en-US"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③ </a:t>
            </a: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中枢症状：</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中枢神经系统受乙酰胆碱刺激</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olidFill>
                  <a:srgbClr val="FF0000"/>
                </a:solidFill>
                <a:sym typeface="Wingdings" panose="05000000000000000000" charset="0"/>
              </a:rPr>
              <a:t>  </a:t>
            </a:r>
            <a:r>
              <a:rPr lang="zh-CN" altLang="en-US"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临床表现：</a:t>
            </a: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兴奋不安，抽搐，头晕，头痛，昏迷 </a:t>
            </a:r>
            <a:endPar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20040" lvl="1" indent="0" eaLnBrk="1" hangingPunct="1">
              <a:lnSpc>
                <a:spcPct val="150000"/>
              </a:lnSpc>
              <a:buNone/>
            </a:pP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、诊断</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1" indent="0" eaLnBrk="1" hangingPunct="1">
              <a:lnSpc>
                <a:spcPct val="150000"/>
              </a:lnSpc>
              <a:buNone/>
            </a:pPr>
            <a:r>
              <a:rPr lang="zh-CN" altLang="en-US" b="1" dirty="0">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剖检：</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胃内容物散发有机磷农药的</a:t>
            </a:r>
            <a:r>
              <a:rPr lang="zh-CN" altLang="en-US" sz="2400" b="1" dirty="0">
                <a:solidFill>
                  <a:srgbClr val="800000"/>
                </a:solidFill>
                <a:latin typeface="宋体" panose="02010600030101010101" pitchFamily="2" charset="-122"/>
                <a:ea typeface="宋体" panose="02010600030101010101" pitchFamily="2" charset="-122"/>
                <a:cs typeface="宋体" panose="02010600030101010101" pitchFamily="2" charset="-122"/>
                <a:sym typeface="+mn-ea"/>
              </a:rPr>
              <a:t>蒜臭味</a:t>
            </a:r>
            <a:r>
              <a:rPr lang="zh-CN" altLang="en-US" sz="2400" dirty="0">
                <a:solidFill>
                  <a:srgbClr val="80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肺充血水肿，气管内含白色泡沫</a:t>
            </a:r>
            <a:endParaRPr lang="zh-CN" altLang="en-US" sz="2400"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endParaRPr lang="zh-CN" altLang="en-US" sz="2400"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600" dirty="0">
                <a:latin typeface="宋体" panose="02010600030101010101" pitchFamily="2" charset="-122"/>
                <a:ea typeface="宋体" panose="02010600030101010101" pitchFamily="2" charset="-122"/>
                <a:cs typeface="宋体" panose="02010600030101010101" pitchFamily="2" charset="-122"/>
                <a:sym typeface="+mn-ea"/>
              </a:rPr>
              <a:t>病史，症状，剖检</a:t>
            </a:r>
            <a:endParaRPr lang="zh-CN" altLang="en-US" sz="2600"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solidFill>
                  <a:schemeClr val="tx1"/>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化验：</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血清胆碱酯酶活性降低，有机磷定性检测</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、治疗</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1" indent="0" eaLnBrk="1" hangingPunct="1">
              <a:lnSpc>
                <a:spcPct val="150000"/>
              </a:lnSpc>
              <a:buNone/>
            </a:pPr>
            <a:r>
              <a:rPr lang="zh-CN" altLang="en-US"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清除毒物：  </a:t>
            </a:r>
            <a:endPar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endParaRPr>
          </a:p>
          <a:p>
            <a:pPr marL="594360" lvl="2" indent="0" eaLnBrk="1" hangingPunct="1">
              <a:lnSpc>
                <a:spcPct val="150000"/>
              </a:lnSpc>
              <a:buNone/>
            </a:pPr>
            <a:r>
              <a:rPr lang="zh-CN" altLang="en-US" sz="2400" b="1" dirty="0">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皮肤用</a:t>
            </a:r>
            <a:r>
              <a:rPr lang="en-US" altLang="zh-CN"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肥皂水洗涤</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594360" lvl="2" indent="0" eaLnBrk="1" hangingPunct="1">
              <a:lnSpc>
                <a:spcPct val="150000"/>
              </a:lnSpc>
              <a:buNone/>
            </a:pPr>
            <a:r>
              <a:rPr lang="zh-CN" altLang="en-US" sz="2400" b="1" dirty="0">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催吐，活性碳吸附，盐类泻剂导泻</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594360" lvl="2" indent="0" eaLnBrk="1" hangingPunct="1">
              <a:lnSpc>
                <a:spcPct val="150000"/>
              </a:lnSpc>
              <a:buNone/>
            </a:pPr>
            <a:r>
              <a:rPr lang="zh-CN" altLang="en-US" sz="2400" b="1" dirty="0">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一般禁止使用氧化剂：</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有机磷农药氧化后毒性可能增强，如马拉硫磷氧化为马拉氧磷抗胆碱酯酶活性增加</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1000</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倍，乐果氧化为氧乐果毒性增大。</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特效解毒疗法</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lvl="1"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硫酸阿托品：解除临床症状</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牛</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20-30mg</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；猪、羊</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5-10mg</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；犬、猫</a:t>
            </a:r>
            <a:r>
              <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2-5mg</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根据中毒程度选择途径、剂量、给药间隔</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 </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阿托品化：停汗、唾液、眼泪，瞳孔恢复正常，肺罗音消失。    </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1" indent="0" eaLnBrk="1" hangingPunct="1">
              <a:lnSpc>
                <a:spcPct val="150000"/>
              </a:lnSpc>
              <a:buNone/>
            </a:pPr>
            <a:r>
              <a:rPr lang="zh-CN" altLang="en-US"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特效解毒疗法</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4912995"/>
          </a:xfrm>
        </p:spPr>
        <p:txBody>
          <a:bodyPr>
            <a:noAutofit/>
          </a:bodyPr>
          <a:lstStyle/>
          <a:p>
            <a:pPr marL="0" lvl="1" indent="0" eaLnBrk="1" hangingPunct="1">
              <a:lnSpc>
                <a:spcPct val="150000"/>
              </a:lnSpc>
              <a:buNone/>
            </a:pPr>
            <a:r>
              <a:rPr lang="zh-CN" altLang="en-US" sz="2400" b="1" dirty="0">
                <a:sym typeface="Wingdings" panose="05000000000000000000" charset="0"/>
              </a:rPr>
              <a:t>  </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胆碱酯酶复活剂： 解磷定、氯磷定、双复磷、双解磷</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sym typeface="Wingdings" panose="05000000000000000000" charset="0"/>
              </a:rPr>
              <a:t>  </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氯磷定，对乐果中毒无效</a:t>
            </a:r>
            <a:endParaRPr lang="en-US" altLang="zh-CN"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sym typeface="Wingdings" panose="05000000000000000000" charset="0"/>
              </a:rPr>
              <a:t>  </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双解磷，疗效广。首次用量：牛</a:t>
            </a:r>
            <a:r>
              <a:rPr lang="en-US" altLang="zh-CN" sz="2400" dirty="0">
                <a:latin typeface="宋体" panose="02010600030101010101" pitchFamily="2" charset="-122"/>
                <a:ea typeface="宋体" panose="02010600030101010101" pitchFamily="2" charset="-122"/>
                <a:cs typeface="宋体" panose="02010600030101010101" pitchFamily="2" charset="-122"/>
                <a:sym typeface="+mn-ea"/>
              </a:rPr>
              <a:t>3-6g</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，猪、羊</a:t>
            </a:r>
            <a:r>
              <a:rPr lang="en-US" altLang="zh-CN" sz="2400" dirty="0">
                <a:latin typeface="宋体" panose="02010600030101010101" pitchFamily="2" charset="-122"/>
                <a:ea typeface="宋体" panose="02010600030101010101" pitchFamily="2" charset="-122"/>
                <a:cs typeface="宋体" panose="02010600030101010101" pitchFamily="2" charset="-122"/>
                <a:sym typeface="+mn-ea"/>
              </a:rPr>
              <a:t>0.4-0.8g</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，复用减半</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r>
              <a:rPr lang="zh-CN" altLang="en-US" sz="2400" dirty="0">
                <a:sym typeface="Wingdings" panose="05000000000000000000" charset="0"/>
              </a:rPr>
              <a:t>  </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双复磷，比前者强</a:t>
            </a:r>
            <a:r>
              <a:rPr lang="en-US" altLang="zh-CN" sz="2400" dirty="0">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倍，透过血脑屏障</a:t>
            </a:r>
            <a:r>
              <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868680" lvl="3" indent="0" eaLnBrk="1" hangingPunct="1">
              <a:lnSpc>
                <a:spcPct val="150000"/>
              </a:lnSpc>
              <a:buNone/>
            </a:pPr>
            <a:endParaRPr lang="zh-CN" altLang="en-US" sz="2400" dirty="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lvl="0" indent="0" eaLnBrk="1" hangingPunct="1">
              <a:lnSpc>
                <a:spcPct val="150000"/>
              </a:lnSpc>
              <a:buNone/>
            </a:pP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对症治疗：补液，输血，强心，利尿</a:t>
            </a:r>
            <a:endPar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a:t>
            </a:r>
            <a:r>
              <a:rPr lang="zh-CN" altLang="en-US" sz="36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、预防</a:t>
            </a:r>
            <a:endPar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3" name="内容占位符 2"/>
          <p:cNvSpPr>
            <a:spLocks noGrp="1"/>
          </p:cNvSpPr>
          <p:nvPr>
            <p:ph sz="quarter" idx="1"/>
          </p:nvPr>
        </p:nvSpPr>
        <p:spPr>
          <a:xfrm>
            <a:off x="914400" y="1447800"/>
            <a:ext cx="7772400" cy="4912995"/>
          </a:xfrm>
        </p:spPr>
        <p:txBody>
          <a:bodyPr>
            <a:noAutofit/>
          </a:bodyPr>
          <a:lstStyle/>
          <a:p>
            <a:pPr marL="0" lvl="1" indent="0" eaLnBrk="1" hangingPunct="1">
              <a:lnSpc>
                <a:spcPct val="150000"/>
              </a:lnSpc>
              <a:buNone/>
            </a:pPr>
            <a:r>
              <a:rPr lang="zh-CN" altLang="en-US" sz="2400"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a:latin typeface="宋体" panose="02010600030101010101" pitchFamily="2" charset="-122"/>
                <a:ea typeface="宋体" panose="02010600030101010101" pitchFamily="2" charset="-122"/>
                <a:cs typeface="宋体" panose="02010600030101010101" pitchFamily="2" charset="-122"/>
                <a:sym typeface="+mn-ea"/>
              </a:rPr>
              <a:t>农田喷撒农药后，建立标牌</a:t>
            </a:r>
            <a:endParaRPr lang="zh-CN" altLang="en-US" b="1"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a:latin typeface="宋体" panose="02010600030101010101" pitchFamily="2" charset="-122"/>
                <a:ea typeface="宋体" panose="02010600030101010101" pitchFamily="2" charset="-122"/>
                <a:cs typeface="宋体" panose="02010600030101010101" pitchFamily="2" charset="-122"/>
                <a:sym typeface="+mn-ea"/>
              </a:rPr>
              <a:t>用药有</a:t>
            </a:r>
            <a:r>
              <a:rPr lang="en-US" altLang="zh-CN" b="1" dirty="0">
                <a:latin typeface="宋体" panose="02010600030101010101" pitchFamily="2" charset="-122"/>
                <a:ea typeface="宋体" panose="02010600030101010101" pitchFamily="2" charset="-122"/>
                <a:cs typeface="宋体" panose="02010600030101010101" pitchFamily="2" charset="-122"/>
                <a:sym typeface="+mn-ea"/>
              </a:rPr>
              <a:t>7-30</a:t>
            </a:r>
            <a:r>
              <a:rPr lang="zh-CN" altLang="en-US" b="1" dirty="0">
                <a:latin typeface="宋体" panose="02010600030101010101" pitchFamily="2" charset="-122"/>
                <a:ea typeface="宋体" panose="02010600030101010101" pitchFamily="2" charset="-122"/>
                <a:cs typeface="宋体" panose="02010600030101010101" pitchFamily="2" charset="-122"/>
                <a:sym typeface="+mn-ea"/>
              </a:rPr>
              <a:t>天，严禁割草、放牧</a:t>
            </a:r>
            <a:endParaRPr lang="zh-CN" altLang="en-US" b="1" dirty="0">
              <a:latin typeface="宋体" panose="02010600030101010101" pitchFamily="2" charset="-122"/>
              <a:ea typeface="宋体" panose="02010600030101010101" pitchFamily="2" charset="-122"/>
              <a:cs typeface="宋体" panose="02010600030101010101" pitchFamily="2" charset="-122"/>
              <a:sym typeface="+mn-ea"/>
            </a:endParaRPr>
          </a:p>
          <a:p>
            <a:pPr marL="0" lvl="1" indent="0" eaLnBrk="1" hangingPunct="1">
              <a:lnSpc>
                <a:spcPct val="150000"/>
              </a:lnSpc>
              <a:buNone/>
            </a:pPr>
            <a:r>
              <a:rPr lang="zh-CN" altLang="en-US" b="1" dirty="0">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b="1" dirty="0">
                <a:latin typeface="宋体" panose="02010600030101010101" pitchFamily="2" charset="-122"/>
                <a:ea typeface="宋体" panose="02010600030101010101" pitchFamily="2" charset="-122"/>
                <a:cs typeface="宋体" panose="02010600030101010101" pitchFamily="2" charset="-122"/>
                <a:sym typeface="+mn-ea"/>
              </a:rPr>
              <a:t>使用低毒药物</a:t>
            </a:r>
            <a:endParaRPr lang="zh-CN" altLang="en-US" sz="2400" b="1" dirty="0">
              <a:solidFill>
                <a:srgbClr val="0000FF"/>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smtClean="0">
                <a:solidFill>
                  <a:schemeClr val="tx1"/>
                </a:solidFill>
                <a:latin typeface="宋体" panose="02010600030101010101" pitchFamily="2" charset="-122"/>
              </a:rPr>
              <a:t>六、尿素中毒 </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a:bodyPr>
          <a:lstStyle/>
          <a:p>
            <a:pPr marL="0" indent="0" eaLnBrk="1" hangingPunct="1">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 </a:t>
            </a:r>
            <a:r>
              <a:rPr lang="zh-CN" altLang="en-US" sz="2400" b="1" dirty="0" smtClean="0">
                <a:solidFill>
                  <a:srgbClr val="FF0000"/>
                </a:solidFill>
                <a:latin typeface="+mn-ea"/>
                <a:cs typeface="隶书" panose="02010509060101010101" charset="-122"/>
              </a:rPr>
              <a:t>尿素</a:t>
            </a:r>
            <a:r>
              <a:rPr lang="zh-CN" altLang="en-US" sz="2400" b="1" dirty="0">
                <a:solidFill>
                  <a:srgbClr val="FF0000"/>
                </a:solidFill>
                <a:latin typeface="+mn-ea"/>
                <a:cs typeface="隶书" panose="02010509060101010101" charset="-122"/>
              </a:rPr>
              <a:t>中毒：</a:t>
            </a:r>
            <a:r>
              <a:rPr lang="zh-CN" altLang="en-US" sz="2400" dirty="0">
                <a:latin typeface="+mn-ea"/>
                <a:cs typeface="隶书" panose="02010509060101010101" charset="-122"/>
              </a:rPr>
              <a:t>反刍兽采食过量的尿素</a:t>
            </a:r>
            <a:r>
              <a:rPr lang="en-US" altLang="zh-CN" sz="2400" dirty="0">
                <a:latin typeface="+mn-ea"/>
                <a:cs typeface="隶书" panose="02010509060101010101" charset="-122"/>
              </a:rPr>
              <a:t>—</a:t>
            </a:r>
            <a:r>
              <a:rPr lang="en-US" altLang="zh-CN" sz="2400" dirty="0" smtClean="0">
                <a:latin typeface="+mn-ea"/>
                <a:cs typeface="隶书" panose="02010509060101010101" charset="-122"/>
              </a:rPr>
              <a:t>—</a:t>
            </a:r>
            <a:r>
              <a:rPr lang="zh-CN" altLang="en-US" sz="2400" dirty="0" smtClean="0">
                <a:solidFill>
                  <a:srgbClr val="FF3300"/>
                </a:solidFill>
                <a:latin typeface="+mn-ea"/>
                <a:cs typeface="隶书" panose="02010509060101010101" charset="-122"/>
              </a:rPr>
              <a:t>碳酸二酰胺</a:t>
            </a:r>
            <a:r>
              <a:rPr lang="zh-CN" altLang="en-US" sz="2400" dirty="0">
                <a:latin typeface="+mn-ea"/>
                <a:cs typeface="隶书" panose="02010509060101010101" charset="-122"/>
              </a:rPr>
              <a:t>，在胃肠道内释</a:t>
            </a:r>
            <a:r>
              <a:rPr lang="zh-CN" altLang="en-US" sz="2400" dirty="0" smtClean="0">
                <a:latin typeface="+mn-ea"/>
                <a:cs typeface="隶书" panose="02010509060101010101" charset="-122"/>
              </a:rPr>
              <a:t>放大量氨而导致</a:t>
            </a:r>
            <a:r>
              <a:rPr lang="zh-CN" altLang="en-US" sz="2400" dirty="0">
                <a:latin typeface="+mn-ea"/>
                <a:cs typeface="隶书" panose="02010509060101010101" charset="-122"/>
              </a:rPr>
              <a:t>的高氮</a:t>
            </a:r>
            <a:r>
              <a:rPr lang="zh-CN" altLang="en-US" sz="2400" dirty="0" smtClean="0">
                <a:latin typeface="+mn-ea"/>
                <a:cs typeface="隶书" panose="02010509060101010101" charset="-122"/>
              </a:rPr>
              <a:t>血症。</a:t>
            </a:r>
            <a:endParaRPr lang="en-US" altLang="zh-CN" sz="2400" dirty="0" smtClean="0">
              <a:latin typeface="+mn-ea"/>
              <a:cs typeface="隶书" panose="02010509060101010101" charset="-122"/>
            </a:endParaRPr>
          </a:p>
          <a:p>
            <a:pPr marL="0" indent="0" eaLnBrk="1" hangingPunct="1">
              <a:lnSpc>
                <a:spcPct val="150000"/>
              </a:lnSpc>
              <a:buNone/>
            </a:pPr>
            <a:endParaRPr lang="zh-CN" altLang="en-US" sz="2400" dirty="0">
              <a:latin typeface="+mn-ea"/>
              <a:cs typeface="隶书" panose="02010509060101010101" charset="-122"/>
            </a:endParaRPr>
          </a:p>
          <a:p>
            <a:pPr marL="0" indent="0" eaLnBrk="1" hangingPunct="1">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 特征</a:t>
            </a:r>
            <a:r>
              <a:rPr lang="zh-CN" altLang="en-US" sz="2400" b="1" dirty="0" smtClean="0">
                <a:solidFill>
                  <a:srgbClr val="FF0000"/>
                </a:solidFill>
                <a:latin typeface="+mn-ea"/>
                <a:cs typeface="宋体" panose="02010600030101010101" pitchFamily="2" charset="-122"/>
                <a:sym typeface="+mn-ea"/>
              </a:rPr>
              <a:t>：</a:t>
            </a:r>
            <a:endParaRPr lang="zh-CN" altLang="en-US" sz="2400" b="1" dirty="0">
              <a:solidFill>
                <a:srgbClr val="FF0000"/>
              </a:solidFill>
              <a:latin typeface="+mn-ea"/>
              <a:cs typeface="宋体" panose="02010600030101010101" pitchFamily="2"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肌肉强</a:t>
            </a:r>
            <a:r>
              <a:rPr lang="zh-CN" altLang="en-US" dirty="0">
                <a:latin typeface="+mn-ea"/>
                <a:cs typeface="隶书" panose="02010509060101010101" charset="-122"/>
              </a:rPr>
              <a:t>直，呼吸、循环障碍</a:t>
            </a:r>
            <a:endParaRPr lang="zh-CN" altLang="en-US" dirty="0">
              <a:latin typeface="+mn-ea"/>
              <a:cs typeface="隶书" panose="02010509060101010101" charset="-122"/>
            </a:endParaRPr>
          </a:p>
          <a:p>
            <a:pPr marL="320040" lvl="1" indent="0">
              <a:lnSpc>
                <a:spcPct val="150000"/>
              </a:lnSpc>
              <a:buNone/>
            </a:pPr>
            <a:r>
              <a:rPr lang="zh-CN" altLang="en-US" dirty="0" smtClean="0">
                <a:latin typeface="+mn-ea"/>
                <a:sym typeface="Wingdings" panose="05000000000000000000" charset="0"/>
              </a:rPr>
              <a:t></a:t>
            </a:r>
            <a:r>
              <a:rPr lang="en-US" altLang="zh-CN" dirty="0" smtClean="0">
                <a:latin typeface="+mn-ea"/>
                <a:sym typeface="Wingdings" panose="05000000000000000000" charset="0"/>
              </a:rPr>
              <a:t> </a:t>
            </a:r>
            <a:r>
              <a:rPr lang="zh-CN" altLang="en-US" dirty="0" smtClean="0">
                <a:latin typeface="+mn-ea"/>
                <a:cs typeface="隶书" panose="02010509060101010101" charset="-122"/>
              </a:rPr>
              <a:t>胃</a:t>
            </a:r>
            <a:r>
              <a:rPr lang="zh-CN" altLang="en-US" dirty="0">
                <a:latin typeface="+mn-ea"/>
                <a:cs typeface="隶书" panose="02010509060101010101" charset="-122"/>
              </a:rPr>
              <a:t>内容物有氨味</a:t>
            </a:r>
            <a:endParaRPr lang="zh-CN" altLang="en-US" dirty="0">
              <a:latin typeface="+mn-ea"/>
              <a:cs typeface="隶书" panose="02010509060101010101" charset="-122"/>
            </a:endParaRPr>
          </a:p>
          <a:p>
            <a:pPr marL="320040" lvl="1" indent="0" eaLnBrk="1" hangingPunct="1">
              <a:lnSpc>
                <a:spcPct val="150000"/>
              </a:lnSpc>
              <a:buNone/>
            </a:pPr>
            <a:endParaRPr lang="zh-CN" altLang="en-US" b="1" dirty="0">
              <a:solidFill>
                <a:schemeClr val="tx1"/>
              </a:solidFill>
              <a:latin typeface="+mn-ea"/>
              <a:cs typeface="宋体" panose="02010600030101010101" pitchFamily="2" charset="-122"/>
              <a:sym typeface="+mn-ea"/>
              <a:hlinkClick r:id="rId1"/>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、病因</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0" lvl="1" indent="0" eaLnBrk="1" hangingPunct="1">
              <a:lnSpc>
                <a:spcPct val="150000"/>
              </a:lnSpc>
              <a:buNone/>
            </a:pPr>
            <a:r>
              <a:rPr lang="zh-CN" altLang="en-US" b="1" dirty="0" smtClean="0">
                <a:solidFill>
                  <a:srgbClr val="0000FF"/>
                </a:solidFill>
                <a:latin typeface="宋体" panose="02010600030101010101" pitchFamily="2" charset="-122"/>
                <a:ea typeface="宋体" panose="02010600030101010101" pitchFamily="2" charset="-122"/>
                <a:cs typeface="宋体" panose="02010600030101010101" pitchFamily="2" charset="-122"/>
                <a:sym typeface="Wingdings" panose="05000000000000000000" charset="0"/>
              </a:rPr>
              <a:t> </a:t>
            </a:r>
            <a:r>
              <a:rPr lang="zh-CN" altLang="en-US" sz="2400" dirty="0" smtClean="0">
                <a:solidFill>
                  <a:srgbClr val="0000FF"/>
                </a:solidFill>
                <a:latin typeface="+mn-ea"/>
                <a:cs typeface="隶书" panose="02010509060101010101" charset="-122"/>
              </a:rPr>
              <a:t>反刍兽以尿素为蛋白质补充饲料</a:t>
            </a:r>
            <a:r>
              <a:rPr lang="zh-CN" altLang="en-US" sz="2400" dirty="0">
                <a:solidFill>
                  <a:srgbClr val="0000FF"/>
                </a:solidFill>
                <a:latin typeface="+mn-ea"/>
                <a:cs typeface="隶书" panose="02010509060101010101" charset="-122"/>
              </a:rPr>
              <a:t>：</a:t>
            </a:r>
            <a:r>
              <a:rPr lang="zh-CN" altLang="en-US" sz="2400" dirty="0" smtClean="0">
                <a:latin typeface="+mn-ea"/>
                <a:cs typeface="隶书" panose="02010509060101010101" charset="-122"/>
              </a:rPr>
              <a:t>反刍兽可将尿素的非蛋白氮转化为蛋白质</a:t>
            </a:r>
            <a:r>
              <a:rPr lang="zh-CN" altLang="en-US" sz="2400" dirty="0">
                <a:latin typeface="+mn-ea"/>
                <a:cs typeface="隶书" panose="02010509060101010101" charset="-122"/>
              </a:rPr>
              <a:t>，</a:t>
            </a:r>
            <a:r>
              <a:rPr lang="en-US" altLang="zh-CN" sz="2400" dirty="0">
                <a:latin typeface="+mn-ea"/>
                <a:cs typeface="隶书" panose="02010509060101010101" charset="-122"/>
              </a:rPr>
              <a:t>1kg</a:t>
            </a:r>
            <a:r>
              <a:rPr lang="zh-CN" altLang="en-US" sz="2400" dirty="0">
                <a:latin typeface="+mn-ea"/>
                <a:cs typeface="隶书" panose="02010509060101010101" charset="-122"/>
              </a:rPr>
              <a:t>尿素相当于</a:t>
            </a:r>
            <a:r>
              <a:rPr lang="en-US" altLang="zh-CN" sz="2400" dirty="0">
                <a:latin typeface="+mn-ea"/>
                <a:cs typeface="隶书" panose="02010509060101010101" charset="-122"/>
              </a:rPr>
              <a:t>2.6-2.8kg</a:t>
            </a:r>
            <a:r>
              <a:rPr lang="zh-CN" altLang="en-US" sz="2400" dirty="0" smtClean="0">
                <a:latin typeface="+mn-ea"/>
                <a:cs typeface="隶书" panose="02010509060101010101" charset="-122"/>
              </a:rPr>
              <a:t>粗蛋白</a:t>
            </a:r>
            <a:endParaRPr lang="en-US" altLang="zh-CN" sz="2400" dirty="0" smtClean="0">
              <a:latin typeface="+mn-ea"/>
              <a:cs typeface="隶书" panose="02010509060101010101" charset="-122"/>
            </a:endParaRPr>
          </a:p>
          <a:p>
            <a:pPr marL="594360" lvl="2" indent="0">
              <a:lnSpc>
                <a:spcPct val="16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尿素添量过</a:t>
            </a:r>
            <a:r>
              <a:rPr lang="zh-CN" altLang="en-US" sz="2400" dirty="0">
                <a:latin typeface="+mn-ea"/>
                <a:cs typeface="隶书" panose="02010509060101010101" charset="-122"/>
              </a:rPr>
              <a:t>大、溶解于水后添加、混合不均，</a:t>
            </a:r>
            <a:r>
              <a:rPr lang="zh-CN" altLang="en-US" sz="2400" dirty="0" smtClean="0">
                <a:latin typeface="+mn-ea"/>
                <a:cs typeface="隶书" panose="02010509060101010101" charset="-122"/>
              </a:rPr>
              <a:t>释放氨速度超过微生物合成蛋白质速度</a:t>
            </a:r>
            <a:endParaRPr lang="en-US" altLang="zh-CN" sz="2400" dirty="0" smtClean="0">
              <a:latin typeface="+mn-ea"/>
              <a:cs typeface="隶书" panose="02010509060101010101" charset="-122"/>
            </a:endParaRPr>
          </a:p>
          <a:p>
            <a:pPr marL="594360" lvl="2" indent="0">
              <a:lnSpc>
                <a:spcPct val="16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无渐进</a:t>
            </a:r>
            <a:r>
              <a:rPr lang="zh-CN" altLang="en-US" sz="2400" dirty="0">
                <a:latin typeface="+mn-ea"/>
                <a:cs typeface="隶书" panose="02010509060101010101" charset="-122"/>
              </a:rPr>
              <a:t>性过度，突然加大剂量，</a:t>
            </a:r>
            <a:r>
              <a:rPr lang="zh-CN" altLang="en-US" sz="2400" dirty="0" smtClean="0">
                <a:latin typeface="+mn-ea"/>
                <a:cs typeface="隶书" panose="02010509060101010101" charset="-122"/>
              </a:rPr>
              <a:t>不适应</a:t>
            </a:r>
            <a:endParaRPr lang="en-US" altLang="zh-CN" sz="2400" dirty="0" smtClean="0">
              <a:latin typeface="+mn-ea"/>
              <a:cs typeface="隶书" panose="02010509060101010101" charset="-122"/>
            </a:endParaRPr>
          </a:p>
          <a:p>
            <a:pPr marL="594360" lvl="2" indent="0">
              <a:lnSpc>
                <a:spcPct val="16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食后立即饮</a:t>
            </a:r>
            <a:r>
              <a:rPr lang="zh-CN" altLang="en-US" sz="2400" dirty="0">
                <a:latin typeface="+mn-ea"/>
                <a:cs typeface="隶书" panose="02010509060101010101" charset="-122"/>
              </a:rPr>
              <a:t>水</a:t>
            </a:r>
            <a:endParaRPr lang="zh-CN" altLang="en-US" sz="2400" dirty="0">
              <a:latin typeface="+mn-ea"/>
              <a:cs typeface="隶书" panose="02010509060101010101" charset="-122"/>
            </a:endParaRPr>
          </a:p>
          <a:p>
            <a:pPr marL="0" lvl="1" indent="0" eaLnBrk="1" hangingPunct="1">
              <a:lnSpc>
                <a:spcPct val="150000"/>
              </a:lnSpc>
              <a:buNone/>
            </a:pPr>
            <a:r>
              <a:rPr lang="zh-CN" altLang="en-US"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algn="ctr">
              <a:lnSpc>
                <a:spcPct val="120000"/>
              </a:lnSpc>
              <a:spcBef>
                <a:spcPct val="20000"/>
              </a:spcBef>
            </a:pPr>
            <a:r>
              <a:rPr lang="zh-CN" altLang="en-US" sz="3600" b="1" dirty="0">
                <a:solidFill>
                  <a:schemeClr val="tx1"/>
                </a:solidFill>
                <a:latin typeface="+mn-ea"/>
                <a:ea typeface="+mn-ea"/>
              </a:rPr>
              <a:t>第一节  中毒概论</a:t>
            </a:r>
            <a:endParaRPr lang="en-US" altLang="zh-CN" sz="3600" b="1" dirty="0">
              <a:solidFill>
                <a:schemeClr val="tx1"/>
              </a:solidFill>
              <a:latin typeface="+mn-ea"/>
              <a:ea typeface="+mn-ea"/>
            </a:endParaRPr>
          </a:p>
        </p:txBody>
      </p:sp>
      <p:sp>
        <p:nvSpPr>
          <p:cNvPr id="3" name="内容占位符 2"/>
          <p:cNvSpPr>
            <a:spLocks noGrp="1"/>
          </p:cNvSpPr>
          <p:nvPr>
            <p:ph sz="quarter" idx="1"/>
          </p:nvPr>
        </p:nvSpPr>
        <p:spPr/>
        <p:txBody>
          <a:bodyPr>
            <a:noAutofit/>
          </a:bodyPr>
          <a:lstStyle/>
          <a:p>
            <a:pPr marL="594360" lvl="2" indent="0">
              <a:lnSpc>
                <a:spcPct val="150000"/>
              </a:lnSpc>
              <a:spcBef>
                <a:spcPct val="30000"/>
              </a:spcBef>
              <a:buNone/>
            </a:pPr>
            <a:r>
              <a:rPr lang="zh-CN" altLang="en-US" sz="2400" b="1" dirty="0" smtClean="0">
                <a:solidFill>
                  <a:srgbClr val="000000"/>
                </a:solidFill>
                <a:latin typeface="+mn-ea"/>
              </a:rPr>
              <a:t>一、毒物</a:t>
            </a:r>
            <a:r>
              <a:rPr lang="zh-CN" altLang="en-US" sz="2400" b="1" dirty="0">
                <a:solidFill>
                  <a:srgbClr val="000000"/>
                </a:solidFill>
                <a:latin typeface="+mn-ea"/>
              </a:rPr>
              <a:t>与中毒的</a:t>
            </a:r>
            <a:r>
              <a:rPr lang="zh-CN" altLang="en-US" sz="2400" b="1" dirty="0" smtClean="0">
                <a:solidFill>
                  <a:srgbClr val="000000"/>
                </a:solidFill>
                <a:latin typeface="+mn-ea"/>
              </a:rPr>
              <a:t>概念</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二</a:t>
            </a:r>
            <a:r>
              <a:rPr lang="zh-CN" altLang="en-US" sz="2400" b="1" dirty="0">
                <a:solidFill>
                  <a:srgbClr val="000000"/>
                </a:solidFill>
                <a:latin typeface="+mn-ea"/>
              </a:rPr>
              <a:t>、中毒的分类 </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三</a:t>
            </a:r>
            <a:r>
              <a:rPr lang="zh-CN" altLang="en-US" sz="2400" b="1" dirty="0">
                <a:solidFill>
                  <a:srgbClr val="000000"/>
                </a:solidFill>
                <a:latin typeface="+mn-ea"/>
              </a:rPr>
              <a:t>、动物中毒病发生的原因 </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四</a:t>
            </a:r>
            <a:r>
              <a:rPr lang="zh-CN" altLang="en-US" sz="2400" b="1" dirty="0">
                <a:solidFill>
                  <a:srgbClr val="000000"/>
                </a:solidFill>
                <a:latin typeface="+mn-ea"/>
              </a:rPr>
              <a:t>、中毒机</a:t>
            </a:r>
            <a:r>
              <a:rPr lang="zh-CN" altLang="en-US" sz="2400" b="1" dirty="0" smtClean="0">
                <a:solidFill>
                  <a:srgbClr val="000000"/>
                </a:solidFill>
                <a:latin typeface="+mn-ea"/>
              </a:rPr>
              <a:t>理</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五</a:t>
            </a:r>
            <a:r>
              <a:rPr lang="zh-CN" altLang="en-US" sz="2400" b="1" dirty="0">
                <a:solidFill>
                  <a:srgbClr val="000000"/>
                </a:solidFill>
                <a:latin typeface="+mn-ea"/>
              </a:rPr>
              <a:t>、发生中毒病动物群的临床特点 </a:t>
            </a:r>
            <a:endParaRPr lang="en-US" altLang="zh-CN" sz="2400" b="1" dirty="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六</a:t>
            </a:r>
            <a:r>
              <a:rPr lang="zh-CN" altLang="en-US" sz="2400" b="1" dirty="0">
                <a:solidFill>
                  <a:srgbClr val="000000"/>
                </a:solidFill>
                <a:latin typeface="+mn-ea"/>
              </a:rPr>
              <a:t>、中毒的诊断 </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smtClean="0">
                <a:solidFill>
                  <a:srgbClr val="000000"/>
                </a:solidFill>
                <a:latin typeface="+mn-ea"/>
              </a:rPr>
              <a:t>七</a:t>
            </a:r>
            <a:r>
              <a:rPr lang="zh-CN" altLang="en-US" sz="2400" b="1" dirty="0">
                <a:solidFill>
                  <a:srgbClr val="000000"/>
                </a:solidFill>
                <a:latin typeface="+mn-ea"/>
              </a:rPr>
              <a:t>、中毒动</a:t>
            </a:r>
            <a:r>
              <a:rPr lang="zh-CN" altLang="en-US" sz="2400" b="1" dirty="0" smtClean="0">
                <a:solidFill>
                  <a:srgbClr val="000000"/>
                </a:solidFill>
                <a:latin typeface="+mn-ea"/>
              </a:rPr>
              <a:t>物的急救与治疗</a:t>
            </a:r>
            <a:endParaRPr lang="en-US" altLang="zh-CN" sz="2400" b="1" dirty="0" smtClean="0">
              <a:solidFill>
                <a:srgbClr val="000000"/>
              </a:solidFill>
              <a:latin typeface="+mn-ea"/>
            </a:endParaRPr>
          </a:p>
          <a:p>
            <a:pPr marL="594360" lvl="2" indent="0">
              <a:lnSpc>
                <a:spcPct val="150000"/>
              </a:lnSpc>
              <a:spcBef>
                <a:spcPct val="30000"/>
              </a:spcBef>
              <a:buNone/>
            </a:pPr>
            <a:r>
              <a:rPr lang="zh-CN" altLang="en-US" sz="2400" b="1" dirty="0">
                <a:solidFill>
                  <a:srgbClr val="000000"/>
                </a:solidFill>
                <a:latin typeface="+mn-ea"/>
              </a:rPr>
              <a:t>八、中毒病的预</a:t>
            </a:r>
            <a:r>
              <a:rPr lang="zh-CN" altLang="en-US" sz="2400" b="1" dirty="0" smtClean="0">
                <a:solidFill>
                  <a:srgbClr val="000000"/>
                </a:solidFill>
                <a:latin typeface="+mn-ea"/>
              </a:rPr>
              <a:t>防</a:t>
            </a:r>
            <a:endParaRPr lang="zh-CN" altLang="en-US" sz="2400" b="1" dirty="0">
              <a:solidFill>
                <a:srgbClr val="000000"/>
              </a:solidFill>
              <a:latin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233434" y="6089351"/>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、中毒机制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0" lvl="1" indent="0">
              <a:lnSpc>
                <a:spcPct val="150000"/>
              </a:lnSpc>
              <a:buNone/>
            </a:pPr>
            <a:r>
              <a:rPr lang="zh-CN" altLang="en-US" b="1" dirty="0" smtClean="0">
                <a:solidFill>
                  <a:srgbClr val="0000FF"/>
                </a:solidFill>
                <a:latin typeface="+mn-ea"/>
                <a:cs typeface="宋体" panose="02010600030101010101" pitchFamily="2" charset="-122"/>
                <a:sym typeface="Wingdings" panose="05000000000000000000" charset="0"/>
              </a:rPr>
              <a:t></a:t>
            </a:r>
            <a:r>
              <a:rPr lang="en-US" altLang="zh-CN" b="1" dirty="0" smtClean="0">
                <a:solidFill>
                  <a:srgbClr val="0000FF"/>
                </a:solidFill>
                <a:latin typeface="+mn-ea"/>
                <a:cs typeface="宋体" panose="02010600030101010101" pitchFamily="2" charset="-122"/>
                <a:sym typeface="Wingdings" panose="05000000000000000000" charset="0"/>
              </a:rPr>
              <a:t> </a:t>
            </a:r>
            <a:r>
              <a:rPr lang="zh-CN" altLang="en-US" b="1" dirty="0" smtClean="0">
                <a:solidFill>
                  <a:srgbClr val="0000FF"/>
                </a:solidFill>
                <a:latin typeface="+mn-ea"/>
                <a:cs typeface="隶书" panose="02010509060101010101" charset="-122"/>
                <a:sym typeface="Wingdings" panose="05000000000000000000" charset="0"/>
              </a:rPr>
              <a:t>血氨</a:t>
            </a:r>
            <a:r>
              <a:rPr lang="en-US" altLang="zh-CN" b="1" dirty="0">
                <a:solidFill>
                  <a:srgbClr val="0000FF"/>
                </a:solidFill>
                <a:latin typeface="+mn-ea"/>
                <a:cs typeface="隶书" panose="02010509060101010101" charset="-122"/>
                <a:sym typeface="Wingdings" panose="05000000000000000000" charset="0"/>
              </a:rPr>
              <a:t>2%</a:t>
            </a:r>
            <a:r>
              <a:rPr lang="zh-CN" altLang="en-US" b="1" dirty="0">
                <a:solidFill>
                  <a:srgbClr val="0000FF"/>
                </a:solidFill>
                <a:latin typeface="+mn-ea"/>
                <a:cs typeface="隶书" panose="02010509060101010101" charset="-122"/>
                <a:sym typeface="Wingdings" panose="05000000000000000000" charset="0"/>
              </a:rPr>
              <a:t>中毒，</a:t>
            </a:r>
            <a:r>
              <a:rPr lang="en-US" altLang="zh-CN" b="1" dirty="0">
                <a:solidFill>
                  <a:srgbClr val="0000FF"/>
                </a:solidFill>
                <a:latin typeface="+mn-ea"/>
                <a:cs typeface="隶书" panose="02010509060101010101" charset="-122"/>
                <a:sym typeface="Wingdings" panose="05000000000000000000" charset="0"/>
              </a:rPr>
              <a:t>5%</a:t>
            </a:r>
            <a:r>
              <a:rPr lang="zh-CN" altLang="en-US" b="1" dirty="0">
                <a:solidFill>
                  <a:srgbClr val="0000FF"/>
                </a:solidFill>
                <a:latin typeface="+mn-ea"/>
                <a:cs typeface="隶书" panose="02010509060101010101" charset="-122"/>
                <a:sym typeface="Wingdings" panose="05000000000000000000" charset="0"/>
              </a:rPr>
              <a:t>死亡</a:t>
            </a:r>
            <a:endParaRPr lang="en-US" altLang="zh-CN" sz="2400" b="1" dirty="0" smtClean="0">
              <a:solidFill>
                <a:srgbClr val="0000FF"/>
              </a:solidFill>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尿素经细菌脲酶分解为氨</a:t>
            </a:r>
            <a:r>
              <a:rPr lang="zh-CN" altLang="en-US" sz="2400" dirty="0">
                <a:latin typeface="+mn-ea"/>
                <a:cs typeface="隶书" panose="02010509060101010101" charset="-122"/>
              </a:rPr>
              <a:t>，合成菌体</a:t>
            </a:r>
            <a:r>
              <a:rPr lang="zh-CN" altLang="en-US" sz="2400" dirty="0" smtClean="0">
                <a:latin typeface="+mn-ea"/>
                <a:cs typeface="隶书" panose="02010509060101010101" charset="-122"/>
              </a:rPr>
              <a:t>蛋白</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氨</a:t>
            </a:r>
            <a:r>
              <a:rPr lang="zh-CN" altLang="en-US" sz="2400" dirty="0">
                <a:latin typeface="+mn-ea"/>
                <a:cs typeface="隶书" panose="02010509060101010101" charset="-122"/>
              </a:rPr>
              <a:t>的增加，瘤胃</a:t>
            </a:r>
            <a:r>
              <a:rPr lang="en-US" altLang="zh-CN" sz="2400" dirty="0">
                <a:latin typeface="+mn-ea"/>
                <a:cs typeface="隶书" panose="02010509060101010101" charset="-122"/>
              </a:rPr>
              <a:t>pH</a:t>
            </a:r>
            <a:r>
              <a:rPr lang="zh-CN" altLang="en-US" sz="2400" dirty="0">
                <a:latin typeface="+mn-ea"/>
                <a:cs typeface="隶书" panose="02010509060101010101" charset="-122"/>
              </a:rPr>
              <a:t>升到</a:t>
            </a:r>
            <a:r>
              <a:rPr lang="en-US" altLang="zh-CN" sz="2400" dirty="0">
                <a:latin typeface="+mn-ea"/>
                <a:cs typeface="隶书" panose="02010509060101010101" charset="-122"/>
              </a:rPr>
              <a:t>8</a:t>
            </a:r>
            <a:r>
              <a:rPr lang="zh-CN" altLang="en-US" sz="2400" dirty="0">
                <a:latin typeface="+mn-ea"/>
                <a:cs typeface="隶书" panose="02010509060101010101" charset="-122"/>
              </a:rPr>
              <a:t>时，脲酶活力激增，氨生成过多，超过细菌合成蛋白的速度和肝脏的解毒能力，导致</a:t>
            </a:r>
            <a:r>
              <a:rPr lang="zh-CN" altLang="en-US" sz="2400" dirty="0" smtClean="0">
                <a:latin typeface="+mn-ea"/>
                <a:cs typeface="隶书" panose="02010509060101010101" charset="-122"/>
              </a:rPr>
              <a:t>中毒</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sym typeface="Wingdings" panose="05000000000000000000" charset="0"/>
              </a:rPr>
              <a:t>氨进入</a:t>
            </a:r>
            <a:r>
              <a:rPr lang="zh-CN" altLang="en-US" sz="2400" dirty="0">
                <a:latin typeface="+mn-ea"/>
                <a:cs typeface="隶书" panose="02010509060101010101" charset="-122"/>
                <a:sym typeface="Wingdings" panose="05000000000000000000" charset="0"/>
              </a:rPr>
              <a:t>中枢：神经症状，麻痹</a:t>
            </a:r>
            <a:endParaRPr lang="zh-CN" altLang="en-US" sz="2400" dirty="0">
              <a:latin typeface="+mn-ea"/>
              <a:cs typeface="隶书" panose="02010509060101010101" charset="-122"/>
              <a:sym typeface="Wingdings" panose="05000000000000000000" charset="0"/>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sym typeface="Wingdings" panose="05000000000000000000" charset="0"/>
              </a:rPr>
              <a:t>氨使</a:t>
            </a:r>
            <a:r>
              <a:rPr lang="zh-CN" altLang="en-US" sz="2400" dirty="0">
                <a:latin typeface="+mn-ea"/>
                <a:cs typeface="隶书" panose="02010509060101010101" charset="-122"/>
                <a:sym typeface="Wingdings" panose="05000000000000000000" charset="0"/>
              </a:rPr>
              <a:t>血管通透性升高，致肺水肿，</a:t>
            </a:r>
            <a:r>
              <a:rPr lang="zh-CN" altLang="en-US" sz="2400" dirty="0" smtClean="0">
                <a:latin typeface="+mn-ea"/>
                <a:cs typeface="隶书" panose="02010509060101010101" charset="-122"/>
                <a:sym typeface="Wingdings" panose="05000000000000000000" charset="0"/>
              </a:rPr>
              <a:t>血液变稠</a:t>
            </a:r>
            <a:endParaRPr lang="en-US" altLang="zh-CN" sz="2400" b="1" dirty="0" smtClean="0">
              <a:latin typeface="+mn-ea"/>
              <a:sym typeface="Wingdings" panose="05000000000000000000" charset="0"/>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sym typeface="Wingdings" panose="05000000000000000000" charset="0"/>
              </a:rPr>
              <a:t>抑制三羧酸循环</a:t>
            </a:r>
            <a:r>
              <a:rPr lang="zh-CN" altLang="en-US" sz="2400" dirty="0">
                <a:latin typeface="+mn-ea"/>
                <a:cs typeface="隶书" panose="02010509060101010101" charset="-122"/>
                <a:sym typeface="Wingdings" panose="05000000000000000000" charset="0"/>
              </a:rPr>
              <a:t>，致（呼吸肌）</a:t>
            </a:r>
            <a:r>
              <a:rPr lang="zh-CN" altLang="en-US" sz="2400" dirty="0" smtClean="0">
                <a:latin typeface="+mn-ea"/>
                <a:cs typeface="隶书" panose="02010509060101010101" charset="-122"/>
                <a:sym typeface="Wingdings" panose="05000000000000000000" charset="0"/>
              </a:rPr>
              <a:t>强直痉挛</a:t>
            </a:r>
            <a:endParaRPr lang="zh-CN" altLang="en-US" sz="2400" dirty="0">
              <a:latin typeface="+mn-ea"/>
              <a:cs typeface="隶书" panose="02010509060101010101" charset="-122"/>
              <a:sym typeface="Wingdings" panose="05000000000000000000" charset="0"/>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、症状</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食</a:t>
            </a:r>
            <a:r>
              <a:rPr lang="zh-CN" altLang="en-US" sz="2400" dirty="0">
                <a:latin typeface="+mn-ea"/>
                <a:cs typeface="隶书" panose="02010509060101010101" charset="-122"/>
              </a:rPr>
              <a:t>后</a:t>
            </a:r>
            <a:r>
              <a:rPr lang="en-US" altLang="zh-CN" sz="2400" dirty="0">
                <a:latin typeface="+mn-ea"/>
                <a:cs typeface="隶书" panose="02010509060101010101" charset="-122"/>
              </a:rPr>
              <a:t>30-60min</a:t>
            </a:r>
            <a:r>
              <a:rPr lang="zh-CN" altLang="en-US" sz="2400" dirty="0" smtClean="0">
                <a:latin typeface="+mn-ea"/>
                <a:cs typeface="隶书" panose="02010509060101010101" charset="-122"/>
              </a:rPr>
              <a:t>发病</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不安</a:t>
            </a:r>
            <a:r>
              <a:rPr lang="zh-CN" altLang="en-US" sz="2400" dirty="0">
                <a:latin typeface="+mn-ea"/>
                <a:cs typeface="隶书" panose="02010509060101010101" charset="-122"/>
              </a:rPr>
              <a:t>，哞叫，反刍停止，瘤胃臌气</a:t>
            </a:r>
            <a:r>
              <a:rPr lang="zh-CN" altLang="en-US" sz="2400" dirty="0" smtClean="0">
                <a:latin typeface="+mn-ea"/>
                <a:cs typeface="隶书" panose="02010509060101010101" charset="-122"/>
              </a:rPr>
              <a:t>，出</a:t>
            </a:r>
            <a:r>
              <a:rPr lang="zh-CN" altLang="en-US" sz="2400" dirty="0">
                <a:latin typeface="+mn-ea"/>
                <a:cs typeface="隶书" panose="02010509060101010101" charset="-122"/>
              </a:rPr>
              <a:t>汗，流涎，肌肉震颤、强直痉挛</a:t>
            </a:r>
            <a:r>
              <a:rPr lang="zh-CN" altLang="en-US" sz="2400" dirty="0" smtClean="0">
                <a:latin typeface="+mn-ea"/>
                <a:cs typeface="隶书" panose="02010509060101010101" charset="-122"/>
              </a:rPr>
              <a:t>，呼吸困难</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倒地</a:t>
            </a:r>
            <a:r>
              <a:rPr lang="zh-CN" altLang="en-US" sz="2400" dirty="0">
                <a:latin typeface="+mn-ea"/>
                <a:cs typeface="隶书" panose="02010509060101010101" charset="-122"/>
              </a:rPr>
              <a:t>，肛门松弛，抽搐窒息死亡</a:t>
            </a:r>
            <a:r>
              <a:rPr lang="zh-CN" altLang="en-US" sz="2400" dirty="0" smtClean="0">
                <a:latin typeface="+mn-ea"/>
                <a:cs typeface="隶书" panose="02010509060101010101" charset="-122"/>
              </a:rPr>
              <a:t>。病程数小时</a:t>
            </a:r>
            <a:endParaRPr lang="zh-CN" altLang="en-US" sz="2400" dirty="0">
              <a:latin typeface="+mn-ea"/>
              <a:cs typeface="隶书" panose="02010509060101010101" charset="-122"/>
            </a:endParaRPr>
          </a:p>
          <a:p>
            <a:pPr marL="594360" lvl="2" indent="0">
              <a:lnSpc>
                <a:spcPct val="150000"/>
              </a:lnSpc>
              <a:buNone/>
            </a:pPr>
            <a:endParaRPr lang="zh-CN" altLang="en-US" sz="2400" dirty="0">
              <a:latin typeface="+mn-ea"/>
              <a:cs typeface="隶书" panose="02010509060101010101" charset="-122"/>
              <a:sym typeface="Wingdings" panose="05000000000000000000" charset="0"/>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、病变和诊断</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胃内容物红</a:t>
            </a:r>
            <a:r>
              <a:rPr lang="zh-CN" altLang="en-US" sz="2400" dirty="0">
                <a:latin typeface="+mn-ea"/>
                <a:cs typeface="隶书" panose="02010509060101010101" charset="-122"/>
              </a:rPr>
              <a:t>色，有氨味。胃肠黏膜充血出血、</a:t>
            </a:r>
            <a:r>
              <a:rPr lang="zh-CN" altLang="en-US" sz="2400" dirty="0" smtClean="0">
                <a:latin typeface="+mn-ea"/>
                <a:cs typeface="隶书" panose="02010509060101010101" charset="-122"/>
              </a:rPr>
              <a:t>溃疡</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肝肿</a:t>
            </a:r>
            <a:r>
              <a:rPr lang="zh-CN" altLang="en-US" sz="2400" dirty="0">
                <a:latin typeface="+mn-ea"/>
                <a:cs typeface="隶书" panose="02010509060101010101" charset="-122"/>
              </a:rPr>
              <a:t>大，黄褐色</a:t>
            </a:r>
            <a:endParaRPr lang="zh-CN" altLang="en-US" sz="2400" dirty="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肾</a:t>
            </a:r>
            <a:r>
              <a:rPr lang="zh-CN" altLang="en-US" sz="2400" dirty="0">
                <a:latin typeface="+mn-ea"/>
                <a:cs typeface="隶书" panose="02010509060101010101" charset="-122"/>
              </a:rPr>
              <a:t>、输尿管尿酸盐沉积</a:t>
            </a:r>
            <a:endParaRPr lang="zh-CN" altLang="en-US" sz="2400" dirty="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胸腔</a:t>
            </a:r>
            <a:r>
              <a:rPr lang="zh-CN" altLang="en-US" sz="2400" dirty="0">
                <a:latin typeface="+mn-ea"/>
                <a:cs typeface="隶书" panose="02010509060101010101" charset="-122"/>
              </a:rPr>
              <a:t>、心包积液，肺充血、</a:t>
            </a:r>
            <a:r>
              <a:rPr lang="zh-CN" altLang="en-US" sz="2400" dirty="0" smtClean="0">
                <a:latin typeface="+mn-ea"/>
                <a:cs typeface="隶书" panose="02010509060101010101" charset="-122"/>
              </a:rPr>
              <a:t>水肿</a:t>
            </a:r>
            <a:r>
              <a:rPr lang="zh-CN" altLang="en-US" sz="2400" dirty="0">
                <a:latin typeface="+mn-ea"/>
                <a:cs typeface="隶书" panose="02010509060101010101" charset="-122"/>
              </a:rPr>
              <a:t>，</a:t>
            </a:r>
            <a:r>
              <a:rPr lang="zh-CN" altLang="en-US" sz="2400" dirty="0" smtClean="0">
                <a:latin typeface="+mn-ea"/>
                <a:cs typeface="隶书" panose="02010509060101010101" charset="-122"/>
              </a:rPr>
              <a:t>心外</a:t>
            </a:r>
            <a:r>
              <a:rPr lang="zh-CN" altLang="en-US" sz="2400" dirty="0">
                <a:latin typeface="+mn-ea"/>
                <a:cs typeface="隶书" panose="02010509060101010101" charset="-122"/>
              </a:rPr>
              <a:t>膜出血。</a:t>
            </a:r>
            <a:r>
              <a:rPr lang="zh-CN" altLang="en-US" sz="2400" dirty="0" smtClean="0">
                <a:latin typeface="+mn-ea"/>
                <a:cs typeface="隶书" panose="02010509060101010101" charset="-122"/>
              </a:rPr>
              <a:t>血液粘稠</a:t>
            </a:r>
            <a:endParaRPr lang="en-US" altLang="zh-CN" sz="2400" dirty="0" smtClean="0">
              <a:latin typeface="+mn-ea"/>
              <a:cs typeface="隶书" panose="02010509060101010101" charset="-122"/>
            </a:endParaRPr>
          </a:p>
          <a:p>
            <a:pPr marL="594360" lvl="2" indent="0">
              <a:lnSpc>
                <a:spcPct val="150000"/>
              </a:lnSpc>
              <a:buNone/>
            </a:pP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solidFill>
                  <a:srgbClr val="FF0000"/>
                </a:solidFill>
                <a:latin typeface="+mn-ea"/>
                <a:sym typeface="Wingdings" panose="05000000000000000000" charset="0"/>
              </a:rPr>
              <a:t></a:t>
            </a:r>
            <a:r>
              <a:rPr lang="en-US" altLang="zh-CN" sz="2400" b="1" dirty="0" smtClean="0">
                <a:solidFill>
                  <a:srgbClr val="FF0000"/>
                </a:solidFill>
                <a:latin typeface="+mn-ea"/>
                <a:sym typeface="Wingdings" panose="05000000000000000000" charset="0"/>
              </a:rPr>
              <a:t> </a:t>
            </a:r>
            <a:r>
              <a:rPr lang="zh-CN" altLang="en-US" sz="2400" b="1" dirty="0" smtClean="0">
                <a:solidFill>
                  <a:srgbClr val="FF0000"/>
                </a:solidFill>
                <a:latin typeface="+mn-ea"/>
                <a:cs typeface="隶书" panose="02010509060101010101" charset="-122"/>
              </a:rPr>
              <a:t>化验</a:t>
            </a:r>
            <a:r>
              <a:rPr lang="zh-CN" altLang="en-US" sz="2400" b="1" dirty="0">
                <a:solidFill>
                  <a:srgbClr val="FF0000"/>
                </a:solidFill>
                <a:latin typeface="+mn-ea"/>
                <a:cs typeface="隶书" panose="02010509060101010101" charset="-122"/>
              </a:rPr>
              <a:t>：</a:t>
            </a:r>
            <a:r>
              <a:rPr lang="zh-CN" altLang="en-US" sz="2400" dirty="0">
                <a:latin typeface="+mn-ea"/>
                <a:cs typeface="隶书" panose="02010509060101010101" charset="-122"/>
              </a:rPr>
              <a:t>血氨</a:t>
            </a:r>
            <a:r>
              <a:rPr lang="en-US" altLang="zh-CN" sz="2400" dirty="0">
                <a:latin typeface="+mn-ea"/>
                <a:cs typeface="隶书" panose="02010509060101010101" charset="-122"/>
              </a:rPr>
              <a:t>8.4-13mg/L</a:t>
            </a:r>
            <a:r>
              <a:rPr lang="zh-CN" altLang="en-US" sz="2400" dirty="0" smtClean="0">
                <a:latin typeface="+mn-ea"/>
                <a:cs typeface="隶书" panose="02010509060101010101" charset="-122"/>
              </a:rPr>
              <a:t>以上</a:t>
            </a:r>
            <a:endParaRPr lang="zh-CN" altLang="en-US" sz="2400" dirty="0" smtClean="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5</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、治疗</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b="1" dirty="0" smtClean="0">
                <a:latin typeface="+mn-ea"/>
                <a:sym typeface="Wingdings" panose="05000000000000000000" charset="0"/>
              </a:rPr>
              <a:t>食醋</a:t>
            </a:r>
            <a:r>
              <a:rPr lang="en-US" altLang="zh-CN" sz="2400" dirty="0" smtClean="0">
                <a:latin typeface="+mn-ea"/>
                <a:cs typeface="隶书" panose="02010509060101010101" charset="-122"/>
              </a:rPr>
              <a:t>1000mL</a:t>
            </a:r>
            <a:r>
              <a:rPr lang="zh-CN" altLang="en-US" sz="2400" dirty="0" smtClean="0">
                <a:latin typeface="+mn-ea"/>
                <a:cs typeface="隶书" panose="02010509060101010101" charset="-122"/>
              </a:rPr>
              <a:t>，</a:t>
            </a:r>
            <a:r>
              <a:rPr lang="zh-CN" altLang="en-US" sz="2400" dirty="0">
                <a:latin typeface="+mn-ea"/>
                <a:cs typeface="隶书" panose="02010509060101010101" charset="-122"/>
              </a:rPr>
              <a:t>白糖 </a:t>
            </a:r>
            <a:r>
              <a:rPr lang="en-US" altLang="zh-CN" sz="2400" dirty="0" smtClean="0">
                <a:latin typeface="+mn-ea"/>
                <a:cs typeface="隶书" panose="02010509060101010101" charset="-122"/>
              </a:rPr>
              <a:t>500g</a:t>
            </a:r>
            <a:r>
              <a:rPr lang="zh-CN" altLang="en-US" sz="2400" dirty="0" smtClean="0">
                <a:latin typeface="+mn-ea"/>
                <a:cs typeface="隶书" panose="02010509060101010101" charset="-122"/>
              </a:rPr>
              <a:t>，</a:t>
            </a:r>
            <a:r>
              <a:rPr lang="zh-CN" altLang="en-US" sz="2400" dirty="0">
                <a:latin typeface="+mn-ea"/>
                <a:cs typeface="隶书" panose="02010509060101010101" charset="-122"/>
              </a:rPr>
              <a:t>水 </a:t>
            </a:r>
            <a:r>
              <a:rPr lang="en-US" altLang="zh-CN" sz="2400" dirty="0" smtClean="0">
                <a:latin typeface="+mn-ea"/>
                <a:cs typeface="隶书" panose="02010509060101010101" charset="-122"/>
              </a:rPr>
              <a:t>2000mL</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en-US" altLang="zh-CN" sz="2400" dirty="0" smtClean="0">
                <a:latin typeface="+mn-ea"/>
                <a:cs typeface="隶书" panose="02010509060101010101" charset="-122"/>
              </a:rPr>
              <a:t>10</a:t>
            </a:r>
            <a:r>
              <a:rPr lang="en-US" altLang="zh-CN" sz="2400" dirty="0">
                <a:latin typeface="+mn-ea"/>
                <a:cs typeface="隶书" panose="02010509060101010101" charset="-122"/>
              </a:rPr>
              <a:t>%</a:t>
            </a:r>
            <a:r>
              <a:rPr lang="zh-CN" altLang="en-US" sz="2400" dirty="0">
                <a:latin typeface="+mn-ea"/>
                <a:cs typeface="隶书" panose="02010509060101010101" charset="-122"/>
              </a:rPr>
              <a:t>硫代硫酸钠注射液   </a:t>
            </a:r>
            <a:r>
              <a:rPr lang="en-US" altLang="zh-CN" sz="2400" dirty="0" smtClean="0">
                <a:latin typeface="+mn-ea"/>
                <a:cs typeface="隶书" panose="02010509060101010101" charset="-122"/>
              </a:rPr>
              <a:t>150mL</a:t>
            </a:r>
            <a:endParaRPr lang="en-US" altLang="zh-CN" sz="2400" dirty="0" smtClean="0">
              <a:latin typeface="+mn-ea"/>
              <a:cs typeface="隶书" panose="02010509060101010101" charset="-122"/>
            </a:endParaRPr>
          </a:p>
          <a:p>
            <a:pPr marL="594360" lvl="2" indent="0">
              <a:lnSpc>
                <a:spcPct val="150000"/>
              </a:lnSpc>
              <a:buNone/>
            </a:pPr>
            <a:r>
              <a:rPr lang="zh-CN" altLang="en-US" sz="2400" b="1" dirty="0">
                <a:latin typeface="+mn-ea"/>
                <a:sym typeface="Wingdings" panose="05000000000000000000" charset="0"/>
              </a:rPr>
              <a:t></a:t>
            </a:r>
            <a:r>
              <a:rPr lang="en-US" altLang="zh-CN" sz="2400" b="1" dirty="0">
                <a:latin typeface="+mn-ea"/>
                <a:sym typeface="Wingdings" panose="05000000000000000000" charset="0"/>
              </a:rPr>
              <a:t> </a:t>
            </a:r>
            <a:r>
              <a:rPr lang="en-US" altLang="zh-CN" sz="2400" dirty="0" smtClean="0">
                <a:latin typeface="+mn-ea"/>
                <a:cs typeface="隶书" panose="02010509060101010101" charset="-122"/>
              </a:rPr>
              <a:t>10</a:t>
            </a:r>
            <a:r>
              <a:rPr lang="en-US" altLang="zh-CN" sz="2400" dirty="0">
                <a:latin typeface="+mn-ea"/>
                <a:cs typeface="隶书" panose="02010509060101010101" charset="-122"/>
              </a:rPr>
              <a:t>%</a:t>
            </a:r>
            <a:r>
              <a:rPr lang="zh-CN" altLang="en-US" sz="2400" dirty="0">
                <a:latin typeface="+mn-ea"/>
                <a:cs typeface="隶书" panose="02010509060101010101" charset="-122"/>
              </a:rPr>
              <a:t>葡萄糖酸钙注射液   </a:t>
            </a:r>
            <a:r>
              <a:rPr lang="en-US" altLang="zh-CN" sz="2400" dirty="0" smtClean="0">
                <a:latin typeface="+mn-ea"/>
                <a:cs typeface="隶书" panose="02010509060101010101" charset="-122"/>
              </a:rPr>
              <a:t>500mL</a:t>
            </a:r>
            <a:endParaRPr lang="en-US" altLang="zh-CN" sz="2400" dirty="0" smtClean="0">
              <a:latin typeface="+mn-ea"/>
              <a:cs typeface="隶书" panose="02010509060101010101" charset="-122"/>
            </a:endParaRPr>
          </a:p>
          <a:p>
            <a:pPr marL="594360" lvl="2" indent="0">
              <a:lnSpc>
                <a:spcPct val="150000"/>
              </a:lnSpc>
              <a:buNone/>
            </a:pPr>
            <a:r>
              <a:rPr lang="zh-CN" altLang="en-US" sz="2400" b="1" dirty="0">
                <a:latin typeface="+mn-ea"/>
                <a:sym typeface="Wingdings" panose="05000000000000000000" charset="0"/>
              </a:rPr>
              <a:t></a:t>
            </a:r>
            <a:r>
              <a:rPr lang="en-US" altLang="zh-CN" sz="2400" b="1" dirty="0">
                <a:latin typeface="+mn-ea"/>
                <a:sym typeface="Wingdings" panose="05000000000000000000" charset="0"/>
              </a:rPr>
              <a:t> </a:t>
            </a:r>
            <a:r>
              <a:rPr lang="en-US" altLang="zh-CN" sz="2400" dirty="0" smtClean="0">
                <a:latin typeface="+mn-ea"/>
                <a:cs typeface="隶书" panose="02010509060101010101" charset="-122"/>
              </a:rPr>
              <a:t>10</a:t>
            </a:r>
            <a:r>
              <a:rPr lang="en-US" altLang="zh-CN" sz="2400" dirty="0">
                <a:latin typeface="+mn-ea"/>
                <a:cs typeface="隶书" panose="02010509060101010101" charset="-122"/>
              </a:rPr>
              <a:t>%</a:t>
            </a:r>
            <a:r>
              <a:rPr lang="zh-CN" altLang="en-US" sz="2400" dirty="0">
                <a:latin typeface="+mn-ea"/>
                <a:cs typeface="隶书" panose="02010509060101010101" charset="-122"/>
              </a:rPr>
              <a:t>葡萄糖注射液       </a:t>
            </a:r>
            <a:r>
              <a:rPr lang="en-US" altLang="zh-CN" sz="2400" dirty="0" smtClean="0">
                <a:latin typeface="+mn-ea"/>
                <a:cs typeface="隶书" panose="02010509060101010101" charset="-122"/>
              </a:rPr>
              <a:t>2000mL</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盐酸麻黄碱         </a:t>
            </a:r>
            <a:r>
              <a:rPr lang="en-US" altLang="zh-CN" sz="2400" dirty="0">
                <a:latin typeface="+mn-ea"/>
                <a:cs typeface="隶书" panose="02010509060101010101" charset="-122"/>
              </a:rPr>
              <a:t>50-300mg  </a:t>
            </a:r>
            <a:r>
              <a:rPr lang="en-US" altLang="zh-CN" sz="2400" dirty="0" smtClean="0">
                <a:latin typeface="+mn-ea"/>
                <a:cs typeface="隶书" panose="02010509060101010101" charset="-122"/>
              </a:rPr>
              <a:t>         </a:t>
            </a:r>
            <a:endParaRPr lang="en-US" altLang="zh-CN" sz="2400" dirty="0">
              <a:latin typeface="+mn-ea"/>
              <a:cs typeface="隶书" panose="02010509060101010101" charset="-122"/>
            </a:endParaRPr>
          </a:p>
          <a:p>
            <a:pPr marL="594360" lvl="2" indent="0">
              <a:lnSpc>
                <a:spcPct val="150000"/>
              </a:lnSpc>
              <a:buNone/>
            </a:pPr>
            <a:endParaRPr lang="en-US" altLang="zh-CN" sz="2400" dirty="0" smtClean="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en-US" altLang="zh-CN"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6</a:t>
            </a:r>
            <a:r>
              <a:rPr lang="zh-CN" altLang="en-US" sz="3600" b="1" dirty="0" smtClean="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、预防</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221560"/>
          </a:xfrm>
        </p:spPr>
        <p:txBody>
          <a:bodyPr>
            <a:normAutofit/>
          </a:bodyPr>
          <a:lstStyle/>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尿素用量占饲料干物质</a:t>
            </a:r>
            <a:r>
              <a:rPr lang="zh-CN" altLang="en-US" sz="2400" dirty="0">
                <a:latin typeface="+mn-ea"/>
                <a:cs typeface="隶书" panose="02010509060101010101" charset="-122"/>
              </a:rPr>
              <a:t>的</a:t>
            </a:r>
            <a:r>
              <a:rPr lang="en-US" altLang="zh-CN" sz="2400" dirty="0">
                <a:latin typeface="+mn-ea"/>
                <a:cs typeface="隶书" panose="02010509060101010101" charset="-122"/>
              </a:rPr>
              <a:t>1%</a:t>
            </a:r>
            <a:r>
              <a:rPr lang="zh-CN" altLang="en-US" sz="2400" dirty="0">
                <a:latin typeface="+mn-ea"/>
                <a:cs typeface="隶书" panose="02010509060101010101" charset="-122"/>
              </a:rPr>
              <a:t>以下，成牛日量</a:t>
            </a:r>
            <a:r>
              <a:rPr lang="en-US" altLang="zh-CN" sz="2400" dirty="0">
                <a:latin typeface="+mn-ea"/>
                <a:cs typeface="隶书" panose="02010509060101010101" charset="-122"/>
              </a:rPr>
              <a:t>100</a:t>
            </a:r>
            <a:r>
              <a:rPr lang="zh-CN" altLang="en-US" sz="2400" dirty="0">
                <a:latin typeface="+mn-ea"/>
                <a:cs typeface="隶书" panose="02010509060101010101" charset="-122"/>
              </a:rPr>
              <a:t>克以下。在</a:t>
            </a:r>
            <a:r>
              <a:rPr lang="en-US" altLang="zh-CN" sz="2400" dirty="0">
                <a:latin typeface="+mn-ea"/>
                <a:cs typeface="隶书" panose="02010509060101010101" charset="-122"/>
              </a:rPr>
              <a:t>10-15</a:t>
            </a:r>
            <a:r>
              <a:rPr lang="zh-CN" altLang="en-US" sz="2400" dirty="0">
                <a:latin typeface="+mn-ea"/>
                <a:cs typeface="隶书" panose="02010509060101010101" charset="-122"/>
              </a:rPr>
              <a:t>天渐次添加</a:t>
            </a:r>
            <a:endParaRPr lang="zh-CN" altLang="en-US" sz="2400" dirty="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混合均匀</a:t>
            </a:r>
            <a:r>
              <a:rPr lang="zh-CN" altLang="en-US" sz="2400" dirty="0">
                <a:latin typeface="+mn-ea"/>
                <a:cs typeface="隶书" panose="02010509060101010101" charset="-122"/>
              </a:rPr>
              <a:t>，采食后禁止立即饮</a:t>
            </a:r>
            <a:r>
              <a:rPr lang="zh-CN" altLang="en-US" sz="2400" dirty="0" smtClean="0">
                <a:latin typeface="+mn-ea"/>
                <a:cs typeface="隶书" panose="02010509060101010101" charset="-122"/>
              </a:rPr>
              <a:t>水</a:t>
            </a:r>
            <a:endParaRPr lang="en-US" altLang="zh-CN" sz="2400" dirty="0" smtClean="0">
              <a:latin typeface="+mn-ea"/>
              <a:cs typeface="隶书" panose="02010509060101010101" charset="-122"/>
            </a:endParaRPr>
          </a:p>
          <a:p>
            <a:pPr marL="594360" lvl="2" indent="0">
              <a:lnSpc>
                <a:spcPct val="150000"/>
              </a:lnSpc>
              <a:buNone/>
            </a:pPr>
            <a:r>
              <a:rPr lang="zh-CN" altLang="en-US" sz="2400" b="1" dirty="0" smtClean="0">
                <a:latin typeface="+mn-ea"/>
                <a:sym typeface="Wingdings" panose="05000000000000000000" charset="0"/>
              </a:rPr>
              <a:t></a:t>
            </a:r>
            <a:r>
              <a:rPr lang="en-US" altLang="zh-CN" sz="2400" b="1" dirty="0" smtClean="0">
                <a:latin typeface="+mn-ea"/>
                <a:sym typeface="Wingdings" panose="05000000000000000000" charset="0"/>
              </a:rPr>
              <a:t> </a:t>
            </a:r>
            <a:r>
              <a:rPr lang="zh-CN" altLang="en-US" sz="2400" dirty="0" smtClean="0">
                <a:latin typeface="+mn-ea"/>
                <a:cs typeface="隶书" panose="02010509060101010101" charset="-122"/>
              </a:rPr>
              <a:t>补</a:t>
            </a:r>
            <a:r>
              <a:rPr lang="zh-CN" altLang="en-US" sz="2400" dirty="0">
                <a:latin typeface="+mn-ea"/>
                <a:cs typeface="隶书" panose="02010509060101010101" charset="-122"/>
              </a:rPr>
              <a:t>充谷物精料，减少豆类（脲酶）</a:t>
            </a:r>
            <a:endParaRPr lang="zh-CN" altLang="en-US" sz="2400" dirty="0">
              <a:latin typeface="+mn-ea"/>
              <a:cs typeface="隶书" panose="02010509060101010101" charset="-122"/>
            </a:endParaRPr>
          </a:p>
          <a:p>
            <a:pPr marL="594360" lvl="2" indent="0">
              <a:lnSpc>
                <a:spcPct val="150000"/>
              </a:lnSpc>
              <a:buNone/>
            </a:pPr>
            <a:r>
              <a:rPr lang="en-US" altLang="zh-CN" sz="2400" dirty="0" smtClean="0">
                <a:latin typeface="+mn-ea"/>
                <a:cs typeface="隶书" panose="02010509060101010101" charset="-122"/>
              </a:rPr>
              <a:t>           </a:t>
            </a:r>
            <a:endParaRPr lang="en-US" altLang="zh-CN" sz="2400" dirty="0">
              <a:latin typeface="+mn-ea"/>
              <a:cs typeface="隶书" panose="02010509060101010101" charset="-122"/>
            </a:endParaRPr>
          </a:p>
          <a:p>
            <a:pPr marL="594360" lvl="2" indent="0">
              <a:lnSpc>
                <a:spcPct val="150000"/>
              </a:lnSpc>
              <a:buNone/>
            </a:pPr>
            <a:endParaRPr lang="en-US" altLang="zh-CN" sz="2400" dirty="0" smtClean="0">
              <a:latin typeface="+mn-ea"/>
              <a:cs typeface="隶书" panose="02010509060101010101" charset="-122"/>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动作按钮: 开始 5">
            <a:hlinkClick r:id="rId1" action="ppaction://hlinksldjump" highlightClick="1"/>
          </p:cNvPr>
          <p:cNvSpPr/>
          <p:nvPr/>
        </p:nvSpPr>
        <p:spPr>
          <a:xfrm>
            <a:off x="8001024" y="6072206"/>
            <a:ext cx="571504" cy="500066"/>
          </a:xfrm>
          <a:prstGeom prst="actionButtonBeginning">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smtClean="0">
                <a:solidFill>
                  <a:schemeClr val="tx1"/>
                </a:solidFill>
                <a:latin typeface="宋体" panose="02010600030101010101" pitchFamily="2" charset="-122"/>
              </a:rPr>
              <a:t>七</a:t>
            </a:r>
            <a:r>
              <a:rPr lang="zh-CN" altLang="en-US" sz="3600" b="1" dirty="0" smtClean="0">
                <a:solidFill>
                  <a:schemeClr val="tx1"/>
                </a:solidFill>
                <a:latin typeface="宋体" panose="02010600030101010101" pitchFamily="2" charset="-122"/>
              </a:rPr>
              <a:t>、</a:t>
            </a:r>
            <a:r>
              <a:rPr lang="zh-CN" altLang="en-US" sz="3600" b="1" dirty="0" smtClean="0">
                <a:solidFill>
                  <a:schemeClr val="tx1"/>
                </a:solidFill>
                <a:latin typeface="宋体" panose="02010600030101010101" pitchFamily="2" charset="-122"/>
              </a:rPr>
              <a:t>抗生素中毒</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lnSpcReduction="10000"/>
          </a:bodyPr>
          <a:lstStyle/>
          <a:p>
            <a:pPr marL="0" indent="0" eaLnBrk="1" hangingPunct="1">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 </a:t>
            </a:r>
            <a:r>
              <a:rPr lang="zh-CN" altLang="en-US" b="1" dirty="0" smtClean="0">
                <a:solidFill>
                  <a:srgbClr val="FF0000"/>
                </a:solidFill>
                <a:latin typeface="+mn-ea"/>
                <a:cs typeface="隶书" panose="02010509060101010101" charset="-122"/>
              </a:rPr>
              <a:t>四环素类</a:t>
            </a:r>
            <a:r>
              <a:rPr lang="zh-CN" altLang="en-US" b="1" dirty="0">
                <a:solidFill>
                  <a:srgbClr val="FF0000"/>
                </a:solidFill>
                <a:latin typeface="+mn-ea"/>
                <a:cs typeface="隶书" panose="02010509060101010101" charset="-122"/>
              </a:rPr>
              <a:t>中毒：</a:t>
            </a:r>
            <a:r>
              <a:rPr lang="zh-CN" altLang="en-US" dirty="0">
                <a:latin typeface="+mn-ea"/>
                <a:cs typeface="隶书" panose="02010509060101010101" charset="-122"/>
              </a:rPr>
              <a:t>金霉素、土霉素、四环素为广谱抗生素，长期应用导致肠道菌群紊乱，肠炎</a:t>
            </a:r>
            <a:endParaRPr lang="zh-CN" altLang="en-US" dirty="0">
              <a:latin typeface="+mn-ea"/>
              <a:cs typeface="隶书" panose="02010509060101010101" charset="-122"/>
            </a:endParaRPr>
          </a:p>
          <a:p>
            <a:pPr marL="0" indent="0">
              <a:lnSpc>
                <a:spcPct val="150000"/>
              </a:lnSpc>
              <a:buNone/>
            </a:pPr>
            <a:r>
              <a:rPr lang="zh-CN" altLang="en-US" sz="2800" b="1" dirty="0" smtClean="0">
                <a:solidFill>
                  <a:srgbClr val="FF0000"/>
                </a:solidFill>
                <a:latin typeface="+mn-ea"/>
                <a:cs typeface="宋体" panose="02010600030101010101" pitchFamily="2" charset="-122"/>
                <a:sym typeface="Wingdings" panose="05000000000000000000" charset="0"/>
              </a:rPr>
              <a:t></a:t>
            </a:r>
            <a:r>
              <a:rPr lang="en-US" altLang="zh-CN" sz="2800" b="1" dirty="0" smtClean="0">
                <a:solidFill>
                  <a:srgbClr val="FF0000"/>
                </a:solidFill>
                <a:latin typeface="+mn-ea"/>
                <a:cs typeface="宋体" panose="02010600030101010101" pitchFamily="2" charset="-122"/>
                <a:sym typeface="Wingdings" panose="05000000000000000000" charset="0"/>
              </a:rPr>
              <a:t> </a:t>
            </a:r>
            <a:r>
              <a:rPr lang="zh-CN" altLang="en-US" b="1" dirty="0" smtClean="0">
                <a:solidFill>
                  <a:srgbClr val="FF0000"/>
                </a:solidFill>
                <a:latin typeface="+mn-ea"/>
                <a:cs typeface="隶书" panose="02010509060101010101" charset="-122"/>
              </a:rPr>
              <a:t>氨基糖甙类</a:t>
            </a:r>
            <a:r>
              <a:rPr lang="zh-CN" altLang="en-US" b="1" dirty="0">
                <a:solidFill>
                  <a:srgbClr val="FF0000"/>
                </a:solidFill>
                <a:latin typeface="+mn-ea"/>
                <a:cs typeface="隶书" panose="02010509060101010101" charset="-122"/>
              </a:rPr>
              <a:t>抗生素中毒</a:t>
            </a:r>
            <a:r>
              <a:rPr lang="zh-CN" altLang="en-US" dirty="0">
                <a:latin typeface="+mn-ea"/>
                <a:cs typeface="隶书" panose="02010509060101010101" charset="-122"/>
              </a:rPr>
              <a:t>：链霉素</a:t>
            </a:r>
            <a:r>
              <a:rPr lang="zh-CN" altLang="en-US" dirty="0" smtClean="0">
                <a:latin typeface="+mn-ea"/>
                <a:cs typeface="隶书" panose="02010509060101010101" charset="-122"/>
              </a:rPr>
              <a:t>、庆大霉素</a:t>
            </a:r>
            <a:r>
              <a:rPr lang="zh-CN" altLang="en-US" dirty="0">
                <a:latin typeface="+mn-ea"/>
                <a:cs typeface="隶书" panose="02010509060101010101" charset="-122"/>
              </a:rPr>
              <a:t>、（丁胺）卡那霉素损害前庭、耳埚神经及耳蜗毛细胞</a:t>
            </a:r>
            <a:r>
              <a:rPr lang="en-US" altLang="zh-CN" dirty="0">
                <a:latin typeface="+mn-ea"/>
                <a:cs typeface="隶书" panose="02010509060101010101" charset="-122"/>
              </a:rPr>
              <a:t>—</a:t>
            </a:r>
            <a:r>
              <a:rPr lang="zh-CN" altLang="en-US" dirty="0">
                <a:latin typeface="+mn-ea"/>
                <a:cs typeface="隶书" panose="02010509060101010101" charset="-122"/>
              </a:rPr>
              <a:t>耳聋</a:t>
            </a:r>
            <a:endParaRPr lang="zh-CN" altLang="en-US" dirty="0">
              <a:latin typeface="+mn-ea"/>
              <a:cs typeface="隶书" panose="02010509060101010101" charset="-122"/>
            </a:endParaRPr>
          </a:p>
          <a:p>
            <a:pPr marL="0" indent="0">
              <a:lnSpc>
                <a:spcPct val="150000"/>
              </a:lnSpc>
              <a:buNone/>
            </a:pPr>
            <a:r>
              <a:rPr lang="zh-CN" altLang="en-US" sz="2800" b="1" dirty="0" smtClean="0">
                <a:solidFill>
                  <a:srgbClr val="FF0000"/>
                </a:solidFill>
                <a:latin typeface="+mn-ea"/>
                <a:cs typeface="宋体" panose="02010600030101010101" pitchFamily="2" charset="-122"/>
                <a:sym typeface="Wingdings" panose="05000000000000000000" charset="0"/>
              </a:rPr>
              <a:t></a:t>
            </a:r>
            <a:r>
              <a:rPr lang="en-US" altLang="zh-CN" sz="2800" b="1" dirty="0" smtClean="0">
                <a:solidFill>
                  <a:srgbClr val="FF0000"/>
                </a:solidFill>
                <a:latin typeface="+mn-ea"/>
                <a:cs typeface="宋体" panose="02010600030101010101" pitchFamily="2" charset="-122"/>
                <a:sym typeface="Wingdings" panose="05000000000000000000" charset="0"/>
              </a:rPr>
              <a:t> </a:t>
            </a:r>
            <a:r>
              <a:rPr lang="zh-CN" altLang="en-US" b="1" dirty="0" smtClean="0">
                <a:solidFill>
                  <a:srgbClr val="FF0000"/>
                </a:solidFill>
                <a:latin typeface="+mn-ea"/>
                <a:cs typeface="隶书" panose="02010509060101010101" charset="-122"/>
              </a:rPr>
              <a:t>氯霉素类</a:t>
            </a:r>
            <a:r>
              <a:rPr lang="zh-CN" altLang="en-US" b="1" dirty="0">
                <a:solidFill>
                  <a:srgbClr val="FF0000"/>
                </a:solidFill>
                <a:latin typeface="+mn-ea"/>
                <a:cs typeface="隶书" panose="02010509060101010101" charset="-122"/>
              </a:rPr>
              <a:t>中毒：</a:t>
            </a:r>
            <a:r>
              <a:rPr lang="zh-CN" altLang="en-US" dirty="0">
                <a:latin typeface="+mn-ea"/>
                <a:cs typeface="隶书" panose="02010509060101010101" charset="-122"/>
              </a:rPr>
              <a:t>氯霉素、</a:t>
            </a:r>
            <a:r>
              <a:rPr lang="zh-CN" altLang="en-US" dirty="0" smtClean="0">
                <a:latin typeface="+mn-ea"/>
                <a:cs typeface="隶书" panose="02010509060101010101" charset="-122"/>
              </a:rPr>
              <a:t>甲砜霉素引起再生障碍</a:t>
            </a:r>
            <a:r>
              <a:rPr lang="zh-CN" altLang="en-US" dirty="0">
                <a:latin typeface="+mn-ea"/>
                <a:cs typeface="隶书" panose="02010509060101010101" charset="-122"/>
              </a:rPr>
              <a:t>性贫血、二重感染</a:t>
            </a:r>
            <a:r>
              <a:rPr lang="zh-CN" altLang="en-US" dirty="0" smtClean="0">
                <a:latin typeface="+mn-ea"/>
                <a:cs typeface="隶书" panose="02010509060101010101" charset="-122"/>
              </a:rPr>
              <a:t>；氟甲砜霉素有</a:t>
            </a:r>
            <a:r>
              <a:rPr lang="zh-CN" altLang="en-US" dirty="0">
                <a:latin typeface="+mn-ea"/>
                <a:cs typeface="隶书" panose="02010509060101010101" charset="-122"/>
              </a:rPr>
              <a:t>胚胎毒性，妊娠禁用 </a:t>
            </a:r>
            <a:endParaRPr lang="zh-CN" altLang="en-US" dirty="0">
              <a:latin typeface="+mn-ea"/>
              <a:cs typeface="隶书" panose="02010509060101010101" charset="-122"/>
            </a:endParaRPr>
          </a:p>
          <a:p>
            <a:pPr marL="320040" lvl="1" indent="0" eaLnBrk="1" hangingPunct="1">
              <a:lnSpc>
                <a:spcPct val="150000"/>
              </a:lnSpc>
              <a:buNone/>
            </a:pPr>
            <a:endParaRPr lang="zh-CN" altLang="en-US" b="1" dirty="0">
              <a:solidFill>
                <a:schemeClr val="tx1"/>
              </a:solidFill>
              <a:latin typeface="+mn-ea"/>
              <a:cs typeface="宋体" panose="02010600030101010101" pitchFamily="2" charset="-122"/>
              <a:sym typeface="+mn-ea"/>
              <a:hlinkClick r:id="rId1"/>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596" y="131128"/>
            <a:ext cx="8258204" cy="1143000"/>
          </a:xfrm>
        </p:spPr>
        <p:txBody>
          <a:bodyPr>
            <a:normAutofit/>
          </a:bodyPr>
          <a:lstStyle/>
          <a:p>
            <a:pPr marL="594360" lvl="2" algn="ctr">
              <a:lnSpc>
                <a:spcPct val="150000"/>
              </a:lnSpc>
              <a:spcBef>
                <a:spcPct val="30000"/>
              </a:spcBef>
            </a:pPr>
            <a:r>
              <a:rPr lang="zh-CN" altLang="en-US" sz="3600" b="1" dirty="0" smtClean="0">
                <a:solidFill>
                  <a:schemeClr val="tx1"/>
                </a:solidFill>
                <a:latin typeface="宋体" panose="02010600030101010101" pitchFamily="2" charset="-122"/>
              </a:rPr>
              <a:t>七</a:t>
            </a:r>
            <a:r>
              <a:rPr lang="zh-CN" altLang="en-US" sz="3600" b="1" dirty="0" smtClean="0">
                <a:solidFill>
                  <a:schemeClr val="tx1"/>
                </a:solidFill>
                <a:latin typeface="宋体" panose="02010600030101010101" pitchFamily="2" charset="-122"/>
              </a:rPr>
              <a:t>、</a:t>
            </a:r>
            <a:r>
              <a:rPr lang="zh-CN" altLang="en-US" sz="3600" b="1" dirty="0" smtClean="0">
                <a:solidFill>
                  <a:schemeClr val="tx1"/>
                </a:solidFill>
                <a:latin typeface="宋体" panose="02010600030101010101" pitchFamily="2" charset="-122"/>
              </a:rPr>
              <a:t>抗生素中毒</a:t>
            </a:r>
            <a:endParaRPr lang="en-US" altLang="zh-CN" sz="3600" b="1" dirty="0" smtClean="0">
              <a:solidFill>
                <a:schemeClr val="tx1"/>
              </a:solidFill>
              <a:latin typeface="+mn-ea"/>
            </a:endParaRPr>
          </a:p>
        </p:txBody>
      </p:sp>
      <p:sp>
        <p:nvSpPr>
          <p:cNvPr id="3" name="内容占位符 2"/>
          <p:cNvSpPr>
            <a:spLocks noGrp="1"/>
          </p:cNvSpPr>
          <p:nvPr>
            <p:ph sz="quarter" idx="1"/>
          </p:nvPr>
        </p:nvSpPr>
        <p:spPr>
          <a:xfrm>
            <a:off x="914400" y="1447800"/>
            <a:ext cx="7772400" cy="5053034"/>
          </a:xfrm>
        </p:spPr>
        <p:txBody>
          <a:bodyPr>
            <a:normAutofit lnSpcReduction="10000"/>
          </a:bodyPr>
          <a:lstStyle/>
          <a:p>
            <a:pPr marL="0" indent="0" eaLnBrk="1" hangingPunct="1">
              <a:lnSpc>
                <a:spcPct val="150000"/>
              </a:lnSpc>
              <a:buNone/>
            </a:pPr>
            <a:r>
              <a:rPr lang="zh-CN" altLang="en-US" sz="2400" b="1" dirty="0" smtClean="0">
                <a:solidFill>
                  <a:srgbClr val="FF0000"/>
                </a:solidFill>
                <a:latin typeface="+mn-ea"/>
                <a:cs typeface="宋体" panose="02010600030101010101" pitchFamily="2" charset="-122"/>
                <a:sym typeface="Wingdings" panose="05000000000000000000" charset="0"/>
              </a:rPr>
              <a:t> </a:t>
            </a:r>
            <a:r>
              <a:rPr lang="zh-CN" altLang="en-US" sz="2800" b="1" dirty="0" smtClean="0">
                <a:solidFill>
                  <a:srgbClr val="FF0000"/>
                </a:solidFill>
                <a:latin typeface="+mn-ea"/>
                <a:cs typeface="隶书" panose="02010509060101010101" charset="-122"/>
              </a:rPr>
              <a:t>喹诺酮类</a:t>
            </a:r>
            <a:r>
              <a:rPr lang="zh-CN" altLang="en-US" sz="2800" b="1" dirty="0">
                <a:solidFill>
                  <a:srgbClr val="FF0000"/>
                </a:solidFill>
                <a:latin typeface="+mn-ea"/>
                <a:cs typeface="隶书" panose="02010509060101010101" charset="-122"/>
              </a:rPr>
              <a:t>中毒：</a:t>
            </a:r>
            <a:r>
              <a:rPr lang="zh-CN" altLang="en-US" sz="2800" dirty="0">
                <a:latin typeface="+mn-ea"/>
                <a:cs typeface="隶书" panose="02010509060101010101" charset="-122"/>
              </a:rPr>
              <a:t>尿中结晶，损伤中枢导致动物兴奋、沉郁乃至昏迷，负重关节软骨发育不良。禁止用于幼畜（儿童</a:t>
            </a:r>
            <a:r>
              <a:rPr lang="zh-CN" altLang="en-US" sz="2800" dirty="0" smtClean="0">
                <a:latin typeface="+mn-ea"/>
                <a:cs typeface="隶书" panose="02010509060101010101" charset="-122"/>
              </a:rPr>
              <a:t>）</a:t>
            </a:r>
            <a:endParaRPr lang="en-US" altLang="zh-CN" sz="2800" dirty="0" smtClean="0">
              <a:latin typeface="+mn-ea"/>
              <a:cs typeface="隶书" panose="02010509060101010101" charset="-122"/>
            </a:endParaRPr>
          </a:p>
          <a:p>
            <a:pPr marL="0" indent="0" eaLnBrk="1" hangingPunct="1">
              <a:lnSpc>
                <a:spcPct val="150000"/>
              </a:lnSpc>
              <a:buNone/>
            </a:pPr>
            <a:r>
              <a:rPr lang="zh-CN" altLang="en-US" sz="2800" b="1" dirty="0" smtClean="0">
                <a:solidFill>
                  <a:srgbClr val="FF0000"/>
                </a:solidFill>
                <a:latin typeface="+mn-ea"/>
                <a:cs typeface="宋体" panose="02010600030101010101" pitchFamily="2" charset="-122"/>
                <a:sym typeface="Wingdings" panose="05000000000000000000" charset="0"/>
              </a:rPr>
              <a:t></a:t>
            </a:r>
            <a:r>
              <a:rPr lang="en-US" altLang="zh-CN" sz="2800" b="1" dirty="0" smtClean="0">
                <a:solidFill>
                  <a:srgbClr val="FF0000"/>
                </a:solidFill>
                <a:latin typeface="+mn-ea"/>
                <a:cs typeface="宋体" panose="02010600030101010101" pitchFamily="2" charset="-122"/>
                <a:sym typeface="Wingdings" panose="05000000000000000000" charset="0"/>
              </a:rPr>
              <a:t> </a:t>
            </a:r>
            <a:r>
              <a:rPr lang="zh-CN" altLang="en-US" sz="2800" b="1" dirty="0" smtClean="0">
                <a:solidFill>
                  <a:srgbClr val="FF0000"/>
                </a:solidFill>
                <a:latin typeface="+mn-ea"/>
                <a:cs typeface="隶书" panose="02010509060101010101" charset="-122"/>
              </a:rPr>
              <a:t>磺胺类</a:t>
            </a:r>
            <a:r>
              <a:rPr lang="zh-CN" altLang="en-US" sz="2800" b="1" dirty="0">
                <a:solidFill>
                  <a:srgbClr val="FF0000"/>
                </a:solidFill>
                <a:latin typeface="+mn-ea"/>
                <a:cs typeface="隶书" panose="02010509060101010101" charset="-122"/>
              </a:rPr>
              <a:t>中毒：</a:t>
            </a:r>
            <a:r>
              <a:rPr lang="zh-CN" altLang="en-US" sz="2800" dirty="0">
                <a:latin typeface="+mn-ea"/>
                <a:cs typeface="隶书" panose="02010509060101010101" charset="-122"/>
              </a:rPr>
              <a:t>泌尿系统损伤，破坏造血  机能，幼龄动物抑制</a:t>
            </a:r>
            <a:r>
              <a:rPr lang="zh-CN" altLang="en-US" sz="2800" dirty="0" smtClean="0">
                <a:latin typeface="+mn-ea"/>
                <a:cs typeface="隶书" panose="02010509060101010101" charset="-122"/>
              </a:rPr>
              <a:t>免疫</a:t>
            </a:r>
            <a:endParaRPr lang="en-US" altLang="zh-CN" sz="2800" dirty="0" smtClean="0">
              <a:latin typeface="+mn-ea"/>
              <a:cs typeface="隶书" panose="02010509060101010101" charset="-122"/>
            </a:endParaRPr>
          </a:p>
          <a:p>
            <a:pPr marL="0" indent="0" eaLnBrk="1" hangingPunct="1">
              <a:lnSpc>
                <a:spcPct val="150000"/>
              </a:lnSpc>
              <a:buNone/>
            </a:pPr>
            <a:r>
              <a:rPr lang="zh-CN" altLang="en-US" sz="2800" b="1" dirty="0" smtClean="0">
                <a:solidFill>
                  <a:srgbClr val="FF0000"/>
                </a:solidFill>
                <a:latin typeface="+mn-ea"/>
                <a:cs typeface="宋体" panose="02010600030101010101" pitchFamily="2" charset="-122"/>
                <a:sym typeface="Wingdings" panose="05000000000000000000" charset="0"/>
              </a:rPr>
              <a:t></a:t>
            </a:r>
            <a:r>
              <a:rPr lang="en-US" altLang="zh-CN" sz="2800" b="1" dirty="0" smtClean="0">
                <a:solidFill>
                  <a:srgbClr val="FF0000"/>
                </a:solidFill>
                <a:latin typeface="+mn-ea"/>
                <a:cs typeface="宋体" panose="02010600030101010101" pitchFamily="2" charset="-122"/>
                <a:sym typeface="Wingdings" panose="05000000000000000000" charset="0"/>
              </a:rPr>
              <a:t> </a:t>
            </a:r>
            <a:r>
              <a:rPr lang="zh-CN" altLang="en-US" sz="2800" b="1" dirty="0" smtClean="0">
                <a:solidFill>
                  <a:srgbClr val="FF0000"/>
                </a:solidFill>
                <a:latin typeface="+mn-ea"/>
                <a:cs typeface="隶书" panose="02010509060101010101" charset="-122"/>
              </a:rPr>
              <a:t>呋喃类</a:t>
            </a:r>
            <a:r>
              <a:rPr lang="zh-CN" altLang="en-US" sz="2800" b="1" dirty="0">
                <a:solidFill>
                  <a:srgbClr val="FF0000"/>
                </a:solidFill>
                <a:latin typeface="+mn-ea"/>
                <a:cs typeface="隶书" panose="02010509060101010101" charset="-122"/>
              </a:rPr>
              <a:t>中毒：</a:t>
            </a:r>
            <a:r>
              <a:rPr lang="zh-CN" altLang="en-US" sz="2800" dirty="0">
                <a:latin typeface="+mn-ea"/>
                <a:cs typeface="隶书" panose="02010509060101010101" charset="-122"/>
              </a:rPr>
              <a:t>呋喃西林、呋喃呾啶、呋喃唑酮，幼龄动物（禽）急性中毒，兴奋、惊厥、瘫痪而死；慢性中毒，全身出血</a:t>
            </a:r>
            <a:endParaRPr lang="zh-CN" altLang="en-US" sz="2800" dirty="0">
              <a:latin typeface="+mn-ea"/>
              <a:cs typeface="隶书" panose="02010509060101010101" charset="-122"/>
            </a:endParaRPr>
          </a:p>
          <a:p>
            <a:pPr marL="320040" lvl="1" indent="0" eaLnBrk="1" hangingPunct="1">
              <a:lnSpc>
                <a:spcPct val="150000"/>
              </a:lnSpc>
              <a:buNone/>
            </a:pPr>
            <a:endParaRPr lang="zh-CN" altLang="en-US" b="1" dirty="0">
              <a:solidFill>
                <a:schemeClr val="tx1"/>
              </a:solidFill>
              <a:latin typeface="+mn-ea"/>
              <a:cs typeface="宋体" panose="02010600030101010101" pitchFamily="2" charset="-122"/>
              <a:sym typeface="+mn-ea"/>
              <a:hlinkClick r:id="rId1"/>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952500"/>
            <a:ext cx="8352928" cy="1362075"/>
          </a:xfrm>
        </p:spPr>
        <p:txBody>
          <a:bodyPr>
            <a:normAutofit/>
          </a:bodyPr>
          <a:lstStyle/>
          <a:p>
            <a:r>
              <a:rPr lang="zh-CN" altLang="en-US" sz="4400" b="1" i="1" dirty="0" smtClean="0">
                <a:solidFill>
                  <a:schemeClr val="tx1"/>
                </a:solidFill>
                <a:sym typeface="+mn-ea"/>
              </a:rPr>
              <a:t>感谢大家倾听！</a:t>
            </a:r>
            <a:endParaRPr lang="zh-CN" altLang="en-US" sz="4400" b="1" i="1" dirty="0">
              <a:solidFill>
                <a:schemeClr val="tx1"/>
              </a:solidFill>
              <a:latin typeface="HG教科書体" panose="02020609000000000000" pitchFamily="17" charset="-128"/>
              <a:ea typeface="HG教科書体" panose="02020609000000000000" pitchFamily="17" charset="-128"/>
            </a:endParaRPr>
          </a:p>
        </p:txBody>
      </p:sp>
      <p:pic>
        <p:nvPicPr>
          <p:cNvPr id="6146" name="Picture 2" descr="http://pic.lyd.com.cn/0/10/69/43/10694390_980039.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547664" y="2602045"/>
            <a:ext cx="5688632" cy="4007325"/>
          </a:xfrm>
          <a:prstGeom prst="rect">
            <a:avLst/>
          </a:prstGeo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p:txBody>
          <a:bodyPr wrap="square" lIns="91440" tIns="45720" rIns="91440" bIns="45720" anchor="ctr"/>
          <a:lstStyle/>
          <a:p>
            <a:pPr eaLnBrk="1" hangingPunct="1"/>
            <a:r>
              <a:rPr lang="zh-CN" altLang="en-US" dirty="0">
                <a:solidFill>
                  <a:srgbClr val="FF3300"/>
                </a:solidFill>
                <a:ea typeface="隶书" panose="02010509060101010101" charset="-122"/>
              </a:rPr>
              <a:t>有机磷中毒的症状</a:t>
            </a:r>
            <a:endParaRPr lang="zh-CN" altLang="en-US" dirty="0">
              <a:solidFill>
                <a:srgbClr val="FF3300"/>
              </a:solidFill>
              <a:ea typeface="隶书" panose="02010509060101010101" charset="-122"/>
            </a:endParaRPr>
          </a:p>
        </p:txBody>
      </p:sp>
      <p:pic>
        <p:nvPicPr>
          <p:cNvPr id="77826" name="Picture 4"/>
          <p:cNvPicPr>
            <a:picLocks noGrp="1" noChangeAspect="1"/>
          </p:cNvPicPr>
          <p:nvPr>
            <p:ph idx="1"/>
          </p:nvPr>
        </p:nvPicPr>
        <p:blipFill>
          <a:blip r:embed="rId1"/>
          <a:stretch>
            <a:fillRect/>
          </a:stretch>
        </p:blipFill>
        <p:spPr>
          <a:xfrm>
            <a:off x="1187450" y="1989138"/>
            <a:ext cx="3448050" cy="2424112"/>
          </a:xfrm>
        </p:spPr>
      </p:pic>
      <p:sp>
        <p:nvSpPr>
          <p:cNvPr id="77827" name="Text Box 6"/>
          <p:cNvSpPr txBox="1"/>
          <p:nvPr/>
        </p:nvSpPr>
        <p:spPr>
          <a:xfrm>
            <a:off x="1187450" y="4653280"/>
            <a:ext cx="2444115" cy="521970"/>
          </a:xfrm>
          <a:prstGeom prst="rect">
            <a:avLst/>
          </a:prstGeom>
          <a:noFill/>
          <a:ln w="9525">
            <a:noFill/>
          </a:ln>
        </p:spPr>
        <p:txBody>
          <a:bodyPr wrap="square" anchor="t">
            <a:spAutoFit/>
          </a:bodyPr>
          <a:lstStyle/>
          <a:p>
            <a:pPr eaLnBrk="0" hangingPunct="0">
              <a:spcBef>
                <a:spcPct val="50000"/>
              </a:spcBef>
            </a:pPr>
            <a:r>
              <a:rPr lang="en-US" altLang="zh-CN" sz="2800" dirty="0">
                <a:solidFill>
                  <a:schemeClr val="folHlink"/>
                </a:solidFill>
                <a:latin typeface="Arial" panose="020B0604020202020204" pitchFamily="34" charset="0"/>
                <a:ea typeface="宋体" panose="02010600030101010101" pitchFamily="2" charset="-122"/>
              </a:rPr>
              <a:t>            </a:t>
            </a:r>
            <a:r>
              <a:rPr lang="zh-CN" altLang="en-US" sz="2800" b="1" dirty="0">
                <a:solidFill>
                  <a:srgbClr val="800000"/>
                </a:solidFill>
                <a:latin typeface="楷体_GB2312" pitchFamily="49" charset="-122"/>
                <a:ea typeface="楷体_GB2312" pitchFamily="49" charset="-122"/>
              </a:rPr>
              <a:t>呕吐</a:t>
            </a:r>
            <a:endParaRPr lang="zh-CN" altLang="en-US" sz="2800" b="1" dirty="0">
              <a:solidFill>
                <a:srgbClr val="800000"/>
              </a:solidFill>
              <a:latin typeface="楷体_GB2312" pitchFamily="49" charset="-122"/>
              <a:ea typeface="楷体_GB2312" pitchFamily="49" charset="-122"/>
            </a:endParaRPr>
          </a:p>
        </p:txBody>
      </p:sp>
      <p:pic>
        <p:nvPicPr>
          <p:cNvPr id="77828" name="Picture 8" descr="http://a1.att.hudong.com/36/21/01300001151257131476210231923.jpg"/>
          <p:cNvPicPr>
            <a:picLocks noChangeAspect="1"/>
          </p:cNvPicPr>
          <p:nvPr/>
        </p:nvPicPr>
        <p:blipFill>
          <a:blip r:embed="rId2"/>
          <a:stretch>
            <a:fillRect/>
          </a:stretch>
        </p:blipFill>
        <p:spPr>
          <a:xfrm>
            <a:off x="4932363" y="1844675"/>
            <a:ext cx="3887787" cy="4608513"/>
          </a:xfrm>
          <a:prstGeom prst="rect">
            <a:avLst/>
          </a:prstGeom>
          <a:noFill/>
          <a:ln w="9525">
            <a:noFill/>
          </a:ln>
        </p:spPr>
      </p:pic>
    </p:spTree>
  </p:cSld>
  <p:clrMapOvr>
    <a:masterClrMapping/>
  </p:clrMapOvr>
  <p:transition>
    <p:wedg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p:nvPr>
        </p:nvSpPr>
        <p:spPr/>
        <p:txBody>
          <a:bodyPr wrap="square" lIns="91440" tIns="45720" rIns="91440" bIns="45720" anchor="ctr"/>
          <a:lstStyle/>
          <a:p>
            <a:pPr eaLnBrk="1" hangingPunct="1"/>
            <a:r>
              <a:rPr lang="zh-CN" altLang="en-US" dirty="0">
                <a:solidFill>
                  <a:srgbClr val="FF3300"/>
                </a:solidFill>
                <a:ea typeface="隶书" panose="02010509060101010101" charset="-122"/>
              </a:rPr>
              <a:t>有机磷中毒的病变</a:t>
            </a:r>
            <a:endParaRPr lang="zh-CN" altLang="en-US" dirty="0">
              <a:solidFill>
                <a:srgbClr val="FF3300"/>
              </a:solidFill>
              <a:ea typeface="隶书" panose="02010509060101010101" charset="-122"/>
            </a:endParaRPr>
          </a:p>
        </p:txBody>
      </p:sp>
      <p:pic>
        <p:nvPicPr>
          <p:cNvPr id="78850" name="Picture 4"/>
          <p:cNvPicPr>
            <a:picLocks noGrp="1" noChangeAspect="1"/>
          </p:cNvPicPr>
          <p:nvPr>
            <p:ph idx="1"/>
          </p:nvPr>
        </p:nvPicPr>
        <p:blipFill>
          <a:blip r:embed="rId1"/>
          <a:stretch>
            <a:fillRect/>
          </a:stretch>
        </p:blipFill>
        <p:spPr>
          <a:xfrm>
            <a:off x="1815465" y="1421130"/>
            <a:ext cx="5133340" cy="2350770"/>
          </a:xfrm>
        </p:spPr>
      </p:pic>
      <p:pic>
        <p:nvPicPr>
          <p:cNvPr id="78851" name="Picture 5">
            <a:hlinkClick r:id="rId2" action="ppaction://hlinksldjump"/>
          </p:cNvPr>
          <p:cNvPicPr>
            <a:picLocks noChangeAspect="1"/>
          </p:cNvPicPr>
          <p:nvPr/>
        </p:nvPicPr>
        <p:blipFill>
          <a:blip r:embed="rId3"/>
          <a:stretch>
            <a:fillRect/>
          </a:stretch>
        </p:blipFill>
        <p:spPr>
          <a:xfrm>
            <a:off x="1815465" y="3853180"/>
            <a:ext cx="2830195" cy="2237740"/>
          </a:xfrm>
          <a:prstGeom prst="rect">
            <a:avLst/>
          </a:prstGeom>
          <a:noFill/>
          <a:ln w="9525">
            <a:noFill/>
          </a:ln>
        </p:spPr>
      </p:pic>
      <p:sp>
        <p:nvSpPr>
          <p:cNvPr id="78852" name="Text Box 6"/>
          <p:cNvSpPr txBox="1"/>
          <p:nvPr/>
        </p:nvSpPr>
        <p:spPr>
          <a:xfrm>
            <a:off x="4759643" y="4545330"/>
            <a:ext cx="2449512" cy="523875"/>
          </a:xfrm>
          <a:prstGeom prst="rect">
            <a:avLst/>
          </a:prstGeom>
          <a:noFill/>
          <a:ln w="9525">
            <a:noFill/>
          </a:ln>
        </p:spPr>
        <p:txBody>
          <a:bodyPr anchor="t">
            <a:spAutoFit/>
          </a:bodyPr>
          <a:lstStyle/>
          <a:p>
            <a:pPr eaLnBrk="0" hangingPunct="0">
              <a:spcBef>
                <a:spcPct val="50000"/>
              </a:spcBef>
            </a:pPr>
            <a:r>
              <a:rPr lang="zh-CN" altLang="en-US" sz="2800" b="1" dirty="0">
                <a:solidFill>
                  <a:srgbClr val="800000"/>
                </a:solidFill>
                <a:latin typeface="Arial" panose="020B0604020202020204" pitchFamily="34" charset="0"/>
                <a:ea typeface="楷体_GB2312" pitchFamily="49" charset="-122"/>
                <a:hlinkClick r:id="rId4" action="ppaction://hlinksldjump"/>
              </a:rPr>
              <a:t>肺充血、水肿</a:t>
            </a:r>
            <a:endParaRPr lang="zh-CN" altLang="en-US" sz="2800" b="1" dirty="0">
              <a:solidFill>
                <a:srgbClr val="800000"/>
              </a:solidFill>
              <a:latin typeface="楷体_GB2312" pitchFamily="49" charset="-122"/>
              <a:ea typeface="楷体_GB2312" pitchFamily="49" charset="-122"/>
            </a:endParaRPr>
          </a:p>
        </p:txBody>
      </p:sp>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4400" y="131128"/>
            <a:ext cx="7772400" cy="1143000"/>
          </a:xfrm>
        </p:spPr>
        <p:txBody>
          <a:bodyPr>
            <a:normAutofit/>
          </a:bodyPr>
          <a:lstStyle/>
          <a:p>
            <a:pPr marL="594360" lvl="2" indent="0" algn="ctr">
              <a:lnSpc>
                <a:spcPct val="150000"/>
              </a:lnSpc>
              <a:spcBef>
                <a:spcPct val="30000"/>
              </a:spcBef>
            </a:pPr>
            <a:r>
              <a:rPr lang="zh-CN" altLang="en-US" sz="3600" b="1" dirty="0" smtClean="0">
                <a:solidFill>
                  <a:srgbClr val="000000"/>
                </a:solidFill>
                <a:latin typeface="+mn-ea"/>
              </a:rPr>
              <a:t>一、毒物与中毒的概念</a:t>
            </a:r>
            <a:endParaRPr lang="en-US" altLang="zh-CN" sz="3600" b="1" dirty="0" smtClean="0">
              <a:solidFill>
                <a:srgbClr val="000000"/>
              </a:solidFill>
              <a:latin typeface="+mn-ea"/>
            </a:endParaRPr>
          </a:p>
        </p:txBody>
      </p:sp>
      <p:sp>
        <p:nvSpPr>
          <p:cNvPr id="3" name="内容占位符 2"/>
          <p:cNvSpPr>
            <a:spLocks noGrp="1"/>
          </p:cNvSpPr>
          <p:nvPr>
            <p:ph sz="quarter" idx="1"/>
          </p:nvPr>
        </p:nvSpPr>
        <p:spPr/>
        <p:txBody>
          <a:bodyPr>
            <a:normAutofit/>
          </a:bodyPr>
          <a:lstStyle/>
          <a:p>
            <a:pPr marL="0" lvl="1" indent="0">
              <a:lnSpc>
                <a:spcPct val="150000"/>
              </a:lnSpc>
              <a:buNone/>
            </a:pPr>
            <a:r>
              <a:rPr lang="zh-CN" altLang="en-US" dirty="0" smtClean="0">
                <a:sym typeface="Wingdings" panose="05000000000000000000" charset="0"/>
              </a:rPr>
              <a:t></a:t>
            </a:r>
            <a:r>
              <a:rPr lang="en-US" altLang="zh-CN" dirty="0" smtClean="0">
                <a:sym typeface="Wingdings" panose="05000000000000000000" charset="0"/>
              </a:rPr>
              <a:t> </a:t>
            </a:r>
            <a:r>
              <a:rPr lang="zh-CN" altLang="en-US" b="1" dirty="0" smtClean="0">
                <a:latin typeface="宋体" panose="02010600030101010101" pitchFamily="2" charset="-122"/>
              </a:rPr>
              <a:t>在一定</a:t>
            </a:r>
            <a:r>
              <a:rPr lang="zh-CN" altLang="en-US" b="1" dirty="0">
                <a:latin typeface="宋体" panose="02010600030101010101" pitchFamily="2" charset="-122"/>
              </a:rPr>
              <a:t>条件下</a:t>
            </a:r>
            <a:r>
              <a:rPr lang="zh-CN" altLang="en-US" b="1" u="sng" dirty="0">
                <a:solidFill>
                  <a:srgbClr val="FF0000"/>
                </a:solidFill>
                <a:latin typeface="宋体" panose="02010600030101010101" pitchFamily="2" charset="-122"/>
              </a:rPr>
              <a:t>一定量</a:t>
            </a:r>
            <a:r>
              <a:rPr lang="zh-CN" altLang="en-US" b="1" dirty="0">
                <a:latin typeface="宋体" panose="02010600030101010101" pitchFamily="2" charset="-122"/>
              </a:rPr>
              <a:t>的某种物质（固体、液体、气体）通过</a:t>
            </a:r>
            <a:r>
              <a:rPr lang="zh-CN" altLang="en-US" b="1" u="sng" dirty="0">
                <a:solidFill>
                  <a:srgbClr val="FF0000"/>
                </a:solidFill>
                <a:latin typeface="宋体" panose="02010600030101010101" pitchFamily="2" charset="-122"/>
              </a:rPr>
              <a:t>一定的途径</a:t>
            </a:r>
            <a:r>
              <a:rPr lang="zh-CN" altLang="en-US" b="1" dirty="0">
                <a:latin typeface="宋体" panose="02010600030101010101" pitchFamily="2" charset="-122"/>
              </a:rPr>
              <a:t>进入动物机体后，与机体发生相互作用，</a:t>
            </a:r>
            <a:r>
              <a:rPr lang="zh-CN" altLang="en-US" b="1" dirty="0">
                <a:solidFill>
                  <a:srgbClr val="0000FF"/>
                </a:solidFill>
                <a:latin typeface="宋体" panose="02010600030101010101" pitchFamily="2" charset="-122"/>
              </a:rPr>
              <a:t>干扰和破坏机体的正常生理机能</a:t>
            </a:r>
            <a:r>
              <a:rPr lang="zh-CN" altLang="en-US" b="1" dirty="0">
                <a:latin typeface="宋体" panose="02010600030101010101" pitchFamily="2" charset="-122"/>
              </a:rPr>
              <a:t>，导致机体出现暂时性或持久性的</a:t>
            </a:r>
            <a:r>
              <a:rPr lang="zh-CN" altLang="en-US" b="1" u="sng" dirty="0">
                <a:solidFill>
                  <a:srgbClr val="0000FF"/>
                </a:solidFill>
                <a:latin typeface="宋体" panose="02010600030101010101" pitchFamily="2" charset="-122"/>
              </a:rPr>
              <a:t>病理过程</a:t>
            </a:r>
            <a:r>
              <a:rPr lang="zh-CN" altLang="en-US" b="1" dirty="0">
                <a:latin typeface="宋体" panose="02010600030101010101" pitchFamily="2" charset="-122"/>
              </a:rPr>
              <a:t>，甚至危及生命，这种物质被称为</a:t>
            </a:r>
            <a:r>
              <a:rPr lang="zh-CN" altLang="en-US" b="1" dirty="0">
                <a:solidFill>
                  <a:srgbClr val="0000CC"/>
                </a:solidFill>
                <a:latin typeface="宋体" panose="02010600030101010101" pitchFamily="2" charset="-122"/>
              </a:rPr>
              <a:t>毒物</a:t>
            </a:r>
            <a:r>
              <a:rPr lang="zh-CN" altLang="en-US" b="1" dirty="0" smtClean="0">
                <a:latin typeface="宋体" panose="02010600030101010101" pitchFamily="2" charset="-122"/>
              </a:rPr>
              <a:t>。</a:t>
            </a:r>
            <a:endParaRPr lang="en-US" altLang="zh-CN" b="1" dirty="0" smtClean="0">
              <a:latin typeface="宋体" panose="02010600030101010101" pitchFamily="2" charset="-122"/>
            </a:endParaRPr>
          </a:p>
          <a:p>
            <a:pPr marL="0" lvl="1" indent="0">
              <a:lnSpc>
                <a:spcPct val="150000"/>
              </a:lnSpc>
              <a:buNone/>
            </a:pPr>
            <a:r>
              <a:rPr lang="zh-CN" altLang="en-US" dirty="0" smtClean="0">
                <a:sym typeface="Wingdings" panose="05000000000000000000" charset="0"/>
              </a:rPr>
              <a:t></a:t>
            </a:r>
            <a:r>
              <a:rPr lang="en-US" altLang="zh-CN" dirty="0" smtClean="0">
                <a:sym typeface="Wingdings" panose="05000000000000000000" charset="0"/>
              </a:rPr>
              <a:t> </a:t>
            </a:r>
            <a:r>
              <a:rPr lang="zh-CN" altLang="en-US" b="1" dirty="0" smtClean="0">
                <a:latin typeface="宋体" panose="02010600030101010101" pitchFamily="2" charset="-122"/>
              </a:rPr>
              <a:t>由毒物引起</a:t>
            </a:r>
            <a:r>
              <a:rPr lang="zh-CN" altLang="en-US" b="1" dirty="0">
                <a:latin typeface="宋体" panose="02010600030101010101" pitchFamily="2" charset="-122"/>
              </a:rPr>
              <a:t>的疾病称为</a:t>
            </a:r>
            <a:r>
              <a:rPr lang="zh-CN" altLang="en-US" b="1" dirty="0">
                <a:solidFill>
                  <a:srgbClr val="0000CC"/>
                </a:solidFill>
                <a:latin typeface="宋体" panose="02010600030101010101" pitchFamily="2" charset="-122"/>
              </a:rPr>
              <a:t>中毒</a:t>
            </a:r>
            <a:r>
              <a:rPr lang="zh-CN" altLang="en-US" b="1" dirty="0">
                <a:latin typeface="宋体" panose="02010600030101010101" pitchFamily="2" charset="-122"/>
              </a:rPr>
              <a:t>或</a:t>
            </a:r>
            <a:r>
              <a:rPr lang="zh-CN" altLang="en-US" b="1" dirty="0">
                <a:solidFill>
                  <a:srgbClr val="0000CC"/>
                </a:solidFill>
                <a:latin typeface="宋体" panose="02010600030101010101" pitchFamily="2" charset="-122"/>
              </a:rPr>
              <a:t>中毒</a:t>
            </a:r>
            <a:r>
              <a:rPr lang="zh-CN" altLang="en-US" b="1" dirty="0">
                <a:latin typeface="宋体" panose="02010600030101010101" pitchFamily="2" charset="-122"/>
              </a:rPr>
              <a:t>病。 </a:t>
            </a:r>
            <a:endPar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sym typeface="+mn-ea"/>
            </a:endParaRPr>
          </a:p>
        </p:txBody>
      </p:sp>
      <p:cxnSp>
        <p:nvCxnSpPr>
          <p:cNvPr id="5" name="直接连接符 4"/>
          <p:cNvCxnSpPr/>
          <p:nvPr/>
        </p:nvCxnSpPr>
        <p:spPr>
          <a:xfrm flipV="1">
            <a:off x="226060" y="1278255"/>
            <a:ext cx="8713470" cy="32385"/>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p:cNvSpPr>
          <p:nvPr>
            <p:ph type="title"/>
          </p:nvPr>
        </p:nvSpPr>
        <p:spPr/>
        <p:txBody>
          <a:bodyPr wrap="square" lIns="91440" tIns="45720" rIns="91440" bIns="45720" anchor="ctr"/>
          <a:lstStyle/>
          <a:p>
            <a:pPr eaLnBrk="1" hangingPunct="1"/>
            <a:r>
              <a:rPr lang="zh-CN" altLang="en-US" dirty="0">
                <a:solidFill>
                  <a:srgbClr val="FF3300"/>
                </a:solidFill>
                <a:ea typeface="隶书" panose="02010509060101010101" charset="-122"/>
              </a:rPr>
              <a:t>有机磷中毒的症状</a:t>
            </a:r>
            <a:endParaRPr lang="zh-CN" altLang="en-US" dirty="0">
              <a:solidFill>
                <a:srgbClr val="FF3300"/>
              </a:solidFill>
              <a:ea typeface="隶书" panose="02010509060101010101" charset="-122"/>
            </a:endParaRPr>
          </a:p>
        </p:txBody>
      </p:sp>
      <p:pic>
        <p:nvPicPr>
          <p:cNvPr id="79874" name="Picture 5">
            <a:hlinkClick r:id="rId1" action="ppaction://hlinksldjump"/>
          </p:cNvPr>
          <p:cNvPicPr>
            <a:picLocks noChangeAspect="1"/>
          </p:cNvPicPr>
          <p:nvPr/>
        </p:nvPicPr>
        <p:blipFill>
          <a:blip r:embed="rId2"/>
          <a:stretch>
            <a:fillRect/>
          </a:stretch>
        </p:blipFill>
        <p:spPr>
          <a:xfrm>
            <a:off x="1243013" y="1916113"/>
            <a:ext cx="3313112" cy="2447925"/>
          </a:xfrm>
          <a:prstGeom prst="rect">
            <a:avLst/>
          </a:prstGeom>
          <a:noFill/>
          <a:ln w="9525">
            <a:noFill/>
          </a:ln>
        </p:spPr>
      </p:pic>
      <p:sp>
        <p:nvSpPr>
          <p:cNvPr id="79875" name="Text Box 6"/>
          <p:cNvSpPr txBox="1"/>
          <p:nvPr/>
        </p:nvSpPr>
        <p:spPr>
          <a:xfrm>
            <a:off x="1187450" y="4653280"/>
            <a:ext cx="2877820" cy="521970"/>
          </a:xfrm>
          <a:prstGeom prst="rect">
            <a:avLst/>
          </a:prstGeom>
          <a:noFill/>
          <a:ln w="9525">
            <a:noFill/>
          </a:ln>
        </p:spPr>
        <p:txBody>
          <a:bodyPr wrap="square" anchor="t">
            <a:spAutoFit/>
          </a:bodyPr>
          <a:lstStyle/>
          <a:p>
            <a:pPr eaLnBrk="0" hangingPunct="0">
              <a:spcBef>
                <a:spcPct val="50000"/>
              </a:spcBef>
            </a:pPr>
            <a:r>
              <a:rPr lang="zh-CN" altLang="en-US" sz="2800" b="1" dirty="0">
                <a:solidFill>
                  <a:srgbClr val="800000"/>
                </a:solidFill>
                <a:latin typeface="楷体_GB2312" pitchFamily="49" charset="-122"/>
                <a:ea typeface="楷体_GB2312" pitchFamily="49" charset="-122"/>
                <a:hlinkClick r:id="rId3" action="ppaction://hlinksldjump"/>
              </a:rPr>
              <a:t>躯干、四肢僵硬</a:t>
            </a:r>
            <a:endParaRPr lang="zh-CN" altLang="en-US" sz="2800" b="1" dirty="0">
              <a:solidFill>
                <a:srgbClr val="800000"/>
              </a:solidFill>
              <a:latin typeface="楷体_GB2312" pitchFamily="49" charset="-122"/>
              <a:ea typeface="楷体_GB2312" pitchFamily="49" charset="-122"/>
            </a:endParaRPr>
          </a:p>
        </p:txBody>
      </p:sp>
      <p:pic>
        <p:nvPicPr>
          <p:cNvPr id="79876" name="Picture 2" descr="http://p3.so.qhmsg.com/bdr/_240_/t014564a0926fc320fd.gif"/>
          <p:cNvPicPr>
            <a:picLocks noChangeAspect="1"/>
          </p:cNvPicPr>
          <p:nvPr/>
        </p:nvPicPr>
        <p:blipFill>
          <a:blip r:embed="rId4"/>
          <a:stretch>
            <a:fillRect/>
          </a:stretch>
        </p:blipFill>
        <p:spPr>
          <a:xfrm>
            <a:off x="5003800" y="1917700"/>
            <a:ext cx="3240088" cy="4319588"/>
          </a:xfrm>
          <a:prstGeom prst="rect">
            <a:avLst/>
          </a:prstGeom>
          <a:noFill/>
          <a:ln w="9525">
            <a:noFill/>
          </a:ln>
        </p:spPr>
      </p:pic>
    </p:spTree>
  </p:cSld>
  <p:clrMapOvr>
    <a:masterClrMapping/>
  </p:clrMapOvr>
  <p:transition>
    <p:wedge/>
  </p:transition>
</p:sld>
</file>

<file path=ppt/tags/tag1.xml><?xml version="1.0" encoding="utf-8"?>
<p:tagLst xmlns:p="http://schemas.openxmlformats.org/presentationml/2006/main">
  <p:tag name="KSO_WM_SLIDE_MODEL_TYPE" val="cover"/>
</p:tagLst>
</file>

<file path=ppt/tags/tag2.xml><?xml version="1.0" encoding="utf-8"?>
<p:tagLst xmlns:p="http://schemas.openxmlformats.org/presentationml/2006/main">
  <p:tag name="KSO_WM_SLIDE_MODEL_TYPE" val="cover"/>
</p:tagLst>
</file>

<file path=ppt/tags/tag3.xml><?xml version="1.0" encoding="utf-8"?>
<p:tagLst xmlns:p="http://schemas.openxmlformats.org/presentationml/2006/main">
  <p:tag name="REFSHAPE" val="890615972"/>
  <p:tag name="KSO_WM_UNIT_PLACING_PICTURE_USER_VIEWPORT" val="{&quot;height&quot;:4725,&quot;width&quot;:7275}"/>
</p:tagLst>
</file>

<file path=ppt/tags/tag4.xml><?xml version="1.0" encoding="utf-8"?>
<p:tagLst xmlns:p="http://schemas.openxmlformats.org/presentationml/2006/main">
  <p:tag name="KSO_WPP_MARK_KEY" val="fd65fc51-1c7f-4292-af49-62b119ff04cc"/>
  <p:tag name="COMMONDATA" val="eyJoZGlkIjoiNjA3NDc0MDg4OTgwYTg1MGYxNWQ2NjY5NjQ1ZTlkMGYifQ=="/>
  <p:tag name="commondata" val="eyJoZGlkIjoiNDYyM2QyYzc4YWI1MjgyODIyZDlhZTQxZWY0MjZlMTg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平衡">
  <a:themeElements>
    <a:clrScheme name="平衡">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平衡">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平衡">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0</TotalTime>
  <Words>8443</Words>
  <Application>WPS 演示</Application>
  <PresentationFormat>全屏显示(4:3)</PresentationFormat>
  <Paragraphs>696</Paragraphs>
  <Slides>90</Slides>
  <Notes>78</Notes>
  <HiddenSlides>0</HiddenSlides>
  <MMClips>0</MMClips>
  <ScaleCrop>false</ScaleCrop>
  <HeadingPairs>
    <vt:vector size="8" baseType="variant">
      <vt:variant>
        <vt:lpstr>已用的字体</vt:lpstr>
      </vt:variant>
      <vt:variant>
        <vt:i4>21</vt:i4>
      </vt:variant>
      <vt:variant>
        <vt:lpstr>主题</vt:lpstr>
      </vt:variant>
      <vt:variant>
        <vt:i4>1</vt:i4>
      </vt:variant>
      <vt:variant>
        <vt:lpstr>嵌入 OLE 服务器</vt:lpstr>
      </vt:variant>
      <vt:variant>
        <vt:i4>1</vt:i4>
      </vt:variant>
      <vt:variant>
        <vt:lpstr>幻灯片标题</vt:lpstr>
      </vt:variant>
      <vt:variant>
        <vt:i4>90</vt:i4>
      </vt:variant>
    </vt:vector>
  </HeadingPairs>
  <TitlesOfParts>
    <vt:vector size="113" baseType="lpstr">
      <vt:lpstr>Arial</vt:lpstr>
      <vt:lpstr>宋体</vt:lpstr>
      <vt:lpstr>Wingdings</vt:lpstr>
      <vt:lpstr>Wingdings 2</vt:lpstr>
      <vt:lpstr>Wingdings</vt:lpstr>
      <vt:lpstr>HG教科書体</vt:lpstr>
      <vt:lpstr>MS UI Gothic</vt:lpstr>
      <vt:lpstr>Arial Black</vt:lpstr>
      <vt:lpstr>Perpetua</vt:lpstr>
      <vt:lpstr>微软雅黑</vt:lpstr>
      <vt:lpstr>Arial Unicode MS</vt:lpstr>
      <vt:lpstr>Franklin Gothic Book</vt:lpstr>
      <vt:lpstr>幼圆</vt:lpstr>
      <vt:lpstr>Calibri</vt:lpstr>
      <vt:lpstr>Times New Roman</vt:lpstr>
      <vt:lpstr>华文中宋</vt:lpstr>
      <vt:lpstr>隶书</vt:lpstr>
      <vt:lpstr>楷体_GB2312</vt:lpstr>
      <vt:lpstr>Wingdings</vt:lpstr>
      <vt:lpstr>楷体_GB2312</vt:lpstr>
      <vt:lpstr>新宋体</vt:lpstr>
      <vt:lpstr>平衡</vt:lpstr>
      <vt:lpstr>PBrush</vt:lpstr>
      <vt:lpstr>«兽医学»          临床兽医学</vt:lpstr>
      <vt:lpstr>临床兽医学</vt:lpstr>
      <vt:lpstr>二、临床兽医学的内容 </vt:lpstr>
      <vt:lpstr>兽医外科学 </vt:lpstr>
      <vt:lpstr>兽医产科学 </vt:lpstr>
      <vt:lpstr>营养代谢疾病与中毒病</vt:lpstr>
      <vt:lpstr>第六章 动物中毒病</vt:lpstr>
      <vt:lpstr>第一节  中毒概论</vt:lpstr>
      <vt:lpstr>一、毒物与中毒的概念</vt:lpstr>
      <vt:lpstr>二、中毒的分类</vt:lpstr>
      <vt:lpstr>三、动物中毒病发生的原因 </vt:lpstr>
      <vt:lpstr>四、中毒机理 </vt:lpstr>
      <vt:lpstr>五、发生中毒病动物群的临床特点 </vt:lpstr>
      <vt:lpstr>六、中毒的诊断 </vt:lpstr>
      <vt:lpstr>七、 中毒动物的急救与治疗 </vt:lpstr>
      <vt:lpstr>1、切断毒源</vt:lpstr>
      <vt:lpstr>2、阻止或延缓毒物的吸收</vt:lpstr>
      <vt:lpstr>3、排出毒物</vt:lpstr>
      <vt:lpstr>PowerPoint 演示文稿</vt:lpstr>
      <vt:lpstr>4、解毒</vt:lpstr>
      <vt:lpstr>5、对症治疗</vt:lpstr>
      <vt:lpstr>5、对症治疗</vt:lpstr>
      <vt:lpstr>八、中毒病的预防</vt:lpstr>
      <vt:lpstr>第二节 常见中毒病 </vt:lpstr>
      <vt:lpstr>一、亚硝酸盐中毒</vt:lpstr>
      <vt:lpstr>1、病因</vt:lpstr>
      <vt:lpstr>1、病因</vt:lpstr>
      <vt:lpstr>2、中毒机制</vt:lpstr>
      <vt:lpstr>2、中毒机制</vt:lpstr>
      <vt:lpstr>3、临床症状</vt:lpstr>
      <vt:lpstr>4、病理变化</vt:lpstr>
      <vt:lpstr>5、诊断</vt:lpstr>
      <vt:lpstr>6、治疗</vt:lpstr>
      <vt:lpstr>7、预防</vt:lpstr>
      <vt:lpstr>二、黄曲霉毒素中毒</vt:lpstr>
      <vt:lpstr>黄曲霉 </vt:lpstr>
      <vt:lpstr>1、病因</vt:lpstr>
      <vt:lpstr>2、症  状 </vt:lpstr>
      <vt:lpstr>黄曲霉毒素中毒的症状</vt:lpstr>
      <vt:lpstr>2、症  状 </vt:lpstr>
      <vt:lpstr>3、病理变化  </vt:lpstr>
      <vt:lpstr>黄曲霉毒素中毒的病变</vt:lpstr>
      <vt:lpstr>黄曲霉毒素中毒的病变</vt:lpstr>
      <vt:lpstr>黄曲霉毒素中毒的病变</vt:lpstr>
      <vt:lpstr>4、诊  断   </vt:lpstr>
      <vt:lpstr>5、治疗   </vt:lpstr>
      <vt:lpstr>6、预防   </vt:lpstr>
      <vt:lpstr>三、氢氰酸中毒</vt:lpstr>
      <vt:lpstr>1、病因</vt:lpstr>
      <vt:lpstr>2、发病机制 </vt:lpstr>
      <vt:lpstr>3、症状 </vt:lpstr>
      <vt:lpstr>4、病理变化 </vt:lpstr>
      <vt:lpstr>5、诊断 </vt:lpstr>
      <vt:lpstr>6、治疗 </vt:lpstr>
      <vt:lpstr>6、治疗（机制） </vt:lpstr>
      <vt:lpstr>7、预防 </vt:lpstr>
      <vt:lpstr>四、食盐中毒 </vt:lpstr>
      <vt:lpstr>2、中毒机制 </vt:lpstr>
      <vt:lpstr>3、症状</vt:lpstr>
      <vt:lpstr>食盐中毒的症状</vt:lpstr>
      <vt:lpstr>3、症状</vt:lpstr>
      <vt:lpstr>4、病理变化</vt:lpstr>
      <vt:lpstr>食盐中毒的病变</vt:lpstr>
      <vt:lpstr>食盐中毒的病变</vt:lpstr>
      <vt:lpstr>5、诊断</vt:lpstr>
      <vt:lpstr>6、治疗</vt:lpstr>
      <vt:lpstr>五、有机磷中毒 </vt:lpstr>
      <vt:lpstr>1、体内过程 </vt:lpstr>
      <vt:lpstr>2、中毒原理</vt:lpstr>
      <vt:lpstr>PowerPoint 演示文稿</vt:lpstr>
      <vt:lpstr>3、临床症状</vt:lpstr>
      <vt:lpstr>3、临床症状</vt:lpstr>
      <vt:lpstr>4、诊断</vt:lpstr>
      <vt:lpstr>5、治疗</vt:lpstr>
      <vt:lpstr>特效解毒疗法</vt:lpstr>
      <vt:lpstr>特效解毒疗法</vt:lpstr>
      <vt:lpstr>6、预防</vt:lpstr>
      <vt:lpstr>六、尿素中毒 </vt:lpstr>
      <vt:lpstr>1、病因</vt:lpstr>
      <vt:lpstr>2、中毒机制</vt:lpstr>
      <vt:lpstr>3、症状</vt:lpstr>
      <vt:lpstr>4、病变和诊断</vt:lpstr>
      <vt:lpstr>5、治疗</vt:lpstr>
      <vt:lpstr>6、预防</vt:lpstr>
      <vt:lpstr>七、抗生素中毒</vt:lpstr>
      <vt:lpstr>七、抗生素中毒</vt:lpstr>
      <vt:lpstr>感谢大家倾听！</vt:lpstr>
      <vt:lpstr>有机磷中毒的症状</vt:lpstr>
      <vt:lpstr>有机磷中毒的病变</vt:lpstr>
      <vt:lpstr>有机磷中毒的症状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关于宠物饲养管理</dc:title>
  <dc:creator>zhaonml</dc:creator>
  <cp:lastModifiedBy>浮生若梦</cp:lastModifiedBy>
  <cp:revision>319</cp:revision>
  <dcterms:created xsi:type="dcterms:W3CDTF">2016-11-16T05:04:00Z</dcterms:created>
  <dcterms:modified xsi:type="dcterms:W3CDTF">2026-05-21T14:07:39Z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053BB0E28EDB421DB90E8FAC542E7221_13</vt:lpwstr>
  </property>
</Properties>
</file>