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sldIdLst>
    <p:sldId id="262" r:id="rId2"/>
    <p:sldId id="263" r:id="rId3"/>
    <p:sldId id="264" r:id="rId4"/>
    <p:sldId id="265" r:id="rId5"/>
    <p:sldId id="266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51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73B68-BF9F-4B67-BFA8-06787EF8FFEF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08C0F-150A-40D4-961A-0BAA483C6E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23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最后两个公式范围解释：反正弦值域</a:t>
            </a:r>
            <a:r>
              <a:rPr lang="el-GR" altLang="zh-CN" dirty="0"/>
              <a:t>[-π/2</a:t>
            </a:r>
            <a:r>
              <a:rPr lang="zh-CN" altLang="el-GR" dirty="0"/>
              <a:t>，</a:t>
            </a:r>
            <a:r>
              <a:rPr lang="el-GR" altLang="zh-CN" dirty="0"/>
              <a:t>π/2]</a:t>
            </a:r>
            <a:r>
              <a:rPr lang="zh-CN" altLang="en-US" dirty="0"/>
              <a:t>，正弦值域</a:t>
            </a:r>
            <a:r>
              <a:rPr lang="en-US" altLang="zh-CN" sz="1200" b="1" dirty="0">
                <a:solidFill>
                  <a:srgbClr val="FF0000"/>
                </a:solidFill>
              </a:rPr>
              <a:t>[-1,1]</a:t>
            </a:r>
            <a:r>
              <a:rPr lang="en-US" altLang="zh-CN" sz="1200" dirty="0">
                <a:solidFill>
                  <a:srgbClr val="FF0000"/>
                </a:solidFill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08C0F-150A-40D4-961A-0BAA483C6E7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44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08C0F-150A-40D4-961A-0BAA483C6E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99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91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036FF06-3A65-412C-AC6F-9108634F8E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564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3C5B-3896-4413-9E12-D9E0864CE2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401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D9F0-423B-44E4-882B-D5A80544B9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689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157CA-020E-4F05-9870-ADB3D032E2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264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5E601-D43A-4A31-A25C-BFED7F2A91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640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8E92A-FD52-45C1-99D3-49323E4B32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902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E4285-6056-48A0-802B-07982D542F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272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C510-4D4D-450F-9ECF-D526D17EA6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584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17012-089F-4F4A-ABE4-EC92B8470D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588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A10F6-753E-4153-BEEC-A63B669308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575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A2841-7A53-4B9B-8BAC-94B7BF0F34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860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20F1FC-CB8A-4FA7-91DD-DF28EC8772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三角函数补充内容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正切函数</a:t>
            </a:r>
            <a:r>
              <a:rPr lang="zh-CN" altLang="en-US" b="1" dirty="0"/>
              <a:t>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zh-C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FDDB1073-A359-0D83-52B5-0FCD8A7BA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387755"/>
              </p:ext>
            </p:extLst>
          </p:nvPr>
        </p:nvGraphicFramePr>
        <p:xfrm>
          <a:off x="4044950" y="2197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44950" y="2197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B69D1574-D6A8-8268-B7ED-E6C9094DD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292138"/>
              </p:ext>
            </p:extLst>
          </p:nvPr>
        </p:nvGraphicFramePr>
        <p:xfrm>
          <a:off x="4818640" y="1752600"/>
          <a:ext cx="4125335" cy="445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120" imgH="2184120" progId="Equation.DSMT4">
                  <p:embed/>
                </p:oleObj>
              </mc:Choice>
              <mc:Fallback>
                <p:oleObj name="Equation" r:id="rId4" imgW="2184120" imgH="2184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8640" y="1752600"/>
                        <a:ext cx="4125335" cy="4459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BB9EFBD4-8EA2-7DC9-41A5-459C9BD96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3" y="2249179"/>
            <a:ext cx="4491037" cy="374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余切函数</a:t>
            </a:r>
            <a:r>
              <a:rPr lang="zh-CN" altLang="en-US" dirty="0"/>
              <a:t> </a:t>
            </a:r>
            <a:r>
              <a:rPr lang="en-US" altLang="zh-CN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</a:t>
            </a:r>
            <a:r>
              <a:rPr lang="en-US" altLang="zh-CN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zh-CN" dirty="0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521C19D4-3B7C-68DB-B6E3-DCC24C3AD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711976"/>
              </p:ext>
            </p:extLst>
          </p:nvPr>
        </p:nvGraphicFramePr>
        <p:xfrm>
          <a:off x="4724400" y="1905000"/>
          <a:ext cx="400063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1828800" progId="Equation.DSMT4">
                  <p:embed/>
                </p:oleObj>
              </mc:Choice>
              <mc:Fallback>
                <p:oleObj name="Equation" r:id="rId2" imgW="210816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24400" y="1905000"/>
                        <a:ext cx="400063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A47B76B6-50F9-385F-ED67-AC309C85B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99" y="2209800"/>
            <a:ext cx="4257702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正割函数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=1/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zh-C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6ED8D222-D6E6-9589-D963-124B9F9FC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15927"/>
              </p:ext>
            </p:extLst>
          </p:nvPr>
        </p:nvGraphicFramePr>
        <p:xfrm>
          <a:off x="4648200" y="2452688"/>
          <a:ext cx="4333875" cy="287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1295280" progId="Equation.DSMT4">
                  <p:embed/>
                </p:oleObj>
              </mc:Choice>
              <mc:Fallback>
                <p:oleObj name="Equation" r:id="rId2" imgW="2108160" imgH="129528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B69D1574-D6A8-8268-B7ED-E6C9094DDF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8200" y="2452688"/>
                        <a:ext cx="4333875" cy="287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887DB0F1-5E1B-7E7C-2F86-F4BFDFAB8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" y="2286000"/>
            <a:ext cx="4557922" cy="349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余割函数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csc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=1/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zh-C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7BFD534F-3EE1-6717-9F30-D363A3839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354363"/>
              </p:ext>
            </p:extLst>
          </p:nvPr>
        </p:nvGraphicFramePr>
        <p:xfrm>
          <a:off x="5334000" y="2590800"/>
          <a:ext cx="35179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1130040" progId="Equation.DSMT4">
                  <p:embed/>
                </p:oleObj>
              </mc:Choice>
              <mc:Fallback>
                <p:oleObj name="Equation" r:id="rId2" imgW="1854000" imgH="113004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521C19D4-3B7C-68DB-B6E3-DCC24C3AD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0" y="2590800"/>
                        <a:ext cx="3517900" cy="249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8913F2AB-8D71-0351-66E5-56A36682A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2057400"/>
            <a:ext cx="458814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反正弦函数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-93663" y="1979147"/>
            <a:ext cx="80681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87325"/>
            <a:r>
              <a:rPr lang="zh-CN" altLang="en-US" sz="2800" b="1" dirty="0"/>
              <a:t>函数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[-π/2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π/2]</a:t>
            </a:r>
            <a:r>
              <a:rPr lang="zh-CN" altLang="en-US" sz="2800" b="1" dirty="0"/>
              <a:t>的反函数记做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en-US" altLang="zh-C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763C9B21-DED3-BE27-5B2C-F90EFF973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477506"/>
              </p:ext>
            </p:extLst>
          </p:nvPr>
        </p:nvGraphicFramePr>
        <p:xfrm>
          <a:off x="4753769" y="2590800"/>
          <a:ext cx="3941762" cy="383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7360" imgH="1726920" progId="Equation.DSMT4">
                  <p:embed/>
                </p:oleObj>
              </mc:Choice>
              <mc:Fallback>
                <p:oleObj name="Equation" r:id="rId3" imgW="1917360" imgH="172692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6ED8D222-D6E6-9589-D963-124B9F9FC1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3769" y="2590800"/>
                        <a:ext cx="3941762" cy="383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C040BF94-5568-E381-89F3-8ED6D59C4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2502367"/>
            <a:ext cx="4288221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反余弦函数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arccos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57200" y="1828800"/>
            <a:ext cx="86868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87325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altLang="zh-CN" sz="28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∈[0,π])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的反函数记做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arccos</a:t>
            </a:r>
            <a:r>
              <a:rPr lang="en-US" altLang="zh-C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639B2492-DEF2-BC04-8FBD-1F23D934E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61098"/>
              </p:ext>
            </p:extLst>
          </p:nvPr>
        </p:nvGraphicFramePr>
        <p:xfrm>
          <a:off x="4724400" y="2667000"/>
          <a:ext cx="3867499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90640" imgH="1371600" progId="Equation.DSMT4">
                  <p:embed/>
                </p:oleObj>
              </mc:Choice>
              <mc:Fallback>
                <p:oleObj name="Equation" r:id="rId3" imgW="1790640" imgH="137160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63C9B21-DED3-BE27-5B2C-F90EFF973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2667000"/>
                        <a:ext cx="3867499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E98A5415-64F6-FB4E-9E6F-AEA528CF8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6" y="2373313"/>
            <a:ext cx="4065850" cy="3976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反正切函数</a:t>
            </a:r>
            <a:r>
              <a:rPr lang="en-US" altLang="zh-CN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arctan</a:t>
            </a:r>
            <a:r>
              <a:rPr lang="en-US" altLang="zh-CN" b="1" i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zh-CN" b="1" i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90500" y="1979147"/>
            <a:ext cx="8161145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87325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en-US" altLang="zh-CN" sz="28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∈(-π/2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π/2)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的反函数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记做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arctan</a:t>
            </a:r>
            <a:r>
              <a:rPr lang="en-US" altLang="zh-CN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CE8C99F2-34B1-D6E7-F960-23EE2D43C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601698"/>
              </p:ext>
            </p:extLst>
          </p:nvPr>
        </p:nvGraphicFramePr>
        <p:xfrm>
          <a:off x="4876800" y="2502367"/>
          <a:ext cx="3786188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1777680" progId="Equation.DSMT4">
                  <p:embed/>
                </p:oleObj>
              </mc:Choice>
              <mc:Fallback>
                <p:oleObj name="Equation" r:id="rId2" imgW="1752480" imgH="177768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639B2492-DEF2-BC04-8FBD-1F23D934EB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76800" y="2502367"/>
                        <a:ext cx="3786188" cy="414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0879688D-39A7-128F-C724-C95E678AB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522077"/>
            <a:ext cx="4626031" cy="3667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反余切函数</a:t>
            </a:r>
            <a:r>
              <a:rPr lang="zh-CN" altLang="en-US" dirty="0"/>
              <a:t> </a:t>
            </a:r>
            <a:r>
              <a:rPr lang="en-US" altLang="zh-CN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arccot</a:t>
            </a:r>
            <a:r>
              <a:rPr lang="en-US" altLang="zh-CN" b="1" i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09600" y="1905000"/>
            <a:ext cx="81534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87325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cot</a:t>
            </a:r>
            <a:r>
              <a:rPr lang="en-US" altLang="zh-CN" sz="28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∈(0,π)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的反函数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记做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arccot</a:t>
            </a:r>
            <a:r>
              <a:rPr lang="en-US" altLang="zh-CN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" y="2652713"/>
            <a:ext cx="472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084A9364-8BB5-4415-2ACB-D87097CF8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68887"/>
              </p:ext>
            </p:extLst>
          </p:nvPr>
        </p:nvGraphicFramePr>
        <p:xfrm>
          <a:off x="5184710" y="2819400"/>
          <a:ext cx="3786188" cy="260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480" imgH="1117440" progId="Equation.DSMT4">
                  <p:embed/>
                </p:oleObj>
              </mc:Choice>
              <mc:Fallback>
                <p:oleObj name="Equation" r:id="rId3" imgW="1752480" imgH="111744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CE8C99F2-34B1-D6E7-F960-23EE2D43CC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4710" y="2819400"/>
                        <a:ext cx="3786188" cy="260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164</Words>
  <Application>Microsoft Office PowerPoint</Application>
  <PresentationFormat>全屏显示(4:3)</PresentationFormat>
  <Paragraphs>16</Paragraphs>
  <Slides>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Tahoma</vt:lpstr>
      <vt:lpstr>Times New Roman</vt:lpstr>
      <vt:lpstr>Wingdings</vt:lpstr>
      <vt:lpstr>Blends</vt:lpstr>
      <vt:lpstr>Equation</vt:lpstr>
      <vt:lpstr>三角函数补充内容</vt:lpstr>
      <vt:lpstr>正切函数 y=tanx</vt:lpstr>
      <vt:lpstr>余切函数 y=cotx</vt:lpstr>
      <vt:lpstr>正割函数 y=secx=1/cosx</vt:lpstr>
      <vt:lpstr>余割函数 y=cscx=1/sinx</vt:lpstr>
      <vt:lpstr>反正弦函数y=arcsinx </vt:lpstr>
      <vt:lpstr>反余弦函数y=arccosx </vt:lpstr>
      <vt:lpstr>反正切函数y=arctanx</vt:lpstr>
      <vt:lpstr>反余切函数 y=arccotx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8617665607212</cp:lastModifiedBy>
  <cp:revision>56</cp:revision>
  <cp:lastPrinted>1601-01-01T00:00:00Z</cp:lastPrinted>
  <dcterms:created xsi:type="dcterms:W3CDTF">2014-10-22T15:10:41Z</dcterms:created>
  <dcterms:modified xsi:type="dcterms:W3CDTF">2024-10-06T10:34:46Z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