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  <p:sldId id="271" r:id="rId15"/>
    <p:sldId id="273" r:id="rId16"/>
    <p:sldId id="274" r:id="rId17"/>
    <p:sldId id="275" r:id="rId18"/>
    <p:sldId id="276" r:id="rId19"/>
    <p:sldId id="277" r:id="rId20"/>
    <p:sldId id="279" r:id="rId21"/>
  </p:sldIdLst>
  <p:sldSz cx="10693400" cy="7559675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 varScale="1">
        <p:scale>
          <a:sx n="112" d="100"/>
          <a:sy n="112" d="100"/>
        </p:scale>
        <p:origin x="1640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1403" y="771905"/>
            <a:ext cx="10691621" cy="6014465"/>
          </a:xfrm>
          <a:custGeom>
            <a:avLst/>
            <a:gdLst>
              <a:gd name="connsiteX0" fmla="*/ 0 w 10691621"/>
              <a:gd name="connsiteY0" fmla="*/ 0 h 6014465"/>
              <a:gd name="connsiteX1" fmla="*/ 0 w 10691621"/>
              <a:gd name="connsiteY1" fmla="*/ 6014465 h 6014465"/>
              <a:gd name="connsiteX2" fmla="*/ 10691621 w 10691621"/>
              <a:gd name="connsiteY2" fmla="*/ 6014465 h 6014465"/>
              <a:gd name="connsiteX3" fmla="*/ 10691621 w 10691621"/>
              <a:gd name="connsiteY3" fmla="*/ 0 h 6014465"/>
              <a:gd name="connsiteX4" fmla="*/ 0 w 10691621"/>
              <a:gd name="connsiteY4" fmla="*/ 0 h 601446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691621" h="6014465">
                <a:moveTo>
                  <a:pt x="0" y="0"/>
                </a:moveTo>
                <a:lnTo>
                  <a:pt x="0" y="6014465"/>
                </a:lnTo>
                <a:lnTo>
                  <a:pt x="10691621" y="6014465"/>
                </a:lnTo>
                <a:lnTo>
                  <a:pt x="10691621" y="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4770767" y="2744723"/>
            <a:ext cx="5158740" cy="1806702"/>
          </a:xfrm>
          <a:custGeom>
            <a:avLst/>
            <a:gdLst>
              <a:gd name="connsiteX0" fmla="*/ 0 w 5158740"/>
              <a:gd name="connsiteY0" fmla="*/ 0 h 1806702"/>
              <a:gd name="connsiteX1" fmla="*/ 0 w 5158740"/>
              <a:gd name="connsiteY1" fmla="*/ 1806702 h 1806702"/>
              <a:gd name="connsiteX2" fmla="*/ 5158740 w 5158740"/>
              <a:gd name="connsiteY2" fmla="*/ 1806702 h 1806702"/>
              <a:gd name="connsiteX3" fmla="*/ 5158740 w 5158740"/>
              <a:gd name="connsiteY3" fmla="*/ 0 h 1806702"/>
              <a:gd name="connsiteX4" fmla="*/ 0 w 5158740"/>
              <a:gd name="connsiteY4" fmla="*/ 0 h 180670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158740" h="1806702">
                <a:moveTo>
                  <a:pt x="0" y="0"/>
                </a:moveTo>
                <a:lnTo>
                  <a:pt x="0" y="1806702"/>
                </a:lnTo>
                <a:lnTo>
                  <a:pt x="5158740" y="1806702"/>
                </a:lnTo>
                <a:lnTo>
                  <a:pt x="5158740" y="0"/>
                </a:lnTo>
                <a:lnTo>
                  <a:pt x="0" y="0"/>
                </a:lnTo>
              </a:path>
            </a:pathLst>
          </a:custGeom>
          <a:solidFill>
            <a:srgbClr val="1C7E7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62000"/>
            <a:ext cx="10198100" cy="60325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5346700" y="2921000"/>
            <a:ext cx="2398092" cy="64479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5000"/>
              </a:lnSpc>
              <a:tabLst/>
            </a:pPr>
            <a:r>
              <a:rPr lang="en-US" altLang="zh-CN" sz="31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155" b="1" dirty="0">
                <a:solidFill>
                  <a:srgbClr val="FFFFFF"/>
                </a:solidFill>
                <a:latin typeface="微软雅黑" pitchFamily="18" charset="0"/>
                <a:cs typeface="微软雅黑" pitchFamily="18" charset="0"/>
              </a:rPr>
              <a:t>侧生动物</a:t>
            </a:r>
            <a:r>
              <a:rPr lang="en-US" altLang="zh-CN" sz="3858" b="1" dirty="0">
                <a:solidFill>
                  <a:srgbClr val="FFFFFF"/>
                </a:solidFill>
                <a:latin typeface="微软雅黑" pitchFamily="18" charset="0"/>
                <a:cs typeface="微软雅黑" pitchFamily="18" charset="0"/>
              </a:rPr>
              <a:t>---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6121400" y="3632200"/>
            <a:ext cx="2438400" cy="635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5000"/>
              </a:lnSpc>
              <a:tabLst/>
            </a:pPr>
            <a:r>
              <a:rPr lang="en-US" altLang="zh-CN" sz="3858" b="1" dirty="0">
                <a:solidFill>
                  <a:srgbClr val="FFFFFF"/>
                </a:solidFill>
                <a:latin typeface="微软雅黑" pitchFamily="18" charset="0"/>
                <a:cs typeface="微软雅黑" pitchFamily="18" charset="0"/>
              </a:rPr>
              <a:t>海绵动物门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1403" y="771905"/>
            <a:ext cx="10691621" cy="6014465"/>
          </a:xfrm>
          <a:custGeom>
            <a:avLst/>
            <a:gdLst>
              <a:gd name="connsiteX0" fmla="*/ 0 w 10691621"/>
              <a:gd name="connsiteY0" fmla="*/ 0 h 6014465"/>
              <a:gd name="connsiteX1" fmla="*/ 0 w 10691621"/>
              <a:gd name="connsiteY1" fmla="*/ 6014465 h 6014465"/>
              <a:gd name="connsiteX2" fmla="*/ 10691621 w 10691621"/>
              <a:gd name="connsiteY2" fmla="*/ 6014465 h 6014465"/>
              <a:gd name="connsiteX3" fmla="*/ 10691621 w 10691621"/>
              <a:gd name="connsiteY3" fmla="*/ 0 h 6014465"/>
              <a:gd name="connsiteX4" fmla="*/ 0 w 10691621"/>
              <a:gd name="connsiteY4" fmla="*/ 0 h 601446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691621" h="6014465">
                <a:moveTo>
                  <a:pt x="0" y="0"/>
                </a:moveTo>
                <a:lnTo>
                  <a:pt x="0" y="6014465"/>
                </a:lnTo>
                <a:lnTo>
                  <a:pt x="10691621" y="6014465"/>
                </a:lnTo>
                <a:lnTo>
                  <a:pt x="10691621" y="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4851400"/>
            <a:ext cx="4495800" cy="15621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73700" y="4851400"/>
            <a:ext cx="4483100" cy="15367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282700" y="1790700"/>
            <a:ext cx="393700" cy="1676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4100"/>
              </a:lnSpc>
              <a:tabLst/>
            </a:pPr>
            <a:r>
              <a:rPr lang="en-US" altLang="zh-CN" sz="3155" b="1" dirty="0">
                <a:solidFill>
                  <a:srgbClr val="CC3300"/>
                </a:solidFill>
                <a:latin typeface="微软雅黑" pitchFamily="18" charset="0"/>
                <a:cs typeface="微软雅黑" pitchFamily="18" charset="0"/>
              </a:rPr>
              <a:t>中</a:t>
            </a:r>
          </a:p>
          <a:p>
            <a:pPr>
              <a:lnSpc>
                <a:spcPts val="4500"/>
              </a:lnSpc>
              <a:tabLst/>
            </a:pPr>
            <a:r>
              <a:rPr lang="en-US" altLang="zh-CN" sz="3155" b="1" dirty="0">
                <a:solidFill>
                  <a:srgbClr val="CC3300"/>
                </a:solidFill>
                <a:latin typeface="微软雅黑" pitchFamily="18" charset="0"/>
                <a:cs typeface="微软雅黑" pitchFamily="18" charset="0"/>
              </a:rPr>
              <a:t>胶</a:t>
            </a:r>
          </a:p>
          <a:p>
            <a:pPr>
              <a:lnSpc>
                <a:spcPts val="4500"/>
              </a:lnSpc>
              <a:tabLst/>
            </a:pPr>
            <a:r>
              <a:rPr lang="en-US" altLang="zh-CN" sz="3155" b="1" dirty="0">
                <a:solidFill>
                  <a:srgbClr val="CC3300"/>
                </a:solidFill>
                <a:latin typeface="微软雅黑" pitchFamily="18" charset="0"/>
                <a:cs typeface="微软雅黑" pitchFamily="18" charset="0"/>
              </a:rPr>
              <a:t>层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2527300" y="1117600"/>
            <a:ext cx="6146800" cy="266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100"/>
              </a:lnSpc>
              <a:tabLst/>
            </a:pPr>
            <a:r>
              <a:rPr lang="en-US" altLang="zh-CN" sz="210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胶状，中间散布有钙质、硅质骨针（蛋白质的海绵丝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2286000" y="1663700"/>
            <a:ext cx="6210300" cy="2959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100"/>
              </a:lnSpc>
              <a:tabLst>
                <a:tab pos="241300" algn="l"/>
              </a:tabLst>
            </a:pPr>
            <a:r>
              <a:rPr lang="en-US" altLang="zh-CN" sz="210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（spongin</a:t>
            </a:r>
            <a:r>
              <a:rPr lang="en-US" altLang="zh-CN" sz="21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0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fiber）、几种</a:t>
            </a:r>
            <a:r>
              <a:rPr lang="en-US" altLang="zh-CN" sz="2105" dirty="0">
                <a:solidFill>
                  <a:srgbClr val="FF0000"/>
                </a:solidFill>
                <a:latin typeface="华文新魏" pitchFamily="18" charset="0"/>
                <a:cs typeface="华文新魏" pitchFamily="18" charset="0"/>
              </a:rPr>
              <a:t>变形细胞</a:t>
            </a:r>
            <a:r>
              <a:rPr lang="en-US" altLang="zh-CN" sz="210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（amoebocyte）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2500"/>
              </a:lnSpc>
              <a:tabLst>
                <a:tab pos="241300" algn="l"/>
              </a:tabLst>
            </a:pPr>
            <a:r>
              <a:rPr lang="en-US" altLang="zh-CN" dirty="0"/>
              <a:t>	</a:t>
            </a:r>
            <a:r>
              <a:rPr lang="en-US" altLang="zh-CN" sz="210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骨针和海绵丝起支持作用。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2500"/>
              </a:lnSpc>
              <a:tabLst>
                <a:tab pos="241300" algn="l"/>
              </a:tabLst>
            </a:pPr>
            <a:r>
              <a:rPr lang="en-US" altLang="zh-CN" dirty="0"/>
              <a:t>	</a:t>
            </a:r>
            <a:r>
              <a:rPr lang="en-US" altLang="zh-CN" sz="210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骨针形状多种，有单轴、三轴、四轴等。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2500"/>
              </a:lnSpc>
              <a:tabLst>
                <a:tab pos="241300" algn="l"/>
              </a:tabLst>
            </a:pPr>
            <a:r>
              <a:rPr lang="en-US" altLang="zh-CN" dirty="0"/>
              <a:t>	</a:t>
            </a:r>
            <a:r>
              <a:rPr lang="en-US" altLang="zh-CN" sz="2105" dirty="0">
                <a:solidFill>
                  <a:srgbClr val="FF0000"/>
                </a:solidFill>
                <a:latin typeface="华文新魏" pitchFamily="18" charset="0"/>
                <a:cs typeface="华文新魏" pitchFamily="18" charset="0"/>
              </a:rPr>
              <a:t>造骨细胞</a:t>
            </a:r>
            <a:r>
              <a:rPr lang="en-US" altLang="zh-CN" sz="210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（scleroblast）分泌形成骨针；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2500"/>
              </a:lnSpc>
              <a:tabLst>
                <a:tab pos="241300" algn="l"/>
              </a:tabLst>
            </a:pPr>
            <a:r>
              <a:rPr lang="en-US" altLang="zh-CN" dirty="0"/>
              <a:t>	</a:t>
            </a:r>
            <a:r>
              <a:rPr lang="en-US" altLang="zh-CN" sz="2105" dirty="0">
                <a:solidFill>
                  <a:srgbClr val="FF0000"/>
                </a:solidFill>
                <a:latin typeface="华文新魏" pitchFamily="18" charset="0"/>
                <a:cs typeface="华文新魏" pitchFamily="18" charset="0"/>
              </a:rPr>
              <a:t>成海绵丝细胞</a:t>
            </a:r>
            <a:r>
              <a:rPr lang="en-US" altLang="zh-CN" sz="210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（spongioblast）能分泌海绵丝；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2500"/>
              </a:lnSpc>
              <a:tabLst>
                <a:tab pos="241300" algn="l"/>
              </a:tabLst>
            </a:pPr>
            <a:r>
              <a:rPr lang="en-US" altLang="zh-CN" dirty="0"/>
              <a:t>	</a:t>
            </a:r>
            <a:r>
              <a:rPr lang="en-US" altLang="zh-CN" sz="2105" dirty="0">
                <a:solidFill>
                  <a:srgbClr val="FF0000"/>
                </a:solidFill>
                <a:latin typeface="华文新魏" pitchFamily="18" charset="0"/>
                <a:cs typeface="华文新魏" pitchFamily="18" charset="0"/>
              </a:rPr>
              <a:t>原细胞</a:t>
            </a:r>
            <a:r>
              <a:rPr lang="en-US" altLang="zh-CN" sz="210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能够消化食物或形成精子、卵；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2500"/>
              </a:lnSpc>
              <a:tabLst>
                <a:tab pos="241300" algn="l"/>
              </a:tabLst>
            </a:pPr>
            <a:r>
              <a:rPr lang="en-US" altLang="zh-CN" dirty="0"/>
              <a:t>	</a:t>
            </a:r>
            <a:r>
              <a:rPr lang="en-US" altLang="zh-CN" sz="2105" dirty="0">
                <a:solidFill>
                  <a:srgbClr val="FF0000"/>
                </a:solidFill>
                <a:latin typeface="华文新魏" pitchFamily="18" charset="0"/>
                <a:cs typeface="华文新魏" pitchFamily="18" charset="0"/>
              </a:rPr>
              <a:t>星芒细胞</a:t>
            </a:r>
            <a:r>
              <a:rPr lang="en-US" altLang="zh-CN" sz="210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（collencyte）被认为具有神经传导作用。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88900" y="579437"/>
            <a:ext cx="3831335" cy="880872"/>
          </a:xfrm>
          <a:custGeom>
            <a:avLst/>
            <a:gdLst>
              <a:gd name="connsiteX0" fmla="*/ 0 w 3831335"/>
              <a:gd name="connsiteY0" fmla="*/ 147065 h 880872"/>
              <a:gd name="connsiteX1" fmla="*/ 147065 w 3831335"/>
              <a:gd name="connsiteY1" fmla="*/ 0 h 880872"/>
              <a:gd name="connsiteX2" fmla="*/ 3684257 w 3831335"/>
              <a:gd name="connsiteY2" fmla="*/ 0 h 880872"/>
              <a:gd name="connsiteX3" fmla="*/ 3831335 w 3831335"/>
              <a:gd name="connsiteY3" fmla="*/ 147065 h 880872"/>
              <a:gd name="connsiteX4" fmla="*/ 3831335 w 3831335"/>
              <a:gd name="connsiteY4" fmla="*/ 734568 h 880872"/>
              <a:gd name="connsiteX5" fmla="*/ 3684257 w 3831335"/>
              <a:gd name="connsiteY5" fmla="*/ 880871 h 880872"/>
              <a:gd name="connsiteX6" fmla="*/ 147065 w 3831335"/>
              <a:gd name="connsiteY6" fmla="*/ 880871 h 880872"/>
              <a:gd name="connsiteX7" fmla="*/ 0 w 3831335"/>
              <a:gd name="connsiteY7" fmla="*/ 734568 h 880872"/>
              <a:gd name="connsiteX8" fmla="*/ 0 w 3831335"/>
              <a:gd name="connsiteY8" fmla="*/ 147065 h 8808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3831335" h="880872">
                <a:moveTo>
                  <a:pt x="0" y="147065"/>
                </a:moveTo>
                <a:cubicBezTo>
                  <a:pt x="0" y="66293"/>
                  <a:pt x="65532" y="0"/>
                  <a:pt x="147065" y="0"/>
                </a:cubicBezTo>
                <a:lnTo>
                  <a:pt x="3684257" y="0"/>
                </a:lnTo>
                <a:cubicBezTo>
                  <a:pt x="3765791" y="0"/>
                  <a:pt x="3831335" y="66293"/>
                  <a:pt x="3831335" y="147065"/>
                </a:cubicBezTo>
                <a:lnTo>
                  <a:pt x="3831335" y="734568"/>
                </a:lnTo>
                <a:cubicBezTo>
                  <a:pt x="3831335" y="815340"/>
                  <a:pt x="3765791" y="880871"/>
                  <a:pt x="3684257" y="880871"/>
                </a:cubicBezTo>
                <a:lnTo>
                  <a:pt x="147065" y="880871"/>
                </a:lnTo>
                <a:cubicBezTo>
                  <a:pt x="65532" y="880871"/>
                  <a:pt x="0" y="815340"/>
                  <a:pt x="0" y="734568"/>
                </a:cubicBezTo>
                <a:lnTo>
                  <a:pt x="0" y="147065"/>
                </a:lnTo>
              </a:path>
            </a:pathLst>
          </a:custGeom>
          <a:solidFill>
            <a:srgbClr val="53887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88900" y="579437"/>
            <a:ext cx="3831335" cy="880872"/>
          </a:xfrm>
          <a:custGeom>
            <a:avLst/>
            <a:gdLst>
              <a:gd name="connsiteX0" fmla="*/ 0 w 3831335"/>
              <a:gd name="connsiteY0" fmla="*/ 147065 h 880872"/>
              <a:gd name="connsiteX1" fmla="*/ 147065 w 3831335"/>
              <a:gd name="connsiteY1" fmla="*/ 0 h 880872"/>
              <a:gd name="connsiteX2" fmla="*/ 3684257 w 3831335"/>
              <a:gd name="connsiteY2" fmla="*/ 0 h 880872"/>
              <a:gd name="connsiteX3" fmla="*/ 3831335 w 3831335"/>
              <a:gd name="connsiteY3" fmla="*/ 147065 h 880872"/>
              <a:gd name="connsiteX4" fmla="*/ 3831335 w 3831335"/>
              <a:gd name="connsiteY4" fmla="*/ 734568 h 880872"/>
              <a:gd name="connsiteX5" fmla="*/ 3684257 w 3831335"/>
              <a:gd name="connsiteY5" fmla="*/ 880871 h 880872"/>
              <a:gd name="connsiteX6" fmla="*/ 147065 w 3831335"/>
              <a:gd name="connsiteY6" fmla="*/ 880871 h 880872"/>
              <a:gd name="connsiteX7" fmla="*/ 0 w 3831335"/>
              <a:gd name="connsiteY7" fmla="*/ 734568 h 880872"/>
              <a:gd name="connsiteX8" fmla="*/ 0 w 3831335"/>
              <a:gd name="connsiteY8" fmla="*/ 147065 h 8808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3831335" h="880872">
                <a:moveTo>
                  <a:pt x="0" y="147065"/>
                </a:moveTo>
                <a:cubicBezTo>
                  <a:pt x="0" y="66293"/>
                  <a:pt x="65532" y="0"/>
                  <a:pt x="147065" y="0"/>
                </a:cubicBezTo>
                <a:lnTo>
                  <a:pt x="3684257" y="0"/>
                </a:lnTo>
                <a:cubicBezTo>
                  <a:pt x="3765791" y="0"/>
                  <a:pt x="3831335" y="66293"/>
                  <a:pt x="3831335" y="147065"/>
                </a:cubicBezTo>
                <a:lnTo>
                  <a:pt x="3831335" y="734568"/>
                </a:lnTo>
                <a:cubicBezTo>
                  <a:pt x="3831335" y="815340"/>
                  <a:pt x="3765791" y="880871"/>
                  <a:pt x="3684257" y="880871"/>
                </a:cubicBezTo>
                <a:lnTo>
                  <a:pt x="147065" y="880871"/>
                </a:lnTo>
                <a:cubicBezTo>
                  <a:pt x="65532" y="880871"/>
                  <a:pt x="0" y="815340"/>
                  <a:pt x="0" y="734568"/>
                </a:cubicBezTo>
                <a:lnTo>
                  <a:pt x="0" y="147065"/>
                </a:lnTo>
              </a:path>
            </a:pathLst>
          </a:custGeom>
          <a:solidFill>
            <a:srgbClr val="53887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568198" y="1273619"/>
            <a:ext cx="8382" cy="67055"/>
          </a:xfrm>
          <a:custGeom>
            <a:avLst/>
            <a:gdLst>
              <a:gd name="connsiteX0" fmla="*/ 4191 w 8382"/>
              <a:gd name="connsiteY0" fmla="*/ 0 h 67055"/>
              <a:gd name="connsiteX1" fmla="*/ 4191 w 8382"/>
              <a:gd name="connsiteY1" fmla="*/ 67055 h 670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82" h="67055">
                <a:moveTo>
                  <a:pt x="4191" y="0"/>
                </a:moveTo>
                <a:lnTo>
                  <a:pt x="4191" y="67055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568198" y="1240091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568198" y="1206563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568198" y="1115122"/>
            <a:ext cx="8382" cy="66294"/>
          </a:xfrm>
          <a:custGeom>
            <a:avLst/>
            <a:gdLst>
              <a:gd name="connsiteX0" fmla="*/ 4191 w 8382"/>
              <a:gd name="connsiteY0" fmla="*/ 0 h 66294"/>
              <a:gd name="connsiteX1" fmla="*/ 4191 w 8382"/>
              <a:gd name="connsiteY1" fmla="*/ 66294 h 6629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82" h="66294">
                <a:moveTo>
                  <a:pt x="4191" y="0"/>
                </a:moveTo>
                <a:lnTo>
                  <a:pt x="4191" y="66294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568198" y="1081594"/>
            <a:ext cx="8382" cy="8382"/>
          </a:xfrm>
          <a:custGeom>
            <a:avLst/>
            <a:gdLst>
              <a:gd name="connsiteX0" fmla="*/ 0 w 8382"/>
              <a:gd name="connsiteY0" fmla="*/ 8382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2 h 8382"/>
              <a:gd name="connsiteX4" fmla="*/ 0 w 8382"/>
              <a:gd name="connsiteY4" fmla="*/ 8382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2"/>
                </a:moveTo>
                <a:lnTo>
                  <a:pt x="0" y="0"/>
                </a:lnTo>
                <a:lnTo>
                  <a:pt x="8382" y="0"/>
                </a:lnTo>
                <a:lnTo>
                  <a:pt x="8382" y="8382"/>
                </a:lnTo>
                <a:lnTo>
                  <a:pt x="0" y="8382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568198" y="1048066"/>
            <a:ext cx="8382" cy="8382"/>
          </a:xfrm>
          <a:custGeom>
            <a:avLst/>
            <a:gdLst>
              <a:gd name="connsiteX0" fmla="*/ 0 w 8382"/>
              <a:gd name="connsiteY0" fmla="*/ 8382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2 h 8382"/>
              <a:gd name="connsiteX4" fmla="*/ 0 w 8382"/>
              <a:gd name="connsiteY4" fmla="*/ 8382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2"/>
                </a:moveTo>
                <a:lnTo>
                  <a:pt x="0" y="0"/>
                </a:lnTo>
                <a:lnTo>
                  <a:pt x="8382" y="0"/>
                </a:lnTo>
                <a:lnTo>
                  <a:pt x="8382" y="8382"/>
                </a:lnTo>
                <a:lnTo>
                  <a:pt x="0" y="8382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Freeform 3"/>
          <p:cNvSpPr/>
          <p:nvPr/>
        </p:nvSpPr>
        <p:spPr>
          <a:xfrm>
            <a:off x="568198" y="955864"/>
            <a:ext cx="8382" cy="67056"/>
          </a:xfrm>
          <a:custGeom>
            <a:avLst/>
            <a:gdLst>
              <a:gd name="connsiteX0" fmla="*/ 4191 w 8382"/>
              <a:gd name="connsiteY0" fmla="*/ 0 h 67056"/>
              <a:gd name="connsiteX1" fmla="*/ 4191 w 8382"/>
              <a:gd name="connsiteY1" fmla="*/ 67056 h 6705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82" h="67056">
                <a:moveTo>
                  <a:pt x="4191" y="0"/>
                </a:moveTo>
                <a:lnTo>
                  <a:pt x="4191" y="67056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Freeform 3"/>
          <p:cNvSpPr/>
          <p:nvPr/>
        </p:nvSpPr>
        <p:spPr>
          <a:xfrm>
            <a:off x="568198" y="923099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Freeform 3"/>
          <p:cNvSpPr/>
          <p:nvPr/>
        </p:nvSpPr>
        <p:spPr>
          <a:xfrm>
            <a:off x="568198" y="889571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Freeform 3"/>
          <p:cNvSpPr/>
          <p:nvPr/>
        </p:nvSpPr>
        <p:spPr>
          <a:xfrm>
            <a:off x="568198" y="797369"/>
            <a:ext cx="8382" cy="67055"/>
          </a:xfrm>
          <a:custGeom>
            <a:avLst/>
            <a:gdLst>
              <a:gd name="connsiteX0" fmla="*/ 4191 w 8382"/>
              <a:gd name="connsiteY0" fmla="*/ 0 h 67055"/>
              <a:gd name="connsiteX1" fmla="*/ 4191 w 8382"/>
              <a:gd name="connsiteY1" fmla="*/ 67055 h 670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82" h="67055">
                <a:moveTo>
                  <a:pt x="4191" y="0"/>
                </a:moveTo>
                <a:lnTo>
                  <a:pt x="4191" y="67055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Freeform 3"/>
          <p:cNvSpPr/>
          <p:nvPr/>
        </p:nvSpPr>
        <p:spPr>
          <a:xfrm>
            <a:off x="568198" y="763841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Freeform 3"/>
          <p:cNvSpPr/>
          <p:nvPr/>
        </p:nvSpPr>
        <p:spPr>
          <a:xfrm>
            <a:off x="568198" y="730313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Freeform 3"/>
          <p:cNvSpPr/>
          <p:nvPr/>
        </p:nvSpPr>
        <p:spPr>
          <a:xfrm>
            <a:off x="585724" y="715835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Freeform 3"/>
          <p:cNvSpPr/>
          <p:nvPr/>
        </p:nvSpPr>
        <p:spPr>
          <a:xfrm>
            <a:off x="677926" y="715835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Freeform 3"/>
          <p:cNvSpPr/>
          <p:nvPr/>
        </p:nvSpPr>
        <p:spPr>
          <a:xfrm>
            <a:off x="711454" y="715835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Freeform 3"/>
          <p:cNvSpPr/>
          <p:nvPr/>
        </p:nvSpPr>
        <p:spPr>
          <a:xfrm>
            <a:off x="744982" y="715835"/>
            <a:ext cx="66294" cy="8381"/>
          </a:xfrm>
          <a:custGeom>
            <a:avLst/>
            <a:gdLst>
              <a:gd name="connsiteX0" fmla="*/ 0 w 66294"/>
              <a:gd name="connsiteY0" fmla="*/ 4190 h 8381"/>
              <a:gd name="connsiteX1" fmla="*/ 66294 w 66294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6294" h="8381">
                <a:moveTo>
                  <a:pt x="0" y="4190"/>
                </a:moveTo>
                <a:lnTo>
                  <a:pt x="66294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Freeform 3"/>
          <p:cNvSpPr/>
          <p:nvPr/>
        </p:nvSpPr>
        <p:spPr>
          <a:xfrm>
            <a:off x="836422" y="715835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1 w 8382"/>
              <a:gd name="connsiteY2" fmla="*/ 0 h 8381"/>
              <a:gd name="connsiteX3" fmla="*/ 8381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1" y="0"/>
                </a:lnTo>
                <a:lnTo>
                  <a:pt x="8381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Freeform 3"/>
          <p:cNvSpPr/>
          <p:nvPr/>
        </p:nvSpPr>
        <p:spPr>
          <a:xfrm>
            <a:off x="869950" y="715835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Freeform 3"/>
          <p:cNvSpPr/>
          <p:nvPr/>
        </p:nvSpPr>
        <p:spPr>
          <a:xfrm>
            <a:off x="903478" y="715835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Freeform 3"/>
          <p:cNvSpPr/>
          <p:nvPr/>
        </p:nvSpPr>
        <p:spPr>
          <a:xfrm>
            <a:off x="995680" y="715835"/>
            <a:ext cx="8381" cy="8381"/>
          </a:xfrm>
          <a:custGeom>
            <a:avLst/>
            <a:gdLst>
              <a:gd name="connsiteX0" fmla="*/ 0 w 8381"/>
              <a:gd name="connsiteY0" fmla="*/ 8381 h 8381"/>
              <a:gd name="connsiteX1" fmla="*/ 0 w 8381"/>
              <a:gd name="connsiteY1" fmla="*/ 0 h 8381"/>
              <a:gd name="connsiteX2" fmla="*/ 8381 w 8381"/>
              <a:gd name="connsiteY2" fmla="*/ 0 h 8381"/>
              <a:gd name="connsiteX3" fmla="*/ 8381 w 8381"/>
              <a:gd name="connsiteY3" fmla="*/ 8381 h 8381"/>
              <a:gd name="connsiteX4" fmla="*/ 0 w 8381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1">
                <a:moveTo>
                  <a:pt x="0" y="8381"/>
                </a:moveTo>
                <a:lnTo>
                  <a:pt x="0" y="0"/>
                </a:lnTo>
                <a:lnTo>
                  <a:pt x="8381" y="0"/>
                </a:lnTo>
                <a:lnTo>
                  <a:pt x="8381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Freeform 3"/>
          <p:cNvSpPr/>
          <p:nvPr/>
        </p:nvSpPr>
        <p:spPr>
          <a:xfrm>
            <a:off x="1028446" y="715835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Freeform 3"/>
          <p:cNvSpPr/>
          <p:nvPr/>
        </p:nvSpPr>
        <p:spPr>
          <a:xfrm>
            <a:off x="1061974" y="715835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Freeform 3"/>
          <p:cNvSpPr/>
          <p:nvPr/>
        </p:nvSpPr>
        <p:spPr>
          <a:xfrm>
            <a:off x="1154176" y="715835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Freeform 3"/>
          <p:cNvSpPr/>
          <p:nvPr/>
        </p:nvSpPr>
        <p:spPr>
          <a:xfrm>
            <a:off x="1187704" y="715835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Freeform 3"/>
          <p:cNvSpPr/>
          <p:nvPr/>
        </p:nvSpPr>
        <p:spPr>
          <a:xfrm>
            <a:off x="1221232" y="715835"/>
            <a:ext cx="66294" cy="8381"/>
          </a:xfrm>
          <a:custGeom>
            <a:avLst/>
            <a:gdLst>
              <a:gd name="connsiteX0" fmla="*/ 0 w 66294"/>
              <a:gd name="connsiteY0" fmla="*/ 4190 h 8381"/>
              <a:gd name="connsiteX1" fmla="*/ 66294 w 66294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6294" h="8381">
                <a:moveTo>
                  <a:pt x="0" y="4190"/>
                </a:moveTo>
                <a:lnTo>
                  <a:pt x="66294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Freeform 3"/>
          <p:cNvSpPr/>
          <p:nvPr/>
        </p:nvSpPr>
        <p:spPr>
          <a:xfrm>
            <a:off x="1312672" y="715835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1 w 8382"/>
              <a:gd name="connsiteY2" fmla="*/ 0 h 8381"/>
              <a:gd name="connsiteX3" fmla="*/ 8381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1" y="0"/>
                </a:lnTo>
                <a:lnTo>
                  <a:pt x="8381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Freeform 3"/>
          <p:cNvSpPr/>
          <p:nvPr/>
        </p:nvSpPr>
        <p:spPr>
          <a:xfrm>
            <a:off x="1346200" y="715835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Freeform 3"/>
          <p:cNvSpPr/>
          <p:nvPr/>
        </p:nvSpPr>
        <p:spPr>
          <a:xfrm>
            <a:off x="1379728" y="715835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Freeform 3"/>
          <p:cNvSpPr/>
          <p:nvPr/>
        </p:nvSpPr>
        <p:spPr>
          <a:xfrm>
            <a:off x="1471168" y="715835"/>
            <a:ext cx="8381" cy="8381"/>
          </a:xfrm>
          <a:custGeom>
            <a:avLst/>
            <a:gdLst>
              <a:gd name="connsiteX0" fmla="*/ 0 w 8381"/>
              <a:gd name="connsiteY0" fmla="*/ 8381 h 8381"/>
              <a:gd name="connsiteX1" fmla="*/ 0 w 8381"/>
              <a:gd name="connsiteY1" fmla="*/ 0 h 8381"/>
              <a:gd name="connsiteX2" fmla="*/ 8381 w 8381"/>
              <a:gd name="connsiteY2" fmla="*/ 0 h 8381"/>
              <a:gd name="connsiteX3" fmla="*/ 8381 w 8381"/>
              <a:gd name="connsiteY3" fmla="*/ 8381 h 8381"/>
              <a:gd name="connsiteX4" fmla="*/ 0 w 8381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1">
                <a:moveTo>
                  <a:pt x="0" y="8381"/>
                </a:moveTo>
                <a:lnTo>
                  <a:pt x="0" y="0"/>
                </a:lnTo>
                <a:lnTo>
                  <a:pt x="8381" y="0"/>
                </a:lnTo>
                <a:lnTo>
                  <a:pt x="8381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Freeform 3"/>
          <p:cNvSpPr/>
          <p:nvPr/>
        </p:nvSpPr>
        <p:spPr>
          <a:xfrm>
            <a:off x="1504696" y="715835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Freeform 3"/>
          <p:cNvSpPr/>
          <p:nvPr/>
        </p:nvSpPr>
        <p:spPr>
          <a:xfrm>
            <a:off x="1538224" y="715835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Freeform 3"/>
          <p:cNvSpPr/>
          <p:nvPr/>
        </p:nvSpPr>
        <p:spPr>
          <a:xfrm>
            <a:off x="1630426" y="715835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Freeform 3"/>
          <p:cNvSpPr/>
          <p:nvPr/>
        </p:nvSpPr>
        <p:spPr>
          <a:xfrm>
            <a:off x="1663954" y="715835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Freeform 3"/>
          <p:cNvSpPr/>
          <p:nvPr/>
        </p:nvSpPr>
        <p:spPr>
          <a:xfrm>
            <a:off x="1696720" y="715835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Freeform 3"/>
          <p:cNvSpPr/>
          <p:nvPr/>
        </p:nvSpPr>
        <p:spPr>
          <a:xfrm>
            <a:off x="1788922" y="715835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1 w 8382"/>
              <a:gd name="connsiteY2" fmla="*/ 0 h 8381"/>
              <a:gd name="connsiteX3" fmla="*/ 8381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1" y="0"/>
                </a:lnTo>
                <a:lnTo>
                  <a:pt x="8381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Freeform 3"/>
          <p:cNvSpPr/>
          <p:nvPr/>
        </p:nvSpPr>
        <p:spPr>
          <a:xfrm>
            <a:off x="1822450" y="715835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Freeform 3"/>
          <p:cNvSpPr/>
          <p:nvPr/>
        </p:nvSpPr>
        <p:spPr>
          <a:xfrm>
            <a:off x="1855978" y="715835"/>
            <a:ext cx="66294" cy="8381"/>
          </a:xfrm>
          <a:custGeom>
            <a:avLst/>
            <a:gdLst>
              <a:gd name="connsiteX0" fmla="*/ 0 w 66294"/>
              <a:gd name="connsiteY0" fmla="*/ 4190 h 8381"/>
              <a:gd name="connsiteX1" fmla="*/ 66294 w 66294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6294" h="8381">
                <a:moveTo>
                  <a:pt x="0" y="4190"/>
                </a:moveTo>
                <a:lnTo>
                  <a:pt x="66294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Freeform 3"/>
          <p:cNvSpPr/>
          <p:nvPr/>
        </p:nvSpPr>
        <p:spPr>
          <a:xfrm>
            <a:off x="1947418" y="715835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Freeform 3"/>
          <p:cNvSpPr/>
          <p:nvPr/>
        </p:nvSpPr>
        <p:spPr>
          <a:xfrm>
            <a:off x="1980946" y="715835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Freeform 3"/>
          <p:cNvSpPr/>
          <p:nvPr/>
        </p:nvSpPr>
        <p:spPr>
          <a:xfrm>
            <a:off x="2014474" y="715835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Freeform 3"/>
          <p:cNvSpPr/>
          <p:nvPr/>
        </p:nvSpPr>
        <p:spPr>
          <a:xfrm>
            <a:off x="2106676" y="715835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Freeform 3"/>
          <p:cNvSpPr/>
          <p:nvPr/>
        </p:nvSpPr>
        <p:spPr>
          <a:xfrm>
            <a:off x="2139442" y="715835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Freeform 3"/>
          <p:cNvSpPr/>
          <p:nvPr/>
        </p:nvSpPr>
        <p:spPr>
          <a:xfrm>
            <a:off x="2172970" y="715835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Freeform 3"/>
          <p:cNvSpPr/>
          <p:nvPr/>
        </p:nvSpPr>
        <p:spPr>
          <a:xfrm>
            <a:off x="2265172" y="715835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1 w 8382"/>
              <a:gd name="connsiteY2" fmla="*/ 0 h 8381"/>
              <a:gd name="connsiteX3" fmla="*/ 8381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1" y="0"/>
                </a:lnTo>
                <a:lnTo>
                  <a:pt x="8381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Freeform 3"/>
          <p:cNvSpPr/>
          <p:nvPr/>
        </p:nvSpPr>
        <p:spPr>
          <a:xfrm>
            <a:off x="2298700" y="715835"/>
            <a:ext cx="8381" cy="8381"/>
          </a:xfrm>
          <a:custGeom>
            <a:avLst/>
            <a:gdLst>
              <a:gd name="connsiteX0" fmla="*/ 0 w 8381"/>
              <a:gd name="connsiteY0" fmla="*/ 8381 h 8381"/>
              <a:gd name="connsiteX1" fmla="*/ 0 w 8381"/>
              <a:gd name="connsiteY1" fmla="*/ 0 h 8381"/>
              <a:gd name="connsiteX2" fmla="*/ 8381 w 8381"/>
              <a:gd name="connsiteY2" fmla="*/ 0 h 8381"/>
              <a:gd name="connsiteX3" fmla="*/ 8381 w 8381"/>
              <a:gd name="connsiteY3" fmla="*/ 8381 h 8381"/>
              <a:gd name="connsiteX4" fmla="*/ 0 w 8381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1">
                <a:moveTo>
                  <a:pt x="0" y="8381"/>
                </a:moveTo>
                <a:lnTo>
                  <a:pt x="0" y="0"/>
                </a:lnTo>
                <a:lnTo>
                  <a:pt x="8381" y="0"/>
                </a:lnTo>
                <a:lnTo>
                  <a:pt x="8381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Freeform 3"/>
          <p:cNvSpPr/>
          <p:nvPr/>
        </p:nvSpPr>
        <p:spPr>
          <a:xfrm>
            <a:off x="2332228" y="715835"/>
            <a:ext cx="66294" cy="8381"/>
          </a:xfrm>
          <a:custGeom>
            <a:avLst/>
            <a:gdLst>
              <a:gd name="connsiteX0" fmla="*/ 0 w 66294"/>
              <a:gd name="connsiteY0" fmla="*/ 4190 h 8381"/>
              <a:gd name="connsiteX1" fmla="*/ 66294 w 66294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6294" h="8381">
                <a:moveTo>
                  <a:pt x="0" y="4190"/>
                </a:moveTo>
                <a:lnTo>
                  <a:pt x="66294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Freeform 3"/>
          <p:cNvSpPr/>
          <p:nvPr/>
        </p:nvSpPr>
        <p:spPr>
          <a:xfrm>
            <a:off x="2423668" y="715835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Freeform 3"/>
          <p:cNvSpPr/>
          <p:nvPr/>
        </p:nvSpPr>
        <p:spPr>
          <a:xfrm>
            <a:off x="2457196" y="715835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Freeform 3"/>
          <p:cNvSpPr/>
          <p:nvPr/>
        </p:nvSpPr>
        <p:spPr>
          <a:xfrm>
            <a:off x="2490724" y="715835"/>
            <a:ext cx="66294" cy="8381"/>
          </a:xfrm>
          <a:custGeom>
            <a:avLst/>
            <a:gdLst>
              <a:gd name="connsiteX0" fmla="*/ 0 w 66294"/>
              <a:gd name="connsiteY0" fmla="*/ 4190 h 8381"/>
              <a:gd name="connsiteX1" fmla="*/ 66294 w 66294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6294" h="8381">
                <a:moveTo>
                  <a:pt x="0" y="4190"/>
                </a:moveTo>
                <a:lnTo>
                  <a:pt x="66294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Freeform 3"/>
          <p:cNvSpPr/>
          <p:nvPr/>
        </p:nvSpPr>
        <p:spPr>
          <a:xfrm>
            <a:off x="2582164" y="715835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Freeform 3"/>
          <p:cNvSpPr/>
          <p:nvPr/>
        </p:nvSpPr>
        <p:spPr>
          <a:xfrm>
            <a:off x="2615692" y="715835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Freeform 3"/>
          <p:cNvSpPr/>
          <p:nvPr/>
        </p:nvSpPr>
        <p:spPr>
          <a:xfrm>
            <a:off x="2649220" y="715835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Freeform 3"/>
          <p:cNvSpPr/>
          <p:nvPr/>
        </p:nvSpPr>
        <p:spPr>
          <a:xfrm>
            <a:off x="2741422" y="715835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1 w 8382"/>
              <a:gd name="connsiteY2" fmla="*/ 0 h 8381"/>
              <a:gd name="connsiteX3" fmla="*/ 8381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1" y="0"/>
                </a:lnTo>
                <a:lnTo>
                  <a:pt x="8381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Freeform 3"/>
          <p:cNvSpPr/>
          <p:nvPr/>
        </p:nvSpPr>
        <p:spPr>
          <a:xfrm>
            <a:off x="2774188" y="715835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Freeform 3"/>
          <p:cNvSpPr/>
          <p:nvPr/>
        </p:nvSpPr>
        <p:spPr>
          <a:xfrm>
            <a:off x="2807716" y="715835"/>
            <a:ext cx="67056" cy="8381"/>
          </a:xfrm>
          <a:custGeom>
            <a:avLst/>
            <a:gdLst>
              <a:gd name="connsiteX0" fmla="*/ 0 w 67056"/>
              <a:gd name="connsiteY0" fmla="*/ 4190 h 8381"/>
              <a:gd name="connsiteX1" fmla="*/ 67056 w 67056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6" h="8381">
                <a:moveTo>
                  <a:pt x="0" y="4190"/>
                </a:moveTo>
                <a:lnTo>
                  <a:pt x="67056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Freeform 3"/>
          <p:cNvSpPr/>
          <p:nvPr/>
        </p:nvSpPr>
        <p:spPr>
          <a:xfrm>
            <a:off x="2899918" y="715835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Freeform 3"/>
          <p:cNvSpPr/>
          <p:nvPr/>
        </p:nvSpPr>
        <p:spPr>
          <a:xfrm>
            <a:off x="2933446" y="715835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Freeform 3"/>
          <p:cNvSpPr/>
          <p:nvPr/>
        </p:nvSpPr>
        <p:spPr>
          <a:xfrm>
            <a:off x="2966974" y="715835"/>
            <a:ext cx="66294" cy="8381"/>
          </a:xfrm>
          <a:custGeom>
            <a:avLst/>
            <a:gdLst>
              <a:gd name="connsiteX0" fmla="*/ 0 w 66294"/>
              <a:gd name="connsiteY0" fmla="*/ 4190 h 8381"/>
              <a:gd name="connsiteX1" fmla="*/ 66294 w 66294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6294" h="8381">
                <a:moveTo>
                  <a:pt x="0" y="4190"/>
                </a:moveTo>
                <a:lnTo>
                  <a:pt x="66294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4" name="Freeform 3"/>
          <p:cNvSpPr/>
          <p:nvPr/>
        </p:nvSpPr>
        <p:spPr>
          <a:xfrm>
            <a:off x="3058414" y="715835"/>
            <a:ext cx="8381" cy="8381"/>
          </a:xfrm>
          <a:custGeom>
            <a:avLst/>
            <a:gdLst>
              <a:gd name="connsiteX0" fmla="*/ 0 w 8381"/>
              <a:gd name="connsiteY0" fmla="*/ 8381 h 8381"/>
              <a:gd name="connsiteX1" fmla="*/ 0 w 8381"/>
              <a:gd name="connsiteY1" fmla="*/ 0 h 8381"/>
              <a:gd name="connsiteX2" fmla="*/ 8381 w 8381"/>
              <a:gd name="connsiteY2" fmla="*/ 0 h 8381"/>
              <a:gd name="connsiteX3" fmla="*/ 8381 w 8381"/>
              <a:gd name="connsiteY3" fmla="*/ 8381 h 8381"/>
              <a:gd name="connsiteX4" fmla="*/ 0 w 8381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1">
                <a:moveTo>
                  <a:pt x="0" y="8381"/>
                </a:moveTo>
                <a:lnTo>
                  <a:pt x="0" y="0"/>
                </a:lnTo>
                <a:lnTo>
                  <a:pt x="8381" y="0"/>
                </a:lnTo>
                <a:lnTo>
                  <a:pt x="8381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5" name="Freeform 3"/>
          <p:cNvSpPr/>
          <p:nvPr/>
        </p:nvSpPr>
        <p:spPr>
          <a:xfrm>
            <a:off x="3091942" y="715835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6" name="Freeform 3"/>
          <p:cNvSpPr/>
          <p:nvPr/>
        </p:nvSpPr>
        <p:spPr>
          <a:xfrm>
            <a:off x="3125457" y="715835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8" name="Freeform 3"/>
          <p:cNvSpPr/>
          <p:nvPr/>
        </p:nvSpPr>
        <p:spPr>
          <a:xfrm>
            <a:off x="3216898" y="715835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9" name="Freeform 3"/>
          <p:cNvSpPr/>
          <p:nvPr/>
        </p:nvSpPr>
        <p:spPr>
          <a:xfrm>
            <a:off x="3250438" y="715835"/>
            <a:ext cx="8381" cy="8381"/>
          </a:xfrm>
          <a:custGeom>
            <a:avLst/>
            <a:gdLst>
              <a:gd name="connsiteX0" fmla="*/ 0 w 8381"/>
              <a:gd name="connsiteY0" fmla="*/ 8381 h 8381"/>
              <a:gd name="connsiteX1" fmla="*/ 0 w 8381"/>
              <a:gd name="connsiteY1" fmla="*/ 0 h 8381"/>
              <a:gd name="connsiteX2" fmla="*/ 8381 w 8381"/>
              <a:gd name="connsiteY2" fmla="*/ 0 h 8381"/>
              <a:gd name="connsiteX3" fmla="*/ 8381 w 8381"/>
              <a:gd name="connsiteY3" fmla="*/ 8381 h 8381"/>
              <a:gd name="connsiteX4" fmla="*/ 0 w 8381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1">
                <a:moveTo>
                  <a:pt x="0" y="8381"/>
                </a:moveTo>
                <a:lnTo>
                  <a:pt x="0" y="0"/>
                </a:lnTo>
                <a:lnTo>
                  <a:pt x="8381" y="0"/>
                </a:lnTo>
                <a:lnTo>
                  <a:pt x="8381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0" name="Freeform 3"/>
          <p:cNvSpPr/>
          <p:nvPr/>
        </p:nvSpPr>
        <p:spPr>
          <a:xfrm>
            <a:off x="3283966" y="715835"/>
            <a:ext cx="67056" cy="8381"/>
          </a:xfrm>
          <a:custGeom>
            <a:avLst/>
            <a:gdLst>
              <a:gd name="connsiteX0" fmla="*/ 0 w 67056"/>
              <a:gd name="connsiteY0" fmla="*/ 4190 h 8381"/>
              <a:gd name="connsiteX1" fmla="*/ 67056 w 67056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6" h="8381">
                <a:moveTo>
                  <a:pt x="0" y="4190"/>
                </a:moveTo>
                <a:lnTo>
                  <a:pt x="67056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1" name="Freeform 3"/>
          <p:cNvSpPr/>
          <p:nvPr/>
        </p:nvSpPr>
        <p:spPr>
          <a:xfrm>
            <a:off x="3376155" y="715835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2" name="Freeform 3"/>
          <p:cNvSpPr/>
          <p:nvPr/>
        </p:nvSpPr>
        <p:spPr>
          <a:xfrm>
            <a:off x="3409684" y="715835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3" name="Freeform 3"/>
          <p:cNvSpPr/>
          <p:nvPr/>
        </p:nvSpPr>
        <p:spPr>
          <a:xfrm>
            <a:off x="3433318" y="724978"/>
            <a:ext cx="8382" cy="67056"/>
          </a:xfrm>
          <a:custGeom>
            <a:avLst/>
            <a:gdLst>
              <a:gd name="connsiteX0" fmla="*/ 4191 w 8382"/>
              <a:gd name="connsiteY0" fmla="*/ 0 h 67056"/>
              <a:gd name="connsiteX1" fmla="*/ 4191 w 8382"/>
              <a:gd name="connsiteY1" fmla="*/ 67056 h 6705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82" h="67056">
                <a:moveTo>
                  <a:pt x="4191" y="0"/>
                </a:moveTo>
                <a:lnTo>
                  <a:pt x="4191" y="67056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4" name="Freeform 3"/>
          <p:cNvSpPr/>
          <p:nvPr/>
        </p:nvSpPr>
        <p:spPr>
          <a:xfrm>
            <a:off x="3433318" y="817180"/>
            <a:ext cx="8382" cy="8382"/>
          </a:xfrm>
          <a:custGeom>
            <a:avLst/>
            <a:gdLst>
              <a:gd name="connsiteX0" fmla="*/ 8382 w 8382"/>
              <a:gd name="connsiteY0" fmla="*/ 0 h 8382"/>
              <a:gd name="connsiteX1" fmla="*/ 8382 w 8382"/>
              <a:gd name="connsiteY1" fmla="*/ 8382 h 8382"/>
              <a:gd name="connsiteX2" fmla="*/ 0 w 8382"/>
              <a:gd name="connsiteY2" fmla="*/ 8382 h 8382"/>
              <a:gd name="connsiteX3" fmla="*/ 0 w 8382"/>
              <a:gd name="connsiteY3" fmla="*/ 0 h 8382"/>
              <a:gd name="connsiteX4" fmla="*/ 8382 w 8382"/>
              <a:gd name="connsiteY4" fmla="*/ 0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8382" y="0"/>
                </a:moveTo>
                <a:lnTo>
                  <a:pt x="8382" y="8382"/>
                </a:lnTo>
                <a:lnTo>
                  <a:pt x="0" y="8382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5" name="Freeform 3"/>
          <p:cNvSpPr/>
          <p:nvPr/>
        </p:nvSpPr>
        <p:spPr>
          <a:xfrm>
            <a:off x="3433318" y="850708"/>
            <a:ext cx="8382" cy="8382"/>
          </a:xfrm>
          <a:custGeom>
            <a:avLst/>
            <a:gdLst>
              <a:gd name="connsiteX0" fmla="*/ 8382 w 8382"/>
              <a:gd name="connsiteY0" fmla="*/ 0 h 8382"/>
              <a:gd name="connsiteX1" fmla="*/ 8382 w 8382"/>
              <a:gd name="connsiteY1" fmla="*/ 8382 h 8382"/>
              <a:gd name="connsiteX2" fmla="*/ 0 w 8382"/>
              <a:gd name="connsiteY2" fmla="*/ 8382 h 8382"/>
              <a:gd name="connsiteX3" fmla="*/ 0 w 8382"/>
              <a:gd name="connsiteY3" fmla="*/ 0 h 8382"/>
              <a:gd name="connsiteX4" fmla="*/ 8382 w 8382"/>
              <a:gd name="connsiteY4" fmla="*/ 0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8382" y="0"/>
                </a:moveTo>
                <a:lnTo>
                  <a:pt x="8382" y="8382"/>
                </a:lnTo>
                <a:lnTo>
                  <a:pt x="0" y="8382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6" name="Freeform 3"/>
          <p:cNvSpPr/>
          <p:nvPr/>
        </p:nvSpPr>
        <p:spPr>
          <a:xfrm>
            <a:off x="3433318" y="884236"/>
            <a:ext cx="8382" cy="66294"/>
          </a:xfrm>
          <a:custGeom>
            <a:avLst/>
            <a:gdLst>
              <a:gd name="connsiteX0" fmla="*/ 4191 w 8382"/>
              <a:gd name="connsiteY0" fmla="*/ 0 h 66294"/>
              <a:gd name="connsiteX1" fmla="*/ 4191 w 8382"/>
              <a:gd name="connsiteY1" fmla="*/ 66294 h 6629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82" h="66294">
                <a:moveTo>
                  <a:pt x="4191" y="0"/>
                </a:moveTo>
                <a:lnTo>
                  <a:pt x="4191" y="66294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7" name="Freeform 3"/>
          <p:cNvSpPr/>
          <p:nvPr/>
        </p:nvSpPr>
        <p:spPr>
          <a:xfrm>
            <a:off x="3433318" y="975677"/>
            <a:ext cx="8382" cy="8382"/>
          </a:xfrm>
          <a:custGeom>
            <a:avLst/>
            <a:gdLst>
              <a:gd name="connsiteX0" fmla="*/ 8382 w 8382"/>
              <a:gd name="connsiteY0" fmla="*/ 0 h 8382"/>
              <a:gd name="connsiteX1" fmla="*/ 8382 w 8382"/>
              <a:gd name="connsiteY1" fmla="*/ 8381 h 8382"/>
              <a:gd name="connsiteX2" fmla="*/ 0 w 8382"/>
              <a:gd name="connsiteY2" fmla="*/ 8381 h 8382"/>
              <a:gd name="connsiteX3" fmla="*/ 0 w 8382"/>
              <a:gd name="connsiteY3" fmla="*/ 0 h 8382"/>
              <a:gd name="connsiteX4" fmla="*/ 8382 w 8382"/>
              <a:gd name="connsiteY4" fmla="*/ 0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8" name="Freeform 3"/>
          <p:cNvSpPr/>
          <p:nvPr/>
        </p:nvSpPr>
        <p:spPr>
          <a:xfrm>
            <a:off x="3433318" y="1009205"/>
            <a:ext cx="8382" cy="8382"/>
          </a:xfrm>
          <a:custGeom>
            <a:avLst/>
            <a:gdLst>
              <a:gd name="connsiteX0" fmla="*/ 8382 w 8382"/>
              <a:gd name="connsiteY0" fmla="*/ 0 h 8382"/>
              <a:gd name="connsiteX1" fmla="*/ 8382 w 8382"/>
              <a:gd name="connsiteY1" fmla="*/ 8381 h 8382"/>
              <a:gd name="connsiteX2" fmla="*/ 0 w 8382"/>
              <a:gd name="connsiteY2" fmla="*/ 8381 h 8382"/>
              <a:gd name="connsiteX3" fmla="*/ 0 w 8382"/>
              <a:gd name="connsiteY3" fmla="*/ 0 h 8382"/>
              <a:gd name="connsiteX4" fmla="*/ 8382 w 8382"/>
              <a:gd name="connsiteY4" fmla="*/ 0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9" name="Freeform 3"/>
          <p:cNvSpPr/>
          <p:nvPr/>
        </p:nvSpPr>
        <p:spPr>
          <a:xfrm>
            <a:off x="3433318" y="1042733"/>
            <a:ext cx="8382" cy="67055"/>
          </a:xfrm>
          <a:custGeom>
            <a:avLst/>
            <a:gdLst>
              <a:gd name="connsiteX0" fmla="*/ 4191 w 8382"/>
              <a:gd name="connsiteY0" fmla="*/ 0 h 67055"/>
              <a:gd name="connsiteX1" fmla="*/ 4191 w 8382"/>
              <a:gd name="connsiteY1" fmla="*/ 67055 h 670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82" h="67055">
                <a:moveTo>
                  <a:pt x="4191" y="0"/>
                </a:moveTo>
                <a:lnTo>
                  <a:pt x="4191" y="67055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0" name="Freeform 3"/>
          <p:cNvSpPr/>
          <p:nvPr/>
        </p:nvSpPr>
        <p:spPr>
          <a:xfrm>
            <a:off x="3433318" y="1134172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1" name="Freeform 3"/>
          <p:cNvSpPr/>
          <p:nvPr/>
        </p:nvSpPr>
        <p:spPr>
          <a:xfrm>
            <a:off x="3433318" y="1167700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2" name="Freeform 3"/>
          <p:cNvSpPr/>
          <p:nvPr/>
        </p:nvSpPr>
        <p:spPr>
          <a:xfrm>
            <a:off x="3433318" y="1201228"/>
            <a:ext cx="8382" cy="67056"/>
          </a:xfrm>
          <a:custGeom>
            <a:avLst/>
            <a:gdLst>
              <a:gd name="connsiteX0" fmla="*/ 4191 w 8382"/>
              <a:gd name="connsiteY0" fmla="*/ 0 h 67056"/>
              <a:gd name="connsiteX1" fmla="*/ 4191 w 8382"/>
              <a:gd name="connsiteY1" fmla="*/ 67056 h 6705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82" h="67056">
                <a:moveTo>
                  <a:pt x="4191" y="0"/>
                </a:moveTo>
                <a:lnTo>
                  <a:pt x="4191" y="67056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3" name="Freeform 3"/>
          <p:cNvSpPr/>
          <p:nvPr/>
        </p:nvSpPr>
        <p:spPr>
          <a:xfrm>
            <a:off x="3433318" y="1293430"/>
            <a:ext cx="8382" cy="8382"/>
          </a:xfrm>
          <a:custGeom>
            <a:avLst/>
            <a:gdLst>
              <a:gd name="connsiteX0" fmla="*/ 8382 w 8382"/>
              <a:gd name="connsiteY0" fmla="*/ 0 h 8382"/>
              <a:gd name="connsiteX1" fmla="*/ 8382 w 8382"/>
              <a:gd name="connsiteY1" fmla="*/ 8382 h 8382"/>
              <a:gd name="connsiteX2" fmla="*/ 0 w 8382"/>
              <a:gd name="connsiteY2" fmla="*/ 8382 h 8382"/>
              <a:gd name="connsiteX3" fmla="*/ 0 w 8382"/>
              <a:gd name="connsiteY3" fmla="*/ 0 h 8382"/>
              <a:gd name="connsiteX4" fmla="*/ 8382 w 8382"/>
              <a:gd name="connsiteY4" fmla="*/ 0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8382" y="0"/>
                </a:moveTo>
                <a:lnTo>
                  <a:pt x="8382" y="8382"/>
                </a:lnTo>
                <a:lnTo>
                  <a:pt x="0" y="8382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4" name="Freeform 3"/>
          <p:cNvSpPr/>
          <p:nvPr/>
        </p:nvSpPr>
        <p:spPr>
          <a:xfrm>
            <a:off x="3433318" y="1326958"/>
            <a:ext cx="8382" cy="8382"/>
          </a:xfrm>
          <a:custGeom>
            <a:avLst/>
            <a:gdLst>
              <a:gd name="connsiteX0" fmla="*/ 8382 w 8382"/>
              <a:gd name="connsiteY0" fmla="*/ 0 h 8382"/>
              <a:gd name="connsiteX1" fmla="*/ 8382 w 8382"/>
              <a:gd name="connsiteY1" fmla="*/ 8382 h 8382"/>
              <a:gd name="connsiteX2" fmla="*/ 0 w 8382"/>
              <a:gd name="connsiteY2" fmla="*/ 8382 h 8382"/>
              <a:gd name="connsiteX3" fmla="*/ 0 w 8382"/>
              <a:gd name="connsiteY3" fmla="*/ 0 h 8382"/>
              <a:gd name="connsiteX4" fmla="*/ 8382 w 8382"/>
              <a:gd name="connsiteY4" fmla="*/ 0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8382" y="0"/>
                </a:moveTo>
                <a:lnTo>
                  <a:pt x="8382" y="8382"/>
                </a:lnTo>
                <a:lnTo>
                  <a:pt x="0" y="8382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5" name="Freeform 3"/>
          <p:cNvSpPr/>
          <p:nvPr/>
        </p:nvSpPr>
        <p:spPr>
          <a:xfrm>
            <a:off x="3351022" y="1336102"/>
            <a:ext cx="66294" cy="8381"/>
          </a:xfrm>
          <a:custGeom>
            <a:avLst/>
            <a:gdLst>
              <a:gd name="connsiteX0" fmla="*/ 0 w 66294"/>
              <a:gd name="connsiteY0" fmla="*/ 4190 h 8381"/>
              <a:gd name="connsiteX1" fmla="*/ 66294 w 66294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6294" h="8381">
                <a:moveTo>
                  <a:pt x="0" y="4190"/>
                </a:moveTo>
                <a:lnTo>
                  <a:pt x="66294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6" name="Freeform 3"/>
          <p:cNvSpPr/>
          <p:nvPr/>
        </p:nvSpPr>
        <p:spPr>
          <a:xfrm>
            <a:off x="3317494" y="1336102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7" name="Freeform 3"/>
          <p:cNvSpPr/>
          <p:nvPr/>
        </p:nvSpPr>
        <p:spPr>
          <a:xfrm>
            <a:off x="3283966" y="1336102"/>
            <a:ext cx="8381" cy="8381"/>
          </a:xfrm>
          <a:custGeom>
            <a:avLst/>
            <a:gdLst>
              <a:gd name="connsiteX0" fmla="*/ 8381 w 8381"/>
              <a:gd name="connsiteY0" fmla="*/ 0 h 8381"/>
              <a:gd name="connsiteX1" fmla="*/ 8381 w 8381"/>
              <a:gd name="connsiteY1" fmla="*/ 8381 h 8381"/>
              <a:gd name="connsiteX2" fmla="*/ 0 w 8381"/>
              <a:gd name="connsiteY2" fmla="*/ 8381 h 8381"/>
              <a:gd name="connsiteX3" fmla="*/ 0 w 8381"/>
              <a:gd name="connsiteY3" fmla="*/ 0 h 8381"/>
              <a:gd name="connsiteX4" fmla="*/ 8381 w 8381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1">
                <a:moveTo>
                  <a:pt x="8381" y="0"/>
                </a:moveTo>
                <a:lnTo>
                  <a:pt x="8381" y="8381"/>
                </a:lnTo>
                <a:lnTo>
                  <a:pt x="0" y="8381"/>
                </a:lnTo>
                <a:lnTo>
                  <a:pt x="0" y="0"/>
                </a:lnTo>
                <a:lnTo>
                  <a:pt x="838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" name="Freeform 3"/>
          <p:cNvSpPr/>
          <p:nvPr/>
        </p:nvSpPr>
        <p:spPr>
          <a:xfrm>
            <a:off x="3191751" y="1336102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9" name="Freeform 3"/>
          <p:cNvSpPr/>
          <p:nvPr/>
        </p:nvSpPr>
        <p:spPr>
          <a:xfrm>
            <a:off x="3158998" y="1336102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0" name="Freeform 3"/>
          <p:cNvSpPr/>
          <p:nvPr/>
        </p:nvSpPr>
        <p:spPr>
          <a:xfrm>
            <a:off x="3125470" y="1336102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1" name="Freeform 3"/>
          <p:cNvSpPr/>
          <p:nvPr/>
        </p:nvSpPr>
        <p:spPr>
          <a:xfrm>
            <a:off x="3033268" y="1336102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2" name="Freeform 3"/>
          <p:cNvSpPr/>
          <p:nvPr/>
        </p:nvSpPr>
        <p:spPr>
          <a:xfrm>
            <a:off x="2999740" y="1336102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3" name="Freeform 3"/>
          <p:cNvSpPr/>
          <p:nvPr/>
        </p:nvSpPr>
        <p:spPr>
          <a:xfrm>
            <a:off x="2966974" y="1336102"/>
            <a:ext cx="7620" cy="8381"/>
          </a:xfrm>
          <a:custGeom>
            <a:avLst/>
            <a:gdLst>
              <a:gd name="connsiteX0" fmla="*/ 7620 w 7620"/>
              <a:gd name="connsiteY0" fmla="*/ 0 h 8381"/>
              <a:gd name="connsiteX1" fmla="*/ 7620 w 7620"/>
              <a:gd name="connsiteY1" fmla="*/ 8381 h 8381"/>
              <a:gd name="connsiteX2" fmla="*/ 0 w 7620"/>
              <a:gd name="connsiteY2" fmla="*/ 8381 h 8381"/>
              <a:gd name="connsiteX3" fmla="*/ 0 w 7620"/>
              <a:gd name="connsiteY3" fmla="*/ 0 h 8381"/>
              <a:gd name="connsiteX4" fmla="*/ 7620 w 7620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7620" h="8381">
                <a:moveTo>
                  <a:pt x="7620" y="0"/>
                </a:moveTo>
                <a:lnTo>
                  <a:pt x="7620" y="8381"/>
                </a:lnTo>
                <a:lnTo>
                  <a:pt x="0" y="8381"/>
                </a:lnTo>
                <a:lnTo>
                  <a:pt x="0" y="0"/>
                </a:lnTo>
                <a:lnTo>
                  <a:pt x="762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4" name="Freeform 3"/>
          <p:cNvSpPr/>
          <p:nvPr/>
        </p:nvSpPr>
        <p:spPr>
          <a:xfrm>
            <a:off x="2874772" y="1336102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5" name="Freeform 3"/>
          <p:cNvSpPr/>
          <p:nvPr/>
        </p:nvSpPr>
        <p:spPr>
          <a:xfrm>
            <a:off x="2841245" y="1336102"/>
            <a:ext cx="8381" cy="8381"/>
          </a:xfrm>
          <a:custGeom>
            <a:avLst/>
            <a:gdLst>
              <a:gd name="connsiteX0" fmla="*/ 8381 w 8381"/>
              <a:gd name="connsiteY0" fmla="*/ 0 h 8381"/>
              <a:gd name="connsiteX1" fmla="*/ 8381 w 8381"/>
              <a:gd name="connsiteY1" fmla="*/ 8381 h 8381"/>
              <a:gd name="connsiteX2" fmla="*/ 0 w 8381"/>
              <a:gd name="connsiteY2" fmla="*/ 8381 h 8381"/>
              <a:gd name="connsiteX3" fmla="*/ 0 w 8381"/>
              <a:gd name="connsiteY3" fmla="*/ 0 h 8381"/>
              <a:gd name="connsiteX4" fmla="*/ 8381 w 8381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1">
                <a:moveTo>
                  <a:pt x="8381" y="0"/>
                </a:moveTo>
                <a:lnTo>
                  <a:pt x="8381" y="8381"/>
                </a:lnTo>
                <a:lnTo>
                  <a:pt x="0" y="8381"/>
                </a:lnTo>
                <a:lnTo>
                  <a:pt x="0" y="0"/>
                </a:lnTo>
                <a:lnTo>
                  <a:pt x="838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6" name="Freeform 3"/>
          <p:cNvSpPr/>
          <p:nvPr/>
        </p:nvSpPr>
        <p:spPr>
          <a:xfrm>
            <a:off x="2807716" y="1336102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7" name="Freeform 3"/>
          <p:cNvSpPr/>
          <p:nvPr/>
        </p:nvSpPr>
        <p:spPr>
          <a:xfrm>
            <a:off x="2716276" y="1336102"/>
            <a:ext cx="66294" cy="8381"/>
          </a:xfrm>
          <a:custGeom>
            <a:avLst/>
            <a:gdLst>
              <a:gd name="connsiteX0" fmla="*/ 0 w 66294"/>
              <a:gd name="connsiteY0" fmla="*/ 4190 h 8381"/>
              <a:gd name="connsiteX1" fmla="*/ 66294 w 66294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6294" h="8381">
                <a:moveTo>
                  <a:pt x="0" y="4190"/>
                </a:moveTo>
                <a:lnTo>
                  <a:pt x="66294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8" name="Freeform 3"/>
          <p:cNvSpPr/>
          <p:nvPr/>
        </p:nvSpPr>
        <p:spPr>
          <a:xfrm>
            <a:off x="2682748" y="1336102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9" name="Freeform 3"/>
          <p:cNvSpPr/>
          <p:nvPr/>
        </p:nvSpPr>
        <p:spPr>
          <a:xfrm>
            <a:off x="2649220" y="1336102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0" name="Freeform 3"/>
          <p:cNvSpPr/>
          <p:nvPr/>
        </p:nvSpPr>
        <p:spPr>
          <a:xfrm>
            <a:off x="2557018" y="1336102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1" name="Freeform 3"/>
          <p:cNvSpPr/>
          <p:nvPr/>
        </p:nvSpPr>
        <p:spPr>
          <a:xfrm>
            <a:off x="2524252" y="1336102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2" name="Freeform 3"/>
          <p:cNvSpPr/>
          <p:nvPr/>
        </p:nvSpPr>
        <p:spPr>
          <a:xfrm>
            <a:off x="2490724" y="1336102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3" name="Freeform 3"/>
          <p:cNvSpPr/>
          <p:nvPr/>
        </p:nvSpPr>
        <p:spPr>
          <a:xfrm>
            <a:off x="2398522" y="1336102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4" name="Freeform 3"/>
          <p:cNvSpPr/>
          <p:nvPr/>
        </p:nvSpPr>
        <p:spPr>
          <a:xfrm>
            <a:off x="2364995" y="1336102"/>
            <a:ext cx="8381" cy="8381"/>
          </a:xfrm>
          <a:custGeom>
            <a:avLst/>
            <a:gdLst>
              <a:gd name="connsiteX0" fmla="*/ 8381 w 8381"/>
              <a:gd name="connsiteY0" fmla="*/ 0 h 8381"/>
              <a:gd name="connsiteX1" fmla="*/ 8381 w 8381"/>
              <a:gd name="connsiteY1" fmla="*/ 8381 h 8381"/>
              <a:gd name="connsiteX2" fmla="*/ 0 w 8381"/>
              <a:gd name="connsiteY2" fmla="*/ 8381 h 8381"/>
              <a:gd name="connsiteX3" fmla="*/ 0 w 8381"/>
              <a:gd name="connsiteY3" fmla="*/ 0 h 8381"/>
              <a:gd name="connsiteX4" fmla="*/ 8381 w 8381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1">
                <a:moveTo>
                  <a:pt x="8381" y="0"/>
                </a:moveTo>
                <a:lnTo>
                  <a:pt x="8381" y="8381"/>
                </a:lnTo>
                <a:lnTo>
                  <a:pt x="0" y="8381"/>
                </a:lnTo>
                <a:lnTo>
                  <a:pt x="0" y="0"/>
                </a:lnTo>
                <a:lnTo>
                  <a:pt x="838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5" name="Freeform 3"/>
          <p:cNvSpPr/>
          <p:nvPr/>
        </p:nvSpPr>
        <p:spPr>
          <a:xfrm>
            <a:off x="2331466" y="1336102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6" name="Freeform 3"/>
          <p:cNvSpPr/>
          <p:nvPr/>
        </p:nvSpPr>
        <p:spPr>
          <a:xfrm>
            <a:off x="2240026" y="1336102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7" name="Freeform 3"/>
          <p:cNvSpPr/>
          <p:nvPr/>
        </p:nvSpPr>
        <p:spPr>
          <a:xfrm>
            <a:off x="2206498" y="1336102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8" name="Freeform 3"/>
          <p:cNvSpPr/>
          <p:nvPr/>
        </p:nvSpPr>
        <p:spPr>
          <a:xfrm>
            <a:off x="2172970" y="1336102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9" name="Freeform 3"/>
          <p:cNvSpPr/>
          <p:nvPr/>
        </p:nvSpPr>
        <p:spPr>
          <a:xfrm>
            <a:off x="2081530" y="1336102"/>
            <a:ext cx="66294" cy="8381"/>
          </a:xfrm>
          <a:custGeom>
            <a:avLst/>
            <a:gdLst>
              <a:gd name="connsiteX0" fmla="*/ 0 w 66294"/>
              <a:gd name="connsiteY0" fmla="*/ 4190 h 8381"/>
              <a:gd name="connsiteX1" fmla="*/ 66294 w 66294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6294" h="8381">
                <a:moveTo>
                  <a:pt x="0" y="4190"/>
                </a:moveTo>
                <a:lnTo>
                  <a:pt x="66294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70" name="Freeform 3"/>
          <p:cNvSpPr/>
          <p:nvPr/>
        </p:nvSpPr>
        <p:spPr>
          <a:xfrm>
            <a:off x="2048002" y="1336102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71" name="Freeform 3"/>
          <p:cNvSpPr/>
          <p:nvPr/>
        </p:nvSpPr>
        <p:spPr>
          <a:xfrm>
            <a:off x="2014474" y="1336102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72" name="Freeform 3"/>
          <p:cNvSpPr/>
          <p:nvPr/>
        </p:nvSpPr>
        <p:spPr>
          <a:xfrm>
            <a:off x="1922272" y="1336102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73" name="Freeform 3"/>
          <p:cNvSpPr/>
          <p:nvPr/>
        </p:nvSpPr>
        <p:spPr>
          <a:xfrm>
            <a:off x="1888745" y="1336102"/>
            <a:ext cx="8381" cy="8381"/>
          </a:xfrm>
          <a:custGeom>
            <a:avLst/>
            <a:gdLst>
              <a:gd name="connsiteX0" fmla="*/ 8381 w 8381"/>
              <a:gd name="connsiteY0" fmla="*/ 0 h 8381"/>
              <a:gd name="connsiteX1" fmla="*/ 8381 w 8381"/>
              <a:gd name="connsiteY1" fmla="*/ 8381 h 8381"/>
              <a:gd name="connsiteX2" fmla="*/ 0 w 8381"/>
              <a:gd name="connsiteY2" fmla="*/ 8381 h 8381"/>
              <a:gd name="connsiteX3" fmla="*/ 0 w 8381"/>
              <a:gd name="connsiteY3" fmla="*/ 0 h 8381"/>
              <a:gd name="connsiteX4" fmla="*/ 8381 w 8381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1">
                <a:moveTo>
                  <a:pt x="8381" y="0"/>
                </a:moveTo>
                <a:lnTo>
                  <a:pt x="8381" y="8381"/>
                </a:lnTo>
                <a:lnTo>
                  <a:pt x="0" y="8381"/>
                </a:lnTo>
                <a:lnTo>
                  <a:pt x="0" y="0"/>
                </a:lnTo>
                <a:lnTo>
                  <a:pt x="838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74" name="Freeform 3"/>
          <p:cNvSpPr/>
          <p:nvPr/>
        </p:nvSpPr>
        <p:spPr>
          <a:xfrm>
            <a:off x="1855978" y="1336102"/>
            <a:ext cx="8382" cy="8381"/>
          </a:xfrm>
          <a:custGeom>
            <a:avLst/>
            <a:gdLst>
              <a:gd name="connsiteX0" fmla="*/ 8381 w 8382"/>
              <a:gd name="connsiteY0" fmla="*/ 0 h 8381"/>
              <a:gd name="connsiteX1" fmla="*/ 8381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1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1" y="0"/>
                </a:moveTo>
                <a:lnTo>
                  <a:pt x="8381" y="8381"/>
                </a:lnTo>
                <a:lnTo>
                  <a:pt x="0" y="8381"/>
                </a:lnTo>
                <a:lnTo>
                  <a:pt x="0" y="0"/>
                </a:lnTo>
                <a:lnTo>
                  <a:pt x="838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75" name="Freeform 3"/>
          <p:cNvSpPr/>
          <p:nvPr/>
        </p:nvSpPr>
        <p:spPr>
          <a:xfrm>
            <a:off x="1763776" y="1336102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76" name="Freeform 3"/>
          <p:cNvSpPr/>
          <p:nvPr/>
        </p:nvSpPr>
        <p:spPr>
          <a:xfrm>
            <a:off x="1730248" y="1336102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77" name="Freeform 3"/>
          <p:cNvSpPr/>
          <p:nvPr/>
        </p:nvSpPr>
        <p:spPr>
          <a:xfrm>
            <a:off x="1696720" y="1336102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78" name="Freeform 3"/>
          <p:cNvSpPr/>
          <p:nvPr/>
        </p:nvSpPr>
        <p:spPr>
          <a:xfrm>
            <a:off x="1605280" y="1336102"/>
            <a:ext cx="66294" cy="8381"/>
          </a:xfrm>
          <a:custGeom>
            <a:avLst/>
            <a:gdLst>
              <a:gd name="connsiteX0" fmla="*/ 0 w 66294"/>
              <a:gd name="connsiteY0" fmla="*/ 4190 h 8381"/>
              <a:gd name="connsiteX1" fmla="*/ 66294 w 66294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6294" h="8381">
                <a:moveTo>
                  <a:pt x="0" y="4190"/>
                </a:moveTo>
                <a:lnTo>
                  <a:pt x="66294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79" name="Freeform 3"/>
          <p:cNvSpPr/>
          <p:nvPr/>
        </p:nvSpPr>
        <p:spPr>
          <a:xfrm>
            <a:off x="1571752" y="1336102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80" name="Freeform 3"/>
          <p:cNvSpPr/>
          <p:nvPr/>
        </p:nvSpPr>
        <p:spPr>
          <a:xfrm>
            <a:off x="1538224" y="1336102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81" name="Freeform 3"/>
          <p:cNvSpPr/>
          <p:nvPr/>
        </p:nvSpPr>
        <p:spPr>
          <a:xfrm>
            <a:off x="1446022" y="1336102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82" name="Freeform 3"/>
          <p:cNvSpPr/>
          <p:nvPr/>
        </p:nvSpPr>
        <p:spPr>
          <a:xfrm>
            <a:off x="1413257" y="1336102"/>
            <a:ext cx="8381" cy="8381"/>
          </a:xfrm>
          <a:custGeom>
            <a:avLst/>
            <a:gdLst>
              <a:gd name="connsiteX0" fmla="*/ 8381 w 8381"/>
              <a:gd name="connsiteY0" fmla="*/ 0 h 8381"/>
              <a:gd name="connsiteX1" fmla="*/ 8381 w 8381"/>
              <a:gd name="connsiteY1" fmla="*/ 8381 h 8381"/>
              <a:gd name="connsiteX2" fmla="*/ 0 w 8381"/>
              <a:gd name="connsiteY2" fmla="*/ 8381 h 8381"/>
              <a:gd name="connsiteX3" fmla="*/ 0 w 8381"/>
              <a:gd name="connsiteY3" fmla="*/ 0 h 8381"/>
              <a:gd name="connsiteX4" fmla="*/ 8381 w 8381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1">
                <a:moveTo>
                  <a:pt x="8381" y="0"/>
                </a:moveTo>
                <a:lnTo>
                  <a:pt x="8381" y="8381"/>
                </a:lnTo>
                <a:lnTo>
                  <a:pt x="0" y="8381"/>
                </a:lnTo>
                <a:lnTo>
                  <a:pt x="0" y="0"/>
                </a:lnTo>
                <a:lnTo>
                  <a:pt x="838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83" name="Freeform 3"/>
          <p:cNvSpPr/>
          <p:nvPr/>
        </p:nvSpPr>
        <p:spPr>
          <a:xfrm>
            <a:off x="1379728" y="1336102"/>
            <a:ext cx="8382" cy="8381"/>
          </a:xfrm>
          <a:custGeom>
            <a:avLst/>
            <a:gdLst>
              <a:gd name="connsiteX0" fmla="*/ 8381 w 8382"/>
              <a:gd name="connsiteY0" fmla="*/ 0 h 8381"/>
              <a:gd name="connsiteX1" fmla="*/ 8381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1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1" y="0"/>
                </a:moveTo>
                <a:lnTo>
                  <a:pt x="8381" y="8381"/>
                </a:lnTo>
                <a:lnTo>
                  <a:pt x="0" y="8381"/>
                </a:lnTo>
                <a:lnTo>
                  <a:pt x="0" y="0"/>
                </a:lnTo>
                <a:lnTo>
                  <a:pt x="838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84" name="Freeform 3"/>
          <p:cNvSpPr/>
          <p:nvPr/>
        </p:nvSpPr>
        <p:spPr>
          <a:xfrm>
            <a:off x="1287526" y="1336102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85" name="Freeform 3"/>
          <p:cNvSpPr/>
          <p:nvPr/>
        </p:nvSpPr>
        <p:spPr>
          <a:xfrm>
            <a:off x="1253998" y="1336102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86" name="Freeform 3"/>
          <p:cNvSpPr/>
          <p:nvPr/>
        </p:nvSpPr>
        <p:spPr>
          <a:xfrm>
            <a:off x="1220470" y="1336102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87" name="Freeform 3"/>
          <p:cNvSpPr/>
          <p:nvPr/>
        </p:nvSpPr>
        <p:spPr>
          <a:xfrm>
            <a:off x="1129030" y="1336102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88" name="Freeform 3"/>
          <p:cNvSpPr/>
          <p:nvPr/>
        </p:nvSpPr>
        <p:spPr>
          <a:xfrm>
            <a:off x="1095502" y="1336102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89" name="Freeform 3"/>
          <p:cNvSpPr/>
          <p:nvPr/>
        </p:nvSpPr>
        <p:spPr>
          <a:xfrm>
            <a:off x="1061974" y="1336102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90" name="Freeform 3"/>
          <p:cNvSpPr/>
          <p:nvPr/>
        </p:nvSpPr>
        <p:spPr>
          <a:xfrm>
            <a:off x="970534" y="1336102"/>
            <a:ext cx="66294" cy="8381"/>
          </a:xfrm>
          <a:custGeom>
            <a:avLst/>
            <a:gdLst>
              <a:gd name="connsiteX0" fmla="*/ 0 w 66294"/>
              <a:gd name="connsiteY0" fmla="*/ 4190 h 8381"/>
              <a:gd name="connsiteX1" fmla="*/ 66294 w 66294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6294" h="8381">
                <a:moveTo>
                  <a:pt x="0" y="4190"/>
                </a:moveTo>
                <a:lnTo>
                  <a:pt x="66294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91" name="Freeform 3"/>
          <p:cNvSpPr/>
          <p:nvPr/>
        </p:nvSpPr>
        <p:spPr>
          <a:xfrm>
            <a:off x="937007" y="1336102"/>
            <a:ext cx="8381" cy="8381"/>
          </a:xfrm>
          <a:custGeom>
            <a:avLst/>
            <a:gdLst>
              <a:gd name="connsiteX0" fmla="*/ 8381 w 8381"/>
              <a:gd name="connsiteY0" fmla="*/ 0 h 8381"/>
              <a:gd name="connsiteX1" fmla="*/ 8381 w 8381"/>
              <a:gd name="connsiteY1" fmla="*/ 8381 h 8381"/>
              <a:gd name="connsiteX2" fmla="*/ 0 w 8381"/>
              <a:gd name="connsiteY2" fmla="*/ 8381 h 8381"/>
              <a:gd name="connsiteX3" fmla="*/ 0 w 8381"/>
              <a:gd name="connsiteY3" fmla="*/ 0 h 8381"/>
              <a:gd name="connsiteX4" fmla="*/ 8381 w 8381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1">
                <a:moveTo>
                  <a:pt x="8381" y="0"/>
                </a:moveTo>
                <a:lnTo>
                  <a:pt x="8381" y="8381"/>
                </a:lnTo>
                <a:lnTo>
                  <a:pt x="0" y="8381"/>
                </a:lnTo>
                <a:lnTo>
                  <a:pt x="0" y="0"/>
                </a:lnTo>
                <a:lnTo>
                  <a:pt x="838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92" name="Freeform 3"/>
          <p:cNvSpPr/>
          <p:nvPr/>
        </p:nvSpPr>
        <p:spPr>
          <a:xfrm>
            <a:off x="903478" y="1336102"/>
            <a:ext cx="8382" cy="8381"/>
          </a:xfrm>
          <a:custGeom>
            <a:avLst/>
            <a:gdLst>
              <a:gd name="connsiteX0" fmla="*/ 8381 w 8382"/>
              <a:gd name="connsiteY0" fmla="*/ 0 h 8381"/>
              <a:gd name="connsiteX1" fmla="*/ 8381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1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1" y="0"/>
                </a:moveTo>
                <a:lnTo>
                  <a:pt x="8381" y="8381"/>
                </a:lnTo>
                <a:lnTo>
                  <a:pt x="0" y="8381"/>
                </a:lnTo>
                <a:lnTo>
                  <a:pt x="0" y="0"/>
                </a:lnTo>
                <a:lnTo>
                  <a:pt x="838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93" name="Freeform 3"/>
          <p:cNvSpPr/>
          <p:nvPr/>
        </p:nvSpPr>
        <p:spPr>
          <a:xfrm>
            <a:off x="811276" y="1336102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94" name="Freeform 3"/>
          <p:cNvSpPr/>
          <p:nvPr/>
        </p:nvSpPr>
        <p:spPr>
          <a:xfrm>
            <a:off x="778510" y="1336102"/>
            <a:ext cx="7620" cy="8381"/>
          </a:xfrm>
          <a:custGeom>
            <a:avLst/>
            <a:gdLst>
              <a:gd name="connsiteX0" fmla="*/ 7620 w 7620"/>
              <a:gd name="connsiteY0" fmla="*/ 0 h 8381"/>
              <a:gd name="connsiteX1" fmla="*/ 7620 w 7620"/>
              <a:gd name="connsiteY1" fmla="*/ 8381 h 8381"/>
              <a:gd name="connsiteX2" fmla="*/ 0 w 7620"/>
              <a:gd name="connsiteY2" fmla="*/ 8381 h 8381"/>
              <a:gd name="connsiteX3" fmla="*/ 0 w 7620"/>
              <a:gd name="connsiteY3" fmla="*/ 0 h 8381"/>
              <a:gd name="connsiteX4" fmla="*/ 7620 w 7620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7620" h="8381">
                <a:moveTo>
                  <a:pt x="7620" y="0"/>
                </a:moveTo>
                <a:lnTo>
                  <a:pt x="7620" y="8381"/>
                </a:lnTo>
                <a:lnTo>
                  <a:pt x="0" y="8381"/>
                </a:lnTo>
                <a:lnTo>
                  <a:pt x="0" y="0"/>
                </a:lnTo>
                <a:lnTo>
                  <a:pt x="762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95" name="Freeform 3"/>
          <p:cNvSpPr/>
          <p:nvPr/>
        </p:nvSpPr>
        <p:spPr>
          <a:xfrm>
            <a:off x="744982" y="1336102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96" name="Freeform 3"/>
          <p:cNvSpPr/>
          <p:nvPr/>
        </p:nvSpPr>
        <p:spPr>
          <a:xfrm>
            <a:off x="652780" y="1336102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97" name="Freeform 3"/>
          <p:cNvSpPr/>
          <p:nvPr/>
        </p:nvSpPr>
        <p:spPr>
          <a:xfrm>
            <a:off x="619252" y="1336102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98" name="Freeform 3"/>
          <p:cNvSpPr/>
          <p:nvPr/>
        </p:nvSpPr>
        <p:spPr>
          <a:xfrm>
            <a:off x="585724" y="1336102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35576" y="159357"/>
            <a:ext cx="4546600" cy="2217854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664071" y="731075"/>
            <a:ext cx="2667000" cy="584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4600"/>
              </a:lnSpc>
              <a:tabLst/>
            </a:pPr>
            <a:r>
              <a:rPr lang="en-US" altLang="zh-CN" sz="3509" dirty="0">
                <a:solidFill>
                  <a:srgbClr val="FFFFFF"/>
                </a:solidFill>
                <a:latin typeface="微软雅黑" pitchFamily="18" charset="0"/>
                <a:cs typeface="微软雅黑" pitchFamily="18" charset="0"/>
              </a:rPr>
              <a:t>3.3  水沟系统</a:t>
            </a:r>
          </a:p>
        </p:txBody>
      </p:sp>
      <p:sp>
        <p:nvSpPr>
          <p:cNvPr id="1102" name="TextBox 1">
            <a:extLst>
              <a:ext uri="{FF2B5EF4-FFF2-40B4-BE49-F238E27FC236}">
                <a16:creationId xmlns:a16="http://schemas.microsoft.com/office/drawing/2014/main" id="{44F39D9B-DFD2-BFB2-1131-CAA5094232BB}"/>
              </a:ext>
            </a:extLst>
          </p:cNvPr>
          <p:cNvSpPr txBox="1"/>
          <p:nvPr/>
        </p:nvSpPr>
        <p:spPr>
          <a:xfrm>
            <a:off x="571500" y="2179637"/>
            <a:ext cx="7366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931" dirty="0">
                <a:solidFill>
                  <a:srgbClr val="6500FF"/>
                </a:solidFill>
                <a:latin typeface="华文楷体" pitchFamily="18" charset="0"/>
                <a:cs typeface="华文楷体" pitchFamily="18" charset="0"/>
              </a:rPr>
              <a:t>单沟型</a:t>
            </a:r>
          </a:p>
        </p:txBody>
      </p:sp>
      <p:sp>
        <p:nvSpPr>
          <p:cNvPr id="1103" name="TextBox 1">
            <a:extLst>
              <a:ext uri="{FF2B5EF4-FFF2-40B4-BE49-F238E27FC236}">
                <a16:creationId xmlns:a16="http://schemas.microsoft.com/office/drawing/2014/main" id="{7C19929E-5715-2F9C-C885-E4A642FF7F16}"/>
              </a:ext>
            </a:extLst>
          </p:cNvPr>
          <p:cNvSpPr txBox="1"/>
          <p:nvPr/>
        </p:nvSpPr>
        <p:spPr>
          <a:xfrm>
            <a:off x="749300" y="2611437"/>
            <a:ext cx="7340600" cy="723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931" dirty="0">
                <a:solidFill>
                  <a:srgbClr val="000000"/>
                </a:solidFill>
                <a:latin typeface="华文楷体" pitchFamily="18" charset="0"/>
                <a:cs typeface="华文楷体" pitchFamily="18" charset="0"/>
              </a:rPr>
              <a:t>水流直接由孔细胞流入中央腔，再由中央腔的出水孔流出。</a:t>
            </a:r>
            <a:r>
              <a:rPr lang="en-US" altLang="zh-CN" sz="1931" dirty="0">
                <a:solidFill>
                  <a:srgbClr val="006500"/>
                </a:solidFill>
                <a:latin typeface="华文楷体" pitchFamily="18" charset="0"/>
                <a:cs typeface="华文楷体" pitchFamily="18" charset="0"/>
              </a:rPr>
              <a:t>白枝海绵</a:t>
            </a:r>
          </a:p>
          <a:p>
            <a:pPr>
              <a:lnSpc>
                <a:spcPts val="3200"/>
              </a:lnSpc>
              <a:tabLst/>
            </a:pPr>
            <a:r>
              <a:rPr lang="en-US" altLang="zh-CN" sz="1931" dirty="0">
                <a:solidFill>
                  <a:srgbClr val="000000"/>
                </a:solidFill>
                <a:latin typeface="华文楷体" pitchFamily="18" charset="0"/>
                <a:cs typeface="华文楷体" pitchFamily="18" charset="0"/>
              </a:rPr>
              <a:t>水流途径：外界水流－孔细胞进水小孔－中央腔－出水口－外界水流</a:t>
            </a:r>
          </a:p>
        </p:txBody>
      </p:sp>
      <p:sp>
        <p:nvSpPr>
          <p:cNvPr id="1104" name="TextBox 1">
            <a:extLst>
              <a:ext uri="{FF2B5EF4-FFF2-40B4-BE49-F238E27FC236}">
                <a16:creationId xmlns:a16="http://schemas.microsoft.com/office/drawing/2014/main" id="{A348E0FB-EDDE-9398-4CA8-F5DB23B48EBA}"/>
              </a:ext>
            </a:extLst>
          </p:cNvPr>
          <p:cNvSpPr txBox="1"/>
          <p:nvPr/>
        </p:nvSpPr>
        <p:spPr>
          <a:xfrm>
            <a:off x="571500" y="3424237"/>
            <a:ext cx="7366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931" dirty="0">
                <a:solidFill>
                  <a:srgbClr val="6500FF"/>
                </a:solidFill>
                <a:latin typeface="华文楷体" pitchFamily="18" charset="0"/>
                <a:cs typeface="华文楷体" pitchFamily="18" charset="0"/>
              </a:rPr>
              <a:t>双沟型</a:t>
            </a:r>
          </a:p>
        </p:txBody>
      </p:sp>
      <p:sp>
        <p:nvSpPr>
          <p:cNvPr id="1105" name="TextBox 1">
            <a:extLst>
              <a:ext uri="{FF2B5EF4-FFF2-40B4-BE49-F238E27FC236}">
                <a16:creationId xmlns:a16="http://schemas.microsoft.com/office/drawing/2014/main" id="{855CB35D-6132-72D1-EA3E-6747D89E4598}"/>
              </a:ext>
            </a:extLst>
          </p:cNvPr>
          <p:cNvSpPr txBox="1"/>
          <p:nvPr/>
        </p:nvSpPr>
        <p:spPr>
          <a:xfrm>
            <a:off x="749300" y="3843337"/>
            <a:ext cx="9550400" cy="723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931" dirty="0">
                <a:solidFill>
                  <a:srgbClr val="000000"/>
                </a:solidFill>
                <a:latin typeface="华文楷体" pitchFamily="18" charset="0"/>
                <a:cs typeface="华文楷体" pitchFamily="18" charset="0"/>
              </a:rPr>
              <a:t>相当于单沟型体壁褶迭，形成许多平行的肓管。在外侧的为流入管，向中央腔的为辐射管</a:t>
            </a:r>
          </a:p>
          <a:p>
            <a:pPr>
              <a:lnSpc>
                <a:spcPts val="3200"/>
              </a:lnSpc>
              <a:tabLst/>
            </a:pPr>
            <a:r>
              <a:rPr lang="en-US" altLang="zh-CN" sz="1931" dirty="0">
                <a:solidFill>
                  <a:srgbClr val="000000"/>
                </a:solidFill>
                <a:latin typeface="华文楷体" pitchFamily="18" charset="0"/>
                <a:cs typeface="华文楷体" pitchFamily="18" charset="0"/>
              </a:rPr>
              <a:t>双沟型海绵体壁增厚了，领细胞层面积增大了，滤食能力也增强了。</a:t>
            </a:r>
            <a:r>
              <a:rPr lang="en-US" altLang="zh-CN" sz="1931" dirty="0">
                <a:solidFill>
                  <a:srgbClr val="006500"/>
                </a:solidFill>
                <a:latin typeface="华文楷体" pitchFamily="18" charset="0"/>
                <a:cs typeface="华文楷体" pitchFamily="18" charset="0"/>
              </a:rPr>
              <a:t>毛壶</a:t>
            </a:r>
          </a:p>
        </p:txBody>
      </p:sp>
      <p:sp>
        <p:nvSpPr>
          <p:cNvPr id="1106" name="TextBox 1">
            <a:extLst>
              <a:ext uri="{FF2B5EF4-FFF2-40B4-BE49-F238E27FC236}">
                <a16:creationId xmlns:a16="http://schemas.microsoft.com/office/drawing/2014/main" id="{E2D2B022-ED39-7637-3470-155AE8797C7A}"/>
              </a:ext>
            </a:extLst>
          </p:cNvPr>
          <p:cNvSpPr txBox="1"/>
          <p:nvPr/>
        </p:nvSpPr>
        <p:spPr>
          <a:xfrm>
            <a:off x="749300" y="4656137"/>
            <a:ext cx="95504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931" dirty="0">
                <a:solidFill>
                  <a:srgbClr val="000000"/>
                </a:solidFill>
                <a:latin typeface="华文楷体" pitchFamily="18" charset="0"/>
                <a:cs typeface="华文楷体" pitchFamily="18" charset="0"/>
              </a:rPr>
              <a:t>水流途径：外界水流－流入孔－流入管－前幽门孔－辐射管－后幽门孔－中央腔－出水口</a:t>
            </a:r>
          </a:p>
        </p:txBody>
      </p:sp>
      <p:sp>
        <p:nvSpPr>
          <p:cNvPr id="1107" name="TextBox 1">
            <a:extLst>
              <a:ext uri="{FF2B5EF4-FFF2-40B4-BE49-F238E27FC236}">
                <a16:creationId xmlns:a16="http://schemas.microsoft.com/office/drawing/2014/main" id="{05191BBA-F208-EE4C-77DD-93BA76C1C13E}"/>
              </a:ext>
            </a:extLst>
          </p:cNvPr>
          <p:cNvSpPr txBox="1"/>
          <p:nvPr/>
        </p:nvSpPr>
        <p:spPr>
          <a:xfrm>
            <a:off x="952500" y="5037137"/>
            <a:ext cx="12192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931" dirty="0">
                <a:solidFill>
                  <a:srgbClr val="000000"/>
                </a:solidFill>
                <a:latin typeface="华文楷体" pitchFamily="18" charset="0"/>
                <a:cs typeface="华文楷体" pitchFamily="18" charset="0"/>
              </a:rPr>
              <a:t>－外界水流</a:t>
            </a:r>
          </a:p>
        </p:txBody>
      </p:sp>
      <p:sp>
        <p:nvSpPr>
          <p:cNvPr id="1108" name="TextBox 1">
            <a:extLst>
              <a:ext uri="{FF2B5EF4-FFF2-40B4-BE49-F238E27FC236}">
                <a16:creationId xmlns:a16="http://schemas.microsoft.com/office/drawing/2014/main" id="{AB2BEC88-ECFD-ECBF-943D-CFB1FE6C5B66}"/>
              </a:ext>
            </a:extLst>
          </p:cNvPr>
          <p:cNvSpPr txBox="1"/>
          <p:nvPr/>
        </p:nvSpPr>
        <p:spPr>
          <a:xfrm>
            <a:off x="571500" y="5443537"/>
            <a:ext cx="7366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931" dirty="0">
                <a:solidFill>
                  <a:srgbClr val="6500FF"/>
                </a:solidFill>
                <a:latin typeface="华文楷体" pitchFamily="18" charset="0"/>
                <a:cs typeface="华文楷体" pitchFamily="18" charset="0"/>
              </a:rPr>
              <a:t>复沟型</a:t>
            </a:r>
          </a:p>
        </p:txBody>
      </p:sp>
      <p:sp>
        <p:nvSpPr>
          <p:cNvPr id="1109" name="TextBox 1">
            <a:extLst>
              <a:ext uri="{FF2B5EF4-FFF2-40B4-BE49-F238E27FC236}">
                <a16:creationId xmlns:a16="http://schemas.microsoft.com/office/drawing/2014/main" id="{F291A7A5-6E7F-45A9-DF88-6A791A2F91C6}"/>
              </a:ext>
            </a:extLst>
          </p:cNvPr>
          <p:cNvSpPr txBox="1"/>
          <p:nvPr/>
        </p:nvSpPr>
        <p:spPr>
          <a:xfrm>
            <a:off x="749300" y="5888037"/>
            <a:ext cx="9550400" cy="1104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>
                <a:tab pos="203200" algn="l"/>
              </a:tabLst>
            </a:pPr>
            <a:r>
              <a:rPr lang="en-US" altLang="zh-CN" sz="1931" dirty="0">
                <a:solidFill>
                  <a:srgbClr val="000000"/>
                </a:solidFill>
                <a:latin typeface="华文楷体" pitchFamily="18" charset="0"/>
                <a:cs typeface="华文楷体" pitchFamily="18" charset="0"/>
              </a:rPr>
              <a:t>在双沟型体壁基础上进一步褶迭。体壁更厚，领细胞层面积更大，中央腔缩小，滤水速度</a:t>
            </a:r>
          </a:p>
          <a:p>
            <a:pPr>
              <a:lnSpc>
                <a:spcPts val="3000"/>
              </a:lnSpc>
              <a:tabLst>
                <a:tab pos="203200" algn="l"/>
              </a:tabLst>
            </a:pPr>
            <a:r>
              <a:rPr lang="en-US" altLang="zh-CN" dirty="0"/>
              <a:t>	</a:t>
            </a:r>
            <a:r>
              <a:rPr lang="en-US" altLang="zh-CN" sz="1931" dirty="0">
                <a:solidFill>
                  <a:srgbClr val="000000"/>
                </a:solidFill>
                <a:latin typeface="华文楷体" pitchFamily="18" charset="0"/>
                <a:cs typeface="华文楷体" pitchFamily="18" charset="0"/>
              </a:rPr>
              <a:t>也更快，它们每天滤水量超过自身体积的上万倍。</a:t>
            </a:r>
            <a:r>
              <a:rPr lang="en-US" altLang="zh-CN" sz="1931" dirty="0">
                <a:solidFill>
                  <a:srgbClr val="006500"/>
                </a:solidFill>
                <a:latin typeface="华文楷体" pitchFamily="18" charset="0"/>
                <a:cs typeface="华文楷体" pitchFamily="18" charset="0"/>
              </a:rPr>
              <a:t>矶海绵、淡水海绵等许多大型海绵</a:t>
            </a:r>
          </a:p>
          <a:p>
            <a:pPr>
              <a:lnSpc>
                <a:spcPts val="3200"/>
              </a:lnSpc>
              <a:tabLst>
                <a:tab pos="203200" algn="l"/>
              </a:tabLst>
            </a:pPr>
            <a:r>
              <a:rPr lang="en-US" altLang="zh-CN" sz="1931" dirty="0">
                <a:solidFill>
                  <a:srgbClr val="000000"/>
                </a:solidFill>
                <a:latin typeface="华文楷体" pitchFamily="18" charset="0"/>
                <a:cs typeface="华文楷体" pitchFamily="18" charset="0"/>
              </a:rPr>
              <a:t>水流途径：外界－流入孔－流入管－前幽门孔－鞭毛室－后幽门孔－流出管－中央腔－出</a:t>
            </a:r>
          </a:p>
        </p:txBody>
      </p:sp>
      <p:sp>
        <p:nvSpPr>
          <p:cNvPr id="1110" name="TextBox 1">
            <a:extLst>
              <a:ext uri="{FF2B5EF4-FFF2-40B4-BE49-F238E27FC236}">
                <a16:creationId xmlns:a16="http://schemas.microsoft.com/office/drawing/2014/main" id="{BA57B25C-B4F7-464D-F2C0-2D0338D52320}"/>
              </a:ext>
            </a:extLst>
          </p:cNvPr>
          <p:cNvSpPr txBox="1"/>
          <p:nvPr/>
        </p:nvSpPr>
        <p:spPr>
          <a:xfrm>
            <a:off x="952500" y="7031037"/>
            <a:ext cx="12192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1931" dirty="0">
                <a:solidFill>
                  <a:srgbClr val="000000"/>
                </a:solidFill>
                <a:latin typeface="华文楷体" pitchFamily="18" charset="0"/>
                <a:cs typeface="华文楷体" pitchFamily="18" charset="0"/>
              </a:rPr>
              <a:t>水口－外界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55700" y="1625600"/>
            <a:ext cx="15494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2454" dirty="0">
                <a:solidFill>
                  <a:srgbClr val="CC3300"/>
                </a:solidFill>
                <a:latin typeface="华文新魏" pitchFamily="18" charset="0"/>
                <a:cs typeface="华文新魏" pitchFamily="18" charset="0"/>
              </a:rPr>
              <a:t>摄食和营养</a:t>
            </a:r>
          </a:p>
        </p:txBody>
      </p:sp>
      <p:sp>
        <p:nvSpPr>
          <p:cNvPr id="3" name="TextBox 1"/>
          <p:cNvSpPr txBox="1"/>
          <p:nvPr/>
        </p:nvSpPr>
        <p:spPr>
          <a:xfrm>
            <a:off x="1422400" y="2159000"/>
            <a:ext cx="8458200" cy="1219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>
                <a:tab pos="50800" algn="l"/>
              </a:tabLst>
            </a:pP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由于领细胞的鞭毛摆动引起水流通过水沟系，水流中的食物颗</a:t>
            </a:r>
          </a:p>
          <a:p>
            <a:pPr>
              <a:lnSpc>
                <a:spcPts val="3500"/>
              </a:lnSpc>
              <a:tabLst>
                <a:tab pos="50800" algn="l"/>
              </a:tabLst>
            </a:pPr>
            <a:r>
              <a:rPr lang="en-US" altLang="zh-CN" dirty="0"/>
              <a:t>	</a:t>
            </a: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粒附在领细胞的领上，然后落入细胞质中形成食物泡，在领细</a:t>
            </a:r>
          </a:p>
          <a:p>
            <a:pPr>
              <a:lnSpc>
                <a:spcPts val="3500"/>
              </a:lnSpc>
              <a:tabLst>
                <a:tab pos="50800" algn="l"/>
              </a:tabLst>
            </a:pPr>
            <a:r>
              <a:rPr lang="en-US" altLang="zh-CN" dirty="0"/>
              <a:t>	</a:t>
            </a: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胞内消化。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1422400" y="3530600"/>
            <a:ext cx="87249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无消化腔，和原生动物一样只有细胞内消化、没有细胞外消化。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1155700" y="4089400"/>
            <a:ext cx="15494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2454" dirty="0">
                <a:solidFill>
                  <a:srgbClr val="CC3300"/>
                </a:solidFill>
                <a:latin typeface="华文新魏" pitchFamily="18" charset="0"/>
                <a:cs typeface="华文新魏" pitchFamily="18" charset="0"/>
              </a:rPr>
              <a:t>呼吸和排泄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1422400" y="4597400"/>
            <a:ext cx="84074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细胞依靠渗透作用与外界水体和水沟系中的水流进行气体交换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1473200" y="5054600"/>
            <a:ext cx="34163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和排泄可溶性代谢废物。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1403" y="771905"/>
            <a:ext cx="10691621" cy="6014465"/>
          </a:xfrm>
          <a:custGeom>
            <a:avLst/>
            <a:gdLst>
              <a:gd name="connsiteX0" fmla="*/ 0 w 10691621"/>
              <a:gd name="connsiteY0" fmla="*/ 0 h 6014465"/>
              <a:gd name="connsiteX1" fmla="*/ 0 w 10691621"/>
              <a:gd name="connsiteY1" fmla="*/ 6014465 h 6014465"/>
              <a:gd name="connsiteX2" fmla="*/ 10691621 w 10691621"/>
              <a:gd name="connsiteY2" fmla="*/ 6014465 h 6014465"/>
              <a:gd name="connsiteX3" fmla="*/ 10691621 w 10691621"/>
              <a:gd name="connsiteY3" fmla="*/ 0 h 6014465"/>
              <a:gd name="connsiteX4" fmla="*/ 0 w 10691621"/>
              <a:gd name="connsiteY4" fmla="*/ 0 h 601446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691621" h="6014465">
                <a:moveTo>
                  <a:pt x="0" y="0"/>
                </a:moveTo>
                <a:lnTo>
                  <a:pt x="0" y="6014465"/>
                </a:lnTo>
                <a:lnTo>
                  <a:pt x="10691621" y="6014465"/>
                </a:lnTo>
                <a:lnTo>
                  <a:pt x="10691621" y="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2720225" y="790194"/>
            <a:ext cx="5697461" cy="881633"/>
          </a:xfrm>
          <a:custGeom>
            <a:avLst/>
            <a:gdLst>
              <a:gd name="connsiteX0" fmla="*/ 0 w 5697461"/>
              <a:gd name="connsiteY0" fmla="*/ 147066 h 881633"/>
              <a:gd name="connsiteX1" fmla="*/ 147066 w 5697461"/>
              <a:gd name="connsiteY1" fmla="*/ 0 h 881633"/>
              <a:gd name="connsiteX2" fmla="*/ 5550408 w 5697461"/>
              <a:gd name="connsiteY2" fmla="*/ 0 h 881633"/>
              <a:gd name="connsiteX3" fmla="*/ 5697461 w 5697461"/>
              <a:gd name="connsiteY3" fmla="*/ 147066 h 881633"/>
              <a:gd name="connsiteX4" fmla="*/ 5697461 w 5697461"/>
              <a:gd name="connsiteY4" fmla="*/ 734567 h 881633"/>
              <a:gd name="connsiteX5" fmla="*/ 5550408 w 5697461"/>
              <a:gd name="connsiteY5" fmla="*/ 881633 h 881633"/>
              <a:gd name="connsiteX6" fmla="*/ 147066 w 5697461"/>
              <a:gd name="connsiteY6" fmla="*/ 881633 h 881633"/>
              <a:gd name="connsiteX7" fmla="*/ 0 w 5697461"/>
              <a:gd name="connsiteY7" fmla="*/ 734567 h 881633"/>
              <a:gd name="connsiteX8" fmla="*/ 0 w 5697461"/>
              <a:gd name="connsiteY8" fmla="*/ 147066 h 88163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5697461" h="881633">
                <a:moveTo>
                  <a:pt x="0" y="147066"/>
                </a:moveTo>
                <a:cubicBezTo>
                  <a:pt x="0" y="66294"/>
                  <a:pt x="66294" y="0"/>
                  <a:pt x="147066" y="0"/>
                </a:cubicBezTo>
                <a:lnTo>
                  <a:pt x="5550408" y="0"/>
                </a:lnTo>
                <a:cubicBezTo>
                  <a:pt x="5631942" y="0"/>
                  <a:pt x="5697461" y="66294"/>
                  <a:pt x="5697461" y="147066"/>
                </a:cubicBezTo>
                <a:lnTo>
                  <a:pt x="5697461" y="734567"/>
                </a:lnTo>
                <a:cubicBezTo>
                  <a:pt x="5697461" y="815339"/>
                  <a:pt x="5631942" y="881633"/>
                  <a:pt x="5550408" y="881633"/>
                </a:cubicBezTo>
                <a:lnTo>
                  <a:pt x="147066" y="881633"/>
                </a:lnTo>
                <a:cubicBezTo>
                  <a:pt x="66294" y="881633"/>
                  <a:pt x="0" y="815339"/>
                  <a:pt x="0" y="734567"/>
                </a:cubicBezTo>
                <a:lnTo>
                  <a:pt x="0" y="147066"/>
                </a:lnTo>
              </a:path>
            </a:pathLst>
          </a:custGeom>
          <a:solidFill>
            <a:srgbClr val="53887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2720225" y="790194"/>
            <a:ext cx="5697461" cy="881633"/>
          </a:xfrm>
          <a:custGeom>
            <a:avLst/>
            <a:gdLst>
              <a:gd name="connsiteX0" fmla="*/ 0 w 5697461"/>
              <a:gd name="connsiteY0" fmla="*/ 147066 h 881633"/>
              <a:gd name="connsiteX1" fmla="*/ 147066 w 5697461"/>
              <a:gd name="connsiteY1" fmla="*/ 0 h 881633"/>
              <a:gd name="connsiteX2" fmla="*/ 5550408 w 5697461"/>
              <a:gd name="connsiteY2" fmla="*/ 0 h 881633"/>
              <a:gd name="connsiteX3" fmla="*/ 5697461 w 5697461"/>
              <a:gd name="connsiteY3" fmla="*/ 147066 h 881633"/>
              <a:gd name="connsiteX4" fmla="*/ 5697461 w 5697461"/>
              <a:gd name="connsiteY4" fmla="*/ 734567 h 881633"/>
              <a:gd name="connsiteX5" fmla="*/ 5550408 w 5697461"/>
              <a:gd name="connsiteY5" fmla="*/ 881633 h 881633"/>
              <a:gd name="connsiteX6" fmla="*/ 147066 w 5697461"/>
              <a:gd name="connsiteY6" fmla="*/ 881633 h 881633"/>
              <a:gd name="connsiteX7" fmla="*/ 0 w 5697461"/>
              <a:gd name="connsiteY7" fmla="*/ 734567 h 881633"/>
              <a:gd name="connsiteX8" fmla="*/ 0 w 5697461"/>
              <a:gd name="connsiteY8" fmla="*/ 147066 h 88163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5697461" h="881633">
                <a:moveTo>
                  <a:pt x="0" y="147066"/>
                </a:moveTo>
                <a:cubicBezTo>
                  <a:pt x="0" y="66294"/>
                  <a:pt x="66294" y="0"/>
                  <a:pt x="147066" y="0"/>
                </a:cubicBezTo>
                <a:lnTo>
                  <a:pt x="5550408" y="0"/>
                </a:lnTo>
                <a:cubicBezTo>
                  <a:pt x="5631942" y="0"/>
                  <a:pt x="5697461" y="66294"/>
                  <a:pt x="5697461" y="147066"/>
                </a:cubicBezTo>
                <a:lnTo>
                  <a:pt x="5697461" y="734567"/>
                </a:lnTo>
                <a:cubicBezTo>
                  <a:pt x="5697461" y="815339"/>
                  <a:pt x="5631942" y="881633"/>
                  <a:pt x="5550408" y="881633"/>
                </a:cubicBezTo>
                <a:lnTo>
                  <a:pt x="147066" y="881633"/>
                </a:lnTo>
                <a:cubicBezTo>
                  <a:pt x="66294" y="881633"/>
                  <a:pt x="0" y="815339"/>
                  <a:pt x="0" y="734567"/>
                </a:cubicBezTo>
                <a:lnTo>
                  <a:pt x="0" y="147066"/>
                </a:lnTo>
              </a:path>
            </a:pathLst>
          </a:custGeom>
          <a:solidFill>
            <a:srgbClr val="53887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90900" y="901700"/>
            <a:ext cx="4241800" cy="6604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7000" y="2209800"/>
            <a:ext cx="4660900" cy="35687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568700" y="927100"/>
            <a:ext cx="3873500" cy="584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4600"/>
              </a:lnSpc>
              <a:tabLst/>
            </a:pPr>
            <a:r>
              <a:rPr lang="en-US" altLang="zh-CN" sz="3509" dirty="0">
                <a:solidFill>
                  <a:srgbClr val="FFFFFF"/>
                </a:solidFill>
                <a:latin typeface="微软雅黑" pitchFamily="18" charset="0"/>
                <a:cs typeface="微软雅黑" pitchFamily="18" charset="0"/>
              </a:rPr>
              <a:t>3.5 生殖与胚胎发育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5295900" y="2679700"/>
            <a:ext cx="622300" cy="965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200"/>
              </a:lnSpc>
              <a:tabLst/>
            </a:pPr>
            <a:r>
              <a:rPr lang="en-US" altLang="zh-CN" sz="2454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再生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3400"/>
              </a:lnSpc>
              <a:tabLst/>
            </a:pPr>
            <a:r>
              <a:rPr lang="en-US" altLang="zh-CN" sz="2454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繁殖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5156200" y="3759200"/>
            <a:ext cx="4000500" cy="342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700"/>
              </a:lnSpc>
              <a:tabLst/>
            </a:pPr>
            <a:r>
              <a:rPr lang="en-US" altLang="zh-CN" sz="2105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无性生殖：出芽、断裂生殖、芽球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5207000" y="4241800"/>
            <a:ext cx="4800600" cy="342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700"/>
              </a:lnSpc>
              <a:tabLst/>
            </a:pPr>
            <a:r>
              <a:rPr lang="en-US" altLang="zh-CN" sz="2105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有性生殖：雌雄同体或异体，异体受精，</a:t>
            </a:r>
          </a:p>
        </p:txBody>
      </p:sp>
      <p:sp>
        <p:nvSpPr>
          <p:cNvPr id="10" name="TextBox 1"/>
          <p:cNvSpPr txBox="1"/>
          <p:nvPr/>
        </p:nvSpPr>
        <p:spPr>
          <a:xfrm>
            <a:off x="6565900" y="4724400"/>
            <a:ext cx="3733800" cy="342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700"/>
              </a:lnSpc>
              <a:tabLst/>
            </a:pPr>
            <a:r>
              <a:rPr lang="en-US" altLang="zh-CN" sz="210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生殖细胞</a:t>
            </a:r>
            <a:r>
              <a:rPr lang="en-US" altLang="zh-CN" sz="2105" dirty="0">
                <a:solidFill>
                  <a:srgbClr val="000000"/>
                </a:solidFill>
                <a:latin typeface="微软雅黑" pitchFamily="18" charset="0"/>
                <a:cs typeface="微软雅黑" pitchFamily="18" charset="0"/>
              </a:rPr>
              <a:t>源于变形（原）细胞。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1403" y="771905"/>
            <a:ext cx="10691621" cy="6014465"/>
          </a:xfrm>
          <a:custGeom>
            <a:avLst/>
            <a:gdLst>
              <a:gd name="connsiteX0" fmla="*/ 0 w 10691621"/>
              <a:gd name="connsiteY0" fmla="*/ 0 h 6014465"/>
              <a:gd name="connsiteX1" fmla="*/ 0 w 10691621"/>
              <a:gd name="connsiteY1" fmla="*/ 6014465 h 6014465"/>
              <a:gd name="connsiteX2" fmla="*/ 10691621 w 10691621"/>
              <a:gd name="connsiteY2" fmla="*/ 6014465 h 6014465"/>
              <a:gd name="connsiteX3" fmla="*/ 10691621 w 10691621"/>
              <a:gd name="connsiteY3" fmla="*/ 0 h 6014465"/>
              <a:gd name="connsiteX4" fmla="*/ 0 w 10691621"/>
              <a:gd name="connsiteY4" fmla="*/ 0 h 601446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691621" h="6014465">
                <a:moveTo>
                  <a:pt x="0" y="0"/>
                </a:moveTo>
                <a:lnTo>
                  <a:pt x="0" y="6014465"/>
                </a:lnTo>
                <a:lnTo>
                  <a:pt x="10691621" y="6014465"/>
                </a:lnTo>
                <a:lnTo>
                  <a:pt x="10691621" y="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9300" y="2789237"/>
            <a:ext cx="9169400" cy="4622800"/>
          </a:xfrm>
          <a:prstGeom prst="rect">
            <a:avLst/>
          </a:prstGeom>
          <a:noFill/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50DDAF04-0655-42BD-FC09-4272A9C74FF5}"/>
              </a:ext>
            </a:extLst>
          </p:cNvPr>
          <p:cNvSpPr/>
          <p:nvPr/>
        </p:nvSpPr>
        <p:spPr>
          <a:xfrm>
            <a:off x="495300" y="2636837"/>
            <a:ext cx="9448800" cy="205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1F126CC5-A47A-42E0-2E4B-3B30006FCF07}"/>
              </a:ext>
            </a:extLst>
          </p:cNvPr>
          <p:cNvSpPr txBox="1"/>
          <p:nvPr/>
        </p:nvSpPr>
        <p:spPr>
          <a:xfrm>
            <a:off x="857250" y="350837"/>
            <a:ext cx="8724900" cy="4135427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2100"/>
              </a:lnSpc>
              <a:tabLst>
                <a:tab pos="520700" algn="l"/>
              </a:tabLst>
            </a:pPr>
            <a:r>
              <a:rPr lang="en-US" altLang="zh-CN" dirty="0"/>
              <a:t>	</a:t>
            </a:r>
            <a:r>
              <a:rPr lang="en-US" altLang="zh-CN" sz="2105" dirty="0" err="1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以海绵动物</a:t>
            </a:r>
            <a:r>
              <a:rPr lang="zh-CN" altLang="en-US" sz="210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钙质</a:t>
            </a:r>
            <a:r>
              <a:rPr lang="en-US" altLang="zh-CN" sz="2105" dirty="0" err="1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海绵纲为例，</a:t>
            </a:r>
            <a:r>
              <a:rPr lang="en-US" altLang="zh-CN" sz="2105" dirty="0" err="1">
                <a:solidFill>
                  <a:srgbClr val="FF0000"/>
                </a:solidFill>
                <a:latin typeface="华文新魏" pitchFamily="18" charset="0"/>
                <a:cs typeface="华文新魏" pitchFamily="18" charset="0"/>
              </a:rPr>
              <a:t>受精卵卵裂</a:t>
            </a:r>
            <a:r>
              <a:rPr lang="en-US" altLang="zh-CN" sz="2105" dirty="0" err="1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后，形成一个具有</a:t>
            </a:r>
            <a:r>
              <a:rPr lang="en-US" altLang="zh-CN" sz="2105" dirty="0" err="1">
                <a:solidFill>
                  <a:srgbClr val="FF0000"/>
                </a:solidFill>
                <a:latin typeface="华文新魏" pitchFamily="18" charset="0"/>
                <a:cs typeface="华文新魏" pitchFamily="18" charset="0"/>
              </a:rPr>
              <a:t>囊胚腔的</a:t>
            </a:r>
            <a:endParaRPr lang="en-US" altLang="zh-CN" sz="2105" dirty="0">
              <a:solidFill>
                <a:srgbClr val="FF0000"/>
              </a:solidFill>
              <a:latin typeface="华文新魏" pitchFamily="18" charset="0"/>
              <a:cs typeface="华文新魏" pitchFamily="18" charset="0"/>
            </a:endParaRPr>
          </a:p>
          <a:p>
            <a:pPr>
              <a:lnSpc>
                <a:spcPts val="3000"/>
              </a:lnSpc>
              <a:tabLst>
                <a:tab pos="520700" algn="l"/>
              </a:tabLst>
            </a:pPr>
            <a:r>
              <a:rPr lang="en-US" altLang="zh-CN" sz="2105" dirty="0">
                <a:solidFill>
                  <a:srgbClr val="FF0000"/>
                </a:solidFill>
                <a:latin typeface="华文新魏" pitchFamily="18" charset="0"/>
                <a:cs typeface="华文新魏" pitchFamily="18" charset="0"/>
              </a:rPr>
              <a:t>囊胚</a:t>
            </a:r>
            <a:r>
              <a:rPr lang="en-US" altLang="zh-CN" sz="210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，动物极的小分裂球向囊胚腔</a:t>
            </a:r>
            <a:r>
              <a:rPr lang="en-US" altLang="zh-CN" sz="2105" dirty="0">
                <a:solidFill>
                  <a:srgbClr val="FF0000"/>
                </a:solidFill>
                <a:latin typeface="华文新魏" pitchFamily="18" charset="0"/>
                <a:cs typeface="华文新魏" pitchFamily="18" charset="0"/>
              </a:rPr>
              <a:t>内生出鞭毛</a:t>
            </a:r>
            <a:r>
              <a:rPr lang="en-US" altLang="zh-CN" sz="210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，另一端的的大分裂球则中</a:t>
            </a:r>
          </a:p>
          <a:p>
            <a:pPr>
              <a:lnSpc>
                <a:spcPts val="3000"/>
              </a:lnSpc>
              <a:tabLst>
                <a:tab pos="520700" algn="l"/>
              </a:tabLst>
            </a:pPr>
            <a:r>
              <a:rPr lang="en-US" altLang="zh-CN" sz="210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间形成一个</a:t>
            </a:r>
            <a:r>
              <a:rPr lang="en-US" altLang="zh-CN" sz="2105" dirty="0">
                <a:solidFill>
                  <a:srgbClr val="FF0000"/>
                </a:solidFill>
                <a:latin typeface="华文新魏" pitchFamily="18" charset="0"/>
                <a:cs typeface="华文新魏" pitchFamily="18" charset="0"/>
              </a:rPr>
              <a:t>开口</a:t>
            </a:r>
            <a:r>
              <a:rPr lang="en-US" altLang="zh-CN" sz="210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，然后囊胚的小分裂球由开口倒翻出去，里面小分裂球具</a:t>
            </a:r>
          </a:p>
          <a:p>
            <a:pPr>
              <a:lnSpc>
                <a:spcPts val="3000"/>
              </a:lnSpc>
              <a:tabLst>
                <a:tab pos="520700" algn="l"/>
              </a:tabLst>
            </a:pPr>
            <a:r>
              <a:rPr lang="en-US" altLang="zh-CN" sz="210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鞭毛的一侧翻到囊胚的表面，使原来囊胚腔的内、外侧面翻了一翻，原来</a:t>
            </a:r>
          </a:p>
          <a:p>
            <a:pPr>
              <a:lnSpc>
                <a:spcPts val="3000"/>
              </a:lnSpc>
              <a:tabLst>
                <a:tab pos="520700" algn="l"/>
              </a:tabLst>
            </a:pPr>
            <a:r>
              <a:rPr lang="en-US" altLang="zh-CN" sz="210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在上端动物极具有向囊胚腔内伸出</a:t>
            </a:r>
            <a:r>
              <a:rPr lang="en-US" altLang="zh-CN" sz="2105" dirty="0">
                <a:solidFill>
                  <a:srgbClr val="FF0000"/>
                </a:solidFill>
                <a:latin typeface="华文新魏" pitchFamily="18" charset="0"/>
                <a:cs typeface="华文新魏" pitchFamily="18" charset="0"/>
              </a:rPr>
              <a:t>鞭毛的小细胞翻转到动物极的外面</a:t>
            </a:r>
            <a:r>
              <a:rPr lang="en-US" altLang="zh-CN" sz="210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。因</a:t>
            </a:r>
          </a:p>
          <a:p>
            <a:pPr>
              <a:lnSpc>
                <a:spcPts val="3000"/>
              </a:lnSpc>
              <a:tabLst>
                <a:tab pos="520700" algn="l"/>
              </a:tabLst>
            </a:pPr>
            <a:r>
              <a:rPr lang="en-US" altLang="zh-CN" sz="210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此，整个囊胚期的发育出现了两次囊胚现象，发生过程中的制种特出幼体</a:t>
            </a:r>
          </a:p>
          <a:p>
            <a:pPr>
              <a:lnSpc>
                <a:spcPts val="3000"/>
              </a:lnSpc>
              <a:tabLst>
                <a:tab pos="520700" algn="l"/>
              </a:tabLst>
            </a:pPr>
            <a:r>
              <a:rPr lang="en-US" altLang="zh-CN" sz="210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称</a:t>
            </a:r>
            <a:r>
              <a:rPr lang="en-US" altLang="zh-CN" sz="2105" dirty="0">
                <a:solidFill>
                  <a:srgbClr val="0000FF"/>
                </a:solidFill>
                <a:latin typeface="华文新魏" pitchFamily="18" charset="0"/>
                <a:cs typeface="华文新魏" pitchFamily="18" charset="0"/>
              </a:rPr>
              <a:t>两囊蚴虫</a:t>
            </a:r>
            <a:r>
              <a:rPr lang="en-US" altLang="zh-CN" sz="210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。幼虫从母体出水孔溢出，在水中游泳一段时间后（几小时到</a:t>
            </a:r>
          </a:p>
          <a:p>
            <a:pPr>
              <a:lnSpc>
                <a:spcPts val="3000"/>
              </a:lnSpc>
              <a:tabLst>
                <a:tab pos="520700" algn="l"/>
              </a:tabLst>
            </a:pPr>
            <a:r>
              <a:rPr lang="en-US" altLang="zh-CN" sz="210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数天），到原肠胚形成时，有</a:t>
            </a:r>
            <a:r>
              <a:rPr lang="en-US" altLang="zh-CN" sz="2105" dirty="0">
                <a:solidFill>
                  <a:srgbClr val="FF0000"/>
                </a:solidFill>
                <a:latin typeface="华文新魏" pitchFamily="18" charset="0"/>
                <a:cs typeface="华文新魏" pitchFamily="18" charset="0"/>
              </a:rPr>
              <a:t>鞭毛的小分裂球内陷</a:t>
            </a:r>
            <a:r>
              <a:rPr lang="en-US" altLang="zh-CN" sz="210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，形成内层，另一端大</a:t>
            </a:r>
          </a:p>
          <a:p>
            <a:pPr>
              <a:lnSpc>
                <a:spcPts val="3000"/>
              </a:lnSpc>
              <a:tabLst>
                <a:tab pos="520700" algn="l"/>
              </a:tabLst>
            </a:pPr>
            <a:r>
              <a:rPr lang="en-US" altLang="zh-CN" sz="210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分裂球留在外面形成外层。象这样形成的原肠胚，与其他多细胞动物原肠</a:t>
            </a:r>
          </a:p>
          <a:p>
            <a:pPr>
              <a:lnSpc>
                <a:spcPts val="3000"/>
              </a:lnSpc>
              <a:tabLst>
                <a:tab pos="520700" algn="l"/>
              </a:tabLst>
            </a:pPr>
            <a:r>
              <a:rPr lang="en-US" altLang="zh-CN" sz="210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胚形成正相反（小分裂球发育为外胚层，大分裂发育为内胚层），因此称</a:t>
            </a:r>
          </a:p>
          <a:p>
            <a:pPr>
              <a:lnSpc>
                <a:spcPts val="3000"/>
              </a:lnSpc>
              <a:tabLst>
                <a:tab pos="520700" algn="l"/>
              </a:tabLst>
            </a:pPr>
            <a:r>
              <a:rPr lang="en-US" altLang="zh-CN" sz="2105" dirty="0">
                <a:solidFill>
                  <a:srgbClr val="0000FF"/>
                </a:solidFill>
                <a:latin typeface="华文新魏" pitchFamily="18" charset="0"/>
                <a:cs typeface="华文新魏" pitchFamily="18" charset="0"/>
              </a:rPr>
              <a:t>逆转</a:t>
            </a:r>
            <a:r>
              <a:rPr lang="en-US" altLang="zh-CN" sz="210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，这种现象叫</a:t>
            </a:r>
            <a:r>
              <a:rPr lang="en-US" altLang="zh-CN" sz="2105" dirty="0">
                <a:solidFill>
                  <a:srgbClr val="0000FF"/>
                </a:solidFill>
                <a:latin typeface="华文新魏" pitchFamily="18" charset="0"/>
                <a:cs typeface="华文新魏" pitchFamily="18" charset="0"/>
              </a:rPr>
              <a:t>逆转现象</a:t>
            </a:r>
            <a:r>
              <a:rPr lang="en-US" altLang="zh-CN" sz="210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。幼虫游动后不久即行固定，发育为成体。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1403" y="771905"/>
            <a:ext cx="10691621" cy="6014465"/>
          </a:xfrm>
          <a:custGeom>
            <a:avLst/>
            <a:gdLst>
              <a:gd name="connsiteX0" fmla="*/ 0 w 10691621"/>
              <a:gd name="connsiteY0" fmla="*/ 0 h 6014465"/>
              <a:gd name="connsiteX1" fmla="*/ 0 w 10691621"/>
              <a:gd name="connsiteY1" fmla="*/ 6014465 h 6014465"/>
              <a:gd name="connsiteX2" fmla="*/ 10691621 w 10691621"/>
              <a:gd name="connsiteY2" fmla="*/ 6014465 h 6014465"/>
              <a:gd name="connsiteX3" fmla="*/ 10691621 w 10691621"/>
              <a:gd name="connsiteY3" fmla="*/ 0 h 6014465"/>
              <a:gd name="connsiteX4" fmla="*/ 0 w 10691621"/>
              <a:gd name="connsiteY4" fmla="*/ 0 h 601446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691621" h="6014465">
                <a:moveTo>
                  <a:pt x="0" y="0"/>
                </a:moveTo>
                <a:lnTo>
                  <a:pt x="0" y="6014465"/>
                </a:lnTo>
                <a:lnTo>
                  <a:pt x="10691621" y="6014465"/>
                </a:lnTo>
                <a:lnTo>
                  <a:pt x="10691621" y="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3034169" y="804672"/>
            <a:ext cx="4951476" cy="881633"/>
          </a:xfrm>
          <a:custGeom>
            <a:avLst/>
            <a:gdLst>
              <a:gd name="connsiteX0" fmla="*/ 0 w 4951476"/>
              <a:gd name="connsiteY0" fmla="*/ 147066 h 881633"/>
              <a:gd name="connsiteX1" fmla="*/ 146304 w 4951476"/>
              <a:gd name="connsiteY1" fmla="*/ 0 h 881633"/>
              <a:gd name="connsiteX2" fmla="*/ 4804410 w 4951476"/>
              <a:gd name="connsiteY2" fmla="*/ 0 h 881633"/>
              <a:gd name="connsiteX3" fmla="*/ 4951476 w 4951476"/>
              <a:gd name="connsiteY3" fmla="*/ 147066 h 881633"/>
              <a:gd name="connsiteX4" fmla="*/ 4951476 w 4951476"/>
              <a:gd name="connsiteY4" fmla="*/ 734567 h 881633"/>
              <a:gd name="connsiteX5" fmla="*/ 4804410 w 4951476"/>
              <a:gd name="connsiteY5" fmla="*/ 881633 h 881633"/>
              <a:gd name="connsiteX6" fmla="*/ 146304 w 4951476"/>
              <a:gd name="connsiteY6" fmla="*/ 881633 h 881633"/>
              <a:gd name="connsiteX7" fmla="*/ 0 w 4951476"/>
              <a:gd name="connsiteY7" fmla="*/ 734567 h 881633"/>
              <a:gd name="connsiteX8" fmla="*/ 0 w 4951476"/>
              <a:gd name="connsiteY8" fmla="*/ 147066 h 88163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4951476" h="881633">
                <a:moveTo>
                  <a:pt x="0" y="147066"/>
                </a:moveTo>
                <a:cubicBezTo>
                  <a:pt x="0" y="66294"/>
                  <a:pt x="65532" y="0"/>
                  <a:pt x="146304" y="0"/>
                </a:cubicBezTo>
                <a:lnTo>
                  <a:pt x="4804410" y="0"/>
                </a:lnTo>
                <a:cubicBezTo>
                  <a:pt x="4885931" y="0"/>
                  <a:pt x="4951476" y="66294"/>
                  <a:pt x="4951476" y="147066"/>
                </a:cubicBezTo>
                <a:lnTo>
                  <a:pt x="4951476" y="734567"/>
                </a:lnTo>
                <a:cubicBezTo>
                  <a:pt x="4951476" y="815339"/>
                  <a:pt x="4885931" y="881633"/>
                  <a:pt x="4804410" y="881633"/>
                </a:cubicBezTo>
                <a:lnTo>
                  <a:pt x="146304" y="881633"/>
                </a:lnTo>
                <a:cubicBezTo>
                  <a:pt x="65532" y="881633"/>
                  <a:pt x="0" y="815339"/>
                  <a:pt x="0" y="734567"/>
                </a:cubicBezTo>
                <a:lnTo>
                  <a:pt x="0" y="147066"/>
                </a:lnTo>
              </a:path>
            </a:pathLst>
          </a:custGeom>
          <a:solidFill>
            <a:srgbClr val="53887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3034169" y="804672"/>
            <a:ext cx="4951476" cy="881633"/>
          </a:xfrm>
          <a:custGeom>
            <a:avLst/>
            <a:gdLst>
              <a:gd name="connsiteX0" fmla="*/ 0 w 4951476"/>
              <a:gd name="connsiteY0" fmla="*/ 147066 h 881633"/>
              <a:gd name="connsiteX1" fmla="*/ 146304 w 4951476"/>
              <a:gd name="connsiteY1" fmla="*/ 0 h 881633"/>
              <a:gd name="connsiteX2" fmla="*/ 4804410 w 4951476"/>
              <a:gd name="connsiteY2" fmla="*/ 0 h 881633"/>
              <a:gd name="connsiteX3" fmla="*/ 4951476 w 4951476"/>
              <a:gd name="connsiteY3" fmla="*/ 147066 h 881633"/>
              <a:gd name="connsiteX4" fmla="*/ 4951476 w 4951476"/>
              <a:gd name="connsiteY4" fmla="*/ 734567 h 881633"/>
              <a:gd name="connsiteX5" fmla="*/ 4804410 w 4951476"/>
              <a:gd name="connsiteY5" fmla="*/ 881633 h 881633"/>
              <a:gd name="connsiteX6" fmla="*/ 146304 w 4951476"/>
              <a:gd name="connsiteY6" fmla="*/ 881633 h 881633"/>
              <a:gd name="connsiteX7" fmla="*/ 0 w 4951476"/>
              <a:gd name="connsiteY7" fmla="*/ 734567 h 881633"/>
              <a:gd name="connsiteX8" fmla="*/ 0 w 4951476"/>
              <a:gd name="connsiteY8" fmla="*/ 147066 h 88163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4951476" h="881633">
                <a:moveTo>
                  <a:pt x="0" y="147066"/>
                </a:moveTo>
                <a:cubicBezTo>
                  <a:pt x="0" y="66294"/>
                  <a:pt x="65532" y="0"/>
                  <a:pt x="146304" y="0"/>
                </a:cubicBezTo>
                <a:lnTo>
                  <a:pt x="4804410" y="0"/>
                </a:lnTo>
                <a:cubicBezTo>
                  <a:pt x="4885931" y="0"/>
                  <a:pt x="4951476" y="66294"/>
                  <a:pt x="4951476" y="147066"/>
                </a:cubicBezTo>
                <a:lnTo>
                  <a:pt x="4951476" y="734567"/>
                </a:lnTo>
                <a:cubicBezTo>
                  <a:pt x="4951476" y="815339"/>
                  <a:pt x="4885931" y="881633"/>
                  <a:pt x="4804410" y="881633"/>
                </a:cubicBezTo>
                <a:lnTo>
                  <a:pt x="146304" y="881633"/>
                </a:lnTo>
                <a:cubicBezTo>
                  <a:pt x="65532" y="881633"/>
                  <a:pt x="0" y="815339"/>
                  <a:pt x="0" y="734567"/>
                </a:cubicBezTo>
                <a:lnTo>
                  <a:pt x="0" y="147066"/>
                </a:lnTo>
              </a:path>
            </a:pathLst>
          </a:custGeom>
          <a:solidFill>
            <a:srgbClr val="53887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4679327" y="3057905"/>
            <a:ext cx="5481066" cy="2197608"/>
          </a:xfrm>
          <a:custGeom>
            <a:avLst/>
            <a:gdLst>
              <a:gd name="connsiteX0" fmla="*/ 0 w 5481066"/>
              <a:gd name="connsiteY0" fmla="*/ 0 h 2197608"/>
              <a:gd name="connsiteX1" fmla="*/ 0 w 5481066"/>
              <a:gd name="connsiteY1" fmla="*/ 2197608 h 2197608"/>
              <a:gd name="connsiteX2" fmla="*/ 5481066 w 5481066"/>
              <a:gd name="connsiteY2" fmla="*/ 2197608 h 2197608"/>
              <a:gd name="connsiteX3" fmla="*/ 5481066 w 5481066"/>
              <a:gd name="connsiteY3" fmla="*/ 0 h 2197608"/>
              <a:gd name="connsiteX4" fmla="*/ 0 w 5481066"/>
              <a:gd name="connsiteY4" fmla="*/ 0 h 219760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481066" h="2197608">
                <a:moveTo>
                  <a:pt x="0" y="0"/>
                </a:moveTo>
                <a:lnTo>
                  <a:pt x="0" y="2197608"/>
                </a:lnTo>
                <a:lnTo>
                  <a:pt x="5481066" y="2197608"/>
                </a:lnTo>
                <a:lnTo>
                  <a:pt x="5481066" y="0"/>
                </a:lnTo>
                <a:lnTo>
                  <a:pt x="0" y="0"/>
                </a:lnTo>
              </a:path>
            </a:pathLst>
          </a:custGeom>
          <a:solidFill>
            <a:srgbClr val="4A7A64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4686947" y="2891789"/>
            <a:ext cx="5473446" cy="235458"/>
          </a:xfrm>
          <a:custGeom>
            <a:avLst/>
            <a:gdLst>
              <a:gd name="connsiteX0" fmla="*/ 0 w 5473446"/>
              <a:gd name="connsiteY0" fmla="*/ 0 h 235458"/>
              <a:gd name="connsiteX1" fmla="*/ 0 w 5473446"/>
              <a:gd name="connsiteY1" fmla="*/ 235458 h 235458"/>
              <a:gd name="connsiteX2" fmla="*/ 5473446 w 5473446"/>
              <a:gd name="connsiteY2" fmla="*/ 235458 h 235458"/>
              <a:gd name="connsiteX3" fmla="*/ 5473446 w 5473446"/>
              <a:gd name="connsiteY3" fmla="*/ 0 h 235458"/>
              <a:gd name="connsiteX4" fmla="*/ 0 w 5473446"/>
              <a:gd name="connsiteY4" fmla="*/ 0 h 23545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473446" h="235458">
                <a:moveTo>
                  <a:pt x="0" y="0"/>
                </a:moveTo>
                <a:lnTo>
                  <a:pt x="0" y="235458"/>
                </a:lnTo>
                <a:lnTo>
                  <a:pt x="5473446" y="235458"/>
                </a:lnTo>
                <a:lnTo>
                  <a:pt x="5473446" y="0"/>
                </a:lnTo>
                <a:lnTo>
                  <a:pt x="0" y="0"/>
                </a:lnTo>
              </a:path>
            </a:pathLst>
          </a:custGeom>
          <a:solidFill>
            <a:srgbClr val="66915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4686947" y="2891789"/>
            <a:ext cx="5473446" cy="235458"/>
          </a:xfrm>
          <a:custGeom>
            <a:avLst/>
            <a:gdLst>
              <a:gd name="connsiteX0" fmla="*/ 0 w 5473446"/>
              <a:gd name="connsiteY0" fmla="*/ 0 h 235458"/>
              <a:gd name="connsiteX1" fmla="*/ 0 w 5473446"/>
              <a:gd name="connsiteY1" fmla="*/ 235458 h 235458"/>
              <a:gd name="connsiteX2" fmla="*/ 5473446 w 5473446"/>
              <a:gd name="connsiteY2" fmla="*/ 235458 h 235458"/>
              <a:gd name="connsiteX3" fmla="*/ 5473446 w 5473446"/>
              <a:gd name="connsiteY3" fmla="*/ 0 h 235458"/>
              <a:gd name="connsiteX4" fmla="*/ 0 w 5473446"/>
              <a:gd name="connsiteY4" fmla="*/ 0 h 23545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473446" h="235458">
                <a:moveTo>
                  <a:pt x="0" y="0"/>
                </a:moveTo>
                <a:lnTo>
                  <a:pt x="0" y="235458"/>
                </a:lnTo>
                <a:lnTo>
                  <a:pt x="5473446" y="235458"/>
                </a:lnTo>
                <a:lnTo>
                  <a:pt x="5473446" y="0"/>
                </a:lnTo>
                <a:lnTo>
                  <a:pt x="0" y="0"/>
                </a:lnTo>
              </a:path>
            </a:pathLst>
          </a:custGeom>
          <a:solidFill>
            <a:srgbClr val="66915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6300" y="927100"/>
            <a:ext cx="4495800" cy="660400"/>
          </a:xfrm>
          <a:prstGeom prst="rect">
            <a:avLst/>
          </a:prstGeom>
          <a:noFill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100" y="1955800"/>
            <a:ext cx="3517900" cy="4572000"/>
          </a:xfrm>
          <a:prstGeom prst="rect">
            <a:avLst/>
          </a:prstGeom>
          <a:noFill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60900" y="2832100"/>
            <a:ext cx="5524500" cy="25146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657600" y="952500"/>
            <a:ext cx="4127500" cy="584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4600"/>
              </a:lnSpc>
              <a:tabLst/>
            </a:pPr>
            <a:r>
              <a:rPr lang="en-US" altLang="zh-CN" sz="3509" dirty="0">
                <a:solidFill>
                  <a:srgbClr val="FFFFFF"/>
                </a:solidFill>
                <a:latin typeface="微软雅黑" pitchFamily="18" charset="0"/>
                <a:cs typeface="微软雅黑" pitchFamily="18" charset="0"/>
              </a:rPr>
              <a:t>4. 海绵动物——分类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4749800" y="2527300"/>
            <a:ext cx="5295900" cy="393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454" dirty="0">
                <a:solidFill>
                  <a:srgbClr val="000000"/>
                </a:solidFill>
                <a:latin typeface="华文楷体" pitchFamily="18" charset="0"/>
                <a:cs typeface="华文楷体" pitchFamily="18" charset="0"/>
              </a:rPr>
              <a:t>根据骨针、水沟系等特征，分为三纲：</a:t>
            </a:r>
          </a:p>
        </p:txBody>
      </p:sp>
      <p:sp>
        <p:nvSpPr>
          <p:cNvPr id="12" name="TextBox 1"/>
          <p:cNvSpPr txBox="1"/>
          <p:nvPr/>
        </p:nvSpPr>
        <p:spPr>
          <a:xfrm>
            <a:off x="7429500" y="3556000"/>
            <a:ext cx="1549400" cy="1524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200"/>
              </a:lnSpc>
              <a:tabLst/>
            </a:pPr>
            <a:r>
              <a:rPr lang="en-US" altLang="zh-CN" sz="2454" dirty="0">
                <a:solidFill>
                  <a:srgbClr val="FFFFFF"/>
                </a:solidFill>
                <a:latin typeface="微软雅黑" pitchFamily="18" charset="0"/>
                <a:cs typeface="微软雅黑" pitchFamily="18" charset="0"/>
              </a:rPr>
              <a:t>钙质海绵纲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3400"/>
              </a:lnSpc>
              <a:tabLst/>
            </a:pPr>
            <a:r>
              <a:rPr lang="en-US" altLang="zh-CN" sz="2454" dirty="0">
                <a:solidFill>
                  <a:srgbClr val="FFFFFF"/>
                </a:solidFill>
                <a:latin typeface="微软雅黑" pitchFamily="18" charset="0"/>
                <a:cs typeface="微软雅黑" pitchFamily="18" charset="0"/>
              </a:rPr>
              <a:t>六放海绵纲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3400"/>
              </a:lnSpc>
              <a:tabLst/>
            </a:pPr>
            <a:r>
              <a:rPr lang="en-US" altLang="zh-CN" sz="2454" dirty="0">
                <a:solidFill>
                  <a:srgbClr val="FFFFFF"/>
                </a:solidFill>
                <a:latin typeface="微软雅黑" pitchFamily="18" charset="0"/>
                <a:cs typeface="微软雅黑" pitchFamily="18" charset="0"/>
              </a:rPr>
              <a:t>寻常海绵纲</a:t>
            </a:r>
          </a:p>
        </p:txBody>
      </p:sp>
      <p:sp>
        <p:nvSpPr>
          <p:cNvPr id="13" name="TextBox 1"/>
          <p:cNvSpPr txBox="1"/>
          <p:nvPr/>
        </p:nvSpPr>
        <p:spPr>
          <a:xfrm>
            <a:off x="4406900" y="5664200"/>
            <a:ext cx="5651500" cy="685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200"/>
              </a:lnSpc>
              <a:tabLst/>
            </a:pPr>
            <a:r>
              <a:rPr lang="en-US" altLang="zh-CN" sz="1751" dirty="0">
                <a:solidFill>
                  <a:srgbClr val="000000"/>
                </a:solidFill>
                <a:latin typeface="华文楷体" pitchFamily="18" charset="0"/>
                <a:cs typeface="华文楷体" pitchFamily="18" charset="0"/>
              </a:rPr>
              <a:t>已知约１万多种，淡水种仅有150种，有骨针、特殊臭味。</a:t>
            </a:r>
          </a:p>
          <a:p>
            <a:pPr>
              <a:lnSpc>
                <a:spcPts val="3100"/>
              </a:lnSpc>
              <a:tabLst/>
            </a:pPr>
            <a:r>
              <a:rPr lang="en-US" altLang="zh-CN" sz="1751" dirty="0">
                <a:solidFill>
                  <a:srgbClr val="000000"/>
                </a:solidFill>
                <a:latin typeface="华文楷体" pitchFamily="18" charset="0"/>
                <a:cs typeface="华文楷体" pitchFamily="18" charset="0"/>
              </a:rPr>
              <a:t>栖息环境多样：赤道——两极；潮间带——5000m深海。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1403" y="771905"/>
            <a:ext cx="10691621" cy="6014465"/>
          </a:xfrm>
          <a:custGeom>
            <a:avLst/>
            <a:gdLst>
              <a:gd name="connsiteX0" fmla="*/ 0 w 10691621"/>
              <a:gd name="connsiteY0" fmla="*/ 0 h 6014465"/>
              <a:gd name="connsiteX1" fmla="*/ 0 w 10691621"/>
              <a:gd name="connsiteY1" fmla="*/ 6014465 h 6014465"/>
              <a:gd name="connsiteX2" fmla="*/ 10691621 w 10691621"/>
              <a:gd name="connsiteY2" fmla="*/ 6014465 h 6014465"/>
              <a:gd name="connsiteX3" fmla="*/ 10691621 w 10691621"/>
              <a:gd name="connsiteY3" fmla="*/ 0 h 6014465"/>
              <a:gd name="connsiteX4" fmla="*/ 0 w 10691621"/>
              <a:gd name="connsiteY4" fmla="*/ 0 h 601446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691621" h="6014465">
                <a:moveTo>
                  <a:pt x="0" y="0"/>
                </a:moveTo>
                <a:lnTo>
                  <a:pt x="0" y="6014465"/>
                </a:lnTo>
                <a:lnTo>
                  <a:pt x="10691621" y="6014465"/>
                </a:lnTo>
                <a:lnTo>
                  <a:pt x="10691621" y="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5543435" y="3105150"/>
            <a:ext cx="4357877" cy="2347721"/>
          </a:xfrm>
          <a:custGeom>
            <a:avLst/>
            <a:gdLst>
              <a:gd name="connsiteX0" fmla="*/ 0 w 4357877"/>
              <a:gd name="connsiteY0" fmla="*/ 0 h 2347721"/>
              <a:gd name="connsiteX1" fmla="*/ 0 w 4357877"/>
              <a:gd name="connsiteY1" fmla="*/ 2347721 h 2347721"/>
              <a:gd name="connsiteX2" fmla="*/ 4357877 w 4357877"/>
              <a:gd name="connsiteY2" fmla="*/ 2347721 h 2347721"/>
              <a:gd name="connsiteX3" fmla="*/ 4357877 w 4357877"/>
              <a:gd name="connsiteY3" fmla="*/ 0 h 2347721"/>
              <a:gd name="connsiteX4" fmla="*/ 0 w 4357877"/>
              <a:gd name="connsiteY4" fmla="*/ 0 h 234772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4357877" h="2347721">
                <a:moveTo>
                  <a:pt x="0" y="0"/>
                </a:moveTo>
                <a:lnTo>
                  <a:pt x="0" y="2347721"/>
                </a:lnTo>
                <a:lnTo>
                  <a:pt x="4357877" y="2347721"/>
                </a:lnTo>
                <a:lnTo>
                  <a:pt x="4357877" y="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3207143" y="1772411"/>
            <a:ext cx="5294376" cy="562355"/>
          </a:xfrm>
          <a:custGeom>
            <a:avLst/>
            <a:gdLst>
              <a:gd name="connsiteX0" fmla="*/ 0 w 5294376"/>
              <a:gd name="connsiteY0" fmla="*/ 0 h 562355"/>
              <a:gd name="connsiteX1" fmla="*/ 0 w 5294376"/>
              <a:gd name="connsiteY1" fmla="*/ 562355 h 562355"/>
              <a:gd name="connsiteX2" fmla="*/ 5294376 w 5294376"/>
              <a:gd name="connsiteY2" fmla="*/ 562355 h 562355"/>
              <a:gd name="connsiteX3" fmla="*/ 5294376 w 5294376"/>
              <a:gd name="connsiteY3" fmla="*/ 0 h 562355"/>
              <a:gd name="connsiteX4" fmla="*/ 0 w 5294376"/>
              <a:gd name="connsiteY4" fmla="*/ 0 h 5623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294376" h="562355">
                <a:moveTo>
                  <a:pt x="0" y="0"/>
                </a:moveTo>
                <a:lnTo>
                  <a:pt x="0" y="562355"/>
                </a:lnTo>
                <a:lnTo>
                  <a:pt x="5294376" y="562355"/>
                </a:lnTo>
                <a:lnTo>
                  <a:pt x="5294376" y="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3207143" y="1772411"/>
            <a:ext cx="5294376" cy="562355"/>
          </a:xfrm>
          <a:custGeom>
            <a:avLst/>
            <a:gdLst>
              <a:gd name="connsiteX0" fmla="*/ 0 w 5294376"/>
              <a:gd name="connsiteY0" fmla="*/ 0 h 562355"/>
              <a:gd name="connsiteX1" fmla="*/ 0 w 5294376"/>
              <a:gd name="connsiteY1" fmla="*/ 562355 h 562355"/>
              <a:gd name="connsiteX2" fmla="*/ 5294376 w 5294376"/>
              <a:gd name="connsiteY2" fmla="*/ 562355 h 562355"/>
              <a:gd name="connsiteX3" fmla="*/ 5294376 w 5294376"/>
              <a:gd name="connsiteY3" fmla="*/ 0 h 562355"/>
              <a:gd name="connsiteX4" fmla="*/ 0 w 5294376"/>
              <a:gd name="connsiteY4" fmla="*/ 0 h 5623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294376" h="562355">
                <a:moveTo>
                  <a:pt x="0" y="0"/>
                </a:moveTo>
                <a:lnTo>
                  <a:pt x="0" y="562355"/>
                </a:lnTo>
                <a:lnTo>
                  <a:pt x="5294376" y="562355"/>
                </a:lnTo>
                <a:lnTo>
                  <a:pt x="5294376" y="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87700" y="1752600"/>
            <a:ext cx="5334000" cy="596900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500" y="2578100"/>
            <a:ext cx="4864100" cy="3860800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24500" y="3086100"/>
            <a:ext cx="4394200" cy="23876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5613400" y="3327400"/>
            <a:ext cx="4051300" cy="2082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454" dirty="0">
                <a:solidFill>
                  <a:srgbClr val="000000"/>
                </a:solidFill>
                <a:latin typeface="华文楷体" pitchFamily="18" charset="0"/>
                <a:cs typeface="华文楷体" pitchFamily="18" charset="0"/>
              </a:rPr>
              <a:t>骨针均有</a:t>
            </a:r>
            <a:r>
              <a:rPr lang="en-US" altLang="zh-CN" sz="2454" dirty="0">
                <a:solidFill>
                  <a:srgbClr val="FF0000"/>
                </a:solidFill>
                <a:latin typeface="华文楷体" pitchFamily="18" charset="0"/>
                <a:cs typeface="华文楷体" pitchFamily="18" charset="0"/>
              </a:rPr>
              <a:t>碳酸钙</a:t>
            </a:r>
            <a:r>
              <a:rPr lang="en-US" altLang="zh-CN" sz="2454" dirty="0">
                <a:solidFill>
                  <a:srgbClr val="000000"/>
                </a:solidFill>
                <a:latin typeface="华文楷体" pitchFamily="18" charset="0"/>
                <a:cs typeface="华文楷体" pitchFamily="18" charset="0"/>
              </a:rPr>
              <a:t>组成，一般为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3400"/>
              </a:lnSpc>
              <a:tabLst/>
            </a:pPr>
            <a:r>
              <a:rPr lang="en-US" altLang="zh-CN" sz="2454" dirty="0">
                <a:solidFill>
                  <a:srgbClr val="000000"/>
                </a:solidFill>
                <a:latin typeface="华文楷体" pitchFamily="18" charset="0"/>
                <a:cs typeface="华文楷体" pitchFamily="18" charset="0"/>
              </a:rPr>
              <a:t>单轴、三轴或四轴型，水沟系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3400"/>
              </a:lnSpc>
              <a:tabLst/>
            </a:pPr>
            <a:r>
              <a:rPr lang="en-US" altLang="zh-CN" sz="2454" dirty="0">
                <a:solidFill>
                  <a:srgbClr val="000000"/>
                </a:solidFill>
                <a:latin typeface="华文楷体" pitchFamily="18" charset="0"/>
                <a:cs typeface="华文楷体" pitchFamily="18" charset="0"/>
              </a:rPr>
              <a:t>有双沟型，个体较小，多生活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3400"/>
              </a:lnSpc>
              <a:tabLst/>
            </a:pPr>
            <a:r>
              <a:rPr lang="en-US" altLang="zh-CN" sz="2454" dirty="0">
                <a:solidFill>
                  <a:srgbClr val="000000"/>
                </a:solidFill>
                <a:latin typeface="华文楷体" pitchFamily="18" charset="0"/>
                <a:cs typeface="华文楷体" pitchFamily="18" charset="0"/>
              </a:rPr>
              <a:t>于浅海。如白枝海绵、毛壶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3276600" y="1790700"/>
            <a:ext cx="4419600" cy="520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4100"/>
              </a:lnSpc>
              <a:tabLst/>
            </a:pPr>
            <a:r>
              <a:rPr lang="en-US" altLang="zh-CN" sz="3155" dirty="0">
                <a:solidFill>
                  <a:srgbClr val="006500"/>
                </a:solidFill>
                <a:latin typeface="微软雅黑" pitchFamily="18" charset="0"/>
                <a:cs typeface="微软雅黑" pitchFamily="18" charset="0"/>
              </a:rPr>
              <a:t>钙质海绵纲（Calcerea）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1403" y="771905"/>
            <a:ext cx="10691621" cy="6014465"/>
          </a:xfrm>
          <a:custGeom>
            <a:avLst/>
            <a:gdLst>
              <a:gd name="connsiteX0" fmla="*/ 0 w 10691621"/>
              <a:gd name="connsiteY0" fmla="*/ 0 h 6014465"/>
              <a:gd name="connsiteX1" fmla="*/ 0 w 10691621"/>
              <a:gd name="connsiteY1" fmla="*/ 6014465 h 6014465"/>
              <a:gd name="connsiteX2" fmla="*/ 10691621 w 10691621"/>
              <a:gd name="connsiteY2" fmla="*/ 6014465 h 6014465"/>
              <a:gd name="connsiteX3" fmla="*/ 10691621 w 10691621"/>
              <a:gd name="connsiteY3" fmla="*/ 0 h 6014465"/>
              <a:gd name="connsiteX4" fmla="*/ 0 w 10691621"/>
              <a:gd name="connsiteY4" fmla="*/ 0 h 601446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691621" h="6014465">
                <a:moveTo>
                  <a:pt x="0" y="0"/>
                </a:moveTo>
                <a:lnTo>
                  <a:pt x="0" y="6014465"/>
                </a:lnTo>
                <a:lnTo>
                  <a:pt x="10691621" y="6014465"/>
                </a:lnTo>
                <a:lnTo>
                  <a:pt x="10691621" y="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2790329" y="1500377"/>
            <a:ext cx="6339840" cy="566927"/>
          </a:xfrm>
          <a:custGeom>
            <a:avLst/>
            <a:gdLst>
              <a:gd name="connsiteX0" fmla="*/ 0 w 6339840"/>
              <a:gd name="connsiteY0" fmla="*/ 0 h 566927"/>
              <a:gd name="connsiteX1" fmla="*/ 0 w 6339840"/>
              <a:gd name="connsiteY1" fmla="*/ 566927 h 566927"/>
              <a:gd name="connsiteX2" fmla="*/ 6339840 w 6339840"/>
              <a:gd name="connsiteY2" fmla="*/ 566927 h 566927"/>
              <a:gd name="connsiteX3" fmla="*/ 6339840 w 6339840"/>
              <a:gd name="connsiteY3" fmla="*/ 0 h 566927"/>
              <a:gd name="connsiteX4" fmla="*/ 0 w 6339840"/>
              <a:gd name="connsiteY4" fmla="*/ 0 h 56692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339840" h="566927">
                <a:moveTo>
                  <a:pt x="0" y="0"/>
                </a:moveTo>
                <a:lnTo>
                  <a:pt x="0" y="566927"/>
                </a:lnTo>
                <a:lnTo>
                  <a:pt x="6339840" y="566927"/>
                </a:lnTo>
                <a:lnTo>
                  <a:pt x="6339840" y="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2790329" y="1500377"/>
            <a:ext cx="6339840" cy="566927"/>
          </a:xfrm>
          <a:custGeom>
            <a:avLst/>
            <a:gdLst>
              <a:gd name="connsiteX0" fmla="*/ 0 w 6339840"/>
              <a:gd name="connsiteY0" fmla="*/ 0 h 566927"/>
              <a:gd name="connsiteX1" fmla="*/ 0 w 6339840"/>
              <a:gd name="connsiteY1" fmla="*/ 566927 h 566927"/>
              <a:gd name="connsiteX2" fmla="*/ 6339840 w 6339840"/>
              <a:gd name="connsiteY2" fmla="*/ 566927 h 566927"/>
              <a:gd name="connsiteX3" fmla="*/ 6339840 w 6339840"/>
              <a:gd name="connsiteY3" fmla="*/ 0 h 566927"/>
              <a:gd name="connsiteX4" fmla="*/ 0 w 6339840"/>
              <a:gd name="connsiteY4" fmla="*/ 0 h 56692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339840" h="566927">
                <a:moveTo>
                  <a:pt x="0" y="0"/>
                </a:moveTo>
                <a:lnTo>
                  <a:pt x="0" y="566927"/>
                </a:lnTo>
                <a:lnTo>
                  <a:pt x="6339840" y="566927"/>
                </a:lnTo>
                <a:lnTo>
                  <a:pt x="6339840" y="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62100" y="1485900"/>
            <a:ext cx="7785100" cy="37338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574800" y="5359400"/>
            <a:ext cx="4800600" cy="342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700"/>
              </a:lnSpc>
              <a:tabLst/>
            </a:pPr>
            <a:r>
              <a:rPr lang="en-US" altLang="zh-CN" sz="2105" dirty="0">
                <a:solidFill>
                  <a:srgbClr val="000000"/>
                </a:solidFill>
                <a:latin typeface="华文楷体" pitchFamily="18" charset="0"/>
                <a:cs typeface="华文楷体" pitchFamily="18" charset="0"/>
              </a:rPr>
              <a:t>骨针六放，硅质，或由硅质丝联成网状。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1574800" y="5689600"/>
            <a:ext cx="7632700" cy="660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700"/>
              </a:lnSpc>
              <a:tabLst/>
            </a:pPr>
            <a:r>
              <a:rPr lang="en-US" altLang="zh-CN" sz="2105" dirty="0">
                <a:solidFill>
                  <a:srgbClr val="000000"/>
                </a:solidFill>
                <a:latin typeface="华文楷体" pitchFamily="18" charset="0"/>
                <a:cs typeface="华文楷体" pitchFamily="18" charset="0"/>
              </a:rPr>
              <a:t>体较大，单体，常对称，主要生活于450－900m水深或更深海底。</a:t>
            </a:r>
          </a:p>
          <a:p>
            <a:pPr>
              <a:lnSpc>
                <a:spcPts val="2500"/>
              </a:lnSpc>
              <a:tabLst/>
            </a:pPr>
            <a:r>
              <a:rPr lang="en-US" altLang="zh-CN" sz="2105" dirty="0">
                <a:solidFill>
                  <a:srgbClr val="000000"/>
                </a:solidFill>
                <a:latin typeface="华文楷体" pitchFamily="18" charset="0"/>
                <a:cs typeface="华文楷体" pitchFamily="18" charset="0"/>
              </a:rPr>
              <a:t>偕老同穴、佛子介（Hyalonema）。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2870200" y="1511300"/>
            <a:ext cx="5219700" cy="520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4100"/>
              </a:lnSpc>
              <a:tabLst/>
            </a:pPr>
            <a:r>
              <a:rPr lang="en-US" altLang="zh-CN" sz="3155" dirty="0">
                <a:solidFill>
                  <a:srgbClr val="006500"/>
                </a:solidFill>
                <a:latin typeface="微软雅黑" pitchFamily="18" charset="0"/>
                <a:cs typeface="微软雅黑" pitchFamily="18" charset="0"/>
              </a:rPr>
              <a:t>六放海绵纲（Hexactinellida)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1403" y="771905"/>
            <a:ext cx="10691621" cy="6014465"/>
          </a:xfrm>
          <a:custGeom>
            <a:avLst/>
            <a:gdLst>
              <a:gd name="connsiteX0" fmla="*/ 0 w 10691621"/>
              <a:gd name="connsiteY0" fmla="*/ 0 h 6014465"/>
              <a:gd name="connsiteX1" fmla="*/ 0 w 10691621"/>
              <a:gd name="connsiteY1" fmla="*/ 6014465 h 6014465"/>
              <a:gd name="connsiteX2" fmla="*/ 10691621 w 10691621"/>
              <a:gd name="connsiteY2" fmla="*/ 6014465 h 6014465"/>
              <a:gd name="connsiteX3" fmla="*/ 10691621 w 10691621"/>
              <a:gd name="connsiteY3" fmla="*/ 0 h 6014465"/>
              <a:gd name="connsiteX4" fmla="*/ 0 w 10691621"/>
              <a:gd name="connsiteY4" fmla="*/ 0 h 601446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691621" h="6014465">
                <a:moveTo>
                  <a:pt x="0" y="0"/>
                </a:moveTo>
                <a:lnTo>
                  <a:pt x="0" y="6014465"/>
                </a:lnTo>
                <a:lnTo>
                  <a:pt x="10691621" y="6014465"/>
                </a:lnTo>
                <a:lnTo>
                  <a:pt x="10691621" y="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7985645" y="2164079"/>
            <a:ext cx="647700" cy="1700784"/>
          </a:xfrm>
          <a:custGeom>
            <a:avLst/>
            <a:gdLst>
              <a:gd name="connsiteX0" fmla="*/ 0 w 647700"/>
              <a:gd name="connsiteY0" fmla="*/ 0 h 1700784"/>
              <a:gd name="connsiteX1" fmla="*/ 0 w 647700"/>
              <a:gd name="connsiteY1" fmla="*/ 1700784 h 1700784"/>
              <a:gd name="connsiteX2" fmla="*/ 647700 w 647700"/>
              <a:gd name="connsiteY2" fmla="*/ 1700784 h 1700784"/>
              <a:gd name="connsiteX3" fmla="*/ 647700 w 647700"/>
              <a:gd name="connsiteY3" fmla="*/ 0 h 1700784"/>
              <a:gd name="connsiteX4" fmla="*/ 0 w 647700"/>
              <a:gd name="connsiteY4" fmla="*/ 0 h 170078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47700" h="1700784">
                <a:moveTo>
                  <a:pt x="0" y="0"/>
                </a:moveTo>
                <a:lnTo>
                  <a:pt x="0" y="1700784"/>
                </a:lnTo>
                <a:lnTo>
                  <a:pt x="647700" y="1700784"/>
                </a:lnTo>
                <a:lnTo>
                  <a:pt x="647700" y="0"/>
                </a:lnTo>
                <a:lnTo>
                  <a:pt x="0" y="0"/>
                </a:lnTo>
              </a:path>
            </a:pathLst>
          </a:custGeom>
          <a:solidFill>
            <a:srgbClr val="9BBB5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1100" y="1727200"/>
            <a:ext cx="8331200" cy="4699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369300" y="1778000"/>
            <a:ext cx="0" cy="520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4100"/>
              </a:lnSpc>
              <a:tabLst/>
            </a:pPr>
            <a:r>
              <a:rPr lang="en-US" altLang="zh-CN" sz="3155" dirty="0">
                <a:solidFill>
                  <a:srgbClr val="FFFFFF"/>
                </a:solidFill>
                <a:latin typeface="微软雅黑" pitchFamily="18" charset="0"/>
                <a:cs typeface="微软雅黑" pitchFamily="18" charset="0"/>
              </a:rPr>
              <a:t>偕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8369300" y="2184400"/>
            <a:ext cx="0" cy="520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4100"/>
              </a:lnSpc>
              <a:tabLst/>
            </a:pPr>
            <a:r>
              <a:rPr lang="en-US" altLang="zh-CN" sz="3155" dirty="0">
                <a:solidFill>
                  <a:srgbClr val="FFFFFF"/>
                </a:solidFill>
                <a:latin typeface="微软雅黑" pitchFamily="18" charset="0"/>
                <a:cs typeface="微软雅黑" pitchFamily="18" charset="0"/>
              </a:rPr>
              <a:t>老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8369300" y="2578100"/>
            <a:ext cx="0" cy="520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4100"/>
              </a:lnSpc>
              <a:tabLst/>
            </a:pPr>
            <a:r>
              <a:rPr lang="en-US" altLang="zh-CN" sz="3155" dirty="0">
                <a:solidFill>
                  <a:srgbClr val="FFFFFF"/>
                </a:solidFill>
                <a:latin typeface="微软雅黑" pitchFamily="18" charset="0"/>
                <a:cs typeface="微软雅黑" pitchFamily="18" charset="0"/>
              </a:rPr>
              <a:t>同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8369300" y="2984500"/>
            <a:ext cx="0" cy="520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4100"/>
              </a:lnSpc>
              <a:tabLst/>
            </a:pPr>
            <a:r>
              <a:rPr lang="en-US" altLang="zh-CN" sz="3155" dirty="0">
                <a:solidFill>
                  <a:srgbClr val="FFFFFF"/>
                </a:solidFill>
                <a:latin typeface="微软雅黑" pitchFamily="18" charset="0"/>
                <a:cs typeface="微软雅黑" pitchFamily="18" charset="0"/>
              </a:rPr>
              <a:t>穴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1403" y="771905"/>
            <a:ext cx="10691621" cy="6014465"/>
          </a:xfrm>
          <a:custGeom>
            <a:avLst/>
            <a:gdLst>
              <a:gd name="connsiteX0" fmla="*/ 0 w 10691621"/>
              <a:gd name="connsiteY0" fmla="*/ 0 h 6014465"/>
              <a:gd name="connsiteX1" fmla="*/ 0 w 10691621"/>
              <a:gd name="connsiteY1" fmla="*/ 6014465 h 6014465"/>
              <a:gd name="connsiteX2" fmla="*/ 10691621 w 10691621"/>
              <a:gd name="connsiteY2" fmla="*/ 6014465 h 6014465"/>
              <a:gd name="connsiteX3" fmla="*/ 10691621 w 10691621"/>
              <a:gd name="connsiteY3" fmla="*/ 0 h 6014465"/>
              <a:gd name="connsiteX4" fmla="*/ 0 w 10691621"/>
              <a:gd name="connsiteY4" fmla="*/ 0 h 601446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691621" h="6014465">
                <a:moveTo>
                  <a:pt x="0" y="0"/>
                </a:moveTo>
                <a:lnTo>
                  <a:pt x="0" y="6014465"/>
                </a:lnTo>
                <a:lnTo>
                  <a:pt x="10691621" y="6014465"/>
                </a:lnTo>
                <a:lnTo>
                  <a:pt x="10691621" y="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6400685" y="2862833"/>
            <a:ext cx="4096512" cy="2801874"/>
          </a:xfrm>
          <a:custGeom>
            <a:avLst/>
            <a:gdLst>
              <a:gd name="connsiteX0" fmla="*/ 0 w 4096512"/>
              <a:gd name="connsiteY0" fmla="*/ 0 h 2801874"/>
              <a:gd name="connsiteX1" fmla="*/ 0 w 4096512"/>
              <a:gd name="connsiteY1" fmla="*/ 2801874 h 2801874"/>
              <a:gd name="connsiteX2" fmla="*/ 4096512 w 4096512"/>
              <a:gd name="connsiteY2" fmla="*/ 2801874 h 2801874"/>
              <a:gd name="connsiteX3" fmla="*/ 4096512 w 4096512"/>
              <a:gd name="connsiteY3" fmla="*/ 0 h 2801874"/>
              <a:gd name="connsiteX4" fmla="*/ 0 w 4096512"/>
              <a:gd name="connsiteY4" fmla="*/ 0 h 280187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4096512" h="2801874">
                <a:moveTo>
                  <a:pt x="0" y="0"/>
                </a:moveTo>
                <a:lnTo>
                  <a:pt x="0" y="2801874"/>
                </a:lnTo>
                <a:lnTo>
                  <a:pt x="4096512" y="2801874"/>
                </a:lnTo>
                <a:lnTo>
                  <a:pt x="4096512" y="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2902343" y="1579625"/>
            <a:ext cx="6334506" cy="566928"/>
          </a:xfrm>
          <a:custGeom>
            <a:avLst/>
            <a:gdLst>
              <a:gd name="connsiteX0" fmla="*/ 0 w 6334506"/>
              <a:gd name="connsiteY0" fmla="*/ 0 h 566928"/>
              <a:gd name="connsiteX1" fmla="*/ 0 w 6334506"/>
              <a:gd name="connsiteY1" fmla="*/ 566928 h 566928"/>
              <a:gd name="connsiteX2" fmla="*/ 6334505 w 6334506"/>
              <a:gd name="connsiteY2" fmla="*/ 566928 h 566928"/>
              <a:gd name="connsiteX3" fmla="*/ 6334505 w 6334506"/>
              <a:gd name="connsiteY3" fmla="*/ 0 h 566928"/>
              <a:gd name="connsiteX4" fmla="*/ 0 w 6334506"/>
              <a:gd name="connsiteY4" fmla="*/ 0 h 56692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334506" h="566928">
                <a:moveTo>
                  <a:pt x="0" y="0"/>
                </a:moveTo>
                <a:lnTo>
                  <a:pt x="0" y="566928"/>
                </a:lnTo>
                <a:lnTo>
                  <a:pt x="6334505" y="566928"/>
                </a:lnTo>
                <a:lnTo>
                  <a:pt x="6334505" y="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2902343" y="1579625"/>
            <a:ext cx="6334506" cy="566928"/>
          </a:xfrm>
          <a:custGeom>
            <a:avLst/>
            <a:gdLst>
              <a:gd name="connsiteX0" fmla="*/ 0 w 6334506"/>
              <a:gd name="connsiteY0" fmla="*/ 0 h 566928"/>
              <a:gd name="connsiteX1" fmla="*/ 0 w 6334506"/>
              <a:gd name="connsiteY1" fmla="*/ 566928 h 566928"/>
              <a:gd name="connsiteX2" fmla="*/ 6334505 w 6334506"/>
              <a:gd name="connsiteY2" fmla="*/ 566928 h 566928"/>
              <a:gd name="connsiteX3" fmla="*/ 6334505 w 6334506"/>
              <a:gd name="connsiteY3" fmla="*/ 0 h 566928"/>
              <a:gd name="connsiteX4" fmla="*/ 0 w 6334506"/>
              <a:gd name="connsiteY4" fmla="*/ 0 h 56692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334506" h="566928">
                <a:moveTo>
                  <a:pt x="0" y="0"/>
                </a:moveTo>
                <a:lnTo>
                  <a:pt x="0" y="566928"/>
                </a:lnTo>
                <a:lnTo>
                  <a:pt x="6334505" y="566928"/>
                </a:lnTo>
                <a:lnTo>
                  <a:pt x="6334505" y="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00" y="1384300"/>
            <a:ext cx="10464800" cy="48133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7010400" y="2997200"/>
            <a:ext cx="31115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2454" dirty="0">
                <a:solidFill>
                  <a:srgbClr val="CC3300"/>
                </a:solidFill>
                <a:latin typeface="华文新魏" pitchFamily="18" charset="0"/>
                <a:cs typeface="华文新魏" pitchFamily="18" charset="0"/>
              </a:rPr>
              <a:t>硅质骨针或海绵丝</a:t>
            </a: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，或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6477000" y="3505200"/>
            <a:ext cx="3771900" cy="2108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两者联合，骨针单轴或四射</a:t>
            </a:r>
          </a:p>
          <a:p>
            <a:pPr>
              <a:lnSpc>
                <a:spcPts val="3500"/>
              </a:lnSpc>
              <a:tabLst/>
            </a:pP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型，或两种骨针均存在，埋</a:t>
            </a:r>
          </a:p>
          <a:p>
            <a:pPr>
              <a:lnSpc>
                <a:spcPts val="3500"/>
              </a:lnSpc>
              <a:tabLst/>
            </a:pP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在海绵丝中，非六放型。95</a:t>
            </a:r>
          </a:p>
          <a:p>
            <a:pPr>
              <a:lnSpc>
                <a:spcPts val="3500"/>
              </a:lnSpc>
              <a:tabLst/>
            </a:pP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％海绵属此纲。生活于海洋</a:t>
            </a:r>
          </a:p>
          <a:p>
            <a:pPr>
              <a:lnSpc>
                <a:spcPts val="3500"/>
              </a:lnSpc>
              <a:tabLst/>
            </a:pP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或淡水。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2971800" y="1587500"/>
            <a:ext cx="5715000" cy="520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4100"/>
              </a:lnSpc>
              <a:tabLst/>
            </a:pPr>
            <a:r>
              <a:rPr lang="en-US" altLang="zh-CN" sz="3155" dirty="0">
                <a:solidFill>
                  <a:srgbClr val="006500"/>
                </a:solidFill>
                <a:latin typeface="微软雅黑" pitchFamily="18" charset="0"/>
                <a:cs typeface="微软雅黑" pitchFamily="18" charset="0"/>
              </a:rPr>
              <a:t>寻常海绵纲（Demospongiae）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1403" y="771905"/>
            <a:ext cx="10691621" cy="6014465"/>
          </a:xfrm>
          <a:custGeom>
            <a:avLst/>
            <a:gdLst>
              <a:gd name="connsiteX0" fmla="*/ 0 w 10691621"/>
              <a:gd name="connsiteY0" fmla="*/ 0 h 6014465"/>
              <a:gd name="connsiteX1" fmla="*/ 0 w 10691621"/>
              <a:gd name="connsiteY1" fmla="*/ 6014465 h 6014465"/>
              <a:gd name="connsiteX2" fmla="*/ 10691621 w 10691621"/>
              <a:gd name="connsiteY2" fmla="*/ 6014465 h 6014465"/>
              <a:gd name="connsiteX3" fmla="*/ 10691621 w 10691621"/>
              <a:gd name="connsiteY3" fmla="*/ 0 h 6014465"/>
              <a:gd name="connsiteX4" fmla="*/ 0 w 10691621"/>
              <a:gd name="connsiteY4" fmla="*/ 0 h 601446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691621" h="6014465">
                <a:moveTo>
                  <a:pt x="0" y="0"/>
                </a:moveTo>
                <a:lnTo>
                  <a:pt x="0" y="6014465"/>
                </a:lnTo>
                <a:lnTo>
                  <a:pt x="10691621" y="6014465"/>
                </a:lnTo>
                <a:lnTo>
                  <a:pt x="10691621" y="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2282837" y="806195"/>
            <a:ext cx="5893308" cy="880872"/>
          </a:xfrm>
          <a:custGeom>
            <a:avLst/>
            <a:gdLst>
              <a:gd name="connsiteX0" fmla="*/ 0 w 5893308"/>
              <a:gd name="connsiteY0" fmla="*/ 146304 h 880872"/>
              <a:gd name="connsiteX1" fmla="*/ 146303 w 5893308"/>
              <a:gd name="connsiteY1" fmla="*/ 0 h 880872"/>
              <a:gd name="connsiteX2" fmla="*/ 5746241 w 5893308"/>
              <a:gd name="connsiteY2" fmla="*/ 0 h 880872"/>
              <a:gd name="connsiteX3" fmla="*/ 5893308 w 5893308"/>
              <a:gd name="connsiteY3" fmla="*/ 146304 h 880872"/>
              <a:gd name="connsiteX4" fmla="*/ 5893308 w 5893308"/>
              <a:gd name="connsiteY4" fmla="*/ 733806 h 880872"/>
              <a:gd name="connsiteX5" fmla="*/ 5746241 w 5893308"/>
              <a:gd name="connsiteY5" fmla="*/ 880871 h 880872"/>
              <a:gd name="connsiteX6" fmla="*/ 146303 w 5893308"/>
              <a:gd name="connsiteY6" fmla="*/ 880871 h 880872"/>
              <a:gd name="connsiteX7" fmla="*/ 0 w 5893308"/>
              <a:gd name="connsiteY7" fmla="*/ 733806 h 880872"/>
              <a:gd name="connsiteX8" fmla="*/ 0 w 5893308"/>
              <a:gd name="connsiteY8" fmla="*/ 146304 h 8808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5893308" h="880872">
                <a:moveTo>
                  <a:pt x="0" y="146304"/>
                </a:moveTo>
                <a:cubicBezTo>
                  <a:pt x="0" y="65531"/>
                  <a:pt x="65531" y="0"/>
                  <a:pt x="146303" y="0"/>
                </a:cubicBezTo>
                <a:lnTo>
                  <a:pt x="5746241" y="0"/>
                </a:lnTo>
                <a:cubicBezTo>
                  <a:pt x="5827001" y="0"/>
                  <a:pt x="5893308" y="65531"/>
                  <a:pt x="5893308" y="146304"/>
                </a:cubicBezTo>
                <a:lnTo>
                  <a:pt x="5893308" y="733806"/>
                </a:lnTo>
                <a:cubicBezTo>
                  <a:pt x="5893308" y="815340"/>
                  <a:pt x="5827001" y="880871"/>
                  <a:pt x="5746241" y="880871"/>
                </a:cubicBezTo>
                <a:lnTo>
                  <a:pt x="146303" y="880871"/>
                </a:lnTo>
                <a:cubicBezTo>
                  <a:pt x="65531" y="880871"/>
                  <a:pt x="0" y="815340"/>
                  <a:pt x="0" y="733806"/>
                </a:cubicBezTo>
                <a:lnTo>
                  <a:pt x="0" y="146304"/>
                </a:lnTo>
              </a:path>
            </a:pathLst>
          </a:custGeom>
          <a:solidFill>
            <a:srgbClr val="53887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2282837" y="806195"/>
            <a:ext cx="5893308" cy="880872"/>
          </a:xfrm>
          <a:custGeom>
            <a:avLst/>
            <a:gdLst>
              <a:gd name="connsiteX0" fmla="*/ 0 w 5893308"/>
              <a:gd name="connsiteY0" fmla="*/ 146304 h 880872"/>
              <a:gd name="connsiteX1" fmla="*/ 146303 w 5893308"/>
              <a:gd name="connsiteY1" fmla="*/ 0 h 880872"/>
              <a:gd name="connsiteX2" fmla="*/ 5746241 w 5893308"/>
              <a:gd name="connsiteY2" fmla="*/ 0 h 880872"/>
              <a:gd name="connsiteX3" fmla="*/ 5893308 w 5893308"/>
              <a:gd name="connsiteY3" fmla="*/ 146304 h 880872"/>
              <a:gd name="connsiteX4" fmla="*/ 5893308 w 5893308"/>
              <a:gd name="connsiteY4" fmla="*/ 733806 h 880872"/>
              <a:gd name="connsiteX5" fmla="*/ 5746241 w 5893308"/>
              <a:gd name="connsiteY5" fmla="*/ 880871 h 880872"/>
              <a:gd name="connsiteX6" fmla="*/ 146303 w 5893308"/>
              <a:gd name="connsiteY6" fmla="*/ 880871 h 880872"/>
              <a:gd name="connsiteX7" fmla="*/ 0 w 5893308"/>
              <a:gd name="connsiteY7" fmla="*/ 733806 h 880872"/>
              <a:gd name="connsiteX8" fmla="*/ 0 w 5893308"/>
              <a:gd name="connsiteY8" fmla="*/ 146304 h 8808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5893308" h="880872">
                <a:moveTo>
                  <a:pt x="0" y="146304"/>
                </a:moveTo>
                <a:cubicBezTo>
                  <a:pt x="0" y="65531"/>
                  <a:pt x="65531" y="0"/>
                  <a:pt x="146303" y="0"/>
                </a:cubicBezTo>
                <a:lnTo>
                  <a:pt x="5746241" y="0"/>
                </a:lnTo>
                <a:cubicBezTo>
                  <a:pt x="5827001" y="0"/>
                  <a:pt x="5893308" y="65531"/>
                  <a:pt x="5893308" y="146304"/>
                </a:cubicBezTo>
                <a:lnTo>
                  <a:pt x="5893308" y="733806"/>
                </a:lnTo>
                <a:cubicBezTo>
                  <a:pt x="5893308" y="815340"/>
                  <a:pt x="5827001" y="880871"/>
                  <a:pt x="5746241" y="880871"/>
                </a:cubicBezTo>
                <a:lnTo>
                  <a:pt x="146303" y="880871"/>
                </a:lnTo>
                <a:cubicBezTo>
                  <a:pt x="65531" y="880871"/>
                  <a:pt x="0" y="815340"/>
                  <a:pt x="0" y="733806"/>
                </a:cubicBezTo>
                <a:lnTo>
                  <a:pt x="0" y="146304"/>
                </a:lnTo>
              </a:path>
            </a:pathLst>
          </a:custGeom>
          <a:solidFill>
            <a:srgbClr val="53887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73300" y="914400"/>
            <a:ext cx="5854700" cy="6604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700" y="2235200"/>
            <a:ext cx="4241800" cy="38481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451100" y="939800"/>
            <a:ext cx="5473700" cy="584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4600"/>
              </a:lnSpc>
              <a:tabLst/>
            </a:pPr>
            <a:r>
              <a:rPr lang="en-US" altLang="zh-CN" sz="3509" dirty="0">
                <a:solidFill>
                  <a:srgbClr val="FFFFFF"/>
                </a:solidFill>
                <a:latin typeface="微软雅黑" pitchFamily="18" charset="0"/>
                <a:cs typeface="微软雅黑" pitchFamily="18" charset="0"/>
              </a:rPr>
              <a:t>1. 海绵动物门——进化地位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4635500" y="2667000"/>
            <a:ext cx="1866900" cy="393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454" dirty="0">
                <a:solidFill>
                  <a:srgbClr val="000000"/>
                </a:solidFill>
                <a:latin typeface="华文楷体" pitchFamily="18" charset="0"/>
                <a:cs typeface="华文楷体" pitchFamily="18" charset="0"/>
              </a:rPr>
              <a:t>多细胞动物；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4635500" y="3225800"/>
            <a:ext cx="5613400" cy="1447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454" dirty="0">
                <a:solidFill>
                  <a:srgbClr val="000000"/>
                </a:solidFill>
                <a:latin typeface="华文楷体" pitchFamily="18" charset="0"/>
                <a:cs typeface="华文楷体" pitchFamily="18" charset="0"/>
              </a:rPr>
              <a:t>身体由皮层、胃层（领鞭毛细胞）组成；</a:t>
            </a:r>
          </a:p>
          <a:p>
            <a:pPr>
              <a:lnSpc>
                <a:spcPts val="4100"/>
              </a:lnSpc>
              <a:tabLst/>
            </a:pPr>
            <a:r>
              <a:rPr lang="en-US" altLang="zh-CN" sz="2454" dirty="0">
                <a:solidFill>
                  <a:srgbClr val="000000"/>
                </a:solidFill>
                <a:latin typeface="华文楷体" pitchFamily="18" charset="0"/>
                <a:cs typeface="华文楷体" pitchFamily="18" charset="0"/>
              </a:rPr>
              <a:t>胚胎发育有逆转现象；</a:t>
            </a:r>
          </a:p>
          <a:p>
            <a:pPr>
              <a:lnSpc>
                <a:spcPts val="4100"/>
              </a:lnSpc>
              <a:tabLst/>
            </a:pPr>
            <a:r>
              <a:rPr lang="en-US" altLang="zh-CN" sz="2454" dirty="0">
                <a:solidFill>
                  <a:srgbClr val="000000"/>
                </a:solidFill>
                <a:latin typeface="华文楷体" pitchFamily="18" charset="0"/>
                <a:cs typeface="华文楷体" pitchFamily="18" charset="0"/>
              </a:rPr>
              <a:t>具独特的水沟系统；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4635500" y="4762500"/>
            <a:ext cx="5613400" cy="393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454" dirty="0">
                <a:solidFill>
                  <a:srgbClr val="000000"/>
                </a:solidFill>
                <a:latin typeface="华文楷体" pitchFamily="18" charset="0"/>
                <a:cs typeface="华文楷体" pitchFamily="18" charset="0"/>
              </a:rPr>
              <a:t>海绵动物是多细胞动物进化中的一个</a:t>
            </a:r>
            <a:r>
              <a:rPr lang="en-US" altLang="zh-CN" sz="2454" dirty="0">
                <a:solidFill>
                  <a:srgbClr val="FF0000"/>
                </a:solidFill>
                <a:latin typeface="华文楷体" pitchFamily="18" charset="0"/>
                <a:cs typeface="华文楷体" pitchFamily="18" charset="0"/>
              </a:rPr>
              <a:t>侧枝</a:t>
            </a:r>
          </a:p>
        </p:txBody>
      </p:sp>
      <p:sp>
        <p:nvSpPr>
          <p:cNvPr id="10" name="TextBox 1"/>
          <p:cNvSpPr txBox="1"/>
          <p:nvPr/>
        </p:nvSpPr>
        <p:spPr>
          <a:xfrm>
            <a:off x="7823200" y="5283200"/>
            <a:ext cx="1866900" cy="393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454" dirty="0">
                <a:solidFill>
                  <a:srgbClr val="FF0000"/>
                </a:solidFill>
                <a:latin typeface="华文楷体" pitchFamily="18" charset="0"/>
                <a:cs typeface="华文楷体" pitchFamily="18" charset="0"/>
              </a:rPr>
              <a:t>—侧生动物</a:t>
            </a:r>
            <a:r>
              <a:rPr lang="en-US" altLang="zh-CN" sz="2454" dirty="0">
                <a:solidFill>
                  <a:srgbClr val="000000"/>
                </a:solidFill>
                <a:latin typeface="华文楷体" pitchFamily="18" charset="0"/>
                <a:cs typeface="华文楷体" pitchFamily="18" charset="0"/>
              </a:rPr>
              <a:t>。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0700" y="2679700"/>
            <a:ext cx="9702800" cy="1778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>
                <a:tab pos="482600" algn="l"/>
              </a:tabLst>
            </a:pPr>
            <a:r>
              <a:rPr lang="en-US" altLang="zh-CN" dirty="0"/>
              <a:t>	</a:t>
            </a: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体制不对称或辐射对称，在水中营固着生活；身体由2层细胞及其之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2800"/>
              </a:lnSpc>
              <a:tabLst>
                <a:tab pos="482600" algn="l"/>
              </a:tabLst>
            </a:pP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间的中胶层构成；</a:t>
            </a:r>
            <a:r>
              <a:rPr lang="en-US" altLang="zh-CN" sz="2454" dirty="0">
                <a:solidFill>
                  <a:srgbClr val="CC3300"/>
                </a:solidFill>
                <a:latin typeface="华文新魏" pitchFamily="18" charset="0"/>
                <a:cs typeface="华文新魏" pitchFamily="18" charset="0"/>
              </a:rPr>
              <a:t>胚胎发育中有逆转的现象；具特殊的水沟系统；</a:t>
            </a: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细胞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2800"/>
              </a:lnSpc>
              <a:tabLst>
                <a:tab pos="482600" algn="l"/>
              </a:tabLst>
            </a:pP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没有组织分化；通常具有钙质、硅质或角质的骨骼；没有消化腔，只有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2800"/>
              </a:lnSpc>
              <a:tabLst>
                <a:tab pos="482600" algn="l"/>
              </a:tabLst>
            </a:pP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细胞内消化；没有神经系统；</a:t>
            </a:r>
            <a:r>
              <a:rPr lang="en-US" altLang="zh-CN" sz="2454" dirty="0">
                <a:solidFill>
                  <a:srgbClr val="CC3300"/>
                </a:solidFill>
                <a:latin typeface="华文新魏" pitchFamily="18" charset="0"/>
                <a:cs typeface="华文新魏" pitchFamily="18" charset="0"/>
              </a:rPr>
              <a:t>仅海绵动物有领鞭毛细胞。</a:t>
            </a:r>
          </a:p>
        </p:txBody>
      </p:sp>
      <p:sp>
        <p:nvSpPr>
          <p:cNvPr id="3" name="TextBox 1"/>
          <p:cNvSpPr txBox="1"/>
          <p:nvPr/>
        </p:nvSpPr>
        <p:spPr>
          <a:xfrm>
            <a:off x="1003300" y="4686300"/>
            <a:ext cx="12446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2454" dirty="0">
                <a:solidFill>
                  <a:srgbClr val="0000FF"/>
                </a:solidFill>
                <a:latin typeface="华文新魏" pitchFamily="18" charset="0"/>
                <a:cs typeface="华文新魏" pitchFamily="18" charset="0"/>
              </a:rPr>
              <a:t>侧生动物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4914900" y="1511300"/>
            <a:ext cx="800100" cy="520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4100"/>
              </a:lnSpc>
              <a:tabLst/>
            </a:pPr>
            <a:r>
              <a:rPr lang="en-US" altLang="zh-CN" sz="3155" b="1" dirty="0">
                <a:solidFill>
                  <a:srgbClr val="6500CC"/>
                </a:solidFill>
                <a:latin typeface="微软雅黑" pitchFamily="18" charset="0"/>
                <a:cs typeface="微软雅黑" pitchFamily="18" charset="0"/>
              </a:rPr>
              <a:t>小结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1403" y="771905"/>
            <a:ext cx="10691621" cy="6014465"/>
          </a:xfrm>
          <a:custGeom>
            <a:avLst/>
            <a:gdLst>
              <a:gd name="connsiteX0" fmla="*/ 0 w 10691621"/>
              <a:gd name="connsiteY0" fmla="*/ 0 h 6014465"/>
              <a:gd name="connsiteX1" fmla="*/ 0 w 10691621"/>
              <a:gd name="connsiteY1" fmla="*/ 6014465 h 6014465"/>
              <a:gd name="connsiteX2" fmla="*/ 10691621 w 10691621"/>
              <a:gd name="connsiteY2" fmla="*/ 6014465 h 6014465"/>
              <a:gd name="connsiteX3" fmla="*/ 10691621 w 10691621"/>
              <a:gd name="connsiteY3" fmla="*/ 0 h 6014465"/>
              <a:gd name="connsiteX4" fmla="*/ 0 w 10691621"/>
              <a:gd name="connsiteY4" fmla="*/ 0 h 601446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691621" h="6014465">
                <a:moveTo>
                  <a:pt x="0" y="0"/>
                </a:moveTo>
                <a:lnTo>
                  <a:pt x="0" y="6014465"/>
                </a:lnTo>
                <a:lnTo>
                  <a:pt x="10691621" y="6014465"/>
                </a:lnTo>
                <a:lnTo>
                  <a:pt x="10691621" y="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1403" y="3945635"/>
            <a:ext cx="10691621" cy="2840735"/>
          </a:xfrm>
          <a:custGeom>
            <a:avLst/>
            <a:gdLst>
              <a:gd name="connsiteX0" fmla="*/ 0 w 10691621"/>
              <a:gd name="connsiteY0" fmla="*/ 0 h 2840735"/>
              <a:gd name="connsiteX1" fmla="*/ 0 w 10691621"/>
              <a:gd name="connsiteY1" fmla="*/ 2840735 h 2840735"/>
              <a:gd name="connsiteX2" fmla="*/ 10691621 w 10691621"/>
              <a:gd name="connsiteY2" fmla="*/ 2840735 h 2840735"/>
              <a:gd name="connsiteX3" fmla="*/ 10691621 w 10691621"/>
              <a:gd name="connsiteY3" fmla="*/ 0 h 2840735"/>
              <a:gd name="connsiteX4" fmla="*/ 0 w 10691621"/>
              <a:gd name="connsiteY4" fmla="*/ 0 h 284073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691621" h="2840735">
                <a:moveTo>
                  <a:pt x="0" y="0"/>
                </a:moveTo>
                <a:lnTo>
                  <a:pt x="0" y="2840735"/>
                </a:lnTo>
                <a:lnTo>
                  <a:pt x="10691621" y="2840735"/>
                </a:lnTo>
                <a:lnTo>
                  <a:pt x="10691621" y="0"/>
                </a:lnTo>
                <a:lnTo>
                  <a:pt x="0" y="0"/>
                </a:lnTo>
              </a:path>
            </a:pathLst>
          </a:custGeom>
          <a:solidFill>
            <a:srgbClr val="4A7A64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1856117" y="800862"/>
            <a:ext cx="6807707" cy="880872"/>
          </a:xfrm>
          <a:custGeom>
            <a:avLst/>
            <a:gdLst>
              <a:gd name="connsiteX0" fmla="*/ 0 w 6807707"/>
              <a:gd name="connsiteY0" fmla="*/ 147065 h 880872"/>
              <a:gd name="connsiteX1" fmla="*/ 147066 w 6807707"/>
              <a:gd name="connsiteY1" fmla="*/ 0 h 880872"/>
              <a:gd name="connsiteX2" fmla="*/ 6660629 w 6807707"/>
              <a:gd name="connsiteY2" fmla="*/ 0 h 880872"/>
              <a:gd name="connsiteX3" fmla="*/ 6807707 w 6807707"/>
              <a:gd name="connsiteY3" fmla="*/ 147065 h 880872"/>
              <a:gd name="connsiteX4" fmla="*/ 6807707 w 6807707"/>
              <a:gd name="connsiteY4" fmla="*/ 734568 h 880872"/>
              <a:gd name="connsiteX5" fmla="*/ 6660629 w 6807707"/>
              <a:gd name="connsiteY5" fmla="*/ 880871 h 880872"/>
              <a:gd name="connsiteX6" fmla="*/ 147066 w 6807707"/>
              <a:gd name="connsiteY6" fmla="*/ 880871 h 880872"/>
              <a:gd name="connsiteX7" fmla="*/ 0 w 6807707"/>
              <a:gd name="connsiteY7" fmla="*/ 734568 h 880872"/>
              <a:gd name="connsiteX8" fmla="*/ 0 w 6807707"/>
              <a:gd name="connsiteY8" fmla="*/ 147065 h 8808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6807707" h="880872">
                <a:moveTo>
                  <a:pt x="0" y="147065"/>
                </a:moveTo>
                <a:cubicBezTo>
                  <a:pt x="0" y="66293"/>
                  <a:pt x="65532" y="0"/>
                  <a:pt x="147066" y="0"/>
                </a:cubicBezTo>
                <a:lnTo>
                  <a:pt x="6660629" y="0"/>
                </a:lnTo>
                <a:cubicBezTo>
                  <a:pt x="6742176" y="0"/>
                  <a:pt x="6807707" y="66293"/>
                  <a:pt x="6807707" y="147065"/>
                </a:cubicBezTo>
                <a:lnTo>
                  <a:pt x="6807707" y="734568"/>
                </a:lnTo>
                <a:cubicBezTo>
                  <a:pt x="6807707" y="815340"/>
                  <a:pt x="6742176" y="880871"/>
                  <a:pt x="6660629" y="880871"/>
                </a:cubicBezTo>
                <a:lnTo>
                  <a:pt x="147066" y="880871"/>
                </a:lnTo>
                <a:cubicBezTo>
                  <a:pt x="65532" y="880871"/>
                  <a:pt x="0" y="815340"/>
                  <a:pt x="0" y="734568"/>
                </a:cubicBezTo>
                <a:lnTo>
                  <a:pt x="0" y="147065"/>
                </a:lnTo>
              </a:path>
            </a:pathLst>
          </a:custGeom>
          <a:solidFill>
            <a:srgbClr val="53887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1856117" y="800862"/>
            <a:ext cx="6807707" cy="880872"/>
          </a:xfrm>
          <a:custGeom>
            <a:avLst/>
            <a:gdLst>
              <a:gd name="connsiteX0" fmla="*/ 0 w 6807707"/>
              <a:gd name="connsiteY0" fmla="*/ 147065 h 880872"/>
              <a:gd name="connsiteX1" fmla="*/ 147066 w 6807707"/>
              <a:gd name="connsiteY1" fmla="*/ 0 h 880872"/>
              <a:gd name="connsiteX2" fmla="*/ 6660629 w 6807707"/>
              <a:gd name="connsiteY2" fmla="*/ 0 h 880872"/>
              <a:gd name="connsiteX3" fmla="*/ 6807707 w 6807707"/>
              <a:gd name="connsiteY3" fmla="*/ 147065 h 880872"/>
              <a:gd name="connsiteX4" fmla="*/ 6807707 w 6807707"/>
              <a:gd name="connsiteY4" fmla="*/ 734568 h 880872"/>
              <a:gd name="connsiteX5" fmla="*/ 6660629 w 6807707"/>
              <a:gd name="connsiteY5" fmla="*/ 880871 h 880872"/>
              <a:gd name="connsiteX6" fmla="*/ 147066 w 6807707"/>
              <a:gd name="connsiteY6" fmla="*/ 880871 h 880872"/>
              <a:gd name="connsiteX7" fmla="*/ 0 w 6807707"/>
              <a:gd name="connsiteY7" fmla="*/ 734568 h 880872"/>
              <a:gd name="connsiteX8" fmla="*/ 0 w 6807707"/>
              <a:gd name="connsiteY8" fmla="*/ 147065 h 8808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6807707" h="880872">
                <a:moveTo>
                  <a:pt x="0" y="147065"/>
                </a:moveTo>
                <a:cubicBezTo>
                  <a:pt x="0" y="66293"/>
                  <a:pt x="65532" y="0"/>
                  <a:pt x="147066" y="0"/>
                </a:cubicBezTo>
                <a:lnTo>
                  <a:pt x="6660629" y="0"/>
                </a:lnTo>
                <a:cubicBezTo>
                  <a:pt x="6742176" y="0"/>
                  <a:pt x="6807707" y="66293"/>
                  <a:pt x="6807707" y="147065"/>
                </a:cubicBezTo>
                <a:lnTo>
                  <a:pt x="6807707" y="734568"/>
                </a:lnTo>
                <a:cubicBezTo>
                  <a:pt x="6807707" y="815340"/>
                  <a:pt x="6742176" y="880871"/>
                  <a:pt x="6660629" y="880871"/>
                </a:cubicBezTo>
                <a:lnTo>
                  <a:pt x="147066" y="880871"/>
                </a:lnTo>
                <a:cubicBezTo>
                  <a:pt x="65532" y="880871"/>
                  <a:pt x="0" y="815340"/>
                  <a:pt x="0" y="734568"/>
                </a:cubicBezTo>
                <a:lnTo>
                  <a:pt x="0" y="147065"/>
                </a:lnTo>
              </a:path>
            </a:pathLst>
          </a:custGeom>
          <a:solidFill>
            <a:srgbClr val="53887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9785" y="3779520"/>
            <a:ext cx="10683240" cy="235458"/>
          </a:xfrm>
          <a:custGeom>
            <a:avLst/>
            <a:gdLst>
              <a:gd name="connsiteX0" fmla="*/ 0 w 10683240"/>
              <a:gd name="connsiteY0" fmla="*/ 0 h 235458"/>
              <a:gd name="connsiteX1" fmla="*/ 0 w 10683240"/>
              <a:gd name="connsiteY1" fmla="*/ 235458 h 235458"/>
              <a:gd name="connsiteX2" fmla="*/ 10683239 w 10683240"/>
              <a:gd name="connsiteY2" fmla="*/ 235458 h 235458"/>
              <a:gd name="connsiteX3" fmla="*/ 10683239 w 10683240"/>
              <a:gd name="connsiteY3" fmla="*/ 0 h 235458"/>
              <a:gd name="connsiteX4" fmla="*/ 0 w 10683240"/>
              <a:gd name="connsiteY4" fmla="*/ 0 h 23545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683240" h="235458">
                <a:moveTo>
                  <a:pt x="0" y="0"/>
                </a:moveTo>
                <a:lnTo>
                  <a:pt x="0" y="235458"/>
                </a:lnTo>
                <a:lnTo>
                  <a:pt x="10683239" y="235458"/>
                </a:lnTo>
                <a:lnTo>
                  <a:pt x="10683239" y="0"/>
                </a:lnTo>
                <a:lnTo>
                  <a:pt x="0" y="0"/>
                </a:lnTo>
              </a:path>
            </a:pathLst>
          </a:custGeom>
          <a:solidFill>
            <a:srgbClr val="66915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9785" y="3779520"/>
            <a:ext cx="10683240" cy="235458"/>
          </a:xfrm>
          <a:custGeom>
            <a:avLst/>
            <a:gdLst>
              <a:gd name="connsiteX0" fmla="*/ 0 w 10683240"/>
              <a:gd name="connsiteY0" fmla="*/ 0 h 235458"/>
              <a:gd name="connsiteX1" fmla="*/ 0 w 10683240"/>
              <a:gd name="connsiteY1" fmla="*/ 235458 h 235458"/>
              <a:gd name="connsiteX2" fmla="*/ 10683239 w 10683240"/>
              <a:gd name="connsiteY2" fmla="*/ 235458 h 235458"/>
              <a:gd name="connsiteX3" fmla="*/ 10683239 w 10683240"/>
              <a:gd name="connsiteY3" fmla="*/ 0 h 235458"/>
              <a:gd name="connsiteX4" fmla="*/ 0 w 10683240"/>
              <a:gd name="connsiteY4" fmla="*/ 0 h 23545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683240" h="235458">
                <a:moveTo>
                  <a:pt x="0" y="0"/>
                </a:moveTo>
                <a:lnTo>
                  <a:pt x="0" y="235458"/>
                </a:lnTo>
                <a:lnTo>
                  <a:pt x="10683239" y="235458"/>
                </a:lnTo>
                <a:lnTo>
                  <a:pt x="10683239" y="0"/>
                </a:lnTo>
                <a:lnTo>
                  <a:pt x="0" y="0"/>
                </a:lnTo>
              </a:path>
            </a:pathLst>
          </a:custGeom>
          <a:solidFill>
            <a:srgbClr val="66915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62000"/>
            <a:ext cx="10693400" cy="60325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298700" y="952500"/>
            <a:ext cx="5918200" cy="584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4600"/>
              </a:lnSpc>
              <a:tabLst/>
            </a:pPr>
            <a:r>
              <a:rPr lang="en-US" altLang="zh-CN" sz="3509" dirty="0">
                <a:solidFill>
                  <a:srgbClr val="FFFFFF"/>
                </a:solidFill>
                <a:latin typeface="微软雅黑" pitchFamily="18" charset="0"/>
                <a:cs typeface="微软雅黑" pitchFamily="18" charset="0"/>
              </a:rPr>
              <a:t>2.</a:t>
            </a:r>
            <a:r>
              <a:rPr lang="en-US" altLang="zh-CN" sz="3509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509" dirty="0">
                <a:solidFill>
                  <a:srgbClr val="FFFFFF"/>
                </a:solidFill>
                <a:latin typeface="微软雅黑" pitchFamily="18" charset="0"/>
                <a:cs typeface="微软雅黑" pitchFamily="18" charset="0"/>
              </a:rPr>
              <a:t>海绵动物门——生物学特征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1244600" y="4394200"/>
            <a:ext cx="56769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2454" dirty="0">
                <a:solidFill>
                  <a:srgbClr val="FFFFFF"/>
                </a:solidFill>
                <a:latin typeface="华文新魏" pitchFamily="18" charset="0"/>
                <a:cs typeface="华文新魏" pitchFamily="18" charset="0"/>
              </a:rPr>
              <a:t>体制不对称、辐射对称；</a:t>
            </a:r>
            <a:r>
              <a:rPr lang="en-US" altLang="zh-CN" sz="245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54" dirty="0">
                <a:solidFill>
                  <a:srgbClr val="FFFFFF"/>
                </a:solidFill>
                <a:latin typeface="华文新魏" pitchFamily="18" charset="0"/>
                <a:cs typeface="华文新魏" pitchFamily="18" charset="0"/>
              </a:rPr>
              <a:t>细胞没有分化；</a:t>
            </a:r>
          </a:p>
        </p:txBody>
      </p:sp>
      <p:sp>
        <p:nvSpPr>
          <p:cNvPr id="10" name="TextBox 1"/>
          <p:cNvSpPr txBox="1"/>
          <p:nvPr/>
        </p:nvSpPr>
        <p:spPr>
          <a:xfrm>
            <a:off x="1244600" y="4940300"/>
            <a:ext cx="8724900" cy="838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2454" dirty="0">
                <a:solidFill>
                  <a:srgbClr val="FFFFFF"/>
                </a:solidFill>
                <a:latin typeface="华文新魏" pitchFamily="18" charset="0"/>
                <a:cs typeface="华文新魏" pitchFamily="18" charset="0"/>
              </a:rPr>
              <a:t>身体由皮层、胃层两层细胞构成：单层扁平细胞；领鞭毛细胞；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3100"/>
              </a:lnSpc>
              <a:tabLst/>
            </a:pPr>
            <a:r>
              <a:rPr lang="en-US" altLang="zh-CN" sz="2454" dirty="0">
                <a:solidFill>
                  <a:srgbClr val="FFFFFF"/>
                </a:solidFill>
                <a:latin typeface="华文新魏" pitchFamily="18" charset="0"/>
                <a:cs typeface="华文新魏" pitchFamily="18" charset="0"/>
              </a:rPr>
              <a:t>胚胎发育有逆转现象；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1244600" y="5969000"/>
            <a:ext cx="52959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2454" dirty="0">
                <a:solidFill>
                  <a:srgbClr val="FFFFFF"/>
                </a:solidFill>
                <a:latin typeface="华文新魏" pitchFamily="18" charset="0"/>
                <a:cs typeface="华文新魏" pitchFamily="18" charset="0"/>
              </a:rPr>
              <a:t>具有独特的水沟系统；没有神经系统。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1403" y="771905"/>
            <a:ext cx="10691621" cy="6014465"/>
          </a:xfrm>
          <a:custGeom>
            <a:avLst/>
            <a:gdLst>
              <a:gd name="connsiteX0" fmla="*/ 0 w 10691621"/>
              <a:gd name="connsiteY0" fmla="*/ 0 h 6014465"/>
              <a:gd name="connsiteX1" fmla="*/ 0 w 10691621"/>
              <a:gd name="connsiteY1" fmla="*/ 6014465 h 6014465"/>
              <a:gd name="connsiteX2" fmla="*/ 10691621 w 10691621"/>
              <a:gd name="connsiteY2" fmla="*/ 6014465 h 6014465"/>
              <a:gd name="connsiteX3" fmla="*/ 10691621 w 10691621"/>
              <a:gd name="connsiteY3" fmla="*/ 0 h 6014465"/>
              <a:gd name="connsiteX4" fmla="*/ 0 w 10691621"/>
              <a:gd name="connsiteY4" fmla="*/ 0 h 601446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691621" h="6014465">
                <a:moveTo>
                  <a:pt x="0" y="0"/>
                </a:moveTo>
                <a:lnTo>
                  <a:pt x="0" y="6014465"/>
                </a:lnTo>
                <a:lnTo>
                  <a:pt x="10691621" y="6014465"/>
                </a:lnTo>
                <a:lnTo>
                  <a:pt x="10691621" y="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1763915" y="790194"/>
            <a:ext cx="7000481" cy="881633"/>
          </a:xfrm>
          <a:custGeom>
            <a:avLst/>
            <a:gdLst>
              <a:gd name="connsiteX0" fmla="*/ 0 w 7000481"/>
              <a:gd name="connsiteY0" fmla="*/ 147066 h 881633"/>
              <a:gd name="connsiteX1" fmla="*/ 147065 w 7000481"/>
              <a:gd name="connsiteY1" fmla="*/ 0 h 881633"/>
              <a:gd name="connsiteX2" fmla="*/ 6853427 w 7000481"/>
              <a:gd name="connsiteY2" fmla="*/ 0 h 881633"/>
              <a:gd name="connsiteX3" fmla="*/ 7000481 w 7000481"/>
              <a:gd name="connsiteY3" fmla="*/ 147066 h 881633"/>
              <a:gd name="connsiteX4" fmla="*/ 7000481 w 7000481"/>
              <a:gd name="connsiteY4" fmla="*/ 734567 h 881633"/>
              <a:gd name="connsiteX5" fmla="*/ 6853427 w 7000481"/>
              <a:gd name="connsiteY5" fmla="*/ 881633 h 881633"/>
              <a:gd name="connsiteX6" fmla="*/ 147065 w 7000481"/>
              <a:gd name="connsiteY6" fmla="*/ 881633 h 881633"/>
              <a:gd name="connsiteX7" fmla="*/ 0 w 7000481"/>
              <a:gd name="connsiteY7" fmla="*/ 734567 h 881633"/>
              <a:gd name="connsiteX8" fmla="*/ 0 w 7000481"/>
              <a:gd name="connsiteY8" fmla="*/ 147066 h 88163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7000481" h="881633">
                <a:moveTo>
                  <a:pt x="0" y="147066"/>
                </a:moveTo>
                <a:cubicBezTo>
                  <a:pt x="0" y="66294"/>
                  <a:pt x="66293" y="0"/>
                  <a:pt x="147065" y="0"/>
                </a:cubicBezTo>
                <a:lnTo>
                  <a:pt x="6853427" y="0"/>
                </a:lnTo>
                <a:cubicBezTo>
                  <a:pt x="6934199" y="0"/>
                  <a:pt x="7000481" y="66294"/>
                  <a:pt x="7000481" y="147066"/>
                </a:cubicBezTo>
                <a:lnTo>
                  <a:pt x="7000481" y="734567"/>
                </a:lnTo>
                <a:cubicBezTo>
                  <a:pt x="7000481" y="815339"/>
                  <a:pt x="6934199" y="881633"/>
                  <a:pt x="6853427" y="881633"/>
                </a:cubicBezTo>
                <a:lnTo>
                  <a:pt x="147065" y="881633"/>
                </a:lnTo>
                <a:cubicBezTo>
                  <a:pt x="66293" y="881633"/>
                  <a:pt x="0" y="815339"/>
                  <a:pt x="0" y="734567"/>
                </a:cubicBezTo>
                <a:lnTo>
                  <a:pt x="0" y="147066"/>
                </a:lnTo>
              </a:path>
            </a:pathLst>
          </a:custGeom>
          <a:solidFill>
            <a:srgbClr val="53887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1763915" y="790194"/>
            <a:ext cx="7000481" cy="881633"/>
          </a:xfrm>
          <a:custGeom>
            <a:avLst/>
            <a:gdLst>
              <a:gd name="connsiteX0" fmla="*/ 0 w 7000481"/>
              <a:gd name="connsiteY0" fmla="*/ 147066 h 881633"/>
              <a:gd name="connsiteX1" fmla="*/ 147065 w 7000481"/>
              <a:gd name="connsiteY1" fmla="*/ 0 h 881633"/>
              <a:gd name="connsiteX2" fmla="*/ 6853427 w 7000481"/>
              <a:gd name="connsiteY2" fmla="*/ 0 h 881633"/>
              <a:gd name="connsiteX3" fmla="*/ 7000481 w 7000481"/>
              <a:gd name="connsiteY3" fmla="*/ 147066 h 881633"/>
              <a:gd name="connsiteX4" fmla="*/ 7000481 w 7000481"/>
              <a:gd name="connsiteY4" fmla="*/ 734567 h 881633"/>
              <a:gd name="connsiteX5" fmla="*/ 6853427 w 7000481"/>
              <a:gd name="connsiteY5" fmla="*/ 881633 h 881633"/>
              <a:gd name="connsiteX6" fmla="*/ 147065 w 7000481"/>
              <a:gd name="connsiteY6" fmla="*/ 881633 h 881633"/>
              <a:gd name="connsiteX7" fmla="*/ 0 w 7000481"/>
              <a:gd name="connsiteY7" fmla="*/ 734567 h 881633"/>
              <a:gd name="connsiteX8" fmla="*/ 0 w 7000481"/>
              <a:gd name="connsiteY8" fmla="*/ 147066 h 88163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7000481" h="881633">
                <a:moveTo>
                  <a:pt x="0" y="147066"/>
                </a:moveTo>
                <a:cubicBezTo>
                  <a:pt x="0" y="66294"/>
                  <a:pt x="66293" y="0"/>
                  <a:pt x="147065" y="0"/>
                </a:cubicBezTo>
                <a:lnTo>
                  <a:pt x="6853427" y="0"/>
                </a:lnTo>
                <a:cubicBezTo>
                  <a:pt x="6934199" y="0"/>
                  <a:pt x="7000481" y="66294"/>
                  <a:pt x="7000481" y="147066"/>
                </a:cubicBezTo>
                <a:lnTo>
                  <a:pt x="7000481" y="734567"/>
                </a:lnTo>
                <a:cubicBezTo>
                  <a:pt x="7000481" y="815339"/>
                  <a:pt x="6934199" y="881633"/>
                  <a:pt x="6853427" y="881633"/>
                </a:cubicBezTo>
                <a:lnTo>
                  <a:pt x="147065" y="881633"/>
                </a:lnTo>
                <a:cubicBezTo>
                  <a:pt x="66293" y="881633"/>
                  <a:pt x="0" y="815339"/>
                  <a:pt x="0" y="734567"/>
                </a:cubicBezTo>
                <a:lnTo>
                  <a:pt x="0" y="147066"/>
                </a:lnTo>
              </a:path>
            </a:pathLst>
          </a:custGeom>
          <a:solidFill>
            <a:srgbClr val="53887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6770255" y="2416301"/>
            <a:ext cx="1262621" cy="512826"/>
          </a:xfrm>
          <a:custGeom>
            <a:avLst/>
            <a:gdLst>
              <a:gd name="connsiteX0" fmla="*/ 0 w 1262621"/>
              <a:gd name="connsiteY0" fmla="*/ 85344 h 512826"/>
              <a:gd name="connsiteX1" fmla="*/ 85331 w 1262621"/>
              <a:gd name="connsiteY1" fmla="*/ 0 h 512826"/>
              <a:gd name="connsiteX2" fmla="*/ 1177290 w 1262621"/>
              <a:gd name="connsiteY2" fmla="*/ 0 h 512826"/>
              <a:gd name="connsiteX3" fmla="*/ 1262621 w 1262621"/>
              <a:gd name="connsiteY3" fmla="*/ 85344 h 512826"/>
              <a:gd name="connsiteX4" fmla="*/ 1262621 w 1262621"/>
              <a:gd name="connsiteY4" fmla="*/ 427482 h 512826"/>
              <a:gd name="connsiteX5" fmla="*/ 1177290 w 1262621"/>
              <a:gd name="connsiteY5" fmla="*/ 512826 h 512826"/>
              <a:gd name="connsiteX6" fmla="*/ 85331 w 1262621"/>
              <a:gd name="connsiteY6" fmla="*/ 512826 h 512826"/>
              <a:gd name="connsiteX7" fmla="*/ 0 w 1262621"/>
              <a:gd name="connsiteY7" fmla="*/ 427482 h 512826"/>
              <a:gd name="connsiteX8" fmla="*/ 0 w 1262621"/>
              <a:gd name="connsiteY8" fmla="*/ 85344 h 51282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1262621" h="512826">
                <a:moveTo>
                  <a:pt x="0" y="85344"/>
                </a:moveTo>
                <a:cubicBezTo>
                  <a:pt x="0" y="38100"/>
                  <a:pt x="38100" y="0"/>
                  <a:pt x="85331" y="0"/>
                </a:cubicBezTo>
                <a:lnTo>
                  <a:pt x="1177290" y="0"/>
                </a:lnTo>
                <a:cubicBezTo>
                  <a:pt x="1224521" y="0"/>
                  <a:pt x="1262621" y="38100"/>
                  <a:pt x="1262621" y="85344"/>
                </a:cubicBezTo>
                <a:lnTo>
                  <a:pt x="1262621" y="427482"/>
                </a:lnTo>
                <a:cubicBezTo>
                  <a:pt x="1262621" y="474726"/>
                  <a:pt x="1224521" y="512826"/>
                  <a:pt x="1177290" y="512826"/>
                </a:cubicBezTo>
                <a:lnTo>
                  <a:pt x="85331" y="512826"/>
                </a:lnTo>
                <a:cubicBezTo>
                  <a:pt x="38100" y="512826"/>
                  <a:pt x="0" y="474726"/>
                  <a:pt x="0" y="427482"/>
                </a:cubicBezTo>
                <a:lnTo>
                  <a:pt x="0" y="85344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6770255" y="3067050"/>
            <a:ext cx="1652016" cy="512826"/>
          </a:xfrm>
          <a:custGeom>
            <a:avLst/>
            <a:gdLst>
              <a:gd name="connsiteX0" fmla="*/ 0 w 1652016"/>
              <a:gd name="connsiteY0" fmla="*/ 85344 h 512826"/>
              <a:gd name="connsiteX1" fmla="*/ 85331 w 1652016"/>
              <a:gd name="connsiteY1" fmla="*/ 0 h 512826"/>
              <a:gd name="connsiteX2" fmla="*/ 1566671 w 1652016"/>
              <a:gd name="connsiteY2" fmla="*/ 0 h 512826"/>
              <a:gd name="connsiteX3" fmla="*/ 1652016 w 1652016"/>
              <a:gd name="connsiteY3" fmla="*/ 85344 h 512826"/>
              <a:gd name="connsiteX4" fmla="*/ 1652016 w 1652016"/>
              <a:gd name="connsiteY4" fmla="*/ 427482 h 512826"/>
              <a:gd name="connsiteX5" fmla="*/ 1566671 w 1652016"/>
              <a:gd name="connsiteY5" fmla="*/ 512826 h 512826"/>
              <a:gd name="connsiteX6" fmla="*/ 85331 w 1652016"/>
              <a:gd name="connsiteY6" fmla="*/ 512826 h 512826"/>
              <a:gd name="connsiteX7" fmla="*/ 0 w 1652016"/>
              <a:gd name="connsiteY7" fmla="*/ 427482 h 512826"/>
              <a:gd name="connsiteX8" fmla="*/ 0 w 1652016"/>
              <a:gd name="connsiteY8" fmla="*/ 85344 h 51282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1652016" h="512826">
                <a:moveTo>
                  <a:pt x="0" y="85344"/>
                </a:moveTo>
                <a:cubicBezTo>
                  <a:pt x="0" y="38100"/>
                  <a:pt x="38100" y="0"/>
                  <a:pt x="85331" y="0"/>
                </a:cubicBezTo>
                <a:lnTo>
                  <a:pt x="1566671" y="0"/>
                </a:lnTo>
                <a:cubicBezTo>
                  <a:pt x="1613916" y="0"/>
                  <a:pt x="1652016" y="38100"/>
                  <a:pt x="1652016" y="85344"/>
                </a:cubicBezTo>
                <a:lnTo>
                  <a:pt x="1652016" y="427482"/>
                </a:lnTo>
                <a:cubicBezTo>
                  <a:pt x="1652016" y="474726"/>
                  <a:pt x="1613916" y="512826"/>
                  <a:pt x="1566671" y="512826"/>
                </a:cubicBezTo>
                <a:lnTo>
                  <a:pt x="85331" y="512826"/>
                </a:lnTo>
                <a:cubicBezTo>
                  <a:pt x="38100" y="512826"/>
                  <a:pt x="0" y="474726"/>
                  <a:pt x="0" y="427482"/>
                </a:cubicBezTo>
                <a:lnTo>
                  <a:pt x="0" y="85344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6770255" y="3695700"/>
            <a:ext cx="1652016" cy="512826"/>
          </a:xfrm>
          <a:custGeom>
            <a:avLst/>
            <a:gdLst>
              <a:gd name="connsiteX0" fmla="*/ 0 w 1652016"/>
              <a:gd name="connsiteY0" fmla="*/ 85344 h 512826"/>
              <a:gd name="connsiteX1" fmla="*/ 85331 w 1652016"/>
              <a:gd name="connsiteY1" fmla="*/ 0 h 512826"/>
              <a:gd name="connsiteX2" fmla="*/ 1566671 w 1652016"/>
              <a:gd name="connsiteY2" fmla="*/ 0 h 512826"/>
              <a:gd name="connsiteX3" fmla="*/ 1652016 w 1652016"/>
              <a:gd name="connsiteY3" fmla="*/ 85344 h 512826"/>
              <a:gd name="connsiteX4" fmla="*/ 1652016 w 1652016"/>
              <a:gd name="connsiteY4" fmla="*/ 426720 h 512826"/>
              <a:gd name="connsiteX5" fmla="*/ 1566671 w 1652016"/>
              <a:gd name="connsiteY5" fmla="*/ 512826 h 512826"/>
              <a:gd name="connsiteX6" fmla="*/ 85331 w 1652016"/>
              <a:gd name="connsiteY6" fmla="*/ 512826 h 512826"/>
              <a:gd name="connsiteX7" fmla="*/ 0 w 1652016"/>
              <a:gd name="connsiteY7" fmla="*/ 426720 h 512826"/>
              <a:gd name="connsiteX8" fmla="*/ 0 w 1652016"/>
              <a:gd name="connsiteY8" fmla="*/ 85344 h 51282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1652016" h="512826">
                <a:moveTo>
                  <a:pt x="0" y="85344"/>
                </a:moveTo>
                <a:cubicBezTo>
                  <a:pt x="0" y="38100"/>
                  <a:pt x="38100" y="0"/>
                  <a:pt x="85331" y="0"/>
                </a:cubicBezTo>
                <a:lnTo>
                  <a:pt x="1566671" y="0"/>
                </a:lnTo>
                <a:cubicBezTo>
                  <a:pt x="1613916" y="0"/>
                  <a:pt x="1652016" y="38100"/>
                  <a:pt x="1652016" y="85344"/>
                </a:cubicBezTo>
                <a:lnTo>
                  <a:pt x="1652016" y="426720"/>
                </a:lnTo>
                <a:cubicBezTo>
                  <a:pt x="1652016" y="473964"/>
                  <a:pt x="1613916" y="512826"/>
                  <a:pt x="1566671" y="512826"/>
                </a:cubicBezTo>
                <a:lnTo>
                  <a:pt x="85331" y="512826"/>
                </a:lnTo>
                <a:cubicBezTo>
                  <a:pt x="38100" y="512826"/>
                  <a:pt x="0" y="473964"/>
                  <a:pt x="0" y="426720"/>
                </a:cubicBezTo>
                <a:lnTo>
                  <a:pt x="0" y="85344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6770255" y="4345685"/>
            <a:ext cx="1652016" cy="512826"/>
          </a:xfrm>
          <a:custGeom>
            <a:avLst/>
            <a:gdLst>
              <a:gd name="connsiteX0" fmla="*/ 0 w 1652016"/>
              <a:gd name="connsiteY0" fmla="*/ 85344 h 512826"/>
              <a:gd name="connsiteX1" fmla="*/ 85331 w 1652016"/>
              <a:gd name="connsiteY1" fmla="*/ 0 h 512826"/>
              <a:gd name="connsiteX2" fmla="*/ 1566671 w 1652016"/>
              <a:gd name="connsiteY2" fmla="*/ 0 h 512826"/>
              <a:gd name="connsiteX3" fmla="*/ 1652016 w 1652016"/>
              <a:gd name="connsiteY3" fmla="*/ 85344 h 512826"/>
              <a:gd name="connsiteX4" fmla="*/ 1652016 w 1652016"/>
              <a:gd name="connsiteY4" fmla="*/ 427482 h 512826"/>
              <a:gd name="connsiteX5" fmla="*/ 1566671 w 1652016"/>
              <a:gd name="connsiteY5" fmla="*/ 512826 h 512826"/>
              <a:gd name="connsiteX6" fmla="*/ 85331 w 1652016"/>
              <a:gd name="connsiteY6" fmla="*/ 512826 h 512826"/>
              <a:gd name="connsiteX7" fmla="*/ 0 w 1652016"/>
              <a:gd name="connsiteY7" fmla="*/ 427482 h 512826"/>
              <a:gd name="connsiteX8" fmla="*/ 0 w 1652016"/>
              <a:gd name="connsiteY8" fmla="*/ 85344 h 51282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1652016" h="512826">
                <a:moveTo>
                  <a:pt x="0" y="85344"/>
                </a:moveTo>
                <a:cubicBezTo>
                  <a:pt x="0" y="38861"/>
                  <a:pt x="38100" y="0"/>
                  <a:pt x="85331" y="0"/>
                </a:cubicBezTo>
                <a:lnTo>
                  <a:pt x="1566671" y="0"/>
                </a:lnTo>
                <a:cubicBezTo>
                  <a:pt x="1613916" y="0"/>
                  <a:pt x="1652016" y="38861"/>
                  <a:pt x="1652016" y="85344"/>
                </a:cubicBezTo>
                <a:lnTo>
                  <a:pt x="1652016" y="427482"/>
                </a:lnTo>
                <a:cubicBezTo>
                  <a:pt x="1652016" y="474726"/>
                  <a:pt x="1613916" y="512826"/>
                  <a:pt x="1566671" y="512826"/>
                </a:cubicBezTo>
                <a:lnTo>
                  <a:pt x="85331" y="512826"/>
                </a:lnTo>
                <a:cubicBezTo>
                  <a:pt x="38100" y="512826"/>
                  <a:pt x="0" y="474726"/>
                  <a:pt x="0" y="427482"/>
                </a:cubicBezTo>
                <a:lnTo>
                  <a:pt x="0" y="85344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6770255" y="5045964"/>
            <a:ext cx="2680716" cy="528827"/>
          </a:xfrm>
          <a:custGeom>
            <a:avLst/>
            <a:gdLst>
              <a:gd name="connsiteX0" fmla="*/ 0 w 2680716"/>
              <a:gd name="connsiteY0" fmla="*/ 88391 h 528827"/>
              <a:gd name="connsiteX1" fmla="*/ 87617 w 2680716"/>
              <a:gd name="connsiteY1" fmla="*/ 0 h 528827"/>
              <a:gd name="connsiteX2" fmla="*/ 2592323 w 2680716"/>
              <a:gd name="connsiteY2" fmla="*/ 0 h 528827"/>
              <a:gd name="connsiteX3" fmla="*/ 2680716 w 2680716"/>
              <a:gd name="connsiteY3" fmla="*/ 88391 h 528827"/>
              <a:gd name="connsiteX4" fmla="*/ 2680716 w 2680716"/>
              <a:gd name="connsiteY4" fmla="*/ 441197 h 528827"/>
              <a:gd name="connsiteX5" fmla="*/ 2592323 w 2680716"/>
              <a:gd name="connsiteY5" fmla="*/ 528827 h 528827"/>
              <a:gd name="connsiteX6" fmla="*/ 87617 w 2680716"/>
              <a:gd name="connsiteY6" fmla="*/ 528827 h 528827"/>
              <a:gd name="connsiteX7" fmla="*/ 0 w 2680716"/>
              <a:gd name="connsiteY7" fmla="*/ 441197 h 528827"/>
              <a:gd name="connsiteX8" fmla="*/ 0 w 2680716"/>
              <a:gd name="connsiteY8" fmla="*/ 88391 h 52882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2680716" h="528827">
                <a:moveTo>
                  <a:pt x="0" y="88391"/>
                </a:moveTo>
                <a:cubicBezTo>
                  <a:pt x="0" y="39623"/>
                  <a:pt x="39623" y="0"/>
                  <a:pt x="87617" y="0"/>
                </a:cubicBezTo>
                <a:lnTo>
                  <a:pt x="2592323" y="0"/>
                </a:lnTo>
                <a:cubicBezTo>
                  <a:pt x="2641092" y="0"/>
                  <a:pt x="2680716" y="39623"/>
                  <a:pt x="2680716" y="88391"/>
                </a:cubicBezTo>
                <a:lnTo>
                  <a:pt x="2680716" y="441197"/>
                </a:lnTo>
                <a:cubicBezTo>
                  <a:pt x="2680716" y="489965"/>
                  <a:pt x="2641092" y="528827"/>
                  <a:pt x="2592323" y="528827"/>
                </a:cubicBezTo>
                <a:lnTo>
                  <a:pt x="87617" y="528827"/>
                </a:lnTo>
                <a:cubicBezTo>
                  <a:pt x="39623" y="528827"/>
                  <a:pt x="0" y="489965"/>
                  <a:pt x="0" y="441197"/>
                </a:cubicBezTo>
                <a:lnTo>
                  <a:pt x="0" y="8839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1700" y="901700"/>
            <a:ext cx="6184900" cy="647700"/>
          </a:xfrm>
          <a:prstGeom prst="rect">
            <a:avLst/>
          </a:prstGeom>
          <a:noFill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08100" y="1790700"/>
            <a:ext cx="4610100" cy="4610100"/>
          </a:xfrm>
          <a:prstGeom prst="rect">
            <a:avLst/>
          </a:prstGeom>
          <a:noFill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56400" y="2400300"/>
            <a:ext cx="1295400" cy="546100"/>
          </a:xfrm>
          <a:prstGeom prst="rect">
            <a:avLst/>
          </a:prstGeom>
          <a:noFill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56400" y="3048000"/>
            <a:ext cx="1689100" cy="546100"/>
          </a:xfrm>
          <a:prstGeom prst="rect">
            <a:avLst/>
          </a:prstGeom>
          <a:noFill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56400" y="3683000"/>
            <a:ext cx="1689100" cy="546100"/>
          </a:xfrm>
          <a:prstGeom prst="rect">
            <a:avLst/>
          </a:prstGeom>
          <a:noFill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56400" y="4330700"/>
            <a:ext cx="1689100" cy="546100"/>
          </a:xfrm>
          <a:prstGeom prst="rect">
            <a:avLst/>
          </a:prstGeom>
          <a:noFill/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756400" y="5029200"/>
            <a:ext cx="2717800" cy="5588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298700" y="927100"/>
            <a:ext cx="5918200" cy="584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4600"/>
              </a:lnSpc>
              <a:tabLst/>
            </a:pPr>
            <a:r>
              <a:rPr lang="en-US" altLang="zh-CN" sz="3509" dirty="0">
                <a:solidFill>
                  <a:srgbClr val="FFFFFF"/>
                </a:solidFill>
                <a:latin typeface="微软雅黑" pitchFamily="18" charset="0"/>
                <a:cs typeface="微软雅黑" pitchFamily="18" charset="0"/>
              </a:rPr>
              <a:t>3. 海绵动物门——结构和功能</a:t>
            </a:r>
          </a:p>
        </p:txBody>
      </p:sp>
      <p:sp>
        <p:nvSpPr>
          <p:cNvPr id="17" name="TextBox 1"/>
          <p:cNvSpPr txBox="1"/>
          <p:nvPr/>
        </p:nvSpPr>
        <p:spPr>
          <a:xfrm>
            <a:off x="7035800" y="2514600"/>
            <a:ext cx="711200" cy="368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900"/>
              </a:lnSpc>
              <a:tabLst/>
            </a:pPr>
            <a:r>
              <a:rPr lang="en-US" altLang="zh-CN" sz="2807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体制</a:t>
            </a:r>
          </a:p>
        </p:txBody>
      </p:sp>
      <p:sp>
        <p:nvSpPr>
          <p:cNvPr id="18" name="TextBox 1"/>
          <p:cNvSpPr txBox="1"/>
          <p:nvPr/>
        </p:nvSpPr>
        <p:spPr>
          <a:xfrm>
            <a:off x="6870700" y="3200400"/>
            <a:ext cx="1447800" cy="1625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900"/>
              </a:lnSpc>
              <a:tabLst>
                <a:tab pos="25400" algn="l"/>
              </a:tabLst>
            </a:pPr>
            <a:r>
              <a:rPr lang="en-US" altLang="zh-CN" sz="2807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体壁结构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3000"/>
              </a:lnSpc>
              <a:tabLst>
                <a:tab pos="25400" algn="l"/>
              </a:tabLst>
            </a:pPr>
            <a:r>
              <a:rPr lang="en-US" altLang="zh-CN" dirty="0"/>
              <a:t>	</a:t>
            </a:r>
            <a:r>
              <a:rPr lang="en-US" altLang="zh-CN" sz="2807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骨骼形态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2900"/>
              </a:lnSpc>
              <a:tabLst>
                <a:tab pos="25400" algn="l"/>
              </a:tabLst>
            </a:pPr>
            <a:r>
              <a:rPr lang="en-US" altLang="zh-CN" sz="2807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水沟系统</a:t>
            </a:r>
          </a:p>
        </p:txBody>
      </p:sp>
      <p:sp>
        <p:nvSpPr>
          <p:cNvPr id="19" name="TextBox 1"/>
          <p:cNvSpPr txBox="1"/>
          <p:nvPr/>
        </p:nvSpPr>
        <p:spPr>
          <a:xfrm>
            <a:off x="6845300" y="5130800"/>
            <a:ext cx="2489200" cy="368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900"/>
              </a:lnSpc>
              <a:tabLst/>
            </a:pPr>
            <a:r>
              <a:rPr lang="en-US" altLang="zh-CN" sz="2807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生殖和胚胎发育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1403" y="771905"/>
            <a:ext cx="10691621" cy="6014465"/>
          </a:xfrm>
          <a:custGeom>
            <a:avLst/>
            <a:gdLst>
              <a:gd name="connsiteX0" fmla="*/ 0 w 10691621"/>
              <a:gd name="connsiteY0" fmla="*/ 0 h 6014465"/>
              <a:gd name="connsiteX1" fmla="*/ 0 w 10691621"/>
              <a:gd name="connsiteY1" fmla="*/ 6014465 h 6014465"/>
              <a:gd name="connsiteX2" fmla="*/ 10691621 w 10691621"/>
              <a:gd name="connsiteY2" fmla="*/ 6014465 h 6014465"/>
              <a:gd name="connsiteX3" fmla="*/ 10691621 w 10691621"/>
              <a:gd name="connsiteY3" fmla="*/ 0 h 6014465"/>
              <a:gd name="connsiteX4" fmla="*/ 0 w 10691621"/>
              <a:gd name="connsiteY4" fmla="*/ 0 h 601446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691621" h="6014465">
                <a:moveTo>
                  <a:pt x="0" y="0"/>
                </a:moveTo>
                <a:lnTo>
                  <a:pt x="0" y="6014465"/>
                </a:lnTo>
                <a:lnTo>
                  <a:pt x="10691621" y="6014465"/>
                </a:lnTo>
                <a:lnTo>
                  <a:pt x="10691621" y="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3912755" y="800862"/>
            <a:ext cx="2747771" cy="880872"/>
          </a:xfrm>
          <a:custGeom>
            <a:avLst/>
            <a:gdLst>
              <a:gd name="connsiteX0" fmla="*/ 0 w 2747771"/>
              <a:gd name="connsiteY0" fmla="*/ 147065 h 880872"/>
              <a:gd name="connsiteX1" fmla="*/ 147065 w 2747771"/>
              <a:gd name="connsiteY1" fmla="*/ 0 h 880872"/>
              <a:gd name="connsiteX2" fmla="*/ 2601455 w 2747771"/>
              <a:gd name="connsiteY2" fmla="*/ 0 h 880872"/>
              <a:gd name="connsiteX3" fmla="*/ 2747771 w 2747771"/>
              <a:gd name="connsiteY3" fmla="*/ 147065 h 880872"/>
              <a:gd name="connsiteX4" fmla="*/ 2747771 w 2747771"/>
              <a:gd name="connsiteY4" fmla="*/ 734568 h 880872"/>
              <a:gd name="connsiteX5" fmla="*/ 2601455 w 2747771"/>
              <a:gd name="connsiteY5" fmla="*/ 880871 h 880872"/>
              <a:gd name="connsiteX6" fmla="*/ 147065 w 2747771"/>
              <a:gd name="connsiteY6" fmla="*/ 880871 h 880872"/>
              <a:gd name="connsiteX7" fmla="*/ 0 w 2747771"/>
              <a:gd name="connsiteY7" fmla="*/ 734568 h 880872"/>
              <a:gd name="connsiteX8" fmla="*/ 0 w 2747771"/>
              <a:gd name="connsiteY8" fmla="*/ 147065 h 8808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2747771" h="880872">
                <a:moveTo>
                  <a:pt x="0" y="147065"/>
                </a:moveTo>
                <a:cubicBezTo>
                  <a:pt x="0" y="66293"/>
                  <a:pt x="65532" y="0"/>
                  <a:pt x="147065" y="0"/>
                </a:cubicBezTo>
                <a:lnTo>
                  <a:pt x="2601455" y="0"/>
                </a:lnTo>
                <a:cubicBezTo>
                  <a:pt x="2682240" y="0"/>
                  <a:pt x="2747771" y="66293"/>
                  <a:pt x="2747771" y="147065"/>
                </a:cubicBezTo>
                <a:lnTo>
                  <a:pt x="2747771" y="734568"/>
                </a:lnTo>
                <a:cubicBezTo>
                  <a:pt x="2747771" y="815340"/>
                  <a:pt x="2682240" y="880871"/>
                  <a:pt x="2601455" y="880871"/>
                </a:cubicBezTo>
                <a:lnTo>
                  <a:pt x="147065" y="880871"/>
                </a:lnTo>
                <a:cubicBezTo>
                  <a:pt x="65532" y="880871"/>
                  <a:pt x="0" y="815340"/>
                  <a:pt x="0" y="734568"/>
                </a:cubicBezTo>
                <a:lnTo>
                  <a:pt x="0" y="147065"/>
                </a:lnTo>
              </a:path>
            </a:pathLst>
          </a:custGeom>
          <a:solidFill>
            <a:srgbClr val="53887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3912755" y="800862"/>
            <a:ext cx="2747771" cy="880872"/>
          </a:xfrm>
          <a:custGeom>
            <a:avLst/>
            <a:gdLst>
              <a:gd name="connsiteX0" fmla="*/ 0 w 2747771"/>
              <a:gd name="connsiteY0" fmla="*/ 147065 h 880872"/>
              <a:gd name="connsiteX1" fmla="*/ 147065 w 2747771"/>
              <a:gd name="connsiteY1" fmla="*/ 0 h 880872"/>
              <a:gd name="connsiteX2" fmla="*/ 2601455 w 2747771"/>
              <a:gd name="connsiteY2" fmla="*/ 0 h 880872"/>
              <a:gd name="connsiteX3" fmla="*/ 2747771 w 2747771"/>
              <a:gd name="connsiteY3" fmla="*/ 147065 h 880872"/>
              <a:gd name="connsiteX4" fmla="*/ 2747771 w 2747771"/>
              <a:gd name="connsiteY4" fmla="*/ 734568 h 880872"/>
              <a:gd name="connsiteX5" fmla="*/ 2601455 w 2747771"/>
              <a:gd name="connsiteY5" fmla="*/ 880871 h 880872"/>
              <a:gd name="connsiteX6" fmla="*/ 147065 w 2747771"/>
              <a:gd name="connsiteY6" fmla="*/ 880871 h 880872"/>
              <a:gd name="connsiteX7" fmla="*/ 0 w 2747771"/>
              <a:gd name="connsiteY7" fmla="*/ 734568 h 880872"/>
              <a:gd name="connsiteX8" fmla="*/ 0 w 2747771"/>
              <a:gd name="connsiteY8" fmla="*/ 147065 h 8808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2747771" h="880872">
                <a:moveTo>
                  <a:pt x="0" y="147065"/>
                </a:moveTo>
                <a:cubicBezTo>
                  <a:pt x="0" y="66293"/>
                  <a:pt x="65532" y="0"/>
                  <a:pt x="147065" y="0"/>
                </a:cubicBezTo>
                <a:lnTo>
                  <a:pt x="2601455" y="0"/>
                </a:lnTo>
                <a:cubicBezTo>
                  <a:pt x="2682240" y="0"/>
                  <a:pt x="2747771" y="66293"/>
                  <a:pt x="2747771" y="147065"/>
                </a:cubicBezTo>
                <a:lnTo>
                  <a:pt x="2747771" y="734568"/>
                </a:lnTo>
                <a:cubicBezTo>
                  <a:pt x="2747771" y="815340"/>
                  <a:pt x="2682240" y="880871"/>
                  <a:pt x="2601455" y="880871"/>
                </a:cubicBezTo>
                <a:lnTo>
                  <a:pt x="147065" y="880871"/>
                </a:lnTo>
                <a:cubicBezTo>
                  <a:pt x="65532" y="880871"/>
                  <a:pt x="0" y="815340"/>
                  <a:pt x="0" y="734568"/>
                </a:cubicBezTo>
                <a:lnTo>
                  <a:pt x="0" y="147065"/>
                </a:lnTo>
              </a:path>
            </a:pathLst>
          </a:custGeom>
          <a:solidFill>
            <a:srgbClr val="53887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4291469" y="1495044"/>
            <a:ext cx="8382" cy="67055"/>
          </a:xfrm>
          <a:custGeom>
            <a:avLst/>
            <a:gdLst>
              <a:gd name="connsiteX0" fmla="*/ 4191 w 8382"/>
              <a:gd name="connsiteY0" fmla="*/ 0 h 67055"/>
              <a:gd name="connsiteX1" fmla="*/ 4191 w 8382"/>
              <a:gd name="connsiteY1" fmla="*/ 67055 h 670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82" h="67055">
                <a:moveTo>
                  <a:pt x="4191" y="0"/>
                </a:moveTo>
                <a:lnTo>
                  <a:pt x="4191" y="67055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4291469" y="1461516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4291469" y="1427988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4291469" y="1336547"/>
            <a:ext cx="8382" cy="66294"/>
          </a:xfrm>
          <a:custGeom>
            <a:avLst/>
            <a:gdLst>
              <a:gd name="connsiteX0" fmla="*/ 4191 w 8382"/>
              <a:gd name="connsiteY0" fmla="*/ 0 h 66294"/>
              <a:gd name="connsiteX1" fmla="*/ 4191 w 8382"/>
              <a:gd name="connsiteY1" fmla="*/ 66294 h 6629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82" h="66294">
                <a:moveTo>
                  <a:pt x="4191" y="0"/>
                </a:moveTo>
                <a:lnTo>
                  <a:pt x="4191" y="66294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4291469" y="1303019"/>
            <a:ext cx="8382" cy="8382"/>
          </a:xfrm>
          <a:custGeom>
            <a:avLst/>
            <a:gdLst>
              <a:gd name="connsiteX0" fmla="*/ 0 w 8382"/>
              <a:gd name="connsiteY0" fmla="*/ 8382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2 h 8382"/>
              <a:gd name="connsiteX4" fmla="*/ 0 w 8382"/>
              <a:gd name="connsiteY4" fmla="*/ 8382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2"/>
                </a:moveTo>
                <a:lnTo>
                  <a:pt x="0" y="0"/>
                </a:lnTo>
                <a:lnTo>
                  <a:pt x="8382" y="0"/>
                </a:lnTo>
                <a:lnTo>
                  <a:pt x="8382" y="8382"/>
                </a:lnTo>
                <a:lnTo>
                  <a:pt x="0" y="8382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4291469" y="1269491"/>
            <a:ext cx="8382" cy="8382"/>
          </a:xfrm>
          <a:custGeom>
            <a:avLst/>
            <a:gdLst>
              <a:gd name="connsiteX0" fmla="*/ 0 w 8382"/>
              <a:gd name="connsiteY0" fmla="*/ 8382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2 h 8382"/>
              <a:gd name="connsiteX4" fmla="*/ 0 w 8382"/>
              <a:gd name="connsiteY4" fmla="*/ 8382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2"/>
                </a:moveTo>
                <a:lnTo>
                  <a:pt x="0" y="0"/>
                </a:lnTo>
                <a:lnTo>
                  <a:pt x="8382" y="0"/>
                </a:lnTo>
                <a:lnTo>
                  <a:pt x="8382" y="8382"/>
                </a:lnTo>
                <a:lnTo>
                  <a:pt x="0" y="8382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Freeform 3"/>
          <p:cNvSpPr/>
          <p:nvPr/>
        </p:nvSpPr>
        <p:spPr>
          <a:xfrm>
            <a:off x="4291469" y="1177289"/>
            <a:ext cx="8382" cy="67056"/>
          </a:xfrm>
          <a:custGeom>
            <a:avLst/>
            <a:gdLst>
              <a:gd name="connsiteX0" fmla="*/ 4191 w 8382"/>
              <a:gd name="connsiteY0" fmla="*/ 0 h 67056"/>
              <a:gd name="connsiteX1" fmla="*/ 4191 w 8382"/>
              <a:gd name="connsiteY1" fmla="*/ 67056 h 6705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82" h="67056">
                <a:moveTo>
                  <a:pt x="4191" y="0"/>
                </a:moveTo>
                <a:lnTo>
                  <a:pt x="4191" y="67056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Freeform 3"/>
          <p:cNvSpPr/>
          <p:nvPr/>
        </p:nvSpPr>
        <p:spPr>
          <a:xfrm>
            <a:off x="4291469" y="1144524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Freeform 3"/>
          <p:cNvSpPr/>
          <p:nvPr/>
        </p:nvSpPr>
        <p:spPr>
          <a:xfrm>
            <a:off x="4291469" y="1110996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Freeform 3"/>
          <p:cNvSpPr/>
          <p:nvPr/>
        </p:nvSpPr>
        <p:spPr>
          <a:xfrm>
            <a:off x="4291469" y="1018794"/>
            <a:ext cx="8382" cy="67055"/>
          </a:xfrm>
          <a:custGeom>
            <a:avLst/>
            <a:gdLst>
              <a:gd name="connsiteX0" fmla="*/ 4191 w 8382"/>
              <a:gd name="connsiteY0" fmla="*/ 0 h 67055"/>
              <a:gd name="connsiteX1" fmla="*/ 4191 w 8382"/>
              <a:gd name="connsiteY1" fmla="*/ 67055 h 670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82" h="67055">
                <a:moveTo>
                  <a:pt x="4191" y="0"/>
                </a:moveTo>
                <a:lnTo>
                  <a:pt x="4191" y="67055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Freeform 3"/>
          <p:cNvSpPr/>
          <p:nvPr/>
        </p:nvSpPr>
        <p:spPr>
          <a:xfrm>
            <a:off x="4291469" y="985266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Freeform 3"/>
          <p:cNvSpPr/>
          <p:nvPr/>
        </p:nvSpPr>
        <p:spPr>
          <a:xfrm>
            <a:off x="4291469" y="951738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Freeform 3"/>
          <p:cNvSpPr/>
          <p:nvPr/>
        </p:nvSpPr>
        <p:spPr>
          <a:xfrm>
            <a:off x="4309757" y="937260"/>
            <a:ext cx="66294" cy="8381"/>
          </a:xfrm>
          <a:custGeom>
            <a:avLst/>
            <a:gdLst>
              <a:gd name="connsiteX0" fmla="*/ 0 w 66294"/>
              <a:gd name="connsiteY0" fmla="*/ 4190 h 8381"/>
              <a:gd name="connsiteX1" fmla="*/ 66294 w 66294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6294" h="8381">
                <a:moveTo>
                  <a:pt x="0" y="4190"/>
                </a:moveTo>
                <a:lnTo>
                  <a:pt x="66294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Freeform 3"/>
          <p:cNvSpPr/>
          <p:nvPr/>
        </p:nvSpPr>
        <p:spPr>
          <a:xfrm>
            <a:off x="4401197" y="937260"/>
            <a:ext cx="8381" cy="8381"/>
          </a:xfrm>
          <a:custGeom>
            <a:avLst/>
            <a:gdLst>
              <a:gd name="connsiteX0" fmla="*/ 0 w 8381"/>
              <a:gd name="connsiteY0" fmla="*/ 8381 h 8381"/>
              <a:gd name="connsiteX1" fmla="*/ 0 w 8381"/>
              <a:gd name="connsiteY1" fmla="*/ 0 h 8381"/>
              <a:gd name="connsiteX2" fmla="*/ 8381 w 8381"/>
              <a:gd name="connsiteY2" fmla="*/ 0 h 8381"/>
              <a:gd name="connsiteX3" fmla="*/ 8381 w 8381"/>
              <a:gd name="connsiteY3" fmla="*/ 8381 h 8381"/>
              <a:gd name="connsiteX4" fmla="*/ 0 w 8381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1">
                <a:moveTo>
                  <a:pt x="0" y="8381"/>
                </a:moveTo>
                <a:lnTo>
                  <a:pt x="0" y="0"/>
                </a:lnTo>
                <a:lnTo>
                  <a:pt x="8381" y="0"/>
                </a:lnTo>
                <a:lnTo>
                  <a:pt x="8381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Freeform 3"/>
          <p:cNvSpPr/>
          <p:nvPr/>
        </p:nvSpPr>
        <p:spPr>
          <a:xfrm>
            <a:off x="4434725" y="937260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Freeform 3"/>
          <p:cNvSpPr/>
          <p:nvPr/>
        </p:nvSpPr>
        <p:spPr>
          <a:xfrm>
            <a:off x="4468253" y="937260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Freeform 3"/>
          <p:cNvSpPr/>
          <p:nvPr/>
        </p:nvSpPr>
        <p:spPr>
          <a:xfrm>
            <a:off x="4559693" y="937260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Freeform 3"/>
          <p:cNvSpPr/>
          <p:nvPr/>
        </p:nvSpPr>
        <p:spPr>
          <a:xfrm>
            <a:off x="4593221" y="937260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Freeform 3"/>
          <p:cNvSpPr/>
          <p:nvPr/>
        </p:nvSpPr>
        <p:spPr>
          <a:xfrm>
            <a:off x="4626749" y="937260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Freeform 3"/>
          <p:cNvSpPr/>
          <p:nvPr/>
        </p:nvSpPr>
        <p:spPr>
          <a:xfrm>
            <a:off x="4718951" y="937260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1 w 8382"/>
              <a:gd name="connsiteY2" fmla="*/ 0 h 8381"/>
              <a:gd name="connsiteX3" fmla="*/ 8381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1" y="0"/>
                </a:lnTo>
                <a:lnTo>
                  <a:pt x="8381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Freeform 3"/>
          <p:cNvSpPr/>
          <p:nvPr/>
        </p:nvSpPr>
        <p:spPr>
          <a:xfrm>
            <a:off x="4752479" y="937260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Freeform 3"/>
          <p:cNvSpPr/>
          <p:nvPr/>
        </p:nvSpPr>
        <p:spPr>
          <a:xfrm>
            <a:off x="4785245" y="937260"/>
            <a:ext cx="67056" cy="8381"/>
          </a:xfrm>
          <a:custGeom>
            <a:avLst/>
            <a:gdLst>
              <a:gd name="connsiteX0" fmla="*/ 0 w 67056"/>
              <a:gd name="connsiteY0" fmla="*/ 4190 h 8381"/>
              <a:gd name="connsiteX1" fmla="*/ 67056 w 67056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6" h="8381">
                <a:moveTo>
                  <a:pt x="0" y="4190"/>
                </a:moveTo>
                <a:lnTo>
                  <a:pt x="67056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Freeform 3"/>
          <p:cNvSpPr/>
          <p:nvPr/>
        </p:nvSpPr>
        <p:spPr>
          <a:xfrm>
            <a:off x="4877447" y="937260"/>
            <a:ext cx="8381" cy="8381"/>
          </a:xfrm>
          <a:custGeom>
            <a:avLst/>
            <a:gdLst>
              <a:gd name="connsiteX0" fmla="*/ 0 w 8381"/>
              <a:gd name="connsiteY0" fmla="*/ 8381 h 8381"/>
              <a:gd name="connsiteX1" fmla="*/ 0 w 8381"/>
              <a:gd name="connsiteY1" fmla="*/ 0 h 8381"/>
              <a:gd name="connsiteX2" fmla="*/ 8381 w 8381"/>
              <a:gd name="connsiteY2" fmla="*/ 0 h 8381"/>
              <a:gd name="connsiteX3" fmla="*/ 8381 w 8381"/>
              <a:gd name="connsiteY3" fmla="*/ 8381 h 8381"/>
              <a:gd name="connsiteX4" fmla="*/ 0 w 8381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1">
                <a:moveTo>
                  <a:pt x="0" y="8381"/>
                </a:moveTo>
                <a:lnTo>
                  <a:pt x="0" y="0"/>
                </a:lnTo>
                <a:lnTo>
                  <a:pt x="8381" y="0"/>
                </a:lnTo>
                <a:lnTo>
                  <a:pt x="8381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Freeform 3"/>
          <p:cNvSpPr/>
          <p:nvPr/>
        </p:nvSpPr>
        <p:spPr>
          <a:xfrm>
            <a:off x="4910975" y="937260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Freeform 3"/>
          <p:cNvSpPr/>
          <p:nvPr/>
        </p:nvSpPr>
        <p:spPr>
          <a:xfrm>
            <a:off x="4944503" y="937260"/>
            <a:ext cx="66294" cy="8381"/>
          </a:xfrm>
          <a:custGeom>
            <a:avLst/>
            <a:gdLst>
              <a:gd name="connsiteX0" fmla="*/ 0 w 66294"/>
              <a:gd name="connsiteY0" fmla="*/ 4190 h 8381"/>
              <a:gd name="connsiteX1" fmla="*/ 66294 w 66294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6294" h="8381">
                <a:moveTo>
                  <a:pt x="0" y="4190"/>
                </a:moveTo>
                <a:lnTo>
                  <a:pt x="66294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Freeform 3"/>
          <p:cNvSpPr/>
          <p:nvPr/>
        </p:nvSpPr>
        <p:spPr>
          <a:xfrm>
            <a:off x="5035943" y="937260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Freeform 3"/>
          <p:cNvSpPr/>
          <p:nvPr/>
        </p:nvSpPr>
        <p:spPr>
          <a:xfrm>
            <a:off x="5069471" y="937260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Freeform 3"/>
          <p:cNvSpPr/>
          <p:nvPr/>
        </p:nvSpPr>
        <p:spPr>
          <a:xfrm>
            <a:off x="5102999" y="937260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Freeform 3"/>
          <p:cNvSpPr/>
          <p:nvPr/>
        </p:nvSpPr>
        <p:spPr>
          <a:xfrm>
            <a:off x="5195201" y="937260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1 w 8382"/>
              <a:gd name="connsiteY2" fmla="*/ 0 h 8381"/>
              <a:gd name="connsiteX3" fmla="*/ 8381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1" y="0"/>
                </a:lnTo>
                <a:lnTo>
                  <a:pt x="8381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Freeform 3"/>
          <p:cNvSpPr/>
          <p:nvPr/>
        </p:nvSpPr>
        <p:spPr>
          <a:xfrm>
            <a:off x="5227967" y="937260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Freeform 3"/>
          <p:cNvSpPr/>
          <p:nvPr/>
        </p:nvSpPr>
        <p:spPr>
          <a:xfrm>
            <a:off x="5261495" y="937260"/>
            <a:ext cx="67056" cy="8381"/>
          </a:xfrm>
          <a:custGeom>
            <a:avLst/>
            <a:gdLst>
              <a:gd name="connsiteX0" fmla="*/ 0 w 67056"/>
              <a:gd name="connsiteY0" fmla="*/ 4190 h 8381"/>
              <a:gd name="connsiteX1" fmla="*/ 67056 w 67056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6" h="8381">
                <a:moveTo>
                  <a:pt x="0" y="4190"/>
                </a:moveTo>
                <a:lnTo>
                  <a:pt x="67056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Freeform 3"/>
          <p:cNvSpPr/>
          <p:nvPr/>
        </p:nvSpPr>
        <p:spPr>
          <a:xfrm>
            <a:off x="5353697" y="937260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Freeform 3"/>
          <p:cNvSpPr/>
          <p:nvPr/>
        </p:nvSpPr>
        <p:spPr>
          <a:xfrm>
            <a:off x="5387225" y="937260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Freeform 3"/>
          <p:cNvSpPr/>
          <p:nvPr/>
        </p:nvSpPr>
        <p:spPr>
          <a:xfrm>
            <a:off x="5420753" y="937260"/>
            <a:ext cx="66294" cy="8381"/>
          </a:xfrm>
          <a:custGeom>
            <a:avLst/>
            <a:gdLst>
              <a:gd name="connsiteX0" fmla="*/ 0 w 66294"/>
              <a:gd name="connsiteY0" fmla="*/ 4190 h 8381"/>
              <a:gd name="connsiteX1" fmla="*/ 66294 w 66294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6294" h="8381">
                <a:moveTo>
                  <a:pt x="0" y="4190"/>
                </a:moveTo>
                <a:lnTo>
                  <a:pt x="66294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Freeform 3"/>
          <p:cNvSpPr/>
          <p:nvPr/>
        </p:nvSpPr>
        <p:spPr>
          <a:xfrm>
            <a:off x="5512193" y="937260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Freeform 3"/>
          <p:cNvSpPr/>
          <p:nvPr/>
        </p:nvSpPr>
        <p:spPr>
          <a:xfrm>
            <a:off x="5545721" y="937260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Freeform 3"/>
          <p:cNvSpPr/>
          <p:nvPr/>
        </p:nvSpPr>
        <p:spPr>
          <a:xfrm>
            <a:off x="5579249" y="937260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Freeform 3"/>
          <p:cNvSpPr/>
          <p:nvPr/>
        </p:nvSpPr>
        <p:spPr>
          <a:xfrm>
            <a:off x="5670689" y="937260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Freeform 3"/>
          <p:cNvSpPr/>
          <p:nvPr/>
        </p:nvSpPr>
        <p:spPr>
          <a:xfrm>
            <a:off x="5704217" y="937260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Freeform 3"/>
          <p:cNvSpPr/>
          <p:nvPr/>
        </p:nvSpPr>
        <p:spPr>
          <a:xfrm>
            <a:off x="5737745" y="937260"/>
            <a:ext cx="67056" cy="8381"/>
          </a:xfrm>
          <a:custGeom>
            <a:avLst/>
            <a:gdLst>
              <a:gd name="connsiteX0" fmla="*/ 0 w 67056"/>
              <a:gd name="connsiteY0" fmla="*/ 4190 h 8381"/>
              <a:gd name="connsiteX1" fmla="*/ 67056 w 67056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6" h="8381">
                <a:moveTo>
                  <a:pt x="0" y="4190"/>
                </a:moveTo>
                <a:lnTo>
                  <a:pt x="67056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Freeform 3"/>
          <p:cNvSpPr/>
          <p:nvPr/>
        </p:nvSpPr>
        <p:spPr>
          <a:xfrm>
            <a:off x="5829947" y="937260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Freeform 3"/>
          <p:cNvSpPr/>
          <p:nvPr/>
        </p:nvSpPr>
        <p:spPr>
          <a:xfrm>
            <a:off x="5863475" y="937260"/>
            <a:ext cx="7620" cy="8381"/>
          </a:xfrm>
          <a:custGeom>
            <a:avLst/>
            <a:gdLst>
              <a:gd name="connsiteX0" fmla="*/ 0 w 7620"/>
              <a:gd name="connsiteY0" fmla="*/ 8381 h 8381"/>
              <a:gd name="connsiteX1" fmla="*/ 0 w 7620"/>
              <a:gd name="connsiteY1" fmla="*/ 0 h 8381"/>
              <a:gd name="connsiteX2" fmla="*/ 7620 w 7620"/>
              <a:gd name="connsiteY2" fmla="*/ 0 h 8381"/>
              <a:gd name="connsiteX3" fmla="*/ 7620 w 7620"/>
              <a:gd name="connsiteY3" fmla="*/ 8381 h 8381"/>
              <a:gd name="connsiteX4" fmla="*/ 0 w 7620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7620" h="8381">
                <a:moveTo>
                  <a:pt x="0" y="8381"/>
                </a:moveTo>
                <a:lnTo>
                  <a:pt x="0" y="0"/>
                </a:lnTo>
                <a:lnTo>
                  <a:pt x="7620" y="0"/>
                </a:lnTo>
                <a:lnTo>
                  <a:pt x="7620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Freeform 3"/>
          <p:cNvSpPr/>
          <p:nvPr/>
        </p:nvSpPr>
        <p:spPr>
          <a:xfrm>
            <a:off x="5896241" y="937260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Freeform 3"/>
          <p:cNvSpPr/>
          <p:nvPr/>
        </p:nvSpPr>
        <p:spPr>
          <a:xfrm>
            <a:off x="5988443" y="937260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Freeform 3"/>
          <p:cNvSpPr/>
          <p:nvPr/>
        </p:nvSpPr>
        <p:spPr>
          <a:xfrm>
            <a:off x="6021971" y="937260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Freeform 3"/>
          <p:cNvSpPr/>
          <p:nvPr/>
        </p:nvSpPr>
        <p:spPr>
          <a:xfrm>
            <a:off x="6055499" y="937260"/>
            <a:ext cx="66294" cy="8381"/>
          </a:xfrm>
          <a:custGeom>
            <a:avLst/>
            <a:gdLst>
              <a:gd name="connsiteX0" fmla="*/ 0 w 66294"/>
              <a:gd name="connsiteY0" fmla="*/ 4190 h 8381"/>
              <a:gd name="connsiteX1" fmla="*/ 66294 w 66294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6294" h="8381">
                <a:moveTo>
                  <a:pt x="0" y="4190"/>
                </a:moveTo>
                <a:lnTo>
                  <a:pt x="66294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Freeform 3"/>
          <p:cNvSpPr/>
          <p:nvPr/>
        </p:nvSpPr>
        <p:spPr>
          <a:xfrm>
            <a:off x="6146939" y="937260"/>
            <a:ext cx="8382" cy="8381"/>
          </a:xfrm>
          <a:custGeom>
            <a:avLst/>
            <a:gdLst>
              <a:gd name="connsiteX0" fmla="*/ 0 w 8382"/>
              <a:gd name="connsiteY0" fmla="*/ 8381 h 8381"/>
              <a:gd name="connsiteX1" fmla="*/ 0 w 8382"/>
              <a:gd name="connsiteY1" fmla="*/ 0 h 8381"/>
              <a:gd name="connsiteX2" fmla="*/ 8382 w 8382"/>
              <a:gd name="connsiteY2" fmla="*/ 0 h 8381"/>
              <a:gd name="connsiteX3" fmla="*/ 8382 w 8382"/>
              <a:gd name="connsiteY3" fmla="*/ 8381 h 8381"/>
              <a:gd name="connsiteX4" fmla="*/ 0 w 8382"/>
              <a:gd name="connsiteY4" fmla="*/ 8381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Freeform 3"/>
          <p:cNvSpPr/>
          <p:nvPr/>
        </p:nvSpPr>
        <p:spPr>
          <a:xfrm>
            <a:off x="6168275" y="949452"/>
            <a:ext cx="8382" cy="8382"/>
          </a:xfrm>
          <a:custGeom>
            <a:avLst/>
            <a:gdLst>
              <a:gd name="connsiteX0" fmla="*/ 8382 w 8382"/>
              <a:gd name="connsiteY0" fmla="*/ 0 h 8382"/>
              <a:gd name="connsiteX1" fmla="*/ 8382 w 8382"/>
              <a:gd name="connsiteY1" fmla="*/ 8381 h 8382"/>
              <a:gd name="connsiteX2" fmla="*/ 0 w 8382"/>
              <a:gd name="connsiteY2" fmla="*/ 8381 h 8382"/>
              <a:gd name="connsiteX3" fmla="*/ 0 w 8382"/>
              <a:gd name="connsiteY3" fmla="*/ 0 h 8382"/>
              <a:gd name="connsiteX4" fmla="*/ 8382 w 8382"/>
              <a:gd name="connsiteY4" fmla="*/ 0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Freeform 3"/>
          <p:cNvSpPr/>
          <p:nvPr/>
        </p:nvSpPr>
        <p:spPr>
          <a:xfrm>
            <a:off x="6168275" y="982980"/>
            <a:ext cx="8382" cy="66294"/>
          </a:xfrm>
          <a:custGeom>
            <a:avLst/>
            <a:gdLst>
              <a:gd name="connsiteX0" fmla="*/ 4190 w 8382"/>
              <a:gd name="connsiteY0" fmla="*/ 0 h 66294"/>
              <a:gd name="connsiteX1" fmla="*/ 4190 w 8382"/>
              <a:gd name="connsiteY1" fmla="*/ 66294 h 6629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82" h="66294">
                <a:moveTo>
                  <a:pt x="4190" y="0"/>
                </a:moveTo>
                <a:lnTo>
                  <a:pt x="4190" y="66294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Freeform 3"/>
          <p:cNvSpPr/>
          <p:nvPr/>
        </p:nvSpPr>
        <p:spPr>
          <a:xfrm>
            <a:off x="6168275" y="1074419"/>
            <a:ext cx="8382" cy="8382"/>
          </a:xfrm>
          <a:custGeom>
            <a:avLst/>
            <a:gdLst>
              <a:gd name="connsiteX0" fmla="*/ 8382 w 8382"/>
              <a:gd name="connsiteY0" fmla="*/ 0 h 8382"/>
              <a:gd name="connsiteX1" fmla="*/ 8382 w 8382"/>
              <a:gd name="connsiteY1" fmla="*/ 8382 h 8382"/>
              <a:gd name="connsiteX2" fmla="*/ 0 w 8382"/>
              <a:gd name="connsiteY2" fmla="*/ 8382 h 8382"/>
              <a:gd name="connsiteX3" fmla="*/ 0 w 8382"/>
              <a:gd name="connsiteY3" fmla="*/ 0 h 8382"/>
              <a:gd name="connsiteX4" fmla="*/ 8382 w 8382"/>
              <a:gd name="connsiteY4" fmla="*/ 0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8382" y="0"/>
                </a:moveTo>
                <a:lnTo>
                  <a:pt x="8382" y="8382"/>
                </a:lnTo>
                <a:lnTo>
                  <a:pt x="0" y="8382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Freeform 3"/>
          <p:cNvSpPr/>
          <p:nvPr/>
        </p:nvSpPr>
        <p:spPr>
          <a:xfrm>
            <a:off x="6168275" y="1107947"/>
            <a:ext cx="8382" cy="8382"/>
          </a:xfrm>
          <a:custGeom>
            <a:avLst/>
            <a:gdLst>
              <a:gd name="connsiteX0" fmla="*/ 8382 w 8382"/>
              <a:gd name="connsiteY0" fmla="*/ 0 h 8382"/>
              <a:gd name="connsiteX1" fmla="*/ 8382 w 8382"/>
              <a:gd name="connsiteY1" fmla="*/ 8382 h 8382"/>
              <a:gd name="connsiteX2" fmla="*/ 0 w 8382"/>
              <a:gd name="connsiteY2" fmla="*/ 8382 h 8382"/>
              <a:gd name="connsiteX3" fmla="*/ 0 w 8382"/>
              <a:gd name="connsiteY3" fmla="*/ 0 h 8382"/>
              <a:gd name="connsiteX4" fmla="*/ 8382 w 8382"/>
              <a:gd name="connsiteY4" fmla="*/ 0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8382" y="0"/>
                </a:moveTo>
                <a:lnTo>
                  <a:pt x="8382" y="8382"/>
                </a:lnTo>
                <a:lnTo>
                  <a:pt x="0" y="8382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Freeform 3"/>
          <p:cNvSpPr/>
          <p:nvPr/>
        </p:nvSpPr>
        <p:spPr>
          <a:xfrm>
            <a:off x="6168275" y="1141475"/>
            <a:ext cx="8382" cy="67056"/>
          </a:xfrm>
          <a:custGeom>
            <a:avLst/>
            <a:gdLst>
              <a:gd name="connsiteX0" fmla="*/ 4190 w 8382"/>
              <a:gd name="connsiteY0" fmla="*/ 0 h 67056"/>
              <a:gd name="connsiteX1" fmla="*/ 4190 w 8382"/>
              <a:gd name="connsiteY1" fmla="*/ 67056 h 6705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82" h="67056">
                <a:moveTo>
                  <a:pt x="4190" y="0"/>
                </a:moveTo>
                <a:lnTo>
                  <a:pt x="4190" y="67056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Freeform 3"/>
          <p:cNvSpPr/>
          <p:nvPr/>
        </p:nvSpPr>
        <p:spPr>
          <a:xfrm>
            <a:off x="6168275" y="1232916"/>
            <a:ext cx="8382" cy="8382"/>
          </a:xfrm>
          <a:custGeom>
            <a:avLst/>
            <a:gdLst>
              <a:gd name="connsiteX0" fmla="*/ 8382 w 8382"/>
              <a:gd name="connsiteY0" fmla="*/ 0 h 8382"/>
              <a:gd name="connsiteX1" fmla="*/ 8382 w 8382"/>
              <a:gd name="connsiteY1" fmla="*/ 8381 h 8382"/>
              <a:gd name="connsiteX2" fmla="*/ 0 w 8382"/>
              <a:gd name="connsiteY2" fmla="*/ 8381 h 8382"/>
              <a:gd name="connsiteX3" fmla="*/ 0 w 8382"/>
              <a:gd name="connsiteY3" fmla="*/ 0 h 8382"/>
              <a:gd name="connsiteX4" fmla="*/ 8382 w 8382"/>
              <a:gd name="connsiteY4" fmla="*/ 0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Freeform 3"/>
          <p:cNvSpPr/>
          <p:nvPr/>
        </p:nvSpPr>
        <p:spPr>
          <a:xfrm>
            <a:off x="6168275" y="1266444"/>
            <a:ext cx="8382" cy="8382"/>
          </a:xfrm>
          <a:custGeom>
            <a:avLst/>
            <a:gdLst>
              <a:gd name="connsiteX0" fmla="*/ 8382 w 8382"/>
              <a:gd name="connsiteY0" fmla="*/ 0 h 8382"/>
              <a:gd name="connsiteX1" fmla="*/ 8382 w 8382"/>
              <a:gd name="connsiteY1" fmla="*/ 8381 h 8382"/>
              <a:gd name="connsiteX2" fmla="*/ 0 w 8382"/>
              <a:gd name="connsiteY2" fmla="*/ 8381 h 8382"/>
              <a:gd name="connsiteX3" fmla="*/ 0 w 8382"/>
              <a:gd name="connsiteY3" fmla="*/ 0 h 8382"/>
              <a:gd name="connsiteX4" fmla="*/ 8382 w 8382"/>
              <a:gd name="connsiteY4" fmla="*/ 0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Freeform 3"/>
          <p:cNvSpPr/>
          <p:nvPr/>
        </p:nvSpPr>
        <p:spPr>
          <a:xfrm>
            <a:off x="6168275" y="1299972"/>
            <a:ext cx="8382" cy="67055"/>
          </a:xfrm>
          <a:custGeom>
            <a:avLst/>
            <a:gdLst>
              <a:gd name="connsiteX0" fmla="*/ 4190 w 8382"/>
              <a:gd name="connsiteY0" fmla="*/ 0 h 67055"/>
              <a:gd name="connsiteX1" fmla="*/ 4190 w 8382"/>
              <a:gd name="connsiteY1" fmla="*/ 67055 h 670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82" h="67055">
                <a:moveTo>
                  <a:pt x="4190" y="0"/>
                </a:moveTo>
                <a:lnTo>
                  <a:pt x="4190" y="67055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Freeform 3"/>
          <p:cNvSpPr/>
          <p:nvPr/>
        </p:nvSpPr>
        <p:spPr>
          <a:xfrm>
            <a:off x="6168275" y="1392174"/>
            <a:ext cx="8382" cy="8382"/>
          </a:xfrm>
          <a:custGeom>
            <a:avLst/>
            <a:gdLst>
              <a:gd name="connsiteX0" fmla="*/ 8382 w 8382"/>
              <a:gd name="connsiteY0" fmla="*/ 0 h 8382"/>
              <a:gd name="connsiteX1" fmla="*/ 8382 w 8382"/>
              <a:gd name="connsiteY1" fmla="*/ 8381 h 8382"/>
              <a:gd name="connsiteX2" fmla="*/ 0 w 8382"/>
              <a:gd name="connsiteY2" fmla="*/ 8381 h 8382"/>
              <a:gd name="connsiteX3" fmla="*/ 0 w 8382"/>
              <a:gd name="connsiteY3" fmla="*/ 0 h 8382"/>
              <a:gd name="connsiteX4" fmla="*/ 8382 w 8382"/>
              <a:gd name="connsiteY4" fmla="*/ 0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Freeform 3"/>
          <p:cNvSpPr/>
          <p:nvPr/>
        </p:nvSpPr>
        <p:spPr>
          <a:xfrm>
            <a:off x="6168275" y="1425702"/>
            <a:ext cx="8382" cy="7620"/>
          </a:xfrm>
          <a:custGeom>
            <a:avLst/>
            <a:gdLst>
              <a:gd name="connsiteX0" fmla="*/ 8382 w 8382"/>
              <a:gd name="connsiteY0" fmla="*/ 0 h 7620"/>
              <a:gd name="connsiteX1" fmla="*/ 8382 w 8382"/>
              <a:gd name="connsiteY1" fmla="*/ 7620 h 7620"/>
              <a:gd name="connsiteX2" fmla="*/ 0 w 8382"/>
              <a:gd name="connsiteY2" fmla="*/ 7620 h 7620"/>
              <a:gd name="connsiteX3" fmla="*/ 0 w 8382"/>
              <a:gd name="connsiteY3" fmla="*/ 0 h 7620"/>
              <a:gd name="connsiteX4" fmla="*/ 8382 w 8382"/>
              <a:gd name="connsiteY4" fmla="*/ 0 h 762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7620">
                <a:moveTo>
                  <a:pt x="8382" y="0"/>
                </a:moveTo>
                <a:lnTo>
                  <a:pt x="8382" y="7620"/>
                </a:lnTo>
                <a:lnTo>
                  <a:pt x="0" y="7620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Freeform 3"/>
          <p:cNvSpPr/>
          <p:nvPr/>
        </p:nvSpPr>
        <p:spPr>
          <a:xfrm>
            <a:off x="6168275" y="1458467"/>
            <a:ext cx="8382" cy="67056"/>
          </a:xfrm>
          <a:custGeom>
            <a:avLst/>
            <a:gdLst>
              <a:gd name="connsiteX0" fmla="*/ 4190 w 8382"/>
              <a:gd name="connsiteY0" fmla="*/ 0 h 67056"/>
              <a:gd name="connsiteX1" fmla="*/ 4190 w 8382"/>
              <a:gd name="connsiteY1" fmla="*/ 67056 h 6705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82" h="67056">
                <a:moveTo>
                  <a:pt x="4190" y="0"/>
                </a:moveTo>
                <a:lnTo>
                  <a:pt x="4190" y="67056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4" name="Freeform 3"/>
          <p:cNvSpPr/>
          <p:nvPr/>
        </p:nvSpPr>
        <p:spPr>
          <a:xfrm>
            <a:off x="6168275" y="1550669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5" name="Freeform 3"/>
          <p:cNvSpPr/>
          <p:nvPr/>
        </p:nvSpPr>
        <p:spPr>
          <a:xfrm>
            <a:off x="6141605" y="1557527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6" name="Freeform 3"/>
          <p:cNvSpPr/>
          <p:nvPr/>
        </p:nvSpPr>
        <p:spPr>
          <a:xfrm>
            <a:off x="6050165" y="1557527"/>
            <a:ext cx="66294" cy="8381"/>
          </a:xfrm>
          <a:custGeom>
            <a:avLst/>
            <a:gdLst>
              <a:gd name="connsiteX0" fmla="*/ 0 w 66294"/>
              <a:gd name="connsiteY0" fmla="*/ 4190 h 8381"/>
              <a:gd name="connsiteX1" fmla="*/ 66294 w 66294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6294" h="8381">
                <a:moveTo>
                  <a:pt x="0" y="4190"/>
                </a:moveTo>
                <a:lnTo>
                  <a:pt x="66294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8" name="Freeform 3"/>
          <p:cNvSpPr/>
          <p:nvPr/>
        </p:nvSpPr>
        <p:spPr>
          <a:xfrm>
            <a:off x="6016637" y="1557527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9" name="Freeform 3"/>
          <p:cNvSpPr/>
          <p:nvPr/>
        </p:nvSpPr>
        <p:spPr>
          <a:xfrm>
            <a:off x="5983109" y="1557527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0" name="Freeform 3"/>
          <p:cNvSpPr/>
          <p:nvPr/>
        </p:nvSpPr>
        <p:spPr>
          <a:xfrm>
            <a:off x="5890907" y="1557527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1" name="Freeform 3"/>
          <p:cNvSpPr/>
          <p:nvPr/>
        </p:nvSpPr>
        <p:spPr>
          <a:xfrm>
            <a:off x="5858141" y="1557527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2" name="Freeform 3"/>
          <p:cNvSpPr/>
          <p:nvPr/>
        </p:nvSpPr>
        <p:spPr>
          <a:xfrm>
            <a:off x="5824613" y="1557527"/>
            <a:ext cx="8382" cy="8381"/>
          </a:xfrm>
          <a:custGeom>
            <a:avLst/>
            <a:gdLst>
              <a:gd name="connsiteX0" fmla="*/ 8381 w 8382"/>
              <a:gd name="connsiteY0" fmla="*/ 0 h 8381"/>
              <a:gd name="connsiteX1" fmla="*/ 8381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1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1" y="0"/>
                </a:moveTo>
                <a:lnTo>
                  <a:pt x="8381" y="8381"/>
                </a:lnTo>
                <a:lnTo>
                  <a:pt x="0" y="8381"/>
                </a:lnTo>
                <a:lnTo>
                  <a:pt x="0" y="0"/>
                </a:lnTo>
                <a:lnTo>
                  <a:pt x="838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3" name="Freeform 3"/>
          <p:cNvSpPr/>
          <p:nvPr/>
        </p:nvSpPr>
        <p:spPr>
          <a:xfrm>
            <a:off x="5732411" y="1557527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4" name="Freeform 3"/>
          <p:cNvSpPr/>
          <p:nvPr/>
        </p:nvSpPr>
        <p:spPr>
          <a:xfrm>
            <a:off x="5698883" y="1557527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5" name="Freeform 3"/>
          <p:cNvSpPr/>
          <p:nvPr/>
        </p:nvSpPr>
        <p:spPr>
          <a:xfrm>
            <a:off x="5665355" y="1557527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6" name="Freeform 3"/>
          <p:cNvSpPr/>
          <p:nvPr/>
        </p:nvSpPr>
        <p:spPr>
          <a:xfrm>
            <a:off x="5573915" y="1557527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7" name="Freeform 3"/>
          <p:cNvSpPr/>
          <p:nvPr/>
        </p:nvSpPr>
        <p:spPr>
          <a:xfrm>
            <a:off x="5540387" y="1557527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8" name="Freeform 3"/>
          <p:cNvSpPr/>
          <p:nvPr/>
        </p:nvSpPr>
        <p:spPr>
          <a:xfrm>
            <a:off x="5506859" y="1557527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9" name="Freeform 3"/>
          <p:cNvSpPr/>
          <p:nvPr/>
        </p:nvSpPr>
        <p:spPr>
          <a:xfrm>
            <a:off x="5415419" y="1557527"/>
            <a:ext cx="66294" cy="8381"/>
          </a:xfrm>
          <a:custGeom>
            <a:avLst/>
            <a:gdLst>
              <a:gd name="connsiteX0" fmla="*/ 0 w 66294"/>
              <a:gd name="connsiteY0" fmla="*/ 4190 h 8381"/>
              <a:gd name="connsiteX1" fmla="*/ 66294 w 66294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6294" h="8381">
                <a:moveTo>
                  <a:pt x="0" y="4190"/>
                </a:moveTo>
                <a:lnTo>
                  <a:pt x="66294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0" name="Freeform 3"/>
          <p:cNvSpPr/>
          <p:nvPr/>
        </p:nvSpPr>
        <p:spPr>
          <a:xfrm>
            <a:off x="5381891" y="1557527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1" name="Freeform 3"/>
          <p:cNvSpPr/>
          <p:nvPr/>
        </p:nvSpPr>
        <p:spPr>
          <a:xfrm>
            <a:off x="5348363" y="1557527"/>
            <a:ext cx="8382" cy="8381"/>
          </a:xfrm>
          <a:custGeom>
            <a:avLst/>
            <a:gdLst>
              <a:gd name="connsiteX0" fmla="*/ 8381 w 8382"/>
              <a:gd name="connsiteY0" fmla="*/ 0 h 8381"/>
              <a:gd name="connsiteX1" fmla="*/ 8381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1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1" y="0"/>
                </a:moveTo>
                <a:lnTo>
                  <a:pt x="8381" y="8381"/>
                </a:lnTo>
                <a:lnTo>
                  <a:pt x="0" y="8381"/>
                </a:lnTo>
                <a:lnTo>
                  <a:pt x="0" y="0"/>
                </a:lnTo>
                <a:lnTo>
                  <a:pt x="838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2" name="Freeform 3"/>
          <p:cNvSpPr/>
          <p:nvPr/>
        </p:nvSpPr>
        <p:spPr>
          <a:xfrm>
            <a:off x="5256161" y="1557527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3" name="Freeform 3"/>
          <p:cNvSpPr/>
          <p:nvPr/>
        </p:nvSpPr>
        <p:spPr>
          <a:xfrm>
            <a:off x="5222633" y="1557527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4" name="Freeform 3"/>
          <p:cNvSpPr/>
          <p:nvPr/>
        </p:nvSpPr>
        <p:spPr>
          <a:xfrm>
            <a:off x="5189867" y="1557527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5" name="Freeform 3"/>
          <p:cNvSpPr/>
          <p:nvPr/>
        </p:nvSpPr>
        <p:spPr>
          <a:xfrm>
            <a:off x="5097665" y="1557527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6" name="Freeform 3"/>
          <p:cNvSpPr/>
          <p:nvPr/>
        </p:nvSpPr>
        <p:spPr>
          <a:xfrm>
            <a:off x="5064137" y="1557527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7" name="Freeform 3"/>
          <p:cNvSpPr/>
          <p:nvPr/>
        </p:nvSpPr>
        <p:spPr>
          <a:xfrm>
            <a:off x="5030609" y="1557527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" name="Freeform 3"/>
          <p:cNvSpPr/>
          <p:nvPr/>
        </p:nvSpPr>
        <p:spPr>
          <a:xfrm>
            <a:off x="4939169" y="1557527"/>
            <a:ext cx="66294" cy="8381"/>
          </a:xfrm>
          <a:custGeom>
            <a:avLst/>
            <a:gdLst>
              <a:gd name="connsiteX0" fmla="*/ 0 w 66294"/>
              <a:gd name="connsiteY0" fmla="*/ 4190 h 8381"/>
              <a:gd name="connsiteX1" fmla="*/ 66294 w 66294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6294" h="8381">
                <a:moveTo>
                  <a:pt x="0" y="4190"/>
                </a:moveTo>
                <a:lnTo>
                  <a:pt x="66294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9" name="Freeform 3"/>
          <p:cNvSpPr/>
          <p:nvPr/>
        </p:nvSpPr>
        <p:spPr>
          <a:xfrm>
            <a:off x="4905641" y="1557527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0" name="Freeform 3"/>
          <p:cNvSpPr/>
          <p:nvPr/>
        </p:nvSpPr>
        <p:spPr>
          <a:xfrm>
            <a:off x="4872113" y="1557527"/>
            <a:ext cx="8382" cy="8381"/>
          </a:xfrm>
          <a:custGeom>
            <a:avLst/>
            <a:gdLst>
              <a:gd name="connsiteX0" fmla="*/ 8381 w 8382"/>
              <a:gd name="connsiteY0" fmla="*/ 0 h 8381"/>
              <a:gd name="connsiteX1" fmla="*/ 8381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1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1" y="0"/>
                </a:moveTo>
                <a:lnTo>
                  <a:pt x="8381" y="8381"/>
                </a:lnTo>
                <a:lnTo>
                  <a:pt x="0" y="8381"/>
                </a:lnTo>
                <a:lnTo>
                  <a:pt x="0" y="0"/>
                </a:lnTo>
                <a:lnTo>
                  <a:pt x="838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1" name="Freeform 3"/>
          <p:cNvSpPr/>
          <p:nvPr/>
        </p:nvSpPr>
        <p:spPr>
          <a:xfrm>
            <a:off x="4780673" y="1557527"/>
            <a:ext cx="66294" cy="8381"/>
          </a:xfrm>
          <a:custGeom>
            <a:avLst/>
            <a:gdLst>
              <a:gd name="connsiteX0" fmla="*/ 0 w 66294"/>
              <a:gd name="connsiteY0" fmla="*/ 4190 h 8381"/>
              <a:gd name="connsiteX1" fmla="*/ 66294 w 66294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6294" h="8381">
                <a:moveTo>
                  <a:pt x="0" y="4190"/>
                </a:moveTo>
                <a:lnTo>
                  <a:pt x="66294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2" name="Freeform 3"/>
          <p:cNvSpPr/>
          <p:nvPr/>
        </p:nvSpPr>
        <p:spPr>
          <a:xfrm>
            <a:off x="4747145" y="1557527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3" name="Freeform 3"/>
          <p:cNvSpPr/>
          <p:nvPr/>
        </p:nvSpPr>
        <p:spPr>
          <a:xfrm>
            <a:off x="4713617" y="1557527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4" name="Freeform 3"/>
          <p:cNvSpPr/>
          <p:nvPr/>
        </p:nvSpPr>
        <p:spPr>
          <a:xfrm>
            <a:off x="4621415" y="1557527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5" name="Freeform 3"/>
          <p:cNvSpPr/>
          <p:nvPr/>
        </p:nvSpPr>
        <p:spPr>
          <a:xfrm>
            <a:off x="4587887" y="1557527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6" name="Freeform 3"/>
          <p:cNvSpPr/>
          <p:nvPr/>
        </p:nvSpPr>
        <p:spPr>
          <a:xfrm>
            <a:off x="4555121" y="1557527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7" name="Freeform 3"/>
          <p:cNvSpPr/>
          <p:nvPr/>
        </p:nvSpPr>
        <p:spPr>
          <a:xfrm>
            <a:off x="4462919" y="1557527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8" name="Freeform 3"/>
          <p:cNvSpPr/>
          <p:nvPr/>
        </p:nvSpPr>
        <p:spPr>
          <a:xfrm>
            <a:off x="4429391" y="1557527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9" name="Freeform 3"/>
          <p:cNvSpPr/>
          <p:nvPr/>
        </p:nvSpPr>
        <p:spPr>
          <a:xfrm>
            <a:off x="4395863" y="1557527"/>
            <a:ext cx="8382" cy="8381"/>
          </a:xfrm>
          <a:custGeom>
            <a:avLst/>
            <a:gdLst>
              <a:gd name="connsiteX0" fmla="*/ 8381 w 8382"/>
              <a:gd name="connsiteY0" fmla="*/ 0 h 8381"/>
              <a:gd name="connsiteX1" fmla="*/ 8381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1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1" y="0"/>
                </a:moveTo>
                <a:lnTo>
                  <a:pt x="8381" y="8381"/>
                </a:lnTo>
                <a:lnTo>
                  <a:pt x="0" y="8381"/>
                </a:lnTo>
                <a:lnTo>
                  <a:pt x="0" y="0"/>
                </a:lnTo>
                <a:lnTo>
                  <a:pt x="838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0" name="Freeform 3"/>
          <p:cNvSpPr/>
          <p:nvPr/>
        </p:nvSpPr>
        <p:spPr>
          <a:xfrm>
            <a:off x="4304423" y="1557527"/>
            <a:ext cx="66294" cy="8381"/>
          </a:xfrm>
          <a:custGeom>
            <a:avLst/>
            <a:gdLst>
              <a:gd name="connsiteX0" fmla="*/ 0 w 66294"/>
              <a:gd name="connsiteY0" fmla="*/ 4190 h 8381"/>
              <a:gd name="connsiteX1" fmla="*/ 66294 w 66294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6294" h="8381">
                <a:moveTo>
                  <a:pt x="0" y="4190"/>
                </a:moveTo>
                <a:lnTo>
                  <a:pt x="66294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1" name="Freeform 3"/>
          <p:cNvSpPr/>
          <p:nvPr/>
        </p:nvSpPr>
        <p:spPr>
          <a:xfrm>
            <a:off x="576719" y="1764792"/>
            <a:ext cx="9377933" cy="793242"/>
          </a:xfrm>
          <a:custGeom>
            <a:avLst/>
            <a:gdLst>
              <a:gd name="connsiteX0" fmla="*/ 0 w 9377933"/>
              <a:gd name="connsiteY0" fmla="*/ 0 h 793242"/>
              <a:gd name="connsiteX1" fmla="*/ 0 w 9377933"/>
              <a:gd name="connsiteY1" fmla="*/ 793241 h 793242"/>
              <a:gd name="connsiteX2" fmla="*/ 9377933 w 9377933"/>
              <a:gd name="connsiteY2" fmla="*/ 793241 h 793242"/>
              <a:gd name="connsiteX3" fmla="*/ 9377933 w 9377933"/>
              <a:gd name="connsiteY3" fmla="*/ 0 h 793242"/>
              <a:gd name="connsiteX4" fmla="*/ 0 w 9377933"/>
              <a:gd name="connsiteY4" fmla="*/ 0 h 79324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377933" h="793242">
                <a:moveTo>
                  <a:pt x="0" y="0"/>
                </a:moveTo>
                <a:lnTo>
                  <a:pt x="0" y="793241"/>
                </a:lnTo>
                <a:lnTo>
                  <a:pt x="9377933" y="793241"/>
                </a:lnTo>
                <a:lnTo>
                  <a:pt x="9377933" y="0"/>
                </a:lnTo>
                <a:lnTo>
                  <a:pt x="0" y="0"/>
                </a:lnTo>
              </a:path>
            </a:pathLst>
          </a:custGeom>
          <a:solidFill>
            <a:srgbClr val="EBF1D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2" name="Freeform 3"/>
          <p:cNvSpPr/>
          <p:nvPr/>
        </p:nvSpPr>
        <p:spPr>
          <a:xfrm>
            <a:off x="576719" y="1764792"/>
            <a:ext cx="9377933" cy="793242"/>
          </a:xfrm>
          <a:custGeom>
            <a:avLst/>
            <a:gdLst>
              <a:gd name="connsiteX0" fmla="*/ 0 w 9377933"/>
              <a:gd name="connsiteY0" fmla="*/ 0 h 793242"/>
              <a:gd name="connsiteX1" fmla="*/ 0 w 9377933"/>
              <a:gd name="connsiteY1" fmla="*/ 793241 h 793242"/>
              <a:gd name="connsiteX2" fmla="*/ 9377933 w 9377933"/>
              <a:gd name="connsiteY2" fmla="*/ 793241 h 793242"/>
              <a:gd name="connsiteX3" fmla="*/ 9377933 w 9377933"/>
              <a:gd name="connsiteY3" fmla="*/ 0 h 793242"/>
              <a:gd name="connsiteX4" fmla="*/ 0 w 9377933"/>
              <a:gd name="connsiteY4" fmla="*/ 0 h 79324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377933" h="793242">
                <a:moveTo>
                  <a:pt x="0" y="0"/>
                </a:moveTo>
                <a:lnTo>
                  <a:pt x="0" y="793241"/>
                </a:lnTo>
                <a:lnTo>
                  <a:pt x="9377933" y="793241"/>
                </a:lnTo>
                <a:lnTo>
                  <a:pt x="9377933" y="0"/>
                </a:lnTo>
                <a:lnTo>
                  <a:pt x="0" y="0"/>
                </a:lnTo>
              </a:path>
            </a:pathLst>
          </a:custGeom>
          <a:solidFill>
            <a:srgbClr val="EBF1D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800" y="1739900"/>
            <a:ext cx="9410700" cy="838200"/>
          </a:xfrm>
          <a:prstGeom prst="rect">
            <a:avLst/>
          </a:prstGeom>
          <a:noFill/>
        </p:spPr>
      </p:pic>
      <p:pic>
        <p:nvPicPr>
          <p:cNvPr id="10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95500" y="2616200"/>
            <a:ext cx="5956300" cy="41529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394200" y="952500"/>
            <a:ext cx="1651000" cy="584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4600"/>
              </a:lnSpc>
              <a:tabLst/>
            </a:pPr>
            <a:r>
              <a:rPr lang="en-US" altLang="zh-CN" sz="3509" dirty="0">
                <a:solidFill>
                  <a:srgbClr val="FFFFFF"/>
                </a:solidFill>
                <a:latin typeface="微软雅黑" pitchFamily="18" charset="0"/>
                <a:cs typeface="微软雅黑" pitchFamily="18" charset="0"/>
              </a:rPr>
              <a:t>3.1 体制</a:t>
            </a:r>
          </a:p>
        </p:txBody>
      </p:sp>
      <p:sp>
        <p:nvSpPr>
          <p:cNvPr id="1064" name="TextBox 1"/>
          <p:cNvSpPr txBox="1"/>
          <p:nvPr/>
        </p:nvSpPr>
        <p:spPr>
          <a:xfrm>
            <a:off x="1892300" y="1955800"/>
            <a:ext cx="5207000" cy="406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200"/>
              </a:lnSpc>
              <a:tabLst/>
            </a:pPr>
            <a:r>
              <a:rPr lang="en-US" altLang="zh-CN" sz="315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水中固着生存，一般辐射对称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1403" y="771905"/>
            <a:ext cx="10691621" cy="6014465"/>
          </a:xfrm>
          <a:custGeom>
            <a:avLst/>
            <a:gdLst>
              <a:gd name="connsiteX0" fmla="*/ 0 w 10691621"/>
              <a:gd name="connsiteY0" fmla="*/ 0 h 6014465"/>
              <a:gd name="connsiteX1" fmla="*/ 0 w 10691621"/>
              <a:gd name="connsiteY1" fmla="*/ 6014465 h 6014465"/>
              <a:gd name="connsiteX2" fmla="*/ 10691621 w 10691621"/>
              <a:gd name="connsiteY2" fmla="*/ 6014465 h 6014465"/>
              <a:gd name="connsiteX3" fmla="*/ 10691621 w 10691621"/>
              <a:gd name="connsiteY3" fmla="*/ 0 h 6014465"/>
              <a:gd name="connsiteX4" fmla="*/ 0 w 10691621"/>
              <a:gd name="connsiteY4" fmla="*/ 0 h 601446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691621" h="6014465">
                <a:moveTo>
                  <a:pt x="0" y="0"/>
                </a:moveTo>
                <a:lnTo>
                  <a:pt x="0" y="6014465"/>
                </a:lnTo>
                <a:lnTo>
                  <a:pt x="10691621" y="6014465"/>
                </a:lnTo>
                <a:lnTo>
                  <a:pt x="10691621" y="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3129419" y="790194"/>
            <a:ext cx="3938003" cy="881633"/>
          </a:xfrm>
          <a:custGeom>
            <a:avLst/>
            <a:gdLst>
              <a:gd name="connsiteX0" fmla="*/ 0 w 3938003"/>
              <a:gd name="connsiteY0" fmla="*/ 147066 h 881633"/>
              <a:gd name="connsiteX1" fmla="*/ 146304 w 3938003"/>
              <a:gd name="connsiteY1" fmla="*/ 0 h 881633"/>
              <a:gd name="connsiteX2" fmla="*/ 3790950 w 3938003"/>
              <a:gd name="connsiteY2" fmla="*/ 0 h 881633"/>
              <a:gd name="connsiteX3" fmla="*/ 3938003 w 3938003"/>
              <a:gd name="connsiteY3" fmla="*/ 147066 h 881633"/>
              <a:gd name="connsiteX4" fmla="*/ 3938003 w 3938003"/>
              <a:gd name="connsiteY4" fmla="*/ 734567 h 881633"/>
              <a:gd name="connsiteX5" fmla="*/ 3790950 w 3938003"/>
              <a:gd name="connsiteY5" fmla="*/ 881633 h 881633"/>
              <a:gd name="connsiteX6" fmla="*/ 146304 w 3938003"/>
              <a:gd name="connsiteY6" fmla="*/ 881633 h 881633"/>
              <a:gd name="connsiteX7" fmla="*/ 0 w 3938003"/>
              <a:gd name="connsiteY7" fmla="*/ 734567 h 881633"/>
              <a:gd name="connsiteX8" fmla="*/ 0 w 3938003"/>
              <a:gd name="connsiteY8" fmla="*/ 147066 h 88163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3938003" h="881633">
                <a:moveTo>
                  <a:pt x="0" y="147066"/>
                </a:moveTo>
                <a:cubicBezTo>
                  <a:pt x="0" y="66294"/>
                  <a:pt x="65532" y="0"/>
                  <a:pt x="146304" y="0"/>
                </a:cubicBezTo>
                <a:lnTo>
                  <a:pt x="3790950" y="0"/>
                </a:lnTo>
                <a:cubicBezTo>
                  <a:pt x="3872483" y="0"/>
                  <a:pt x="3938003" y="66294"/>
                  <a:pt x="3938003" y="147066"/>
                </a:cubicBezTo>
                <a:lnTo>
                  <a:pt x="3938003" y="734567"/>
                </a:lnTo>
                <a:cubicBezTo>
                  <a:pt x="3938003" y="815339"/>
                  <a:pt x="3872483" y="881633"/>
                  <a:pt x="3790950" y="881633"/>
                </a:cubicBezTo>
                <a:lnTo>
                  <a:pt x="146304" y="881633"/>
                </a:lnTo>
                <a:cubicBezTo>
                  <a:pt x="65532" y="881633"/>
                  <a:pt x="0" y="815339"/>
                  <a:pt x="0" y="734567"/>
                </a:cubicBezTo>
                <a:lnTo>
                  <a:pt x="0" y="147066"/>
                </a:lnTo>
              </a:path>
            </a:pathLst>
          </a:custGeom>
          <a:solidFill>
            <a:srgbClr val="53887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3129419" y="790194"/>
            <a:ext cx="3938003" cy="881633"/>
          </a:xfrm>
          <a:custGeom>
            <a:avLst/>
            <a:gdLst>
              <a:gd name="connsiteX0" fmla="*/ 0 w 3938003"/>
              <a:gd name="connsiteY0" fmla="*/ 147066 h 881633"/>
              <a:gd name="connsiteX1" fmla="*/ 146304 w 3938003"/>
              <a:gd name="connsiteY1" fmla="*/ 0 h 881633"/>
              <a:gd name="connsiteX2" fmla="*/ 3790950 w 3938003"/>
              <a:gd name="connsiteY2" fmla="*/ 0 h 881633"/>
              <a:gd name="connsiteX3" fmla="*/ 3938003 w 3938003"/>
              <a:gd name="connsiteY3" fmla="*/ 147066 h 881633"/>
              <a:gd name="connsiteX4" fmla="*/ 3938003 w 3938003"/>
              <a:gd name="connsiteY4" fmla="*/ 734567 h 881633"/>
              <a:gd name="connsiteX5" fmla="*/ 3790950 w 3938003"/>
              <a:gd name="connsiteY5" fmla="*/ 881633 h 881633"/>
              <a:gd name="connsiteX6" fmla="*/ 146304 w 3938003"/>
              <a:gd name="connsiteY6" fmla="*/ 881633 h 881633"/>
              <a:gd name="connsiteX7" fmla="*/ 0 w 3938003"/>
              <a:gd name="connsiteY7" fmla="*/ 734567 h 881633"/>
              <a:gd name="connsiteX8" fmla="*/ 0 w 3938003"/>
              <a:gd name="connsiteY8" fmla="*/ 147066 h 88163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3938003" h="881633">
                <a:moveTo>
                  <a:pt x="0" y="147066"/>
                </a:moveTo>
                <a:cubicBezTo>
                  <a:pt x="0" y="66294"/>
                  <a:pt x="65532" y="0"/>
                  <a:pt x="146304" y="0"/>
                </a:cubicBezTo>
                <a:lnTo>
                  <a:pt x="3790950" y="0"/>
                </a:lnTo>
                <a:cubicBezTo>
                  <a:pt x="3872483" y="0"/>
                  <a:pt x="3938003" y="66294"/>
                  <a:pt x="3938003" y="147066"/>
                </a:cubicBezTo>
                <a:lnTo>
                  <a:pt x="3938003" y="734567"/>
                </a:lnTo>
                <a:cubicBezTo>
                  <a:pt x="3938003" y="815339"/>
                  <a:pt x="3872483" y="881633"/>
                  <a:pt x="3790950" y="881633"/>
                </a:cubicBezTo>
                <a:lnTo>
                  <a:pt x="146304" y="881633"/>
                </a:lnTo>
                <a:cubicBezTo>
                  <a:pt x="65532" y="881633"/>
                  <a:pt x="0" y="815339"/>
                  <a:pt x="0" y="734567"/>
                </a:cubicBezTo>
                <a:lnTo>
                  <a:pt x="0" y="147066"/>
                </a:lnTo>
              </a:path>
            </a:pathLst>
          </a:custGeom>
          <a:solidFill>
            <a:srgbClr val="53887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3791597" y="1474469"/>
            <a:ext cx="8381" cy="67055"/>
          </a:xfrm>
          <a:custGeom>
            <a:avLst/>
            <a:gdLst>
              <a:gd name="connsiteX0" fmla="*/ 4190 w 8381"/>
              <a:gd name="connsiteY0" fmla="*/ 0 h 67055"/>
              <a:gd name="connsiteX1" fmla="*/ 4190 w 8381"/>
              <a:gd name="connsiteY1" fmla="*/ 67055 h 670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81" h="67055">
                <a:moveTo>
                  <a:pt x="4190" y="0"/>
                </a:moveTo>
                <a:lnTo>
                  <a:pt x="4190" y="67055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3791597" y="1440941"/>
            <a:ext cx="8381" cy="8382"/>
          </a:xfrm>
          <a:custGeom>
            <a:avLst/>
            <a:gdLst>
              <a:gd name="connsiteX0" fmla="*/ 0 w 8381"/>
              <a:gd name="connsiteY0" fmla="*/ 8382 h 8382"/>
              <a:gd name="connsiteX1" fmla="*/ 0 w 8381"/>
              <a:gd name="connsiteY1" fmla="*/ 0 h 8382"/>
              <a:gd name="connsiteX2" fmla="*/ 8381 w 8381"/>
              <a:gd name="connsiteY2" fmla="*/ 0 h 8382"/>
              <a:gd name="connsiteX3" fmla="*/ 8381 w 8381"/>
              <a:gd name="connsiteY3" fmla="*/ 8382 h 8382"/>
              <a:gd name="connsiteX4" fmla="*/ 0 w 8381"/>
              <a:gd name="connsiteY4" fmla="*/ 8382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2">
                <a:moveTo>
                  <a:pt x="0" y="8382"/>
                </a:moveTo>
                <a:lnTo>
                  <a:pt x="0" y="0"/>
                </a:lnTo>
                <a:lnTo>
                  <a:pt x="8381" y="0"/>
                </a:lnTo>
                <a:lnTo>
                  <a:pt x="8381" y="8382"/>
                </a:lnTo>
                <a:lnTo>
                  <a:pt x="0" y="8382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3791597" y="1407413"/>
            <a:ext cx="8381" cy="8382"/>
          </a:xfrm>
          <a:custGeom>
            <a:avLst/>
            <a:gdLst>
              <a:gd name="connsiteX0" fmla="*/ 0 w 8381"/>
              <a:gd name="connsiteY0" fmla="*/ 8382 h 8382"/>
              <a:gd name="connsiteX1" fmla="*/ 0 w 8381"/>
              <a:gd name="connsiteY1" fmla="*/ 0 h 8382"/>
              <a:gd name="connsiteX2" fmla="*/ 8381 w 8381"/>
              <a:gd name="connsiteY2" fmla="*/ 0 h 8382"/>
              <a:gd name="connsiteX3" fmla="*/ 8381 w 8381"/>
              <a:gd name="connsiteY3" fmla="*/ 8382 h 8382"/>
              <a:gd name="connsiteX4" fmla="*/ 0 w 8381"/>
              <a:gd name="connsiteY4" fmla="*/ 8382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2">
                <a:moveTo>
                  <a:pt x="0" y="8382"/>
                </a:moveTo>
                <a:lnTo>
                  <a:pt x="0" y="0"/>
                </a:lnTo>
                <a:lnTo>
                  <a:pt x="8381" y="0"/>
                </a:lnTo>
                <a:lnTo>
                  <a:pt x="8381" y="8382"/>
                </a:lnTo>
                <a:lnTo>
                  <a:pt x="0" y="8382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3791597" y="1315974"/>
            <a:ext cx="8381" cy="67055"/>
          </a:xfrm>
          <a:custGeom>
            <a:avLst/>
            <a:gdLst>
              <a:gd name="connsiteX0" fmla="*/ 4190 w 8381"/>
              <a:gd name="connsiteY0" fmla="*/ 0 h 67055"/>
              <a:gd name="connsiteX1" fmla="*/ 4190 w 8381"/>
              <a:gd name="connsiteY1" fmla="*/ 67055 h 670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81" h="67055">
                <a:moveTo>
                  <a:pt x="4190" y="0"/>
                </a:moveTo>
                <a:lnTo>
                  <a:pt x="4190" y="67055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3791597" y="1282446"/>
            <a:ext cx="8381" cy="8382"/>
          </a:xfrm>
          <a:custGeom>
            <a:avLst/>
            <a:gdLst>
              <a:gd name="connsiteX0" fmla="*/ 0 w 8381"/>
              <a:gd name="connsiteY0" fmla="*/ 8381 h 8382"/>
              <a:gd name="connsiteX1" fmla="*/ 0 w 8381"/>
              <a:gd name="connsiteY1" fmla="*/ 0 h 8382"/>
              <a:gd name="connsiteX2" fmla="*/ 8381 w 8381"/>
              <a:gd name="connsiteY2" fmla="*/ 0 h 8382"/>
              <a:gd name="connsiteX3" fmla="*/ 8381 w 8381"/>
              <a:gd name="connsiteY3" fmla="*/ 8381 h 8382"/>
              <a:gd name="connsiteX4" fmla="*/ 0 w 8381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2">
                <a:moveTo>
                  <a:pt x="0" y="8381"/>
                </a:moveTo>
                <a:lnTo>
                  <a:pt x="0" y="0"/>
                </a:lnTo>
                <a:lnTo>
                  <a:pt x="8381" y="0"/>
                </a:lnTo>
                <a:lnTo>
                  <a:pt x="8381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3791597" y="1248917"/>
            <a:ext cx="8381" cy="8382"/>
          </a:xfrm>
          <a:custGeom>
            <a:avLst/>
            <a:gdLst>
              <a:gd name="connsiteX0" fmla="*/ 0 w 8381"/>
              <a:gd name="connsiteY0" fmla="*/ 8382 h 8382"/>
              <a:gd name="connsiteX1" fmla="*/ 0 w 8381"/>
              <a:gd name="connsiteY1" fmla="*/ 0 h 8382"/>
              <a:gd name="connsiteX2" fmla="*/ 8381 w 8381"/>
              <a:gd name="connsiteY2" fmla="*/ 0 h 8382"/>
              <a:gd name="connsiteX3" fmla="*/ 8381 w 8381"/>
              <a:gd name="connsiteY3" fmla="*/ 8382 h 8382"/>
              <a:gd name="connsiteX4" fmla="*/ 0 w 8381"/>
              <a:gd name="connsiteY4" fmla="*/ 8382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2">
                <a:moveTo>
                  <a:pt x="0" y="8382"/>
                </a:moveTo>
                <a:lnTo>
                  <a:pt x="0" y="0"/>
                </a:lnTo>
                <a:lnTo>
                  <a:pt x="8381" y="0"/>
                </a:lnTo>
                <a:lnTo>
                  <a:pt x="8381" y="8382"/>
                </a:lnTo>
                <a:lnTo>
                  <a:pt x="0" y="8382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Freeform 3"/>
          <p:cNvSpPr/>
          <p:nvPr/>
        </p:nvSpPr>
        <p:spPr>
          <a:xfrm>
            <a:off x="3791597" y="1157477"/>
            <a:ext cx="8381" cy="66294"/>
          </a:xfrm>
          <a:custGeom>
            <a:avLst/>
            <a:gdLst>
              <a:gd name="connsiteX0" fmla="*/ 4190 w 8381"/>
              <a:gd name="connsiteY0" fmla="*/ 0 h 66294"/>
              <a:gd name="connsiteX1" fmla="*/ 4190 w 8381"/>
              <a:gd name="connsiteY1" fmla="*/ 66294 h 6629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81" h="66294">
                <a:moveTo>
                  <a:pt x="4190" y="0"/>
                </a:moveTo>
                <a:lnTo>
                  <a:pt x="4190" y="66294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Freeform 3"/>
          <p:cNvSpPr/>
          <p:nvPr/>
        </p:nvSpPr>
        <p:spPr>
          <a:xfrm>
            <a:off x="3791597" y="1123950"/>
            <a:ext cx="8381" cy="8382"/>
          </a:xfrm>
          <a:custGeom>
            <a:avLst/>
            <a:gdLst>
              <a:gd name="connsiteX0" fmla="*/ 0 w 8381"/>
              <a:gd name="connsiteY0" fmla="*/ 8382 h 8382"/>
              <a:gd name="connsiteX1" fmla="*/ 0 w 8381"/>
              <a:gd name="connsiteY1" fmla="*/ 0 h 8382"/>
              <a:gd name="connsiteX2" fmla="*/ 8381 w 8381"/>
              <a:gd name="connsiteY2" fmla="*/ 0 h 8382"/>
              <a:gd name="connsiteX3" fmla="*/ 8381 w 8381"/>
              <a:gd name="connsiteY3" fmla="*/ 8382 h 8382"/>
              <a:gd name="connsiteX4" fmla="*/ 0 w 8381"/>
              <a:gd name="connsiteY4" fmla="*/ 8382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2">
                <a:moveTo>
                  <a:pt x="0" y="8382"/>
                </a:moveTo>
                <a:lnTo>
                  <a:pt x="0" y="0"/>
                </a:lnTo>
                <a:lnTo>
                  <a:pt x="8381" y="0"/>
                </a:lnTo>
                <a:lnTo>
                  <a:pt x="8381" y="8382"/>
                </a:lnTo>
                <a:lnTo>
                  <a:pt x="0" y="8382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Freeform 3"/>
          <p:cNvSpPr/>
          <p:nvPr/>
        </p:nvSpPr>
        <p:spPr>
          <a:xfrm>
            <a:off x="3791597" y="1090422"/>
            <a:ext cx="8381" cy="8382"/>
          </a:xfrm>
          <a:custGeom>
            <a:avLst/>
            <a:gdLst>
              <a:gd name="connsiteX0" fmla="*/ 0 w 8381"/>
              <a:gd name="connsiteY0" fmla="*/ 8381 h 8382"/>
              <a:gd name="connsiteX1" fmla="*/ 0 w 8381"/>
              <a:gd name="connsiteY1" fmla="*/ 0 h 8382"/>
              <a:gd name="connsiteX2" fmla="*/ 8381 w 8381"/>
              <a:gd name="connsiteY2" fmla="*/ 0 h 8382"/>
              <a:gd name="connsiteX3" fmla="*/ 8381 w 8381"/>
              <a:gd name="connsiteY3" fmla="*/ 8381 h 8382"/>
              <a:gd name="connsiteX4" fmla="*/ 0 w 8381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2">
                <a:moveTo>
                  <a:pt x="0" y="8381"/>
                </a:moveTo>
                <a:lnTo>
                  <a:pt x="0" y="0"/>
                </a:lnTo>
                <a:lnTo>
                  <a:pt x="8381" y="0"/>
                </a:lnTo>
                <a:lnTo>
                  <a:pt x="8381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Freeform 3"/>
          <p:cNvSpPr/>
          <p:nvPr/>
        </p:nvSpPr>
        <p:spPr>
          <a:xfrm>
            <a:off x="3791597" y="998219"/>
            <a:ext cx="8381" cy="67055"/>
          </a:xfrm>
          <a:custGeom>
            <a:avLst/>
            <a:gdLst>
              <a:gd name="connsiteX0" fmla="*/ 4190 w 8381"/>
              <a:gd name="connsiteY0" fmla="*/ 0 h 67055"/>
              <a:gd name="connsiteX1" fmla="*/ 4190 w 8381"/>
              <a:gd name="connsiteY1" fmla="*/ 67055 h 670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81" h="67055">
                <a:moveTo>
                  <a:pt x="4190" y="0"/>
                </a:moveTo>
                <a:lnTo>
                  <a:pt x="4190" y="67055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Freeform 3"/>
          <p:cNvSpPr/>
          <p:nvPr/>
        </p:nvSpPr>
        <p:spPr>
          <a:xfrm>
            <a:off x="3791597" y="964691"/>
            <a:ext cx="8381" cy="8382"/>
          </a:xfrm>
          <a:custGeom>
            <a:avLst/>
            <a:gdLst>
              <a:gd name="connsiteX0" fmla="*/ 0 w 8381"/>
              <a:gd name="connsiteY0" fmla="*/ 8382 h 8382"/>
              <a:gd name="connsiteX1" fmla="*/ 0 w 8381"/>
              <a:gd name="connsiteY1" fmla="*/ 0 h 8382"/>
              <a:gd name="connsiteX2" fmla="*/ 8381 w 8381"/>
              <a:gd name="connsiteY2" fmla="*/ 0 h 8382"/>
              <a:gd name="connsiteX3" fmla="*/ 8381 w 8381"/>
              <a:gd name="connsiteY3" fmla="*/ 8382 h 8382"/>
              <a:gd name="connsiteX4" fmla="*/ 0 w 8381"/>
              <a:gd name="connsiteY4" fmla="*/ 8382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2">
                <a:moveTo>
                  <a:pt x="0" y="8382"/>
                </a:moveTo>
                <a:lnTo>
                  <a:pt x="0" y="0"/>
                </a:lnTo>
                <a:lnTo>
                  <a:pt x="8381" y="0"/>
                </a:lnTo>
                <a:lnTo>
                  <a:pt x="8381" y="8382"/>
                </a:lnTo>
                <a:lnTo>
                  <a:pt x="0" y="8382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Freeform 3"/>
          <p:cNvSpPr/>
          <p:nvPr/>
        </p:nvSpPr>
        <p:spPr>
          <a:xfrm>
            <a:off x="3791597" y="931925"/>
            <a:ext cx="8381" cy="8382"/>
          </a:xfrm>
          <a:custGeom>
            <a:avLst/>
            <a:gdLst>
              <a:gd name="connsiteX0" fmla="*/ 0 w 8381"/>
              <a:gd name="connsiteY0" fmla="*/ 8382 h 8382"/>
              <a:gd name="connsiteX1" fmla="*/ 0 w 8381"/>
              <a:gd name="connsiteY1" fmla="*/ 0 h 8382"/>
              <a:gd name="connsiteX2" fmla="*/ 8381 w 8381"/>
              <a:gd name="connsiteY2" fmla="*/ 0 h 8382"/>
              <a:gd name="connsiteX3" fmla="*/ 8381 w 8381"/>
              <a:gd name="connsiteY3" fmla="*/ 8382 h 8382"/>
              <a:gd name="connsiteX4" fmla="*/ 0 w 8381"/>
              <a:gd name="connsiteY4" fmla="*/ 8382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2">
                <a:moveTo>
                  <a:pt x="0" y="8382"/>
                </a:moveTo>
                <a:lnTo>
                  <a:pt x="0" y="0"/>
                </a:lnTo>
                <a:lnTo>
                  <a:pt x="8381" y="0"/>
                </a:lnTo>
                <a:lnTo>
                  <a:pt x="8381" y="8382"/>
                </a:lnTo>
                <a:lnTo>
                  <a:pt x="0" y="8382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Freeform 3"/>
          <p:cNvSpPr/>
          <p:nvPr/>
        </p:nvSpPr>
        <p:spPr>
          <a:xfrm>
            <a:off x="3809885" y="916686"/>
            <a:ext cx="66294" cy="8382"/>
          </a:xfrm>
          <a:custGeom>
            <a:avLst/>
            <a:gdLst>
              <a:gd name="connsiteX0" fmla="*/ 0 w 66294"/>
              <a:gd name="connsiteY0" fmla="*/ 4191 h 8382"/>
              <a:gd name="connsiteX1" fmla="*/ 66294 w 66294"/>
              <a:gd name="connsiteY1" fmla="*/ 419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6294" h="8382">
                <a:moveTo>
                  <a:pt x="0" y="4191"/>
                </a:moveTo>
                <a:lnTo>
                  <a:pt x="66294" y="4191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Freeform 3"/>
          <p:cNvSpPr/>
          <p:nvPr/>
        </p:nvSpPr>
        <p:spPr>
          <a:xfrm>
            <a:off x="3901325" y="916686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Freeform 3"/>
          <p:cNvSpPr/>
          <p:nvPr/>
        </p:nvSpPr>
        <p:spPr>
          <a:xfrm>
            <a:off x="3934853" y="916686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Freeform 3"/>
          <p:cNvSpPr/>
          <p:nvPr/>
        </p:nvSpPr>
        <p:spPr>
          <a:xfrm>
            <a:off x="3968381" y="916686"/>
            <a:ext cx="67055" cy="8382"/>
          </a:xfrm>
          <a:custGeom>
            <a:avLst/>
            <a:gdLst>
              <a:gd name="connsiteX0" fmla="*/ 0 w 67055"/>
              <a:gd name="connsiteY0" fmla="*/ 4191 h 8382"/>
              <a:gd name="connsiteX1" fmla="*/ 67055 w 67055"/>
              <a:gd name="connsiteY1" fmla="*/ 419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2">
                <a:moveTo>
                  <a:pt x="0" y="4191"/>
                </a:moveTo>
                <a:lnTo>
                  <a:pt x="67055" y="4191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Freeform 3"/>
          <p:cNvSpPr/>
          <p:nvPr/>
        </p:nvSpPr>
        <p:spPr>
          <a:xfrm>
            <a:off x="4059821" y="916686"/>
            <a:ext cx="8381" cy="8382"/>
          </a:xfrm>
          <a:custGeom>
            <a:avLst/>
            <a:gdLst>
              <a:gd name="connsiteX0" fmla="*/ 0 w 8381"/>
              <a:gd name="connsiteY0" fmla="*/ 8381 h 8382"/>
              <a:gd name="connsiteX1" fmla="*/ 0 w 8381"/>
              <a:gd name="connsiteY1" fmla="*/ 0 h 8382"/>
              <a:gd name="connsiteX2" fmla="*/ 8381 w 8381"/>
              <a:gd name="connsiteY2" fmla="*/ 0 h 8382"/>
              <a:gd name="connsiteX3" fmla="*/ 8381 w 8381"/>
              <a:gd name="connsiteY3" fmla="*/ 8381 h 8382"/>
              <a:gd name="connsiteX4" fmla="*/ 0 w 8381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2">
                <a:moveTo>
                  <a:pt x="0" y="8381"/>
                </a:moveTo>
                <a:lnTo>
                  <a:pt x="0" y="0"/>
                </a:lnTo>
                <a:lnTo>
                  <a:pt x="8381" y="0"/>
                </a:lnTo>
                <a:lnTo>
                  <a:pt x="8381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Freeform 3"/>
          <p:cNvSpPr/>
          <p:nvPr/>
        </p:nvSpPr>
        <p:spPr>
          <a:xfrm>
            <a:off x="4093349" y="916686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Freeform 3"/>
          <p:cNvSpPr/>
          <p:nvPr/>
        </p:nvSpPr>
        <p:spPr>
          <a:xfrm>
            <a:off x="4126877" y="916686"/>
            <a:ext cx="67055" cy="8382"/>
          </a:xfrm>
          <a:custGeom>
            <a:avLst/>
            <a:gdLst>
              <a:gd name="connsiteX0" fmla="*/ 0 w 67055"/>
              <a:gd name="connsiteY0" fmla="*/ 4191 h 8382"/>
              <a:gd name="connsiteX1" fmla="*/ 67055 w 67055"/>
              <a:gd name="connsiteY1" fmla="*/ 419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2">
                <a:moveTo>
                  <a:pt x="0" y="4191"/>
                </a:moveTo>
                <a:lnTo>
                  <a:pt x="67055" y="4191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Freeform 3"/>
          <p:cNvSpPr/>
          <p:nvPr/>
        </p:nvSpPr>
        <p:spPr>
          <a:xfrm>
            <a:off x="4219079" y="916686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Freeform 3"/>
          <p:cNvSpPr/>
          <p:nvPr/>
        </p:nvSpPr>
        <p:spPr>
          <a:xfrm>
            <a:off x="4252607" y="916686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1 w 8382"/>
              <a:gd name="connsiteY2" fmla="*/ 0 h 8382"/>
              <a:gd name="connsiteX3" fmla="*/ 8381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1" y="0"/>
                </a:lnTo>
                <a:lnTo>
                  <a:pt x="8381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Freeform 3"/>
          <p:cNvSpPr/>
          <p:nvPr/>
        </p:nvSpPr>
        <p:spPr>
          <a:xfrm>
            <a:off x="4285373" y="916686"/>
            <a:ext cx="67055" cy="8382"/>
          </a:xfrm>
          <a:custGeom>
            <a:avLst/>
            <a:gdLst>
              <a:gd name="connsiteX0" fmla="*/ 0 w 67055"/>
              <a:gd name="connsiteY0" fmla="*/ 4191 h 8382"/>
              <a:gd name="connsiteX1" fmla="*/ 67055 w 67055"/>
              <a:gd name="connsiteY1" fmla="*/ 419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2">
                <a:moveTo>
                  <a:pt x="0" y="4191"/>
                </a:moveTo>
                <a:lnTo>
                  <a:pt x="67055" y="4191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Freeform 3"/>
          <p:cNvSpPr/>
          <p:nvPr/>
        </p:nvSpPr>
        <p:spPr>
          <a:xfrm>
            <a:off x="4377575" y="916686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Freeform 3"/>
          <p:cNvSpPr/>
          <p:nvPr/>
        </p:nvSpPr>
        <p:spPr>
          <a:xfrm>
            <a:off x="4411103" y="916686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Freeform 3"/>
          <p:cNvSpPr/>
          <p:nvPr/>
        </p:nvSpPr>
        <p:spPr>
          <a:xfrm>
            <a:off x="4444631" y="916686"/>
            <a:ext cx="66294" cy="8382"/>
          </a:xfrm>
          <a:custGeom>
            <a:avLst/>
            <a:gdLst>
              <a:gd name="connsiteX0" fmla="*/ 0 w 66294"/>
              <a:gd name="connsiteY0" fmla="*/ 4191 h 8382"/>
              <a:gd name="connsiteX1" fmla="*/ 66294 w 66294"/>
              <a:gd name="connsiteY1" fmla="*/ 419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6294" h="8382">
                <a:moveTo>
                  <a:pt x="0" y="4191"/>
                </a:moveTo>
                <a:lnTo>
                  <a:pt x="66294" y="4191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Freeform 3"/>
          <p:cNvSpPr/>
          <p:nvPr/>
        </p:nvSpPr>
        <p:spPr>
          <a:xfrm>
            <a:off x="4536071" y="916686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Freeform 3"/>
          <p:cNvSpPr/>
          <p:nvPr/>
        </p:nvSpPr>
        <p:spPr>
          <a:xfrm>
            <a:off x="4569599" y="916686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Freeform 3"/>
          <p:cNvSpPr/>
          <p:nvPr/>
        </p:nvSpPr>
        <p:spPr>
          <a:xfrm>
            <a:off x="4603127" y="916686"/>
            <a:ext cx="67055" cy="8382"/>
          </a:xfrm>
          <a:custGeom>
            <a:avLst/>
            <a:gdLst>
              <a:gd name="connsiteX0" fmla="*/ 0 w 67055"/>
              <a:gd name="connsiteY0" fmla="*/ 4191 h 8382"/>
              <a:gd name="connsiteX1" fmla="*/ 67055 w 67055"/>
              <a:gd name="connsiteY1" fmla="*/ 419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2">
                <a:moveTo>
                  <a:pt x="0" y="4191"/>
                </a:moveTo>
                <a:lnTo>
                  <a:pt x="67055" y="4191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Freeform 3"/>
          <p:cNvSpPr/>
          <p:nvPr/>
        </p:nvSpPr>
        <p:spPr>
          <a:xfrm>
            <a:off x="4695329" y="916686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Freeform 3"/>
          <p:cNvSpPr/>
          <p:nvPr/>
        </p:nvSpPr>
        <p:spPr>
          <a:xfrm>
            <a:off x="4728095" y="916686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Freeform 3"/>
          <p:cNvSpPr/>
          <p:nvPr/>
        </p:nvSpPr>
        <p:spPr>
          <a:xfrm>
            <a:off x="4761623" y="916686"/>
            <a:ext cx="67055" cy="8382"/>
          </a:xfrm>
          <a:custGeom>
            <a:avLst/>
            <a:gdLst>
              <a:gd name="connsiteX0" fmla="*/ 0 w 67055"/>
              <a:gd name="connsiteY0" fmla="*/ 4191 h 8382"/>
              <a:gd name="connsiteX1" fmla="*/ 67055 w 67055"/>
              <a:gd name="connsiteY1" fmla="*/ 419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2">
                <a:moveTo>
                  <a:pt x="0" y="4191"/>
                </a:moveTo>
                <a:lnTo>
                  <a:pt x="67055" y="4191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Freeform 3"/>
          <p:cNvSpPr/>
          <p:nvPr/>
        </p:nvSpPr>
        <p:spPr>
          <a:xfrm>
            <a:off x="4853825" y="916686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Freeform 3"/>
          <p:cNvSpPr/>
          <p:nvPr/>
        </p:nvSpPr>
        <p:spPr>
          <a:xfrm>
            <a:off x="4887353" y="916686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Freeform 3"/>
          <p:cNvSpPr/>
          <p:nvPr/>
        </p:nvSpPr>
        <p:spPr>
          <a:xfrm>
            <a:off x="4920881" y="916686"/>
            <a:ext cx="66294" cy="8382"/>
          </a:xfrm>
          <a:custGeom>
            <a:avLst/>
            <a:gdLst>
              <a:gd name="connsiteX0" fmla="*/ 0 w 66294"/>
              <a:gd name="connsiteY0" fmla="*/ 4191 h 8382"/>
              <a:gd name="connsiteX1" fmla="*/ 66294 w 66294"/>
              <a:gd name="connsiteY1" fmla="*/ 419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6294" h="8382">
                <a:moveTo>
                  <a:pt x="0" y="4191"/>
                </a:moveTo>
                <a:lnTo>
                  <a:pt x="66294" y="4191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Freeform 3"/>
          <p:cNvSpPr/>
          <p:nvPr/>
        </p:nvSpPr>
        <p:spPr>
          <a:xfrm>
            <a:off x="5012321" y="916686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Freeform 3"/>
          <p:cNvSpPr/>
          <p:nvPr/>
        </p:nvSpPr>
        <p:spPr>
          <a:xfrm>
            <a:off x="5045849" y="916686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Freeform 3"/>
          <p:cNvSpPr/>
          <p:nvPr/>
        </p:nvSpPr>
        <p:spPr>
          <a:xfrm>
            <a:off x="5079377" y="916686"/>
            <a:ext cx="67055" cy="8382"/>
          </a:xfrm>
          <a:custGeom>
            <a:avLst/>
            <a:gdLst>
              <a:gd name="connsiteX0" fmla="*/ 0 w 67055"/>
              <a:gd name="connsiteY0" fmla="*/ 4191 h 8382"/>
              <a:gd name="connsiteX1" fmla="*/ 67055 w 67055"/>
              <a:gd name="connsiteY1" fmla="*/ 419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2">
                <a:moveTo>
                  <a:pt x="0" y="4191"/>
                </a:moveTo>
                <a:lnTo>
                  <a:pt x="67055" y="4191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Freeform 3"/>
          <p:cNvSpPr/>
          <p:nvPr/>
        </p:nvSpPr>
        <p:spPr>
          <a:xfrm>
            <a:off x="5170817" y="916686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Freeform 3"/>
          <p:cNvSpPr/>
          <p:nvPr/>
        </p:nvSpPr>
        <p:spPr>
          <a:xfrm>
            <a:off x="5204345" y="916686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Freeform 3"/>
          <p:cNvSpPr/>
          <p:nvPr/>
        </p:nvSpPr>
        <p:spPr>
          <a:xfrm>
            <a:off x="5237873" y="916686"/>
            <a:ext cx="67055" cy="8382"/>
          </a:xfrm>
          <a:custGeom>
            <a:avLst/>
            <a:gdLst>
              <a:gd name="connsiteX0" fmla="*/ 0 w 67055"/>
              <a:gd name="connsiteY0" fmla="*/ 4191 h 8382"/>
              <a:gd name="connsiteX1" fmla="*/ 67055 w 67055"/>
              <a:gd name="connsiteY1" fmla="*/ 419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2">
                <a:moveTo>
                  <a:pt x="0" y="4191"/>
                </a:moveTo>
                <a:lnTo>
                  <a:pt x="67055" y="4191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Freeform 3"/>
          <p:cNvSpPr/>
          <p:nvPr/>
        </p:nvSpPr>
        <p:spPr>
          <a:xfrm>
            <a:off x="5330075" y="916686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Freeform 3"/>
          <p:cNvSpPr/>
          <p:nvPr/>
        </p:nvSpPr>
        <p:spPr>
          <a:xfrm>
            <a:off x="5363603" y="916686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Freeform 3"/>
          <p:cNvSpPr/>
          <p:nvPr/>
        </p:nvSpPr>
        <p:spPr>
          <a:xfrm>
            <a:off x="5396369" y="916686"/>
            <a:ext cx="67055" cy="8382"/>
          </a:xfrm>
          <a:custGeom>
            <a:avLst/>
            <a:gdLst>
              <a:gd name="connsiteX0" fmla="*/ 0 w 67055"/>
              <a:gd name="connsiteY0" fmla="*/ 4191 h 8382"/>
              <a:gd name="connsiteX1" fmla="*/ 67055 w 67055"/>
              <a:gd name="connsiteY1" fmla="*/ 419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2">
                <a:moveTo>
                  <a:pt x="0" y="4191"/>
                </a:moveTo>
                <a:lnTo>
                  <a:pt x="67055" y="4191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Freeform 3"/>
          <p:cNvSpPr/>
          <p:nvPr/>
        </p:nvSpPr>
        <p:spPr>
          <a:xfrm>
            <a:off x="5488571" y="916686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Freeform 3"/>
          <p:cNvSpPr/>
          <p:nvPr/>
        </p:nvSpPr>
        <p:spPr>
          <a:xfrm>
            <a:off x="5522099" y="916686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Freeform 3"/>
          <p:cNvSpPr/>
          <p:nvPr/>
        </p:nvSpPr>
        <p:spPr>
          <a:xfrm>
            <a:off x="5555627" y="916686"/>
            <a:ext cx="66294" cy="8382"/>
          </a:xfrm>
          <a:custGeom>
            <a:avLst/>
            <a:gdLst>
              <a:gd name="connsiteX0" fmla="*/ 0 w 66294"/>
              <a:gd name="connsiteY0" fmla="*/ 4191 h 8382"/>
              <a:gd name="connsiteX1" fmla="*/ 66294 w 66294"/>
              <a:gd name="connsiteY1" fmla="*/ 419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6294" h="8382">
                <a:moveTo>
                  <a:pt x="0" y="4191"/>
                </a:moveTo>
                <a:lnTo>
                  <a:pt x="66294" y="4191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Freeform 3"/>
          <p:cNvSpPr/>
          <p:nvPr/>
        </p:nvSpPr>
        <p:spPr>
          <a:xfrm>
            <a:off x="5647067" y="916686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Freeform 3"/>
          <p:cNvSpPr/>
          <p:nvPr/>
        </p:nvSpPr>
        <p:spPr>
          <a:xfrm>
            <a:off x="5680595" y="916686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Freeform 3"/>
          <p:cNvSpPr/>
          <p:nvPr/>
        </p:nvSpPr>
        <p:spPr>
          <a:xfrm>
            <a:off x="5714123" y="916686"/>
            <a:ext cx="67055" cy="8382"/>
          </a:xfrm>
          <a:custGeom>
            <a:avLst/>
            <a:gdLst>
              <a:gd name="connsiteX0" fmla="*/ 0 w 67055"/>
              <a:gd name="connsiteY0" fmla="*/ 4191 h 8382"/>
              <a:gd name="connsiteX1" fmla="*/ 67055 w 67055"/>
              <a:gd name="connsiteY1" fmla="*/ 419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2">
                <a:moveTo>
                  <a:pt x="0" y="4191"/>
                </a:moveTo>
                <a:lnTo>
                  <a:pt x="67055" y="4191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Freeform 3"/>
          <p:cNvSpPr/>
          <p:nvPr/>
        </p:nvSpPr>
        <p:spPr>
          <a:xfrm>
            <a:off x="5806325" y="916686"/>
            <a:ext cx="7620" cy="8382"/>
          </a:xfrm>
          <a:custGeom>
            <a:avLst/>
            <a:gdLst>
              <a:gd name="connsiteX0" fmla="*/ 0 w 7620"/>
              <a:gd name="connsiteY0" fmla="*/ 8381 h 8382"/>
              <a:gd name="connsiteX1" fmla="*/ 0 w 7620"/>
              <a:gd name="connsiteY1" fmla="*/ 0 h 8382"/>
              <a:gd name="connsiteX2" fmla="*/ 7620 w 7620"/>
              <a:gd name="connsiteY2" fmla="*/ 0 h 8382"/>
              <a:gd name="connsiteX3" fmla="*/ 7620 w 7620"/>
              <a:gd name="connsiteY3" fmla="*/ 8381 h 8382"/>
              <a:gd name="connsiteX4" fmla="*/ 0 w 7620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7620" h="8382">
                <a:moveTo>
                  <a:pt x="0" y="8381"/>
                </a:moveTo>
                <a:lnTo>
                  <a:pt x="0" y="0"/>
                </a:lnTo>
                <a:lnTo>
                  <a:pt x="7620" y="0"/>
                </a:lnTo>
                <a:lnTo>
                  <a:pt x="7620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Freeform 3"/>
          <p:cNvSpPr/>
          <p:nvPr/>
        </p:nvSpPr>
        <p:spPr>
          <a:xfrm>
            <a:off x="5839091" y="916686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Freeform 3"/>
          <p:cNvSpPr/>
          <p:nvPr/>
        </p:nvSpPr>
        <p:spPr>
          <a:xfrm>
            <a:off x="5872619" y="916686"/>
            <a:ext cx="67055" cy="8382"/>
          </a:xfrm>
          <a:custGeom>
            <a:avLst/>
            <a:gdLst>
              <a:gd name="connsiteX0" fmla="*/ 0 w 67055"/>
              <a:gd name="connsiteY0" fmla="*/ 4191 h 8382"/>
              <a:gd name="connsiteX1" fmla="*/ 67055 w 67055"/>
              <a:gd name="connsiteY1" fmla="*/ 419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2">
                <a:moveTo>
                  <a:pt x="0" y="4191"/>
                </a:moveTo>
                <a:lnTo>
                  <a:pt x="67055" y="4191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Freeform 3"/>
          <p:cNvSpPr/>
          <p:nvPr/>
        </p:nvSpPr>
        <p:spPr>
          <a:xfrm>
            <a:off x="5964821" y="916686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Freeform 3"/>
          <p:cNvSpPr/>
          <p:nvPr/>
        </p:nvSpPr>
        <p:spPr>
          <a:xfrm>
            <a:off x="5998349" y="916686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Freeform 3"/>
          <p:cNvSpPr/>
          <p:nvPr/>
        </p:nvSpPr>
        <p:spPr>
          <a:xfrm>
            <a:off x="6031877" y="916686"/>
            <a:ext cx="66294" cy="8382"/>
          </a:xfrm>
          <a:custGeom>
            <a:avLst/>
            <a:gdLst>
              <a:gd name="connsiteX0" fmla="*/ 0 w 66294"/>
              <a:gd name="connsiteY0" fmla="*/ 4191 h 8382"/>
              <a:gd name="connsiteX1" fmla="*/ 66294 w 66294"/>
              <a:gd name="connsiteY1" fmla="*/ 419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6294" h="8382">
                <a:moveTo>
                  <a:pt x="0" y="4191"/>
                </a:moveTo>
                <a:lnTo>
                  <a:pt x="66294" y="4191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Freeform 3"/>
          <p:cNvSpPr/>
          <p:nvPr/>
        </p:nvSpPr>
        <p:spPr>
          <a:xfrm>
            <a:off x="6123317" y="916686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Freeform 3"/>
          <p:cNvSpPr/>
          <p:nvPr/>
        </p:nvSpPr>
        <p:spPr>
          <a:xfrm>
            <a:off x="6156845" y="916686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Freeform 3"/>
          <p:cNvSpPr/>
          <p:nvPr/>
        </p:nvSpPr>
        <p:spPr>
          <a:xfrm>
            <a:off x="6190373" y="916686"/>
            <a:ext cx="66294" cy="8382"/>
          </a:xfrm>
          <a:custGeom>
            <a:avLst/>
            <a:gdLst>
              <a:gd name="connsiteX0" fmla="*/ 0 w 66294"/>
              <a:gd name="connsiteY0" fmla="*/ 4191 h 8382"/>
              <a:gd name="connsiteX1" fmla="*/ 66294 w 66294"/>
              <a:gd name="connsiteY1" fmla="*/ 419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6294" h="8382">
                <a:moveTo>
                  <a:pt x="0" y="4191"/>
                </a:moveTo>
                <a:lnTo>
                  <a:pt x="66294" y="4191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Freeform 3"/>
          <p:cNvSpPr/>
          <p:nvPr/>
        </p:nvSpPr>
        <p:spPr>
          <a:xfrm>
            <a:off x="6281801" y="916686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Freeform 3"/>
          <p:cNvSpPr/>
          <p:nvPr/>
        </p:nvSpPr>
        <p:spPr>
          <a:xfrm>
            <a:off x="6315341" y="916686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Freeform 3"/>
          <p:cNvSpPr/>
          <p:nvPr/>
        </p:nvSpPr>
        <p:spPr>
          <a:xfrm>
            <a:off x="6348857" y="916686"/>
            <a:ext cx="67055" cy="8382"/>
          </a:xfrm>
          <a:custGeom>
            <a:avLst/>
            <a:gdLst>
              <a:gd name="connsiteX0" fmla="*/ 0 w 67055"/>
              <a:gd name="connsiteY0" fmla="*/ 4191 h 8382"/>
              <a:gd name="connsiteX1" fmla="*/ 67055 w 67055"/>
              <a:gd name="connsiteY1" fmla="*/ 419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2">
                <a:moveTo>
                  <a:pt x="0" y="4191"/>
                </a:moveTo>
                <a:lnTo>
                  <a:pt x="67055" y="4191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Freeform 3"/>
          <p:cNvSpPr/>
          <p:nvPr/>
        </p:nvSpPr>
        <p:spPr>
          <a:xfrm>
            <a:off x="6441071" y="916686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Freeform 3"/>
          <p:cNvSpPr/>
          <p:nvPr/>
        </p:nvSpPr>
        <p:spPr>
          <a:xfrm>
            <a:off x="6473825" y="916686"/>
            <a:ext cx="8382" cy="8382"/>
          </a:xfrm>
          <a:custGeom>
            <a:avLst/>
            <a:gdLst>
              <a:gd name="connsiteX0" fmla="*/ 0 w 8382"/>
              <a:gd name="connsiteY0" fmla="*/ 8381 h 8382"/>
              <a:gd name="connsiteX1" fmla="*/ 0 w 8382"/>
              <a:gd name="connsiteY1" fmla="*/ 0 h 8382"/>
              <a:gd name="connsiteX2" fmla="*/ 8382 w 8382"/>
              <a:gd name="connsiteY2" fmla="*/ 0 h 8382"/>
              <a:gd name="connsiteX3" fmla="*/ 8382 w 8382"/>
              <a:gd name="connsiteY3" fmla="*/ 8381 h 8382"/>
              <a:gd name="connsiteX4" fmla="*/ 0 w 8382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2">
                <a:moveTo>
                  <a:pt x="0" y="8381"/>
                </a:moveTo>
                <a:lnTo>
                  <a:pt x="0" y="0"/>
                </a:lnTo>
                <a:lnTo>
                  <a:pt x="8382" y="0"/>
                </a:lnTo>
                <a:lnTo>
                  <a:pt x="8382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Freeform 3"/>
          <p:cNvSpPr/>
          <p:nvPr/>
        </p:nvSpPr>
        <p:spPr>
          <a:xfrm>
            <a:off x="6507365" y="916686"/>
            <a:ext cx="67056" cy="8382"/>
          </a:xfrm>
          <a:custGeom>
            <a:avLst/>
            <a:gdLst>
              <a:gd name="connsiteX0" fmla="*/ 0 w 67056"/>
              <a:gd name="connsiteY0" fmla="*/ 4191 h 8382"/>
              <a:gd name="connsiteX1" fmla="*/ 67056 w 67056"/>
              <a:gd name="connsiteY1" fmla="*/ 419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6" h="8382">
                <a:moveTo>
                  <a:pt x="0" y="4191"/>
                </a:moveTo>
                <a:lnTo>
                  <a:pt x="67056" y="4191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Freeform 3"/>
          <p:cNvSpPr/>
          <p:nvPr/>
        </p:nvSpPr>
        <p:spPr>
          <a:xfrm>
            <a:off x="6599567" y="916686"/>
            <a:ext cx="8381" cy="8382"/>
          </a:xfrm>
          <a:custGeom>
            <a:avLst/>
            <a:gdLst>
              <a:gd name="connsiteX0" fmla="*/ 0 w 8381"/>
              <a:gd name="connsiteY0" fmla="*/ 8381 h 8382"/>
              <a:gd name="connsiteX1" fmla="*/ 0 w 8381"/>
              <a:gd name="connsiteY1" fmla="*/ 0 h 8382"/>
              <a:gd name="connsiteX2" fmla="*/ 8381 w 8381"/>
              <a:gd name="connsiteY2" fmla="*/ 0 h 8382"/>
              <a:gd name="connsiteX3" fmla="*/ 8381 w 8381"/>
              <a:gd name="connsiteY3" fmla="*/ 8381 h 8382"/>
              <a:gd name="connsiteX4" fmla="*/ 0 w 8381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2">
                <a:moveTo>
                  <a:pt x="0" y="8381"/>
                </a:moveTo>
                <a:lnTo>
                  <a:pt x="0" y="0"/>
                </a:lnTo>
                <a:lnTo>
                  <a:pt x="8381" y="0"/>
                </a:lnTo>
                <a:lnTo>
                  <a:pt x="8381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Freeform 3"/>
          <p:cNvSpPr/>
          <p:nvPr/>
        </p:nvSpPr>
        <p:spPr>
          <a:xfrm>
            <a:off x="6633095" y="916686"/>
            <a:ext cx="8381" cy="8382"/>
          </a:xfrm>
          <a:custGeom>
            <a:avLst/>
            <a:gdLst>
              <a:gd name="connsiteX0" fmla="*/ 0 w 8381"/>
              <a:gd name="connsiteY0" fmla="*/ 8381 h 8382"/>
              <a:gd name="connsiteX1" fmla="*/ 0 w 8381"/>
              <a:gd name="connsiteY1" fmla="*/ 0 h 8382"/>
              <a:gd name="connsiteX2" fmla="*/ 8381 w 8381"/>
              <a:gd name="connsiteY2" fmla="*/ 0 h 8382"/>
              <a:gd name="connsiteX3" fmla="*/ 8381 w 8381"/>
              <a:gd name="connsiteY3" fmla="*/ 8381 h 8382"/>
              <a:gd name="connsiteX4" fmla="*/ 0 w 8381"/>
              <a:gd name="connsiteY4" fmla="*/ 8381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2">
                <a:moveTo>
                  <a:pt x="0" y="8381"/>
                </a:moveTo>
                <a:lnTo>
                  <a:pt x="0" y="0"/>
                </a:lnTo>
                <a:lnTo>
                  <a:pt x="8381" y="0"/>
                </a:lnTo>
                <a:lnTo>
                  <a:pt x="8381" y="8381"/>
                </a:lnTo>
                <a:lnTo>
                  <a:pt x="0" y="8381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Freeform 3"/>
          <p:cNvSpPr/>
          <p:nvPr/>
        </p:nvSpPr>
        <p:spPr>
          <a:xfrm>
            <a:off x="6656705" y="925830"/>
            <a:ext cx="8381" cy="67055"/>
          </a:xfrm>
          <a:custGeom>
            <a:avLst/>
            <a:gdLst>
              <a:gd name="connsiteX0" fmla="*/ 4190 w 8381"/>
              <a:gd name="connsiteY0" fmla="*/ 0 h 67055"/>
              <a:gd name="connsiteX1" fmla="*/ 4190 w 8381"/>
              <a:gd name="connsiteY1" fmla="*/ 67055 h 670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81" h="67055">
                <a:moveTo>
                  <a:pt x="4190" y="0"/>
                </a:moveTo>
                <a:lnTo>
                  <a:pt x="4190" y="67055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Freeform 3"/>
          <p:cNvSpPr/>
          <p:nvPr/>
        </p:nvSpPr>
        <p:spPr>
          <a:xfrm>
            <a:off x="6656705" y="1018032"/>
            <a:ext cx="8381" cy="8381"/>
          </a:xfrm>
          <a:custGeom>
            <a:avLst/>
            <a:gdLst>
              <a:gd name="connsiteX0" fmla="*/ 8381 w 8381"/>
              <a:gd name="connsiteY0" fmla="*/ 0 h 8381"/>
              <a:gd name="connsiteX1" fmla="*/ 8381 w 8381"/>
              <a:gd name="connsiteY1" fmla="*/ 8381 h 8381"/>
              <a:gd name="connsiteX2" fmla="*/ 0 w 8381"/>
              <a:gd name="connsiteY2" fmla="*/ 8381 h 8381"/>
              <a:gd name="connsiteX3" fmla="*/ 0 w 8381"/>
              <a:gd name="connsiteY3" fmla="*/ 0 h 8381"/>
              <a:gd name="connsiteX4" fmla="*/ 8381 w 8381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1">
                <a:moveTo>
                  <a:pt x="8381" y="0"/>
                </a:moveTo>
                <a:lnTo>
                  <a:pt x="8381" y="8381"/>
                </a:lnTo>
                <a:lnTo>
                  <a:pt x="0" y="8381"/>
                </a:lnTo>
                <a:lnTo>
                  <a:pt x="0" y="0"/>
                </a:lnTo>
                <a:lnTo>
                  <a:pt x="838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Freeform 3"/>
          <p:cNvSpPr/>
          <p:nvPr/>
        </p:nvSpPr>
        <p:spPr>
          <a:xfrm>
            <a:off x="6656705" y="1051560"/>
            <a:ext cx="8381" cy="8381"/>
          </a:xfrm>
          <a:custGeom>
            <a:avLst/>
            <a:gdLst>
              <a:gd name="connsiteX0" fmla="*/ 8381 w 8381"/>
              <a:gd name="connsiteY0" fmla="*/ 0 h 8381"/>
              <a:gd name="connsiteX1" fmla="*/ 8381 w 8381"/>
              <a:gd name="connsiteY1" fmla="*/ 8381 h 8381"/>
              <a:gd name="connsiteX2" fmla="*/ 0 w 8381"/>
              <a:gd name="connsiteY2" fmla="*/ 8381 h 8381"/>
              <a:gd name="connsiteX3" fmla="*/ 0 w 8381"/>
              <a:gd name="connsiteY3" fmla="*/ 0 h 8381"/>
              <a:gd name="connsiteX4" fmla="*/ 8381 w 8381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1">
                <a:moveTo>
                  <a:pt x="8381" y="0"/>
                </a:moveTo>
                <a:lnTo>
                  <a:pt x="8381" y="8381"/>
                </a:lnTo>
                <a:lnTo>
                  <a:pt x="0" y="8381"/>
                </a:lnTo>
                <a:lnTo>
                  <a:pt x="0" y="0"/>
                </a:lnTo>
                <a:lnTo>
                  <a:pt x="838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Freeform 3"/>
          <p:cNvSpPr/>
          <p:nvPr/>
        </p:nvSpPr>
        <p:spPr>
          <a:xfrm>
            <a:off x="6656705" y="1085088"/>
            <a:ext cx="8381" cy="66294"/>
          </a:xfrm>
          <a:custGeom>
            <a:avLst/>
            <a:gdLst>
              <a:gd name="connsiteX0" fmla="*/ 4190 w 8381"/>
              <a:gd name="connsiteY0" fmla="*/ 0 h 66294"/>
              <a:gd name="connsiteX1" fmla="*/ 4190 w 8381"/>
              <a:gd name="connsiteY1" fmla="*/ 66294 h 6629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81" h="66294">
                <a:moveTo>
                  <a:pt x="4190" y="0"/>
                </a:moveTo>
                <a:lnTo>
                  <a:pt x="4190" y="66294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6" name="Freeform 3"/>
          <p:cNvSpPr/>
          <p:nvPr/>
        </p:nvSpPr>
        <p:spPr>
          <a:xfrm>
            <a:off x="6656705" y="1176527"/>
            <a:ext cx="8381" cy="8382"/>
          </a:xfrm>
          <a:custGeom>
            <a:avLst/>
            <a:gdLst>
              <a:gd name="connsiteX0" fmla="*/ 8381 w 8381"/>
              <a:gd name="connsiteY0" fmla="*/ 0 h 8382"/>
              <a:gd name="connsiteX1" fmla="*/ 8381 w 8381"/>
              <a:gd name="connsiteY1" fmla="*/ 8382 h 8382"/>
              <a:gd name="connsiteX2" fmla="*/ 0 w 8381"/>
              <a:gd name="connsiteY2" fmla="*/ 8382 h 8382"/>
              <a:gd name="connsiteX3" fmla="*/ 0 w 8381"/>
              <a:gd name="connsiteY3" fmla="*/ 0 h 8382"/>
              <a:gd name="connsiteX4" fmla="*/ 8381 w 8381"/>
              <a:gd name="connsiteY4" fmla="*/ 0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2">
                <a:moveTo>
                  <a:pt x="8381" y="0"/>
                </a:moveTo>
                <a:lnTo>
                  <a:pt x="8381" y="8382"/>
                </a:lnTo>
                <a:lnTo>
                  <a:pt x="0" y="8382"/>
                </a:lnTo>
                <a:lnTo>
                  <a:pt x="0" y="0"/>
                </a:lnTo>
                <a:lnTo>
                  <a:pt x="838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Freeform 3"/>
          <p:cNvSpPr/>
          <p:nvPr/>
        </p:nvSpPr>
        <p:spPr>
          <a:xfrm>
            <a:off x="6656705" y="1210055"/>
            <a:ext cx="8381" cy="8382"/>
          </a:xfrm>
          <a:custGeom>
            <a:avLst/>
            <a:gdLst>
              <a:gd name="connsiteX0" fmla="*/ 8381 w 8381"/>
              <a:gd name="connsiteY0" fmla="*/ 0 h 8382"/>
              <a:gd name="connsiteX1" fmla="*/ 8381 w 8381"/>
              <a:gd name="connsiteY1" fmla="*/ 8382 h 8382"/>
              <a:gd name="connsiteX2" fmla="*/ 0 w 8381"/>
              <a:gd name="connsiteY2" fmla="*/ 8382 h 8382"/>
              <a:gd name="connsiteX3" fmla="*/ 0 w 8381"/>
              <a:gd name="connsiteY3" fmla="*/ 0 h 8382"/>
              <a:gd name="connsiteX4" fmla="*/ 8381 w 8381"/>
              <a:gd name="connsiteY4" fmla="*/ 0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2">
                <a:moveTo>
                  <a:pt x="8381" y="0"/>
                </a:moveTo>
                <a:lnTo>
                  <a:pt x="8381" y="8382"/>
                </a:lnTo>
                <a:lnTo>
                  <a:pt x="0" y="8382"/>
                </a:lnTo>
                <a:lnTo>
                  <a:pt x="0" y="0"/>
                </a:lnTo>
                <a:lnTo>
                  <a:pt x="838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8" name="Freeform 3"/>
          <p:cNvSpPr/>
          <p:nvPr/>
        </p:nvSpPr>
        <p:spPr>
          <a:xfrm>
            <a:off x="6656705" y="1243583"/>
            <a:ext cx="8381" cy="67055"/>
          </a:xfrm>
          <a:custGeom>
            <a:avLst/>
            <a:gdLst>
              <a:gd name="connsiteX0" fmla="*/ 4190 w 8381"/>
              <a:gd name="connsiteY0" fmla="*/ 0 h 67055"/>
              <a:gd name="connsiteX1" fmla="*/ 4190 w 8381"/>
              <a:gd name="connsiteY1" fmla="*/ 67055 h 670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81" h="67055">
                <a:moveTo>
                  <a:pt x="4190" y="0"/>
                </a:moveTo>
                <a:lnTo>
                  <a:pt x="4190" y="67055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Freeform 3"/>
          <p:cNvSpPr/>
          <p:nvPr/>
        </p:nvSpPr>
        <p:spPr>
          <a:xfrm>
            <a:off x="6656705" y="1335786"/>
            <a:ext cx="8381" cy="8382"/>
          </a:xfrm>
          <a:custGeom>
            <a:avLst/>
            <a:gdLst>
              <a:gd name="connsiteX0" fmla="*/ 8381 w 8381"/>
              <a:gd name="connsiteY0" fmla="*/ 0 h 8382"/>
              <a:gd name="connsiteX1" fmla="*/ 8381 w 8381"/>
              <a:gd name="connsiteY1" fmla="*/ 8381 h 8382"/>
              <a:gd name="connsiteX2" fmla="*/ 0 w 8381"/>
              <a:gd name="connsiteY2" fmla="*/ 8381 h 8382"/>
              <a:gd name="connsiteX3" fmla="*/ 0 w 8381"/>
              <a:gd name="connsiteY3" fmla="*/ 0 h 8382"/>
              <a:gd name="connsiteX4" fmla="*/ 8381 w 8381"/>
              <a:gd name="connsiteY4" fmla="*/ 0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2">
                <a:moveTo>
                  <a:pt x="8381" y="0"/>
                </a:moveTo>
                <a:lnTo>
                  <a:pt x="8381" y="8381"/>
                </a:lnTo>
                <a:lnTo>
                  <a:pt x="0" y="8381"/>
                </a:lnTo>
                <a:lnTo>
                  <a:pt x="0" y="0"/>
                </a:lnTo>
                <a:lnTo>
                  <a:pt x="838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0" name="Freeform 3"/>
          <p:cNvSpPr/>
          <p:nvPr/>
        </p:nvSpPr>
        <p:spPr>
          <a:xfrm>
            <a:off x="6656705" y="1368552"/>
            <a:ext cx="8381" cy="8382"/>
          </a:xfrm>
          <a:custGeom>
            <a:avLst/>
            <a:gdLst>
              <a:gd name="connsiteX0" fmla="*/ 8381 w 8381"/>
              <a:gd name="connsiteY0" fmla="*/ 0 h 8382"/>
              <a:gd name="connsiteX1" fmla="*/ 8381 w 8381"/>
              <a:gd name="connsiteY1" fmla="*/ 8381 h 8382"/>
              <a:gd name="connsiteX2" fmla="*/ 0 w 8381"/>
              <a:gd name="connsiteY2" fmla="*/ 8381 h 8382"/>
              <a:gd name="connsiteX3" fmla="*/ 0 w 8381"/>
              <a:gd name="connsiteY3" fmla="*/ 0 h 8382"/>
              <a:gd name="connsiteX4" fmla="*/ 8381 w 8381"/>
              <a:gd name="connsiteY4" fmla="*/ 0 h 83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2">
                <a:moveTo>
                  <a:pt x="8381" y="0"/>
                </a:moveTo>
                <a:lnTo>
                  <a:pt x="8381" y="8381"/>
                </a:lnTo>
                <a:lnTo>
                  <a:pt x="0" y="8381"/>
                </a:lnTo>
                <a:lnTo>
                  <a:pt x="0" y="0"/>
                </a:lnTo>
                <a:lnTo>
                  <a:pt x="838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Freeform 3"/>
          <p:cNvSpPr/>
          <p:nvPr/>
        </p:nvSpPr>
        <p:spPr>
          <a:xfrm>
            <a:off x="6656705" y="1402080"/>
            <a:ext cx="8381" cy="67055"/>
          </a:xfrm>
          <a:custGeom>
            <a:avLst/>
            <a:gdLst>
              <a:gd name="connsiteX0" fmla="*/ 4190 w 8381"/>
              <a:gd name="connsiteY0" fmla="*/ 0 h 67055"/>
              <a:gd name="connsiteX1" fmla="*/ 4190 w 8381"/>
              <a:gd name="connsiteY1" fmla="*/ 67055 h 670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81" h="67055">
                <a:moveTo>
                  <a:pt x="4190" y="0"/>
                </a:moveTo>
                <a:lnTo>
                  <a:pt x="4190" y="67055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Freeform 3"/>
          <p:cNvSpPr/>
          <p:nvPr/>
        </p:nvSpPr>
        <p:spPr>
          <a:xfrm>
            <a:off x="6656705" y="1494282"/>
            <a:ext cx="8381" cy="8381"/>
          </a:xfrm>
          <a:custGeom>
            <a:avLst/>
            <a:gdLst>
              <a:gd name="connsiteX0" fmla="*/ 8381 w 8381"/>
              <a:gd name="connsiteY0" fmla="*/ 0 h 8381"/>
              <a:gd name="connsiteX1" fmla="*/ 8381 w 8381"/>
              <a:gd name="connsiteY1" fmla="*/ 8381 h 8381"/>
              <a:gd name="connsiteX2" fmla="*/ 0 w 8381"/>
              <a:gd name="connsiteY2" fmla="*/ 8381 h 8381"/>
              <a:gd name="connsiteX3" fmla="*/ 0 w 8381"/>
              <a:gd name="connsiteY3" fmla="*/ 0 h 8381"/>
              <a:gd name="connsiteX4" fmla="*/ 8381 w 8381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1">
                <a:moveTo>
                  <a:pt x="8381" y="0"/>
                </a:moveTo>
                <a:lnTo>
                  <a:pt x="8381" y="8381"/>
                </a:lnTo>
                <a:lnTo>
                  <a:pt x="0" y="8381"/>
                </a:lnTo>
                <a:lnTo>
                  <a:pt x="0" y="0"/>
                </a:lnTo>
                <a:lnTo>
                  <a:pt x="838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Freeform 3"/>
          <p:cNvSpPr/>
          <p:nvPr/>
        </p:nvSpPr>
        <p:spPr>
          <a:xfrm>
            <a:off x="6656705" y="1527810"/>
            <a:ext cx="8381" cy="8381"/>
          </a:xfrm>
          <a:custGeom>
            <a:avLst/>
            <a:gdLst>
              <a:gd name="connsiteX0" fmla="*/ 8381 w 8381"/>
              <a:gd name="connsiteY0" fmla="*/ 0 h 8381"/>
              <a:gd name="connsiteX1" fmla="*/ 8381 w 8381"/>
              <a:gd name="connsiteY1" fmla="*/ 8381 h 8381"/>
              <a:gd name="connsiteX2" fmla="*/ 0 w 8381"/>
              <a:gd name="connsiteY2" fmla="*/ 8381 h 8381"/>
              <a:gd name="connsiteX3" fmla="*/ 0 w 8381"/>
              <a:gd name="connsiteY3" fmla="*/ 0 h 8381"/>
              <a:gd name="connsiteX4" fmla="*/ 8381 w 8381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1">
                <a:moveTo>
                  <a:pt x="8381" y="0"/>
                </a:moveTo>
                <a:lnTo>
                  <a:pt x="8381" y="8381"/>
                </a:lnTo>
                <a:lnTo>
                  <a:pt x="0" y="8381"/>
                </a:lnTo>
                <a:lnTo>
                  <a:pt x="0" y="0"/>
                </a:lnTo>
                <a:lnTo>
                  <a:pt x="838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4" name="Freeform 3"/>
          <p:cNvSpPr/>
          <p:nvPr/>
        </p:nvSpPr>
        <p:spPr>
          <a:xfrm>
            <a:off x="6574421" y="1536953"/>
            <a:ext cx="67056" cy="8381"/>
          </a:xfrm>
          <a:custGeom>
            <a:avLst/>
            <a:gdLst>
              <a:gd name="connsiteX0" fmla="*/ 0 w 67056"/>
              <a:gd name="connsiteY0" fmla="*/ 4190 h 8381"/>
              <a:gd name="connsiteX1" fmla="*/ 67056 w 67056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6" h="8381">
                <a:moveTo>
                  <a:pt x="0" y="4190"/>
                </a:moveTo>
                <a:lnTo>
                  <a:pt x="67056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Freeform 3"/>
          <p:cNvSpPr/>
          <p:nvPr/>
        </p:nvSpPr>
        <p:spPr>
          <a:xfrm>
            <a:off x="6540881" y="1536953"/>
            <a:ext cx="8381" cy="8381"/>
          </a:xfrm>
          <a:custGeom>
            <a:avLst/>
            <a:gdLst>
              <a:gd name="connsiteX0" fmla="*/ 8381 w 8381"/>
              <a:gd name="connsiteY0" fmla="*/ 0 h 8381"/>
              <a:gd name="connsiteX1" fmla="*/ 8381 w 8381"/>
              <a:gd name="connsiteY1" fmla="*/ 8381 h 8381"/>
              <a:gd name="connsiteX2" fmla="*/ 0 w 8381"/>
              <a:gd name="connsiteY2" fmla="*/ 8381 h 8381"/>
              <a:gd name="connsiteX3" fmla="*/ 0 w 8381"/>
              <a:gd name="connsiteY3" fmla="*/ 0 h 8381"/>
              <a:gd name="connsiteX4" fmla="*/ 8381 w 8381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1">
                <a:moveTo>
                  <a:pt x="8381" y="0"/>
                </a:moveTo>
                <a:lnTo>
                  <a:pt x="8381" y="8381"/>
                </a:lnTo>
                <a:lnTo>
                  <a:pt x="0" y="8381"/>
                </a:lnTo>
                <a:lnTo>
                  <a:pt x="0" y="0"/>
                </a:lnTo>
                <a:lnTo>
                  <a:pt x="838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6" name="Freeform 3"/>
          <p:cNvSpPr/>
          <p:nvPr/>
        </p:nvSpPr>
        <p:spPr>
          <a:xfrm>
            <a:off x="6507353" y="1536953"/>
            <a:ext cx="8381" cy="8381"/>
          </a:xfrm>
          <a:custGeom>
            <a:avLst/>
            <a:gdLst>
              <a:gd name="connsiteX0" fmla="*/ 8381 w 8381"/>
              <a:gd name="connsiteY0" fmla="*/ 0 h 8381"/>
              <a:gd name="connsiteX1" fmla="*/ 8381 w 8381"/>
              <a:gd name="connsiteY1" fmla="*/ 8381 h 8381"/>
              <a:gd name="connsiteX2" fmla="*/ 0 w 8381"/>
              <a:gd name="connsiteY2" fmla="*/ 8381 h 8381"/>
              <a:gd name="connsiteX3" fmla="*/ 0 w 8381"/>
              <a:gd name="connsiteY3" fmla="*/ 0 h 8381"/>
              <a:gd name="connsiteX4" fmla="*/ 8381 w 8381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1">
                <a:moveTo>
                  <a:pt x="8381" y="0"/>
                </a:moveTo>
                <a:lnTo>
                  <a:pt x="8381" y="8381"/>
                </a:lnTo>
                <a:lnTo>
                  <a:pt x="0" y="8381"/>
                </a:lnTo>
                <a:lnTo>
                  <a:pt x="0" y="0"/>
                </a:lnTo>
                <a:lnTo>
                  <a:pt x="838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7" name="Freeform 3"/>
          <p:cNvSpPr/>
          <p:nvPr/>
        </p:nvSpPr>
        <p:spPr>
          <a:xfrm>
            <a:off x="6415913" y="1536953"/>
            <a:ext cx="66294" cy="8381"/>
          </a:xfrm>
          <a:custGeom>
            <a:avLst/>
            <a:gdLst>
              <a:gd name="connsiteX0" fmla="*/ 0 w 66294"/>
              <a:gd name="connsiteY0" fmla="*/ 4190 h 8381"/>
              <a:gd name="connsiteX1" fmla="*/ 66294 w 66294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6294" h="8381">
                <a:moveTo>
                  <a:pt x="0" y="4190"/>
                </a:moveTo>
                <a:lnTo>
                  <a:pt x="66294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Freeform 3"/>
          <p:cNvSpPr/>
          <p:nvPr/>
        </p:nvSpPr>
        <p:spPr>
          <a:xfrm>
            <a:off x="6382397" y="1536953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Freeform 3"/>
          <p:cNvSpPr/>
          <p:nvPr/>
        </p:nvSpPr>
        <p:spPr>
          <a:xfrm>
            <a:off x="6348857" y="1536953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0" name="Freeform 3"/>
          <p:cNvSpPr/>
          <p:nvPr/>
        </p:nvSpPr>
        <p:spPr>
          <a:xfrm>
            <a:off x="6256667" y="1536953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1" name="Freeform 3"/>
          <p:cNvSpPr/>
          <p:nvPr/>
        </p:nvSpPr>
        <p:spPr>
          <a:xfrm>
            <a:off x="6223901" y="1536953"/>
            <a:ext cx="7620" cy="8381"/>
          </a:xfrm>
          <a:custGeom>
            <a:avLst/>
            <a:gdLst>
              <a:gd name="connsiteX0" fmla="*/ 7620 w 7620"/>
              <a:gd name="connsiteY0" fmla="*/ 0 h 8381"/>
              <a:gd name="connsiteX1" fmla="*/ 7620 w 7620"/>
              <a:gd name="connsiteY1" fmla="*/ 8381 h 8381"/>
              <a:gd name="connsiteX2" fmla="*/ 0 w 7620"/>
              <a:gd name="connsiteY2" fmla="*/ 8381 h 8381"/>
              <a:gd name="connsiteX3" fmla="*/ 0 w 7620"/>
              <a:gd name="connsiteY3" fmla="*/ 0 h 8381"/>
              <a:gd name="connsiteX4" fmla="*/ 7620 w 7620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7620" h="8381">
                <a:moveTo>
                  <a:pt x="7620" y="0"/>
                </a:moveTo>
                <a:lnTo>
                  <a:pt x="7620" y="8381"/>
                </a:lnTo>
                <a:lnTo>
                  <a:pt x="0" y="8381"/>
                </a:lnTo>
                <a:lnTo>
                  <a:pt x="0" y="0"/>
                </a:lnTo>
                <a:lnTo>
                  <a:pt x="762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2" name="Freeform 3"/>
          <p:cNvSpPr/>
          <p:nvPr/>
        </p:nvSpPr>
        <p:spPr>
          <a:xfrm>
            <a:off x="6190374" y="1536953"/>
            <a:ext cx="8381" cy="8381"/>
          </a:xfrm>
          <a:custGeom>
            <a:avLst/>
            <a:gdLst>
              <a:gd name="connsiteX0" fmla="*/ 8381 w 8381"/>
              <a:gd name="connsiteY0" fmla="*/ 0 h 8381"/>
              <a:gd name="connsiteX1" fmla="*/ 8381 w 8381"/>
              <a:gd name="connsiteY1" fmla="*/ 8381 h 8381"/>
              <a:gd name="connsiteX2" fmla="*/ 0 w 8381"/>
              <a:gd name="connsiteY2" fmla="*/ 8381 h 8381"/>
              <a:gd name="connsiteX3" fmla="*/ 0 w 8381"/>
              <a:gd name="connsiteY3" fmla="*/ 0 h 8381"/>
              <a:gd name="connsiteX4" fmla="*/ 8381 w 8381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1">
                <a:moveTo>
                  <a:pt x="8381" y="0"/>
                </a:moveTo>
                <a:lnTo>
                  <a:pt x="8381" y="8381"/>
                </a:lnTo>
                <a:lnTo>
                  <a:pt x="0" y="8381"/>
                </a:lnTo>
                <a:lnTo>
                  <a:pt x="0" y="0"/>
                </a:lnTo>
                <a:lnTo>
                  <a:pt x="838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3" name="Freeform 3"/>
          <p:cNvSpPr/>
          <p:nvPr/>
        </p:nvSpPr>
        <p:spPr>
          <a:xfrm>
            <a:off x="6098171" y="1536953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4" name="Freeform 3"/>
          <p:cNvSpPr/>
          <p:nvPr/>
        </p:nvSpPr>
        <p:spPr>
          <a:xfrm>
            <a:off x="6064643" y="1536953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Freeform 3"/>
          <p:cNvSpPr/>
          <p:nvPr/>
        </p:nvSpPr>
        <p:spPr>
          <a:xfrm>
            <a:off x="6031115" y="1536953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6" name="Freeform 3"/>
          <p:cNvSpPr/>
          <p:nvPr/>
        </p:nvSpPr>
        <p:spPr>
          <a:xfrm>
            <a:off x="5939675" y="1536953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7" name="Freeform 3"/>
          <p:cNvSpPr/>
          <p:nvPr/>
        </p:nvSpPr>
        <p:spPr>
          <a:xfrm>
            <a:off x="5906147" y="1536953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8" name="Freeform 3"/>
          <p:cNvSpPr/>
          <p:nvPr/>
        </p:nvSpPr>
        <p:spPr>
          <a:xfrm>
            <a:off x="5872619" y="1536953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9" name="Freeform 3"/>
          <p:cNvSpPr/>
          <p:nvPr/>
        </p:nvSpPr>
        <p:spPr>
          <a:xfrm>
            <a:off x="5781179" y="1536953"/>
            <a:ext cx="66294" cy="8381"/>
          </a:xfrm>
          <a:custGeom>
            <a:avLst/>
            <a:gdLst>
              <a:gd name="connsiteX0" fmla="*/ 0 w 66294"/>
              <a:gd name="connsiteY0" fmla="*/ 4190 h 8381"/>
              <a:gd name="connsiteX1" fmla="*/ 66294 w 66294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6294" h="8381">
                <a:moveTo>
                  <a:pt x="0" y="4190"/>
                </a:moveTo>
                <a:lnTo>
                  <a:pt x="66294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Freeform 3"/>
          <p:cNvSpPr/>
          <p:nvPr/>
        </p:nvSpPr>
        <p:spPr>
          <a:xfrm>
            <a:off x="5747651" y="1536953"/>
            <a:ext cx="8382" cy="8381"/>
          </a:xfrm>
          <a:custGeom>
            <a:avLst/>
            <a:gdLst>
              <a:gd name="connsiteX0" fmla="*/ 8381 w 8382"/>
              <a:gd name="connsiteY0" fmla="*/ 0 h 8381"/>
              <a:gd name="connsiteX1" fmla="*/ 8381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1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1" y="0"/>
                </a:moveTo>
                <a:lnTo>
                  <a:pt x="8381" y="8381"/>
                </a:lnTo>
                <a:lnTo>
                  <a:pt x="0" y="8381"/>
                </a:lnTo>
                <a:lnTo>
                  <a:pt x="0" y="0"/>
                </a:lnTo>
                <a:lnTo>
                  <a:pt x="838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1" name="Freeform 3"/>
          <p:cNvSpPr/>
          <p:nvPr/>
        </p:nvSpPr>
        <p:spPr>
          <a:xfrm>
            <a:off x="5714124" y="1536953"/>
            <a:ext cx="8381" cy="8381"/>
          </a:xfrm>
          <a:custGeom>
            <a:avLst/>
            <a:gdLst>
              <a:gd name="connsiteX0" fmla="*/ 8381 w 8381"/>
              <a:gd name="connsiteY0" fmla="*/ 0 h 8381"/>
              <a:gd name="connsiteX1" fmla="*/ 8381 w 8381"/>
              <a:gd name="connsiteY1" fmla="*/ 8381 h 8381"/>
              <a:gd name="connsiteX2" fmla="*/ 0 w 8381"/>
              <a:gd name="connsiteY2" fmla="*/ 8381 h 8381"/>
              <a:gd name="connsiteX3" fmla="*/ 0 w 8381"/>
              <a:gd name="connsiteY3" fmla="*/ 0 h 8381"/>
              <a:gd name="connsiteX4" fmla="*/ 8381 w 8381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1">
                <a:moveTo>
                  <a:pt x="8381" y="0"/>
                </a:moveTo>
                <a:lnTo>
                  <a:pt x="8381" y="8381"/>
                </a:lnTo>
                <a:lnTo>
                  <a:pt x="0" y="8381"/>
                </a:lnTo>
                <a:lnTo>
                  <a:pt x="0" y="0"/>
                </a:lnTo>
                <a:lnTo>
                  <a:pt x="838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" name="Freeform 3"/>
          <p:cNvSpPr/>
          <p:nvPr/>
        </p:nvSpPr>
        <p:spPr>
          <a:xfrm>
            <a:off x="5621921" y="1536953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" name="Freeform 3"/>
          <p:cNvSpPr/>
          <p:nvPr/>
        </p:nvSpPr>
        <p:spPr>
          <a:xfrm>
            <a:off x="5588393" y="1536953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" name="Freeform 3"/>
          <p:cNvSpPr/>
          <p:nvPr/>
        </p:nvSpPr>
        <p:spPr>
          <a:xfrm>
            <a:off x="5555627" y="1536953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" name="Freeform 3"/>
          <p:cNvSpPr/>
          <p:nvPr/>
        </p:nvSpPr>
        <p:spPr>
          <a:xfrm>
            <a:off x="5463425" y="1536953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" name="Freeform 3"/>
          <p:cNvSpPr/>
          <p:nvPr/>
        </p:nvSpPr>
        <p:spPr>
          <a:xfrm>
            <a:off x="5429897" y="1536953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7" name="Freeform 3"/>
          <p:cNvSpPr/>
          <p:nvPr/>
        </p:nvSpPr>
        <p:spPr>
          <a:xfrm>
            <a:off x="5396369" y="1536953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8" name="Freeform 3"/>
          <p:cNvSpPr/>
          <p:nvPr/>
        </p:nvSpPr>
        <p:spPr>
          <a:xfrm>
            <a:off x="5304929" y="1536953"/>
            <a:ext cx="66294" cy="8381"/>
          </a:xfrm>
          <a:custGeom>
            <a:avLst/>
            <a:gdLst>
              <a:gd name="connsiteX0" fmla="*/ 0 w 66294"/>
              <a:gd name="connsiteY0" fmla="*/ 4190 h 8381"/>
              <a:gd name="connsiteX1" fmla="*/ 66294 w 66294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6294" h="8381">
                <a:moveTo>
                  <a:pt x="0" y="4190"/>
                </a:moveTo>
                <a:lnTo>
                  <a:pt x="66294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9" name="Freeform 3"/>
          <p:cNvSpPr/>
          <p:nvPr/>
        </p:nvSpPr>
        <p:spPr>
          <a:xfrm>
            <a:off x="5271401" y="1536953"/>
            <a:ext cx="8382" cy="8381"/>
          </a:xfrm>
          <a:custGeom>
            <a:avLst/>
            <a:gdLst>
              <a:gd name="connsiteX0" fmla="*/ 8381 w 8382"/>
              <a:gd name="connsiteY0" fmla="*/ 0 h 8381"/>
              <a:gd name="connsiteX1" fmla="*/ 8381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1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1" y="0"/>
                </a:moveTo>
                <a:lnTo>
                  <a:pt x="8381" y="8381"/>
                </a:lnTo>
                <a:lnTo>
                  <a:pt x="0" y="8381"/>
                </a:lnTo>
                <a:lnTo>
                  <a:pt x="0" y="0"/>
                </a:lnTo>
                <a:lnTo>
                  <a:pt x="838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0" name="Freeform 3"/>
          <p:cNvSpPr/>
          <p:nvPr/>
        </p:nvSpPr>
        <p:spPr>
          <a:xfrm>
            <a:off x="5237874" y="1536953"/>
            <a:ext cx="8381" cy="8381"/>
          </a:xfrm>
          <a:custGeom>
            <a:avLst/>
            <a:gdLst>
              <a:gd name="connsiteX0" fmla="*/ 8381 w 8381"/>
              <a:gd name="connsiteY0" fmla="*/ 0 h 8381"/>
              <a:gd name="connsiteX1" fmla="*/ 8381 w 8381"/>
              <a:gd name="connsiteY1" fmla="*/ 8381 h 8381"/>
              <a:gd name="connsiteX2" fmla="*/ 0 w 8381"/>
              <a:gd name="connsiteY2" fmla="*/ 8381 h 8381"/>
              <a:gd name="connsiteX3" fmla="*/ 0 w 8381"/>
              <a:gd name="connsiteY3" fmla="*/ 0 h 8381"/>
              <a:gd name="connsiteX4" fmla="*/ 8381 w 8381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1">
                <a:moveTo>
                  <a:pt x="8381" y="0"/>
                </a:moveTo>
                <a:lnTo>
                  <a:pt x="8381" y="8381"/>
                </a:lnTo>
                <a:lnTo>
                  <a:pt x="0" y="8381"/>
                </a:lnTo>
                <a:lnTo>
                  <a:pt x="0" y="0"/>
                </a:lnTo>
                <a:lnTo>
                  <a:pt x="838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1" name="Freeform 3"/>
          <p:cNvSpPr/>
          <p:nvPr/>
        </p:nvSpPr>
        <p:spPr>
          <a:xfrm>
            <a:off x="5145671" y="1536953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2" name="Freeform 3"/>
          <p:cNvSpPr/>
          <p:nvPr/>
        </p:nvSpPr>
        <p:spPr>
          <a:xfrm>
            <a:off x="5112905" y="1536953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3" name="Freeform 3"/>
          <p:cNvSpPr/>
          <p:nvPr/>
        </p:nvSpPr>
        <p:spPr>
          <a:xfrm>
            <a:off x="5079377" y="1536953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4" name="Freeform 3"/>
          <p:cNvSpPr/>
          <p:nvPr/>
        </p:nvSpPr>
        <p:spPr>
          <a:xfrm>
            <a:off x="4987175" y="1536953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Freeform 3"/>
          <p:cNvSpPr/>
          <p:nvPr/>
        </p:nvSpPr>
        <p:spPr>
          <a:xfrm>
            <a:off x="4953648" y="1536953"/>
            <a:ext cx="8381" cy="8381"/>
          </a:xfrm>
          <a:custGeom>
            <a:avLst/>
            <a:gdLst>
              <a:gd name="connsiteX0" fmla="*/ 8381 w 8381"/>
              <a:gd name="connsiteY0" fmla="*/ 0 h 8381"/>
              <a:gd name="connsiteX1" fmla="*/ 8381 w 8381"/>
              <a:gd name="connsiteY1" fmla="*/ 8381 h 8381"/>
              <a:gd name="connsiteX2" fmla="*/ 0 w 8381"/>
              <a:gd name="connsiteY2" fmla="*/ 8381 h 8381"/>
              <a:gd name="connsiteX3" fmla="*/ 0 w 8381"/>
              <a:gd name="connsiteY3" fmla="*/ 0 h 8381"/>
              <a:gd name="connsiteX4" fmla="*/ 8381 w 8381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1">
                <a:moveTo>
                  <a:pt x="8381" y="0"/>
                </a:moveTo>
                <a:lnTo>
                  <a:pt x="8381" y="8381"/>
                </a:lnTo>
                <a:lnTo>
                  <a:pt x="0" y="8381"/>
                </a:lnTo>
                <a:lnTo>
                  <a:pt x="0" y="0"/>
                </a:lnTo>
                <a:lnTo>
                  <a:pt x="838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6" name="Freeform 3"/>
          <p:cNvSpPr/>
          <p:nvPr/>
        </p:nvSpPr>
        <p:spPr>
          <a:xfrm>
            <a:off x="4920119" y="1536953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7" name="Freeform 3"/>
          <p:cNvSpPr/>
          <p:nvPr/>
        </p:nvSpPr>
        <p:spPr>
          <a:xfrm>
            <a:off x="4828679" y="1536953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8" name="Freeform 3"/>
          <p:cNvSpPr/>
          <p:nvPr/>
        </p:nvSpPr>
        <p:spPr>
          <a:xfrm>
            <a:off x="4795151" y="1536953"/>
            <a:ext cx="8382" cy="8381"/>
          </a:xfrm>
          <a:custGeom>
            <a:avLst/>
            <a:gdLst>
              <a:gd name="connsiteX0" fmla="*/ 8381 w 8382"/>
              <a:gd name="connsiteY0" fmla="*/ 0 h 8381"/>
              <a:gd name="connsiteX1" fmla="*/ 8381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1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1" y="0"/>
                </a:moveTo>
                <a:lnTo>
                  <a:pt x="8381" y="8381"/>
                </a:lnTo>
                <a:lnTo>
                  <a:pt x="0" y="8381"/>
                </a:lnTo>
                <a:lnTo>
                  <a:pt x="0" y="0"/>
                </a:lnTo>
                <a:lnTo>
                  <a:pt x="838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9" name="Freeform 3"/>
          <p:cNvSpPr/>
          <p:nvPr/>
        </p:nvSpPr>
        <p:spPr>
          <a:xfrm>
            <a:off x="4761624" y="1536953"/>
            <a:ext cx="8381" cy="8381"/>
          </a:xfrm>
          <a:custGeom>
            <a:avLst/>
            <a:gdLst>
              <a:gd name="connsiteX0" fmla="*/ 8381 w 8381"/>
              <a:gd name="connsiteY0" fmla="*/ 0 h 8381"/>
              <a:gd name="connsiteX1" fmla="*/ 8381 w 8381"/>
              <a:gd name="connsiteY1" fmla="*/ 8381 h 8381"/>
              <a:gd name="connsiteX2" fmla="*/ 0 w 8381"/>
              <a:gd name="connsiteY2" fmla="*/ 8381 h 8381"/>
              <a:gd name="connsiteX3" fmla="*/ 0 w 8381"/>
              <a:gd name="connsiteY3" fmla="*/ 0 h 8381"/>
              <a:gd name="connsiteX4" fmla="*/ 8381 w 8381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1">
                <a:moveTo>
                  <a:pt x="8381" y="0"/>
                </a:moveTo>
                <a:lnTo>
                  <a:pt x="8381" y="8381"/>
                </a:lnTo>
                <a:lnTo>
                  <a:pt x="0" y="8381"/>
                </a:lnTo>
                <a:lnTo>
                  <a:pt x="0" y="0"/>
                </a:lnTo>
                <a:lnTo>
                  <a:pt x="838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0" name="Freeform 3"/>
          <p:cNvSpPr/>
          <p:nvPr/>
        </p:nvSpPr>
        <p:spPr>
          <a:xfrm>
            <a:off x="4670183" y="1536953"/>
            <a:ext cx="66294" cy="8381"/>
          </a:xfrm>
          <a:custGeom>
            <a:avLst/>
            <a:gdLst>
              <a:gd name="connsiteX0" fmla="*/ 0 w 66294"/>
              <a:gd name="connsiteY0" fmla="*/ 4190 h 8381"/>
              <a:gd name="connsiteX1" fmla="*/ 66294 w 66294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6294" h="8381">
                <a:moveTo>
                  <a:pt x="0" y="4190"/>
                </a:moveTo>
                <a:lnTo>
                  <a:pt x="66294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1" name="Freeform 3"/>
          <p:cNvSpPr/>
          <p:nvPr/>
        </p:nvSpPr>
        <p:spPr>
          <a:xfrm>
            <a:off x="4636655" y="1536953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2" name="Freeform 3"/>
          <p:cNvSpPr/>
          <p:nvPr/>
        </p:nvSpPr>
        <p:spPr>
          <a:xfrm>
            <a:off x="4603127" y="1536953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3" name="Freeform 3"/>
          <p:cNvSpPr/>
          <p:nvPr/>
        </p:nvSpPr>
        <p:spPr>
          <a:xfrm>
            <a:off x="4510925" y="1536953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4" name="Freeform 3"/>
          <p:cNvSpPr/>
          <p:nvPr/>
        </p:nvSpPr>
        <p:spPr>
          <a:xfrm>
            <a:off x="4477398" y="1536953"/>
            <a:ext cx="8381" cy="8381"/>
          </a:xfrm>
          <a:custGeom>
            <a:avLst/>
            <a:gdLst>
              <a:gd name="connsiteX0" fmla="*/ 8381 w 8381"/>
              <a:gd name="connsiteY0" fmla="*/ 0 h 8381"/>
              <a:gd name="connsiteX1" fmla="*/ 8381 w 8381"/>
              <a:gd name="connsiteY1" fmla="*/ 8381 h 8381"/>
              <a:gd name="connsiteX2" fmla="*/ 0 w 8381"/>
              <a:gd name="connsiteY2" fmla="*/ 8381 h 8381"/>
              <a:gd name="connsiteX3" fmla="*/ 0 w 8381"/>
              <a:gd name="connsiteY3" fmla="*/ 0 h 8381"/>
              <a:gd name="connsiteX4" fmla="*/ 8381 w 8381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1">
                <a:moveTo>
                  <a:pt x="8381" y="0"/>
                </a:moveTo>
                <a:lnTo>
                  <a:pt x="8381" y="8381"/>
                </a:lnTo>
                <a:lnTo>
                  <a:pt x="0" y="8381"/>
                </a:lnTo>
                <a:lnTo>
                  <a:pt x="0" y="0"/>
                </a:lnTo>
                <a:lnTo>
                  <a:pt x="838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5" name="Freeform 3"/>
          <p:cNvSpPr/>
          <p:nvPr/>
        </p:nvSpPr>
        <p:spPr>
          <a:xfrm>
            <a:off x="4444631" y="1536953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6" name="Freeform 3"/>
          <p:cNvSpPr/>
          <p:nvPr/>
        </p:nvSpPr>
        <p:spPr>
          <a:xfrm>
            <a:off x="4352429" y="1536953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7" name="Freeform 3"/>
          <p:cNvSpPr/>
          <p:nvPr/>
        </p:nvSpPr>
        <p:spPr>
          <a:xfrm>
            <a:off x="4318901" y="1536953"/>
            <a:ext cx="8382" cy="8381"/>
          </a:xfrm>
          <a:custGeom>
            <a:avLst/>
            <a:gdLst>
              <a:gd name="connsiteX0" fmla="*/ 8381 w 8382"/>
              <a:gd name="connsiteY0" fmla="*/ 0 h 8381"/>
              <a:gd name="connsiteX1" fmla="*/ 8381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1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1" y="0"/>
                </a:moveTo>
                <a:lnTo>
                  <a:pt x="8381" y="8381"/>
                </a:lnTo>
                <a:lnTo>
                  <a:pt x="0" y="8381"/>
                </a:lnTo>
                <a:lnTo>
                  <a:pt x="0" y="0"/>
                </a:lnTo>
                <a:lnTo>
                  <a:pt x="838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8" name="Freeform 3"/>
          <p:cNvSpPr/>
          <p:nvPr/>
        </p:nvSpPr>
        <p:spPr>
          <a:xfrm>
            <a:off x="4285374" y="1536953"/>
            <a:ext cx="8381" cy="8381"/>
          </a:xfrm>
          <a:custGeom>
            <a:avLst/>
            <a:gdLst>
              <a:gd name="connsiteX0" fmla="*/ 8381 w 8381"/>
              <a:gd name="connsiteY0" fmla="*/ 0 h 8381"/>
              <a:gd name="connsiteX1" fmla="*/ 8381 w 8381"/>
              <a:gd name="connsiteY1" fmla="*/ 8381 h 8381"/>
              <a:gd name="connsiteX2" fmla="*/ 0 w 8381"/>
              <a:gd name="connsiteY2" fmla="*/ 8381 h 8381"/>
              <a:gd name="connsiteX3" fmla="*/ 0 w 8381"/>
              <a:gd name="connsiteY3" fmla="*/ 0 h 8381"/>
              <a:gd name="connsiteX4" fmla="*/ 8381 w 8381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1">
                <a:moveTo>
                  <a:pt x="8381" y="0"/>
                </a:moveTo>
                <a:lnTo>
                  <a:pt x="8381" y="8381"/>
                </a:lnTo>
                <a:lnTo>
                  <a:pt x="0" y="8381"/>
                </a:lnTo>
                <a:lnTo>
                  <a:pt x="0" y="0"/>
                </a:lnTo>
                <a:lnTo>
                  <a:pt x="838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9" name="Freeform 3"/>
          <p:cNvSpPr/>
          <p:nvPr/>
        </p:nvSpPr>
        <p:spPr>
          <a:xfrm>
            <a:off x="4193933" y="1536953"/>
            <a:ext cx="66294" cy="8381"/>
          </a:xfrm>
          <a:custGeom>
            <a:avLst/>
            <a:gdLst>
              <a:gd name="connsiteX0" fmla="*/ 0 w 66294"/>
              <a:gd name="connsiteY0" fmla="*/ 4190 h 8381"/>
              <a:gd name="connsiteX1" fmla="*/ 66294 w 66294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6294" h="8381">
                <a:moveTo>
                  <a:pt x="0" y="4190"/>
                </a:moveTo>
                <a:lnTo>
                  <a:pt x="66294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0" name="Freeform 3"/>
          <p:cNvSpPr/>
          <p:nvPr/>
        </p:nvSpPr>
        <p:spPr>
          <a:xfrm>
            <a:off x="4160405" y="1536953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1" name="Freeform 3"/>
          <p:cNvSpPr/>
          <p:nvPr/>
        </p:nvSpPr>
        <p:spPr>
          <a:xfrm>
            <a:off x="4126877" y="1536953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2" name="Freeform 3"/>
          <p:cNvSpPr/>
          <p:nvPr/>
        </p:nvSpPr>
        <p:spPr>
          <a:xfrm>
            <a:off x="4035437" y="1536953"/>
            <a:ext cx="66294" cy="8381"/>
          </a:xfrm>
          <a:custGeom>
            <a:avLst/>
            <a:gdLst>
              <a:gd name="connsiteX0" fmla="*/ 0 w 66294"/>
              <a:gd name="connsiteY0" fmla="*/ 4190 h 8381"/>
              <a:gd name="connsiteX1" fmla="*/ 66294 w 66294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6294" h="8381">
                <a:moveTo>
                  <a:pt x="0" y="4190"/>
                </a:moveTo>
                <a:lnTo>
                  <a:pt x="66294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3" name="Freeform 3"/>
          <p:cNvSpPr/>
          <p:nvPr/>
        </p:nvSpPr>
        <p:spPr>
          <a:xfrm>
            <a:off x="4001909" y="1536953"/>
            <a:ext cx="8381" cy="8381"/>
          </a:xfrm>
          <a:custGeom>
            <a:avLst/>
            <a:gdLst>
              <a:gd name="connsiteX0" fmla="*/ 8381 w 8381"/>
              <a:gd name="connsiteY0" fmla="*/ 0 h 8381"/>
              <a:gd name="connsiteX1" fmla="*/ 8381 w 8381"/>
              <a:gd name="connsiteY1" fmla="*/ 8381 h 8381"/>
              <a:gd name="connsiteX2" fmla="*/ 0 w 8381"/>
              <a:gd name="connsiteY2" fmla="*/ 8381 h 8381"/>
              <a:gd name="connsiteX3" fmla="*/ 0 w 8381"/>
              <a:gd name="connsiteY3" fmla="*/ 0 h 8381"/>
              <a:gd name="connsiteX4" fmla="*/ 8381 w 8381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1">
                <a:moveTo>
                  <a:pt x="8381" y="0"/>
                </a:moveTo>
                <a:lnTo>
                  <a:pt x="8381" y="8381"/>
                </a:lnTo>
                <a:lnTo>
                  <a:pt x="0" y="8381"/>
                </a:lnTo>
                <a:lnTo>
                  <a:pt x="0" y="0"/>
                </a:lnTo>
                <a:lnTo>
                  <a:pt x="838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4" name="Freeform 3"/>
          <p:cNvSpPr/>
          <p:nvPr/>
        </p:nvSpPr>
        <p:spPr>
          <a:xfrm>
            <a:off x="3968381" y="1536953"/>
            <a:ext cx="8382" cy="8381"/>
          </a:xfrm>
          <a:custGeom>
            <a:avLst/>
            <a:gdLst>
              <a:gd name="connsiteX0" fmla="*/ 8382 w 8382"/>
              <a:gd name="connsiteY0" fmla="*/ 0 h 8381"/>
              <a:gd name="connsiteX1" fmla="*/ 8382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2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2" y="0"/>
                </a:moveTo>
                <a:lnTo>
                  <a:pt x="8382" y="8381"/>
                </a:lnTo>
                <a:lnTo>
                  <a:pt x="0" y="8381"/>
                </a:lnTo>
                <a:lnTo>
                  <a:pt x="0" y="0"/>
                </a:lnTo>
                <a:lnTo>
                  <a:pt x="8382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5" name="Freeform 3"/>
          <p:cNvSpPr/>
          <p:nvPr/>
        </p:nvSpPr>
        <p:spPr>
          <a:xfrm>
            <a:off x="3876179" y="1536953"/>
            <a:ext cx="67055" cy="8381"/>
          </a:xfrm>
          <a:custGeom>
            <a:avLst/>
            <a:gdLst>
              <a:gd name="connsiteX0" fmla="*/ 0 w 67055"/>
              <a:gd name="connsiteY0" fmla="*/ 4190 h 8381"/>
              <a:gd name="connsiteX1" fmla="*/ 67055 w 67055"/>
              <a:gd name="connsiteY1" fmla="*/ 419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055" h="8381">
                <a:moveTo>
                  <a:pt x="0" y="4190"/>
                </a:moveTo>
                <a:lnTo>
                  <a:pt x="67055" y="4190"/>
                </a:lnTo>
              </a:path>
            </a:pathLst>
          </a:custGeom>
          <a:ln w="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6" name="Freeform 3"/>
          <p:cNvSpPr/>
          <p:nvPr/>
        </p:nvSpPr>
        <p:spPr>
          <a:xfrm>
            <a:off x="3842651" y="1536953"/>
            <a:ext cx="8382" cy="8381"/>
          </a:xfrm>
          <a:custGeom>
            <a:avLst/>
            <a:gdLst>
              <a:gd name="connsiteX0" fmla="*/ 8381 w 8382"/>
              <a:gd name="connsiteY0" fmla="*/ 0 h 8381"/>
              <a:gd name="connsiteX1" fmla="*/ 8381 w 8382"/>
              <a:gd name="connsiteY1" fmla="*/ 8381 h 8381"/>
              <a:gd name="connsiteX2" fmla="*/ 0 w 8382"/>
              <a:gd name="connsiteY2" fmla="*/ 8381 h 8381"/>
              <a:gd name="connsiteX3" fmla="*/ 0 w 8382"/>
              <a:gd name="connsiteY3" fmla="*/ 0 h 8381"/>
              <a:gd name="connsiteX4" fmla="*/ 8381 w 8382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2" h="8381">
                <a:moveTo>
                  <a:pt x="8381" y="0"/>
                </a:moveTo>
                <a:lnTo>
                  <a:pt x="8381" y="8381"/>
                </a:lnTo>
                <a:lnTo>
                  <a:pt x="0" y="8381"/>
                </a:lnTo>
                <a:lnTo>
                  <a:pt x="0" y="0"/>
                </a:lnTo>
                <a:lnTo>
                  <a:pt x="838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7" name="Freeform 3"/>
          <p:cNvSpPr/>
          <p:nvPr/>
        </p:nvSpPr>
        <p:spPr>
          <a:xfrm>
            <a:off x="3809886" y="1536953"/>
            <a:ext cx="8381" cy="8381"/>
          </a:xfrm>
          <a:custGeom>
            <a:avLst/>
            <a:gdLst>
              <a:gd name="connsiteX0" fmla="*/ 8381 w 8381"/>
              <a:gd name="connsiteY0" fmla="*/ 0 h 8381"/>
              <a:gd name="connsiteX1" fmla="*/ 8381 w 8381"/>
              <a:gd name="connsiteY1" fmla="*/ 8381 h 8381"/>
              <a:gd name="connsiteX2" fmla="*/ 0 w 8381"/>
              <a:gd name="connsiteY2" fmla="*/ 8381 h 8381"/>
              <a:gd name="connsiteX3" fmla="*/ 0 w 8381"/>
              <a:gd name="connsiteY3" fmla="*/ 0 h 8381"/>
              <a:gd name="connsiteX4" fmla="*/ 8381 w 8381"/>
              <a:gd name="connsiteY4" fmla="*/ 0 h 83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81" h="8381">
                <a:moveTo>
                  <a:pt x="8381" y="0"/>
                </a:moveTo>
                <a:lnTo>
                  <a:pt x="8381" y="8381"/>
                </a:lnTo>
                <a:lnTo>
                  <a:pt x="0" y="8381"/>
                </a:lnTo>
                <a:lnTo>
                  <a:pt x="0" y="0"/>
                </a:lnTo>
                <a:lnTo>
                  <a:pt x="8381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3886200" y="927100"/>
            <a:ext cx="2667000" cy="584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4600"/>
              </a:lnSpc>
              <a:tabLst/>
            </a:pPr>
            <a:r>
              <a:rPr lang="en-US" altLang="zh-CN" sz="3509" dirty="0">
                <a:solidFill>
                  <a:srgbClr val="FFFFFF"/>
                </a:solidFill>
                <a:latin typeface="微软雅黑" pitchFamily="18" charset="0"/>
                <a:cs typeface="微软雅黑" pitchFamily="18" charset="0"/>
              </a:rPr>
              <a:t>3.2  体壁结构</a:t>
            </a:r>
          </a:p>
        </p:txBody>
      </p:sp>
      <p:sp>
        <p:nvSpPr>
          <p:cNvPr id="138" name="TextBox 1"/>
          <p:cNvSpPr txBox="1"/>
          <p:nvPr/>
        </p:nvSpPr>
        <p:spPr>
          <a:xfrm>
            <a:off x="1879600" y="2019300"/>
            <a:ext cx="15494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外层：皮层</a:t>
            </a:r>
          </a:p>
        </p:txBody>
      </p:sp>
      <p:sp>
        <p:nvSpPr>
          <p:cNvPr id="139" name="TextBox 1"/>
          <p:cNvSpPr txBox="1"/>
          <p:nvPr/>
        </p:nvSpPr>
        <p:spPr>
          <a:xfrm>
            <a:off x="2247900" y="2501900"/>
            <a:ext cx="27940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扁平细胞：保护作用</a:t>
            </a:r>
          </a:p>
        </p:txBody>
      </p:sp>
      <p:sp>
        <p:nvSpPr>
          <p:cNvPr id="140" name="TextBox 1"/>
          <p:cNvSpPr txBox="1"/>
          <p:nvPr/>
        </p:nvSpPr>
        <p:spPr>
          <a:xfrm>
            <a:off x="2247900" y="3009900"/>
            <a:ext cx="6540500" cy="800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肌细胞：扁平细胞内有肌丝，用于收缩控制水流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2800"/>
              </a:lnSpc>
              <a:tabLst/>
            </a:pP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孔细胞：组成入水小孔</a:t>
            </a:r>
          </a:p>
        </p:txBody>
      </p:sp>
      <p:sp>
        <p:nvSpPr>
          <p:cNvPr id="141" name="TextBox 1"/>
          <p:cNvSpPr txBox="1"/>
          <p:nvPr/>
        </p:nvSpPr>
        <p:spPr>
          <a:xfrm>
            <a:off x="1879600" y="3962400"/>
            <a:ext cx="12446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中胶层：</a:t>
            </a:r>
          </a:p>
        </p:txBody>
      </p:sp>
      <p:sp>
        <p:nvSpPr>
          <p:cNvPr id="142" name="TextBox 1"/>
          <p:cNvSpPr txBox="1"/>
          <p:nvPr/>
        </p:nvSpPr>
        <p:spPr>
          <a:xfrm>
            <a:off x="2247900" y="4457700"/>
            <a:ext cx="59182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胶状物质，内有骨针和海绵丝，起支持作用</a:t>
            </a:r>
          </a:p>
        </p:txBody>
      </p:sp>
      <p:sp>
        <p:nvSpPr>
          <p:cNvPr id="143" name="TextBox 1"/>
          <p:cNvSpPr txBox="1"/>
          <p:nvPr/>
        </p:nvSpPr>
        <p:spPr>
          <a:xfrm>
            <a:off x="1879600" y="4940300"/>
            <a:ext cx="15494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内层：胃层</a:t>
            </a:r>
          </a:p>
        </p:txBody>
      </p:sp>
      <p:sp>
        <p:nvSpPr>
          <p:cNvPr id="144" name="TextBox 1"/>
          <p:cNvSpPr txBox="1"/>
          <p:nvPr/>
        </p:nvSpPr>
        <p:spPr>
          <a:xfrm>
            <a:off x="2222500" y="5435600"/>
            <a:ext cx="6883400" cy="723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>
                <a:tab pos="25400" algn="l"/>
              </a:tabLst>
            </a:pPr>
            <a:r>
              <a:rPr lang="en-US" altLang="zh-CN" dirty="0"/>
              <a:t>	</a:t>
            </a: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由领细胞组成。作用时鞭毛波动水流，食物附于领</a:t>
            </a:r>
          </a:p>
          <a:p>
            <a:pPr>
              <a:lnSpc>
                <a:spcPts val="3200"/>
              </a:lnSpc>
              <a:tabLst>
                <a:tab pos="25400" algn="l"/>
              </a:tabLst>
            </a:pP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上落入细胞质中形成食物泡，进行细胞内消化。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1403" y="771905"/>
            <a:ext cx="10691621" cy="6014465"/>
          </a:xfrm>
          <a:custGeom>
            <a:avLst/>
            <a:gdLst>
              <a:gd name="connsiteX0" fmla="*/ 0 w 10691621"/>
              <a:gd name="connsiteY0" fmla="*/ 0 h 6014465"/>
              <a:gd name="connsiteX1" fmla="*/ 0 w 10691621"/>
              <a:gd name="connsiteY1" fmla="*/ 6014465 h 6014465"/>
              <a:gd name="connsiteX2" fmla="*/ 10691621 w 10691621"/>
              <a:gd name="connsiteY2" fmla="*/ 6014465 h 6014465"/>
              <a:gd name="connsiteX3" fmla="*/ 10691621 w 10691621"/>
              <a:gd name="connsiteY3" fmla="*/ 0 h 6014465"/>
              <a:gd name="connsiteX4" fmla="*/ 0 w 10691621"/>
              <a:gd name="connsiteY4" fmla="*/ 0 h 601446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691621" h="6014465">
                <a:moveTo>
                  <a:pt x="0" y="0"/>
                </a:moveTo>
                <a:lnTo>
                  <a:pt x="0" y="6014465"/>
                </a:lnTo>
                <a:lnTo>
                  <a:pt x="10691621" y="6014465"/>
                </a:lnTo>
                <a:lnTo>
                  <a:pt x="10691621" y="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00" y="863600"/>
            <a:ext cx="10591800" cy="50419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619500" y="5969000"/>
            <a:ext cx="2400300" cy="266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100"/>
              </a:lnSpc>
              <a:tabLst/>
            </a:pPr>
            <a:r>
              <a:rPr lang="en-US" altLang="zh-CN" sz="210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白枝海绵的结构示意</a:t>
            </a:r>
          </a:p>
        </p:txBody>
      </p:sp>
      <p:sp>
        <p:nvSpPr>
          <p:cNvPr id="3" name="TextBox 1"/>
          <p:cNvSpPr txBox="1"/>
          <p:nvPr/>
        </p:nvSpPr>
        <p:spPr>
          <a:xfrm>
            <a:off x="1943100" y="6286500"/>
            <a:ext cx="5765800" cy="266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100"/>
              </a:lnSpc>
              <a:tabLst/>
            </a:pPr>
            <a:r>
              <a:rPr lang="en-US" altLang="zh-CN" sz="210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A</a:t>
            </a:r>
            <a:r>
              <a:rPr lang="en-US" altLang="zh-CN" sz="21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0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给类型细胞及骨针</a:t>
            </a:r>
            <a:r>
              <a:rPr lang="en-US" altLang="zh-CN" sz="2105" dirty="0"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en-US" altLang="zh-CN" sz="210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B</a:t>
            </a:r>
            <a:r>
              <a:rPr lang="en-US" altLang="zh-CN" sz="21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0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体壁局部放大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1403" y="771905"/>
            <a:ext cx="10691621" cy="6014465"/>
          </a:xfrm>
          <a:custGeom>
            <a:avLst/>
            <a:gdLst>
              <a:gd name="connsiteX0" fmla="*/ 0 w 10691621"/>
              <a:gd name="connsiteY0" fmla="*/ 0 h 6014465"/>
              <a:gd name="connsiteX1" fmla="*/ 0 w 10691621"/>
              <a:gd name="connsiteY1" fmla="*/ 6014465 h 6014465"/>
              <a:gd name="connsiteX2" fmla="*/ 10691621 w 10691621"/>
              <a:gd name="connsiteY2" fmla="*/ 6014465 h 6014465"/>
              <a:gd name="connsiteX3" fmla="*/ 10691621 w 10691621"/>
              <a:gd name="connsiteY3" fmla="*/ 0 h 6014465"/>
              <a:gd name="connsiteX4" fmla="*/ 0 w 10691621"/>
              <a:gd name="connsiteY4" fmla="*/ 0 h 601446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691621" h="6014465">
                <a:moveTo>
                  <a:pt x="0" y="0"/>
                </a:moveTo>
                <a:lnTo>
                  <a:pt x="0" y="6014465"/>
                </a:lnTo>
                <a:lnTo>
                  <a:pt x="10691621" y="6014465"/>
                </a:lnTo>
                <a:lnTo>
                  <a:pt x="10691621" y="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" y="990600"/>
            <a:ext cx="10617200" cy="4953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371600" y="5994400"/>
            <a:ext cx="2908300" cy="266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100"/>
              </a:lnSpc>
              <a:tabLst/>
            </a:pPr>
            <a:r>
              <a:rPr lang="en-US" altLang="zh-CN" sz="210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A</a:t>
            </a:r>
            <a:r>
              <a:rPr lang="en-US" altLang="zh-CN" sz="21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0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摄食时的水流和食物流</a:t>
            </a:r>
          </a:p>
        </p:txBody>
      </p:sp>
      <p:sp>
        <p:nvSpPr>
          <p:cNvPr id="3" name="TextBox 1"/>
          <p:cNvSpPr txBox="1"/>
          <p:nvPr/>
        </p:nvSpPr>
        <p:spPr>
          <a:xfrm>
            <a:off x="6311900" y="5994400"/>
            <a:ext cx="2628900" cy="266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100"/>
              </a:lnSpc>
              <a:tabLst/>
            </a:pPr>
            <a:r>
              <a:rPr lang="en-US" altLang="zh-CN" sz="210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B</a:t>
            </a:r>
            <a:r>
              <a:rPr lang="en-US" altLang="zh-CN" sz="21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05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领鞭毛细胞及领放大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1403" y="771905"/>
            <a:ext cx="10691621" cy="6014465"/>
          </a:xfrm>
          <a:custGeom>
            <a:avLst/>
            <a:gdLst>
              <a:gd name="connsiteX0" fmla="*/ 0 w 10691621"/>
              <a:gd name="connsiteY0" fmla="*/ 0 h 6014465"/>
              <a:gd name="connsiteX1" fmla="*/ 0 w 10691621"/>
              <a:gd name="connsiteY1" fmla="*/ 6014465 h 6014465"/>
              <a:gd name="connsiteX2" fmla="*/ 10691621 w 10691621"/>
              <a:gd name="connsiteY2" fmla="*/ 6014465 h 6014465"/>
              <a:gd name="connsiteX3" fmla="*/ 10691621 w 10691621"/>
              <a:gd name="connsiteY3" fmla="*/ 0 h 6014465"/>
              <a:gd name="connsiteX4" fmla="*/ 0 w 10691621"/>
              <a:gd name="connsiteY4" fmla="*/ 0 h 601446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691621" h="6014465">
                <a:moveTo>
                  <a:pt x="0" y="0"/>
                </a:moveTo>
                <a:lnTo>
                  <a:pt x="0" y="6014465"/>
                </a:lnTo>
                <a:lnTo>
                  <a:pt x="10691621" y="6014465"/>
                </a:lnTo>
                <a:lnTo>
                  <a:pt x="10691621" y="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" y="762000"/>
            <a:ext cx="5372100" cy="55499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6197600" y="1473200"/>
            <a:ext cx="28829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/>
            </a:pP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又称</a:t>
            </a:r>
            <a:r>
              <a:rPr lang="en-US" altLang="zh-CN" sz="2454" dirty="0">
                <a:solidFill>
                  <a:srgbClr val="6500FF"/>
                </a:solidFill>
                <a:latin typeface="华文新魏" pitchFamily="18" charset="0"/>
                <a:cs typeface="华文新魏" pitchFamily="18" charset="0"/>
              </a:rPr>
              <a:t>胃层</a:t>
            </a: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（stomachic</a:t>
            </a:r>
          </a:p>
        </p:txBody>
      </p:sp>
      <p:sp>
        <p:nvSpPr>
          <p:cNvPr id="3" name="TextBox 1"/>
          <p:cNvSpPr txBox="1"/>
          <p:nvPr/>
        </p:nvSpPr>
        <p:spPr>
          <a:xfrm>
            <a:off x="6172200" y="2057400"/>
            <a:ext cx="4051300" cy="2819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>
                <a:tab pos="25400" algn="l"/>
              </a:tabLst>
            </a:pP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epithelium）；</a:t>
            </a:r>
            <a:r>
              <a:rPr lang="en-US" altLang="zh-CN" sz="245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由特殊的</a:t>
            </a:r>
            <a:r>
              <a:rPr lang="en-US" altLang="zh-CN" sz="2454" dirty="0">
                <a:solidFill>
                  <a:srgbClr val="6500FF"/>
                </a:solidFill>
                <a:latin typeface="华文新魏" pitchFamily="18" charset="0"/>
                <a:cs typeface="华文新魏" pitchFamily="18" charset="0"/>
              </a:rPr>
              <a:t>领细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2800"/>
              </a:lnSpc>
              <a:tabLst>
                <a:tab pos="25400" algn="l"/>
              </a:tabLst>
            </a:pPr>
            <a:r>
              <a:rPr lang="en-US" altLang="zh-CN" sz="2454" dirty="0">
                <a:solidFill>
                  <a:srgbClr val="6500FF"/>
                </a:solidFill>
                <a:latin typeface="华文新魏" pitchFamily="18" charset="0"/>
                <a:cs typeface="华文新魏" pitchFamily="18" charset="0"/>
              </a:rPr>
              <a:t>胞</a:t>
            </a: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（choanocyte）构成；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3400"/>
              </a:lnSpc>
              <a:tabLst>
                <a:tab pos="25400" algn="l"/>
              </a:tabLst>
            </a:pPr>
            <a:r>
              <a:rPr lang="en-US" altLang="zh-CN" dirty="0"/>
              <a:t>	</a:t>
            </a: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领细胞具一透明的细胞质突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2800"/>
              </a:lnSpc>
              <a:tabLst>
                <a:tab pos="25400" algn="l"/>
              </a:tabLst>
            </a:pP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起形成的</a:t>
            </a:r>
            <a:r>
              <a:rPr lang="en-US" altLang="zh-CN" sz="2454" dirty="0">
                <a:solidFill>
                  <a:srgbClr val="6500FF"/>
                </a:solidFill>
                <a:latin typeface="华文新魏" pitchFamily="18" charset="0"/>
                <a:cs typeface="华文新魏" pitchFamily="18" charset="0"/>
              </a:rPr>
              <a:t>领</a:t>
            </a: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（collar），</a:t>
            </a:r>
            <a:r>
              <a:rPr lang="en-US" altLang="zh-CN" sz="245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领的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2800"/>
              </a:lnSpc>
              <a:tabLst>
                <a:tab pos="25400" algn="l"/>
              </a:tabLst>
            </a:pP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中央有一鞭毛，鞭毛打动引起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2800"/>
              </a:lnSpc>
              <a:tabLst>
                <a:tab pos="25400" algn="l"/>
              </a:tabLst>
            </a:pP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水流，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6172200" y="5067300"/>
            <a:ext cx="3759200" cy="1282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>
                <a:tab pos="25400" algn="l"/>
              </a:tabLst>
            </a:pPr>
            <a:r>
              <a:rPr lang="en-US" altLang="zh-CN" dirty="0"/>
              <a:t>	</a:t>
            </a: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水中的食物颗粒和氧主要由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2800"/>
              </a:lnSpc>
              <a:tabLst>
                <a:tab pos="25400" algn="l"/>
              </a:tabLst>
            </a:pP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领携入细胞内营</a:t>
            </a:r>
            <a:r>
              <a:rPr lang="en-US" altLang="zh-CN" sz="2454" dirty="0">
                <a:solidFill>
                  <a:srgbClr val="6500FF"/>
                </a:solidFill>
                <a:latin typeface="华文新魏" pitchFamily="18" charset="0"/>
                <a:cs typeface="华文新魏" pitchFamily="18" charset="0"/>
              </a:rPr>
              <a:t>细胞内消化</a:t>
            </a:r>
          </a:p>
          <a:p>
            <a:pPr>
              <a:lnSpc>
                <a:spcPts val="1000"/>
              </a:lnSpc>
            </a:pPr>
            <a:endParaRPr lang="en-US" altLang="zh-CN" dirty="0"/>
          </a:p>
          <a:p>
            <a:pPr>
              <a:lnSpc>
                <a:spcPts val="2800"/>
              </a:lnSpc>
              <a:tabLst>
                <a:tab pos="25400" algn="l"/>
              </a:tabLst>
            </a:pPr>
            <a:r>
              <a:rPr lang="en-US" altLang="zh-CN" sz="2454" dirty="0">
                <a:solidFill>
                  <a:srgbClr val="6500FF"/>
                </a:solidFill>
                <a:latin typeface="华文新魏" pitchFamily="18" charset="0"/>
                <a:cs typeface="华文新魏" pitchFamily="18" charset="0"/>
              </a:rPr>
              <a:t>（没有消化腔）</a:t>
            </a:r>
            <a:r>
              <a:rPr lang="en-US" altLang="zh-CN" sz="2454" dirty="0">
                <a:solidFill>
                  <a:srgbClr val="000000"/>
                </a:solidFill>
                <a:latin typeface="华文新魏" pitchFamily="18" charset="0"/>
                <a:cs typeface="华文新魏" pitchFamily="18" charset="0"/>
              </a:rPr>
              <a:t>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554</Words>
  <Application>Microsoft Macintosh PowerPoint</Application>
  <PresentationFormat>自定义</PresentationFormat>
  <Paragraphs>157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7" baseType="lpstr">
      <vt:lpstr>华文楷体</vt:lpstr>
      <vt:lpstr>华文新魏</vt:lpstr>
      <vt:lpstr>微软雅黑</vt:lpstr>
      <vt:lpstr>Arial</vt:lpstr>
      <vt:lpstr>Calibri</vt:lpstr>
      <vt:lpstr>Times New Roman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权 张</cp:lastModifiedBy>
  <cp:revision>6</cp:revision>
  <dcterms:created xsi:type="dcterms:W3CDTF">2006-08-16T00:00:00Z</dcterms:created>
  <dcterms:modified xsi:type="dcterms:W3CDTF">2025-10-14T02:35:33Z</dcterms:modified>
</cp:coreProperties>
</file>