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7" r:id="rId3"/>
    <p:sldId id="256" r:id="rId4"/>
    <p:sldId id="259" r:id="rId5"/>
    <p:sldId id="257" r:id="rId6"/>
    <p:sldId id="263" r:id="rId7"/>
    <p:sldId id="260" r:id="rId8"/>
    <p:sldId id="262" r:id="rId9"/>
    <p:sldId id="266" r:id="rId10"/>
    <p:sldId id="25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1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0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0821F-C825-4E86-B19E-FAEAE2AAD85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645E-4AD4-4256-9980-AD1258C3491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750">
        <p:cover dir="d"/>
      </p:transition>
    </mc:Choice>
    <mc:Fallback>
      <p:transition>
        <p:cover dir="d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0821F-C825-4E86-B19E-FAEAE2AAD85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645E-4AD4-4256-9980-AD1258C3491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750">
        <p:cover dir="d"/>
      </p:transition>
    </mc:Choice>
    <mc:Fallback>
      <p:transition>
        <p:cover dir="d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0821F-C825-4E86-B19E-FAEAE2AAD85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645E-4AD4-4256-9980-AD1258C34918}" type="slidenum">
              <a:rPr lang="zh-CN" altLang="en-US" smtClean="0"/>
            </a:fld>
            <a:endParaRPr lang="zh-CN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750">
        <p:cover dir="d"/>
      </p:transition>
    </mc:Choice>
    <mc:Fallback>
      <p:transition>
        <p:cover dir="d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0821F-C825-4E86-B19E-FAEAE2AAD85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645E-4AD4-4256-9980-AD1258C3491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750">
        <p:cover dir="d"/>
      </p:transition>
    </mc:Choice>
    <mc:Fallback>
      <p:transition>
        <p:cover dir="d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言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0821F-C825-4E86-B19E-FAEAE2AAD85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645E-4AD4-4256-9980-AD1258C34918}" type="slidenum">
              <a:rPr lang="zh-CN" altLang="en-US" smtClean="0"/>
            </a:fld>
            <a:endParaRPr lang="zh-CN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750">
        <p:cover dir="d"/>
      </p:transition>
    </mc:Choice>
    <mc:Fallback>
      <p:transition>
        <p:cover dir="d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或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0821F-C825-4E86-B19E-FAEAE2AAD85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645E-4AD4-4256-9980-AD1258C3491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750">
        <p:cover dir="d"/>
      </p:transition>
    </mc:Choice>
    <mc:Fallback>
      <p:transition>
        <p:cover dir="d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0821F-C825-4E86-B19E-FAEAE2AAD85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645E-4AD4-4256-9980-AD1258C3491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750">
        <p:cover dir="d"/>
      </p:transition>
    </mc:Choice>
    <mc:Fallback>
      <p:transition>
        <p:cover dir="d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0821F-C825-4E86-B19E-FAEAE2AAD85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645E-4AD4-4256-9980-AD1258C3491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750">
        <p:cover dir="d"/>
      </p:transition>
    </mc:Choice>
    <mc:Fallback>
      <p:transition>
        <p:cover dir="d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0821F-C825-4E86-B19E-FAEAE2AAD85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645E-4AD4-4256-9980-AD1258C3491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750">
        <p:cover dir="d"/>
      </p:transition>
    </mc:Choice>
    <mc:Fallback>
      <p:transition>
        <p:cover dir="d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0821F-C825-4E86-B19E-FAEAE2AAD85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645E-4AD4-4256-9980-AD1258C3491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750">
        <p:cover dir="d"/>
      </p:transition>
    </mc:Choice>
    <mc:Fallback>
      <p:transition>
        <p:cover dir="d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0821F-C825-4E86-B19E-FAEAE2AAD85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645E-4AD4-4256-9980-AD1258C3491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750">
        <p:cover dir="d"/>
      </p:transition>
    </mc:Choice>
    <mc:Fallback>
      <p:transition>
        <p:cover dir="d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0821F-C825-4E86-B19E-FAEAE2AAD85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645E-4AD4-4256-9980-AD1258C3491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750">
        <p:cover dir="d"/>
      </p:transition>
    </mc:Choice>
    <mc:Fallback>
      <p:transition>
        <p:cover dir="d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0821F-C825-4E86-B19E-FAEAE2AAD85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645E-4AD4-4256-9980-AD1258C3491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750">
        <p:cover dir="d"/>
      </p:transition>
    </mc:Choice>
    <mc:Fallback>
      <p:transition>
        <p:cover dir="d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0821F-C825-4E86-B19E-FAEAE2AAD85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645E-4AD4-4256-9980-AD1258C3491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750">
        <p:cover dir="d"/>
      </p:transition>
    </mc:Choice>
    <mc:Fallback>
      <p:transition>
        <p:cover dir="d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0821F-C825-4E86-B19E-FAEAE2AAD85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645E-4AD4-4256-9980-AD1258C3491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750">
        <p:cover dir="d"/>
      </p:transition>
    </mc:Choice>
    <mc:Fallback>
      <p:transition>
        <p:cover dir="d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0821F-C825-4E86-B19E-FAEAE2AAD85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645E-4AD4-4256-9980-AD1258C3491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750">
        <p:cover dir="d"/>
      </p:transition>
    </mc:Choice>
    <mc:Fallback>
      <p:transition>
        <p:cover dir="d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0821F-C825-4E86-B19E-FAEAE2AAD85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C72645E-4AD4-4256-9980-AD1258C34918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mc:AlternateContent xmlns:mc="http://schemas.openxmlformats.org/markup-compatibility/2006">
    <mc:Choice xmlns:p14="http://schemas.microsoft.com/office/powerpoint/2010/main" Requires="p14">
      <p:transition p14:dur="750">
        <p:cover dir="d"/>
      </p:transition>
    </mc:Choice>
    <mc:Fallback>
      <p:transition>
        <p:cover dir="d"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4" Type="http://schemas.openxmlformats.org/officeDocument/2006/relationships/slideLayout" Target="../slideLayouts/slideLayout1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3" name="内容占位符 2"/>
          <p:cNvPicPr>
            <a:picLocks noGrp="1"/>
          </p:cNvPicPr>
          <p:nvPr>
            <p:ph idx="1"/>
          </p:nvPr>
        </p:nvPicPr>
        <p:blipFill>
          <a:blip r:embed="rId1"/>
          <a:srcRect/>
        </p:blipFill>
        <p:spPr>
          <a:xfrm>
            <a:off x="0" y="0"/>
            <a:ext cx="12241178" cy="6884318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750">
        <p:cover dir="d"/>
      </p:transition>
    </mc:Choice>
    <mc:Fallback>
      <p:transition>
        <p:cover dir="d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桌子上的花瓶里插满了鲜花&#10;&#10;AI 生成的内容可能不正确。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083886" cy="6858000"/>
          </a:xfrm>
          <a:prstGeom prst="rect">
            <a:avLst/>
          </a:prstGeom>
        </p:spPr>
      </p:pic>
      <p:pic>
        <p:nvPicPr>
          <p:cNvPr id="3" name="图片 2" descr="图片包含 游戏机, 树&#10;&#10;AI 生成的内容可能不正确。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6788" y="4209032"/>
            <a:ext cx="2035212" cy="2648968"/>
          </a:xfrm>
          <a:prstGeom prst="rect">
            <a:avLst/>
          </a:prstGeom>
        </p:spPr>
      </p:pic>
      <p:sp>
        <p:nvSpPr>
          <p:cNvPr id="2" name="文本框 1"/>
          <p:cNvSpPr txBox="1"/>
          <p:nvPr userDrawn="1"/>
        </p:nvSpPr>
        <p:spPr>
          <a:xfrm>
            <a:off x="7281475" y="439242"/>
            <a:ext cx="4805680" cy="2430145"/>
          </a:xfrm>
          <a:prstGeom prst="rect">
            <a:avLst/>
          </a:prstGeom>
          <a:solidFill>
            <a:schemeClr val="accent4">
              <a:lumMod val="20000"/>
              <a:lumOff val="80000"/>
              <a:alpha val="100000"/>
            </a:schemeClr>
          </a:solidFill>
        </p:spPr>
        <p:txBody>
          <a:bodyPr wrap="none" rtlCol="0">
            <a:spAutoFit/>
          </a:bodyPr>
          <a:p>
            <a:r>
              <a:rPr lang="zh-CN" altLang="en-US" sz="2600"/>
              <a:t>从对植物的简单需求，发展成为</a:t>
            </a:r>
            <a:endParaRPr lang="zh-CN" altLang="en-US" sz="2600"/>
          </a:p>
          <a:p>
            <a:r>
              <a:rPr lang="zh-CN" altLang="en-US" sz="2600"/>
              <a:t>兼具生产、观赏与生态功能的学</a:t>
            </a:r>
            <a:endParaRPr lang="zh-CN" altLang="en-US" sz="2600"/>
          </a:p>
          <a:p>
            <a:r>
              <a:rPr lang="zh-CN" altLang="en-US" sz="2600"/>
              <a:t>科体系</a:t>
            </a:r>
            <a:r>
              <a:rPr lang="zh-CN" altLang="en-US" sz="2400"/>
              <a:t>。</a:t>
            </a:r>
            <a:endParaRPr lang="zh-CN" altLang="en-US" sz="2400"/>
          </a:p>
          <a:p>
            <a:r>
              <a:rPr lang="zh-CN" altLang="en-US" sz="2600"/>
              <a:t>现代园艺专业在生态文明建设中</a:t>
            </a:r>
            <a:endParaRPr lang="zh-CN" altLang="en-US" sz="2600"/>
          </a:p>
          <a:p>
            <a:r>
              <a:rPr lang="zh-CN" altLang="en-US" sz="2600"/>
              <a:t>肩负生态与艺术融合的使命。</a:t>
            </a:r>
            <a:endParaRPr lang="zh-CN" altLang="en-US" sz="2600"/>
          </a:p>
          <a:p>
            <a:endParaRPr lang="zh-CN" altLang="en-US" sz="2200"/>
          </a:p>
        </p:txBody>
      </p:sp>
      <p:sp>
        <p:nvSpPr>
          <p:cNvPr id="7" name="文本框 6"/>
          <p:cNvSpPr txBox="1"/>
          <p:nvPr userDrawn="1"/>
        </p:nvSpPr>
        <p:spPr>
          <a:xfrm>
            <a:off x="7281516" y="3088667"/>
            <a:ext cx="4164591" cy="3422306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200"/>
              <a:t>“人就像种子，要做一粒好种子。袁隆平爷爷这么说。园艺不仅仅为我们的日常生活增</a:t>
            </a:r>
            <a:endParaRPr lang="zh-CN" altLang="en-US" sz="2200"/>
          </a:p>
          <a:p>
            <a:r>
              <a:rPr lang="zh-CN" altLang="en-US" sz="2200"/>
              <a:t>添色彩，更与人民福</a:t>
            </a:r>
            <a:endParaRPr lang="zh-CN" altLang="en-US" sz="2200"/>
          </a:p>
          <a:p>
            <a:r>
              <a:rPr lang="zh-CN" altLang="en-US" sz="2200"/>
              <a:t>祉、粮食安全等等息</a:t>
            </a:r>
            <a:endParaRPr lang="zh-CN" altLang="en-US" sz="2200"/>
          </a:p>
          <a:p>
            <a:r>
              <a:rPr lang="zh-CN" altLang="en-US" sz="2200"/>
              <a:t>息相关。让我们选择</a:t>
            </a:r>
            <a:endParaRPr lang="zh-CN" altLang="en-US" sz="2200"/>
          </a:p>
          <a:p>
            <a:r>
              <a:rPr lang="zh-CN" altLang="en-US" sz="2200"/>
              <a:t>这一专业的不止是热</a:t>
            </a:r>
            <a:endParaRPr lang="zh-CN" altLang="en-US" sz="2200"/>
          </a:p>
          <a:p>
            <a:r>
              <a:rPr lang="zh-CN" altLang="en-US" sz="2200"/>
              <a:t>爱，还离不开在逐渐</a:t>
            </a:r>
            <a:endParaRPr lang="zh-CN" altLang="en-US" sz="2200"/>
          </a:p>
          <a:p>
            <a:r>
              <a:rPr lang="zh-CN" altLang="en-US" sz="2200"/>
              <a:t>了解这门学科后，心</a:t>
            </a:r>
            <a:endParaRPr lang="zh-CN" altLang="en-US" sz="2200"/>
          </a:p>
          <a:p>
            <a:r>
              <a:rPr lang="zh-CN" altLang="en-US" sz="2200"/>
              <a:t>中缓缓积蓄的责任感。</a:t>
            </a:r>
            <a:endParaRPr lang="zh-CN" altLang="en-US" sz="2200"/>
          </a:p>
          <a:p>
            <a:endParaRPr lang="zh-CN" altLang="en-US" sz="22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750">
        <p:cover dir="d"/>
      </p:transition>
    </mc:Choice>
    <mc:Fallback>
      <p:transition>
        <p:cover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" name="图片 11" descr="post_object_image_3982503702"/>
          <p:cNvPicPr>
            <a:picLocks noChangeAspect="1"/>
          </p:cNvPicPr>
          <p:nvPr/>
        </p:nvPicPr>
        <p:blipFill>
          <a:blip r:embed="rId1">
            <a:alphaModFix amt="81000"/>
          </a:blip>
          <a:stretch>
            <a:fillRect/>
          </a:stretch>
        </p:blipFill>
        <p:spPr>
          <a:xfrm>
            <a:off x="316266" y="3102585"/>
            <a:ext cx="2230943" cy="3710876"/>
          </a:xfrm>
          <a:prstGeom prst="roundRect">
            <a:avLst>
              <a:gd name="adj" fmla="val 44500"/>
            </a:avLst>
          </a:prstGeom>
        </p:spPr>
      </p:pic>
      <p:cxnSp>
        <p:nvCxnSpPr>
          <p:cNvPr id="6" name="直接箭头连接符 5"/>
          <p:cNvCxnSpPr/>
          <p:nvPr userDrawn="1"/>
        </p:nvCxnSpPr>
        <p:spPr>
          <a:xfrm flipV="1">
            <a:off x="398145" y="1388110"/>
            <a:ext cx="68580" cy="2701925"/>
          </a:xfrm>
          <a:prstGeom prst="straightConnector1">
            <a:avLst/>
          </a:prstGeom>
          <a:ln w="0" cap="rnd" cmpd="sng" algn="ctr">
            <a:solidFill>
              <a:schemeClr val="accent1">
                <a:alpha val="100000"/>
              </a:schemeClr>
            </a:solidFill>
            <a:prstDash val="solid"/>
            <a:miter lim="800000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7" name="直接箭头连接符 6"/>
          <p:cNvCxnSpPr/>
          <p:nvPr userDrawn="1"/>
        </p:nvCxnSpPr>
        <p:spPr>
          <a:xfrm flipH="1">
            <a:off x="220345" y="414020"/>
            <a:ext cx="95885" cy="2688590"/>
          </a:xfrm>
          <a:prstGeom prst="straightConnector1">
            <a:avLst/>
          </a:prstGeom>
          <a:ln w="19050" cap="rnd" cmpd="sng" algn="ctr">
            <a:solidFill>
              <a:schemeClr val="accent1">
                <a:alpha val="100000"/>
              </a:schemeClr>
            </a:solidFill>
            <a:prstDash val="solid"/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 userDrawn="1"/>
        </p:nvSpPr>
        <p:spPr>
          <a:xfrm>
            <a:off x="241091" y="105686"/>
            <a:ext cx="1776371" cy="2879968"/>
          </a:xfrm>
          <a:prstGeom prst="rect">
            <a:avLst/>
          </a:prstGeom>
          <a:effectLst>
            <a:innerShdw blurRad="190500" dist="368300" dir="10800000">
              <a:srgbClr val="000000">
                <a:alpha val="92000"/>
              </a:srgbClr>
            </a:innerShdw>
          </a:effectLst>
        </p:spPr>
        <p:txBody>
          <a:bodyPr vert="eaVert" wrap="square" rtlCol="0">
            <a:noAutofit/>
          </a:bodyPr>
          <a:p>
            <a:r>
              <a:rPr lang="zh-CN" altLang="en-US" sz="8000">
                <a:solidFill>
                  <a:schemeClr val="accent3">
                    <a:lumMod val="75000"/>
                  </a:schemeClr>
                </a:solidFill>
                <a:effectLst>
                  <a:outerShdw blurRad="190500" dist="863600" dir="20940000" sx="65000" sy="65000" algn="br" rotWithShape="0">
                    <a:schemeClr val="tx1">
                      <a:lumMod val="95000"/>
                      <a:lumOff val="5000"/>
                      <a:alpha val="95000"/>
                    </a:schemeClr>
                  </a:outerShdw>
                </a:effectLst>
                <a:latin typeface="优设标题黑" charset="0"/>
                <a:ea typeface="优设标题黑" charset="0"/>
                <a:cs typeface="优设标题黑" charset="0"/>
              </a:rPr>
              <a:t>匠心</a:t>
            </a:r>
            <a:endParaRPr lang="zh-CN" altLang="en-US" sz="8000">
              <a:solidFill>
                <a:schemeClr val="accent3">
                  <a:lumMod val="75000"/>
                </a:schemeClr>
              </a:solidFill>
              <a:effectLst>
                <a:outerShdw blurRad="190500" dist="863600" dir="20940000" sx="65000" sy="65000" algn="br" rotWithShape="0">
                  <a:schemeClr val="tx1">
                    <a:lumMod val="95000"/>
                    <a:lumOff val="5000"/>
                    <a:alpha val="95000"/>
                  </a:schemeClr>
                </a:outerShdw>
              </a:effectLst>
              <a:latin typeface="优设标题黑" charset="0"/>
              <a:ea typeface="优设标题黑" charset="0"/>
              <a:cs typeface="优设标题黑" charset="0"/>
            </a:endParaRPr>
          </a:p>
        </p:txBody>
      </p:sp>
      <p:cxnSp>
        <p:nvCxnSpPr>
          <p:cNvPr id="8" name="直接箭头连接符 7"/>
          <p:cNvCxnSpPr/>
          <p:nvPr userDrawn="1"/>
        </p:nvCxnSpPr>
        <p:spPr>
          <a:xfrm>
            <a:off x="220398" y="2018969"/>
            <a:ext cx="1797050" cy="315595"/>
          </a:xfrm>
          <a:prstGeom prst="straightConnector1">
            <a:avLst/>
          </a:prstGeom>
          <a:ln w="19050" cap="rnd" cmpd="sng" algn="ctr">
            <a:solidFill>
              <a:schemeClr val="accent1">
                <a:alpha val="100000"/>
              </a:schemeClr>
            </a:solidFill>
            <a:prstDash val="solid"/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9" name="图片 8" descr="post_object_image_1480680262"/>
          <p:cNvPicPr>
            <a:picLocks noChangeAspect="1"/>
          </p:cNvPicPr>
          <p:nvPr/>
        </p:nvPicPr>
        <p:blipFill>
          <a:blip r:embed="rId2">
            <a:alphaModFix amt="33000"/>
          </a:blip>
          <a:stretch>
            <a:fillRect/>
          </a:stretch>
        </p:blipFill>
        <p:spPr>
          <a:xfrm>
            <a:off x="2915651" y="592359"/>
            <a:ext cx="8134953" cy="5248259"/>
          </a:xfrm>
          <a:prstGeom prst="roundRect">
            <a:avLst>
              <a:gd name="adj" fmla="val 19000"/>
            </a:avLst>
          </a:prstGeom>
        </p:spPr>
      </p:pic>
      <p:sp>
        <p:nvSpPr>
          <p:cNvPr id="11" name="文本框 10"/>
          <p:cNvSpPr txBox="1"/>
          <p:nvPr userDrawn="1"/>
        </p:nvSpPr>
        <p:spPr>
          <a:xfrm>
            <a:off x="2454611" y="6078420"/>
            <a:ext cx="9737389" cy="1476375"/>
          </a:xfrm>
          <a:prstGeom prst="rect">
            <a:avLst/>
          </a:prstGeom>
        </p:spPr>
        <p:txBody>
          <a:bodyPr wrap="square" rtlCol="0">
            <a:noAutofit/>
          </a:bodyPr>
          <a:p>
            <a:r>
              <a:rPr lang="zh-CN" altLang="en-US" sz="2000">
                <a:solidFill>
                  <a:srgbClr val="808080"/>
                </a:solidFill>
              </a:rPr>
              <a:t>园艺，远不止是种花种草的技术，它是一门将自然之美与人类智慧、耐心与情感融为一体的艺术。其缘起中的“匠心”部分，深深植根于人类对生命、秩序与美的追求</a:t>
            </a:r>
            <a:endParaRPr lang="zh-CN" altLang="en-US" sz="2000">
              <a:solidFill>
                <a:srgbClr val="808080"/>
              </a:solidFill>
            </a:endParaRPr>
          </a:p>
        </p:txBody>
      </p:sp>
      <p:sp>
        <p:nvSpPr>
          <p:cNvPr id="3" name="文本框 2"/>
          <p:cNvSpPr txBox="1"/>
          <p:nvPr userDrawn="1"/>
        </p:nvSpPr>
        <p:spPr>
          <a:xfrm>
            <a:off x="549014" y="919090"/>
            <a:ext cx="2439737" cy="4594933"/>
          </a:xfrm>
          <a:prstGeom prst="rect">
            <a:avLst/>
          </a:prstGeom>
        </p:spPr>
        <p:txBody>
          <a:bodyPr vert="eaVert" wrap="square" rtlCol="0">
            <a:noAutofit/>
          </a:bodyPr>
          <a:p>
            <a:r>
              <a:rPr lang="zh-CN" altLang="en-US">
                <a:solidFill>
                  <a:schemeClr val="accent3">
                    <a:lumMod val="60000"/>
                    <a:lumOff val="40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匠心，深深植根于人类对生命、秩序与美的追求</a:t>
            </a:r>
            <a:endParaRPr lang="zh-CN" altLang="en-US">
              <a:solidFill>
                <a:schemeClr val="accent3">
                  <a:lumMod val="60000"/>
                  <a:lumOff val="40000"/>
                </a:scheme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" name="文本框 3"/>
          <p:cNvSpPr txBox="1"/>
          <p:nvPr userDrawn="1"/>
        </p:nvSpPr>
        <p:spPr>
          <a:xfrm>
            <a:off x="3688205" y="318049"/>
            <a:ext cx="4129688" cy="5262245"/>
          </a:xfrm>
          <a:prstGeom prst="rect">
            <a:avLst/>
          </a:prstGeom>
        </p:spPr>
        <p:txBody>
          <a:bodyPr wrap="square" rtlCol="0">
            <a:noAutofit/>
          </a:bodyPr>
          <a:p>
            <a:r>
              <a:rPr lang="zh-CN" altLang="en-US" sz="2400">
                <a:latin typeface="方正姚体" panose="02010601030101010101" charset="-122"/>
                <a:ea typeface="方正姚体" panose="02010601030101010101" charset="-122"/>
                <a:cs typeface="方正姚体" panose="02010601030101010101" charset="-122"/>
              </a:rPr>
              <a:t>   园艺专业的匠心缘起，是一条绵延不绝的精神脉络：</a:t>
            </a:r>
            <a:endParaRPr lang="zh-CN" altLang="en-US" sz="2400">
              <a:latin typeface="方正姚体" panose="02010601030101010101" charset="-122"/>
              <a:ea typeface="方正姚体" panose="02010601030101010101" charset="-122"/>
              <a:cs typeface="方正姚体" panose="02010601030101010101" charset="-122"/>
            </a:endParaRPr>
          </a:p>
          <a:p>
            <a:endParaRPr lang="zh-CN" altLang="en-US" sz="2400">
              <a:latin typeface="方正姚体" panose="02010601030101010101" charset="-122"/>
              <a:ea typeface="方正姚体" panose="02010601030101010101" charset="-122"/>
              <a:cs typeface="方正姚体" panose="02010601030101010101" charset="-122"/>
            </a:endParaRPr>
          </a:p>
          <a:p>
            <a:r>
              <a:rPr lang="zh-CN" altLang="en-US" sz="2400">
                <a:latin typeface="方正姚体" panose="02010601030101010101" charset="-122"/>
                <a:ea typeface="方正姚体" panose="02010601030101010101" charset="-122"/>
                <a:cs typeface="方正姚体" panose="02010601030101010101" charset="-122"/>
              </a:rPr>
              <a:t>· 它源于农耕文明中对生命规律的观察与遵从；</a:t>
            </a:r>
            <a:endParaRPr lang="zh-CN" altLang="en-US" sz="2400">
              <a:latin typeface="方正姚体" panose="02010601030101010101" charset="-122"/>
              <a:ea typeface="方正姚体" panose="02010601030101010101" charset="-122"/>
              <a:cs typeface="方正姚体" panose="02010601030101010101" charset="-122"/>
            </a:endParaRPr>
          </a:p>
          <a:p>
            <a:endParaRPr lang="zh-CN" altLang="en-US" sz="2400">
              <a:latin typeface="方正姚体" panose="02010601030101010101" charset="-122"/>
              <a:ea typeface="方正姚体" panose="02010601030101010101" charset="-122"/>
              <a:cs typeface="方正姚体" panose="02010601030101010101" charset="-122"/>
            </a:endParaRPr>
          </a:p>
          <a:p>
            <a:r>
              <a:rPr lang="zh-CN" altLang="en-US" sz="2400">
                <a:latin typeface="方正姚体" panose="02010601030101010101" charset="-122"/>
                <a:ea typeface="方正姚体" panose="02010601030101010101" charset="-122"/>
                <a:cs typeface="方正姚体" panose="02010601030101010101" charset="-122"/>
              </a:rPr>
              <a:t>· 发展于对物种进行优化与雕琢的创造热情；</a:t>
            </a:r>
            <a:endParaRPr lang="zh-CN" altLang="en-US" sz="2400">
              <a:latin typeface="方正姚体" panose="02010601030101010101" charset="-122"/>
              <a:ea typeface="方正姚体" panose="02010601030101010101" charset="-122"/>
              <a:cs typeface="方正姚体" panose="02010601030101010101" charset="-122"/>
            </a:endParaRPr>
          </a:p>
          <a:p>
            <a:endParaRPr lang="zh-CN" altLang="en-US" sz="2400">
              <a:latin typeface="方正姚体" panose="02010601030101010101" charset="-122"/>
              <a:ea typeface="方正姚体" panose="02010601030101010101" charset="-122"/>
              <a:cs typeface="方正姚体" panose="02010601030101010101" charset="-122"/>
            </a:endParaRPr>
          </a:p>
          <a:p>
            <a:r>
              <a:rPr lang="zh-CN" altLang="en-US" sz="2400">
                <a:latin typeface="方正姚体" panose="02010601030101010101" charset="-122"/>
                <a:ea typeface="方正姚体" panose="02010601030101010101" charset="-122"/>
                <a:cs typeface="方正姚体" panose="02010601030101010101" charset="-122"/>
              </a:rPr>
              <a:t>· 升华于将自然美学与个人哲思融为一体的文人意趣；</a:t>
            </a:r>
            <a:endParaRPr lang="zh-CN" altLang="en-US" sz="2400">
              <a:latin typeface="方正姚体" panose="02010601030101010101" charset="-122"/>
              <a:ea typeface="方正姚体" panose="02010601030101010101" charset="-122"/>
              <a:cs typeface="方正姚体" panose="02010601030101010101" charset="-122"/>
            </a:endParaRPr>
          </a:p>
          <a:p>
            <a:endParaRPr lang="zh-CN" altLang="en-US" sz="2400">
              <a:latin typeface="方正姚体" panose="02010601030101010101" charset="-122"/>
              <a:ea typeface="方正姚体" panose="02010601030101010101" charset="-122"/>
              <a:cs typeface="方正姚体" panose="02010601030101010101" charset="-122"/>
            </a:endParaRPr>
          </a:p>
          <a:p>
            <a:r>
              <a:rPr lang="zh-CN" altLang="en-US" sz="2400">
                <a:latin typeface="方正姚体" panose="02010601030101010101" charset="-122"/>
                <a:ea typeface="方正姚体" panose="02010601030101010101" charset="-122"/>
                <a:cs typeface="方正姚体" panose="02010601030101010101" charset="-122"/>
              </a:rPr>
              <a:t>· 并最终在现代，与精益求精的科学探索精神相结合。</a:t>
            </a:r>
            <a:endParaRPr lang="zh-CN" altLang="en-US" sz="2400">
              <a:latin typeface="方正姚体" panose="02010601030101010101" charset="-122"/>
              <a:ea typeface="方正姚体" panose="02010601030101010101" charset="-122"/>
              <a:cs typeface="方正姚体" panose="02010601030101010101" charset="-122"/>
            </a:endParaRPr>
          </a:p>
        </p:txBody>
      </p:sp>
      <p:sp>
        <p:nvSpPr>
          <p:cNvPr id="20" name="弦形 19"/>
          <p:cNvSpPr/>
          <p:nvPr userDrawn="1"/>
        </p:nvSpPr>
        <p:spPr>
          <a:xfrm rot="10200000">
            <a:off x="10245725" y="1209675"/>
            <a:ext cx="1769382" cy="1550035"/>
          </a:xfrm>
          <a:prstGeom prst="chord">
            <a:avLst/>
          </a:prstGeom>
          <a:solidFill>
            <a:schemeClr val="accent4">
              <a:lumMod val="40000"/>
              <a:lumOff val="60000"/>
              <a:alpha val="100000"/>
            </a:schemeClr>
          </a:solidFill>
          <a:ln w="19050" cmpd="sng">
            <a:noFill/>
            <a:prstDash val="solid"/>
            <a:miter lim="800000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7" name="圆角矩形 16"/>
          <p:cNvSpPr/>
          <p:nvPr userDrawn="1"/>
        </p:nvSpPr>
        <p:spPr>
          <a:xfrm>
            <a:off x="8147050" y="1909445"/>
            <a:ext cx="3209806" cy="4169000"/>
          </a:xfrm>
          <a:prstGeom prst="roundRect">
            <a:avLst/>
          </a:prstGeom>
          <a:solidFill>
            <a:srgbClr val="FAE0D1">
              <a:alpha val="100000"/>
            </a:srgbClr>
          </a:solidFill>
          <a:ln w="19050" cap="rnd" cmpd="sng" algn="ctr">
            <a:solidFill>
              <a:schemeClr val="bg1">
                <a:alpha val="100000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6" name="文本框 15"/>
          <p:cNvSpPr txBox="1"/>
          <p:nvPr userDrawn="1"/>
        </p:nvSpPr>
        <p:spPr>
          <a:xfrm>
            <a:off x="8408058" y="2265651"/>
            <a:ext cx="2857857" cy="3999917"/>
          </a:xfrm>
          <a:prstGeom prst="rect">
            <a:avLst/>
          </a:prstGeom>
        </p:spPr>
        <p:txBody>
          <a:bodyPr wrap="square" rtlCol="0" anchor="t">
            <a:noAutofit/>
          </a:bodyPr>
          <a:p>
            <a:r>
              <a:rPr lang="zh-CN" altLang="en-US">
                <a:solidFill>
                  <a:schemeClr val="accent3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Arial Black" panose="020B0A04020102020204" charset="0"/>
              </a:rPr>
              <a:t>这份匠心，归根结底，是一种温和而坚定的力量。它不追求速成，而是尊重生命本身的节奏；它不满足于现状，而是怀着对更美、更好的永恒追求。一个真正的园艺匠人，手心有泥土的温暖，眼中有时光的痕迹，心中有万物的秩序。他们是用一生，在与植物对话，与自然合作，共同书写一首关于生命、时间与美的长诗。</a:t>
            </a:r>
            <a:endParaRPr lang="zh-CN" altLang="en-US">
              <a:solidFill>
                <a:schemeClr val="accent3">
                  <a:lumMod val="50000"/>
                </a:schemeClr>
              </a:solidFill>
              <a:latin typeface="黑体" panose="02010609060101010101" charset="-122"/>
              <a:ea typeface="黑体" panose="02010609060101010101" charset="-122"/>
              <a:cs typeface="Arial Black" panose="020B0A04020102020204" charset="0"/>
            </a:endParaRPr>
          </a:p>
        </p:txBody>
      </p:sp>
      <p:cxnSp>
        <p:nvCxnSpPr>
          <p:cNvPr id="18" name="直接连接符 17"/>
          <p:cNvCxnSpPr/>
          <p:nvPr userDrawn="1"/>
        </p:nvCxnSpPr>
        <p:spPr>
          <a:xfrm>
            <a:off x="27940" y="2169795"/>
            <a:ext cx="2071370" cy="384175"/>
          </a:xfrm>
          <a:prstGeom prst="line">
            <a:avLst/>
          </a:prstGeom>
          <a:ln w="19050" cap="rnd" cmpd="sng" algn="ctr">
            <a:solidFill>
              <a:schemeClr val="accent1">
                <a:alpha val="10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 userDrawn="1"/>
        </p:nvCxnSpPr>
        <p:spPr>
          <a:xfrm flipH="1">
            <a:off x="1714518" y="-353831"/>
            <a:ext cx="82550" cy="2783840"/>
          </a:xfrm>
          <a:prstGeom prst="line">
            <a:avLst/>
          </a:prstGeom>
          <a:ln w="19050" cap="rnd" cmpd="sng" algn="ctr">
            <a:solidFill>
              <a:schemeClr val="accent1">
                <a:alpha val="10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1" name="弦形 20"/>
          <p:cNvSpPr/>
          <p:nvPr userDrawn="1"/>
        </p:nvSpPr>
        <p:spPr>
          <a:xfrm rot="10320000">
            <a:off x="10492740" y="194945"/>
            <a:ext cx="1755140" cy="1549400"/>
          </a:xfrm>
          <a:prstGeom prst="chord">
            <a:avLst/>
          </a:prstGeom>
          <a:solidFill>
            <a:srgbClr val="F5C2A3">
              <a:alpha val="100000"/>
            </a:srgbClr>
          </a:solidFill>
          <a:ln w="19050" cmpd="sng">
            <a:noFill/>
            <a:prstDash val="solid"/>
            <a:miter lim="800000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750">
        <p:cover dir="d"/>
      </p:transition>
    </mc:Choice>
    <mc:Fallback>
      <p:transition>
        <p:cover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花园里有粉色的花&#10;&#10;AI 生成的内容可能不正确。"/>
          <p:cNvPicPr>
            <a:picLocks noChangeAspect="1"/>
          </p:cNvPicPr>
          <p:nvPr/>
        </p:nvPicPr>
        <p:blipFill>
          <a:blip r:embed="rId1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181" y="1888357"/>
            <a:ext cx="4517558" cy="5066379"/>
          </a:xfrm>
          <a:prstGeom prst="rect">
            <a:avLst/>
          </a:prstGeom>
          <a:effectLst>
            <a:softEdge rad="254000"/>
          </a:effectLst>
        </p:spPr>
      </p:pic>
      <p:pic>
        <p:nvPicPr>
          <p:cNvPr id="7" name="图片 6" descr="围栏里有许多花&#10;&#10;AI 生成的内容可能不正确。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162" y="0"/>
            <a:ext cx="3050463" cy="358297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50000"/>
              </a:srgbClr>
            </a:outerShdw>
            <a:softEdge rad="508000"/>
          </a:effectLst>
        </p:spPr>
      </p:pic>
      <p:pic>
        <p:nvPicPr>
          <p:cNvPr id="9" name="图片 8" descr="图片包含 草, 桌子, 游戏机, 水&#10;&#10;AI 生成的内容可能不正确。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174" y="-256383"/>
            <a:ext cx="3291203" cy="4301435"/>
          </a:xfrm>
          <a:prstGeom prst="rect">
            <a:avLst/>
          </a:prstGeom>
          <a:effectLst>
            <a:softEdge rad="254000"/>
          </a:effectLst>
        </p:spPr>
      </p:pic>
      <p:pic>
        <p:nvPicPr>
          <p:cNvPr id="11" name="图片 10" descr="绿色的植物&#10;&#10;AI 生成的内容可能不正确。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113" y="3429000"/>
            <a:ext cx="3717990" cy="2832197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pic>
        <p:nvPicPr>
          <p:cNvPr id="15" name="图片 14" descr="不同颜色的水果&#10;&#10;AI 生成的内容可能不正确。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162" y="3177969"/>
            <a:ext cx="3950075" cy="36800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0"/>
          </a:effectLst>
        </p:spPr>
      </p:pic>
      <p:sp>
        <p:nvSpPr>
          <p:cNvPr id="2" name="文本框 1"/>
          <p:cNvSpPr txBox="1"/>
          <p:nvPr/>
        </p:nvSpPr>
        <p:spPr>
          <a:xfrm>
            <a:off x="8648409" y="198579"/>
            <a:ext cx="781777" cy="369332"/>
          </a:xfrm>
          <a:prstGeom prst="rect">
            <a:avLst/>
          </a:prstGeom>
          <a:pattFill prst="weave">
            <a:fgClr>
              <a:schemeClr val="accent1"/>
            </a:fgClr>
            <a:bgClr>
              <a:schemeClr val="bg1"/>
            </a:bgClr>
          </a:pattFill>
        </p:spPr>
        <p:txBody>
          <a:bodyPr wrap="square" rtlCol="0">
            <a:spAutoFit/>
          </a:bodyPr>
          <a:lstStyle/>
          <a:p>
            <a:r>
              <a:rPr lang="zh-CN" altLang="en-US" b="1" i="1" dirty="0"/>
              <a:t>果蔬：</a:t>
            </a:r>
            <a:endParaRPr lang="zh-CN" altLang="en-US" b="1" i="1" dirty="0"/>
          </a:p>
        </p:txBody>
      </p:sp>
      <p:pic>
        <p:nvPicPr>
          <p:cNvPr id="13" name="图片 12" descr="图片包含 户外, 草, 食物, 绿色&#10;&#10;AI 生成的内容可能不正确。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8998" y="688045"/>
            <a:ext cx="4215541" cy="252972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48045" y="198579"/>
            <a:ext cx="125190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观赏植物：</a:t>
            </a:r>
            <a:endParaRPr lang="zh-CN" altLang="en-US" sz="36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750">
        <p:cover dir="d"/>
      </p:transition>
    </mc:Choice>
    <mc:Fallback>
      <p:transition>
        <p:cover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6" name="连接符: 肘形 3"/>
          <p:cNvCxnSpPr/>
          <p:nvPr>
            <p:custDataLst>
              <p:tags r:id="rId1"/>
            </p:custDataLst>
          </p:nvPr>
        </p:nvCxnSpPr>
        <p:spPr>
          <a:xfrm rot="16200000" flipH="1">
            <a:off x="7390840" y="952464"/>
            <a:ext cx="777357" cy="3356019"/>
          </a:xfrm>
          <a:prstGeom prst="bentConnector2">
            <a:avLst/>
          </a:prstGeom>
          <a:noFill/>
          <a:ln w="25400" cap="flat" cmpd="sng" algn="ctr">
            <a:solidFill>
              <a:sysClr val="window" lastClr="FFFFFF">
                <a:lumMod val="85000"/>
              </a:sysClr>
            </a:solidFill>
            <a:prstDash val="dash"/>
            <a:miter lim="800000"/>
          </a:ln>
          <a:effectLst/>
        </p:spPr>
      </p:cxnSp>
      <p:cxnSp>
        <p:nvCxnSpPr>
          <p:cNvPr id="16" name="连接符: 肘形 15"/>
          <p:cNvCxnSpPr/>
          <p:nvPr>
            <p:custDataLst>
              <p:tags r:id="rId2"/>
            </p:custDataLst>
          </p:nvPr>
        </p:nvCxnSpPr>
        <p:spPr>
          <a:xfrm rot="5400000">
            <a:off x="4029255" y="946859"/>
            <a:ext cx="777357" cy="3367228"/>
          </a:xfrm>
          <a:prstGeom prst="bentConnector2">
            <a:avLst/>
          </a:prstGeom>
          <a:noFill/>
          <a:ln w="25400" cap="flat" cmpd="sng" algn="ctr">
            <a:solidFill>
              <a:sysClr val="window" lastClr="FFFFFF">
                <a:lumMod val="85000"/>
              </a:sysClr>
            </a:solidFill>
            <a:prstDash val="dash"/>
            <a:miter lim="800000"/>
          </a:ln>
          <a:effectLst/>
        </p:spPr>
      </p:cxnSp>
      <p:sp>
        <p:nvSpPr>
          <p:cNvPr id="26" name="文本框 25"/>
          <p:cNvSpPr txBox="1"/>
          <p:nvPr>
            <p:custDataLst>
              <p:tags r:id="rId3"/>
            </p:custDataLst>
          </p:nvPr>
        </p:nvSpPr>
        <p:spPr>
          <a:xfrm>
            <a:off x="682480" y="3877350"/>
            <a:ext cx="3315806" cy="225122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285750" indent="-285750" algn="ctr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400" spc="15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乐观开朗，</a:t>
            </a:r>
            <a:r>
              <a:rPr lang="zh-CN" altLang="en-US" sz="1400" spc="15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积极向上，对生活充满热情。</a:t>
            </a:r>
            <a:endParaRPr lang="zh-CN" altLang="en-US" sz="1400" spc="150">
              <a:solidFill>
                <a:sysClr val="windowText" lastClr="000000">
                  <a:lumMod val="65000"/>
                  <a:lumOff val="35000"/>
                </a:sys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285750" indent="-285750" algn="ctr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zh-CN" altLang="en-US" sz="1400" spc="15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有较强的责任心，耐心，面对困难不会轻易放弃。</a:t>
            </a:r>
            <a:endParaRPr lang="zh-CN" altLang="en-US" sz="1400" spc="150">
              <a:solidFill>
                <a:sysClr val="windowText" lastClr="000000">
                  <a:lumMod val="65000"/>
                  <a:lumOff val="35000"/>
                </a:sys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285750" indent="-285750" algn="ctr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zh-CN" altLang="en-US" sz="1400" spc="15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拥有团队合作意识，同时具有管理，领导能力，能够词库耐劳。</a:t>
            </a:r>
            <a:endParaRPr lang="zh-CN" altLang="en-US" sz="1400" spc="150">
              <a:solidFill>
                <a:sysClr val="windowText" lastClr="000000">
                  <a:lumMod val="65000"/>
                  <a:lumOff val="35000"/>
                </a:sys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" name="椭圆 6"/>
          <p:cNvSpPr/>
          <p:nvPr>
            <p:custDataLst>
              <p:tags r:id="rId4"/>
            </p:custDataLst>
          </p:nvPr>
        </p:nvSpPr>
        <p:spPr>
          <a:xfrm>
            <a:off x="1869324" y="2597889"/>
            <a:ext cx="865049" cy="865049"/>
          </a:xfrm>
          <a:prstGeom prst="ellipse">
            <a:avLst/>
          </a:prstGeom>
          <a:solidFill>
            <a:schemeClr val="accent1">
              <a:lumMod val="60000"/>
              <a:lumOff val="40000"/>
              <a:alpha val="10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rmAutofit fontScale="92500" lnSpcReduction="20000"/>
          </a:bodyPr>
          <a:lstStyle/>
          <a:p>
            <a:pPr algn="ctr">
              <a:lnSpc>
                <a:spcPct val="130000"/>
              </a:lnSpc>
            </a:pPr>
            <a:endParaRPr lang="zh-CN" altLang="en-US" sz="3200" b="1" dirty="0">
              <a:solidFill>
                <a:sysClr val="window" lastClr="FFFFFF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2" name="文本框 21"/>
          <p:cNvSpPr txBox="1"/>
          <p:nvPr>
            <p:custDataLst>
              <p:tags r:id="rId5"/>
            </p:custDataLst>
          </p:nvPr>
        </p:nvSpPr>
        <p:spPr>
          <a:xfrm>
            <a:off x="2026997" y="2738629"/>
            <a:ext cx="549704" cy="58351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200" b="1" spc="150" dirty="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性格特征</a:t>
            </a:r>
            <a:endParaRPr lang="zh-CN" altLang="en-US" sz="1200" b="1" spc="150" dirty="0">
              <a:solidFill>
                <a:sysClr val="window" lastClr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5" name="椭圆 14"/>
          <p:cNvSpPr/>
          <p:nvPr>
            <p:custDataLst>
              <p:tags r:id="rId6"/>
            </p:custDataLst>
          </p:nvPr>
        </p:nvSpPr>
        <p:spPr>
          <a:xfrm>
            <a:off x="9457566" y="2597889"/>
            <a:ext cx="865049" cy="865049"/>
          </a:xfrm>
          <a:prstGeom prst="ellipse">
            <a:avLst/>
          </a:prstGeom>
          <a:solidFill>
            <a:schemeClr val="accent1">
              <a:lumMod val="60000"/>
              <a:lumOff val="40000"/>
              <a:alpha val="10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rmAutofit fontScale="92500" lnSpcReduction="20000"/>
          </a:bodyPr>
          <a:lstStyle/>
          <a:p>
            <a:pPr algn="ctr">
              <a:lnSpc>
                <a:spcPct val="130000"/>
              </a:lnSpc>
            </a:pPr>
            <a:endParaRPr lang="zh-CN" altLang="en-US" sz="3200" b="1" dirty="0">
              <a:solidFill>
                <a:sysClr val="window" lastClr="FFFFFF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9637227" y="2738604"/>
            <a:ext cx="560726" cy="58351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200" b="1" spc="150" dirty="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胜任能力</a:t>
            </a:r>
            <a:endParaRPr lang="zh-CN" altLang="en-US" sz="1200" b="1" spc="150" dirty="0">
              <a:solidFill>
                <a:sysClr val="window" lastClr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9" name="椭圆 18"/>
          <p:cNvSpPr/>
          <p:nvPr>
            <p:custDataLst>
              <p:tags r:id="rId8"/>
            </p:custDataLst>
          </p:nvPr>
        </p:nvSpPr>
        <p:spPr>
          <a:xfrm>
            <a:off x="5665070" y="2597889"/>
            <a:ext cx="865049" cy="865096"/>
          </a:xfrm>
          <a:prstGeom prst="ellipse">
            <a:avLst/>
          </a:prstGeom>
          <a:solidFill>
            <a:schemeClr val="accent1">
              <a:lumMod val="60000"/>
              <a:lumOff val="40000"/>
              <a:alpha val="10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rmAutofit fontScale="92500" lnSpcReduction="20000"/>
          </a:bodyPr>
          <a:lstStyle/>
          <a:p>
            <a:pPr algn="ctr">
              <a:lnSpc>
                <a:spcPct val="130000"/>
              </a:lnSpc>
            </a:pPr>
            <a:endParaRPr lang="zh-CN" altLang="en-US" sz="3200" b="1" dirty="0">
              <a:solidFill>
                <a:sysClr val="window" lastClr="FFFFFF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0" name="文本框 19"/>
          <p:cNvSpPr txBox="1"/>
          <p:nvPr>
            <p:custDataLst>
              <p:tags r:id="rId9"/>
            </p:custDataLst>
          </p:nvPr>
        </p:nvSpPr>
        <p:spPr>
          <a:xfrm>
            <a:off x="5799103" y="2686916"/>
            <a:ext cx="604810" cy="58351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200" b="1" spc="150" dirty="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职业价值观</a:t>
            </a:r>
            <a:endParaRPr lang="zh-CN" altLang="en-US" sz="1200" b="1" spc="150" dirty="0">
              <a:solidFill>
                <a:sysClr val="window" lastClr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1" name="文本框 20"/>
          <p:cNvSpPr txBox="1"/>
          <p:nvPr>
            <p:custDataLst>
              <p:tags r:id="rId10"/>
            </p:custDataLst>
          </p:nvPr>
        </p:nvSpPr>
        <p:spPr>
          <a:xfrm>
            <a:off x="4508225" y="3877337"/>
            <a:ext cx="3255577" cy="1821399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285750" indent="-285750" algn="ctr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400" spc="15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坚持“有机园艺”理念，做到生态价值优先。</a:t>
            </a:r>
            <a:endParaRPr lang="zh-CN" altLang="en-US" sz="1400" spc="150">
              <a:solidFill>
                <a:sysClr val="windowText" lastClr="000000">
                  <a:lumMod val="65000"/>
                  <a:lumOff val="35000"/>
                </a:sys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marL="285750" indent="-285750" algn="ctr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400" spc="15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达到园艺师要求，利用技术传承使命。</a:t>
            </a:r>
            <a:endParaRPr lang="zh-CN" altLang="en-US" sz="1400" spc="150">
              <a:solidFill>
                <a:sysClr val="windowText" lastClr="000000">
                  <a:lumMod val="65000"/>
                  <a:lumOff val="35000"/>
                </a:sys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marL="285750" indent="-285750" algn="ctr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400" spc="15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聚焦观赏植物新品种培育领域，创新研发导向。</a:t>
            </a:r>
            <a:endParaRPr lang="zh-CN" altLang="en-US" sz="1400" spc="150">
              <a:solidFill>
                <a:sysClr val="windowText" lastClr="000000">
                  <a:lumMod val="65000"/>
                  <a:lumOff val="35000"/>
                </a:sys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3" name="文本框 22"/>
          <p:cNvSpPr txBox="1"/>
          <p:nvPr>
            <p:custDataLst>
              <p:tags r:id="rId11"/>
            </p:custDataLst>
          </p:nvPr>
        </p:nvSpPr>
        <p:spPr>
          <a:xfrm>
            <a:off x="8270776" y="3877350"/>
            <a:ext cx="3206318" cy="1821373"/>
          </a:xfrm>
          <a:prstGeom prst="rect">
            <a:avLst/>
          </a:prstGeom>
          <a:noFill/>
        </p:spPr>
        <p:txBody>
          <a:bodyPr wrap="square" rtlCol="0">
            <a:normAutofit fontScale="90000"/>
          </a:bodyPr>
          <a:lstStyle/>
          <a:p>
            <a:pPr marL="285750" indent="-285750" algn="ctr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400" spc="15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很强的组织能力和团队协作精神，</a:t>
            </a:r>
            <a:r>
              <a:rPr lang="zh-CN" altLang="en-US" sz="1400" spc="15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纪律性强，工作积极配合。</a:t>
            </a:r>
            <a:endParaRPr lang="zh-CN" altLang="en-US" sz="1400" spc="150">
              <a:solidFill>
                <a:sysClr val="windowText" lastClr="000000">
                  <a:lumMod val="65000"/>
                  <a:lumOff val="35000"/>
                </a:sys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marL="285750" indent="-285750" algn="ctr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400" spc="15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园艺专业知识扎实，有独特的思考方式。</a:t>
            </a:r>
            <a:endParaRPr lang="zh-CN" altLang="en-US" sz="1400" spc="150">
              <a:solidFill>
                <a:sysClr val="windowText" lastClr="000000">
                  <a:lumMod val="65000"/>
                  <a:lumOff val="35000"/>
                </a:sys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marL="285750" indent="-285750" algn="ctr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400" spc="15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有较强的植物栽培，养护能力，可以提供园艺技术咨询与培训，承接园艺的养护工作。</a:t>
            </a:r>
            <a:endParaRPr lang="zh-CN" altLang="en-US" sz="1400" spc="150">
              <a:solidFill>
                <a:sysClr val="windowText" lastClr="000000">
                  <a:lumMod val="65000"/>
                  <a:lumOff val="35000"/>
                </a:sys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7" name="椭圆 16"/>
          <p:cNvSpPr/>
          <p:nvPr>
            <p:custDataLst>
              <p:tags r:id="rId12"/>
            </p:custDataLst>
          </p:nvPr>
        </p:nvSpPr>
        <p:spPr>
          <a:xfrm>
            <a:off x="5378838" y="729511"/>
            <a:ext cx="1562484" cy="1512287"/>
          </a:xfrm>
          <a:prstGeom prst="ellipse">
            <a:avLst/>
          </a:prstGeom>
          <a:solidFill>
            <a:schemeClr val="accent1">
              <a:lumMod val="75000"/>
              <a:alpha val="10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rmAutofit/>
          </a:bodyPr>
          <a:lstStyle/>
          <a:p>
            <a:pPr algn="ctr">
              <a:lnSpc>
                <a:spcPct val="120000"/>
              </a:lnSpc>
            </a:pPr>
            <a:endParaRPr lang="zh-CN" altLang="en-US" sz="3200" b="1" dirty="0">
              <a:solidFill>
                <a:sysClr val="window" lastClr="FFFFFF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7" name="文本框 26"/>
          <p:cNvSpPr txBox="1"/>
          <p:nvPr>
            <p:custDataLst>
              <p:tags r:id="rId13"/>
            </p:custDataLst>
          </p:nvPr>
        </p:nvSpPr>
        <p:spPr>
          <a:xfrm>
            <a:off x="5665041" y="890674"/>
            <a:ext cx="1062899" cy="1190078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spc="30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自我认知</a:t>
            </a:r>
            <a:endParaRPr lang="zh-CN" altLang="en-US" sz="2800" b="1" spc="300">
              <a:solidFill>
                <a:sysClr val="window" lastClr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750">
        <p:cover dir="d"/>
      </p:transition>
    </mc:Choice>
    <mc:Fallback>
      <p:transition>
        <p:cover dir="d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525978" y="104516"/>
            <a:ext cx="8596668" cy="1058154"/>
          </a:xfrm>
        </p:spPr>
        <p:txBody>
          <a:bodyPr>
            <a:noAutofit/>
          </a:bodyPr>
          <a:p>
            <a:pPr algn="ctr"/>
            <a:r>
              <a:rPr lang="zh-CN" altLang="en-US" sz="5400">
                <a:solidFill>
                  <a:schemeClr val="accent2"/>
                </a:solidFill>
              </a:rPr>
              <a:t>实习</a:t>
            </a:r>
            <a:r>
              <a:rPr lang="zh-CN" altLang="en-US" sz="5400">
                <a:solidFill>
                  <a:schemeClr val="accent2"/>
                </a:solidFill>
                <a:cs typeface="Arial" panose="020B0604020202020204" pitchFamily="34" charset="0"/>
              </a:rPr>
              <a:t>实践行动</a:t>
            </a:r>
            <a:endParaRPr lang="zh-CN" altLang="en-US" sz="5400">
              <a:solidFill>
                <a:schemeClr val="accent2"/>
              </a:solidFill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"/>
          </p:nvPr>
        </p:nvSpPr>
        <p:spPr>
          <a:xfrm>
            <a:off x="723906" y="2094096"/>
            <a:ext cx="8596668" cy="3142395"/>
          </a:xfrm>
        </p:spPr>
        <p:txBody>
          <a:bodyPr>
            <a:noAutofit/>
          </a:bodyPr>
          <a:p>
            <a:r>
              <a:rPr lang="en-US" altLang="zh-CN" sz="2800"/>
              <a:t>1</a:t>
            </a:r>
            <a:r>
              <a:rPr lang="en-US" altLang="zh-CN" sz="2800">
                <a:cs typeface="Arial" panose="020B0604020202020204" pitchFamily="34" charset="0"/>
              </a:rPr>
              <a:t>.</a:t>
            </a:r>
            <a:r>
              <a:rPr lang="zh-CN" altLang="en-US" sz="2800">
                <a:cs typeface="Arial" panose="020B0604020202020204" pitchFamily="34" charset="0"/>
              </a:rPr>
              <a:t>在校课程</a:t>
            </a:r>
            <a:r>
              <a:rPr lang="en-US" altLang="zh-CN" sz="2800">
                <a:cs typeface="Arial" panose="020B0604020202020204" pitchFamily="34" charset="0"/>
              </a:rPr>
              <a:t>:</a:t>
            </a:r>
            <a:r>
              <a:rPr lang="zh-CN" altLang="en-US" sz="2800">
                <a:cs typeface="Arial" panose="020B0604020202020204" pitchFamily="34" charset="0"/>
              </a:rPr>
              <a:t>《植物栽培技术》课程成绩</a:t>
            </a:r>
            <a:r>
              <a:rPr lang="en-US" altLang="zh-CN" sz="2800">
                <a:cs typeface="Arial" panose="020B0604020202020204" pitchFamily="34" charset="0"/>
              </a:rPr>
              <a:t>92</a:t>
            </a:r>
            <a:r>
              <a:rPr lang="zh-CN" altLang="en-US" sz="2800">
                <a:cs typeface="Arial" panose="020B0604020202020204" pitchFamily="34" charset="0"/>
              </a:rPr>
              <a:t>分（专业排名前</a:t>
            </a:r>
            <a:r>
              <a:rPr lang="en-US" altLang="zh-CN" sz="2800">
                <a:cs typeface="Arial" panose="020B0604020202020204" pitchFamily="34" charset="0"/>
              </a:rPr>
              <a:t>5%</a:t>
            </a:r>
            <a:r>
              <a:rPr lang="zh-CN" altLang="en-US" sz="2800">
                <a:cs typeface="Arial" panose="020B0604020202020204" pitchFamily="34" charset="0"/>
              </a:rPr>
              <a:t>），熟练掌握多肉植物、观赏花卉的繁殖与养护技术；能独立完成小型庭院绿植配置方案；《花卉病虫害防治》课程实践考核得分</a:t>
            </a:r>
            <a:r>
              <a:rPr lang="en-US" altLang="zh-CN" sz="2800">
                <a:cs typeface="Arial" panose="020B0604020202020204" pitchFamily="34" charset="0"/>
              </a:rPr>
              <a:t>90</a:t>
            </a:r>
            <a:r>
              <a:rPr lang="zh-CN" altLang="en-US" sz="2800">
                <a:cs typeface="Arial" panose="020B0604020202020204" pitchFamily="34" charset="0"/>
              </a:rPr>
              <a:t>分，可精准识别常见病害并制定防治措施。</a:t>
            </a:r>
            <a:endParaRPr lang="zh-CN" altLang="en-US" sz="2800">
              <a:cs typeface="Arial" panose="020B0604020202020204" pitchFamily="34" charset="0"/>
            </a:endParaRPr>
          </a:p>
          <a:p>
            <a:r>
              <a:rPr lang="en-US" altLang="zh-CN" sz="2800"/>
              <a:t>2. </a:t>
            </a:r>
            <a:r>
              <a:rPr lang="zh-CN" altLang="en-US" sz="2800"/>
              <a:t>荣誉嘉奖：曾获评“校级优秀学生”，评选维度包含园艺课程综合成绩、实践作业完成质量。</a:t>
            </a:r>
            <a:endParaRPr lang="zh-CN" altLang="en-US" sz="2800"/>
          </a:p>
          <a:p>
            <a:r>
              <a:rPr lang="en-US" altLang="zh-CN" sz="2800"/>
              <a:t>3. </a:t>
            </a:r>
            <a:r>
              <a:rPr lang="zh-CN" altLang="en-US" sz="2800"/>
              <a:t>技能证书：取得《花卉园艺师（中级）》证书，具备花卉生产、花艺设计的实操能力；掌握园林植物修剪、水肥管理等基础养护技能。</a:t>
            </a:r>
            <a:endParaRPr lang="zh-CN" altLang="en-US" sz="2800"/>
          </a:p>
        </p:txBody>
      </p:sp>
      <p:sp>
        <p:nvSpPr>
          <p:cNvPr id="2" name="文本框 1"/>
          <p:cNvSpPr txBox="1"/>
          <p:nvPr userDrawn="1"/>
        </p:nvSpPr>
        <p:spPr>
          <a:xfrm>
            <a:off x="2644527" y="1279511"/>
            <a:ext cx="4338300" cy="601157"/>
          </a:xfrm>
          <a:prstGeom prst="rect">
            <a:avLst/>
          </a:prstGeom>
        </p:spPr>
        <p:txBody>
          <a:bodyPr wrap="square" rtlCol="0">
            <a:noAutofit/>
          </a:bodyPr>
          <a:p>
            <a:pPr algn="ctr"/>
            <a:r>
              <a:rPr lang="zh-CN" altLang="en-US" sz="3200"/>
              <a:t>一</a:t>
            </a:r>
            <a:r>
              <a:rPr lang="en-US" altLang="zh-CN" sz="3200">
                <a:cs typeface="Arial" panose="020B0604020202020204" pitchFamily="34" charset="0"/>
              </a:rPr>
              <a:t>.</a:t>
            </a:r>
            <a:r>
              <a:rPr lang="zh-CN" altLang="en-US" sz="3200">
                <a:cs typeface="Arial" panose="020B0604020202020204" pitchFamily="34" charset="0"/>
              </a:rPr>
              <a:t>学习成果</a:t>
            </a:r>
            <a:endParaRPr lang="zh-CN" altLang="en-US" sz="32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750">
        <p:cover dir="d"/>
      </p:transition>
    </mc:Choice>
    <mc:Fallback>
      <p:transition>
        <p:cover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post_object_image_208877908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" y="0"/>
            <a:ext cx="12191958" cy="68579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750">
        <p:cover dir="d"/>
      </p:transition>
    </mc:Choice>
    <mc:Fallback>
      <p:transition>
        <p:cover dir="d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92104" y="194467"/>
            <a:ext cx="7966281" cy="844166"/>
          </a:xfrm>
        </p:spPr>
        <p:txBody>
          <a:bodyPr>
            <a:noAutofit/>
          </a:bodyPr>
          <a:p>
            <a:endParaRPr lang="zh-CN" altLang="en-US" sz="280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77282" y="731096"/>
            <a:ext cx="4291662" cy="5787310"/>
          </a:xfrm>
        </p:spPr>
        <p:txBody>
          <a:bodyPr>
            <a:noAutofit/>
          </a:bodyPr>
          <a:p>
            <a:r>
              <a:rPr lang="zh-CN" altLang="en-US"/>
              <a:t>校园景观改造</a:t>
            </a:r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r>
              <a:rPr lang="zh-CN" altLang="en-US"/>
              <a:t>设计园艺景观</a:t>
            </a:r>
            <a:endParaRPr lang="zh-CN" altLang="en-US"/>
          </a:p>
          <a:p>
            <a:r>
              <a:rPr lang="zh-CN" altLang="en-US"/>
              <a:t>调研校园现状，分析问题，提出改造思路与方案；设计景观布局、绿化配置、特色节点、设施布置等；融入生态、文化、智慧等元素，提升景观内涵和功能；</a:t>
            </a:r>
            <a:endParaRPr lang="zh-CN" altLang="en-US"/>
          </a:p>
          <a:p>
            <a:r>
              <a:rPr lang="zh-CN" altLang="en-US"/>
              <a:t>成果体现：科学、美观、人性化；具有学校特色的标志性景观空间；设计图纸、效果展示及生态技术应用成效显著</a:t>
            </a:r>
            <a:endParaRPr lang="zh-CN" altLang="en-US"/>
          </a:p>
          <a:p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90160" y="730885"/>
            <a:ext cx="4306570" cy="5475605"/>
          </a:xfrm>
        </p:spPr>
        <p:txBody>
          <a:bodyPr>
            <a:normAutofit lnSpcReduction="10000"/>
          </a:bodyPr>
          <a:p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园艺养护</a:t>
            </a:r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r>
              <a:rPr lang="zh-CN" altLang="en-US"/>
              <a:t>技术实施骨干</a:t>
            </a:r>
            <a:endParaRPr lang="zh-CN" altLang="en-US"/>
          </a:p>
          <a:p>
            <a:r>
              <a:rPr lang="zh-CN" altLang="en-US"/>
              <a:t>主导植物养护技术环节，包括诊断植物问题、制定养护方案、执行具体养护措施。</a:t>
            </a:r>
            <a:endParaRPr lang="zh-CN" altLang="en-US"/>
          </a:p>
          <a:p>
            <a:r>
              <a:rPr lang="zh-CN" altLang="en-US"/>
              <a:t>成果体现：</a:t>
            </a:r>
            <a:endParaRPr lang="zh-CN" altLang="en-US"/>
          </a:p>
          <a:p>
            <a:pPr marL="0" indent="0">
              <a:buNone/>
            </a:pPr>
            <a:r>
              <a:rPr lang="zh-CN" altLang="en-US"/>
              <a:t>     项目成果兼具生态、社会、经济多  重效益，实现美化环境、服务公众、 锻炼人才的目标。</a:t>
            </a:r>
            <a:endParaRPr lang="zh-CN" altLang="en-US"/>
          </a:p>
          <a:p>
            <a:endParaRPr lang="zh-CN" altLang="en-US"/>
          </a:p>
          <a:p>
            <a:endParaRPr lang="zh-CN" altLang="en-US"/>
          </a:p>
        </p:txBody>
      </p:sp>
      <p:pic>
        <p:nvPicPr>
          <p:cNvPr id="5" name="图片 4" descr="post_object_image_201907176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3158" y="1087034"/>
            <a:ext cx="3474794" cy="2038458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10700619" y="974410"/>
            <a:ext cx="1213130" cy="5023880"/>
          </a:xfrm>
          <a:prstGeom prst="rect">
            <a:avLst/>
          </a:prstGeom>
        </p:spPr>
        <p:txBody>
          <a:bodyPr vert="eaVert" wrap="square" rtlCol="0">
            <a:noAutofit/>
          </a:bodyPr>
          <a:p>
            <a:pPr algn="ctr"/>
            <a:r>
              <a:rPr lang="zh-CN" altLang="en-US" sz="6000" spc="120"/>
              <a:t>三</a:t>
            </a:r>
            <a:r>
              <a:rPr lang="zh-CN" altLang="en-US" sz="6000" spc="120">
                <a:cs typeface="Arial" panose="020B0604020202020204" pitchFamily="34" charset="0"/>
              </a:rPr>
              <a:t> 项目成果</a:t>
            </a:r>
            <a:endParaRPr lang="zh-CN" altLang="en-US" sz="6000" spc="120"/>
          </a:p>
        </p:txBody>
      </p:sp>
      <p:pic>
        <p:nvPicPr>
          <p:cNvPr id="10" name="图片 9" descr="post_object_image_23723129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4460" y="1087120"/>
            <a:ext cx="3079750" cy="18840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750">
        <p:cover dir="d"/>
      </p:transition>
    </mc:Choice>
    <mc:Fallback>
      <p:transition>
        <p:cover dir="d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6284286" y="4194802"/>
            <a:ext cx="5353292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dirty="0"/>
          </a:p>
          <a:p>
            <a:r>
              <a:rPr lang="zh-CN" altLang="en-US" dirty="0"/>
              <a:t>演讲：陈挚</a:t>
            </a:r>
            <a:endParaRPr lang="en-US" altLang="zh-CN" dirty="0"/>
          </a:p>
          <a:p>
            <a:r>
              <a:rPr lang="zh-CN" altLang="en-US" dirty="0"/>
              <a:t>专业起缘：初心：丁叮、陈凯轩</a:t>
            </a:r>
            <a:endParaRPr lang="en-US" altLang="zh-CN" dirty="0"/>
          </a:p>
          <a:p>
            <a:r>
              <a:rPr lang="en-US" altLang="zh-CN" dirty="0"/>
              <a:t>                 </a:t>
            </a:r>
            <a:r>
              <a:rPr lang="zh-CN" altLang="en-US" dirty="0"/>
              <a:t>匠心：彭梓坚、王诗渝</a:t>
            </a:r>
            <a:endParaRPr lang="en-US" altLang="zh-CN" dirty="0"/>
          </a:p>
          <a:p>
            <a:r>
              <a:rPr lang="zh-CN" altLang="en-US" dirty="0"/>
              <a:t>自我认知：刘越菲</a:t>
            </a:r>
            <a:endParaRPr lang="en-US" altLang="zh-CN" dirty="0"/>
          </a:p>
          <a:p>
            <a:r>
              <a:rPr lang="zh-CN" altLang="en-US" dirty="0"/>
              <a:t>实习实践行动：梁馨尹、陈军豪、张浩洋</a:t>
            </a:r>
            <a:endParaRPr lang="en-US" altLang="zh-CN" dirty="0"/>
          </a:p>
          <a:p>
            <a:r>
              <a:rPr lang="zh-CN" altLang="en-US" dirty="0"/>
              <a:t>动态调整：冯浩然、贾蓉</a:t>
            </a:r>
            <a:endParaRPr lang="en-US" altLang="zh-CN" dirty="0"/>
          </a:p>
          <a:p>
            <a:r>
              <a:rPr lang="zh-CN" altLang="en-US" dirty="0"/>
              <a:t>封面设计：李佳怡</a:t>
            </a:r>
            <a:endParaRPr lang="zh-CN" altLang="en-US" dirty="0"/>
          </a:p>
        </p:txBody>
      </p:sp>
      <p:sp>
        <p:nvSpPr>
          <p:cNvPr id="2" name="矩形 1"/>
          <p:cNvSpPr/>
          <p:nvPr/>
        </p:nvSpPr>
        <p:spPr>
          <a:xfrm>
            <a:off x="956282" y="1883462"/>
            <a:ext cx="471858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感谢聆听</a:t>
            </a:r>
            <a:endParaRPr lang="zh-CN" alt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矩形 2"/>
          <p:cNvSpPr/>
          <p:nvPr/>
        </p:nvSpPr>
        <p:spPr>
          <a:xfrm>
            <a:off x="163973" y="2806792"/>
            <a:ext cx="65870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Thanks for listening</a:t>
            </a:r>
            <a:endParaRPr lang="zh-CN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8" name="图片 7" descr="图片包含 室内, 照片, 大, 桌子&#10;&#10;AI 生成的内容可能不正确。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73" y="184935"/>
            <a:ext cx="1841344" cy="1951983"/>
          </a:xfrm>
          <a:prstGeom prst="rect">
            <a:avLst/>
          </a:prstGeom>
          <a:effectLst>
            <a:softEdge rad="330200"/>
          </a:effectLst>
        </p:spPr>
      </p:pic>
      <p:pic>
        <p:nvPicPr>
          <p:cNvPr id="10" name="图片 9" descr="盘子里放着一些花&#10;&#10;AI 生成的内容可能不正确。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704" y="1160926"/>
            <a:ext cx="2533650" cy="2733675"/>
          </a:xfrm>
          <a:prstGeom prst="rect">
            <a:avLst/>
          </a:prstGeom>
          <a:effectLst>
            <a:softEdge rad="381000"/>
          </a:effectLst>
        </p:spPr>
      </p:pic>
      <p:pic>
        <p:nvPicPr>
          <p:cNvPr id="12" name="图片 11" descr="徽标&#10;&#10;AI 生成的内容可能不正确。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8328" y="3634483"/>
            <a:ext cx="3718349" cy="3429000"/>
          </a:xfrm>
          <a:prstGeom prst="rect">
            <a:avLst/>
          </a:prstGeom>
          <a:effectLst>
            <a:softEdge rad="7620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750">
        <p:cover dir="d"/>
      </p:transition>
    </mc:Choice>
    <mc:Fallback>
      <p:transition>
        <p:cover dir="d"/>
      </p:transition>
    </mc:Fallback>
  </mc:AlternateContent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i"/>
  <p:tag name="KSO_WM_UNIT_INDEX" val="1_1"/>
  <p:tag name="KSO_WM_UNIT_ID" val="diagram20171182_2*n_i*1_1"/>
  <p:tag name="KSO_WM_TEMPLATE_CATEGORY" val="diagram"/>
  <p:tag name="KSO_WM_TEMPLATE_INDEX" val="20171182"/>
  <p:tag name="KSO_WM_UNIT_LAYERLEVEL" val="1_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SUBTYPE" val="a"/>
  <p:tag name="KSO_WM_UNIT_NOCLEAR" val="0"/>
  <p:tag name="KSO_WM_UNIT_VALUE" val="8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2_1"/>
  <p:tag name="KSO_WM_UNIT_ID" val="diagram20171182_2*n_h_h_f*1_2_2_1"/>
  <p:tag name="KSO_WM_TEMPLATE_CATEGORY" val="diagram"/>
  <p:tag name="KSO_WM_TEMPLATE_INDEX" val="20171182"/>
  <p:tag name="KSO_WM_UNIT_LAYERLEVEL" val="1_1_1_1"/>
  <p:tag name="KSO_WM_TAG_VERSION" val="1.0"/>
  <p:tag name="KSO_WM_BEAUTIFY_FLAG" val="#wm#"/>
  <p:tag name="KSO_WM_UNIT_PRESET_TEXT" val="点击此处添加正文，文字是您思想的提炼，为了演示发布的良好效果，请您尽可能提炼思想的精髓，然后简单的阐述您的观点"/>
</p:tagLst>
</file>

<file path=ppt/tags/tag11.xml><?xml version="1.0" encoding="utf-8"?>
<p:tagLst xmlns:p="http://schemas.openxmlformats.org/presentationml/2006/main">
  <p:tag name="KSO_WM_UNIT_SUBTYPE" val="a"/>
  <p:tag name="KSO_WM_UNIT_NOCLEAR" val="0"/>
  <p:tag name="KSO_WM_UNIT_VALUE" val="8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3_1"/>
  <p:tag name="KSO_WM_UNIT_ID" val="diagram20171182_2*n_h_h_f*1_2_3_1"/>
  <p:tag name="KSO_WM_TEMPLATE_CATEGORY" val="diagram"/>
  <p:tag name="KSO_WM_TEMPLATE_INDEX" val="20171182"/>
  <p:tag name="KSO_WM_UNIT_LAYERLEVEL" val="1_1_1_1"/>
  <p:tag name="KSO_WM_TAG_VERSION" val="1.0"/>
  <p:tag name="KSO_WM_BEAUTIFY_FLAG" val="#wm#"/>
  <p:tag name="KSO_WM_UNIT_PRESET_TEXT" val="点击此处添加正文，文字是您思想的提炼，为了演示发布的良好效果，请您尽可能提炼思想的精髓，然后简单的阐述您的观点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1"/>
  <p:tag name="KSO_WM_UNIT_ID" val="diagram20171182_2*n_h_i*1_1_1"/>
  <p:tag name="KSO_WM_TEMPLATE_CATEGORY" val="diagram"/>
  <p:tag name="KSO_WM_TEMPLATE_INDEX" val="20171182"/>
  <p:tag name="KSO_WM_UNIT_LAYERLEVEL" val="1_1_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6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a"/>
  <p:tag name="KSO_WM_UNIT_INDEX" val="1_1_1"/>
  <p:tag name="KSO_WM_UNIT_ID" val="diagram20171182_2*n_h_a*1_1_1"/>
  <p:tag name="KSO_WM_TEMPLATE_CATEGORY" val="diagram"/>
  <p:tag name="KSO_WM_TEMPLATE_INDEX" val="20171182"/>
  <p:tag name="KSO_WM_UNIT_LAYERLEVEL" val="1_1_1"/>
  <p:tag name="KSO_WM_TAG_VERSION" val="1.0"/>
  <p:tag name="KSO_WM_BEAUTIFY_FLAG" val="#wm#"/>
  <p:tag name="KSO_WM_UNIT_PRESET_TEXT" val="点击输&#13;入标题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i"/>
  <p:tag name="KSO_WM_UNIT_INDEX" val="1_2"/>
  <p:tag name="KSO_WM_UNIT_ID" val="diagram20171182_2*n_i*1_2"/>
  <p:tag name="KSO_WM_TEMPLATE_CATEGORY" val="diagram"/>
  <p:tag name="KSO_WM_TEMPLATE_INDEX" val="20171182"/>
  <p:tag name="KSO_WM_UNIT_LAYERLEVEL" val="1_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SUBTYPE" val="a"/>
  <p:tag name="KSO_WM_UNIT_NOCLEAR" val="0"/>
  <p:tag name="KSO_WM_UNIT_VALUE" val="8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1_1"/>
  <p:tag name="KSO_WM_UNIT_ID" val="diagram20171182_2*n_h_h_f*1_2_1_1"/>
  <p:tag name="KSO_WM_TEMPLATE_CATEGORY" val="diagram"/>
  <p:tag name="KSO_WM_TEMPLATE_INDEX" val="20171182"/>
  <p:tag name="KSO_WM_UNIT_LAYERLEVEL" val="1_1_1_1"/>
  <p:tag name="KSO_WM_TAG_VERSION" val="1.0"/>
  <p:tag name="KSO_WM_BEAUTIFY_FLAG" val="#wm#"/>
  <p:tag name="KSO_WM_UNIT_PRESET_TEXT" val="点击此处添加正文，文字是您思想的提炼，为了演示发布的良好效果，请您尽可能提炼思想的精髓，然后简单的阐述您的观点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1"/>
  <p:tag name="KSO_WM_UNIT_ID" val="diagram20171182_2*n_h_h_i*1_2_1_1"/>
  <p:tag name="KSO_WM_TEMPLATE_CATEGORY" val="diagram"/>
  <p:tag name="KSO_WM_TEMPLATE_INDEX" val="20171182"/>
  <p:tag name="KSO_WM_UNIT_LAYERLEVEL" val="1_1_1_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2"/>
  <p:tag name="KSO_WM_UNIT_ID" val="diagram20171182_2*n_h_h_i*1_2_1_2"/>
  <p:tag name="KSO_WM_TEMPLATE_CATEGORY" val="diagram"/>
  <p:tag name="KSO_WM_TEMPLATE_INDEX" val="20171182"/>
  <p:tag name="KSO_WM_UNIT_LAYERLEVEL" val="1_1_1_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3_1"/>
  <p:tag name="KSO_WM_UNIT_ID" val="diagram20171182_2*n_h_h_i*1_2_3_1"/>
  <p:tag name="KSO_WM_TEMPLATE_CATEGORY" val="diagram"/>
  <p:tag name="KSO_WM_TEMPLATE_INDEX" val="20171182"/>
  <p:tag name="KSO_WM_UNIT_LAYERLEVEL" val="1_1_1_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3_2"/>
  <p:tag name="KSO_WM_UNIT_ID" val="diagram20171182_2*n_h_h_i*1_2_3_2"/>
  <p:tag name="KSO_WM_TEMPLATE_CATEGORY" val="diagram"/>
  <p:tag name="KSO_WM_TEMPLATE_INDEX" val="20171182"/>
  <p:tag name="KSO_WM_UNIT_LAYERLEVEL" val="1_1_1_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2_1"/>
  <p:tag name="KSO_WM_UNIT_ID" val="diagram20171182_2*n_h_h_i*1_2_2_1"/>
  <p:tag name="KSO_WM_TEMPLATE_CATEGORY" val="diagram"/>
  <p:tag name="KSO_WM_TEMPLATE_INDEX" val="20171182"/>
  <p:tag name="KSO_WM_UNIT_LAYERLEVEL" val="1_1_1_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2_2"/>
  <p:tag name="KSO_WM_UNIT_ID" val="diagram20171182_2*n_h_h_i*1_2_2_2"/>
  <p:tag name="KSO_WM_TEMPLATE_CATEGORY" val="diagram"/>
  <p:tag name="KSO_WM_TEMPLATE_INDEX" val="20171182"/>
  <p:tag name="KSO_WM_UNIT_LAYERLEVEL" val="1_1_1_1"/>
  <p:tag name="KSO_WM_TAG_VERSION" val="1.0"/>
  <p:tag name="KSO_WM_BEAUTIFY_FLAG" val="#wm#"/>
</p:tagLst>
</file>

<file path=ppt/theme/theme1.xml><?xml version="1.0" encoding="utf-8"?>
<a:theme xmlns:a="http://schemas.openxmlformats.org/drawingml/2006/main" name="平面">
  <a:themeElements>
    <a:clrScheme name="平面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平面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平面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1328</Words>
  <Application>WPS 演示</Application>
  <PresentationFormat>宽屏</PresentationFormat>
  <Paragraphs>108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24" baseType="lpstr">
      <vt:lpstr>Arial</vt:lpstr>
      <vt:lpstr>宋体</vt:lpstr>
      <vt:lpstr>Wingdings</vt:lpstr>
      <vt:lpstr>Wingdings 3</vt:lpstr>
      <vt:lpstr>Arial</vt:lpstr>
      <vt:lpstr>优设标题黑</vt:lpstr>
      <vt:lpstr>黑体</vt:lpstr>
      <vt:lpstr>方正姚体</vt:lpstr>
      <vt:lpstr>Arial Black</vt:lpstr>
      <vt:lpstr>微软雅黑</vt:lpstr>
      <vt:lpstr>Trebuchet MS</vt:lpstr>
      <vt:lpstr>Arial Unicode MS</vt:lpstr>
      <vt:lpstr>华文新魏</vt:lpstr>
      <vt:lpstr>Calibri</vt:lpstr>
      <vt:lpstr>平面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实习实践行动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kaixuan chen</dc:creator>
  <cp:lastModifiedBy>WPS_1643360036</cp:lastModifiedBy>
  <cp:revision>1</cp:revision>
  <dcterms:created xsi:type="dcterms:W3CDTF">2025-10-30T05:19:51Z</dcterms:created>
  <dcterms:modified xsi:type="dcterms:W3CDTF">2025-10-30T05:19:51Z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8637B638413248D28896E3B90F45946E_13</vt:lpwstr>
  </property>
  <property fmtid="{D5CDD505-2E9C-101B-9397-08002B2CF9AE}" pid="3" name="KSOProductBuildVer">
    <vt:lpwstr>2052-12.1.0.23125</vt:lpwstr>
  </property>
</Properties>
</file>