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80" r:id="rId7"/>
    <p:sldId id="281" r:id="rId8"/>
    <p:sldId id="282" r:id="rId10"/>
    <p:sldId id="283" r:id="rId11"/>
    <p:sldId id="271" r:id="rId12"/>
    <p:sldId id="270" r:id="rId13"/>
    <p:sldId id="269" r:id="rId14"/>
    <p:sldId id="263" r:id="rId15"/>
    <p:sldId id="264" r:id="rId16"/>
    <p:sldId id="265" r:id="rId17"/>
    <p:sldId id="268" r:id="rId18"/>
    <p:sldId id="266" r:id="rId19"/>
    <p:sldId id="267" r:id="rId20"/>
    <p:sldId id="293" r:id="rId21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5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幻灯片图像占位符 254977"/>
          <p:cNvSpPr>
            <a:spLocks noGrp="1" noRo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10243" name="文本占位符 254978"/>
          <p:cNvSpPr>
            <a:spLocks noGrp="1" noRot="1"/>
          </p:cNvSpPr>
          <p:nvPr>
            <p:ph type="body"/>
          </p:nvPr>
        </p:nvSpPr>
        <p:spPr>
          <a:xfrm>
            <a:off x="684213" y="4341813"/>
            <a:ext cx="5486400" cy="4114800"/>
          </a:xfrm>
        </p:spPr>
        <p:txBody>
          <a:bodyPr lIns="91440" tIns="45720" rIns="91440" bIns="45720" anchor="ctr" anchorCtr="0"/>
          <a:p>
            <a:pPr lvl="1" indent="0"/>
            <a:r>
              <a:rPr lang="zh-CN" altLang="en-US" b="1" dirty="0">
                <a:solidFill>
                  <a:srgbClr val="000099"/>
                </a:solidFill>
              </a:rPr>
              <a:t>水流自进水小孔</a:t>
            </a:r>
            <a:r>
              <a:rPr lang="en-US" altLang="zh-CN" b="1" dirty="0">
                <a:solidFill>
                  <a:srgbClr val="000099"/>
                </a:solidFill>
              </a:rPr>
              <a:t>(ostium)</a:t>
            </a:r>
            <a:r>
              <a:rPr lang="zh-CN" altLang="en-US" b="1" dirty="0">
                <a:solidFill>
                  <a:srgbClr val="000099"/>
                </a:solidFill>
              </a:rPr>
              <a:t>流入，直接到中央腔，或称海绵腔(</a:t>
            </a:r>
            <a:r>
              <a:rPr lang="en-US" altLang="zh-CN" b="1" dirty="0">
                <a:solidFill>
                  <a:srgbClr val="000099"/>
                </a:solidFill>
              </a:rPr>
              <a:t>spongiocoel)。</a:t>
            </a:r>
            <a:r>
              <a:rPr lang="zh-CN" altLang="en-US" b="1" dirty="0">
                <a:ea typeface="SimHei" panose="02010609060101010101" pitchFamily="2" charset="-122"/>
              </a:rPr>
              <a:t>中央腔的壁是领细胞</a:t>
            </a:r>
            <a:r>
              <a:rPr lang="zh-CN" altLang="en-US" b="1" dirty="0">
                <a:solidFill>
                  <a:srgbClr val="000099"/>
                </a:solidFill>
              </a:rPr>
              <a:t>，然后经出水孔(</a:t>
            </a:r>
            <a:r>
              <a:rPr lang="en-US" altLang="zh-CN" b="1" dirty="0">
                <a:solidFill>
                  <a:srgbClr val="000099"/>
                </a:solidFill>
              </a:rPr>
              <a:t>osculum)</a:t>
            </a:r>
            <a:r>
              <a:rPr lang="zh-CN" altLang="en-US" b="1" dirty="0">
                <a:solidFill>
                  <a:srgbClr val="000099"/>
                </a:solidFill>
              </a:rPr>
              <a:t>流出，如白枝海绵。</a:t>
            </a:r>
            <a:endParaRPr lang="zh-CN" altLang="en-US" b="1" dirty="0">
              <a:solidFill>
                <a:srgbClr val="000099"/>
              </a:solidFill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幻灯片图像占位符 258049"/>
          <p:cNvSpPr>
            <a:spLocks noGrp="1" noRo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13315" name="文本占位符 258050"/>
          <p:cNvSpPr>
            <a:spLocks noGrp="1" noRot="1"/>
          </p:cNvSpPr>
          <p:nvPr>
            <p:ph type="body"/>
          </p:nvPr>
        </p:nvSpPr>
        <p:spPr>
          <a:xfrm>
            <a:off x="684213" y="4341813"/>
            <a:ext cx="5486400" cy="4114800"/>
          </a:xfrm>
        </p:spPr>
        <p:txBody>
          <a:bodyPr lIns="91440" tIns="45720" rIns="91440" bIns="45720" anchor="ctr" anchorCtr="0"/>
          <a:p>
            <a:pPr lvl="1" indent="0"/>
            <a:r>
              <a:rPr lang="zh-CN" altLang="en-US" sz="1400" b="1" dirty="0">
                <a:solidFill>
                  <a:srgbClr val="000099"/>
                </a:solidFill>
              </a:rPr>
              <a:t>最为复杂，管道分支多，在中胶层中有很多具</a:t>
            </a:r>
            <a:r>
              <a:rPr lang="zh-CN" altLang="en-US" sz="1400" b="1" dirty="0"/>
              <a:t>领细胞的鞭毛室</a:t>
            </a:r>
            <a:r>
              <a:rPr lang="zh-CN" altLang="en-US" sz="1400" b="1" dirty="0">
                <a:solidFill>
                  <a:srgbClr val="000099"/>
                </a:solidFill>
              </a:rPr>
              <a:t>，中央腔由扁细胞构成。</a:t>
            </a:r>
            <a:endParaRPr lang="zh-CN" altLang="en-US" sz="1400" b="1" dirty="0">
              <a:solidFill>
                <a:srgbClr val="000099"/>
              </a:solidFill>
            </a:endParaRPr>
          </a:p>
          <a:p>
            <a:pPr lvl="1" indent="0"/>
            <a:r>
              <a:rPr lang="zh-CN" altLang="en-US" b="1" dirty="0">
                <a:solidFill>
                  <a:srgbClr val="000099"/>
                </a:solidFill>
              </a:rPr>
              <a:t>水流由流入孔流入，经流入管、前幽门孔、鞭毛室(</a:t>
            </a:r>
            <a:r>
              <a:rPr lang="en-US" altLang="zh-CN" b="1" dirty="0">
                <a:solidFill>
                  <a:srgbClr val="000099"/>
                </a:solidFill>
              </a:rPr>
              <a:t>flagellated chamber)、</a:t>
            </a:r>
            <a:r>
              <a:rPr lang="zh-CN" altLang="en-US" b="1" dirty="0">
                <a:solidFill>
                  <a:srgbClr val="000099"/>
                </a:solidFill>
              </a:rPr>
              <a:t>后幽门孔、流出管 (</a:t>
            </a:r>
            <a:r>
              <a:rPr lang="en-US" altLang="zh-CN" b="1" dirty="0">
                <a:solidFill>
                  <a:srgbClr val="000099"/>
                </a:solidFill>
              </a:rPr>
              <a:t>excurrentcanal)、</a:t>
            </a:r>
            <a:r>
              <a:rPr lang="zh-CN" altLang="en-US" b="1" dirty="0">
                <a:solidFill>
                  <a:srgbClr val="000099"/>
                </a:solidFill>
              </a:rPr>
              <a:t>中央腔，再由出水孔流出。如浴海绵(</a:t>
            </a:r>
            <a:r>
              <a:rPr lang="en-US" altLang="zh-CN" b="1" i="1" dirty="0">
                <a:solidFill>
                  <a:srgbClr val="000099"/>
                </a:solidFill>
              </a:rPr>
              <a:t>Euspongia</a:t>
            </a:r>
            <a:r>
              <a:rPr lang="en-US" altLang="zh-CN" b="1" dirty="0">
                <a:solidFill>
                  <a:srgbClr val="000099"/>
                </a:solidFill>
              </a:rPr>
              <a:t>)、</a:t>
            </a:r>
            <a:r>
              <a:rPr lang="zh-CN" altLang="en-US" b="1" dirty="0">
                <a:solidFill>
                  <a:srgbClr val="000099"/>
                </a:solidFill>
              </a:rPr>
              <a:t>淡水海绵等</a:t>
            </a:r>
            <a:endParaRPr lang="zh-CN" altLang="en-US" b="1" dirty="0">
              <a:solidFill>
                <a:srgbClr val="000099"/>
              </a:solidFill>
            </a:endParaRPr>
          </a:p>
          <a:p>
            <a:pPr lvl="0"/>
            <a:endParaRPr lang="zh-CN" altLang="en-US" sz="1000" b="1" dirty="0">
              <a:solidFill>
                <a:srgbClr val="000099"/>
              </a:solidFill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2051" name="Freeform 3"/>
            <p:cNvSpPr/>
            <p:nvPr/>
          </p:nvSpPr>
          <p:spPr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" name="弧 4"/>
            <p:cNvSpPr/>
            <p:nvPr/>
          </p:nvSpPr>
          <p:spPr>
            <a:xfrm>
              <a:off x="-652" y="978"/>
              <a:ext cx="4237" cy="3342"/>
            </a:xfrm>
            <a:custGeom>
              <a:avLst/>
              <a:gdLst/>
              <a:ahLst/>
              <a:cxnLst>
                <a:cxn ang="0">
                  <a:pos x="780" y="0"/>
                </a:cxn>
                <a:cxn ang="0">
                  <a:pos x="4237" y="3342"/>
                </a:cxn>
                <a:cxn ang="0">
                  <a:pos x="0" y="3342"/>
                </a:cxn>
              </a:cxnLst>
              <a:pathLst>
                <a:path w="21600" h="21231" fill="none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  <a:endParaRPr lang="zh-CN" altLang="en-US" strike="noStrike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charset="0"/>
              <a:buNone/>
              <a:defRPr/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  <a:endParaRPr lang="zh-CN" altLang="en-US" strike="noStrike" noProof="0" smtClean="0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、文本和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charset="0"/>
              <a:buChar char="l"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charset="0"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1026"/>
          <p:cNvGrpSpPr/>
          <p:nvPr/>
        </p:nvGrpSpPr>
        <p:grpSpPr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027" name="Freeform 1027"/>
            <p:cNvSpPr/>
            <p:nvPr/>
          </p:nvSpPr>
          <p:spPr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8" name="弧 1028"/>
            <p:cNvSpPr/>
            <p:nvPr/>
          </p:nvSpPr>
          <p:spPr>
            <a:xfrm>
              <a:off x="0" y="1"/>
              <a:ext cx="5298" cy="4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98" y="4312"/>
                </a:cxn>
                <a:cxn ang="0">
                  <a:pos x="0" y="4312"/>
                </a:cxn>
              </a:cxnLst>
              <a:pathLst>
                <a:path w="21600" h="21600" fill="none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7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/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pitchFamily="1" charset="0"/>
                <a:ea typeface="SimSun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Times New Roman" panose="02020603050405020304" pitchFamily="1" charset="0"/>
            </a:endParaRPr>
          </a:p>
        </p:txBody>
      </p:sp>
      <p:sp>
        <p:nvSpPr>
          <p:cNvPr id="1033" name="Rectangle 1033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charset="0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charset="0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8.jpe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2" Type="http://schemas.openxmlformats.org/officeDocument/2006/relationships/image" Target="../media/image8.jpe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microsoft.com/office/2007/relationships/media" Target="file:///D:\&#21160;&#29289;&#23398;&#35838;&#20214;\04&#22810;&#23380;&#21160;&#29289;\&#28023;&#32501;&#21160;&#29289;&#30340;&#27700;&#31649;&#31995;&#21333;.AVI" TargetMode="External"/><Relationship Id="rId1" Type="http://schemas.openxmlformats.org/officeDocument/2006/relationships/video" Target="file:///D:\&#21160;&#29289;&#23398;&#35838;&#20214;\04&#22810;&#23380;&#21160;&#29289;\&#28023;&#32501;&#21160;&#29289;&#30340;&#27700;&#31649;&#31995;&#21333;.AVI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microsoft.com/office/2007/relationships/media" Target="file:///D:\&#21160;&#29289;&#23398;&#35838;&#20214;\04&#22810;&#23380;&#21160;&#29289;\&#28023;&#32501;&#21160;&#29289;&#30340;&#27700;&#31649;&#31995;&#21452;.AVI" TargetMode="External"/><Relationship Id="rId1" Type="http://schemas.openxmlformats.org/officeDocument/2006/relationships/video" Target="file:///D:\&#21160;&#29289;&#23398;&#35838;&#20214;\04&#22810;&#23380;&#21160;&#29289;\&#28023;&#32501;&#21160;&#29289;&#30340;&#27700;&#31649;&#31995;&#21452;.AVI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microsoft.com/office/2007/relationships/media" Target="file:///D:\&#21160;&#29289;&#23398;&#35838;&#20214;\04&#22810;&#23380;&#21160;&#29289;\&#28023;&#32501;&#21160;&#29289;&#30340;&#27700;&#31649;&#31995;&#22797;.AVI" TargetMode="External"/><Relationship Id="rId1" Type="http://schemas.openxmlformats.org/officeDocument/2006/relationships/video" Target="file:///D:\&#21160;&#29289;&#23398;&#35838;&#20214;\04&#22810;&#23380;&#21160;&#29289;\&#28023;&#32501;&#21160;&#29289;&#30340;&#27700;&#31649;&#31995;&#22797;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5472113" cy="719138"/>
          </a:xfrm>
        </p:spPr>
        <p:txBody>
          <a:bodyPr vert="horz" wrap="square" lIns="92075" tIns="46038" rIns="92075" bIns="46038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4000" b="0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第</a:t>
            </a:r>
            <a:r>
              <a:rPr kumimoji="1" lang="en-US" altLang="zh-CN" sz="4000" b="0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1" lang="zh-CN" altLang="en-US" sz="4000" b="0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章</a:t>
            </a:r>
            <a:r>
              <a:rPr kumimoji="1" lang="en-US" altLang="zh-CN" sz="4000" b="0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zh-CN" altLang="en-US" sz="4000" b="0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多孔动物门</a:t>
            </a:r>
            <a:endParaRPr kumimoji="1" lang="zh-CN" altLang="en-US" sz="4000" b="0" i="0" u="none" strike="noStrike" kern="0" cap="none" spc="0" normalizeH="0" baseline="0" noProof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3"/>
          <p:cNvSpPr>
            <a:spLocks noGrp="1"/>
          </p:cNvSpPr>
          <p:nvPr>
            <p:ph type="body" sz="half" idx="1"/>
          </p:nvPr>
        </p:nvSpPr>
        <p:spPr>
          <a:xfrm>
            <a:off x="304800" y="1268413"/>
            <a:ext cx="4627563" cy="5329238"/>
          </a:xfrm>
        </p:spPr>
        <p:txBody>
          <a:bodyPr vert="horz" wrap="square" lIns="91440" tIns="45720" rIns="91440" bIns="45720" anchor="t"/>
          <a:p>
            <a:pPr marL="342900" marR="0" indent="-34290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zh-CN" sz="3200" b="1" i="0" u="none" strike="noStrike" kern="0" cap="none" spc="0" normalizeH="0" baseline="0" noProof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5.1 </a:t>
            </a:r>
            <a:r>
              <a:rPr kumimoji="1" lang="zh-CN" altLang="en-US" sz="32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海绵动物的形态结构</a:t>
            </a:r>
            <a:endParaRPr kumimoji="1" lang="en-US" altLang="zh-CN" sz="3200" b="1" i="0" u="none" strike="noStrike" kern="0" cap="none" spc="0" normalizeH="0" baseline="0" noProof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514350" marR="0" indent="-514350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+mj-ea"/>
              <a:buAutoNum type="circleNumDbPlain"/>
            </a:pP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侧生动物</a:t>
            </a:r>
            <a:r>
              <a:rPr kumimoji="1" lang="en-US" altLang="zh-CN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海绵这类动物在动物演化上是一个侧支。</a:t>
            </a:r>
            <a:endParaRPr kumimoji="1" lang="en-US" altLang="zh-CN" sz="2800" b="1" i="0" u="none" strike="noStrike" kern="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marR="0" indent="-514350" algn="just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+mj-ea"/>
              <a:buAutoNum type="circleNumDbPlain"/>
            </a:pP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体型多数不对称，活在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海水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或淡水</a:t>
            </a:r>
            <a:r>
              <a:rPr kumimoji="1" lang="en-US" altLang="zh-CN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营固定生活</a:t>
            </a:r>
            <a:r>
              <a:rPr kumimoji="1" lang="en-US" altLang="zh-CN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体表有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无数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小孔，体型多样。</a:t>
            </a:r>
            <a:endParaRPr kumimoji="1" lang="zh-CN" altLang="en-US" sz="2800" b="1" i="0" u="none" strike="noStrike" kern="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6" descr="1"/>
          <p:cNvPicPr>
            <a:picLocks noGrp="1" noChangeAspect="1"/>
          </p:cNvPicPr>
          <p:nvPr>
            <p:ph type="clipArt" sz="half" idx="2"/>
          </p:nvPr>
        </p:nvPicPr>
        <p:blipFill>
          <a:blip r:embed="rId1"/>
          <a:stretch>
            <a:fillRect/>
          </a:stretch>
        </p:blipFill>
        <p:spPr>
          <a:xfrm>
            <a:off x="5043488" y="1524000"/>
            <a:ext cx="3914775" cy="5334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4" descr="芽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60350"/>
            <a:ext cx="6913563" cy="6335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标注 1"/>
          <p:cNvSpPr/>
          <p:nvPr/>
        </p:nvSpPr>
        <p:spPr>
          <a:xfrm>
            <a:off x="6732270" y="4653280"/>
            <a:ext cx="1296670" cy="621665"/>
          </a:xfrm>
          <a:prstGeom prst="wedgeRectCallout">
            <a:avLst>
              <a:gd name="adj1" fmla="val -81096"/>
              <a:gd name="adj2" fmla="val -122727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中胶层形成</a:t>
            </a:r>
            <a:endParaRPr kumimoji="1" lang="zh-CN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" charset="0"/>
                <a:ea typeface="SimSun" panose="02010600030101010101" pitchFamily="2" charset="-122"/>
                <a:cs typeface="SimSun" panose="02010600030101010101" pitchFamily="2" charset="-122"/>
              </a:rPr>
              <a:t>芽球</a:t>
            </a:r>
            <a:endParaRPr kumimoji="1" lang="zh-CN" alt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9"/>
          <p:cNvSpPr>
            <a:spLocks noGrp="1"/>
          </p:cNvSpPr>
          <p:nvPr>
            <p:ph idx="1"/>
          </p:nvPr>
        </p:nvSpPr>
        <p:spPr>
          <a:xfrm>
            <a:off x="251143" y="115888"/>
            <a:ext cx="7772400" cy="5472112"/>
          </a:xfrm>
        </p:spPr>
        <p:txBody>
          <a:bodyPr vert="horz" wrap="square" lIns="91440" tIns="45720" rIns="91440" bIns="45720" anchor="t" anchorCtr="0"/>
          <a:p>
            <a:pPr algn="just">
              <a:lnSpc>
                <a:spcPct val="120000"/>
              </a:lnSpc>
              <a:buClr>
                <a:srgbClr val="FFFF00"/>
              </a:buClr>
              <a:buFont typeface="Wingdings" panose="05000000000000000000" charset="0"/>
              <a:buChar char="u"/>
            </a:pPr>
            <a:r>
              <a:rPr lang="zh-CN" altLang="en-US" sz="2800" b="1" dirty="0">
                <a:solidFill>
                  <a:srgbClr val="FF0000"/>
                </a:solidFill>
                <a:highlight>
                  <a:srgbClr val="C0C0C0"/>
                </a:highlight>
              </a:rPr>
              <a:t>两囊幼虫</a:t>
            </a:r>
            <a:r>
              <a:rPr lang="en-US" altLang="zh-CN" sz="2800" b="1" dirty="0">
                <a:solidFill>
                  <a:schemeClr val="tx1"/>
                </a:solidFill>
              </a:rPr>
              <a:t>→</a:t>
            </a:r>
            <a:r>
              <a:rPr lang="zh-CN" altLang="en-US" sz="2800" b="1" dirty="0">
                <a:solidFill>
                  <a:schemeClr val="tx1"/>
                </a:solidFill>
              </a:rPr>
              <a:t>指海绵囊胚</a:t>
            </a:r>
            <a:r>
              <a:rPr lang="zh-CN" altLang="en-US" sz="2800" b="1" dirty="0">
                <a:solidFill>
                  <a:srgbClr val="FFFF00"/>
                </a:solidFill>
              </a:rPr>
              <a:t>动物极</a:t>
            </a:r>
            <a:r>
              <a:rPr lang="zh-CN" altLang="en-US" sz="2800" b="1" dirty="0">
                <a:solidFill>
                  <a:schemeClr val="tx1"/>
                </a:solidFill>
              </a:rPr>
              <a:t>的一端为具鞭毛的</a:t>
            </a:r>
            <a:r>
              <a:rPr lang="zh-CN" altLang="en-US" sz="2800" b="1" dirty="0">
                <a:solidFill>
                  <a:srgbClr val="FFFF00"/>
                </a:solidFill>
              </a:rPr>
              <a:t>小细胞</a:t>
            </a:r>
            <a:r>
              <a:rPr lang="zh-CN" altLang="en-US" sz="2800" b="1" dirty="0">
                <a:solidFill>
                  <a:schemeClr val="tx1"/>
                </a:solidFill>
              </a:rPr>
              <a:t>，</a:t>
            </a:r>
            <a:r>
              <a:rPr lang="zh-CN" altLang="en-US" sz="2800" b="1" dirty="0">
                <a:solidFill>
                  <a:srgbClr val="FFFF00"/>
                </a:solidFill>
              </a:rPr>
              <a:t>植物极</a:t>
            </a:r>
            <a:r>
              <a:rPr lang="zh-CN" altLang="en-US" sz="2800" b="1" dirty="0">
                <a:solidFill>
                  <a:schemeClr val="tx1"/>
                </a:solidFill>
              </a:rPr>
              <a:t>的一端为不具鞭毛的</a:t>
            </a:r>
            <a:r>
              <a:rPr lang="zh-CN" altLang="en-US" sz="2800" b="1" dirty="0">
                <a:solidFill>
                  <a:srgbClr val="FFFF00"/>
                </a:solidFill>
              </a:rPr>
              <a:t>大细胞</a:t>
            </a:r>
            <a:r>
              <a:rPr lang="zh-CN" altLang="en-US" sz="2800" b="1" dirty="0">
                <a:solidFill>
                  <a:schemeClr val="tx1"/>
                </a:solidFill>
              </a:rPr>
              <a:t>。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Clr>
                <a:srgbClr val="FFFF00"/>
              </a:buClr>
              <a:buFont typeface="Wingdings" panose="05000000000000000000" charset="0"/>
              <a:buChar char="u"/>
            </a:pPr>
            <a:r>
              <a:rPr lang="zh-CN" altLang="en-US" sz="2800" b="1" dirty="0">
                <a:solidFill>
                  <a:srgbClr val="FF0000"/>
                </a:solidFill>
                <a:highlight>
                  <a:srgbClr val="C0C0C0"/>
                </a:highlight>
              </a:rPr>
              <a:t>逆转</a:t>
            </a:r>
            <a:r>
              <a:rPr lang="en-US" altLang="zh-CN" sz="2800" b="1" dirty="0">
                <a:solidFill>
                  <a:schemeClr val="tx1"/>
                </a:solidFill>
              </a:rPr>
              <a:t>→</a:t>
            </a:r>
            <a:r>
              <a:rPr lang="zh-CN" altLang="en-US" sz="2800" b="1" dirty="0">
                <a:solidFill>
                  <a:schemeClr val="tx1"/>
                </a:solidFill>
              </a:rPr>
              <a:t>两囊幼虫从母体随水流逸出，具鞭毛的</a:t>
            </a: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动物极</a:t>
            </a:r>
            <a:r>
              <a:rPr lang="zh-CN" altLang="en-US" sz="2800" b="1" dirty="0">
                <a:solidFill>
                  <a:schemeClr val="tx1"/>
                </a:solidFill>
              </a:rPr>
              <a:t>小细胞内陷为内层，</a:t>
            </a: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植物极</a:t>
            </a:r>
            <a:r>
              <a:rPr lang="zh-CN" altLang="en-US" sz="2800" b="1" dirty="0">
                <a:solidFill>
                  <a:schemeClr val="tx1"/>
                </a:solidFill>
              </a:rPr>
              <a:t>大细胞为外层，形成原肠胚，这与多细胞动物的胚胎形成正相反（其他多细胞动物的植物极大细胞内陷成为内胚层，动物极细胞形成外胚层）。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6" descr="F:\wjzdw\海绵图\发育.jpg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553" t="36352" r="555" b="17105"/>
          <a:stretch>
            <a:fillRect/>
          </a:stretch>
        </p:blipFill>
        <p:spPr>
          <a:xfrm>
            <a:off x="6156325" y="4131310"/>
            <a:ext cx="3000375" cy="2469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09" name="Picture 6" descr="F:\wjzdw\海绵图\发育.jpg"/>
          <p:cNvPicPr>
            <a:picLocks noGrp="1" noChangeAspect="1"/>
          </p:cNvPicPr>
          <p:nvPr>
            <p:ph type="clipArt" sz="half" idx="2"/>
            <p:custDataLst>
              <p:tags r:id="rId3"/>
            </p:custDataLst>
          </p:nvPr>
        </p:nvPicPr>
        <p:blipFill>
          <a:blip r:embed="rId2"/>
          <a:srcRect l="4507" t="89202" r="9797" b="586"/>
          <a:stretch>
            <a:fillRect/>
          </a:stretch>
        </p:blipFill>
        <p:spPr>
          <a:xfrm>
            <a:off x="39370" y="5085080"/>
            <a:ext cx="6116955" cy="14662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6" descr="F:\wjzdw\海绵图\发育.jpg"/>
          <p:cNvPicPr>
            <a:picLocks noGrp="1" noChangeAspect="1"/>
          </p:cNvPicPr>
          <p:nvPr>
            <p:ph type="clipArt" sz="half" idx="2"/>
            <p:custDataLst>
              <p:tags r:id="rId1"/>
            </p:custDataLst>
          </p:nvPr>
        </p:nvPicPr>
        <p:blipFill>
          <a:blip r:embed="rId2"/>
          <a:srcRect l="3451" t="87796" r="8635" b="-398"/>
          <a:stretch>
            <a:fillRect/>
          </a:stretch>
        </p:blipFill>
        <p:spPr>
          <a:xfrm>
            <a:off x="0" y="4149090"/>
            <a:ext cx="8938260" cy="2577465"/>
          </a:xfrm>
        </p:spPr>
      </p:pic>
      <p:pic>
        <p:nvPicPr>
          <p:cNvPr id="2" name="Picture 6" descr="F:\wjzdw\海绵图\发育.jpg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2"/>
          <a:srcRect l="6553" t="36352" r="555" b="17105"/>
          <a:stretch>
            <a:fillRect/>
          </a:stretch>
        </p:blipFill>
        <p:spPr>
          <a:xfrm>
            <a:off x="2172970" y="116205"/>
            <a:ext cx="4798695" cy="3947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731838"/>
          </a:xfrm>
        </p:spPr>
        <p:txBody>
          <a:bodyPr vert="horz" wrap="square" lIns="92075" tIns="46038" rIns="92075" bIns="46038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3600" b="1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第三节</a:t>
            </a:r>
            <a:r>
              <a:rPr kumimoji="1" lang="en-US" altLang="zh-CN" sz="3600" b="1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zh-CN" altLang="en-US" sz="3600" b="1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海绵动物门的分类及经济价值</a:t>
            </a:r>
            <a:endParaRPr kumimoji="1" lang="zh-CN" altLang="en-US" sz="3600" b="1" i="0" u="none" strike="noStrike" kern="0" cap="none" spc="0" normalizeH="0" baseline="0" noProof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457200" y="1341755"/>
            <a:ext cx="8382000" cy="5238115"/>
          </a:xfrm>
        </p:spPr>
        <p:txBody>
          <a:bodyPr vert="horz" wrap="square" lIns="91440" tIns="45720" rIns="91440" bIns="45720" anchor="t" anchorCtr="0"/>
          <a:p>
            <a:pPr algn="just">
              <a:buClr>
                <a:srgbClr val="FFFF00"/>
              </a:buClr>
              <a:buFont typeface="Wingdings" panose="05000000000000000000" charset="0"/>
              <a:buChar char="Ø"/>
            </a:pPr>
            <a:r>
              <a:rPr lang="zh-CN" altLang="en-US" sz="2800" b="1" dirty="0"/>
              <a:t>一、分类：分三纲，</a:t>
            </a:r>
            <a:r>
              <a:rPr lang="en-US" altLang="zh-CN" sz="2800" b="1" dirty="0"/>
              <a:t>1.</a:t>
            </a:r>
            <a:r>
              <a:rPr lang="zh-CN" altLang="en-US" sz="2800" b="1" u="sng" dirty="0"/>
              <a:t>钙质海绵纲</a:t>
            </a:r>
            <a:r>
              <a:rPr lang="zh-CN" altLang="en-US" sz="2800" b="1" dirty="0"/>
              <a:t>（骨针由钙质组成，如白枝海绵）；</a:t>
            </a:r>
            <a:r>
              <a:rPr lang="en-US" altLang="zh-CN" sz="2800" b="1" dirty="0"/>
              <a:t>2.</a:t>
            </a:r>
            <a:r>
              <a:rPr lang="zh-CN" altLang="en-US" sz="2800" b="1" u="sng" dirty="0"/>
              <a:t>六放海绵纲</a:t>
            </a:r>
            <a:r>
              <a:rPr lang="zh-CN" altLang="en-US" sz="2800" b="1" dirty="0"/>
              <a:t>（骨针六放，硅质，如拂子介、偕老同穴）；</a:t>
            </a:r>
            <a:r>
              <a:rPr lang="en-US" altLang="zh-CN" sz="2800" b="1" dirty="0"/>
              <a:t>3.</a:t>
            </a:r>
            <a:r>
              <a:rPr lang="zh-CN" altLang="en-US" sz="2800" b="1" u="sng" dirty="0"/>
              <a:t>寻常海绵纲</a:t>
            </a:r>
            <a:r>
              <a:rPr lang="zh-CN" altLang="en-US" sz="2800" b="1" dirty="0"/>
              <a:t>（海绵丝硅质，如浴海绵、淡水海绵）。</a:t>
            </a:r>
            <a:endParaRPr lang="en-US" altLang="zh-CN" sz="2800" b="1" dirty="0"/>
          </a:p>
          <a:p>
            <a:pPr algn="just">
              <a:buClr>
                <a:srgbClr val="FFFF00"/>
              </a:buClr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chemeClr val="tx2"/>
                </a:solidFill>
              </a:rPr>
              <a:t>二、经济价值：</a:t>
            </a:r>
            <a:r>
              <a:rPr lang="zh-CN" altLang="en-US" sz="2800" b="1" dirty="0"/>
              <a:t>海绵可以吸药液、血液、脓汁、擦机器。</a:t>
            </a:r>
            <a:endParaRPr lang="zh-CN" altLang="en-US" sz="2800" b="1" dirty="0"/>
          </a:p>
          <a:p>
            <a:pPr algn="just">
              <a:buClr>
                <a:srgbClr val="FFFF00"/>
              </a:buClr>
              <a:buFont typeface="Wingdings" panose="05000000000000000000" charset="0"/>
              <a:buChar char="Ø"/>
            </a:pPr>
            <a:r>
              <a:rPr lang="zh-CN" altLang="en-US" sz="2800" b="1" dirty="0"/>
              <a:t>海绵长在牡蛎壳上，把壳封闭起来造成死亡。淡水海绵大量繁殖可以堵塞水道。</a:t>
            </a:r>
            <a:endParaRPr lang="zh-CN" altLang="en-US" sz="2800" b="1" dirty="0"/>
          </a:p>
          <a:p>
            <a:pPr algn="just">
              <a:buClr>
                <a:srgbClr val="FFFF00"/>
              </a:buClr>
              <a:buFont typeface="Wingdings" panose="05000000000000000000" charset="0"/>
              <a:buChar char="Ø"/>
            </a:pPr>
            <a:r>
              <a:rPr lang="zh-CN" altLang="en-US" sz="2800" b="1" dirty="0"/>
              <a:t>近些年发现海绵体内含氮生物活性物质有</a:t>
            </a:r>
            <a:r>
              <a:rPr lang="zh-CN" altLang="en-US" sz="2800" b="1" dirty="0">
                <a:solidFill>
                  <a:srgbClr val="FFFF00"/>
                </a:solidFill>
              </a:rPr>
              <a:t>抗抑郁作用</a:t>
            </a:r>
            <a:r>
              <a:rPr lang="zh-CN" altLang="en-US" sz="2800" b="1" dirty="0"/>
              <a:t>及抗癌的生理活性。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1026" descr="hm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9144000" cy="6408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03985" y="1124585"/>
            <a:ext cx="6076315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/>
              <a:t>思考题</a:t>
            </a:r>
            <a:endParaRPr lang="zh-CN" altLang="en-US" sz="4000" b="1"/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</a:rPr>
              <a:t>1.</a:t>
            </a:r>
            <a:r>
              <a:rPr lang="zh-CN" altLang="en-US" sz="3200" b="1">
                <a:solidFill>
                  <a:schemeClr val="tx1"/>
                </a:solidFill>
              </a:rPr>
              <a:t>多孔动物（</a:t>
            </a:r>
            <a:r>
              <a:rPr kumimoji="1" lang="zh-CN" altLang="en-US" sz="3200" b="1" kern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海绵动物）的形态结构特点</a:t>
            </a:r>
            <a:endParaRPr kumimoji="1" lang="zh-CN" altLang="en-US" sz="3200" b="1" kern="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b="1" kern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2.</a:t>
            </a:r>
            <a:r>
              <a:rPr kumimoji="1" lang="zh-CN" altLang="en-US" sz="3200" b="1" kern="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掌握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两囊幼虫，逆转</a:t>
            </a:r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的概念</a:t>
            </a:r>
            <a:endParaRPr kumimoji="1" lang="zh-CN" altLang="en-US" sz="3200" b="1" kern="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620713"/>
            <a:ext cx="4465638" cy="5976938"/>
          </a:xfrm>
        </p:spPr>
        <p:txBody>
          <a:bodyPr vert="horz" wrap="square" lIns="91440" tIns="45720" rIns="91440" bIns="45720" anchor="t"/>
          <a:p>
            <a:pPr marL="514350" marR="0" indent="-514350" algn="just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+mj-ea"/>
              <a:buAutoNum type="circleNumDbPlain" startAt="3"/>
            </a:pP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没有明确的组织、器官和系统。体壁由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皮层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中胶层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胃层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构成。皮层为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扁平细胞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，含肌丝，有</a:t>
            </a:r>
            <a:r>
              <a:rPr kumimoji="1" lang="zh-CN" altLang="en-US" sz="2800" b="1" i="0" u="sng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调节作用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，控制水流。中胶层为胶状物质，含有</a:t>
            </a:r>
            <a:r>
              <a:rPr kumimoji="1" lang="zh-CN" altLang="en-US" sz="2800" b="1" i="0" u="sng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骨针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变形细胞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（有消化、生殖、造骨和传运功能）和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芒状细胞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（神经传递）。胃层由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领细胞</a:t>
            </a:r>
            <a:r>
              <a:rPr kumimoji="1" lang="zh-CN" altLang="en-US" sz="28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构成，形成食物泡。</a:t>
            </a:r>
            <a:endParaRPr kumimoji="1" lang="en-US" altLang="zh-CN" sz="2800" b="1" i="0" u="none" strike="noStrike" kern="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endParaRPr kumimoji="1" lang="zh-CN" altLang="en-US" sz="2800" b="1" i="0" u="none" strike="noStrike" kern="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6" descr="体壁"/>
          <p:cNvPicPr>
            <a:picLocks noGrp="1" noChangeAspect="1"/>
          </p:cNvPicPr>
          <p:nvPr>
            <p:ph type="clipArt" sz="half" idx="2"/>
          </p:nvPr>
        </p:nvPicPr>
        <p:blipFill>
          <a:blip r:embed="rId1"/>
          <a:stretch>
            <a:fillRect/>
          </a:stretch>
        </p:blipFill>
        <p:spPr>
          <a:xfrm>
            <a:off x="5270500" y="0"/>
            <a:ext cx="38735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6" descr="F:\wjzdw\海绵图\细胞.jpg"/>
          <p:cNvPicPr>
            <a:picLocks noGrp="1" noChangeAspect="1"/>
          </p:cNvPicPr>
          <p:nvPr>
            <p:ph type="clipArt" sz="half" idx="2"/>
          </p:nvPr>
        </p:nvPicPr>
        <p:blipFill>
          <a:blip r:embed="rId1"/>
          <a:stretch>
            <a:fillRect/>
          </a:stretch>
        </p:blipFill>
        <p:spPr>
          <a:xfrm>
            <a:off x="2286000" y="0"/>
            <a:ext cx="4600575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6" descr="F:\wjzdw\海绵图\骨针.jpg"/>
          <p:cNvPicPr>
            <a:picLocks noGrp="1" noChangeAspect="1"/>
          </p:cNvPicPr>
          <p:nvPr>
            <p:ph type="clipArt" sz="half" idx="2"/>
          </p:nvPr>
        </p:nvPicPr>
        <p:blipFill>
          <a:blip r:embed="rId1"/>
          <a:stretch>
            <a:fillRect/>
          </a:stretch>
        </p:blipFill>
        <p:spPr>
          <a:xfrm>
            <a:off x="1600200" y="0"/>
            <a:ext cx="5757863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1907" name="文本占位符 251906"/>
          <p:cNvSpPr>
            <a:spLocks noGrp="1"/>
          </p:cNvSpPr>
          <p:nvPr>
            <p:ph idx="1"/>
          </p:nvPr>
        </p:nvSpPr>
        <p:spPr>
          <a:xfrm>
            <a:off x="685800" y="703263"/>
            <a:ext cx="7772400" cy="5265738"/>
          </a:xfrm>
        </p:spPr>
        <p:txBody>
          <a:bodyPr/>
          <a:p>
            <a:pPr marL="514350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+mj-ea"/>
              <a:buAutoNum type="circleNumDbPlain" startAt="4"/>
            </a:pPr>
            <a:r>
              <a:rPr kumimoji="1" lang="zh-CN" altLang="en-US" sz="3600" b="1" i="0" u="none" strike="noStrike" kern="0" cap="none" spc="0" normalizeH="0" baseline="0" noProof="1">
                <a:solidFill>
                  <a:schemeClr val="tx1"/>
                </a:solidFill>
                <a:latin typeface="HGP明朝B" panose="02020800000000000000" charset="-128"/>
                <a:ea typeface="HGP明朝B" panose="02020800000000000000" charset="-128"/>
                <a:cs typeface="+mn-cs"/>
                <a:sym typeface="+mn-ea"/>
              </a:rPr>
              <a:t>具有水沟系</a:t>
            </a:r>
            <a:endParaRPr kumimoji="1" lang="zh-CN" altLang="en-US" sz="3600" b="1" i="0" u="none" strike="noStrike" kern="0" cap="none" spc="0" normalizeH="0" baseline="0" noProof="1" dirty="0">
              <a:solidFill>
                <a:schemeClr val="tx1"/>
              </a:solidFill>
              <a:latin typeface="HGP明朝B" panose="02020800000000000000" charset="-128"/>
              <a:ea typeface="HGP明朝B" panose="02020800000000000000" charset="-128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charset="0"/>
              <a:buChar char="u"/>
            </a:pPr>
            <a:r>
              <a:rPr kumimoji="1" lang="zh-CN" altLang="en-US" sz="3200" b="1" i="0" u="none" strike="noStrike" kern="0" cap="none" spc="0" normalizeH="0" baseline="0" noProof="1" dirty="0">
                <a:solidFill>
                  <a:srgbClr val="FFFF00"/>
                </a:solidFill>
                <a:latin typeface="SimHei" panose="02010609060101010101" pitchFamily="2" charset="-122"/>
                <a:ea typeface="SimHei" panose="02010609060101010101" pitchFamily="2" charset="-122"/>
                <a:cs typeface="+mn-cs"/>
              </a:rPr>
              <a:t>水沟系(</a:t>
            </a:r>
            <a:r>
              <a:rPr kumimoji="1" lang="en-US" altLang="zh-CN" sz="32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SimHei" panose="02010609060101010101" pitchFamily="2" charset="-122"/>
                <a:cs typeface="+mn-cs"/>
              </a:rPr>
              <a:t>canal system</a:t>
            </a:r>
            <a:r>
              <a:rPr kumimoji="1" lang="en-US" altLang="zh-CN" sz="3200" b="1" i="0" u="none" strike="noStrike" kern="0" cap="none" spc="0" normalizeH="0" baseline="0" noProof="1" dirty="0">
                <a:solidFill>
                  <a:schemeClr val="tx1"/>
                </a:solidFill>
                <a:latin typeface="SimHei" panose="02010609060101010101" pitchFamily="2" charset="-122"/>
                <a:ea typeface="SimHei" panose="02010609060101010101" pitchFamily="2" charset="-122"/>
                <a:cs typeface="+mn-cs"/>
              </a:rPr>
              <a:t>)</a:t>
            </a:r>
            <a:r>
              <a:rPr kumimoji="1" lang="zh-CN" altLang="en-US" sz="32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是海绵动物所</a:t>
            </a:r>
            <a:r>
              <a:rPr kumimoji="1" lang="zh-CN" altLang="en-US" sz="32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特有</a:t>
            </a:r>
            <a:r>
              <a:rPr kumimoji="1" lang="zh-CN" altLang="en-US" sz="32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的结构，它对适应固着生活有重要意义</a:t>
            </a:r>
            <a:endParaRPr kumimoji="1" lang="zh-CN" altLang="en-US" sz="3200" b="1" i="0" u="none" strike="noStrike" kern="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charset="0"/>
              <a:buChar char="u"/>
            </a:pPr>
            <a:r>
              <a:rPr kumimoji="1" lang="zh-CN" altLang="en-US" sz="32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不同种的海绵</a:t>
            </a:r>
            <a:r>
              <a:rPr kumimoji="1" lang="zh-CN" altLang="en-US" sz="3200" b="1" i="0" u="none" strike="noStrike" kern="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其水沟系有很大差别，但其基本类型有3种：</a:t>
            </a:r>
            <a:endParaRPr kumimoji="1" lang="zh-CN" altLang="en-US" sz="3200" b="1" i="0" u="none" strike="noStrike" kern="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Tx/>
              <a:buChar char="–"/>
            </a:pP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ea"/>
              </a:rPr>
              <a:t>单沟型(</a:t>
            </a:r>
            <a:r>
              <a:rPr kumimoji="1" lang="en-US" altLang="zh-CN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ea"/>
              </a:rPr>
              <a:t>ascon type)</a:t>
            </a:r>
            <a:endParaRPr kumimoji="1" lang="en-US" altLang="zh-CN" sz="2800" b="1" i="0" u="none" strike="noStrike" kern="0" cap="none" spc="0" normalizeH="0" baseline="0" noProof="1" dirty="0">
              <a:solidFill>
                <a:srgbClr val="FFFF00"/>
              </a:solidFill>
              <a:latin typeface="+mn-lt"/>
              <a:ea typeface="+mn-ea"/>
              <a:cs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Tx/>
              <a:buChar char="–"/>
            </a:pP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ea"/>
              </a:rPr>
              <a:t>双沟型(</a:t>
            </a:r>
            <a:r>
              <a:rPr kumimoji="1" lang="en-US" altLang="zh-CN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ea"/>
              </a:rPr>
              <a:t>sycon type)</a:t>
            </a:r>
            <a:endParaRPr kumimoji="1" lang="en-US" altLang="zh-CN" sz="2800" b="1" i="0" u="none" strike="noStrike" kern="0" cap="none" spc="0" normalizeH="0" baseline="0" noProof="1" dirty="0">
              <a:solidFill>
                <a:srgbClr val="FFFF00"/>
              </a:solidFill>
              <a:latin typeface="+mn-lt"/>
              <a:ea typeface="+mn-ea"/>
              <a:cs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Tx/>
              <a:buChar char="–"/>
            </a:pPr>
            <a:r>
              <a:rPr kumimoji="1" lang="zh-CN" altLang="en-US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ea"/>
              </a:rPr>
              <a:t>复沟型(1</a:t>
            </a:r>
            <a:r>
              <a:rPr kumimoji="1" lang="en-US" altLang="zh-CN" sz="2800" b="1" i="0" u="none" strike="noStrike" kern="0" cap="none" spc="0" normalizeH="0" baseline="0" noProof="1" dirty="0">
                <a:solidFill>
                  <a:srgbClr val="FFFF00"/>
                </a:solidFill>
                <a:latin typeface="+mn-lt"/>
                <a:ea typeface="+mn-ea"/>
                <a:cs typeface="+mn-ea"/>
              </a:rPr>
              <a:t>eucon type)</a:t>
            </a:r>
            <a:endParaRPr kumimoji="1" lang="en-US" altLang="zh-CN" sz="2800" b="1" i="0" u="none" strike="noStrike" kern="0" cap="none" spc="0" normalizeH="0" baseline="0" noProof="1" dirty="0">
              <a:solidFill>
                <a:srgbClr val="FFFF00"/>
              </a:solidFill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占位符 253953"/>
          <p:cNvSpPr>
            <a:spLocks noGrp="1"/>
          </p:cNvSpPr>
          <p:nvPr>
            <p:ph type="body" sz="half" idx="1"/>
          </p:nvPr>
        </p:nvSpPr>
        <p:spPr>
          <a:xfrm>
            <a:off x="36513" y="693738"/>
            <a:ext cx="4176712" cy="5472112"/>
          </a:xfrm>
        </p:spPr>
        <p:txBody>
          <a:bodyPr vert="horz" wrap="square" lIns="91440" tIns="45720" rIns="91440" bIns="45720" anchor="t" anchorCtr="0"/>
          <a:p>
            <a:pPr>
              <a:buClr>
                <a:srgbClr val="FFFF00"/>
              </a:buClr>
              <a:buSzPct val="80000"/>
              <a:buFont typeface="Wingdings" panose="05000000000000000000" charset="0"/>
              <a:buChar char="u"/>
            </a:pPr>
            <a:r>
              <a:rPr lang="zh-CN" altLang="en-US" sz="2800" b="1" dirty="0"/>
              <a:t>单沟型(</a:t>
            </a:r>
            <a:r>
              <a:rPr lang="en-US" altLang="zh-CN" sz="2800" b="1" dirty="0"/>
              <a:t>ascon type)</a:t>
            </a:r>
            <a:r>
              <a:rPr lang="en-US" altLang="zh-CN" sz="1800" b="1" dirty="0"/>
              <a:t>  </a:t>
            </a:r>
            <a:endParaRPr lang="en-US" altLang="zh-CN" sz="1800" b="1" dirty="0"/>
          </a:p>
          <a:p>
            <a:pPr lvl="1">
              <a:lnSpc>
                <a:spcPct val="150000"/>
              </a:lnSpc>
              <a:buClr>
                <a:srgbClr val="FFFF00"/>
              </a:buClr>
              <a:buSzTx/>
              <a:buFont typeface="Wingdings" panose="05000000000000000000" charset="0"/>
              <a:buChar char="u"/>
            </a:pPr>
            <a:r>
              <a:rPr lang="zh-CN" altLang="en-US" sz="2600" b="1" dirty="0"/>
              <a:t>是最简单的水沟系。</a:t>
            </a:r>
            <a:endParaRPr lang="zh-CN" altLang="en-US" sz="2600" b="1" dirty="0"/>
          </a:p>
          <a:p>
            <a:pPr lvl="1">
              <a:lnSpc>
                <a:spcPct val="150000"/>
              </a:lnSpc>
              <a:buClr>
                <a:srgbClr val="FFFF00"/>
              </a:buClr>
              <a:buSzTx/>
              <a:buFont typeface="Wingdings" panose="05000000000000000000" charset="0"/>
              <a:buChar char="u"/>
            </a:pPr>
            <a:r>
              <a:rPr lang="zh-CN" altLang="en-US" sz="2600" b="1" dirty="0"/>
              <a:t>水流自进水小孔</a:t>
            </a:r>
            <a:r>
              <a:rPr lang="en-US" altLang="zh-CN" sz="2600" b="1" dirty="0"/>
              <a:t>(ostium) </a:t>
            </a:r>
            <a:r>
              <a:rPr lang="zh-CN" altLang="en-US" sz="2600" b="1" dirty="0"/>
              <a:t>→</a:t>
            </a:r>
            <a:r>
              <a:rPr lang="zh-CN" altLang="en-US" sz="2600" dirty="0"/>
              <a:t> </a:t>
            </a:r>
            <a:r>
              <a:rPr lang="zh-CN" altLang="en-US" sz="2600" b="1" dirty="0"/>
              <a:t>中央腔</a:t>
            </a:r>
            <a:r>
              <a:rPr lang="en-US" altLang="zh-CN" sz="2600" b="1" dirty="0"/>
              <a:t>(central cavity)</a:t>
            </a:r>
            <a:r>
              <a:rPr lang="zh-CN" altLang="en-US" sz="2600" b="1" dirty="0"/>
              <a:t>或称海绵腔(</a:t>
            </a:r>
            <a:r>
              <a:rPr lang="en-US" altLang="zh-CN" sz="2600" b="1" dirty="0"/>
              <a:t>spongiocoel)。</a:t>
            </a:r>
            <a:r>
              <a:rPr lang="zh-CN" altLang="en-US" sz="2600" b="1" dirty="0"/>
              <a:t>→出水口</a:t>
            </a:r>
            <a:r>
              <a:rPr lang="en-US" altLang="zh-CN" sz="2600" b="1" dirty="0"/>
              <a:t>(osculum)</a:t>
            </a:r>
            <a:r>
              <a:rPr lang="zh-CN" altLang="en-US" sz="2600" b="1" dirty="0"/>
              <a:t>。</a:t>
            </a:r>
            <a:r>
              <a:rPr lang="zh-CN" altLang="en-US" sz="2600" b="1" dirty="0">
                <a:ea typeface="SimHei" panose="02010609060101010101" pitchFamily="2" charset="-122"/>
              </a:rPr>
              <a:t>中央腔的壁是领细胞</a:t>
            </a:r>
            <a:r>
              <a:rPr lang="zh-CN" altLang="en-US" sz="2600" b="1" dirty="0"/>
              <a:t>，如白枝海绵。</a:t>
            </a:r>
            <a:endParaRPr lang="zh-CN" altLang="en-US" sz="2600" b="1" dirty="0"/>
          </a:p>
        </p:txBody>
      </p:sp>
      <p:pic>
        <p:nvPicPr>
          <p:cNvPr id="253955" name="海绵动物的水管系单.AVI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13225" y="927100"/>
            <a:ext cx="4905375" cy="3679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39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39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95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395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占位符 256001"/>
          <p:cNvSpPr>
            <a:spLocks noGrp="1"/>
          </p:cNvSpPr>
          <p:nvPr>
            <p:ph type="body" sz="half" idx="1"/>
          </p:nvPr>
        </p:nvSpPr>
        <p:spPr>
          <a:xfrm>
            <a:off x="-107950" y="620713"/>
            <a:ext cx="4681538" cy="5472112"/>
          </a:xfrm>
        </p:spPr>
        <p:txBody>
          <a:bodyPr vert="horz" wrap="square" lIns="91440" tIns="45720" rIns="91440" bIns="45720" anchor="t" anchorCtr="0"/>
          <a:p>
            <a:pPr>
              <a:buClr>
                <a:srgbClr val="FFFF00"/>
              </a:buClr>
              <a:buSzPct val="80000"/>
              <a:buFont typeface="Wingdings" panose="05000000000000000000" charset="0"/>
              <a:buChar char="u"/>
            </a:pPr>
            <a:r>
              <a:rPr lang="zh-CN" altLang="en-US" sz="2800" b="1" dirty="0"/>
              <a:t>双沟型(</a:t>
            </a:r>
            <a:r>
              <a:rPr lang="en-US" altLang="zh-CN" sz="2800" b="1" dirty="0"/>
              <a:t>sycon type)</a:t>
            </a:r>
            <a:r>
              <a:rPr lang="en-US" altLang="zh-CN" b="1" dirty="0"/>
              <a:t>  </a:t>
            </a:r>
            <a:endParaRPr lang="en-US" altLang="zh-CN" b="1" dirty="0"/>
          </a:p>
          <a:p>
            <a:pPr lvl="1">
              <a:buClrTx/>
              <a:buSzTx/>
              <a:buFontTx/>
            </a:pPr>
            <a:r>
              <a:rPr lang="zh-CN" altLang="en-US" sz="2600" b="1" dirty="0"/>
              <a:t>相当于单沟型的体壁凹凸折叠而成，领细胞在辐射管的壁上。</a:t>
            </a:r>
            <a:endParaRPr lang="zh-CN" altLang="en-US" sz="2600" b="1" dirty="0"/>
          </a:p>
          <a:p>
            <a:pPr lvl="1">
              <a:buClrTx/>
              <a:buSzTx/>
              <a:buFontTx/>
            </a:pPr>
            <a:r>
              <a:rPr lang="zh-CN" altLang="en-US" sz="2600" b="1" dirty="0"/>
              <a:t>水流由流入孔(</a:t>
            </a:r>
            <a:r>
              <a:rPr lang="en-US" altLang="zh-CN" sz="2600" b="1" dirty="0"/>
              <a:t>incurrent pore)</a:t>
            </a:r>
            <a:r>
              <a:rPr lang="zh-CN" altLang="en-US" sz="2600" b="1" dirty="0"/>
              <a:t>→流入管(</a:t>
            </a:r>
            <a:r>
              <a:rPr lang="en-US" altLang="zh-CN" sz="2600" b="1" dirty="0"/>
              <a:t>incurrent canal) </a:t>
            </a:r>
            <a:r>
              <a:rPr lang="zh-CN" altLang="en-US" sz="2600" b="1" dirty="0"/>
              <a:t>→前幽门孔(</a:t>
            </a:r>
            <a:r>
              <a:rPr lang="en-US" altLang="zh-CN" sz="2600" b="1" dirty="0"/>
              <a:t>prosopyle) </a:t>
            </a:r>
            <a:r>
              <a:rPr lang="zh-CN" altLang="en-US" sz="2600" b="1" dirty="0"/>
              <a:t>→辐射管→后幽门孔(</a:t>
            </a:r>
            <a:r>
              <a:rPr lang="en-US" altLang="zh-CN" sz="2600" b="1" dirty="0"/>
              <a:t>apopyle) </a:t>
            </a:r>
            <a:r>
              <a:rPr lang="zh-CN" altLang="en-US" sz="2600" b="1" dirty="0"/>
              <a:t>→中央腔→出水口。如毛壶(</a:t>
            </a:r>
            <a:r>
              <a:rPr lang="en-US" altLang="zh-CN" sz="2600" b="1" i="1" dirty="0"/>
              <a:t>Grantia</a:t>
            </a:r>
            <a:r>
              <a:rPr lang="en-US" altLang="zh-CN" sz="2600" b="1" dirty="0"/>
              <a:t>)。</a:t>
            </a:r>
            <a:endParaRPr lang="en-US" altLang="zh-CN" sz="2600" b="1" dirty="0"/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en-US" altLang="zh-CN" sz="2600" b="1" dirty="0"/>
          </a:p>
        </p:txBody>
      </p:sp>
      <p:pic>
        <p:nvPicPr>
          <p:cNvPr id="256003" name="海绵动物的水管系双.AVI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89450" y="1135063"/>
            <a:ext cx="4654550" cy="34909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60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0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0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7026" name="海绵动物的水管系复.AVI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 l="4283" r="3590"/>
          <a:stretch>
            <a:fillRect/>
          </a:stretch>
        </p:blipFill>
        <p:spPr>
          <a:xfrm>
            <a:off x="4213225" y="608013"/>
            <a:ext cx="5011738" cy="4079875"/>
          </a:xfrm>
        </p:spPr>
      </p:pic>
      <p:sp>
        <p:nvSpPr>
          <p:cNvPr id="12290" name="文本占位符 257026"/>
          <p:cNvSpPr>
            <a:spLocks noGrp="1"/>
          </p:cNvSpPr>
          <p:nvPr>
            <p:ph type="body" sz="half" idx="1"/>
          </p:nvPr>
        </p:nvSpPr>
        <p:spPr>
          <a:xfrm>
            <a:off x="-34925" y="476250"/>
            <a:ext cx="4248150" cy="6408738"/>
          </a:xfrm>
        </p:spPr>
        <p:txBody>
          <a:bodyPr vert="horz" wrap="square" lIns="91440" tIns="45720" rIns="91440" bIns="45720" anchor="t" anchorCtr="0"/>
          <a:p>
            <a:pPr>
              <a:buClr>
                <a:srgbClr val="FFFF00"/>
              </a:buClr>
              <a:buSzPct val="80000"/>
              <a:buFont typeface="Wingdings" panose="05000000000000000000" charset="0"/>
              <a:buChar char="u"/>
            </a:pPr>
            <a:r>
              <a:rPr lang="zh-CN" altLang="en-US" b="1" dirty="0"/>
              <a:t>复沟型</a:t>
            </a:r>
            <a:r>
              <a:rPr lang="zh-CN" altLang="en-US" dirty="0"/>
              <a:t>(</a:t>
            </a:r>
            <a:r>
              <a:rPr lang="zh-CN" altLang="en-US" b="1" dirty="0"/>
              <a:t>1</a:t>
            </a:r>
            <a:r>
              <a:rPr lang="en-US" altLang="zh-CN" b="1" dirty="0"/>
              <a:t>eucon type</a:t>
            </a:r>
            <a:r>
              <a:rPr lang="en-US" altLang="zh-CN" dirty="0"/>
              <a:t>)</a:t>
            </a:r>
            <a:r>
              <a:rPr lang="en-US" altLang="zh-CN" sz="1800" dirty="0"/>
              <a:t>  </a:t>
            </a:r>
            <a:endParaRPr lang="en-US" altLang="zh-CN" sz="1800" dirty="0"/>
          </a:p>
          <a:p>
            <a:pPr lvl="1">
              <a:lnSpc>
                <a:spcPct val="120000"/>
              </a:lnSpc>
              <a:buClrTx/>
              <a:buSzTx/>
              <a:buFontTx/>
            </a:pPr>
            <a:r>
              <a:rPr lang="zh-CN" altLang="en-US" sz="2600" b="1" dirty="0"/>
              <a:t>管道分支多</a:t>
            </a:r>
            <a:r>
              <a:rPr lang="en-US" altLang="zh-CN" sz="2600" b="1" dirty="0"/>
              <a:t>,</a:t>
            </a:r>
            <a:r>
              <a:rPr lang="zh-CN" altLang="en-US" sz="2600" b="1" dirty="0"/>
              <a:t>中胶层中有很多具领细胞的</a:t>
            </a:r>
            <a:r>
              <a:rPr lang="zh-CN" altLang="en-US" sz="2600" b="1" dirty="0">
                <a:solidFill>
                  <a:srgbClr val="FFFF00"/>
                </a:solidFill>
              </a:rPr>
              <a:t>鞭毛室</a:t>
            </a:r>
            <a:r>
              <a:rPr lang="zh-CN" altLang="en-US" sz="2600" b="1" dirty="0"/>
              <a:t>，中央腔由扁细胞构成。</a:t>
            </a:r>
            <a:endParaRPr lang="zh-CN" altLang="en-US" sz="2600" b="1" dirty="0"/>
          </a:p>
          <a:p>
            <a:pPr lvl="1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/>
              <a:t>水流由流入孔→流入管→前幽门孔→鞭毛室(</a:t>
            </a:r>
            <a:r>
              <a:rPr lang="en-US" altLang="zh-CN" sz="2400" b="1" dirty="0"/>
              <a:t>flagellated chamber)、</a:t>
            </a:r>
            <a:r>
              <a:rPr lang="zh-CN" altLang="en-US" sz="2400" b="1" dirty="0"/>
              <a:t>后幽门孔→流出管 (</a:t>
            </a:r>
            <a:r>
              <a:rPr lang="en-US" altLang="zh-CN" sz="2400" b="1" dirty="0"/>
              <a:t>excurrentcanal) </a:t>
            </a:r>
            <a:r>
              <a:rPr lang="zh-CN" altLang="en-US" sz="2400" b="1" dirty="0"/>
              <a:t>→中央腔→出水口。如浴海绵(</a:t>
            </a:r>
            <a:r>
              <a:rPr lang="en-US" altLang="zh-CN" sz="2400" b="1" i="1" dirty="0"/>
              <a:t>Euspongia</a:t>
            </a:r>
            <a:r>
              <a:rPr lang="en-US" altLang="zh-CN" sz="2400" b="1" dirty="0"/>
              <a:t>)、</a:t>
            </a:r>
            <a:r>
              <a:rPr lang="zh-CN" altLang="en-US" sz="2400" b="1" dirty="0"/>
              <a:t>淡水海绵等</a:t>
            </a:r>
            <a:endParaRPr lang="zh-CN" altLang="en-US" sz="2400" b="1" dirty="0"/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</a:pP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7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70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02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702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05" y="116205"/>
            <a:ext cx="7772400" cy="874713"/>
          </a:xfrm>
        </p:spPr>
        <p:txBody>
          <a:bodyPr vert="horz" wrap="square" lIns="92075" tIns="46038" rIns="92075" bIns="46038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4000" b="1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5.2 </a:t>
            </a:r>
            <a:r>
              <a:rPr kumimoji="1" lang="zh-CN" altLang="en-US" sz="4000" b="1" i="0" u="none" strike="noStrike" kern="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SimSun" panose="02010600030101010101" pitchFamily="2" charset="-122"/>
                <a:ea typeface="+mj-ea"/>
                <a:cs typeface="+mj-cs"/>
              </a:rPr>
              <a:t>海绵动物的生殖和发育</a:t>
            </a:r>
            <a:endParaRPr kumimoji="1" lang="zh-CN" altLang="en-US" sz="4000" b="1" i="0" u="none" strike="noStrike" kern="0" cap="none" spc="0" normalizeH="0" baseline="0" noProof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SimSun" panose="02010600030101010101" pitchFamily="2" charset="-122"/>
              <a:ea typeface="+mj-ea"/>
              <a:cs typeface="+mj-cs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323850" y="980440"/>
            <a:ext cx="8204200" cy="5039995"/>
          </a:xfrm>
        </p:spPr>
        <p:txBody>
          <a:bodyPr vert="horz" wrap="square" lIns="91440" tIns="45720" rIns="91440" bIns="45720" anchor="t"/>
          <a:p>
            <a:pPr marL="0" indent="0" algn="just" fontAlgn="base">
              <a:buClr>
                <a:srgbClr val="FFFF00"/>
              </a:buClr>
              <a:buFont typeface="Wingdings" panose="05000000000000000000" charset="0"/>
              <a:buNone/>
            </a:pPr>
            <a:r>
              <a:rPr lang="en-US" altLang="zh-CN" sz="2400" b="1" u="sng" strike="noStrike" noProof="1" dirty="0"/>
              <a:t>5.2.1</a:t>
            </a:r>
            <a:r>
              <a:rPr lang="zh-CN" altLang="en-US" sz="2400" b="1" u="sng" strike="noStrike" noProof="1" dirty="0"/>
              <a:t>、无性生殖</a:t>
            </a:r>
            <a:endParaRPr lang="zh-CN" altLang="en-US" sz="2400" b="1" u="sng" strike="noStrike" noProof="1" dirty="0"/>
          </a:p>
          <a:p>
            <a:pPr marL="0" indent="0" algn="just" fontAlgn="base">
              <a:buClr>
                <a:srgbClr val="FFFF00"/>
              </a:buClr>
              <a:buFont typeface="Wingdings" panose="05000000000000000000" charset="0"/>
              <a:buNone/>
            </a:pPr>
            <a:r>
              <a:rPr lang="zh-CN" altLang="en-US" sz="2400" b="1" u="sng" strike="noStrike" noProof="1" dirty="0"/>
              <a:t>无性生殖</a:t>
            </a:r>
            <a:r>
              <a:rPr lang="zh-CN" altLang="en-US" sz="2400" b="1" strike="noStrike" noProof="1" dirty="0"/>
              <a:t>以出芽（为主）和形成</a:t>
            </a:r>
            <a:r>
              <a:rPr lang="zh-CN" altLang="en-US" sz="2400" b="1" strike="noStrike" noProof="1" dirty="0">
                <a:solidFill>
                  <a:srgbClr val="FFFF00"/>
                </a:solidFill>
              </a:rPr>
              <a:t>芽球</a:t>
            </a:r>
            <a:r>
              <a:rPr lang="zh-CN" altLang="en-US" sz="2400" b="1" strike="noStrike" noProof="1" dirty="0"/>
              <a:t>。</a:t>
            </a:r>
            <a:endParaRPr lang="en-US" altLang="zh-CN" sz="2400" b="1" strike="noStrike" noProof="1" dirty="0"/>
          </a:p>
          <a:p>
            <a:pPr algn="just" fontAlgn="base">
              <a:buClr>
                <a:srgbClr val="FFFF00"/>
              </a:buClr>
              <a:buFont typeface="Wingdings" panose="05000000000000000000" charset="0"/>
              <a:buChar char="u"/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芽球</a:t>
            </a:r>
            <a:r>
              <a:rPr lang="en-US" altLang="zh-CN" sz="2400" b="1" dirty="0">
                <a:sym typeface="+mn-ea"/>
              </a:rPr>
              <a:t>→</a:t>
            </a:r>
            <a:r>
              <a:rPr lang="zh-CN" altLang="en-US" sz="2400" b="1" dirty="0">
                <a:sym typeface="+mn-ea"/>
              </a:rPr>
              <a:t>是中胶层中一些储备了丰富营养的</a:t>
            </a:r>
            <a:r>
              <a:rPr lang="zh-CN" altLang="en-US" sz="2400" b="1" dirty="0">
                <a:solidFill>
                  <a:srgbClr val="FFFF00"/>
                </a:solidFill>
                <a:sym typeface="+mn-ea"/>
              </a:rPr>
              <a:t>原细胞</a:t>
            </a:r>
            <a:r>
              <a:rPr lang="zh-CN" altLang="en-US" sz="2400" b="1" dirty="0">
                <a:sym typeface="+mn-ea"/>
              </a:rPr>
              <a:t>聚集成堆，外包以几丁质膜和骨针形成芽球。当虫体死后或严冬、干旱过去，再发育成新个体。</a:t>
            </a:r>
            <a:endParaRPr lang="zh-CN" altLang="en-US" sz="2400" b="1" dirty="0">
              <a:sym typeface="+mn-ea"/>
            </a:endParaRPr>
          </a:p>
          <a:p>
            <a:pPr marL="0" indent="0" algn="just" fontAlgn="base">
              <a:buClr>
                <a:srgbClr val="FFFF00"/>
              </a:buClr>
              <a:buFont typeface="Wingdings" panose="05000000000000000000" charset="0"/>
              <a:buNone/>
            </a:pPr>
            <a:r>
              <a:rPr lang="en-US" altLang="zh-CN" sz="2400" b="1" u="sng" strike="noStrike" noProof="1" dirty="0"/>
              <a:t>5.2.2</a:t>
            </a:r>
            <a:r>
              <a:rPr lang="zh-CN" altLang="en-US" sz="2400" b="1" u="sng" strike="noStrike" noProof="1" dirty="0"/>
              <a:t>、有性生殖</a:t>
            </a:r>
            <a:endParaRPr lang="zh-CN" altLang="en-US" sz="2400" b="1" u="sng" strike="noStrike" noProof="1" dirty="0"/>
          </a:p>
          <a:p>
            <a:pPr algn="just" fontAlgn="base">
              <a:buClr>
                <a:srgbClr val="FFFF00"/>
              </a:buClr>
              <a:buFont typeface="Wingdings" panose="05000000000000000000" charset="0"/>
              <a:buChar char="u"/>
            </a:pPr>
            <a:r>
              <a:rPr lang="zh-CN" altLang="en-US" sz="2400" b="1" u="sng" strike="noStrike" noProof="1" dirty="0"/>
              <a:t>海绵有些为雌雄同体和雌雄异体</a:t>
            </a:r>
            <a:r>
              <a:rPr lang="zh-CN" altLang="en-US" sz="2400" b="1" strike="noStrike" noProof="1" dirty="0"/>
              <a:t>。</a:t>
            </a:r>
            <a:endParaRPr lang="en-US" altLang="zh-CN" sz="2400" b="1" strike="noStrike" noProof="1" dirty="0"/>
          </a:p>
          <a:p>
            <a:pPr algn="just" fontAlgn="base">
              <a:buClr>
                <a:srgbClr val="FFFF00"/>
              </a:buClr>
              <a:buFont typeface="Wingdings" panose="05000000000000000000" charset="0"/>
              <a:buChar char="u"/>
            </a:pPr>
            <a:endParaRPr lang="zh-CN" altLang="en-US" sz="2400" b="1" strike="noStrike" noProof="1" dirty="0"/>
          </a:p>
        </p:txBody>
      </p:sp>
      <p:pic>
        <p:nvPicPr>
          <p:cNvPr id="17409" name="Picture 6" descr="F:\wjzdw\海绵图\发育.jpg"/>
          <p:cNvPicPr>
            <a:picLocks noGrp="1" noChangeAspect="1"/>
          </p:cNvPicPr>
          <p:nvPr>
            <p:ph type="clipArt" sz="half" idx="2"/>
          </p:nvPr>
        </p:nvPicPr>
        <p:blipFill>
          <a:blip r:embed="rId1"/>
          <a:srcRect l="7908" t="3018" r="1748" b="68500"/>
          <a:stretch>
            <a:fillRect/>
          </a:stretch>
        </p:blipFill>
        <p:spPr>
          <a:xfrm>
            <a:off x="3347720" y="3860800"/>
            <a:ext cx="5789295" cy="2997200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217,&quot;width&quot;:7557}"/>
</p:tagLst>
</file>

<file path=ppt/tags/tag2.xml><?xml version="1.0" encoding="utf-8"?>
<p:tagLst xmlns:p="http://schemas.openxmlformats.org/presentationml/2006/main">
  <p:tag name="KSO_WM_UNIT_PLACING_PICTURE_USER_VIEWPORT" val="{&quot;height&quot;:6874,&quot;width&quot;:6578}"/>
</p:tagLst>
</file>

<file path=ppt/tags/tag3.xml><?xml version="1.0" encoding="utf-8"?>
<p:tagLst xmlns:p="http://schemas.openxmlformats.org/presentationml/2006/main">
  <p:tag name="KSO_WM_UNIT_PLACING_PICTURE_USER_VIEWPORT" val="{&quot;height&quot;:6874,&quot;width&quot;:6578}"/>
</p:tagLst>
</file>

<file path=ppt/tags/tag4.xml><?xml version="1.0" encoding="utf-8"?>
<p:tagLst xmlns:p="http://schemas.openxmlformats.org/presentationml/2006/main">
  <p:tag name="KSO_WM_UNIT_PLACING_PICTURE_USER_VIEWPORT" val="{&quot;height&quot;:6874,&quot;width&quot;:6578}"/>
</p:tagLst>
</file>

<file path=ppt/tags/tag5.xml><?xml version="1.0" encoding="utf-8"?>
<p:tagLst xmlns:p="http://schemas.openxmlformats.org/presentationml/2006/main">
  <p:tag name="COMMONDATA" val="eyJoZGlkIjoiZWEwOTQ2NzQwNmY4YTM0ZjkwOGVlYTdiODI2YzNlYjMifQ=="/>
</p:tagLst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宋体"/>
        <a:cs typeface="宋体"/>
      </a:majorFont>
      <a:minorFont>
        <a:latin typeface="Times New Roman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" charset="0"/>
            <a:ea typeface="SimSun" panose="02010600030101010101" pitchFamily="2" charset="-122"/>
            <a:cs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" charset="0"/>
            <a:ea typeface="SimSun" panose="02010600030101010101" pitchFamily="2" charset="-122"/>
            <a:cs typeface="SimSun" panose="02010600030101010101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0</TotalTime>
  <Words>1221</Words>
  <Application>WPS 演示</Application>
  <PresentationFormat>全屏显示(4:3)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Wingdings</vt:lpstr>
      <vt:lpstr>HGP明朝B</vt:lpstr>
      <vt:lpstr>SimHei</vt:lpstr>
      <vt:lpstr>Microsoft YaHei</vt:lpstr>
      <vt:lpstr>ＭＳ Ｐゴシック</vt:lpstr>
      <vt:lpstr>Arial Unicode MS</vt:lpstr>
      <vt:lpstr>Calibri</vt:lpstr>
      <vt:lpstr>Soaring</vt:lpstr>
      <vt:lpstr>第5章 多孔动物门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5.2 海绵动物的生殖和发育</vt:lpstr>
      <vt:lpstr>PowerPoint 演示文稿</vt:lpstr>
      <vt:lpstr>PowerPoint 演示文稿</vt:lpstr>
      <vt:lpstr>PowerPoint 演示文稿</vt:lpstr>
      <vt:lpstr>第三节 海绵动物门的分类及经济价值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第四章 多孔动物门</dc:title>
  <dc:creator>zhl</dc:creator>
  <cp:lastModifiedBy>那木拉</cp:lastModifiedBy>
  <cp:revision>14</cp:revision>
  <dcterms:created xsi:type="dcterms:W3CDTF">2000-10-10T07:50:00Z</dcterms:created>
  <dcterms:modified xsi:type="dcterms:W3CDTF">2022-05-12T01:47:01Z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EACF004CE29F4288BE7F2BD7D768CA59</vt:lpwstr>
  </property>
</Properties>
</file>