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59" r:id="rId4"/>
    <p:sldId id="262" r:id="rId5"/>
    <p:sldId id="266" r:id="rId6"/>
    <p:sldId id="267" r:id="rId7"/>
    <p:sldId id="269" r:id="rId8"/>
    <p:sldId id="270" r:id="rId9"/>
    <p:sldId id="271" r:id="rId10"/>
    <p:sldId id="272" r:id="rId11"/>
    <p:sldId id="273" r:id="rId12"/>
    <p:sldId id="275" r:id="rId13"/>
    <p:sldId id="277" r:id="rId14"/>
    <p:sldId id="27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D9FC"/>
    <a:srgbClr val="B8D9FB"/>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8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397600"/>
            <a:ext cx="9799200" cy="11052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5040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04000"/>
            <a:ext cx="5342400" cy="4140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04000"/>
            <a:ext cx="5342400" cy="4140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ea"/>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4.png"/><Relationship Id="rId1" Type="http://schemas.openxmlformats.org/officeDocument/2006/relationships/tags" Target="../tags/tag8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media/image2.jpeg"/><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4" Type="http://schemas.openxmlformats.org/officeDocument/2006/relationships/slideLayout" Target="../slideLayouts/slideLayout6.xml"/><Relationship Id="rId13" Type="http://schemas.openxmlformats.org/officeDocument/2006/relationships/tags" Target="../tags/tag75.xml"/><Relationship Id="rId12" Type="http://schemas.openxmlformats.org/officeDocument/2006/relationships/image" Target="../media/image4.jpeg"/><Relationship Id="rId11" Type="http://schemas.openxmlformats.org/officeDocument/2006/relationships/tags" Target="../tags/tag74.xml"/><Relationship Id="rId10" Type="http://schemas.openxmlformats.org/officeDocument/2006/relationships/image" Target="../media/image3.jpeg"/><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6.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6.pn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84000">
              <a:schemeClr val="accent1">
                <a:lumMod val="45000"/>
                <a:lumOff val="55000"/>
              </a:schemeClr>
            </a:gs>
            <a:gs pos="83000">
              <a:schemeClr val="accent1">
                <a:lumMod val="45000"/>
                <a:lumOff val="55000"/>
              </a:schemeClr>
            </a:gs>
            <a:gs pos="100000">
              <a:schemeClr val="accent1">
                <a:lumMod val="30000"/>
                <a:lumOff val="70000"/>
              </a:schemeClr>
            </a:gs>
          </a:gsLst>
          <a:path path="shape">
            <a:fillToRect l="50000" t="50000" r="50000" b="50000"/>
          </a:path>
          <a:tileRect/>
        </a:gradFill>
        <a:effectLst/>
      </p:bgPr>
    </p:bg>
    <p:spTree>
      <p:nvGrpSpPr>
        <p:cNvPr id="1" name=""/>
        <p:cNvGrpSpPr/>
        <p:nvPr/>
      </p:nvGrpSpPr>
      <p:grpSpPr>
        <a:xfrm>
          <a:off x="0" y="0"/>
          <a:ext cx="0" cy="0"/>
          <a:chOff x="0" y="0"/>
          <a:chExt cx="0" cy="0"/>
        </a:xfrm>
      </p:grpSpPr>
      <p:pic>
        <p:nvPicPr>
          <p:cNvPr id="4" name="图片 3" descr="141746410125_.pic_hd"/>
          <p:cNvPicPr/>
          <p:nvPr/>
        </p:nvPicPr>
        <p:blipFill>
          <a:blip r:embed="rId1"/>
          <a:srcRect l="6689" t="30296" r="8511" b="35704"/>
          <a:stretch>
            <a:fillRect/>
          </a:stretch>
        </p:blipFill>
        <p:spPr>
          <a:xfrm>
            <a:off x="-1270" y="-1270"/>
            <a:ext cx="12193270" cy="6859270"/>
          </a:xfrm>
          <a:prstGeom prst="rect">
            <a:avLst/>
          </a:prstGeom>
        </p:spPr>
      </p:pic>
      <p:sp>
        <p:nvSpPr>
          <p:cNvPr id="2" name="标题 1"/>
          <p:cNvSpPr>
            <a:spLocks noGrp="1"/>
          </p:cNvSpPr>
          <p:nvPr>
            <p:ph type="ctrTitle"/>
            <p:custDataLst>
              <p:tags r:id="rId2"/>
            </p:custDataLst>
          </p:nvPr>
        </p:nvSpPr>
        <p:spPr/>
        <p:txBody>
          <a:bodyPr>
            <a:noAutofit/>
          </a:bodyPr>
          <a:p>
            <a:r>
              <a:rPr lang="zh-CN" altLang="zh-CN" sz="5200">
                <a:solidFill>
                  <a:schemeClr val="bg1"/>
                </a:solidFill>
                <a:latin typeface="隶变-简" panose="02010600040101010101" charset="-122"/>
                <a:ea typeface="隶变-简" panose="02010600040101010101" charset="-122"/>
                <a:cs typeface="隶变-简" panose="02010600040101010101" charset="-122"/>
              </a:rPr>
              <a:t>聚焦“三农”问题</a:t>
            </a:r>
            <a:r>
              <a:rPr lang="en-US" altLang="zh-CN" sz="5200">
                <a:solidFill>
                  <a:schemeClr val="bg1"/>
                </a:solidFill>
                <a:latin typeface="隶变-简" panose="02010600040101010101" charset="-122"/>
                <a:ea typeface="隶变-简" panose="02010600040101010101" charset="-122"/>
                <a:cs typeface="隶变-简" panose="02010600040101010101" charset="-122"/>
              </a:rPr>
              <a:t>，</a:t>
            </a:r>
            <a:r>
              <a:rPr lang="zh-CN" altLang="en-US" sz="5200">
                <a:solidFill>
                  <a:schemeClr val="bg1"/>
                </a:solidFill>
                <a:latin typeface="隶变-简" panose="02010600040101010101" charset="-122"/>
                <a:ea typeface="隶变-简" panose="02010600040101010101" charset="-122"/>
                <a:cs typeface="隶变-简" panose="02010600040101010101" charset="-122"/>
              </a:rPr>
              <a:t>助力乡村振兴</a:t>
            </a:r>
            <a:endParaRPr lang="zh-CN" altLang="en-US" sz="5200">
              <a:solidFill>
                <a:schemeClr val="bg1"/>
              </a:solidFill>
              <a:latin typeface="隶变-简" panose="02010600040101010101" charset="-122"/>
              <a:ea typeface="隶变-简" panose="02010600040101010101" charset="-122"/>
              <a:cs typeface="隶变-简" panose="02010600040101010101" charset="-122"/>
            </a:endParaRPr>
          </a:p>
        </p:txBody>
      </p:sp>
      <p:sp>
        <p:nvSpPr>
          <p:cNvPr id="3" name="副标题 2"/>
          <p:cNvSpPr>
            <a:spLocks noGrp="1"/>
          </p:cNvSpPr>
          <p:nvPr>
            <p:ph type="subTitle" idx="1"/>
            <p:custDataLst>
              <p:tags r:id="rId3"/>
            </p:custDataLst>
          </p:nvPr>
        </p:nvSpPr>
        <p:spPr/>
        <p:txBody>
          <a:bodyPr/>
          <a:p>
            <a:r>
              <a:rPr lang="zh-CN" altLang="en-US">
                <a:solidFill>
                  <a:schemeClr val="bg1"/>
                </a:solidFill>
              </a:rPr>
              <a:t>英语</a:t>
            </a:r>
            <a:r>
              <a:rPr lang="en-US" altLang="zh-CN">
                <a:solidFill>
                  <a:schemeClr val="bg1"/>
                </a:solidFill>
              </a:rPr>
              <a:t>241 </a:t>
            </a:r>
            <a:r>
              <a:rPr lang="zh-CN" altLang="en-US">
                <a:solidFill>
                  <a:schemeClr val="bg1"/>
                </a:solidFill>
              </a:rPr>
              <a:t>许傅汛</a:t>
            </a:r>
            <a:r>
              <a:rPr lang="en-US" altLang="zh-CN">
                <a:solidFill>
                  <a:schemeClr val="bg1"/>
                </a:solidFill>
              </a:rPr>
              <a:t>、</a:t>
            </a:r>
            <a:r>
              <a:rPr lang="zh-CN" altLang="en-US">
                <a:solidFill>
                  <a:schemeClr val="bg1"/>
                </a:solidFill>
              </a:rPr>
              <a:t>李诗璐</a:t>
            </a:r>
            <a:r>
              <a:rPr lang="en-US" altLang="zh-CN">
                <a:solidFill>
                  <a:schemeClr val="bg1"/>
                </a:solidFill>
              </a:rPr>
              <a:t>、</a:t>
            </a:r>
            <a:r>
              <a:rPr lang="zh-CN" altLang="en-US">
                <a:solidFill>
                  <a:schemeClr val="bg1"/>
                </a:solidFill>
              </a:rPr>
              <a:t>许惠娟</a:t>
            </a:r>
            <a:r>
              <a:rPr lang="en-US" altLang="zh-CN">
                <a:solidFill>
                  <a:schemeClr val="bg1"/>
                </a:solidFill>
              </a:rPr>
              <a:t>、</a:t>
            </a:r>
            <a:r>
              <a:rPr lang="zh-CN" altLang="en-US">
                <a:solidFill>
                  <a:schemeClr val="bg1"/>
                </a:solidFill>
              </a:rPr>
              <a:t>梁莲喜</a:t>
            </a:r>
            <a:endParaRPr lang="zh-CN" altLang="en-US">
              <a:solidFill>
                <a:schemeClr val="bg1"/>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pic>
        <p:nvPicPr>
          <p:cNvPr id="3" name="图片 2"/>
          <p:cNvPicPr>
            <a:picLocks noChangeAspect="1"/>
          </p:cNvPicPr>
          <p:nvPr/>
        </p:nvPicPr>
        <p:blipFill>
          <a:blip r:embed="rId1"/>
          <a:stretch>
            <a:fillRect/>
          </a:stretch>
        </p:blipFill>
        <p:spPr>
          <a:xfrm>
            <a:off x="-635" y="0"/>
            <a:ext cx="12192000" cy="6858000"/>
          </a:xfrm>
          <a:prstGeom prst="rect">
            <a:avLst/>
          </a:prstGeom>
        </p:spPr>
      </p:pic>
      <p:sp>
        <p:nvSpPr>
          <p:cNvPr id="5" name="圆角矩形 4"/>
          <p:cNvSpPr/>
          <p:nvPr/>
        </p:nvSpPr>
        <p:spPr>
          <a:xfrm>
            <a:off x="274955" y="265430"/>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546100" y="176530"/>
            <a:ext cx="11450955" cy="5965190"/>
          </a:xfrm>
          <a:prstGeom prst="rect">
            <a:avLst/>
          </a:prstGeom>
          <a:noFill/>
        </p:spPr>
        <p:txBody>
          <a:bodyPr wrap="square" rtlCol="0">
            <a:noAutofit/>
          </a:bodyPr>
          <a:p>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（二）农村建设解决方案</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p>
          <a:p>
            <a:r>
              <a:rPr lang="en-US" altLang="zh-CN" b="1"/>
              <a:t>1. </a:t>
            </a:r>
            <a:r>
              <a:rPr lang="zh-CN" altLang="en-US" b="1"/>
              <a:t>完善农村基础设施</a:t>
            </a:r>
            <a:endParaRPr lang="zh-CN" altLang="en-US" b="1"/>
          </a:p>
          <a:p>
            <a:endParaRPr lang="en-US" altLang="zh-CN"/>
          </a:p>
          <a:p>
            <a:r>
              <a:rPr lang="en-US" altLang="en-US"/>
              <a:t>◦</a:t>
            </a:r>
            <a:r>
              <a:rPr lang="en-US" altLang="zh-CN"/>
              <a:t> </a:t>
            </a:r>
            <a:r>
              <a:rPr lang="zh-CN" altLang="en-US"/>
              <a:t>加大农村道路建设投入，实现村村通公路，改善农村交通条件。</a:t>
            </a:r>
            <a:endParaRPr lang="zh-CN" altLang="en-US"/>
          </a:p>
          <a:p>
            <a:endParaRPr lang="en-US" altLang="zh-CN"/>
          </a:p>
          <a:p>
            <a:r>
              <a:rPr lang="en-US" altLang="en-US"/>
              <a:t>◦</a:t>
            </a:r>
            <a:r>
              <a:rPr lang="en-US" altLang="zh-CN"/>
              <a:t> </a:t>
            </a:r>
            <a:r>
              <a:rPr lang="zh-CN" altLang="en-US"/>
              <a:t>加强农村水电、通信等基础设施建设，保障农村居民基本生活需求。</a:t>
            </a:r>
            <a:endParaRPr lang="zh-CN" altLang="en-US"/>
          </a:p>
          <a:p>
            <a:endParaRPr lang="en-US" altLang="zh-CN"/>
          </a:p>
          <a:p>
            <a:r>
              <a:rPr lang="en-US" altLang="en-US"/>
              <a:t>◦</a:t>
            </a:r>
            <a:r>
              <a:rPr lang="en-US" altLang="zh-CN"/>
              <a:t> </a:t>
            </a:r>
            <a:r>
              <a:rPr lang="zh-CN" altLang="en-US"/>
              <a:t>推进高标准农田建设，改善农田水利设施，提高农业综合生产能力。</a:t>
            </a:r>
            <a:endParaRPr lang="zh-CN" altLang="en-US"/>
          </a:p>
          <a:p>
            <a:endParaRPr lang="en-US" altLang="zh-CN"/>
          </a:p>
          <a:p>
            <a:r>
              <a:rPr lang="en-US" altLang="zh-CN" b="1"/>
              <a:t>2. </a:t>
            </a:r>
            <a:r>
              <a:rPr lang="zh-CN" altLang="en-US" b="1"/>
              <a:t>提升农村公共服务水平</a:t>
            </a:r>
            <a:endParaRPr lang="zh-CN" altLang="en-US" b="1"/>
          </a:p>
          <a:p>
            <a:endParaRPr lang="en-US" altLang="zh-CN"/>
          </a:p>
          <a:p>
            <a:r>
              <a:rPr lang="en-US" altLang="en-US"/>
              <a:t>◦</a:t>
            </a:r>
            <a:r>
              <a:rPr lang="en-US" altLang="zh-CN"/>
              <a:t> </a:t>
            </a:r>
            <a:r>
              <a:rPr lang="zh-CN" altLang="en-US"/>
              <a:t>加大农村教育投入，改善农村学校办学条件，加强农村教师队伍建设，提高农村教育质量。</a:t>
            </a:r>
            <a:endParaRPr lang="zh-CN" altLang="en-US"/>
          </a:p>
          <a:p>
            <a:endParaRPr lang="en-US" altLang="zh-CN"/>
          </a:p>
          <a:p>
            <a:r>
              <a:rPr lang="en-US" altLang="en-US"/>
              <a:t>◦</a:t>
            </a:r>
            <a:r>
              <a:rPr lang="en-US" altLang="zh-CN"/>
              <a:t> </a:t>
            </a:r>
            <a:r>
              <a:rPr lang="zh-CN" altLang="en-US"/>
              <a:t>丰富农村文化生活，建设农村文化广场、图书馆等文化设施，开展丰富多彩的文化活动。</a:t>
            </a:r>
            <a:endParaRPr lang="zh-CN" altLang="en-US"/>
          </a:p>
          <a:p>
            <a:endParaRPr lang="en-US" altLang="zh-CN"/>
          </a:p>
          <a:p>
            <a:r>
              <a:rPr lang="en-US" altLang="zh-CN" b="1"/>
              <a:t>3. </a:t>
            </a:r>
            <a:r>
              <a:rPr lang="zh-CN" altLang="en-US" b="1"/>
              <a:t>加强农村生态环境保护</a:t>
            </a:r>
            <a:endParaRPr lang="zh-CN" altLang="en-US" b="1"/>
          </a:p>
          <a:p>
            <a:endParaRPr lang="en-US" altLang="en-US"/>
          </a:p>
          <a:p>
            <a:r>
              <a:rPr lang="en-US" altLang="en-US"/>
              <a:t>◦</a:t>
            </a:r>
            <a:r>
              <a:rPr lang="en-US" altLang="zh-CN"/>
              <a:t> </a:t>
            </a:r>
            <a:r>
              <a:rPr lang="zh-CN" altLang="en-US"/>
              <a:t>加强农村生态修复，保护农村森林、湿地等生态资源。</a:t>
            </a:r>
            <a:endParaRPr lang="zh-CN" altLang="en-US"/>
          </a:p>
          <a:p>
            <a:endParaRPr lang="en-US" altLang="zh-CN"/>
          </a:p>
          <a:p>
            <a:r>
              <a:rPr lang="en-US" altLang="en-US"/>
              <a:t>◦</a:t>
            </a:r>
            <a:r>
              <a:rPr lang="en-US" altLang="zh-CN"/>
              <a:t> </a:t>
            </a:r>
            <a:r>
              <a:rPr lang="zh-CN" altLang="en-US"/>
              <a:t>推广绿色低碳生活方式，提高农民环保意识。</a:t>
            </a:r>
            <a:endParaRPr lang="zh-CN" altLang="en-US"/>
          </a:p>
          <a:p>
            <a:endParaRPr lang="zh-CN" altLang="en-US"/>
          </a:p>
        </p:txBody>
      </p:sp>
      <p:pic>
        <p:nvPicPr>
          <p:cNvPr id="4" name="图片 3"/>
          <p:cNvPicPr>
            <a:picLocks noChangeAspect="1"/>
          </p:cNvPicPr>
          <p:nvPr/>
        </p:nvPicPr>
        <p:blipFill>
          <a:blip r:embed="rId1"/>
          <a:stretch>
            <a:fillRect/>
          </a:stretch>
        </p:blipFill>
        <p:spPr>
          <a:xfrm>
            <a:off x="7661275" y="719455"/>
            <a:ext cx="3699510" cy="2709545"/>
          </a:xfrm>
          <a:prstGeom prst="flowChartPunchedTape">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pic>
        <p:nvPicPr>
          <p:cNvPr id="3" name="图片 2"/>
          <p:cNvPicPr>
            <a:picLocks noChangeAspect="1"/>
          </p:cNvPicPr>
          <p:nvPr>
            <p:custDataLst>
              <p:tags r:id="rId1"/>
            </p:custDataLst>
          </p:nvPr>
        </p:nvPicPr>
        <p:blipFill>
          <a:blip r:embed="rId2"/>
          <a:srcRect r="2005"/>
          <a:stretch>
            <a:fillRect/>
          </a:stretch>
        </p:blipFill>
        <p:spPr>
          <a:xfrm>
            <a:off x="-56515" y="-54610"/>
            <a:ext cx="12248515" cy="6911975"/>
          </a:xfrm>
          <a:prstGeom prst="rect">
            <a:avLst/>
          </a:prstGeom>
        </p:spPr>
      </p:pic>
      <p:sp>
        <p:nvSpPr>
          <p:cNvPr id="5" name="圆角矩形 4"/>
          <p:cNvSpPr/>
          <p:nvPr/>
        </p:nvSpPr>
        <p:spPr>
          <a:xfrm>
            <a:off x="497205" y="26352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2"/>
          <a:srcRect r="4720"/>
          <a:stretch>
            <a:fillRect/>
          </a:stretch>
        </p:blipFill>
        <p:spPr>
          <a:xfrm>
            <a:off x="8766810" y="1346835"/>
            <a:ext cx="2948305" cy="4056380"/>
          </a:xfrm>
          <a:prstGeom prst="flowChartPunchedCard">
            <a:avLst/>
          </a:prstGeom>
        </p:spPr>
      </p:pic>
      <p:sp>
        <p:nvSpPr>
          <p:cNvPr id="6" name="文本框 5"/>
          <p:cNvSpPr txBox="1"/>
          <p:nvPr/>
        </p:nvSpPr>
        <p:spPr>
          <a:xfrm>
            <a:off x="1113790" y="263525"/>
            <a:ext cx="11847830" cy="5179695"/>
          </a:xfrm>
          <a:prstGeom prst="rect">
            <a:avLst/>
          </a:prstGeom>
          <a:noFill/>
        </p:spPr>
        <p:txBody>
          <a:bodyPr wrap="square" rtlCol="0">
            <a:noAutofit/>
          </a:bodyPr>
          <a:p>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（三）农民发展解决方案</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p>
          <a:p>
            <a:r>
              <a:rPr lang="en-US" altLang="zh-CN" b="1"/>
              <a:t>1. </a:t>
            </a:r>
            <a:r>
              <a:rPr lang="zh-CN" altLang="en-US" b="1"/>
              <a:t>拓宽农民增收渠道</a:t>
            </a:r>
            <a:endParaRPr lang="zh-CN" altLang="en-US" b="1"/>
          </a:p>
          <a:p>
            <a:endParaRPr lang="en-US" altLang="zh-CN"/>
          </a:p>
          <a:p>
            <a:r>
              <a:rPr lang="en-US" altLang="en-US"/>
              <a:t>◦</a:t>
            </a:r>
            <a:r>
              <a:rPr lang="en-US" altLang="zh-CN"/>
              <a:t> </a:t>
            </a:r>
            <a:r>
              <a:rPr lang="zh-CN" altLang="en-US"/>
              <a:t>发展农村特色产业，如乡村旅游、农村电商等，增加农民经营性收入。</a:t>
            </a:r>
            <a:endParaRPr lang="zh-CN" altLang="en-US"/>
          </a:p>
          <a:p>
            <a:endParaRPr lang="en-US" altLang="zh-CN"/>
          </a:p>
          <a:p>
            <a:r>
              <a:rPr lang="en-US" altLang="en-US"/>
              <a:t>◦</a:t>
            </a:r>
            <a:r>
              <a:rPr lang="en-US" altLang="zh-CN"/>
              <a:t> </a:t>
            </a:r>
            <a:r>
              <a:rPr lang="zh-CN" altLang="en-US"/>
              <a:t>完善农村土地流转制度，保障农民土地权益，增加农民财产性收入。</a:t>
            </a:r>
            <a:endParaRPr lang="zh-CN" altLang="en-US"/>
          </a:p>
          <a:p>
            <a:endParaRPr lang="en-US" altLang="zh-CN"/>
          </a:p>
          <a:p>
            <a:r>
              <a:rPr lang="en-US" altLang="zh-CN" b="1"/>
              <a:t>2. </a:t>
            </a:r>
            <a:r>
              <a:rPr lang="zh-CN" altLang="en-US" b="1"/>
              <a:t>提高农民技能素质</a:t>
            </a:r>
            <a:endParaRPr lang="zh-CN" altLang="en-US" b="1"/>
          </a:p>
          <a:p>
            <a:endParaRPr lang="en-US" altLang="zh-CN"/>
          </a:p>
          <a:p>
            <a:r>
              <a:rPr lang="en-US" altLang="en-US"/>
              <a:t>◦</a:t>
            </a:r>
            <a:r>
              <a:rPr lang="en-US" altLang="zh-CN"/>
              <a:t> </a:t>
            </a:r>
            <a:r>
              <a:rPr lang="zh-CN" altLang="en-US"/>
              <a:t>开展新型职业农民培训，培养懂技术、会经营、善管理的新型职业农民。</a:t>
            </a:r>
            <a:endParaRPr lang="zh-CN" altLang="en-US"/>
          </a:p>
          <a:p>
            <a:endParaRPr lang="en-US" altLang="zh-CN"/>
          </a:p>
          <a:p>
            <a:r>
              <a:rPr lang="en-US" altLang="en-US"/>
              <a:t>◦</a:t>
            </a:r>
            <a:r>
              <a:rPr lang="en-US" altLang="zh-CN"/>
              <a:t> </a:t>
            </a:r>
            <a:r>
              <a:rPr lang="zh-CN" altLang="en-US"/>
              <a:t>鼓励农民参加成人教育、远程教育等，提升农民文化水平和综合素质。</a:t>
            </a:r>
            <a:endParaRPr lang="zh-CN" altLang="en-US"/>
          </a:p>
          <a:p>
            <a:endParaRPr lang="en-US" altLang="zh-CN"/>
          </a:p>
          <a:p>
            <a:r>
              <a:rPr lang="en-US" altLang="en-US"/>
              <a:t>◦</a:t>
            </a:r>
            <a:r>
              <a:rPr lang="en-US" altLang="zh-CN"/>
              <a:t> </a:t>
            </a:r>
            <a:r>
              <a:rPr lang="zh-CN" altLang="en-US"/>
              <a:t>建立农民创业孵化基地，为农民创业提供技术、资金、政策等支持。</a:t>
            </a:r>
            <a:endParaRPr lang="zh-CN" altLang="en-US"/>
          </a:p>
          <a:p>
            <a:endParaRPr lang="en-US" altLang="zh-CN"/>
          </a:p>
          <a:p>
            <a:r>
              <a:rPr lang="en-US" altLang="zh-CN" b="1"/>
              <a:t>3. </a:t>
            </a:r>
            <a:r>
              <a:rPr lang="zh-CN" altLang="en-US" b="1"/>
              <a:t>健全农民社会保障体系</a:t>
            </a:r>
            <a:endParaRPr lang="zh-CN" altLang="en-US" b="1"/>
          </a:p>
          <a:p>
            <a:endParaRPr lang="en-US" altLang="zh-CN"/>
          </a:p>
          <a:p>
            <a:r>
              <a:rPr lang="en-US" altLang="en-US"/>
              <a:t>◦</a:t>
            </a:r>
            <a:r>
              <a:rPr lang="en-US" altLang="zh-CN"/>
              <a:t> </a:t>
            </a:r>
            <a:r>
              <a:rPr lang="zh-CN" altLang="en-US"/>
              <a:t>完善农村养老保险、医疗保险制度，提高保障水平，扩大覆盖范围。</a:t>
            </a:r>
            <a:endParaRPr lang="zh-CN" altLang="en-US"/>
          </a:p>
          <a:p>
            <a:endParaRPr lang="en-US" altLang="zh-CN"/>
          </a:p>
          <a:p>
            <a:r>
              <a:rPr lang="en-US" altLang="en-US"/>
              <a:t>◦</a:t>
            </a:r>
            <a:r>
              <a:rPr lang="en-US" altLang="zh-CN"/>
              <a:t> </a:t>
            </a:r>
            <a:r>
              <a:rPr lang="zh-CN" altLang="en-US"/>
              <a:t>加强农村养老服务设施建设，发展农村养老服务业，解决农村养老问题。</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462350" y="7173665"/>
            <a:ext cx="10969200" cy="705600"/>
          </a:xfrm>
        </p:spPr>
        <p:txBody>
          <a:bodyPr/>
          <a:p>
            <a:endParaRPr lang="zh-CN" altLang="en-US">
              <a:solidFill>
                <a:schemeClr val="bg1"/>
              </a:solidFill>
            </a:endParaRPr>
          </a:p>
        </p:txBody>
      </p:sp>
      <p:sp>
        <p:nvSpPr>
          <p:cNvPr id="11" name="圆角矩形 10"/>
          <p:cNvSpPr/>
          <p:nvPr/>
        </p:nvSpPr>
        <p:spPr>
          <a:xfrm>
            <a:off x="143510" y="163195"/>
            <a:ext cx="11927840" cy="6595110"/>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nvSpPr>
        <p:spPr>
          <a:xfrm>
            <a:off x="8682990" y="2094230"/>
            <a:ext cx="3324225" cy="3496310"/>
          </a:xfrm>
          <a:prstGeom prst="ellipse">
            <a:avLst/>
          </a:prstGeom>
          <a:blipFill rotWithShape="1">
            <a:blip r:embed="rId1"/>
            <a:stretch>
              <a:fillRect/>
            </a:stretch>
          </a:blip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255270" y="162560"/>
            <a:ext cx="8427720" cy="6473190"/>
          </a:xfrm>
          <a:prstGeom prst="rect">
            <a:avLst/>
          </a:prstGeom>
          <a:noFill/>
        </p:spPr>
        <p:txBody>
          <a:bodyPr wrap="square" rtlCol="0">
            <a:noAutofit/>
          </a:bodyPr>
          <a:p>
            <a:r>
              <a:rPr lang="en-US" altLang="zh-CN"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   </a:t>
            </a:r>
            <a:r>
              <a:rPr lang="en-US" altLang="zh-CN"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  </a:t>
            </a:r>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典型案例分析</a:t>
            </a:r>
            <a:endParaRPr lang="zh-CN" altLang="en-US"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solidFill>
                <a:schemeClr val="tx1"/>
              </a:solidFill>
              <a:effectLst>
                <a:outerShdw blurRad="38100" dist="19050" dir="2700000" algn="tl" rotWithShape="0">
                  <a:schemeClr val="dk1">
                    <a:alpha val="40000"/>
                  </a:schemeClr>
                </a:outerShdw>
              </a:effectLst>
            </a:endParaRPr>
          </a:p>
          <a:p>
            <a:r>
              <a:rPr lang="zh-CN" altLang="en-US">
                <a:ea typeface="+mn-lt"/>
                <a:cs typeface="+mn-lt"/>
                <a:sym typeface="+mn-ea"/>
              </a:rPr>
              <a:t>- 河南省唐河县人民检察院督促整治违法占用耕地行政公益诉讼案：唐河县两家养殖场未办理用地手续占用耕地养殖，且环保设施使用不到位污染周边耕地。检察院立案调查后制发检察建议，在镇政府整改不力的情况下提起行政公益诉讼，最终促使养殖场复垦复耕、办理备案手续，并推动全县开展专项活动，完善设施农业用地备案，建立耕地保护长效监管机制。这一案例体现了检察机关在保护耕地、维护粮食安全方面的重要作用，通过法律手段解决三农领域的突出问题。</a:t>
            </a:r>
            <a:endParaRPr lang="zh-CN" altLang="en-US">
              <a:solidFill>
                <a:schemeClr val="tx1"/>
              </a:solidFill>
              <a:ea typeface="+mn-lt"/>
              <a:cs typeface="+mn-lt"/>
            </a:endParaRPr>
          </a:p>
          <a:p>
            <a:r>
              <a:rPr lang="zh-CN" altLang="en-US">
                <a:ea typeface="+mn-lt"/>
                <a:cs typeface="+mn-lt"/>
                <a:sym typeface="+mn-ea"/>
              </a:rPr>
              <a:t> </a:t>
            </a:r>
            <a:endParaRPr lang="zh-CN" altLang="en-US">
              <a:solidFill>
                <a:schemeClr val="tx1"/>
              </a:solidFill>
              <a:ea typeface="+mn-lt"/>
              <a:cs typeface="+mn-lt"/>
            </a:endParaRPr>
          </a:p>
          <a:p>
            <a:r>
              <a:rPr lang="zh-CN" altLang="en-US">
                <a:ea typeface="+mn-lt"/>
                <a:cs typeface="+mn-lt"/>
                <a:sym typeface="+mn-ea"/>
              </a:rPr>
              <a:t>- 贵州省黔东南州人民检察院督促保护乡村旅游文化品牌行政公益诉讼案：由于监管不力，“中国乡村旅游1号公路”沿线存在传统文化保护不力、生态环境破坏、安全隐患和服务设施保障不足等问题。检察院通过磋商、制发检察建议等方式，督促多部门协同整改，有效保护了传统文化，修复了生态环境，消除了安全隐患，提升了旅游服务质量，为乡村旅游发展和文化传承营造了良好环境。</a:t>
            </a:r>
            <a:endParaRPr lang="zh-CN" altLang="en-US">
              <a:solidFill>
                <a:schemeClr val="tx1"/>
              </a:solidFill>
              <a:ea typeface="+mn-lt"/>
              <a:cs typeface="+mn-lt"/>
            </a:endParaRPr>
          </a:p>
          <a:p>
            <a:r>
              <a:rPr lang="zh-CN" altLang="en-US">
                <a:ea typeface="+mn-lt"/>
                <a:cs typeface="+mn-lt"/>
                <a:sym typeface="+mn-ea"/>
              </a:rPr>
              <a:t> </a:t>
            </a:r>
            <a:endParaRPr lang="zh-CN" altLang="en-US">
              <a:solidFill>
                <a:schemeClr val="tx1"/>
              </a:solidFill>
              <a:ea typeface="+mn-lt"/>
              <a:cs typeface="+mn-lt"/>
            </a:endParaRPr>
          </a:p>
          <a:p>
            <a:r>
              <a:rPr lang="zh-CN" altLang="en-US">
                <a:ea typeface="+mn-lt"/>
                <a:cs typeface="+mn-lt"/>
                <a:sym typeface="+mn-ea"/>
              </a:rPr>
              <a:t>- 山东省青岛市崂山区人民检察院督促整治农家宴用电安全隐患行政公益诉讼案：崂山风景区脚下某社区的农家宴、民宿私拉电线，存在严重消防安全隐患。崂山区检察院立案后向相关部门送达检察建议书，督促其履行职责，消除隐患。行政机关积极整改，将供电线路下地铺设并接入正规输电线路，还聘请第三方排查整治其他隐患。这一案例保障了农村用电安全，同时提升了旅游服务质量，助力乡村旅游业健康发展。</a:t>
            </a:r>
            <a:endParaRPr lang="zh-CN" altLang="en-US">
              <a:solidFill>
                <a:schemeClr val="tx1"/>
              </a:solidFill>
              <a:ea typeface="+mn-lt"/>
              <a:cs typeface="+mn-lt"/>
            </a:endParaRPr>
          </a:p>
          <a:p>
            <a:r>
              <a:rPr lang="en-US" altLang="zh-CN">
                <a:effectLst>
                  <a:outerShdw blurRad="38100" dist="19050" dir="2700000" algn="tl" rotWithShape="0">
                    <a:schemeClr val="dk1">
                      <a:alpha val="40000"/>
                    </a:schemeClr>
                  </a:outerShdw>
                </a:effectLst>
                <a:cs typeface="+mn-lt"/>
                <a:sym typeface="+mn-ea"/>
              </a:rPr>
              <a:t> </a:t>
            </a:r>
            <a:endParaRPr lang="en-US" altLang="zh-CN">
              <a:solidFill>
                <a:schemeClr val="tx1"/>
              </a:solidFill>
              <a:effectLst>
                <a:outerShdw blurRad="38100" dist="19050" dir="2700000" algn="tl" rotWithShape="0">
                  <a:schemeClr val="dk1">
                    <a:alpha val="40000"/>
                  </a:schemeClr>
                </a:outerShdw>
              </a:effectLst>
              <a:cs typeface="+mn-lt"/>
            </a:endParaRPr>
          </a:p>
          <a:p>
            <a:r>
              <a:rPr lang="en-US" altLang="zh-CN">
                <a:effectLst>
                  <a:outerShdw blurRad="38100" dist="19050" dir="2700000" algn="tl" rotWithShape="0">
                    <a:schemeClr val="dk1">
                      <a:alpha val="40000"/>
                    </a:schemeClr>
                  </a:outerShdw>
                </a:effectLst>
                <a:cs typeface="+mn-lt"/>
                <a:sym typeface="+mn-ea"/>
              </a:rPr>
              <a:t>-</a:t>
            </a:r>
            <a:endParaRPr lang="zh-CN" altLang="en-US">
              <a:cs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4" name="圆角矩形 3"/>
          <p:cNvSpPr/>
          <p:nvPr/>
        </p:nvSpPr>
        <p:spPr>
          <a:xfrm>
            <a:off x="367030" y="314325"/>
            <a:ext cx="11112500" cy="644080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368935" y="314325"/>
            <a:ext cx="10553065" cy="368300"/>
          </a:xfrm>
          <a:prstGeom prst="rect">
            <a:avLst/>
          </a:prstGeom>
          <a:noFill/>
        </p:spPr>
        <p:txBody>
          <a:bodyPr wrap="square" rtlCol="0">
            <a:spAutoFit/>
          </a:bodyPr>
          <a:p>
            <a:endParaRPr lang="zh-CN" altLang="en-US"/>
          </a:p>
        </p:txBody>
      </p:sp>
      <p:sp>
        <p:nvSpPr>
          <p:cNvPr id="5" name="文本框 4"/>
          <p:cNvSpPr txBox="1"/>
          <p:nvPr/>
        </p:nvSpPr>
        <p:spPr>
          <a:xfrm>
            <a:off x="846455" y="746125"/>
            <a:ext cx="6627495" cy="5139055"/>
          </a:xfrm>
          <a:prstGeom prst="rect">
            <a:avLst/>
          </a:prstGeom>
          <a:noFill/>
        </p:spPr>
        <p:txBody>
          <a:bodyPr wrap="square" rtlCol="0">
            <a:spAutoFit/>
          </a:bodyPr>
          <a:p>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未来展望</a:t>
            </a:r>
            <a:br>
              <a:rPr lang="zh-CN" altLang="en-US">
                <a:latin typeface="苹方-简 (正文)" charset="0"/>
                <a:cs typeface="苹方-简 (正文)" charset="0"/>
                <a:sym typeface="+mn-ea"/>
              </a:rPr>
            </a:br>
            <a:r>
              <a:rPr lang="en-US" altLang="zh-CN">
                <a:latin typeface="苹方-简 (正文)" charset="0"/>
                <a:cs typeface="苹方-简 (正文)" charset="0"/>
                <a:sym typeface="+mn-ea"/>
              </a:rPr>
              <a:t> </a:t>
            </a:r>
            <a:br>
              <a:rPr lang="en-US" altLang="zh-CN">
                <a:latin typeface="苹方-简 (正文)" charset="0"/>
                <a:cs typeface="苹方-简 (正文)" charset="0"/>
                <a:sym typeface="+mn-ea"/>
              </a:rPr>
            </a:br>
            <a:r>
              <a:rPr lang="en-US" altLang="zh-CN">
                <a:effectLst>
                  <a:outerShdw blurRad="38100" dist="19050" dir="2700000" algn="tl" rotWithShape="0">
                    <a:schemeClr val="dk1">
                      <a:alpha val="40000"/>
                    </a:schemeClr>
                  </a:outerShdw>
                </a:effectLst>
                <a:latin typeface="苹方-简 (正文)" charset="0"/>
                <a:cs typeface="苹方-简 (正文)" charset="0"/>
                <a:sym typeface="+mn-ea"/>
              </a:rPr>
              <a:t>- </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农业生产更加智慧化：全流程数字化管理将广泛应用，借助物联网传感器、卫星遥感和</a:t>
            </a:r>
            <a:r>
              <a:rPr lang="en-US" altLang="zh-CN">
                <a:effectLst>
                  <a:outerShdw blurRad="38100" dist="19050" dir="2700000" algn="tl" rotWithShape="0">
                    <a:schemeClr val="dk1">
                      <a:alpha val="40000"/>
                    </a:schemeClr>
                  </a:outerShdw>
                </a:effectLst>
                <a:latin typeface="苹方-简 (正文)" charset="0"/>
                <a:cs typeface="苹方-简 (正文)" charset="0"/>
                <a:sym typeface="+mn-ea"/>
              </a:rPr>
              <a:t>AI</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算法，实现对耕地监测、农机调度、灌溉决策等的精准控制。智能装备加速普及，植保无人机、自动驾驶农机、</a:t>
            </a:r>
            <a:r>
              <a:rPr lang="en-US" altLang="zh-CN">
                <a:effectLst>
                  <a:outerShdw blurRad="38100" dist="19050" dir="2700000" algn="tl" rotWithShape="0">
                    <a:schemeClr val="dk1">
                      <a:alpha val="40000"/>
                    </a:schemeClr>
                  </a:outerShdw>
                </a:effectLst>
                <a:latin typeface="苹方-简 (正文)" charset="0"/>
                <a:cs typeface="苹方-简 (正文)" charset="0"/>
                <a:sym typeface="+mn-ea"/>
              </a:rPr>
              <a:t>AI</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病虫害识别系统等将广泛应用于农业生产，提高生产效率和质量。</a:t>
            </a:r>
            <a:br>
              <a:rPr lang="zh-CN" altLang="en-US">
                <a:effectLst>
                  <a:outerShdw blurRad="38100" dist="19050" dir="2700000" algn="tl" rotWithShape="0">
                    <a:schemeClr val="dk1">
                      <a:alpha val="40000"/>
                    </a:schemeClr>
                  </a:outerShdw>
                </a:effectLst>
                <a:latin typeface="苹方-简 (正文)" charset="0"/>
                <a:cs typeface="苹方-简 (正文)" charset="0"/>
                <a:sym typeface="+mn-ea"/>
              </a:rPr>
            </a:br>
            <a:r>
              <a:rPr lang="en-US" altLang="zh-CN">
                <a:effectLst>
                  <a:outerShdw blurRad="38100" dist="19050" dir="2700000" algn="tl" rotWithShape="0">
                    <a:schemeClr val="dk1">
                      <a:alpha val="40000"/>
                    </a:schemeClr>
                  </a:outerShdw>
                </a:effectLst>
                <a:latin typeface="苹方-简 (正文)" charset="0"/>
                <a:cs typeface="苹方-简 (正文)" charset="0"/>
                <a:sym typeface="+mn-ea"/>
              </a:rPr>
              <a:t> </a:t>
            </a:r>
            <a:br>
              <a:rPr lang="en-US" altLang="zh-CN">
                <a:effectLst>
                  <a:outerShdw blurRad="38100" dist="19050" dir="2700000" algn="tl" rotWithShape="0">
                    <a:schemeClr val="dk1">
                      <a:alpha val="40000"/>
                    </a:schemeClr>
                  </a:outerShdw>
                </a:effectLst>
                <a:latin typeface="苹方-简 (正文)" charset="0"/>
                <a:cs typeface="苹方-简 (正文)" charset="0"/>
                <a:sym typeface="+mn-ea"/>
              </a:rPr>
            </a:br>
            <a:r>
              <a:rPr lang="en-US" altLang="zh-CN">
                <a:effectLst>
                  <a:outerShdw blurRad="38100" dist="19050" dir="2700000" algn="tl" rotWithShape="0">
                    <a:schemeClr val="dk1">
                      <a:alpha val="40000"/>
                    </a:schemeClr>
                  </a:outerShdw>
                </a:effectLst>
                <a:latin typeface="苹方-简 (正文)" charset="0"/>
                <a:cs typeface="苹方-简 (正文)" charset="0"/>
                <a:sym typeface="+mn-ea"/>
              </a:rPr>
              <a:t>- </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农村产业融合化：农村电商与产业融合将不断深化，通过直播助农、定制农业、认养模式等创新消费场景，将土特产打造成</a:t>
            </a:r>
            <a:r>
              <a:rPr lang="en-US" altLang="zh-CN">
                <a:effectLst>
                  <a:outerShdw blurRad="38100" dist="19050" dir="2700000" algn="tl" rotWithShape="0">
                    <a:schemeClr val="dk1">
                      <a:alpha val="40000"/>
                    </a:schemeClr>
                  </a:outerShdw>
                </a:effectLst>
                <a:latin typeface="苹方-简 (正文)" charset="0"/>
                <a:cs typeface="苹方-简 (正文)" charset="0"/>
                <a:sym typeface="+mn-ea"/>
              </a:rPr>
              <a:t>“</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网红商品</a:t>
            </a:r>
            <a:r>
              <a:rPr lang="en-US" altLang="zh-CN">
                <a:effectLst>
                  <a:outerShdw blurRad="38100" dist="19050" dir="2700000" algn="tl" rotWithShape="0">
                    <a:schemeClr val="dk1">
                      <a:alpha val="40000"/>
                    </a:schemeClr>
                  </a:outerShdw>
                </a:effectLst>
                <a:latin typeface="苹方-简 (正文)" charset="0"/>
                <a:cs typeface="苹方-简 (正文)" charset="0"/>
                <a:sym typeface="+mn-ea"/>
              </a:rPr>
              <a:t>”</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。同时，电商服务站、冷链物流中心、区域品牌孵化器等将构建成完整闭环，推动产业链条协同化发展。</a:t>
            </a:r>
            <a:br>
              <a:rPr lang="zh-CN" altLang="en-US">
                <a:effectLst>
                  <a:outerShdw blurRad="38100" dist="19050" dir="2700000" algn="tl" rotWithShape="0">
                    <a:schemeClr val="dk1">
                      <a:alpha val="40000"/>
                    </a:schemeClr>
                  </a:outerShdw>
                </a:effectLst>
                <a:latin typeface="苹方-简 (正文)" charset="0"/>
                <a:cs typeface="苹方-简 (正文)" charset="0"/>
                <a:sym typeface="+mn-ea"/>
              </a:rPr>
            </a:br>
            <a:r>
              <a:rPr lang="en-US" altLang="zh-CN">
                <a:effectLst>
                  <a:outerShdw blurRad="38100" dist="19050" dir="2700000" algn="tl" rotWithShape="0">
                    <a:schemeClr val="dk1">
                      <a:alpha val="40000"/>
                    </a:schemeClr>
                  </a:outerShdw>
                </a:effectLst>
                <a:latin typeface="苹方-简 (正文)" charset="0"/>
                <a:cs typeface="苹方-简 (正文)" charset="0"/>
                <a:sym typeface="+mn-ea"/>
              </a:rPr>
              <a:t> </a:t>
            </a:r>
            <a:br>
              <a:rPr lang="en-US" altLang="zh-CN">
                <a:effectLst>
                  <a:outerShdw blurRad="38100" dist="19050" dir="2700000" algn="tl" rotWithShape="0">
                    <a:schemeClr val="dk1">
                      <a:alpha val="40000"/>
                    </a:schemeClr>
                  </a:outerShdw>
                </a:effectLst>
                <a:latin typeface="苹方-简 (正文)" charset="0"/>
                <a:cs typeface="苹方-简 (正文)" charset="0"/>
                <a:sym typeface="+mn-ea"/>
              </a:rPr>
            </a:br>
            <a:r>
              <a:rPr lang="en-US" altLang="zh-CN">
                <a:effectLst>
                  <a:outerShdw blurRad="38100" dist="19050" dir="2700000" algn="tl" rotWithShape="0">
                    <a:schemeClr val="dk1">
                      <a:alpha val="40000"/>
                    </a:schemeClr>
                  </a:outerShdw>
                </a:effectLst>
                <a:latin typeface="苹方-简 (正文)" charset="0"/>
                <a:cs typeface="苹方-简 (正文)" charset="0"/>
                <a:sym typeface="+mn-ea"/>
              </a:rPr>
              <a:t>- </a:t>
            </a:r>
            <a:r>
              <a:rPr lang="zh-CN" altLang="en-US">
                <a:effectLst>
                  <a:outerShdw blurRad="38100" dist="19050" dir="2700000" algn="tl" rotWithShape="0">
                    <a:schemeClr val="dk1">
                      <a:alpha val="40000"/>
                    </a:schemeClr>
                  </a:outerShdw>
                </a:effectLst>
                <a:latin typeface="苹方-简 (正文)" charset="0"/>
                <a:cs typeface="苹方-简 (正文)" charset="0"/>
                <a:sym typeface="+mn-ea"/>
              </a:rPr>
              <a:t>乡村建设宜居化：推动基础设施向农村延伸，提高农村基本公共服务水平，持续改善农村人居环境。加强农村生活垃圾、生活污水治理，提升村容村貌。同时，实施文明乡风建设工程，创新乡村治理方式，提升乡村治理效能，建设宜居宜业和美乡村。</a:t>
            </a:r>
            <a:endParaRPr lang="zh-CN" altLang="en-US"/>
          </a:p>
        </p:txBody>
      </p:sp>
      <p:pic>
        <p:nvPicPr>
          <p:cNvPr id="6" name="图片 5"/>
          <p:cNvPicPr>
            <a:picLocks noChangeAspect="1"/>
          </p:cNvPicPr>
          <p:nvPr/>
        </p:nvPicPr>
        <p:blipFill>
          <a:blip r:embed="rId1"/>
          <a:srcRect r="-615" b="6258"/>
          <a:stretch>
            <a:fillRect/>
          </a:stretch>
        </p:blipFill>
        <p:spPr>
          <a:xfrm>
            <a:off x="7473950" y="1385570"/>
            <a:ext cx="3949700" cy="44132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空心弧 11"/>
          <p:cNvSpPr/>
          <p:nvPr/>
        </p:nvSpPr>
        <p:spPr>
          <a:xfrm>
            <a:off x="-1370965" y="4664075"/>
            <a:ext cx="15494635" cy="5897880"/>
          </a:xfrm>
          <a:prstGeom prst="blockArc">
            <a:avLst/>
          </a:prstGeom>
          <a:gradFill>
            <a:gsLst>
              <a:gs pos="53000">
                <a:schemeClr val="accent4"/>
              </a:gs>
              <a:gs pos="0">
                <a:schemeClr val="accent4">
                  <a:lumMod val="25000"/>
                  <a:lumOff val="75000"/>
                </a:schemeClr>
              </a:gs>
              <a:gs pos="100000">
                <a:schemeClr val="accent4">
                  <a:lumMod val="50000"/>
                </a:schemeClr>
              </a:gs>
            </a:gsLst>
            <a:path path="shape">
              <a:fillToRect l="50000" t="50000" r="50000" b="50000"/>
            </a:path>
            <a:tileRect/>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2" name="标题 1"/>
          <p:cNvSpPr>
            <a:spLocks noGrp="1"/>
          </p:cNvSpPr>
          <p:nvPr>
            <p:ph type="title"/>
          </p:nvPr>
        </p:nvSpPr>
        <p:spPr>
          <a:xfrm>
            <a:off x="608400" y="365830"/>
            <a:ext cx="10969200" cy="705600"/>
          </a:xfrm>
        </p:spPr>
        <p:txBody>
          <a:bodyPr>
            <a:normAutofit/>
          </a:bodyPr>
          <a:p>
            <a:pPr algn="ctr"/>
            <a:r>
              <a:rPr lang="zh-CN" altLang="en-US">
                <a:solidFill>
                  <a:schemeClr val="accent4">
                    <a:lumMod val="75000"/>
                  </a:schemeClr>
                </a:solidFill>
                <a:effectLst>
                  <a:reflection blurRad="6350" stA="53000" endA="300" endPos="35500" dir="5400000" sy="-90000" algn="bl" rotWithShape="0"/>
                </a:effectLst>
                <a:latin typeface="仿宋" panose="02010609060101010101" charset="-122"/>
                <a:ea typeface="仿宋" panose="02010609060101010101" charset="-122"/>
              </a:rPr>
              <a:t>三农的</a:t>
            </a:r>
            <a:r>
              <a:rPr lang="zh-CN" altLang="en-US">
                <a:solidFill>
                  <a:schemeClr val="accent4">
                    <a:lumMod val="75000"/>
                  </a:schemeClr>
                </a:solidFill>
                <a:effectLst>
                  <a:reflection blurRad="6350" stA="53000" endA="300" endPos="35500" dir="5400000" sy="-90000" algn="bl" rotWithShape="0"/>
                </a:effectLst>
                <a:latin typeface="仿宋" panose="02010609060101010101" charset="-122"/>
                <a:ea typeface="仿宋" panose="02010609060101010101" charset="-122"/>
              </a:rPr>
              <a:t>定义</a:t>
            </a:r>
            <a:endParaRPr lang="zh-CN" altLang="en-US">
              <a:solidFill>
                <a:schemeClr val="accent4">
                  <a:lumMod val="75000"/>
                </a:schemeClr>
              </a:solidFill>
              <a:effectLst>
                <a:reflection blurRad="6350" stA="53000" endA="300" endPos="35500" dir="5400000" sy="-90000" algn="bl" rotWithShape="0"/>
              </a:effectLst>
              <a:latin typeface="仿宋" panose="02010609060101010101" charset="-122"/>
              <a:ea typeface="仿宋" panose="02010609060101010101" charset="-122"/>
            </a:endParaRPr>
          </a:p>
        </p:txBody>
      </p:sp>
      <p:sp>
        <p:nvSpPr>
          <p:cNvPr id="3" name="圆角矩形 2"/>
          <p:cNvSpPr/>
          <p:nvPr>
            <p:custDataLst>
              <p:tags r:id="rId1"/>
            </p:custDataLst>
          </p:nvPr>
        </p:nvSpPr>
        <p:spPr>
          <a:xfrm>
            <a:off x="608330" y="1476375"/>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圆角矩形 3"/>
          <p:cNvSpPr/>
          <p:nvPr>
            <p:custDataLst>
              <p:tags r:id="rId2"/>
            </p:custDataLst>
          </p:nvPr>
        </p:nvSpPr>
        <p:spPr>
          <a:xfrm>
            <a:off x="4968240" y="1476375"/>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custDataLst>
              <p:tags r:id="rId3"/>
            </p:custDataLst>
          </p:nvPr>
        </p:nvSpPr>
        <p:spPr>
          <a:xfrm>
            <a:off x="9226550" y="1476375"/>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4"/>
            </p:custDataLst>
          </p:nvPr>
        </p:nvSpPr>
        <p:spPr>
          <a:xfrm>
            <a:off x="1266190" y="1476375"/>
            <a:ext cx="1094740" cy="583565"/>
          </a:xfrm>
          <a:prstGeom prst="rect">
            <a:avLst/>
          </a:prstGeom>
          <a:noFill/>
        </p:spPr>
        <p:txBody>
          <a:bodyPr wrap="square" rtlCol="0">
            <a:spAutoFit/>
          </a:bodyPr>
          <a:p>
            <a:r>
              <a:rPr lang="zh-CN" altLang="en-US" sz="3200"/>
              <a:t>农业</a:t>
            </a:r>
            <a:endParaRPr lang="zh-CN" altLang="en-US" sz="3200"/>
          </a:p>
        </p:txBody>
      </p:sp>
      <p:sp>
        <p:nvSpPr>
          <p:cNvPr id="7" name="文本框 6"/>
          <p:cNvSpPr txBox="1"/>
          <p:nvPr>
            <p:custDataLst>
              <p:tags r:id="rId5"/>
            </p:custDataLst>
          </p:nvPr>
        </p:nvSpPr>
        <p:spPr>
          <a:xfrm>
            <a:off x="5586095" y="1476375"/>
            <a:ext cx="1094740" cy="583565"/>
          </a:xfrm>
          <a:prstGeom prst="rect">
            <a:avLst/>
          </a:prstGeom>
          <a:noFill/>
        </p:spPr>
        <p:txBody>
          <a:bodyPr wrap="square" rtlCol="0">
            <a:spAutoFit/>
          </a:bodyPr>
          <a:p>
            <a:r>
              <a:rPr lang="zh-CN" altLang="en-US" sz="3200"/>
              <a:t>农村</a:t>
            </a:r>
            <a:endParaRPr lang="zh-CN" altLang="en-US" sz="3200"/>
          </a:p>
        </p:txBody>
      </p:sp>
      <p:sp>
        <p:nvSpPr>
          <p:cNvPr id="8" name="文本框 7"/>
          <p:cNvSpPr txBox="1"/>
          <p:nvPr>
            <p:custDataLst>
              <p:tags r:id="rId6"/>
            </p:custDataLst>
          </p:nvPr>
        </p:nvSpPr>
        <p:spPr>
          <a:xfrm>
            <a:off x="9825990" y="1476375"/>
            <a:ext cx="1173480" cy="583565"/>
          </a:xfrm>
          <a:prstGeom prst="rect">
            <a:avLst/>
          </a:prstGeom>
          <a:noFill/>
        </p:spPr>
        <p:txBody>
          <a:bodyPr wrap="square" rtlCol="0">
            <a:spAutoFit/>
          </a:bodyPr>
          <a:p>
            <a:r>
              <a:rPr lang="zh-CN" altLang="en-US" sz="3200"/>
              <a:t>农民</a:t>
            </a:r>
            <a:endParaRPr lang="zh-CN" altLang="en-US" sz="3200"/>
          </a:p>
        </p:txBody>
      </p:sp>
      <p:pic>
        <p:nvPicPr>
          <p:cNvPr id="9" name="图片 8" descr="211746413663_.pic_hd"/>
          <p:cNvPicPr>
            <a:picLocks noChangeAspect="1"/>
          </p:cNvPicPr>
          <p:nvPr>
            <p:custDataLst>
              <p:tags r:id="rId7"/>
            </p:custDataLst>
          </p:nvPr>
        </p:nvPicPr>
        <p:blipFill>
          <a:blip r:embed="rId8"/>
          <a:stretch>
            <a:fillRect/>
          </a:stretch>
        </p:blipFill>
        <p:spPr>
          <a:xfrm>
            <a:off x="9226550" y="2587625"/>
            <a:ext cx="2411730" cy="3216910"/>
          </a:xfrm>
          <a:prstGeom prst="rect">
            <a:avLst/>
          </a:prstGeom>
        </p:spPr>
      </p:pic>
      <p:pic>
        <p:nvPicPr>
          <p:cNvPr id="10" name="图片 9" descr="201746413662_.pic_hd"/>
          <p:cNvPicPr>
            <a:picLocks noChangeAspect="1"/>
          </p:cNvPicPr>
          <p:nvPr>
            <p:custDataLst>
              <p:tags r:id="rId9"/>
            </p:custDataLst>
          </p:nvPr>
        </p:nvPicPr>
        <p:blipFill>
          <a:blip r:embed="rId10"/>
          <a:stretch>
            <a:fillRect/>
          </a:stretch>
        </p:blipFill>
        <p:spPr>
          <a:xfrm>
            <a:off x="4968240" y="2587625"/>
            <a:ext cx="2320925" cy="3216910"/>
          </a:xfrm>
          <a:prstGeom prst="rect">
            <a:avLst/>
          </a:prstGeom>
        </p:spPr>
      </p:pic>
      <p:pic>
        <p:nvPicPr>
          <p:cNvPr id="11" name="图片 10" descr="191746413661_.pic_hd"/>
          <p:cNvPicPr>
            <a:picLocks noChangeAspect="1"/>
          </p:cNvPicPr>
          <p:nvPr>
            <p:custDataLst>
              <p:tags r:id="rId11"/>
            </p:custDataLst>
          </p:nvPr>
        </p:nvPicPr>
        <p:blipFill>
          <a:blip r:embed="rId12"/>
          <a:stretch>
            <a:fillRect/>
          </a:stretch>
        </p:blipFill>
        <p:spPr>
          <a:xfrm>
            <a:off x="608330" y="2587625"/>
            <a:ext cx="2510155" cy="3216910"/>
          </a:xfrm>
          <a:prstGeom prst="rect">
            <a:avLst/>
          </a:prstGeom>
          <a:noFill/>
          <a:effectLst>
            <a:innerShdw blurRad="63500" dist="50800" dir="2700000">
              <a:prstClr val="black">
                <a:alpha val="50000"/>
              </a:prstClr>
            </a:innerShdw>
          </a:effectLst>
        </p:spPr>
      </p:pic>
      <p:sp>
        <p:nvSpPr>
          <p:cNvPr id="13" name="文本框 12"/>
          <p:cNvSpPr txBox="1"/>
          <p:nvPr/>
        </p:nvSpPr>
        <p:spPr>
          <a:xfrm>
            <a:off x="3477895" y="1904365"/>
            <a:ext cx="4064000" cy="368300"/>
          </a:xfrm>
          <a:prstGeom prst="rect">
            <a:avLst/>
          </a:prstGeom>
          <a:noFill/>
        </p:spPr>
        <p:txBody>
          <a:bodyPr wrap="square" rtlCol="0">
            <a:spAutoFit/>
          </a:bodyPr>
          <a:p>
            <a:endParaRPr lang="zh-CN" altLang="en-US"/>
          </a:p>
        </p:txBody>
      </p:sp>
    </p:spTree>
    <p:custDataLst>
      <p:tags r:id="rId1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2" name="标题 1"/>
          <p:cNvSpPr>
            <a:spLocks noGrp="1"/>
          </p:cNvSpPr>
          <p:nvPr>
            <p:ph type="title"/>
          </p:nvPr>
        </p:nvSpPr>
        <p:spPr>
          <a:xfrm>
            <a:off x="2405380" y="365125"/>
            <a:ext cx="7381240" cy="705485"/>
          </a:xfrm>
        </p:spPr>
        <p:txBody>
          <a:bodyPr/>
          <a:p>
            <a:pPr algn="ctr"/>
            <a:r>
              <a:rPr lang="zh-CN" altLang="en-US">
                <a:latin typeface="仿宋" panose="02010609060101010101" charset="-122"/>
                <a:ea typeface="仿宋" panose="02010609060101010101" charset="-122"/>
              </a:rPr>
              <a:t>历史背景</a:t>
            </a:r>
            <a:endParaRPr lang="zh-CN" altLang="en-US">
              <a:latin typeface="仿宋" panose="02010609060101010101" charset="-122"/>
              <a:ea typeface="仿宋" panose="02010609060101010101" charset="-122"/>
            </a:endParaRPr>
          </a:p>
        </p:txBody>
      </p:sp>
      <p:sp>
        <p:nvSpPr>
          <p:cNvPr id="5" name="圆角矩形 4"/>
          <p:cNvSpPr/>
          <p:nvPr/>
        </p:nvSpPr>
        <p:spPr>
          <a:xfrm>
            <a:off x="410845" y="28638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290830" y="468630"/>
            <a:ext cx="5408930" cy="976630"/>
          </a:xfrm>
          <a:prstGeom prst="rect">
            <a:avLst/>
          </a:prstGeom>
          <a:noFill/>
          <a:ln>
            <a:noFill/>
          </a:ln>
        </p:spPr>
        <p:txBody>
          <a:bodyPr wrap="none" rtlCol="0" anchor="t">
            <a:noAutofit/>
          </a:bodyPr>
          <a:p>
            <a:pPr algn="ctr"/>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三农的历史背景</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p:txBody>
      </p:sp>
      <p:sp>
        <p:nvSpPr>
          <p:cNvPr id="8" name="文本框 7"/>
          <p:cNvSpPr txBox="1"/>
          <p:nvPr/>
        </p:nvSpPr>
        <p:spPr>
          <a:xfrm>
            <a:off x="1128395" y="1329055"/>
            <a:ext cx="5088255" cy="4199890"/>
          </a:xfrm>
          <a:prstGeom prst="rect">
            <a:avLst/>
          </a:prstGeom>
          <a:noFill/>
        </p:spPr>
        <p:txBody>
          <a:bodyPr wrap="square" rtlCol="0">
            <a:noAutofit/>
          </a:bodyPr>
          <a:p>
            <a:r>
              <a:rPr lang="zh-CN" altLang="en-US" sz="2400">
                <a:ea typeface="+mn-lt"/>
                <a:cs typeface="+mn-lt"/>
              </a:rPr>
              <a:t>中国</a:t>
            </a:r>
            <a:r>
              <a:rPr lang="en-US" altLang="zh-CN" sz="2400">
                <a:ea typeface="+mn-lt"/>
                <a:cs typeface="+mn-lt"/>
              </a:rPr>
              <a:t>“</a:t>
            </a:r>
            <a:r>
              <a:rPr lang="zh-CN" altLang="en-US" sz="2400">
                <a:ea typeface="+mn-lt"/>
                <a:cs typeface="+mn-lt"/>
              </a:rPr>
              <a:t>三农</a:t>
            </a:r>
            <a:r>
              <a:rPr lang="en-US" altLang="zh-CN" sz="2400">
                <a:ea typeface="+mn-lt"/>
                <a:cs typeface="+mn-lt"/>
              </a:rPr>
              <a:t>”</a:t>
            </a:r>
            <a:r>
              <a:rPr lang="zh-CN" altLang="en-US" sz="2400">
                <a:ea typeface="+mn-lt"/>
                <a:cs typeface="+mn-lt"/>
              </a:rPr>
              <a:t>问题的形成与城乡二元结构密切相关。新中国成立后，为快速推进工业化，国家通过统购统销和户籍制度，使农业长期为工业提供积累，导致农村发展滞后。改革开放后，家庭联产承包责任制（</a:t>
            </a:r>
            <a:r>
              <a:rPr lang="en-US" altLang="zh-CN" sz="2400">
                <a:ea typeface="+mn-lt"/>
                <a:cs typeface="+mn-lt"/>
              </a:rPr>
              <a:t>1978</a:t>
            </a:r>
            <a:r>
              <a:rPr lang="zh-CN" altLang="en-US" sz="2400">
                <a:ea typeface="+mn-lt"/>
                <a:cs typeface="+mn-lt"/>
              </a:rPr>
              <a:t>）提高了农业效率，但</a:t>
            </a:r>
            <a:r>
              <a:rPr lang="en-US" altLang="zh-CN" sz="2400">
                <a:ea typeface="+mn-lt"/>
                <a:cs typeface="+mn-lt"/>
              </a:rPr>
              <a:t>90</a:t>
            </a:r>
            <a:r>
              <a:rPr lang="zh-CN" altLang="en-US" sz="2400">
                <a:ea typeface="+mn-lt"/>
                <a:cs typeface="+mn-lt"/>
              </a:rPr>
              <a:t>年代税费负担加重，</a:t>
            </a:r>
            <a:r>
              <a:rPr lang="en-US" altLang="zh-CN" sz="2400">
                <a:ea typeface="+mn-lt"/>
                <a:cs typeface="+mn-lt"/>
              </a:rPr>
              <a:t>“</a:t>
            </a:r>
            <a:r>
              <a:rPr lang="zh-CN" altLang="en-US" sz="2400">
                <a:ea typeface="+mn-lt"/>
                <a:cs typeface="+mn-lt"/>
              </a:rPr>
              <a:t>农民真苦、农村真穷、农业真危险</a:t>
            </a:r>
            <a:r>
              <a:rPr lang="en-US" altLang="zh-CN" sz="2400">
                <a:ea typeface="+mn-lt"/>
                <a:cs typeface="+mn-lt"/>
              </a:rPr>
              <a:t>”</a:t>
            </a:r>
            <a:r>
              <a:rPr lang="zh-CN" altLang="en-US" sz="2400">
                <a:ea typeface="+mn-lt"/>
                <a:cs typeface="+mn-lt"/>
              </a:rPr>
              <a:t>问题凸显。</a:t>
            </a:r>
            <a:r>
              <a:rPr lang="en-US" altLang="zh-CN" sz="2400">
                <a:ea typeface="+mn-lt"/>
                <a:cs typeface="+mn-lt"/>
              </a:rPr>
              <a:t>2006</a:t>
            </a:r>
            <a:r>
              <a:rPr lang="zh-CN" altLang="en-US" sz="2400">
                <a:ea typeface="+mn-lt"/>
                <a:cs typeface="+mn-lt"/>
              </a:rPr>
              <a:t>年取消农业税，并实施惠农政策，但城乡差距依然显著。</a:t>
            </a:r>
            <a:r>
              <a:rPr lang="en-US" altLang="zh-CN" sz="2400">
                <a:ea typeface="+mn-lt"/>
                <a:cs typeface="+mn-lt"/>
              </a:rPr>
              <a:t>2017</a:t>
            </a:r>
            <a:r>
              <a:rPr lang="zh-CN" altLang="en-US" sz="2400">
                <a:ea typeface="+mn-lt"/>
                <a:cs typeface="+mn-lt"/>
              </a:rPr>
              <a:t>年乡村振兴战略提出，标志着三农问题进入系统性解决阶段。</a:t>
            </a:r>
            <a:r>
              <a:rPr lang="en-US" altLang="zh-CN" sz="2400"/>
              <a:t>  </a:t>
            </a:r>
            <a:endParaRPr lang="en-US" altLang="zh-CN" sz="2400"/>
          </a:p>
        </p:txBody>
      </p:sp>
      <p:pic>
        <p:nvPicPr>
          <p:cNvPr id="9" name="图片 8" descr="221746414616_.pic_hd"/>
          <p:cNvPicPr>
            <a:picLocks noChangeAspect="1"/>
          </p:cNvPicPr>
          <p:nvPr/>
        </p:nvPicPr>
        <p:blipFill>
          <a:blip r:embed="rId1"/>
          <a:srcRect l="2247" t="3180" r="2926" b="1845"/>
          <a:stretch>
            <a:fillRect/>
          </a:stretch>
        </p:blipFill>
        <p:spPr>
          <a:xfrm>
            <a:off x="6826250" y="1800860"/>
            <a:ext cx="4512310" cy="3192780"/>
          </a:xfrm>
          <a:prstGeom prst="round2DiagRect">
            <a:avLst/>
          </a:prstGeom>
          <a:ln>
            <a:solidFill>
              <a:schemeClr val="bg1"/>
            </a:solidFill>
          </a:ln>
        </p:spPr>
      </p:pic>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rot="0">
            <a:off x="8049260" y="1625600"/>
            <a:ext cx="3907790" cy="4641850"/>
            <a:chOff x="4143" y="2221"/>
            <a:chExt cx="10713" cy="14700"/>
          </a:xfrm>
        </p:grpSpPr>
        <p:sp>
          <p:nvSpPr>
            <p:cNvPr id="25" name="对角圆角矩形 24"/>
            <p:cNvSpPr/>
            <p:nvPr>
              <p:custDataLst>
                <p:tags r:id="rId2"/>
              </p:custDataLst>
            </p:nvPr>
          </p:nvSpPr>
          <p:spPr>
            <a:xfrm>
              <a:off x="4143" y="2221"/>
              <a:ext cx="9856" cy="13981"/>
            </a:xfrm>
            <a:prstGeom prst="round2DiagRect">
              <a:avLst>
                <a:gd name="adj1" fmla="val 22507"/>
                <a:gd name="adj2" fmla="val 0"/>
              </a:avLst>
            </a:pr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9" name="图片 28" descr="E:/设计图片素材/guillaume-briard-CJp8wVjGZ88-unsplash.jpgguillaume-briard-CJp8wVjGZ88-unsplash"/>
            <p:cNvPicPr>
              <a:picLocks noChangeAspect="1"/>
            </p:cNvPicPr>
            <p:nvPr>
              <p:custDataLst>
                <p:tags r:id="rId3"/>
              </p:custDataLst>
            </p:nvPr>
          </p:nvPicPr>
          <p:blipFill>
            <a:blip r:embed="rId4" cstate="email"/>
            <a:srcRect l="15421" t="13179" r="15421" b="13179"/>
            <a:stretch>
              <a:fillRect/>
            </a:stretch>
          </p:blipFill>
          <p:spPr>
            <a:xfrm>
              <a:off x="4924" y="2857"/>
              <a:ext cx="9932" cy="14064"/>
            </a:xfrm>
            <a:prstGeom prst="round2DiagRect">
              <a:avLst>
                <a:gd name="adj1" fmla="val 15840"/>
                <a:gd name="adj2" fmla="val 0"/>
              </a:avLst>
            </a:prstGeom>
            <a:ln w="6350" cap="flat" cmpd="sng" algn="ctr">
              <a:solidFill>
                <a:schemeClr val="tx1">
                  <a:lumMod val="100000"/>
                  <a:alpha val="5000"/>
                </a:schemeClr>
              </a:solidFill>
              <a:prstDash val="solid"/>
              <a:round/>
              <a:headEnd type="none" w="med" len="med"/>
              <a:tailEnd type="none" w="med" len="med"/>
            </a:ln>
            <a:effectLst>
              <a:outerShdw blurRad="152400" dist="38100" dir="2700000" algn="tl" rotWithShape="0">
                <a:schemeClr val="tx1">
                  <a:alpha val="20000"/>
                </a:schemeClr>
              </a:outerShdw>
            </a:effectLst>
          </p:spPr>
        </p:pic>
      </p:grpSp>
      <p:sp>
        <p:nvSpPr>
          <p:cNvPr id="2" name="标题 1"/>
          <p:cNvSpPr>
            <a:spLocks noGrp="1"/>
          </p:cNvSpPr>
          <p:nvPr>
            <p:ph type="title"/>
          </p:nvPr>
        </p:nvSpPr>
        <p:spPr>
          <a:xfrm>
            <a:off x="608330" y="425450"/>
            <a:ext cx="10968990" cy="888365"/>
          </a:xfrm>
        </p:spPr>
        <p:txBody>
          <a:bodyPr>
            <a:noAutofit/>
          </a:bodyPr>
          <a:p>
            <a:pPr algn="ctr"/>
            <a:r>
              <a:rPr lang="zh-CN" altLang="en-US" sz="4000">
                <a:solidFill>
                  <a:schemeClr val="accent4">
                    <a:lumMod val="75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三农发展的现状</a:t>
            </a:r>
            <a:endParaRPr lang="zh-CN" altLang="en-US" sz="4000">
              <a:solidFill>
                <a:schemeClr val="accent4">
                  <a:lumMod val="75000"/>
                </a:schemeClr>
              </a:solidFill>
              <a:effectLst>
                <a:reflection blurRad="6350" stA="53000" endA="300" endPos="35500" dir="5400000" sy="-90000" algn="bl" rotWithShape="0"/>
              </a:effectLst>
              <a:latin typeface="仿宋" panose="02010609060101010101" charset="-122"/>
              <a:ea typeface="仿宋" panose="02010609060101010101" charset="-122"/>
              <a:sym typeface="+mn-ea"/>
            </a:endParaRPr>
          </a:p>
        </p:txBody>
      </p:sp>
      <p:sp>
        <p:nvSpPr>
          <p:cNvPr id="9" name="圆角矩形 8"/>
          <p:cNvSpPr/>
          <p:nvPr>
            <p:custDataLst>
              <p:tags r:id="rId5"/>
            </p:custDataLst>
          </p:nvPr>
        </p:nvSpPr>
        <p:spPr>
          <a:xfrm>
            <a:off x="1387475" y="3075940"/>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t>农村</a:t>
            </a:r>
            <a:endParaRPr lang="zh-CN" altLang="en-US"/>
          </a:p>
        </p:txBody>
      </p:sp>
      <p:sp>
        <p:nvSpPr>
          <p:cNvPr id="10" name="圆角矩形 9"/>
          <p:cNvSpPr/>
          <p:nvPr>
            <p:custDataLst>
              <p:tags r:id="rId6"/>
            </p:custDataLst>
          </p:nvPr>
        </p:nvSpPr>
        <p:spPr>
          <a:xfrm>
            <a:off x="1387475" y="4675505"/>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t>农民</a:t>
            </a:r>
            <a:endParaRPr lang="zh-CN" altLang="en-US"/>
          </a:p>
        </p:txBody>
      </p:sp>
      <p:sp>
        <p:nvSpPr>
          <p:cNvPr id="12" name="圆角矩形 11"/>
          <p:cNvSpPr/>
          <p:nvPr>
            <p:custDataLst>
              <p:tags r:id="rId7"/>
            </p:custDataLst>
          </p:nvPr>
        </p:nvSpPr>
        <p:spPr>
          <a:xfrm>
            <a:off x="1387475" y="1476375"/>
            <a:ext cx="2330450" cy="706120"/>
          </a:xfrm>
          <a:prstGeom prst="roundRect">
            <a:avLst/>
          </a:prstGeom>
          <a:gradFill>
            <a:gsLst>
              <a:gs pos="53000">
                <a:schemeClr val="accent4"/>
              </a:gs>
              <a:gs pos="0">
                <a:schemeClr val="accent4">
                  <a:lumMod val="25000"/>
                  <a:lumOff val="75000"/>
                </a:schemeClr>
              </a:gs>
              <a:gs pos="100000">
                <a:schemeClr val="accent4">
                  <a:lumMod val="5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t>农业</a:t>
            </a:r>
            <a:endParaRPr lang="zh-CN" altLang="en-US"/>
          </a:p>
        </p:txBody>
      </p:sp>
      <p:sp>
        <p:nvSpPr>
          <p:cNvPr id="14" name="文本框 13"/>
          <p:cNvSpPr txBox="1"/>
          <p:nvPr/>
        </p:nvSpPr>
        <p:spPr>
          <a:xfrm>
            <a:off x="4604385" y="1476375"/>
            <a:ext cx="4053205" cy="1127125"/>
          </a:xfrm>
          <a:prstGeom prst="rect">
            <a:avLst/>
          </a:prstGeom>
          <a:noFill/>
        </p:spPr>
        <p:txBody>
          <a:bodyPr wrap="square" rtlCol="0">
            <a:noAutofit/>
          </a:bodyPr>
          <a:p>
            <a:r>
              <a:rPr lang="zh-CN" altLang="en-US" sz="2800">
                <a:solidFill>
                  <a:schemeClr val="accent6">
                    <a:lumMod val="60000"/>
                    <a:lumOff val="40000"/>
                  </a:schemeClr>
                </a:solidFill>
              </a:rPr>
              <a:t>生产稳定增长</a:t>
            </a:r>
            <a:endParaRPr lang="zh-CN" altLang="en-US" sz="2800">
              <a:solidFill>
                <a:schemeClr val="accent6">
                  <a:lumMod val="60000"/>
                  <a:lumOff val="40000"/>
                </a:schemeClr>
              </a:solidFill>
            </a:endParaRPr>
          </a:p>
          <a:p>
            <a:r>
              <a:rPr lang="zh-CN" altLang="en-US" sz="2800">
                <a:solidFill>
                  <a:schemeClr val="accent6">
                    <a:lumMod val="60000"/>
                    <a:lumOff val="40000"/>
                  </a:schemeClr>
                </a:solidFill>
              </a:rPr>
              <a:t>科技赋能显著</a:t>
            </a:r>
            <a:endParaRPr lang="zh-CN" altLang="en-US" sz="2800">
              <a:solidFill>
                <a:schemeClr val="accent6">
                  <a:lumMod val="60000"/>
                  <a:lumOff val="40000"/>
                </a:schemeClr>
              </a:solidFill>
            </a:endParaRPr>
          </a:p>
          <a:p>
            <a:r>
              <a:rPr lang="zh-CN" altLang="en-US" sz="2800">
                <a:solidFill>
                  <a:schemeClr val="accent6">
                    <a:lumMod val="60000"/>
                    <a:lumOff val="40000"/>
                  </a:schemeClr>
                </a:solidFill>
              </a:rPr>
              <a:t>质量安全提升</a:t>
            </a:r>
            <a:endParaRPr lang="zh-CN" altLang="en-US" sz="2800">
              <a:solidFill>
                <a:schemeClr val="accent6">
                  <a:lumMod val="60000"/>
                  <a:lumOff val="40000"/>
                </a:schemeClr>
              </a:solidFill>
            </a:endParaRPr>
          </a:p>
        </p:txBody>
      </p:sp>
      <p:sp>
        <p:nvSpPr>
          <p:cNvPr id="17" name="文本框 16"/>
          <p:cNvSpPr txBox="1"/>
          <p:nvPr/>
        </p:nvSpPr>
        <p:spPr>
          <a:xfrm>
            <a:off x="4604385" y="3134995"/>
            <a:ext cx="4389755" cy="791210"/>
          </a:xfrm>
          <a:prstGeom prst="rect">
            <a:avLst/>
          </a:prstGeom>
          <a:noFill/>
        </p:spPr>
        <p:txBody>
          <a:bodyPr wrap="square" rtlCol="0">
            <a:noAutofit/>
          </a:bodyPr>
          <a:p>
            <a:r>
              <a:rPr lang="zh-CN" altLang="en-US" sz="2800">
                <a:solidFill>
                  <a:schemeClr val="accent6">
                    <a:lumMod val="60000"/>
                    <a:lumOff val="40000"/>
                  </a:schemeClr>
                </a:solidFill>
              </a:rPr>
              <a:t>基础设施改善</a:t>
            </a:r>
            <a:endParaRPr lang="zh-CN" altLang="en-US" sz="2800">
              <a:solidFill>
                <a:schemeClr val="accent6">
                  <a:lumMod val="60000"/>
                  <a:lumOff val="40000"/>
                </a:schemeClr>
              </a:solidFill>
            </a:endParaRPr>
          </a:p>
          <a:p>
            <a:r>
              <a:rPr lang="zh-CN" altLang="en-US" sz="2800">
                <a:solidFill>
                  <a:schemeClr val="accent6">
                    <a:lumMod val="60000"/>
                    <a:lumOff val="40000"/>
                  </a:schemeClr>
                </a:solidFill>
              </a:rPr>
              <a:t>生态环境优化</a:t>
            </a:r>
            <a:endParaRPr lang="zh-CN" altLang="en-US" sz="2800">
              <a:solidFill>
                <a:schemeClr val="accent6">
                  <a:lumMod val="60000"/>
                  <a:lumOff val="40000"/>
                </a:schemeClr>
              </a:solidFill>
            </a:endParaRPr>
          </a:p>
          <a:p>
            <a:r>
              <a:rPr lang="zh-CN" altLang="en-US" sz="2800">
                <a:solidFill>
                  <a:schemeClr val="accent6">
                    <a:lumMod val="60000"/>
                    <a:lumOff val="40000"/>
                  </a:schemeClr>
                </a:solidFill>
              </a:rPr>
              <a:t>社会和谐稳定</a:t>
            </a:r>
            <a:endParaRPr lang="zh-CN" altLang="en-US" sz="2800">
              <a:solidFill>
                <a:schemeClr val="accent6">
                  <a:lumMod val="60000"/>
                  <a:lumOff val="40000"/>
                </a:schemeClr>
              </a:solidFill>
            </a:endParaRPr>
          </a:p>
        </p:txBody>
      </p:sp>
      <p:sp>
        <p:nvSpPr>
          <p:cNvPr id="20" name="文本框 19"/>
          <p:cNvSpPr txBox="1"/>
          <p:nvPr/>
        </p:nvSpPr>
        <p:spPr>
          <a:xfrm>
            <a:off x="4604385" y="4897120"/>
            <a:ext cx="4159250" cy="944880"/>
          </a:xfrm>
          <a:prstGeom prst="rect">
            <a:avLst/>
          </a:prstGeom>
          <a:noFill/>
        </p:spPr>
        <p:txBody>
          <a:bodyPr wrap="square" rtlCol="0">
            <a:noAutofit/>
          </a:bodyPr>
          <a:p>
            <a:r>
              <a:rPr lang="zh-CN" altLang="en-US" sz="2800">
                <a:solidFill>
                  <a:schemeClr val="accent6">
                    <a:lumMod val="60000"/>
                    <a:lumOff val="40000"/>
                  </a:schemeClr>
                </a:solidFill>
              </a:rPr>
              <a:t>收入持续增长</a:t>
            </a:r>
            <a:endParaRPr lang="zh-CN" altLang="en-US" sz="2800">
              <a:solidFill>
                <a:schemeClr val="accent6">
                  <a:lumMod val="60000"/>
                  <a:lumOff val="40000"/>
                </a:schemeClr>
              </a:solidFill>
            </a:endParaRPr>
          </a:p>
          <a:p>
            <a:r>
              <a:rPr lang="zh-CN" altLang="en-US" sz="2800">
                <a:solidFill>
                  <a:schemeClr val="accent6">
                    <a:lumMod val="60000"/>
                    <a:lumOff val="40000"/>
                  </a:schemeClr>
                </a:solidFill>
              </a:rPr>
              <a:t>生活水平提高</a:t>
            </a:r>
            <a:endParaRPr lang="zh-CN" altLang="en-US" sz="2800">
              <a:solidFill>
                <a:schemeClr val="accent6">
                  <a:lumMod val="60000"/>
                  <a:lumOff val="4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zh-CN" altLang="en-US" sz="44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三农发展的</a:t>
            </a:r>
            <a:r>
              <a:rPr lang="zh-CN" altLang="en-US" sz="44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rPr>
              <a:t>成就</a:t>
            </a:r>
            <a:endParaRPr lang="zh-CN" altLang="en-US" sz="44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sym typeface="+mn-ea"/>
            </a:endParaRPr>
          </a:p>
        </p:txBody>
      </p:sp>
      <p:pic>
        <p:nvPicPr>
          <p:cNvPr id="3" name="图片 2"/>
          <p:cNvPicPr/>
          <p:nvPr/>
        </p:nvPicPr>
        <p:blipFill>
          <a:blip r:embed="rId1"/>
          <a:srcRect/>
          <a:stretch>
            <a:fillRect/>
          </a:stretch>
        </p:blipFill>
        <p:spPr>
          <a:xfrm>
            <a:off x="6833870" y="159385"/>
            <a:ext cx="3826510" cy="2880000"/>
          </a:xfrm>
          <a:prstGeom prst="leftArrow">
            <a:avLst/>
          </a:prstGeom>
        </p:spPr>
      </p:pic>
      <p:pic>
        <p:nvPicPr>
          <p:cNvPr id="5" name="图片 4"/>
          <p:cNvPicPr/>
          <p:nvPr/>
        </p:nvPicPr>
        <p:blipFill>
          <a:blip r:embed="rId2"/>
          <a:srcRect t="519" b="-519"/>
          <a:stretch>
            <a:fillRect/>
          </a:stretch>
        </p:blipFill>
        <p:spPr>
          <a:xfrm>
            <a:off x="6833870" y="3288665"/>
            <a:ext cx="3826510" cy="2952000"/>
          </a:xfrm>
          <a:prstGeom prst="leftArrow">
            <a:avLst/>
          </a:prstGeom>
        </p:spPr>
      </p:pic>
      <p:sp>
        <p:nvSpPr>
          <p:cNvPr id="8" name="文本框 7"/>
          <p:cNvSpPr txBox="1"/>
          <p:nvPr/>
        </p:nvSpPr>
        <p:spPr>
          <a:xfrm>
            <a:off x="761365" y="1812290"/>
            <a:ext cx="5400675" cy="4105275"/>
          </a:xfrm>
          <a:prstGeom prst="rect">
            <a:avLst/>
          </a:prstGeom>
          <a:noFill/>
          <a:ln>
            <a:gradFill>
              <a:gsLst>
                <a:gs pos="50000">
                  <a:schemeClr val="accent4"/>
                </a:gs>
                <a:gs pos="0">
                  <a:schemeClr val="accent4">
                    <a:lumMod val="25000"/>
                    <a:lumOff val="75000"/>
                  </a:schemeClr>
                </a:gs>
                <a:gs pos="100000">
                  <a:schemeClr val="accent4">
                    <a:lumMod val="85000"/>
                  </a:schemeClr>
                </a:gs>
              </a:gsLst>
              <a:lin ang="5400000" scaled="0"/>
            </a:gradFill>
          </a:ln>
        </p:spPr>
        <p:txBody>
          <a:bodyPr wrap="square" rtlCol="0">
            <a:noAutofit/>
          </a:bodyPr>
          <a:p>
            <a:r>
              <a:rPr lang="zh-CN" altLang="en-US" sz="2400"/>
              <a:t>我国三农发展成果丰硕：农业上，</a:t>
            </a:r>
            <a:r>
              <a:rPr lang="en-US" altLang="zh-CN" sz="2400"/>
              <a:t>2024</a:t>
            </a:r>
            <a:r>
              <a:rPr lang="zh-CN" altLang="en-US" sz="2400"/>
              <a:t>年粮食产量达</a:t>
            </a:r>
            <a:r>
              <a:rPr lang="en-US" altLang="zh-CN" sz="2400"/>
              <a:t>1.413</a:t>
            </a:r>
            <a:r>
              <a:rPr lang="zh-CN" altLang="en-US" sz="2400"/>
              <a:t>万亿斤，科技贡献率</a:t>
            </a:r>
            <a:r>
              <a:rPr lang="en-US" altLang="zh-CN" sz="2400"/>
              <a:t>63.2%</a:t>
            </a:r>
            <a:r>
              <a:rPr lang="zh-CN" altLang="en-US" sz="2400"/>
              <a:t>，产业结构优化；农村建设方面，基础设施完善，自来水普及率</a:t>
            </a:r>
            <a:r>
              <a:rPr lang="en-US" altLang="zh-CN" sz="2400"/>
              <a:t>94%</a:t>
            </a:r>
            <a:r>
              <a:rPr lang="zh-CN" altLang="en-US" sz="2400"/>
              <a:t>、快递覆盖超</a:t>
            </a:r>
            <a:r>
              <a:rPr lang="en-US" altLang="zh-CN" sz="2400"/>
              <a:t>95%</a:t>
            </a:r>
            <a:r>
              <a:rPr lang="zh-CN" altLang="en-US" sz="2400"/>
              <a:t>建制村，人居环境与公共服务显著改善；农民收入持续增长，</a:t>
            </a:r>
            <a:r>
              <a:rPr lang="en-US" altLang="zh-CN" sz="2400"/>
              <a:t>2024</a:t>
            </a:r>
            <a:r>
              <a:rPr lang="zh-CN" altLang="en-US" sz="2400"/>
              <a:t>年人均可支配收入</a:t>
            </a:r>
            <a:r>
              <a:rPr lang="en-US" altLang="zh-CN" sz="2400"/>
              <a:t>23119</a:t>
            </a:r>
            <a:r>
              <a:rPr lang="zh-CN" altLang="en-US" sz="2400"/>
              <a:t>元，增速高于城镇居民，生活品质与精神风貌双提升。</a:t>
            </a:r>
            <a:endParaRPr lang="zh-CN"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sp>
        <p:nvSpPr>
          <p:cNvPr id="5" name="圆角矩形 4"/>
          <p:cNvSpPr/>
          <p:nvPr/>
        </p:nvSpPr>
        <p:spPr>
          <a:xfrm>
            <a:off x="410845" y="28638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33655" y="0"/>
            <a:ext cx="12225655" cy="6858000"/>
          </a:xfrm>
          <a:prstGeom prst="rect">
            <a:avLst/>
          </a:prstGeom>
        </p:spPr>
      </p:pic>
      <p:sp>
        <p:nvSpPr>
          <p:cNvPr id="4" name="圆角矩形 3"/>
          <p:cNvSpPr/>
          <p:nvPr/>
        </p:nvSpPr>
        <p:spPr>
          <a:xfrm>
            <a:off x="353695" y="31813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1"/>
          <a:stretch>
            <a:fillRect/>
          </a:stretch>
        </p:blipFill>
        <p:spPr>
          <a:xfrm>
            <a:off x="8610600" y="1716405"/>
            <a:ext cx="3035935" cy="3734435"/>
          </a:xfrm>
          <a:prstGeom prst="round2DiagRect">
            <a:avLst/>
          </a:prstGeom>
        </p:spPr>
      </p:pic>
      <p:sp>
        <p:nvSpPr>
          <p:cNvPr id="7" name="文本框 6"/>
          <p:cNvSpPr txBox="1"/>
          <p:nvPr/>
        </p:nvSpPr>
        <p:spPr>
          <a:xfrm>
            <a:off x="869950" y="413385"/>
            <a:ext cx="7862570" cy="5969635"/>
          </a:xfrm>
          <a:prstGeom prst="rect">
            <a:avLst/>
          </a:prstGeom>
          <a:noFill/>
        </p:spPr>
        <p:txBody>
          <a:bodyPr wrap="square" rtlCol="0">
            <a:spAutoFit/>
          </a:bodyPr>
          <a:p>
            <a:endParaRPr lang="en-US" altLang="zh-CN"/>
          </a:p>
          <a:p>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（一）农业发展挑战</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p>
          <a:p>
            <a:r>
              <a:rPr lang="en-US" altLang="zh-CN" b="1"/>
              <a:t>1. </a:t>
            </a:r>
            <a:r>
              <a:rPr lang="zh-CN" altLang="en-US" b="1"/>
              <a:t>资源约束加剧</a:t>
            </a:r>
            <a:endParaRPr lang="zh-CN" altLang="en-US" b="1"/>
          </a:p>
          <a:p>
            <a:endParaRPr lang="en-US" altLang="zh-CN"/>
          </a:p>
          <a:p>
            <a:r>
              <a:rPr lang="en-US" altLang="en-US"/>
              <a:t>◦</a:t>
            </a:r>
            <a:r>
              <a:rPr lang="en-US" altLang="zh-CN"/>
              <a:t> </a:t>
            </a:r>
            <a:r>
              <a:rPr lang="zh-CN" altLang="en-US"/>
              <a:t>耕地面积减少，人均耕地不足，且耕地质量下降，部分地区土壤污染严重。</a:t>
            </a:r>
            <a:endParaRPr lang="zh-CN" altLang="en-US"/>
          </a:p>
          <a:p>
            <a:endParaRPr lang="en-US" altLang="zh-CN"/>
          </a:p>
          <a:p>
            <a:r>
              <a:rPr lang="en-US" altLang="en-US"/>
              <a:t>◦</a:t>
            </a:r>
            <a:r>
              <a:rPr lang="en-US" altLang="zh-CN"/>
              <a:t> </a:t>
            </a:r>
            <a:r>
              <a:rPr lang="zh-CN" altLang="en-US"/>
              <a:t>水资源短缺，农业用水效率低，部分地区存在过度开采地下水现象</a:t>
            </a:r>
            <a:r>
              <a:rPr lang="en-US" altLang="zh-CN"/>
              <a:t> </a:t>
            </a:r>
            <a:r>
              <a:rPr lang="zh-CN" altLang="en-US"/>
              <a:t>。</a:t>
            </a:r>
            <a:endParaRPr lang="zh-CN" altLang="en-US"/>
          </a:p>
          <a:p>
            <a:endParaRPr lang="en-US" altLang="zh-CN" b="1"/>
          </a:p>
          <a:p>
            <a:r>
              <a:rPr lang="en-US" altLang="zh-CN" b="1"/>
              <a:t>2. </a:t>
            </a:r>
            <a:r>
              <a:rPr lang="zh-CN" altLang="en-US" b="1"/>
              <a:t>农业生产成本上升</a:t>
            </a:r>
            <a:endParaRPr lang="zh-CN" altLang="en-US" b="1"/>
          </a:p>
          <a:p>
            <a:endParaRPr lang="en-US" altLang="zh-CN"/>
          </a:p>
          <a:p>
            <a:r>
              <a:rPr lang="en-US" altLang="en-US"/>
              <a:t>◦</a:t>
            </a:r>
            <a:r>
              <a:rPr lang="en-US" altLang="zh-CN"/>
              <a:t> </a:t>
            </a:r>
            <a:r>
              <a:rPr lang="zh-CN" altLang="en-US"/>
              <a:t>种子、化肥、农药等农资价格上涨，农业机械购置和使用成本增加。</a:t>
            </a:r>
            <a:endParaRPr lang="zh-CN" altLang="en-US"/>
          </a:p>
          <a:p>
            <a:endParaRPr lang="en-US" altLang="zh-CN"/>
          </a:p>
          <a:p>
            <a:r>
              <a:rPr lang="en-US" altLang="en-US"/>
              <a:t>◦</a:t>
            </a:r>
            <a:r>
              <a:rPr lang="en-US" altLang="zh-CN"/>
              <a:t> </a:t>
            </a:r>
            <a:r>
              <a:rPr lang="zh-CN" altLang="en-US"/>
              <a:t>劳动力成本上升，农村青壮年劳动力外流，农业劳动力短缺且老龄化严重。</a:t>
            </a:r>
            <a:endParaRPr lang="zh-CN" altLang="en-US"/>
          </a:p>
          <a:p>
            <a:endParaRPr lang="en-US" altLang="zh-CN"/>
          </a:p>
          <a:p>
            <a:r>
              <a:rPr lang="en-US" altLang="zh-CN" b="1"/>
              <a:t>3. </a:t>
            </a:r>
            <a:r>
              <a:rPr lang="zh-CN" altLang="en-US" b="1"/>
              <a:t>农产品竞争力不足</a:t>
            </a:r>
            <a:endParaRPr lang="zh-CN" altLang="en-US" b="1"/>
          </a:p>
          <a:p>
            <a:endParaRPr lang="en-US" altLang="zh-CN"/>
          </a:p>
          <a:p>
            <a:r>
              <a:rPr lang="en-US" altLang="en-US"/>
              <a:t>◦</a:t>
            </a:r>
            <a:r>
              <a:rPr lang="en-US" altLang="zh-CN"/>
              <a:t> </a:t>
            </a:r>
            <a:r>
              <a:rPr lang="zh-CN" altLang="en-US"/>
              <a:t>农产品同质化严重，品牌建设滞后，缺乏具有国际竞争力的农产品品牌。</a:t>
            </a:r>
            <a:endParaRPr lang="zh-CN" altLang="en-US"/>
          </a:p>
          <a:p>
            <a:endParaRPr lang="en-US" altLang="zh-CN"/>
          </a:p>
          <a:p>
            <a:r>
              <a:rPr lang="en-US" altLang="en-US"/>
              <a:t>◦</a:t>
            </a:r>
            <a:r>
              <a:rPr lang="en-US" altLang="zh-CN"/>
              <a:t> </a:t>
            </a:r>
            <a:r>
              <a:rPr lang="zh-CN" altLang="en-US"/>
              <a:t>农产品质量安全问题时有发生，难以满足消费者对高品质农产品的需求。</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pic>
        <p:nvPicPr>
          <p:cNvPr id="3" name="图片 2"/>
          <p:cNvPicPr>
            <a:picLocks noChangeAspect="1"/>
          </p:cNvPicPr>
          <p:nvPr/>
        </p:nvPicPr>
        <p:blipFill>
          <a:blip r:embed="rId1"/>
          <a:stretch>
            <a:fillRect/>
          </a:stretch>
        </p:blipFill>
        <p:spPr>
          <a:xfrm>
            <a:off x="0" y="0"/>
            <a:ext cx="12192000" cy="6857365"/>
          </a:xfrm>
          <a:prstGeom prst="rect">
            <a:avLst/>
          </a:prstGeom>
        </p:spPr>
      </p:pic>
      <p:sp>
        <p:nvSpPr>
          <p:cNvPr id="4" name="圆角矩形 3"/>
          <p:cNvSpPr/>
          <p:nvPr/>
        </p:nvSpPr>
        <p:spPr>
          <a:xfrm>
            <a:off x="367665" y="41338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rcRect l="11086" t="37330" r="16853" b="8250"/>
          <a:stretch>
            <a:fillRect/>
          </a:stretch>
        </p:blipFill>
        <p:spPr>
          <a:xfrm>
            <a:off x="8173720" y="2865120"/>
            <a:ext cx="3403600" cy="3176905"/>
          </a:xfrm>
          <a:prstGeom prst="ellipse">
            <a:avLst/>
          </a:prstGeom>
        </p:spPr>
      </p:pic>
      <p:sp>
        <p:nvSpPr>
          <p:cNvPr id="6" name="文本框 5"/>
          <p:cNvSpPr txBox="1"/>
          <p:nvPr/>
        </p:nvSpPr>
        <p:spPr>
          <a:xfrm>
            <a:off x="704850" y="413385"/>
            <a:ext cx="7744460" cy="4873625"/>
          </a:xfrm>
          <a:prstGeom prst="rect">
            <a:avLst/>
          </a:prstGeom>
          <a:noFill/>
        </p:spPr>
        <p:txBody>
          <a:bodyPr wrap="square" rtlCol="0">
            <a:noAutofit/>
          </a:bodyPr>
          <a:p>
            <a:pPr algn="l">
              <a:buClrTx/>
              <a:buSzTx/>
              <a:buFontTx/>
            </a:pPr>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（二）农村建设挑战</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p>
          <a:p>
            <a:r>
              <a:rPr lang="en-US" altLang="zh-CN" sz="2000" b="1"/>
              <a:t>1. </a:t>
            </a:r>
            <a:r>
              <a:rPr lang="zh-CN" altLang="en-US" sz="2000" b="1"/>
              <a:t>基础设施薄弱</a:t>
            </a:r>
            <a:endParaRPr lang="zh-CN" altLang="en-US" sz="2000" b="1"/>
          </a:p>
          <a:p>
            <a:endParaRPr lang="en-US" altLang="zh-CN" sz="2000"/>
          </a:p>
          <a:p>
            <a:r>
              <a:rPr lang="en-US" altLang="en-US" sz="2000"/>
              <a:t>◦</a:t>
            </a:r>
            <a:r>
              <a:rPr lang="en-US" altLang="zh-CN" sz="2000"/>
              <a:t> </a:t>
            </a:r>
            <a:r>
              <a:rPr lang="zh-CN" altLang="en-US" sz="2000"/>
              <a:t>部分农村地区道路、水电、通信等基础设施不完善，交通不便，网络覆盖不足。</a:t>
            </a:r>
            <a:endParaRPr lang="zh-CN" altLang="en-US" sz="2000"/>
          </a:p>
          <a:p>
            <a:endParaRPr lang="en-US" altLang="zh-CN" sz="2000"/>
          </a:p>
          <a:p>
            <a:r>
              <a:rPr lang="en-US" altLang="en-US" sz="2000"/>
              <a:t>◦</a:t>
            </a:r>
            <a:r>
              <a:rPr lang="en-US" altLang="zh-CN" sz="2000"/>
              <a:t> </a:t>
            </a:r>
            <a:r>
              <a:rPr lang="zh-CN" altLang="en-US" sz="2000"/>
              <a:t>农田水利设施老化，抵御自然灾害能力差。</a:t>
            </a:r>
            <a:endParaRPr lang="zh-CN" altLang="en-US" sz="2000"/>
          </a:p>
          <a:p>
            <a:endParaRPr lang="en-US" altLang="zh-CN" sz="2000"/>
          </a:p>
          <a:p>
            <a:r>
              <a:rPr lang="en-US" altLang="zh-CN" sz="2000" b="1"/>
              <a:t>2. </a:t>
            </a:r>
            <a:r>
              <a:rPr lang="zh-CN" altLang="en-US" sz="2000" b="1"/>
              <a:t>公共服务不足</a:t>
            </a:r>
            <a:endParaRPr lang="zh-CN" altLang="en-US" sz="2000" b="1"/>
          </a:p>
          <a:p>
            <a:endParaRPr lang="en-US" altLang="zh-CN" sz="2000"/>
          </a:p>
          <a:p>
            <a:r>
              <a:rPr lang="en-US" altLang="en-US" sz="2000"/>
              <a:t>◦</a:t>
            </a:r>
            <a:r>
              <a:rPr lang="en-US" altLang="zh-CN" sz="2000"/>
              <a:t> </a:t>
            </a:r>
            <a:r>
              <a:rPr lang="zh-CN" altLang="en-US" sz="2000"/>
              <a:t>农村教育资源匮乏，师资力量薄弱，教学条件差，农村学生辍学率较高。</a:t>
            </a:r>
            <a:endParaRPr lang="zh-CN" altLang="en-US" sz="2000"/>
          </a:p>
          <a:p>
            <a:endParaRPr lang="en-US" altLang="zh-CN" sz="2000"/>
          </a:p>
          <a:p>
            <a:r>
              <a:rPr lang="en-US" altLang="en-US" sz="2000"/>
              <a:t>◦</a:t>
            </a:r>
            <a:r>
              <a:rPr lang="en-US" altLang="zh-CN" sz="2000"/>
              <a:t> </a:t>
            </a:r>
            <a:r>
              <a:rPr lang="zh-CN" altLang="en-US" sz="2000"/>
              <a:t>医疗卫生服务水平低，医疗设施落后，缺乏专业医护人员，农民看病难、看病贵问题依然存在。</a:t>
            </a:r>
            <a:endParaRPr lang="zh-CN" altLang="en-US" sz="2000"/>
          </a:p>
          <a:p>
            <a:endParaRPr lang="en-US" altLang="zh-CN" sz="2000"/>
          </a:p>
          <a:p>
            <a:r>
              <a:rPr lang="en-US" altLang="en-US" sz="2000"/>
              <a:t>◦</a:t>
            </a:r>
            <a:r>
              <a:rPr lang="en-US" altLang="zh-CN" sz="2000"/>
              <a:t> </a:t>
            </a:r>
            <a:r>
              <a:rPr lang="zh-CN" altLang="en-US" sz="2000"/>
              <a:t>文化设施和文化活动少，农民精神文化生活单调。</a:t>
            </a:r>
            <a:endParaRPr lang="zh-CN" altLang="en-US" sz="2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330" y="608330"/>
            <a:ext cx="10968990" cy="608965"/>
          </a:xfrm>
        </p:spPr>
        <p:txBody>
          <a:bodyPr>
            <a:normAutofit fontScale="90000"/>
          </a:bodyPr>
          <a:p>
            <a:endParaRPr lang="zh-CN" altLang="en-US"/>
          </a:p>
        </p:txBody>
      </p:sp>
      <p:pic>
        <p:nvPicPr>
          <p:cNvPr id="3" name="图片 2"/>
          <p:cNvPicPr>
            <a:picLocks noChangeAspect="1"/>
          </p:cNvPicPr>
          <p:nvPr/>
        </p:nvPicPr>
        <p:blipFill>
          <a:blip r:embed="rId1"/>
          <a:stretch>
            <a:fillRect/>
          </a:stretch>
        </p:blipFill>
        <p:spPr>
          <a:xfrm>
            <a:off x="0" y="-635"/>
            <a:ext cx="12302490" cy="6858635"/>
          </a:xfrm>
          <a:prstGeom prst="rect">
            <a:avLst/>
          </a:prstGeom>
        </p:spPr>
      </p:pic>
      <p:sp>
        <p:nvSpPr>
          <p:cNvPr id="5" name="圆角矩形 4"/>
          <p:cNvSpPr/>
          <p:nvPr/>
        </p:nvSpPr>
        <p:spPr>
          <a:xfrm>
            <a:off x="418465" y="400685"/>
            <a:ext cx="11450320" cy="6222365"/>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1"/>
          <a:stretch>
            <a:fillRect/>
          </a:stretch>
        </p:blipFill>
        <p:spPr>
          <a:xfrm>
            <a:off x="7572375" y="1847850"/>
            <a:ext cx="4296410" cy="2976880"/>
          </a:xfrm>
          <a:prstGeom prst="hexagon">
            <a:avLst/>
          </a:prstGeom>
        </p:spPr>
      </p:pic>
      <p:sp>
        <p:nvSpPr>
          <p:cNvPr id="6" name="文本框 5"/>
          <p:cNvSpPr txBox="1"/>
          <p:nvPr/>
        </p:nvSpPr>
        <p:spPr>
          <a:xfrm>
            <a:off x="670560" y="582295"/>
            <a:ext cx="11049000" cy="5692775"/>
          </a:xfrm>
          <a:prstGeom prst="rect">
            <a:avLst/>
          </a:prstGeom>
          <a:noFill/>
        </p:spPr>
        <p:txBody>
          <a:bodyPr wrap="square" rtlCol="0">
            <a:spAutoFit/>
          </a:bodyPr>
          <a:p>
            <a:pPr algn="l">
              <a:buClrTx/>
              <a:buSzTx/>
              <a:buFontTx/>
            </a:pPr>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（三）农民发展挑战</a:t>
            </a:r>
            <a:endPar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endParaRPr>
          </a:p>
          <a:p>
            <a:endParaRPr lang="en-US" altLang="zh-CN"/>
          </a:p>
          <a:p>
            <a:r>
              <a:rPr lang="en-US" altLang="zh-CN" b="1"/>
              <a:t>1. </a:t>
            </a:r>
            <a:r>
              <a:rPr lang="zh-CN" altLang="en-US" b="1"/>
              <a:t>收入增长缓慢</a:t>
            </a:r>
            <a:endParaRPr lang="zh-CN" altLang="en-US" b="1"/>
          </a:p>
          <a:p>
            <a:endParaRPr lang="en-US" altLang="zh-CN"/>
          </a:p>
          <a:p>
            <a:r>
              <a:rPr lang="en-US" altLang="en-US"/>
              <a:t>◦</a:t>
            </a:r>
            <a:r>
              <a:rPr lang="en-US" altLang="zh-CN"/>
              <a:t> </a:t>
            </a:r>
            <a:r>
              <a:rPr lang="zh-CN" altLang="en-US"/>
              <a:t>农业生产收益低，农民单纯依靠农业种植收入有限。</a:t>
            </a:r>
            <a:endParaRPr lang="zh-CN" altLang="en-US"/>
          </a:p>
          <a:p>
            <a:endParaRPr lang="en-US" altLang="zh-CN"/>
          </a:p>
          <a:p>
            <a:r>
              <a:rPr lang="en-US" altLang="en-US"/>
              <a:t>◦</a:t>
            </a:r>
            <a:r>
              <a:rPr lang="en-US" altLang="zh-CN"/>
              <a:t> </a:t>
            </a:r>
            <a:r>
              <a:rPr lang="zh-CN" altLang="en-US"/>
              <a:t>农村二三产业发展不充分，农民就业渠道狭窄，工资性收入增长困难。</a:t>
            </a:r>
            <a:endParaRPr lang="zh-CN" altLang="en-US"/>
          </a:p>
          <a:p>
            <a:endParaRPr lang="en-US" altLang="zh-CN"/>
          </a:p>
          <a:p>
            <a:r>
              <a:rPr lang="en-US" altLang="zh-CN" b="1"/>
              <a:t>2. </a:t>
            </a:r>
            <a:r>
              <a:rPr lang="zh-CN" altLang="en-US" b="1"/>
              <a:t>技能素质不高</a:t>
            </a:r>
            <a:endParaRPr lang="zh-CN" altLang="en-US" b="1"/>
          </a:p>
          <a:p>
            <a:endParaRPr lang="en-US" altLang="zh-CN"/>
          </a:p>
          <a:p>
            <a:r>
              <a:rPr lang="en-US" altLang="en-US"/>
              <a:t>◦</a:t>
            </a:r>
            <a:r>
              <a:rPr lang="en-US" altLang="zh-CN"/>
              <a:t> </a:t>
            </a:r>
            <a:r>
              <a:rPr lang="zh-CN" altLang="en-US"/>
              <a:t>农民受教育程度普遍较低，缺乏现代农业生产技术和经营管理知识。</a:t>
            </a:r>
            <a:endParaRPr lang="zh-CN" altLang="en-US"/>
          </a:p>
          <a:p>
            <a:endParaRPr lang="en-US" altLang="zh-CN"/>
          </a:p>
          <a:p>
            <a:r>
              <a:rPr lang="en-US" altLang="en-US"/>
              <a:t>◦</a:t>
            </a:r>
            <a:r>
              <a:rPr lang="en-US" altLang="zh-CN"/>
              <a:t> </a:t>
            </a:r>
            <a:r>
              <a:rPr lang="zh-CN" altLang="en-US"/>
              <a:t>对新事物、新技术接受能力差，难以适应农业现代化发展的要求。</a:t>
            </a:r>
            <a:endParaRPr lang="zh-CN" altLang="en-US"/>
          </a:p>
          <a:p>
            <a:endParaRPr lang="en-US" altLang="zh-CN" b="1"/>
          </a:p>
          <a:p>
            <a:r>
              <a:rPr lang="en-US" altLang="zh-CN" b="1"/>
              <a:t>3. </a:t>
            </a:r>
            <a:r>
              <a:rPr lang="zh-CN" altLang="en-US" b="1"/>
              <a:t>社会保障不足</a:t>
            </a:r>
            <a:endParaRPr lang="zh-CN" altLang="en-US" b="1"/>
          </a:p>
          <a:p>
            <a:endParaRPr lang="en-US" altLang="zh-CN"/>
          </a:p>
          <a:p>
            <a:r>
              <a:rPr lang="en-US" altLang="en-US"/>
              <a:t>◦</a:t>
            </a:r>
            <a:r>
              <a:rPr lang="en-US" altLang="zh-CN"/>
              <a:t> </a:t>
            </a:r>
            <a:r>
              <a:rPr lang="zh-CN" altLang="en-US"/>
              <a:t>农村养老保险、医疗保险等社会保障体系不完善，保障水平较低。</a:t>
            </a:r>
            <a:endParaRPr lang="zh-CN" altLang="en-US"/>
          </a:p>
          <a:p>
            <a:endParaRPr lang="en-US" altLang="zh-CN"/>
          </a:p>
          <a:p>
            <a:r>
              <a:rPr lang="en-US" altLang="en-US"/>
              <a:t>◦</a:t>
            </a:r>
            <a:r>
              <a:rPr lang="en-US" altLang="zh-CN"/>
              <a:t> </a:t>
            </a:r>
            <a:r>
              <a:rPr lang="zh-CN" altLang="en-US"/>
              <a:t>农村养老服务设施短缺，养老问题日益突出。</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endParaRPr lang="zh-CN" altLang="en-US"/>
          </a:p>
        </p:txBody>
      </p:sp>
      <p:pic>
        <p:nvPicPr>
          <p:cNvPr id="3" name="图片 2"/>
          <p:cNvPicPr>
            <a:picLocks noChangeAspect="1"/>
          </p:cNvPicPr>
          <p:nvPr/>
        </p:nvPicPr>
        <p:blipFill>
          <a:blip r:embed="rId1"/>
          <a:stretch>
            <a:fillRect/>
          </a:stretch>
        </p:blipFill>
        <p:spPr>
          <a:xfrm>
            <a:off x="-635" y="0"/>
            <a:ext cx="12192000" cy="6858000"/>
          </a:xfrm>
          <a:prstGeom prst="rect">
            <a:avLst/>
          </a:prstGeom>
        </p:spPr>
      </p:pic>
      <p:sp>
        <p:nvSpPr>
          <p:cNvPr id="5" name="圆角矩形 4"/>
          <p:cNvSpPr/>
          <p:nvPr/>
        </p:nvSpPr>
        <p:spPr>
          <a:xfrm>
            <a:off x="264160" y="167005"/>
            <a:ext cx="11828780" cy="6295390"/>
          </a:xfrm>
          <a:prstGeom prst="round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1"/>
          <a:srcRect l="33562" t="38119"/>
          <a:stretch>
            <a:fillRect/>
          </a:stretch>
        </p:blipFill>
        <p:spPr>
          <a:xfrm>
            <a:off x="8332470" y="1313815"/>
            <a:ext cx="3858895" cy="4700905"/>
          </a:xfrm>
          <a:prstGeom prst="diamond">
            <a:avLst/>
          </a:prstGeom>
        </p:spPr>
      </p:pic>
      <p:sp>
        <p:nvSpPr>
          <p:cNvPr id="6" name="文本框 5"/>
          <p:cNvSpPr txBox="1"/>
          <p:nvPr/>
        </p:nvSpPr>
        <p:spPr>
          <a:xfrm>
            <a:off x="346075" y="106045"/>
            <a:ext cx="11303000" cy="6247130"/>
          </a:xfrm>
          <a:prstGeom prst="rect">
            <a:avLst/>
          </a:prstGeom>
          <a:noFill/>
        </p:spPr>
        <p:txBody>
          <a:bodyPr wrap="square" rtlCol="0">
            <a:spAutoFit/>
          </a:bodyPr>
          <a:p>
            <a:r>
              <a:rPr lang="zh-CN" altLang="en-US" sz="4000" b="1">
                <a:solidFill>
                  <a:schemeClr val="accent4">
                    <a:lumMod val="50000"/>
                  </a:schemeClr>
                </a:solidFill>
                <a:effectLst>
                  <a:reflection blurRad="6350" stA="53000" endA="300" endPos="35500" dir="5400000" sy="-90000" algn="bl" rotWithShape="0"/>
                </a:effectLst>
                <a:latin typeface="仿宋" panose="02010609060101010101" charset="-122"/>
                <a:ea typeface="仿宋" panose="02010609060101010101" charset="-122"/>
              </a:rPr>
              <a:t>（一）农业发展解决方案</a:t>
            </a:r>
            <a:endParaRPr lang="zh-CN" altLang="en-US" sz="4000" b="1">
              <a:effectLst>
                <a:outerShdw blurRad="38100" dist="19050" dir="2700000" algn="tl" rotWithShape="0">
                  <a:schemeClr val="dk1">
                    <a:alpha val="40000"/>
                  </a:schemeClr>
                </a:outerShdw>
              </a:effectLst>
            </a:endParaRPr>
          </a:p>
          <a:p>
            <a:endParaRPr lang="en-US" altLang="zh-CN"/>
          </a:p>
          <a:p>
            <a:r>
              <a:rPr lang="en-US" altLang="zh-CN" b="1"/>
              <a:t>1. </a:t>
            </a:r>
            <a:r>
              <a:rPr lang="zh-CN" altLang="en-US" b="1"/>
              <a:t>加强农业科技创新</a:t>
            </a:r>
            <a:endParaRPr lang="zh-CN" altLang="en-US" b="1"/>
          </a:p>
          <a:p>
            <a:endParaRPr lang="en-US" altLang="zh-CN"/>
          </a:p>
          <a:p>
            <a:r>
              <a:rPr lang="en-US" altLang="en-US"/>
              <a:t>◦</a:t>
            </a:r>
            <a:r>
              <a:rPr lang="en-US" altLang="zh-CN"/>
              <a:t> </a:t>
            </a:r>
            <a:r>
              <a:rPr lang="zh-CN" altLang="en-US"/>
              <a:t>推广农业机械化、智能化，提高农业生产效率，降低劳动强度。</a:t>
            </a:r>
            <a:endParaRPr lang="zh-CN" altLang="en-US"/>
          </a:p>
          <a:p>
            <a:endParaRPr lang="en-US" altLang="zh-CN"/>
          </a:p>
          <a:p>
            <a:r>
              <a:rPr lang="en-US" altLang="en-US"/>
              <a:t>◦</a:t>
            </a:r>
            <a:r>
              <a:rPr lang="en-US" altLang="zh-CN"/>
              <a:t> </a:t>
            </a:r>
            <a:r>
              <a:rPr lang="zh-CN" altLang="en-US"/>
              <a:t>发展智慧农业，利用物联网、大数据等技术实现农业精准生产和管理。</a:t>
            </a:r>
            <a:endParaRPr lang="zh-CN" altLang="en-US"/>
          </a:p>
          <a:p>
            <a:endParaRPr lang="en-US" altLang="zh-CN"/>
          </a:p>
          <a:p>
            <a:r>
              <a:rPr lang="en-US" altLang="zh-CN" b="1"/>
              <a:t>2. </a:t>
            </a:r>
            <a:r>
              <a:rPr lang="zh-CN" altLang="en-US" b="1"/>
              <a:t>推进农业产业化经营</a:t>
            </a:r>
            <a:endParaRPr lang="zh-CN" altLang="en-US" b="1"/>
          </a:p>
          <a:p>
            <a:endParaRPr lang="en-US" altLang="zh-CN"/>
          </a:p>
          <a:p>
            <a:r>
              <a:rPr lang="en-US" altLang="en-US"/>
              <a:t>◦</a:t>
            </a:r>
            <a:r>
              <a:rPr lang="en-US" altLang="zh-CN"/>
              <a:t> </a:t>
            </a:r>
            <a:r>
              <a:rPr lang="zh-CN" altLang="en-US"/>
              <a:t>发展农产品加工业，延长农业产业链，提高农产品附加值。</a:t>
            </a:r>
            <a:endParaRPr lang="zh-CN" altLang="en-US"/>
          </a:p>
          <a:p>
            <a:endParaRPr lang="en-US" altLang="zh-CN"/>
          </a:p>
          <a:p>
            <a:r>
              <a:rPr lang="en-US" altLang="en-US"/>
              <a:t>◦</a:t>
            </a:r>
            <a:r>
              <a:rPr lang="en-US" altLang="zh-CN"/>
              <a:t> </a:t>
            </a:r>
            <a:r>
              <a:rPr lang="zh-CN" altLang="en-US"/>
              <a:t>加强农产品品牌建设，打造一批具有地域特色和市场竞争力的农产品品牌。</a:t>
            </a:r>
            <a:endParaRPr lang="zh-CN" altLang="en-US"/>
          </a:p>
          <a:p>
            <a:endParaRPr lang="en-US" altLang="zh-CN"/>
          </a:p>
          <a:p>
            <a:r>
              <a:rPr lang="en-US" altLang="zh-CN" b="1"/>
              <a:t>3. </a:t>
            </a:r>
            <a:r>
              <a:rPr lang="zh-CN" altLang="en-US" b="1"/>
              <a:t>促进农业绿色发展</a:t>
            </a:r>
            <a:endParaRPr lang="zh-CN" altLang="en-US" b="1"/>
          </a:p>
          <a:p>
            <a:endParaRPr lang="en-US" altLang="zh-CN"/>
          </a:p>
          <a:p>
            <a:r>
              <a:rPr lang="en-US" altLang="en-US"/>
              <a:t>◦</a:t>
            </a:r>
            <a:r>
              <a:rPr lang="en-US" altLang="zh-CN"/>
              <a:t> </a:t>
            </a:r>
            <a:r>
              <a:rPr lang="zh-CN" altLang="en-US"/>
              <a:t>推广绿色种植、养殖模式，减少化肥、农药使用量，发展有机农业、生态农业。</a:t>
            </a:r>
            <a:endParaRPr lang="zh-CN" altLang="en-US"/>
          </a:p>
          <a:p>
            <a:endParaRPr lang="en-US" altLang="zh-CN"/>
          </a:p>
          <a:p>
            <a:r>
              <a:rPr lang="en-US" altLang="en-US"/>
              <a:t>◦</a:t>
            </a:r>
            <a:r>
              <a:rPr lang="en-US" altLang="zh-CN"/>
              <a:t> </a:t>
            </a:r>
            <a:r>
              <a:rPr lang="zh-CN" altLang="en-US"/>
              <a:t>加强农业废弃物资源化利用，推进畜禽粪污、农作物秸秆综合利用。</a:t>
            </a:r>
            <a:endParaRPr lang="zh-CN" altLang="en-US"/>
          </a:p>
          <a:p>
            <a:endParaRPr lang="en-US" altLang="zh-CN"/>
          </a:p>
          <a:p>
            <a:r>
              <a:rPr lang="en-US" altLang="en-US"/>
              <a:t>◦</a:t>
            </a:r>
            <a:r>
              <a:rPr lang="en-US" altLang="zh-CN"/>
              <a:t> </a:t>
            </a:r>
            <a:r>
              <a:rPr lang="zh-CN" altLang="en-US"/>
              <a:t>建立健全农产品质量安全监管体系，确保农产品质量安全。</a:t>
            </a:r>
            <a:endParaRPr lang="zh-CN" altLang="en-US"/>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340.8,&quot;left&quot;:47.9,&quot;top&quot;:116.25,&quot;width&quot;:868.5}"/>
</p:tagLst>
</file>

<file path=ppt/tags/tag67.xml><?xml version="1.0" encoding="utf-8"?>
<p:tagLst xmlns:p="http://schemas.openxmlformats.org/presentationml/2006/main">
  <p:tag name="KSO_WM_DIAGRAM_VIRTUALLY_FRAME" val="{&quot;height&quot;:340.8,&quot;left&quot;:47.9,&quot;top&quot;:116.25,&quot;width&quot;:868.5}"/>
</p:tagLst>
</file>

<file path=ppt/tags/tag68.xml><?xml version="1.0" encoding="utf-8"?>
<p:tagLst xmlns:p="http://schemas.openxmlformats.org/presentationml/2006/main">
  <p:tag name="KSO_WM_DIAGRAM_VIRTUALLY_FRAME" val="{&quot;height&quot;:340.8,&quot;left&quot;:47.9,&quot;top&quot;:116.25,&quot;width&quot;:868.5}"/>
</p:tagLst>
</file>

<file path=ppt/tags/tag69.xml><?xml version="1.0" encoding="utf-8"?>
<p:tagLst xmlns:p="http://schemas.openxmlformats.org/presentationml/2006/main">
  <p:tag name="KSO_WM_DIAGRAM_VIRTUALLY_FRAME" val="{&quot;height&quot;:340.8,&quot;left&quot;:47.9,&quot;top&quot;:116.25,&quot;width&quot;:868.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40.8,&quot;left&quot;:47.9,&quot;top&quot;:116.25,&quot;width&quot;:868.5}"/>
</p:tagLst>
</file>

<file path=ppt/tags/tag71.xml><?xml version="1.0" encoding="utf-8"?>
<p:tagLst xmlns:p="http://schemas.openxmlformats.org/presentationml/2006/main">
  <p:tag name="KSO_WM_DIAGRAM_VIRTUALLY_FRAME" val="{&quot;height&quot;:340.8,&quot;left&quot;:47.9,&quot;top&quot;:116.25,&quot;width&quot;:868.5}"/>
</p:tagLst>
</file>

<file path=ppt/tags/tag72.xml><?xml version="1.0" encoding="utf-8"?>
<p:tagLst xmlns:p="http://schemas.openxmlformats.org/presentationml/2006/main">
  <p:tag name="KSO_WM_DIAGRAM_VIRTUALLY_FRAME" val="{&quot;height&quot;:340.8,&quot;left&quot;:47.9,&quot;top&quot;:116.25,&quot;width&quot;:868.5}"/>
</p:tagLst>
</file>

<file path=ppt/tags/tag73.xml><?xml version="1.0" encoding="utf-8"?>
<p:tagLst xmlns:p="http://schemas.openxmlformats.org/presentationml/2006/main">
  <p:tag name="KSO_WM_DIAGRAM_VIRTUALLY_FRAME" val="{&quot;height&quot;:340.8,&quot;left&quot;:47.9,&quot;top&quot;:116.25,&quot;width&quot;:868.5}"/>
</p:tagLst>
</file>

<file path=ppt/tags/tag74.xml><?xml version="1.0" encoding="utf-8"?>
<p:tagLst xmlns:p="http://schemas.openxmlformats.org/presentationml/2006/main">
  <p:tag name="KSO_WM_DIAGRAM_VIRTUALLY_FRAME" val="{&quot;height&quot;:340.8,&quot;left&quot;:47.9,&quot;top&quot;:116.25,&quot;width&quot;:868.5}"/>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UNIT_PIC_EFFECT"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8554_1*i*1"/>
  <p:tag name="KSO_WM_TEMPLATE_CATEGORY" val="custom"/>
  <p:tag name="KSO_WM_TEMPLATE_INDEX" val="20238554"/>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PIC_EFFECT" val="1"/>
</p:tagLst>
</file>

<file path=ppt/tags/tag79.xml><?xml version="1.0" encoding="utf-8"?>
<p:tagLst xmlns:p="http://schemas.openxmlformats.org/presentationml/2006/main">
  <p:tag name="KSO_WM_UNIT_VALUE" val="1233*871"/>
  <p:tag name="KSO_WM_UNIT_HIGHLIGHT" val="0"/>
  <p:tag name="KSO_WM_UNIT_COMPATIBLE" val="0"/>
  <p:tag name="KSO_WM_UNIT_DIAGRAM_ISNUMVISUAL" val="0"/>
  <p:tag name="KSO_WM_UNIT_DIAGRAM_ISREFERUNIT" val="0"/>
  <p:tag name="KSO_WM_UNIT_TYPE" val="d"/>
  <p:tag name="KSO_WM_UNIT_INDEX" val="1"/>
  <p:tag name="KSO_WM_UNIT_ID" val="custom20238554_1*d*1"/>
  <p:tag name="KSO_WM_TEMPLATE_CATEGORY" val="custom"/>
  <p:tag name="KSO_WM_TEMPLATE_INDEX" val="20238554"/>
  <p:tag name="KSO_WM_UNIT_LAYERLEVEL" val="1"/>
  <p:tag name="KSO_WM_TAG_VERSION" val="3.0"/>
  <p:tag name="KSO_WM_BEAUTIFY_FLAG" val="#wm#"/>
  <p:tag name="KSO_WM_UNIT_LINE_FORE_SCHEMECOLOR_INDEX" val="13"/>
  <p:tag name="KSO_WM_UNIT_LINE_FILL_TYPE" val="2"/>
  <p:tag name="KSO_WM_UNIT_SHADOW_SCHEMECOLOR_INDEX" val="13"/>
  <p:tag name="KSO_WM_UNIT_USESOURCEFORMAT_APPLY" val="1"/>
  <p:tag name="KSO_WM_UNIT_PIC_EFFECT"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40.8,&quot;left&quot;:47.9,&quot;top&quot;:116.25,&quot;width&quot;:868.5}"/>
</p:tagLst>
</file>

<file path=ppt/tags/tag81.xml><?xml version="1.0" encoding="utf-8"?>
<p:tagLst xmlns:p="http://schemas.openxmlformats.org/presentationml/2006/main">
  <p:tag name="KSO_WM_DIAGRAM_VIRTUALLY_FRAME" val="{&quot;height&quot;:340.8,&quot;left&quot;:47.9,&quot;top&quot;:116.25,&quot;width&quot;:868.5}"/>
</p:tagLst>
</file>

<file path=ppt/tags/tag82.xml><?xml version="1.0" encoding="utf-8"?>
<p:tagLst xmlns:p="http://schemas.openxmlformats.org/presentationml/2006/main">
  <p:tag name="KSO_WM_DIAGRAM_VIRTUALLY_FRAME" val="{&quot;height&quot;:340.8,&quot;left&quot;:47.9,&quot;top&quot;:116.25,&quot;width&quot;:868.5}"/>
</p:tagLst>
</file>

<file path=ppt/tags/tag83.xml><?xml version="1.0" encoding="utf-8"?>
<p:tagLst xmlns:p="http://schemas.openxmlformats.org/presentationml/2006/main">
  <p:tag name="picid" val="{32fd1a6b-02ed-48ec-830b-69f8ef68b00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苹方-简"/>
        <a:ea typeface="苹方-简"/>
        <a:cs typeface=""/>
      </a:majorFont>
      <a:minorFont>
        <a:latin typeface="苹方-简"/>
        <a:ea typeface="苹方-简"/>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苹方-简"/>
        <a:ea typeface="苹方-简"/>
        <a:cs typeface=""/>
      </a:majorFont>
      <a:minorFont>
        <a:latin typeface="苹方-简"/>
        <a:ea typeface="苹方-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PS">
      <a:majorFont>
        <a:latin typeface="苹方-简"/>
        <a:ea typeface="苹方-简"/>
        <a:cs typeface=""/>
      </a:majorFont>
      <a:minorFont>
        <a:latin typeface="苹方-简"/>
        <a:ea typeface="苹方-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2876</Words>
  <Application>WPS 演示</Application>
  <PresentationFormat>宽屏</PresentationFormat>
  <Paragraphs>176</Paragraphs>
  <Slides>13</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13</vt:i4>
      </vt:variant>
    </vt:vector>
  </HeadingPairs>
  <TitlesOfParts>
    <vt:vector size="27" baseType="lpstr">
      <vt:lpstr>Arial</vt:lpstr>
      <vt:lpstr>宋体</vt:lpstr>
      <vt:lpstr>Wingdings</vt:lpstr>
      <vt:lpstr>Wingdings</vt:lpstr>
      <vt:lpstr>隶变-简</vt:lpstr>
      <vt:lpstr>隶书</vt:lpstr>
      <vt:lpstr>仿宋</vt:lpstr>
      <vt:lpstr>仿宋_GB2312</vt:lpstr>
      <vt:lpstr>苹方-简</vt:lpstr>
      <vt:lpstr>Segoe Print</vt:lpstr>
      <vt:lpstr>微软雅黑</vt:lpstr>
      <vt:lpstr>Arial Unicode MS</vt:lpstr>
      <vt:lpstr>苹方-简 (正文)</vt:lpstr>
      <vt:lpstr>WPS</vt:lpstr>
      <vt:lpstr>聚焦“三农”问题，助力乡村振兴</vt:lpstr>
      <vt:lpstr>三农的定义</vt:lpstr>
      <vt:lpstr>历史背景</vt:lpstr>
      <vt:lpstr>三农发展的现状</vt:lpstr>
      <vt:lpstr>三农发展的成就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微信用户</cp:lastModifiedBy>
  <cp:revision>168</cp:revision>
  <dcterms:created xsi:type="dcterms:W3CDTF">2025-05-05T03:27:00Z</dcterms:created>
  <dcterms:modified xsi:type="dcterms:W3CDTF">2025-05-20T12:35:05Z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BF5FF1F4B91B4235AFCB9511C26468E6_12</vt:lpwstr>
  </property>
</Properties>
</file>