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23" r:id="rId2"/>
    <p:sldId id="324" r:id="rId3"/>
    <p:sldId id="325" r:id="rId4"/>
    <p:sldId id="262" r:id="rId5"/>
    <p:sldId id="263" r:id="rId6"/>
    <p:sldId id="264" r:id="rId7"/>
    <p:sldId id="308" r:id="rId8"/>
    <p:sldId id="278" r:id="rId9"/>
    <p:sldId id="279" r:id="rId10"/>
    <p:sldId id="280" r:id="rId11"/>
    <p:sldId id="281" r:id="rId12"/>
    <p:sldId id="326" r:id="rId13"/>
    <p:sldId id="265" r:id="rId14"/>
    <p:sldId id="266" r:id="rId15"/>
    <p:sldId id="267" r:id="rId16"/>
    <p:sldId id="327" r:id="rId17"/>
    <p:sldId id="268" r:id="rId18"/>
    <p:sldId id="269" r:id="rId19"/>
    <p:sldId id="307" r:id="rId20"/>
    <p:sldId id="328" r:id="rId2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5" autoAdjust="0"/>
    <p:restoredTop sz="96197"/>
  </p:normalViewPr>
  <p:slideViewPr>
    <p:cSldViewPr snapToGrid="0" showGuides="1">
      <p:cViewPr varScale="1">
        <p:scale>
          <a:sx n="82" d="100"/>
          <a:sy n="82" d="100"/>
        </p:scale>
        <p:origin x="686" y="91"/>
      </p:cViewPr>
      <p:guideLst>
        <p:guide orient="horz" pos="2160"/>
        <p:guide pos="382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9277C-8C0D-4979-A516-CF820641DA72}" type="datetimeFigureOut">
              <a:rPr lang="zh-CN" altLang="en-US" smtClean="0"/>
              <a:t>2025/5/14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468199-3A28-47F9-9757-3232DC29613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-268707" y="160421"/>
            <a:ext cx="1457463" cy="770021"/>
          </a:xfrm>
          <a:prstGeom prst="rect">
            <a:avLst/>
          </a:prstGeom>
        </p:spPr>
      </p:pic>
      <p:cxnSp>
        <p:nvCxnSpPr>
          <p:cNvPr id="7" name="直线连接符 6"/>
          <p:cNvCxnSpPr/>
          <p:nvPr userDrawn="1"/>
        </p:nvCxnSpPr>
        <p:spPr>
          <a:xfrm>
            <a:off x="421341" y="910759"/>
            <a:ext cx="11295529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 userDrawn="1"/>
        </p:nvGrpSpPr>
        <p:grpSpPr>
          <a:xfrm>
            <a:off x="0" y="5414010"/>
            <a:ext cx="1167130" cy="1443990"/>
            <a:chOff x="0" y="7426"/>
            <a:chExt cx="2728" cy="3374"/>
          </a:xfrm>
        </p:grpSpPr>
        <p:sp>
          <p:nvSpPr>
            <p:cNvPr id="6" name="任意多边形 5"/>
            <p:cNvSpPr/>
            <p:nvPr/>
          </p:nvSpPr>
          <p:spPr>
            <a:xfrm>
              <a:off x="0" y="7426"/>
              <a:ext cx="2483" cy="337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83" h="4283">
                  <a:moveTo>
                    <a:pt x="0" y="0"/>
                  </a:moveTo>
                  <a:lnTo>
                    <a:pt x="2483" y="4283"/>
                  </a:lnTo>
                  <a:lnTo>
                    <a:pt x="0" y="4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BC4D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>
              <a:off x="0" y="8072"/>
              <a:ext cx="2728" cy="272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/>
        </p:nvGrpSpPr>
        <p:grpSpPr>
          <a:xfrm rot="10800000">
            <a:off x="11024870" y="0"/>
            <a:ext cx="1167130" cy="1443990"/>
            <a:chOff x="0" y="7426"/>
            <a:chExt cx="2728" cy="3374"/>
          </a:xfrm>
        </p:grpSpPr>
        <p:sp>
          <p:nvSpPr>
            <p:cNvPr id="11" name="任意多边形 10"/>
            <p:cNvSpPr/>
            <p:nvPr/>
          </p:nvSpPr>
          <p:spPr>
            <a:xfrm>
              <a:off x="0" y="7426"/>
              <a:ext cx="2483" cy="3374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83" h="4283">
                  <a:moveTo>
                    <a:pt x="0" y="0"/>
                  </a:moveTo>
                  <a:lnTo>
                    <a:pt x="2483" y="4283"/>
                  </a:lnTo>
                  <a:lnTo>
                    <a:pt x="0" y="42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BC4D">
                <a:alpha val="2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>
              <a:off x="0" y="8072"/>
              <a:ext cx="2728" cy="272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ags" Target="../tags/tag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思源黑体 Normal" panose="020B0400000000000000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思源黑体 Normal" panose="020B0400000000000000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思源黑体 Normal" panose="020B0400000000000000" pitchFamily="34" charset="-122"/>
          <a:cs typeface="+mn-cs"/>
        </a:defRPr>
      </a:lvl1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82272" y="1813019"/>
            <a:ext cx="7524750" cy="3213735"/>
            <a:chOff x="3941974" y="1712509"/>
            <a:chExt cx="7524750" cy="3213735"/>
          </a:xfrm>
        </p:grpSpPr>
        <p:sp>
          <p:nvSpPr>
            <p:cNvPr id="3" name="文本框 34"/>
            <p:cNvSpPr txBox="1">
              <a:spLocks noChangeArrowheads="1"/>
            </p:cNvSpPr>
            <p:nvPr/>
          </p:nvSpPr>
          <p:spPr bwMode="auto">
            <a:xfrm flipH="1">
              <a:off x="4865899" y="2241464"/>
              <a:ext cx="5676900" cy="144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 eaLnBrk="1" hangingPunct="1"/>
              <a:r>
                <a:rPr lang="zh-CN" altLang="en-US" sz="8800" dirty="0">
                  <a:solidFill>
                    <a:srgbClr val="029050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智慧农业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995814" y="4253144"/>
              <a:ext cx="2668270" cy="673100"/>
            </a:xfrm>
            <a:prstGeom prst="rect">
              <a:avLst/>
            </a:prstGeom>
            <a:gradFill>
              <a:gsLst>
                <a:gs pos="0">
                  <a:srgbClr val="026E22"/>
                </a:gs>
                <a:gs pos="100000">
                  <a:srgbClr val="339B7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小组成员：陈春宇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陈康婷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罗钰林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郭恩彤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赖海洋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陈雨晴</a:t>
              </a:r>
            </a:p>
          </p:txBody>
        </p:sp>
        <p:sp>
          <p:nvSpPr>
            <p:cNvPr id="8" name="文本框 34"/>
            <p:cNvSpPr txBox="1">
              <a:spLocks noChangeArrowheads="1"/>
            </p:cNvSpPr>
            <p:nvPr/>
          </p:nvSpPr>
          <p:spPr bwMode="auto">
            <a:xfrm flipH="1">
              <a:off x="3941974" y="1712509"/>
              <a:ext cx="752475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sz="2800" b="1" dirty="0">
                  <a:gradFill>
                    <a:gsLst>
                      <a:gs pos="100000">
                        <a:schemeClr val="accent6">
                          <a:lumMod val="60000"/>
                          <a:lumOff val="40000"/>
                        </a:schemeClr>
                      </a:gs>
                      <a:gs pos="0">
                        <a:srgbClr val="0CA451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微软雅黑" panose="020B0503020204020204" charset="-122"/>
                </a:rPr>
                <a:t>SMART AGRICULTURE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0" y="0"/>
              <a:ext cx="10580" cy="10800"/>
              <a:chOff x="0" y="0"/>
              <a:chExt cx="10580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5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216" y="8280"/>
                <a:ext cx="9365" cy="1210"/>
                <a:chOff x="493" y="8483"/>
                <a:chExt cx="9365" cy="1210"/>
              </a:xfrm>
            </p:grpSpPr>
            <p:sp>
              <p:nvSpPr>
                <p:cNvPr id="12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502" y="8798"/>
                  <a:ext cx="9356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zh-CN" altLang="en-US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cs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  <p:sp>
              <p:nvSpPr>
                <p:cNvPr id="13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493" y="8483"/>
                  <a:ext cx="3276" cy="1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en-US" altLang="zh-CN" sz="4400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16" name="圆角矩形 15"/>
          <p:cNvSpPr/>
          <p:nvPr/>
        </p:nvSpPr>
        <p:spPr>
          <a:xfrm>
            <a:off x="5539530" y="3786959"/>
            <a:ext cx="4612018" cy="45712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50"/>
              </a:gs>
              <a:gs pos="100000">
                <a:schemeClr val="accent6">
                  <a:lumMod val="50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18137" y="3814810"/>
            <a:ext cx="405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2000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促进产业结构转型，突破传统业态</a:t>
            </a:r>
          </a:p>
        </p:txBody>
      </p:sp>
      <p:pic>
        <p:nvPicPr>
          <p:cNvPr id="18" name="欢欣鼓舞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3853" y="-913063"/>
            <a:ext cx="1057442" cy="10574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6" grpId="0" bldLvl="0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3356612" y="2189480"/>
            <a:ext cx="3362325" cy="1843724"/>
            <a:chOff x="284483" y="2362421"/>
            <a:chExt cx="1893045" cy="1038171"/>
          </a:xfrm>
        </p:grpSpPr>
        <p:sp>
          <p:nvSpPr>
            <p:cNvPr id="25" name="文本框 34"/>
            <p:cNvSpPr txBox="1">
              <a:spLocks noChangeArrowheads="1"/>
            </p:cNvSpPr>
            <p:nvPr/>
          </p:nvSpPr>
          <p:spPr bwMode="auto">
            <a:xfrm>
              <a:off x="366354" y="3106679"/>
              <a:ext cx="1729303" cy="29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 eaLnBrk="1" hangingPunct="1"/>
              <a:r>
                <a:rPr lang="en-US" altLang="zh-CN" sz="2800" dirty="0">
                  <a:solidFill>
                    <a:schemeClr val="tx1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微软雅黑" panose="020B0503020204020204" charset="-122"/>
                </a:rPr>
                <a:t>CONTENTS</a:t>
              </a:r>
            </a:p>
          </p:txBody>
        </p:sp>
        <p:sp>
          <p:nvSpPr>
            <p:cNvPr id="11" name="文本框 1"/>
            <p:cNvSpPr txBox="1">
              <a:spLocks noChangeArrowheads="1"/>
            </p:cNvSpPr>
            <p:nvPr/>
          </p:nvSpPr>
          <p:spPr bwMode="auto">
            <a:xfrm>
              <a:off x="284483" y="2362421"/>
              <a:ext cx="1893045" cy="7444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/>
              <a:r>
                <a:rPr lang="zh-CN" altLang="en-US" sz="8000" dirty="0">
                  <a:solidFill>
                    <a:srgbClr val="029050"/>
                  </a:solidFill>
                  <a:latin typeface="汉仪雅酷黑简" panose="00020600040101010101" charset="-122"/>
                  <a:ea typeface="汉仪雅酷黑简" panose="00020600040101010101" charset="-122"/>
                  <a:cs typeface="字魂59号-创粗黑" panose="00000500000000000000" charset="-122"/>
                </a:rPr>
                <a:t>目录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992620" y="1393825"/>
            <a:ext cx="4525645" cy="4442460"/>
            <a:chOff x="10739" y="1780"/>
            <a:chExt cx="7127" cy="6996"/>
          </a:xfrm>
        </p:grpSpPr>
        <p:grpSp>
          <p:nvGrpSpPr>
            <p:cNvPr id="54" name="组合 53"/>
            <p:cNvGrpSpPr/>
            <p:nvPr/>
          </p:nvGrpSpPr>
          <p:grpSpPr>
            <a:xfrm>
              <a:off x="10739" y="1780"/>
              <a:ext cx="7013" cy="1181"/>
              <a:chOff x="10215" y="2350"/>
              <a:chExt cx="7013" cy="1181"/>
            </a:xfrm>
          </p:grpSpPr>
          <p:sp>
            <p:nvSpPr>
              <p:cNvPr id="50" name="矩形 12"/>
              <p:cNvSpPr>
                <a:spLocks noChangeArrowheads="1"/>
              </p:cNvSpPr>
              <p:nvPr/>
            </p:nvSpPr>
            <p:spPr bwMode="auto">
              <a:xfrm>
                <a:off x="11434" y="2709"/>
                <a:ext cx="5448" cy="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200000"/>
                  </a:lnSpc>
                </a:pPr>
                <a:r>
                  <a:rPr lang="zh-CN" altLang="en-US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农业信息化背景、需求分析、建设目标</a:t>
                </a:r>
              </a:p>
            </p:txBody>
          </p:sp>
          <p:sp>
            <p:nvSpPr>
              <p:cNvPr id="51" name="矩形 50"/>
              <p:cNvSpPr/>
              <p:nvPr/>
            </p:nvSpPr>
            <p:spPr bwMode="auto">
              <a:xfrm>
                <a:off x="11434" y="2350"/>
                <a:ext cx="5794" cy="651"/>
              </a:xfrm>
              <a:prstGeom prst="rect">
                <a:avLst/>
              </a:prstGeom>
              <a:noFill/>
              <a:ln w="12700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关于</a:t>
                </a: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“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智慧农业</a:t>
                </a: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”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的思考</a:t>
                </a:r>
              </a:p>
            </p:txBody>
          </p:sp>
          <p:grpSp>
            <p:nvGrpSpPr>
              <p:cNvPr id="14" name="组合 13"/>
              <p:cNvGrpSpPr/>
              <p:nvPr/>
            </p:nvGrpSpPr>
            <p:grpSpPr>
              <a:xfrm>
                <a:off x="10215" y="2350"/>
                <a:ext cx="1089" cy="1090"/>
                <a:chOff x="6592308" y="1757486"/>
                <a:chExt cx="768342" cy="768342"/>
              </a:xfrm>
            </p:grpSpPr>
            <p:sp>
              <p:nvSpPr>
                <p:cNvPr id="42" name="菱形 41"/>
                <p:cNvSpPr/>
                <p:nvPr/>
              </p:nvSpPr>
              <p:spPr>
                <a:xfrm>
                  <a:off x="6592308" y="1757486"/>
                  <a:ext cx="768342" cy="768342"/>
                </a:xfrm>
                <a:prstGeom prst="diamond">
                  <a:avLst/>
                </a:prstGeom>
                <a:solidFill>
                  <a:srgbClr val="029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</a:endParaRPr>
                </a:p>
              </p:txBody>
            </p:sp>
            <p:sp>
              <p:nvSpPr>
                <p:cNvPr id="43" name="矩形 42"/>
                <p:cNvSpPr/>
                <p:nvPr/>
              </p:nvSpPr>
              <p:spPr bwMode="auto">
                <a:xfrm>
                  <a:off x="6725757" y="1948344"/>
                  <a:ext cx="501443" cy="386624"/>
                </a:xfrm>
                <a:prstGeom prst="rect">
                  <a:avLst/>
                </a:prstGeom>
                <a:noFill/>
                <a:ln w="12700" cmpd="sng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600" noProof="1">
                      <a:solidFill>
                        <a:schemeClr val="bg1"/>
                      </a:solidFill>
                      <a:latin typeface="字魂105号-简雅黑" panose="00000500000000000000" pitchFamily="2" charset="-122"/>
                      <a:ea typeface="字魂105号-简雅黑" panose="00000500000000000000" pitchFamily="2" charset="-122"/>
                    </a:rPr>
                    <a:t>01</a:t>
                  </a:r>
                </a:p>
              </p:txBody>
            </p:sp>
          </p:grpSp>
        </p:grpSp>
        <p:grpSp>
          <p:nvGrpSpPr>
            <p:cNvPr id="53" name="组合 52"/>
            <p:cNvGrpSpPr/>
            <p:nvPr/>
          </p:nvGrpSpPr>
          <p:grpSpPr>
            <a:xfrm>
              <a:off x="10739" y="3839"/>
              <a:ext cx="7127" cy="1289"/>
              <a:chOff x="10215" y="4011"/>
              <a:chExt cx="7127" cy="1289"/>
            </a:xfrm>
          </p:grpSpPr>
          <p:sp>
            <p:nvSpPr>
              <p:cNvPr id="17" name="矩形 12"/>
              <p:cNvSpPr>
                <a:spLocks noChangeArrowheads="1"/>
              </p:cNvSpPr>
              <p:nvPr/>
            </p:nvSpPr>
            <p:spPr bwMode="auto">
              <a:xfrm>
                <a:off x="11434" y="4478"/>
                <a:ext cx="5908" cy="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200000"/>
                  </a:lnSpc>
                </a:pPr>
                <a:r>
                  <a:rPr lang="en-US" altLang="zh-CN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“</a:t>
                </a:r>
                <a:r>
                  <a:rPr lang="zh-CN" altLang="en-US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智慧农业</a:t>
                </a:r>
                <a:r>
                  <a:rPr lang="en-US" altLang="zh-CN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”</a:t>
                </a:r>
                <a:r>
                  <a:rPr lang="zh-CN" altLang="en-US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建设内容、技术架构、关键技术</a:t>
                </a:r>
              </a:p>
            </p:txBody>
          </p:sp>
          <p:sp>
            <p:nvSpPr>
              <p:cNvPr id="18" name="矩形 17"/>
              <p:cNvSpPr/>
              <p:nvPr/>
            </p:nvSpPr>
            <p:spPr bwMode="auto">
              <a:xfrm>
                <a:off x="11434" y="4011"/>
                <a:ext cx="5449" cy="651"/>
              </a:xfrm>
              <a:prstGeom prst="rect">
                <a:avLst/>
              </a:prstGeom>
              <a:noFill/>
              <a:ln w="12700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“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智慧农业</a:t>
                </a: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”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总体规划</a:t>
                </a:r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10215" y="4011"/>
                <a:ext cx="1089" cy="1090"/>
                <a:chOff x="6592308" y="1757486"/>
                <a:chExt cx="768342" cy="768342"/>
              </a:xfrm>
            </p:grpSpPr>
            <p:sp>
              <p:nvSpPr>
                <p:cNvPr id="20" name="菱形 19"/>
                <p:cNvSpPr/>
                <p:nvPr/>
              </p:nvSpPr>
              <p:spPr>
                <a:xfrm>
                  <a:off x="6592308" y="1757486"/>
                  <a:ext cx="768342" cy="768342"/>
                </a:xfrm>
                <a:prstGeom prst="diamond">
                  <a:avLst/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 bwMode="auto">
                <a:xfrm>
                  <a:off x="6658630" y="1948514"/>
                  <a:ext cx="634993" cy="386286"/>
                </a:xfrm>
                <a:prstGeom prst="rect">
                  <a:avLst/>
                </a:prstGeom>
                <a:noFill/>
                <a:ln w="12700" cmpd="sng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600" noProof="1">
                      <a:solidFill>
                        <a:schemeClr val="bg1"/>
                      </a:solidFill>
                      <a:latin typeface="字魂105号-简雅黑" panose="00000500000000000000" pitchFamily="2" charset="-122"/>
                      <a:ea typeface="字魂105号-简雅黑" panose="00000500000000000000" pitchFamily="2" charset="-122"/>
                    </a:rPr>
                    <a:t>02</a:t>
                  </a:r>
                </a:p>
              </p:txBody>
            </p:sp>
          </p:grpSp>
        </p:grpSp>
        <p:grpSp>
          <p:nvGrpSpPr>
            <p:cNvPr id="52" name="组合 51"/>
            <p:cNvGrpSpPr/>
            <p:nvPr/>
          </p:nvGrpSpPr>
          <p:grpSpPr>
            <a:xfrm>
              <a:off x="10739" y="5898"/>
              <a:ext cx="7012" cy="1289"/>
              <a:chOff x="10215" y="5672"/>
              <a:chExt cx="7012" cy="1289"/>
            </a:xfrm>
          </p:grpSpPr>
          <p:sp>
            <p:nvSpPr>
              <p:cNvPr id="21" name="矩形 12"/>
              <p:cNvSpPr>
                <a:spLocks noChangeArrowheads="1"/>
              </p:cNvSpPr>
              <p:nvPr/>
            </p:nvSpPr>
            <p:spPr bwMode="auto">
              <a:xfrm>
                <a:off x="11434" y="6139"/>
                <a:ext cx="5793" cy="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defTabSz="4572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lnSpc>
                    <a:spcPct val="200000"/>
                  </a:lnSpc>
                </a:pPr>
                <a:r>
                  <a:rPr lang="zh-CN" altLang="en-US" sz="1400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rPr>
                  <a:t>综合运营支撑平台、应用子系统建设方案</a:t>
                </a:r>
              </a:p>
            </p:txBody>
          </p:sp>
          <p:sp>
            <p:nvSpPr>
              <p:cNvPr id="22" name="矩形 21"/>
              <p:cNvSpPr/>
              <p:nvPr/>
            </p:nvSpPr>
            <p:spPr bwMode="auto">
              <a:xfrm>
                <a:off x="11434" y="5672"/>
                <a:ext cx="5448" cy="651"/>
              </a:xfrm>
              <a:prstGeom prst="rect">
                <a:avLst/>
              </a:prstGeom>
              <a:noFill/>
              <a:ln w="12700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eaLnBrk="1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“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智慧农业</a:t>
                </a:r>
                <a:r>
                  <a:rPr lang="en-US" altLang="zh-CN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”</a:t>
                </a:r>
                <a:r>
                  <a:rPr lang="zh-CN" altLang="en-US" sz="2400" noProof="1">
                    <a:solidFill>
                      <a:schemeClr val="tx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</a:rPr>
                  <a:t>按需实施</a:t>
                </a:r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10215" y="5672"/>
                <a:ext cx="1089" cy="1090"/>
                <a:chOff x="6592308" y="1757486"/>
                <a:chExt cx="768343" cy="768342"/>
              </a:xfrm>
            </p:grpSpPr>
            <p:sp>
              <p:nvSpPr>
                <p:cNvPr id="38" name="菱形 37"/>
                <p:cNvSpPr/>
                <p:nvPr/>
              </p:nvSpPr>
              <p:spPr>
                <a:xfrm>
                  <a:off x="6592308" y="1757486"/>
                  <a:ext cx="768342" cy="768342"/>
                </a:xfrm>
                <a:prstGeom prst="diamond">
                  <a:avLst/>
                </a:prstGeom>
                <a:solidFill>
                  <a:srgbClr val="02905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latin typeface="字魂105号-简雅黑" panose="00000500000000000000" pitchFamily="2" charset="-122"/>
                    <a:ea typeface="字魂105号-简雅黑" panose="00000500000000000000" pitchFamily="2" charset="-122"/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 bwMode="auto">
                <a:xfrm>
                  <a:off x="6633936" y="1948514"/>
                  <a:ext cx="726715" cy="386286"/>
                </a:xfrm>
                <a:prstGeom prst="rect">
                  <a:avLst/>
                </a:prstGeom>
                <a:noFill/>
                <a:ln w="12700" cmpd="sng">
                  <a:noFill/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CN" sz="1600" noProof="1">
                      <a:solidFill>
                        <a:schemeClr val="bg1"/>
                      </a:solidFill>
                      <a:latin typeface="字魂105号-简雅黑" panose="00000500000000000000" pitchFamily="2" charset="-122"/>
                      <a:ea typeface="字魂105号-简雅黑" panose="00000500000000000000" pitchFamily="2" charset="-122"/>
                    </a:rPr>
                    <a:t>03</a:t>
                  </a:r>
                </a:p>
              </p:txBody>
            </p:sp>
          </p:grpSp>
        </p:grpSp>
        <p:sp>
          <p:nvSpPr>
            <p:cNvPr id="56" name="矩形 55"/>
            <p:cNvSpPr/>
            <p:nvPr/>
          </p:nvSpPr>
          <p:spPr bwMode="auto">
            <a:xfrm>
              <a:off x="10928" y="8228"/>
              <a:ext cx="711" cy="548"/>
            </a:xfrm>
            <a:prstGeom prst="rect">
              <a:avLst/>
            </a:prstGeom>
            <a:noFill/>
            <a:ln w="1270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noProof="1">
                  <a:solidFill>
                    <a:schemeClr val="bg1"/>
                  </a:solidFill>
                  <a:latin typeface="字魂105号-简雅黑" panose="00000500000000000000" pitchFamily="2" charset="-122"/>
                  <a:ea typeface="字魂105号-简雅黑" panose="00000500000000000000" pitchFamily="2" charset="-122"/>
                </a:rPr>
                <a:t>04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0" y="0"/>
              <a:ext cx="10580" cy="10800"/>
              <a:chOff x="0" y="0"/>
              <a:chExt cx="10580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3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216" y="8280"/>
                <a:ext cx="9365" cy="1210"/>
                <a:chOff x="493" y="8483"/>
                <a:chExt cx="9365" cy="1210"/>
              </a:xfrm>
            </p:grpSpPr>
            <p:sp>
              <p:nvSpPr>
                <p:cNvPr id="12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502" y="8798"/>
                  <a:ext cx="9356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zh-CN" altLang="en-US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cs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  <p:sp>
              <p:nvSpPr>
                <p:cNvPr id="13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493" y="8483"/>
                  <a:ext cx="3276" cy="1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en-US" altLang="zh-CN" sz="4400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0" y="0"/>
              <a:ext cx="10580" cy="10800"/>
              <a:chOff x="0" y="0"/>
              <a:chExt cx="10580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3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216" y="8280"/>
                <a:ext cx="9365" cy="1210"/>
                <a:chOff x="493" y="8483"/>
                <a:chExt cx="9365" cy="1210"/>
              </a:xfrm>
            </p:grpSpPr>
            <p:sp>
              <p:nvSpPr>
                <p:cNvPr id="13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502" y="8798"/>
                  <a:ext cx="9356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zh-CN" altLang="en-US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cs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  <p:sp>
              <p:nvSpPr>
                <p:cNvPr id="15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493" y="8483"/>
                  <a:ext cx="3276" cy="1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en-US" altLang="zh-CN" sz="4400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22" name="圆角矩形 21"/>
          <p:cNvSpPr/>
          <p:nvPr/>
        </p:nvSpPr>
        <p:spPr>
          <a:xfrm>
            <a:off x="6412334" y="1967520"/>
            <a:ext cx="2761795" cy="559809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87363" y="1967432"/>
            <a:ext cx="24117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PART</a:t>
            </a:r>
            <a:r>
              <a:rPr kumimoji="1" lang="zh-CN" altLang="en-US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01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40748" y="2720949"/>
            <a:ext cx="8564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j-ea"/>
                <a:sym typeface="字魂105号-简雅黑" panose="00000500000000000000" pitchFamily="2" charset="-122"/>
              </a:rPr>
              <a:t>关于“智慧农业”的思考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4797" y="3858100"/>
            <a:ext cx="5416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农业信息化背景、需求分析、建设目标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3920808" y="4077447"/>
            <a:ext cx="1608096" cy="36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食品安全问题</a:t>
            </a: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6676438" y="4077300"/>
            <a:ext cx="1608096" cy="36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资源短缺问题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161535" y="4077446"/>
            <a:ext cx="1608096" cy="36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环境污染问题</a:t>
            </a:r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9201150" y="4077447"/>
            <a:ext cx="2082585" cy="369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农业生产成本问题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067435" y="4901565"/>
            <a:ext cx="9933940" cy="8890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  科技发展带来了生产和消费的更集中、更大规模、更社会化和更高的生产效率；同时也意味着城市生活对资源的更大需求、对安全的更高要求。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  <p:sp>
        <p:nvSpPr>
          <p:cNvPr id="6" name="椭圆 5"/>
          <p:cNvSpPr/>
          <p:nvPr/>
        </p:nvSpPr>
        <p:spPr>
          <a:xfrm>
            <a:off x="932965" y="1747689"/>
            <a:ext cx="2065730" cy="2065730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3678544" y="1747689"/>
            <a:ext cx="2065730" cy="2065730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6305203" y="1747689"/>
            <a:ext cx="2065730" cy="2065730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143438" y="1747688"/>
            <a:ext cx="2065730" cy="2065730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791835" y="2117090"/>
            <a:ext cx="6142990" cy="3415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  2004-2015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年中央一号文件“三农”问题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cs typeface="宋体" panose="02010600030101010101" pitchFamily="2" charset="-122"/>
              <a:sym typeface="字魂105号-简雅黑" panose="00000500000000000000" pitchFamily="2" charset="-122"/>
            </a:endParaRPr>
          </a:p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《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2006-2020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年国家信息化发展战略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》 </a:t>
            </a:r>
          </a:p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《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全国农业和农村信息化建设总体框架（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2007-2015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）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》</a:t>
            </a:r>
          </a:p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《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农业部关于开展全国农村信息化示范工作的通知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》</a:t>
            </a:r>
          </a:p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《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全国农业农村信息化发展“十二五”规划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》</a:t>
            </a:r>
          </a:p>
          <a:p>
            <a:pPr marL="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《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江苏省物联网产业发展规划纲要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宋体" panose="02010600030101010101" pitchFamily="2" charset="-122"/>
                <a:sym typeface="字魂105号-简雅黑" panose="00000500000000000000" pitchFamily="2" charset="-122"/>
              </a:rPr>
              <a:t>》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  <p:sp>
        <p:nvSpPr>
          <p:cNvPr id="12" name="椭圆 11"/>
          <p:cNvSpPr/>
          <p:nvPr/>
        </p:nvSpPr>
        <p:spPr>
          <a:xfrm>
            <a:off x="1020508" y="1716979"/>
            <a:ext cx="4035585" cy="4035585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217967" y="2167330"/>
            <a:ext cx="2612390" cy="38093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17967" y="2001595"/>
            <a:ext cx="2612390" cy="96583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097692" y="2167330"/>
            <a:ext cx="2612390" cy="38093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097692" y="2001595"/>
            <a:ext cx="2612390" cy="96583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1543722" y="2394660"/>
            <a:ext cx="2024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农业政务信息化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4423447" y="2394660"/>
            <a:ext cx="2024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农业服务信息化</a:t>
            </a:r>
          </a:p>
        </p:txBody>
      </p:sp>
      <p:sp>
        <p:nvSpPr>
          <p:cNvPr id="33" name="TextBox 37"/>
          <p:cNvSpPr txBox="1">
            <a:spLocks noChangeArrowheads="1"/>
          </p:cNvSpPr>
          <p:nvPr/>
        </p:nvSpPr>
        <p:spPr bwMode="auto">
          <a:xfrm>
            <a:off x="1543722" y="3150310"/>
            <a:ext cx="201803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推动电子政务向乡村延伸，利用互联网提供信息公开和政民互动服务；完善农村社会事业信息服务体系，重点保障农村教育、医疗系统覆盖范围。</a:t>
            </a:r>
          </a:p>
        </p:txBody>
      </p:sp>
      <p:sp>
        <p:nvSpPr>
          <p:cNvPr id="34" name="TextBox 38"/>
          <p:cNvSpPr txBox="1">
            <a:spLocks noChangeArrowheads="1"/>
          </p:cNvSpPr>
          <p:nvPr/>
        </p:nvSpPr>
        <p:spPr bwMode="auto">
          <a:xfrm>
            <a:off x="4423447" y="3150310"/>
            <a:ext cx="202501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通过信息化手段颠覆传统农业服务形式，打造多渠道、多维度的农业服务途径，实现服务高效化、服务多样化、服务智能化。</a:t>
            </a:r>
          </a:p>
        </p:txBody>
      </p:sp>
      <p:sp>
        <p:nvSpPr>
          <p:cNvPr id="20" name="椭圆 19"/>
          <p:cNvSpPr/>
          <p:nvPr/>
        </p:nvSpPr>
        <p:spPr>
          <a:xfrm>
            <a:off x="2124112" y="1513915"/>
            <a:ext cx="800735" cy="80073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01</a:t>
            </a:r>
          </a:p>
        </p:txBody>
      </p:sp>
      <p:sp>
        <p:nvSpPr>
          <p:cNvPr id="21" name="椭圆 20"/>
          <p:cNvSpPr/>
          <p:nvPr/>
        </p:nvSpPr>
        <p:spPr>
          <a:xfrm>
            <a:off x="5035587" y="1513915"/>
            <a:ext cx="800735" cy="80073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02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  <p:sp>
        <p:nvSpPr>
          <p:cNvPr id="2" name="矩形 1"/>
          <p:cNvSpPr/>
          <p:nvPr/>
        </p:nvSpPr>
        <p:spPr>
          <a:xfrm>
            <a:off x="7516906" y="1707777"/>
            <a:ext cx="3348317" cy="411905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5740288" y="2221118"/>
            <a:ext cx="2612390" cy="38093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740288" y="2055383"/>
            <a:ext cx="2612390" cy="96583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8620013" y="2221118"/>
            <a:ext cx="2612390" cy="3809365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20013" y="2055383"/>
            <a:ext cx="2612390" cy="965835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065726" y="2448448"/>
            <a:ext cx="2024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农业生产科技化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8945451" y="2448448"/>
            <a:ext cx="20249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农业贸易信息化</a:t>
            </a:r>
          </a:p>
        </p:txBody>
      </p:sp>
      <p:sp>
        <p:nvSpPr>
          <p:cNvPr id="35" name="TextBox 39"/>
          <p:cNvSpPr txBox="1">
            <a:spLocks noChangeArrowheads="1"/>
          </p:cNvSpPr>
          <p:nvPr/>
        </p:nvSpPr>
        <p:spPr bwMode="auto">
          <a:xfrm>
            <a:off x="6066043" y="3204098"/>
            <a:ext cx="2025015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利用现代科技改造传统农业生产和管理办法，提高农业产量和质量，使农业向规模化、精准化、工业化方向前进。</a:t>
            </a:r>
          </a:p>
        </p:txBody>
      </p:sp>
      <p:sp>
        <p:nvSpPr>
          <p:cNvPr id="36" name="TextBox 40"/>
          <p:cNvSpPr txBox="1">
            <a:spLocks noChangeArrowheads="1"/>
          </p:cNvSpPr>
          <p:nvPr/>
        </p:nvSpPr>
        <p:spPr bwMode="auto">
          <a:xfrm>
            <a:off x="8945768" y="3204098"/>
            <a:ext cx="1960880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cs typeface="+mj-ea"/>
                <a:sym typeface="字魂105号-简雅黑" panose="00000500000000000000" pitchFamily="2" charset="-122"/>
              </a:rPr>
              <a:t>利用电子商务技术实现农业产、供、销、运的全流程电子化网络化管理，实现农业的市场化运作。</a:t>
            </a:r>
          </a:p>
        </p:txBody>
      </p:sp>
      <p:sp>
        <p:nvSpPr>
          <p:cNvPr id="22" name="椭圆 21"/>
          <p:cNvSpPr/>
          <p:nvPr/>
        </p:nvSpPr>
        <p:spPr>
          <a:xfrm>
            <a:off x="6645798" y="1567703"/>
            <a:ext cx="800735" cy="80073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03</a:t>
            </a:r>
          </a:p>
        </p:txBody>
      </p:sp>
      <p:sp>
        <p:nvSpPr>
          <p:cNvPr id="23" name="椭圆 22"/>
          <p:cNvSpPr/>
          <p:nvPr/>
        </p:nvSpPr>
        <p:spPr>
          <a:xfrm>
            <a:off x="9525523" y="1567703"/>
            <a:ext cx="800735" cy="80073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04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  <p:sp>
        <p:nvSpPr>
          <p:cNvPr id="25" name="矩形 24"/>
          <p:cNvSpPr/>
          <p:nvPr/>
        </p:nvSpPr>
        <p:spPr>
          <a:xfrm>
            <a:off x="1592055" y="1911425"/>
            <a:ext cx="3348317" cy="411905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4258" y="2084966"/>
            <a:ext cx="6115424" cy="334565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指导思想：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4572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以国家农业十二五规划为宏观指导，以物联网建设开发为契机，以“政府推动、公益服务、市场运营”为动力，以“信息促生产、信息壮产业、信息保安全、信息惠民生”为基本目标，充分依托江苏省联通的</a:t>
            </a: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ICT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能力、整合能力、管理能力的整体优势，努力推动江苏省高效农业、优质农业、都市农业、市场农业的发展，成为全国农业信息科技工作的典范。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  <p:sp>
        <p:nvSpPr>
          <p:cNvPr id="9" name="矩形 8"/>
          <p:cNvSpPr/>
          <p:nvPr/>
        </p:nvSpPr>
        <p:spPr>
          <a:xfrm>
            <a:off x="1062318" y="1873950"/>
            <a:ext cx="3348317" cy="4119058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37"/>
          <p:cNvGrpSpPr/>
          <p:nvPr/>
        </p:nvGrpSpPr>
        <p:grpSpPr bwMode="auto">
          <a:xfrm>
            <a:off x="1445896" y="2397760"/>
            <a:ext cx="9137649" cy="864237"/>
            <a:chOff x="1212489" y="3496871"/>
            <a:chExt cx="6859973" cy="647304"/>
          </a:xfrm>
        </p:grpSpPr>
        <p:cxnSp>
          <p:nvCxnSpPr>
            <p:cNvPr id="23" name="直接连接符 22"/>
            <p:cNvCxnSpPr/>
            <p:nvPr/>
          </p:nvCxnSpPr>
          <p:spPr>
            <a:xfrm>
              <a:off x="1214076" y="3843114"/>
              <a:ext cx="6858386" cy="1584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  <p:cxnSp>
          <p:nvCxnSpPr>
            <p:cNvPr id="24" name="直接连接符 23"/>
            <p:cNvCxnSpPr/>
            <p:nvPr/>
          </p:nvCxnSpPr>
          <p:spPr>
            <a:xfrm rot="5400000">
              <a:off x="1070675" y="4000773"/>
              <a:ext cx="285215" cy="158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  <p:cxnSp>
          <p:nvCxnSpPr>
            <p:cNvPr id="25" name="直接连接符 24"/>
            <p:cNvCxnSpPr/>
            <p:nvPr/>
          </p:nvCxnSpPr>
          <p:spPr>
            <a:xfrm rot="5400000">
              <a:off x="2672553" y="3999188"/>
              <a:ext cx="285215" cy="1587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  <p:cxnSp>
          <p:nvCxnSpPr>
            <p:cNvPr id="26" name="直接连接符 25"/>
            <p:cNvCxnSpPr/>
            <p:nvPr/>
          </p:nvCxnSpPr>
          <p:spPr>
            <a:xfrm flipH="1">
              <a:off x="4600524" y="3496871"/>
              <a:ext cx="2384" cy="645876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  <p:cxnSp>
          <p:nvCxnSpPr>
            <p:cNvPr id="27" name="直接连接符 26"/>
            <p:cNvCxnSpPr/>
            <p:nvPr/>
          </p:nvCxnSpPr>
          <p:spPr>
            <a:xfrm rot="5400000">
              <a:off x="6214464" y="3999188"/>
              <a:ext cx="285215" cy="1588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  <p:cxnSp>
          <p:nvCxnSpPr>
            <p:cNvPr id="28" name="直接连接符 27"/>
            <p:cNvCxnSpPr/>
            <p:nvPr/>
          </p:nvCxnSpPr>
          <p:spPr>
            <a:xfrm rot="5400000">
              <a:off x="7914773" y="3999188"/>
              <a:ext cx="285215" cy="1587"/>
            </a:xfrm>
            <a:prstGeom prst="line">
              <a:avLst/>
            </a:prstGeom>
            <a:noFill/>
            <a:ln w="9525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</p:cxnSp>
      </p:grpSp>
      <p:sp>
        <p:nvSpPr>
          <p:cNvPr id="33" name="圆角矩形 32"/>
          <p:cNvSpPr/>
          <p:nvPr/>
        </p:nvSpPr>
        <p:spPr>
          <a:xfrm>
            <a:off x="5034915" y="1776730"/>
            <a:ext cx="1851025" cy="62103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建设原则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591185" y="3261995"/>
            <a:ext cx="1600835" cy="208407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2780030" y="3261995"/>
            <a:ext cx="1600835" cy="208407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160010" y="3261995"/>
            <a:ext cx="1600835" cy="208407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7498080" y="3261995"/>
            <a:ext cx="1600835" cy="208407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763125" y="3261995"/>
            <a:ext cx="1600835" cy="208407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1" name="矩形 11"/>
          <p:cNvSpPr>
            <a:spLocks noChangeArrowheads="1"/>
          </p:cNvSpPr>
          <p:nvPr/>
        </p:nvSpPr>
        <p:spPr bwMode="auto">
          <a:xfrm>
            <a:off x="1008698" y="3508375"/>
            <a:ext cx="3571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需求为先</a:t>
            </a:r>
          </a:p>
        </p:txBody>
      </p:sp>
      <p:sp>
        <p:nvSpPr>
          <p:cNvPr id="12" name="矩形 12"/>
          <p:cNvSpPr>
            <a:spLocks noChangeArrowheads="1"/>
          </p:cNvSpPr>
          <p:nvPr/>
        </p:nvSpPr>
        <p:spPr bwMode="auto">
          <a:xfrm flipH="1">
            <a:off x="1574165" y="3522663"/>
            <a:ext cx="889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突出特色</a:t>
            </a:r>
          </a:p>
        </p:txBody>
      </p:sp>
      <p:sp>
        <p:nvSpPr>
          <p:cNvPr id="13" name="矩形 13"/>
          <p:cNvSpPr>
            <a:spLocks noChangeArrowheads="1"/>
          </p:cNvSpPr>
          <p:nvPr/>
        </p:nvSpPr>
        <p:spPr bwMode="auto">
          <a:xfrm>
            <a:off x="3087053" y="3508058"/>
            <a:ext cx="3571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系统规划</a:t>
            </a:r>
          </a:p>
        </p:txBody>
      </p:sp>
      <p:sp>
        <p:nvSpPr>
          <p:cNvPr id="14" name="矩形 14"/>
          <p:cNvSpPr>
            <a:spLocks noChangeArrowheads="1"/>
          </p:cNvSpPr>
          <p:nvPr/>
        </p:nvSpPr>
        <p:spPr bwMode="auto">
          <a:xfrm>
            <a:off x="3595688" y="3509645"/>
            <a:ext cx="3571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循序渐近</a:t>
            </a:r>
          </a:p>
        </p:txBody>
      </p:sp>
      <p:sp>
        <p:nvSpPr>
          <p:cNvPr id="15" name="矩形 15"/>
          <p:cNvSpPr>
            <a:spLocks noChangeArrowheads="1"/>
          </p:cNvSpPr>
          <p:nvPr/>
        </p:nvSpPr>
        <p:spPr bwMode="auto">
          <a:xfrm>
            <a:off x="5933173" y="3508058"/>
            <a:ext cx="3571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工程带动</a:t>
            </a:r>
          </a:p>
        </p:txBody>
      </p:sp>
      <p:sp>
        <p:nvSpPr>
          <p:cNvPr id="16" name="矩形 16"/>
          <p:cNvSpPr>
            <a:spLocks noChangeArrowheads="1"/>
          </p:cNvSpPr>
          <p:nvPr/>
        </p:nvSpPr>
        <p:spPr bwMode="auto">
          <a:xfrm>
            <a:off x="5417394" y="3508058"/>
            <a:ext cx="3571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示范先行</a:t>
            </a:r>
          </a:p>
        </p:txBody>
      </p:sp>
      <p:sp>
        <p:nvSpPr>
          <p:cNvPr id="17" name="矩形 17"/>
          <p:cNvSpPr>
            <a:spLocks noChangeArrowheads="1"/>
          </p:cNvSpPr>
          <p:nvPr/>
        </p:nvSpPr>
        <p:spPr bwMode="auto">
          <a:xfrm>
            <a:off x="8351351" y="3520791"/>
            <a:ext cx="3571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突出先进</a:t>
            </a:r>
          </a:p>
        </p:txBody>
      </p:sp>
      <p:sp>
        <p:nvSpPr>
          <p:cNvPr id="18" name="矩形 18"/>
          <p:cNvSpPr>
            <a:spLocks noChangeArrowheads="1"/>
          </p:cNvSpPr>
          <p:nvPr/>
        </p:nvSpPr>
        <p:spPr bwMode="auto">
          <a:xfrm>
            <a:off x="7757458" y="3508692"/>
            <a:ext cx="357187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操作可行</a:t>
            </a:r>
          </a:p>
        </p:txBody>
      </p:sp>
      <p:sp>
        <p:nvSpPr>
          <p:cNvPr id="19" name="矩形 19"/>
          <p:cNvSpPr>
            <a:spLocks noChangeArrowheads="1"/>
          </p:cNvSpPr>
          <p:nvPr/>
        </p:nvSpPr>
        <p:spPr bwMode="auto">
          <a:xfrm>
            <a:off x="10125075" y="3508058"/>
            <a:ext cx="3571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政府引导</a:t>
            </a:r>
          </a:p>
        </p:txBody>
      </p:sp>
      <p:sp>
        <p:nvSpPr>
          <p:cNvPr id="20" name="矩形 20"/>
          <p:cNvSpPr>
            <a:spLocks noChangeArrowheads="1"/>
          </p:cNvSpPr>
          <p:nvPr/>
        </p:nvSpPr>
        <p:spPr bwMode="auto">
          <a:xfrm>
            <a:off x="10605135" y="3508058"/>
            <a:ext cx="357188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市场运作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33495" y="1629410"/>
            <a:ext cx="4154805" cy="415480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307173" y="2137741"/>
            <a:ext cx="3200320" cy="3200320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029075" y="1780540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507740" y="3230245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4029075" y="4613275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884035" y="1780540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466965" y="3230245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84035" y="4613275"/>
            <a:ext cx="953770" cy="953770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1680" y="1629410"/>
            <a:ext cx="3091815" cy="11221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 </a:t>
            </a: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生产阶段</a:t>
            </a:r>
            <a:endParaRPr kumimoji="0" lang="en-US" altLang="zh-CN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环境精准监测；专家辅助决策；专家随时咨询；农事全程记录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62585" y="3383915"/>
            <a:ext cx="3091815" cy="79290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 服务阶段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质量可追溯；产品可召回</a:t>
            </a:r>
            <a:endParaRPr kumimoji="0" lang="zh-CN" altLang="en-US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41680" y="4862195"/>
            <a:ext cx="3091815" cy="11160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 </a:t>
            </a: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休闲体验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田地认领；网络监控；农事体验；旅游观光</a:t>
            </a:r>
            <a:endParaRPr kumimoji="0" lang="zh-CN" altLang="en-US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57210" y="1629410"/>
            <a:ext cx="3091815" cy="11160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加工仓储阶段</a:t>
            </a:r>
            <a:endParaRPr kumimoji="0" lang="en-US" altLang="zh-CN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操作记录与跟踪</a:t>
            </a:r>
            <a:endParaRPr kumimoji="0" lang="en-US" altLang="zh-CN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仓储电子管理系统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615680" y="3129915"/>
            <a:ext cx="3091815" cy="11221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物流配送阶段</a:t>
            </a:r>
            <a:endParaRPr kumimoji="0" lang="en-US" altLang="zh-CN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物流过程环境监控；运输车辆在途监测；农超对接减少流通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988300" y="4862195"/>
            <a:ext cx="3091815" cy="11160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销售阶段</a:t>
            </a:r>
            <a:endParaRPr kumimoji="0" lang="en-US" altLang="zh-CN" sz="140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面向多渠道的网络营销</a:t>
            </a:r>
            <a:endParaRPr kumimoji="0" lang="en-US" altLang="zh-CN" sz="140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直观农事现场的体验式营销</a:t>
            </a:r>
            <a:endParaRPr kumimoji="0" lang="en-US" altLang="zh-CN" sz="14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97" name="Freeform 105"/>
          <p:cNvSpPr>
            <a:spLocks noEditPoints="1"/>
          </p:cNvSpPr>
          <p:nvPr/>
        </p:nvSpPr>
        <p:spPr bwMode="auto">
          <a:xfrm>
            <a:off x="4306570" y="2068195"/>
            <a:ext cx="387985" cy="342265"/>
          </a:xfrm>
          <a:custGeom>
            <a:avLst/>
            <a:gdLst>
              <a:gd name="T0" fmla="*/ 133 w 134"/>
              <a:gd name="T1" fmla="*/ 16 h 118"/>
              <a:gd name="T2" fmla="*/ 121 w 134"/>
              <a:gd name="T3" fmla="*/ 4 h 118"/>
              <a:gd name="T4" fmla="*/ 115 w 134"/>
              <a:gd name="T5" fmla="*/ 4 h 118"/>
              <a:gd name="T6" fmla="*/ 114 w 134"/>
              <a:gd name="T7" fmla="*/ 7 h 118"/>
              <a:gd name="T8" fmla="*/ 111 w 134"/>
              <a:gd name="T9" fmla="*/ 8 h 118"/>
              <a:gd name="T10" fmla="*/ 111 w 134"/>
              <a:gd name="T11" fmla="*/ 8 h 118"/>
              <a:gd name="T12" fmla="*/ 81 w 134"/>
              <a:gd name="T13" fmla="*/ 39 h 118"/>
              <a:gd name="T14" fmla="*/ 79 w 134"/>
              <a:gd name="T15" fmla="*/ 46 h 118"/>
              <a:gd name="T16" fmla="*/ 82 w 134"/>
              <a:gd name="T17" fmla="*/ 50 h 118"/>
              <a:gd name="T18" fmla="*/ 82 w 134"/>
              <a:gd name="T19" fmla="*/ 50 h 118"/>
              <a:gd name="T20" fmla="*/ 82 w 134"/>
              <a:gd name="T21" fmla="*/ 50 h 118"/>
              <a:gd name="T22" fmla="*/ 76 w 134"/>
              <a:gd name="T23" fmla="*/ 57 h 118"/>
              <a:gd name="T24" fmla="*/ 54 w 134"/>
              <a:gd name="T25" fmla="*/ 35 h 118"/>
              <a:gd name="T26" fmla="*/ 47 w 134"/>
              <a:gd name="T27" fmla="*/ 9 h 118"/>
              <a:gd name="T28" fmla="*/ 21 w 134"/>
              <a:gd name="T29" fmla="*/ 2 h 118"/>
              <a:gd name="T30" fmla="*/ 36 w 134"/>
              <a:gd name="T31" fmla="*/ 17 h 118"/>
              <a:gd name="T32" fmla="*/ 32 w 134"/>
              <a:gd name="T33" fmla="*/ 32 h 118"/>
              <a:gd name="T34" fmla="*/ 18 w 134"/>
              <a:gd name="T35" fmla="*/ 36 h 118"/>
              <a:gd name="T36" fmla="*/ 3 w 134"/>
              <a:gd name="T37" fmla="*/ 21 h 118"/>
              <a:gd name="T38" fmla="*/ 9 w 134"/>
              <a:gd name="T39" fmla="*/ 46 h 118"/>
              <a:gd name="T40" fmla="*/ 36 w 134"/>
              <a:gd name="T41" fmla="*/ 53 h 118"/>
              <a:gd name="T42" fmla="*/ 36 w 134"/>
              <a:gd name="T43" fmla="*/ 53 h 118"/>
              <a:gd name="T44" fmla="*/ 58 w 134"/>
              <a:gd name="T45" fmla="*/ 74 h 118"/>
              <a:gd name="T46" fmla="*/ 37 w 134"/>
              <a:gd name="T47" fmla="*/ 95 h 118"/>
              <a:gd name="T48" fmla="*/ 36 w 134"/>
              <a:gd name="T49" fmla="*/ 94 h 118"/>
              <a:gd name="T50" fmla="*/ 31 w 134"/>
              <a:gd name="T51" fmla="*/ 98 h 118"/>
              <a:gd name="T52" fmla="*/ 21 w 134"/>
              <a:gd name="T53" fmla="*/ 114 h 118"/>
              <a:gd name="T54" fmla="*/ 23 w 134"/>
              <a:gd name="T55" fmla="*/ 116 h 118"/>
              <a:gd name="T56" fmla="*/ 39 w 134"/>
              <a:gd name="T57" fmla="*/ 107 h 118"/>
              <a:gd name="T58" fmla="*/ 43 w 134"/>
              <a:gd name="T59" fmla="*/ 101 h 118"/>
              <a:gd name="T60" fmla="*/ 42 w 134"/>
              <a:gd name="T61" fmla="*/ 100 h 118"/>
              <a:gd name="T62" fmla="*/ 63 w 134"/>
              <a:gd name="T63" fmla="*/ 79 h 118"/>
              <a:gd name="T64" fmla="*/ 98 w 134"/>
              <a:gd name="T65" fmla="*/ 114 h 118"/>
              <a:gd name="T66" fmla="*/ 107 w 134"/>
              <a:gd name="T67" fmla="*/ 118 h 118"/>
              <a:gd name="T68" fmla="*/ 116 w 134"/>
              <a:gd name="T69" fmla="*/ 114 h 118"/>
              <a:gd name="T70" fmla="*/ 116 w 134"/>
              <a:gd name="T71" fmla="*/ 97 h 118"/>
              <a:gd name="T72" fmla="*/ 80 w 134"/>
              <a:gd name="T73" fmla="*/ 61 h 118"/>
              <a:gd name="T74" fmla="*/ 87 w 134"/>
              <a:gd name="T75" fmla="*/ 55 h 118"/>
              <a:gd name="T76" fmla="*/ 90 w 134"/>
              <a:gd name="T77" fmla="*/ 58 h 118"/>
              <a:gd name="T78" fmla="*/ 98 w 134"/>
              <a:gd name="T79" fmla="*/ 56 h 118"/>
              <a:gd name="T80" fmla="*/ 128 w 134"/>
              <a:gd name="T81" fmla="*/ 26 h 118"/>
              <a:gd name="T82" fmla="*/ 128 w 134"/>
              <a:gd name="T83" fmla="*/ 25 h 118"/>
              <a:gd name="T84" fmla="*/ 128 w 134"/>
              <a:gd name="T85" fmla="*/ 25 h 118"/>
              <a:gd name="T86" fmla="*/ 129 w 134"/>
              <a:gd name="T87" fmla="*/ 23 h 118"/>
              <a:gd name="T88" fmla="*/ 133 w 134"/>
              <a:gd name="T89" fmla="*/ 22 h 118"/>
              <a:gd name="T90" fmla="*/ 133 w 134"/>
              <a:gd name="T91" fmla="*/ 16 h 118"/>
              <a:gd name="T92" fmla="*/ 108 w 134"/>
              <a:gd name="T93" fmla="*/ 103 h 118"/>
              <a:gd name="T94" fmla="*/ 113 w 134"/>
              <a:gd name="T95" fmla="*/ 107 h 118"/>
              <a:gd name="T96" fmla="*/ 108 w 134"/>
              <a:gd name="T97" fmla="*/ 112 h 118"/>
              <a:gd name="T98" fmla="*/ 103 w 134"/>
              <a:gd name="T99" fmla="*/ 107 h 118"/>
              <a:gd name="T100" fmla="*/ 108 w 134"/>
              <a:gd name="T101" fmla="*/ 103 h 118"/>
              <a:gd name="T102" fmla="*/ 91 w 134"/>
              <a:gd name="T103" fmla="*/ 40 h 118"/>
              <a:gd name="T104" fmla="*/ 89 w 134"/>
              <a:gd name="T105" fmla="*/ 38 h 118"/>
              <a:gd name="T106" fmla="*/ 111 w 134"/>
              <a:gd name="T107" fmla="*/ 16 h 118"/>
              <a:gd name="T108" fmla="*/ 113 w 134"/>
              <a:gd name="T109" fmla="*/ 18 h 118"/>
              <a:gd name="T110" fmla="*/ 91 w 134"/>
              <a:gd name="T111" fmla="*/ 40 h 118"/>
              <a:gd name="T112" fmla="*/ 98 w 134"/>
              <a:gd name="T113" fmla="*/ 48 h 118"/>
              <a:gd name="T114" fmla="*/ 96 w 134"/>
              <a:gd name="T115" fmla="*/ 46 h 118"/>
              <a:gd name="T116" fmla="*/ 119 w 134"/>
              <a:gd name="T117" fmla="*/ 23 h 118"/>
              <a:gd name="T118" fmla="*/ 121 w 134"/>
              <a:gd name="T119" fmla="*/ 25 h 118"/>
              <a:gd name="T120" fmla="*/ 98 w 134"/>
              <a:gd name="T121" fmla="*/ 48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grpSp>
        <p:nvGrpSpPr>
          <p:cNvPr id="235" name="组合 234"/>
          <p:cNvGrpSpPr/>
          <p:nvPr/>
        </p:nvGrpSpPr>
        <p:grpSpPr>
          <a:xfrm>
            <a:off x="3813810" y="3479800"/>
            <a:ext cx="295910" cy="335915"/>
            <a:chOff x="10535902" y="1108315"/>
            <a:chExt cx="433949" cy="491850"/>
          </a:xfrm>
          <a:solidFill>
            <a:schemeClr val="bg1"/>
          </a:solidFill>
        </p:grpSpPr>
        <p:sp>
          <p:nvSpPr>
            <p:cNvPr id="236" name="Freeform 11"/>
            <p:cNvSpPr/>
            <p:nvPr/>
          </p:nvSpPr>
          <p:spPr bwMode="auto">
            <a:xfrm>
              <a:off x="10535902" y="1372295"/>
              <a:ext cx="433949" cy="227870"/>
            </a:xfrm>
            <a:custGeom>
              <a:avLst/>
              <a:gdLst>
                <a:gd name="T0" fmla="*/ 0 w 38"/>
                <a:gd name="T1" fmla="*/ 9 h 19"/>
                <a:gd name="T2" fmla="*/ 4 w 38"/>
                <a:gd name="T3" fmla="*/ 2 h 19"/>
                <a:gd name="T4" fmla="*/ 12 w 38"/>
                <a:gd name="T5" fmla="*/ 0 h 19"/>
                <a:gd name="T6" fmla="*/ 19 w 38"/>
                <a:gd name="T7" fmla="*/ 17 h 19"/>
                <a:gd name="T8" fmla="*/ 26 w 38"/>
                <a:gd name="T9" fmla="*/ 0 h 19"/>
                <a:gd name="T10" fmla="*/ 34 w 38"/>
                <a:gd name="T11" fmla="*/ 2 h 19"/>
                <a:gd name="T12" fmla="*/ 38 w 38"/>
                <a:gd name="T13" fmla="*/ 9 h 19"/>
                <a:gd name="T14" fmla="*/ 38 w 38"/>
                <a:gd name="T15" fmla="*/ 19 h 19"/>
                <a:gd name="T16" fmla="*/ 19 w 38"/>
                <a:gd name="T17" fmla="*/ 19 h 19"/>
                <a:gd name="T18" fmla="*/ 0 w 38"/>
                <a:gd name="T19" fmla="*/ 19 h 19"/>
                <a:gd name="T20" fmla="*/ 0 w 38"/>
                <a:gd name="T2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8" h="19">
                  <a:moveTo>
                    <a:pt x="0" y="9"/>
                  </a:moveTo>
                  <a:cubicBezTo>
                    <a:pt x="0" y="6"/>
                    <a:pt x="1" y="3"/>
                    <a:pt x="4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3"/>
                    <a:pt x="38" y="6"/>
                    <a:pt x="38" y="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0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7" name="Freeform 12"/>
            <p:cNvSpPr/>
            <p:nvPr/>
          </p:nvSpPr>
          <p:spPr bwMode="auto">
            <a:xfrm>
              <a:off x="10649837" y="1108315"/>
              <a:ext cx="194250" cy="239699"/>
            </a:xfrm>
            <a:custGeom>
              <a:avLst/>
              <a:gdLst>
                <a:gd name="T0" fmla="*/ 9 w 17"/>
                <a:gd name="T1" fmla="*/ 20 h 20"/>
                <a:gd name="T2" fmla="*/ 3 w 17"/>
                <a:gd name="T3" fmla="*/ 16 h 20"/>
                <a:gd name="T4" fmla="*/ 1 w 17"/>
                <a:gd name="T5" fmla="*/ 6 h 20"/>
                <a:gd name="T6" fmla="*/ 9 w 17"/>
                <a:gd name="T7" fmla="*/ 0 h 20"/>
                <a:gd name="T8" fmla="*/ 16 w 17"/>
                <a:gd name="T9" fmla="*/ 6 h 20"/>
                <a:gd name="T10" fmla="*/ 15 w 17"/>
                <a:gd name="T11" fmla="*/ 16 h 20"/>
                <a:gd name="T12" fmla="*/ 9 w 1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0">
                  <a:moveTo>
                    <a:pt x="9" y="20"/>
                  </a:moveTo>
                  <a:cubicBezTo>
                    <a:pt x="6" y="20"/>
                    <a:pt x="4" y="18"/>
                    <a:pt x="3" y="16"/>
                  </a:cubicBezTo>
                  <a:cubicBezTo>
                    <a:pt x="1" y="13"/>
                    <a:pt x="0" y="9"/>
                    <a:pt x="1" y="6"/>
                  </a:cubicBezTo>
                  <a:cubicBezTo>
                    <a:pt x="2" y="3"/>
                    <a:pt x="4" y="0"/>
                    <a:pt x="9" y="0"/>
                  </a:cubicBezTo>
                  <a:cubicBezTo>
                    <a:pt x="13" y="0"/>
                    <a:pt x="16" y="3"/>
                    <a:pt x="16" y="6"/>
                  </a:cubicBezTo>
                  <a:cubicBezTo>
                    <a:pt x="17" y="9"/>
                    <a:pt x="16" y="13"/>
                    <a:pt x="15" y="16"/>
                  </a:cubicBezTo>
                  <a:cubicBezTo>
                    <a:pt x="13" y="18"/>
                    <a:pt x="11" y="20"/>
                    <a:pt x="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8" name="Freeform 13"/>
            <p:cNvSpPr/>
            <p:nvPr/>
          </p:nvSpPr>
          <p:spPr bwMode="auto">
            <a:xfrm>
              <a:off x="10718323" y="1420235"/>
              <a:ext cx="68485" cy="155649"/>
            </a:xfrm>
            <a:custGeom>
              <a:avLst/>
              <a:gdLst>
                <a:gd name="T0" fmla="*/ 37 w 110"/>
                <a:gd name="T1" fmla="*/ 0 h 250"/>
                <a:gd name="T2" fmla="*/ 74 w 110"/>
                <a:gd name="T3" fmla="*/ 0 h 250"/>
                <a:gd name="T4" fmla="*/ 110 w 110"/>
                <a:gd name="T5" fmla="*/ 250 h 250"/>
                <a:gd name="T6" fmla="*/ 0 w 110"/>
                <a:gd name="T7" fmla="*/ 250 h 250"/>
                <a:gd name="T8" fmla="*/ 37 w 110"/>
                <a:gd name="T9" fmla="*/ 0 h 250"/>
                <a:gd name="T10" fmla="*/ 37 w 110"/>
                <a:gd name="T11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250">
                  <a:moveTo>
                    <a:pt x="37" y="0"/>
                  </a:moveTo>
                  <a:lnTo>
                    <a:pt x="74" y="0"/>
                  </a:lnTo>
                  <a:lnTo>
                    <a:pt x="110" y="250"/>
                  </a:lnTo>
                  <a:lnTo>
                    <a:pt x="0" y="250"/>
                  </a:lnTo>
                  <a:lnTo>
                    <a:pt x="37" y="0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239" name="Oval 14"/>
            <p:cNvSpPr>
              <a:spLocks noChangeArrowheads="1"/>
            </p:cNvSpPr>
            <p:nvPr/>
          </p:nvSpPr>
          <p:spPr bwMode="auto">
            <a:xfrm>
              <a:off x="10718323" y="1372295"/>
              <a:ext cx="57279" cy="5976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149" name="Freeform 21"/>
          <p:cNvSpPr>
            <a:spLocks noEditPoints="1"/>
          </p:cNvSpPr>
          <p:nvPr/>
        </p:nvSpPr>
        <p:spPr bwMode="auto">
          <a:xfrm>
            <a:off x="7702550" y="3543300"/>
            <a:ext cx="536575" cy="327660"/>
          </a:xfrm>
          <a:custGeom>
            <a:avLst/>
            <a:gdLst>
              <a:gd name="T0" fmla="*/ 647 w 2110"/>
              <a:gd name="T1" fmla="*/ 1062 h 1284"/>
              <a:gd name="T2" fmla="*/ 425 w 2110"/>
              <a:gd name="T3" fmla="*/ 1284 h 1284"/>
              <a:gd name="T4" fmla="*/ 202 w 2110"/>
              <a:gd name="T5" fmla="*/ 1062 h 1284"/>
              <a:gd name="T6" fmla="*/ 425 w 2110"/>
              <a:gd name="T7" fmla="*/ 839 h 1284"/>
              <a:gd name="T8" fmla="*/ 647 w 2110"/>
              <a:gd name="T9" fmla="*/ 1062 h 1284"/>
              <a:gd name="T10" fmla="*/ 2110 w 2110"/>
              <a:gd name="T11" fmla="*/ 743 h 1284"/>
              <a:gd name="T12" fmla="*/ 2110 w 2110"/>
              <a:gd name="T13" fmla="*/ 982 h 1284"/>
              <a:gd name="T14" fmla="*/ 2030 w 2110"/>
              <a:gd name="T15" fmla="*/ 1062 h 1284"/>
              <a:gd name="T16" fmla="*/ 1994 w 2110"/>
              <a:gd name="T17" fmla="*/ 1062 h 1284"/>
              <a:gd name="T18" fmla="*/ 1705 w 2110"/>
              <a:gd name="T19" fmla="*/ 773 h 1284"/>
              <a:gd name="T20" fmla="*/ 1416 w 2110"/>
              <a:gd name="T21" fmla="*/ 1062 h 1284"/>
              <a:gd name="T22" fmla="*/ 714 w 2110"/>
              <a:gd name="T23" fmla="*/ 1062 h 1284"/>
              <a:gd name="T24" fmla="*/ 425 w 2110"/>
              <a:gd name="T25" fmla="*/ 773 h 1284"/>
              <a:gd name="T26" fmla="*/ 135 w 2110"/>
              <a:gd name="T27" fmla="*/ 1062 h 1284"/>
              <a:gd name="T28" fmla="*/ 80 w 2110"/>
              <a:gd name="T29" fmla="*/ 1062 h 1284"/>
              <a:gd name="T30" fmla="*/ 0 w 2110"/>
              <a:gd name="T31" fmla="*/ 982 h 1284"/>
              <a:gd name="T32" fmla="*/ 0 w 2110"/>
              <a:gd name="T33" fmla="*/ 658 h 1284"/>
              <a:gd name="T34" fmla="*/ 1020 w 2110"/>
              <a:gd name="T35" fmla="*/ 658 h 1284"/>
              <a:gd name="T36" fmla="*/ 1020 w 2110"/>
              <a:gd name="T37" fmla="*/ 40 h 1284"/>
              <a:gd name="T38" fmla="*/ 1055 w 2110"/>
              <a:gd name="T39" fmla="*/ 0 h 1284"/>
              <a:gd name="T40" fmla="*/ 1060 w 2110"/>
              <a:gd name="T41" fmla="*/ 0 h 1284"/>
              <a:gd name="T42" fmla="*/ 1415 w 2110"/>
              <a:gd name="T43" fmla="*/ 0 h 1284"/>
              <a:gd name="T44" fmla="*/ 1533 w 2110"/>
              <a:gd name="T45" fmla="*/ 70 h 1284"/>
              <a:gd name="T46" fmla="*/ 1745 w 2110"/>
              <a:gd name="T47" fmla="*/ 463 h 1284"/>
              <a:gd name="T48" fmla="*/ 1857 w 2110"/>
              <a:gd name="T49" fmla="*/ 563 h 1284"/>
              <a:gd name="T50" fmla="*/ 2036 w 2110"/>
              <a:gd name="T51" fmla="*/ 634 h 1284"/>
              <a:gd name="T52" fmla="*/ 2110 w 2110"/>
              <a:gd name="T53" fmla="*/ 743 h 1284"/>
              <a:gd name="T54" fmla="*/ 1634 w 2110"/>
              <a:gd name="T55" fmla="*/ 530 h 1284"/>
              <a:gd name="T56" fmla="*/ 1435 w 2110"/>
              <a:gd name="T57" fmla="*/ 169 h 1284"/>
              <a:gd name="T58" fmla="*/ 1376 w 2110"/>
              <a:gd name="T59" fmla="*/ 134 h 1284"/>
              <a:gd name="T60" fmla="*/ 1190 w 2110"/>
              <a:gd name="T61" fmla="*/ 134 h 1284"/>
              <a:gd name="T62" fmla="*/ 1149 w 2110"/>
              <a:gd name="T63" fmla="*/ 174 h 1284"/>
              <a:gd name="T64" fmla="*/ 1149 w 2110"/>
              <a:gd name="T65" fmla="*/ 524 h 1284"/>
              <a:gd name="T66" fmla="*/ 1190 w 2110"/>
              <a:gd name="T67" fmla="*/ 565 h 1284"/>
              <a:gd name="T68" fmla="*/ 1613 w 2110"/>
              <a:gd name="T69" fmla="*/ 565 h 1284"/>
              <a:gd name="T70" fmla="*/ 1634 w 2110"/>
              <a:gd name="T71" fmla="*/ 530 h 1284"/>
              <a:gd name="T72" fmla="*/ 1055 w 2110"/>
              <a:gd name="T73" fmla="*/ 0 h 1284"/>
              <a:gd name="T74" fmla="*/ 1055 w 2110"/>
              <a:gd name="T75" fmla="*/ 0 h 1284"/>
              <a:gd name="T76" fmla="*/ 1060 w 2110"/>
              <a:gd name="T77" fmla="*/ 0 h 1284"/>
              <a:gd name="T78" fmla="*/ 1055 w 2110"/>
              <a:gd name="T79" fmla="*/ 0 h 1284"/>
              <a:gd name="T80" fmla="*/ 1705 w 2110"/>
              <a:gd name="T81" fmla="*/ 839 h 1284"/>
              <a:gd name="T82" fmla="*/ 1482 w 2110"/>
              <a:gd name="T83" fmla="*/ 1062 h 1284"/>
              <a:gd name="T84" fmla="*/ 1705 w 2110"/>
              <a:gd name="T85" fmla="*/ 1284 h 1284"/>
              <a:gd name="T86" fmla="*/ 1927 w 2110"/>
              <a:gd name="T87" fmla="*/ 1062 h 1284"/>
              <a:gd name="T88" fmla="*/ 1705 w 2110"/>
              <a:gd name="T89" fmla="*/ 839 h 1284"/>
              <a:gd name="T90" fmla="*/ 122 w 2110"/>
              <a:gd name="T91" fmla="*/ 150 h 1284"/>
              <a:gd name="T92" fmla="*/ 122 w 2110"/>
              <a:gd name="T93" fmla="*/ 563 h 1284"/>
              <a:gd name="T94" fmla="*/ 483 w 2110"/>
              <a:gd name="T95" fmla="*/ 357 h 1284"/>
              <a:gd name="T96" fmla="*/ 122 w 2110"/>
              <a:gd name="T97" fmla="*/ 150 h 1284"/>
              <a:gd name="T98" fmla="*/ 540 w 2110"/>
              <a:gd name="T99" fmla="*/ 389 h 1284"/>
              <a:gd name="T100" fmla="*/ 176 w 2110"/>
              <a:gd name="T101" fmla="*/ 597 h 1284"/>
              <a:gd name="T102" fmla="*/ 903 w 2110"/>
              <a:gd name="T103" fmla="*/ 597 h 1284"/>
              <a:gd name="T104" fmla="*/ 540 w 2110"/>
              <a:gd name="T105" fmla="*/ 389 h 1284"/>
              <a:gd name="T106" fmla="*/ 179 w 2110"/>
              <a:gd name="T107" fmla="*/ 118 h 1284"/>
              <a:gd name="T108" fmla="*/ 540 w 2110"/>
              <a:gd name="T109" fmla="*/ 324 h 1284"/>
              <a:gd name="T110" fmla="*/ 902 w 2110"/>
              <a:gd name="T111" fmla="*/ 118 h 1284"/>
              <a:gd name="T112" fmla="*/ 179 w 2110"/>
              <a:gd name="T113" fmla="*/ 118 h 1284"/>
              <a:gd name="T114" fmla="*/ 597 w 2110"/>
              <a:gd name="T115" fmla="*/ 357 h 1284"/>
              <a:gd name="T116" fmla="*/ 959 w 2110"/>
              <a:gd name="T117" fmla="*/ 565 h 1284"/>
              <a:gd name="T118" fmla="*/ 959 w 2110"/>
              <a:gd name="T119" fmla="*/ 150 h 1284"/>
              <a:gd name="T120" fmla="*/ 597 w 2110"/>
              <a:gd name="T121" fmla="*/ 357 h 1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110" h="1284">
                <a:moveTo>
                  <a:pt x="647" y="1062"/>
                </a:moveTo>
                <a:cubicBezTo>
                  <a:pt x="647" y="1184"/>
                  <a:pt x="548" y="1284"/>
                  <a:pt x="425" y="1284"/>
                </a:cubicBezTo>
                <a:cubicBezTo>
                  <a:pt x="302" y="1284"/>
                  <a:pt x="202" y="1184"/>
                  <a:pt x="202" y="1062"/>
                </a:cubicBezTo>
                <a:cubicBezTo>
                  <a:pt x="202" y="939"/>
                  <a:pt x="302" y="839"/>
                  <a:pt x="425" y="839"/>
                </a:cubicBezTo>
                <a:cubicBezTo>
                  <a:pt x="548" y="839"/>
                  <a:pt x="647" y="939"/>
                  <a:pt x="647" y="1062"/>
                </a:cubicBezTo>
                <a:close/>
                <a:moveTo>
                  <a:pt x="2110" y="743"/>
                </a:moveTo>
                <a:lnTo>
                  <a:pt x="2110" y="982"/>
                </a:lnTo>
                <a:cubicBezTo>
                  <a:pt x="2110" y="1026"/>
                  <a:pt x="2074" y="1062"/>
                  <a:pt x="2030" y="1062"/>
                </a:cubicBezTo>
                <a:lnTo>
                  <a:pt x="1994" y="1062"/>
                </a:lnTo>
                <a:cubicBezTo>
                  <a:pt x="1994" y="902"/>
                  <a:pt x="1864" y="773"/>
                  <a:pt x="1705" y="773"/>
                </a:cubicBezTo>
                <a:cubicBezTo>
                  <a:pt x="1545" y="773"/>
                  <a:pt x="1416" y="902"/>
                  <a:pt x="1416" y="1062"/>
                </a:cubicBezTo>
                <a:lnTo>
                  <a:pt x="714" y="1062"/>
                </a:lnTo>
                <a:cubicBezTo>
                  <a:pt x="714" y="902"/>
                  <a:pt x="585" y="773"/>
                  <a:pt x="425" y="773"/>
                </a:cubicBezTo>
                <a:cubicBezTo>
                  <a:pt x="265" y="773"/>
                  <a:pt x="135" y="902"/>
                  <a:pt x="135" y="1062"/>
                </a:cubicBezTo>
                <a:lnTo>
                  <a:pt x="80" y="1062"/>
                </a:lnTo>
                <a:cubicBezTo>
                  <a:pt x="36" y="1062"/>
                  <a:pt x="0" y="1026"/>
                  <a:pt x="0" y="982"/>
                </a:cubicBezTo>
                <a:lnTo>
                  <a:pt x="0" y="658"/>
                </a:lnTo>
                <a:lnTo>
                  <a:pt x="1020" y="658"/>
                </a:lnTo>
                <a:lnTo>
                  <a:pt x="1020" y="40"/>
                </a:lnTo>
                <a:cubicBezTo>
                  <a:pt x="1020" y="20"/>
                  <a:pt x="1035" y="3"/>
                  <a:pt x="1055" y="0"/>
                </a:cubicBezTo>
                <a:cubicBezTo>
                  <a:pt x="1057" y="0"/>
                  <a:pt x="1059" y="0"/>
                  <a:pt x="1060" y="0"/>
                </a:cubicBezTo>
                <a:lnTo>
                  <a:pt x="1415" y="0"/>
                </a:lnTo>
                <a:cubicBezTo>
                  <a:pt x="1459" y="0"/>
                  <a:pt x="1512" y="31"/>
                  <a:pt x="1533" y="70"/>
                </a:cubicBezTo>
                <a:lnTo>
                  <a:pt x="1745" y="463"/>
                </a:lnTo>
                <a:cubicBezTo>
                  <a:pt x="1766" y="501"/>
                  <a:pt x="1816" y="546"/>
                  <a:pt x="1857" y="563"/>
                </a:cubicBezTo>
                <a:lnTo>
                  <a:pt x="2036" y="634"/>
                </a:lnTo>
                <a:cubicBezTo>
                  <a:pt x="2077" y="650"/>
                  <a:pt x="2110" y="699"/>
                  <a:pt x="2110" y="743"/>
                </a:cubicBezTo>
                <a:close/>
                <a:moveTo>
                  <a:pt x="1634" y="530"/>
                </a:moveTo>
                <a:lnTo>
                  <a:pt x="1435" y="169"/>
                </a:lnTo>
                <a:cubicBezTo>
                  <a:pt x="1424" y="150"/>
                  <a:pt x="1398" y="134"/>
                  <a:pt x="1376" y="134"/>
                </a:cubicBezTo>
                <a:lnTo>
                  <a:pt x="1190" y="134"/>
                </a:lnTo>
                <a:cubicBezTo>
                  <a:pt x="1168" y="134"/>
                  <a:pt x="1149" y="152"/>
                  <a:pt x="1149" y="174"/>
                </a:cubicBezTo>
                <a:lnTo>
                  <a:pt x="1149" y="524"/>
                </a:lnTo>
                <a:cubicBezTo>
                  <a:pt x="1149" y="546"/>
                  <a:pt x="1168" y="565"/>
                  <a:pt x="1190" y="565"/>
                </a:cubicBezTo>
                <a:lnTo>
                  <a:pt x="1613" y="565"/>
                </a:lnTo>
                <a:cubicBezTo>
                  <a:pt x="1635" y="565"/>
                  <a:pt x="1644" y="549"/>
                  <a:pt x="1634" y="530"/>
                </a:cubicBezTo>
                <a:close/>
                <a:moveTo>
                  <a:pt x="1055" y="0"/>
                </a:moveTo>
                <a:lnTo>
                  <a:pt x="1055" y="0"/>
                </a:lnTo>
                <a:cubicBezTo>
                  <a:pt x="1057" y="0"/>
                  <a:pt x="1059" y="0"/>
                  <a:pt x="1060" y="0"/>
                </a:cubicBezTo>
                <a:lnTo>
                  <a:pt x="1055" y="0"/>
                </a:lnTo>
                <a:close/>
                <a:moveTo>
                  <a:pt x="1705" y="839"/>
                </a:moveTo>
                <a:cubicBezTo>
                  <a:pt x="1582" y="839"/>
                  <a:pt x="1482" y="939"/>
                  <a:pt x="1482" y="1062"/>
                </a:cubicBezTo>
                <a:cubicBezTo>
                  <a:pt x="1482" y="1184"/>
                  <a:pt x="1582" y="1284"/>
                  <a:pt x="1705" y="1284"/>
                </a:cubicBezTo>
                <a:cubicBezTo>
                  <a:pt x="1827" y="1284"/>
                  <a:pt x="1927" y="1184"/>
                  <a:pt x="1927" y="1062"/>
                </a:cubicBezTo>
                <a:cubicBezTo>
                  <a:pt x="1927" y="939"/>
                  <a:pt x="1827" y="839"/>
                  <a:pt x="1705" y="839"/>
                </a:cubicBezTo>
                <a:close/>
                <a:moveTo>
                  <a:pt x="122" y="150"/>
                </a:moveTo>
                <a:lnTo>
                  <a:pt x="122" y="563"/>
                </a:lnTo>
                <a:lnTo>
                  <a:pt x="483" y="357"/>
                </a:lnTo>
                <a:lnTo>
                  <a:pt x="122" y="150"/>
                </a:lnTo>
                <a:close/>
                <a:moveTo>
                  <a:pt x="540" y="389"/>
                </a:moveTo>
                <a:lnTo>
                  <a:pt x="176" y="597"/>
                </a:lnTo>
                <a:lnTo>
                  <a:pt x="903" y="597"/>
                </a:lnTo>
                <a:lnTo>
                  <a:pt x="540" y="389"/>
                </a:lnTo>
                <a:close/>
                <a:moveTo>
                  <a:pt x="179" y="118"/>
                </a:moveTo>
                <a:lnTo>
                  <a:pt x="540" y="324"/>
                </a:lnTo>
                <a:lnTo>
                  <a:pt x="902" y="118"/>
                </a:lnTo>
                <a:lnTo>
                  <a:pt x="179" y="118"/>
                </a:lnTo>
                <a:close/>
                <a:moveTo>
                  <a:pt x="597" y="357"/>
                </a:moveTo>
                <a:lnTo>
                  <a:pt x="959" y="565"/>
                </a:lnTo>
                <a:lnTo>
                  <a:pt x="959" y="150"/>
                </a:lnTo>
                <a:lnTo>
                  <a:pt x="597" y="357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th-TH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grpSp>
        <p:nvGrpSpPr>
          <p:cNvPr id="137" name="组合 136"/>
          <p:cNvGrpSpPr/>
          <p:nvPr/>
        </p:nvGrpSpPr>
        <p:grpSpPr>
          <a:xfrm>
            <a:off x="7218680" y="4822190"/>
            <a:ext cx="389255" cy="544195"/>
            <a:chOff x="6289753" y="965485"/>
            <a:chExt cx="556070" cy="777511"/>
          </a:xfrm>
          <a:solidFill>
            <a:schemeClr val="bg1"/>
          </a:solidFill>
        </p:grpSpPr>
        <p:sp>
          <p:nvSpPr>
            <p:cNvPr id="138" name="Freeform 10"/>
            <p:cNvSpPr/>
            <p:nvPr/>
          </p:nvSpPr>
          <p:spPr bwMode="auto">
            <a:xfrm>
              <a:off x="6366849" y="1004853"/>
              <a:ext cx="147629" cy="159110"/>
            </a:xfrm>
            <a:custGeom>
              <a:avLst/>
              <a:gdLst>
                <a:gd name="T0" fmla="*/ 4 w 38"/>
                <a:gd name="T1" fmla="*/ 26 h 41"/>
                <a:gd name="T2" fmla="*/ 19 w 38"/>
                <a:gd name="T3" fmla="*/ 41 h 41"/>
                <a:gd name="T4" fmla="*/ 34 w 38"/>
                <a:gd name="T5" fmla="*/ 26 h 41"/>
                <a:gd name="T6" fmla="*/ 37 w 38"/>
                <a:gd name="T7" fmla="*/ 20 h 41"/>
                <a:gd name="T8" fmla="*/ 35 w 38"/>
                <a:gd name="T9" fmla="*/ 17 h 41"/>
                <a:gd name="T10" fmla="*/ 19 w 38"/>
                <a:gd name="T11" fmla="*/ 0 h 41"/>
                <a:gd name="T12" fmla="*/ 3 w 38"/>
                <a:gd name="T13" fmla="*/ 17 h 41"/>
                <a:gd name="T14" fmla="*/ 0 w 38"/>
                <a:gd name="T15" fmla="*/ 20 h 41"/>
                <a:gd name="T16" fmla="*/ 4 w 38"/>
                <a:gd name="T17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1">
                  <a:moveTo>
                    <a:pt x="4" y="26"/>
                  </a:moveTo>
                  <a:cubicBezTo>
                    <a:pt x="6" y="34"/>
                    <a:pt x="11" y="41"/>
                    <a:pt x="19" y="41"/>
                  </a:cubicBezTo>
                  <a:cubicBezTo>
                    <a:pt x="27" y="41"/>
                    <a:pt x="32" y="34"/>
                    <a:pt x="34" y="26"/>
                  </a:cubicBezTo>
                  <a:cubicBezTo>
                    <a:pt x="36" y="25"/>
                    <a:pt x="38" y="22"/>
                    <a:pt x="37" y="20"/>
                  </a:cubicBezTo>
                  <a:cubicBezTo>
                    <a:pt x="37" y="18"/>
                    <a:pt x="36" y="17"/>
                    <a:pt x="35" y="17"/>
                  </a:cubicBezTo>
                  <a:cubicBezTo>
                    <a:pt x="35" y="7"/>
                    <a:pt x="28" y="0"/>
                    <a:pt x="19" y="0"/>
                  </a:cubicBezTo>
                  <a:cubicBezTo>
                    <a:pt x="10" y="0"/>
                    <a:pt x="3" y="7"/>
                    <a:pt x="3" y="17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0" y="22"/>
                    <a:pt x="1" y="26"/>
                    <a:pt x="4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39" name="Freeform 11"/>
            <p:cNvSpPr/>
            <p:nvPr/>
          </p:nvSpPr>
          <p:spPr bwMode="auto">
            <a:xfrm>
              <a:off x="6289753" y="1172165"/>
              <a:ext cx="411722" cy="570831"/>
            </a:xfrm>
            <a:custGeom>
              <a:avLst/>
              <a:gdLst>
                <a:gd name="T0" fmla="*/ 97 w 106"/>
                <a:gd name="T1" fmla="*/ 36 h 147"/>
                <a:gd name="T2" fmla="*/ 82 w 106"/>
                <a:gd name="T3" fmla="*/ 38 h 147"/>
                <a:gd name="T4" fmla="*/ 79 w 106"/>
                <a:gd name="T5" fmla="*/ 37 h 147"/>
                <a:gd name="T6" fmla="*/ 67 w 106"/>
                <a:gd name="T7" fmla="*/ 11 h 147"/>
                <a:gd name="T8" fmla="*/ 66 w 106"/>
                <a:gd name="T9" fmla="*/ 8 h 147"/>
                <a:gd name="T10" fmla="*/ 54 w 106"/>
                <a:gd name="T11" fmla="*/ 2 h 147"/>
                <a:gd name="T12" fmla="*/ 49 w 106"/>
                <a:gd name="T13" fmla="*/ 0 h 147"/>
                <a:gd name="T14" fmla="*/ 43 w 106"/>
                <a:gd name="T15" fmla="*/ 22 h 147"/>
                <a:gd name="T16" fmla="*/ 43 w 106"/>
                <a:gd name="T17" fmla="*/ 5 h 147"/>
                <a:gd name="T18" fmla="*/ 38 w 106"/>
                <a:gd name="T19" fmla="*/ 2 h 147"/>
                <a:gd name="T20" fmla="*/ 37 w 106"/>
                <a:gd name="T21" fmla="*/ 9 h 147"/>
                <a:gd name="T22" fmla="*/ 28 w 106"/>
                <a:gd name="T23" fmla="*/ 0 h 147"/>
                <a:gd name="T24" fmla="*/ 28 w 106"/>
                <a:gd name="T25" fmla="*/ 0 h 147"/>
                <a:gd name="T26" fmla="*/ 10 w 106"/>
                <a:gd name="T27" fmla="*/ 7 h 147"/>
                <a:gd name="T28" fmla="*/ 1 w 106"/>
                <a:gd name="T29" fmla="*/ 69 h 147"/>
                <a:gd name="T30" fmla="*/ 14 w 106"/>
                <a:gd name="T31" fmla="*/ 70 h 147"/>
                <a:gd name="T32" fmla="*/ 18 w 106"/>
                <a:gd name="T33" fmla="*/ 23 h 147"/>
                <a:gd name="T34" fmla="*/ 18 w 106"/>
                <a:gd name="T35" fmla="*/ 65 h 147"/>
                <a:gd name="T36" fmla="*/ 18 w 106"/>
                <a:gd name="T37" fmla="*/ 138 h 147"/>
                <a:gd name="T38" fmla="*/ 27 w 106"/>
                <a:gd name="T39" fmla="*/ 147 h 147"/>
                <a:gd name="T40" fmla="*/ 36 w 106"/>
                <a:gd name="T41" fmla="*/ 138 h 147"/>
                <a:gd name="T42" fmla="*/ 41 w 106"/>
                <a:gd name="T43" fmla="*/ 77 h 147"/>
                <a:gd name="T44" fmla="*/ 50 w 106"/>
                <a:gd name="T45" fmla="*/ 147 h 147"/>
                <a:gd name="T46" fmla="*/ 50 w 106"/>
                <a:gd name="T47" fmla="*/ 147 h 147"/>
                <a:gd name="T48" fmla="*/ 59 w 106"/>
                <a:gd name="T49" fmla="*/ 70 h 147"/>
                <a:gd name="T50" fmla="*/ 60 w 106"/>
                <a:gd name="T51" fmla="*/ 29 h 147"/>
                <a:gd name="T52" fmla="*/ 67 w 106"/>
                <a:gd name="T53" fmla="*/ 43 h 147"/>
                <a:gd name="T54" fmla="*/ 71 w 106"/>
                <a:gd name="T55" fmla="*/ 50 h 147"/>
                <a:gd name="T56" fmla="*/ 75 w 106"/>
                <a:gd name="T57" fmla="*/ 52 h 147"/>
                <a:gd name="T58" fmla="*/ 77 w 106"/>
                <a:gd name="T59" fmla="*/ 52 h 147"/>
                <a:gd name="T60" fmla="*/ 81 w 106"/>
                <a:gd name="T61" fmla="*/ 52 h 147"/>
                <a:gd name="T62" fmla="*/ 100 w 106"/>
                <a:gd name="T63" fmla="*/ 49 h 147"/>
                <a:gd name="T64" fmla="*/ 97 w 106"/>
                <a:gd name="T65" fmla="*/ 36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147">
                  <a:moveTo>
                    <a:pt x="97" y="36"/>
                  </a:moveTo>
                  <a:cubicBezTo>
                    <a:pt x="97" y="36"/>
                    <a:pt x="97" y="36"/>
                    <a:pt x="97" y="36"/>
                  </a:cubicBezTo>
                  <a:cubicBezTo>
                    <a:pt x="95" y="36"/>
                    <a:pt x="91" y="37"/>
                    <a:pt x="87" y="37"/>
                  </a:cubicBezTo>
                  <a:cubicBezTo>
                    <a:pt x="85" y="38"/>
                    <a:pt x="83" y="38"/>
                    <a:pt x="82" y="38"/>
                  </a:cubicBezTo>
                  <a:cubicBezTo>
                    <a:pt x="81" y="38"/>
                    <a:pt x="81" y="38"/>
                    <a:pt x="80" y="38"/>
                  </a:cubicBezTo>
                  <a:cubicBezTo>
                    <a:pt x="80" y="38"/>
                    <a:pt x="80" y="37"/>
                    <a:pt x="79" y="37"/>
                  </a:cubicBezTo>
                  <a:cubicBezTo>
                    <a:pt x="77" y="32"/>
                    <a:pt x="73" y="25"/>
                    <a:pt x="71" y="19"/>
                  </a:cubicBezTo>
                  <a:cubicBezTo>
                    <a:pt x="69" y="16"/>
                    <a:pt x="68" y="13"/>
                    <a:pt x="67" y="11"/>
                  </a:cubicBezTo>
                  <a:cubicBezTo>
                    <a:pt x="67" y="10"/>
                    <a:pt x="66" y="10"/>
                    <a:pt x="66" y="9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5" y="7"/>
                    <a:pt x="65" y="6"/>
                    <a:pt x="64" y="6"/>
                  </a:cubicBezTo>
                  <a:cubicBezTo>
                    <a:pt x="63" y="5"/>
                    <a:pt x="61" y="3"/>
                    <a:pt x="54" y="2"/>
                  </a:cubicBezTo>
                  <a:cubicBezTo>
                    <a:pt x="52" y="1"/>
                    <a:pt x="51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4"/>
                    <a:pt x="48" y="12"/>
                    <a:pt x="43" y="22"/>
                  </a:cubicBezTo>
                  <a:cubicBezTo>
                    <a:pt x="42" y="15"/>
                    <a:pt x="41" y="9"/>
                    <a:pt x="41" y="9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9"/>
                    <a:pt x="35" y="15"/>
                    <a:pt x="35" y="22"/>
                  </a:cubicBezTo>
                  <a:cubicBezTo>
                    <a:pt x="30" y="12"/>
                    <a:pt x="28" y="4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5" y="1"/>
                    <a:pt x="24" y="2"/>
                  </a:cubicBezTo>
                  <a:cubicBezTo>
                    <a:pt x="20" y="3"/>
                    <a:pt x="14" y="5"/>
                    <a:pt x="10" y="7"/>
                  </a:cubicBezTo>
                  <a:cubicBezTo>
                    <a:pt x="8" y="9"/>
                    <a:pt x="2" y="17"/>
                    <a:pt x="0" y="44"/>
                  </a:cubicBezTo>
                  <a:cubicBezTo>
                    <a:pt x="0" y="53"/>
                    <a:pt x="1" y="69"/>
                    <a:pt x="1" y="69"/>
                  </a:cubicBezTo>
                  <a:cubicBezTo>
                    <a:pt x="2" y="73"/>
                    <a:pt x="3" y="77"/>
                    <a:pt x="7" y="77"/>
                  </a:cubicBezTo>
                  <a:cubicBezTo>
                    <a:pt x="12" y="77"/>
                    <a:pt x="14" y="74"/>
                    <a:pt x="14" y="70"/>
                  </a:cubicBezTo>
                  <a:cubicBezTo>
                    <a:pt x="14" y="70"/>
                    <a:pt x="13" y="56"/>
                    <a:pt x="14" y="45"/>
                  </a:cubicBezTo>
                  <a:cubicBezTo>
                    <a:pt x="14" y="36"/>
                    <a:pt x="16" y="23"/>
                    <a:pt x="18" y="23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8" y="67"/>
                    <a:pt x="18" y="69"/>
                    <a:pt x="18" y="70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43"/>
                    <a:pt x="22" y="147"/>
                    <a:pt x="27" y="147"/>
                  </a:cubicBezTo>
                  <a:cubicBezTo>
                    <a:pt x="27" y="147"/>
                    <a:pt x="27" y="147"/>
                    <a:pt x="27" y="147"/>
                  </a:cubicBezTo>
                  <a:cubicBezTo>
                    <a:pt x="27" y="147"/>
                    <a:pt x="27" y="147"/>
                    <a:pt x="27" y="147"/>
                  </a:cubicBezTo>
                  <a:cubicBezTo>
                    <a:pt x="32" y="147"/>
                    <a:pt x="36" y="143"/>
                    <a:pt x="36" y="138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41" y="77"/>
                    <a:pt x="41" y="77"/>
                    <a:pt x="41" y="77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43"/>
                    <a:pt x="45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5" y="147"/>
                    <a:pt x="59" y="143"/>
                    <a:pt x="59" y="138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60" y="69"/>
                    <a:pt x="60" y="67"/>
                    <a:pt x="60" y="65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60" y="29"/>
                    <a:pt x="60" y="30"/>
                    <a:pt x="61" y="31"/>
                  </a:cubicBezTo>
                  <a:cubicBezTo>
                    <a:pt x="63" y="35"/>
                    <a:pt x="65" y="40"/>
                    <a:pt x="67" y="43"/>
                  </a:cubicBezTo>
                  <a:cubicBezTo>
                    <a:pt x="68" y="45"/>
                    <a:pt x="69" y="46"/>
                    <a:pt x="70" y="48"/>
                  </a:cubicBezTo>
                  <a:cubicBezTo>
                    <a:pt x="70" y="48"/>
                    <a:pt x="71" y="49"/>
                    <a:pt x="71" y="50"/>
                  </a:cubicBezTo>
                  <a:cubicBezTo>
                    <a:pt x="71" y="50"/>
                    <a:pt x="72" y="50"/>
                    <a:pt x="72" y="51"/>
                  </a:cubicBezTo>
                  <a:cubicBezTo>
                    <a:pt x="73" y="51"/>
                    <a:pt x="74" y="52"/>
                    <a:pt x="75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6" y="52"/>
                    <a:pt x="77" y="52"/>
                  </a:cubicBezTo>
                  <a:cubicBezTo>
                    <a:pt x="77" y="53"/>
                    <a:pt x="78" y="53"/>
                    <a:pt x="78" y="53"/>
                  </a:cubicBezTo>
                  <a:cubicBezTo>
                    <a:pt x="79" y="53"/>
                    <a:pt x="80" y="52"/>
                    <a:pt x="81" y="52"/>
                  </a:cubicBezTo>
                  <a:cubicBezTo>
                    <a:pt x="85" y="52"/>
                    <a:pt x="89" y="51"/>
                    <a:pt x="93" y="51"/>
                  </a:cubicBezTo>
                  <a:cubicBezTo>
                    <a:pt x="97" y="50"/>
                    <a:pt x="100" y="49"/>
                    <a:pt x="100" y="49"/>
                  </a:cubicBezTo>
                  <a:cubicBezTo>
                    <a:pt x="104" y="48"/>
                    <a:pt x="106" y="45"/>
                    <a:pt x="106" y="41"/>
                  </a:cubicBezTo>
                  <a:cubicBezTo>
                    <a:pt x="105" y="37"/>
                    <a:pt x="101" y="35"/>
                    <a:pt x="9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  <p:sp>
          <p:nvSpPr>
            <p:cNvPr id="140" name="Freeform 12"/>
            <p:cNvSpPr/>
            <p:nvPr/>
          </p:nvSpPr>
          <p:spPr bwMode="auto">
            <a:xfrm>
              <a:off x="6619458" y="965485"/>
              <a:ext cx="226365" cy="351028"/>
            </a:xfrm>
            <a:custGeom>
              <a:avLst/>
              <a:gdLst>
                <a:gd name="T0" fmla="*/ 33 w 58"/>
                <a:gd name="T1" fmla="*/ 41 h 90"/>
                <a:gd name="T2" fmla="*/ 32 w 58"/>
                <a:gd name="T3" fmla="*/ 40 h 90"/>
                <a:gd name="T4" fmla="*/ 24 w 58"/>
                <a:gd name="T5" fmla="*/ 37 h 90"/>
                <a:gd name="T6" fmla="*/ 23 w 58"/>
                <a:gd name="T7" fmla="*/ 36 h 90"/>
                <a:gd name="T8" fmla="*/ 17 w 58"/>
                <a:gd name="T9" fmla="*/ 32 h 90"/>
                <a:gd name="T10" fmla="*/ 18 w 58"/>
                <a:gd name="T11" fmla="*/ 24 h 90"/>
                <a:gd name="T12" fmla="*/ 28 w 58"/>
                <a:gd name="T13" fmla="*/ 20 h 90"/>
                <a:gd name="T14" fmla="*/ 48 w 58"/>
                <a:gd name="T15" fmla="*/ 27 h 90"/>
                <a:gd name="T16" fmla="*/ 56 w 58"/>
                <a:gd name="T17" fmla="*/ 24 h 90"/>
                <a:gd name="T18" fmla="*/ 56 w 58"/>
                <a:gd name="T19" fmla="*/ 18 h 90"/>
                <a:gd name="T20" fmla="*/ 38 w 58"/>
                <a:gd name="T21" fmla="*/ 10 h 90"/>
                <a:gd name="T22" fmla="*/ 33 w 58"/>
                <a:gd name="T23" fmla="*/ 9 h 90"/>
                <a:gd name="T24" fmla="*/ 33 w 58"/>
                <a:gd name="T25" fmla="*/ 2 h 90"/>
                <a:gd name="T26" fmla="*/ 31 w 58"/>
                <a:gd name="T27" fmla="*/ 0 h 90"/>
                <a:gd name="T28" fmla="*/ 25 w 58"/>
                <a:gd name="T29" fmla="*/ 0 h 90"/>
                <a:gd name="T30" fmla="*/ 23 w 58"/>
                <a:gd name="T31" fmla="*/ 2 h 90"/>
                <a:gd name="T32" fmla="*/ 23 w 58"/>
                <a:gd name="T33" fmla="*/ 9 h 90"/>
                <a:gd name="T34" fmla="*/ 8 w 58"/>
                <a:gd name="T35" fmla="*/ 15 h 90"/>
                <a:gd name="T36" fmla="*/ 4 w 58"/>
                <a:gd name="T37" fmla="*/ 37 h 90"/>
                <a:gd name="T38" fmla="*/ 11 w 58"/>
                <a:gd name="T39" fmla="*/ 45 h 90"/>
                <a:gd name="T40" fmla="*/ 32 w 58"/>
                <a:gd name="T41" fmla="*/ 54 h 90"/>
                <a:gd name="T42" fmla="*/ 35 w 58"/>
                <a:gd name="T43" fmla="*/ 56 h 90"/>
                <a:gd name="T44" fmla="*/ 40 w 58"/>
                <a:gd name="T45" fmla="*/ 60 h 90"/>
                <a:gd name="T46" fmla="*/ 39 w 58"/>
                <a:gd name="T47" fmla="*/ 68 h 90"/>
                <a:gd name="T48" fmla="*/ 30 w 58"/>
                <a:gd name="T49" fmla="*/ 71 h 90"/>
                <a:gd name="T50" fmla="*/ 20 w 58"/>
                <a:gd name="T51" fmla="*/ 69 h 90"/>
                <a:gd name="T52" fmla="*/ 14 w 58"/>
                <a:gd name="T53" fmla="*/ 65 h 90"/>
                <a:gd name="T54" fmla="*/ 13 w 58"/>
                <a:gd name="T55" fmla="*/ 64 h 90"/>
                <a:gd name="T56" fmla="*/ 13 w 58"/>
                <a:gd name="T57" fmla="*/ 64 h 90"/>
                <a:gd name="T58" fmla="*/ 13 w 58"/>
                <a:gd name="T59" fmla="*/ 64 h 90"/>
                <a:gd name="T60" fmla="*/ 13 w 58"/>
                <a:gd name="T61" fmla="*/ 64 h 90"/>
                <a:gd name="T62" fmla="*/ 9 w 58"/>
                <a:gd name="T63" fmla="*/ 62 h 90"/>
                <a:gd name="T64" fmla="*/ 2 w 58"/>
                <a:gd name="T65" fmla="*/ 66 h 90"/>
                <a:gd name="T66" fmla="*/ 2 w 58"/>
                <a:gd name="T67" fmla="*/ 71 h 90"/>
                <a:gd name="T68" fmla="*/ 23 w 58"/>
                <a:gd name="T69" fmla="*/ 82 h 90"/>
                <a:gd name="T70" fmla="*/ 23 w 58"/>
                <a:gd name="T71" fmla="*/ 89 h 90"/>
                <a:gd name="T72" fmla="*/ 25 w 58"/>
                <a:gd name="T73" fmla="*/ 90 h 90"/>
                <a:gd name="T74" fmla="*/ 31 w 58"/>
                <a:gd name="T75" fmla="*/ 90 h 90"/>
                <a:gd name="T76" fmla="*/ 33 w 58"/>
                <a:gd name="T77" fmla="*/ 89 h 90"/>
                <a:gd name="T78" fmla="*/ 33 w 58"/>
                <a:gd name="T79" fmla="*/ 82 h 90"/>
                <a:gd name="T80" fmla="*/ 49 w 58"/>
                <a:gd name="T81" fmla="*/ 77 h 90"/>
                <a:gd name="T82" fmla="*/ 55 w 58"/>
                <a:gd name="T83" fmla="*/ 56 h 90"/>
                <a:gd name="T84" fmla="*/ 33 w 58"/>
                <a:gd name="T85" fmla="*/ 41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8" h="90">
                  <a:moveTo>
                    <a:pt x="33" y="41"/>
                  </a:moveTo>
                  <a:cubicBezTo>
                    <a:pt x="32" y="40"/>
                    <a:pt x="32" y="40"/>
                    <a:pt x="32" y="40"/>
                  </a:cubicBezTo>
                  <a:cubicBezTo>
                    <a:pt x="29" y="39"/>
                    <a:pt x="25" y="37"/>
                    <a:pt x="24" y="37"/>
                  </a:cubicBezTo>
                  <a:cubicBezTo>
                    <a:pt x="24" y="37"/>
                    <a:pt x="23" y="36"/>
                    <a:pt x="23" y="36"/>
                  </a:cubicBezTo>
                  <a:cubicBezTo>
                    <a:pt x="20" y="35"/>
                    <a:pt x="19" y="34"/>
                    <a:pt x="17" y="32"/>
                  </a:cubicBezTo>
                  <a:cubicBezTo>
                    <a:pt x="15" y="29"/>
                    <a:pt x="16" y="26"/>
                    <a:pt x="18" y="24"/>
                  </a:cubicBezTo>
                  <a:cubicBezTo>
                    <a:pt x="21" y="21"/>
                    <a:pt x="25" y="20"/>
                    <a:pt x="28" y="20"/>
                  </a:cubicBezTo>
                  <a:cubicBezTo>
                    <a:pt x="30" y="20"/>
                    <a:pt x="38" y="19"/>
                    <a:pt x="48" y="27"/>
                  </a:cubicBezTo>
                  <a:cubicBezTo>
                    <a:pt x="50" y="29"/>
                    <a:pt x="54" y="26"/>
                    <a:pt x="56" y="24"/>
                  </a:cubicBezTo>
                  <a:cubicBezTo>
                    <a:pt x="57" y="22"/>
                    <a:pt x="57" y="20"/>
                    <a:pt x="56" y="18"/>
                  </a:cubicBezTo>
                  <a:cubicBezTo>
                    <a:pt x="53" y="14"/>
                    <a:pt x="43" y="11"/>
                    <a:pt x="38" y="10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17" y="10"/>
                    <a:pt x="12" y="12"/>
                    <a:pt x="8" y="15"/>
                  </a:cubicBezTo>
                  <a:cubicBezTo>
                    <a:pt x="2" y="21"/>
                    <a:pt x="0" y="30"/>
                    <a:pt x="4" y="37"/>
                  </a:cubicBezTo>
                  <a:cubicBezTo>
                    <a:pt x="5" y="40"/>
                    <a:pt x="8" y="43"/>
                    <a:pt x="11" y="45"/>
                  </a:cubicBezTo>
                  <a:cubicBezTo>
                    <a:pt x="14" y="46"/>
                    <a:pt x="26" y="52"/>
                    <a:pt x="32" y="54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7" y="57"/>
                    <a:pt x="39" y="58"/>
                    <a:pt x="40" y="60"/>
                  </a:cubicBezTo>
                  <a:cubicBezTo>
                    <a:pt x="42" y="63"/>
                    <a:pt x="41" y="66"/>
                    <a:pt x="39" y="68"/>
                  </a:cubicBezTo>
                  <a:cubicBezTo>
                    <a:pt x="37" y="70"/>
                    <a:pt x="34" y="71"/>
                    <a:pt x="30" y="71"/>
                  </a:cubicBezTo>
                  <a:cubicBezTo>
                    <a:pt x="27" y="71"/>
                    <a:pt x="24" y="70"/>
                    <a:pt x="20" y="69"/>
                  </a:cubicBezTo>
                  <a:cubicBezTo>
                    <a:pt x="18" y="68"/>
                    <a:pt x="16" y="67"/>
                    <a:pt x="14" y="65"/>
                  </a:cubicBezTo>
                  <a:cubicBezTo>
                    <a:pt x="14" y="65"/>
                    <a:pt x="13" y="65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2"/>
                    <a:pt x="10" y="62"/>
                    <a:pt x="9" y="62"/>
                  </a:cubicBezTo>
                  <a:cubicBezTo>
                    <a:pt x="6" y="62"/>
                    <a:pt x="3" y="64"/>
                    <a:pt x="2" y="66"/>
                  </a:cubicBezTo>
                  <a:cubicBezTo>
                    <a:pt x="1" y="68"/>
                    <a:pt x="1" y="70"/>
                    <a:pt x="2" y="71"/>
                  </a:cubicBezTo>
                  <a:cubicBezTo>
                    <a:pt x="6" y="77"/>
                    <a:pt x="14" y="81"/>
                    <a:pt x="23" y="82"/>
                  </a:cubicBezTo>
                  <a:cubicBezTo>
                    <a:pt x="23" y="89"/>
                    <a:pt x="23" y="89"/>
                    <a:pt x="23" y="89"/>
                  </a:cubicBezTo>
                  <a:cubicBezTo>
                    <a:pt x="23" y="90"/>
                    <a:pt x="24" y="90"/>
                    <a:pt x="25" y="90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2" y="90"/>
                    <a:pt x="33" y="90"/>
                    <a:pt x="33" y="89"/>
                  </a:cubicBezTo>
                  <a:cubicBezTo>
                    <a:pt x="33" y="82"/>
                    <a:pt x="33" y="82"/>
                    <a:pt x="33" y="82"/>
                  </a:cubicBezTo>
                  <a:cubicBezTo>
                    <a:pt x="40" y="82"/>
                    <a:pt x="46" y="80"/>
                    <a:pt x="49" y="77"/>
                  </a:cubicBezTo>
                  <a:cubicBezTo>
                    <a:pt x="55" y="72"/>
                    <a:pt x="58" y="63"/>
                    <a:pt x="55" y="56"/>
                  </a:cubicBezTo>
                  <a:cubicBezTo>
                    <a:pt x="52" y="48"/>
                    <a:pt x="41" y="44"/>
                    <a:pt x="3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endParaRPr>
            </a:p>
          </p:txBody>
        </p:sp>
      </p:grpSp>
      <p:sp>
        <p:nvSpPr>
          <p:cNvPr id="246" name="Freeform 116"/>
          <p:cNvSpPr>
            <a:spLocks noEditPoints="1"/>
          </p:cNvSpPr>
          <p:nvPr/>
        </p:nvSpPr>
        <p:spPr bwMode="auto">
          <a:xfrm>
            <a:off x="7144385" y="2040890"/>
            <a:ext cx="481965" cy="389255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6" name="Freeform 148"/>
          <p:cNvSpPr>
            <a:spLocks noEditPoints="1"/>
          </p:cNvSpPr>
          <p:nvPr/>
        </p:nvSpPr>
        <p:spPr bwMode="auto">
          <a:xfrm>
            <a:off x="4306570" y="4923155"/>
            <a:ext cx="346710" cy="334010"/>
          </a:xfrm>
          <a:custGeom>
            <a:avLst/>
            <a:gdLst/>
            <a:ahLst/>
            <a:cxnLst>
              <a:cxn ang="0">
                <a:pos x="16" y="54"/>
              </a:cxn>
              <a:cxn ang="0">
                <a:pos x="14" y="57"/>
              </a:cxn>
              <a:cxn ang="0">
                <a:pos x="2" y="57"/>
              </a:cxn>
              <a:cxn ang="0">
                <a:pos x="0" y="54"/>
              </a:cxn>
              <a:cxn ang="0">
                <a:pos x="0" y="29"/>
              </a:cxn>
              <a:cxn ang="0">
                <a:pos x="2" y="26"/>
              </a:cxn>
              <a:cxn ang="0">
                <a:pos x="14" y="26"/>
              </a:cxn>
              <a:cxn ang="0">
                <a:pos x="16" y="29"/>
              </a:cxn>
              <a:cxn ang="0">
                <a:pos x="16" y="54"/>
              </a:cxn>
              <a:cxn ang="0">
                <a:pos x="7" y="47"/>
              </a:cxn>
              <a:cxn ang="0">
                <a:pos x="5" y="49"/>
              </a:cxn>
              <a:cxn ang="0">
                <a:pos x="7" y="52"/>
              </a:cxn>
              <a:cxn ang="0">
                <a:pos x="10" y="49"/>
              </a:cxn>
              <a:cxn ang="0">
                <a:pos x="7" y="47"/>
              </a:cxn>
              <a:cxn ang="0">
                <a:pos x="62" y="35"/>
              </a:cxn>
              <a:cxn ang="0">
                <a:pos x="62" y="38"/>
              </a:cxn>
              <a:cxn ang="0">
                <a:pos x="61" y="43"/>
              </a:cxn>
              <a:cxn ang="0">
                <a:pos x="61" y="48"/>
              </a:cxn>
              <a:cxn ang="0">
                <a:pos x="59" y="52"/>
              </a:cxn>
              <a:cxn ang="0">
                <a:pos x="57" y="59"/>
              </a:cxn>
              <a:cxn ang="0">
                <a:pos x="49" y="62"/>
              </a:cxn>
              <a:cxn ang="0">
                <a:pos x="47" y="62"/>
              </a:cxn>
              <a:cxn ang="0">
                <a:pos x="44" y="62"/>
              </a:cxn>
              <a:cxn ang="0">
                <a:pos x="43" y="62"/>
              </a:cxn>
              <a:cxn ang="0">
                <a:pos x="28" y="59"/>
              </a:cxn>
              <a:cxn ang="0">
                <a:pos x="22" y="57"/>
              </a:cxn>
              <a:cxn ang="0">
                <a:pos x="19" y="54"/>
              </a:cxn>
              <a:cxn ang="0">
                <a:pos x="19" y="29"/>
              </a:cxn>
              <a:cxn ang="0">
                <a:pos x="21" y="26"/>
              </a:cxn>
              <a:cxn ang="0">
                <a:pos x="29" y="19"/>
              </a:cxn>
              <a:cxn ang="0">
                <a:pos x="33" y="14"/>
              </a:cxn>
              <a:cxn ang="0">
                <a:pos x="35" y="8"/>
              </a:cxn>
              <a:cxn ang="0">
                <a:pos x="38" y="1"/>
              </a:cxn>
              <a:cxn ang="0">
                <a:pos x="40" y="0"/>
              </a:cxn>
              <a:cxn ang="0">
                <a:pos x="49" y="11"/>
              </a:cxn>
              <a:cxn ang="0">
                <a:pos x="46" y="18"/>
              </a:cxn>
              <a:cxn ang="0">
                <a:pos x="45" y="21"/>
              </a:cxn>
              <a:cxn ang="0">
                <a:pos x="56" y="21"/>
              </a:cxn>
              <a:cxn ang="0">
                <a:pos x="64" y="29"/>
              </a:cxn>
              <a:cxn ang="0">
                <a:pos x="62" y="35"/>
              </a:cxn>
            </a:cxnLst>
            <a:rect l="0" t="0" r="r" b="b"/>
            <a:pathLst>
              <a:path w="64" h="62">
                <a:moveTo>
                  <a:pt x="16" y="54"/>
                </a:moveTo>
                <a:cubicBezTo>
                  <a:pt x="16" y="56"/>
                  <a:pt x="15" y="57"/>
                  <a:pt x="14" y="57"/>
                </a:cubicBezTo>
                <a:cubicBezTo>
                  <a:pt x="2" y="57"/>
                  <a:pt x="2" y="57"/>
                  <a:pt x="2" y="57"/>
                </a:cubicBezTo>
                <a:cubicBezTo>
                  <a:pt x="1" y="57"/>
                  <a:pt x="0" y="56"/>
                  <a:pt x="0" y="54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" y="26"/>
                  <a:pt x="2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15" y="26"/>
                  <a:pt x="16" y="27"/>
                  <a:pt x="16" y="29"/>
                </a:cubicBezTo>
                <a:lnTo>
                  <a:pt x="16" y="54"/>
                </a:lnTo>
                <a:close/>
                <a:moveTo>
                  <a:pt x="7" y="47"/>
                </a:moveTo>
                <a:cubicBezTo>
                  <a:pt x="6" y="47"/>
                  <a:pt x="5" y="48"/>
                  <a:pt x="5" y="49"/>
                </a:cubicBezTo>
                <a:cubicBezTo>
                  <a:pt x="5" y="51"/>
                  <a:pt x="6" y="52"/>
                  <a:pt x="7" y="52"/>
                </a:cubicBezTo>
                <a:cubicBezTo>
                  <a:pt x="9" y="52"/>
                  <a:pt x="10" y="51"/>
                  <a:pt x="10" y="49"/>
                </a:cubicBezTo>
                <a:cubicBezTo>
                  <a:pt x="10" y="48"/>
                  <a:pt x="9" y="47"/>
                  <a:pt x="7" y="47"/>
                </a:cubicBezTo>
                <a:close/>
                <a:moveTo>
                  <a:pt x="62" y="35"/>
                </a:moveTo>
                <a:cubicBezTo>
                  <a:pt x="62" y="36"/>
                  <a:pt x="62" y="37"/>
                  <a:pt x="62" y="38"/>
                </a:cubicBezTo>
                <a:cubicBezTo>
                  <a:pt x="62" y="40"/>
                  <a:pt x="62" y="42"/>
                  <a:pt x="61" y="43"/>
                </a:cubicBezTo>
                <a:cubicBezTo>
                  <a:pt x="61" y="45"/>
                  <a:pt x="61" y="46"/>
                  <a:pt x="61" y="48"/>
                </a:cubicBezTo>
                <a:cubicBezTo>
                  <a:pt x="60" y="49"/>
                  <a:pt x="60" y="51"/>
                  <a:pt x="59" y="52"/>
                </a:cubicBezTo>
                <a:cubicBezTo>
                  <a:pt x="59" y="55"/>
                  <a:pt x="58" y="57"/>
                  <a:pt x="57" y="59"/>
                </a:cubicBezTo>
                <a:cubicBezTo>
                  <a:pt x="55" y="61"/>
                  <a:pt x="52" y="62"/>
                  <a:pt x="49" y="62"/>
                </a:cubicBezTo>
                <a:cubicBezTo>
                  <a:pt x="48" y="62"/>
                  <a:pt x="48" y="62"/>
                  <a:pt x="47" y="62"/>
                </a:cubicBezTo>
                <a:cubicBezTo>
                  <a:pt x="44" y="62"/>
                  <a:pt x="44" y="62"/>
                  <a:pt x="44" y="62"/>
                </a:cubicBezTo>
                <a:cubicBezTo>
                  <a:pt x="43" y="62"/>
                  <a:pt x="43" y="62"/>
                  <a:pt x="43" y="62"/>
                </a:cubicBezTo>
                <a:cubicBezTo>
                  <a:pt x="38" y="62"/>
                  <a:pt x="32" y="60"/>
                  <a:pt x="28" y="59"/>
                </a:cubicBezTo>
                <a:cubicBezTo>
                  <a:pt x="25" y="58"/>
                  <a:pt x="23" y="57"/>
                  <a:pt x="22" y="57"/>
                </a:cubicBezTo>
                <a:cubicBezTo>
                  <a:pt x="20" y="57"/>
                  <a:pt x="19" y="56"/>
                  <a:pt x="19" y="54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7"/>
                  <a:pt x="20" y="26"/>
                  <a:pt x="21" y="26"/>
                </a:cubicBezTo>
                <a:cubicBezTo>
                  <a:pt x="23" y="26"/>
                  <a:pt x="27" y="21"/>
                  <a:pt x="29" y="19"/>
                </a:cubicBezTo>
                <a:cubicBezTo>
                  <a:pt x="30" y="17"/>
                  <a:pt x="31" y="15"/>
                  <a:pt x="33" y="14"/>
                </a:cubicBezTo>
                <a:cubicBezTo>
                  <a:pt x="34" y="13"/>
                  <a:pt x="35" y="10"/>
                  <a:pt x="35" y="8"/>
                </a:cubicBezTo>
                <a:cubicBezTo>
                  <a:pt x="36" y="5"/>
                  <a:pt x="36" y="3"/>
                  <a:pt x="38" y="1"/>
                </a:cubicBezTo>
                <a:cubicBezTo>
                  <a:pt x="38" y="1"/>
                  <a:pt x="39" y="0"/>
                  <a:pt x="40" y="0"/>
                </a:cubicBezTo>
                <a:cubicBezTo>
                  <a:pt x="49" y="0"/>
                  <a:pt x="49" y="8"/>
                  <a:pt x="49" y="11"/>
                </a:cubicBezTo>
                <a:cubicBezTo>
                  <a:pt x="49" y="14"/>
                  <a:pt x="47" y="16"/>
                  <a:pt x="46" y="18"/>
                </a:cubicBezTo>
                <a:cubicBezTo>
                  <a:pt x="46" y="19"/>
                  <a:pt x="46" y="20"/>
                  <a:pt x="45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60" y="21"/>
                  <a:pt x="64" y="25"/>
                  <a:pt x="64" y="29"/>
                </a:cubicBezTo>
                <a:cubicBezTo>
                  <a:pt x="64" y="31"/>
                  <a:pt x="63" y="33"/>
                  <a:pt x="62" y="3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</p:spTree>
    <p:custDataLst>
      <p:tags r:id="rId1"/>
    </p:custDataLst>
  </p:cSld>
  <p:clrMapOvr>
    <a:masterClrMapping/>
  </p:clrMapOvr>
  <p:transition spd="slow" advTm="3000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76345" y="1506855"/>
            <a:ext cx="4455066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建设具有江苏特色的智慧型农业样板工程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61340" y="2717800"/>
            <a:ext cx="1932940" cy="579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774950" y="2717800"/>
            <a:ext cx="1932940" cy="579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988560" y="2717800"/>
            <a:ext cx="1932940" cy="579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202170" y="2717800"/>
            <a:ext cx="1932940" cy="579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9415780" y="2717800"/>
            <a:ext cx="1932940" cy="579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9913304" y="2868860"/>
            <a:ext cx="93726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多态多元 </a:t>
            </a: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7611429" y="2868225"/>
            <a:ext cx="93726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安全可溯</a:t>
            </a: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5456239" y="2868225"/>
            <a:ext cx="93726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市场运作</a:t>
            </a:r>
          </a:p>
        </p:txBody>
      </p:sp>
      <p:sp>
        <p:nvSpPr>
          <p:cNvPr id="27" name="Text Box 16"/>
          <p:cNvSpPr txBox="1">
            <a:spLocks noChangeArrowheads="1"/>
          </p:cNvSpPr>
          <p:nvPr/>
        </p:nvSpPr>
        <p:spPr bwMode="auto">
          <a:xfrm>
            <a:off x="3301049" y="2868225"/>
            <a:ext cx="93726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高效服务</a:t>
            </a: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1145699" y="2864892"/>
            <a:ext cx="937420" cy="276999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全面感知</a:t>
            </a:r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1395095" y="1924685"/>
            <a:ext cx="4168775" cy="703580"/>
          </a:xfrm>
          <a:prstGeom prst="straightConnector1">
            <a:avLst/>
          </a:prstGeom>
          <a:ln w="3175">
            <a:solidFill>
              <a:schemeClr val="bg1">
                <a:lumMod val="9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 flipV="1">
            <a:off x="6033135" y="1938020"/>
            <a:ext cx="4541520" cy="662940"/>
          </a:xfrm>
          <a:prstGeom prst="straightConnector1">
            <a:avLst/>
          </a:prstGeom>
          <a:ln w="3175">
            <a:solidFill>
              <a:schemeClr val="bg1">
                <a:lumMod val="9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V="1">
            <a:off x="3879850" y="1938020"/>
            <a:ext cx="1794510" cy="648970"/>
          </a:xfrm>
          <a:prstGeom prst="straightConnector1">
            <a:avLst/>
          </a:prstGeom>
          <a:ln w="3175">
            <a:solidFill>
              <a:schemeClr val="bg1">
                <a:lumMod val="9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H="1" flipV="1">
            <a:off x="5784850" y="1938020"/>
            <a:ext cx="2236470" cy="662940"/>
          </a:xfrm>
          <a:prstGeom prst="straightConnector1">
            <a:avLst/>
          </a:prstGeom>
          <a:ln w="3175">
            <a:solidFill>
              <a:schemeClr val="bg1">
                <a:lumMod val="9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 flipV="1">
            <a:off x="5687695" y="1938020"/>
            <a:ext cx="97155" cy="690245"/>
          </a:xfrm>
          <a:prstGeom prst="straightConnector1">
            <a:avLst/>
          </a:prstGeom>
          <a:ln w="3175">
            <a:solidFill>
              <a:schemeClr val="bg1">
                <a:lumMod val="95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21970" y="3486150"/>
            <a:ext cx="21844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>
                <a:tab pos="8521700" algn="r"/>
              </a:tabLst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通过实现环境感知的全面化、数据采集的精准化、信息传输的无线化、设备控制的智能化建设高水准智慧农业园区</a:t>
            </a: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774950" y="3486150"/>
            <a:ext cx="193294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>
                <a:tab pos="8521700" algn="r"/>
              </a:tabLst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打造多通道专家服务系统，建立农业专家咨询服务平台，指导解决生产难题，实现增产增收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987925" y="3486150"/>
            <a:ext cx="1933575" cy="153311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>
                <a:tab pos="8521700" algn="r"/>
              </a:tabLst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借助电子商务技术，实现农产品供销配送一体化 ，引导农业市场化运作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202170" y="3486150"/>
            <a:ext cx="193294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>
                <a:tab pos="8521700" algn="r"/>
              </a:tabLst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借助物联网技术实现农业生产的全程记录、全程跟踪和溯源，面向消费者实现安全有保障、责任可追究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9431020" y="3486150"/>
            <a:ext cx="191770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>
                <a:tab pos="8521700" algn="r"/>
              </a:tabLst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借助物联网技术发展生态农业、都市农业、休闲农业，实现农业的多态化经营、农民的多元化收入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79930" y="417844"/>
            <a:ext cx="30059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目前农业发展面临的问题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0" y="0"/>
              <a:ext cx="10580" cy="10800"/>
              <a:chOff x="0" y="0"/>
              <a:chExt cx="10580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3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1216" y="8280"/>
                <a:ext cx="9365" cy="1210"/>
                <a:chOff x="493" y="8483"/>
                <a:chExt cx="9365" cy="1210"/>
              </a:xfrm>
            </p:grpSpPr>
            <p:sp>
              <p:nvSpPr>
                <p:cNvPr id="13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502" y="8798"/>
                  <a:ext cx="9356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zh-CN" altLang="en-US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cs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  <p:sp>
              <p:nvSpPr>
                <p:cNvPr id="15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493" y="8483"/>
                  <a:ext cx="3276" cy="1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en-US" altLang="zh-CN" sz="4400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22" name="圆角矩形 21"/>
          <p:cNvSpPr/>
          <p:nvPr/>
        </p:nvSpPr>
        <p:spPr>
          <a:xfrm>
            <a:off x="6412334" y="1967520"/>
            <a:ext cx="2761795" cy="559809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87363" y="1967432"/>
            <a:ext cx="241173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PART</a:t>
            </a:r>
            <a:r>
              <a:rPr kumimoji="1" lang="zh-CN" altLang="en-US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02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40748" y="2720949"/>
            <a:ext cx="7802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j-ea"/>
                <a:sym typeface="字魂105号-简雅黑" panose="00000500000000000000" pitchFamily="2" charset="-122"/>
              </a:rPr>
              <a:t>“智慧农业”总体规划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4797" y="3858100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40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智慧农业”建设内容、技术架构、关键技术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3"/>
          <p:cNvSpPr txBox="1">
            <a:spLocks noChangeArrowheads="1"/>
          </p:cNvSpPr>
          <p:nvPr/>
        </p:nvSpPr>
        <p:spPr bwMode="auto">
          <a:xfrm>
            <a:off x="705485" y="3493770"/>
            <a:ext cx="2043430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种养殖环境监控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蔬菜种植；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畜禽养殖；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水产养殖；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花卉园艺；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食用菌种植</a:t>
            </a: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2792730" y="3493770"/>
            <a:ext cx="2043430" cy="272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溯源管理系统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蔬菜类；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肉</a:t>
            </a:r>
            <a:r>
              <a:rPr kumimoji="0" 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 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类；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水产类；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家禽类；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干货类；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加工食品类</a:t>
            </a: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TextBox 20"/>
          <p:cNvSpPr txBox="1">
            <a:spLocks noChangeArrowheads="1"/>
          </p:cNvSpPr>
          <p:nvPr/>
        </p:nvSpPr>
        <p:spPr bwMode="auto">
          <a:xfrm>
            <a:off x="4836160" y="3493770"/>
            <a:ext cx="227139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物流管理系统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仓储物流环境管理；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仓储管理；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运输车辆管理</a:t>
            </a: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TextBox 21"/>
          <p:cNvSpPr txBox="1">
            <a:spLocks noChangeArrowheads="1"/>
          </p:cNvSpPr>
          <p:nvPr/>
        </p:nvSpPr>
        <p:spPr bwMode="auto">
          <a:xfrm>
            <a:off x="7107555" y="3493770"/>
            <a:ext cx="2271395" cy="11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农产品网上商城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农业综合呼叫中心；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专家咨询平台</a:t>
            </a: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9319260" y="3493770"/>
            <a:ext cx="2271395" cy="11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休闲农业</a:t>
            </a:r>
            <a:endParaRPr kumimoji="0" lang="en-US" altLang="zh-CN" sz="180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现实版开心农场；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休闲旅游网站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“智慧农业”总体规划</a:t>
            </a:r>
          </a:p>
        </p:txBody>
      </p:sp>
      <p:sp>
        <p:nvSpPr>
          <p:cNvPr id="12" name="椭圆 11"/>
          <p:cNvSpPr/>
          <p:nvPr/>
        </p:nvSpPr>
        <p:spPr>
          <a:xfrm>
            <a:off x="705485" y="1579544"/>
            <a:ext cx="1849456" cy="1849456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2889717" y="1579544"/>
            <a:ext cx="1849456" cy="1849456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073949" y="1576713"/>
            <a:ext cx="1849456" cy="1849456"/>
          </a:xfrm>
          <a:prstGeom prst="ellipse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18524" y="1576713"/>
            <a:ext cx="1849456" cy="1849456"/>
          </a:xfrm>
          <a:prstGeom prst="ellipse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563099" y="1576713"/>
            <a:ext cx="1849456" cy="1849456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13535" y="5410200"/>
            <a:ext cx="9757410" cy="939800"/>
          </a:xfrm>
          <a:prstGeom prst="roundRect">
            <a:avLst>
              <a:gd name="adj" fmla="val 12891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613535" y="1135380"/>
            <a:ext cx="9770110" cy="2029460"/>
          </a:xfrm>
          <a:prstGeom prst="roundRect">
            <a:avLst>
              <a:gd name="adj" fmla="val 12891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915670" y="5396865"/>
            <a:ext cx="492125" cy="9290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感知层</a:t>
            </a:r>
          </a:p>
        </p:txBody>
      </p:sp>
      <p:sp>
        <p:nvSpPr>
          <p:cNvPr id="7" name="圆角矩形 6"/>
          <p:cNvSpPr/>
          <p:nvPr/>
        </p:nvSpPr>
        <p:spPr>
          <a:xfrm>
            <a:off x="896620" y="1214120"/>
            <a:ext cx="492125" cy="195072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应用层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382520" y="5482590"/>
            <a:ext cx="1687830" cy="31305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温、湿度传感器  </a:t>
            </a:r>
          </a:p>
        </p:txBody>
      </p:sp>
      <p:sp>
        <p:nvSpPr>
          <p:cNvPr id="9" name="圆角矩形 8"/>
          <p:cNvSpPr/>
          <p:nvPr/>
        </p:nvSpPr>
        <p:spPr>
          <a:xfrm>
            <a:off x="4432300" y="5482590"/>
            <a:ext cx="1885950" cy="31432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水质、气体传感器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6488430" y="5482590"/>
            <a:ext cx="1969135" cy="31432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光谱传感器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2382520" y="5890895"/>
            <a:ext cx="178562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RFID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4434840" y="5890895"/>
            <a:ext cx="178816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其他数据采集终端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8751570" y="5482590"/>
            <a:ext cx="1689735" cy="31305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视频终端  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8751570" y="5883910"/>
            <a:ext cx="1689735" cy="31432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土壤水分传感器  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1613535" y="4699635"/>
            <a:ext cx="9761220" cy="520065"/>
          </a:xfrm>
          <a:prstGeom prst="roundRect">
            <a:avLst>
              <a:gd name="adj" fmla="val 12891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915670" y="4660265"/>
            <a:ext cx="492125" cy="61023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传输层</a:t>
            </a:r>
          </a:p>
        </p:txBody>
      </p:sp>
      <p:sp>
        <p:nvSpPr>
          <p:cNvPr id="17" name="圆角矩形 16"/>
          <p:cNvSpPr/>
          <p:nvPr/>
        </p:nvSpPr>
        <p:spPr>
          <a:xfrm>
            <a:off x="1906905" y="4805680"/>
            <a:ext cx="1574800" cy="30988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WIFI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3852545" y="4805680"/>
            <a:ext cx="1574800" cy="30988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FDD-LTE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5746750" y="4805680"/>
            <a:ext cx="1574800" cy="30988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TD-LTE</a:t>
            </a:r>
          </a:p>
        </p:txBody>
      </p:sp>
      <p:sp>
        <p:nvSpPr>
          <p:cNvPr id="20" name="圆角矩形 19"/>
          <p:cNvSpPr/>
          <p:nvPr/>
        </p:nvSpPr>
        <p:spPr>
          <a:xfrm>
            <a:off x="7543165" y="4805680"/>
            <a:ext cx="1574800" cy="30988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Zigbee</a:t>
            </a:r>
          </a:p>
        </p:txBody>
      </p:sp>
      <p:sp>
        <p:nvSpPr>
          <p:cNvPr id="21" name="圆角矩形 20"/>
          <p:cNvSpPr/>
          <p:nvPr/>
        </p:nvSpPr>
        <p:spPr>
          <a:xfrm>
            <a:off x="9318625" y="4798695"/>
            <a:ext cx="1866900" cy="30861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其他通信网络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1613535" y="3237230"/>
            <a:ext cx="9756775" cy="1376680"/>
          </a:xfrm>
          <a:prstGeom prst="roundRect">
            <a:avLst>
              <a:gd name="adj" fmla="val 12891"/>
            </a:avLst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ysDash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1881505" y="3744595"/>
            <a:ext cx="9250680" cy="38735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物联网数据统一处理组件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(RFID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中间件、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M2M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中间件、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GIS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中间件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)</a:t>
            </a:r>
          </a:p>
        </p:txBody>
      </p:sp>
      <p:sp>
        <p:nvSpPr>
          <p:cNvPr id="24" name="上下箭头 23"/>
          <p:cNvSpPr/>
          <p:nvPr/>
        </p:nvSpPr>
        <p:spPr>
          <a:xfrm>
            <a:off x="9441815" y="5153660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5" name="上下箭头 24"/>
          <p:cNvSpPr/>
          <p:nvPr/>
        </p:nvSpPr>
        <p:spPr>
          <a:xfrm>
            <a:off x="6624320" y="5184775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6" name="上下箭头 25"/>
          <p:cNvSpPr/>
          <p:nvPr/>
        </p:nvSpPr>
        <p:spPr>
          <a:xfrm>
            <a:off x="3528695" y="5128260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488430" y="5904865"/>
            <a:ext cx="1969135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9525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可编程控制器</a:t>
            </a:r>
          </a:p>
        </p:txBody>
      </p:sp>
      <p:sp>
        <p:nvSpPr>
          <p:cNvPr id="28" name="圆角矩形 27"/>
          <p:cNvSpPr/>
          <p:nvPr/>
        </p:nvSpPr>
        <p:spPr>
          <a:xfrm>
            <a:off x="1881505" y="2594610"/>
            <a:ext cx="9250680" cy="39878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资源环境监测系统</a:t>
            </a:r>
          </a:p>
        </p:txBody>
      </p:sp>
      <p:sp>
        <p:nvSpPr>
          <p:cNvPr id="29" name="上下箭头 28"/>
          <p:cNvSpPr/>
          <p:nvPr/>
        </p:nvSpPr>
        <p:spPr>
          <a:xfrm>
            <a:off x="9425305" y="4605655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0" name="上下箭头 29"/>
          <p:cNvSpPr/>
          <p:nvPr/>
        </p:nvSpPr>
        <p:spPr>
          <a:xfrm>
            <a:off x="6628130" y="4605655"/>
            <a:ext cx="141605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1" name="上下箭头 30"/>
          <p:cNvSpPr/>
          <p:nvPr/>
        </p:nvSpPr>
        <p:spPr>
          <a:xfrm>
            <a:off x="3539490" y="4578350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1881505" y="3333115"/>
            <a:ext cx="9250680" cy="3511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SOA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、开放的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API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接口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(WebService</a:t>
            </a: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或其他形式接口</a:t>
            </a:r>
            <a:r>
              <a:rPr kumimoji="0" lang="en-US" altLang="zh-CN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)</a:t>
            </a:r>
          </a:p>
        </p:txBody>
      </p:sp>
      <p:sp>
        <p:nvSpPr>
          <p:cNvPr id="33" name="圆角矩形 32"/>
          <p:cNvSpPr/>
          <p:nvPr/>
        </p:nvSpPr>
        <p:spPr>
          <a:xfrm>
            <a:off x="1928495" y="1262380"/>
            <a:ext cx="184785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大棚管理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6812280" y="1262380"/>
            <a:ext cx="176022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水产管理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4438015" y="1262380"/>
            <a:ext cx="171196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畜禽管理</a:t>
            </a:r>
          </a:p>
        </p:txBody>
      </p:sp>
      <p:sp>
        <p:nvSpPr>
          <p:cNvPr id="39" name="上下箭头 38"/>
          <p:cNvSpPr/>
          <p:nvPr/>
        </p:nvSpPr>
        <p:spPr>
          <a:xfrm>
            <a:off x="9423400" y="3007360"/>
            <a:ext cx="141605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0" name="上下箭头 39"/>
          <p:cNvSpPr/>
          <p:nvPr/>
        </p:nvSpPr>
        <p:spPr>
          <a:xfrm>
            <a:off x="6624320" y="3007360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1" name="上下箭头 40"/>
          <p:cNvSpPr/>
          <p:nvPr/>
        </p:nvSpPr>
        <p:spPr>
          <a:xfrm>
            <a:off x="3544570" y="3007360"/>
            <a:ext cx="142240" cy="21209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918210" y="3237230"/>
            <a:ext cx="492125" cy="13417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服务层</a:t>
            </a:r>
          </a:p>
        </p:txBody>
      </p:sp>
      <p:sp>
        <p:nvSpPr>
          <p:cNvPr id="44" name="圆角矩形 43"/>
          <p:cNvSpPr/>
          <p:nvPr/>
        </p:nvSpPr>
        <p:spPr>
          <a:xfrm>
            <a:off x="1881505" y="4195445"/>
            <a:ext cx="9250680" cy="35115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综合运营支撑云平台</a:t>
            </a:r>
          </a:p>
        </p:txBody>
      </p:sp>
      <p:sp>
        <p:nvSpPr>
          <p:cNvPr id="46" name="圆角矩形 45"/>
          <p:cNvSpPr/>
          <p:nvPr/>
        </p:nvSpPr>
        <p:spPr>
          <a:xfrm>
            <a:off x="9433560" y="1699260"/>
            <a:ext cx="1739265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农业科普</a:t>
            </a:r>
          </a:p>
        </p:txBody>
      </p:sp>
      <p:sp>
        <p:nvSpPr>
          <p:cNvPr id="47" name="圆角矩形 46"/>
          <p:cNvSpPr/>
          <p:nvPr/>
        </p:nvSpPr>
        <p:spPr>
          <a:xfrm>
            <a:off x="7440295" y="1699260"/>
            <a:ext cx="1551305" cy="30861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休闲农业</a:t>
            </a:r>
          </a:p>
        </p:txBody>
      </p:sp>
      <p:sp>
        <p:nvSpPr>
          <p:cNvPr id="48" name="圆角矩形 47"/>
          <p:cNvSpPr/>
          <p:nvPr/>
        </p:nvSpPr>
        <p:spPr>
          <a:xfrm>
            <a:off x="9234170" y="1250315"/>
            <a:ext cx="1670685" cy="30861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溯源管理</a:t>
            </a:r>
          </a:p>
        </p:txBody>
      </p:sp>
      <p:sp>
        <p:nvSpPr>
          <p:cNvPr id="49" name="圆角矩形 48"/>
          <p:cNvSpPr/>
          <p:nvPr/>
        </p:nvSpPr>
        <p:spPr>
          <a:xfrm>
            <a:off x="5796280" y="1699260"/>
            <a:ext cx="1202055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网上商城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1880553" y="2150110"/>
            <a:ext cx="9252585" cy="39179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综合农业信息专家服务系统</a:t>
            </a:r>
          </a:p>
        </p:txBody>
      </p:sp>
      <p:sp>
        <p:nvSpPr>
          <p:cNvPr id="52" name="圆角矩形 51"/>
          <p:cNvSpPr/>
          <p:nvPr/>
        </p:nvSpPr>
        <p:spPr>
          <a:xfrm>
            <a:off x="1825625" y="1699260"/>
            <a:ext cx="1656715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物流管理</a:t>
            </a:r>
          </a:p>
        </p:txBody>
      </p:sp>
      <p:sp>
        <p:nvSpPr>
          <p:cNvPr id="53" name="圆角矩形 52"/>
          <p:cNvSpPr/>
          <p:nvPr/>
        </p:nvSpPr>
        <p:spPr>
          <a:xfrm>
            <a:off x="3924300" y="1699260"/>
            <a:ext cx="1430020" cy="3155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38100" cap="flat" cmpd="sng" algn="ctr">
            <a:noFill/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仓储管理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“智慧农业”总体规划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>
          <a:xfrm>
            <a:off x="5012167" y="2437429"/>
            <a:ext cx="3457156" cy="43434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012167" y="3355639"/>
            <a:ext cx="3394254" cy="43434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5012166" y="4273849"/>
            <a:ext cx="3393271" cy="43434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5012166" y="5192059"/>
            <a:ext cx="3728421" cy="43434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5012167" y="1519219"/>
            <a:ext cx="3457156" cy="434340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12166" y="2057699"/>
            <a:ext cx="6716395" cy="275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以云计算和云平台为基础，对多种信息流进行统一分类处理，降低建设成本，提高处理效率。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012166" y="2975909"/>
            <a:ext cx="6801485" cy="275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实现农作物生长状态监测、农产品原材料生产过程查询以及其他视频服务</a:t>
            </a:r>
          </a:p>
        </p:txBody>
      </p:sp>
      <p:sp>
        <p:nvSpPr>
          <p:cNvPr id="16" name="矩形 15"/>
          <p:cNvSpPr/>
          <p:nvPr/>
        </p:nvSpPr>
        <p:spPr>
          <a:xfrm>
            <a:off x="5012166" y="3894119"/>
            <a:ext cx="6801485" cy="27559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实现传感器网络、无线通信、有线通信技术的有机协作融合。</a:t>
            </a:r>
          </a:p>
        </p:txBody>
      </p:sp>
      <p:sp>
        <p:nvSpPr>
          <p:cNvPr id="28" name="TextBox 22"/>
          <p:cNvSpPr txBox="1">
            <a:spLocks noChangeArrowheads="1"/>
          </p:cNvSpPr>
          <p:nvPr/>
        </p:nvSpPr>
        <p:spPr bwMode="auto">
          <a:xfrm>
            <a:off x="6064361" y="4371034"/>
            <a:ext cx="2775068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数据库及</a:t>
            </a:r>
            <a:r>
              <a:rPr kumimoji="0" lang="en-US" altLang="zh-CN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WEB</a:t>
            </a: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服务技术</a:t>
            </a:r>
          </a:p>
        </p:txBody>
      </p:sp>
      <p:sp>
        <p:nvSpPr>
          <p:cNvPr id="29" name="矩形 6"/>
          <p:cNvSpPr>
            <a:spLocks noChangeArrowheads="1"/>
          </p:cNvSpPr>
          <p:nvPr/>
        </p:nvSpPr>
        <p:spPr bwMode="auto">
          <a:xfrm>
            <a:off x="5012166" y="4708189"/>
            <a:ext cx="6716395" cy="34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5750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实现农业生产信息管理以及农产品在线订购与配送等后台管理。</a:t>
            </a:r>
          </a:p>
        </p:txBody>
      </p:sp>
      <p:sp>
        <p:nvSpPr>
          <p:cNvPr id="32" name="TextBox 22"/>
          <p:cNvSpPr txBox="1">
            <a:spLocks noChangeArrowheads="1"/>
          </p:cNvSpPr>
          <p:nvPr/>
        </p:nvSpPr>
        <p:spPr bwMode="auto">
          <a:xfrm>
            <a:off x="6064361" y="5241154"/>
            <a:ext cx="2362011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农业智能决策技术</a:t>
            </a:r>
          </a:p>
        </p:txBody>
      </p:sp>
      <p:sp>
        <p:nvSpPr>
          <p:cNvPr id="33" name="矩形 6"/>
          <p:cNvSpPr>
            <a:spLocks noChangeArrowheads="1"/>
          </p:cNvSpPr>
          <p:nvPr/>
        </p:nvSpPr>
        <p:spPr bwMode="auto">
          <a:xfrm>
            <a:off x="5012166" y="5737524"/>
            <a:ext cx="671639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357505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defRPr/>
            </a:pPr>
            <a:r>
              <a:rPr kumimoji="0" lang="zh-CN" altLang="en-US" sz="120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通过建立农业智能决策模型，为农业智能化生产、仓储、运输等提供决策依据。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6064361" y="1567479"/>
            <a:ext cx="1645002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数据云处理技术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064361" y="2486324"/>
            <a:ext cx="1864613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数据采集感知技术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6064361" y="3404534"/>
            <a:ext cx="1444626" cy="33855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4546A"/>
              </a:buClr>
              <a:buSzTx/>
              <a:buFontTx/>
              <a:buNone/>
              <a:defRPr/>
            </a:pPr>
            <a:r>
              <a:rPr kumimoji="0" lang="zh-CN" altLang="en-US" sz="16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融合通信技术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“智慧农业”总体规划</a:t>
            </a:r>
          </a:p>
        </p:txBody>
      </p:sp>
      <p:sp>
        <p:nvSpPr>
          <p:cNvPr id="2" name="矩形 1"/>
          <p:cNvSpPr/>
          <p:nvPr/>
        </p:nvSpPr>
        <p:spPr>
          <a:xfrm>
            <a:off x="954740" y="1567479"/>
            <a:ext cx="3159991" cy="417004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0" y="0"/>
              <a:ext cx="10284" cy="10800"/>
              <a:chOff x="0" y="0"/>
              <a:chExt cx="10284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3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2" name="圆角矩形 21"/>
          <p:cNvSpPr/>
          <p:nvPr/>
        </p:nvSpPr>
        <p:spPr>
          <a:xfrm>
            <a:off x="6412334" y="1967520"/>
            <a:ext cx="2761795" cy="559809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87363" y="1967432"/>
            <a:ext cx="2411737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PART</a:t>
            </a:r>
            <a:r>
              <a:rPr kumimoji="1" lang="zh-CN" altLang="en-US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1" lang="en-US" altLang="zh-CN" sz="2800" b="1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03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40748" y="2720949"/>
            <a:ext cx="7802880" cy="1014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cs typeface="+mj-ea"/>
                <a:sym typeface="字魂105号-简雅黑" panose="00000500000000000000" pitchFamily="2" charset="-122"/>
              </a:rPr>
              <a:t>“智慧农业”按需实施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84797" y="3858100"/>
            <a:ext cx="5669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kumimoji="1" lang="zh-CN" altLang="en-US" sz="2400">
                <a:solidFill>
                  <a:schemeClr val="accent6">
                    <a:lumMod val="75000"/>
                  </a:schemeClr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综合运营支撑平台、应用子系统建设方案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/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552950" y="2166620"/>
            <a:ext cx="3086100" cy="308610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552950" y="2256155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01</a:t>
            </a:r>
          </a:p>
        </p:txBody>
      </p:sp>
      <p:sp>
        <p:nvSpPr>
          <p:cNvPr id="6" name="椭圆 5"/>
          <p:cNvSpPr/>
          <p:nvPr/>
        </p:nvSpPr>
        <p:spPr>
          <a:xfrm>
            <a:off x="4257040" y="3385820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02</a:t>
            </a:r>
          </a:p>
        </p:txBody>
      </p:sp>
      <p:sp>
        <p:nvSpPr>
          <p:cNvPr id="7" name="椭圆 6"/>
          <p:cNvSpPr/>
          <p:nvPr/>
        </p:nvSpPr>
        <p:spPr>
          <a:xfrm>
            <a:off x="4552950" y="4437380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03</a:t>
            </a:r>
          </a:p>
        </p:txBody>
      </p:sp>
      <p:sp>
        <p:nvSpPr>
          <p:cNvPr id="8" name="椭圆 7"/>
          <p:cNvSpPr/>
          <p:nvPr/>
        </p:nvSpPr>
        <p:spPr>
          <a:xfrm>
            <a:off x="6862445" y="2256155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04</a:t>
            </a:r>
          </a:p>
        </p:txBody>
      </p:sp>
      <p:sp>
        <p:nvSpPr>
          <p:cNvPr id="9" name="椭圆 8"/>
          <p:cNvSpPr/>
          <p:nvPr/>
        </p:nvSpPr>
        <p:spPr>
          <a:xfrm>
            <a:off x="7213600" y="3386455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05</a:t>
            </a:r>
          </a:p>
        </p:txBody>
      </p:sp>
      <p:sp>
        <p:nvSpPr>
          <p:cNvPr id="10" name="椭圆 9"/>
          <p:cNvSpPr/>
          <p:nvPr/>
        </p:nvSpPr>
        <p:spPr>
          <a:xfrm>
            <a:off x="6862445" y="4437380"/>
            <a:ext cx="647065" cy="647065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06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2599690" y="2409825"/>
            <a:ext cx="17830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种养殖环境监测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599690" y="3540125"/>
            <a:ext cx="15544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展示体验中心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828290" y="4591050"/>
            <a:ext cx="15544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农业专家系统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639050" y="2409825"/>
            <a:ext cx="10972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休闲农业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975600" y="3539490"/>
            <a:ext cx="15544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溯源管理系统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747000" y="4591050"/>
            <a:ext cx="1783080" cy="33972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9779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18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农产品网上商城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7747000" y="2749550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747000" y="4930775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069580" y="3915410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370205" y="2749550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61315" y="3915410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83235" y="4930775"/>
            <a:ext cx="3792855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  <a:r>
              <a:rPr kumimoji="0" lang="zh-CN" altLang="en-US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Click here to enter your text</a:t>
            </a:r>
            <a:r>
              <a:rPr kumimoji="0" lang="en-US" altLang="zh-CN" sz="6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.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203249" y="3094758"/>
            <a:ext cx="1826142" cy="1151084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综合运营</a:t>
            </a:r>
          </a:p>
          <a:p>
            <a:pPr marL="0" marR="0" lvl="0" indent="0" algn="ctr" defTabSz="12446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支撑平台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“智慧农业”按需实施</a:t>
            </a:r>
          </a:p>
        </p:txBody>
      </p:sp>
    </p:spTree>
    <p:custDataLst>
      <p:tags r:id="rId1"/>
    </p:custDataLst>
  </p:cSld>
  <p:clrMapOvr>
    <a:masterClrMapping/>
  </p:clrMapOvr>
  <p:transition spd="slow" advTm="3000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530985" y="1981200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04925" y="1885950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70965" y="1936750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01.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客户信息管理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659890" y="2475230"/>
            <a:ext cx="4076700" cy="30777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档案管理、信用管理、消费查询、统计</a:t>
            </a:r>
          </a:p>
        </p:txBody>
      </p:sp>
      <p:sp>
        <p:nvSpPr>
          <p:cNvPr id="6" name="矩形 5"/>
          <p:cNvSpPr/>
          <p:nvPr/>
        </p:nvSpPr>
        <p:spPr>
          <a:xfrm>
            <a:off x="1530985" y="3266440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304925" y="3171190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370965" y="3221990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02.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评价管理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659890" y="3674110"/>
            <a:ext cx="420624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评分管理、产品评分管理</a:t>
            </a:r>
            <a:r>
              <a:rPr kumimoji="0" lang="en-US" altLang="zh-CN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 </a:t>
            </a: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、投诉管理、申诉管理</a:t>
            </a:r>
          </a:p>
        </p:txBody>
      </p:sp>
      <p:sp>
        <p:nvSpPr>
          <p:cNvPr id="12" name="矩形 11"/>
          <p:cNvSpPr/>
          <p:nvPr/>
        </p:nvSpPr>
        <p:spPr>
          <a:xfrm>
            <a:off x="1595755" y="4697095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69695" y="4601845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35735" y="4652645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03.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订单管理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659890" y="5093335"/>
            <a:ext cx="42062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订单发布、订单取消、订单查询、订单处理、发货管理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“智慧农业”按需实施</a:t>
            </a:r>
          </a:p>
        </p:txBody>
      </p:sp>
      <p:sp>
        <p:nvSpPr>
          <p:cNvPr id="30" name="矩形 29"/>
          <p:cNvSpPr/>
          <p:nvPr/>
        </p:nvSpPr>
        <p:spPr>
          <a:xfrm>
            <a:off x="6938682" y="1742439"/>
            <a:ext cx="3159991" cy="417004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spd="slow" advTm="3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6322060" y="1967753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6096000" y="1872503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162040" y="1923303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04.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物流配送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450330" y="2461783"/>
            <a:ext cx="40767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可选择农产品配送上门服务</a:t>
            </a:r>
          </a:p>
        </p:txBody>
      </p:sp>
      <p:sp>
        <p:nvSpPr>
          <p:cNvPr id="20" name="矩形 19"/>
          <p:cNvSpPr/>
          <p:nvPr/>
        </p:nvSpPr>
        <p:spPr>
          <a:xfrm>
            <a:off x="6322060" y="3252993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6096000" y="3157743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62040" y="3208543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05.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产品信息管理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50330" y="3649233"/>
            <a:ext cx="420624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产品基本信息管理、精品信息管理、促销信息管理、产品排行榜</a:t>
            </a:r>
          </a:p>
        </p:txBody>
      </p:sp>
      <p:sp>
        <p:nvSpPr>
          <p:cNvPr id="24" name="矩形 23"/>
          <p:cNvSpPr/>
          <p:nvPr/>
        </p:nvSpPr>
        <p:spPr>
          <a:xfrm>
            <a:off x="6386830" y="4683648"/>
            <a:ext cx="4334510" cy="9182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160770" y="4588398"/>
            <a:ext cx="1815465" cy="40830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rgbClr val="00B050"/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226810" y="4639198"/>
            <a:ext cx="174942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06.</a:t>
            </a:r>
            <a:r>
              <a:rPr kumimoji="0" lang="zh-CN" altLang="en-US" sz="1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购物车管理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450965" y="5079888"/>
            <a:ext cx="420624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物品添加、物品清除、物品查看、物品汇总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79930" y="417844"/>
            <a:ext cx="2701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b="1">
                <a:gradFill>
                  <a:gsLst>
                    <a:gs pos="0">
                      <a:srgbClr val="00B050"/>
                    </a:gs>
                    <a:gs pos="100000">
                      <a:srgbClr val="00B050"/>
                    </a:gs>
                  </a:gsLst>
                  <a:lin ang="13500000" scaled="1"/>
                </a:gra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“智慧农业”按需实施</a:t>
            </a:r>
          </a:p>
        </p:txBody>
      </p:sp>
      <p:sp>
        <p:nvSpPr>
          <p:cNvPr id="29" name="矩形 28"/>
          <p:cNvSpPr/>
          <p:nvPr/>
        </p:nvSpPr>
        <p:spPr>
          <a:xfrm>
            <a:off x="1271270" y="1640522"/>
            <a:ext cx="3159991" cy="4170045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083847" y="1820004"/>
            <a:ext cx="7524750" cy="3362960"/>
            <a:chOff x="3941974" y="1719494"/>
            <a:chExt cx="7524750" cy="3362960"/>
          </a:xfrm>
        </p:grpSpPr>
        <p:sp>
          <p:nvSpPr>
            <p:cNvPr id="3" name="文本框 34"/>
            <p:cNvSpPr txBox="1">
              <a:spLocks noChangeArrowheads="1"/>
            </p:cNvSpPr>
            <p:nvPr/>
          </p:nvSpPr>
          <p:spPr bwMode="auto">
            <a:xfrm flipH="1">
              <a:off x="4865899" y="2241464"/>
              <a:ext cx="5676900" cy="1445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dist" eaLnBrk="1" hangingPunct="1"/>
              <a:r>
                <a:rPr lang="zh-CN" altLang="en-US" sz="8800" dirty="0">
                  <a:solidFill>
                    <a:srgbClr val="029050"/>
                  </a:solidFill>
                  <a:latin typeface="汉仪雅酷黑简" panose="00020600040101010101" charset="-122"/>
                  <a:ea typeface="汉仪雅酷黑简" panose="00020600040101010101" charset="-122"/>
                </a:rPr>
                <a:t>智慧农业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7859289" y="4446184"/>
              <a:ext cx="2616200" cy="636270"/>
            </a:xfrm>
            <a:prstGeom prst="rect">
              <a:avLst/>
            </a:prstGeom>
            <a:gradFill>
              <a:gsLst>
                <a:gs pos="0">
                  <a:srgbClr val="026E22"/>
                </a:gs>
                <a:gs pos="100000">
                  <a:srgbClr val="339B7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小组成员：陈春宇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陈康婷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罗钰林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郭恩彤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赖海洋</a:t>
              </a:r>
              <a:r>
                <a:rPr lang="en-US" altLang="zh-CN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 </a:t>
              </a:r>
              <a:r>
                <a:rPr lang="zh-CN" altLang="en-US" sz="1400" dirty="0">
                  <a:solidFill>
                    <a:schemeClr val="bg1"/>
                  </a:solidFill>
                  <a:latin typeface="思源黑体 Light" panose="020B0300000000000000" pitchFamily="34" charset="-122"/>
                  <a:ea typeface="思源黑体 Light" panose="020B0300000000000000" pitchFamily="34" charset="-122"/>
                </a:rPr>
                <a:t>陈雨晴</a:t>
              </a:r>
            </a:p>
          </p:txBody>
        </p:sp>
        <p:sp>
          <p:nvSpPr>
            <p:cNvPr id="8" name="文本框 34"/>
            <p:cNvSpPr txBox="1">
              <a:spLocks noChangeArrowheads="1"/>
            </p:cNvSpPr>
            <p:nvPr/>
          </p:nvSpPr>
          <p:spPr bwMode="auto">
            <a:xfrm flipH="1">
              <a:off x="3941974" y="1719494"/>
              <a:ext cx="7524750" cy="521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defTabSz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/>
              <a:r>
                <a:rPr lang="en-US" sz="2800" b="1" dirty="0">
                  <a:gradFill>
                    <a:gsLst>
                      <a:gs pos="100000">
                        <a:schemeClr val="accent6">
                          <a:lumMod val="60000"/>
                          <a:lumOff val="40000"/>
                        </a:schemeClr>
                      </a:gs>
                      <a:gs pos="0">
                        <a:srgbClr val="0CA451"/>
                      </a:gs>
                    </a:gsLst>
                    <a:path path="circle">
                      <a:fillToRect l="100000" t="100000"/>
                    </a:path>
                    <a:tileRect r="-100000" b="-100000"/>
                  </a:gradFill>
                  <a:latin typeface="字魂105号-简雅黑" panose="00000500000000000000" pitchFamily="2" charset="-122"/>
                  <a:ea typeface="字魂105号-简雅黑" panose="00000500000000000000" pitchFamily="2" charset="-122"/>
                  <a:sym typeface="微软雅黑" panose="020B0503020204020204" charset="-122"/>
                </a:rPr>
                <a:t>SMART AGRICULTURE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0" y="-774065"/>
            <a:ext cx="11864340" cy="7632065"/>
            <a:chOff x="0" y="-1219"/>
            <a:chExt cx="18684" cy="12019"/>
          </a:xfrm>
        </p:grpSpPr>
        <p:sp>
          <p:nvSpPr>
            <p:cNvPr id="62" name="直角三角形 61"/>
            <p:cNvSpPr/>
            <p:nvPr/>
          </p:nvSpPr>
          <p:spPr>
            <a:xfrm rot="18900000">
              <a:off x="16286" y="-1219"/>
              <a:ext cx="2398" cy="2398"/>
            </a:xfrm>
            <a:prstGeom prst="rtTriangle">
              <a:avLst/>
            </a:prstGeom>
            <a:solidFill>
              <a:srgbClr val="029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0" y="0"/>
              <a:ext cx="10580" cy="10800"/>
              <a:chOff x="0" y="0"/>
              <a:chExt cx="10580" cy="10800"/>
            </a:xfrm>
          </p:grpSpPr>
          <p:sp>
            <p:nvSpPr>
              <p:cNvPr id="40" name="任意多边形: 形状 39"/>
              <p:cNvSpPr/>
              <p:nvPr/>
            </p:nvSpPr>
            <p:spPr>
              <a:xfrm>
                <a:off x="0" y="4856"/>
                <a:ext cx="10284" cy="5944"/>
              </a:xfrm>
              <a:custGeom>
                <a:avLst/>
                <a:gdLst>
                  <a:gd name="connsiteX0" fmla="*/ 2755937 w 6530509"/>
                  <a:gd name="connsiteY0" fmla="*/ 0 h 3774572"/>
                  <a:gd name="connsiteX1" fmla="*/ 6530509 w 6530509"/>
                  <a:gd name="connsiteY1" fmla="*/ 3774572 h 3774572"/>
                  <a:gd name="connsiteX2" fmla="*/ 0 w 6530509"/>
                  <a:gd name="connsiteY2" fmla="*/ 3774572 h 3774572"/>
                  <a:gd name="connsiteX3" fmla="*/ 0 w 6530509"/>
                  <a:gd name="connsiteY3" fmla="*/ 2755937 h 3774572"/>
                  <a:gd name="connsiteX4" fmla="*/ 2755937 w 6530509"/>
                  <a:gd name="connsiteY4" fmla="*/ 0 h 3774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30509" h="3774572">
                    <a:moveTo>
                      <a:pt x="2755937" y="0"/>
                    </a:moveTo>
                    <a:lnTo>
                      <a:pt x="6530509" y="3774572"/>
                    </a:lnTo>
                    <a:lnTo>
                      <a:pt x="0" y="3774572"/>
                    </a:lnTo>
                    <a:lnTo>
                      <a:pt x="0" y="2755937"/>
                    </a:lnTo>
                    <a:lnTo>
                      <a:pt x="2755937" y="0"/>
                    </a:lnTo>
                    <a:close/>
                  </a:path>
                </a:pathLst>
              </a:custGeom>
              <a:solidFill>
                <a:srgbClr val="029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0" y="0"/>
                <a:ext cx="8871" cy="7607"/>
                <a:chOff x="0" y="0"/>
                <a:chExt cx="8871" cy="7607"/>
              </a:xfrm>
              <a:blipFill rotWithShape="1">
                <a:blip r:embed="rId5"/>
                <a:stretch>
                  <a:fillRect l="-21000" t="-22000" b="-4000"/>
                </a:stretch>
              </a:blipFill>
            </p:grpSpPr>
            <p:sp>
              <p:nvSpPr>
                <p:cNvPr id="49" name="任意多边形: 形状 48"/>
                <p:cNvSpPr/>
                <p:nvPr/>
              </p:nvSpPr>
              <p:spPr>
                <a:xfrm>
                  <a:off x="0" y="1859"/>
                  <a:ext cx="4197" cy="5749"/>
                </a:xfrm>
                <a:custGeom>
                  <a:avLst/>
                  <a:gdLst>
                    <a:gd name="connsiteX0" fmla="*/ 839485 w 2664864"/>
                    <a:gd name="connsiteY0" fmla="*/ 0 h 3650759"/>
                    <a:gd name="connsiteX1" fmla="*/ 2664864 w 2664864"/>
                    <a:gd name="connsiteY1" fmla="*/ 1825380 h 3650759"/>
                    <a:gd name="connsiteX2" fmla="*/ 839485 w 2664864"/>
                    <a:gd name="connsiteY2" fmla="*/ 3650759 h 3650759"/>
                    <a:gd name="connsiteX3" fmla="*/ 0 w 2664864"/>
                    <a:gd name="connsiteY3" fmla="*/ 2811275 h 3650759"/>
                    <a:gd name="connsiteX4" fmla="*/ 0 w 2664864"/>
                    <a:gd name="connsiteY4" fmla="*/ 839485 h 3650759"/>
                    <a:gd name="connsiteX5" fmla="*/ 839485 w 2664864"/>
                    <a:gd name="connsiteY5" fmla="*/ 0 h 36507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664864" h="3650759">
                      <a:moveTo>
                        <a:pt x="839485" y="0"/>
                      </a:moveTo>
                      <a:lnTo>
                        <a:pt x="2664864" y="1825380"/>
                      </a:lnTo>
                      <a:lnTo>
                        <a:pt x="839485" y="3650759"/>
                      </a:lnTo>
                      <a:lnTo>
                        <a:pt x="0" y="2811275"/>
                      </a:lnTo>
                      <a:lnTo>
                        <a:pt x="0" y="839485"/>
                      </a:lnTo>
                      <a:lnTo>
                        <a:pt x="83948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>
                <a:xfrm>
                  <a:off x="1489" y="0"/>
                  <a:ext cx="7382" cy="4576"/>
                </a:xfrm>
                <a:custGeom>
                  <a:avLst/>
                  <a:gdLst>
                    <a:gd name="connsiteX0" fmla="*/ 1124569 w 4687537"/>
                    <a:gd name="connsiteY0" fmla="*/ 0 h 2906052"/>
                    <a:gd name="connsiteX1" fmla="*/ 4687537 w 4687537"/>
                    <a:gd name="connsiteY1" fmla="*/ 0 h 2906052"/>
                    <a:gd name="connsiteX2" fmla="*/ 1781486 w 4687537"/>
                    <a:gd name="connsiteY2" fmla="*/ 2906052 h 2906052"/>
                    <a:gd name="connsiteX3" fmla="*/ 0 w 4687537"/>
                    <a:gd name="connsiteY3" fmla="*/ 1124568 h 2906052"/>
                    <a:gd name="connsiteX4" fmla="*/ 1124569 w 4687537"/>
                    <a:gd name="connsiteY4" fmla="*/ 0 h 2906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687537" h="2906052">
                      <a:moveTo>
                        <a:pt x="1124569" y="0"/>
                      </a:moveTo>
                      <a:lnTo>
                        <a:pt x="4687537" y="0"/>
                      </a:lnTo>
                      <a:lnTo>
                        <a:pt x="1781486" y="2906052"/>
                      </a:lnTo>
                      <a:lnTo>
                        <a:pt x="0" y="1124568"/>
                      </a:lnTo>
                      <a:lnTo>
                        <a:pt x="112456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0" name="直角三角形 69"/>
              <p:cNvSpPr/>
              <p:nvPr/>
            </p:nvSpPr>
            <p:spPr>
              <a:xfrm rot="5400000">
                <a:off x="0" y="0"/>
                <a:ext cx="2788" cy="2788"/>
              </a:xfrm>
              <a:prstGeom prst="rtTriangle">
                <a:avLst/>
              </a:prstGeom>
              <a:solidFill>
                <a:srgbClr val="5897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1216" y="8280"/>
                <a:ext cx="9365" cy="1210"/>
                <a:chOff x="493" y="8483"/>
                <a:chExt cx="9365" cy="1210"/>
              </a:xfrm>
            </p:grpSpPr>
            <p:sp>
              <p:nvSpPr>
                <p:cNvPr id="12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502" y="8798"/>
                  <a:ext cx="9356" cy="5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zh-CN" altLang="en-US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cs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  <p:sp>
              <p:nvSpPr>
                <p:cNvPr id="13" name="文本框 34"/>
                <p:cNvSpPr txBox="1">
                  <a:spLocks noChangeArrowheads="1"/>
                </p:cNvSpPr>
                <p:nvPr/>
              </p:nvSpPr>
              <p:spPr bwMode="auto">
                <a:xfrm>
                  <a:off x="493" y="8483"/>
                  <a:ext cx="3276" cy="12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anchor="ctr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defTabSz="4572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/>
                  <a:endParaRPr lang="en-US" altLang="zh-CN" sz="4400" dirty="0">
                    <a:solidFill>
                      <a:schemeClr val="bg1"/>
                    </a:solidFill>
                    <a:latin typeface="字魂105号-简雅黑" panose="00000500000000000000" pitchFamily="2" charset="-122"/>
                    <a:ea typeface="字魂105号-简雅黑" panose="00000500000000000000" pitchFamily="2" charset="-122"/>
                    <a:sym typeface="微软雅黑" panose="020B0503020204020204" charset="-122"/>
                  </a:endParaRPr>
                </a:p>
              </p:txBody>
            </p:sp>
          </p:grpSp>
        </p:grpSp>
      </p:grpSp>
      <p:sp>
        <p:nvSpPr>
          <p:cNvPr id="16" name="圆角矩形 15"/>
          <p:cNvSpPr/>
          <p:nvPr/>
        </p:nvSpPr>
        <p:spPr>
          <a:xfrm>
            <a:off x="5539530" y="3786959"/>
            <a:ext cx="4612018" cy="45712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0B050"/>
              </a:gs>
              <a:gs pos="100000">
                <a:schemeClr val="accent6">
                  <a:lumMod val="50000"/>
                </a:schemeClr>
              </a:gs>
            </a:gsLst>
            <a:lin ang="135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字魂105号-简雅黑" panose="00000500000000000000" pitchFamily="2" charset="-122"/>
              <a:ea typeface="字魂105号-简雅黑" panose="00000500000000000000" pitchFamily="2" charset="-122"/>
              <a:sym typeface="字魂105号-简雅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18137" y="3814810"/>
            <a:ext cx="405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2000">
                <a:solidFill>
                  <a:schemeClr val="bg1"/>
                </a:solidFill>
                <a:latin typeface="字魂105号-简雅黑" panose="00000500000000000000" pitchFamily="2" charset="-122"/>
                <a:ea typeface="字魂105号-简雅黑" panose="00000500000000000000" pitchFamily="2" charset="-122"/>
                <a:sym typeface="字魂105号-简雅黑" panose="00000500000000000000" pitchFamily="2" charset="-122"/>
              </a:rPr>
              <a:t>促进产业结构转型，突破传统业态</a:t>
            </a:r>
          </a:p>
        </p:txBody>
      </p:sp>
      <p:pic>
        <p:nvPicPr>
          <p:cNvPr id="18" name="欢欣鼓舞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13853" y="-913063"/>
            <a:ext cx="1057442" cy="105744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6" grpId="0" bldLvl="0" animBg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7308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1439</Words>
  <Application>Microsoft Office PowerPoint</Application>
  <PresentationFormat>宽屏</PresentationFormat>
  <Paragraphs>200</Paragraphs>
  <Slides>20</Slides>
  <Notes>8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等线</vt:lpstr>
      <vt:lpstr>汉仪雅酷黑简</vt:lpstr>
      <vt:lpstr>思源黑体 Light</vt:lpstr>
      <vt:lpstr>字魂105号-简雅黑</vt:lpstr>
      <vt:lpstr>Arial</vt:lpstr>
      <vt:lpstr>Calibri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舍予十兄</dc:creator>
  <cp:lastModifiedBy>3151722991@qq.com</cp:lastModifiedBy>
  <cp:revision>9</cp:revision>
  <dcterms:created xsi:type="dcterms:W3CDTF">2021-09-14T11:14:00Z</dcterms:created>
  <dcterms:modified xsi:type="dcterms:W3CDTF">2025-05-14T04:39:51Z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B45BDD2A7F2E467DAC1BAB64CA187D9D</vt:lpwstr>
  </property>
  <property fmtid="{D5CDD505-2E9C-101B-9397-08002B2CF9AE}" pid="3" name="KSOProductBuildVer">
    <vt:lpwstr>2052-12.1.0.20784</vt:lpwstr>
  </property>
</Properties>
</file>