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embeddedFontLst>
    <p:embeddedFont>
      <p:font typeface="OPPOSans H"/>
      <p:regular r:id="rId34"/>
    </p:embeddedFont>
    <p:embeddedFont>
      <p:font typeface="OPPOSans R"/>
      <p:regular r:id="rId35"/>
    </p:embeddedFont>
    <p:embeddedFont>
      <p:font typeface="Source Han Sans CN Bold"/>
      <p:regular r:id="rId36"/>
    </p:embeddedFont>
    <p:embeddedFont>
      <p:font typeface="Source Han Sans"/>
      <p:regular r:id="rId37"/>
    </p:embeddedFont>
    <p:embeddedFont>
      <p:font typeface="OPPOSans B"/>
      <p:regular r:id="rId38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slide" Target="slides/slide14.xml"/>
<Relationship Id="rId17" Type="http://schemas.openxmlformats.org/officeDocument/2006/relationships/slide" Target="slides/slide15.xml"/>
<Relationship Id="rId18" Type="http://schemas.openxmlformats.org/officeDocument/2006/relationships/slide" Target="slides/slide16.xml"/>
<Relationship Id="rId19" Type="http://schemas.openxmlformats.org/officeDocument/2006/relationships/slide" Target="slides/slide17.xml"/>
<Relationship Id="rId20" Type="http://schemas.openxmlformats.org/officeDocument/2006/relationships/slide" Target="slides/slide18.xml"/>
<Relationship Id="rId21" Type="http://schemas.openxmlformats.org/officeDocument/2006/relationships/slide" Target="slides/slide19.xml"/>
<Relationship Id="rId22" Type="http://schemas.openxmlformats.org/officeDocument/2006/relationships/slide" Target="slides/slide20.xml"/>
<Relationship Id="rId23" Type="http://schemas.openxmlformats.org/officeDocument/2006/relationships/slide" Target="slides/slide21.xml"/>
<Relationship Id="rId24" Type="http://schemas.openxmlformats.org/officeDocument/2006/relationships/slide" Target="slides/slide22.xml"/>
<Relationship Id="rId25" Type="http://schemas.openxmlformats.org/officeDocument/2006/relationships/slide" Target="slides/slide23.xml"/>
<Relationship Id="rId26" Type="http://schemas.openxmlformats.org/officeDocument/2006/relationships/slide" Target="slides/slide24.xml"/>
<Relationship Id="rId27" Type="http://schemas.openxmlformats.org/officeDocument/2006/relationships/slide" Target="slides/slide25.xml"/>
<Relationship Id="rId28" Type="http://schemas.openxmlformats.org/officeDocument/2006/relationships/slide" Target="slides/slide26.xml"/>
<Relationship Id="rId29" Type="http://schemas.openxmlformats.org/officeDocument/2006/relationships/slide" Target="slides/slide27.xml"/>
<Relationship Id="rId30" Type="http://schemas.openxmlformats.org/officeDocument/2006/relationships/slide" Target="slides/slide28.xml"/>
<Relationship Id="rId31" Type="http://schemas.openxmlformats.org/officeDocument/2006/relationships/slide" Target="slides/slide29.xml"/>
<Relationship Id="rId32" Type="http://schemas.openxmlformats.org/officeDocument/2006/relationships/slide" Target="slides/slide30.xml"/>
<Relationship Id="rId33" Type="http://schemas.openxmlformats.org/officeDocument/2006/relationships/slide" Target="slides/slide31.xml"/>
<Relationship Id="rId34" Type="http://schemas.openxmlformats.org/officeDocument/2006/relationships/font" Target="fonts/font1.fntdata"/>
<Relationship Id="rId35" Type="http://schemas.openxmlformats.org/officeDocument/2006/relationships/font" Target="fonts/font5.fntdata"/>
<Relationship Id="rId36" Type="http://schemas.openxmlformats.org/officeDocument/2006/relationships/font" Target="fonts/font3.fntdata"/>
<Relationship Id="rId37" Type="http://schemas.openxmlformats.org/officeDocument/2006/relationships/font" Target="fonts/font2.fntdata"/>
<Relationship Id="rId38" Type="http://schemas.openxmlformats.org/officeDocument/2006/relationships/font" Target="fonts/font4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_rels/slide2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_rels/slide2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23" t="29327" r="323" b="30806"/>
          <a:stretch>
            <a:fillRect/>
          </a:stretch>
        </p:blipFill>
        <p:spPr>
          <a:xfrm rot="0" flipH="0" flipV="0">
            <a:off x="-24000" y="0"/>
            <a:ext cx="12240000" cy="3240000"/>
          </a:xfrm>
          <a:custGeom>
            <a:avLst/>
            <a:gdLst/>
            <a:rect l="l" t="t" r="r" b="b"/>
            <a:pathLst>
              <a:path w="12240000" h="3240000">
                <a:moveTo>
                  <a:pt x="0" y="0"/>
                </a:moveTo>
                <a:lnTo>
                  <a:pt x="12240000" y="0"/>
                </a:lnTo>
                <a:lnTo>
                  <a:pt x="12240000" y="3240000"/>
                </a:lnTo>
                <a:lnTo>
                  <a:pt x="0" y="324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" name=""/>
          <p:cNvGrpSpPr/>
          <p:nvPr/>
        </p:nvGrpSpPr>
        <p:grpSpPr>
          <a:xfrm>
            <a:off x="660400" y="2399401"/>
            <a:ext cx="589736" cy="468000"/>
            <a:chOff x="660400" y="2399401"/>
            <a:chExt cx="589736" cy="468000"/>
          </a:xfrm>
        </p:grpSpPr>
        <p:sp>
          <p:nvSpPr>
            <p:cNvPr id="4" name="标题 1"/>
            <p:cNvSpPr txBox="1"/>
            <p:nvPr/>
          </p:nvSpPr>
          <p:spPr>
            <a:xfrm rot="0" flipH="0" flipV="0">
              <a:off x="101425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 rot="0" flipH="0" flipV="0">
              <a:off x="66040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6" name=""/>
          <p:cNvGrpSpPr/>
          <p:nvPr/>
        </p:nvGrpSpPr>
        <p:grpSpPr>
          <a:xfrm>
            <a:off x="10702344" y="4463401"/>
            <a:ext cx="816556" cy="648000"/>
            <a:chOff x="10702344" y="4463401"/>
            <a:chExt cx="816556" cy="648000"/>
          </a:xfrm>
        </p:grpSpPr>
        <p:sp>
          <p:nvSpPr>
            <p:cNvPr id="7" name="标题 1"/>
            <p:cNvSpPr txBox="1"/>
            <p:nvPr/>
          </p:nvSpPr>
          <p:spPr>
            <a:xfrm rot="0" flipH="0" flipV="0">
              <a:off x="11192290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 rot="0" flipH="0" flipV="0">
              <a:off x="10702344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 rot="0" flipH="0" flipV="0">
            <a:off x="660400" y="3286053"/>
            <a:ext cx="8341342" cy="227893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三农问题与乡村振兴战略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5690169"/>
            <a:ext cx="5944500" cy="43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768400" y="5789694"/>
            <a:ext cx="5689600" cy="2286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汇报人：黄梓瀚，宋志海，曹扬，黄子凯，黄俊斌，张鑫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7218029" y="5690169"/>
            <a:ext cx="1944000" cy="43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275229" y="5789694"/>
            <a:ext cx="1727200" cy="2286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2025.4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2700" y="0"/>
            <a:ext cx="12166600" cy="68453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5400000" flipH="0" flipV="0">
            <a:off x="-748801" y="873387"/>
            <a:ext cx="6860937" cy="5114163"/>
          </a:xfrm>
          <a:prstGeom prst="round1Rect">
            <a:avLst>
              <a:gd name="adj" fmla="val 15778"/>
            </a:avLst>
          </a:prstGeom>
          <a:solidFill>
            <a:schemeClr val="accent2"/>
          </a:solidFill>
          <a:ln w="12700" cap="flat">
            <a:noFill/>
            <a:miter/>
          </a:ln>
          <a:effectLst>
            <a:outerShdw dist="38100" blurRad="228600" dir="0" sx="100000" sy="100000" kx="0" ky="0" algn="t" rotWithShape="0">
              <a:schemeClr val="accent2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 flipH="0" flipV="0">
            <a:off x="-873389" y="873390"/>
            <a:ext cx="6860940" cy="5114163"/>
          </a:xfrm>
          <a:prstGeom prst="round1Rect">
            <a:avLst>
              <a:gd name="adj" fmla="val 1577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9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508887" y="1172779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508887" y="2043347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02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508887" y="2939529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03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508887" y="3845423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04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51290" y="1197475"/>
            <a:ext cx="3505200" cy="17526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kumimoji="1" lang="en-US" altLang="zh-CN" sz="13786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目录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24793" y="3117256"/>
            <a:ext cx="3136900" cy="50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FFFFFF">
                    <a:alpha val="5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CONTENTS</a:t>
            </a:r>
            <a:endParaRPr kumimoji="1" lang="zh-CN" altLang="en-US"/>
          </a:p>
        </p:txBody>
      </p:sp>
      <p:grpSp>
        <p:nvGrpSpPr>
          <p:cNvPr id="11" name=""/>
          <p:cNvGrpSpPr/>
          <p:nvPr/>
        </p:nvGrpSpPr>
        <p:grpSpPr>
          <a:xfrm>
            <a:off x="10959847" y="825328"/>
            <a:ext cx="536828" cy="87372"/>
            <a:chOff x="10959847" y="825328"/>
            <a:chExt cx="536828" cy="87372"/>
          </a:xfrm>
        </p:grpSpPr>
        <p:sp>
          <p:nvSpPr>
            <p:cNvPr id="12" name="标题 1"/>
            <p:cNvSpPr txBox="1"/>
            <p:nvPr/>
          </p:nvSpPr>
          <p:spPr>
            <a:xfrm rot="10800000" flipH="1" flipV="0">
              <a:off x="11117114" y="825328"/>
              <a:ext cx="87372" cy="8737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alpha val="25000"/>
                  </a:schemeClr>
                </a:gs>
              </a:gsLst>
              <a:lin ang="108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 rot="10800000" flipH="1" flipV="0">
              <a:off x="11274382" y="825328"/>
              <a:ext cx="222293" cy="87372"/>
            </a:xfrm>
            <a:custGeom>
              <a:avLst/>
              <a:gdLst>
                <a:gd name="connsiteX0" fmla="*/ 110082 w 560143"/>
                <a:gd name="connsiteY0" fmla="*/ 0 h 220164"/>
                <a:gd name="connsiteX1" fmla="*/ 187922 w 560143"/>
                <a:gd name="connsiteY1" fmla="*/ 32242 h 220164"/>
                <a:gd name="connsiteX2" fmla="*/ 195077 w 560143"/>
                <a:gd name="connsiteY2" fmla="*/ 42855 h 220164"/>
                <a:gd name="connsiteX3" fmla="*/ 195958 w 560143"/>
                <a:gd name="connsiteY3" fmla="*/ 41549 h 220164"/>
                <a:gd name="connsiteX4" fmla="*/ 202231 w 560143"/>
                <a:gd name="connsiteY4" fmla="*/ 50853 h 220164"/>
                <a:gd name="connsiteX5" fmla="*/ 280071 w 560143"/>
                <a:gd name="connsiteY5" fmla="*/ 83095 h 220164"/>
                <a:gd name="connsiteX6" fmla="*/ 357911 w 560143"/>
                <a:gd name="connsiteY6" fmla="*/ 50853 h 220164"/>
                <a:gd name="connsiteX7" fmla="*/ 364185 w 560143"/>
                <a:gd name="connsiteY7" fmla="*/ 41547 h 220164"/>
                <a:gd name="connsiteX8" fmla="*/ 365067 w 560143"/>
                <a:gd name="connsiteY8" fmla="*/ 42854 h 220164"/>
                <a:gd name="connsiteX9" fmla="*/ 372221 w 560143"/>
                <a:gd name="connsiteY9" fmla="*/ 32242 h 220164"/>
                <a:gd name="connsiteX10" fmla="*/ 450061 w 560143"/>
                <a:gd name="connsiteY10" fmla="*/ 0 h 220164"/>
                <a:gd name="connsiteX11" fmla="*/ 560143 w 560143"/>
                <a:gd name="connsiteY11" fmla="*/ 110082 h 220164"/>
                <a:gd name="connsiteX12" fmla="*/ 450061 w 560143"/>
                <a:gd name="connsiteY12" fmla="*/ 220164 h 220164"/>
                <a:gd name="connsiteX13" fmla="*/ 372221 w 560143"/>
                <a:gd name="connsiteY13" fmla="*/ 187922 h 220164"/>
                <a:gd name="connsiteX14" fmla="*/ 365067 w 560143"/>
                <a:gd name="connsiteY14" fmla="*/ 177310 h 220164"/>
                <a:gd name="connsiteX15" fmla="*/ 364453 w 560143"/>
                <a:gd name="connsiteY15" fmla="*/ 178222 h 220164"/>
                <a:gd name="connsiteX16" fmla="*/ 357912 w 560143"/>
                <a:gd name="connsiteY16" fmla="*/ 168520 h 220164"/>
                <a:gd name="connsiteX17" fmla="*/ 280072 w 560143"/>
                <a:gd name="connsiteY17" fmla="*/ 136278 h 220164"/>
                <a:gd name="connsiteX18" fmla="*/ 202232 w 560143"/>
                <a:gd name="connsiteY18" fmla="*/ 168520 h 220164"/>
                <a:gd name="connsiteX19" fmla="*/ 195691 w 560143"/>
                <a:gd name="connsiteY19" fmla="*/ 178222 h 220164"/>
                <a:gd name="connsiteX20" fmla="*/ 195077 w 560143"/>
                <a:gd name="connsiteY20" fmla="*/ 177310 h 220164"/>
                <a:gd name="connsiteX21" fmla="*/ 187922 w 560143"/>
                <a:gd name="connsiteY21" fmla="*/ 187922 h 220164"/>
                <a:gd name="connsiteX22" fmla="*/ 110082 w 560143"/>
                <a:gd name="connsiteY22" fmla="*/ 220164 h 220164"/>
                <a:gd name="connsiteX23" fmla="*/ 0 w 560143"/>
                <a:gd name="connsiteY23" fmla="*/ 110082 h 220164"/>
                <a:gd name="connsiteX24" fmla="*/ 110082 w 560143"/>
                <a:gd name="connsiteY24" fmla="*/ 0 h 220164"/>
              </a:gdLst>
              <a:rect l="l" t="t" r="r" b="b"/>
              <a:pathLst>
                <a:path w="560143" h="220164">
                  <a:moveTo>
                    <a:pt x="110082" y="0"/>
                  </a:moveTo>
                  <a:cubicBezTo>
                    <a:pt x="140481" y="0"/>
                    <a:pt x="168001" y="12322"/>
                    <a:pt x="187922" y="32242"/>
                  </a:cubicBezTo>
                  <a:lnTo>
                    <a:pt x="195077" y="42855"/>
                  </a:lnTo>
                  <a:lnTo>
                    <a:pt x="195958" y="41549"/>
                  </a:lnTo>
                  <a:lnTo>
                    <a:pt x="202231" y="50853"/>
                  </a:lnTo>
                  <a:cubicBezTo>
                    <a:pt x="222152" y="70774"/>
                    <a:pt x="249673" y="83095"/>
                    <a:pt x="280071" y="83095"/>
                  </a:cubicBezTo>
                  <a:cubicBezTo>
                    <a:pt x="310470" y="83095"/>
                    <a:pt x="337990" y="70774"/>
                    <a:pt x="357911" y="50853"/>
                  </a:cubicBezTo>
                  <a:lnTo>
                    <a:pt x="364185" y="41547"/>
                  </a:lnTo>
                  <a:lnTo>
                    <a:pt x="365067" y="42854"/>
                  </a:lnTo>
                  <a:lnTo>
                    <a:pt x="372221" y="32242"/>
                  </a:lnTo>
                  <a:cubicBezTo>
                    <a:pt x="392142" y="12322"/>
                    <a:pt x="419662" y="0"/>
                    <a:pt x="450061" y="0"/>
                  </a:cubicBezTo>
                  <a:cubicBezTo>
                    <a:pt x="510858" y="0"/>
                    <a:pt x="560143" y="49285"/>
                    <a:pt x="560143" y="110082"/>
                  </a:cubicBezTo>
                  <a:cubicBezTo>
                    <a:pt x="560143" y="170879"/>
                    <a:pt x="510858" y="220164"/>
                    <a:pt x="450061" y="220164"/>
                  </a:cubicBezTo>
                  <a:cubicBezTo>
                    <a:pt x="419662" y="220164"/>
                    <a:pt x="392142" y="207843"/>
                    <a:pt x="372221" y="187922"/>
                  </a:cubicBezTo>
                  <a:lnTo>
                    <a:pt x="365067" y="177310"/>
                  </a:lnTo>
                  <a:lnTo>
                    <a:pt x="364453" y="178222"/>
                  </a:lnTo>
                  <a:lnTo>
                    <a:pt x="357912" y="168520"/>
                  </a:lnTo>
                  <a:cubicBezTo>
                    <a:pt x="337991" y="148600"/>
                    <a:pt x="310470" y="136278"/>
                    <a:pt x="280072" y="136278"/>
                  </a:cubicBezTo>
                  <a:cubicBezTo>
                    <a:pt x="249674" y="136278"/>
                    <a:pt x="222153" y="148600"/>
                    <a:pt x="202232" y="168520"/>
                  </a:cubicBezTo>
                  <a:lnTo>
                    <a:pt x="195691" y="178222"/>
                  </a:lnTo>
                  <a:lnTo>
                    <a:pt x="195077" y="177310"/>
                  </a:lnTo>
                  <a:lnTo>
                    <a:pt x="187922" y="187922"/>
                  </a:lnTo>
                  <a:cubicBezTo>
                    <a:pt x="168001" y="207843"/>
                    <a:pt x="140481" y="220164"/>
                    <a:pt x="110082" y="220164"/>
                  </a:cubicBezTo>
                  <a:cubicBezTo>
                    <a:pt x="49285" y="220164"/>
                    <a:pt x="0" y="170879"/>
                    <a:pt x="0" y="110082"/>
                  </a:cubicBezTo>
                  <a:cubicBezTo>
                    <a:pt x="0" y="49285"/>
                    <a:pt x="49285" y="0"/>
                    <a:pt x="11008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25000"/>
                  </a:schemeClr>
                </a:gs>
              </a:gsLst>
              <a:lin ang="108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10800000" flipH="1" flipV="0">
              <a:off x="10959847" y="825328"/>
              <a:ext cx="87372" cy="8737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alpha val="25000"/>
                  </a:schemeClr>
                </a:gs>
              </a:gsLst>
              <a:lin ang="108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  <p:sp>
        <p:nvSpPr>
          <p:cNvPr id="15" name="标题 1"/>
          <p:cNvSpPr txBox="1"/>
          <p:nvPr/>
        </p:nvSpPr>
        <p:spPr>
          <a:xfrm rot="0" flipH="0" flipV="0">
            <a:off x="7331323" y="1272755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三农概念解析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337100" y="2175431"/>
            <a:ext cx="4153828" cy="8170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三农发展现状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331323" y="3058969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当前面临挑战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331323" y="3958137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乡村振兴战略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6508887" y="4741605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05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331323" y="4854319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实施路径建议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508887" y="5643705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06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7331323" y="5756419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成功案例分享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三农概念解析</a:t>
            </a:r>
            <a:endParaRPr kumimoji="1" lang="zh-CN" alt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/>
          <p:cNvGrpSpPr/>
          <p:nvPr/>
        </p:nvGrpSpPr>
        <p:grpSpPr>
          <a:xfrm>
            <a:off x="1330539" y="2271562"/>
            <a:ext cx="2930319" cy="2721277"/>
            <a:chOff x="1330539" y="2271562"/>
            <a:chExt cx="2930319" cy="2721277"/>
          </a:xfrm>
        </p:grpSpPr>
        <p:grpSp>
          <p:nvGrpSpPr>
            <p:cNvPr id="3" name=""/>
            <p:cNvGrpSpPr/>
            <p:nvPr/>
          </p:nvGrpSpPr>
          <p:grpSpPr>
            <a:xfrm>
              <a:off x="1330539" y="2271562"/>
              <a:ext cx="2930319" cy="2721277"/>
              <a:chOff x="1330539" y="2271562"/>
              <a:chExt cx="2930319" cy="2721277"/>
            </a:xfrm>
          </p:grpSpPr>
          <p:sp>
            <p:nvSpPr>
              <p:cNvPr id="4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5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6" name="标题 1"/>
            <p:cNvSpPr txBox="1"/>
            <p:nvPr/>
          </p:nvSpPr>
          <p:spPr>
            <a:xfrm rot="0" flipH="0" flipV="0">
              <a:off x="1450448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7" name=""/>
          <p:cNvGrpSpPr/>
          <p:nvPr/>
        </p:nvGrpSpPr>
        <p:grpSpPr>
          <a:xfrm>
            <a:off x="1189869" y="2271562"/>
            <a:ext cx="2380112" cy="475724"/>
            <a:chOff x="1189869" y="2271562"/>
            <a:chExt cx="2380112" cy="475724"/>
          </a:xfrm>
        </p:grpSpPr>
        <p:sp>
          <p:nvSpPr>
            <p:cNvPr id="8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0" name="标题 1"/>
          <p:cNvSpPr txBox="1"/>
          <p:nvPr/>
        </p:nvSpPr>
        <p:spPr>
          <a:xfrm rot="0" flipH="0" flipV="0">
            <a:off x="1605642" y="2324758"/>
            <a:ext cx="2070100" cy="26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237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农业作为基础产业的重要性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605642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农业是国民经济的基础产业，直接关系到国家粮食安全和人民生活稳定。我国农业在保障14亿人口粮食需求方面发挥了不可替代的作用，粮食总产量连续多年稳定在6.5亿吨以上。
农业产业链不断延伸，从种植养殖到农产品加工、流通，创造了大量就业机会，带动了农村经济的发展，农业相关产业产值占农村经济总产值的比重逐年上升。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330539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grpSp>
        <p:nvGrpSpPr>
          <p:cNvPr id="13" name=""/>
          <p:cNvGrpSpPr/>
          <p:nvPr/>
        </p:nvGrpSpPr>
        <p:grpSpPr>
          <a:xfrm>
            <a:off x="4694825" y="2271562"/>
            <a:ext cx="2930319" cy="2721277"/>
            <a:chOff x="4694825" y="2271562"/>
            <a:chExt cx="2930319" cy="2721277"/>
          </a:xfrm>
        </p:grpSpPr>
        <p:grpSp>
          <p:nvGrpSpPr>
            <p:cNvPr id="14" name=""/>
            <p:cNvGrpSpPr/>
            <p:nvPr/>
          </p:nvGrpSpPr>
          <p:grpSpPr>
            <a:xfrm>
              <a:off x="4694825" y="2271562"/>
              <a:ext cx="2930319" cy="2721277"/>
              <a:chOff x="4694825" y="2271562"/>
              <a:chExt cx="2930319" cy="2721277"/>
            </a:xfrm>
          </p:grpSpPr>
          <p:sp>
            <p:nvSpPr>
              <p:cNvPr id="15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16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17" name="标题 1"/>
            <p:cNvSpPr txBox="1"/>
            <p:nvPr/>
          </p:nvSpPr>
          <p:spPr>
            <a:xfrm rot="0" flipH="0" flipV="0">
              <a:off x="4814734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8" name=""/>
          <p:cNvGrpSpPr/>
          <p:nvPr/>
        </p:nvGrpSpPr>
        <p:grpSpPr>
          <a:xfrm>
            <a:off x="4554155" y="2271562"/>
            <a:ext cx="2380112" cy="475724"/>
            <a:chOff x="4554155" y="2271562"/>
            <a:chExt cx="2380112" cy="475724"/>
          </a:xfrm>
        </p:grpSpPr>
        <p:sp>
          <p:nvSpPr>
            <p:cNvPr id="19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0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1" name="标题 1"/>
          <p:cNvSpPr txBox="1"/>
          <p:nvPr/>
        </p:nvSpPr>
        <p:spPr>
          <a:xfrm rot="0" flipH="0" flipV="0">
            <a:off x="5019356" y="2324758"/>
            <a:ext cx="20701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粮食安全的关键地位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4969928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粮食安全是国家安全的重要基石，我国坚持“谷物基本自给、口粮绝对安全”的战略底线，确保饭碗牢牢端在自己手中。近年来，我国耕地面积稳定在19.18亿亩，高标准农田建设持续推进，有效提升了粮食综合生产能力。
粮食安全不仅关乎数量，也关乎质量，我国不断加强农产品质量安全监管，绿色、有机农产品认证面积不断扩大，满足了人们对高品质农产品的需求。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4694825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grpSp>
        <p:nvGrpSpPr>
          <p:cNvPr id="24" name=""/>
          <p:cNvGrpSpPr/>
          <p:nvPr/>
        </p:nvGrpSpPr>
        <p:grpSpPr>
          <a:xfrm>
            <a:off x="8059113" y="2271562"/>
            <a:ext cx="2930319" cy="2721277"/>
            <a:chOff x="8059113" y="2271562"/>
            <a:chExt cx="2930319" cy="2721277"/>
          </a:xfrm>
        </p:grpSpPr>
        <p:grpSp>
          <p:nvGrpSpPr>
            <p:cNvPr id="25" name=""/>
            <p:cNvGrpSpPr/>
            <p:nvPr/>
          </p:nvGrpSpPr>
          <p:grpSpPr>
            <a:xfrm>
              <a:off x="8059113" y="2271562"/>
              <a:ext cx="2930319" cy="2721277"/>
              <a:chOff x="8059113" y="2271562"/>
              <a:chExt cx="2930319" cy="2721277"/>
            </a:xfrm>
          </p:grpSpPr>
          <p:sp>
            <p:nvSpPr>
              <p:cNvPr id="26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27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28" name="标题 1"/>
            <p:cNvSpPr txBox="1"/>
            <p:nvPr/>
          </p:nvSpPr>
          <p:spPr>
            <a:xfrm rot="0" flipH="0" flipV="0">
              <a:off x="8179022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29" name=""/>
          <p:cNvGrpSpPr/>
          <p:nvPr/>
        </p:nvGrpSpPr>
        <p:grpSpPr>
          <a:xfrm>
            <a:off x="7918442" y="2271562"/>
            <a:ext cx="2380112" cy="475724"/>
            <a:chOff x="7918442" y="2271562"/>
            <a:chExt cx="2380112" cy="475724"/>
          </a:xfrm>
        </p:grpSpPr>
        <p:sp>
          <p:nvSpPr>
            <p:cNvPr id="30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1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32" name="标题 1"/>
          <p:cNvSpPr txBox="1"/>
          <p:nvPr/>
        </p:nvSpPr>
        <p:spPr>
          <a:xfrm rot="0" flipH="0" flipV="0">
            <a:off x="8383643" y="2324758"/>
            <a:ext cx="20701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农业现代化的推进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8334216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127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农业现代化是农业发展的必然趋势，我国农业机械化水平显著提高，主要农作物耕种收综合机械化率超过72%，农业科技进步贡献率超过61%。
智慧农业、数字农业等新兴技术在农业生产中的应用日益广泛，提高了农业生产效率和精准度，推动了农业向智能化、高效化方向发展。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8059113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03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农业：基础与核心</a:t>
            </a: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7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303508" y="122720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579719" y="1495457"/>
            <a:ext cx="399742" cy="415666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206600" y="113030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521434" y="1514080"/>
            <a:ext cx="6451266" cy="7843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4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农村社会治理是乡村振兴的重要保障，我国不断完善农村基层党组织建设，发挥党组织在农村治理中的领导核心作用，推动农村自治、法治、德治相结合的治理体系。
通过村民自治组织，村民参与村庄事务决策、管理和监督的积极性不断提高，乡村治理更加民主、科学、有效，农村社会和谐稳定。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521434" y="1147451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农村社会治理的创新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521434" y="3512176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农村生态建设是乡村振兴的重要内容，我国大力推进农村人居环境整治，农村卫生厕所普及率超过70%，农村生活垃圾收运处置体系覆盖90%以上的行政村。
生态农业、循环农业等绿色发展理念深入人心，农村生态环境明显改善，乡村生态优势逐渐转化为经济优势，生态旅游、休闲农业等新业态蓬勃发展。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521434" y="3145547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农村生态建设的成效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521434" y="5480464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农村基础设施建设是农村发展的基础支撑，我国农村公路总里程超过420万公里，农村电网改造升级基本完成，农村互联网普及率大幅提升。
农村教育、医疗、文化等公共服务水平不断提高，城乡基本公共服务均等化加快推进，农村居民的生活质量显著提升。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521434" y="5113835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农村基础设施的完善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303508" y="3195496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571757" y="3463746"/>
            <a:ext cx="415666" cy="41566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2206600" y="3098589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2303508" y="515212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571757" y="5432323"/>
            <a:ext cx="415666" cy="391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206600" y="505522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农村：载体与保障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88595" y="1682153"/>
            <a:ext cx="2165507" cy="681041"/>
          </a:xfrm>
          <a:custGeom>
            <a:avLst/>
            <a:gdLst>
              <a:gd name="connsiteX0" fmla="*/ 1259015 w 1259014"/>
              <a:gd name="connsiteY0" fmla="*/ 0 h 395954"/>
              <a:gd name="connsiteX1" fmla="*/ 0 w 1259014"/>
              <a:gd name="connsiteY1" fmla="*/ 0 h 395954"/>
              <a:gd name="connsiteX2" fmla="*/ 0 w 1259014"/>
              <a:gd name="connsiteY2" fmla="*/ 266129 h 395954"/>
              <a:gd name="connsiteX3" fmla="*/ 129826 w 1259014"/>
              <a:gd name="connsiteY3" fmla="*/ 395954 h 395954"/>
              <a:gd name="connsiteX4" fmla="*/ 1259015 w 1259014"/>
              <a:gd name="connsiteY4" fmla="*/ 395954 h 395954"/>
              <a:gd name="connsiteX5" fmla="*/ 1259015 w 1259014"/>
              <a:gd name="connsiteY5" fmla="*/ 0 h 395954"/>
            </a:gdLst>
            <a:rect l="l" t="t" r="r" b="b"/>
            <a:pathLst>
              <a:path w="1259014" h="395954">
                <a:moveTo>
                  <a:pt x="1259015" y="0"/>
                </a:moveTo>
                <a:lnTo>
                  <a:pt x="0" y="0"/>
                </a:lnTo>
                <a:lnTo>
                  <a:pt x="0" y="266129"/>
                </a:lnTo>
                <a:cubicBezTo>
                  <a:pt x="0" y="337852"/>
                  <a:pt x="58102" y="395954"/>
                  <a:pt x="129826" y="395954"/>
                </a:cubicBezTo>
                <a:lnTo>
                  <a:pt x="1259015" y="395954"/>
                </a:lnTo>
                <a:lnTo>
                  <a:pt x="1259015" y="0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866334" y="1292725"/>
            <a:ext cx="3835221" cy="4968510"/>
          </a:xfrm>
          <a:prstGeom prst="roundRect">
            <a:avLst>
              <a:gd name="adj" fmla="val 5587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  <a:effectLst>
            <a:outerShdw dist="215900" blurRad="381000" dir="2700000" sx="100000" sy="100000" kx="0" ky="0" algn="tl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154642" y="2286522"/>
            <a:ext cx="3265195" cy="37523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农民是乡村振兴的主体，我国不断深化农村土地制度改革，保障农民土地承包经营权、宅基地使用权等权益，激发了农民参与乡村振兴的积极性和主动性。
农民合作社、家庭农场等新型农业经营主体不断涌现，成为推动农业现代化和农村经济发展的重要力量，全国农民合作社数量超过220万家。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613229" y="1495214"/>
            <a:ext cx="921232" cy="58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>
              <a:lnSpc>
                <a:spcPct val="110000"/>
              </a:lnSpc>
            </a:pPr>
            <a:r>
              <a:rPr kumimoji="1" lang="en-US" altLang="zh-CN" sz="3200">
                <a:ln w="6350">
                  <a:noFill/>
                </a:ln>
                <a:gradFill>
                  <a:gsLst>
                    <a:gs pos="0">
                      <a:srgbClr val="74BE12">
                        <a:alpha val="100000"/>
                      </a:srgbClr>
                    </a:gs>
                    <a:gs pos="92000">
                      <a:srgbClr val="74BE12">
                        <a:alpha val="100000"/>
                      </a:srgbClr>
                    </a:gs>
                  </a:gsLst>
                  <a:path path="circle">
                    <a:fillToRect b="100000" r="100000"/>
                  </a:path>
                  <a:tileRect t="-100000" l="-100000"/>
                </a:gra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235177" y="4274663"/>
            <a:ext cx="2165507" cy="681041"/>
          </a:xfrm>
          <a:custGeom>
            <a:avLst/>
            <a:gdLst>
              <a:gd name="connsiteX0" fmla="*/ 1259015 w 1259014"/>
              <a:gd name="connsiteY0" fmla="*/ 0 h 395954"/>
              <a:gd name="connsiteX1" fmla="*/ 0 w 1259014"/>
              <a:gd name="connsiteY1" fmla="*/ 0 h 395954"/>
              <a:gd name="connsiteX2" fmla="*/ 0 w 1259014"/>
              <a:gd name="connsiteY2" fmla="*/ 266129 h 395954"/>
              <a:gd name="connsiteX3" fmla="*/ 129826 w 1259014"/>
              <a:gd name="connsiteY3" fmla="*/ 395954 h 395954"/>
              <a:gd name="connsiteX4" fmla="*/ 1259015 w 1259014"/>
              <a:gd name="connsiteY4" fmla="*/ 395954 h 395954"/>
              <a:gd name="connsiteX5" fmla="*/ 1259015 w 1259014"/>
              <a:gd name="connsiteY5" fmla="*/ 0 h 395954"/>
            </a:gdLst>
            <a:rect l="l" t="t" r="r" b="b"/>
            <a:pathLst>
              <a:path w="1259014" h="395954">
                <a:moveTo>
                  <a:pt x="1259015" y="0"/>
                </a:moveTo>
                <a:lnTo>
                  <a:pt x="0" y="0"/>
                </a:lnTo>
                <a:lnTo>
                  <a:pt x="0" y="266129"/>
                </a:lnTo>
                <a:cubicBezTo>
                  <a:pt x="0" y="337852"/>
                  <a:pt x="58102" y="395954"/>
                  <a:pt x="129826" y="395954"/>
                </a:cubicBezTo>
                <a:lnTo>
                  <a:pt x="1259015" y="395954"/>
                </a:lnTo>
                <a:lnTo>
                  <a:pt x="125901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460682" y="3885235"/>
            <a:ext cx="6058218" cy="2376000"/>
          </a:xfrm>
          <a:prstGeom prst="roundRect">
            <a:avLst>
              <a:gd name="adj" fmla="val 5587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215900" blurRad="381000" dir="2700000" sx="100000" sy="100000" kx="0" ky="0" algn="tl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0029825" y="4087724"/>
            <a:ext cx="1326537" cy="58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3200">
                <a:ln w="635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5671576" y="4879982"/>
            <a:ext cx="5591616" cy="1254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农民素质提升是乡村振兴的关键，我国积极开展新型职业农民培训，每年培训人数超过100万人次，提高了农民的科技文化素质和生产经营能力。
农村教育事业不断发展，职业教育、技能培训等资源向农村倾斜，为乡村振兴培养了大批高素质人才。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235177" y="1682153"/>
            <a:ext cx="2165507" cy="681041"/>
          </a:xfrm>
          <a:custGeom>
            <a:avLst/>
            <a:gdLst>
              <a:gd name="connsiteX0" fmla="*/ 1259015 w 1259014"/>
              <a:gd name="connsiteY0" fmla="*/ 0 h 395954"/>
              <a:gd name="connsiteX1" fmla="*/ 0 w 1259014"/>
              <a:gd name="connsiteY1" fmla="*/ 0 h 395954"/>
              <a:gd name="connsiteX2" fmla="*/ 0 w 1259014"/>
              <a:gd name="connsiteY2" fmla="*/ 266129 h 395954"/>
              <a:gd name="connsiteX3" fmla="*/ 129826 w 1259014"/>
              <a:gd name="connsiteY3" fmla="*/ 395954 h 395954"/>
              <a:gd name="connsiteX4" fmla="*/ 1259015 w 1259014"/>
              <a:gd name="connsiteY4" fmla="*/ 395954 h 395954"/>
              <a:gd name="connsiteX5" fmla="*/ 1259015 w 1259014"/>
              <a:gd name="connsiteY5" fmla="*/ 0 h 395954"/>
            </a:gdLst>
            <a:rect l="l" t="t" r="r" b="b"/>
            <a:pathLst>
              <a:path w="1259014" h="395954">
                <a:moveTo>
                  <a:pt x="1259015" y="0"/>
                </a:moveTo>
                <a:lnTo>
                  <a:pt x="0" y="0"/>
                </a:lnTo>
                <a:lnTo>
                  <a:pt x="0" y="266129"/>
                </a:lnTo>
                <a:cubicBezTo>
                  <a:pt x="0" y="337852"/>
                  <a:pt x="58102" y="395954"/>
                  <a:pt x="129826" y="395954"/>
                </a:cubicBezTo>
                <a:lnTo>
                  <a:pt x="1259015" y="395954"/>
                </a:lnTo>
                <a:lnTo>
                  <a:pt x="125901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5460682" y="1292725"/>
            <a:ext cx="6058218" cy="2376000"/>
          </a:xfrm>
          <a:prstGeom prst="roundRect">
            <a:avLst>
              <a:gd name="adj" fmla="val 5587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215900" blurRad="381000" dir="2700000" sx="100000" sy="100000" kx="0" ky="0" algn="tl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0029825" y="1495214"/>
            <a:ext cx="1326537" cy="58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3200">
                <a:ln w="635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235177" y="1467991"/>
            <a:ext cx="3581163" cy="691072"/>
          </a:xfrm>
          <a:custGeom>
            <a:avLst/>
            <a:gdLst>
              <a:gd name="connsiteX0" fmla="*/ 184618 w 3581163"/>
              <a:gd name="connsiteY0" fmla="*/ 0 h 691072"/>
              <a:gd name="connsiteX1" fmla="*/ 1008903 w 3581163"/>
              <a:gd name="connsiteY1" fmla="*/ 0 h 691072"/>
              <a:gd name="connsiteX2" fmla="*/ 1508909 w 3581163"/>
              <a:gd name="connsiteY2" fmla="*/ 0 h 691072"/>
              <a:gd name="connsiteX3" fmla="*/ 3311163 w 3581163"/>
              <a:gd name="connsiteY3" fmla="*/ 0 h 691072"/>
              <a:gd name="connsiteX4" fmla="*/ 3581163 w 3581163"/>
              <a:gd name="connsiteY4" fmla="*/ 270000 h 691072"/>
              <a:gd name="connsiteX5" fmla="*/ 3311163 w 3581163"/>
              <a:gd name="connsiteY5" fmla="*/ 540000 h 691072"/>
              <a:gd name="connsiteX6" fmla="*/ 1008903 w 3581163"/>
              <a:gd name="connsiteY6" fmla="*/ 540000 h 691072"/>
              <a:gd name="connsiteX7" fmla="*/ 995101 w 3581163"/>
              <a:gd name="connsiteY7" fmla="*/ 538609 h 691072"/>
              <a:gd name="connsiteX8" fmla="*/ 293926 w 3581163"/>
              <a:gd name="connsiteY8" fmla="*/ 538609 h 691072"/>
              <a:gd name="connsiteX9" fmla="*/ 193422 w 3581163"/>
              <a:gd name="connsiteY9" fmla="*/ 538609 h 691072"/>
              <a:gd name="connsiteX10" fmla="*/ 159424 w 3581163"/>
              <a:gd name="connsiteY10" fmla="*/ 538609 h 691072"/>
              <a:gd name="connsiteX11" fmla="*/ 0 w 3581163"/>
              <a:gd name="connsiteY11" fmla="*/ 691072 h 691072"/>
              <a:gd name="connsiteX12" fmla="*/ 0 w 3581163"/>
              <a:gd name="connsiteY12" fmla="*/ 176557 h 691072"/>
              <a:gd name="connsiteX13" fmla="*/ 184618 w 3581163"/>
              <a:gd name="connsiteY13" fmla="*/ 0 h 691072"/>
            </a:gdLst>
            <a:rect l="l" t="t" r="r" b="b"/>
            <a:pathLst>
              <a:path w="3581163" h="691072">
                <a:moveTo>
                  <a:pt x="184618" y="0"/>
                </a:moveTo>
                <a:lnTo>
                  <a:pt x="1008903" y="0"/>
                </a:lnTo>
                <a:lnTo>
                  <a:pt x="1508909" y="0"/>
                </a:lnTo>
                <a:lnTo>
                  <a:pt x="3311163" y="0"/>
                </a:lnTo>
                <a:cubicBezTo>
                  <a:pt x="3460280" y="0"/>
                  <a:pt x="3581163" y="120883"/>
                  <a:pt x="3581163" y="270000"/>
                </a:cubicBezTo>
                <a:cubicBezTo>
                  <a:pt x="3581163" y="419117"/>
                  <a:pt x="3460280" y="540000"/>
                  <a:pt x="3311163" y="540000"/>
                </a:cubicBezTo>
                <a:lnTo>
                  <a:pt x="1008903" y="540000"/>
                </a:lnTo>
                <a:lnTo>
                  <a:pt x="995101" y="538609"/>
                </a:lnTo>
                <a:lnTo>
                  <a:pt x="293926" y="538609"/>
                </a:lnTo>
                <a:lnTo>
                  <a:pt x="193422" y="538609"/>
                </a:lnTo>
                <a:lnTo>
                  <a:pt x="159424" y="538609"/>
                </a:lnTo>
                <a:cubicBezTo>
                  <a:pt x="71382" y="538609"/>
                  <a:pt x="0" y="606873"/>
                  <a:pt x="0" y="691072"/>
                </a:cubicBezTo>
                <a:lnTo>
                  <a:pt x="0" y="176557"/>
                </a:lnTo>
                <a:cubicBezTo>
                  <a:pt x="0" y="79017"/>
                  <a:pt x="82623" y="0"/>
                  <a:pt x="184618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0216499" scaled="0"/>
          </a:gra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671576" y="2286522"/>
            <a:ext cx="5591616" cy="1254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农民民生保障是乡村振兴的重要目标，我国农村居民人均可支配收入持续增长，2023年达到20133元，城乡居民收入差距逐步缩小。
农村社会保障体系不断完善，基本养老保险、基本医疗保险覆盖范围不断扩大，农村居民的获得感、幸福感和安全感显著增强。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88595" y="1467991"/>
            <a:ext cx="3098141" cy="691072"/>
          </a:xfrm>
          <a:custGeom>
            <a:avLst/>
            <a:gdLst>
              <a:gd name="connsiteX0" fmla="*/ 309863 w 3098141"/>
              <a:gd name="connsiteY0" fmla="*/ 0 h 691072"/>
              <a:gd name="connsiteX1" fmla="*/ 2368017 w 3098141"/>
              <a:gd name="connsiteY1" fmla="*/ 0 h 691072"/>
              <a:gd name="connsiteX2" fmla="*/ 2532555 w 3098141"/>
              <a:gd name="connsiteY2" fmla="*/ 0 h 691072"/>
              <a:gd name="connsiteX3" fmla="*/ 2828141 w 3098141"/>
              <a:gd name="connsiteY3" fmla="*/ 0 h 691072"/>
              <a:gd name="connsiteX4" fmla="*/ 3098141 w 3098141"/>
              <a:gd name="connsiteY4" fmla="*/ 270000 h 691072"/>
              <a:gd name="connsiteX5" fmla="*/ 2828141 w 3098141"/>
              <a:gd name="connsiteY5" fmla="*/ 540000 h 691072"/>
              <a:gd name="connsiteX6" fmla="*/ 2368017 w 3098141"/>
              <a:gd name="connsiteY6" fmla="*/ 540000 h 691072"/>
              <a:gd name="connsiteX7" fmla="*/ 2354215 w 3098141"/>
              <a:gd name="connsiteY7" fmla="*/ 538609 h 691072"/>
              <a:gd name="connsiteX8" fmla="*/ 493326 w 3098141"/>
              <a:gd name="connsiteY8" fmla="*/ 538609 h 691072"/>
              <a:gd name="connsiteX9" fmla="*/ 324640 w 3098141"/>
              <a:gd name="connsiteY9" fmla="*/ 538609 h 691072"/>
              <a:gd name="connsiteX10" fmla="*/ 267577 w 3098141"/>
              <a:gd name="connsiteY10" fmla="*/ 538609 h 691072"/>
              <a:gd name="connsiteX11" fmla="*/ 0 w 3098141"/>
              <a:gd name="connsiteY11" fmla="*/ 691072 h 691072"/>
              <a:gd name="connsiteX12" fmla="*/ 0 w 3098141"/>
              <a:gd name="connsiteY12" fmla="*/ 176557 h 691072"/>
              <a:gd name="connsiteX13" fmla="*/ 309863 w 3098141"/>
              <a:gd name="connsiteY13" fmla="*/ 0 h 691072"/>
            </a:gdLst>
            <a:rect l="l" t="t" r="r" b="b"/>
            <a:pathLst>
              <a:path w="3098141" h="691072">
                <a:moveTo>
                  <a:pt x="309863" y="0"/>
                </a:moveTo>
                <a:lnTo>
                  <a:pt x="2368017" y="0"/>
                </a:lnTo>
                <a:lnTo>
                  <a:pt x="2532555" y="0"/>
                </a:lnTo>
                <a:lnTo>
                  <a:pt x="2828141" y="0"/>
                </a:lnTo>
                <a:cubicBezTo>
                  <a:pt x="2977258" y="0"/>
                  <a:pt x="3098141" y="120883"/>
                  <a:pt x="3098141" y="270000"/>
                </a:cubicBezTo>
                <a:cubicBezTo>
                  <a:pt x="3098141" y="419117"/>
                  <a:pt x="2977258" y="540000"/>
                  <a:pt x="2828141" y="540000"/>
                </a:cubicBezTo>
                <a:lnTo>
                  <a:pt x="2368017" y="540000"/>
                </a:lnTo>
                <a:lnTo>
                  <a:pt x="2354215" y="538609"/>
                </a:lnTo>
                <a:lnTo>
                  <a:pt x="493326" y="538609"/>
                </a:lnTo>
                <a:lnTo>
                  <a:pt x="324640" y="538609"/>
                </a:lnTo>
                <a:lnTo>
                  <a:pt x="267577" y="538609"/>
                </a:lnTo>
                <a:cubicBezTo>
                  <a:pt x="119808" y="538609"/>
                  <a:pt x="0" y="606873"/>
                  <a:pt x="0" y="691072"/>
                </a:cubicBezTo>
                <a:lnTo>
                  <a:pt x="0" y="176557"/>
                </a:lnTo>
                <a:cubicBezTo>
                  <a:pt x="0" y="79017"/>
                  <a:pt x="138676" y="0"/>
                  <a:pt x="30986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0216499" scaled="0"/>
          </a:gra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141942" y="1505769"/>
            <a:ext cx="2471288" cy="4926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农民主体地位的体现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5671576" y="1505769"/>
            <a:ext cx="2942593" cy="4926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农民民生保障的加强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237378" y="4067075"/>
            <a:ext cx="3581163" cy="691072"/>
          </a:xfrm>
          <a:custGeom>
            <a:avLst/>
            <a:gdLst>
              <a:gd name="connsiteX0" fmla="*/ 184618 w 3581163"/>
              <a:gd name="connsiteY0" fmla="*/ 0 h 691072"/>
              <a:gd name="connsiteX1" fmla="*/ 1008903 w 3581163"/>
              <a:gd name="connsiteY1" fmla="*/ 0 h 691072"/>
              <a:gd name="connsiteX2" fmla="*/ 1508909 w 3581163"/>
              <a:gd name="connsiteY2" fmla="*/ 0 h 691072"/>
              <a:gd name="connsiteX3" fmla="*/ 3311163 w 3581163"/>
              <a:gd name="connsiteY3" fmla="*/ 0 h 691072"/>
              <a:gd name="connsiteX4" fmla="*/ 3581163 w 3581163"/>
              <a:gd name="connsiteY4" fmla="*/ 270000 h 691072"/>
              <a:gd name="connsiteX5" fmla="*/ 3311163 w 3581163"/>
              <a:gd name="connsiteY5" fmla="*/ 540000 h 691072"/>
              <a:gd name="connsiteX6" fmla="*/ 1008903 w 3581163"/>
              <a:gd name="connsiteY6" fmla="*/ 540000 h 691072"/>
              <a:gd name="connsiteX7" fmla="*/ 995101 w 3581163"/>
              <a:gd name="connsiteY7" fmla="*/ 538609 h 691072"/>
              <a:gd name="connsiteX8" fmla="*/ 293926 w 3581163"/>
              <a:gd name="connsiteY8" fmla="*/ 538609 h 691072"/>
              <a:gd name="connsiteX9" fmla="*/ 193422 w 3581163"/>
              <a:gd name="connsiteY9" fmla="*/ 538609 h 691072"/>
              <a:gd name="connsiteX10" fmla="*/ 159424 w 3581163"/>
              <a:gd name="connsiteY10" fmla="*/ 538609 h 691072"/>
              <a:gd name="connsiteX11" fmla="*/ 0 w 3581163"/>
              <a:gd name="connsiteY11" fmla="*/ 691072 h 691072"/>
              <a:gd name="connsiteX12" fmla="*/ 0 w 3581163"/>
              <a:gd name="connsiteY12" fmla="*/ 176557 h 691072"/>
              <a:gd name="connsiteX13" fmla="*/ 184618 w 3581163"/>
              <a:gd name="connsiteY13" fmla="*/ 0 h 691072"/>
            </a:gdLst>
            <a:rect l="l" t="t" r="r" b="b"/>
            <a:pathLst>
              <a:path w="3581163" h="691072">
                <a:moveTo>
                  <a:pt x="184618" y="0"/>
                </a:moveTo>
                <a:lnTo>
                  <a:pt x="1008903" y="0"/>
                </a:lnTo>
                <a:lnTo>
                  <a:pt x="1508909" y="0"/>
                </a:lnTo>
                <a:lnTo>
                  <a:pt x="3311163" y="0"/>
                </a:lnTo>
                <a:cubicBezTo>
                  <a:pt x="3460280" y="0"/>
                  <a:pt x="3581163" y="120883"/>
                  <a:pt x="3581163" y="270000"/>
                </a:cubicBezTo>
                <a:cubicBezTo>
                  <a:pt x="3581163" y="419117"/>
                  <a:pt x="3460280" y="540000"/>
                  <a:pt x="3311163" y="540000"/>
                </a:cubicBezTo>
                <a:lnTo>
                  <a:pt x="1008903" y="540000"/>
                </a:lnTo>
                <a:lnTo>
                  <a:pt x="995101" y="538609"/>
                </a:lnTo>
                <a:lnTo>
                  <a:pt x="293926" y="538609"/>
                </a:lnTo>
                <a:lnTo>
                  <a:pt x="193422" y="538609"/>
                </a:lnTo>
                <a:lnTo>
                  <a:pt x="159424" y="538609"/>
                </a:lnTo>
                <a:cubicBezTo>
                  <a:pt x="71382" y="538609"/>
                  <a:pt x="0" y="606873"/>
                  <a:pt x="0" y="691072"/>
                </a:cubicBezTo>
                <a:lnTo>
                  <a:pt x="0" y="176557"/>
                </a:lnTo>
                <a:cubicBezTo>
                  <a:pt x="0" y="79017"/>
                  <a:pt x="82623" y="0"/>
                  <a:pt x="184618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0216499" scaled="0"/>
          </a:gra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5671576" y="4104853"/>
            <a:ext cx="2938191" cy="4926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农民素质提升的途径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农民：主体与关键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三农发展现状</a:t>
            </a:r>
            <a:endParaRPr kumimoji="1" lang="zh-CN" altLang="en-US"/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4514470" y="1672380"/>
            <a:ext cx="3172916" cy="3788931"/>
          </a:xfrm>
          <a:custGeom>
            <a:avLst/>
            <a:gdLst>
              <a:gd name="connsiteX0" fmla="*/ 350238 w 3172916"/>
              <a:gd name="connsiteY0" fmla="*/ 0 h 3788931"/>
              <a:gd name="connsiteX1" fmla="*/ 420717 w 3172916"/>
              <a:gd name="connsiteY1" fmla="*/ 0 h 3788931"/>
              <a:gd name="connsiteX2" fmla="*/ 581747 w 3172916"/>
              <a:gd name="connsiteY2" fmla="*/ 0 h 3788931"/>
              <a:gd name="connsiteX3" fmla="*/ 1421748 w 3172916"/>
              <a:gd name="connsiteY3" fmla="*/ 0 h 3788931"/>
              <a:gd name="connsiteX4" fmla="*/ 1577075 w 3172916"/>
              <a:gd name="connsiteY4" fmla="*/ 0 h 3788931"/>
              <a:gd name="connsiteX5" fmla="*/ 1595841 w 3172916"/>
              <a:gd name="connsiteY5" fmla="*/ 0 h 3788931"/>
              <a:gd name="connsiteX6" fmla="*/ 1666320 w 3172916"/>
              <a:gd name="connsiteY6" fmla="*/ 0 h 3788931"/>
              <a:gd name="connsiteX7" fmla="*/ 2506321 w 3172916"/>
              <a:gd name="connsiteY7" fmla="*/ 0 h 3788931"/>
              <a:gd name="connsiteX8" fmla="*/ 2667351 w 3172916"/>
              <a:gd name="connsiteY8" fmla="*/ 0 h 3788931"/>
              <a:gd name="connsiteX9" fmla="*/ 2822678 w 3172916"/>
              <a:gd name="connsiteY9" fmla="*/ 0 h 3788931"/>
              <a:gd name="connsiteX10" fmla="*/ 3172916 w 3172916"/>
              <a:gd name="connsiteY10" fmla="*/ 361656 h 3788931"/>
              <a:gd name="connsiteX11" fmla="*/ 3172916 w 3172916"/>
              <a:gd name="connsiteY11" fmla="*/ 984902 h 3788931"/>
              <a:gd name="connsiteX12" fmla="*/ 3172916 w 3172916"/>
              <a:gd name="connsiteY12" fmla="*/ 3165685 h 3788931"/>
              <a:gd name="connsiteX13" fmla="*/ 3172916 w 3172916"/>
              <a:gd name="connsiteY13" fmla="*/ 3788931 h 3788931"/>
              <a:gd name="connsiteX14" fmla="*/ 3017589 w 3172916"/>
              <a:gd name="connsiteY14" fmla="*/ 3788931 h 3788931"/>
              <a:gd name="connsiteX15" fmla="*/ 2857587 w 3172916"/>
              <a:gd name="connsiteY15" fmla="*/ 3788931 h 3788931"/>
              <a:gd name="connsiteX16" fmla="*/ 2016558 w 3172916"/>
              <a:gd name="connsiteY16" fmla="*/ 3788931 h 3788931"/>
              <a:gd name="connsiteX17" fmla="*/ 1946079 w 3172916"/>
              <a:gd name="connsiteY17" fmla="*/ 3788931 h 3788931"/>
              <a:gd name="connsiteX18" fmla="*/ 1928341 w 3172916"/>
              <a:gd name="connsiteY18" fmla="*/ 3788931 h 3788931"/>
              <a:gd name="connsiteX19" fmla="*/ 1773014 w 3172916"/>
              <a:gd name="connsiteY19" fmla="*/ 3788931 h 3788931"/>
              <a:gd name="connsiteX20" fmla="*/ 931985 w 3172916"/>
              <a:gd name="connsiteY20" fmla="*/ 3788931 h 3788931"/>
              <a:gd name="connsiteX21" fmla="*/ 771983 w 3172916"/>
              <a:gd name="connsiteY21" fmla="*/ 3788931 h 3788931"/>
              <a:gd name="connsiteX22" fmla="*/ 701504 w 3172916"/>
              <a:gd name="connsiteY22" fmla="*/ 3788931 h 3788931"/>
              <a:gd name="connsiteX23" fmla="*/ 0 w 3172916"/>
              <a:gd name="connsiteY23" fmla="*/ 3064547 h 3788931"/>
              <a:gd name="connsiteX24" fmla="*/ 0 w 3172916"/>
              <a:gd name="connsiteY24" fmla="*/ 2441301 h 3788931"/>
              <a:gd name="connsiteX25" fmla="*/ 0 w 3172916"/>
              <a:gd name="connsiteY25" fmla="*/ 984902 h 3788931"/>
              <a:gd name="connsiteX26" fmla="*/ 0 w 3172916"/>
              <a:gd name="connsiteY26" fmla="*/ 361656 h 3788931"/>
              <a:gd name="connsiteX27" fmla="*/ 350238 w 3172916"/>
              <a:gd name="connsiteY27" fmla="*/ 0 h 3788931"/>
            </a:gdLst>
            <a:rect l="l" t="t" r="r" b="b"/>
            <a:pathLst>
              <a:path w="3172916" h="3788931">
                <a:moveTo>
                  <a:pt x="350238" y="0"/>
                </a:moveTo>
                <a:lnTo>
                  <a:pt x="420717" y="0"/>
                </a:lnTo>
                <a:lnTo>
                  <a:pt x="581747" y="0"/>
                </a:lnTo>
                <a:lnTo>
                  <a:pt x="1421748" y="0"/>
                </a:lnTo>
                <a:lnTo>
                  <a:pt x="1577075" y="0"/>
                </a:lnTo>
                <a:lnTo>
                  <a:pt x="1595841" y="0"/>
                </a:lnTo>
                <a:lnTo>
                  <a:pt x="1666320" y="0"/>
                </a:lnTo>
                <a:lnTo>
                  <a:pt x="2506321" y="0"/>
                </a:lnTo>
                <a:lnTo>
                  <a:pt x="2667351" y="0"/>
                </a:lnTo>
                <a:lnTo>
                  <a:pt x="2822678" y="0"/>
                </a:lnTo>
                <a:cubicBezTo>
                  <a:pt x="3016059" y="0"/>
                  <a:pt x="3172916" y="161928"/>
                  <a:pt x="3172916" y="361656"/>
                </a:cubicBezTo>
                <a:lnTo>
                  <a:pt x="3172916" y="984902"/>
                </a:lnTo>
                <a:lnTo>
                  <a:pt x="3172916" y="3165685"/>
                </a:lnTo>
                <a:lnTo>
                  <a:pt x="3172916" y="3788931"/>
                </a:lnTo>
                <a:lnTo>
                  <a:pt x="3017589" y="3788931"/>
                </a:lnTo>
                <a:lnTo>
                  <a:pt x="2857587" y="3788931"/>
                </a:lnTo>
                <a:lnTo>
                  <a:pt x="2016558" y="3788931"/>
                </a:lnTo>
                <a:lnTo>
                  <a:pt x="1946079" y="3788931"/>
                </a:lnTo>
                <a:lnTo>
                  <a:pt x="1928341" y="3788931"/>
                </a:lnTo>
                <a:lnTo>
                  <a:pt x="1773014" y="3788931"/>
                </a:lnTo>
                <a:lnTo>
                  <a:pt x="931985" y="3788931"/>
                </a:lnTo>
                <a:lnTo>
                  <a:pt x="771983" y="3788931"/>
                </a:lnTo>
                <a:lnTo>
                  <a:pt x="701504" y="3788931"/>
                </a:lnTo>
                <a:cubicBezTo>
                  <a:pt x="314056" y="3788931"/>
                  <a:pt x="0" y="3464580"/>
                  <a:pt x="0" y="3064547"/>
                </a:cubicBezTo>
                <a:lnTo>
                  <a:pt x="0" y="2441301"/>
                </a:lnTo>
                <a:lnTo>
                  <a:pt x="0" y="984902"/>
                </a:lnTo>
                <a:lnTo>
                  <a:pt x="0" y="361656"/>
                </a:lnTo>
                <a:cubicBezTo>
                  <a:pt x="0" y="161928"/>
                  <a:pt x="156788" y="0"/>
                  <a:pt x="350238" y="0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8337065" y="1672380"/>
            <a:ext cx="3172916" cy="3788931"/>
          </a:xfrm>
          <a:custGeom>
            <a:avLst/>
            <a:gdLst>
              <a:gd name="connsiteX0" fmla="*/ 350238 w 3172916"/>
              <a:gd name="connsiteY0" fmla="*/ 0 h 3788931"/>
              <a:gd name="connsiteX1" fmla="*/ 420717 w 3172916"/>
              <a:gd name="connsiteY1" fmla="*/ 0 h 3788931"/>
              <a:gd name="connsiteX2" fmla="*/ 581747 w 3172916"/>
              <a:gd name="connsiteY2" fmla="*/ 0 h 3788931"/>
              <a:gd name="connsiteX3" fmla="*/ 1421748 w 3172916"/>
              <a:gd name="connsiteY3" fmla="*/ 0 h 3788931"/>
              <a:gd name="connsiteX4" fmla="*/ 1577075 w 3172916"/>
              <a:gd name="connsiteY4" fmla="*/ 0 h 3788931"/>
              <a:gd name="connsiteX5" fmla="*/ 1595841 w 3172916"/>
              <a:gd name="connsiteY5" fmla="*/ 0 h 3788931"/>
              <a:gd name="connsiteX6" fmla="*/ 1666320 w 3172916"/>
              <a:gd name="connsiteY6" fmla="*/ 0 h 3788931"/>
              <a:gd name="connsiteX7" fmla="*/ 2506321 w 3172916"/>
              <a:gd name="connsiteY7" fmla="*/ 0 h 3788931"/>
              <a:gd name="connsiteX8" fmla="*/ 2667351 w 3172916"/>
              <a:gd name="connsiteY8" fmla="*/ 0 h 3788931"/>
              <a:gd name="connsiteX9" fmla="*/ 2822678 w 3172916"/>
              <a:gd name="connsiteY9" fmla="*/ 0 h 3788931"/>
              <a:gd name="connsiteX10" fmla="*/ 3172916 w 3172916"/>
              <a:gd name="connsiteY10" fmla="*/ 361656 h 3788931"/>
              <a:gd name="connsiteX11" fmla="*/ 3172916 w 3172916"/>
              <a:gd name="connsiteY11" fmla="*/ 984902 h 3788931"/>
              <a:gd name="connsiteX12" fmla="*/ 3172916 w 3172916"/>
              <a:gd name="connsiteY12" fmla="*/ 3165685 h 3788931"/>
              <a:gd name="connsiteX13" fmla="*/ 3172916 w 3172916"/>
              <a:gd name="connsiteY13" fmla="*/ 3788931 h 3788931"/>
              <a:gd name="connsiteX14" fmla="*/ 3017589 w 3172916"/>
              <a:gd name="connsiteY14" fmla="*/ 3788931 h 3788931"/>
              <a:gd name="connsiteX15" fmla="*/ 2857587 w 3172916"/>
              <a:gd name="connsiteY15" fmla="*/ 3788931 h 3788931"/>
              <a:gd name="connsiteX16" fmla="*/ 2016558 w 3172916"/>
              <a:gd name="connsiteY16" fmla="*/ 3788931 h 3788931"/>
              <a:gd name="connsiteX17" fmla="*/ 1946079 w 3172916"/>
              <a:gd name="connsiteY17" fmla="*/ 3788931 h 3788931"/>
              <a:gd name="connsiteX18" fmla="*/ 1928341 w 3172916"/>
              <a:gd name="connsiteY18" fmla="*/ 3788931 h 3788931"/>
              <a:gd name="connsiteX19" fmla="*/ 1773014 w 3172916"/>
              <a:gd name="connsiteY19" fmla="*/ 3788931 h 3788931"/>
              <a:gd name="connsiteX20" fmla="*/ 931985 w 3172916"/>
              <a:gd name="connsiteY20" fmla="*/ 3788931 h 3788931"/>
              <a:gd name="connsiteX21" fmla="*/ 771983 w 3172916"/>
              <a:gd name="connsiteY21" fmla="*/ 3788931 h 3788931"/>
              <a:gd name="connsiteX22" fmla="*/ 701504 w 3172916"/>
              <a:gd name="connsiteY22" fmla="*/ 3788931 h 3788931"/>
              <a:gd name="connsiteX23" fmla="*/ 0 w 3172916"/>
              <a:gd name="connsiteY23" fmla="*/ 3064547 h 3788931"/>
              <a:gd name="connsiteX24" fmla="*/ 0 w 3172916"/>
              <a:gd name="connsiteY24" fmla="*/ 2441301 h 3788931"/>
              <a:gd name="connsiteX25" fmla="*/ 0 w 3172916"/>
              <a:gd name="connsiteY25" fmla="*/ 984902 h 3788931"/>
              <a:gd name="connsiteX26" fmla="*/ 0 w 3172916"/>
              <a:gd name="connsiteY26" fmla="*/ 361656 h 3788931"/>
              <a:gd name="connsiteX27" fmla="*/ 350238 w 3172916"/>
              <a:gd name="connsiteY27" fmla="*/ 0 h 3788931"/>
            </a:gdLst>
            <a:rect l="l" t="t" r="r" b="b"/>
            <a:pathLst>
              <a:path w="3172916" h="3788931">
                <a:moveTo>
                  <a:pt x="350238" y="0"/>
                </a:moveTo>
                <a:lnTo>
                  <a:pt x="420717" y="0"/>
                </a:lnTo>
                <a:lnTo>
                  <a:pt x="581747" y="0"/>
                </a:lnTo>
                <a:lnTo>
                  <a:pt x="1421748" y="0"/>
                </a:lnTo>
                <a:lnTo>
                  <a:pt x="1577075" y="0"/>
                </a:lnTo>
                <a:lnTo>
                  <a:pt x="1595841" y="0"/>
                </a:lnTo>
                <a:lnTo>
                  <a:pt x="1666320" y="0"/>
                </a:lnTo>
                <a:lnTo>
                  <a:pt x="2506321" y="0"/>
                </a:lnTo>
                <a:lnTo>
                  <a:pt x="2667351" y="0"/>
                </a:lnTo>
                <a:lnTo>
                  <a:pt x="2822678" y="0"/>
                </a:lnTo>
                <a:cubicBezTo>
                  <a:pt x="3016059" y="0"/>
                  <a:pt x="3172916" y="161928"/>
                  <a:pt x="3172916" y="361656"/>
                </a:cubicBezTo>
                <a:lnTo>
                  <a:pt x="3172916" y="984902"/>
                </a:lnTo>
                <a:lnTo>
                  <a:pt x="3172916" y="3165685"/>
                </a:lnTo>
                <a:lnTo>
                  <a:pt x="3172916" y="3788931"/>
                </a:lnTo>
                <a:lnTo>
                  <a:pt x="3017589" y="3788931"/>
                </a:lnTo>
                <a:lnTo>
                  <a:pt x="2857587" y="3788931"/>
                </a:lnTo>
                <a:lnTo>
                  <a:pt x="2016558" y="3788931"/>
                </a:lnTo>
                <a:lnTo>
                  <a:pt x="1946079" y="3788931"/>
                </a:lnTo>
                <a:lnTo>
                  <a:pt x="1928341" y="3788931"/>
                </a:lnTo>
                <a:lnTo>
                  <a:pt x="1773014" y="3788931"/>
                </a:lnTo>
                <a:lnTo>
                  <a:pt x="931985" y="3788931"/>
                </a:lnTo>
                <a:lnTo>
                  <a:pt x="771983" y="3788931"/>
                </a:lnTo>
                <a:lnTo>
                  <a:pt x="701504" y="3788931"/>
                </a:lnTo>
                <a:cubicBezTo>
                  <a:pt x="314056" y="3788931"/>
                  <a:pt x="0" y="3464580"/>
                  <a:pt x="0" y="3064547"/>
                </a:cubicBezTo>
                <a:lnTo>
                  <a:pt x="0" y="2441301"/>
                </a:lnTo>
                <a:lnTo>
                  <a:pt x="0" y="984902"/>
                </a:lnTo>
                <a:lnTo>
                  <a:pt x="0" y="361656"/>
                </a:lnTo>
                <a:cubicBezTo>
                  <a:pt x="0" y="161928"/>
                  <a:pt x="156788" y="0"/>
                  <a:pt x="350238" y="0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7409" y="1672380"/>
            <a:ext cx="3172916" cy="3788931"/>
          </a:xfrm>
          <a:custGeom>
            <a:avLst/>
            <a:gdLst>
              <a:gd name="connsiteX0" fmla="*/ 350238 w 3172916"/>
              <a:gd name="connsiteY0" fmla="*/ 0 h 3788931"/>
              <a:gd name="connsiteX1" fmla="*/ 420717 w 3172916"/>
              <a:gd name="connsiteY1" fmla="*/ 0 h 3788931"/>
              <a:gd name="connsiteX2" fmla="*/ 581747 w 3172916"/>
              <a:gd name="connsiteY2" fmla="*/ 0 h 3788931"/>
              <a:gd name="connsiteX3" fmla="*/ 1421748 w 3172916"/>
              <a:gd name="connsiteY3" fmla="*/ 0 h 3788931"/>
              <a:gd name="connsiteX4" fmla="*/ 1577075 w 3172916"/>
              <a:gd name="connsiteY4" fmla="*/ 0 h 3788931"/>
              <a:gd name="connsiteX5" fmla="*/ 1595841 w 3172916"/>
              <a:gd name="connsiteY5" fmla="*/ 0 h 3788931"/>
              <a:gd name="connsiteX6" fmla="*/ 1666320 w 3172916"/>
              <a:gd name="connsiteY6" fmla="*/ 0 h 3788931"/>
              <a:gd name="connsiteX7" fmla="*/ 2506321 w 3172916"/>
              <a:gd name="connsiteY7" fmla="*/ 0 h 3788931"/>
              <a:gd name="connsiteX8" fmla="*/ 2667351 w 3172916"/>
              <a:gd name="connsiteY8" fmla="*/ 0 h 3788931"/>
              <a:gd name="connsiteX9" fmla="*/ 2822678 w 3172916"/>
              <a:gd name="connsiteY9" fmla="*/ 0 h 3788931"/>
              <a:gd name="connsiteX10" fmla="*/ 3172916 w 3172916"/>
              <a:gd name="connsiteY10" fmla="*/ 361656 h 3788931"/>
              <a:gd name="connsiteX11" fmla="*/ 3172916 w 3172916"/>
              <a:gd name="connsiteY11" fmla="*/ 984902 h 3788931"/>
              <a:gd name="connsiteX12" fmla="*/ 3172916 w 3172916"/>
              <a:gd name="connsiteY12" fmla="*/ 3165685 h 3788931"/>
              <a:gd name="connsiteX13" fmla="*/ 3172916 w 3172916"/>
              <a:gd name="connsiteY13" fmla="*/ 3788931 h 3788931"/>
              <a:gd name="connsiteX14" fmla="*/ 3017589 w 3172916"/>
              <a:gd name="connsiteY14" fmla="*/ 3788931 h 3788931"/>
              <a:gd name="connsiteX15" fmla="*/ 2857587 w 3172916"/>
              <a:gd name="connsiteY15" fmla="*/ 3788931 h 3788931"/>
              <a:gd name="connsiteX16" fmla="*/ 2016558 w 3172916"/>
              <a:gd name="connsiteY16" fmla="*/ 3788931 h 3788931"/>
              <a:gd name="connsiteX17" fmla="*/ 1946079 w 3172916"/>
              <a:gd name="connsiteY17" fmla="*/ 3788931 h 3788931"/>
              <a:gd name="connsiteX18" fmla="*/ 1928341 w 3172916"/>
              <a:gd name="connsiteY18" fmla="*/ 3788931 h 3788931"/>
              <a:gd name="connsiteX19" fmla="*/ 1773014 w 3172916"/>
              <a:gd name="connsiteY19" fmla="*/ 3788931 h 3788931"/>
              <a:gd name="connsiteX20" fmla="*/ 931985 w 3172916"/>
              <a:gd name="connsiteY20" fmla="*/ 3788931 h 3788931"/>
              <a:gd name="connsiteX21" fmla="*/ 771983 w 3172916"/>
              <a:gd name="connsiteY21" fmla="*/ 3788931 h 3788931"/>
              <a:gd name="connsiteX22" fmla="*/ 701504 w 3172916"/>
              <a:gd name="connsiteY22" fmla="*/ 3788931 h 3788931"/>
              <a:gd name="connsiteX23" fmla="*/ 0 w 3172916"/>
              <a:gd name="connsiteY23" fmla="*/ 3064547 h 3788931"/>
              <a:gd name="connsiteX24" fmla="*/ 0 w 3172916"/>
              <a:gd name="connsiteY24" fmla="*/ 2441301 h 3788931"/>
              <a:gd name="connsiteX25" fmla="*/ 0 w 3172916"/>
              <a:gd name="connsiteY25" fmla="*/ 984902 h 3788931"/>
              <a:gd name="connsiteX26" fmla="*/ 0 w 3172916"/>
              <a:gd name="connsiteY26" fmla="*/ 361656 h 3788931"/>
              <a:gd name="connsiteX27" fmla="*/ 350238 w 3172916"/>
              <a:gd name="connsiteY27" fmla="*/ 0 h 3788931"/>
            </a:gdLst>
            <a:rect l="l" t="t" r="r" b="b"/>
            <a:pathLst>
              <a:path w="3172916" h="3788931">
                <a:moveTo>
                  <a:pt x="350238" y="0"/>
                </a:moveTo>
                <a:lnTo>
                  <a:pt x="420717" y="0"/>
                </a:lnTo>
                <a:lnTo>
                  <a:pt x="581747" y="0"/>
                </a:lnTo>
                <a:lnTo>
                  <a:pt x="1421748" y="0"/>
                </a:lnTo>
                <a:lnTo>
                  <a:pt x="1577075" y="0"/>
                </a:lnTo>
                <a:lnTo>
                  <a:pt x="1595841" y="0"/>
                </a:lnTo>
                <a:lnTo>
                  <a:pt x="1666320" y="0"/>
                </a:lnTo>
                <a:lnTo>
                  <a:pt x="2506321" y="0"/>
                </a:lnTo>
                <a:lnTo>
                  <a:pt x="2667351" y="0"/>
                </a:lnTo>
                <a:lnTo>
                  <a:pt x="2822678" y="0"/>
                </a:lnTo>
                <a:cubicBezTo>
                  <a:pt x="3016059" y="0"/>
                  <a:pt x="3172916" y="161928"/>
                  <a:pt x="3172916" y="361656"/>
                </a:cubicBezTo>
                <a:lnTo>
                  <a:pt x="3172916" y="984902"/>
                </a:lnTo>
                <a:lnTo>
                  <a:pt x="3172916" y="3165685"/>
                </a:lnTo>
                <a:lnTo>
                  <a:pt x="3172916" y="3788931"/>
                </a:lnTo>
                <a:lnTo>
                  <a:pt x="3017589" y="3788931"/>
                </a:lnTo>
                <a:lnTo>
                  <a:pt x="2857587" y="3788931"/>
                </a:lnTo>
                <a:lnTo>
                  <a:pt x="2016558" y="3788931"/>
                </a:lnTo>
                <a:lnTo>
                  <a:pt x="1946079" y="3788931"/>
                </a:lnTo>
                <a:lnTo>
                  <a:pt x="1928341" y="3788931"/>
                </a:lnTo>
                <a:lnTo>
                  <a:pt x="1773014" y="3788931"/>
                </a:lnTo>
                <a:lnTo>
                  <a:pt x="931985" y="3788931"/>
                </a:lnTo>
                <a:lnTo>
                  <a:pt x="771983" y="3788931"/>
                </a:lnTo>
                <a:lnTo>
                  <a:pt x="701504" y="3788931"/>
                </a:lnTo>
                <a:cubicBezTo>
                  <a:pt x="314056" y="3788931"/>
                  <a:pt x="0" y="3464580"/>
                  <a:pt x="0" y="3064547"/>
                </a:cubicBezTo>
                <a:lnTo>
                  <a:pt x="0" y="2441301"/>
                </a:lnTo>
                <a:lnTo>
                  <a:pt x="0" y="984902"/>
                </a:lnTo>
                <a:lnTo>
                  <a:pt x="0" y="361656"/>
                </a:lnTo>
                <a:cubicBezTo>
                  <a:pt x="0" y="161928"/>
                  <a:pt x="156788" y="0"/>
                  <a:pt x="350238" y="0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67409" y="1672380"/>
            <a:ext cx="3172916" cy="563305"/>
          </a:xfrm>
          <a:custGeom>
            <a:avLst/>
            <a:gdLst>
              <a:gd name="connsiteX0" fmla="*/ 350238 w 3172916"/>
              <a:gd name="connsiteY0" fmla="*/ 0 h 563305"/>
              <a:gd name="connsiteX1" fmla="*/ 686688 w 3172916"/>
              <a:gd name="connsiteY1" fmla="*/ 0 h 563305"/>
              <a:gd name="connsiteX2" fmla="*/ 712587 w 3172916"/>
              <a:gd name="connsiteY2" fmla="*/ 2694 h 563305"/>
              <a:gd name="connsiteX3" fmla="*/ 738486 w 3172916"/>
              <a:gd name="connsiteY3" fmla="*/ 0 h 563305"/>
              <a:gd name="connsiteX4" fmla="*/ 1526690 w 3172916"/>
              <a:gd name="connsiteY4" fmla="*/ 0 h 563305"/>
              <a:gd name="connsiteX5" fmla="*/ 1577075 w 3172916"/>
              <a:gd name="connsiteY5" fmla="*/ 0 h 563305"/>
              <a:gd name="connsiteX6" fmla="*/ 1595841 w 3172916"/>
              <a:gd name="connsiteY6" fmla="*/ 0 h 563305"/>
              <a:gd name="connsiteX7" fmla="*/ 1984089 w 3172916"/>
              <a:gd name="connsiteY7" fmla="*/ 0 h 563305"/>
              <a:gd name="connsiteX8" fmla="*/ 2772293 w 3172916"/>
              <a:gd name="connsiteY8" fmla="*/ 0 h 563305"/>
              <a:gd name="connsiteX9" fmla="*/ 2798192 w 3172916"/>
              <a:gd name="connsiteY9" fmla="*/ 2694 h 563305"/>
              <a:gd name="connsiteX10" fmla="*/ 2823385 w 3172916"/>
              <a:gd name="connsiteY10" fmla="*/ 74 h 563305"/>
              <a:gd name="connsiteX11" fmla="*/ 2893268 w 3172916"/>
              <a:gd name="connsiteY11" fmla="*/ 7343 h 563305"/>
              <a:gd name="connsiteX12" fmla="*/ 3172916 w 3172916"/>
              <a:gd name="connsiteY12" fmla="*/ 361406 h 563305"/>
              <a:gd name="connsiteX13" fmla="*/ 3172916 w 3172916"/>
              <a:gd name="connsiteY13" fmla="*/ 563305 h 563305"/>
              <a:gd name="connsiteX14" fmla="*/ 3122531 w 3172916"/>
              <a:gd name="connsiteY14" fmla="*/ 563305 h 563305"/>
              <a:gd name="connsiteX15" fmla="*/ 2473853 w 3172916"/>
              <a:gd name="connsiteY15" fmla="*/ 563305 h 563305"/>
              <a:gd name="connsiteX16" fmla="*/ 2334327 w 3172916"/>
              <a:gd name="connsiteY16" fmla="*/ 563305 h 563305"/>
              <a:gd name="connsiteX17" fmla="*/ 1946079 w 3172916"/>
              <a:gd name="connsiteY17" fmla="*/ 563305 h 563305"/>
              <a:gd name="connsiteX18" fmla="*/ 1226837 w 3172916"/>
              <a:gd name="connsiteY18" fmla="*/ 563305 h 563305"/>
              <a:gd name="connsiteX19" fmla="*/ 1176452 w 3172916"/>
              <a:gd name="connsiteY19" fmla="*/ 563305 h 563305"/>
              <a:gd name="connsiteX20" fmla="*/ 1036926 w 3172916"/>
              <a:gd name="connsiteY20" fmla="*/ 563305 h 563305"/>
              <a:gd name="connsiteX21" fmla="*/ 388248 w 3172916"/>
              <a:gd name="connsiteY21" fmla="*/ 563305 h 563305"/>
              <a:gd name="connsiteX22" fmla="*/ 0 w 3172916"/>
              <a:gd name="connsiteY22" fmla="*/ 563305 h 563305"/>
              <a:gd name="connsiteX23" fmla="*/ 0 w 3172916"/>
              <a:gd name="connsiteY23" fmla="*/ 361406 h 563305"/>
              <a:gd name="connsiteX24" fmla="*/ 350238 w 3172916"/>
              <a:gd name="connsiteY24" fmla="*/ 0 h 563305"/>
            </a:gdLst>
            <a:rect l="l" t="t" r="r" b="b"/>
            <a:pathLst>
              <a:path w="3172916" h="563305">
                <a:moveTo>
                  <a:pt x="350238" y="0"/>
                </a:moveTo>
                <a:lnTo>
                  <a:pt x="686688" y="0"/>
                </a:lnTo>
                <a:lnTo>
                  <a:pt x="712587" y="2694"/>
                </a:lnTo>
                <a:lnTo>
                  <a:pt x="738486" y="0"/>
                </a:lnTo>
                <a:lnTo>
                  <a:pt x="1526690" y="0"/>
                </a:lnTo>
                <a:lnTo>
                  <a:pt x="1577075" y="0"/>
                </a:lnTo>
                <a:lnTo>
                  <a:pt x="1595841" y="0"/>
                </a:lnTo>
                <a:lnTo>
                  <a:pt x="1984089" y="0"/>
                </a:lnTo>
                <a:lnTo>
                  <a:pt x="2772293" y="0"/>
                </a:lnTo>
                <a:lnTo>
                  <a:pt x="2798192" y="2694"/>
                </a:lnTo>
                <a:lnTo>
                  <a:pt x="2823385" y="74"/>
                </a:lnTo>
                <a:lnTo>
                  <a:pt x="2893268" y="7343"/>
                </a:lnTo>
                <a:cubicBezTo>
                  <a:pt x="3052875" y="41044"/>
                  <a:pt x="3172916" y="186765"/>
                  <a:pt x="3172916" y="361406"/>
                </a:cubicBezTo>
                <a:lnTo>
                  <a:pt x="3172916" y="563305"/>
                </a:lnTo>
                <a:lnTo>
                  <a:pt x="3122531" y="563305"/>
                </a:lnTo>
                <a:lnTo>
                  <a:pt x="2473853" y="563305"/>
                </a:lnTo>
                <a:lnTo>
                  <a:pt x="2334327" y="563305"/>
                </a:lnTo>
                <a:lnTo>
                  <a:pt x="1946079" y="563305"/>
                </a:lnTo>
                <a:lnTo>
                  <a:pt x="1226837" y="563305"/>
                </a:lnTo>
                <a:lnTo>
                  <a:pt x="1176452" y="563305"/>
                </a:lnTo>
                <a:lnTo>
                  <a:pt x="1036926" y="563305"/>
                </a:lnTo>
                <a:lnTo>
                  <a:pt x="388248" y="563305"/>
                </a:lnTo>
                <a:lnTo>
                  <a:pt x="0" y="563305"/>
                </a:lnTo>
                <a:lnTo>
                  <a:pt x="0" y="361406"/>
                </a:lnTo>
                <a:cubicBezTo>
                  <a:pt x="0" y="161816"/>
                  <a:pt x="156788" y="0"/>
                  <a:pt x="35023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754271" y="1462405"/>
            <a:ext cx="999192" cy="999314"/>
          </a:xfrm>
          <a:custGeom>
            <a:avLst/>
            <a:gdLst>
              <a:gd name="connsiteX0" fmla="*/ 1153668 w 1153668"/>
              <a:gd name="connsiteY0" fmla="*/ 576834 h 1153668"/>
              <a:gd name="connsiteX1" fmla="*/ 576834 w 1153668"/>
              <a:gd name="connsiteY1" fmla="*/ 1153668 h 1153668"/>
              <a:gd name="connsiteX2" fmla="*/ 0 w 1153668"/>
              <a:gd name="connsiteY2" fmla="*/ 576834 h 1153668"/>
              <a:gd name="connsiteX3" fmla="*/ 576834 w 1153668"/>
              <a:gd name="connsiteY3" fmla="*/ 0 h 1153668"/>
              <a:gd name="connsiteX4" fmla="*/ 1153668 w 1153668"/>
              <a:gd name="connsiteY4" fmla="*/ 576834 h 1153668"/>
            </a:gdLst>
            <a:rect l="l" t="t" r="r" b="b"/>
            <a:pathLst>
              <a:path w="1153668" h="1153668">
                <a:moveTo>
                  <a:pt x="1153668" y="576834"/>
                </a:moveTo>
                <a:cubicBezTo>
                  <a:pt x="1153668" y="895411"/>
                  <a:pt x="895411" y="1153668"/>
                  <a:pt x="576834" y="1153668"/>
                </a:cubicBezTo>
                <a:cubicBezTo>
                  <a:pt x="258257" y="1153668"/>
                  <a:pt x="0" y="895411"/>
                  <a:pt x="0" y="576834"/>
                </a:cubicBezTo>
                <a:cubicBezTo>
                  <a:pt x="0" y="258257"/>
                  <a:pt x="258257" y="0"/>
                  <a:pt x="576834" y="0"/>
                </a:cubicBezTo>
                <a:cubicBezTo>
                  <a:pt x="895411" y="0"/>
                  <a:pt x="1153668" y="258257"/>
                  <a:pt x="1153668" y="57683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850870" y="1559114"/>
            <a:ext cx="805995" cy="805896"/>
          </a:xfrm>
          <a:custGeom>
            <a:avLst/>
            <a:gdLst>
              <a:gd name="connsiteX0" fmla="*/ 930558 w 930558"/>
              <a:gd name="connsiteY0" fmla="*/ 465279 h 930558"/>
              <a:gd name="connsiteX1" fmla="*/ 465279 w 930558"/>
              <a:gd name="connsiteY1" fmla="*/ 930558 h 930558"/>
              <a:gd name="connsiteX2" fmla="*/ 0 w 930558"/>
              <a:gd name="connsiteY2" fmla="*/ 465279 h 930558"/>
              <a:gd name="connsiteX3" fmla="*/ 465279 w 930558"/>
              <a:gd name="connsiteY3" fmla="*/ 0 h 930558"/>
              <a:gd name="connsiteX4" fmla="*/ 930558 w 930558"/>
              <a:gd name="connsiteY4" fmla="*/ 465279 h 930558"/>
            </a:gdLst>
            <a:rect l="l" t="t" r="r" b="b"/>
            <a:pathLst>
              <a:path w="930558" h="930558">
                <a:moveTo>
                  <a:pt x="930558" y="465279"/>
                </a:moveTo>
                <a:cubicBezTo>
                  <a:pt x="930558" y="722246"/>
                  <a:pt x="722246" y="930558"/>
                  <a:pt x="465279" y="930558"/>
                </a:cubicBezTo>
                <a:cubicBezTo>
                  <a:pt x="208313" y="930558"/>
                  <a:pt x="0" y="722246"/>
                  <a:pt x="0" y="465279"/>
                </a:cubicBezTo>
                <a:cubicBezTo>
                  <a:pt x="0" y="208313"/>
                  <a:pt x="208313" y="0"/>
                  <a:pt x="465279" y="0"/>
                </a:cubicBezTo>
                <a:cubicBezTo>
                  <a:pt x="722246" y="0"/>
                  <a:pt x="930558" y="208313"/>
                  <a:pt x="930558" y="465279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81259" y="2491827"/>
            <a:ext cx="2745216" cy="7086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粮食产量稳步增长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81259" y="3224010"/>
            <a:ext cx="2745216" cy="21076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8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我国粮食总产量连续多年稳定在6.5亿吨以上，实现了谷物基本自给、口粮绝对安全的目标，为国家粮食安全提供了有力保障。
农业科技的广泛应用，如良种培育、灌溉技术改进等，推动了粮食产量的持续增长，主要农作物良种覆盖率达到96%以上。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002184" y="1741717"/>
            <a:ext cx="503367" cy="440690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514470" y="1672380"/>
            <a:ext cx="3172916" cy="563305"/>
          </a:xfrm>
          <a:custGeom>
            <a:avLst/>
            <a:gdLst>
              <a:gd name="connsiteX0" fmla="*/ 350238 w 3172916"/>
              <a:gd name="connsiteY0" fmla="*/ 0 h 563305"/>
              <a:gd name="connsiteX1" fmla="*/ 686688 w 3172916"/>
              <a:gd name="connsiteY1" fmla="*/ 0 h 563305"/>
              <a:gd name="connsiteX2" fmla="*/ 712587 w 3172916"/>
              <a:gd name="connsiteY2" fmla="*/ 2694 h 563305"/>
              <a:gd name="connsiteX3" fmla="*/ 738486 w 3172916"/>
              <a:gd name="connsiteY3" fmla="*/ 0 h 563305"/>
              <a:gd name="connsiteX4" fmla="*/ 1526690 w 3172916"/>
              <a:gd name="connsiteY4" fmla="*/ 0 h 563305"/>
              <a:gd name="connsiteX5" fmla="*/ 1577075 w 3172916"/>
              <a:gd name="connsiteY5" fmla="*/ 0 h 563305"/>
              <a:gd name="connsiteX6" fmla="*/ 1595841 w 3172916"/>
              <a:gd name="connsiteY6" fmla="*/ 0 h 563305"/>
              <a:gd name="connsiteX7" fmla="*/ 1984089 w 3172916"/>
              <a:gd name="connsiteY7" fmla="*/ 0 h 563305"/>
              <a:gd name="connsiteX8" fmla="*/ 2772293 w 3172916"/>
              <a:gd name="connsiteY8" fmla="*/ 0 h 563305"/>
              <a:gd name="connsiteX9" fmla="*/ 2798192 w 3172916"/>
              <a:gd name="connsiteY9" fmla="*/ 2694 h 563305"/>
              <a:gd name="connsiteX10" fmla="*/ 2823385 w 3172916"/>
              <a:gd name="connsiteY10" fmla="*/ 74 h 563305"/>
              <a:gd name="connsiteX11" fmla="*/ 2893268 w 3172916"/>
              <a:gd name="connsiteY11" fmla="*/ 7343 h 563305"/>
              <a:gd name="connsiteX12" fmla="*/ 3172916 w 3172916"/>
              <a:gd name="connsiteY12" fmla="*/ 361406 h 563305"/>
              <a:gd name="connsiteX13" fmla="*/ 3172916 w 3172916"/>
              <a:gd name="connsiteY13" fmla="*/ 563305 h 563305"/>
              <a:gd name="connsiteX14" fmla="*/ 3122531 w 3172916"/>
              <a:gd name="connsiteY14" fmla="*/ 563305 h 563305"/>
              <a:gd name="connsiteX15" fmla="*/ 2473853 w 3172916"/>
              <a:gd name="connsiteY15" fmla="*/ 563305 h 563305"/>
              <a:gd name="connsiteX16" fmla="*/ 2334327 w 3172916"/>
              <a:gd name="connsiteY16" fmla="*/ 563305 h 563305"/>
              <a:gd name="connsiteX17" fmla="*/ 1946079 w 3172916"/>
              <a:gd name="connsiteY17" fmla="*/ 563305 h 563305"/>
              <a:gd name="connsiteX18" fmla="*/ 1226837 w 3172916"/>
              <a:gd name="connsiteY18" fmla="*/ 563305 h 563305"/>
              <a:gd name="connsiteX19" fmla="*/ 1176452 w 3172916"/>
              <a:gd name="connsiteY19" fmla="*/ 563305 h 563305"/>
              <a:gd name="connsiteX20" fmla="*/ 1036926 w 3172916"/>
              <a:gd name="connsiteY20" fmla="*/ 563305 h 563305"/>
              <a:gd name="connsiteX21" fmla="*/ 388248 w 3172916"/>
              <a:gd name="connsiteY21" fmla="*/ 563305 h 563305"/>
              <a:gd name="connsiteX22" fmla="*/ 0 w 3172916"/>
              <a:gd name="connsiteY22" fmla="*/ 563305 h 563305"/>
              <a:gd name="connsiteX23" fmla="*/ 0 w 3172916"/>
              <a:gd name="connsiteY23" fmla="*/ 361406 h 563305"/>
              <a:gd name="connsiteX24" fmla="*/ 350238 w 3172916"/>
              <a:gd name="connsiteY24" fmla="*/ 0 h 563305"/>
            </a:gdLst>
            <a:rect l="l" t="t" r="r" b="b"/>
            <a:pathLst>
              <a:path w="3172916" h="563305">
                <a:moveTo>
                  <a:pt x="350238" y="0"/>
                </a:moveTo>
                <a:lnTo>
                  <a:pt x="686688" y="0"/>
                </a:lnTo>
                <a:lnTo>
                  <a:pt x="712587" y="2694"/>
                </a:lnTo>
                <a:lnTo>
                  <a:pt x="738486" y="0"/>
                </a:lnTo>
                <a:lnTo>
                  <a:pt x="1526690" y="0"/>
                </a:lnTo>
                <a:lnTo>
                  <a:pt x="1577075" y="0"/>
                </a:lnTo>
                <a:lnTo>
                  <a:pt x="1595841" y="0"/>
                </a:lnTo>
                <a:lnTo>
                  <a:pt x="1984089" y="0"/>
                </a:lnTo>
                <a:lnTo>
                  <a:pt x="2772293" y="0"/>
                </a:lnTo>
                <a:lnTo>
                  <a:pt x="2798192" y="2694"/>
                </a:lnTo>
                <a:lnTo>
                  <a:pt x="2823385" y="74"/>
                </a:lnTo>
                <a:lnTo>
                  <a:pt x="2893268" y="7343"/>
                </a:lnTo>
                <a:cubicBezTo>
                  <a:pt x="3052875" y="41044"/>
                  <a:pt x="3172916" y="186765"/>
                  <a:pt x="3172916" y="361406"/>
                </a:cubicBezTo>
                <a:lnTo>
                  <a:pt x="3172916" y="563305"/>
                </a:lnTo>
                <a:lnTo>
                  <a:pt x="3122531" y="563305"/>
                </a:lnTo>
                <a:lnTo>
                  <a:pt x="2473853" y="563305"/>
                </a:lnTo>
                <a:lnTo>
                  <a:pt x="2334327" y="563305"/>
                </a:lnTo>
                <a:lnTo>
                  <a:pt x="1946079" y="563305"/>
                </a:lnTo>
                <a:lnTo>
                  <a:pt x="1226837" y="563305"/>
                </a:lnTo>
                <a:lnTo>
                  <a:pt x="1176452" y="563305"/>
                </a:lnTo>
                <a:lnTo>
                  <a:pt x="1036926" y="563305"/>
                </a:lnTo>
                <a:lnTo>
                  <a:pt x="388248" y="563305"/>
                </a:lnTo>
                <a:lnTo>
                  <a:pt x="0" y="563305"/>
                </a:lnTo>
                <a:lnTo>
                  <a:pt x="0" y="361406"/>
                </a:lnTo>
                <a:cubicBezTo>
                  <a:pt x="0" y="161816"/>
                  <a:pt x="156788" y="0"/>
                  <a:pt x="35023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01332" y="1462405"/>
            <a:ext cx="999192" cy="999314"/>
          </a:xfrm>
          <a:custGeom>
            <a:avLst/>
            <a:gdLst>
              <a:gd name="connsiteX0" fmla="*/ 1153668 w 1153668"/>
              <a:gd name="connsiteY0" fmla="*/ 576834 h 1153668"/>
              <a:gd name="connsiteX1" fmla="*/ 576834 w 1153668"/>
              <a:gd name="connsiteY1" fmla="*/ 1153668 h 1153668"/>
              <a:gd name="connsiteX2" fmla="*/ 0 w 1153668"/>
              <a:gd name="connsiteY2" fmla="*/ 576834 h 1153668"/>
              <a:gd name="connsiteX3" fmla="*/ 576834 w 1153668"/>
              <a:gd name="connsiteY3" fmla="*/ 0 h 1153668"/>
              <a:gd name="connsiteX4" fmla="*/ 1153668 w 1153668"/>
              <a:gd name="connsiteY4" fmla="*/ 576834 h 1153668"/>
            </a:gdLst>
            <a:rect l="l" t="t" r="r" b="b"/>
            <a:pathLst>
              <a:path w="1153668" h="1153668">
                <a:moveTo>
                  <a:pt x="1153668" y="576834"/>
                </a:moveTo>
                <a:cubicBezTo>
                  <a:pt x="1153668" y="895411"/>
                  <a:pt x="895411" y="1153668"/>
                  <a:pt x="576834" y="1153668"/>
                </a:cubicBezTo>
                <a:cubicBezTo>
                  <a:pt x="258257" y="1153668"/>
                  <a:pt x="0" y="895411"/>
                  <a:pt x="0" y="576834"/>
                </a:cubicBezTo>
                <a:cubicBezTo>
                  <a:pt x="0" y="258257"/>
                  <a:pt x="258257" y="0"/>
                  <a:pt x="576834" y="0"/>
                </a:cubicBezTo>
                <a:cubicBezTo>
                  <a:pt x="895411" y="0"/>
                  <a:pt x="1153668" y="258257"/>
                  <a:pt x="1153668" y="57683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697931" y="1559114"/>
            <a:ext cx="805995" cy="805896"/>
          </a:xfrm>
          <a:custGeom>
            <a:avLst/>
            <a:gdLst>
              <a:gd name="connsiteX0" fmla="*/ 930558 w 930558"/>
              <a:gd name="connsiteY0" fmla="*/ 465279 h 930558"/>
              <a:gd name="connsiteX1" fmla="*/ 465279 w 930558"/>
              <a:gd name="connsiteY1" fmla="*/ 930558 h 930558"/>
              <a:gd name="connsiteX2" fmla="*/ 0 w 930558"/>
              <a:gd name="connsiteY2" fmla="*/ 465279 h 930558"/>
              <a:gd name="connsiteX3" fmla="*/ 465279 w 930558"/>
              <a:gd name="connsiteY3" fmla="*/ 0 h 930558"/>
              <a:gd name="connsiteX4" fmla="*/ 930558 w 930558"/>
              <a:gd name="connsiteY4" fmla="*/ 465279 h 930558"/>
            </a:gdLst>
            <a:rect l="l" t="t" r="r" b="b"/>
            <a:pathLst>
              <a:path w="930558" h="930558">
                <a:moveTo>
                  <a:pt x="930558" y="465279"/>
                </a:moveTo>
                <a:cubicBezTo>
                  <a:pt x="930558" y="722246"/>
                  <a:pt x="722246" y="930558"/>
                  <a:pt x="465279" y="930558"/>
                </a:cubicBezTo>
                <a:cubicBezTo>
                  <a:pt x="208313" y="930558"/>
                  <a:pt x="0" y="722246"/>
                  <a:pt x="0" y="465279"/>
                </a:cubicBezTo>
                <a:cubicBezTo>
                  <a:pt x="0" y="208313"/>
                  <a:pt x="208313" y="0"/>
                  <a:pt x="465279" y="0"/>
                </a:cubicBezTo>
                <a:cubicBezTo>
                  <a:pt x="722246" y="0"/>
                  <a:pt x="930558" y="208313"/>
                  <a:pt x="930558" y="465279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728320" y="2491827"/>
            <a:ext cx="2745216" cy="7086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农业产业结构优化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728320" y="3224010"/>
            <a:ext cx="2745216" cy="21076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4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农业产业结构不断优化，种植业、畜牧业、渔业协调发展，农产品加工、流通等产业快速发展，农业产业链不断延伸。
农业新业态不断涌现，休闲农业、乡村旅游、农村电商等蓬勃发展，为农村经济发展注入了新动力，农村电商网络零售额2023年达到2.1万亿元。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868586" y="1710379"/>
            <a:ext cx="464685" cy="503367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337065" y="1672380"/>
            <a:ext cx="3172916" cy="563305"/>
          </a:xfrm>
          <a:custGeom>
            <a:avLst/>
            <a:gdLst>
              <a:gd name="connsiteX0" fmla="*/ 350238 w 3172916"/>
              <a:gd name="connsiteY0" fmla="*/ 0 h 563305"/>
              <a:gd name="connsiteX1" fmla="*/ 686688 w 3172916"/>
              <a:gd name="connsiteY1" fmla="*/ 0 h 563305"/>
              <a:gd name="connsiteX2" fmla="*/ 712587 w 3172916"/>
              <a:gd name="connsiteY2" fmla="*/ 2694 h 563305"/>
              <a:gd name="connsiteX3" fmla="*/ 738486 w 3172916"/>
              <a:gd name="connsiteY3" fmla="*/ 0 h 563305"/>
              <a:gd name="connsiteX4" fmla="*/ 1526690 w 3172916"/>
              <a:gd name="connsiteY4" fmla="*/ 0 h 563305"/>
              <a:gd name="connsiteX5" fmla="*/ 1577075 w 3172916"/>
              <a:gd name="connsiteY5" fmla="*/ 0 h 563305"/>
              <a:gd name="connsiteX6" fmla="*/ 1595841 w 3172916"/>
              <a:gd name="connsiteY6" fmla="*/ 0 h 563305"/>
              <a:gd name="connsiteX7" fmla="*/ 1984089 w 3172916"/>
              <a:gd name="connsiteY7" fmla="*/ 0 h 563305"/>
              <a:gd name="connsiteX8" fmla="*/ 2772293 w 3172916"/>
              <a:gd name="connsiteY8" fmla="*/ 0 h 563305"/>
              <a:gd name="connsiteX9" fmla="*/ 2798192 w 3172916"/>
              <a:gd name="connsiteY9" fmla="*/ 2694 h 563305"/>
              <a:gd name="connsiteX10" fmla="*/ 2823385 w 3172916"/>
              <a:gd name="connsiteY10" fmla="*/ 74 h 563305"/>
              <a:gd name="connsiteX11" fmla="*/ 2893268 w 3172916"/>
              <a:gd name="connsiteY11" fmla="*/ 7343 h 563305"/>
              <a:gd name="connsiteX12" fmla="*/ 3172916 w 3172916"/>
              <a:gd name="connsiteY12" fmla="*/ 361406 h 563305"/>
              <a:gd name="connsiteX13" fmla="*/ 3172916 w 3172916"/>
              <a:gd name="connsiteY13" fmla="*/ 563305 h 563305"/>
              <a:gd name="connsiteX14" fmla="*/ 3122531 w 3172916"/>
              <a:gd name="connsiteY14" fmla="*/ 563305 h 563305"/>
              <a:gd name="connsiteX15" fmla="*/ 2473853 w 3172916"/>
              <a:gd name="connsiteY15" fmla="*/ 563305 h 563305"/>
              <a:gd name="connsiteX16" fmla="*/ 2334327 w 3172916"/>
              <a:gd name="connsiteY16" fmla="*/ 563305 h 563305"/>
              <a:gd name="connsiteX17" fmla="*/ 1946079 w 3172916"/>
              <a:gd name="connsiteY17" fmla="*/ 563305 h 563305"/>
              <a:gd name="connsiteX18" fmla="*/ 1226837 w 3172916"/>
              <a:gd name="connsiteY18" fmla="*/ 563305 h 563305"/>
              <a:gd name="connsiteX19" fmla="*/ 1176452 w 3172916"/>
              <a:gd name="connsiteY19" fmla="*/ 563305 h 563305"/>
              <a:gd name="connsiteX20" fmla="*/ 1036926 w 3172916"/>
              <a:gd name="connsiteY20" fmla="*/ 563305 h 563305"/>
              <a:gd name="connsiteX21" fmla="*/ 388248 w 3172916"/>
              <a:gd name="connsiteY21" fmla="*/ 563305 h 563305"/>
              <a:gd name="connsiteX22" fmla="*/ 0 w 3172916"/>
              <a:gd name="connsiteY22" fmla="*/ 563305 h 563305"/>
              <a:gd name="connsiteX23" fmla="*/ 0 w 3172916"/>
              <a:gd name="connsiteY23" fmla="*/ 361406 h 563305"/>
              <a:gd name="connsiteX24" fmla="*/ 350238 w 3172916"/>
              <a:gd name="connsiteY24" fmla="*/ 0 h 563305"/>
            </a:gdLst>
            <a:rect l="l" t="t" r="r" b="b"/>
            <a:pathLst>
              <a:path w="3172916" h="563305">
                <a:moveTo>
                  <a:pt x="350238" y="0"/>
                </a:moveTo>
                <a:lnTo>
                  <a:pt x="686688" y="0"/>
                </a:lnTo>
                <a:lnTo>
                  <a:pt x="712587" y="2694"/>
                </a:lnTo>
                <a:lnTo>
                  <a:pt x="738486" y="0"/>
                </a:lnTo>
                <a:lnTo>
                  <a:pt x="1526690" y="0"/>
                </a:lnTo>
                <a:lnTo>
                  <a:pt x="1577075" y="0"/>
                </a:lnTo>
                <a:lnTo>
                  <a:pt x="1595841" y="0"/>
                </a:lnTo>
                <a:lnTo>
                  <a:pt x="1984089" y="0"/>
                </a:lnTo>
                <a:lnTo>
                  <a:pt x="2772293" y="0"/>
                </a:lnTo>
                <a:lnTo>
                  <a:pt x="2798192" y="2694"/>
                </a:lnTo>
                <a:lnTo>
                  <a:pt x="2823385" y="74"/>
                </a:lnTo>
                <a:lnTo>
                  <a:pt x="2893268" y="7343"/>
                </a:lnTo>
                <a:cubicBezTo>
                  <a:pt x="3052875" y="41044"/>
                  <a:pt x="3172916" y="186765"/>
                  <a:pt x="3172916" y="361406"/>
                </a:cubicBezTo>
                <a:lnTo>
                  <a:pt x="3172916" y="563305"/>
                </a:lnTo>
                <a:lnTo>
                  <a:pt x="3122531" y="563305"/>
                </a:lnTo>
                <a:lnTo>
                  <a:pt x="2473853" y="563305"/>
                </a:lnTo>
                <a:lnTo>
                  <a:pt x="2334327" y="563305"/>
                </a:lnTo>
                <a:lnTo>
                  <a:pt x="1946079" y="563305"/>
                </a:lnTo>
                <a:lnTo>
                  <a:pt x="1226837" y="563305"/>
                </a:lnTo>
                <a:lnTo>
                  <a:pt x="1176452" y="563305"/>
                </a:lnTo>
                <a:lnTo>
                  <a:pt x="1036926" y="563305"/>
                </a:lnTo>
                <a:lnTo>
                  <a:pt x="388248" y="563305"/>
                </a:lnTo>
                <a:lnTo>
                  <a:pt x="0" y="563305"/>
                </a:lnTo>
                <a:lnTo>
                  <a:pt x="0" y="361406"/>
                </a:lnTo>
                <a:cubicBezTo>
                  <a:pt x="0" y="161816"/>
                  <a:pt x="156788" y="0"/>
                  <a:pt x="35023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9423927" y="1462405"/>
            <a:ext cx="999192" cy="999314"/>
          </a:xfrm>
          <a:custGeom>
            <a:avLst/>
            <a:gdLst>
              <a:gd name="connsiteX0" fmla="*/ 1153668 w 1153668"/>
              <a:gd name="connsiteY0" fmla="*/ 576834 h 1153668"/>
              <a:gd name="connsiteX1" fmla="*/ 576834 w 1153668"/>
              <a:gd name="connsiteY1" fmla="*/ 1153668 h 1153668"/>
              <a:gd name="connsiteX2" fmla="*/ 0 w 1153668"/>
              <a:gd name="connsiteY2" fmla="*/ 576834 h 1153668"/>
              <a:gd name="connsiteX3" fmla="*/ 576834 w 1153668"/>
              <a:gd name="connsiteY3" fmla="*/ 0 h 1153668"/>
              <a:gd name="connsiteX4" fmla="*/ 1153668 w 1153668"/>
              <a:gd name="connsiteY4" fmla="*/ 576834 h 1153668"/>
            </a:gdLst>
            <a:rect l="l" t="t" r="r" b="b"/>
            <a:pathLst>
              <a:path w="1153668" h="1153668">
                <a:moveTo>
                  <a:pt x="1153668" y="576834"/>
                </a:moveTo>
                <a:cubicBezTo>
                  <a:pt x="1153668" y="895411"/>
                  <a:pt x="895411" y="1153668"/>
                  <a:pt x="576834" y="1153668"/>
                </a:cubicBezTo>
                <a:cubicBezTo>
                  <a:pt x="258257" y="1153668"/>
                  <a:pt x="0" y="895411"/>
                  <a:pt x="0" y="576834"/>
                </a:cubicBezTo>
                <a:cubicBezTo>
                  <a:pt x="0" y="258257"/>
                  <a:pt x="258257" y="0"/>
                  <a:pt x="576834" y="0"/>
                </a:cubicBezTo>
                <a:cubicBezTo>
                  <a:pt x="895411" y="0"/>
                  <a:pt x="1153668" y="258257"/>
                  <a:pt x="1153668" y="57683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9520526" y="1559114"/>
            <a:ext cx="805995" cy="805896"/>
          </a:xfrm>
          <a:custGeom>
            <a:avLst/>
            <a:gdLst>
              <a:gd name="connsiteX0" fmla="*/ 930558 w 930558"/>
              <a:gd name="connsiteY0" fmla="*/ 465279 h 930558"/>
              <a:gd name="connsiteX1" fmla="*/ 465279 w 930558"/>
              <a:gd name="connsiteY1" fmla="*/ 930558 h 930558"/>
              <a:gd name="connsiteX2" fmla="*/ 0 w 930558"/>
              <a:gd name="connsiteY2" fmla="*/ 465279 h 930558"/>
              <a:gd name="connsiteX3" fmla="*/ 465279 w 930558"/>
              <a:gd name="connsiteY3" fmla="*/ 0 h 930558"/>
              <a:gd name="connsiteX4" fmla="*/ 930558 w 930558"/>
              <a:gd name="connsiteY4" fmla="*/ 465279 h 930558"/>
            </a:gdLst>
            <a:rect l="l" t="t" r="r" b="b"/>
            <a:pathLst>
              <a:path w="930558" h="930558">
                <a:moveTo>
                  <a:pt x="930558" y="465279"/>
                </a:moveTo>
                <a:cubicBezTo>
                  <a:pt x="930558" y="722246"/>
                  <a:pt x="722246" y="930558"/>
                  <a:pt x="465279" y="930558"/>
                </a:cubicBezTo>
                <a:cubicBezTo>
                  <a:pt x="208313" y="930558"/>
                  <a:pt x="0" y="722246"/>
                  <a:pt x="0" y="465279"/>
                </a:cubicBezTo>
                <a:cubicBezTo>
                  <a:pt x="0" y="208313"/>
                  <a:pt x="208313" y="0"/>
                  <a:pt x="465279" y="0"/>
                </a:cubicBezTo>
                <a:cubicBezTo>
                  <a:pt x="722246" y="0"/>
                  <a:pt x="930558" y="208313"/>
                  <a:pt x="930558" y="465279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550915" y="2491827"/>
            <a:ext cx="2745216" cy="7086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农业科技贡献率提高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550915" y="3224010"/>
            <a:ext cx="2745216" cy="21076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8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农业科技进步贡献率超过61%，农业机械化水平显著提高，主要农作物耕种收综合机械化率超过72%，智慧农业、数字农业等新兴技术在农业生产中的应用日益广泛。
农业科技创新投入不断增加，科研成果转化率逐步提高，为农业现代化提供了有力支撑。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9671840" y="1718499"/>
            <a:ext cx="503367" cy="487127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农业生产水平提升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447290" y="3327399"/>
            <a:ext cx="1633728" cy="1633728"/>
          </a:xfrm>
          <a:prstGeom prst="arc">
            <a:avLst>
              <a:gd name="adj1" fmla="val 10832431"/>
              <a:gd name="adj2" fmla="val 0"/>
            </a:avLst>
          </a:prstGeom>
          <a:noFill/>
          <a:ln w="2540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404618" y="3284727"/>
            <a:ext cx="1719072" cy="1719072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960242" y="3850157"/>
            <a:ext cx="607824" cy="588212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2465579" y="3345688"/>
            <a:ext cx="1597150" cy="1597150"/>
          </a:xfrm>
          <a:prstGeom prst="ellipse">
            <a:avLst/>
          </a:pr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5400000" flipH="0" flipV="0">
            <a:off x="1810258" y="2690368"/>
            <a:ext cx="2907792" cy="2907792"/>
          </a:xfrm>
          <a:prstGeom prst="blockArc">
            <a:avLst>
              <a:gd name="adj1" fmla="val 10781059"/>
              <a:gd name="adj2" fmla="val 0"/>
              <a:gd name="adj3" fmla="val 13124"/>
            </a:avLst>
          </a:prstGeom>
          <a:noFill/>
          <a:ln w="6350" cap="sq">
            <a:solidFill>
              <a:schemeClr val="bg1">
                <a:lumMod val="8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1">
            <a:off x="3472107" y="2719578"/>
            <a:ext cx="608076" cy="608076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1">
            <a:off x="4246299" y="3856419"/>
            <a:ext cx="608076" cy="608076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1">
            <a:off x="3484299" y="4993259"/>
            <a:ext cx="608076" cy="608076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389928" y="2773680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164120" y="3910521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3402120" y="5047361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428542" y="2306319"/>
            <a:ext cx="5178500" cy="359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农村人居环境整治成效显著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428542" y="2715895"/>
            <a:ext cx="5178500" cy="6673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农村人居环境整治行动取得显著成效，农村卫生厕所普及率超过70%，农村生活垃圾收运处置体系覆盖90%以上的行政村，农村污水治理水平不断提高。
农村生态环境明显改善，生态农业、循环农业等绿色发展理念深入人心，乡村生态优势逐渐转化为经济优势，生态旅游、休闲农业等新业态蓬勃发展。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5190542" y="3616959"/>
            <a:ext cx="5191200" cy="359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农村基础设施建设不断完善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190542" y="4026535"/>
            <a:ext cx="5178500" cy="6673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农村基础设施建设不断加强，农村公路总里程超过420万公里，农村电网改造升级基本完成，农村互联网普及率大幅提升。
农村教育、医疗、文化等公共服务水平不断提高，城乡基本公共服务均等化加快推进，农村居民的生活质量显著提升。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4428542" y="4927599"/>
            <a:ext cx="5178500" cy="359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农村社会治理水平提升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428542" y="5337175"/>
            <a:ext cx="5178500" cy="6673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农村社会治理体系不断完善，党组织领导的自治、法治、德治相结合的治理模式逐步形成，村民自治组织作用充分发挥，农村社会和谐稳定。
农村法治建设不断加强，法律服务、法律援助等资源向农村倾斜，农村居民的法治意识和法律素养不断提高。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农村面貌显著改善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856097" y="4310192"/>
            <a:ext cx="3114168" cy="1813801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70903" y="1436692"/>
            <a:ext cx="2787084" cy="2285933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745653" y="1898692"/>
            <a:ext cx="2787084" cy="2638765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5658140" y="3812124"/>
            <a:ext cx="1064977" cy="10649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495800" y="2549077"/>
            <a:ext cx="1352550" cy="1352550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928175" y="1857745"/>
            <a:ext cx="1864880" cy="1864880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649153" y="1573603"/>
            <a:ext cx="1520277" cy="996855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1">
            <a:off x="5289745" y="4754251"/>
            <a:ext cx="1064977" cy="352778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1" flipV="0">
            <a:off x="7575688" y="2038594"/>
            <a:ext cx="741073" cy="381000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609313" y="1512364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195825" y="5045790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316762" y="1982653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70903" y="1116943"/>
            <a:ext cx="2787084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856097" y="3880245"/>
            <a:ext cx="3114168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745653" y="1626535"/>
            <a:ext cx="2787084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16187" y="1223806"/>
            <a:ext cx="2518909" cy="6264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农民收入持续增长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74680" y="2016738"/>
            <a:ext cx="2379530" cy="164276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9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农村居民人均可支配收入持续增长，2023年达到20133元，城乡居民收入差距逐步缩小，农民生活水平显著提高。
农民收入来源更加多元化，工资性收入、经营性收入、财产性收入、转移性收入等均有所增加，农村居民消费能力不断提升。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962946" y="1710510"/>
            <a:ext cx="2373596" cy="6723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农民素质不断提升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949430" y="2522767"/>
            <a:ext cx="2379530" cy="1944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3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农民素质提升工程深入推进，新型职业农民培训、农村职业教育等不断发展，农民的科技文化素质和生产经营能力不断提高。
农村教育事业不断发展，教育资源向农村倾斜，农村居民的受教育程度和综合素质显著提升，为乡村振兴提供了人才支撑。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2164923" y="3987108"/>
            <a:ext cx="2518909" cy="6264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农民社会保障体系不断完善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2057662" y="4779526"/>
            <a:ext cx="2711039" cy="1299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农村社会保障体系不断完善，基本养老保险、基本医疗保险覆盖范围不断扩大，农村居民的养老、医疗等基本生活保障得到有力保障。
农村社会救助体系不断健全，最低生活保障、临时救助等制度有效落实，困难群众的基本生活得到有效保障。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5977920" y="4151767"/>
            <a:ext cx="425417" cy="385690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6490079" y="2419594"/>
            <a:ext cx="741073" cy="741182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4886852" y="2959499"/>
            <a:ext cx="564129" cy="531705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农民生活水平提高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当前面临挑战</a:t>
            </a:r>
            <a:endParaRPr kumimoji="1" lang="zh-CN" altLang="en-US"/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4380006" y="1756610"/>
            <a:ext cx="3252071" cy="3283201"/>
          </a:xfrm>
          <a:custGeom>
            <a:avLst/>
            <a:gdLst>
              <a:gd name="connsiteX0" fmla="*/ 47836 w 3197862"/>
              <a:gd name="connsiteY0" fmla="*/ 0 h 3228473"/>
              <a:gd name="connsiteX1" fmla="*/ 938754 w 3197862"/>
              <a:gd name="connsiteY1" fmla="*/ 0 h 3228473"/>
              <a:gd name="connsiteX2" fmla="*/ 986590 w 3197862"/>
              <a:gd name="connsiteY2" fmla="*/ 47836 h 3228473"/>
              <a:gd name="connsiteX3" fmla="*/ 986590 w 3197862"/>
              <a:gd name="connsiteY3" fmla="*/ 376990 h 3228473"/>
              <a:gd name="connsiteX4" fmla="*/ 3089049 w 3197862"/>
              <a:gd name="connsiteY4" fmla="*/ 376990 h 3228473"/>
              <a:gd name="connsiteX5" fmla="*/ 3197862 w 3197862"/>
              <a:gd name="connsiteY5" fmla="*/ 485803 h 3228473"/>
              <a:gd name="connsiteX6" fmla="*/ 3197862 w 3197862"/>
              <a:gd name="connsiteY6" fmla="*/ 3119660 h 3228473"/>
              <a:gd name="connsiteX7" fmla="*/ 3089049 w 3197862"/>
              <a:gd name="connsiteY7" fmla="*/ 3228473 h 3228473"/>
              <a:gd name="connsiteX8" fmla="*/ 108813 w 3197862"/>
              <a:gd name="connsiteY8" fmla="*/ 3228473 h 3228473"/>
              <a:gd name="connsiteX9" fmla="*/ 0 w 3197862"/>
              <a:gd name="connsiteY9" fmla="*/ 3119660 h 3228473"/>
              <a:gd name="connsiteX10" fmla="*/ 0 w 3197862"/>
              <a:gd name="connsiteY10" fmla="*/ 658017 h 3228473"/>
              <a:gd name="connsiteX11" fmla="*/ 0 w 3197862"/>
              <a:gd name="connsiteY11" fmla="*/ 485803 h 3228473"/>
              <a:gd name="connsiteX12" fmla="*/ 0 w 3197862"/>
              <a:gd name="connsiteY12" fmla="*/ 47836 h 3228473"/>
              <a:gd name="connsiteX13" fmla="*/ 47836 w 3197862"/>
              <a:gd name="connsiteY13" fmla="*/ 0 h 3228473"/>
            </a:gdLst>
            <a:rect l="l" t="t" r="r" b="b"/>
            <a:pathLst>
              <a:path w="3197862" h="3228473">
                <a:moveTo>
                  <a:pt x="47836" y="0"/>
                </a:moveTo>
                <a:lnTo>
                  <a:pt x="938754" y="0"/>
                </a:lnTo>
                <a:cubicBezTo>
                  <a:pt x="965173" y="0"/>
                  <a:pt x="986590" y="21417"/>
                  <a:pt x="986590" y="47836"/>
                </a:cubicBezTo>
                <a:lnTo>
                  <a:pt x="986590" y="376990"/>
                </a:lnTo>
                <a:lnTo>
                  <a:pt x="3089049" y="376990"/>
                </a:lnTo>
                <a:cubicBezTo>
                  <a:pt x="3149145" y="376990"/>
                  <a:pt x="3197862" y="425707"/>
                  <a:pt x="3197862" y="485803"/>
                </a:cubicBezTo>
                <a:lnTo>
                  <a:pt x="3197862" y="3119660"/>
                </a:lnTo>
                <a:cubicBezTo>
                  <a:pt x="3197862" y="3179756"/>
                  <a:pt x="3149145" y="3228473"/>
                  <a:pt x="3089049" y="3228473"/>
                </a:cubicBezTo>
                <a:lnTo>
                  <a:pt x="108813" y="3228473"/>
                </a:lnTo>
                <a:cubicBezTo>
                  <a:pt x="48717" y="3228473"/>
                  <a:pt x="0" y="3179756"/>
                  <a:pt x="0" y="3119660"/>
                </a:cubicBezTo>
                <a:lnTo>
                  <a:pt x="0" y="658017"/>
                </a:lnTo>
                <a:lnTo>
                  <a:pt x="0" y="485803"/>
                </a:lnTo>
                <a:lnTo>
                  <a:pt x="0" y="47836"/>
                </a:lnTo>
                <a:cubicBezTo>
                  <a:pt x="0" y="21417"/>
                  <a:pt x="21417" y="0"/>
                  <a:pt x="47836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547226" y="2274582"/>
            <a:ext cx="3252071" cy="2899821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380003" y="1797300"/>
            <a:ext cx="1003315" cy="4161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099608" y="1756610"/>
            <a:ext cx="3252071" cy="3283201"/>
          </a:xfrm>
          <a:custGeom>
            <a:avLst/>
            <a:gdLst>
              <a:gd name="connsiteX0" fmla="*/ 47836 w 3197862"/>
              <a:gd name="connsiteY0" fmla="*/ 0 h 3228473"/>
              <a:gd name="connsiteX1" fmla="*/ 938754 w 3197862"/>
              <a:gd name="connsiteY1" fmla="*/ 0 h 3228473"/>
              <a:gd name="connsiteX2" fmla="*/ 986590 w 3197862"/>
              <a:gd name="connsiteY2" fmla="*/ 47836 h 3228473"/>
              <a:gd name="connsiteX3" fmla="*/ 986590 w 3197862"/>
              <a:gd name="connsiteY3" fmla="*/ 376990 h 3228473"/>
              <a:gd name="connsiteX4" fmla="*/ 3089049 w 3197862"/>
              <a:gd name="connsiteY4" fmla="*/ 376990 h 3228473"/>
              <a:gd name="connsiteX5" fmla="*/ 3197862 w 3197862"/>
              <a:gd name="connsiteY5" fmla="*/ 485803 h 3228473"/>
              <a:gd name="connsiteX6" fmla="*/ 3197862 w 3197862"/>
              <a:gd name="connsiteY6" fmla="*/ 3119660 h 3228473"/>
              <a:gd name="connsiteX7" fmla="*/ 3089049 w 3197862"/>
              <a:gd name="connsiteY7" fmla="*/ 3228473 h 3228473"/>
              <a:gd name="connsiteX8" fmla="*/ 108813 w 3197862"/>
              <a:gd name="connsiteY8" fmla="*/ 3228473 h 3228473"/>
              <a:gd name="connsiteX9" fmla="*/ 0 w 3197862"/>
              <a:gd name="connsiteY9" fmla="*/ 3119660 h 3228473"/>
              <a:gd name="connsiteX10" fmla="*/ 0 w 3197862"/>
              <a:gd name="connsiteY10" fmla="*/ 658017 h 3228473"/>
              <a:gd name="connsiteX11" fmla="*/ 0 w 3197862"/>
              <a:gd name="connsiteY11" fmla="*/ 485803 h 3228473"/>
              <a:gd name="connsiteX12" fmla="*/ 0 w 3197862"/>
              <a:gd name="connsiteY12" fmla="*/ 47836 h 3228473"/>
              <a:gd name="connsiteX13" fmla="*/ 47836 w 3197862"/>
              <a:gd name="connsiteY13" fmla="*/ 0 h 3228473"/>
            </a:gdLst>
            <a:rect l="l" t="t" r="r" b="b"/>
            <a:pathLst>
              <a:path w="3197862" h="3228473">
                <a:moveTo>
                  <a:pt x="47836" y="0"/>
                </a:moveTo>
                <a:lnTo>
                  <a:pt x="938754" y="0"/>
                </a:lnTo>
                <a:cubicBezTo>
                  <a:pt x="965173" y="0"/>
                  <a:pt x="986590" y="21417"/>
                  <a:pt x="986590" y="47836"/>
                </a:cubicBezTo>
                <a:lnTo>
                  <a:pt x="986590" y="376990"/>
                </a:lnTo>
                <a:lnTo>
                  <a:pt x="3089049" y="376990"/>
                </a:lnTo>
                <a:cubicBezTo>
                  <a:pt x="3149145" y="376990"/>
                  <a:pt x="3197862" y="425707"/>
                  <a:pt x="3197862" y="485803"/>
                </a:cubicBezTo>
                <a:lnTo>
                  <a:pt x="3197862" y="3119660"/>
                </a:lnTo>
                <a:cubicBezTo>
                  <a:pt x="3197862" y="3179756"/>
                  <a:pt x="3149145" y="3228473"/>
                  <a:pt x="3089049" y="3228473"/>
                </a:cubicBezTo>
                <a:lnTo>
                  <a:pt x="108813" y="3228473"/>
                </a:lnTo>
                <a:cubicBezTo>
                  <a:pt x="48717" y="3228473"/>
                  <a:pt x="0" y="3179756"/>
                  <a:pt x="0" y="3119660"/>
                </a:cubicBezTo>
                <a:lnTo>
                  <a:pt x="0" y="658017"/>
                </a:lnTo>
                <a:lnTo>
                  <a:pt x="0" y="485803"/>
                </a:lnTo>
                <a:lnTo>
                  <a:pt x="0" y="47836"/>
                </a:lnTo>
                <a:cubicBezTo>
                  <a:pt x="0" y="21417"/>
                  <a:pt x="21417" y="0"/>
                  <a:pt x="47836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266829" y="2274582"/>
            <a:ext cx="3252071" cy="2899821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099605" y="1797300"/>
            <a:ext cx="1003315" cy="4161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03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0403" y="1756610"/>
            <a:ext cx="3252071" cy="3283201"/>
          </a:xfrm>
          <a:custGeom>
            <a:avLst/>
            <a:gdLst>
              <a:gd name="connsiteX0" fmla="*/ 47836 w 3197862"/>
              <a:gd name="connsiteY0" fmla="*/ 0 h 3228473"/>
              <a:gd name="connsiteX1" fmla="*/ 938754 w 3197862"/>
              <a:gd name="connsiteY1" fmla="*/ 0 h 3228473"/>
              <a:gd name="connsiteX2" fmla="*/ 986590 w 3197862"/>
              <a:gd name="connsiteY2" fmla="*/ 47836 h 3228473"/>
              <a:gd name="connsiteX3" fmla="*/ 986590 w 3197862"/>
              <a:gd name="connsiteY3" fmla="*/ 376990 h 3228473"/>
              <a:gd name="connsiteX4" fmla="*/ 3089049 w 3197862"/>
              <a:gd name="connsiteY4" fmla="*/ 376990 h 3228473"/>
              <a:gd name="connsiteX5" fmla="*/ 3197862 w 3197862"/>
              <a:gd name="connsiteY5" fmla="*/ 485803 h 3228473"/>
              <a:gd name="connsiteX6" fmla="*/ 3197862 w 3197862"/>
              <a:gd name="connsiteY6" fmla="*/ 3119660 h 3228473"/>
              <a:gd name="connsiteX7" fmla="*/ 3089049 w 3197862"/>
              <a:gd name="connsiteY7" fmla="*/ 3228473 h 3228473"/>
              <a:gd name="connsiteX8" fmla="*/ 108813 w 3197862"/>
              <a:gd name="connsiteY8" fmla="*/ 3228473 h 3228473"/>
              <a:gd name="connsiteX9" fmla="*/ 0 w 3197862"/>
              <a:gd name="connsiteY9" fmla="*/ 3119660 h 3228473"/>
              <a:gd name="connsiteX10" fmla="*/ 0 w 3197862"/>
              <a:gd name="connsiteY10" fmla="*/ 658017 h 3228473"/>
              <a:gd name="connsiteX11" fmla="*/ 0 w 3197862"/>
              <a:gd name="connsiteY11" fmla="*/ 485803 h 3228473"/>
              <a:gd name="connsiteX12" fmla="*/ 0 w 3197862"/>
              <a:gd name="connsiteY12" fmla="*/ 47836 h 3228473"/>
              <a:gd name="connsiteX13" fmla="*/ 47836 w 3197862"/>
              <a:gd name="connsiteY13" fmla="*/ 0 h 3228473"/>
            </a:gdLst>
            <a:rect l="l" t="t" r="r" b="b"/>
            <a:pathLst>
              <a:path w="3197862" h="3228473">
                <a:moveTo>
                  <a:pt x="47836" y="0"/>
                </a:moveTo>
                <a:lnTo>
                  <a:pt x="938754" y="0"/>
                </a:lnTo>
                <a:cubicBezTo>
                  <a:pt x="965173" y="0"/>
                  <a:pt x="986590" y="21417"/>
                  <a:pt x="986590" y="47836"/>
                </a:cubicBezTo>
                <a:lnTo>
                  <a:pt x="986590" y="376990"/>
                </a:lnTo>
                <a:lnTo>
                  <a:pt x="3089049" y="376990"/>
                </a:lnTo>
                <a:cubicBezTo>
                  <a:pt x="3149145" y="376990"/>
                  <a:pt x="3197862" y="425707"/>
                  <a:pt x="3197862" y="485803"/>
                </a:cubicBezTo>
                <a:lnTo>
                  <a:pt x="3197862" y="3119660"/>
                </a:lnTo>
                <a:cubicBezTo>
                  <a:pt x="3197862" y="3179756"/>
                  <a:pt x="3149145" y="3228473"/>
                  <a:pt x="3089049" y="3228473"/>
                </a:cubicBezTo>
                <a:lnTo>
                  <a:pt x="108813" y="3228473"/>
                </a:lnTo>
                <a:cubicBezTo>
                  <a:pt x="48717" y="3228473"/>
                  <a:pt x="0" y="3179756"/>
                  <a:pt x="0" y="3119660"/>
                </a:cubicBezTo>
                <a:lnTo>
                  <a:pt x="0" y="658017"/>
                </a:lnTo>
                <a:lnTo>
                  <a:pt x="0" y="485803"/>
                </a:lnTo>
                <a:lnTo>
                  <a:pt x="0" y="47836"/>
                </a:lnTo>
                <a:cubicBezTo>
                  <a:pt x="0" y="21417"/>
                  <a:pt x="21417" y="0"/>
                  <a:pt x="47836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27623" y="2274582"/>
            <a:ext cx="3252071" cy="2899821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1797300"/>
            <a:ext cx="1003315" cy="4161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979235" y="3249764"/>
            <a:ext cx="2948849" cy="145935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8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农业资源环境面临严峻挑战，耕地面积减少、土壤肥力下降、水资源短缺等问题日益突出，制约了农业的可持续发展。
农业面源污染问题依然存在，农药、化肥过量使用等对生态环境造成一定影响，需要加强农业生态保护和修复。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979236" y="2491490"/>
            <a:ext cx="2948848" cy="67657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资源环境约束加剧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698837" y="3249764"/>
            <a:ext cx="2948849" cy="145935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8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农业生产成本不断上升，土地流转费用、农资价格、劳动力成本等不断增加，挤压了农业的利润空间。
农业比较效益较低，农民从事农业生产的积极性受到一定影响，需要通过科技创新、政策扶持等手段提高农业效益。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698837" y="2491490"/>
            <a:ext cx="2948848" cy="67657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农业生产成本上升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418440" y="3249764"/>
            <a:ext cx="2948849" cy="145935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8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农业市场竞争力有待提升，农产品品牌建设滞后，市场销售渠道不畅，农产品价格波动较大，影响了农民收入。
农业产业化程度不高，产业链条较短，农产品附加值较低，需要加强农业产业化经营，提高农产品市场竞争力。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418441" y="2491490"/>
            <a:ext cx="2948848" cy="67657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农业市场竞争力不足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农业可持续发展压力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753713" y="1805077"/>
            <a:ext cx="6278280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/>
          </a:ln>
          <a:effectLst>
            <a:outerShdw dist="190500" blurRad="381000" dir="5400000" sx="102000" sy="102000" kx="0" ky="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753713" y="1805078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rect l="l" t="t" r="r" b="b"/>
            <a:pathLst>
              <a:path w="1021368" h="1125281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86000">
                <a:schemeClr val="accent1">
                  <a:alpha val="100000"/>
                </a:schemeClr>
              </a:gs>
            </a:gsLst>
            <a:lin ang="3240000" scaled="0"/>
          </a:gradFill>
          <a:ln w="9525" cap="flat">
            <a:noFill/>
            <a:miter/>
          </a:ln>
          <a:effectLst>
            <a:outerShdw dist="127000" blurRad="190500" dir="5400000" sx="105000" sy="105000" kx="0" ky="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996491" y="2091345"/>
            <a:ext cx="552746" cy="55274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882667" y="3325585"/>
            <a:ext cx="6457564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/>
          </a:ln>
          <a:effectLst>
            <a:outerShdw dist="190500" blurRad="381000" dir="5400000" sx="102000" sy="102000" kx="0" ky="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882667" y="3325586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rect l="l" t="t" r="r" b="b"/>
            <a:pathLst>
              <a:path w="1021368" h="1125281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86000">
                <a:schemeClr val="accent2">
                  <a:lumMod val="75000"/>
                </a:schemeClr>
              </a:gs>
            </a:gsLst>
            <a:lin ang="3240000" scaled="0"/>
          </a:gradFill>
          <a:ln w="9525" cap="flat">
            <a:noFill/>
            <a:miter/>
          </a:ln>
          <a:effectLst>
            <a:outerShdw dist="127000" blurRad="190500" dir="5400000" sx="105000" sy="105000" kx="0" ky="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125445" y="3627738"/>
            <a:ext cx="552746" cy="520975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2946743" y="4846093"/>
            <a:ext cx="6278280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/>
          </a:ln>
          <a:effectLst>
            <a:outerShdw dist="190500" blurRad="381000" dir="5400000" sx="102000" sy="102000" kx="0" ky="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946743" y="4846094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rect l="l" t="t" r="r" b="b"/>
            <a:pathLst>
              <a:path w="1021368" h="1125281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86000">
                <a:schemeClr val="accent1">
                  <a:alpha val="100000"/>
                </a:schemeClr>
              </a:gs>
            </a:gsLst>
            <a:lin ang="3240000" scaled="0"/>
          </a:gradFill>
          <a:ln w="9525" cap="flat">
            <a:noFill/>
            <a:miter/>
          </a:ln>
          <a:effectLst>
            <a:outerShdw dist="127000" blurRad="190500" dir="5400000" sx="105000" sy="105000" kx="0" ky="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189561" y="5132361"/>
            <a:ext cx="552665" cy="552746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841283" y="1757471"/>
            <a:ext cx="49976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区域发展差距较大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840088" y="2114874"/>
            <a:ext cx="5003800" cy="7660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9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农村区域发展不平衡，东部地区农村发展水平相对较高，中西部地区农村发展相对滞后，城乡基础设施、公共服务等方面的差距依然较大。
农村贫困地区脱贫攻坚成果需要进一步巩固拓展，防止返贫任务依然艰巨，需要加强区域协调发展和精准帮扶。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101883" y="3319571"/>
            <a:ext cx="49976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农村人才短缺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100688" y="3676974"/>
            <a:ext cx="5003800" cy="7660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9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农村人才短缺问题突出，高素质人才流失严重，农村教育、医疗、科技等专业人才匮乏，制约了农村经济社会发展。
农村创新创业环境有待改善，吸引人才回流和外来人才投身农村的政策措施需要进一步完善，需要加强农村人才队伍建设。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123983" y="4843571"/>
            <a:ext cx="49976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农村社会治理难度增大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122788" y="5200974"/>
            <a:ext cx="5003800" cy="7660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9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随着农村经济社会的快速发展，农村社会治理难度不断增大，利益诉求多元化、社会矛盾复杂化等问题日益突出。
农村法治建设仍需加强，法律服务、法律援助等资源不足，农村居民的法治意识和法律素养有待进一步提高，需要创新农村社会治理模式。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农村发展不平衡不充分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60400" y="5324199"/>
            <a:ext cx="10858500" cy="7200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6200000" flipH="0" flipV="0">
            <a:off x="4355300" y="1868201"/>
            <a:ext cx="3456000" cy="345600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643300" y="3509525"/>
            <a:ext cx="2880000" cy="16361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03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农民就业渠道相对狭窄，主要集中在传统农业和农村劳动力转移就业，新兴产业发展带来的就业机会有限，需要加强农村产业融合发展，拓宽农民就业渠道。
农民职业技能培训不足，就业竞争力较低，需要加强职业技能培训和就业创业指导服务，提高农民就业质量和收入水平。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643300" y="2794359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农民就业机会有限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887458" y="2263712"/>
            <a:ext cx="391685" cy="447317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  <a:miter/>
          </a:ln>
        </p:spPr>
        <p:txBody>
          <a:bodyPr vert="horz" wrap="square" lIns="38090" tIns="38090" rIns="38090" bIns="3809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009558" y="3509525"/>
            <a:ext cx="2880000" cy="16361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9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农产品市场价格波动频繁，受自然因素、市场供求关系等因素影响较大，农民收入不稳定，需要加强农产品市场调控和价格稳定机制建设。
农产品销售渠道不畅，信息不对称问题依然存在，农民在市场交易中处于弱势地位，需要加强农产品流通体系建设和市场信息服务。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009558" y="2794359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农产品价格波动频繁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289742" y="3509525"/>
            <a:ext cx="2880000" cy="16361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农民财产性收入增长缓慢，农村土地制度改革有待深化，农民土地承包经营权、宅基地使用权等财产权益未能充分实现，需要进一步完善农村土地制度和产权制度改革，增加农民财产性收入。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8289742" y="2794359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农民财产性收入增长缓慢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234468" y="2263712"/>
            <a:ext cx="430180" cy="447317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  <a:miter/>
          </a:ln>
        </p:spPr>
        <p:txBody>
          <a:bodyPr vert="horz" wrap="square" lIns="38090" tIns="38090" rIns="38090" bIns="3809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9506084" y="2302373"/>
            <a:ext cx="447317" cy="369994"/>
          </a:xfrm>
          <a:custGeom>
            <a:avLst/>
            <a:gdLst>
              <a:gd name="connsiteX0" fmla="*/ 153878 w 870468"/>
              <a:gd name="connsiteY0" fmla="*/ 353026 h 720000"/>
              <a:gd name="connsiteX1" fmla="*/ 449972 w 870468"/>
              <a:gd name="connsiteY1" fmla="*/ 353026 h 720000"/>
              <a:gd name="connsiteX2" fmla="*/ 489985 w 870468"/>
              <a:gd name="connsiteY2" fmla="*/ 393039 h 720000"/>
              <a:gd name="connsiteX3" fmla="*/ 449972 w 870468"/>
              <a:gd name="connsiteY3" fmla="*/ 433051 h 720000"/>
              <a:gd name="connsiteX4" fmla="*/ 153878 w 870468"/>
              <a:gd name="connsiteY4" fmla="*/ 433051 h 720000"/>
              <a:gd name="connsiteX5" fmla="*/ 113865 w 870468"/>
              <a:gd name="connsiteY5" fmla="*/ 393039 h 720000"/>
              <a:gd name="connsiteX6" fmla="*/ 153878 w 870468"/>
              <a:gd name="connsiteY6" fmla="*/ 353026 h 720000"/>
              <a:gd name="connsiteX7" fmla="*/ 68708 w 870468"/>
              <a:gd name="connsiteY7" fmla="*/ 275858 h 720000"/>
              <a:gd name="connsiteX8" fmla="*/ 68708 w 870468"/>
              <a:gd name="connsiteY8" fmla="*/ 603735 h 720000"/>
              <a:gd name="connsiteX9" fmla="*/ 116266 w 870468"/>
              <a:gd name="connsiteY9" fmla="*/ 651293 h 720000"/>
              <a:gd name="connsiteX10" fmla="*/ 598821 w 870468"/>
              <a:gd name="connsiteY10" fmla="*/ 651293 h 720000"/>
              <a:gd name="connsiteX11" fmla="*/ 754317 w 870468"/>
              <a:gd name="connsiteY11" fmla="*/ 651293 h 720000"/>
              <a:gd name="connsiteX12" fmla="*/ 801875 w 870468"/>
              <a:gd name="connsiteY12" fmla="*/ 603735 h 720000"/>
              <a:gd name="connsiteX13" fmla="*/ 801875 w 870468"/>
              <a:gd name="connsiteY13" fmla="*/ 275858 h 720000"/>
              <a:gd name="connsiteX14" fmla="*/ 598821 w 870468"/>
              <a:gd name="connsiteY14" fmla="*/ 275858 h 720000"/>
              <a:gd name="connsiteX15" fmla="*/ 116266 w 870468"/>
              <a:gd name="connsiteY15" fmla="*/ 68593 h 720000"/>
              <a:gd name="connsiteX16" fmla="*/ 68708 w 870468"/>
              <a:gd name="connsiteY16" fmla="*/ 116151 h 720000"/>
              <a:gd name="connsiteX17" fmla="*/ 68708 w 870468"/>
              <a:gd name="connsiteY17" fmla="*/ 207265 h 720000"/>
              <a:gd name="connsiteX18" fmla="*/ 598821 w 870468"/>
              <a:gd name="connsiteY18" fmla="*/ 207265 h 720000"/>
              <a:gd name="connsiteX19" fmla="*/ 801875 w 870468"/>
              <a:gd name="connsiteY19" fmla="*/ 207265 h 720000"/>
              <a:gd name="connsiteX20" fmla="*/ 801875 w 870468"/>
              <a:gd name="connsiteY20" fmla="*/ 116151 h 720000"/>
              <a:gd name="connsiteX21" fmla="*/ 754317 w 870468"/>
              <a:gd name="connsiteY21" fmla="*/ 68593 h 720000"/>
              <a:gd name="connsiteX22" fmla="*/ 598821 w 870468"/>
              <a:gd name="connsiteY22" fmla="*/ 68593 h 720000"/>
              <a:gd name="connsiteX23" fmla="*/ 116266 w 870468"/>
              <a:gd name="connsiteY23" fmla="*/ 0 h 720000"/>
              <a:gd name="connsiteX24" fmla="*/ 598821 w 870468"/>
              <a:gd name="connsiteY24" fmla="*/ 0 h 720000"/>
              <a:gd name="connsiteX25" fmla="*/ 754317 w 870468"/>
              <a:gd name="connsiteY25" fmla="*/ 0 h 720000"/>
              <a:gd name="connsiteX26" fmla="*/ 870468 w 870468"/>
              <a:gd name="connsiteY26" fmla="*/ 116151 h 720000"/>
              <a:gd name="connsiteX27" fmla="*/ 870468 w 870468"/>
              <a:gd name="connsiteY27" fmla="*/ 241562 h 720000"/>
              <a:gd name="connsiteX28" fmla="*/ 870468 w 870468"/>
              <a:gd name="connsiteY28" fmla="*/ 603735 h 720000"/>
              <a:gd name="connsiteX29" fmla="*/ 754317 w 870468"/>
              <a:gd name="connsiteY29" fmla="*/ 720000 h 720000"/>
              <a:gd name="connsiteX30" fmla="*/ 598821 w 870468"/>
              <a:gd name="connsiteY30" fmla="*/ 720000 h 720000"/>
              <a:gd name="connsiteX31" fmla="*/ 116266 w 870468"/>
              <a:gd name="connsiteY31" fmla="*/ 720000 h 720000"/>
              <a:gd name="connsiteX32" fmla="*/ 115 w 870468"/>
              <a:gd name="connsiteY32" fmla="*/ 603849 h 720000"/>
              <a:gd name="connsiteX33" fmla="*/ 115 w 870468"/>
              <a:gd name="connsiteY33" fmla="*/ 241841 h 720000"/>
              <a:gd name="connsiteX34" fmla="*/ 0 w 870468"/>
              <a:gd name="connsiteY34" fmla="*/ 241562 h 720000"/>
              <a:gd name="connsiteX35" fmla="*/ 115 w 870468"/>
              <a:gd name="connsiteY35" fmla="*/ 241284 h 720000"/>
              <a:gd name="connsiteX36" fmla="*/ 115 w 870468"/>
              <a:gd name="connsiteY36" fmla="*/ 116151 h 720000"/>
              <a:gd name="connsiteX37" fmla="*/ 116266 w 870468"/>
              <a:gd name="connsiteY37" fmla="*/ 0 h 720000"/>
            </a:gdLst>
            <a:rect l="l" t="t" r="r" b="b"/>
            <a:pathLst>
              <a:path w="870468" h="720000">
                <a:moveTo>
                  <a:pt x="153878" y="353026"/>
                </a:moveTo>
                <a:lnTo>
                  <a:pt x="449972" y="353026"/>
                </a:lnTo>
                <a:cubicBezTo>
                  <a:pt x="472036" y="353026"/>
                  <a:pt x="489985" y="370975"/>
                  <a:pt x="489985" y="393039"/>
                </a:cubicBezTo>
                <a:cubicBezTo>
                  <a:pt x="489985" y="415103"/>
                  <a:pt x="472150" y="433051"/>
                  <a:pt x="449972" y="433051"/>
                </a:cubicBezTo>
                <a:lnTo>
                  <a:pt x="153878" y="433051"/>
                </a:lnTo>
                <a:cubicBezTo>
                  <a:pt x="131814" y="433051"/>
                  <a:pt x="113865" y="415103"/>
                  <a:pt x="113865" y="393039"/>
                </a:cubicBezTo>
                <a:cubicBezTo>
                  <a:pt x="113865" y="370975"/>
                  <a:pt x="131814" y="353026"/>
                  <a:pt x="153878" y="353026"/>
                </a:cubicBezTo>
                <a:close/>
                <a:moveTo>
                  <a:pt x="68708" y="275858"/>
                </a:moveTo>
                <a:lnTo>
                  <a:pt x="68708" y="603735"/>
                </a:lnTo>
                <a:cubicBezTo>
                  <a:pt x="68708" y="630029"/>
                  <a:pt x="90087" y="651293"/>
                  <a:pt x="116266" y="651293"/>
                </a:cubicBezTo>
                <a:lnTo>
                  <a:pt x="598821" y="651293"/>
                </a:lnTo>
                <a:lnTo>
                  <a:pt x="754317" y="651293"/>
                </a:lnTo>
                <a:cubicBezTo>
                  <a:pt x="780611" y="651293"/>
                  <a:pt x="801875" y="629915"/>
                  <a:pt x="801875" y="603735"/>
                </a:cubicBezTo>
                <a:lnTo>
                  <a:pt x="801875" y="275858"/>
                </a:lnTo>
                <a:lnTo>
                  <a:pt x="598821" y="275858"/>
                </a:lnTo>
                <a:close/>
                <a:moveTo>
                  <a:pt x="116266" y="68593"/>
                </a:moveTo>
                <a:cubicBezTo>
                  <a:pt x="89972" y="68593"/>
                  <a:pt x="68708" y="89972"/>
                  <a:pt x="68708" y="116151"/>
                </a:cubicBezTo>
                <a:lnTo>
                  <a:pt x="68708" y="207265"/>
                </a:lnTo>
                <a:lnTo>
                  <a:pt x="598821" y="207265"/>
                </a:lnTo>
                <a:lnTo>
                  <a:pt x="801875" y="207265"/>
                </a:lnTo>
                <a:lnTo>
                  <a:pt x="801875" y="116151"/>
                </a:lnTo>
                <a:cubicBezTo>
                  <a:pt x="801875" y="89857"/>
                  <a:pt x="780497" y="68593"/>
                  <a:pt x="754317" y="68593"/>
                </a:cubicBezTo>
                <a:lnTo>
                  <a:pt x="598821" y="68593"/>
                </a:lnTo>
                <a:close/>
                <a:moveTo>
                  <a:pt x="116266" y="0"/>
                </a:moveTo>
                <a:lnTo>
                  <a:pt x="598821" y="0"/>
                </a:lnTo>
                <a:lnTo>
                  <a:pt x="754317" y="0"/>
                </a:lnTo>
                <a:cubicBezTo>
                  <a:pt x="818338" y="0"/>
                  <a:pt x="870468" y="52131"/>
                  <a:pt x="870468" y="116151"/>
                </a:cubicBezTo>
                <a:lnTo>
                  <a:pt x="870468" y="241562"/>
                </a:lnTo>
                <a:lnTo>
                  <a:pt x="870468" y="603735"/>
                </a:lnTo>
                <a:cubicBezTo>
                  <a:pt x="870468" y="667869"/>
                  <a:pt x="818338" y="720000"/>
                  <a:pt x="754317" y="720000"/>
                </a:cubicBezTo>
                <a:lnTo>
                  <a:pt x="598821" y="720000"/>
                </a:lnTo>
                <a:lnTo>
                  <a:pt x="116266" y="720000"/>
                </a:lnTo>
                <a:cubicBezTo>
                  <a:pt x="52246" y="720000"/>
                  <a:pt x="115" y="667869"/>
                  <a:pt x="115" y="603849"/>
                </a:cubicBezTo>
                <a:lnTo>
                  <a:pt x="115" y="241841"/>
                </a:lnTo>
                <a:lnTo>
                  <a:pt x="0" y="241562"/>
                </a:lnTo>
                <a:lnTo>
                  <a:pt x="115" y="241284"/>
                </a:lnTo>
                <a:lnTo>
                  <a:pt x="115" y="116151"/>
                </a:lnTo>
                <a:cubicBezTo>
                  <a:pt x="115" y="52131"/>
                  <a:pt x="52246" y="0"/>
                  <a:pt x="116266" y="0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  <a:miter/>
          </a:ln>
        </p:spPr>
        <p:txBody>
          <a:bodyPr vert="horz" wrap="square" lIns="38090" tIns="38090" rIns="38090" bIns="3809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农民增收难度增大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乡村振兴战略</a:t>
            </a:r>
            <a:endParaRPr kumimoji="1" lang="zh-CN" altLang="en-US"/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60400" y="1998408"/>
            <a:ext cx="3492958" cy="3532425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3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343171" y="1998408"/>
            <a:ext cx="3492958" cy="3532425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3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025942" y="1998408"/>
            <a:ext cx="3492958" cy="3532425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3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325277" y="1629061"/>
            <a:ext cx="600054" cy="600054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65379" y="2857500"/>
            <a:ext cx="2893966" cy="5235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推进农业现代化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65379" y="3560218"/>
            <a:ext cx="3059952" cy="174064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加快农业科技创新，提高农业科技贡献率，推动农业机械化、智能化发展，提高农业生产效率和质量。
发展特色农业、高效农业，优化农业产业结构，延长农业产业链，提高农产品附加值，增强农业市场竞争力。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563007" y="2857500"/>
            <a:ext cx="3112124" cy="5330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培育农村新产业新业态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563007" y="3560219"/>
            <a:ext cx="3112124" cy="1740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大力发展休闲农业、乡村旅游、农村电商等新产业新业态，拓宽农民增收渠道，促进农村一二三产业融合发展。
加强农村产业融合发展示范园建设，培育壮大农业产业化龙头企业，带动农民增收致富。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008048" y="1629061"/>
            <a:ext cx="600054" cy="600054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1" name="标题 1"/>
          <p:cNvCxnSpPr/>
          <p:nvPr/>
        </p:nvCxnSpPr>
        <p:spPr>
          <a:xfrm rot="0" flipH="0" flipV="0">
            <a:off x="865379" y="3448606"/>
            <a:ext cx="1136139" cy="0"/>
          </a:xfrm>
          <a:prstGeom prst="line">
            <a:avLst/>
          </a:prstGeom>
          <a:noFill/>
          <a:ln w="22225" cap="sq">
            <a:solidFill>
              <a:schemeClr val="accent3">
                <a:lumMod val="20000"/>
                <a:lumOff val="80000"/>
              </a:schemeClr>
            </a:solidFill>
            <a:miter/>
          </a:ln>
        </p:spPr>
      </p:cxnSp>
      <p:cxnSp>
        <p:nvCxnSpPr>
          <p:cNvPr id="12" name="标题 1"/>
          <p:cNvCxnSpPr/>
          <p:nvPr/>
        </p:nvCxnSpPr>
        <p:spPr>
          <a:xfrm rot="0" flipH="0" flipV="0">
            <a:off x="4563007" y="3452893"/>
            <a:ext cx="1136139" cy="0"/>
          </a:xfrm>
          <a:prstGeom prst="line">
            <a:avLst/>
          </a:prstGeom>
          <a:noFill/>
          <a:ln w="22225" cap="sq">
            <a:solidFill>
              <a:schemeClr val="accent3">
                <a:lumMod val="20000"/>
                <a:lumOff val="80000"/>
              </a:schemeClr>
            </a:solidFill>
            <a:miter/>
          </a:ln>
        </p:spPr>
      </p:cxnSp>
      <p:sp>
        <p:nvSpPr>
          <p:cNvPr id="13" name="标题 1"/>
          <p:cNvSpPr txBox="1"/>
          <p:nvPr/>
        </p:nvSpPr>
        <p:spPr>
          <a:xfrm rot="0" flipH="0" flipV="0">
            <a:off x="8214499" y="2857500"/>
            <a:ext cx="3112124" cy="5330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促进农村产业融合发展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14499" y="3560219"/>
            <a:ext cx="3112124" cy="1740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推动农村产业融合发展，加强农村产业融合示范园建设，培育壮大农业产业化龙头企业，带动农民增收致富。
加强农村产业融合发展的政策支持和要素保障，完善农村产业融合发展的体制机制，促进农村产业融合发展。</a:t>
            </a:r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 rot="0" flipH="0" flipV="0">
            <a:off x="8214499" y="3452893"/>
            <a:ext cx="1136139" cy="0"/>
          </a:xfrm>
          <a:prstGeom prst="line">
            <a:avLst/>
          </a:prstGeom>
          <a:noFill/>
          <a:ln w="22225" cap="sq">
            <a:solidFill>
              <a:schemeClr val="accent3">
                <a:lumMod val="20000"/>
                <a:lumOff val="80000"/>
              </a:schemeClr>
            </a:solidFill>
            <a:miter/>
          </a:ln>
        </p:spPr>
      </p:cxnSp>
      <p:sp>
        <p:nvSpPr>
          <p:cNvPr id="16" name="标题 1"/>
          <p:cNvSpPr txBox="1"/>
          <p:nvPr/>
        </p:nvSpPr>
        <p:spPr>
          <a:xfrm rot="0" flipH="0" flipV="0">
            <a:off x="10690820" y="1629061"/>
            <a:ext cx="600054" cy="600054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214499" y="2232402"/>
            <a:ext cx="540000" cy="540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358500" y="2383644"/>
            <a:ext cx="252000" cy="237515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563007" y="2232402"/>
            <a:ext cx="540000" cy="540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4707008" y="2392091"/>
            <a:ext cx="252000" cy="220622"/>
          </a:xfrm>
          <a:custGeom>
            <a:avLst/>
            <a:gdLst>
              <a:gd name="connsiteX0" fmla="*/ 411293 w 822401"/>
              <a:gd name="connsiteY0" fmla="*/ 234366 h 720000"/>
              <a:gd name="connsiteX1" fmla="*/ 536928 w 822401"/>
              <a:gd name="connsiteY1" fmla="*/ 360000 h 720000"/>
              <a:gd name="connsiteX2" fmla="*/ 411293 w 822401"/>
              <a:gd name="connsiteY2" fmla="*/ 485635 h 720000"/>
              <a:gd name="connsiteX3" fmla="*/ 285659 w 822401"/>
              <a:gd name="connsiteY3" fmla="*/ 360000 h 720000"/>
              <a:gd name="connsiteX4" fmla="*/ 411293 w 822401"/>
              <a:gd name="connsiteY4" fmla="*/ 234366 h 720000"/>
              <a:gd name="connsiteX5" fmla="*/ 411293 w 822401"/>
              <a:gd name="connsiteY5" fmla="*/ 178938 h 720000"/>
              <a:gd name="connsiteX6" fmla="*/ 230231 w 822401"/>
              <a:gd name="connsiteY6" fmla="*/ 360000 h 720000"/>
              <a:gd name="connsiteX7" fmla="*/ 411293 w 822401"/>
              <a:gd name="connsiteY7" fmla="*/ 541063 h 720000"/>
              <a:gd name="connsiteX8" fmla="*/ 592355 w 822401"/>
              <a:gd name="connsiteY8" fmla="*/ 360000 h 720000"/>
              <a:gd name="connsiteX9" fmla="*/ 411293 w 822401"/>
              <a:gd name="connsiteY9" fmla="*/ 178938 h 720000"/>
              <a:gd name="connsiteX10" fmla="*/ 219884 w 822401"/>
              <a:gd name="connsiteY10" fmla="*/ 0 h 720000"/>
              <a:gd name="connsiteX11" fmla="*/ 602517 w 822401"/>
              <a:gd name="connsiteY11" fmla="*/ 0 h 720000"/>
              <a:gd name="connsiteX12" fmla="*/ 627275 w 822401"/>
              <a:gd name="connsiteY12" fmla="*/ 14319 h 720000"/>
              <a:gd name="connsiteX13" fmla="*/ 818591 w 822401"/>
              <a:gd name="connsiteY13" fmla="*/ 345682 h 720000"/>
              <a:gd name="connsiteX14" fmla="*/ 818591 w 822401"/>
              <a:gd name="connsiteY14" fmla="*/ 374319 h 720000"/>
              <a:gd name="connsiteX15" fmla="*/ 627367 w 822401"/>
              <a:gd name="connsiteY15" fmla="*/ 705682 h 720000"/>
              <a:gd name="connsiteX16" fmla="*/ 602609 w 822401"/>
              <a:gd name="connsiteY16" fmla="*/ 720000 h 720000"/>
              <a:gd name="connsiteX17" fmla="*/ 219977 w 822401"/>
              <a:gd name="connsiteY17" fmla="*/ 720000 h 720000"/>
              <a:gd name="connsiteX18" fmla="*/ 195219 w 822401"/>
              <a:gd name="connsiteY18" fmla="*/ 705682 h 720000"/>
              <a:gd name="connsiteX19" fmla="*/ 3811 w 822401"/>
              <a:gd name="connsiteY19" fmla="*/ 374319 h 720000"/>
              <a:gd name="connsiteX20" fmla="*/ 3811 w 822401"/>
              <a:gd name="connsiteY20" fmla="*/ 345682 h 720000"/>
              <a:gd name="connsiteX21" fmla="*/ 195127 w 822401"/>
              <a:gd name="connsiteY21" fmla="*/ 14319 h 720000"/>
              <a:gd name="connsiteX22" fmla="*/ 219884 w 822401"/>
              <a:gd name="connsiteY22" fmla="*/ 0 h 720000"/>
            </a:gdLst>
            <a:rect l="l" t="t" r="r" b="b"/>
            <a:pathLst>
              <a:path w="822401" h="720000">
                <a:moveTo>
                  <a:pt x="411293" y="234366"/>
                </a:moveTo>
                <a:cubicBezTo>
                  <a:pt x="480577" y="234366"/>
                  <a:pt x="536928" y="290716"/>
                  <a:pt x="536928" y="360000"/>
                </a:cubicBezTo>
                <a:cubicBezTo>
                  <a:pt x="536928" y="429284"/>
                  <a:pt x="480577" y="485635"/>
                  <a:pt x="411293" y="485635"/>
                </a:cubicBezTo>
                <a:cubicBezTo>
                  <a:pt x="342009" y="485635"/>
                  <a:pt x="285659" y="429284"/>
                  <a:pt x="285659" y="360000"/>
                </a:cubicBezTo>
                <a:cubicBezTo>
                  <a:pt x="285659" y="290716"/>
                  <a:pt x="342009" y="234366"/>
                  <a:pt x="411293" y="234366"/>
                </a:cubicBezTo>
                <a:close/>
                <a:moveTo>
                  <a:pt x="411293" y="178938"/>
                </a:moveTo>
                <a:cubicBezTo>
                  <a:pt x="311432" y="178938"/>
                  <a:pt x="230231" y="260139"/>
                  <a:pt x="230231" y="360000"/>
                </a:cubicBezTo>
                <a:cubicBezTo>
                  <a:pt x="230231" y="459862"/>
                  <a:pt x="311432" y="541063"/>
                  <a:pt x="411293" y="541063"/>
                </a:cubicBezTo>
                <a:cubicBezTo>
                  <a:pt x="511154" y="541063"/>
                  <a:pt x="592355" y="459862"/>
                  <a:pt x="592355" y="360000"/>
                </a:cubicBezTo>
                <a:cubicBezTo>
                  <a:pt x="592355" y="260139"/>
                  <a:pt x="511154" y="178938"/>
                  <a:pt x="411293" y="178938"/>
                </a:cubicBezTo>
                <a:close/>
                <a:moveTo>
                  <a:pt x="219884" y="0"/>
                </a:moveTo>
                <a:lnTo>
                  <a:pt x="602517" y="0"/>
                </a:lnTo>
                <a:cubicBezTo>
                  <a:pt x="612679" y="0"/>
                  <a:pt x="622194" y="5451"/>
                  <a:pt x="627275" y="14319"/>
                </a:cubicBezTo>
                <a:lnTo>
                  <a:pt x="818591" y="345682"/>
                </a:lnTo>
                <a:cubicBezTo>
                  <a:pt x="823672" y="354550"/>
                  <a:pt x="823672" y="365451"/>
                  <a:pt x="818591" y="374319"/>
                </a:cubicBezTo>
                <a:lnTo>
                  <a:pt x="627367" y="705682"/>
                </a:lnTo>
                <a:cubicBezTo>
                  <a:pt x="622286" y="714550"/>
                  <a:pt x="612771" y="720000"/>
                  <a:pt x="602609" y="720000"/>
                </a:cubicBezTo>
                <a:lnTo>
                  <a:pt x="219977" y="720000"/>
                </a:lnTo>
                <a:cubicBezTo>
                  <a:pt x="209815" y="720000"/>
                  <a:pt x="200300" y="714550"/>
                  <a:pt x="195219" y="705682"/>
                </a:cubicBezTo>
                <a:lnTo>
                  <a:pt x="3811" y="374319"/>
                </a:lnTo>
                <a:cubicBezTo>
                  <a:pt x="-1270" y="365543"/>
                  <a:pt x="-1270" y="354550"/>
                  <a:pt x="3811" y="345682"/>
                </a:cubicBezTo>
                <a:lnTo>
                  <a:pt x="195127" y="14319"/>
                </a:lnTo>
                <a:cubicBezTo>
                  <a:pt x="200208" y="5451"/>
                  <a:pt x="209723" y="0"/>
                  <a:pt x="219884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65379" y="2232401"/>
            <a:ext cx="540000" cy="540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014207" y="2376401"/>
            <a:ext cx="242345" cy="252000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3354579" y="1727200"/>
            <a:ext cx="569866" cy="4092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7037579" y="1727200"/>
            <a:ext cx="569866" cy="4092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0695179" y="1727200"/>
            <a:ext cx="569866" cy="4092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产业兴旺：乡村振兴的经济基础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61169" y="1689507"/>
            <a:ext cx="3239031" cy="4370054"/>
          </a:xfrm>
          <a:prstGeom prst="rect">
            <a:avLst/>
          </a:prstGeom>
          <a:solidFill>
            <a:schemeClr val="bg1"/>
          </a:solidFill>
          <a:ln w="12700" cap="flat">
            <a:noFill/>
            <a:miter/>
          </a:ln>
          <a:effectLst>
            <a:outerShdw dist="38100" blurRad="139700" dir="2700015" sx="100000" sy="100000" kx="0" ky="0" algn="b" rotWithShape="0">
              <a:schemeClr val="accent1">
                <a:alpha val="21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60400" y="2836485"/>
            <a:ext cx="3241040" cy="841693"/>
          </a:xfrm>
          <a:prstGeom prst="rect">
            <a:avLst/>
          </a:prstGeom>
          <a:gradFill>
            <a:gsLst>
              <a:gs pos="44000">
                <a:schemeClr val="accent1"/>
              </a:gs>
              <a:gs pos="100000">
                <a:schemeClr val="accent1">
                  <a:lumMod val="75000"/>
                  <a:lumOff val="25000"/>
                </a:schemeClr>
              </a:gs>
            </a:gsLst>
            <a:lin ang="2700000" scaled="0"/>
          </a:gradFill>
          <a:ln w="9525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961708" y="2954021"/>
            <a:ext cx="2638424" cy="6370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加强农村生态保护修复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037437" y="1277620"/>
            <a:ext cx="2486496" cy="14207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941484" y="3890716"/>
            <a:ext cx="2678400" cy="1245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3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加强农村生态环境保护，推进山水林田湖草沙系统治理，加强耕地、林地、草地等生态保护修复，提高生态系统质量和稳定性。
加强农村污染防治，推进农业面源污染防治，加强农村污水、垃圾治理，改善农村生态环境质量。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112606" y="5287948"/>
            <a:ext cx="478459" cy="450958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477043" y="1689507"/>
            <a:ext cx="3239031" cy="4370054"/>
          </a:xfrm>
          <a:prstGeom prst="rect">
            <a:avLst/>
          </a:prstGeom>
          <a:solidFill>
            <a:schemeClr val="bg1"/>
          </a:solidFill>
          <a:ln w="12700" cap="flat">
            <a:noFill/>
            <a:miter/>
          </a:ln>
          <a:effectLst>
            <a:outerShdw dist="38100" blurRad="139700" dir="2700015" sx="100000" sy="100000" kx="0" ky="0" algn="b" rotWithShape="0">
              <a:schemeClr val="accent1">
                <a:alpha val="21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476274" y="2874585"/>
            <a:ext cx="3241040" cy="803593"/>
          </a:xfrm>
          <a:prstGeom prst="rect">
            <a:avLst/>
          </a:prstGeom>
          <a:gradFill>
            <a:gsLst>
              <a:gs pos="44000">
                <a:schemeClr val="accent1"/>
              </a:gs>
              <a:gs pos="100000">
                <a:schemeClr val="accent1">
                  <a:lumMod val="75000"/>
                  <a:lumOff val="25000"/>
                </a:schemeClr>
              </a:gs>
            </a:gsLst>
            <a:lin ang="2700000" scaled="0"/>
          </a:gradFill>
          <a:ln w="9525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777582" y="2954021"/>
            <a:ext cx="2638424" cy="6370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推进农村人居环境整治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853311" y="1277620"/>
            <a:ext cx="2486496" cy="14207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757358" y="3890716"/>
            <a:ext cx="2678400" cy="1245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3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持续推进农村人居环境整治提升行动，加强农村卫生厕所改造、生活垃圾处理、污水治理等工作，改善农村人居环境。
加强农村基础设施建设，完善农村交通、供水、供电、通信等基础设施，提升农村公共服务水平。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928480" y="5287948"/>
            <a:ext cx="478459" cy="450958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92917" y="1689507"/>
            <a:ext cx="3239031" cy="4370054"/>
          </a:xfrm>
          <a:prstGeom prst="rect">
            <a:avLst/>
          </a:prstGeom>
          <a:solidFill>
            <a:schemeClr val="bg1"/>
          </a:solidFill>
          <a:ln w="12700" cap="flat">
            <a:noFill/>
            <a:miter/>
          </a:ln>
          <a:effectLst>
            <a:outerShdw dist="38100" blurRad="139700" dir="2700015" sx="100000" sy="100000" kx="0" ky="0" algn="b" rotWithShape="0">
              <a:schemeClr val="accent1">
                <a:alpha val="21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292148" y="2887285"/>
            <a:ext cx="3241040" cy="790893"/>
          </a:xfrm>
          <a:prstGeom prst="rect">
            <a:avLst/>
          </a:prstGeom>
          <a:gradFill>
            <a:gsLst>
              <a:gs pos="44000">
                <a:schemeClr val="accent1"/>
              </a:gs>
              <a:gs pos="100000">
                <a:schemeClr val="accent1">
                  <a:lumMod val="75000"/>
                  <a:lumOff val="25000"/>
                </a:schemeClr>
              </a:gs>
            </a:gsLst>
            <a:lin ang="2700000" scaled="0"/>
          </a:gradFill>
          <a:ln w="9525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593456" y="2979421"/>
            <a:ext cx="2638424" cy="6116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发展生态农业和循环经济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669185" y="1277620"/>
            <a:ext cx="2486496" cy="14207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573232" y="3890716"/>
            <a:ext cx="2678400" cy="1245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大力发展生态农业，推广绿色生产方式，减少农药、化肥使用量，提高农产品质量安全水平。
发展农村循环经济，推进农业废弃物资源化利用，实现农业可持续发展。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10744354" y="5287948"/>
            <a:ext cx="478459" cy="450958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生态宜居：乡村振兴的生态保障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/>
          <p:cNvGrpSpPr/>
          <p:nvPr/>
        </p:nvGrpSpPr>
        <p:grpSpPr>
          <a:xfrm>
            <a:off x="1330539" y="2271562"/>
            <a:ext cx="2930319" cy="2721277"/>
            <a:chOff x="1330539" y="2271562"/>
            <a:chExt cx="2930319" cy="2721277"/>
          </a:xfrm>
        </p:grpSpPr>
        <p:grpSp>
          <p:nvGrpSpPr>
            <p:cNvPr id="3" name=""/>
            <p:cNvGrpSpPr/>
            <p:nvPr/>
          </p:nvGrpSpPr>
          <p:grpSpPr>
            <a:xfrm>
              <a:off x="1330539" y="2271562"/>
              <a:ext cx="2930319" cy="2721277"/>
              <a:chOff x="1330539" y="2271562"/>
              <a:chExt cx="2930319" cy="2721277"/>
            </a:xfrm>
          </p:grpSpPr>
          <p:sp>
            <p:nvSpPr>
              <p:cNvPr id="4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5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6" name="标题 1"/>
            <p:cNvSpPr txBox="1"/>
            <p:nvPr/>
          </p:nvSpPr>
          <p:spPr>
            <a:xfrm rot="0" flipH="0" flipV="0">
              <a:off x="1450448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7" name=""/>
          <p:cNvGrpSpPr/>
          <p:nvPr/>
        </p:nvGrpSpPr>
        <p:grpSpPr>
          <a:xfrm>
            <a:off x="1189869" y="2271562"/>
            <a:ext cx="2380112" cy="475724"/>
            <a:chOff x="1189869" y="2271562"/>
            <a:chExt cx="2380112" cy="475724"/>
          </a:xfrm>
        </p:grpSpPr>
        <p:sp>
          <p:nvSpPr>
            <p:cNvPr id="8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0" name="标题 1"/>
          <p:cNvSpPr txBox="1"/>
          <p:nvPr/>
        </p:nvSpPr>
        <p:spPr>
          <a:xfrm rot="0" flipH="0" flipV="0">
            <a:off x="1605642" y="2324758"/>
            <a:ext cx="2070100" cy="294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4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加强农村思想道德建设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605642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229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加强农村思想道德建设，弘扬社会主义核心价值观，开展文明村镇、文明家庭等创建活动，提高农民思想道德素质。
加强农村文化教育，普及科学知识，提高农民科学文化素质，营造良好的农村文化氛围。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330539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grpSp>
        <p:nvGrpSpPr>
          <p:cNvPr id="13" name=""/>
          <p:cNvGrpSpPr/>
          <p:nvPr/>
        </p:nvGrpSpPr>
        <p:grpSpPr>
          <a:xfrm>
            <a:off x="4694825" y="2271562"/>
            <a:ext cx="2930319" cy="2721277"/>
            <a:chOff x="4694825" y="2271562"/>
            <a:chExt cx="2930319" cy="2721277"/>
          </a:xfrm>
        </p:grpSpPr>
        <p:grpSp>
          <p:nvGrpSpPr>
            <p:cNvPr id="14" name=""/>
            <p:cNvGrpSpPr/>
            <p:nvPr/>
          </p:nvGrpSpPr>
          <p:grpSpPr>
            <a:xfrm>
              <a:off x="4694825" y="2271562"/>
              <a:ext cx="2930319" cy="2721277"/>
              <a:chOff x="4694825" y="2271562"/>
              <a:chExt cx="2930319" cy="2721277"/>
            </a:xfrm>
          </p:grpSpPr>
          <p:sp>
            <p:nvSpPr>
              <p:cNvPr id="15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16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17" name="标题 1"/>
            <p:cNvSpPr txBox="1"/>
            <p:nvPr/>
          </p:nvSpPr>
          <p:spPr>
            <a:xfrm rot="0" flipH="0" flipV="0">
              <a:off x="4814734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8" name=""/>
          <p:cNvGrpSpPr/>
          <p:nvPr/>
        </p:nvGrpSpPr>
        <p:grpSpPr>
          <a:xfrm>
            <a:off x="4554155" y="2271562"/>
            <a:ext cx="2380112" cy="475724"/>
            <a:chOff x="4554155" y="2271562"/>
            <a:chExt cx="2380112" cy="475724"/>
          </a:xfrm>
        </p:grpSpPr>
        <p:sp>
          <p:nvSpPr>
            <p:cNvPr id="19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0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1" name="标题 1"/>
          <p:cNvSpPr txBox="1"/>
          <p:nvPr/>
        </p:nvSpPr>
        <p:spPr>
          <a:xfrm rot="0" flipH="0" flipV="0">
            <a:off x="5019356" y="2324758"/>
            <a:ext cx="2070100" cy="2819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35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传承和弘扬优秀乡村文化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4969928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262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传承和弘扬优秀乡村文化，保护和利用好传统村落、民俗文化等文化遗产，挖掘乡村文化内涵，打造具有地方特色的乡村文化品牌。
加强农村文化设施建设，丰富农村文化生活，满足农民精神文化需求。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4694825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grpSp>
        <p:nvGrpSpPr>
          <p:cNvPr id="24" name=""/>
          <p:cNvGrpSpPr/>
          <p:nvPr/>
        </p:nvGrpSpPr>
        <p:grpSpPr>
          <a:xfrm>
            <a:off x="8059113" y="2271562"/>
            <a:ext cx="2930319" cy="2721277"/>
            <a:chOff x="8059113" y="2271562"/>
            <a:chExt cx="2930319" cy="2721277"/>
          </a:xfrm>
        </p:grpSpPr>
        <p:grpSp>
          <p:nvGrpSpPr>
            <p:cNvPr id="25" name=""/>
            <p:cNvGrpSpPr/>
            <p:nvPr/>
          </p:nvGrpSpPr>
          <p:grpSpPr>
            <a:xfrm>
              <a:off x="8059113" y="2271562"/>
              <a:ext cx="2930319" cy="2721277"/>
              <a:chOff x="8059113" y="2271562"/>
              <a:chExt cx="2930319" cy="2721277"/>
            </a:xfrm>
          </p:grpSpPr>
          <p:sp>
            <p:nvSpPr>
              <p:cNvPr id="26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27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28" name="标题 1"/>
            <p:cNvSpPr txBox="1"/>
            <p:nvPr/>
          </p:nvSpPr>
          <p:spPr>
            <a:xfrm rot="0" flipH="0" flipV="0">
              <a:off x="8179022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29" name=""/>
          <p:cNvGrpSpPr/>
          <p:nvPr/>
        </p:nvGrpSpPr>
        <p:grpSpPr>
          <a:xfrm>
            <a:off x="7918442" y="2271562"/>
            <a:ext cx="2380112" cy="475724"/>
            <a:chOff x="7918442" y="2271562"/>
            <a:chExt cx="2380112" cy="475724"/>
          </a:xfrm>
        </p:grpSpPr>
        <p:sp>
          <p:nvSpPr>
            <p:cNvPr id="30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1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32" name="标题 1"/>
          <p:cNvSpPr txBox="1"/>
          <p:nvPr/>
        </p:nvSpPr>
        <p:spPr>
          <a:xfrm rot="0" flipH="0" flipV="0">
            <a:off x="8383643" y="2324758"/>
            <a:ext cx="2070100" cy="294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4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推进农村文化产业发展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8334216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262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推进农村文化产业发展，培育壮大乡村文化产业，发展乡村文化旅游、文化创意等产业，促进乡村文化与经济融合发展。
加强农村文化产业人才培养，提高农村文化产业创新能力和发展水平。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8059113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03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乡风文明：乡村振兴的精神动力</a:t>
            </a: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7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0491273" y="3773451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981653" y="3711074"/>
            <a:ext cx="102702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5144573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76853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7820635" flipH="0" flipV="0">
            <a:off x="-196345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091605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091601" y="2352827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6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完善农村社会治理体系，加强农村基层党组织建设，发挥党组织在农村治理中的领导核心作用，推动农村自治、法治、德治相结合的治理模式。
加强农村法治建设，完善农村法律服务体系，提高农村居民的法治意识和法律素养。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0741854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274134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688886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688882" y="2352827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6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提升农村社会治理能力，加强农村社会治理队伍建设，提高农村社会治理的科学化、精细化水平。
加强农村社会矛盾纠纷排查化解，维护农村社会稳定，营造良好的农村发展环境。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91600" y="1746409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完善农村社会治理体系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688881" y="1746409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提升农村社会治理能力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7820635" flipH="0" flipV="0">
            <a:off x="5404534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7820635" flipH="0" flipV="0">
            <a:off x="108455" y="4098084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396401" y="4933600"/>
            <a:ext cx="9556012" cy="8445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创新农村社会治理模式，探索“互联网+农村治理”等新模式，提高农村治理效率和水平。
加强农村社会治理信息化建设，提升农村社会治理的智能化水平。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1396400" y="4327182"/>
            <a:ext cx="955100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创新农村社会治理模式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1396405" y="3802848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治理有效：乡村振兴的社会基础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标题 1"/>
          <p:cNvCxnSpPr/>
          <p:nvPr/>
        </p:nvCxnSpPr>
        <p:spPr>
          <a:xfrm rot="0" flipH="0" flipV="0">
            <a:off x="6182419" y="2033865"/>
            <a:ext cx="0" cy="3159746"/>
          </a:xfrm>
          <a:prstGeom prst="line">
            <a:avLst/>
          </a:prstGeom>
          <a:noFill/>
          <a:ln w="9525" cap="sq">
            <a:solidFill>
              <a:schemeClr val="tx2"/>
            </a:solidFill>
            <a:miter/>
          </a:ln>
        </p:spPr>
      </p:cxnSp>
      <p:sp>
        <p:nvSpPr>
          <p:cNvPr id="3" name="标题 1"/>
          <p:cNvSpPr txBox="1"/>
          <p:nvPr/>
        </p:nvSpPr>
        <p:spPr>
          <a:xfrm rot="0" flipH="0" flipV="0">
            <a:off x="5861414" y="3044919"/>
            <a:ext cx="642010" cy="6420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5861414" y="1391855"/>
            <a:ext cx="642010" cy="64201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5861414" y="4551601"/>
            <a:ext cx="642010" cy="64201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03403" y="1533818"/>
            <a:ext cx="358032" cy="35808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998783" y="3192843"/>
            <a:ext cx="367272" cy="346162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018611" y="4714083"/>
            <a:ext cx="327616" cy="317047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730477" y="1828103"/>
            <a:ext cx="4966223" cy="12707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多渠道促进农民增收，稳定农民经营性收入，增加农民工资性收入、财产性收入、转移性收入，缩小城乡居民收入差距。
加强农村产业融合发展，拓宽农民增收渠道，提高农民收入水平。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730477" y="4930253"/>
            <a:ext cx="4966223" cy="12707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推进农村消费升级，改善农村消费环境，培育农村消费市场，满足农村居民多样化消费需求。
加强农村消费市场监管，保护农村消费者权益，促进农村消费市场健康发展。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68138" y="3188401"/>
            <a:ext cx="4966223" cy="12707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加强农村公共服务建设，完善农村教育、医疗、文化、社会保障等公共服务体系，提升农村公共服务水平。
推进城乡基本公共服务均等化，缩小城乡公共服务差距，改善农村居民生活质量。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68138" y="2840132"/>
            <a:ext cx="4966223" cy="336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提升农村公共服务水平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0" y="6670040"/>
            <a:ext cx="12192000" cy="187960"/>
          </a:xfrm>
          <a:custGeom>
            <a:avLst/>
            <a:gdLst>
              <a:gd name="connsiteX0" fmla="*/ 0 w 12192000"/>
              <a:gd name="connsiteY0" fmla="*/ 0 h 276447"/>
              <a:gd name="connsiteX1" fmla="*/ 12192000 w 12192000"/>
              <a:gd name="connsiteY1" fmla="*/ 0 h 276447"/>
              <a:gd name="connsiteX2" fmla="*/ 12192000 w 12192000"/>
              <a:gd name="connsiteY2" fmla="*/ 276447 h 276447"/>
              <a:gd name="connsiteX3" fmla="*/ 0 w 12192000"/>
              <a:gd name="connsiteY3" fmla="*/ 276447 h 276447"/>
            </a:gdLst>
            <a:rect l="l" t="t" r="r" b="b"/>
            <a:pathLst>
              <a:path w="12192000" h="276447">
                <a:moveTo>
                  <a:pt x="0" y="0"/>
                </a:moveTo>
                <a:lnTo>
                  <a:pt x="12192000" y="0"/>
                </a:lnTo>
                <a:lnTo>
                  <a:pt x="12192000" y="276447"/>
                </a:lnTo>
                <a:lnTo>
                  <a:pt x="0" y="27644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730477" y="1472082"/>
            <a:ext cx="4966223" cy="336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促进农民增收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730477" y="4574232"/>
            <a:ext cx="4966223" cy="336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推进农村消费升级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生活富裕：乡村振兴的根本目标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05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实施路径建议</a:t>
            </a:r>
            <a:endParaRPr kumimoji="1" lang="zh-CN" altLang="en-US"/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632904" y="1500852"/>
            <a:ext cx="1029767" cy="102976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915324" y="1790772"/>
            <a:ext cx="464926" cy="449927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632904" y="3147719"/>
            <a:ext cx="1029767" cy="102976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915324" y="3430139"/>
            <a:ext cx="464926" cy="464926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632904" y="4758137"/>
            <a:ext cx="1029767" cy="102976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915324" y="5057975"/>
            <a:ext cx="464926" cy="430089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2803840" y="1798241"/>
            <a:ext cx="7755257" cy="5816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加大财政对乡村振兴的投入力度，优化财政支农资金使用结构，提高财政资金使用效益。
建立健全财政支农投入稳定增长机制，确保财政支农资金与乡村振兴任务相适应。</a:t>
            </a:r>
            <a:endParaRPr kumimoji="1" lang="zh-CN" altLang="en-US"/>
          </a:p>
        </p:txBody>
      </p:sp>
      <p:cxnSp>
        <p:nvCxnSpPr>
          <p:cNvPr id="9" name="标题 1"/>
          <p:cNvCxnSpPr/>
          <p:nvPr/>
        </p:nvCxnSpPr>
        <p:spPr>
          <a:xfrm rot="0" flipH="0" flipV="1">
            <a:off x="2534604" y="2500963"/>
            <a:ext cx="7135634" cy="22859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10" name="标题 1"/>
          <p:cNvSpPr txBox="1"/>
          <p:nvPr/>
        </p:nvSpPr>
        <p:spPr>
          <a:xfrm rot="0" flipH="0" flipV="0">
            <a:off x="9657538" y="2478103"/>
            <a:ext cx="899652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803840" y="1476497"/>
            <a:ext cx="7755257" cy="2878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完善财政支持政策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803840" y="3445109"/>
            <a:ext cx="7755257" cy="5816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2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加强农村金融服务体系建设，引导金融机构加大对乡村振兴的支持力度，创新金融产品和服务方式。
建立健全农业保险制度，扩大农业保险覆盖面，提高农业保险保障水平。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 rot="0" flipH="0" flipV="1">
            <a:off x="2534604" y="4147831"/>
            <a:ext cx="7135634" cy="22859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14" name="标题 1"/>
          <p:cNvSpPr txBox="1"/>
          <p:nvPr/>
        </p:nvSpPr>
        <p:spPr>
          <a:xfrm rot="0" flipH="0" flipV="0">
            <a:off x="9657538" y="4124971"/>
            <a:ext cx="899652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803840" y="3123364"/>
            <a:ext cx="7755257" cy="2878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强化金融支持政策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803840" y="5055526"/>
            <a:ext cx="7755257" cy="5816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深化农村土地制度改革，完善农村土地承包经营权、宅基地使用权等制度，保障农民土地权益。
探索农村集体经营性建设用地入市制度，增加农民财产性收入。</a:t>
            </a:r>
            <a:endParaRPr kumimoji="1" lang="zh-CN" altLang="en-US"/>
          </a:p>
        </p:txBody>
      </p:sp>
      <p:cxnSp>
        <p:nvCxnSpPr>
          <p:cNvPr id="17" name="标题 1"/>
          <p:cNvCxnSpPr/>
          <p:nvPr/>
        </p:nvCxnSpPr>
        <p:spPr>
          <a:xfrm rot="0" flipH="0" flipV="1">
            <a:off x="2534604" y="5758249"/>
            <a:ext cx="7135634" cy="22859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18" name="标题 1"/>
          <p:cNvSpPr txBox="1"/>
          <p:nvPr/>
        </p:nvSpPr>
        <p:spPr>
          <a:xfrm rot="0" flipH="0" flipV="0">
            <a:off x="9657538" y="5735389"/>
            <a:ext cx="899652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2803840" y="4733782"/>
            <a:ext cx="7755257" cy="2878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完善土地政策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加强政策支持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044668" y="1312113"/>
            <a:ext cx="7785166" cy="1391652"/>
          </a:xfrm>
          <a:prstGeom prst="parallelogram">
            <a:avLst>
              <a:gd name="adj" fmla="val 3125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025993" y="1312113"/>
            <a:ext cx="1323473" cy="1391652"/>
          </a:xfrm>
          <a:prstGeom prst="parallelogram">
            <a:avLst>
              <a:gd name="adj" fmla="val 34091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359114" y="1743244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2658945" y="1924345"/>
            <a:ext cx="6169403" cy="647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加大农业科技创新投入，加强农业科技研发和推广，提高农业科技贡献率。
推动农业机械化、智能化发展，提高农业生产效率和质量。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909403" y="2039554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A2E6C2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”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2658945" y="1544720"/>
            <a:ext cx="67310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加强农业科技创新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2706404" y="2936376"/>
            <a:ext cx="7785166" cy="1391652"/>
          </a:xfrm>
          <a:prstGeom prst="parallelogram">
            <a:avLst>
              <a:gd name="adj" fmla="val 32509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687729" y="2936376"/>
            <a:ext cx="1323473" cy="1391652"/>
          </a:xfrm>
          <a:prstGeom prst="parallelogram">
            <a:avLst>
              <a:gd name="adj" fmla="val 34091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020850" y="3367507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320681" y="3548608"/>
            <a:ext cx="6169403" cy="647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加强农村信息化基础设施建设，推进农村互联网普及应用，提升农村信息化水平。
推进“互联网+农业”发展，促进农业与信息技术深度融合，推动农业产业升级。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9571140" y="3663817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CAF591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”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320681" y="3168983"/>
            <a:ext cx="67310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推进农村信息化建设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3368141" y="4560635"/>
            <a:ext cx="7785166" cy="1391652"/>
          </a:xfrm>
          <a:prstGeom prst="parallelogram">
            <a:avLst>
              <a:gd name="adj" fmla="val 32509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349466" y="4560635"/>
            <a:ext cx="1323473" cy="1391652"/>
          </a:xfrm>
          <a:prstGeom prst="parallelogram">
            <a:avLst>
              <a:gd name="adj" fmla="val 34091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682587" y="4991766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3982418" y="5172867"/>
            <a:ext cx="6169403" cy="647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3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加强农村创新创业人才培养，开展新型职业农民培训、农村实用技术培训等，提高农民创新创业能力。
加强农村创新创业平台建设，营造良好的农村创新创业环境。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10232877" y="5288076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A2E6C2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”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3982418" y="4793242"/>
            <a:ext cx="67310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培育农村创新创业人才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推动科技创新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标题 1"/>
          <p:cNvCxnSpPr/>
          <p:nvPr/>
        </p:nvCxnSpPr>
        <p:spPr>
          <a:xfrm rot="0" flipH="0" flipV="0">
            <a:off x="2050828" y="2133137"/>
            <a:ext cx="6708254" cy="1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sp>
        <p:nvSpPr>
          <p:cNvPr id="3" name="标题 1"/>
          <p:cNvSpPr txBox="1"/>
          <p:nvPr/>
        </p:nvSpPr>
        <p:spPr>
          <a:xfrm rot="0" flipH="0" flipV="0">
            <a:off x="1981341" y="2084616"/>
            <a:ext cx="97043" cy="97043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38100" blurRad="88900" dir="5400000" sx="100000" sy="100000" kx="0" ky="0" algn="t" rotWithShape="0">
              <a:srgbClr val="000000">
                <a:alpha val="11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5343113" y="2084616"/>
            <a:ext cx="97043" cy="97043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38100" blurRad="88900" dir="5400000" sx="100000" sy="100000" kx="0" ky="0" algn="t" rotWithShape="0">
              <a:srgbClr val="000000">
                <a:alpha val="11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720515" y="2084616"/>
            <a:ext cx="97043" cy="97043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dist="38100" blurRad="88900" dir="5400000" sx="100000" sy="100000" kx="0" ky="0" algn="t" rotWithShape="0">
              <a:srgbClr val="000000">
                <a:alpha val="11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659246" y="2364865"/>
            <a:ext cx="2589153" cy="2907149"/>
          </a:xfrm>
          <a:custGeom>
            <a:avLst/>
            <a:gdLst>
              <a:gd name="connsiteX0" fmla="*/ 0 w 2589153"/>
              <a:gd name="connsiteY0" fmla="*/ 142012 h 2907149"/>
              <a:gd name="connsiteX1" fmla="*/ 2589153 w 2589153"/>
              <a:gd name="connsiteY1" fmla="*/ 142012 h 2907149"/>
              <a:gd name="connsiteX2" fmla="*/ 2589153 w 2589153"/>
              <a:gd name="connsiteY2" fmla="*/ 2907149 h 2907149"/>
              <a:gd name="connsiteX3" fmla="*/ 0 w 2589153"/>
              <a:gd name="connsiteY3" fmla="*/ 2907149 h 2907149"/>
              <a:gd name="connsiteX4" fmla="*/ 369152 w 2589153"/>
              <a:gd name="connsiteY4" fmla="*/ 0 h 2907149"/>
              <a:gd name="connsiteX5" fmla="*/ 496088 w 2589153"/>
              <a:gd name="connsiteY5" fmla="*/ 142009 h 2907149"/>
              <a:gd name="connsiteX6" fmla="*/ 242216 w 2589153"/>
              <a:gd name="connsiteY6" fmla="*/ 142009 h 2907149"/>
            </a:gdLst>
            <a:rect l="l" t="t" r="r" b="b"/>
            <a:pathLst>
              <a:path w="2589153" h="2907149">
                <a:moveTo>
                  <a:pt x="0" y="142012"/>
                </a:moveTo>
                <a:lnTo>
                  <a:pt x="2589153" y="142012"/>
                </a:lnTo>
                <a:lnTo>
                  <a:pt x="2589153" y="2907149"/>
                </a:lnTo>
                <a:lnTo>
                  <a:pt x="0" y="2907149"/>
                </a:lnTo>
                <a:close/>
                <a:moveTo>
                  <a:pt x="369152" y="0"/>
                </a:moveTo>
                <a:lnTo>
                  <a:pt x="496088" y="142009"/>
                </a:lnTo>
                <a:lnTo>
                  <a:pt x="242216" y="14200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dist="12700" blurRad="38100" dir="2700000" sx="100000" sy="100000" kx="0" ky="0" algn="tl" rotWithShape="0">
              <a:srgbClr val="000000">
                <a:alpha val="15000"/>
              </a:srgbClr>
            </a:outerShdw>
          </a:effectLst>
        </p:spPr>
        <p:txBody>
          <a:bodyPr vert="horz" wrap="square" lIns="274320" tIns="0" rIns="91440" bIns="365760" rtlCol="0" anchor="b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027676" y="2364865"/>
            <a:ext cx="2589153" cy="2907149"/>
          </a:xfrm>
          <a:custGeom>
            <a:avLst/>
            <a:gdLst>
              <a:gd name="connsiteX0" fmla="*/ 0 w 2589153"/>
              <a:gd name="connsiteY0" fmla="*/ 142012 h 2907149"/>
              <a:gd name="connsiteX1" fmla="*/ 2589153 w 2589153"/>
              <a:gd name="connsiteY1" fmla="*/ 142012 h 2907149"/>
              <a:gd name="connsiteX2" fmla="*/ 2589153 w 2589153"/>
              <a:gd name="connsiteY2" fmla="*/ 2907149 h 2907149"/>
              <a:gd name="connsiteX3" fmla="*/ 0 w 2589153"/>
              <a:gd name="connsiteY3" fmla="*/ 2907149 h 2907149"/>
              <a:gd name="connsiteX4" fmla="*/ 369152 w 2589153"/>
              <a:gd name="connsiteY4" fmla="*/ 0 h 2907149"/>
              <a:gd name="connsiteX5" fmla="*/ 496088 w 2589153"/>
              <a:gd name="connsiteY5" fmla="*/ 142009 h 2907149"/>
              <a:gd name="connsiteX6" fmla="*/ 242216 w 2589153"/>
              <a:gd name="connsiteY6" fmla="*/ 142009 h 2907149"/>
            </a:gdLst>
            <a:rect l="l" t="t" r="r" b="b"/>
            <a:pathLst>
              <a:path w="2589153" h="2907149">
                <a:moveTo>
                  <a:pt x="0" y="142012"/>
                </a:moveTo>
                <a:lnTo>
                  <a:pt x="2589153" y="142012"/>
                </a:lnTo>
                <a:lnTo>
                  <a:pt x="2589153" y="2907149"/>
                </a:lnTo>
                <a:lnTo>
                  <a:pt x="0" y="2907149"/>
                </a:lnTo>
                <a:close/>
                <a:moveTo>
                  <a:pt x="369152" y="0"/>
                </a:moveTo>
                <a:lnTo>
                  <a:pt x="496088" y="142009"/>
                </a:lnTo>
                <a:lnTo>
                  <a:pt x="242216" y="14200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dist="12700" blurRad="38100" dir="2700000" sx="100000" sy="100000" kx="0" ky="0" algn="tl" rotWithShape="0">
              <a:srgbClr val="000000">
                <a:alpha val="15000"/>
              </a:srgbClr>
            </a:outerShdw>
          </a:effectLst>
        </p:spPr>
        <p:txBody>
          <a:bodyPr vert="horz" wrap="square" lIns="274320" tIns="0" rIns="91440" bIns="365760" rtlCol="0" anchor="b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396106" y="2364865"/>
            <a:ext cx="2589153" cy="2907149"/>
          </a:xfrm>
          <a:custGeom>
            <a:avLst/>
            <a:gdLst>
              <a:gd name="connsiteX0" fmla="*/ 0 w 2589153"/>
              <a:gd name="connsiteY0" fmla="*/ 142012 h 2907149"/>
              <a:gd name="connsiteX1" fmla="*/ 2589153 w 2589153"/>
              <a:gd name="connsiteY1" fmla="*/ 142012 h 2907149"/>
              <a:gd name="connsiteX2" fmla="*/ 2589153 w 2589153"/>
              <a:gd name="connsiteY2" fmla="*/ 2907149 h 2907149"/>
              <a:gd name="connsiteX3" fmla="*/ 0 w 2589153"/>
              <a:gd name="connsiteY3" fmla="*/ 2907149 h 2907149"/>
              <a:gd name="connsiteX4" fmla="*/ 369152 w 2589153"/>
              <a:gd name="connsiteY4" fmla="*/ 0 h 2907149"/>
              <a:gd name="connsiteX5" fmla="*/ 496088 w 2589153"/>
              <a:gd name="connsiteY5" fmla="*/ 142009 h 2907149"/>
              <a:gd name="connsiteX6" fmla="*/ 242216 w 2589153"/>
              <a:gd name="connsiteY6" fmla="*/ 142009 h 2907149"/>
            </a:gdLst>
            <a:rect l="l" t="t" r="r" b="b"/>
            <a:pathLst>
              <a:path w="2589153" h="2907149">
                <a:moveTo>
                  <a:pt x="0" y="142012"/>
                </a:moveTo>
                <a:lnTo>
                  <a:pt x="2589153" y="142012"/>
                </a:lnTo>
                <a:lnTo>
                  <a:pt x="2589153" y="2907149"/>
                </a:lnTo>
                <a:lnTo>
                  <a:pt x="0" y="2907149"/>
                </a:lnTo>
                <a:close/>
                <a:moveTo>
                  <a:pt x="369152" y="0"/>
                </a:moveTo>
                <a:lnTo>
                  <a:pt x="496088" y="142009"/>
                </a:lnTo>
                <a:lnTo>
                  <a:pt x="242216" y="142009"/>
                </a:ln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t" rotWithShape="0">
              <a:srgbClr val="000000">
                <a:alpha val="20000"/>
              </a:srgbClr>
            </a:outerShdw>
          </a:effectLst>
        </p:spPr>
        <p:txBody>
          <a:bodyPr vert="horz" wrap="square" lIns="274320" tIns="0" rIns="91440" bIns="365760" rtlCol="0" anchor="b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883365" y="2990344"/>
            <a:ext cx="536912" cy="536912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tx1"/>
          </a:solidFill>
          <a:ln w="12700" cap="sq">
            <a:noFill/>
            <a:miter/>
          </a:ln>
        </p:spPr>
        <p:txBody>
          <a:bodyPr vert="horz" wrap="square" lIns="38100" tIns="38100" rIns="38100" bIns="3810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322895" y="3024617"/>
            <a:ext cx="534980" cy="468367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tx1"/>
          </a:solidFill>
          <a:ln w="12700" cap="sq">
            <a:noFill/>
            <a:miter/>
          </a:ln>
        </p:spPr>
        <p:txBody>
          <a:bodyPr vert="horz" wrap="square" lIns="38100" tIns="38100" rIns="38100" bIns="3810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689592" y="2982462"/>
            <a:ext cx="597442" cy="552676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38100" tIns="38100" rIns="38100" bIns="3810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883364" y="3603410"/>
            <a:ext cx="202532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588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加强农村人才队伍建设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322894" y="3603410"/>
            <a:ext cx="202532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引导人才向农村流动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689591" y="3603410"/>
            <a:ext cx="199992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提高农村人才待遇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883365" y="3933822"/>
            <a:ext cx="2004385" cy="113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13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加强农村人才队伍建设，培养造就一支懂农业、爱农村、爱农民的“三农”工作队伍。
加强农村教育、医疗、科技等专业人才培养，提高农村人才队伍素质。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322895" y="3933822"/>
            <a:ext cx="2004385" cy="113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13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制定优惠政策，引导人才向农村流动，鼓励大学生、退役军人、返乡创业人员等投身农村创新创业。
加强农村人才服务体系建设，为农村人才提供良好的工作和生活环境。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689592" y="3933822"/>
            <a:ext cx="2004385" cy="113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32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提高农村人才待遇，建立健全农村人才激励机制，提高农村人才的经济待遇和社会地位。
加强农村人才保障体系建设，解决农村人才的后顾之忧。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强化人才支撑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0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453678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3" name=""/>
          <p:cNvGrpSpPr/>
          <p:nvPr/>
        </p:nvGrpSpPr>
        <p:grpSpPr>
          <a:xfrm>
            <a:off x="1745991" y="3531732"/>
            <a:ext cx="2236409" cy="106400"/>
            <a:chOff x="1745991" y="3531732"/>
            <a:chExt cx="2236409" cy="106400"/>
          </a:xfrm>
        </p:grpSpPr>
        <p:cxnSp>
          <p:nvCxnSpPr>
            <p:cNvPr id="4" name="标题 1"/>
            <p:cNvCxnSpPr/>
            <p:nvPr/>
          </p:nvCxnSpPr>
          <p:spPr>
            <a:xfrm rot="0" flipH="0" flipV="0">
              <a:off x="1745991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5" name="标题 1"/>
            <p:cNvSpPr txBox="1"/>
            <p:nvPr/>
          </p:nvSpPr>
          <p:spPr>
            <a:xfrm rot="0" flipH="0" flipV="1">
              <a:off x="2793142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6" name="标题 1"/>
          <p:cNvSpPr txBox="1"/>
          <p:nvPr/>
        </p:nvSpPr>
        <p:spPr>
          <a:xfrm rot="0" flipH="0" flipV="0">
            <a:off x="4621049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2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7" name=""/>
          <p:cNvGrpSpPr/>
          <p:nvPr/>
        </p:nvGrpSpPr>
        <p:grpSpPr>
          <a:xfrm>
            <a:off x="4913362" y="3531732"/>
            <a:ext cx="2236409" cy="106400"/>
            <a:chOff x="4913362" y="3531732"/>
            <a:chExt cx="2236409" cy="106400"/>
          </a:xfrm>
        </p:grpSpPr>
        <p:cxnSp>
          <p:nvCxnSpPr>
            <p:cNvPr id="8" name="标题 1"/>
            <p:cNvCxnSpPr/>
            <p:nvPr/>
          </p:nvCxnSpPr>
          <p:spPr>
            <a:xfrm rot="0" flipH="0" flipV="0">
              <a:off x="4913362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9" name="标题 1"/>
            <p:cNvSpPr txBox="1"/>
            <p:nvPr/>
          </p:nvSpPr>
          <p:spPr>
            <a:xfrm rot="0" flipH="0" flipV="1">
              <a:off x="5960513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0" name="标题 1"/>
          <p:cNvSpPr txBox="1"/>
          <p:nvPr/>
        </p:nvSpPr>
        <p:spPr>
          <a:xfrm rot="0" flipH="0" flipV="0">
            <a:off x="7906821" y="2133779"/>
            <a:ext cx="2821034" cy="3876983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1" name=""/>
          <p:cNvGrpSpPr/>
          <p:nvPr/>
        </p:nvGrpSpPr>
        <p:grpSpPr>
          <a:xfrm>
            <a:off x="8199134" y="3540851"/>
            <a:ext cx="2236409" cy="106400"/>
            <a:chOff x="8199134" y="3540851"/>
            <a:chExt cx="2236409" cy="106400"/>
          </a:xfrm>
        </p:grpSpPr>
        <p:cxnSp>
          <p:nvCxnSpPr>
            <p:cNvPr id="12" name="标题 1"/>
            <p:cNvCxnSpPr/>
            <p:nvPr/>
          </p:nvCxnSpPr>
          <p:spPr>
            <a:xfrm rot="0" flipH="0" flipV="0">
              <a:off x="8199134" y="3542775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13" name="标题 1"/>
            <p:cNvSpPr txBox="1"/>
            <p:nvPr/>
          </p:nvSpPr>
          <p:spPr>
            <a:xfrm rot="0" flipH="0" flipV="1">
              <a:off x="9246285" y="3540851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4" name="标题 1"/>
          <p:cNvSpPr txBox="1"/>
          <p:nvPr/>
        </p:nvSpPr>
        <p:spPr>
          <a:xfrm rot="0" flipH="0" flipV="0">
            <a:off x="1683408" y="2422975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深化农村土地制度改革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683408" y="3811454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深化农村土地制度改革，完善农村土地承包经营权、宅基地使用权等制度，保障农民土地权益。
探索农村集体经营性建设用地入市制度，增加农民财产性收入。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850779" y="2422975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推进农村集体产权制度改革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4850779" y="3811454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推进农村集体产权制度改革，明晰农村集体产权关系，发展壮大农村集体经济。
加强农村集体资产管理，提高农村集体资产运营效率。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021686" y="2432093"/>
            <a:ext cx="2591303" cy="1110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完善农村金融体制改革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136552" y="3820572"/>
            <a:ext cx="2361573" cy="19682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完善农村金融体制改革，加强农村金融服务体系建设，引导金融机构加大对乡村振兴的支持力度。
建立健全农业保险制度，扩大农业保险覆盖面，提高农业保险保障水平。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22200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6716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387708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推进农村改革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784449" y="1130300"/>
            <a:ext cx="1978524" cy="1315453"/>
          </a:xfrm>
          <a:custGeom>
            <a:avLst/>
            <a:gdLst>
              <a:gd name="connsiteX0" fmla="*/ 1505663 w 2251241"/>
              <a:gd name="connsiteY0" fmla="*/ 0 h 1587418"/>
              <a:gd name="connsiteX1" fmla="*/ 2251241 w 2251241"/>
              <a:gd name="connsiteY1" fmla="*/ 793709 h 1587418"/>
              <a:gd name="connsiteX2" fmla="*/ 1505663 w 2251241"/>
              <a:gd name="connsiteY2" fmla="*/ 1587418 h 1587418"/>
              <a:gd name="connsiteX3" fmla="*/ 1505663 w 2251241"/>
              <a:gd name="connsiteY3" fmla="*/ 1246866 h 1587418"/>
              <a:gd name="connsiteX4" fmla="*/ 454991 w 2251241"/>
              <a:gd name="connsiteY4" fmla="*/ 1246866 h 1587418"/>
              <a:gd name="connsiteX5" fmla="*/ 0 w 2251241"/>
              <a:gd name="connsiteY5" fmla="*/ 791875 h 1587418"/>
              <a:gd name="connsiteX6" fmla="*/ 454991 w 2251241"/>
              <a:gd name="connsiteY6" fmla="*/ 336884 h 1587418"/>
              <a:gd name="connsiteX7" fmla="*/ 1505663 w 2251241"/>
              <a:gd name="connsiteY7" fmla="*/ 336884 h 1587418"/>
            </a:gdLst>
            <a:rect l="l" t="t" r="r" b="b"/>
            <a:pathLst>
              <a:path w="2251241" h="1587418">
                <a:moveTo>
                  <a:pt x="1505663" y="0"/>
                </a:moveTo>
                <a:lnTo>
                  <a:pt x="2251241" y="793709"/>
                </a:lnTo>
                <a:lnTo>
                  <a:pt x="1505663" y="1587418"/>
                </a:lnTo>
                <a:lnTo>
                  <a:pt x="1505663" y="1246866"/>
                </a:lnTo>
                <a:lnTo>
                  <a:pt x="454991" y="1246866"/>
                </a:lnTo>
                <a:cubicBezTo>
                  <a:pt x="203706" y="1246866"/>
                  <a:pt x="0" y="1043160"/>
                  <a:pt x="0" y="791875"/>
                </a:cubicBezTo>
                <a:cubicBezTo>
                  <a:pt x="0" y="540590"/>
                  <a:pt x="203706" y="336884"/>
                  <a:pt x="454991" y="336884"/>
                </a:cubicBezTo>
                <a:lnTo>
                  <a:pt x="1505663" y="336884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027667" y="1833276"/>
            <a:ext cx="6367184" cy="72885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6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加强党对乡村振兴工作的全面领导，建立健全乡村振兴工作领导体制和工作机制。
加强农村基层党组织建设，发挥党组织在农村治理中的领导核心作用。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023153" y="1145304"/>
            <a:ext cx="6367184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强化党的领导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8448772" y="2916285"/>
            <a:ext cx="1978524" cy="1315453"/>
          </a:xfrm>
          <a:custGeom>
            <a:avLst/>
            <a:gdLst>
              <a:gd name="connsiteX0" fmla="*/ 1505663 w 2251241"/>
              <a:gd name="connsiteY0" fmla="*/ 0 h 1587418"/>
              <a:gd name="connsiteX1" fmla="*/ 2251241 w 2251241"/>
              <a:gd name="connsiteY1" fmla="*/ 793709 h 1587418"/>
              <a:gd name="connsiteX2" fmla="*/ 1505663 w 2251241"/>
              <a:gd name="connsiteY2" fmla="*/ 1587418 h 1587418"/>
              <a:gd name="connsiteX3" fmla="*/ 1505663 w 2251241"/>
              <a:gd name="connsiteY3" fmla="*/ 1246866 h 1587418"/>
              <a:gd name="connsiteX4" fmla="*/ 454991 w 2251241"/>
              <a:gd name="connsiteY4" fmla="*/ 1246866 h 1587418"/>
              <a:gd name="connsiteX5" fmla="*/ 0 w 2251241"/>
              <a:gd name="connsiteY5" fmla="*/ 791875 h 1587418"/>
              <a:gd name="connsiteX6" fmla="*/ 454991 w 2251241"/>
              <a:gd name="connsiteY6" fmla="*/ 336884 h 1587418"/>
              <a:gd name="connsiteX7" fmla="*/ 1505663 w 2251241"/>
              <a:gd name="connsiteY7" fmla="*/ 336884 h 1587418"/>
            </a:gdLst>
            <a:rect l="l" t="t" r="r" b="b"/>
            <a:pathLst>
              <a:path w="2251241" h="1587418">
                <a:moveTo>
                  <a:pt x="1505663" y="0"/>
                </a:moveTo>
                <a:lnTo>
                  <a:pt x="2251241" y="793709"/>
                </a:lnTo>
                <a:lnTo>
                  <a:pt x="1505663" y="1587418"/>
                </a:lnTo>
                <a:lnTo>
                  <a:pt x="1505663" y="1246866"/>
                </a:lnTo>
                <a:lnTo>
                  <a:pt x="454991" y="1246866"/>
                </a:lnTo>
                <a:cubicBezTo>
                  <a:pt x="203706" y="1246866"/>
                  <a:pt x="0" y="1043160"/>
                  <a:pt x="0" y="791875"/>
                </a:cubicBezTo>
                <a:cubicBezTo>
                  <a:pt x="0" y="540590"/>
                  <a:pt x="203706" y="336884"/>
                  <a:pt x="454991" y="336884"/>
                </a:cubicBezTo>
                <a:lnTo>
                  <a:pt x="1505663" y="33688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756519" y="3619261"/>
            <a:ext cx="6367184" cy="72885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明确各级各部门在乡村振兴工作中的职责分工，形成齐抓共管的工作合力。
加强乡村振兴工作的考核评价，建立健全乡村振兴工作考核评价机制。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752005" y="2931289"/>
            <a:ext cx="6367184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明确责任分工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784449" y="4702271"/>
            <a:ext cx="1978524" cy="1315453"/>
          </a:xfrm>
          <a:custGeom>
            <a:avLst/>
            <a:gdLst>
              <a:gd name="connsiteX0" fmla="*/ 1505663 w 2251241"/>
              <a:gd name="connsiteY0" fmla="*/ 0 h 1587418"/>
              <a:gd name="connsiteX1" fmla="*/ 2251241 w 2251241"/>
              <a:gd name="connsiteY1" fmla="*/ 793709 h 1587418"/>
              <a:gd name="connsiteX2" fmla="*/ 1505663 w 2251241"/>
              <a:gd name="connsiteY2" fmla="*/ 1587418 h 1587418"/>
              <a:gd name="connsiteX3" fmla="*/ 1505663 w 2251241"/>
              <a:gd name="connsiteY3" fmla="*/ 1246866 h 1587418"/>
              <a:gd name="connsiteX4" fmla="*/ 454991 w 2251241"/>
              <a:gd name="connsiteY4" fmla="*/ 1246866 h 1587418"/>
              <a:gd name="connsiteX5" fmla="*/ 0 w 2251241"/>
              <a:gd name="connsiteY5" fmla="*/ 791875 h 1587418"/>
              <a:gd name="connsiteX6" fmla="*/ 454991 w 2251241"/>
              <a:gd name="connsiteY6" fmla="*/ 336884 h 1587418"/>
              <a:gd name="connsiteX7" fmla="*/ 1505663 w 2251241"/>
              <a:gd name="connsiteY7" fmla="*/ 336884 h 1587418"/>
            </a:gdLst>
            <a:rect l="l" t="t" r="r" b="b"/>
            <a:pathLst>
              <a:path w="2251241" h="1587418">
                <a:moveTo>
                  <a:pt x="1505663" y="0"/>
                </a:moveTo>
                <a:lnTo>
                  <a:pt x="2251241" y="793709"/>
                </a:lnTo>
                <a:lnTo>
                  <a:pt x="1505663" y="1587418"/>
                </a:lnTo>
                <a:lnTo>
                  <a:pt x="1505663" y="1246866"/>
                </a:lnTo>
                <a:lnTo>
                  <a:pt x="454991" y="1246866"/>
                </a:lnTo>
                <a:cubicBezTo>
                  <a:pt x="203706" y="1246866"/>
                  <a:pt x="0" y="1043160"/>
                  <a:pt x="0" y="791875"/>
                </a:cubicBezTo>
                <a:cubicBezTo>
                  <a:pt x="0" y="540590"/>
                  <a:pt x="203706" y="336884"/>
                  <a:pt x="454991" y="336884"/>
                </a:cubicBezTo>
                <a:lnTo>
                  <a:pt x="1505663" y="336884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027667" y="5405247"/>
            <a:ext cx="6367184" cy="72885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加强乡村振兴工作的宣传引导，营造全社会共同参与乡村振兴的良好氛围。
总结推广乡村振兴工作经验，发挥典型示范引领作用。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023153" y="4717275"/>
            <a:ext cx="6367184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加强宣传引导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412873" y="1628546"/>
            <a:ext cx="344796" cy="318960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434314" y="5187599"/>
            <a:ext cx="301914" cy="344796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9512872" y="3401613"/>
            <a:ext cx="331587" cy="344796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加强组织保障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6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06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成功案例分享</a:t>
            </a:r>
            <a:endParaRPr kumimoji="1" lang="zh-CN" altLang="en-US"/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303508" y="122720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579719" y="1495457"/>
            <a:ext cx="399742" cy="415666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206600" y="113030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521434" y="1514080"/>
            <a:ext cx="6451266" cy="7843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4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余村曾以开矿为生，生态环境遭到严重破坏。近年来，余村关停矿山，大力发展生态旅游，实现了从“卖石头”到“卖风景”的转变，成为全国美丽乡村建设的典范。
余村通过发展农家乐、民宿等产业，拓宽了农民增收渠道，农民人均收入显著提高，生活质量大幅提升。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521434" y="1147451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从“卖石头”到“卖风景”的转变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521434" y="3512176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余村坚持“绿水青山就是金山银山”的发展理念，加强生态环境保护，推进生态文明建设，实现了生态效益与经济效益的有机统一。
余村通过开展村庄环境整治、生态修复等工作，改善了农村人居环境，提升了村庄整体形象，吸引了大量游客前来观光旅游。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521434" y="3145547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生态文明建设与乡村振兴的有机结合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521434" y="5480464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余村加强乡村治理体系建设，完善村民自治、法治、德治相结合的治理模式，提升了乡村治理水平。
余村通过发展乡村旅游等产业，带动了农村经济发展，增加了农民收入，同时也为乡村治理提供了物质基础，形成了乡村治理与产业发展的良性互动。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521434" y="5113835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乡村治理与产业发展的良性互动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303508" y="3195496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571757" y="3463746"/>
            <a:ext cx="415666" cy="41566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2206600" y="3098589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2303508" y="515212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571757" y="5432323"/>
            <a:ext cx="415666" cy="391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206600" y="505522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浙江省安吉县余村：绿色发展引领乡村振兴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1424459" y="1348259"/>
            <a:ext cx="612140" cy="867103"/>
          </a:xfrm>
          <a:custGeom>
            <a:avLst/>
            <a:gdLst>
              <a:gd name="connsiteX0" fmla="*/ 612140 w 612140"/>
              <a:gd name="connsiteY0" fmla="*/ 268088 h 867103"/>
              <a:gd name="connsiteX1" fmla="*/ 612140 w 612140"/>
              <a:gd name="connsiteY1" fmla="*/ 765078 h 867103"/>
              <a:gd name="connsiteX2" fmla="*/ 510115 w 612140"/>
              <a:gd name="connsiteY2" fmla="*/ 867103 h 867103"/>
              <a:gd name="connsiteX3" fmla="*/ 102025 w 612140"/>
              <a:gd name="connsiteY3" fmla="*/ 867103 h 867103"/>
              <a:gd name="connsiteX4" fmla="*/ 0 w 612140"/>
              <a:gd name="connsiteY4" fmla="*/ 765078 h 867103"/>
              <a:gd name="connsiteX5" fmla="*/ 0 w 612140"/>
              <a:gd name="connsiteY5" fmla="*/ 268088 h 867103"/>
              <a:gd name="connsiteX6" fmla="*/ 102025 w 612140"/>
              <a:gd name="connsiteY6" fmla="*/ 166063 h 867103"/>
              <a:gd name="connsiteX7" fmla="*/ 197361 w 612140"/>
              <a:gd name="connsiteY7" fmla="*/ 166063 h 867103"/>
              <a:gd name="connsiteX8" fmla="*/ 293677 w 612140"/>
              <a:gd name="connsiteY8" fmla="*/ 0 h 867103"/>
              <a:gd name="connsiteX9" fmla="*/ 389993 w 612140"/>
              <a:gd name="connsiteY9" fmla="*/ 166063 h 867103"/>
              <a:gd name="connsiteX10" fmla="*/ 510116 w 612140"/>
              <a:gd name="connsiteY10" fmla="*/ 166063 h 867103"/>
              <a:gd name="connsiteX11" fmla="*/ 612140 w 612140"/>
              <a:gd name="connsiteY11" fmla="*/ 268088 h 867103"/>
            </a:gdLst>
            <a:rect l="l" t="t" r="r" b="b"/>
            <a:pathLst>
              <a:path w="612140" h="867103">
                <a:moveTo>
                  <a:pt x="612140" y="268088"/>
                </a:moveTo>
                <a:lnTo>
                  <a:pt x="612140" y="765078"/>
                </a:lnTo>
                <a:cubicBezTo>
                  <a:pt x="612140" y="821425"/>
                  <a:pt x="566462" y="867103"/>
                  <a:pt x="510115" y="867103"/>
                </a:cubicBezTo>
                <a:lnTo>
                  <a:pt x="102025" y="867103"/>
                </a:lnTo>
                <a:cubicBezTo>
                  <a:pt x="45678" y="867103"/>
                  <a:pt x="0" y="821425"/>
                  <a:pt x="0" y="765078"/>
                </a:cubicBezTo>
                <a:lnTo>
                  <a:pt x="0" y="268088"/>
                </a:lnTo>
                <a:cubicBezTo>
                  <a:pt x="0" y="211741"/>
                  <a:pt x="45678" y="166063"/>
                  <a:pt x="102025" y="166063"/>
                </a:cubicBezTo>
                <a:lnTo>
                  <a:pt x="197361" y="166063"/>
                </a:lnTo>
                <a:lnTo>
                  <a:pt x="293677" y="0"/>
                </a:lnTo>
                <a:lnTo>
                  <a:pt x="389993" y="166063"/>
                </a:lnTo>
                <a:lnTo>
                  <a:pt x="510116" y="166063"/>
                </a:lnTo>
                <a:cubicBezTo>
                  <a:pt x="566463" y="166063"/>
                  <a:pt x="612141" y="211741"/>
                  <a:pt x="612140" y="26808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676428" y="1624809"/>
            <a:ext cx="307576" cy="307576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0400" y="1496061"/>
            <a:ext cx="700054" cy="6149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60400" y="2146364"/>
            <a:ext cx="4803140" cy="5782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农业产业融合发展模式的创新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60400" y="2676756"/>
            <a:ext cx="4803140" cy="117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2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临湖镇以农业为基础，大力发展农产品加工、休闲农业、乡村旅游等产业，形成了“接二连三”的农业产业融合发展模式。
临湖镇通过建设农业产业化联合体，加强农业产业链上下游企业之间的合作，提高了农业产业化水平，增强了农业市场竞争力。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1424459" y="3812188"/>
            <a:ext cx="612140" cy="867103"/>
          </a:xfrm>
          <a:custGeom>
            <a:avLst/>
            <a:gdLst>
              <a:gd name="connsiteX0" fmla="*/ 612140 w 612140"/>
              <a:gd name="connsiteY0" fmla="*/ 268088 h 867103"/>
              <a:gd name="connsiteX1" fmla="*/ 612140 w 612140"/>
              <a:gd name="connsiteY1" fmla="*/ 765078 h 867103"/>
              <a:gd name="connsiteX2" fmla="*/ 510115 w 612140"/>
              <a:gd name="connsiteY2" fmla="*/ 867103 h 867103"/>
              <a:gd name="connsiteX3" fmla="*/ 102025 w 612140"/>
              <a:gd name="connsiteY3" fmla="*/ 867103 h 867103"/>
              <a:gd name="connsiteX4" fmla="*/ 0 w 612140"/>
              <a:gd name="connsiteY4" fmla="*/ 765078 h 867103"/>
              <a:gd name="connsiteX5" fmla="*/ 0 w 612140"/>
              <a:gd name="connsiteY5" fmla="*/ 268088 h 867103"/>
              <a:gd name="connsiteX6" fmla="*/ 102025 w 612140"/>
              <a:gd name="connsiteY6" fmla="*/ 166063 h 867103"/>
              <a:gd name="connsiteX7" fmla="*/ 197361 w 612140"/>
              <a:gd name="connsiteY7" fmla="*/ 166063 h 867103"/>
              <a:gd name="connsiteX8" fmla="*/ 293677 w 612140"/>
              <a:gd name="connsiteY8" fmla="*/ 0 h 867103"/>
              <a:gd name="connsiteX9" fmla="*/ 389993 w 612140"/>
              <a:gd name="connsiteY9" fmla="*/ 166063 h 867103"/>
              <a:gd name="connsiteX10" fmla="*/ 510116 w 612140"/>
              <a:gd name="connsiteY10" fmla="*/ 166063 h 867103"/>
              <a:gd name="connsiteX11" fmla="*/ 612140 w 612140"/>
              <a:gd name="connsiteY11" fmla="*/ 268088 h 867103"/>
            </a:gdLst>
            <a:rect l="l" t="t" r="r" b="b"/>
            <a:pathLst>
              <a:path w="612140" h="867103">
                <a:moveTo>
                  <a:pt x="612140" y="268088"/>
                </a:moveTo>
                <a:lnTo>
                  <a:pt x="612140" y="765078"/>
                </a:lnTo>
                <a:cubicBezTo>
                  <a:pt x="612140" y="821425"/>
                  <a:pt x="566462" y="867103"/>
                  <a:pt x="510115" y="867103"/>
                </a:cubicBezTo>
                <a:lnTo>
                  <a:pt x="102025" y="867103"/>
                </a:lnTo>
                <a:cubicBezTo>
                  <a:pt x="45678" y="867103"/>
                  <a:pt x="0" y="821425"/>
                  <a:pt x="0" y="765078"/>
                </a:cubicBezTo>
                <a:lnTo>
                  <a:pt x="0" y="268088"/>
                </a:lnTo>
                <a:cubicBezTo>
                  <a:pt x="0" y="211741"/>
                  <a:pt x="45678" y="166063"/>
                  <a:pt x="102025" y="166063"/>
                </a:cubicBezTo>
                <a:lnTo>
                  <a:pt x="197361" y="166063"/>
                </a:lnTo>
                <a:lnTo>
                  <a:pt x="293677" y="0"/>
                </a:lnTo>
                <a:lnTo>
                  <a:pt x="389993" y="166063"/>
                </a:lnTo>
                <a:lnTo>
                  <a:pt x="510116" y="166063"/>
                </a:lnTo>
                <a:cubicBezTo>
                  <a:pt x="566463" y="166063"/>
                  <a:pt x="612141" y="211741"/>
                  <a:pt x="612140" y="26808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0400" y="3959990"/>
            <a:ext cx="700054" cy="6149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03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0400" y="4610293"/>
            <a:ext cx="4803140" cy="5782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产业融合发展促进农村经济社会发展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5140685"/>
            <a:ext cx="4803140" cy="117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3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临湖镇通过发展农业产业融合，促进了农村经济社会发展，改善了农村基础设施和公共服务水平。
临湖镇通过加强农村产业融合发展示范园建设，培育壮大农业产业化龙头企业，带动了农村经济发展，提升了农村居民生活质量。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6200000" flipH="0" flipV="0">
            <a:off x="7479819" y="1348259"/>
            <a:ext cx="612140" cy="867103"/>
          </a:xfrm>
          <a:custGeom>
            <a:avLst/>
            <a:gdLst>
              <a:gd name="connsiteX0" fmla="*/ 612140 w 612140"/>
              <a:gd name="connsiteY0" fmla="*/ 268088 h 867103"/>
              <a:gd name="connsiteX1" fmla="*/ 612140 w 612140"/>
              <a:gd name="connsiteY1" fmla="*/ 765078 h 867103"/>
              <a:gd name="connsiteX2" fmla="*/ 510115 w 612140"/>
              <a:gd name="connsiteY2" fmla="*/ 867103 h 867103"/>
              <a:gd name="connsiteX3" fmla="*/ 102025 w 612140"/>
              <a:gd name="connsiteY3" fmla="*/ 867103 h 867103"/>
              <a:gd name="connsiteX4" fmla="*/ 0 w 612140"/>
              <a:gd name="connsiteY4" fmla="*/ 765078 h 867103"/>
              <a:gd name="connsiteX5" fmla="*/ 0 w 612140"/>
              <a:gd name="connsiteY5" fmla="*/ 268088 h 867103"/>
              <a:gd name="connsiteX6" fmla="*/ 102025 w 612140"/>
              <a:gd name="connsiteY6" fmla="*/ 166063 h 867103"/>
              <a:gd name="connsiteX7" fmla="*/ 197361 w 612140"/>
              <a:gd name="connsiteY7" fmla="*/ 166063 h 867103"/>
              <a:gd name="connsiteX8" fmla="*/ 293677 w 612140"/>
              <a:gd name="connsiteY8" fmla="*/ 0 h 867103"/>
              <a:gd name="connsiteX9" fmla="*/ 389993 w 612140"/>
              <a:gd name="connsiteY9" fmla="*/ 166063 h 867103"/>
              <a:gd name="connsiteX10" fmla="*/ 510116 w 612140"/>
              <a:gd name="connsiteY10" fmla="*/ 166063 h 867103"/>
              <a:gd name="connsiteX11" fmla="*/ 612140 w 612140"/>
              <a:gd name="connsiteY11" fmla="*/ 268088 h 867103"/>
            </a:gdLst>
            <a:rect l="l" t="t" r="r" b="b"/>
            <a:pathLst>
              <a:path w="612140" h="867103">
                <a:moveTo>
                  <a:pt x="612140" y="268088"/>
                </a:moveTo>
                <a:lnTo>
                  <a:pt x="612140" y="765078"/>
                </a:lnTo>
                <a:cubicBezTo>
                  <a:pt x="612140" y="821425"/>
                  <a:pt x="566462" y="867103"/>
                  <a:pt x="510115" y="867103"/>
                </a:cubicBezTo>
                <a:lnTo>
                  <a:pt x="102025" y="867103"/>
                </a:lnTo>
                <a:cubicBezTo>
                  <a:pt x="45678" y="867103"/>
                  <a:pt x="0" y="821425"/>
                  <a:pt x="0" y="765078"/>
                </a:cubicBezTo>
                <a:lnTo>
                  <a:pt x="0" y="268088"/>
                </a:lnTo>
                <a:cubicBezTo>
                  <a:pt x="0" y="211741"/>
                  <a:pt x="45678" y="166063"/>
                  <a:pt x="102025" y="166063"/>
                </a:cubicBezTo>
                <a:lnTo>
                  <a:pt x="197361" y="166063"/>
                </a:lnTo>
                <a:lnTo>
                  <a:pt x="293677" y="0"/>
                </a:lnTo>
                <a:lnTo>
                  <a:pt x="389993" y="166063"/>
                </a:lnTo>
                <a:lnTo>
                  <a:pt x="510116" y="166063"/>
                </a:lnTo>
                <a:cubicBezTo>
                  <a:pt x="566463" y="166063"/>
                  <a:pt x="612141" y="211741"/>
                  <a:pt x="612140" y="26808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715760" y="1496061"/>
            <a:ext cx="700054" cy="6149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15760" y="2146364"/>
            <a:ext cx="4803140" cy="5782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产业融合发展带动农民增收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715760" y="2676756"/>
            <a:ext cx="4803140" cy="117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2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临湖镇通过发展农业产业融合，拓宽了农民增收渠道，农民收入显著提高。农民不仅可以通过农业生产获得收入，还可以通过参与农产品加工、乡村旅游等产业获得额外收入。
临湖镇通过加强农民职业技能培训，提高农民就业能力和收入水平，促进了农民增收致富。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737411" y="1618281"/>
            <a:ext cx="302672" cy="279992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673243" y="4072814"/>
            <a:ext cx="296860" cy="308686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江苏省苏州市吴中区临湖镇：产业融合推动乡村振兴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103704" y="1265297"/>
            <a:ext cx="8523422" cy="1380175"/>
          </a:xfrm>
          <a:prstGeom prst="parallelogram">
            <a:avLst>
              <a:gd name="adj" fmla="val 6875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1">
            <a:off x="1552174" y="1546034"/>
            <a:ext cx="1524000" cy="1099438"/>
          </a:xfrm>
          <a:prstGeom prst="triangl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1">
            <a:off x="1552174" y="1265297"/>
            <a:ext cx="1524000" cy="1099438"/>
          </a:xfrm>
          <a:prstGeom prst="triangl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967284" y="1389623"/>
            <a:ext cx="693780" cy="52939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267126" y="1849851"/>
            <a:ext cx="6480000" cy="648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战旗村通过开展农村土地承包经营权确权登记颁证工作，明确了农民土地权益，增强了农民对土地的信心。
战旗村通过土地流转，发展适度规模经营，提高了农业生产效率和土地利用率，推动了农业现代化发展。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1">
            <a:off x="1788377" y="2416839"/>
            <a:ext cx="255003" cy="183963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267124" y="1394597"/>
            <a:ext cx="6480000" cy="42912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农村土地制度改革的实践探索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103704" y="2934160"/>
            <a:ext cx="8523422" cy="1380175"/>
          </a:xfrm>
          <a:prstGeom prst="parallelogram">
            <a:avLst>
              <a:gd name="adj" fmla="val 68750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1">
            <a:off x="1552174" y="3214897"/>
            <a:ext cx="1524000" cy="1099438"/>
          </a:xfrm>
          <a:prstGeom prst="triangle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1">
            <a:off x="1552174" y="2934160"/>
            <a:ext cx="1524000" cy="1099438"/>
          </a:xfrm>
          <a:prstGeom prst="triangle">
            <a:avLst/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967284" y="3058486"/>
            <a:ext cx="693780" cy="52939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267126" y="3518714"/>
            <a:ext cx="6480000" cy="648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战旗村通过推进农村集体产权制度改革，明晰了农村集体产权关系，发展壮大了农村集体经济。
战旗村通过成立集体资产管理公司，加强了农村集体资产管理，提高了农村集体资产运营效率，增加了农民财产性收入。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1">
            <a:off x="1788377" y="4085702"/>
            <a:ext cx="255003" cy="183963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267124" y="3063460"/>
            <a:ext cx="6480000" cy="42912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农村集体产权制度改革的成效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103704" y="4603024"/>
            <a:ext cx="8523422" cy="1380175"/>
          </a:xfrm>
          <a:prstGeom prst="parallelogram">
            <a:avLst>
              <a:gd name="adj" fmla="val 6875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1">
            <a:off x="1552174" y="4883761"/>
            <a:ext cx="1524000" cy="1099438"/>
          </a:xfrm>
          <a:prstGeom prst="triangl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1">
            <a:off x="1552174" y="4603024"/>
            <a:ext cx="1524000" cy="1099438"/>
          </a:xfrm>
          <a:prstGeom prst="triangl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1967284" y="4727350"/>
            <a:ext cx="693780" cy="52939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3267126" y="5187578"/>
            <a:ext cx="6480000" cy="648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战旗村通过农村改革，促进了农村经济社会发展，改善了农村基础设施和公共服务水平。
战旗村通过加强农村改革成果的推广应用，带动了周边农村共同发展，为乡村振兴提供了有益经验。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1">
            <a:off x="1788377" y="5754566"/>
            <a:ext cx="255003" cy="183963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3267124" y="4732324"/>
            <a:ext cx="6480000" cy="42912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农村改革推动农村经济社会发展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四川省成都市郫都区战旗村：农村改革助力乡村振兴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23" t="29327" r="323" b="30806"/>
          <a:stretch>
            <a:fillRect/>
          </a:stretch>
        </p:blipFill>
        <p:spPr>
          <a:xfrm rot="0" flipH="0" flipV="0">
            <a:off x="-24000" y="0"/>
            <a:ext cx="12240000" cy="3240000"/>
          </a:xfrm>
          <a:custGeom>
            <a:avLst/>
            <a:gdLst/>
            <a:rect l="l" t="t" r="r" b="b"/>
            <a:pathLst>
              <a:path w="12240000" h="3240000">
                <a:moveTo>
                  <a:pt x="0" y="0"/>
                </a:moveTo>
                <a:lnTo>
                  <a:pt x="12240000" y="0"/>
                </a:lnTo>
                <a:lnTo>
                  <a:pt x="12240000" y="3240000"/>
                </a:lnTo>
                <a:lnTo>
                  <a:pt x="0" y="324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" name=""/>
          <p:cNvGrpSpPr/>
          <p:nvPr/>
        </p:nvGrpSpPr>
        <p:grpSpPr>
          <a:xfrm>
            <a:off x="660400" y="2399401"/>
            <a:ext cx="589736" cy="468000"/>
            <a:chOff x="660400" y="2399401"/>
            <a:chExt cx="589736" cy="468000"/>
          </a:xfrm>
        </p:grpSpPr>
        <p:sp>
          <p:nvSpPr>
            <p:cNvPr id="4" name="标题 1"/>
            <p:cNvSpPr txBox="1"/>
            <p:nvPr/>
          </p:nvSpPr>
          <p:spPr>
            <a:xfrm rot="0" flipH="0" flipV="0">
              <a:off x="101425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 rot="0" flipH="0" flipV="0">
              <a:off x="66040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6" name=""/>
          <p:cNvGrpSpPr/>
          <p:nvPr/>
        </p:nvGrpSpPr>
        <p:grpSpPr>
          <a:xfrm>
            <a:off x="10702344" y="4463401"/>
            <a:ext cx="816556" cy="648000"/>
            <a:chOff x="10702344" y="4463401"/>
            <a:chExt cx="816556" cy="648000"/>
          </a:xfrm>
        </p:grpSpPr>
        <p:sp>
          <p:nvSpPr>
            <p:cNvPr id="7" name="标题 1"/>
            <p:cNvSpPr txBox="1"/>
            <p:nvPr/>
          </p:nvSpPr>
          <p:spPr>
            <a:xfrm rot="0" flipH="0" flipV="0">
              <a:off x="11192290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 rot="0" flipH="0" flipV="0">
              <a:off x="10702344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 rot="0" flipH="0" flipV="0">
            <a:off x="660400" y="3286053"/>
            <a:ext cx="8341342" cy="227893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谢谢大家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A66AC"/>
      </a:dk2>
      <a:lt2>
        <a:srgbClr val="E0EBF6"/>
      </a:lt2>
      <a:accent1>
        <a:srgbClr val="2EA868"/>
      </a:accent1>
      <a:accent2>
        <a:srgbClr val="74BE12"/>
      </a:accent2>
      <a:accent3>
        <a:srgbClr val="FFC03F"/>
      </a:accent3>
      <a:accent4>
        <a:srgbClr val="5AB3FC"/>
      </a:accent4>
      <a:accent5>
        <a:srgbClr val="2960B1"/>
      </a:accent5>
      <a:accent6>
        <a:srgbClr val="3F3F3F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