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OPPOSans B" panose="02010600030101010101" charset="-122"/>
      <p:regular r:id="rId29"/>
    </p:embeddedFont>
    <p:embeddedFont>
      <p:font typeface="OPPOSans H" panose="02010600030101010101" charset="-122"/>
      <p:regular r:id="rId30"/>
    </p:embeddedFont>
    <p:embeddedFont>
      <p:font typeface="OPPOSans M" panose="02010600030101010101" charset="-122"/>
      <p:regular r:id="rId31"/>
    </p:embeddedFont>
    <p:embeddedFont>
      <p:font typeface="OPPOSans R" panose="02010600030101010101" charset="-122"/>
      <p:regular r:id="rId32"/>
    </p:embeddedFont>
    <p:embeddedFont>
      <p:font typeface="Source Han Sans" panose="02010600030101010101" charset="-122"/>
      <p:regular r:id="rId33"/>
    </p:embeddedFont>
    <p:embeddedFont>
      <p:font typeface="Source Han Sans CN Bold" panose="02010600030101010101" charset="-122"/>
      <p:regular r:id="rId34"/>
    </p:embeddedFont>
    <p:embeddedFont>
      <p:font typeface="Source Han Serif SC Regular" panose="02010600030101010101" charset="-122"/>
      <p:regular r:id="rId35"/>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78" y="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629" y="355729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66809" y="3372323"/>
            <a:ext cx="4043840" cy="3970449"/>
          </a:xfrm>
          <a:prstGeom prst="rect">
            <a:avLst/>
          </a:prstGeom>
          <a:noFill/>
          <a:ln>
            <a:noFill/>
          </a:ln>
        </p:spPr>
      </p:pic>
      <p:pic>
        <p:nvPicPr>
          <p:cNvPr id="12" name="图片 11"/>
          <p:cNvPicPr>
            <a:picLocks noChangeAspect="1"/>
          </p:cNvPicPr>
          <p:nvPr/>
        </p:nvPicPr>
        <p:blipFill>
          <a:blip r:embed="rId7">
            <a:alphaModFix/>
          </a:blip>
          <a:srcRect/>
          <a:stretch>
            <a:fillRect/>
          </a:stretch>
        </p:blipFill>
        <p:spPr>
          <a:xfrm rot="1277095" flipH="1">
            <a:off x="1633643" y="1125410"/>
            <a:ext cx="1381454" cy="1103701"/>
          </a:xfrm>
          <a:prstGeom prst="rect">
            <a:avLst/>
          </a:prstGeom>
          <a:noFill/>
          <a:ln>
            <a:noFill/>
          </a:ln>
        </p:spPr>
      </p:pic>
      <p:sp>
        <p:nvSpPr>
          <p:cNvPr id="13" name="标题 1"/>
          <p:cNvSpPr txBox="1"/>
          <p:nvPr/>
        </p:nvSpPr>
        <p:spPr>
          <a:xfrm>
            <a:off x="3592223" y="1622144"/>
            <a:ext cx="4994854" cy="1602844"/>
          </a:xfrm>
          <a:prstGeom prst="rect">
            <a:avLst/>
          </a:prstGeom>
          <a:noFill/>
          <a:ln>
            <a:noFill/>
          </a:ln>
        </p:spPr>
        <p:txBody>
          <a:bodyPr vert="horz" wrap="square" lIns="91440" tIns="45720" rIns="91440" bIns="45720" rtlCol="0" anchor="ctr"/>
          <a:lstStyle/>
          <a:p>
            <a:pPr algn="ctr">
              <a:lnSpc>
                <a:spcPct val="100000"/>
              </a:lnSpc>
            </a:pPr>
            <a:r>
              <a:rPr kumimoji="1" lang="en-US" altLang="zh-CN" sz="9600" dirty="0">
                <a:ln w="12700">
                  <a:solidFill>
                    <a:srgbClr val="000000">
                      <a:alpha val="100000"/>
                    </a:srgbClr>
                  </a:solidFill>
                </a:ln>
                <a:gradFill>
                  <a:gsLst>
                    <a:gs pos="0">
                      <a:srgbClr val="AC6C2A">
                        <a:alpha val="10000"/>
                      </a:srgbClr>
                    </a:gs>
                    <a:gs pos="100000">
                      <a:srgbClr val="DCA770">
                        <a:alpha val="0"/>
                      </a:srgbClr>
                    </a:gs>
                  </a:gsLst>
                  <a:lin ang="5400000" scaled="0"/>
                </a:gradFill>
                <a:latin typeface="Source Han Serif SC Regular"/>
                <a:ea typeface="Source Han Serif SC Regular"/>
                <a:cs typeface="Source Han Serif SC Regular"/>
              </a:rPr>
              <a:t>X</a:t>
            </a:r>
            <a:endParaRPr kumimoji="1" lang="zh-CN" altLang="en-US" dirty="0"/>
          </a:p>
        </p:txBody>
      </p:sp>
      <p:pic>
        <p:nvPicPr>
          <p:cNvPr id="14" name="图片 13"/>
          <p:cNvPicPr>
            <a:picLocks noChangeAspect="1"/>
          </p:cNvPicPr>
          <p:nvPr/>
        </p:nvPicPr>
        <p:blipFill>
          <a:blip r:embed="rId8">
            <a:alphaModFix/>
          </a:blip>
          <a:srcRect/>
          <a:stretch>
            <a:fillRect/>
          </a:stretch>
        </p:blipFill>
        <p:spPr>
          <a:xfrm flipH="1">
            <a:off x="9252293" y="2847538"/>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flipH="1">
            <a:off x="1272484" y="2847538"/>
            <a:ext cx="1667224" cy="198882"/>
          </a:xfrm>
          <a:prstGeom prst="rect">
            <a:avLst/>
          </a:prstGeom>
          <a:noFill/>
          <a:ln cap="sq">
            <a:noFill/>
          </a:ln>
        </p:spPr>
      </p:pic>
      <p:sp>
        <p:nvSpPr>
          <p:cNvPr id="17" name="标题 1"/>
          <p:cNvSpPr txBox="1"/>
          <p:nvPr/>
        </p:nvSpPr>
        <p:spPr>
          <a:xfrm>
            <a:off x="6315326" y="5197174"/>
            <a:ext cx="2151042" cy="457313"/>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2"/>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3725619" y="4863830"/>
            <a:ext cx="1509296" cy="1632326"/>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no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dirty="0"/>
          </a:p>
        </p:txBody>
      </p:sp>
      <p:sp>
        <p:nvSpPr>
          <p:cNvPr id="20" name="标题 1"/>
          <p:cNvSpPr txBox="1"/>
          <p:nvPr/>
        </p:nvSpPr>
        <p:spPr>
          <a:xfrm>
            <a:off x="3861067" y="5283415"/>
            <a:ext cx="263948" cy="285917"/>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bg1"/>
          </a:solidFill>
          <a:ln w="1860" cap="flat">
            <a:noFill/>
            <a:miter/>
          </a:ln>
        </p:spPr>
        <p:txBody>
          <a:bodyPr vert="horz" wrap="square" lIns="91440" tIns="45720" rIns="91440" bIns="45720" rtlCol="0" anchor="ctr"/>
          <a:lstStyle/>
          <a:p>
            <a:pPr algn="l">
              <a:lnSpc>
                <a:spcPct val="100000"/>
              </a:lnSpc>
            </a:pPr>
            <a:endParaRPr kumimoji="1" lang="zh-CN" altLang="en-US" dirty="0"/>
          </a:p>
        </p:txBody>
      </p:sp>
      <p:sp>
        <p:nvSpPr>
          <p:cNvPr id="21" name="标题 1"/>
          <p:cNvSpPr txBox="1"/>
          <p:nvPr/>
        </p:nvSpPr>
        <p:spPr>
          <a:xfrm>
            <a:off x="6427089" y="5283415"/>
            <a:ext cx="274965" cy="285917"/>
          </a:xfrm>
          <a:custGeom>
            <a:avLst/>
            <a:gdLst>
              <a:gd name="connsiteX0" fmla="*/ 337768 w 1372282"/>
              <a:gd name="connsiteY0" fmla="*/ 1315328 h 1426949"/>
              <a:gd name="connsiteX1" fmla="*/ 530173 w 1372282"/>
              <a:gd name="connsiteY1" fmla="*/ 1315328 h 1426949"/>
              <a:gd name="connsiteX2" fmla="*/ 842109 w 1372282"/>
              <a:gd name="connsiteY2" fmla="*/ 1315328 h 1426949"/>
              <a:gd name="connsiteX3" fmla="*/ 1034514 w 1372282"/>
              <a:gd name="connsiteY3" fmla="*/ 1315328 h 1426949"/>
              <a:gd name="connsiteX4" fmla="*/ 1090325 w 1372282"/>
              <a:gd name="connsiteY4" fmla="*/ 1371139 h 1426949"/>
              <a:gd name="connsiteX5" fmla="*/ 1034514 w 1372282"/>
              <a:gd name="connsiteY5" fmla="*/ 1426949 h 1426949"/>
              <a:gd name="connsiteX6" fmla="*/ 842109 w 1372282"/>
              <a:gd name="connsiteY6" fmla="*/ 1426949 h 1426949"/>
              <a:gd name="connsiteX7" fmla="*/ 530173 w 1372282"/>
              <a:gd name="connsiteY7" fmla="*/ 1426949 h 1426949"/>
              <a:gd name="connsiteX8" fmla="*/ 337768 w 1372282"/>
              <a:gd name="connsiteY8" fmla="*/ 1426949 h 1426949"/>
              <a:gd name="connsiteX9" fmla="*/ 281957 w 1372282"/>
              <a:gd name="connsiteY9" fmla="*/ 1371139 h 1426949"/>
              <a:gd name="connsiteX10" fmla="*/ 337768 w 1372282"/>
              <a:gd name="connsiteY10" fmla="*/ 1315328 h 1426949"/>
              <a:gd name="connsiteX11" fmla="*/ 686154 w 1372282"/>
              <a:gd name="connsiteY11" fmla="*/ 111621 h 1426949"/>
              <a:gd name="connsiteX12" fmla="*/ 237624 w 1372282"/>
              <a:gd name="connsiteY12" fmla="*/ 560152 h 1426949"/>
              <a:gd name="connsiteX13" fmla="*/ 237624 w 1372282"/>
              <a:gd name="connsiteY13" fmla="*/ 985614 h 1426949"/>
              <a:gd name="connsiteX14" fmla="*/ 229252 w 1372282"/>
              <a:gd name="connsiteY14" fmla="*/ 1014822 h 1426949"/>
              <a:gd name="connsiteX15" fmla="*/ 155768 w 1372282"/>
              <a:gd name="connsiteY15" fmla="*/ 1134814 h 1426949"/>
              <a:gd name="connsiteX16" fmla="*/ 1214680 w 1372282"/>
              <a:gd name="connsiteY16" fmla="*/ 1134814 h 1426949"/>
              <a:gd name="connsiteX17" fmla="*/ 1143429 w 1372282"/>
              <a:gd name="connsiteY17" fmla="*/ 1023565 h 1426949"/>
              <a:gd name="connsiteX18" fmla="*/ 1134685 w 1372282"/>
              <a:gd name="connsiteY18" fmla="*/ 993428 h 1426949"/>
              <a:gd name="connsiteX19" fmla="*/ 1134685 w 1372282"/>
              <a:gd name="connsiteY19" fmla="*/ 560152 h 1426949"/>
              <a:gd name="connsiteX20" fmla="*/ 686154 w 1372282"/>
              <a:gd name="connsiteY20" fmla="*/ 111621 h 1426949"/>
              <a:gd name="connsiteX21" fmla="*/ 686154 w 1372282"/>
              <a:gd name="connsiteY21" fmla="*/ 0 h 1426949"/>
              <a:gd name="connsiteX22" fmla="*/ 903815 w 1372282"/>
              <a:gd name="connsiteY22" fmla="*/ 44276 h 1426949"/>
              <a:gd name="connsiteX23" fmla="*/ 1081851 w 1372282"/>
              <a:gd name="connsiteY23" fmla="*/ 164455 h 1426949"/>
              <a:gd name="connsiteX24" fmla="*/ 1202030 w 1372282"/>
              <a:gd name="connsiteY24" fmla="*/ 342491 h 1426949"/>
              <a:gd name="connsiteX25" fmla="*/ 1246306 w 1372282"/>
              <a:gd name="connsiteY25" fmla="*/ 560152 h 1426949"/>
              <a:gd name="connsiteX26" fmla="*/ 1246306 w 1372282"/>
              <a:gd name="connsiteY26" fmla="*/ 977243 h 1426949"/>
              <a:gd name="connsiteX27" fmla="*/ 1363508 w 1372282"/>
              <a:gd name="connsiteY27" fmla="*/ 1160487 h 1426949"/>
              <a:gd name="connsiteX28" fmla="*/ 1365369 w 1372282"/>
              <a:gd name="connsiteY28" fmla="*/ 1217414 h 1426949"/>
              <a:gd name="connsiteX29" fmla="*/ 1316628 w 1372282"/>
              <a:gd name="connsiteY29" fmla="*/ 1246436 h 1426949"/>
              <a:gd name="connsiteX30" fmla="*/ 55867 w 1372282"/>
              <a:gd name="connsiteY30" fmla="*/ 1246436 h 1426949"/>
              <a:gd name="connsiteX31" fmla="*/ 7126 w 1372282"/>
              <a:gd name="connsiteY31" fmla="*/ 1217786 h 1426949"/>
              <a:gd name="connsiteX32" fmla="*/ 8242 w 1372282"/>
              <a:gd name="connsiteY32" fmla="*/ 1161232 h 1426949"/>
              <a:gd name="connsiteX33" fmla="*/ 126002 w 1372282"/>
              <a:gd name="connsiteY33" fmla="*/ 969801 h 1426949"/>
              <a:gd name="connsiteX34" fmla="*/ 126002 w 1372282"/>
              <a:gd name="connsiteY34" fmla="*/ 560152 h 1426949"/>
              <a:gd name="connsiteX35" fmla="*/ 170279 w 1372282"/>
              <a:gd name="connsiteY35" fmla="*/ 342491 h 1426949"/>
              <a:gd name="connsiteX36" fmla="*/ 290458 w 1372282"/>
              <a:gd name="connsiteY36" fmla="*/ 164455 h 1426949"/>
              <a:gd name="connsiteX37" fmla="*/ 468493 w 1372282"/>
              <a:gd name="connsiteY37" fmla="*/ 44276 h 1426949"/>
              <a:gd name="connsiteX38" fmla="*/ 686154 w 1372282"/>
              <a:gd name="connsiteY38" fmla="*/ 0 h 1426949"/>
            </a:gdLst>
            <a:ahLst/>
            <a:cxnLst/>
            <a:rect l="l" t="t" r="r" b="b"/>
            <a:pathLst>
              <a:path w="1372282" h="1426949">
                <a:moveTo>
                  <a:pt x="337768" y="1315328"/>
                </a:moveTo>
                <a:lnTo>
                  <a:pt x="530173" y="1315328"/>
                </a:lnTo>
                <a:lnTo>
                  <a:pt x="842109" y="1315328"/>
                </a:lnTo>
                <a:lnTo>
                  <a:pt x="1034514" y="1315328"/>
                </a:lnTo>
                <a:cubicBezTo>
                  <a:pt x="1065396" y="1315328"/>
                  <a:pt x="1090325" y="1340257"/>
                  <a:pt x="1090325" y="1371139"/>
                </a:cubicBezTo>
                <a:cubicBezTo>
                  <a:pt x="1090325" y="1402021"/>
                  <a:pt x="1065210" y="1426949"/>
                  <a:pt x="1034514" y="1426949"/>
                </a:cubicBezTo>
                <a:lnTo>
                  <a:pt x="842109" y="1426949"/>
                </a:lnTo>
                <a:lnTo>
                  <a:pt x="530173" y="1426949"/>
                </a:lnTo>
                <a:lnTo>
                  <a:pt x="337768" y="1426949"/>
                </a:lnTo>
                <a:cubicBezTo>
                  <a:pt x="306886" y="1426949"/>
                  <a:pt x="281957" y="1402021"/>
                  <a:pt x="281957" y="1371139"/>
                </a:cubicBezTo>
                <a:cubicBezTo>
                  <a:pt x="281957" y="1340257"/>
                  <a:pt x="306886" y="1315328"/>
                  <a:pt x="337768" y="1315328"/>
                </a:cubicBezTo>
                <a:close/>
                <a:moveTo>
                  <a:pt x="686154" y="111621"/>
                </a:moveTo>
                <a:cubicBezTo>
                  <a:pt x="438914" y="111621"/>
                  <a:pt x="237624" y="312725"/>
                  <a:pt x="237624" y="560152"/>
                </a:cubicBezTo>
                <a:lnTo>
                  <a:pt x="237624" y="985614"/>
                </a:lnTo>
                <a:cubicBezTo>
                  <a:pt x="237624" y="996032"/>
                  <a:pt x="234833" y="1006078"/>
                  <a:pt x="229252" y="1014822"/>
                </a:cubicBezTo>
                <a:lnTo>
                  <a:pt x="155768" y="1134814"/>
                </a:lnTo>
                <a:lnTo>
                  <a:pt x="1214680" y="1134814"/>
                </a:lnTo>
                <a:lnTo>
                  <a:pt x="1143429" y="1023565"/>
                </a:lnTo>
                <a:cubicBezTo>
                  <a:pt x="1137662" y="1014636"/>
                  <a:pt x="1134685" y="1004218"/>
                  <a:pt x="1134685" y="993428"/>
                </a:cubicBezTo>
                <a:lnTo>
                  <a:pt x="1134685" y="560152"/>
                </a:lnTo>
                <a:cubicBezTo>
                  <a:pt x="1134685" y="312911"/>
                  <a:pt x="933581" y="111621"/>
                  <a:pt x="686154" y="111621"/>
                </a:cubicBezTo>
                <a:close/>
                <a:moveTo>
                  <a:pt x="686154" y="0"/>
                </a:moveTo>
                <a:cubicBezTo>
                  <a:pt x="761499" y="0"/>
                  <a:pt x="834610" y="14883"/>
                  <a:pt x="903815" y="44276"/>
                </a:cubicBezTo>
                <a:cubicBezTo>
                  <a:pt x="970416" y="72554"/>
                  <a:pt x="1030319" y="113109"/>
                  <a:pt x="1081851" y="164455"/>
                </a:cubicBezTo>
                <a:cubicBezTo>
                  <a:pt x="1133383" y="215987"/>
                  <a:pt x="1173753" y="275890"/>
                  <a:pt x="1202030" y="342491"/>
                </a:cubicBezTo>
                <a:cubicBezTo>
                  <a:pt x="1231423" y="411510"/>
                  <a:pt x="1246306" y="484808"/>
                  <a:pt x="1246306" y="560152"/>
                </a:cubicBezTo>
                <a:lnTo>
                  <a:pt x="1246306" y="977243"/>
                </a:lnTo>
                <a:lnTo>
                  <a:pt x="1363508" y="1160487"/>
                </a:lnTo>
                <a:cubicBezTo>
                  <a:pt x="1374484" y="1177603"/>
                  <a:pt x="1375229" y="1199555"/>
                  <a:pt x="1365369" y="1217414"/>
                </a:cubicBezTo>
                <a:cubicBezTo>
                  <a:pt x="1355695" y="1235273"/>
                  <a:pt x="1336905" y="1246436"/>
                  <a:pt x="1316628" y="1246436"/>
                </a:cubicBezTo>
                <a:lnTo>
                  <a:pt x="55867" y="1246436"/>
                </a:lnTo>
                <a:cubicBezTo>
                  <a:pt x="35589" y="1246436"/>
                  <a:pt x="16986" y="1235460"/>
                  <a:pt x="7126" y="1217786"/>
                </a:cubicBezTo>
                <a:cubicBezTo>
                  <a:pt x="-2734" y="1200113"/>
                  <a:pt x="-2362" y="1178533"/>
                  <a:pt x="8242" y="1161232"/>
                </a:cubicBezTo>
                <a:lnTo>
                  <a:pt x="126002" y="969801"/>
                </a:lnTo>
                <a:lnTo>
                  <a:pt x="126002" y="560152"/>
                </a:lnTo>
                <a:cubicBezTo>
                  <a:pt x="126002" y="484808"/>
                  <a:pt x="140885" y="411696"/>
                  <a:pt x="170279" y="342491"/>
                </a:cubicBezTo>
                <a:cubicBezTo>
                  <a:pt x="198556" y="275890"/>
                  <a:pt x="239112" y="215987"/>
                  <a:pt x="290458" y="164455"/>
                </a:cubicBezTo>
                <a:cubicBezTo>
                  <a:pt x="341803" y="112923"/>
                  <a:pt x="401893" y="72554"/>
                  <a:pt x="468493" y="44276"/>
                </a:cubicBezTo>
                <a:cubicBezTo>
                  <a:pt x="537512" y="14883"/>
                  <a:pt x="610810" y="0"/>
                  <a:pt x="686154" y="0"/>
                </a:cubicBezTo>
                <a:close/>
              </a:path>
            </a:pathLst>
          </a:custGeom>
          <a:solidFill>
            <a:schemeClr val="bg1"/>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22" name="标题 1"/>
          <p:cNvSpPr txBox="1"/>
          <p:nvPr/>
        </p:nvSpPr>
        <p:spPr>
          <a:xfrm>
            <a:off x="5065778" y="5195892"/>
            <a:ext cx="695673" cy="458595"/>
          </a:xfrm>
          <a:prstGeom prst="rect">
            <a:avLst/>
          </a:prstGeom>
          <a:noFill/>
          <a:ln w="12700" cap="sq">
            <a:noFill/>
            <a:miter/>
          </a:ln>
        </p:spPr>
        <p:txBody>
          <a:bodyPr vert="horz" wrap="square" lIns="0" tIns="0" rIns="0" bIns="0" rtlCol="0" anchor="ctr"/>
          <a:lstStyle/>
          <a:p>
            <a:pPr algn="l">
              <a:lnSpc>
                <a:spcPct val="100000"/>
              </a:lnSpc>
            </a:pPr>
            <a:endParaRPr kumimoji="1" lang="zh-CN" altLang="en-US" dirty="0"/>
          </a:p>
        </p:txBody>
      </p:sp>
      <p:sp>
        <p:nvSpPr>
          <p:cNvPr id="23" name="标题 1"/>
          <p:cNvSpPr txBox="1"/>
          <p:nvPr/>
        </p:nvSpPr>
        <p:spPr>
          <a:xfrm>
            <a:off x="3925847" y="4793144"/>
            <a:ext cx="1555022" cy="1482730"/>
          </a:xfrm>
          <a:prstGeom prst="rect">
            <a:avLst/>
          </a:prstGeom>
          <a:noFill/>
          <a:ln w="12700" cap="sq">
            <a:noFill/>
            <a:miter/>
          </a:ln>
        </p:spPr>
        <p:txBody>
          <a:bodyPr vert="horz" wrap="square" lIns="0" tIns="0" rIns="0" bIns="0" rtlCol="0" anchor="ctr"/>
          <a:lstStyle/>
          <a:p>
            <a:pPr algn="l">
              <a:lnSpc>
                <a:spcPct val="100000"/>
              </a:lnSpc>
            </a:pPr>
            <a:r>
              <a:rPr kumimoji="1" lang="zh-CN" altLang="en-US" sz="1400" dirty="0"/>
              <a:t>组长：李晓东</a:t>
            </a:r>
            <a:endParaRPr kumimoji="1" lang="en-US" altLang="zh-CN" sz="1400" dirty="0"/>
          </a:p>
          <a:p>
            <a:pPr algn="l">
              <a:lnSpc>
                <a:spcPct val="100000"/>
              </a:lnSpc>
            </a:pPr>
            <a:r>
              <a:rPr kumimoji="1" lang="zh-CN" altLang="en-US" sz="1400" dirty="0"/>
              <a:t>组员：钟小龙</a:t>
            </a:r>
            <a:endParaRPr kumimoji="1" lang="en-US" altLang="zh-CN" sz="1400" dirty="0"/>
          </a:p>
          <a:p>
            <a:pPr algn="l">
              <a:lnSpc>
                <a:spcPct val="100000"/>
              </a:lnSpc>
            </a:pPr>
            <a:r>
              <a:rPr kumimoji="1" lang="en-US" altLang="zh-CN" sz="1400" dirty="0"/>
              <a:t>          </a:t>
            </a:r>
            <a:r>
              <a:rPr kumimoji="1" lang="zh-CN" altLang="en-US" sz="1400" dirty="0"/>
              <a:t> 林倍乐</a:t>
            </a:r>
            <a:endParaRPr kumimoji="1" lang="en-US" altLang="zh-CN" sz="1400" dirty="0"/>
          </a:p>
          <a:p>
            <a:pPr algn="l">
              <a:lnSpc>
                <a:spcPct val="100000"/>
              </a:lnSpc>
            </a:pPr>
            <a:r>
              <a:rPr kumimoji="1" lang="en-US" altLang="zh-CN" sz="1400" dirty="0"/>
              <a:t>           </a:t>
            </a:r>
            <a:r>
              <a:rPr kumimoji="1" lang="zh-CN" altLang="en-US" sz="1400" dirty="0"/>
              <a:t>石宇聪</a:t>
            </a:r>
            <a:endParaRPr kumimoji="1" lang="en-US" altLang="zh-CN" sz="1400" dirty="0"/>
          </a:p>
          <a:p>
            <a:pPr algn="l">
              <a:lnSpc>
                <a:spcPct val="100000"/>
              </a:lnSpc>
            </a:pPr>
            <a:r>
              <a:rPr kumimoji="1" lang="en-US" altLang="zh-CN" sz="1400" dirty="0"/>
              <a:t>           </a:t>
            </a:r>
            <a:r>
              <a:rPr kumimoji="1" lang="zh-CN" altLang="en-US" sz="1400" dirty="0"/>
              <a:t>林炜皓</a:t>
            </a:r>
            <a:endParaRPr kumimoji="1" lang="en-US" altLang="zh-CN" sz="1400" dirty="0"/>
          </a:p>
          <a:p>
            <a:pPr algn="l">
              <a:lnSpc>
                <a:spcPct val="100000"/>
              </a:lnSpc>
            </a:pPr>
            <a:r>
              <a:rPr kumimoji="1" lang="en-US" altLang="zh-CN" sz="1400" dirty="0"/>
              <a:t>           </a:t>
            </a:r>
            <a:r>
              <a:rPr kumimoji="1" lang="zh-CN" altLang="en-US" sz="1400" dirty="0"/>
              <a:t>黄雍涛</a:t>
            </a:r>
          </a:p>
        </p:txBody>
      </p:sp>
      <p:sp>
        <p:nvSpPr>
          <p:cNvPr id="24" name="标题 1"/>
          <p:cNvSpPr txBox="1"/>
          <p:nvPr/>
        </p:nvSpPr>
        <p:spPr>
          <a:xfrm>
            <a:off x="7421885" y="5195892"/>
            <a:ext cx="844255" cy="458595"/>
          </a:xfrm>
          <a:prstGeom prst="rect">
            <a:avLst/>
          </a:prstGeom>
          <a:noFill/>
          <a:ln w="12700" cap="sq">
            <a:noFill/>
            <a:miter/>
          </a:ln>
        </p:spPr>
        <p:txBody>
          <a:bodyPr vert="horz" wrap="square" lIns="0" tIns="0" rIns="0" bIns="0" rtlCol="0" anchor="ctr"/>
          <a:lstStyle/>
          <a:p>
            <a:pPr algn="l">
              <a:lnSpc>
                <a:spcPct val="100000"/>
              </a:lnSpc>
            </a:pPr>
            <a:r>
              <a:rPr kumimoji="1" lang="en-US" altLang="zh-CN" sz="1600" dirty="0">
                <a:ln w="12700">
                  <a:noFill/>
                </a:ln>
                <a:solidFill>
                  <a:srgbClr val="FFFFFF">
                    <a:alpha val="100000"/>
                  </a:srgbClr>
                </a:solidFill>
                <a:latin typeface="Source Han Serif SC Regular"/>
                <a:ea typeface="Source Han Serif SC Regular"/>
                <a:cs typeface="Source Han Serif SC Regular"/>
              </a:rPr>
              <a:t>2025.5</a:t>
            </a:r>
            <a:endParaRPr kumimoji="1" lang="zh-CN" altLang="en-US" dirty="0"/>
          </a:p>
        </p:txBody>
      </p:sp>
      <p:sp>
        <p:nvSpPr>
          <p:cNvPr id="25" name="标题 1"/>
          <p:cNvSpPr txBox="1"/>
          <p:nvPr/>
        </p:nvSpPr>
        <p:spPr>
          <a:xfrm>
            <a:off x="6815946" y="5195892"/>
            <a:ext cx="901051" cy="458595"/>
          </a:xfrm>
          <a:prstGeom prst="rect">
            <a:avLst/>
          </a:prstGeom>
          <a:noFill/>
          <a:ln w="12700" cap="sq">
            <a:noFill/>
            <a:miter/>
          </a:ln>
        </p:spPr>
        <p:txBody>
          <a:bodyPr vert="horz" wrap="square" lIns="0" tIns="0" rIns="0" bIns="0" rtlCol="0" anchor="ctr"/>
          <a:lstStyle/>
          <a:p>
            <a:pPr algn="l">
              <a:lnSpc>
                <a:spcPct val="100000"/>
              </a:lnSpc>
            </a:pPr>
            <a:r>
              <a:rPr kumimoji="1" lang="zh-CN" altLang="en-US" sz="1600" dirty="0">
                <a:ln w="12700">
                  <a:noFill/>
                </a:ln>
                <a:solidFill>
                  <a:srgbClr val="FFFFFF">
                    <a:alpha val="100000"/>
                  </a:srgbClr>
                </a:solidFill>
                <a:latin typeface="Source Han Serif SC Regular"/>
                <a:ea typeface="Source Han Serif SC Regular"/>
                <a:cs typeface="Source Han Serif SC Regular"/>
              </a:rPr>
              <a:t>时</a:t>
            </a:r>
            <a:r>
              <a:rPr kumimoji="1" lang="en-US" altLang="zh-CN" sz="1600" dirty="0">
                <a:ln w="12700">
                  <a:noFill/>
                </a:ln>
                <a:solidFill>
                  <a:srgbClr val="FFFFFF">
                    <a:alpha val="100000"/>
                  </a:srgbClr>
                </a:solidFill>
                <a:latin typeface="Source Han Serif SC Regular"/>
                <a:ea typeface="Source Han Serif SC Regular"/>
                <a:cs typeface="Source Han Serif SC Regular"/>
              </a:rPr>
              <a:t>间：</a:t>
            </a:r>
            <a:endParaRPr kumimoji="1" lang="zh-CN" altLang="en-US" dirty="0"/>
          </a:p>
        </p:txBody>
      </p:sp>
      <p:pic>
        <p:nvPicPr>
          <p:cNvPr id="26" name="图片 25"/>
          <p:cNvPicPr>
            <a:picLocks noChangeAspect="1"/>
          </p:cNvPicPr>
          <p:nvPr/>
        </p:nvPicPr>
        <p:blipFill>
          <a:blip r:embed="rId7">
            <a:alphaModFix/>
          </a:blip>
          <a:srcRect/>
          <a:stretch>
            <a:fillRect/>
          </a:stretch>
        </p:blipFill>
        <p:spPr>
          <a:xfrm rot="20322905">
            <a:off x="8350343" y="1395119"/>
            <a:ext cx="1108483" cy="885614"/>
          </a:xfrm>
          <a:prstGeom prst="rect">
            <a:avLst/>
          </a:prstGeom>
          <a:noFill/>
          <a:ln>
            <a:noFill/>
          </a:ln>
        </p:spPr>
      </p:pic>
      <p:pic>
        <p:nvPicPr>
          <p:cNvPr id="27" name="图片 26"/>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sp>
        <p:nvSpPr>
          <p:cNvPr id="28" name="标题 1"/>
          <p:cNvSpPr txBox="1"/>
          <p:nvPr/>
        </p:nvSpPr>
        <p:spPr>
          <a:xfrm>
            <a:off x="2910725" y="2319802"/>
            <a:ext cx="6370550" cy="2474985"/>
          </a:xfrm>
          <a:prstGeom prst="rect">
            <a:avLst/>
          </a:prstGeom>
          <a:noFill/>
          <a:ln>
            <a:noFill/>
          </a:ln>
        </p:spPr>
        <p:txBody>
          <a:bodyPr vert="horz" wrap="square" lIns="91440" tIns="45720" rIns="91440" bIns="45720" rtlCol="0" anchor="t"/>
          <a:lstStyle/>
          <a:p>
            <a:pPr algn="ctr">
              <a:lnSpc>
                <a:spcPct val="130000"/>
              </a:lnSpc>
            </a:pPr>
            <a:r>
              <a:rPr lang="zh-CN" altLang="en-US" sz="4400" dirty="0"/>
              <a:t>洞察三农格局：现状、政策与发展之路</a:t>
            </a:r>
            <a:r>
              <a:rPr lang="en-US" altLang="zh-CN" sz="4400" dirty="0"/>
              <a:t> </a:t>
            </a:r>
            <a:endParaRPr kumimoji="1"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flipH="1">
            <a:off x="660399" y="3744104"/>
            <a:ext cx="4107951" cy="404343"/>
          </a:xfrm>
          <a:prstGeom prst="roundRect">
            <a:avLst>
              <a:gd name="adj" fmla="val 50000"/>
            </a:avLst>
          </a:prstGeom>
          <a:noFill/>
          <a:ln w="12700" cap="sq">
            <a:solidFill>
              <a:schemeClr val="accent2"/>
            </a:solidFill>
            <a:miter/>
          </a:ln>
        </p:spPr>
        <p:txBody>
          <a:bodyPr vert="horz" wrap="square" lIns="91440" tIns="45720" rIns="91440" bIns="45720" rtlCol="0" anchor="ctr"/>
          <a:lstStyle/>
          <a:p>
            <a:pPr algn="r">
              <a:lnSpc>
                <a:spcPct val="110000"/>
              </a:lnSpc>
            </a:pPr>
            <a:endParaRPr kumimoji="1" lang="zh-CN" altLang="en-US"/>
          </a:p>
        </p:txBody>
      </p:sp>
      <p:sp>
        <p:nvSpPr>
          <p:cNvPr id="5" name="标题 1"/>
          <p:cNvSpPr txBox="1"/>
          <p:nvPr/>
        </p:nvSpPr>
        <p:spPr>
          <a:xfrm>
            <a:off x="7416030" y="3744104"/>
            <a:ext cx="4102870" cy="404343"/>
          </a:xfrm>
          <a:prstGeom prst="roundRect">
            <a:avLst>
              <a:gd name="adj" fmla="val 50000"/>
            </a:avLst>
          </a:prstGeom>
          <a:no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7416030" y="1410396"/>
            <a:ext cx="4102870" cy="404343"/>
          </a:xfrm>
          <a:prstGeom prst="roundRect">
            <a:avLst>
              <a:gd name="adj" fmla="val 50000"/>
            </a:avLst>
          </a:prstGeom>
          <a:noFill/>
          <a:ln w="12700" cap="sq">
            <a:solidFill>
              <a:schemeClr val="accent2"/>
            </a:solid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flipH="1">
            <a:off x="660400" y="1410396"/>
            <a:ext cx="4107952" cy="404343"/>
          </a:xfrm>
          <a:prstGeom prst="roundRect">
            <a:avLst>
              <a:gd name="adj" fmla="val 50000"/>
            </a:avLst>
          </a:prstGeom>
          <a:noFill/>
          <a:ln w="12700" cap="sq">
            <a:solidFill>
              <a:schemeClr val="accent1"/>
            </a:solidFill>
            <a:miter/>
          </a:ln>
        </p:spPr>
        <p:txBody>
          <a:bodyPr vert="horz" wrap="square" lIns="91440" tIns="45720" rIns="91440" bIns="45720" rtlCol="0" anchor="ctr"/>
          <a:lstStyle/>
          <a:p>
            <a:pPr algn="r">
              <a:lnSpc>
                <a:spcPct val="110000"/>
              </a:lnSpc>
            </a:pPr>
            <a:endParaRPr kumimoji="1" lang="zh-CN" altLang="en-US"/>
          </a:p>
        </p:txBody>
      </p:sp>
      <p:sp>
        <p:nvSpPr>
          <p:cNvPr id="8" name="标题 1"/>
          <p:cNvSpPr txBox="1"/>
          <p:nvPr/>
        </p:nvSpPr>
        <p:spPr>
          <a:xfrm rot="2700000">
            <a:off x="4960565" y="2996094"/>
            <a:ext cx="2258171" cy="604299"/>
          </a:xfrm>
          <a:prstGeom prst="roundRect">
            <a:avLst>
              <a:gd name="adj" fmla="val 50000"/>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rot="18900000">
            <a:off x="4960565" y="2996094"/>
            <a:ext cx="2258171" cy="604299"/>
          </a:xfrm>
          <a:prstGeom prst="roundRect">
            <a:avLst>
              <a:gd name="adj" fmla="val 50000"/>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5612571" y="2821165"/>
            <a:ext cx="954157" cy="954157"/>
          </a:xfrm>
          <a:prstGeom prst="ellipse">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5699262" y="2907856"/>
            <a:ext cx="780775" cy="780775"/>
          </a:xfrm>
          <a:prstGeom prst="ellipse">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5867276" y="3096636"/>
            <a:ext cx="444746" cy="403214"/>
          </a:xfrm>
          <a:custGeom>
            <a:avLst/>
            <a:gdLst>
              <a:gd name="connsiteX0" fmla="*/ 351048 w 1543905"/>
              <a:gd name="connsiteY0" fmla="*/ 523317 h 1399728"/>
              <a:gd name="connsiteX1" fmla="*/ 351048 w 1543905"/>
              <a:gd name="connsiteY1" fmla="*/ 523317 h 1399728"/>
              <a:gd name="connsiteX2" fmla="*/ 351420 w 1543905"/>
              <a:gd name="connsiteY2" fmla="*/ 523503 h 1399728"/>
              <a:gd name="connsiteX3" fmla="*/ 351420 w 1543905"/>
              <a:gd name="connsiteY3" fmla="*/ 1020031 h 1399728"/>
              <a:gd name="connsiteX4" fmla="*/ 351048 w 1543905"/>
              <a:gd name="connsiteY4" fmla="*/ 1020403 h 1399728"/>
              <a:gd name="connsiteX5" fmla="*/ 163525 w 1543905"/>
              <a:gd name="connsiteY5" fmla="*/ 1020403 h 1399728"/>
              <a:gd name="connsiteX6" fmla="*/ 163153 w 1543905"/>
              <a:gd name="connsiteY6" fmla="*/ 1020031 h 1399728"/>
              <a:gd name="connsiteX7" fmla="*/ 163153 w 1543905"/>
              <a:gd name="connsiteY7" fmla="*/ 523503 h 1399728"/>
              <a:gd name="connsiteX8" fmla="*/ 163153 w 1543905"/>
              <a:gd name="connsiteY8" fmla="*/ 523317 h 1399728"/>
              <a:gd name="connsiteX9" fmla="*/ 163339 w 1543905"/>
              <a:gd name="connsiteY9" fmla="*/ 523131 h 1399728"/>
              <a:gd name="connsiteX10" fmla="*/ 351048 w 1543905"/>
              <a:gd name="connsiteY10" fmla="*/ 523131 h 1399728"/>
              <a:gd name="connsiteX11" fmla="*/ 351048 w 1543905"/>
              <a:gd name="connsiteY11" fmla="*/ 411696 h 1399728"/>
              <a:gd name="connsiteX12" fmla="*/ 163339 w 1543905"/>
              <a:gd name="connsiteY12" fmla="*/ 411696 h 1399728"/>
              <a:gd name="connsiteX13" fmla="*/ 51346 w 1543905"/>
              <a:gd name="connsiteY13" fmla="*/ 523689 h 1399728"/>
              <a:gd name="connsiteX14" fmla="*/ 51346 w 1543905"/>
              <a:gd name="connsiteY14" fmla="*/ 1020217 h 1399728"/>
              <a:gd name="connsiteX15" fmla="*/ 163339 w 1543905"/>
              <a:gd name="connsiteY15" fmla="*/ 1132210 h 1399728"/>
              <a:gd name="connsiteX16" fmla="*/ 351048 w 1543905"/>
              <a:gd name="connsiteY16" fmla="*/ 1132210 h 1399728"/>
              <a:gd name="connsiteX17" fmla="*/ 463042 w 1543905"/>
              <a:gd name="connsiteY17" fmla="*/ 1020217 h 1399728"/>
              <a:gd name="connsiteX18" fmla="*/ 463042 w 1543905"/>
              <a:gd name="connsiteY18" fmla="*/ 523503 h 1399728"/>
              <a:gd name="connsiteX19" fmla="*/ 351048 w 1543905"/>
              <a:gd name="connsiteY19" fmla="*/ 411696 h 1399728"/>
              <a:gd name="connsiteX20" fmla="*/ 865808 w 1543905"/>
              <a:gd name="connsiteY20" fmla="*/ 111621 h 1399728"/>
              <a:gd name="connsiteX21" fmla="*/ 866180 w 1543905"/>
              <a:gd name="connsiteY21" fmla="*/ 111807 h 1399728"/>
              <a:gd name="connsiteX22" fmla="*/ 866180 w 1543905"/>
              <a:gd name="connsiteY22" fmla="*/ 1020031 h 1399728"/>
              <a:gd name="connsiteX23" fmla="*/ 865808 w 1543905"/>
              <a:gd name="connsiteY23" fmla="*/ 1020403 h 1399728"/>
              <a:gd name="connsiteX24" fmla="*/ 678284 w 1543905"/>
              <a:gd name="connsiteY24" fmla="*/ 1020403 h 1399728"/>
              <a:gd name="connsiteX25" fmla="*/ 677912 w 1543905"/>
              <a:gd name="connsiteY25" fmla="*/ 1020031 h 1399728"/>
              <a:gd name="connsiteX26" fmla="*/ 677912 w 1543905"/>
              <a:gd name="connsiteY26" fmla="*/ 111993 h 1399728"/>
              <a:gd name="connsiteX27" fmla="*/ 677912 w 1543905"/>
              <a:gd name="connsiteY27" fmla="*/ 111807 h 1399728"/>
              <a:gd name="connsiteX28" fmla="*/ 678098 w 1543905"/>
              <a:gd name="connsiteY28" fmla="*/ 111621 h 1399728"/>
              <a:gd name="connsiteX29" fmla="*/ 865808 w 1543905"/>
              <a:gd name="connsiteY29" fmla="*/ 111621 h 1399728"/>
              <a:gd name="connsiteX30" fmla="*/ 865808 w 1543905"/>
              <a:gd name="connsiteY30" fmla="*/ 0 h 1399728"/>
              <a:gd name="connsiteX31" fmla="*/ 677912 w 1543905"/>
              <a:gd name="connsiteY31" fmla="*/ 0 h 1399728"/>
              <a:gd name="connsiteX32" fmla="*/ 565919 w 1543905"/>
              <a:gd name="connsiteY32" fmla="*/ 111993 h 1399728"/>
              <a:gd name="connsiteX33" fmla="*/ 565919 w 1543905"/>
              <a:gd name="connsiteY33" fmla="*/ 1020217 h 1399728"/>
              <a:gd name="connsiteX34" fmla="*/ 677912 w 1543905"/>
              <a:gd name="connsiteY34" fmla="*/ 1132210 h 1399728"/>
              <a:gd name="connsiteX35" fmla="*/ 865622 w 1543905"/>
              <a:gd name="connsiteY35" fmla="*/ 1132210 h 1399728"/>
              <a:gd name="connsiteX36" fmla="*/ 977615 w 1543905"/>
              <a:gd name="connsiteY36" fmla="*/ 1020217 h 1399728"/>
              <a:gd name="connsiteX37" fmla="*/ 977615 w 1543905"/>
              <a:gd name="connsiteY37" fmla="*/ 111993 h 1399728"/>
              <a:gd name="connsiteX38" fmla="*/ 865808 w 1543905"/>
              <a:gd name="connsiteY38" fmla="*/ 0 h 1399728"/>
              <a:gd name="connsiteX39" fmla="*/ 1380381 w 1543905"/>
              <a:gd name="connsiteY39" fmla="*/ 729072 h 1399728"/>
              <a:gd name="connsiteX40" fmla="*/ 1380753 w 1543905"/>
              <a:gd name="connsiteY40" fmla="*/ 729258 h 1399728"/>
              <a:gd name="connsiteX41" fmla="*/ 1380753 w 1543905"/>
              <a:gd name="connsiteY41" fmla="*/ 1020031 h 1399728"/>
              <a:gd name="connsiteX42" fmla="*/ 1380381 w 1543905"/>
              <a:gd name="connsiteY42" fmla="*/ 1020403 h 1399728"/>
              <a:gd name="connsiteX43" fmla="*/ 1192858 w 1543905"/>
              <a:gd name="connsiteY43" fmla="*/ 1020403 h 1399728"/>
              <a:gd name="connsiteX44" fmla="*/ 1192485 w 1543905"/>
              <a:gd name="connsiteY44" fmla="*/ 1020031 h 1399728"/>
              <a:gd name="connsiteX45" fmla="*/ 1192485 w 1543905"/>
              <a:gd name="connsiteY45" fmla="*/ 729444 h 1399728"/>
              <a:gd name="connsiteX46" fmla="*/ 1192485 w 1543905"/>
              <a:gd name="connsiteY46" fmla="*/ 729258 h 1399728"/>
              <a:gd name="connsiteX47" fmla="*/ 1192671 w 1543905"/>
              <a:gd name="connsiteY47" fmla="*/ 729072 h 1399728"/>
              <a:gd name="connsiteX48" fmla="*/ 1380381 w 1543905"/>
              <a:gd name="connsiteY48" fmla="*/ 729072 h 1399728"/>
              <a:gd name="connsiteX49" fmla="*/ 1380381 w 1543905"/>
              <a:gd name="connsiteY49" fmla="*/ 617451 h 1399728"/>
              <a:gd name="connsiteX50" fmla="*/ 1192671 w 1543905"/>
              <a:gd name="connsiteY50" fmla="*/ 617451 h 1399728"/>
              <a:gd name="connsiteX51" fmla="*/ 1080678 w 1543905"/>
              <a:gd name="connsiteY51" fmla="*/ 729444 h 1399728"/>
              <a:gd name="connsiteX52" fmla="*/ 1080678 w 1543905"/>
              <a:gd name="connsiteY52" fmla="*/ 1020031 h 1399728"/>
              <a:gd name="connsiteX53" fmla="*/ 1192671 w 1543905"/>
              <a:gd name="connsiteY53" fmla="*/ 1132024 h 1399728"/>
              <a:gd name="connsiteX54" fmla="*/ 1380381 w 1543905"/>
              <a:gd name="connsiteY54" fmla="*/ 1132024 h 1399728"/>
              <a:gd name="connsiteX55" fmla="*/ 1492374 w 1543905"/>
              <a:gd name="connsiteY55" fmla="*/ 1020031 h 1399728"/>
              <a:gd name="connsiteX56" fmla="*/ 1492374 w 1543905"/>
              <a:gd name="connsiteY56" fmla="*/ 729444 h 1399728"/>
              <a:gd name="connsiteX57" fmla="*/ 1380381 w 1543905"/>
              <a:gd name="connsiteY57" fmla="*/ 617451 h 1399728"/>
              <a:gd name="connsiteX58" fmla="*/ 1481956 w 1543905"/>
              <a:gd name="connsiteY58" fmla="*/ 1276201 h 1399728"/>
              <a:gd name="connsiteX59" fmla="*/ 61764 w 1543905"/>
              <a:gd name="connsiteY59" fmla="*/ 1276201 h 1399728"/>
              <a:gd name="connsiteX60" fmla="*/ 0 w 1543905"/>
              <a:gd name="connsiteY60" fmla="*/ 1337965 h 1399728"/>
              <a:gd name="connsiteX61" fmla="*/ 61764 w 1543905"/>
              <a:gd name="connsiteY61" fmla="*/ 1399729 h 1399728"/>
              <a:gd name="connsiteX62" fmla="*/ 1482142 w 1543905"/>
              <a:gd name="connsiteY62" fmla="*/ 1399729 h 1399728"/>
              <a:gd name="connsiteX63" fmla="*/ 1543906 w 1543905"/>
              <a:gd name="connsiteY63" fmla="*/ 1337965 h 1399728"/>
              <a:gd name="connsiteX64" fmla="*/ 1481956 w 1543905"/>
              <a:gd name="connsiteY64" fmla="*/ 1276201 h 1399728"/>
            </a:gdLst>
            <a:ahLst/>
            <a:cxnLst/>
            <a:rect l="l" t="t" r="r" b="b"/>
            <a:pathLst>
              <a:path w="1543905" h="1399728">
                <a:moveTo>
                  <a:pt x="351048" y="523317"/>
                </a:moveTo>
                <a:cubicBezTo>
                  <a:pt x="351234" y="523317"/>
                  <a:pt x="351234" y="523317"/>
                  <a:pt x="351048" y="523317"/>
                </a:cubicBezTo>
                <a:cubicBezTo>
                  <a:pt x="351234" y="523317"/>
                  <a:pt x="351420" y="523503"/>
                  <a:pt x="351420" y="523503"/>
                </a:cubicBezTo>
                <a:lnTo>
                  <a:pt x="351420" y="1020031"/>
                </a:lnTo>
                <a:lnTo>
                  <a:pt x="351048" y="1020403"/>
                </a:lnTo>
                <a:lnTo>
                  <a:pt x="163525" y="1020403"/>
                </a:lnTo>
                <a:lnTo>
                  <a:pt x="163153" y="1020031"/>
                </a:lnTo>
                <a:lnTo>
                  <a:pt x="163153" y="523503"/>
                </a:lnTo>
                <a:lnTo>
                  <a:pt x="163153" y="523317"/>
                </a:lnTo>
                <a:lnTo>
                  <a:pt x="163339" y="523131"/>
                </a:lnTo>
                <a:lnTo>
                  <a:pt x="351048" y="523131"/>
                </a:lnTo>
                <a:moveTo>
                  <a:pt x="351048" y="411696"/>
                </a:moveTo>
                <a:lnTo>
                  <a:pt x="163339" y="411696"/>
                </a:lnTo>
                <a:cubicBezTo>
                  <a:pt x="101575" y="411696"/>
                  <a:pt x="51346" y="461739"/>
                  <a:pt x="51346" y="523689"/>
                </a:cubicBezTo>
                <a:lnTo>
                  <a:pt x="51346" y="1020217"/>
                </a:lnTo>
                <a:cubicBezTo>
                  <a:pt x="51346" y="1081795"/>
                  <a:pt x="101761" y="1132210"/>
                  <a:pt x="163339" y="1132210"/>
                </a:cubicBezTo>
                <a:lnTo>
                  <a:pt x="351048" y="1132210"/>
                </a:lnTo>
                <a:cubicBezTo>
                  <a:pt x="412626" y="1132210"/>
                  <a:pt x="463042" y="1081795"/>
                  <a:pt x="463042" y="1020217"/>
                </a:cubicBezTo>
                <a:lnTo>
                  <a:pt x="463042" y="523503"/>
                </a:lnTo>
                <a:cubicBezTo>
                  <a:pt x="463042" y="461739"/>
                  <a:pt x="412998" y="411696"/>
                  <a:pt x="351048" y="411696"/>
                </a:cubicBezTo>
                <a:close/>
                <a:moveTo>
                  <a:pt x="865808" y="111621"/>
                </a:moveTo>
                <a:cubicBezTo>
                  <a:pt x="865994" y="111621"/>
                  <a:pt x="866180" y="111807"/>
                  <a:pt x="866180" y="111807"/>
                </a:cubicBezTo>
                <a:lnTo>
                  <a:pt x="866180" y="1020031"/>
                </a:lnTo>
                <a:lnTo>
                  <a:pt x="865808" y="1020403"/>
                </a:lnTo>
                <a:lnTo>
                  <a:pt x="678284" y="1020403"/>
                </a:lnTo>
                <a:lnTo>
                  <a:pt x="677912" y="1020031"/>
                </a:lnTo>
                <a:lnTo>
                  <a:pt x="677912" y="111993"/>
                </a:lnTo>
                <a:lnTo>
                  <a:pt x="677912" y="111807"/>
                </a:lnTo>
                <a:lnTo>
                  <a:pt x="678098" y="111621"/>
                </a:lnTo>
                <a:lnTo>
                  <a:pt x="865808" y="111621"/>
                </a:lnTo>
                <a:moveTo>
                  <a:pt x="865808" y="0"/>
                </a:moveTo>
                <a:lnTo>
                  <a:pt x="677912" y="0"/>
                </a:lnTo>
                <a:cubicBezTo>
                  <a:pt x="616148" y="0"/>
                  <a:pt x="565919" y="50043"/>
                  <a:pt x="565919" y="111993"/>
                </a:cubicBezTo>
                <a:lnTo>
                  <a:pt x="565919" y="1020217"/>
                </a:lnTo>
                <a:cubicBezTo>
                  <a:pt x="565919" y="1081795"/>
                  <a:pt x="616335" y="1132210"/>
                  <a:pt x="677912" y="1132210"/>
                </a:cubicBezTo>
                <a:lnTo>
                  <a:pt x="865622" y="1132210"/>
                </a:lnTo>
                <a:cubicBezTo>
                  <a:pt x="927199" y="1132210"/>
                  <a:pt x="977615" y="1081795"/>
                  <a:pt x="977615" y="1020217"/>
                </a:cubicBezTo>
                <a:lnTo>
                  <a:pt x="977615" y="111993"/>
                </a:lnTo>
                <a:cubicBezTo>
                  <a:pt x="977615" y="50043"/>
                  <a:pt x="927571" y="0"/>
                  <a:pt x="865808" y="0"/>
                </a:cubicBezTo>
                <a:close/>
                <a:moveTo>
                  <a:pt x="1380381" y="729072"/>
                </a:moveTo>
                <a:cubicBezTo>
                  <a:pt x="1380567" y="729072"/>
                  <a:pt x="1380753" y="729258"/>
                  <a:pt x="1380753" y="729258"/>
                </a:cubicBezTo>
                <a:lnTo>
                  <a:pt x="1380753" y="1020031"/>
                </a:lnTo>
                <a:lnTo>
                  <a:pt x="1380381" y="1020403"/>
                </a:lnTo>
                <a:lnTo>
                  <a:pt x="1192858" y="1020403"/>
                </a:lnTo>
                <a:lnTo>
                  <a:pt x="1192485" y="1020031"/>
                </a:lnTo>
                <a:lnTo>
                  <a:pt x="1192485" y="729444"/>
                </a:lnTo>
                <a:lnTo>
                  <a:pt x="1192485" y="729258"/>
                </a:lnTo>
                <a:lnTo>
                  <a:pt x="1192671" y="729072"/>
                </a:lnTo>
                <a:lnTo>
                  <a:pt x="1380381" y="729072"/>
                </a:lnTo>
                <a:moveTo>
                  <a:pt x="1380381" y="617451"/>
                </a:moveTo>
                <a:lnTo>
                  <a:pt x="1192671" y="617451"/>
                </a:lnTo>
                <a:cubicBezTo>
                  <a:pt x="1130908" y="617451"/>
                  <a:pt x="1080678" y="667494"/>
                  <a:pt x="1080678" y="729444"/>
                </a:cubicBezTo>
                <a:lnTo>
                  <a:pt x="1080678" y="1020031"/>
                </a:lnTo>
                <a:cubicBezTo>
                  <a:pt x="1080678" y="1081608"/>
                  <a:pt x="1131094" y="1132024"/>
                  <a:pt x="1192671" y="1132024"/>
                </a:cubicBezTo>
                <a:lnTo>
                  <a:pt x="1380381" y="1132024"/>
                </a:lnTo>
                <a:cubicBezTo>
                  <a:pt x="1441959" y="1132024"/>
                  <a:pt x="1492374" y="1081608"/>
                  <a:pt x="1492374" y="1020031"/>
                </a:cubicBezTo>
                <a:lnTo>
                  <a:pt x="1492374" y="729444"/>
                </a:lnTo>
                <a:cubicBezTo>
                  <a:pt x="1492374" y="667680"/>
                  <a:pt x="1442145" y="617451"/>
                  <a:pt x="1380381" y="617451"/>
                </a:cubicBezTo>
                <a:close/>
                <a:moveTo>
                  <a:pt x="1481956" y="1276201"/>
                </a:moveTo>
                <a:lnTo>
                  <a:pt x="61764" y="1276201"/>
                </a:lnTo>
                <a:cubicBezTo>
                  <a:pt x="27719" y="1276201"/>
                  <a:pt x="0" y="1303920"/>
                  <a:pt x="0" y="1337965"/>
                </a:cubicBezTo>
                <a:cubicBezTo>
                  <a:pt x="0" y="1372009"/>
                  <a:pt x="27719" y="1399729"/>
                  <a:pt x="61764" y="1399729"/>
                </a:cubicBezTo>
                <a:lnTo>
                  <a:pt x="1482142" y="1399729"/>
                </a:lnTo>
                <a:cubicBezTo>
                  <a:pt x="1516187" y="1399729"/>
                  <a:pt x="1543906" y="1372009"/>
                  <a:pt x="1543906" y="1337965"/>
                </a:cubicBezTo>
                <a:cubicBezTo>
                  <a:pt x="1543720" y="1303734"/>
                  <a:pt x="1516187" y="1276201"/>
                  <a:pt x="1481956" y="1276201"/>
                </a:cubicBezTo>
                <a:close/>
              </a:path>
            </a:pathLst>
          </a:custGeom>
          <a:solidFill>
            <a:schemeClr val="accent1"/>
          </a:solidFill>
          <a:ln w="1860" cap="flat">
            <a:noFill/>
            <a:miter/>
          </a:ln>
        </p:spPr>
        <p:txBody>
          <a:bodyPr vert="horz" wrap="square" lIns="91440" tIns="45720" rIns="91440" bIns="45720" rtlCol="0" anchor="ctr"/>
          <a:lstStyle/>
          <a:p>
            <a:pPr algn="l">
              <a:lnSpc>
                <a:spcPct val="110000"/>
              </a:lnSpc>
            </a:pPr>
            <a:endParaRPr kumimoji="1" lang="zh-CN" altLang="en-US"/>
          </a:p>
        </p:txBody>
      </p:sp>
      <p:sp>
        <p:nvSpPr>
          <p:cNvPr id="13" name="标题 1"/>
          <p:cNvSpPr txBox="1"/>
          <p:nvPr/>
        </p:nvSpPr>
        <p:spPr>
          <a:xfrm>
            <a:off x="7357939" y="1355365"/>
            <a:ext cx="514404" cy="514404"/>
          </a:xfrm>
          <a:prstGeom prst="ellipse">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7352859" y="1922665"/>
            <a:ext cx="4166042" cy="1397667"/>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404040">
                    <a:alpha val="100000"/>
                  </a:srgbClr>
                </a:solidFill>
                <a:latin typeface="Source Han Sans"/>
                <a:ea typeface="Source Han Sans"/>
                <a:cs typeface="Source Han Sans"/>
              </a:rPr>
              <a:t>三农政策的实施，推动了农村社会结构的转型和农村面貌的改善。农村基础设施的完善和公共服务水平的提高，使得农村居民的生活质量得到显著提升。</a:t>
            </a:r>
            <a:endParaRPr kumimoji="1" lang="zh-CN" altLang="en-US"/>
          </a:p>
        </p:txBody>
      </p:sp>
      <p:sp>
        <p:nvSpPr>
          <p:cNvPr id="15" name="标题 1"/>
          <p:cNvSpPr txBox="1"/>
          <p:nvPr/>
        </p:nvSpPr>
        <p:spPr>
          <a:xfrm>
            <a:off x="7408518" y="1444099"/>
            <a:ext cx="413247" cy="336937"/>
          </a:xfrm>
          <a:prstGeom prst="rect">
            <a:avLst/>
          </a:prstGeom>
          <a:noFill/>
          <a:ln>
            <a:noFill/>
          </a:ln>
        </p:spPr>
        <p:txBody>
          <a:bodyPr vert="horz" wrap="square" lIns="0" tIns="0" rIns="0" bIns="0" rtlCol="0" anchor="ctr"/>
          <a:lstStyle/>
          <a:p>
            <a:pPr algn="ctr">
              <a:lnSpc>
                <a:spcPct val="100000"/>
              </a:lnSpc>
            </a:pPr>
            <a:r>
              <a:rPr kumimoji="1" lang="en-US" altLang="zh-CN" sz="2000">
                <a:ln w="12700">
                  <a:noFill/>
                </a:ln>
                <a:solidFill>
                  <a:srgbClr val="FFFFFF">
                    <a:alpha val="100000"/>
                  </a:srgbClr>
                </a:solidFill>
                <a:latin typeface="Source Han Sans"/>
                <a:ea typeface="Source Han Sans"/>
                <a:cs typeface="Source Han Sans"/>
              </a:rPr>
              <a:t>02</a:t>
            </a:r>
            <a:endParaRPr kumimoji="1" lang="zh-CN" altLang="en-US"/>
          </a:p>
        </p:txBody>
      </p:sp>
      <p:sp>
        <p:nvSpPr>
          <p:cNvPr id="16" name="标题 1"/>
          <p:cNvSpPr txBox="1"/>
          <p:nvPr/>
        </p:nvSpPr>
        <p:spPr>
          <a:xfrm>
            <a:off x="7993294" y="1467016"/>
            <a:ext cx="3375746" cy="269128"/>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404040">
                    <a:alpha val="100000"/>
                  </a:srgbClr>
                </a:solidFill>
                <a:latin typeface="Source Han Sans CN Bold"/>
                <a:ea typeface="Source Han Sans CN Bold"/>
                <a:cs typeface="Source Han Sans CN Bold"/>
              </a:rPr>
              <a:t>政策对农村社会的改变</a:t>
            </a:r>
            <a:endParaRPr kumimoji="1" lang="zh-CN" altLang="en-US"/>
          </a:p>
        </p:txBody>
      </p:sp>
      <p:sp>
        <p:nvSpPr>
          <p:cNvPr id="17" name="标题 1"/>
          <p:cNvSpPr txBox="1"/>
          <p:nvPr/>
        </p:nvSpPr>
        <p:spPr>
          <a:xfrm>
            <a:off x="660401" y="1922665"/>
            <a:ext cx="4166042" cy="1397667"/>
          </a:xfrm>
          <a:prstGeom prst="rect">
            <a:avLst/>
          </a:prstGeom>
          <a:noFill/>
          <a:ln>
            <a:noFill/>
          </a:ln>
        </p:spPr>
        <p:txBody>
          <a:bodyPr vert="horz" wrap="square" lIns="0" tIns="0" rIns="0" bIns="0" rtlCol="0" anchor="t"/>
          <a:lstStyle/>
          <a:p>
            <a:pPr algn="r">
              <a:lnSpc>
                <a:spcPct val="150000"/>
              </a:lnSpc>
            </a:pPr>
            <a:r>
              <a:rPr kumimoji="1" lang="en-US" altLang="zh-CN" sz="1400">
                <a:ln w="12700">
                  <a:noFill/>
                </a:ln>
                <a:solidFill>
                  <a:srgbClr val="404040">
                    <a:alpha val="100000"/>
                  </a:srgbClr>
                </a:solidFill>
                <a:latin typeface="Source Han Sans"/>
                <a:ea typeface="Source Han Sans"/>
                <a:cs typeface="Source Han Sans"/>
              </a:rPr>
              <a:t>政策的引导和支持对农业现代化进程起到了关键作用。通过政策激励，农业科技创新能力不断提升，农业生产效率和产品质量显著提高。</a:t>
            </a:r>
            <a:endParaRPr kumimoji="1" lang="zh-CN" altLang="en-US"/>
          </a:p>
        </p:txBody>
      </p:sp>
      <p:sp>
        <p:nvSpPr>
          <p:cNvPr id="18" name="标题 1"/>
          <p:cNvSpPr txBox="1"/>
          <p:nvPr/>
        </p:nvSpPr>
        <p:spPr>
          <a:xfrm flipH="1">
            <a:off x="4312039" y="1355365"/>
            <a:ext cx="514404" cy="514404"/>
          </a:xfrm>
          <a:prstGeom prst="ellipse">
            <a:avLst/>
          </a:prstGeom>
          <a:solidFill>
            <a:schemeClr val="accent1"/>
          </a:solidFill>
          <a:ln w="12700" cap="sq">
            <a:noFill/>
            <a:miter/>
          </a:ln>
        </p:spPr>
        <p:txBody>
          <a:bodyPr vert="horz" wrap="square" lIns="91440" tIns="45720" rIns="91440" bIns="45720" rtlCol="0" anchor="ctr"/>
          <a:lstStyle/>
          <a:p>
            <a:pPr algn="r">
              <a:lnSpc>
                <a:spcPct val="110000"/>
              </a:lnSpc>
            </a:pPr>
            <a:endParaRPr kumimoji="1" lang="zh-CN" altLang="en-US"/>
          </a:p>
        </p:txBody>
      </p:sp>
      <p:sp>
        <p:nvSpPr>
          <p:cNvPr id="19" name="标题 1"/>
          <p:cNvSpPr txBox="1"/>
          <p:nvPr/>
        </p:nvSpPr>
        <p:spPr>
          <a:xfrm>
            <a:off x="4362617" y="1444099"/>
            <a:ext cx="413247" cy="336937"/>
          </a:xfrm>
          <a:prstGeom prst="rect">
            <a:avLst/>
          </a:prstGeom>
          <a:noFill/>
          <a:ln>
            <a:noFill/>
          </a:ln>
        </p:spPr>
        <p:txBody>
          <a:bodyPr vert="horz" wrap="square" lIns="0" tIns="0" rIns="0" bIns="0" rtlCol="0" anchor="ctr"/>
          <a:lstStyle/>
          <a:p>
            <a:pPr algn="ctr">
              <a:lnSpc>
                <a:spcPct val="100000"/>
              </a:lnSpc>
            </a:pPr>
            <a:r>
              <a:rPr kumimoji="1" lang="en-US" altLang="zh-CN" sz="2000">
                <a:ln w="12700">
                  <a:noFill/>
                </a:ln>
                <a:solidFill>
                  <a:srgbClr val="FFFFFF">
                    <a:alpha val="100000"/>
                  </a:srgbClr>
                </a:solidFill>
                <a:latin typeface="Source Han Sans"/>
                <a:ea typeface="Source Han Sans"/>
                <a:cs typeface="Source Han Sans"/>
              </a:rPr>
              <a:t>01</a:t>
            </a:r>
            <a:endParaRPr kumimoji="1" lang="zh-CN" altLang="en-US"/>
          </a:p>
        </p:txBody>
      </p:sp>
      <p:sp>
        <p:nvSpPr>
          <p:cNvPr id="20" name="标题 1"/>
          <p:cNvSpPr txBox="1"/>
          <p:nvPr/>
        </p:nvSpPr>
        <p:spPr>
          <a:xfrm>
            <a:off x="868680" y="1467016"/>
            <a:ext cx="3322407" cy="269128"/>
          </a:xfrm>
          <a:prstGeom prst="rect">
            <a:avLst/>
          </a:prstGeom>
          <a:noFill/>
          <a:ln>
            <a:noFill/>
          </a:ln>
        </p:spPr>
        <p:txBody>
          <a:bodyPr vert="horz" wrap="square" lIns="0" tIns="0" rIns="0" bIns="0" rtlCol="0" anchor="ctr"/>
          <a:lstStyle/>
          <a:p>
            <a:pPr algn="r">
              <a:lnSpc>
                <a:spcPct val="150000"/>
              </a:lnSpc>
            </a:pPr>
            <a:r>
              <a:rPr kumimoji="1" lang="en-US" altLang="zh-CN" sz="1600">
                <a:ln w="12700">
                  <a:noFill/>
                </a:ln>
                <a:solidFill>
                  <a:srgbClr val="404040">
                    <a:alpha val="100000"/>
                  </a:srgbClr>
                </a:solidFill>
                <a:latin typeface="Source Han Sans CN Bold"/>
                <a:ea typeface="Source Han Sans CN Bold"/>
                <a:cs typeface="Source Han Sans CN Bold"/>
              </a:rPr>
              <a:t>政策对农业发展的影响</a:t>
            </a:r>
            <a:endParaRPr kumimoji="1" lang="zh-CN" altLang="en-US"/>
          </a:p>
        </p:txBody>
      </p:sp>
      <p:sp>
        <p:nvSpPr>
          <p:cNvPr id="21" name="标题 1"/>
          <p:cNvSpPr txBox="1"/>
          <p:nvPr/>
        </p:nvSpPr>
        <p:spPr>
          <a:xfrm>
            <a:off x="7357939" y="3689073"/>
            <a:ext cx="514404" cy="514404"/>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7352859" y="4256373"/>
            <a:ext cx="4166042" cy="1397667"/>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404040">
                    <a:alpha val="100000"/>
                  </a:srgbClr>
                </a:solidFill>
                <a:latin typeface="Source Han Sans"/>
                <a:ea typeface="Source Han Sans"/>
                <a:cs typeface="Source Han Sans"/>
              </a:rPr>
              <a:t>未来，三农政策将更加注重绿色发展、可持续发展，以及农村一二三产业的融合发展。政策将更加倾向于支持农民创业创新，提升农村内生发展动力。</a:t>
            </a:r>
            <a:endParaRPr kumimoji="1" lang="zh-CN" altLang="en-US"/>
          </a:p>
        </p:txBody>
      </p:sp>
      <p:sp>
        <p:nvSpPr>
          <p:cNvPr id="23" name="标题 1"/>
          <p:cNvSpPr txBox="1"/>
          <p:nvPr/>
        </p:nvSpPr>
        <p:spPr>
          <a:xfrm>
            <a:off x="7408518" y="3777807"/>
            <a:ext cx="413247" cy="336937"/>
          </a:xfrm>
          <a:prstGeom prst="rect">
            <a:avLst/>
          </a:prstGeom>
          <a:noFill/>
          <a:ln>
            <a:noFill/>
          </a:ln>
        </p:spPr>
        <p:txBody>
          <a:bodyPr vert="horz" wrap="square" lIns="0" tIns="0" rIns="0" bIns="0" rtlCol="0" anchor="ctr"/>
          <a:lstStyle/>
          <a:p>
            <a:pPr algn="ctr">
              <a:lnSpc>
                <a:spcPct val="100000"/>
              </a:lnSpc>
            </a:pPr>
            <a:r>
              <a:rPr kumimoji="1" lang="en-US" altLang="zh-CN" sz="2000">
                <a:ln w="12700">
                  <a:noFill/>
                </a:ln>
                <a:solidFill>
                  <a:srgbClr val="FFFFFF">
                    <a:alpha val="100000"/>
                  </a:srgbClr>
                </a:solidFill>
                <a:latin typeface="Source Han Sans"/>
                <a:ea typeface="Source Han Sans"/>
                <a:cs typeface="Source Han Sans"/>
              </a:rPr>
              <a:t>04</a:t>
            </a:r>
            <a:endParaRPr kumimoji="1" lang="zh-CN" altLang="en-US"/>
          </a:p>
        </p:txBody>
      </p:sp>
      <p:sp>
        <p:nvSpPr>
          <p:cNvPr id="24" name="标题 1"/>
          <p:cNvSpPr txBox="1"/>
          <p:nvPr/>
        </p:nvSpPr>
        <p:spPr>
          <a:xfrm>
            <a:off x="7993294" y="3800724"/>
            <a:ext cx="3360506" cy="269128"/>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404040">
                    <a:alpha val="100000"/>
                  </a:srgbClr>
                </a:solidFill>
                <a:latin typeface="Source Han Sans CN Bold"/>
                <a:ea typeface="Source Han Sans CN Bold"/>
                <a:cs typeface="Source Han Sans CN Bold"/>
              </a:rPr>
              <a:t>政策未来发展趋势</a:t>
            </a:r>
            <a:endParaRPr kumimoji="1" lang="zh-CN" altLang="en-US"/>
          </a:p>
        </p:txBody>
      </p:sp>
      <p:sp>
        <p:nvSpPr>
          <p:cNvPr id="25" name="标题 1"/>
          <p:cNvSpPr txBox="1"/>
          <p:nvPr/>
        </p:nvSpPr>
        <p:spPr>
          <a:xfrm>
            <a:off x="660401" y="4256373"/>
            <a:ext cx="4166042" cy="1397667"/>
          </a:xfrm>
          <a:prstGeom prst="rect">
            <a:avLst/>
          </a:prstGeom>
          <a:noFill/>
          <a:ln>
            <a:noFill/>
          </a:ln>
        </p:spPr>
        <p:txBody>
          <a:bodyPr vert="horz" wrap="square" lIns="0" tIns="0" rIns="0" bIns="0" rtlCol="0" anchor="t"/>
          <a:lstStyle/>
          <a:p>
            <a:pPr algn="r">
              <a:lnSpc>
                <a:spcPct val="150000"/>
              </a:lnSpc>
            </a:pPr>
            <a:r>
              <a:rPr kumimoji="1" lang="en-US" altLang="zh-CN" sz="1400">
                <a:ln w="12700">
                  <a:noFill/>
                </a:ln>
                <a:solidFill>
                  <a:srgbClr val="404040">
                    <a:alpha val="100000"/>
                  </a:srgbClr>
                </a:solidFill>
                <a:latin typeface="Source Han Sans"/>
                <a:ea typeface="Source Han Sans"/>
                <a:cs typeface="Source Han Sans"/>
              </a:rPr>
              <a:t>三农政策直接关系到农民的收入水平和生活质量。政策的实施使农民收入来源更加多样化，收入水平稳步提高，同时，社会保障体系的完善也为农民提供了更多的保障。</a:t>
            </a:r>
            <a:endParaRPr kumimoji="1" lang="zh-CN" altLang="en-US"/>
          </a:p>
        </p:txBody>
      </p:sp>
      <p:sp>
        <p:nvSpPr>
          <p:cNvPr id="26" name="标题 1"/>
          <p:cNvSpPr txBox="1"/>
          <p:nvPr/>
        </p:nvSpPr>
        <p:spPr>
          <a:xfrm flipH="1">
            <a:off x="4312039" y="3689073"/>
            <a:ext cx="514404" cy="514404"/>
          </a:xfrm>
          <a:prstGeom prst="ellipse">
            <a:avLst/>
          </a:prstGeom>
          <a:solidFill>
            <a:schemeClr val="accent2"/>
          </a:solidFill>
          <a:ln w="12700" cap="sq">
            <a:noFill/>
            <a:miter/>
          </a:ln>
        </p:spPr>
        <p:txBody>
          <a:bodyPr vert="horz" wrap="square" lIns="91440" tIns="45720" rIns="91440" bIns="45720" rtlCol="0" anchor="ctr"/>
          <a:lstStyle/>
          <a:p>
            <a:pPr algn="r">
              <a:lnSpc>
                <a:spcPct val="110000"/>
              </a:lnSpc>
            </a:pPr>
            <a:endParaRPr kumimoji="1" lang="zh-CN" altLang="en-US"/>
          </a:p>
        </p:txBody>
      </p:sp>
      <p:sp>
        <p:nvSpPr>
          <p:cNvPr id="27" name="标题 1"/>
          <p:cNvSpPr txBox="1"/>
          <p:nvPr/>
        </p:nvSpPr>
        <p:spPr>
          <a:xfrm>
            <a:off x="4362617" y="3777807"/>
            <a:ext cx="413247" cy="336937"/>
          </a:xfrm>
          <a:prstGeom prst="rect">
            <a:avLst/>
          </a:prstGeom>
          <a:noFill/>
          <a:ln>
            <a:noFill/>
          </a:ln>
        </p:spPr>
        <p:txBody>
          <a:bodyPr vert="horz" wrap="square" lIns="0" tIns="0" rIns="0" bIns="0" rtlCol="0" anchor="ctr"/>
          <a:lstStyle/>
          <a:p>
            <a:pPr algn="ctr">
              <a:lnSpc>
                <a:spcPct val="100000"/>
              </a:lnSpc>
            </a:pPr>
            <a:r>
              <a:rPr kumimoji="1" lang="en-US" altLang="zh-CN" sz="2000">
                <a:ln w="12700">
                  <a:noFill/>
                </a:ln>
                <a:solidFill>
                  <a:srgbClr val="FFFFFF">
                    <a:alpha val="100000"/>
                  </a:srgbClr>
                </a:solidFill>
                <a:latin typeface="Source Han Sans"/>
                <a:ea typeface="Source Han Sans"/>
                <a:cs typeface="Source Han Sans"/>
              </a:rPr>
              <a:t>03</a:t>
            </a:r>
            <a:endParaRPr kumimoji="1" lang="zh-CN" altLang="en-US"/>
          </a:p>
        </p:txBody>
      </p:sp>
      <p:sp>
        <p:nvSpPr>
          <p:cNvPr id="28" name="标题 1"/>
          <p:cNvSpPr txBox="1"/>
          <p:nvPr/>
        </p:nvSpPr>
        <p:spPr>
          <a:xfrm>
            <a:off x="853440" y="3800724"/>
            <a:ext cx="3337646" cy="269128"/>
          </a:xfrm>
          <a:prstGeom prst="rect">
            <a:avLst/>
          </a:prstGeom>
          <a:noFill/>
          <a:ln>
            <a:noFill/>
          </a:ln>
        </p:spPr>
        <p:txBody>
          <a:bodyPr vert="horz" wrap="square" lIns="0" tIns="0" rIns="0" bIns="0" rtlCol="0" anchor="ctr"/>
          <a:lstStyle/>
          <a:p>
            <a:pPr algn="r">
              <a:lnSpc>
                <a:spcPct val="150000"/>
              </a:lnSpc>
            </a:pPr>
            <a:r>
              <a:rPr kumimoji="1" lang="en-US" altLang="zh-CN" sz="1600">
                <a:ln w="12700">
                  <a:noFill/>
                </a:ln>
                <a:solidFill>
                  <a:srgbClr val="404040">
                    <a:alpha val="100000"/>
                  </a:srgbClr>
                </a:solidFill>
                <a:latin typeface="Source Han Sans CN Bold"/>
                <a:ea typeface="Source Han Sans CN Bold"/>
                <a:cs typeface="Source Han Sans CN Bold"/>
              </a:rPr>
              <a:t>政策对农民生活的改善</a:t>
            </a:r>
            <a:endParaRPr kumimoji="1" lang="zh-CN" altLang="en-US"/>
          </a:p>
        </p:txBody>
      </p:sp>
      <p:sp>
        <p:nvSpPr>
          <p:cNvPr id="29"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政策影响分析</a:t>
            </a:r>
            <a:endParaRPr kumimoji="1" lang="zh-CN" altLang="en-US"/>
          </a:p>
        </p:txBody>
      </p:sp>
      <p:sp>
        <p:nvSpPr>
          <p:cNvPr id="31"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2"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3"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194" y="354388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83510" y="3122080"/>
            <a:ext cx="4043840" cy="3970449"/>
          </a:xfrm>
          <a:prstGeom prst="rect">
            <a:avLst/>
          </a:prstGeom>
          <a:noFill/>
          <a:ln>
            <a:noFill/>
          </a:ln>
        </p:spPr>
      </p:pic>
      <p:sp>
        <p:nvSpPr>
          <p:cNvPr id="12" name="标题 1"/>
          <p:cNvSpPr txBox="1"/>
          <p:nvPr/>
        </p:nvSpPr>
        <p:spPr>
          <a:xfrm>
            <a:off x="2469505" y="3098989"/>
            <a:ext cx="7207422" cy="2032569"/>
          </a:xfrm>
          <a:prstGeom prst="rect">
            <a:avLst/>
          </a:prstGeom>
          <a:noFill/>
          <a:ln>
            <a:noFill/>
          </a:ln>
        </p:spPr>
        <p:txBody>
          <a:bodyPr vert="horz" wrap="square" lIns="91440" tIns="45720" rIns="91440" bIns="45720" rtlCol="0" anchor="t"/>
          <a:lstStyle/>
          <a:p>
            <a:pPr algn="ctr">
              <a:lnSpc>
                <a:spcPct val="130000"/>
              </a:lnSpc>
            </a:pPr>
            <a:r>
              <a:rPr kumimoji="1" lang="en-US" altLang="zh-CN" sz="4800">
                <a:ln w="12700">
                  <a:noFill/>
                </a:ln>
                <a:solidFill>
                  <a:srgbClr val="262626">
                    <a:alpha val="100000"/>
                  </a:srgbClr>
                </a:solidFill>
                <a:latin typeface="Source Han Serif SC Regular"/>
                <a:ea typeface="Source Han Serif SC Regular"/>
                <a:cs typeface="Source Han Serif SC Regular"/>
              </a:rPr>
              <a:t>农业科技应用</a:t>
            </a:r>
            <a:endParaRPr kumimoji="1" lang="zh-CN" altLang="en-US"/>
          </a:p>
        </p:txBody>
      </p:sp>
      <p:pic>
        <p:nvPicPr>
          <p:cNvPr id="13" name="图片 12"/>
          <p:cNvPicPr>
            <a:picLocks noChangeAspect="1"/>
          </p:cNvPicPr>
          <p:nvPr/>
        </p:nvPicPr>
        <p:blipFill>
          <a:blip r:embed="rId7">
            <a:alphaModFix/>
          </a:blip>
          <a:srcRect/>
          <a:stretch>
            <a:fillRect/>
          </a:stretch>
        </p:blipFill>
        <p:spPr>
          <a:xfrm flipH="1">
            <a:off x="8174589" y="2535316"/>
            <a:ext cx="1667224" cy="198882"/>
          </a:xfrm>
          <a:prstGeom prst="rect">
            <a:avLst/>
          </a:prstGeom>
          <a:noFill/>
          <a:ln cap="sq">
            <a:noFill/>
          </a:ln>
        </p:spPr>
      </p:pic>
      <p:pic>
        <p:nvPicPr>
          <p:cNvPr id="14" name="图片 13"/>
          <p:cNvPicPr>
            <a:picLocks noChangeAspect="1"/>
          </p:cNvPicPr>
          <p:nvPr/>
        </p:nvPicPr>
        <p:blipFill>
          <a:blip r:embed="rId7">
            <a:alphaModFix/>
          </a:blip>
          <a:srcRect/>
          <a:stretch>
            <a:fillRect/>
          </a:stretch>
        </p:blipFill>
        <p:spPr>
          <a:xfrm flipH="1">
            <a:off x="2337487" y="2535316"/>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rot="20322905">
            <a:off x="8636946" y="1301289"/>
            <a:ext cx="1108483" cy="885614"/>
          </a:xfrm>
          <a:prstGeom prst="rect">
            <a:avLst/>
          </a:prstGeom>
          <a:noFill/>
          <a:ln>
            <a:noFill/>
          </a:ln>
        </p:spPr>
      </p:pic>
      <p:pic>
        <p:nvPicPr>
          <p:cNvPr id="16" name="图片 15"/>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pic>
        <p:nvPicPr>
          <p:cNvPr id="17" name="图片 16"/>
          <p:cNvPicPr>
            <a:picLocks noChangeAspect="1"/>
          </p:cNvPicPr>
          <p:nvPr/>
        </p:nvPicPr>
        <p:blipFill>
          <a:blip r:embed="rId8">
            <a:alphaModFix/>
          </a:blip>
          <a:srcRect/>
          <a:stretch>
            <a:fillRect/>
          </a:stretch>
        </p:blipFill>
        <p:spPr>
          <a:xfrm rot="1277095" flipH="1">
            <a:off x="1415279" y="1084468"/>
            <a:ext cx="1381454" cy="1103701"/>
          </a:xfrm>
          <a:prstGeom prst="rect">
            <a:avLst/>
          </a:prstGeom>
          <a:noFill/>
          <a:ln>
            <a:noFill/>
          </a:ln>
        </p:spPr>
      </p:pic>
      <p:sp>
        <p:nvSpPr>
          <p:cNvPr id="18" name="标题 1"/>
          <p:cNvSpPr txBox="1"/>
          <p:nvPr/>
        </p:nvSpPr>
        <p:spPr>
          <a:xfrm>
            <a:off x="6885825" y="898289"/>
            <a:ext cx="1458309" cy="2154721"/>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03</a:t>
            </a:r>
            <a:endParaRPr kumimoji="1" lang="zh-CN" altLang="en-US"/>
          </a:p>
        </p:txBody>
      </p:sp>
      <p:sp>
        <p:nvSpPr>
          <p:cNvPr id="19" name="标题 1"/>
          <p:cNvSpPr txBox="1"/>
          <p:nvPr/>
        </p:nvSpPr>
        <p:spPr>
          <a:xfrm>
            <a:off x="4170599" y="2047165"/>
            <a:ext cx="3223226" cy="1005845"/>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PART- </a:t>
            </a:r>
            <a:endParaRPr kumimoji="1"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3576881" y="1633993"/>
            <a:ext cx="323248" cy="336124"/>
          </a:xfrm>
          <a:custGeom>
            <a:avLst/>
            <a:gdLst>
              <a:gd name="connsiteX0" fmla="*/ 337768 w 1372282"/>
              <a:gd name="connsiteY0" fmla="*/ 1315328 h 1426949"/>
              <a:gd name="connsiteX1" fmla="*/ 530173 w 1372282"/>
              <a:gd name="connsiteY1" fmla="*/ 1315328 h 1426949"/>
              <a:gd name="connsiteX2" fmla="*/ 842109 w 1372282"/>
              <a:gd name="connsiteY2" fmla="*/ 1315328 h 1426949"/>
              <a:gd name="connsiteX3" fmla="*/ 1034514 w 1372282"/>
              <a:gd name="connsiteY3" fmla="*/ 1315328 h 1426949"/>
              <a:gd name="connsiteX4" fmla="*/ 1090325 w 1372282"/>
              <a:gd name="connsiteY4" fmla="*/ 1371139 h 1426949"/>
              <a:gd name="connsiteX5" fmla="*/ 1034514 w 1372282"/>
              <a:gd name="connsiteY5" fmla="*/ 1426949 h 1426949"/>
              <a:gd name="connsiteX6" fmla="*/ 842109 w 1372282"/>
              <a:gd name="connsiteY6" fmla="*/ 1426949 h 1426949"/>
              <a:gd name="connsiteX7" fmla="*/ 530173 w 1372282"/>
              <a:gd name="connsiteY7" fmla="*/ 1426949 h 1426949"/>
              <a:gd name="connsiteX8" fmla="*/ 337768 w 1372282"/>
              <a:gd name="connsiteY8" fmla="*/ 1426949 h 1426949"/>
              <a:gd name="connsiteX9" fmla="*/ 281957 w 1372282"/>
              <a:gd name="connsiteY9" fmla="*/ 1371139 h 1426949"/>
              <a:gd name="connsiteX10" fmla="*/ 337768 w 1372282"/>
              <a:gd name="connsiteY10" fmla="*/ 1315328 h 1426949"/>
              <a:gd name="connsiteX11" fmla="*/ 686154 w 1372282"/>
              <a:gd name="connsiteY11" fmla="*/ 111621 h 1426949"/>
              <a:gd name="connsiteX12" fmla="*/ 237624 w 1372282"/>
              <a:gd name="connsiteY12" fmla="*/ 560152 h 1426949"/>
              <a:gd name="connsiteX13" fmla="*/ 237624 w 1372282"/>
              <a:gd name="connsiteY13" fmla="*/ 985614 h 1426949"/>
              <a:gd name="connsiteX14" fmla="*/ 229252 w 1372282"/>
              <a:gd name="connsiteY14" fmla="*/ 1014822 h 1426949"/>
              <a:gd name="connsiteX15" fmla="*/ 155768 w 1372282"/>
              <a:gd name="connsiteY15" fmla="*/ 1134814 h 1426949"/>
              <a:gd name="connsiteX16" fmla="*/ 1214680 w 1372282"/>
              <a:gd name="connsiteY16" fmla="*/ 1134814 h 1426949"/>
              <a:gd name="connsiteX17" fmla="*/ 1143429 w 1372282"/>
              <a:gd name="connsiteY17" fmla="*/ 1023565 h 1426949"/>
              <a:gd name="connsiteX18" fmla="*/ 1134685 w 1372282"/>
              <a:gd name="connsiteY18" fmla="*/ 993428 h 1426949"/>
              <a:gd name="connsiteX19" fmla="*/ 1134685 w 1372282"/>
              <a:gd name="connsiteY19" fmla="*/ 560152 h 1426949"/>
              <a:gd name="connsiteX20" fmla="*/ 686154 w 1372282"/>
              <a:gd name="connsiteY20" fmla="*/ 111621 h 1426949"/>
              <a:gd name="connsiteX21" fmla="*/ 686154 w 1372282"/>
              <a:gd name="connsiteY21" fmla="*/ 0 h 1426949"/>
              <a:gd name="connsiteX22" fmla="*/ 903815 w 1372282"/>
              <a:gd name="connsiteY22" fmla="*/ 44276 h 1426949"/>
              <a:gd name="connsiteX23" fmla="*/ 1081851 w 1372282"/>
              <a:gd name="connsiteY23" fmla="*/ 164455 h 1426949"/>
              <a:gd name="connsiteX24" fmla="*/ 1202030 w 1372282"/>
              <a:gd name="connsiteY24" fmla="*/ 342491 h 1426949"/>
              <a:gd name="connsiteX25" fmla="*/ 1246306 w 1372282"/>
              <a:gd name="connsiteY25" fmla="*/ 560152 h 1426949"/>
              <a:gd name="connsiteX26" fmla="*/ 1246306 w 1372282"/>
              <a:gd name="connsiteY26" fmla="*/ 977243 h 1426949"/>
              <a:gd name="connsiteX27" fmla="*/ 1363508 w 1372282"/>
              <a:gd name="connsiteY27" fmla="*/ 1160487 h 1426949"/>
              <a:gd name="connsiteX28" fmla="*/ 1365369 w 1372282"/>
              <a:gd name="connsiteY28" fmla="*/ 1217414 h 1426949"/>
              <a:gd name="connsiteX29" fmla="*/ 1316628 w 1372282"/>
              <a:gd name="connsiteY29" fmla="*/ 1246436 h 1426949"/>
              <a:gd name="connsiteX30" fmla="*/ 55867 w 1372282"/>
              <a:gd name="connsiteY30" fmla="*/ 1246436 h 1426949"/>
              <a:gd name="connsiteX31" fmla="*/ 7126 w 1372282"/>
              <a:gd name="connsiteY31" fmla="*/ 1217786 h 1426949"/>
              <a:gd name="connsiteX32" fmla="*/ 8242 w 1372282"/>
              <a:gd name="connsiteY32" fmla="*/ 1161232 h 1426949"/>
              <a:gd name="connsiteX33" fmla="*/ 126002 w 1372282"/>
              <a:gd name="connsiteY33" fmla="*/ 969801 h 1426949"/>
              <a:gd name="connsiteX34" fmla="*/ 126002 w 1372282"/>
              <a:gd name="connsiteY34" fmla="*/ 560152 h 1426949"/>
              <a:gd name="connsiteX35" fmla="*/ 170279 w 1372282"/>
              <a:gd name="connsiteY35" fmla="*/ 342491 h 1426949"/>
              <a:gd name="connsiteX36" fmla="*/ 290458 w 1372282"/>
              <a:gd name="connsiteY36" fmla="*/ 164455 h 1426949"/>
              <a:gd name="connsiteX37" fmla="*/ 468493 w 1372282"/>
              <a:gd name="connsiteY37" fmla="*/ 44276 h 1426949"/>
              <a:gd name="connsiteX38" fmla="*/ 686154 w 1372282"/>
              <a:gd name="connsiteY38" fmla="*/ 0 h 1426949"/>
            </a:gdLst>
            <a:ahLst/>
            <a:cxnLst/>
            <a:rect l="l" t="t" r="r" b="b"/>
            <a:pathLst>
              <a:path w="1372282" h="1426949">
                <a:moveTo>
                  <a:pt x="337768" y="1315328"/>
                </a:moveTo>
                <a:lnTo>
                  <a:pt x="530173" y="1315328"/>
                </a:lnTo>
                <a:lnTo>
                  <a:pt x="842109" y="1315328"/>
                </a:lnTo>
                <a:lnTo>
                  <a:pt x="1034514" y="1315328"/>
                </a:lnTo>
                <a:cubicBezTo>
                  <a:pt x="1065396" y="1315328"/>
                  <a:pt x="1090325" y="1340257"/>
                  <a:pt x="1090325" y="1371139"/>
                </a:cubicBezTo>
                <a:cubicBezTo>
                  <a:pt x="1090325" y="1402021"/>
                  <a:pt x="1065210" y="1426949"/>
                  <a:pt x="1034514" y="1426949"/>
                </a:cubicBezTo>
                <a:lnTo>
                  <a:pt x="842109" y="1426949"/>
                </a:lnTo>
                <a:lnTo>
                  <a:pt x="530173" y="1426949"/>
                </a:lnTo>
                <a:lnTo>
                  <a:pt x="337768" y="1426949"/>
                </a:lnTo>
                <a:cubicBezTo>
                  <a:pt x="306886" y="1426949"/>
                  <a:pt x="281957" y="1402021"/>
                  <a:pt x="281957" y="1371139"/>
                </a:cubicBezTo>
                <a:cubicBezTo>
                  <a:pt x="281957" y="1340257"/>
                  <a:pt x="306886" y="1315328"/>
                  <a:pt x="337768" y="1315328"/>
                </a:cubicBezTo>
                <a:close/>
                <a:moveTo>
                  <a:pt x="686154" y="111621"/>
                </a:moveTo>
                <a:cubicBezTo>
                  <a:pt x="438914" y="111621"/>
                  <a:pt x="237624" y="312725"/>
                  <a:pt x="237624" y="560152"/>
                </a:cubicBezTo>
                <a:lnTo>
                  <a:pt x="237624" y="985614"/>
                </a:lnTo>
                <a:cubicBezTo>
                  <a:pt x="237624" y="996032"/>
                  <a:pt x="234833" y="1006078"/>
                  <a:pt x="229252" y="1014822"/>
                </a:cubicBezTo>
                <a:lnTo>
                  <a:pt x="155768" y="1134814"/>
                </a:lnTo>
                <a:lnTo>
                  <a:pt x="1214680" y="1134814"/>
                </a:lnTo>
                <a:lnTo>
                  <a:pt x="1143429" y="1023565"/>
                </a:lnTo>
                <a:cubicBezTo>
                  <a:pt x="1137662" y="1014636"/>
                  <a:pt x="1134685" y="1004218"/>
                  <a:pt x="1134685" y="993428"/>
                </a:cubicBezTo>
                <a:lnTo>
                  <a:pt x="1134685" y="560152"/>
                </a:lnTo>
                <a:cubicBezTo>
                  <a:pt x="1134685" y="312911"/>
                  <a:pt x="933581" y="111621"/>
                  <a:pt x="686154" y="111621"/>
                </a:cubicBezTo>
                <a:close/>
                <a:moveTo>
                  <a:pt x="686154" y="0"/>
                </a:moveTo>
                <a:cubicBezTo>
                  <a:pt x="761499" y="0"/>
                  <a:pt x="834610" y="14883"/>
                  <a:pt x="903815" y="44276"/>
                </a:cubicBezTo>
                <a:cubicBezTo>
                  <a:pt x="970416" y="72554"/>
                  <a:pt x="1030319" y="113109"/>
                  <a:pt x="1081851" y="164455"/>
                </a:cubicBezTo>
                <a:cubicBezTo>
                  <a:pt x="1133383" y="215987"/>
                  <a:pt x="1173753" y="275890"/>
                  <a:pt x="1202030" y="342491"/>
                </a:cubicBezTo>
                <a:cubicBezTo>
                  <a:pt x="1231423" y="411510"/>
                  <a:pt x="1246306" y="484808"/>
                  <a:pt x="1246306" y="560152"/>
                </a:cubicBezTo>
                <a:lnTo>
                  <a:pt x="1246306" y="977243"/>
                </a:lnTo>
                <a:lnTo>
                  <a:pt x="1363508" y="1160487"/>
                </a:lnTo>
                <a:cubicBezTo>
                  <a:pt x="1374484" y="1177603"/>
                  <a:pt x="1375229" y="1199555"/>
                  <a:pt x="1365369" y="1217414"/>
                </a:cubicBezTo>
                <a:cubicBezTo>
                  <a:pt x="1355695" y="1235273"/>
                  <a:pt x="1336905" y="1246436"/>
                  <a:pt x="1316628" y="1246436"/>
                </a:cubicBezTo>
                <a:lnTo>
                  <a:pt x="55867" y="1246436"/>
                </a:lnTo>
                <a:cubicBezTo>
                  <a:pt x="35589" y="1246436"/>
                  <a:pt x="16986" y="1235460"/>
                  <a:pt x="7126" y="1217786"/>
                </a:cubicBezTo>
                <a:cubicBezTo>
                  <a:pt x="-2734" y="1200113"/>
                  <a:pt x="-2362" y="1178533"/>
                  <a:pt x="8242" y="1161232"/>
                </a:cubicBezTo>
                <a:lnTo>
                  <a:pt x="126002" y="969801"/>
                </a:lnTo>
                <a:lnTo>
                  <a:pt x="126002" y="560152"/>
                </a:lnTo>
                <a:cubicBezTo>
                  <a:pt x="126002" y="484808"/>
                  <a:pt x="140885" y="411696"/>
                  <a:pt x="170279" y="342491"/>
                </a:cubicBezTo>
                <a:cubicBezTo>
                  <a:pt x="198556" y="275890"/>
                  <a:pt x="239112" y="215987"/>
                  <a:pt x="290458" y="164455"/>
                </a:cubicBezTo>
                <a:cubicBezTo>
                  <a:pt x="341803" y="112923"/>
                  <a:pt x="401893" y="72554"/>
                  <a:pt x="468493" y="44276"/>
                </a:cubicBezTo>
                <a:cubicBezTo>
                  <a:pt x="537512" y="14883"/>
                  <a:pt x="610810" y="0"/>
                  <a:pt x="686154" y="0"/>
                </a:cubicBezTo>
                <a:close/>
              </a:path>
            </a:pathLst>
          </a:custGeom>
          <a:solidFill>
            <a:schemeClr val="accent1"/>
          </a:solidFill>
          <a:ln w="1860" cap="flat">
            <a:noFill/>
            <a:miter/>
          </a:ln>
        </p:spPr>
        <p:txBody>
          <a:bodyPr vert="horz" wrap="square" lIns="91440" tIns="45720" rIns="91440" bIns="45720" rtlCol="0" anchor="ctr"/>
          <a:lstStyle/>
          <a:p>
            <a:pPr algn="l">
              <a:lnSpc>
                <a:spcPct val="110000"/>
              </a:lnSpc>
            </a:pPr>
            <a:endParaRPr kumimoji="1" lang="zh-CN" altLang="en-US"/>
          </a:p>
        </p:txBody>
      </p:sp>
      <p:sp>
        <p:nvSpPr>
          <p:cNvPr id="5" name="标题 1"/>
          <p:cNvSpPr txBox="1"/>
          <p:nvPr/>
        </p:nvSpPr>
        <p:spPr>
          <a:xfrm>
            <a:off x="4188847" y="1582838"/>
            <a:ext cx="7330053" cy="339910"/>
          </a:xfrm>
          <a:prstGeom prst="rect">
            <a:avLst/>
          </a:prstGeom>
          <a:noFill/>
          <a:ln>
            <a:noFill/>
          </a:ln>
        </p:spPr>
        <p:txBody>
          <a:bodyPr vert="horz" wrap="square" lIns="0" tIns="0" rIns="0" bIns="0" rtlCol="0" anchor="b"/>
          <a:lstStyle/>
          <a:p>
            <a:pPr algn="l">
              <a:lnSpc>
                <a:spcPct val="150000"/>
              </a:lnSpc>
            </a:pPr>
            <a:r>
              <a:rPr kumimoji="1" lang="en-US" altLang="zh-CN" sz="1600">
                <a:ln w="12700">
                  <a:noFill/>
                </a:ln>
                <a:solidFill>
                  <a:srgbClr val="AC6C2A">
                    <a:alpha val="100000"/>
                  </a:srgbClr>
                </a:solidFill>
                <a:latin typeface="Source Han Sans CN Bold"/>
                <a:ea typeface="Source Han Sans CN Bold"/>
                <a:cs typeface="Source Han Sans CN Bold"/>
              </a:rPr>
              <a:t>智能农业技术</a:t>
            </a:r>
            <a:endParaRPr kumimoji="1" lang="zh-CN" altLang="en-US"/>
          </a:p>
        </p:txBody>
      </p:sp>
      <p:sp>
        <p:nvSpPr>
          <p:cNvPr id="6" name="标题 1"/>
          <p:cNvSpPr txBox="1"/>
          <p:nvPr/>
        </p:nvSpPr>
        <p:spPr>
          <a:xfrm>
            <a:off x="4188847" y="2003772"/>
            <a:ext cx="7330053" cy="615324"/>
          </a:xfrm>
          <a:prstGeom prst="rect">
            <a:avLst/>
          </a:prstGeom>
          <a:noFill/>
          <a:ln>
            <a:noFill/>
          </a:ln>
        </p:spPr>
        <p:txBody>
          <a:bodyPr vert="horz" wrap="square" lIns="0" tIns="0" rIns="0" bIns="0" rtlCol="0" anchor="t"/>
          <a:lstStyle/>
          <a:p>
            <a:pPr algn="l">
              <a:lnSpc>
                <a:spcPct val="150000"/>
              </a:lnSpc>
            </a:pPr>
            <a:r>
              <a:rPr kumimoji="1" lang="en-US" altLang="zh-CN" sz="1066">
                <a:ln w="12700">
                  <a:noFill/>
                </a:ln>
                <a:solidFill>
                  <a:srgbClr val="000000">
                    <a:alpha val="100000"/>
                  </a:srgbClr>
                </a:solidFill>
                <a:latin typeface="Source Han Sans"/>
                <a:ea typeface="Source Han Sans"/>
                <a:cs typeface="Source Han Sans"/>
              </a:rPr>
              <a:t>智能农业技术是指运用物联网、大数据、云计算、人工智能等现代信息技术，实现农业生产自动化、智能化管理。例如，通过无人机监测作物生长情况，智能灌溉系统根据土壤湿度自动调节灌溉水量，大大提高了农业生产效率和产品质量。</a:t>
            </a:r>
            <a:endParaRPr kumimoji="1" lang="zh-CN" altLang="en-US"/>
          </a:p>
        </p:txBody>
      </p:sp>
      <p:sp>
        <p:nvSpPr>
          <p:cNvPr id="7" name="标题 1"/>
          <p:cNvSpPr txBox="1"/>
          <p:nvPr/>
        </p:nvSpPr>
        <p:spPr>
          <a:xfrm>
            <a:off x="3570443" y="2844202"/>
            <a:ext cx="336124" cy="304734"/>
          </a:xfrm>
          <a:custGeom>
            <a:avLst/>
            <a:gdLst>
              <a:gd name="connsiteX0" fmla="*/ 351048 w 1543905"/>
              <a:gd name="connsiteY0" fmla="*/ 523317 h 1399728"/>
              <a:gd name="connsiteX1" fmla="*/ 351048 w 1543905"/>
              <a:gd name="connsiteY1" fmla="*/ 523317 h 1399728"/>
              <a:gd name="connsiteX2" fmla="*/ 351420 w 1543905"/>
              <a:gd name="connsiteY2" fmla="*/ 523503 h 1399728"/>
              <a:gd name="connsiteX3" fmla="*/ 351420 w 1543905"/>
              <a:gd name="connsiteY3" fmla="*/ 1020031 h 1399728"/>
              <a:gd name="connsiteX4" fmla="*/ 351048 w 1543905"/>
              <a:gd name="connsiteY4" fmla="*/ 1020403 h 1399728"/>
              <a:gd name="connsiteX5" fmla="*/ 163525 w 1543905"/>
              <a:gd name="connsiteY5" fmla="*/ 1020403 h 1399728"/>
              <a:gd name="connsiteX6" fmla="*/ 163153 w 1543905"/>
              <a:gd name="connsiteY6" fmla="*/ 1020031 h 1399728"/>
              <a:gd name="connsiteX7" fmla="*/ 163153 w 1543905"/>
              <a:gd name="connsiteY7" fmla="*/ 523503 h 1399728"/>
              <a:gd name="connsiteX8" fmla="*/ 163153 w 1543905"/>
              <a:gd name="connsiteY8" fmla="*/ 523317 h 1399728"/>
              <a:gd name="connsiteX9" fmla="*/ 163339 w 1543905"/>
              <a:gd name="connsiteY9" fmla="*/ 523131 h 1399728"/>
              <a:gd name="connsiteX10" fmla="*/ 351048 w 1543905"/>
              <a:gd name="connsiteY10" fmla="*/ 523131 h 1399728"/>
              <a:gd name="connsiteX11" fmla="*/ 351048 w 1543905"/>
              <a:gd name="connsiteY11" fmla="*/ 411696 h 1399728"/>
              <a:gd name="connsiteX12" fmla="*/ 163339 w 1543905"/>
              <a:gd name="connsiteY12" fmla="*/ 411696 h 1399728"/>
              <a:gd name="connsiteX13" fmla="*/ 51346 w 1543905"/>
              <a:gd name="connsiteY13" fmla="*/ 523689 h 1399728"/>
              <a:gd name="connsiteX14" fmla="*/ 51346 w 1543905"/>
              <a:gd name="connsiteY14" fmla="*/ 1020217 h 1399728"/>
              <a:gd name="connsiteX15" fmla="*/ 163339 w 1543905"/>
              <a:gd name="connsiteY15" fmla="*/ 1132210 h 1399728"/>
              <a:gd name="connsiteX16" fmla="*/ 351048 w 1543905"/>
              <a:gd name="connsiteY16" fmla="*/ 1132210 h 1399728"/>
              <a:gd name="connsiteX17" fmla="*/ 463042 w 1543905"/>
              <a:gd name="connsiteY17" fmla="*/ 1020217 h 1399728"/>
              <a:gd name="connsiteX18" fmla="*/ 463042 w 1543905"/>
              <a:gd name="connsiteY18" fmla="*/ 523503 h 1399728"/>
              <a:gd name="connsiteX19" fmla="*/ 351048 w 1543905"/>
              <a:gd name="connsiteY19" fmla="*/ 411696 h 1399728"/>
              <a:gd name="connsiteX20" fmla="*/ 865808 w 1543905"/>
              <a:gd name="connsiteY20" fmla="*/ 111621 h 1399728"/>
              <a:gd name="connsiteX21" fmla="*/ 866180 w 1543905"/>
              <a:gd name="connsiteY21" fmla="*/ 111807 h 1399728"/>
              <a:gd name="connsiteX22" fmla="*/ 866180 w 1543905"/>
              <a:gd name="connsiteY22" fmla="*/ 1020031 h 1399728"/>
              <a:gd name="connsiteX23" fmla="*/ 865808 w 1543905"/>
              <a:gd name="connsiteY23" fmla="*/ 1020403 h 1399728"/>
              <a:gd name="connsiteX24" fmla="*/ 678284 w 1543905"/>
              <a:gd name="connsiteY24" fmla="*/ 1020403 h 1399728"/>
              <a:gd name="connsiteX25" fmla="*/ 677912 w 1543905"/>
              <a:gd name="connsiteY25" fmla="*/ 1020031 h 1399728"/>
              <a:gd name="connsiteX26" fmla="*/ 677912 w 1543905"/>
              <a:gd name="connsiteY26" fmla="*/ 111993 h 1399728"/>
              <a:gd name="connsiteX27" fmla="*/ 677912 w 1543905"/>
              <a:gd name="connsiteY27" fmla="*/ 111807 h 1399728"/>
              <a:gd name="connsiteX28" fmla="*/ 678098 w 1543905"/>
              <a:gd name="connsiteY28" fmla="*/ 111621 h 1399728"/>
              <a:gd name="connsiteX29" fmla="*/ 865808 w 1543905"/>
              <a:gd name="connsiteY29" fmla="*/ 111621 h 1399728"/>
              <a:gd name="connsiteX30" fmla="*/ 865808 w 1543905"/>
              <a:gd name="connsiteY30" fmla="*/ 0 h 1399728"/>
              <a:gd name="connsiteX31" fmla="*/ 677912 w 1543905"/>
              <a:gd name="connsiteY31" fmla="*/ 0 h 1399728"/>
              <a:gd name="connsiteX32" fmla="*/ 565919 w 1543905"/>
              <a:gd name="connsiteY32" fmla="*/ 111993 h 1399728"/>
              <a:gd name="connsiteX33" fmla="*/ 565919 w 1543905"/>
              <a:gd name="connsiteY33" fmla="*/ 1020217 h 1399728"/>
              <a:gd name="connsiteX34" fmla="*/ 677912 w 1543905"/>
              <a:gd name="connsiteY34" fmla="*/ 1132210 h 1399728"/>
              <a:gd name="connsiteX35" fmla="*/ 865622 w 1543905"/>
              <a:gd name="connsiteY35" fmla="*/ 1132210 h 1399728"/>
              <a:gd name="connsiteX36" fmla="*/ 977615 w 1543905"/>
              <a:gd name="connsiteY36" fmla="*/ 1020217 h 1399728"/>
              <a:gd name="connsiteX37" fmla="*/ 977615 w 1543905"/>
              <a:gd name="connsiteY37" fmla="*/ 111993 h 1399728"/>
              <a:gd name="connsiteX38" fmla="*/ 865808 w 1543905"/>
              <a:gd name="connsiteY38" fmla="*/ 0 h 1399728"/>
              <a:gd name="connsiteX39" fmla="*/ 1380381 w 1543905"/>
              <a:gd name="connsiteY39" fmla="*/ 729072 h 1399728"/>
              <a:gd name="connsiteX40" fmla="*/ 1380753 w 1543905"/>
              <a:gd name="connsiteY40" fmla="*/ 729258 h 1399728"/>
              <a:gd name="connsiteX41" fmla="*/ 1380753 w 1543905"/>
              <a:gd name="connsiteY41" fmla="*/ 1020031 h 1399728"/>
              <a:gd name="connsiteX42" fmla="*/ 1380381 w 1543905"/>
              <a:gd name="connsiteY42" fmla="*/ 1020403 h 1399728"/>
              <a:gd name="connsiteX43" fmla="*/ 1192858 w 1543905"/>
              <a:gd name="connsiteY43" fmla="*/ 1020403 h 1399728"/>
              <a:gd name="connsiteX44" fmla="*/ 1192485 w 1543905"/>
              <a:gd name="connsiteY44" fmla="*/ 1020031 h 1399728"/>
              <a:gd name="connsiteX45" fmla="*/ 1192485 w 1543905"/>
              <a:gd name="connsiteY45" fmla="*/ 729444 h 1399728"/>
              <a:gd name="connsiteX46" fmla="*/ 1192485 w 1543905"/>
              <a:gd name="connsiteY46" fmla="*/ 729258 h 1399728"/>
              <a:gd name="connsiteX47" fmla="*/ 1192671 w 1543905"/>
              <a:gd name="connsiteY47" fmla="*/ 729072 h 1399728"/>
              <a:gd name="connsiteX48" fmla="*/ 1380381 w 1543905"/>
              <a:gd name="connsiteY48" fmla="*/ 729072 h 1399728"/>
              <a:gd name="connsiteX49" fmla="*/ 1380381 w 1543905"/>
              <a:gd name="connsiteY49" fmla="*/ 617451 h 1399728"/>
              <a:gd name="connsiteX50" fmla="*/ 1192671 w 1543905"/>
              <a:gd name="connsiteY50" fmla="*/ 617451 h 1399728"/>
              <a:gd name="connsiteX51" fmla="*/ 1080678 w 1543905"/>
              <a:gd name="connsiteY51" fmla="*/ 729444 h 1399728"/>
              <a:gd name="connsiteX52" fmla="*/ 1080678 w 1543905"/>
              <a:gd name="connsiteY52" fmla="*/ 1020031 h 1399728"/>
              <a:gd name="connsiteX53" fmla="*/ 1192671 w 1543905"/>
              <a:gd name="connsiteY53" fmla="*/ 1132024 h 1399728"/>
              <a:gd name="connsiteX54" fmla="*/ 1380381 w 1543905"/>
              <a:gd name="connsiteY54" fmla="*/ 1132024 h 1399728"/>
              <a:gd name="connsiteX55" fmla="*/ 1492374 w 1543905"/>
              <a:gd name="connsiteY55" fmla="*/ 1020031 h 1399728"/>
              <a:gd name="connsiteX56" fmla="*/ 1492374 w 1543905"/>
              <a:gd name="connsiteY56" fmla="*/ 729444 h 1399728"/>
              <a:gd name="connsiteX57" fmla="*/ 1380381 w 1543905"/>
              <a:gd name="connsiteY57" fmla="*/ 617451 h 1399728"/>
              <a:gd name="connsiteX58" fmla="*/ 1481956 w 1543905"/>
              <a:gd name="connsiteY58" fmla="*/ 1276201 h 1399728"/>
              <a:gd name="connsiteX59" fmla="*/ 61764 w 1543905"/>
              <a:gd name="connsiteY59" fmla="*/ 1276201 h 1399728"/>
              <a:gd name="connsiteX60" fmla="*/ 0 w 1543905"/>
              <a:gd name="connsiteY60" fmla="*/ 1337965 h 1399728"/>
              <a:gd name="connsiteX61" fmla="*/ 61764 w 1543905"/>
              <a:gd name="connsiteY61" fmla="*/ 1399729 h 1399728"/>
              <a:gd name="connsiteX62" fmla="*/ 1482142 w 1543905"/>
              <a:gd name="connsiteY62" fmla="*/ 1399729 h 1399728"/>
              <a:gd name="connsiteX63" fmla="*/ 1543906 w 1543905"/>
              <a:gd name="connsiteY63" fmla="*/ 1337965 h 1399728"/>
              <a:gd name="connsiteX64" fmla="*/ 1481956 w 1543905"/>
              <a:gd name="connsiteY64" fmla="*/ 1276201 h 1399728"/>
            </a:gdLst>
            <a:ahLst/>
            <a:cxnLst/>
            <a:rect l="l" t="t" r="r" b="b"/>
            <a:pathLst>
              <a:path w="1543905" h="1399728">
                <a:moveTo>
                  <a:pt x="351048" y="523317"/>
                </a:moveTo>
                <a:cubicBezTo>
                  <a:pt x="351234" y="523317"/>
                  <a:pt x="351234" y="523317"/>
                  <a:pt x="351048" y="523317"/>
                </a:cubicBezTo>
                <a:cubicBezTo>
                  <a:pt x="351234" y="523317"/>
                  <a:pt x="351420" y="523503"/>
                  <a:pt x="351420" y="523503"/>
                </a:cubicBezTo>
                <a:lnTo>
                  <a:pt x="351420" y="1020031"/>
                </a:lnTo>
                <a:lnTo>
                  <a:pt x="351048" y="1020403"/>
                </a:lnTo>
                <a:lnTo>
                  <a:pt x="163525" y="1020403"/>
                </a:lnTo>
                <a:lnTo>
                  <a:pt x="163153" y="1020031"/>
                </a:lnTo>
                <a:lnTo>
                  <a:pt x="163153" y="523503"/>
                </a:lnTo>
                <a:lnTo>
                  <a:pt x="163153" y="523317"/>
                </a:lnTo>
                <a:lnTo>
                  <a:pt x="163339" y="523131"/>
                </a:lnTo>
                <a:lnTo>
                  <a:pt x="351048" y="523131"/>
                </a:lnTo>
                <a:moveTo>
                  <a:pt x="351048" y="411696"/>
                </a:moveTo>
                <a:lnTo>
                  <a:pt x="163339" y="411696"/>
                </a:lnTo>
                <a:cubicBezTo>
                  <a:pt x="101575" y="411696"/>
                  <a:pt x="51346" y="461739"/>
                  <a:pt x="51346" y="523689"/>
                </a:cubicBezTo>
                <a:lnTo>
                  <a:pt x="51346" y="1020217"/>
                </a:lnTo>
                <a:cubicBezTo>
                  <a:pt x="51346" y="1081795"/>
                  <a:pt x="101761" y="1132210"/>
                  <a:pt x="163339" y="1132210"/>
                </a:cubicBezTo>
                <a:lnTo>
                  <a:pt x="351048" y="1132210"/>
                </a:lnTo>
                <a:cubicBezTo>
                  <a:pt x="412626" y="1132210"/>
                  <a:pt x="463042" y="1081795"/>
                  <a:pt x="463042" y="1020217"/>
                </a:cubicBezTo>
                <a:lnTo>
                  <a:pt x="463042" y="523503"/>
                </a:lnTo>
                <a:cubicBezTo>
                  <a:pt x="463042" y="461739"/>
                  <a:pt x="412998" y="411696"/>
                  <a:pt x="351048" y="411696"/>
                </a:cubicBezTo>
                <a:close/>
                <a:moveTo>
                  <a:pt x="865808" y="111621"/>
                </a:moveTo>
                <a:cubicBezTo>
                  <a:pt x="865994" y="111621"/>
                  <a:pt x="866180" y="111807"/>
                  <a:pt x="866180" y="111807"/>
                </a:cubicBezTo>
                <a:lnTo>
                  <a:pt x="866180" y="1020031"/>
                </a:lnTo>
                <a:lnTo>
                  <a:pt x="865808" y="1020403"/>
                </a:lnTo>
                <a:lnTo>
                  <a:pt x="678284" y="1020403"/>
                </a:lnTo>
                <a:lnTo>
                  <a:pt x="677912" y="1020031"/>
                </a:lnTo>
                <a:lnTo>
                  <a:pt x="677912" y="111993"/>
                </a:lnTo>
                <a:lnTo>
                  <a:pt x="677912" y="111807"/>
                </a:lnTo>
                <a:lnTo>
                  <a:pt x="678098" y="111621"/>
                </a:lnTo>
                <a:lnTo>
                  <a:pt x="865808" y="111621"/>
                </a:lnTo>
                <a:moveTo>
                  <a:pt x="865808" y="0"/>
                </a:moveTo>
                <a:lnTo>
                  <a:pt x="677912" y="0"/>
                </a:lnTo>
                <a:cubicBezTo>
                  <a:pt x="616148" y="0"/>
                  <a:pt x="565919" y="50043"/>
                  <a:pt x="565919" y="111993"/>
                </a:cubicBezTo>
                <a:lnTo>
                  <a:pt x="565919" y="1020217"/>
                </a:lnTo>
                <a:cubicBezTo>
                  <a:pt x="565919" y="1081795"/>
                  <a:pt x="616335" y="1132210"/>
                  <a:pt x="677912" y="1132210"/>
                </a:cubicBezTo>
                <a:lnTo>
                  <a:pt x="865622" y="1132210"/>
                </a:lnTo>
                <a:cubicBezTo>
                  <a:pt x="927199" y="1132210"/>
                  <a:pt x="977615" y="1081795"/>
                  <a:pt x="977615" y="1020217"/>
                </a:cubicBezTo>
                <a:lnTo>
                  <a:pt x="977615" y="111993"/>
                </a:lnTo>
                <a:cubicBezTo>
                  <a:pt x="977615" y="50043"/>
                  <a:pt x="927571" y="0"/>
                  <a:pt x="865808" y="0"/>
                </a:cubicBezTo>
                <a:close/>
                <a:moveTo>
                  <a:pt x="1380381" y="729072"/>
                </a:moveTo>
                <a:cubicBezTo>
                  <a:pt x="1380567" y="729072"/>
                  <a:pt x="1380753" y="729258"/>
                  <a:pt x="1380753" y="729258"/>
                </a:cubicBezTo>
                <a:lnTo>
                  <a:pt x="1380753" y="1020031"/>
                </a:lnTo>
                <a:lnTo>
                  <a:pt x="1380381" y="1020403"/>
                </a:lnTo>
                <a:lnTo>
                  <a:pt x="1192858" y="1020403"/>
                </a:lnTo>
                <a:lnTo>
                  <a:pt x="1192485" y="1020031"/>
                </a:lnTo>
                <a:lnTo>
                  <a:pt x="1192485" y="729444"/>
                </a:lnTo>
                <a:lnTo>
                  <a:pt x="1192485" y="729258"/>
                </a:lnTo>
                <a:lnTo>
                  <a:pt x="1192671" y="729072"/>
                </a:lnTo>
                <a:lnTo>
                  <a:pt x="1380381" y="729072"/>
                </a:lnTo>
                <a:moveTo>
                  <a:pt x="1380381" y="617451"/>
                </a:moveTo>
                <a:lnTo>
                  <a:pt x="1192671" y="617451"/>
                </a:lnTo>
                <a:cubicBezTo>
                  <a:pt x="1130908" y="617451"/>
                  <a:pt x="1080678" y="667494"/>
                  <a:pt x="1080678" y="729444"/>
                </a:cubicBezTo>
                <a:lnTo>
                  <a:pt x="1080678" y="1020031"/>
                </a:lnTo>
                <a:cubicBezTo>
                  <a:pt x="1080678" y="1081608"/>
                  <a:pt x="1131094" y="1132024"/>
                  <a:pt x="1192671" y="1132024"/>
                </a:cubicBezTo>
                <a:lnTo>
                  <a:pt x="1380381" y="1132024"/>
                </a:lnTo>
                <a:cubicBezTo>
                  <a:pt x="1441959" y="1132024"/>
                  <a:pt x="1492374" y="1081608"/>
                  <a:pt x="1492374" y="1020031"/>
                </a:cubicBezTo>
                <a:lnTo>
                  <a:pt x="1492374" y="729444"/>
                </a:lnTo>
                <a:cubicBezTo>
                  <a:pt x="1492374" y="667680"/>
                  <a:pt x="1442145" y="617451"/>
                  <a:pt x="1380381" y="617451"/>
                </a:cubicBezTo>
                <a:close/>
                <a:moveTo>
                  <a:pt x="1481956" y="1276201"/>
                </a:moveTo>
                <a:lnTo>
                  <a:pt x="61764" y="1276201"/>
                </a:lnTo>
                <a:cubicBezTo>
                  <a:pt x="27719" y="1276201"/>
                  <a:pt x="0" y="1303920"/>
                  <a:pt x="0" y="1337965"/>
                </a:cubicBezTo>
                <a:cubicBezTo>
                  <a:pt x="0" y="1372009"/>
                  <a:pt x="27719" y="1399729"/>
                  <a:pt x="61764" y="1399729"/>
                </a:cubicBezTo>
                <a:lnTo>
                  <a:pt x="1482142" y="1399729"/>
                </a:lnTo>
                <a:cubicBezTo>
                  <a:pt x="1516187" y="1399729"/>
                  <a:pt x="1543906" y="1372009"/>
                  <a:pt x="1543906" y="1337965"/>
                </a:cubicBezTo>
                <a:cubicBezTo>
                  <a:pt x="1543720" y="1303734"/>
                  <a:pt x="1516187" y="1276201"/>
                  <a:pt x="1481956" y="1276201"/>
                </a:cubicBezTo>
                <a:close/>
              </a:path>
            </a:pathLst>
          </a:custGeom>
          <a:solidFill>
            <a:schemeClr val="accent2"/>
          </a:solidFill>
          <a:ln w="1860" cap="flat">
            <a:noFill/>
            <a:miter/>
          </a:ln>
        </p:spPr>
        <p:txBody>
          <a:bodyPr vert="horz" wrap="square" lIns="91440" tIns="45720" rIns="91440" bIns="45720" rtlCol="0" anchor="ctr"/>
          <a:lstStyle/>
          <a:p>
            <a:pPr algn="l">
              <a:lnSpc>
                <a:spcPct val="110000"/>
              </a:lnSpc>
            </a:pPr>
            <a:endParaRPr kumimoji="1" lang="zh-CN" altLang="en-US"/>
          </a:p>
        </p:txBody>
      </p:sp>
      <p:sp>
        <p:nvSpPr>
          <p:cNvPr id="8" name="标题 1"/>
          <p:cNvSpPr txBox="1"/>
          <p:nvPr/>
        </p:nvSpPr>
        <p:spPr>
          <a:xfrm>
            <a:off x="4188847" y="2788374"/>
            <a:ext cx="7330053" cy="339910"/>
          </a:xfrm>
          <a:prstGeom prst="rect">
            <a:avLst/>
          </a:prstGeom>
          <a:noFill/>
          <a:ln>
            <a:noFill/>
          </a:ln>
        </p:spPr>
        <p:txBody>
          <a:bodyPr vert="horz" wrap="square" lIns="0" tIns="0" rIns="0" bIns="0" rtlCol="0" anchor="b"/>
          <a:lstStyle/>
          <a:p>
            <a:pPr algn="l">
              <a:lnSpc>
                <a:spcPct val="150000"/>
              </a:lnSpc>
            </a:pPr>
            <a:r>
              <a:rPr kumimoji="1" lang="en-US" altLang="zh-CN" sz="1600">
                <a:ln w="12700">
                  <a:noFill/>
                </a:ln>
                <a:solidFill>
                  <a:srgbClr val="900000">
                    <a:alpha val="100000"/>
                  </a:srgbClr>
                </a:solidFill>
                <a:latin typeface="Source Han Sans CN Bold"/>
                <a:ea typeface="Source Han Sans CN Bold"/>
                <a:cs typeface="Source Han Sans CN Bold"/>
              </a:rPr>
              <a:t>生物技术</a:t>
            </a:r>
            <a:endParaRPr kumimoji="1" lang="zh-CN" altLang="en-US"/>
          </a:p>
        </p:txBody>
      </p:sp>
      <p:sp>
        <p:nvSpPr>
          <p:cNvPr id="9" name="标题 1"/>
          <p:cNvSpPr txBox="1"/>
          <p:nvPr/>
        </p:nvSpPr>
        <p:spPr>
          <a:xfrm>
            <a:off x="4188847" y="3209307"/>
            <a:ext cx="7330053" cy="615324"/>
          </a:xfrm>
          <a:prstGeom prst="rect">
            <a:avLst/>
          </a:prstGeom>
          <a:noFill/>
          <a:ln>
            <a:noFill/>
          </a:ln>
        </p:spPr>
        <p:txBody>
          <a:bodyPr vert="horz" wrap="square" lIns="0" tIns="0" rIns="0" bIns="0" rtlCol="0" anchor="t"/>
          <a:lstStyle/>
          <a:p>
            <a:pPr algn="l">
              <a:lnSpc>
                <a:spcPct val="150000"/>
              </a:lnSpc>
            </a:pPr>
            <a:r>
              <a:rPr kumimoji="1" lang="en-US" altLang="zh-CN" sz="1066">
                <a:ln w="12700">
                  <a:noFill/>
                </a:ln>
                <a:solidFill>
                  <a:srgbClr val="000000">
                    <a:alpha val="100000"/>
                  </a:srgbClr>
                </a:solidFill>
                <a:latin typeface="Source Han Sans"/>
                <a:ea typeface="Source Han Sans"/>
                <a:cs typeface="Source Han Sans"/>
              </a:rPr>
              <a:t>生物技术在农业中的应用主要包括转基因技术、细胞工程、分子标记辅助选择等。这些技术能够培育出抗病性强、产量高、质量好的新品种，同时还可以减少农药的使用，促进农业可持续发展。</a:t>
            </a:r>
            <a:endParaRPr kumimoji="1" lang="zh-CN" altLang="en-US"/>
          </a:p>
        </p:txBody>
      </p:sp>
      <p:sp>
        <p:nvSpPr>
          <p:cNvPr id="10" name="标题 1"/>
          <p:cNvSpPr txBox="1"/>
          <p:nvPr/>
        </p:nvSpPr>
        <p:spPr>
          <a:xfrm>
            <a:off x="3570443" y="4023022"/>
            <a:ext cx="336124" cy="316802"/>
          </a:xfrm>
          <a:custGeom>
            <a:avLst/>
            <a:gdLst>
              <a:gd name="connsiteX0" fmla="*/ 1110072 w 1498885"/>
              <a:gd name="connsiteY0" fmla="*/ 1039039 h 1412736"/>
              <a:gd name="connsiteX1" fmla="*/ 1149511 w 1498885"/>
              <a:gd name="connsiteY1" fmla="*/ 1055363 h 1412736"/>
              <a:gd name="connsiteX2" fmla="*/ 1371451 w 1498885"/>
              <a:gd name="connsiteY2" fmla="*/ 1277303 h 1412736"/>
              <a:gd name="connsiteX3" fmla="*/ 1371451 w 1498885"/>
              <a:gd name="connsiteY3" fmla="*/ 1356182 h 1412736"/>
              <a:gd name="connsiteX4" fmla="*/ 1332012 w 1498885"/>
              <a:gd name="connsiteY4" fmla="*/ 1372553 h 1412736"/>
              <a:gd name="connsiteX5" fmla="*/ 1292572 w 1498885"/>
              <a:gd name="connsiteY5" fmla="*/ 1356182 h 1412736"/>
              <a:gd name="connsiteX6" fmla="*/ 1070632 w 1498885"/>
              <a:gd name="connsiteY6" fmla="*/ 1134242 h 1412736"/>
              <a:gd name="connsiteX7" fmla="*/ 1070632 w 1498885"/>
              <a:gd name="connsiteY7" fmla="*/ 1055363 h 1412736"/>
              <a:gd name="connsiteX8" fmla="*/ 1110072 w 1498885"/>
              <a:gd name="connsiteY8" fmla="*/ 1039039 h 1412736"/>
              <a:gd name="connsiteX9" fmla="*/ 1110072 w 1498885"/>
              <a:gd name="connsiteY9" fmla="*/ 705989 h 1412736"/>
              <a:gd name="connsiteX10" fmla="*/ 1443075 w 1498885"/>
              <a:gd name="connsiteY10" fmla="*/ 705989 h 1412736"/>
              <a:gd name="connsiteX11" fmla="*/ 1498885 w 1498885"/>
              <a:gd name="connsiteY11" fmla="*/ 761800 h 1412736"/>
              <a:gd name="connsiteX12" fmla="*/ 1443075 w 1498885"/>
              <a:gd name="connsiteY12" fmla="*/ 817611 h 1412736"/>
              <a:gd name="connsiteX13" fmla="*/ 1110072 w 1498885"/>
              <a:gd name="connsiteY13" fmla="*/ 817611 h 1412736"/>
              <a:gd name="connsiteX14" fmla="*/ 1054261 w 1498885"/>
              <a:gd name="connsiteY14" fmla="*/ 761800 h 1412736"/>
              <a:gd name="connsiteX15" fmla="*/ 1110072 w 1498885"/>
              <a:gd name="connsiteY15" fmla="*/ 705989 h 1412736"/>
              <a:gd name="connsiteX16" fmla="*/ 1332012 w 1498885"/>
              <a:gd name="connsiteY16" fmla="*/ 151093 h 1412736"/>
              <a:gd name="connsiteX17" fmla="*/ 1371451 w 1498885"/>
              <a:gd name="connsiteY17" fmla="*/ 167418 h 1412736"/>
              <a:gd name="connsiteX18" fmla="*/ 1371451 w 1498885"/>
              <a:gd name="connsiteY18" fmla="*/ 246297 h 1412736"/>
              <a:gd name="connsiteX19" fmla="*/ 1149511 w 1498885"/>
              <a:gd name="connsiteY19" fmla="*/ 468236 h 1412736"/>
              <a:gd name="connsiteX20" fmla="*/ 1110072 w 1498885"/>
              <a:gd name="connsiteY20" fmla="*/ 484608 h 1412736"/>
              <a:gd name="connsiteX21" fmla="*/ 1070632 w 1498885"/>
              <a:gd name="connsiteY21" fmla="*/ 468236 h 1412736"/>
              <a:gd name="connsiteX22" fmla="*/ 1070632 w 1498885"/>
              <a:gd name="connsiteY22" fmla="*/ 389358 h 1412736"/>
              <a:gd name="connsiteX23" fmla="*/ 1292572 w 1498885"/>
              <a:gd name="connsiteY23" fmla="*/ 167418 h 1412736"/>
              <a:gd name="connsiteX24" fmla="*/ 1332012 w 1498885"/>
              <a:gd name="connsiteY24" fmla="*/ 151093 h 1412736"/>
              <a:gd name="connsiteX25" fmla="*/ 709724 w 1498885"/>
              <a:gd name="connsiteY25" fmla="*/ 111607 h 1412736"/>
              <a:gd name="connsiteX26" fmla="*/ 649635 w 1498885"/>
              <a:gd name="connsiteY26" fmla="*/ 127420 h 1412736"/>
              <a:gd name="connsiteX27" fmla="*/ 174129 w 1498885"/>
              <a:gd name="connsiteY27" fmla="*/ 394752 h 1412736"/>
              <a:gd name="connsiteX28" fmla="*/ 111621 w 1498885"/>
              <a:gd name="connsiteY28" fmla="*/ 501536 h 1412736"/>
              <a:gd name="connsiteX29" fmla="*/ 111621 w 1498885"/>
              <a:gd name="connsiteY29" fmla="*/ 910814 h 1412736"/>
              <a:gd name="connsiteX30" fmla="*/ 174129 w 1498885"/>
              <a:gd name="connsiteY30" fmla="*/ 1017598 h 1412736"/>
              <a:gd name="connsiteX31" fmla="*/ 649821 w 1498885"/>
              <a:gd name="connsiteY31" fmla="*/ 1284930 h 1412736"/>
              <a:gd name="connsiteX32" fmla="*/ 771674 w 1498885"/>
              <a:gd name="connsiteY32" fmla="*/ 1283814 h 1412736"/>
              <a:gd name="connsiteX33" fmla="*/ 832321 w 1498885"/>
              <a:gd name="connsiteY33" fmla="*/ 1178146 h 1412736"/>
              <a:gd name="connsiteX34" fmla="*/ 832321 w 1498885"/>
              <a:gd name="connsiteY34" fmla="*/ 234204 h 1412736"/>
              <a:gd name="connsiteX35" fmla="*/ 771674 w 1498885"/>
              <a:gd name="connsiteY35" fmla="*/ 128536 h 1412736"/>
              <a:gd name="connsiteX36" fmla="*/ 709724 w 1498885"/>
              <a:gd name="connsiteY36" fmla="*/ 111607 h 1412736"/>
              <a:gd name="connsiteX37" fmla="*/ 711864 w 1498885"/>
              <a:gd name="connsiteY37" fmla="*/ 9 h 1412736"/>
              <a:gd name="connsiteX38" fmla="*/ 828043 w 1498885"/>
              <a:gd name="connsiteY38" fmla="*/ 32356 h 1412736"/>
              <a:gd name="connsiteX39" fmla="*/ 943942 w 1498885"/>
              <a:gd name="connsiteY39" fmla="*/ 234390 h 1412736"/>
              <a:gd name="connsiteX40" fmla="*/ 943942 w 1498885"/>
              <a:gd name="connsiteY40" fmla="*/ 1178518 h 1412736"/>
              <a:gd name="connsiteX41" fmla="*/ 828043 w 1498885"/>
              <a:gd name="connsiteY41" fmla="*/ 1380552 h 1412736"/>
              <a:gd name="connsiteX42" fmla="*/ 709910 w 1498885"/>
              <a:gd name="connsiteY42" fmla="*/ 1412736 h 1412736"/>
              <a:gd name="connsiteX43" fmla="*/ 595126 w 1498885"/>
              <a:gd name="connsiteY43" fmla="*/ 1382413 h 1412736"/>
              <a:gd name="connsiteX44" fmla="*/ 119435 w 1498885"/>
              <a:gd name="connsiteY44" fmla="*/ 1115080 h 1412736"/>
              <a:gd name="connsiteX45" fmla="*/ 0 w 1498885"/>
              <a:gd name="connsiteY45" fmla="*/ 911000 h 1412736"/>
              <a:gd name="connsiteX46" fmla="*/ 0 w 1498885"/>
              <a:gd name="connsiteY46" fmla="*/ 501722 h 1412736"/>
              <a:gd name="connsiteX47" fmla="*/ 119435 w 1498885"/>
              <a:gd name="connsiteY47" fmla="*/ 297642 h 1412736"/>
              <a:gd name="connsiteX48" fmla="*/ 595126 w 1498885"/>
              <a:gd name="connsiteY48" fmla="*/ 30309 h 1412736"/>
              <a:gd name="connsiteX49" fmla="*/ 711864 w 1498885"/>
              <a:gd name="connsiteY49" fmla="*/ 9 h 1412736"/>
            </a:gdLst>
            <a:ahLst/>
            <a:cxnLst/>
            <a:rect l="l" t="t" r="r" b="b"/>
            <a:pathLst>
              <a:path w="1498885" h="1412736">
                <a:moveTo>
                  <a:pt x="1110072" y="1039039"/>
                </a:moveTo>
                <a:cubicBezTo>
                  <a:pt x="1124350" y="1039039"/>
                  <a:pt x="1138628" y="1044480"/>
                  <a:pt x="1149511" y="1055363"/>
                </a:cubicBezTo>
                <a:lnTo>
                  <a:pt x="1371451" y="1277303"/>
                </a:lnTo>
                <a:cubicBezTo>
                  <a:pt x="1393217" y="1299070"/>
                  <a:pt x="1393217" y="1334416"/>
                  <a:pt x="1371451" y="1356182"/>
                </a:cubicBezTo>
                <a:cubicBezTo>
                  <a:pt x="1360661" y="1366972"/>
                  <a:pt x="1346336" y="1372553"/>
                  <a:pt x="1332012" y="1372553"/>
                </a:cubicBezTo>
                <a:cubicBezTo>
                  <a:pt x="1317687" y="1372553"/>
                  <a:pt x="1303362" y="1367158"/>
                  <a:pt x="1292572" y="1356182"/>
                </a:cubicBezTo>
                <a:lnTo>
                  <a:pt x="1070632" y="1134242"/>
                </a:lnTo>
                <a:cubicBezTo>
                  <a:pt x="1048866" y="1112476"/>
                  <a:pt x="1048866" y="1077130"/>
                  <a:pt x="1070632" y="1055363"/>
                </a:cubicBezTo>
                <a:cubicBezTo>
                  <a:pt x="1081515" y="1044480"/>
                  <a:pt x="1095793" y="1039039"/>
                  <a:pt x="1110072" y="1039039"/>
                </a:cubicBezTo>
                <a:close/>
                <a:moveTo>
                  <a:pt x="1110072" y="705989"/>
                </a:moveTo>
                <a:lnTo>
                  <a:pt x="1443075" y="705989"/>
                </a:lnTo>
                <a:cubicBezTo>
                  <a:pt x="1473956" y="705989"/>
                  <a:pt x="1498885" y="730918"/>
                  <a:pt x="1498885" y="761800"/>
                </a:cubicBezTo>
                <a:cubicBezTo>
                  <a:pt x="1498885" y="792682"/>
                  <a:pt x="1473770" y="817611"/>
                  <a:pt x="1443075" y="817611"/>
                </a:cubicBezTo>
                <a:lnTo>
                  <a:pt x="1110072" y="817611"/>
                </a:lnTo>
                <a:cubicBezTo>
                  <a:pt x="1079190" y="817611"/>
                  <a:pt x="1054261" y="792682"/>
                  <a:pt x="1054261" y="761800"/>
                </a:cubicBezTo>
                <a:cubicBezTo>
                  <a:pt x="1054261" y="730918"/>
                  <a:pt x="1079190" y="705989"/>
                  <a:pt x="1110072" y="705989"/>
                </a:cubicBezTo>
                <a:close/>
                <a:moveTo>
                  <a:pt x="1332012" y="151093"/>
                </a:moveTo>
                <a:cubicBezTo>
                  <a:pt x="1346290" y="151093"/>
                  <a:pt x="1360568" y="156535"/>
                  <a:pt x="1371451" y="167418"/>
                </a:cubicBezTo>
                <a:cubicBezTo>
                  <a:pt x="1393217" y="189184"/>
                  <a:pt x="1393217" y="224530"/>
                  <a:pt x="1371451" y="246297"/>
                </a:cubicBezTo>
                <a:lnTo>
                  <a:pt x="1149511" y="468236"/>
                </a:lnTo>
                <a:cubicBezTo>
                  <a:pt x="1138721" y="479213"/>
                  <a:pt x="1124396" y="484608"/>
                  <a:pt x="1110072" y="484608"/>
                </a:cubicBezTo>
                <a:cubicBezTo>
                  <a:pt x="1095747" y="484608"/>
                  <a:pt x="1081422" y="479213"/>
                  <a:pt x="1070632" y="468236"/>
                </a:cubicBezTo>
                <a:cubicBezTo>
                  <a:pt x="1048866" y="446470"/>
                  <a:pt x="1048866" y="411124"/>
                  <a:pt x="1070632" y="389358"/>
                </a:cubicBezTo>
                <a:lnTo>
                  <a:pt x="1292572" y="167418"/>
                </a:lnTo>
                <a:cubicBezTo>
                  <a:pt x="1303455" y="156535"/>
                  <a:pt x="1317733" y="151093"/>
                  <a:pt x="1332012" y="151093"/>
                </a:cubicBezTo>
                <a:close/>
                <a:moveTo>
                  <a:pt x="709724" y="111607"/>
                </a:moveTo>
                <a:cubicBezTo>
                  <a:pt x="689074" y="111607"/>
                  <a:pt x="668610" y="116816"/>
                  <a:pt x="649635" y="127420"/>
                </a:cubicBezTo>
                <a:lnTo>
                  <a:pt x="174129" y="394752"/>
                </a:lnTo>
                <a:cubicBezTo>
                  <a:pt x="135620" y="416332"/>
                  <a:pt x="111621" y="457260"/>
                  <a:pt x="111621" y="501536"/>
                </a:cubicBezTo>
                <a:lnTo>
                  <a:pt x="111621" y="910814"/>
                </a:lnTo>
                <a:cubicBezTo>
                  <a:pt x="111621" y="955090"/>
                  <a:pt x="135620" y="996018"/>
                  <a:pt x="174129" y="1017598"/>
                </a:cubicBezTo>
                <a:lnTo>
                  <a:pt x="649821" y="1284930"/>
                </a:lnTo>
                <a:cubicBezTo>
                  <a:pt x="688144" y="1306510"/>
                  <a:pt x="733723" y="1306138"/>
                  <a:pt x="771674" y="1283814"/>
                </a:cubicBezTo>
                <a:cubicBezTo>
                  <a:pt x="809625" y="1261676"/>
                  <a:pt x="832321" y="1222050"/>
                  <a:pt x="832321" y="1178146"/>
                </a:cubicBezTo>
                <a:lnTo>
                  <a:pt x="832321" y="234204"/>
                </a:lnTo>
                <a:cubicBezTo>
                  <a:pt x="832321" y="190113"/>
                  <a:pt x="809625" y="150674"/>
                  <a:pt x="771674" y="128536"/>
                </a:cubicBezTo>
                <a:cubicBezTo>
                  <a:pt x="752326" y="117188"/>
                  <a:pt x="731118" y="111607"/>
                  <a:pt x="709724" y="111607"/>
                </a:cubicBezTo>
                <a:close/>
                <a:moveTo>
                  <a:pt x="711864" y="9"/>
                </a:moveTo>
                <a:cubicBezTo>
                  <a:pt x="751861" y="358"/>
                  <a:pt x="791766" y="11148"/>
                  <a:pt x="828043" y="32356"/>
                </a:cubicBezTo>
                <a:cubicBezTo>
                  <a:pt x="900596" y="74772"/>
                  <a:pt x="943942" y="150302"/>
                  <a:pt x="943942" y="234390"/>
                </a:cubicBezTo>
                <a:lnTo>
                  <a:pt x="943942" y="1178518"/>
                </a:lnTo>
                <a:cubicBezTo>
                  <a:pt x="943942" y="1262606"/>
                  <a:pt x="900596" y="1338136"/>
                  <a:pt x="828043" y="1380552"/>
                </a:cubicBezTo>
                <a:cubicBezTo>
                  <a:pt x="791208" y="1401946"/>
                  <a:pt x="750466" y="1412736"/>
                  <a:pt x="709910" y="1412736"/>
                </a:cubicBezTo>
                <a:cubicBezTo>
                  <a:pt x="670471" y="1412736"/>
                  <a:pt x="631217" y="1402691"/>
                  <a:pt x="595126" y="1382413"/>
                </a:cubicBezTo>
                <a:lnTo>
                  <a:pt x="119435" y="1115080"/>
                </a:lnTo>
                <a:cubicBezTo>
                  <a:pt x="45765" y="1073594"/>
                  <a:pt x="0" y="995460"/>
                  <a:pt x="0" y="911000"/>
                </a:cubicBezTo>
                <a:lnTo>
                  <a:pt x="0" y="501722"/>
                </a:lnTo>
                <a:cubicBezTo>
                  <a:pt x="0" y="417262"/>
                  <a:pt x="45765" y="338942"/>
                  <a:pt x="119435" y="297642"/>
                </a:cubicBezTo>
                <a:lnTo>
                  <a:pt x="595126" y="30309"/>
                </a:lnTo>
                <a:cubicBezTo>
                  <a:pt x="631775" y="9752"/>
                  <a:pt x="671866" y="-340"/>
                  <a:pt x="711864" y="9"/>
                </a:cubicBezTo>
                <a:close/>
              </a:path>
            </a:pathLst>
          </a:custGeom>
          <a:solidFill>
            <a:schemeClr val="accent1"/>
          </a:solidFill>
          <a:ln w="1860" cap="flat">
            <a:noFill/>
            <a:miter/>
          </a:ln>
        </p:spPr>
        <p:txBody>
          <a:bodyPr vert="horz" wrap="square" lIns="91440" tIns="45720" rIns="91440" bIns="45720" rtlCol="0" anchor="ctr"/>
          <a:lstStyle/>
          <a:p>
            <a:pPr algn="l">
              <a:lnSpc>
                <a:spcPct val="110000"/>
              </a:lnSpc>
            </a:pPr>
            <a:endParaRPr kumimoji="1" lang="zh-CN" altLang="en-US"/>
          </a:p>
        </p:txBody>
      </p:sp>
      <p:sp>
        <p:nvSpPr>
          <p:cNvPr id="11" name="标题 1"/>
          <p:cNvSpPr txBox="1"/>
          <p:nvPr/>
        </p:nvSpPr>
        <p:spPr>
          <a:xfrm>
            <a:off x="4188847" y="3993909"/>
            <a:ext cx="7330053" cy="339910"/>
          </a:xfrm>
          <a:prstGeom prst="rect">
            <a:avLst/>
          </a:prstGeom>
          <a:noFill/>
          <a:ln>
            <a:noFill/>
          </a:ln>
        </p:spPr>
        <p:txBody>
          <a:bodyPr vert="horz" wrap="square" lIns="0" tIns="0" rIns="0" bIns="0" rtlCol="0" anchor="b"/>
          <a:lstStyle/>
          <a:p>
            <a:pPr algn="l">
              <a:lnSpc>
                <a:spcPct val="150000"/>
              </a:lnSpc>
            </a:pPr>
            <a:r>
              <a:rPr kumimoji="1" lang="en-US" altLang="zh-CN" sz="1600">
                <a:ln w="12700">
                  <a:noFill/>
                </a:ln>
                <a:solidFill>
                  <a:srgbClr val="AC6C2A">
                    <a:alpha val="100000"/>
                  </a:srgbClr>
                </a:solidFill>
                <a:latin typeface="Source Han Sans CN Bold"/>
                <a:ea typeface="Source Han Sans CN Bold"/>
                <a:cs typeface="Source Han Sans CN Bold"/>
              </a:rPr>
              <a:t>节能减排技术</a:t>
            </a:r>
            <a:endParaRPr kumimoji="1" lang="zh-CN" altLang="en-US"/>
          </a:p>
        </p:txBody>
      </p:sp>
      <p:sp>
        <p:nvSpPr>
          <p:cNvPr id="12" name="标题 1"/>
          <p:cNvSpPr txBox="1"/>
          <p:nvPr/>
        </p:nvSpPr>
        <p:spPr>
          <a:xfrm>
            <a:off x="4188847" y="4414842"/>
            <a:ext cx="7330053" cy="615324"/>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a:ea typeface="Source Han Sans"/>
                <a:cs typeface="Source Han Sans"/>
              </a:rPr>
              <a:t>节能减排技术旨在降低农业生产过程中的能源消耗和环境污染。比如，推广节能型农业机械，采用生物肥料和有机农药，以及发展生态农业，都是实现农业绿色发展的有效途径。</a:t>
            </a:r>
            <a:endParaRPr kumimoji="1" lang="zh-CN" altLang="en-US"/>
          </a:p>
        </p:txBody>
      </p:sp>
      <p:sp>
        <p:nvSpPr>
          <p:cNvPr id="13" name="标题 1"/>
          <p:cNvSpPr txBox="1"/>
          <p:nvPr/>
        </p:nvSpPr>
        <p:spPr>
          <a:xfrm>
            <a:off x="4188847" y="5199443"/>
            <a:ext cx="7330053" cy="339910"/>
          </a:xfrm>
          <a:prstGeom prst="rect">
            <a:avLst/>
          </a:prstGeom>
          <a:noFill/>
          <a:ln>
            <a:noFill/>
          </a:ln>
        </p:spPr>
        <p:txBody>
          <a:bodyPr vert="horz" wrap="square" lIns="0" tIns="0" rIns="0" bIns="0" rtlCol="0" anchor="b"/>
          <a:lstStyle/>
          <a:p>
            <a:pPr algn="l">
              <a:lnSpc>
                <a:spcPct val="150000"/>
              </a:lnSpc>
            </a:pPr>
            <a:r>
              <a:rPr kumimoji="1" lang="en-US" altLang="zh-CN" sz="1600">
                <a:ln w="12700">
                  <a:noFill/>
                </a:ln>
                <a:solidFill>
                  <a:srgbClr val="900000">
                    <a:alpha val="100000"/>
                  </a:srgbClr>
                </a:solidFill>
                <a:latin typeface="Source Han Sans CN Bold"/>
                <a:ea typeface="Source Han Sans CN Bold"/>
                <a:cs typeface="Source Han Sans CN Bold"/>
              </a:rPr>
              <a:t>精准农业技术</a:t>
            </a:r>
            <a:endParaRPr kumimoji="1" lang="zh-CN" altLang="en-US"/>
          </a:p>
        </p:txBody>
      </p:sp>
      <p:sp>
        <p:nvSpPr>
          <p:cNvPr id="14" name="标题 1"/>
          <p:cNvSpPr txBox="1"/>
          <p:nvPr/>
        </p:nvSpPr>
        <p:spPr>
          <a:xfrm>
            <a:off x="4188847" y="5620376"/>
            <a:ext cx="7330053" cy="615324"/>
          </a:xfrm>
          <a:prstGeom prst="rect">
            <a:avLst/>
          </a:prstGeom>
          <a:noFill/>
          <a:ln>
            <a:noFill/>
          </a:ln>
        </p:spPr>
        <p:txBody>
          <a:bodyPr vert="horz" wrap="square" lIns="0" tIns="0" rIns="0" bIns="0" rtlCol="0" anchor="t"/>
          <a:lstStyle/>
          <a:p>
            <a:pPr algn="l">
              <a:lnSpc>
                <a:spcPct val="150000"/>
              </a:lnSpc>
            </a:pPr>
            <a:r>
              <a:rPr kumimoji="1" lang="en-US" altLang="zh-CN" sz="1066">
                <a:ln w="12700">
                  <a:noFill/>
                </a:ln>
                <a:solidFill>
                  <a:srgbClr val="000000">
                    <a:alpha val="100000"/>
                  </a:srgbClr>
                </a:solidFill>
                <a:latin typeface="Source Han Sans"/>
                <a:ea typeface="Source Han Sans"/>
                <a:cs typeface="Source Han Sans"/>
              </a:rPr>
              <a:t>精准农业技术是指通过地理信息系统（GIS）、全球定位系统（GPS）等技术，实现对农田土壤、作物生长状况的精准监测和管理。例如，精准施肥、播种和病虫害防治，可以减少资源浪费，提高农业生产的经济效益。</a:t>
            </a:r>
            <a:endParaRPr kumimoji="1" lang="zh-CN" altLang="en-US"/>
          </a:p>
        </p:txBody>
      </p:sp>
      <p:sp>
        <p:nvSpPr>
          <p:cNvPr id="15" name="标题 1"/>
          <p:cNvSpPr txBox="1"/>
          <p:nvPr/>
        </p:nvSpPr>
        <p:spPr>
          <a:xfrm>
            <a:off x="3552303" y="5227782"/>
            <a:ext cx="372404" cy="316800"/>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chemeClr val="accent2"/>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16" name="标题 1"/>
          <p:cNvSpPr txBox="1"/>
          <p:nvPr/>
        </p:nvSpPr>
        <p:spPr>
          <a:xfrm>
            <a:off x="785514" y="5506279"/>
            <a:ext cx="2178159" cy="1351721"/>
          </a:xfrm>
          <a:custGeom>
            <a:avLst/>
            <a:gdLst>
              <a:gd name="connsiteX0" fmla="*/ 0 w 2100756"/>
              <a:gd name="connsiteY0" fmla="*/ 1303687 h 1303687"/>
              <a:gd name="connsiteX1" fmla="*/ 1276883 w 2100756"/>
              <a:gd name="connsiteY1" fmla="*/ 0 h 1303687"/>
              <a:gd name="connsiteX2" fmla="*/ 2100756 w 2100756"/>
              <a:gd name="connsiteY2" fmla="*/ 51435 h 1303687"/>
              <a:gd name="connsiteX3" fmla="*/ 869593 w 2100756"/>
              <a:gd name="connsiteY3" fmla="*/ 1303687 h 1303687"/>
              <a:gd name="connsiteX4" fmla="*/ 0 w 2100756"/>
              <a:gd name="connsiteY4" fmla="*/ 1303687 h 1303687"/>
            </a:gdLst>
            <a:ahLst/>
            <a:cxnLst/>
            <a:rect l="l" t="t" r="r" b="b"/>
            <a:pathLst>
              <a:path w="2100756" h="1303687">
                <a:moveTo>
                  <a:pt x="0" y="1303687"/>
                </a:moveTo>
                <a:lnTo>
                  <a:pt x="1276883" y="0"/>
                </a:lnTo>
                <a:lnTo>
                  <a:pt x="2100756" y="51435"/>
                </a:lnTo>
                <a:lnTo>
                  <a:pt x="869593" y="1303687"/>
                </a:lnTo>
                <a:lnTo>
                  <a:pt x="0" y="1303687"/>
                </a:lnTo>
                <a:close/>
              </a:path>
            </a:pathLst>
          </a:cu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flipV="1">
            <a:off x="842136" y="4214770"/>
            <a:ext cx="2221613" cy="1355671"/>
          </a:xfrm>
          <a:custGeom>
            <a:avLst/>
            <a:gdLst>
              <a:gd name="connsiteX0" fmla="*/ 0 w 2142666"/>
              <a:gd name="connsiteY0" fmla="*/ 1307497 h 1307497"/>
              <a:gd name="connsiteX1" fmla="*/ 1273073 w 2142666"/>
              <a:gd name="connsiteY1" fmla="*/ 0 h 1307497"/>
              <a:gd name="connsiteX2" fmla="*/ 2142666 w 2142666"/>
              <a:gd name="connsiteY2" fmla="*/ 0 h 1307497"/>
              <a:gd name="connsiteX3" fmla="*/ 865783 w 2142666"/>
              <a:gd name="connsiteY3" fmla="*/ 1303687 h 1307497"/>
              <a:gd name="connsiteX4" fmla="*/ 0 w 2142666"/>
              <a:gd name="connsiteY4" fmla="*/ 1307497 h 1307497"/>
            </a:gdLst>
            <a:ahLst/>
            <a:cxnLst/>
            <a:rect l="l" t="t" r="r" b="b"/>
            <a:pathLst>
              <a:path w="2142666" h="1307497">
                <a:moveTo>
                  <a:pt x="0" y="1307497"/>
                </a:moveTo>
                <a:lnTo>
                  <a:pt x="1273073" y="0"/>
                </a:lnTo>
                <a:lnTo>
                  <a:pt x="2142666" y="0"/>
                </a:lnTo>
                <a:lnTo>
                  <a:pt x="865783" y="1303687"/>
                </a:lnTo>
                <a:lnTo>
                  <a:pt x="0" y="1307497"/>
                </a:lnTo>
                <a:close/>
              </a:path>
            </a:pathLst>
          </a:cu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rot="2700000">
            <a:off x="2287333" y="5248744"/>
            <a:ext cx="642069" cy="636686"/>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rot="2700000">
            <a:off x="891504" y="3969290"/>
            <a:ext cx="642501" cy="643682"/>
          </a:xfrm>
          <a:custGeom>
            <a:avLst/>
            <a:gdLst>
              <a:gd name="connsiteX0" fmla="*/ 0 w 619669"/>
              <a:gd name="connsiteY0" fmla="*/ 0 h 620808"/>
              <a:gd name="connsiteX1" fmla="*/ 616975 w 619669"/>
              <a:gd name="connsiteY1" fmla="*/ 0 h 620808"/>
              <a:gd name="connsiteX2" fmla="*/ 619669 w 619669"/>
              <a:gd name="connsiteY2" fmla="*/ 620808 h 620808"/>
              <a:gd name="connsiteX3" fmla="*/ 0 w 619669"/>
              <a:gd name="connsiteY3" fmla="*/ 618114 h 620808"/>
              <a:gd name="connsiteX4" fmla="*/ 0 w 619669"/>
              <a:gd name="connsiteY4" fmla="*/ 0 h 620808"/>
            </a:gdLst>
            <a:ahLst/>
            <a:cxnLst/>
            <a:rect l="l" t="t" r="r" b="b"/>
            <a:pathLst>
              <a:path w="619669" h="620808">
                <a:moveTo>
                  <a:pt x="0" y="0"/>
                </a:moveTo>
                <a:lnTo>
                  <a:pt x="616975" y="0"/>
                </a:lnTo>
                <a:lnTo>
                  <a:pt x="619669" y="620808"/>
                </a:lnTo>
                <a:lnTo>
                  <a:pt x="0" y="618114"/>
                </a:lnTo>
                <a:lnTo>
                  <a:pt x="0" y="0"/>
                </a:lnTo>
                <a:close/>
              </a:path>
            </a:pathLst>
          </a:cu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rot="2962220" flipV="1">
            <a:off x="1241664" y="2896635"/>
            <a:ext cx="750751" cy="1883474"/>
          </a:xfrm>
          <a:custGeom>
            <a:avLst/>
            <a:gdLst>
              <a:gd name="connsiteX0" fmla="*/ 0 w 751299"/>
              <a:gd name="connsiteY0" fmla="*/ 1884848 h 1884848"/>
              <a:gd name="connsiteX1" fmla="*/ 13041 w 751299"/>
              <a:gd name="connsiteY1" fmla="*/ 1873731 h 1884848"/>
              <a:gd name="connsiteX2" fmla="*/ 648002 w 751299"/>
              <a:gd name="connsiteY2" fmla="*/ 1873731 h 1884848"/>
              <a:gd name="connsiteX3" fmla="*/ 751299 w 751299"/>
              <a:gd name="connsiteY3" fmla="*/ 684778 h 1884848"/>
              <a:gd name="connsiteX4" fmla="*/ 163757 w 751299"/>
              <a:gd name="connsiteY4" fmla="*/ 0 h 1884848"/>
              <a:gd name="connsiteX5" fmla="*/ 0 w 751299"/>
              <a:gd name="connsiteY5" fmla="*/ 1884848 h 1884848"/>
            </a:gdLst>
            <a:ahLst/>
            <a:cxnLst/>
            <a:rect l="l" t="t" r="r" b="b"/>
            <a:pathLst>
              <a:path w="751299" h="1884848">
                <a:moveTo>
                  <a:pt x="0" y="1884848"/>
                </a:moveTo>
                <a:lnTo>
                  <a:pt x="13041" y="1873731"/>
                </a:lnTo>
                <a:lnTo>
                  <a:pt x="648002" y="1873731"/>
                </a:lnTo>
                <a:lnTo>
                  <a:pt x="751299" y="684778"/>
                </a:lnTo>
                <a:lnTo>
                  <a:pt x="163757" y="0"/>
                </a:lnTo>
                <a:lnTo>
                  <a:pt x="0" y="1884848"/>
                </a:lnTo>
                <a:close/>
              </a:path>
            </a:pathLst>
          </a:cu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flipV="1">
            <a:off x="681489" y="2111852"/>
            <a:ext cx="1929285" cy="1351721"/>
          </a:xfrm>
          <a:custGeom>
            <a:avLst/>
            <a:gdLst>
              <a:gd name="connsiteX0" fmla="*/ 0 w 1860726"/>
              <a:gd name="connsiteY0" fmla="*/ 1017937 h 1303687"/>
              <a:gd name="connsiteX1" fmla="*/ 991133 w 1860726"/>
              <a:gd name="connsiteY1" fmla="*/ 0 h 1303687"/>
              <a:gd name="connsiteX2" fmla="*/ 1860726 w 1860726"/>
              <a:gd name="connsiteY2" fmla="*/ 0 h 1303687"/>
              <a:gd name="connsiteX3" fmla="*/ 583843 w 1860726"/>
              <a:gd name="connsiteY3" fmla="*/ 1303687 h 1303687"/>
              <a:gd name="connsiteX4" fmla="*/ 0 w 1860726"/>
              <a:gd name="connsiteY4" fmla="*/ 1017937 h 1303687"/>
            </a:gdLst>
            <a:ahLst/>
            <a:cxnLst/>
            <a:rect l="l" t="t" r="r" b="b"/>
            <a:pathLst>
              <a:path w="1860726" h="1303687">
                <a:moveTo>
                  <a:pt x="0" y="1017937"/>
                </a:moveTo>
                <a:lnTo>
                  <a:pt x="991133" y="0"/>
                </a:lnTo>
                <a:lnTo>
                  <a:pt x="1860726" y="0"/>
                </a:lnTo>
                <a:lnTo>
                  <a:pt x="583843" y="1303687"/>
                </a:lnTo>
                <a:lnTo>
                  <a:pt x="0" y="1017937"/>
                </a:lnTo>
                <a:close/>
              </a:path>
            </a:pathLst>
          </a:cu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rot="2700000">
            <a:off x="1844234" y="3145828"/>
            <a:ext cx="642069" cy="636686"/>
          </a:xfrm>
          <a:prstGeom prst="rect">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rot="19043584">
            <a:off x="259919" y="1794807"/>
            <a:ext cx="1254989" cy="736906"/>
          </a:xfrm>
          <a:prstGeom prst="triangl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现代农业技术</a:t>
            </a:r>
            <a:endParaRPr kumimoji="1" lang="zh-CN" altLang="en-US"/>
          </a:p>
        </p:txBody>
      </p:sp>
      <p:sp>
        <p:nvSpPr>
          <p:cNvPr id="26"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flipV="1">
            <a:off x="570393" y="2118101"/>
            <a:ext cx="2607498" cy="3433373"/>
          </a:xfrm>
          <a:custGeom>
            <a:avLst/>
            <a:gdLst>
              <a:gd name="connsiteX0" fmla="*/ 121647 w 5001127"/>
              <a:gd name="connsiteY0" fmla="*/ 4106779 h 4106779"/>
              <a:gd name="connsiteX1" fmla="*/ 4879480 w 5001127"/>
              <a:gd name="connsiteY1" fmla="*/ 4106779 h 4106779"/>
              <a:gd name="connsiteX2" fmla="*/ 5001127 w 5001127"/>
              <a:gd name="connsiteY2" fmla="*/ 3985132 h 4106779"/>
              <a:gd name="connsiteX3" fmla="*/ 5001127 w 5001127"/>
              <a:gd name="connsiteY3" fmla="*/ 370300 h 4106779"/>
              <a:gd name="connsiteX4" fmla="*/ 4879480 w 5001127"/>
              <a:gd name="connsiteY4" fmla="*/ 248653 h 4106779"/>
              <a:gd name="connsiteX5" fmla="*/ 2667343 w 5001127"/>
              <a:gd name="connsiteY5" fmla="*/ 248653 h 4106779"/>
              <a:gd name="connsiteX6" fmla="*/ 2500563 w 5001127"/>
              <a:gd name="connsiteY6" fmla="*/ 0 h 4106779"/>
              <a:gd name="connsiteX7" fmla="*/ 2333784 w 5001127"/>
              <a:gd name="connsiteY7" fmla="*/ 248653 h 4106779"/>
              <a:gd name="connsiteX8" fmla="*/ 121647 w 5001127"/>
              <a:gd name="connsiteY8" fmla="*/ 248653 h 4106779"/>
              <a:gd name="connsiteX9" fmla="*/ 0 w 5001127"/>
              <a:gd name="connsiteY9" fmla="*/ 370300 h 4106779"/>
              <a:gd name="connsiteX10" fmla="*/ 0 w 5001127"/>
              <a:gd name="connsiteY10" fmla="*/ 3985132 h 4106779"/>
              <a:gd name="connsiteX11" fmla="*/ 121647 w 5001127"/>
              <a:gd name="connsiteY11" fmla="*/ 4106779 h 4106779"/>
            </a:gdLst>
            <a:ahLst/>
            <a:cxnLst/>
            <a:rect l="l" t="t" r="r" b="b"/>
            <a:pathLst>
              <a:path w="5001127" h="4106779">
                <a:moveTo>
                  <a:pt x="121647" y="4106779"/>
                </a:moveTo>
                <a:lnTo>
                  <a:pt x="4879480" y="4106779"/>
                </a:lnTo>
                <a:cubicBezTo>
                  <a:pt x="4946664" y="4106779"/>
                  <a:pt x="5001127" y="4052316"/>
                  <a:pt x="5001127" y="3985132"/>
                </a:cubicBezTo>
                <a:lnTo>
                  <a:pt x="5001127" y="370300"/>
                </a:lnTo>
                <a:cubicBezTo>
                  <a:pt x="5001127" y="303116"/>
                  <a:pt x="4946664" y="248653"/>
                  <a:pt x="4879480" y="248653"/>
                </a:cubicBezTo>
                <a:lnTo>
                  <a:pt x="2667343" y="248653"/>
                </a:lnTo>
                <a:lnTo>
                  <a:pt x="2500563" y="0"/>
                </a:lnTo>
                <a:lnTo>
                  <a:pt x="2333784" y="248653"/>
                </a:lnTo>
                <a:lnTo>
                  <a:pt x="121647" y="248653"/>
                </a:lnTo>
                <a:cubicBezTo>
                  <a:pt x="54463" y="248653"/>
                  <a:pt x="0" y="303116"/>
                  <a:pt x="0" y="370300"/>
                </a:cubicBezTo>
                <a:lnTo>
                  <a:pt x="0" y="3985132"/>
                </a:lnTo>
                <a:cubicBezTo>
                  <a:pt x="0" y="4052316"/>
                  <a:pt x="54463" y="4106779"/>
                  <a:pt x="121647" y="4106779"/>
                </a:cubicBezTo>
                <a:close/>
              </a:path>
            </a:pathLst>
          </a:cu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1455336" y="1712926"/>
            <a:ext cx="837611" cy="837611"/>
          </a:xfrm>
          <a:prstGeom prst="flowChartConnector">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713396" y="3282087"/>
            <a:ext cx="2321490" cy="194400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Source Han Sans"/>
                <a:ea typeface="Source Han Sans"/>
                <a:cs typeface="Source Han Sans"/>
              </a:rPr>
              <a:t>农业大数据是指利用现代信息技术，收集和分析农业生产、市场、气象等多方面的数据，为决策提供科学依据。通过数据分析，可以预测市场趋势，优化种植结构，提高农业的抗风险能力。</a:t>
            </a:r>
            <a:endParaRPr kumimoji="1" lang="zh-CN" altLang="en-US"/>
          </a:p>
        </p:txBody>
      </p:sp>
      <p:sp>
        <p:nvSpPr>
          <p:cNvPr id="7" name="标题 1"/>
          <p:cNvSpPr txBox="1"/>
          <p:nvPr/>
        </p:nvSpPr>
        <p:spPr>
          <a:xfrm>
            <a:off x="1668727" y="1951894"/>
            <a:ext cx="410830" cy="359676"/>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chemeClr val="accent1"/>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8" name="标题 1"/>
          <p:cNvSpPr txBox="1"/>
          <p:nvPr/>
        </p:nvSpPr>
        <p:spPr>
          <a:xfrm>
            <a:off x="713397" y="2651299"/>
            <a:ext cx="2321490" cy="612000"/>
          </a:xfrm>
          <a:prstGeom prst="rect">
            <a:avLst/>
          </a:prstGeom>
          <a:noFill/>
          <a:ln>
            <a:noFill/>
          </a:ln>
        </p:spPr>
        <p:txBody>
          <a:bodyPr vert="horz" wrap="square" lIns="0" tIns="0" rIns="0" bIns="0" rtlCol="0" anchor="ctr"/>
          <a:lstStyle/>
          <a:p>
            <a:pPr algn="ctr">
              <a:lnSpc>
                <a:spcPct val="130000"/>
              </a:lnSpc>
            </a:pPr>
            <a:r>
              <a:rPr kumimoji="1" lang="en-US" altLang="zh-CN" sz="1600">
                <a:ln w="12700">
                  <a:noFill/>
                </a:ln>
                <a:solidFill>
                  <a:srgbClr val="AC6C2A">
                    <a:alpha val="100000"/>
                  </a:srgbClr>
                </a:solidFill>
                <a:latin typeface="Source Han Sans CN Bold"/>
                <a:ea typeface="Source Han Sans CN Bold"/>
                <a:cs typeface="Source Han Sans CN Bold"/>
              </a:rPr>
              <a:t>农业大数据</a:t>
            </a:r>
            <a:endParaRPr kumimoji="1" lang="zh-CN" altLang="en-US"/>
          </a:p>
        </p:txBody>
      </p:sp>
      <p:sp>
        <p:nvSpPr>
          <p:cNvPr id="9" name="标题 1"/>
          <p:cNvSpPr txBox="1"/>
          <p:nvPr/>
        </p:nvSpPr>
        <p:spPr>
          <a:xfrm flipV="1">
            <a:off x="3380732" y="2118101"/>
            <a:ext cx="2607498" cy="3433373"/>
          </a:xfrm>
          <a:custGeom>
            <a:avLst/>
            <a:gdLst>
              <a:gd name="connsiteX0" fmla="*/ 121647 w 5001127"/>
              <a:gd name="connsiteY0" fmla="*/ 4106779 h 4106779"/>
              <a:gd name="connsiteX1" fmla="*/ 4879480 w 5001127"/>
              <a:gd name="connsiteY1" fmla="*/ 4106779 h 4106779"/>
              <a:gd name="connsiteX2" fmla="*/ 5001127 w 5001127"/>
              <a:gd name="connsiteY2" fmla="*/ 3985132 h 4106779"/>
              <a:gd name="connsiteX3" fmla="*/ 5001127 w 5001127"/>
              <a:gd name="connsiteY3" fmla="*/ 370300 h 4106779"/>
              <a:gd name="connsiteX4" fmla="*/ 4879480 w 5001127"/>
              <a:gd name="connsiteY4" fmla="*/ 248653 h 4106779"/>
              <a:gd name="connsiteX5" fmla="*/ 2667343 w 5001127"/>
              <a:gd name="connsiteY5" fmla="*/ 248653 h 4106779"/>
              <a:gd name="connsiteX6" fmla="*/ 2500563 w 5001127"/>
              <a:gd name="connsiteY6" fmla="*/ 0 h 4106779"/>
              <a:gd name="connsiteX7" fmla="*/ 2333784 w 5001127"/>
              <a:gd name="connsiteY7" fmla="*/ 248653 h 4106779"/>
              <a:gd name="connsiteX8" fmla="*/ 121647 w 5001127"/>
              <a:gd name="connsiteY8" fmla="*/ 248653 h 4106779"/>
              <a:gd name="connsiteX9" fmla="*/ 0 w 5001127"/>
              <a:gd name="connsiteY9" fmla="*/ 370300 h 4106779"/>
              <a:gd name="connsiteX10" fmla="*/ 0 w 5001127"/>
              <a:gd name="connsiteY10" fmla="*/ 3985132 h 4106779"/>
              <a:gd name="connsiteX11" fmla="*/ 121647 w 5001127"/>
              <a:gd name="connsiteY11" fmla="*/ 4106779 h 4106779"/>
            </a:gdLst>
            <a:ahLst/>
            <a:cxnLst/>
            <a:rect l="l" t="t" r="r" b="b"/>
            <a:pathLst>
              <a:path w="5001127" h="4106779">
                <a:moveTo>
                  <a:pt x="121647" y="4106779"/>
                </a:moveTo>
                <a:lnTo>
                  <a:pt x="4879480" y="4106779"/>
                </a:lnTo>
                <a:cubicBezTo>
                  <a:pt x="4946664" y="4106779"/>
                  <a:pt x="5001127" y="4052316"/>
                  <a:pt x="5001127" y="3985132"/>
                </a:cubicBezTo>
                <a:lnTo>
                  <a:pt x="5001127" y="370300"/>
                </a:lnTo>
                <a:cubicBezTo>
                  <a:pt x="5001127" y="303116"/>
                  <a:pt x="4946664" y="248653"/>
                  <a:pt x="4879480" y="248653"/>
                </a:cubicBezTo>
                <a:lnTo>
                  <a:pt x="2667343" y="248653"/>
                </a:lnTo>
                <a:lnTo>
                  <a:pt x="2500563" y="0"/>
                </a:lnTo>
                <a:lnTo>
                  <a:pt x="2333784" y="248653"/>
                </a:lnTo>
                <a:lnTo>
                  <a:pt x="121647" y="248653"/>
                </a:lnTo>
                <a:cubicBezTo>
                  <a:pt x="54463" y="248653"/>
                  <a:pt x="0" y="303116"/>
                  <a:pt x="0" y="370300"/>
                </a:cubicBezTo>
                <a:lnTo>
                  <a:pt x="0" y="3985132"/>
                </a:lnTo>
                <a:cubicBezTo>
                  <a:pt x="0" y="4052316"/>
                  <a:pt x="54463" y="4106779"/>
                  <a:pt x="121647" y="4106779"/>
                </a:cubicBezTo>
                <a:close/>
              </a:path>
            </a:pathLst>
          </a:cu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4265675" y="1712926"/>
            <a:ext cx="837611" cy="837611"/>
          </a:xfrm>
          <a:prstGeom prst="flowChartConnector">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3523735" y="3282087"/>
            <a:ext cx="2321490" cy="194400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Source Han Sans"/>
                <a:ea typeface="Source Han Sans"/>
                <a:cs typeface="Source Han Sans"/>
              </a:rPr>
              <a:t>农业物联网是将农田、温室等农业生产环境与互联网连接，实现实时监控和智能化管理。物联网技术能够帮助农民及时了解作物生长状况，合理调整生产管理措施，提升农业生产的智能化水平。</a:t>
            </a:r>
            <a:endParaRPr kumimoji="1" lang="zh-CN" altLang="en-US"/>
          </a:p>
        </p:txBody>
      </p:sp>
      <p:sp>
        <p:nvSpPr>
          <p:cNvPr id="12" name="标题 1"/>
          <p:cNvSpPr txBox="1"/>
          <p:nvPr/>
        </p:nvSpPr>
        <p:spPr>
          <a:xfrm>
            <a:off x="4494852" y="1926317"/>
            <a:ext cx="379259" cy="410830"/>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accent1"/>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13" name="标题 1"/>
          <p:cNvSpPr txBox="1"/>
          <p:nvPr/>
        </p:nvSpPr>
        <p:spPr>
          <a:xfrm>
            <a:off x="3523736" y="2651299"/>
            <a:ext cx="2321490" cy="612000"/>
          </a:xfrm>
          <a:prstGeom prst="rect">
            <a:avLst/>
          </a:prstGeom>
          <a:noFill/>
          <a:ln>
            <a:noFill/>
          </a:ln>
        </p:spPr>
        <p:txBody>
          <a:bodyPr vert="horz" wrap="square" lIns="0" tIns="0" rIns="0" bIns="0" rtlCol="0" anchor="ctr"/>
          <a:lstStyle/>
          <a:p>
            <a:pPr algn="ctr">
              <a:lnSpc>
                <a:spcPct val="130000"/>
              </a:lnSpc>
            </a:pPr>
            <a:r>
              <a:rPr kumimoji="1" lang="en-US" altLang="zh-CN" sz="1600">
                <a:ln w="12700">
                  <a:noFill/>
                </a:ln>
                <a:solidFill>
                  <a:srgbClr val="AC6C2A">
                    <a:alpha val="100000"/>
                  </a:srgbClr>
                </a:solidFill>
                <a:latin typeface="Source Han Sans CN Bold"/>
                <a:ea typeface="Source Han Sans CN Bold"/>
                <a:cs typeface="Source Han Sans CN Bold"/>
              </a:rPr>
              <a:t>农业物联网</a:t>
            </a:r>
            <a:endParaRPr kumimoji="1" lang="zh-CN" altLang="en-US"/>
          </a:p>
        </p:txBody>
      </p:sp>
      <p:sp>
        <p:nvSpPr>
          <p:cNvPr id="14" name="标题 1"/>
          <p:cNvSpPr txBox="1"/>
          <p:nvPr/>
        </p:nvSpPr>
        <p:spPr>
          <a:xfrm flipV="1">
            <a:off x="6191071" y="2118101"/>
            <a:ext cx="2607498" cy="3433373"/>
          </a:xfrm>
          <a:custGeom>
            <a:avLst/>
            <a:gdLst>
              <a:gd name="connsiteX0" fmla="*/ 121647 w 5001127"/>
              <a:gd name="connsiteY0" fmla="*/ 4106779 h 4106779"/>
              <a:gd name="connsiteX1" fmla="*/ 4879480 w 5001127"/>
              <a:gd name="connsiteY1" fmla="*/ 4106779 h 4106779"/>
              <a:gd name="connsiteX2" fmla="*/ 5001127 w 5001127"/>
              <a:gd name="connsiteY2" fmla="*/ 3985132 h 4106779"/>
              <a:gd name="connsiteX3" fmla="*/ 5001127 w 5001127"/>
              <a:gd name="connsiteY3" fmla="*/ 370300 h 4106779"/>
              <a:gd name="connsiteX4" fmla="*/ 4879480 w 5001127"/>
              <a:gd name="connsiteY4" fmla="*/ 248653 h 4106779"/>
              <a:gd name="connsiteX5" fmla="*/ 2667343 w 5001127"/>
              <a:gd name="connsiteY5" fmla="*/ 248653 h 4106779"/>
              <a:gd name="connsiteX6" fmla="*/ 2500563 w 5001127"/>
              <a:gd name="connsiteY6" fmla="*/ 0 h 4106779"/>
              <a:gd name="connsiteX7" fmla="*/ 2333784 w 5001127"/>
              <a:gd name="connsiteY7" fmla="*/ 248653 h 4106779"/>
              <a:gd name="connsiteX8" fmla="*/ 121647 w 5001127"/>
              <a:gd name="connsiteY8" fmla="*/ 248653 h 4106779"/>
              <a:gd name="connsiteX9" fmla="*/ 0 w 5001127"/>
              <a:gd name="connsiteY9" fmla="*/ 370300 h 4106779"/>
              <a:gd name="connsiteX10" fmla="*/ 0 w 5001127"/>
              <a:gd name="connsiteY10" fmla="*/ 3985132 h 4106779"/>
              <a:gd name="connsiteX11" fmla="*/ 121647 w 5001127"/>
              <a:gd name="connsiteY11" fmla="*/ 4106779 h 4106779"/>
            </a:gdLst>
            <a:ahLst/>
            <a:cxnLst/>
            <a:rect l="l" t="t" r="r" b="b"/>
            <a:pathLst>
              <a:path w="5001127" h="4106779">
                <a:moveTo>
                  <a:pt x="121647" y="4106779"/>
                </a:moveTo>
                <a:lnTo>
                  <a:pt x="4879480" y="4106779"/>
                </a:lnTo>
                <a:cubicBezTo>
                  <a:pt x="4946664" y="4106779"/>
                  <a:pt x="5001127" y="4052316"/>
                  <a:pt x="5001127" y="3985132"/>
                </a:cubicBezTo>
                <a:lnTo>
                  <a:pt x="5001127" y="370300"/>
                </a:lnTo>
                <a:cubicBezTo>
                  <a:pt x="5001127" y="303116"/>
                  <a:pt x="4946664" y="248653"/>
                  <a:pt x="4879480" y="248653"/>
                </a:cubicBezTo>
                <a:lnTo>
                  <a:pt x="2667343" y="248653"/>
                </a:lnTo>
                <a:lnTo>
                  <a:pt x="2500563" y="0"/>
                </a:lnTo>
                <a:lnTo>
                  <a:pt x="2333784" y="248653"/>
                </a:lnTo>
                <a:lnTo>
                  <a:pt x="121647" y="248653"/>
                </a:lnTo>
                <a:cubicBezTo>
                  <a:pt x="54463" y="248653"/>
                  <a:pt x="0" y="303116"/>
                  <a:pt x="0" y="370300"/>
                </a:cubicBezTo>
                <a:lnTo>
                  <a:pt x="0" y="3985132"/>
                </a:lnTo>
                <a:cubicBezTo>
                  <a:pt x="0" y="4052316"/>
                  <a:pt x="54463" y="4106779"/>
                  <a:pt x="121647" y="4106779"/>
                </a:cubicBezTo>
                <a:close/>
              </a:path>
            </a:pathLst>
          </a:cu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7076014" y="1712926"/>
            <a:ext cx="837611" cy="837611"/>
          </a:xfrm>
          <a:prstGeom prst="flowChartConnector">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6334075" y="3282087"/>
            <a:ext cx="2321490" cy="194400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Source Han Sans"/>
                <a:ea typeface="Source Han Sans"/>
                <a:cs typeface="Source Han Sans"/>
              </a:rPr>
              <a:t>农业电子商务是指通过网络平台，实现农产品的在线交易和服务。这不仅可以拓宽农产品销售渠道，减少中间环节，降低成本，还可以提高农产品流通效率，增加农民收入。</a:t>
            </a:r>
            <a:endParaRPr kumimoji="1" lang="zh-CN" altLang="en-US"/>
          </a:p>
        </p:txBody>
      </p:sp>
      <p:sp>
        <p:nvSpPr>
          <p:cNvPr id="17" name="标题 1"/>
          <p:cNvSpPr txBox="1"/>
          <p:nvPr/>
        </p:nvSpPr>
        <p:spPr>
          <a:xfrm>
            <a:off x="7314819" y="1957539"/>
            <a:ext cx="360000" cy="348385"/>
          </a:xfrm>
          <a:custGeom>
            <a:avLst/>
            <a:gdLst>
              <a:gd name="connsiteX0" fmla="*/ 695958 w 1660735"/>
              <a:gd name="connsiteY0" fmla="*/ 752512 h 1607157"/>
              <a:gd name="connsiteX1" fmla="*/ 376349 w 1660735"/>
              <a:gd name="connsiteY1" fmla="*/ 752512 h 1607157"/>
              <a:gd name="connsiteX2" fmla="*/ 110505 w 1660735"/>
              <a:gd name="connsiteY2" fmla="*/ 642007 h 1607157"/>
              <a:gd name="connsiteX3" fmla="*/ 0 w 1660735"/>
              <a:gd name="connsiteY3" fmla="*/ 376349 h 1607157"/>
              <a:gd name="connsiteX4" fmla="*/ 110505 w 1660735"/>
              <a:gd name="connsiteY4" fmla="*/ 110505 h 1607157"/>
              <a:gd name="connsiteX5" fmla="*/ 376349 w 1660735"/>
              <a:gd name="connsiteY5" fmla="*/ 0 h 1607157"/>
              <a:gd name="connsiteX6" fmla="*/ 642193 w 1660735"/>
              <a:gd name="connsiteY6" fmla="*/ 110505 h 1607157"/>
              <a:gd name="connsiteX7" fmla="*/ 752698 w 1660735"/>
              <a:gd name="connsiteY7" fmla="*/ 376349 h 1607157"/>
              <a:gd name="connsiteX8" fmla="*/ 752698 w 1660735"/>
              <a:gd name="connsiteY8" fmla="*/ 695958 h 1607157"/>
              <a:gd name="connsiteX9" fmla="*/ 695958 w 1660735"/>
              <a:gd name="connsiteY9" fmla="*/ 752512 h 1607157"/>
              <a:gd name="connsiteX10" fmla="*/ 376349 w 1660735"/>
              <a:gd name="connsiteY10" fmla="*/ 111621 h 1607157"/>
              <a:gd name="connsiteX11" fmla="*/ 111621 w 1660735"/>
              <a:gd name="connsiteY11" fmla="*/ 376349 h 1607157"/>
              <a:gd name="connsiteX12" fmla="*/ 376349 w 1660735"/>
              <a:gd name="connsiteY12" fmla="*/ 641077 h 1607157"/>
              <a:gd name="connsiteX13" fmla="*/ 641077 w 1660735"/>
              <a:gd name="connsiteY13" fmla="*/ 641077 h 1607157"/>
              <a:gd name="connsiteX14" fmla="*/ 641077 w 1660735"/>
              <a:gd name="connsiteY14" fmla="*/ 376349 h 1607157"/>
              <a:gd name="connsiteX15" fmla="*/ 376349 w 1660735"/>
              <a:gd name="connsiteY15" fmla="*/ 111621 h 1607157"/>
              <a:gd name="connsiteX16" fmla="*/ 1284201 w 1660735"/>
              <a:gd name="connsiteY16" fmla="*/ 752512 h 1607157"/>
              <a:gd name="connsiteX17" fmla="*/ 964592 w 1660735"/>
              <a:gd name="connsiteY17" fmla="*/ 752512 h 1607157"/>
              <a:gd name="connsiteX18" fmla="*/ 908038 w 1660735"/>
              <a:gd name="connsiteY18" fmla="*/ 695958 h 1607157"/>
              <a:gd name="connsiteX19" fmla="*/ 908038 w 1660735"/>
              <a:gd name="connsiteY19" fmla="*/ 376349 h 1607157"/>
              <a:gd name="connsiteX20" fmla="*/ 1018543 w 1660735"/>
              <a:gd name="connsiteY20" fmla="*/ 110505 h 1607157"/>
              <a:gd name="connsiteX21" fmla="*/ 1284387 w 1660735"/>
              <a:gd name="connsiteY21" fmla="*/ 0 h 1607157"/>
              <a:gd name="connsiteX22" fmla="*/ 1550231 w 1660735"/>
              <a:gd name="connsiteY22" fmla="*/ 110505 h 1607157"/>
              <a:gd name="connsiteX23" fmla="*/ 1660736 w 1660735"/>
              <a:gd name="connsiteY23" fmla="*/ 376349 h 1607157"/>
              <a:gd name="connsiteX24" fmla="*/ 1550231 w 1660735"/>
              <a:gd name="connsiteY24" fmla="*/ 642193 h 1607157"/>
              <a:gd name="connsiteX25" fmla="*/ 1284201 w 1660735"/>
              <a:gd name="connsiteY25" fmla="*/ 752512 h 1607157"/>
              <a:gd name="connsiteX26" fmla="*/ 1019659 w 1660735"/>
              <a:gd name="connsiteY26" fmla="*/ 640891 h 1607157"/>
              <a:gd name="connsiteX27" fmla="*/ 1284387 w 1660735"/>
              <a:gd name="connsiteY27" fmla="*/ 640891 h 1607157"/>
              <a:gd name="connsiteX28" fmla="*/ 1549115 w 1660735"/>
              <a:gd name="connsiteY28" fmla="*/ 376163 h 1607157"/>
              <a:gd name="connsiteX29" fmla="*/ 1284387 w 1660735"/>
              <a:gd name="connsiteY29" fmla="*/ 111435 h 1607157"/>
              <a:gd name="connsiteX30" fmla="*/ 1019659 w 1660735"/>
              <a:gd name="connsiteY30" fmla="*/ 376163 h 1607157"/>
              <a:gd name="connsiteX31" fmla="*/ 1019659 w 1660735"/>
              <a:gd name="connsiteY31" fmla="*/ 640891 h 1607157"/>
              <a:gd name="connsiteX32" fmla="*/ 376349 w 1660735"/>
              <a:gd name="connsiteY32" fmla="*/ 1607158 h 1607157"/>
              <a:gd name="connsiteX33" fmla="*/ 110505 w 1660735"/>
              <a:gd name="connsiteY33" fmla="*/ 1496653 h 1607157"/>
              <a:gd name="connsiteX34" fmla="*/ 0 w 1660735"/>
              <a:gd name="connsiteY34" fmla="*/ 1230809 h 1607157"/>
              <a:gd name="connsiteX35" fmla="*/ 110505 w 1660735"/>
              <a:gd name="connsiteY35" fmla="*/ 964964 h 1607157"/>
              <a:gd name="connsiteX36" fmla="*/ 376349 w 1660735"/>
              <a:gd name="connsiteY36" fmla="*/ 854459 h 1607157"/>
              <a:gd name="connsiteX37" fmla="*/ 695958 w 1660735"/>
              <a:gd name="connsiteY37" fmla="*/ 854459 h 1607157"/>
              <a:gd name="connsiteX38" fmla="*/ 752512 w 1660735"/>
              <a:gd name="connsiteY38" fmla="*/ 911014 h 1607157"/>
              <a:gd name="connsiteX39" fmla="*/ 752512 w 1660735"/>
              <a:gd name="connsiteY39" fmla="*/ 1230623 h 1607157"/>
              <a:gd name="connsiteX40" fmla="*/ 642007 w 1660735"/>
              <a:gd name="connsiteY40" fmla="*/ 1496467 h 1607157"/>
              <a:gd name="connsiteX41" fmla="*/ 376349 w 1660735"/>
              <a:gd name="connsiteY41" fmla="*/ 1607158 h 1607157"/>
              <a:gd name="connsiteX42" fmla="*/ 376349 w 1660735"/>
              <a:gd name="connsiteY42" fmla="*/ 966267 h 1607157"/>
              <a:gd name="connsiteX43" fmla="*/ 111621 w 1660735"/>
              <a:gd name="connsiteY43" fmla="*/ 1230809 h 1607157"/>
              <a:gd name="connsiteX44" fmla="*/ 376349 w 1660735"/>
              <a:gd name="connsiteY44" fmla="*/ 1495537 h 1607157"/>
              <a:gd name="connsiteX45" fmla="*/ 641077 w 1660735"/>
              <a:gd name="connsiteY45" fmla="*/ 1230809 h 1607157"/>
              <a:gd name="connsiteX46" fmla="*/ 641077 w 1660735"/>
              <a:gd name="connsiteY46" fmla="*/ 966267 h 1607157"/>
              <a:gd name="connsiteX47" fmla="*/ 376349 w 1660735"/>
              <a:gd name="connsiteY47" fmla="*/ 966267 h 1607157"/>
              <a:gd name="connsiteX48" fmla="*/ 1284201 w 1660735"/>
              <a:gd name="connsiteY48" fmla="*/ 1607158 h 1607157"/>
              <a:gd name="connsiteX49" fmla="*/ 1018357 w 1660735"/>
              <a:gd name="connsiteY49" fmla="*/ 1496653 h 1607157"/>
              <a:gd name="connsiteX50" fmla="*/ 907852 w 1660735"/>
              <a:gd name="connsiteY50" fmla="*/ 1230809 h 1607157"/>
              <a:gd name="connsiteX51" fmla="*/ 907852 w 1660735"/>
              <a:gd name="connsiteY51" fmla="*/ 911200 h 1607157"/>
              <a:gd name="connsiteX52" fmla="*/ 964406 w 1660735"/>
              <a:gd name="connsiteY52" fmla="*/ 854646 h 1607157"/>
              <a:gd name="connsiteX53" fmla="*/ 1284015 w 1660735"/>
              <a:gd name="connsiteY53" fmla="*/ 854646 h 1607157"/>
              <a:gd name="connsiteX54" fmla="*/ 1549859 w 1660735"/>
              <a:gd name="connsiteY54" fmla="*/ 965150 h 1607157"/>
              <a:gd name="connsiteX55" fmla="*/ 1660364 w 1660735"/>
              <a:gd name="connsiteY55" fmla="*/ 1230995 h 1607157"/>
              <a:gd name="connsiteX56" fmla="*/ 1550045 w 1660735"/>
              <a:gd name="connsiteY56" fmla="*/ 1496653 h 1607157"/>
              <a:gd name="connsiteX57" fmla="*/ 1284201 w 1660735"/>
              <a:gd name="connsiteY57" fmla="*/ 1607158 h 1607157"/>
              <a:gd name="connsiteX58" fmla="*/ 1019659 w 1660735"/>
              <a:gd name="connsiteY58" fmla="*/ 966267 h 1607157"/>
              <a:gd name="connsiteX59" fmla="*/ 1019659 w 1660735"/>
              <a:gd name="connsiteY59" fmla="*/ 1230995 h 1607157"/>
              <a:gd name="connsiteX60" fmla="*/ 1284387 w 1660735"/>
              <a:gd name="connsiteY60" fmla="*/ 1495723 h 1607157"/>
              <a:gd name="connsiteX61" fmla="*/ 1549115 w 1660735"/>
              <a:gd name="connsiteY61" fmla="*/ 1230995 h 1607157"/>
              <a:gd name="connsiteX62" fmla="*/ 1284387 w 1660735"/>
              <a:gd name="connsiteY62" fmla="*/ 966267 h 1607157"/>
              <a:gd name="connsiteX63" fmla="*/ 1019659 w 1660735"/>
              <a:gd name="connsiteY63" fmla="*/ 966267 h 1607157"/>
            </a:gdLst>
            <a:ahLst/>
            <a:cxnLst/>
            <a:rect l="l" t="t" r="r" b="b"/>
            <a:pathLst>
              <a:path w="1660735" h="1607157">
                <a:moveTo>
                  <a:pt x="695958" y="752512"/>
                </a:moveTo>
                <a:lnTo>
                  <a:pt x="376349" y="752512"/>
                </a:lnTo>
                <a:cubicBezTo>
                  <a:pt x="276262" y="752512"/>
                  <a:pt x="181756" y="713259"/>
                  <a:pt x="110505" y="642007"/>
                </a:cubicBezTo>
                <a:cubicBezTo>
                  <a:pt x="39253" y="570756"/>
                  <a:pt x="0" y="476436"/>
                  <a:pt x="0" y="376349"/>
                </a:cubicBezTo>
                <a:cubicBezTo>
                  <a:pt x="0" y="276262"/>
                  <a:pt x="39253" y="181756"/>
                  <a:pt x="110505" y="110505"/>
                </a:cubicBezTo>
                <a:cubicBezTo>
                  <a:pt x="181756" y="39253"/>
                  <a:pt x="276076" y="0"/>
                  <a:pt x="376349" y="0"/>
                </a:cubicBezTo>
                <a:cubicBezTo>
                  <a:pt x="476436" y="0"/>
                  <a:pt x="570942" y="39253"/>
                  <a:pt x="642193" y="110505"/>
                </a:cubicBezTo>
                <a:cubicBezTo>
                  <a:pt x="713445" y="181756"/>
                  <a:pt x="752698" y="276076"/>
                  <a:pt x="752698" y="376349"/>
                </a:cubicBezTo>
                <a:lnTo>
                  <a:pt x="752698" y="695958"/>
                </a:lnTo>
                <a:cubicBezTo>
                  <a:pt x="752512" y="727211"/>
                  <a:pt x="727211" y="752512"/>
                  <a:pt x="695958" y="752512"/>
                </a:cubicBezTo>
                <a:close/>
                <a:moveTo>
                  <a:pt x="376349" y="111621"/>
                </a:moveTo>
                <a:cubicBezTo>
                  <a:pt x="230498" y="111621"/>
                  <a:pt x="111621" y="230312"/>
                  <a:pt x="111621" y="376349"/>
                </a:cubicBezTo>
                <a:cubicBezTo>
                  <a:pt x="111621" y="522201"/>
                  <a:pt x="230312" y="641077"/>
                  <a:pt x="376349" y="641077"/>
                </a:cubicBezTo>
                <a:lnTo>
                  <a:pt x="641077" y="641077"/>
                </a:lnTo>
                <a:lnTo>
                  <a:pt x="641077" y="376349"/>
                </a:lnTo>
                <a:cubicBezTo>
                  <a:pt x="640891" y="230312"/>
                  <a:pt x="522201" y="111621"/>
                  <a:pt x="376349" y="111621"/>
                </a:cubicBezTo>
                <a:close/>
                <a:moveTo>
                  <a:pt x="1284201" y="752512"/>
                </a:moveTo>
                <a:lnTo>
                  <a:pt x="964592" y="752512"/>
                </a:lnTo>
                <a:cubicBezTo>
                  <a:pt x="933338" y="752512"/>
                  <a:pt x="908038" y="727025"/>
                  <a:pt x="908038" y="695958"/>
                </a:cubicBezTo>
                <a:lnTo>
                  <a:pt x="908038" y="376349"/>
                </a:lnTo>
                <a:cubicBezTo>
                  <a:pt x="908038" y="276262"/>
                  <a:pt x="947291" y="181756"/>
                  <a:pt x="1018543" y="110505"/>
                </a:cubicBezTo>
                <a:cubicBezTo>
                  <a:pt x="1089794" y="39253"/>
                  <a:pt x="1184114" y="0"/>
                  <a:pt x="1284387" y="0"/>
                </a:cubicBezTo>
                <a:cubicBezTo>
                  <a:pt x="1384660" y="0"/>
                  <a:pt x="1478980" y="39253"/>
                  <a:pt x="1550231" y="110505"/>
                </a:cubicBezTo>
                <a:cubicBezTo>
                  <a:pt x="1621482" y="181756"/>
                  <a:pt x="1660736" y="276076"/>
                  <a:pt x="1660736" y="376349"/>
                </a:cubicBezTo>
                <a:cubicBezTo>
                  <a:pt x="1660736" y="476622"/>
                  <a:pt x="1621482" y="570942"/>
                  <a:pt x="1550231" y="642193"/>
                </a:cubicBezTo>
                <a:cubicBezTo>
                  <a:pt x="1478794" y="713259"/>
                  <a:pt x="1384288" y="752512"/>
                  <a:pt x="1284201" y="752512"/>
                </a:cubicBezTo>
                <a:close/>
                <a:moveTo>
                  <a:pt x="1019659" y="640891"/>
                </a:moveTo>
                <a:lnTo>
                  <a:pt x="1284387" y="640891"/>
                </a:lnTo>
                <a:cubicBezTo>
                  <a:pt x="1430238" y="640891"/>
                  <a:pt x="1549115" y="522201"/>
                  <a:pt x="1549115" y="376163"/>
                </a:cubicBezTo>
                <a:cubicBezTo>
                  <a:pt x="1549115" y="230312"/>
                  <a:pt x="1430424" y="111435"/>
                  <a:pt x="1284387" y="111435"/>
                </a:cubicBezTo>
                <a:cubicBezTo>
                  <a:pt x="1138349" y="111435"/>
                  <a:pt x="1019659" y="230125"/>
                  <a:pt x="1019659" y="376163"/>
                </a:cubicBezTo>
                <a:lnTo>
                  <a:pt x="1019659" y="640891"/>
                </a:lnTo>
                <a:close/>
                <a:moveTo>
                  <a:pt x="376349" y="1607158"/>
                </a:moveTo>
                <a:cubicBezTo>
                  <a:pt x="276262" y="1607158"/>
                  <a:pt x="181756" y="1567904"/>
                  <a:pt x="110505" y="1496653"/>
                </a:cubicBezTo>
                <a:cubicBezTo>
                  <a:pt x="39253" y="1425401"/>
                  <a:pt x="0" y="1330896"/>
                  <a:pt x="0" y="1230809"/>
                </a:cubicBezTo>
                <a:cubicBezTo>
                  <a:pt x="0" y="1130722"/>
                  <a:pt x="39253" y="1036216"/>
                  <a:pt x="110505" y="964964"/>
                </a:cubicBezTo>
                <a:cubicBezTo>
                  <a:pt x="181756" y="893713"/>
                  <a:pt x="276076" y="854459"/>
                  <a:pt x="376349" y="854459"/>
                </a:cubicBezTo>
                <a:lnTo>
                  <a:pt x="695958" y="854459"/>
                </a:lnTo>
                <a:cubicBezTo>
                  <a:pt x="727211" y="854459"/>
                  <a:pt x="752512" y="879760"/>
                  <a:pt x="752512" y="911014"/>
                </a:cubicBezTo>
                <a:lnTo>
                  <a:pt x="752512" y="1230623"/>
                </a:lnTo>
                <a:cubicBezTo>
                  <a:pt x="752512" y="1330709"/>
                  <a:pt x="713259" y="1425215"/>
                  <a:pt x="642007" y="1496467"/>
                </a:cubicBezTo>
                <a:cubicBezTo>
                  <a:pt x="570756" y="1567718"/>
                  <a:pt x="476436" y="1607158"/>
                  <a:pt x="376349" y="1607158"/>
                </a:cubicBezTo>
                <a:close/>
                <a:moveTo>
                  <a:pt x="376349" y="966267"/>
                </a:moveTo>
                <a:cubicBezTo>
                  <a:pt x="230312" y="966267"/>
                  <a:pt x="111621" y="1084957"/>
                  <a:pt x="111621" y="1230809"/>
                </a:cubicBezTo>
                <a:cubicBezTo>
                  <a:pt x="111621" y="1376660"/>
                  <a:pt x="230312" y="1495537"/>
                  <a:pt x="376349" y="1495537"/>
                </a:cubicBezTo>
                <a:cubicBezTo>
                  <a:pt x="522201" y="1495537"/>
                  <a:pt x="641077" y="1376846"/>
                  <a:pt x="641077" y="1230809"/>
                </a:cubicBezTo>
                <a:lnTo>
                  <a:pt x="641077" y="966267"/>
                </a:lnTo>
                <a:lnTo>
                  <a:pt x="376349" y="966267"/>
                </a:lnTo>
                <a:close/>
                <a:moveTo>
                  <a:pt x="1284201" y="1607158"/>
                </a:moveTo>
                <a:cubicBezTo>
                  <a:pt x="1184114" y="1607158"/>
                  <a:pt x="1089608" y="1567904"/>
                  <a:pt x="1018357" y="1496653"/>
                </a:cubicBezTo>
                <a:cubicBezTo>
                  <a:pt x="947105" y="1425401"/>
                  <a:pt x="907852" y="1331082"/>
                  <a:pt x="907852" y="1230809"/>
                </a:cubicBezTo>
                <a:lnTo>
                  <a:pt x="907852" y="911200"/>
                </a:lnTo>
                <a:cubicBezTo>
                  <a:pt x="907852" y="879946"/>
                  <a:pt x="933152" y="854646"/>
                  <a:pt x="964406" y="854646"/>
                </a:cubicBezTo>
                <a:lnTo>
                  <a:pt x="1284015" y="854646"/>
                </a:lnTo>
                <a:cubicBezTo>
                  <a:pt x="1384102" y="854646"/>
                  <a:pt x="1478607" y="893899"/>
                  <a:pt x="1549859" y="965150"/>
                </a:cubicBezTo>
                <a:cubicBezTo>
                  <a:pt x="1621110" y="1036402"/>
                  <a:pt x="1660364" y="1130722"/>
                  <a:pt x="1660364" y="1230995"/>
                </a:cubicBezTo>
                <a:cubicBezTo>
                  <a:pt x="1660364" y="1331268"/>
                  <a:pt x="1621296" y="1425401"/>
                  <a:pt x="1550045" y="1496653"/>
                </a:cubicBezTo>
                <a:cubicBezTo>
                  <a:pt x="1478794" y="1567904"/>
                  <a:pt x="1384288" y="1607158"/>
                  <a:pt x="1284201" y="1607158"/>
                </a:cubicBezTo>
                <a:close/>
                <a:moveTo>
                  <a:pt x="1019659" y="966267"/>
                </a:moveTo>
                <a:lnTo>
                  <a:pt x="1019659" y="1230995"/>
                </a:lnTo>
                <a:cubicBezTo>
                  <a:pt x="1019659" y="1376846"/>
                  <a:pt x="1138349" y="1495723"/>
                  <a:pt x="1284387" y="1495723"/>
                </a:cubicBezTo>
                <a:cubicBezTo>
                  <a:pt x="1430424" y="1495723"/>
                  <a:pt x="1549115" y="1377032"/>
                  <a:pt x="1549115" y="1230995"/>
                </a:cubicBezTo>
                <a:cubicBezTo>
                  <a:pt x="1549115" y="1084957"/>
                  <a:pt x="1430424" y="966267"/>
                  <a:pt x="1284387" y="966267"/>
                </a:cubicBezTo>
                <a:lnTo>
                  <a:pt x="1019659" y="966267"/>
                </a:lnTo>
                <a:close/>
              </a:path>
            </a:pathLst>
          </a:custGeom>
          <a:solidFill>
            <a:schemeClr val="accent1"/>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18" name="标题 1"/>
          <p:cNvSpPr txBox="1"/>
          <p:nvPr/>
        </p:nvSpPr>
        <p:spPr>
          <a:xfrm>
            <a:off x="6334075" y="2651299"/>
            <a:ext cx="2321490" cy="612000"/>
          </a:xfrm>
          <a:prstGeom prst="rect">
            <a:avLst/>
          </a:prstGeom>
          <a:noFill/>
          <a:ln>
            <a:noFill/>
          </a:ln>
        </p:spPr>
        <p:txBody>
          <a:bodyPr vert="horz" wrap="square" lIns="0" tIns="0" rIns="0" bIns="0" rtlCol="0" anchor="ctr"/>
          <a:lstStyle/>
          <a:p>
            <a:pPr algn="ctr">
              <a:lnSpc>
                <a:spcPct val="130000"/>
              </a:lnSpc>
            </a:pPr>
            <a:r>
              <a:rPr kumimoji="1" lang="en-US" altLang="zh-CN" sz="1600">
                <a:ln w="12700">
                  <a:noFill/>
                </a:ln>
                <a:solidFill>
                  <a:srgbClr val="AC6C2A">
                    <a:alpha val="100000"/>
                  </a:srgbClr>
                </a:solidFill>
                <a:latin typeface="Source Han Sans CN Bold"/>
                <a:ea typeface="Source Han Sans CN Bold"/>
                <a:cs typeface="Source Han Sans CN Bold"/>
              </a:rPr>
              <a:t>农业电子商务</a:t>
            </a:r>
            <a:endParaRPr kumimoji="1" lang="zh-CN" altLang="en-US"/>
          </a:p>
        </p:txBody>
      </p:sp>
      <p:sp>
        <p:nvSpPr>
          <p:cNvPr id="19" name="标题 1"/>
          <p:cNvSpPr txBox="1"/>
          <p:nvPr/>
        </p:nvSpPr>
        <p:spPr>
          <a:xfrm flipV="1">
            <a:off x="9001409" y="2118101"/>
            <a:ext cx="2607498" cy="3433373"/>
          </a:xfrm>
          <a:custGeom>
            <a:avLst/>
            <a:gdLst>
              <a:gd name="connsiteX0" fmla="*/ 121647 w 5001127"/>
              <a:gd name="connsiteY0" fmla="*/ 4106779 h 4106779"/>
              <a:gd name="connsiteX1" fmla="*/ 4879480 w 5001127"/>
              <a:gd name="connsiteY1" fmla="*/ 4106779 h 4106779"/>
              <a:gd name="connsiteX2" fmla="*/ 5001127 w 5001127"/>
              <a:gd name="connsiteY2" fmla="*/ 3985132 h 4106779"/>
              <a:gd name="connsiteX3" fmla="*/ 5001127 w 5001127"/>
              <a:gd name="connsiteY3" fmla="*/ 370300 h 4106779"/>
              <a:gd name="connsiteX4" fmla="*/ 4879480 w 5001127"/>
              <a:gd name="connsiteY4" fmla="*/ 248653 h 4106779"/>
              <a:gd name="connsiteX5" fmla="*/ 2667343 w 5001127"/>
              <a:gd name="connsiteY5" fmla="*/ 248653 h 4106779"/>
              <a:gd name="connsiteX6" fmla="*/ 2500563 w 5001127"/>
              <a:gd name="connsiteY6" fmla="*/ 0 h 4106779"/>
              <a:gd name="connsiteX7" fmla="*/ 2333784 w 5001127"/>
              <a:gd name="connsiteY7" fmla="*/ 248653 h 4106779"/>
              <a:gd name="connsiteX8" fmla="*/ 121647 w 5001127"/>
              <a:gd name="connsiteY8" fmla="*/ 248653 h 4106779"/>
              <a:gd name="connsiteX9" fmla="*/ 0 w 5001127"/>
              <a:gd name="connsiteY9" fmla="*/ 370300 h 4106779"/>
              <a:gd name="connsiteX10" fmla="*/ 0 w 5001127"/>
              <a:gd name="connsiteY10" fmla="*/ 3985132 h 4106779"/>
              <a:gd name="connsiteX11" fmla="*/ 121647 w 5001127"/>
              <a:gd name="connsiteY11" fmla="*/ 4106779 h 4106779"/>
            </a:gdLst>
            <a:ahLst/>
            <a:cxnLst/>
            <a:rect l="l" t="t" r="r" b="b"/>
            <a:pathLst>
              <a:path w="5001127" h="4106779">
                <a:moveTo>
                  <a:pt x="121647" y="4106779"/>
                </a:moveTo>
                <a:lnTo>
                  <a:pt x="4879480" y="4106779"/>
                </a:lnTo>
                <a:cubicBezTo>
                  <a:pt x="4946664" y="4106779"/>
                  <a:pt x="5001127" y="4052316"/>
                  <a:pt x="5001127" y="3985132"/>
                </a:cubicBezTo>
                <a:lnTo>
                  <a:pt x="5001127" y="370300"/>
                </a:lnTo>
                <a:cubicBezTo>
                  <a:pt x="5001127" y="303116"/>
                  <a:pt x="4946664" y="248653"/>
                  <a:pt x="4879480" y="248653"/>
                </a:cubicBezTo>
                <a:lnTo>
                  <a:pt x="2667343" y="248653"/>
                </a:lnTo>
                <a:lnTo>
                  <a:pt x="2500563" y="0"/>
                </a:lnTo>
                <a:lnTo>
                  <a:pt x="2333784" y="248653"/>
                </a:lnTo>
                <a:lnTo>
                  <a:pt x="121647" y="248653"/>
                </a:lnTo>
                <a:cubicBezTo>
                  <a:pt x="54463" y="248653"/>
                  <a:pt x="0" y="303116"/>
                  <a:pt x="0" y="370300"/>
                </a:cubicBezTo>
                <a:lnTo>
                  <a:pt x="0" y="3985132"/>
                </a:lnTo>
                <a:cubicBezTo>
                  <a:pt x="0" y="4052316"/>
                  <a:pt x="54463" y="4106779"/>
                  <a:pt x="121647" y="4106779"/>
                </a:cubicBezTo>
                <a:close/>
              </a:path>
            </a:pathLst>
          </a:cu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9886352" y="1712926"/>
            <a:ext cx="837611" cy="837611"/>
          </a:xfrm>
          <a:prstGeom prst="flowChartConnector">
            <a:avLst/>
          </a:prstGeom>
          <a:solidFill>
            <a:schemeClr val="bg1"/>
          </a:solid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9144413" y="3282087"/>
            <a:ext cx="2321490" cy="1944000"/>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Source Han Sans"/>
                <a:ea typeface="Source Han Sans"/>
                <a:cs typeface="Source Han Sans"/>
              </a:rPr>
              <a:t>农业信息服务平台通过整合各类农业信息资源，为农民提供政策法规、市场行情、技术指导等服务。平台的使用可以帮助农民提高信息获取能力，增强市场竞争力。</a:t>
            </a:r>
            <a:endParaRPr kumimoji="1" lang="zh-CN" altLang="en-US"/>
          </a:p>
        </p:txBody>
      </p:sp>
      <p:sp>
        <p:nvSpPr>
          <p:cNvPr id="22" name="标题 1"/>
          <p:cNvSpPr txBox="1"/>
          <p:nvPr/>
        </p:nvSpPr>
        <p:spPr>
          <a:xfrm>
            <a:off x="10099773" y="1926317"/>
            <a:ext cx="410770" cy="410830"/>
          </a:xfrm>
          <a:custGeom>
            <a:avLst/>
            <a:gdLst>
              <a:gd name="connsiteX0" fmla="*/ 669168 w 1599855"/>
              <a:gd name="connsiteY0" fmla="*/ 111621 h 1600088"/>
              <a:gd name="connsiteX1" fmla="*/ 886086 w 1599855"/>
              <a:gd name="connsiteY1" fmla="*/ 155339 h 1600088"/>
              <a:gd name="connsiteX2" fmla="*/ 1063377 w 1599855"/>
              <a:gd name="connsiteY2" fmla="*/ 274960 h 1600088"/>
              <a:gd name="connsiteX3" fmla="*/ 1182998 w 1599855"/>
              <a:gd name="connsiteY3" fmla="*/ 452251 h 1600088"/>
              <a:gd name="connsiteX4" fmla="*/ 1226716 w 1599855"/>
              <a:gd name="connsiteY4" fmla="*/ 669168 h 1600088"/>
              <a:gd name="connsiteX5" fmla="*/ 1182998 w 1599855"/>
              <a:gd name="connsiteY5" fmla="*/ 886085 h 1600088"/>
              <a:gd name="connsiteX6" fmla="*/ 1063377 w 1599855"/>
              <a:gd name="connsiteY6" fmla="*/ 1063377 h 1600088"/>
              <a:gd name="connsiteX7" fmla="*/ 886086 w 1599855"/>
              <a:gd name="connsiteY7" fmla="*/ 1182998 h 1600088"/>
              <a:gd name="connsiteX8" fmla="*/ 669168 w 1599855"/>
              <a:gd name="connsiteY8" fmla="*/ 1226716 h 1600088"/>
              <a:gd name="connsiteX9" fmla="*/ 452251 w 1599855"/>
              <a:gd name="connsiteY9" fmla="*/ 1182998 h 1600088"/>
              <a:gd name="connsiteX10" fmla="*/ 274960 w 1599855"/>
              <a:gd name="connsiteY10" fmla="*/ 1063377 h 1600088"/>
              <a:gd name="connsiteX11" fmla="*/ 155339 w 1599855"/>
              <a:gd name="connsiteY11" fmla="*/ 886085 h 1600088"/>
              <a:gd name="connsiteX12" fmla="*/ 111621 w 1599855"/>
              <a:gd name="connsiteY12" fmla="*/ 669168 h 1600088"/>
              <a:gd name="connsiteX13" fmla="*/ 155339 w 1599855"/>
              <a:gd name="connsiteY13" fmla="*/ 452251 h 1600088"/>
              <a:gd name="connsiteX14" fmla="*/ 274960 w 1599855"/>
              <a:gd name="connsiteY14" fmla="*/ 274960 h 1600088"/>
              <a:gd name="connsiteX15" fmla="*/ 452251 w 1599855"/>
              <a:gd name="connsiteY15" fmla="*/ 155339 h 1600088"/>
              <a:gd name="connsiteX16" fmla="*/ 669168 w 1599855"/>
              <a:gd name="connsiteY16" fmla="*/ 111621 h 1600088"/>
              <a:gd name="connsiteX17" fmla="*/ 669168 w 1599855"/>
              <a:gd name="connsiteY17" fmla="*/ 0 h 1600088"/>
              <a:gd name="connsiteX18" fmla="*/ 0 w 1599855"/>
              <a:gd name="connsiteY18" fmla="*/ 669168 h 1600088"/>
              <a:gd name="connsiteX19" fmla="*/ 669168 w 1599855"/>
              <a:gd name="connsiteY19" fmla="*/ 1338337 h 1600088"/>
              <a:gd name="connsiteX20" fmla="*/ 1338337 w 1599855"/>
              <a:gd name="connsiteY20" fmla="*/ 669168 h 1600088"/>
              <a:gd name="connsiteX21" fmla="*/ 669168 w 1599855"/>
              <a:gd name="connsiteY21" fmla="*/ 0 h 1600088"/>
              <a:gd name="connsiteX22" fmla="*/ 1544278 w 1599855"/>
              <a:gd name="connsiteY22" fmla="*/ 1600088 h 1600088"/>
              <a:gd name="connsiteX23" fmla="*/ 1504838 w 1599855"/>
              <a:gd name="connsiteY23" fmla="*/ 1583717 h 1600088"/>
              <a:gd name="connsiteX24" fmla="*/ 1247366 w 1599855"/>
              <a:gd name="connsiteY24" fmla="*/ 1326431 h 1600088"/>
              <a:gd name="connsiteX25" fmla="*/ 1247366 w 1599855"/>
              <a:gd name="connsiteY25" fmla="*/ 1247552 h 1600088"/>
              <a:gd name="connsiteX26" fmla="*/ 1326245 w 1599855"/>
              <a:gd name="connsiteY26" fmla="*/ 1247552 h 1600088"/>
              <a:gd name="connsiteX27" fmla="*/ 1583531 w 1599855"/>
              <a:gd name="connsiteY27" fmla="*/ 1504838 h 1600088"/>
              <a:gd name="connsiteX28" fmla="*/ 1583531 w 1599855"/>
              <a:gd name="connsiteY28" fmla="*/ 1583717 h 1600088"/>
              <a:gd name="connsiteX29" fmla="*/ 1544278 w 1599855"/>
              <a:gd name="connsiteY29" fmla="*/ 1600088 h 1600088"/>
            </a:gdLst>
            <a:ahLst/>
            <a:cxnLst/>
            <a:rect l="l" t="t" r="r" b="b"/>
            <a:pathLst>
              <a:path w="1599855" h="1600088">
                <a:moveTo>
                  <a:pt x="669168" y="111621"/>
                </a:moveTo>
                <a:cubicBezTo>
                  <a:pt x="744513" y="111621"/>
                  <a:pt x="817438" y="126318"/>
                  <a:pt x="886086" y="155339"/>
                </a:cubicBezTo>
                <a:cubicBezTo>
                  <a:pt x="952500" y="183431"/>
                  <a:pt x="1012031" y="223614"/>
                  <a:pt x="1063377" y="274960"/>
                </a:cubicBezTo>
                <a:cubicBezTo>
                  <a:pt x="1114537" y="326120"/>
                  <a:pt x="1154906" y="385837"/>
                  <a:pt x="1182998" y="452251"/>
                </a:cubicBezTo>
                <a:cubicBezTo>
                  <a:pt x="1212019" y="520898"/>
                  <a:pt x="1226716" y="594010"/>
                  <a:pt x="1226716" y="669168"/>
                </a:cubicBezTo>
                <a:cubicBezTo>
                  <a:pt x="1226716" y="744327"/>
                  <a:pt x="1212019" y="817438"/>
                  <a:pt x="1182998" y="886085"/>
                </a:cubicBezTo>
                <a:cubicBezTo>
                  <a:pt x="1154906" y="952500"/>
                  <a:pt x="1114723" y="1012031"/>
                  <a:pt x="1063377" y="1063377"/>
                </a:cubicBezTo>
                <a:cubicBezTo>
                  <a:pt x="1012217" y="1114537"/>
                  <a:pt x="952500" y="1154906"/>
                  <a:pt x="886086" y="1182998"/>
                </a:cubicBezTo>
                <a:cubicBezTo>
                  <a:pt x="817438" y="1212019"/>
                  <a:pt x="744327" y="1226716"/>
                  <a:pt x="669168" y="1226716"/>
                </a:cubicBezTo>
                <a:cubicBezTo>
                  <a:pt x="594010" y="1226716"/>
                  <a:pt x="520898" y="1212019"/>
                  <a:pt x="452251" y="1182998"/>
                </a:cubicBezTo>
                <a:cubicBezTo>
                  <a:pt x="385837" y="1154906"/>
                  <a:pt x="326306" y="1114723"/>
                  <a:pt x="274960" y="1063377"/>
                </a:cubicBezTo>
                <a:cubicBezTo>
                  <a:pt x="223800" y="1012217"/>
                  <a:pt x="183431" y="952500"/>
                  <a:pt x="155339" y="886085"/>
                </a:cubicBezTo>
                <a:cubicBezTo>
                  <a:pt x="126318" y="817438"/>
                  <a:pt x="111621" y="744327"/>
                  <a:pt x="111621" y="669168"/>
                </a:cubicBezTo>
                <a:cubicBezTo>
                  <a:pt x="111621" y="594010"/>
                  <a:pt x="126318" y="520898"/>
                  <a:pt x="155339" y="452251"/>
                </a:cubicBezTo>
                <a:cubicBezTo>
                  <a:pt x="183431" y="385837"/>
                  <a:pt x="223614" y="326306"/>
                  <a:pt x="274960" y="274960"/>
                </a:cubicBezTo>
                <a:cubicBezTo>
                  <a:pt x="326306" y="223614"/>
                  <a:pt x="385837" y="183431"/>
                  <a:pt x="452251" y="155339"/>
                </a:cubicBezTo>
                <a:cubicBezTo>
                  <a:pt x="520898" y="126318"/>
                  <a:pt x="593824" y="111621"/>
                  <a:pt x="669168" y="111621"/>
                </a:cubicBezTo>
                <a:moveTo>
                  <a:pt x="669168" y="0"/>
                </a:moveTo>
                <a:cubicBezTo>
                  <a:pt x="299517" y="0"/>
                  <a:pt x="0" y="299517"/>
                  <a:pt x="0" y="669168"/>
                </a:cubicBezTo>
                <a:cubicBezTo>
                  <a:pt x="0" y="1038820"/>
                  <a:pt x="299517" y="1338337"/>
                  <a:pt x="669168" y="1338337"/>
                </a:cubicBezTo>
                <a:cubicBezTo>
                  <a:pt x="1038820" y="1338337"/>
                  <a:pt x="1338337" y="1038820"/>
                  <a:pt x="1338337" y="669168"/>
                </a:cubicBezTo>
                <a:cubicBezTo>
                  <a:pt x="1338337" y="299703"/>
                  <a:pt x="1038820" y="0"/>
                  <a:pt x="669168" y="0"/>
                </a:cubicBezTo>
                <a:close/>
                <a:moveTo>
                  <a:pt x="1544278" y="1600088"/>
                </a:moveTo>
                <a:cubicBezTo>
                  <a:pt x="1529953" y="1600088"/>
                  <a:pt x="1515628" y="1594693"/>
                  <a:pt x="1504838" y="1583717"/>
                </a:cubicBezTo>
                <a:lnTo>
                  <a:pt x="1247366" y="1326431"/>
                </a:lnTo>
                <a:cubicBezTo>
                  <a:pt x="1225600" y="1304665"/>
                  <a:pt x="1225600" y="1269318"/>
                  <a:pt x="1247366" y="1247552"/>
                </a:cubicBezTo>
                <a:cubicBezTo>
                  <a:pt x="1269132" y="1225786"/>
                  <a:pt x="1304479" y="1225786"/>
                  <a:pt x="1326245" y="1247552"/>
                </a:cubicBezTo>
                <a:lnTo>
                  <a:pt x="1583531" y="1504838"/>
                </a:lnTo>
                <a:cubicBezTo>
                  <a:pt x="1605297" y="1526605"/>
                  <a:pt x="1605297" y="1561951"/>
                  <a:pt x="1583531" y="1583717"/>
                </a:cubicBezTo>
                <a:cubicBezTo>
                  <a:pt x="1572927" y="1594693"/>
                  <a:pt x="1558603" y="1600088"/>
                  <a:pt x="1544278" y="1600088"/>
                </a:cubicBezTo>
                <a:close/>
              </a:path>
            </a:pathLst>
          </a:custGeom>
          <a:solidFill>
            <a:schemeClr val="accent1"/>
          </a:solidFill>
          <a:ln w="1553" cap="flat">
            <a:noFill/>
            <a:miter/>
          </a:ln>
        </p:spPr>
        <p:txBody>
          <a:bodyPr vert="horz" wrap="square" lIns="91440" tIns="45720" rIns="91440" bIns="45720" rtlCol="0" anchor="ctr"/>
          <a:lstStyle/>
          <a:p>
            <a:pPr algn="l">
              <a:lnSpc>
                <a:spcPct val="110000"/>
              </a:lnSpc>
            </a:pPr>
            <a:endParaRPr kumimoji="1" lang="zh-CN" altLang="en-US"/>
          </a:p>
        </p:txBody>
      </p:sp>
      <p:sp>
        <p:nvSpPr>
          <p:cNvPr id="23" name="标题 1"/>
          <p:cNvSpPr txBox="1"/>
          <p:nvPr/>
        </p:nvSpPr>
        <p:spPr>
          <a:xfrm>
            <a:off x="9144413" y="2651299"/>
            <a:ext cx="2321490" cy="612000"/>
          </a:xfrm>
          <a:prstGeom prst="rect">
            <a:avLst/>
          </a:prstGeom>
          <a:noFill/>
          <a:ln>
            <a:noFill/>
          </a:ln>
        </p:spPr>
        <p:txBody>
          <a:bodyPr vert="horz" wrap="square" lIns="0" tIns="0" rIns="0" bIns="0" rtlCol="0" anchor="ctr"/>
          <a:lstStyle/>
          <a:p>
            <a:pPr algn="ctr">
              <a:lnSpc>
                <a:spcPct val="130000"/>
              </a:lnSpc>
            </a:pPr>
            <a:r>
              <a:rPr kumimoji="1" lang="en-US" altLang="zh-CN" sz="1600">
                <a:ln w="12700">
                  <a:noFill/>
                </a:ln>
                <a:solidFill>
                  <a:srgbClr val="AC6C2A">
                    <a:alpha val="100000"/>
                  </a:srgbClr>
                </a:solidFill>
                <a:latin typeface="Source Han Sans CN Bold"/>
                <a:ea typeface="Source Han Sans CN Bold"/>
                <a:cs typeface="Source Han Sans CN Bold"/>
              </a:rPr>
              <a:t>农业信息服务平台</a:t>
            </a:r>
            <a:endParaRPr kumimoji="1" lang="zh-CN" altLang="en-US"/>
          </a:p>
        </p:txBody>
      </p:sp>
      <p:sp>
        <p:nvSpPr>
          <p:cNvPr id="24"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农业信息化建设</a:t>
            </a:r>
            <a:endParaRPr kumimoji="1" lang="zh-CN" altLang="en-US"/>
          </a:p>
        </p:txBody>
      </p:sp>
      <p:sp>
        <p:nvSpPr>
          <p:cNvPr id="26"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12700" y="3538109"/>
            <a:ext cx="12204700" cy="508861"/>
          </a:xfrm>
          <a:custGeom>
            <a:avLst/>
            <a:gdLst>
              <a:gd name="connsiteX0" fmla="*/ 0 w 12204700"/>
              <a:gd name="connsiteY0" fmla="*/ 343761 h 508861"/>
              <a:gd name="connsiteX1" fmla="*/ 2286000 w 12204700"/>
              <a:gd name="connsiteY1" fmla="*/ 861 h 508861"/>
              <a:gd name="connsiteX2" fmla="*/ 5588000 w 12204700"/>
              <a:gd name="connsiteY2" fmla="*/ 432661 h 508861"/>
              <a:gd name="connsiteX3" fmla="*/ 8788400 w 12204700"/>
              <a:gd name="connsiteY3" fmla="*/ 64361 h 508861"/>
              <a:gd name="connsiteX4" fmla="*/ 12204700 w 12204700"/>
              <a:gd name="connsiteY4" fmla="*/ 508861 h 508861"/>
            </a:gdLst>
            <a:ahLst/>
            <a:cxnLst/>
            <a:rect l="l" t="t" r="r" b="b"/>
            <a:pathLst>
              <a:path w="12204700" h="508861">
                <a:moveTo>
                  <a:pt x="0" y="343761"/>
                </a:moveTo>
                <a:cubicBezTo>
                  <a:pt x="677333" y="164902"/>
                  <a:pt x="1354667" y="-13956"/>
                  <a:pt x="2286000" y="861"/>
                </a:cubicBezTo>
                <a:cubicBezTo>
                  <a:pt x="3217333" y="15678"/>
                  <a:pt x="4504267" y="422078"/>
                  <a:pt x="5588000" y="432661"/>
                </a:cubicBezTo>
                <a:cubicBezTo>
                  <a:pt x="6671733" y="443244"/>
                  <a:pt x="7685617" y="51661"/>
                  <a:pt x="8788400" y="64361"/>
                </a:cubicBezTo>
                <a:cubicBezTo>
                  <a:pt x="9891183" y="77061"/>
                  <a:pt x="11047941" y="292961"/>
                  <a:pt x="12204700" y="508861"/>
                </a:cubicBezTo>
              </a:path>
            </a:pathLst>
          </a:custGeom>
          <a:noFill/>
          <a:ln w="1905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50800" y="3513570"/>
            <a:ext cx="12268200" cy="457200"/>
          </a:xfrm>
          <a:custGeom>
            <a:avLst/>
            <a:gdLst>
              <a:gd name="connsiteX0" fmla="*/ 0 w 12268200"/>
              <a:gd name="connsiteY0" fmla="*/ 0 h 457200"/>
              <a:gd name="connsiteX1" fmla="*/ 2260600 w 12268200"/>
              <a:gd name="connsiteY1" fmla="*/ 342900 h 457200"/>
              <a:gd name="connsiteX2" fmla="*/ 6210300 w 12268200"/>
              <a:gd name="connsiteY2" fmla="*/ 177800 h 457200"/>
              <a:gd name="connsiteX3" fmla="*/ 9639300 w 12268200"/>
              <a:gd name="connsiteY3" fmla="*/ 457200 h 457200"/>
              <a:gd name="connsiteX4" fmla="*/ 12268200 w 12268200"/>
              <a:gd name="connsiteY4" fmla="*/ 177800 h 457200"/>
            </a:gdLst>
            <a:ahLst/>
            <a:cxnLst/>
            <a:rect l="l" t="t" r="r" b="b"/>
            <a:pathLst>
              <a:path w="12268200" h="457200">
                <a:moveTo>
                  <a:pt x="0" y="0"/>
                </a:moveTo>
                <a:cubicBezTo>
                  <a:pt x="612775" y="156633"/>
                  <a:pt x="1225550" y="313267"/>
                  <a:pt x="2260600" y="342900"/>
                </a:cubicBezTo>
                <a:cubicBezTo>
                  <a:pt x="3295650" y="372533"/>
                  <a:pt x="4980517" y="158750"/>
                  <a:pt x="6210300" y="177800"/>
                </a:cubicBezTo>
                <a:cubicBezTo>
                  <a:pt x="7440083" y="196850"/>
                  <a:pt x="8629650" y="457200"/>
                  <a:pt x="9639300" y="457200"/>
                </a:cubicBezTo>
                <a:cubicBezTo>
                  <a:pt x="10648950" y="457200"/>
                  <a:pt x="11458575" y="317500"/>
                  <a:pt x="12268200" y="177800"/>
                </a:cubicBezTo>
              </a:path>
            </a:pathLst>
          </a:custGeom>
          <a:noFill/>
          <a:ln w="12700" cap="sq">
            <a:solidFill>
              <a:schemeClr val="accent1">
                <a:alpha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25400" y="3246870"/>
            <a:ext cx="12230100" cy="927595"/>
          </a:xfrm>
          <a:custGeom>
            <a:avLst/>
            <a:gdLst>
              <a:gd name="connsiteX0" fmla="*/ 0 w 12230100"/>
              <a:gd name="connsiteY0" fmla="*/ 0 h 927595"/>
              <a:gd name="connsiteX1" fmla="*/ 2489200 w 12230100"/>
              <a:gd name="connsiteY1" fmla="*/ 927100 h 927595"/>
              <a:gd name="connsiteX2" fmla="*/ 5842000 w 12230100"/>
              <a:gd name="connsiteY2" fmla="*/ 139700 h 927595"/>
              <a:gd name="connsiteX3" fmla="*/ 9258300 w 12230100"/>
              <a:gd name="connsiteY3" fmla="*/ 889000 h 927595"/>
              <a:gd name="connsiteX4" fmla="*/ 12230100 w 12230100"/>
              <a:gd name="connsiteY4" fmla="*/ 127000 h 927595"/>
            </a:gdLst>
            <a:ahLst/>
            <a:cxnLst/>
            <a:rect l="l" t="t" r="r" b="b"/>
            <a:pathLst>
              <a:path w="12230100" h="927595">
                <a:moveTo>
                  <a:pt x="0" y="0"/>
                </a:moveTo>
                <a:cubicBezTo>
                  <a:pt x="757766" y="451908"/>
                  <a:pt x="1515533" y="903817"/>
                  <a:pt x="2489200" y="927100"/>
                </a:cubicBezTo>
                <a:cubicBezTo>
                  <a:pt x="3462867" y="950383"/>
                  <a:pt x="4713817" y="146050"/>
                  <a:pt x="5842000" y="139700"/>
                </a:cubicBezTo>
                <a:cubicBezTo>
                  <a:pt x="6970183" y="133350"/>
                  <a:pt x="8193617" y="891117"/>
                  <a:pt x="9258300" y="889000"/>
                </a:cubicBezTo>
                <a:cubicBezTo>
                  <a:pt x="10322983" y="886883"/>
                  <a:pt x="11276541" y="506941"/>
                  <a:pt x="12230100" y="127000"/>
                </a:cubicBezTo>
              </a:path>
            </a:pathLst>
          </a:custGeom>
          <a:no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2431922" y="3441863"/>
            <a:ext cx="135813" cy="135813"/>
          </a:xfrm>
          <a:prstGeom prst="ellipse">
            <a:avLst/>
          </a:prstGeom>
          <a:solidFill>
            <a:schemeClr val="accent1"/>
          </a:solidFill>
          <a:ln w="41275" cap="sq">
            <a:solidFill>
              <a:schemeClr val="bg1"/>
            </a:solidFill>
            <a:miter/>
          </a:ln>
          <a:effectLst>
            <a:outerShdw blurRad="127000" sx="102000" sy="102000" algn="ctr" rotWithShape="0">
              <a:schemeClr val="accent1">
                <a:lumMod val="90000"/>
                <a:lumOff val="10000"/>
                <a:alpha val="40000"/>
              </a:schemeClr>
            </a:outerShdw>
          </a:effectLst>
        </p:spPr>
        <p:txBody>
          <a:bodyPr vert="horz" wrap="square" lIns="91440" tIns="45720" rIns="91440" bIns="45720" rtlCol="0" anchor="ctr"/>
          <a:lstStyle/>
          <a:p>
            <a:pPr algn="l">
              <a:lnSpc>
                <a:spcPct val="110000"/>
              </a:lnSpc>
            </a:pPr>
            <a:endParaRPr kumimoji="1" lang="zh-CN" altLang="en-US"/>
          </a:p>
        </p:txBody>
      </p:sp>
      <p:sp>
        <p:nvSpPr>
          <p:cNvPr id="8" name="标题 1"/>
          <p:cNvSpPr txBox="1"/>
          <p:nvPr/>
        </p:nvSpPr>
        <p:spPr>
          <a:xfrm>
            <a:off x="4807279" y="3840063"/>
            <a:ext cx="135813" cy="135813"/>
          </a:xfrm>
          <a:prstGeom prst="ellipse">
            <a:avLst/>
          </a:prstGeom>
          <a:solidFill>
            <a:schemeClr val="accent1"/>
          </a:solidFill>
          <a:ln w="41275" cap="sq">
            <a:solidFill>
              <a:schemeClr val="bg1"/>
            </a:solidFill>
            <a:miter/>
          </a:ln>
          <a:effectLst>
            <a:outerShdw blurRad="127000" sx="102000" sy="102000" algn="ctr" rotWithShape="0">
              <a:schemeClr val="accent1">
                <a:lumMod val="90000"/>
                <a:lumOff val="10000"/>
                <a:alpha val="40000"/>
              </a:schemeClr>
            </a:outerShdw>
          </a:effectLst>
        </p:spPr>
        <p:txBody>
          <a:bodyPr vert="horz" wrap="square" lIns="91440" tIns="45720" rIns="91440" bIns="45720" rtlCol="0" anchor="ctr"/>
          <a:lstStyle/>
          <a:p>
            <a:pPr algn="l">
              <a:lnSpc>
                <a:spcPct val="110000"/>
              </a:lnSpc>
            </a:pPr>
            <a:endParaRPr kumimoji="1" lang="zh-CN" altLang="en-US"/>
          </a:p>
        </p:txBody>
      </p:sp>
      <p:sp>
        <p:nvSpPr>
          <p:cNvPr id="9" name="标题 1"/>
          <p:cNvSpPr txBox="1"/>
          <p:nvPr/>
        </p:nvSpPr>
        <p:spPr>
          <a:xfrm>
            <a:off x="7590193" y="3602778"/>
            <a:ext cx="135813" cy="135813"/>
          </a:xfrm>
          <a:prstGeom prst="ellipse">
            <a:avLst/>
          </a:prstGeom>
          <a:solidFill>
            <a:schemeClr val="accent1"/>
          </a:solidFill>
          <a:ln w="41275" cap="sq">
            <a:solidFill>
              <a:schemeClr val="bg1"/>
            </a:solidFill>
            <a:miter/>
          </a:ln>
          <a:effectLst>
            <a:outerShdw blurRad="127000" sx="102000" sy="102000" algn="ctr" rotWithShape="0">
              <a:schemeClr val="accent1">
                <a:lumMod val="90000"/>
                <a:lumOff val="10000"/>
                <a:alpha val="40000"/>
              </a:schemeClr>
            </a:outerShdw>
          </a:effectLst>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9826660" y="4022348"/>
            <a:ext cx="135813" cy="135813"/>
          </a:xfrm>
          <a:prstGeom prst="ellipse">
            <a:avLst/>
          </a:prstGeom>
          <a:solidFill>
            <a:schemeClr val="accent1"/>
          </a:solidFill>
          <a:ln w="41275" cap="sq">
            <a:solidFill>
              <a:schemeClr val="bg1"/>
            </a:solidFill>
            <a:miter/>
          </a:ln>
          <a:effectLst>
            <a:outerShdw blurRad="127000" sx="102000" sy="102000" algn="ctr" rotWithShape="0">
              <a:schemeClr val="accent1">
                <a:lumMod val="90000"/>
                <a:lumOff val="10000"/>
                <a:alpha val="40000"/>
              </a:schemeClr>
            </a:outerShdw>
          </a:effectLst>
        </p:spPr>
        <p:txBody>
          <a:bodyPr vert="horz" wrap="square" lIns="91440" tIns="45720" rIns="91440" bIns="45720" rtlCol="0" anchor="ctr"/>
          <a:lstStyle/>
          <a:p>
            <a:pPr algn="l">
              <a:lnSpc>
                <a:spcPct val="110000"/>
              </a:lnSpc>
            </a:pPr>
            <a:endParaRPr kumimoji="1" lang="zh-CN" altLang="en-US"/>
          </a:p>
        </p:txBody>
      </p:sp>
      <p:sp>
        <p:nvSpPr>
          <p:cNvPr id="11" name="标题 1"/>
          <p:cNvSpPr txBox="1"/>
          <p:nvPr/>
        </p:nvSpPr>
        <p:spPr>
          <a:xfrm>
            <a:off x="623404" y="2083464"/>
            <a:ext cx="3752849" cy="1238374"/>
          </a:xfrm>
          <a:prstGeom prst="rect">
            <a:avLst/>
          </a:prstGeom>
          <a:noFill/>
          <a:ln>
            <a:noFill/>
          </a:ln>
        </p:spPr>
        <p:txBody>
          <a:bodyPr vert="horz" wrap="square" lIns="0" tIns="0" rIns="0" bIns="0" rtlCol="0" anchor="t"/>
          <a:lstStyle/>
          <a:p>
            <a:pPr algn="ctr">
              <a:lnSpc>
                <a:spcPct val="130000"/>
              </a:lnSpc>
            </a:pPr>
            <a:r>
              <a:rPr kumimoji="1" lang="en-US" altLang="zh-CN" sz="1400">
                <a:ln w="12700">
                  <a:noFill/>
                </a:ln>
                <a:solidFill>
                  <a:srgbClr val="262626">
                    <a:alpha val="100000"/>
                  </a:srgbClr>
                </a:solidFill>
                <a:latin typeface="Source Han Sans"/>
                <a:ea typeface="Source Han Sans"/>
                <a:cs typeface="Source Han Sans"/>
              </a:rPr>
              <a:t>科技成果转化机制是指将科研单位的创新成果转化为实际生产力的过程。这需要建立健全的科技成果转化体系，包括政策引导、资金支持、服务平台建设等，以促进农业科技成果的快速转化。</a:t>
            </a:r>
            <a:endParaRPr kumimoji="1" lang="zh-CN" altLang="en-US"/>
          </a:p>
        </p:txBody>
      </p:sp>
      <p:sp>
        <p:nvSpPr>
          <p:cNvPr id="12" name="标题 1"/>
          <p:cNvSpPr txBox="1"/>
          <p:nvPr/>
        </p:nvSpPr>
        <p:spPr>
          <a:xfrm>
            <a:off x="623404" y="1286496"/>
            <a:ext cx="3752849" cy="695176"/>
          </a:xfrm>
          <a:prstGeom prst="rect">
            <a:avLst/>
          </a:prstGeom>
          <a:noFill/>
          <a:ln>
            <a:noFill/>
          </a:ln>
        </p:spPr>
        <p:txBody>
          <a:bodyPr vert="horz" wrap="square" lIns="91440" tIns="45720" rIns="91440" bIns="4572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科技成果转化机制</a:t>
            </a:r>
            <a:endParaRPr kumimoji="1" lang="zh-CN" altLang="en-US"/>
          </a:p>
        </p:txBody>
      </p:sp>
      <p:sp>
        <p:nvSpPr>
          <p:cNvPr id="13" name="标题 1"/>
          <p:cNvSpPr txBox="1"/>
          <p:nvPr/>
        </p:nvSpPr>
        <p:spPr>
          <a:xfrm>
            <a:off x="5781675" y="2100945"/>
            <a:ext cx="3752849" cy="1238374"/>
          </a:xfrm>
          <a:prstGeom prst="rect">
            <a:avLst/>
          </a:prstGeom>
          <a:noFill/>
          <a:ln>
            <a:noFill/>
          </a:ln>
        </p:spPr>
        <p:txBody>
          <a:bodyPr vert="horz" wrap="square" lIns="0" tIns="0" rIns="0" bIns="0" rtlCol="0" anchor="t"/>
          <a:lstStyle/>
          <a:p>
            <a:pPr algn="ctr">
              <a:lnSpc>
                <a:spcPct val="130000"/>
              </a:lnSpc>
            </a:pPr>
            <a:r>
              <a:rPr kumimoji="1" lang="en-US" altLang="zh-CN" sz="1400">
                <a:ln w="12700">
                  <a:noFill/>
                </a:ln>
                <a:solidFill>
                  <a:srgbClr val="262626">
                    <a:alpha val="100000"/>
                  </a:srgbClr>
                </a:solidFill>
                <a:latin typeface="Source Han Sans"/>
                <a:ea typeface="Source Han Sans"/>
                <a:cs typeface="Source Han Sans"/>
              </a:rPr>
              <a:t>农业科技培训是指通过举办培训班、讲座等形式，提高农民的科技知识和技能。培训内容通常包括新技术应用、病虫害防治、农业机械化等，有助于提升农民的整体素质。</a:t>
            </a:r>
            <a:endParaRPr kumimoji="1" lang="zh-CN" altLang="en-US"/>
          </a:p>
        </p:txBody>
      </p:sp>
      <p:sp>
        <p:nvSpPr>
          <p:cNvPr id="14" name="标题 1"/>
          <p:cNvSpPr txBox="1"/>
          <p:nvPr/>
        </p:nvSpPr>
        <p:spPr>
          <a:xfrm>
            <a:off x="5781675" y="1303977"/>
            <a:ext cx="3752849" cy="695176"/>
          </a:xfrm>
          <a:prstGeom prst="rect">
            <a:avLst/>
          </a:prstGeom>
          <a:noFill/>
          <a:ln>
            <a:noFill/>
          </a:ln>
        </p:spPr>
        <p:txBody>
          <a:bodyPr vert="horz" wrap="square" lIns="91440" tIns="45720" rIns="91440" bIns="4572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农业科技培训</a:t>
            </a:r>
            <a:endParaRPr kumimoji="1" lang="zh-CN" altLang="en-US"/>
          </a:p>
        </p:txBody>
      </p:sp>
      <p:sp>
        <p:nvSpPr>
          <p:cNvPr id="15" name="标题 1"/>
          <p:cNvSpPr txBox="1"/>
          <p:nvPr/>
        </p:nvSpPr>
        <p:spPr>
          <a:xfrm>
            <a:off x="2998761" y="4868476"/>
            <a:ext cx="3752849" cy="1264267"/>
          </a:xfrm>
          <a:prstGeom prst="rect">
            <a:avLst/>
          </a:prstGeom>
          <a:noFill/>
          <a:ln>
            <a:noFill/>
          </a:ln>
        </p:spPr>
        <p:txBody>
          <a:bodyPr vert="horz" wrap="square" lIns="0" tIns="0" rIns="0" bIns="0" rtlCol="0" anchor="t"/>
          <a:lstStyle/>
          <a:p>
            <a:pPr algn="ctr">
              <a:lnSpc>
                <a:spcPct val="130000"/>
              </a:lnSpc>
            </a:pPr>
            <a:r>
              <a:rPr kumimoji="1" lang="en-US" altLang="zh-CN" sz="1400">
                <a:ln w="12700">
                  <a:noFill/>
                </a:ln>
                <a:solidFill>
                  <a:srgbClr val="262626">
                    <a:alpha val="100000"/>
                  </a:srgbClr>
                </a:solidFill>
                <a:latin typeface="Source Han Sans"/>
                <a:ea typeface="Source Han Sans"/>
                <a:cs typeface="Source Han Sans"/>
              </a:rPr>
              <a:t>科技示范与推广是指通过建立科技示范基地，展示农业新技术的实际效果，进而推广到更大范围。这有助于农民直观地了解新技术，提高接受和应用新技术的积极性。</a:t>
            </a:r>
            <a:endParaRPr kumimoji="1" lang="zh-CN" altLang="en-US"/>
          </a:p>
        </p:txBody>
      </p:sp>
      <p:sp>
        <p:nvSpPr>
          <p:cNvPr id="16" name="标题 1"/>
          <p:cNvSpPr txBox="1"/>
          <p:nvPr/>
        </p:nvSpPr>
        <p:spPr>
          <a:xfrm>
            <a:off x="2998761" y="4071509"/>
            <a:ext cx="3752848" cy="695176"/>
          </a:xfrm>
          <a:prstGeom prst="rect">
            <a:avLst/>
          </a:prstGeom>
          <a:noFill/>
          <a:ln>
            <a:noFill/>
          </a:ln>
        </p:spPr>
        <p:txBody>
          <a:bodyPr vert="horz" wrap="square" lIns="91440" tIns="45720" rIns="91440" bIns="4572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科技示范与推广</a:t>
            </a:r>
            <a:endParaRPr kumimoji="1" lang="zh-CN" altLang="en-US"/>
          </a:p>
        </p:txBody>
      </p:sp>
      <p:sp>
        <p:nvSpPr>
          <p:cNvPr id="17" name="标题 1"/>
          <p:cNvSpPr txBox="1"/>
          <p:nvPr/>
        </p:nvSpPr>
        <p:spPr>
          <a:xfrm>
            <a:off x="8018142" y="4971432"/>
            <a:ext cx="3752849" cy="1264267"/>
          </a:xfrm>
          <a:prstGeom prst="rect">
            <a:avLst/>
          </a:prstGeom>
          <a:noFill/>
          <a:ln>
            <a:noFill/>
          </a:ln>
        </p:spPr>
        <p:txBody>
          <a:bodyPr vert="horz" wrap="square" lIns="0" tIns="0" rIns="0" bIns="0" rtlCol="0" anchor="t"/>
          <a:lstStyle/>
          <a:p>
            <a:pPr algn="ctr">
              <a:lnSpc>
                <a:spcPct val="130000"/>
              </a:lnSpc>
            </a:pPr>
            <a:r>
              <a:rPr kumimoji="1" lang="en-US" altLang="zh-CN" sz="1400">
                <a:ln w="12700">
                  <a:noFill/>
                </a:ln>
                <a:solidFill>
                  <a:srgbClr val="262626">
                    <a:alpha val="100000"/>
                  </a:srgbClr>
                </a:solidFill>
                <a:latin typeface="Source Han Sans"/>
                <a:ea typeface="Source Han Sans"/>
                <a:cs typeface="Source Han Sans"/>
              </a:rPr>
              <a:t>农业科技企业培育是指支持和鼓励企业从事农业科技创新和成果转化。通过政策扶持、资金投入和人才培养，可以加速农业科技成果的商业化进程，推动农业产业升级。</a:t>
            </a:r>
            <a:endParaRPr kumimoji="1" lang="zh-CN" altLang="en-US"/>
          </a:p>
        </p:txBody>
      </p:sp>
      <p:sp>
        <p:nvSpPr>
          <p:cNvPr id="18" name="标题 1"/>
          <p:cNvSpPr txBox="1"/>
          <p:nvPr/>
        </p:nvSpPr>
        <p:spPr>
          <a:xfrm>
            <a:off x="8018142" y="4174465"/>
            <a:ext cx="3752848" cy="695176"/>
          </a:xfrm>
          <a:prstGeom prst="rect">
            <a:avLst/>
          </a:prstGeom>
          <a:noFill/>
          <a:ln>
            <a:noFill/>
          </a:ln>
        </p:spPr>
        <p:txBody>
          <a:bodyPr vert="horz" wrap="square" lIns="91440" tIns="45720" rIns="91440" bIns="4572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农业科技企业培育</a:t>
            </a:r>
            <a:endParaRPr kumimoji="1" lang="zh-CN" altLang="en-US"/>
          </a:p>
        </p:txBody>
      </p:sp>
      <p:sp>
        <p:nvSpPr>
          <p:cNvPr id="19"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农业科技成果转化</a:t>
            </a:r>
            <a:endParaRPr kumimoji="1" lang="zh-CN" altLang="en-US"/>
          </a:p>
        </p:txBody>
      </p:sp>
      <p:sp>
        <p:nvSpPr>
          <p:cNvPr id="21"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194" y="354388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83510" y="3122080"/>
            <a:ext cx="4043840" cy="3970449"/>
          </a:xfrm>
          <a:prstGeom prst="rect">
            <a:avLst/>
          </a:prstGeom>
          <a:noFill/>
          <a:ln>
            <a:noFill/>
          </a:ln>
        </p:spPr>
      </p:pic>
      <p:sp>
        <p:nvSpPr>
          <p:cNvPr id="12" name="标题 1"/>
          <p:cNvSpPr txBox="1"/>
          <p:nvPr/>
        </p:nvSpPr>
        <p:spPr>
          <a:xfrm>
            <a:off x="2469505" y="3098989"/>
            <a:ext cx="7207422" cy="2032569"/>
          </a:xfrm>
          <a:prstGeom prst="rect">
            <a:avLst/>
          </a:prstGeom>
          <a:noFill/>
          <a:ln>
            <a:noFill/>
          </a:ln>
        </p:spPr>
        <p:txBody>
          <a:bodyPr vert="horz" wrap="square" lIns="91440" tIns="45720" rIns="91440" bIns="45720" rtlCol="0" anchor="t"/>
          <a:lstStyle/>
          <a:p>
            <a:pPr algn="ctr">
              <a:lnSpc>
                <a:spcPct val="130000"/>
              </a:lnSpc>
            </a:pPr>
            <a:r>
              <a:rPr kumimoji="1" lang="en-US" altLang="zh-CN" sz="4800">
                <a:ln w="12700">
                  <a:noFill/>
                </a:ln>
                <a:solidFill>
                  <a:srgbClr val="262626">
                    <a:alpha val="100000"/>
                  </a:srgbClr>
                </a:solidFill>
                <a:latin typeface="Source Han Serif SC Regular"/>
                <a:ea typeface="Source Han Serif SC Regular"/>
                <a:cs typeface="Source Han Serif SC Regular"/>
              </a:rPr>
              <a:t>农村经济转型</a:t>
            </a:r>
            <a:endParaRPr kumimoji="1" lang="zh-CN" altLang="en-US"/>
          </a:p>
        </p:txBody>
      </p:sp>
      <p:pic>
        <p:nvPicPr>
          <p:cNvPr id="13" name="图片 12"/>
          <p:cNvPicPr>
            <a:picLocks noChangeAspect="1"/>
          </p:cNvPicPr>
          <p:nvPr/>
        </p:nvPicPr>
        <p:blipFill>
          <a:blip r:embed="rId7">
            <a:alphaModFix/>
          </a:blip>
          <a:srcRect/>
          <a:stretch>
            <a:fillRect/>
          </a:stretch>
        </p:blipFill>
        <p:spPr>
          <a:xfrm flipH="1">
            <a:off x="8174589" y="2535316"/>
            <a:ext cx="1667224" cy="198882"/>
          </a:xfrm>
          <a:prstGeom prst="rect">
            <a:avLst/>
          </a:prstGeom>
          <a:noFill/>
          <a:ln cap="sq">
            <a:noFill/>
          </a:ln>
        </p:spPr>
      </p:pic>
      <p:pic>
        <p:nvPicPr>
          <p:cNvPr id="14" name="图片 13"/>
          <p:cNvPicPr>
            <a:picLocks noChangeAspect="1"/>
          </p:cNvPicPr>
          <p:nvPr/>
        </p:nvPicPr>
        <p:blipFill>
          <a:blip r:embed="rId7">
            <a:alphaModFix/>
          </a:blip>
          <a:srcRect/>
          <a:stretch>
            <a:fillRect/>
          </a:stretch>
        </p:blipFill>
        <p:spPr>
          <a:xfrm flipH="1">
            <a:off x="2337487" y="2535316"/>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rot="20322905">
            <a:off x="8636946" y="1301289"/>
            <a:ext cx="1108483" cy="885614"/>
          </a:xfrm>
          <a:prstGeom prst="rect">
            <a:avLst/>
          </a:prstGeom>
          <a:noFill/>
          <a:ln>
            <a:noFill/>
          </a:ln>
        </p:spPr>
      </p:pic>
      <p:pic>
        <p:nvPicPr>
          <p:cNvPr id="16" name="图片 15"/>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pic>
        <p:nvPicPr>
          <p:cNvPr id="17" name="图片 16"/>
          <p:cNvPicPr>
            <a:picLocks noChangeAspect="1"/>
          </p:cNvPicPr>
          <p:nvPr/>
        </p:nvPicPr>
        <p:blipFill>
          <a:blip r:embed="rId8">
            <a:alphaModFix/>
          </a:blip>
          <a:srcRect/>
          <a:stretch>
            <a:fillRect/>
          </a:stretch>
        </p:blipFill>
        <p:spPr>
          <a:xfrm rot="1277095" flipH="1">
            <a:off x="1415279" y="1084468"/>
            <a:ext cx="1381454" cy="1103701"/>
          </a:xfrm>
          <a:prstGeom prst="rect">
            <a:avLst/>
          </a:prstGeom>
          <a:noFill/>
          <a:ln>
            <a:noFill/>
          </a:ln>
        </p:spPr>
      </p:pic>
      <p:sp>
        <p:nvSpPr>
          <p:cNvPr id="18" name="标题 1"/>
          <p:cNvSpPr txBox="1"/>
          <p:nvPr/>
        </p:nvSpPr>
        <p:spPr>
          <a:xfrm>
            <a:off x="6885825" y="898289"/>
            <a:ext cx="1458309" cy="2154721"/>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04</a:t>
            </a:r>
            <a:endParaRPr kumimoji="1" lang="zh-CN" altLang="en-US"/>
          </a:p>
        </p:txBody>
      </p:sp>
      <p:sp>
        <p:nvSpPr>
          <p:cNvPr id="19" name="标题 1"/>
          <p:cNvSpPr txBox="1"/>
          <p:nvPr/>
        </p:nvSpPr>
        <p:spPr>
          <a:xfrm>
            <a:off x="4170599" y="2047165"/>
            <a:ext cx="3223226" cy="1005845"/>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PART- </a:t>
            </a:r>
            <a:endParaRPr kumimoji="1"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60400" y="1669775"/>
            <a:ext cx="2501900" cy="4206240"/>
          </a:xfrm>
          <a:prstGeom prst="roundRect">
            <a:avLst>
              <a:gd name="adj" fmla="val 2679"/>
            </a:avLst>
          </a:prstGeom>
          <a:gradFill>
            <a:gsLst>
              <a:gs pos="0">
                <a:schemeClr val="accent1"/>
              </a:gs>
              <a:gs pos="100000">
                <a:schemeClr val="accent1">
                  <a:lumMod val="60000"/>
                  <a:lumOff val="40000"/>
                </a:schemeClr>
              </a:gs>
            </a:gsLst>
            <a:lin ang="5400000" scaled="0"/>
          </a:gradFill>
          <a:ln w="12700" cap="sq">
            <a:noFill/>
            <a:miter/>
          </a:ln>
          <a:effectLst>
            <a:outerShdw blurRad="419100" dist="38100" dir="2700000" algn="tl" rotWithShape="0">
              <a:schemeClr val="accent1">
                <a:lumMod val="75000"/>
                <a:alpha val="24000"/>
              </a:schemeClr>
            </a:outerShdw>
          </a:effectLst>
        </p:spPr>
        <p:txBody>
          <a:bodyPr vert="horz" wrap="square" lIns="91440" tIns="45720" rIns="91440" bIns="45720" rtlCol="0" anchor="ctr"/>
          <a:lstStyle/>
          <a:p>
            <a:pPr algn="ctr">
              <a:lnSpc>
                <a:spcPct val="100000"/>
              </a:lnSpc>
            </a:pPr>
            <a:endParaRPr kumimoji="1" lang="zh-CN" altLang="en-US"/>
          </a:p>
        </p:txBody>
      </p:sp>
      <p:sp>
        <p:nvSpPr>
          <p:cNvPr id="5" name="标题 1"/>
          <p:cNvSpPr txBox="1"/>
          <p:nvPr/>
        </p:nvSpPr>
        <p:spPr>
          <a:xfrm>
            <a:off x="762515" y="2931065"/>
            <a:ext cx="2312238" cy="2823212"/>
          </a:xfrm>
          <a:prstGeom prst="roundRect">
            <a:avLst>
              <a:gd name="adj" fmla="val 3003"/>
            </a:avLst>
          </a:prstGeom>
          <a:solidFill>
            <a:schemeClr val="bg1"/>
          </a:solidFill>
          <a:ln w="12700" cap="sq">
            <a:solidFill>
              <a:schemeClr val="bg1"/>
            </a:solidFill>
            <a:miter/>
          </a:ln>
        </p:spPr>
        <p:txBody>
          <a:bodyPr vert="horz" wrap="square" lIns="91440" tIns="45720" rIns="91440" bIns="45720" rtlCol="0" anchor="ctr"/>
          <a:lstStyle/>
          <a:p>
            <a:pPr algn="ctr">
              <a:lnSpc>
                <a:spcPct val="100000"/>
              </a:lnSpc>
            </a:pPr>
            <a:endParaRPr kumimoji="1" lang="zh-CN" altLang="en-US"/>
          </a:p>
        </p:txBody>
      </p:sp>
      <p:sp>
        <p:nvSpPr>
          <p:cNvPr id="6" name="标题 1"/>
          <p:cNvSpPr txBox="1"/>
          <p:nvPr/>
        </p:nvSpPr>
        <p:spPr>
          <a:xfrm>
            <a:off x="849523" y="1909234"/>
            <a:ext cx="2138223" cy="866272"/>
          </a:xfrm>
          <a:prstGeom prst="rect">
            <a:avLst/>
          </a:prstGeom>
          <a:noFill/>
          <a:ln>
            <a:noFill/>
          </a:ln>
        </p:spPr>
        <p:txBody>
          <a:bodyPr vert="horz" wrap="square" lIns="0" tIns="0" rIns="0" bIns="0" rtlCol="0" anchor="ctr"/>
          <a:lstStyle/>
          <a:p>
            <a:pPr algn="l">
              <a:lnSpc>
                <a:spcPct val="120000"/>
              </a:lnSpc>
            </a:pPr>
            <a:r>
              <a:rPr kumimoji="1" lang="en-US" altLang="zh-CN" sz="1600">
                <a:ln w="12700">
                  <a:noFill/>
                </a:ln>
                <a:solidFill>
                  <a:srgbClr val="FFFFFF">
                    <a:alpha val="100000"/>
                  </a:srgbClr>
                </a:solidFill>
                <a:latin typeface="Source Han Sans CN Bold"/>
                <a:ea typeface="Source Han Sans CN Bold"/>
                <a:cs typeface="Source Han Sans CN Bold"/>
              </a:rPr>
              <a:t>产业结构优化</a:t>
            </a:r>
            <a:endParaRPr kumimoji="1" lang="zh-CN" altLang="en-US"/>
          </a:p>
        </p:txBody>
      </p:sp>
      <p:sp>
        <p:nvSpPr>
          <p:cNvPr id="7" name="标题 1"/>
          <p:cNvSpPr txBox="1"/>
          <p:nvPr/>
        </p:nvSpPr>
        <p:spPr>
          <a:xfrm>
            <a:off x="862557" y="3117566"/>
            <a:ext cx="2112154" cy="2481152"/>
          </a:xfrm>
          <a:prstGeom prst="rect">
            <a:avLst/>
          </a:prstGeom>
          <a:noFill/>
          <a:ln cap="sq">
            <a:noFill/>
          </a:ln>
        </p:spPr>
        <p:txBody>
          <a:bodyPr vert="horz" wrap="square" lIns="0" tIns="0" rIns="0" bIns="0" rtlCol="0" anchor="t"/>
          <a:lstStyle/>
          <a:p>
            <a:pPr algn="l">
              <a:lnSpc>
                <a:spcPct val="150000"/>
              </a:lnSpc>
            </a:pPr>
            <a:r>
              <a:rPr kumimoji="1" lang="en-US" altLang="zh-CN" sz="1400">
                <a:ln w="12700">
                  <a:noFill/>
                </a:ln>
                <a:solidFill>
                  <a:srgbClr val="0D0D0D">
                    <a:alpha val="100000"/>
                  </a:srgbClr>
                </a:solidFill>
                <a:latin typeface="Source Han Sans"/>
                <a:ea typeface="Source Han Sans"/>
                <a:cs typeface="Source Han Sans"/>
              </a:rPr>
              <a:t>随着国家对三农问题的重视，农村产业结构正在逐步优化。这包括发展高产、优质、高效的农产品，以及推动农业向第二、第三产业延伸，形成产业链，提高农业附加值。</a:t>
            </a:r>
            <a:endParaRPr kumimoji="1" lang="zh-CN" altLang="en-US"/>
          </a:p>
        </p:txBody>
      </p:sp>
      <p:sp>
        <p:nvSpPr>
          <p:cNvPr id="8" name="标题 1"/>
          <p:cNvSpPr txBox="1"/>
          <p:nvPr/>
        </p:nvSpPr>
        <p:spPr>
          <a:xfrm>
            <a:off x="3445933" y="1669775"/>
            <a:ext cx="2501900" cy="4206240"/>
          </a:xfrm>
          <a:prstGeom prst="roundRect">
            <a:avLst>
              <a:gd name="adj" fmla="val 2679"/>
            </a:avLst>
          </a:prstGeom>
          <a:gradFill>
            <a:gsLst>
              <a:gs pos="0">
                <a:schemeClr val="accent1"/>
              </a:gs>
              <a:gs pos="100000">
                <a:schemeClr val="accent1">
                  <a:lumMod val="60000"/>
                  <a:lumOff val="40000"/>
                </a:schemeClr>
              </a:gs>
            </a:gsLst>
            <a:lin ang="5400000" scaled="0"/>
          </a:gradFill>
          <a:ln w="12700" cap="sq">
            <a:noFill/>
            <a:miter/>
          </a:ln>
          <a:effectLst>
            <a:outerShdw blurRad="419100" dist="38100" dir="2700000" algn="tl" rotWithShape="0">
              <a:schemeClr val="accent1">
                <a:lumMod val="75000"/>
                <a:alpha val="24000"/>
              </a:schemeClr>
            </a:outerShdw>
          </a:effectLst>
        </p:spPr>
        <p:txBody>
          <a:bodyPr vert="horz" wrap="square" lIns="91440" tIns="45720" rIns="91440" bIns="45720" rtlCol="0" anchor="ctr"/>
          <a:lstStyle/>
          <a:p>
            <a:pPr algn="ctr">
              <a:lnSpc>
                <a:spcPct val="100000"/>
              </a:lnSpc>
            </a:pPr>
            <a:endParaRPr kumimoji="1" lang="zh-CN" altLang="en-US"/>
          </a:p>
        </p:txBody>
      </p:sp>
      <p:sp>
        <p:nvSpPr>
          <p:cNvPr id="9" name="标题 1"/>
          <p:cNvSpPr txBox="1"/>
          <p:nvPr/>
        </p:nvSpPr>
        <p:spPr>
          <a:xfrm>
            <a:off x="3548048" y="2931065"/>
            <a:ext cx="2312238" cy="2823212"/>
          </a:xfrm>
          <a:prstGeom prst="roundRect">
            <a:avLst>
              <a:gd name="adj" fmla="val 3003"/>
            </a:avLst>
          </a:prstGeom>
          <a:solidFill>
            <a:schemeClr val="bg1"/>
          </a:solidFill>
          <a:ln w="12700" cap="sq">
            <a:solidFill>
              <a:schemeClr val="bg1"/>
            </a:solidFill>
            <a:miter/>
          </a:ln>
        </p:spPr>
        <p:txBody>
          <a:bodyPr vert="horz" wrap="square" lIns="91440" tIns="45720" rIns="91440" bIns="45720" rtlCol="0" anchor="ctr"/>
          <a:lstStyle/>
          <a:p>
            <a:pPr algn="ctr">
              <a:lnSpc>
                <a:spcPct val="100000"/>
              </a:lnSpc>
            </a:pPr>
            <a:endParaRPr kumimoji="1" lang="zh-CN" altLang="en-US"/>
          </a:p>
        </p:txBody>
      </p:sp>
      <p:sp>
        <p:nvSpPr>
          <p:cNvPr id="10" name="标题 1"/>
          <p:cNvSpPr txBox="1"/>
          <p:nvPr/>
        </p:nvSpPr>
        <p:spPr>
          <a:xfrm>
            <a:off x="3635056" y="1909234"/>
            <a:ext cx="2138223" cy="866272"/>
          </a:xfrm>
          <a:prstGeom prst="rect">
            <a:avLst/>
          </a:prstGeom>
          <a:noFill/>
          <a:ln>
            <a:noFill/>
          </a:ln>
        </p:spPr>
        <p:txBody>
          <a:bodyPr vert="horz" wrap="square" lIns="0" tIns="0" rIns="0" bIns="0" rtlCol="0" anchor="ctr"/>
          <a:lstStyle/>
          <a:p>
            <a:pPr algn="l">
              <a:lnSpc>
                <a:spcPct val="120000"/>
              </a:lnSpc>
            </a:pPr>
            <a:r>
              <a:rPr kumimoji="1" lang="en-US" altLang="zh-CN" sz="1600">
                <a:ln w="12700">
                  <a:noFill/>
                </a:ln>
                <a:solidFill>
                  <a:srgbClr val="FFFFFF">
                    <a:alpha val="100000"/>
                  </a:srgbClr>
                </a:solidFill>
                <a:latin typeface="Source Han Sans CN Bold"/>
                <a:ea typeface="Source Han Sans CN Bold"/>
                <a:cs typeface="Source Han Sans CN Bold"/>
              </a:rPr>
              <a:t>农村产业融合</a:t>
            </a:r>
            <a:endParaRPr kumimoji="1" lang="zh-CN" altLang="en-US"/>
          </a:p>
        </p:txBody>
      </p:sp>
      <p:sp>
        <p:nvSpPr>
          <p:cNvPr id="11" name="标题 1"/>
          <p:cNvSpPr txBox="1"/>
          <p:nvPr/>
        </p:nvSpPr>
        <p:spPr>
          <a:xfrm>
            <a:off x="3648090" y="3117566"/>
            <a:ext cx="2112154" cy="2481152"/>
          </a:xfrm>
          <a:prstGeom prst="rect">
            <a:avLst/>
          </a:prstGeom>
          <a:noFill/>
          <a:ln cap="sq">
            <a:noFill/>
          </a:ln>
        </p:spPr>
        <p:txBody>
          <a:bodyPr vert="horz" wrap="square" lIns="0" tIns="0" rIns="0" bIns="0" rtlCol="0" anchor="t"/>
          <a:lstStyle/>
          <a:p>
            <a:pPr algn="l">
              <a:lnSpc>
                <a:spcPct val="150000"/>
              </a:lnSpc>
            </a:pPr>
            <a:r>
              <a:rPr kumimoji="1" lang="en-US" altLang="zh-CN" sz="1400">
                <a:ln w="12700">
                  <a:noFill/>
                </a:ln>
                <a:solidFill>
                  <a:srgbClr val="0D0D0D">
                    <a:alpha val="100000"/>
                  </a:srgbClr>
                </a:solidFill>
                <a:latin typeface="Source Han Sans"/>
                <a:ea typeface="Source Han Sans"/>
                <a:cs typeface="Source Han Sans"/>
              </a:rPr>
              <a:t>农村产业融合是指将农业生产与加工、销售等环节紧密结合，形成一体化经营模式。这种模式有助于提高农产品附加值，增加农民收入，并促进农村经济的全面发展。</a:t>
            </a:r>
            <a:endParaRPr kumimoji="1" lang="zh-CN" altLang="en-US"/>
          </a:p>
        </p:txBody>
      </p:sp>
      <p:sp>
        <p:nvSpPr>
          <p:cNvPr id="12" name="标题 1"/>
          <p:cNvSpPr txBox="1"/>
          <p:nvPr/>
        </p:nvSpPr>
        <p:spPr>
          <a:xfrm>
            <a:off x="6231466" y="1669775"/>
            <a:ext cx="2501900" cy="4206240"/>
          </a:xfrm>
          <a:prstGeom prst="roundRect">
            <a:avLst>
              <a:gd name="adj" fmla="val 2679"/>
            </a:avLst>
          </a:prstGeom>
          <a:gradFill>
            <a:gsLst>
              <a:gs pos="0">
                <a:schemeClr val="accent1"/>
              </a:gs>
              <a:gs pos="100000">
                <a:schemeClr val="accent1">
                  <a:lumMod val="60000"/>
                  <a:lumOff val="40000"/>
                </a:schemeClr>
              </a:gs>
            </a:gsLst>
            <a:lin ang="5400000" scaled="0"/>
          </a:gradFill>
          <a:ln w="12700" cap="sq">
            <a:noFill/>
            <a:miter/>
          </a:ln>
          <a:effectLst>
            <a:outerShdw blurRad="419100" dist="38100" dir="2700000" algn="tl" rotWithShape="0">
              <a:schemeClr val="accent1">
                <a:lumMod val="75000"/>
                <a:alpha val="24000"/>
              </a:schemeClr>
            </a:outerShdw>
          </a:effectLst>
        </p:spPr>
        <p:txBody>
          <a:bodyPr vert="horz" wrap="square" lIns="91440" tIns="45720" rIns="91440" bIns="45720" rtlCol="0" anchor="ctr"/>
          <a:lstStyle/>
          <a:p>
            <a:pPr algn="ctr">
              <a:lnSpc>
                <a:spcPct val="100000"/>
              </a:lnSpc>
            </a:pPr>
            <a:endParaRPr kumimoji="1" lang="zh-CN" altLang="en-US"/>
          </a:p>
        </p:txBody>
      </p:sp>
      <p:sp>
        <p:nvSpPr>
          <p:cNvPr id="13" name="标题 1"/>
          <p:cNvSpPr txBox="1"/>
          <p:nvPr/>
        </p:nvSpPr>
        <p:spPr>
          <a:xfrm>
            <a:off x="6333581" y="2931065"/>
            <a:ext cx="2312238" cy="2823212"/>
          </a:xfrm>
          <a:prstGeom prst="roundRect">
            <a:avLst>
              <a:gd name="adj" fmla="val 3003"/>
            </a:avLst>
          </a:prstGeom>
          <a:solidFill>
            <a:schemeClr val="bg1"/>
          </a:solidFill>
          <a:ln w="12700" cap="sq">
            <a:solidFill>
              <a:schemeClr val="bg1"/>
            </a:solidFill>
            <a:miter/>
          </a:ln>
        </p:spPr>
        <p:txBody>
          <a:bodyPr vert="horz" wrap="square" lIns="91440" tIns="45720" rIns="91440" bIns="45720" rtlCol="0" anchor="ctr"/>
          <a:lstStyle/>
          <a:p>
            <a:pPr algn="ctr">
              <a:lnSpc>
                <a:spcPct val="100000"/>
              </a:lnSpc>
            </a:pPr>
            <a:endParaRPr kumimoji="1" lang="zh-CN" altLang="en-US"/>
          </a:p>
        </p:txBody>
      </p:sp>
      <p:sp>
        <p:nvSpPr>
          <p:cNvPr id="14" name="标题 1"/>
          <p:cNvSpPr txBox="1"/>
          <p:nvPr/>
        </p:nvSpPr>
        <p:spPr>
          <a:xfrm>
            <a:off x="6420589" y="1909234"/>
            <a:ext cx="2138223" cy="866272"/>
          </a:xfrm>
          <a:prstGeom prst="rect">
            <a:avLst/>
          </a:prstGeom>
          <a:noFill/>
          <a:ln>
            <a:noFill/>
          </a:ln>
        </p:spPr>
        <p:txBody>
          <a:bodyPr vert="horz" wrap="square" lIns="0" tIns="0" rIns="0" bIns="0" rtlCol="0" anchor="ctr"/>
          <a:lstStyle/>
          <a:p>
            <a:pPr algn="l">
              <a:lnSpc>
                <a:spcPct val="120000"/>
              </a:lnSpc>
            </a:pPr>
            <a:r>
              <a:rPr kumimoji="1" lang="en-US" altLang="zh-CN" sz="1600">
                <a:ln w="12700">
                  <a:noFill/>
                </a:ln>
                <a:solidFill>
                  <a:srgbClr val="FFFFFF">
                    <a:alpha val="100000"/>
                  </a:srgbClr>
                </a:solidFill>
                <a:latin typeface="Source Han Sans CN Bold"/>
                <a:ea typeface="Source Han Sans CN Bold"/>
                <a:cs typeface="Source Han Sans CN Bold"/>
              </a:rPr>
              <a:t>农村产业升级</a:t>
            </a:r>
            <a:endParaRPr kumimoji="1" lang="zh-CN" altLang="en-US"/>
          </a:p>
        </p:txBody>
      </p:sp>
      <p:sp>
        <p:nvSpPr>
          <p:cNvPr id="15" name="标题 1"/>
          <p:cNvSpPr txBox="1"/>
          <p:nvPr/>
        </p:nvSpPr>
        <p:spPr>
          <a:xfrm>
            <a:off x="6433623" y="3117566"/>
            <a:ext cx="2112154" cy="2481152"/>
          </a:xfrm>
          <a:prstGeom prst="rect">
            <a:avLst/>
          </a:prstGeom>
          <a:noFill/>
          <a:ln cap="sq">
            <a:noFill/>
          </a:ln>
        </p:spPr>
        <p:txBody>
          <a:bodyPr vert="horz" wrap="square" lIns="0" tIns="0" rIns="0" bIns="0" rtlCol="0" anchor="t"/>
          <a:lstStyle/>
          <a:p>
            <a:pPr algn="l">
              <a:lnSpc>
                <a:spcPct val="150000"/>
              </a:lnSpc>
            </a:pPr>
            <a:r>
              <a:rPr kumimoji="1" lang="en-US" altLang="zh-CN" sz="1400">
                <a:ln w="12700">
                  <a:noFill/>
                </a:ln>
                <a:solidFill>
                  <a:srgbClr val="0D0D0D">
                    <a:alpha val="100000"/>
                  </a:srgbClr>
                </a:solidFill>
                <a:latin typeface="Source Han Sans"/>
                <a:ea typeface="Source Han Sans"/>
                <a:cs typeface="Source Han Sans"/>
              </a:rPr>
              <a:t>农村产业升级主要是指通过技术创新、管理创新等手段，提高农业的科技含量和经济效益。例如，推广现代农业技术，提高农业生产效率和产品质量。</a:t>
            </a:r>
            <a:endParaRPr kumimoji="1" lang="zh-CN" altLang="en-US"/>
          </a:p>
        </p:txBody>
      </p:sp>
      <p:sp>
        <p:nvSpPr>
          <p:cNvPr id="16" name="标题 1"/>
          <p:cNvSpPr txBox="1"/>
          <p:nvPr/>
        </p:nvSpPr>
        <p:spPr>
          <a:xfrm>
            <a:off x="9017000" y="1669775"/>
            <a:ext cx="2501900" cy="4206240"/>
          </a:xfrm>
          <a:prstGeom prst="roundRect">
            <a:avLst>
              <a:gd name="adj" fmla="val 2679"/>
            </a:avLst>
          </a:prstGeom>
          <a:gradFill>
            <a:gsLst>
              <a:gs pos="0">
                <a:schemeClr val="accent1"/>
              </a:gs>
              <a:gs pos="100000">
                <a:schemeClr val="accent1">
                  <a:lumMod val="60000"/>
                  <a:lumOff val="40000"/>
                </a:schemeClr>
              </a:gs>
            </a:gsLst>
            <a:lin ang="5400000" scaled="0"/>
          </a:gradFill>
          <a:ln w="12700" cap="sq">
            <a:noFill/>
            <a:miter/>
          </a:ln>
          <a:effectLst>
            <a:outerShdw blurRad="419100" dist="38100" dir="2700000" algn="tl" rotWithShape="0">
              <a:schemeClr val="accent1">
                <a:lumMod val="75000"/>
                <a:alpha val="24000"/>
              </a:schemeClr>
            </a:outerShdw>
          </a:effectLst>
        </p:spPr>
        <p:txBody>
          <a:bodyPr vert="horz" wrap="square" lIns="91440" tIns="45720" rIns="91440" bIns="45720" rtlCol="0" anchor="ctr"/>
          <a:lstStyle/>
          <a:p>
            <a:pPr algn="ctr">
              <a:lnSpc>
                <a:spcPct val="100000"/>
              </a:lnSpc>
            </a:pPr>
            <a:endParaRPr kumimoji="1" lang="zh-CN" altLang="en-US"/>
          </a:p>
        </p:txBody>
      </p:sp>
      <p:sp>
        <p:nvSpPr>
          <p:cNvPr id="17" name="标题 1"/>
          <p:cNvSpPr txBox="1"/>
          <p:nvPr/>
        </p:nvSpPr>
        <p:spPr>
          <a:xfrm>
            <a:off x="9119115" y="2931065"/>
            <a:ext cx="2312238" cy="2823212"/>
          </a:xfrm>
          <a:prstGeom prst="roundRect">
            <a:avLst>
              <a:gd name="adj" fmla="val 3003"/>
            </a:avLst>
          </a:prstGeom>
          <a:solidFill>
            <a:schemeClr val="bg1"/>
          </a:solidFill>
          <a:ln w="12700" cap="sq">
            <a:solidFill>
              <a:schemeClr val="bg1"/>
            </a:solidFill>
            <a:miter/>
          </a:ln>
        </p:spPr>
        <p:txBody>
          <a:bodyPr vert="horz" wrap="square" lIns="91440" tIns="45720" rIns="91440" bIns="45720" rtlCol="0" anchor="ctr"/>
          <a:lstStyle/>
          <a:p>
            <a:pPr algn="ctr">
              <a:lnSpc>
                <a:spcPct val="100000"/>
              </a:lnSpc>
            </a:pPr>
            <a:endParaRPr kumimoji="1" lang="zh-CN" altLang="en-US"/>
          </a:p>
        </p:txBody>
      </p:sp>
      <p:sp>
        <p:nvSpPr>
          <p:cNvPr id="18" name="标题 1"/>
          <p:cNvSpPr txBox="1"/>
          <p:nvPr/>
        </p:nvSpPr>
        <p:spPr>
          <a:xfrm>
            <a:off x="9206123" y="1909234"/>
            <a:ext cx="2138223" cy="866272"/>
          </a:xfrm>
          <a:prstGeom prst="rect">
            <a:avLst/>
          </a:prstGeom>
          <a:noFill/>
          <a:ln>
            <a:noFill/>
          </a:ln>
        </p:spPr>
        <p:txBody>
          <a:bodyPr vert="horz" wrap="square" lIns="0" tIns="0" rIns="0" bIns="0" rtlCol="0" anchor="ctr"/>
          <a:lstStyle/>
          <a:p>
            <a:pPr algn="l">
              <a:lnSpc>
                <a:spcPct val="120000"/>
              </a:lnSpc>
            </a:pPr>
            <a:r>
              <a:rPr kumimoji="1" lang="en-US" altLang="zh-CN" sz="1600">
                <a:ln w="12700">
                  <a:noFill/>
                </a:ln>
                <a:solidFill>
                  <a:srgbClr val="FFFFFF">
                    <a:alpha val="100000"/>
                  </a:srgbClr>
                </a:solidFill>
                <a:latin typeface="Source Han Sans CN Bold"/>
                <a:ea typeface="Source Han Sans CN Bold"/>
                <a:cs typeface="Source Han Sans CN Bold"/>
              </a:rPr>
              <a:t>农村产业创新</a:t>
            </a:r>
            <a:endParaRPr kumimoji="1" lang="zh-CN" altLang="en-US"/>
          </a:p>
        </p:txBody>
      </p:sp>
      <p:sp>
        <p:nvSpPr>
          <p:cNvPr id="19" name="标题 1"/>
          <p:cNvSpPr txBox="1"/>
          <p:nvPr/>
        </p:nvSpPr>
        <p:spPr>
          <a:xfrm>
            <a:off x="9219157" y="3117566"/>
            <a:ext cx="2112154" cy="2481152"/>
          </a:xfrm>
          <a:prstGeom prst="rect">
            <a:avLst/>
          </a:prstGeom>
          <a:noFill/>
          <a:ln cap="sq">
            <a:noFill/>
          </a:ln>
        </p:spPr>
        <p:txBody>
          <a:bodyPr vert="horz" wrap="square" lIns="0" tIns="0" rIns="0" bIns="0" rtlCol="0" anchor="t"/>
          <a:lstStyle/>
          <a:p>
            <a:pPr algn="l">
              <a:lnSpc>
                <a:spcPct val="150000"/>
              </a:lnSpc>
            </a:pPr>
            <a:r>
              <a:rPr kumimoji="1" lang="en-US" altLang="zh-CN" sz="1400">
                <a:ln w="12700">
                  <a:noFill/>
                </a:ln>
                <a:solidFill>
                  <a:srgbClr val="0D0D0D">
                    <a:alpha val="100000"/>
                  </a:srgbClr>
                </a:solidFill>
                <a:latin typeface="Source Han Sans"/>
                <a:ea typeface="Source Han Sans"/>
                <a:cs typeface="Source Han Sans"/>
              </a:rPr>
              <a:t>农村产业创新涉及新产品、新技术、新模式的引入和应用。比如，发展观光农业、体验农业等新型农业模式，为农村经济注入新活力。</a:t>
            </a:r>
            <a:endParaRPr kumimoji="1" lang="zh-CN" altLang="en-US"/>
          </a:p>
        </p:txBody>
      </p:sp>
      <p:sp>
        <p:nvSpPr>
          <p:cNvPr id="20"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农村产业结构调整</a:t>
            </a:r>
            <a:endParaRPr kumimoji="1" lang="zh-CN" altLang="en-US"/>
          </a:p>
        </p:txBody>
      </p:sp>
      <p:sp>
        <p:nvSpPr>
          <p:cNvPr id="22"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881141" y="1303304"/>
            <a:ext cx="10603143" cy="292566"/>
          </a:xfrm>
          <a:prstGeom prst="rect">
            <a:avLst/>
          </a:prstGeom>
          <a:noFill/>
          <a:ln>
            <a:noFill/>
          </a:ln>
        </p:spPr>
        <p:txBody>
          <a:bodyPr vert="horz" wrap="none" lIns="0" tIns="0" rIns="0" bIns="0" rtlCol="0" anchor="t"/>
          <a:lstStyle/>
          <a:p>
            <a:pPr algn="l">
              <a:lnSpc>
                <a:spcPct val="110000"/>
              </a:lnSpc>
            </a:pPr>
            <a:r>
              <a:rPr kumimoji="1" lang="en-US" altLang="zh-CN" sz="1600">
                <a:ln w="12700">
                  <a:noFill/>
                </a:ln>
                <a:solidFill>
                  <a:srgbClr val="AC6C2A">
                    <a:alpha val="100000"/>
                  </a:srgbClr>
                </a:solidFill>
                <a:latin typeface="Source Han Sans CN Bold"/>
                <a:ea typeface="Source Han Sans CN Bold"/>
                <a:cs typeface="Source Han Sans CN Bold"/>
              </a:rPr>
              <a:t>农村消费市场</a:t>
            </a:r>
            <a:endParaRPr kumimoji="1" lang="zh-CN" altLang="en-US"/>
          </a:p>
        </p:txBody>
      </p:sp>
      <p:sp>
        <p:nvSpPr>
          <p:cNvPr id="5" name="标题 1"/>
          <p:cNvSpPr txBox="1"/>
          <p:nvPr/>
        </p:nvSpPr>
        <p:spPr>
          <a:xfrm>
            <a:off x="808949" y="1631607"/>
            <a:ext cx="10700193" cy="593679"/>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a:ea typeface="Source Han Sans"/>
                <a:cs typeface="Source Han Sans"/>
              </a:rPr>
              <a:t>随着农民收入的增加，农村消费市场潜力巨大。开发农村消费市场，不仅能够满足农民日益增长的生活需求，还能刺激经济增长。</a:t>
            </a:r>
            <a:endParaRPr kumimoji="1" lang="zh-CN" altLang="en-US"/>
          </a:p>
        </p:txBody>
      </p:sp>
      <p:sp>
        <p:nvSpPr>
          <p:cNvPr id="6" name="标题 1"/>
          <p:cNvSpPr txBox="1"/>
          <p:nvPr/>
        </p:nvSpPr>
        <p:spPr>
          <a:xfrm>
            <a:off x="670157" y="1349008"/>
            <a:ext cx="119879" cy="119879"/>
          </a:xfrm>
          <a:prstGeom prst="ellipse">
            <a:avLst/>
          </a:prstGeom>
          <a:solidFill>
            <a:schemeClr val="accent1"/>
          </a:solidFill>
          <a:ln w="12700" cap="sq">
            <a:noFill/>
            <a:miter/>
          </a:ln>
          <a:effectLst/>
        </p:spPr>
        <p:txBody>
          <a:bodyPr vert="horz" wrap="square" lIns="91440" tIns="45720" rIns="91440" bIns="45720" rtlCol="0" anchor="ctr"/>
          <a:lstStyle/>
          <a:p>
            <a:pPr algn="l">
              <a:lnSpc>
                <a:spcPct val="110000"/>
              </a:lnSpc>
            </a:pPr>
            <a:endParaRPr kumimoji="1" lang="zh-CN" altLang="en-US"/>
          </a:p>
        </p:txBody>
      </p:sp>
      <p:sp>
        <p:nvSpPr>
          <p:cNvPr id="7" name="标题 1"/>
          <p:cNvSpPr txBox="1"/>
          <p:nvPr/>
        </p:nvSpPr>
        <p:spPr>
          <a:xfrm>
            <a:off x="881141" y="2552346"/>
            <a:ext cx="10603143" cy="292566"/>
          </a:xfrm>
          <a:prstGeom prst="rect">
            <a:avLst/>
          </a:prstGeom>
          <a:noFill/>
          <a:ln>
            <a:noFill/>
          </a:ln>
        </p:spPr>
        <p:txBody>
          <a:bodyPr vert="horz" wrap="none" lIns="0" tIns="0" rIns="0" bIns="0" rtlCol="0" anchor="t"/>
          <a:lstStyle/>
          <a:p>
            <a:pPr algn="l">
              <a:lnSpc>
                <a:spcPct val="110000"/>
              </a:lnSpc>
            </a:pPr>
            <a:r>
              <a:rPr kumimoji="1" lang="en-US" altLang="zh-CN" sz="1600">
                <a:ln w="12700">
                  <a:noFill/>
                </a:ln>
                <a:solidFill>
                  <a:srgbClr val="900000">
                    <a:alpha val="100000"/>
                  </a:srgbClr>
                </a:solidFill>
                <a:latin typeface="Source Han Sans CN Bold"/>
                <a:ea typeface="Source Han Sans CN Bold"/>
                <a:cs typeface="Source Han Sans CN Bold"/>
              </a:rPr>
              <a:t>农村投资市场</a:t>
            </a:r>
            <a:endParaRPr kumimoji="1" lang="zh-CN" altLang="en-US"/>
          </a:p>
        </p:txBody>
      </p:sp>
      <p:sp>
        <p:nvSpPr>
          <p:cNvPr id="8" name="标题 1"/>
          <p:cNvSpPr txBox="1"/>
          <p:nvPr/>
        </p:nvSpPr>
        <p:spPr>
          <a:xfrm>
            <a:off x="808949" y="2880649"/>
            <a:ext cx="10700193" cy="593679"/>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a:ea typeface="Source Han Sans"/>
                <a:cs typeface="Source Han Sans"/>
              </a:rPr>
              <a:t>农村投资市场的开发，可以吸引更多的资金流向农村，促进农业和农村基础设施的建设，从而推动农村经济的快速发展。</a:t>
            </a:r>
            <a:endParaRPr kumimoji="1" lang="zh-CN" altLang="en-US"/>
          </a:p>
        </p:txBody>
      </p:sp>
      <p:sp>
        <p:nvSpPr>
          <p:cNvPr id="9" name="标题 1"/>
          <p:cNvSpPr txBox="1"/>
          <p:nvPr/>
        </p:nvSpPr>
        <p:spPr>
          <a:xfrm>
            <a:off x="670157" y="2613372"/>
            <a:ext cx="119879" cy="119879"/>
          </a:xfrm>
          <a:prstGeom prst="ellipse">
            <a:avLst/>
          </a:prstGeom>
          <a:solidFill>
            <a:schemeClr val="accent2"/>
          </a:solidFill>
          <a:ln w="12700" cap="sq">
            <a:noFill/>
            <a:miter/>
          </a:ln>
          <a:effectLst/>
        </p:spPr>
        <p:txBody>
          <a:bodyPr vert="horz" wrap="square" lIns="91440" tIns="45720" rIns="91440" bIns="45720" rtlCol="0" anchor="ctr"/>
          <a:lstStyle/>
          <a:p>
            <a:pPr algn="l">
              <a:lnSpc>
                <a:spcPct val="110000"/>
              </a:lnSpc>
            </a:pPr>
            <a:endParaRPr kumimoji="1" lang="zh-CN" altLang="en-US"/>
          </a:p>
        </p:txBody>
      </p:sp>
      <p:sp>
        <p:nvSpPr>
          <p:cNvPr id="10" name="标题 1"/>
          <p:cNvSpPr txBox="1"/>
          <p:nvPr/>
        </p:nvSpPr>
        <p:spPr>
          <a:xfrm>
            <a:off x="881141" y="3801388"/>
            <a:ext cx="10603143" cy="292566"/>
          </a:xfrm>
          <a:prstGeom prst="rect">
            <a:avLst/>
          </a:prstGeom>
          <a:noFill/>
          <a:ln>
            <a:noFill/>
          </a:ln>
        </p:spPr>
        <p:txBody>
          <a:bodyPr vert="horz" wrap="none" lIns="0" tIns="0" rIns="0" bIns="0" rtlCol="0" anchor="t"/>
          <a:lstStyle/>
          <a:p>
            <a:pPr algn="l">
              <a:lnSpc>
                <a:spcPct val="110000"/>
              </a:lnSpc>
            </a:pPr>
            <a:r>
              <a:rPr kumimoji="1" lang="en-US" altLang="zh-CN" sz="1600">
                <a:ln w="12700">
                  <a:noFill/>
                </a:ln>
                <a:solidFill>
                  <a:srgbClr val="AC6C2A">
                    <a:alpha val="100000"/>
                  </a:srgbClr>
                </a:solidFill>
                <a:latin typeface="Source Han Sans CN Bold"/>
                <a:ea typeface="Source Han Sans CN Bold"/>
                <a:cs typeface="Source Han Sans CN Bold"/>
              </a:rPr>
              <a:t>农村服务市场</a:t>
            </a:r>
            <a:endParaRPr kumimoji="1" lang="zh-CN" altLang="en-US"/>
          </a:p>
        </p:txBody>
      </p:sp>
      <p:sp>
        <p:nvSpPr>
          <p:cNvPr id="11" name="标题 1"/>
          <p:cNvSpPr txBox="1"/>
          <p:nvPr/>
        </p:nvSpPr>
        <p:spPr>
          <a:xfrm>
            <a:off x="808949" y="4129691"/>
            <a:ext cx="10700193" cy="593679"/>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a:ea typeface="Source Han Sans"/>
                <a:cs typeface="Source Han Sans"/>
              </a:rPr>
              <a:t>农村服务市场包括教育、医疗、文化等服务业。随着农村经济的发展，农民对高质量服务的需求不断增加，服务市场的开发成为提升农村生活品质的关键。</a:t>
            </a:r>
            <a:endParaRPr kumimoji="1" lang="zh-CN" altLang="en-US"/>
          </a:p>
        </p:txBody>
      </p:sp>
      <p:sp>
        <p:nvSpPr>
          <p:cNvPr id="12" name="标题 1"/>
          <p:cNvSpPr txBox="1"/>
          <p:nvPr/>
        </p:nvSpPr>
        <p:spPr>
          <a:xfrm>
            <a:off x="670157" y="3883127"/>
            <a:ext cx="119879" cy="119879"/>
          </a:xfrm>
          <a:prstGeom prst="ellipse">
            <a:avLst/>
          </a:prstGeom>
          <a:solidFill>
            <a:schemeClr val="accent1"/>
          </a:solidFill>
          <a:ln w="12700" cap="sq">
            <a:noFill/>
            <a:miter/>
          </a:ln>
          <a:effectLst/>
        </p:spPr>
        <p:txBody>
          <a:bodyPr vert="horz" wrap="square" lIns="91440" tIns="45720" rIns="91440" bIns="45720" rtlCol="0" anchor="ctr"/>
          <a:lstStyle/>
          <a:p>
            <a:pPr algn="l">
              <a:lnSpc>
                <a:spcPct val="110000"/>
              </a:lnSpc>
            </a:pPr>
            <a:endParaRPr kumimoji="1" lang="zh-CN" altLang="en-US"/>
          </a:p>
        </p:txBody>
      </p:sp>
      <p:sp>
        <p:nvSpPr>
          <p:cNvPr id="13" name="标题 1"/>
          <p:cNvSpPr txBox="1"/>
          <p:nvPr/>
        </p:nvSpPr>
        <p:spPr>
          <a:xfrm>
            <a:off x="881141" y="5050431"/>
            <a:ext cx="10603143" cy="292566"/>
          </a:xfrm>
          <a:prstGeom prst="rect">
            <a:avLst/>
          </a:prstGeom>
          <a:noFill/>
          <a:ln>
            <a:noFill/>
          </a:ln>
        </p:spPr>
        <p:txBody>
          <a:bodyPr vert="horz" wrap="none" lIns="0" tIns="0" rIns="0" bIns="0" rtlCol="0" anchor="t"/>
          <a:lstStyle/>
          <a:p>
            <a:pPr algn="l">
              <a:lnSpc>
                <a:spcPct val="110000"/>
              </a:lnSpc>
            </a:pPr>
            <a:r>
              <a:rPr kumimoji="1" lang="en-US" altLang="zh-CN" sz="1600">
                <a:ln w="12700">
                  <a:noFill/>
                </a:ln>
                <a:solidFill>
                  <a:srgbClr val="900000">
                    <a:alpha val="100000"/>
                  </a:srgbClr>
                </a:solidFill>
                <a:latin typeface="Source Han Sans CN Bold"/>
                <a:ea typeface="Source Han Sans CN Bold"/>
                <a:cs typeface="Source Han Sans CN Bold"/>
              </a:rPr>
              <a:t>农村电商市场</a:t>
            </a:r>
            <a:endParaRPr kumimoji="1" lang="zh-CN" altLang="en-US"/>
          </a:p>
        </p:txBody>
      </p:sp>
      <p:sp>
        <p:nvSpPr>
          <p:cNvPr id="14" name="标题 1"/>
          <p:cNvSpPr txBox="1"/>
          <p:nvPr/>
        </p:nvSpPr>
        <p:spPr>
          <a:xfrm>
            <a:off x="808949" y="5378734"/>
            <a:ext cx="10700193" cy="593679"/>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262626">
                    <a:alpha val="100000"/>
                  </a:srgbClr>
                </a:solidFill>
                <a:latin typeface="Source Han Sans"/>
                <a:ea typeface="Source Han Sans"/>
                <a:cs typeface="Source Han Sans"/>
              </a:rPr>
              <a:t>农村电商市场的兴起，为农产品销售提供了新的渠道，同时也为农民提供了更多就业和创业机会，促进了农村经济的数字化转型。</a:t>
            </a:r>
            <a:endParaRPr kumimoji="1" lang="zh-CN" altLang="en-US"/>
          </a:p>
        </p:txBody>
      </p:sp>
      <p:sp>
        <p:nvSpPr>
          <p:cNvPr id="15" name="标题 1"/>
          <p:cNvSpPr txBox="1"/>
          <p:nvPr/>
        </p:nvSpPr>
        <p:spPr>
          <a:xfrm>
            <a:off x="670157" y="5123431"/>
            <a:ext cx="119879" cy="119879"/>
          </a:xfrm>
          <a:prstGeom prst="ellipse">
            <a:avLst/>
          </a:prstGeom>
          <a:solidFill>
            <a:schemeClr val="accent2"/>
          </a:solidFill>
          <a:ln w="12700" cap="sq">
            <a:noFill/>
            <a:miter/>
          </a:ln>
          <a:effectLst/>
        </p:spPr>
        <p:txBody>
          <a:bodyPr vert="horz" wrap="square" lIns="91440" tIns="45720" rIns="91440" bIns="45720" rtlCol="0" anchor="ctr"/>
          <a:lstStyle/>
          <a:p>
            <a:pPr algn="l">
              <a:lnSpc>
                <a:spcPct val="110000"/>
              </a:lnSpc>
            </a:pPr>
            <a:endParaRPr kumimoji="1" lang="zh-CN" altLang="en-US"/>
          </a:p>
        </p:txBody>
      </p:sp>
      <p:sp>
        <p:nvSpPr>
          <p:cNvPr id="16"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农村市场开发</a:t>
            </a:r>
            <a:endParaRPr kumimoji="1" lang="zh-CN" altLang="en-US"/>
          </a:p>
        </p:txBody>
      </p:sp>
      <p:sp>
        <p:nvSpPr>
          <p:cNvPr id="18"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5083721" y="954440"/>
            <a:ext cx="1053475" cy="1053475"/>
          </a:xfrm>
          <a:custGeom>
            <a:avLst/>
            <a:gdLst>
              <a:gd name="connsiteX0" fmla="*/ 919977 w 919977"/>
              <a:gd name="connsiteY0" fmla="*/ 459989 h 919977"/>
              <a:gd name="connsiteX1" fmla="*/ 459989 w 919977"/>
              <a:gd name="connsiteY1" fmla="*/ 919977 h 919977"/>
              <a:gd name="connsiteX2" fmla="*/ 0 w 919977"/>
              <a:gd name="connsiteY2" fmla="*/ 459989 h 919977"/>
              <a:gd name="connsiteX3" fmla="*/ 459989 w 919977"/>
              <a:gd name="connsiteY3" fmla="*/ 0 h 919977"/>
              <a:gd name="connsiteX4" fmla="*/ 919977 w 919977"/>
              <a:gd name="connsiteY4" fmla="*/ 459989 h 919977"/>
            </a:gdLst>
            <a:ahLst/>
            <a:cxnLst/>
            <a:rect l="l" t="t" r="r" b="b"/>
            <a:pathLst>
              <a:path w="919977" h="919977">
                <a:moveTo>
                  <a:pt x="919977" y="459989"/>
                </a:moveTo>
                <a:cubicBezTo>
                  <a:pt x="919977" y="714033"/>
                  <a:pt x="714033" y="919977"/>
                  <a:pt x="459989" y="919977"/>
                </a:cubicBezTo>
                <a:cubicBezTo>
                  <a:pt x="205944" y="919977"/>
                  <a:pt x="0" y="714033"/>
                  <a:pt x="0" y="459989"/>
                </a:cubicBezTo>
                <a:cubicBezTo>
                  <a:pt x="0" y="205944"/>
                  <a:pt x="205944" y="0"/>
                  <a:pt x="459989" y="0"/>
                </a:cubicBezTo>
                <a:cubicBezTo>
                  <a:pt x="714033" y="0"/>
                  <a:pt x="919977" y="205944"/>
                  <a:pt x="919977" y="459989"/>
                </a:cubicBezTo>
                <a:close/>
              </a:path>
            </a:pathLst>
          </a:custGeom>
          <a:solidFill>
            <a:schemeClr val="accent1">
              <a:lumMod val="40000"/>
              <a:lumOff val="60000"/>
            </a:schemeClr>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5083586" y="5211325"/>
            <a:ext cx="1053437" cy="1053437"/>
          </a:xfrm>
          <a:custGeom>
            <a:avLst/>
            <a:gdLst>
              <a:gd name="connsiteX0" fmla="*/ 919944 w 919944"/>
              <a:gd name="connsiteY0" fmla="*/ 459972 h 919944"/>
              <a:gd name="connsiteX1" fmla="*/ 459972 w 919944"/>
              <a:gd name="connsiteY1" fmla="*/ 919944 h 919944"/>
              <a:gd name="connsiteX2" fmla="*/ 0 w 919944"/>
              <a:gd name="connsiteY2" fmla="*/ 459972 h 919944"/>
              <a:gd name="connsiteX3" fmla="*/ 459972 w 919944"/>
              <a:gd name="connsiteY3" fmla="*/ 0 h 919944"/>
              <a:gd name="connsiteX4" fmla="*/ 919944 w 919944"/>
              <a:gd name="connsiteY4" fmla="*/ 459972 h 919944"/>
            </a:gdLst>
            <a:ahLst/>
            <a:cxnLst/>
            <a:rect l="l" t="t" r="r" b="b"/>
            <a:pathLst>
              <a:path w="919944" h="919944">
                <a:moveTo>
                  <a:pt x="919944" y="459972"/>
                </a:moveTo>
                <a:cubicBezTo>
                  <a:pt x="919944" y="714008"/>
                  <a:pt x="714008" y="919944"/>
                  <a:pt x="459972" y="919944"/>
                </a:cubicBezTo>
                <a:cubicBezTo>
                  <a:pt x="205936" y="919944"/>
                  <a:pt x="0" y="714008"/>
                  <a:pt x="0" y="459972"/>
                </a:cubicBezTo>
                <a:cubicBezTo>
                  <a:pt x="0" y="205936"/>
                  <a:pt x="205937" y="0"/>
                  <a:pt x="459972" y="0"/>
                </a:cubicBezTo>
                <a:cubicBezTo>
                  <a:pt x="714008" y="0"/>
                  <a:pt x="919944" y="205937"/>
                  <a:pt x="919944" y="459972"/>
                </a:cubicBezTo>
                <a:close/>
              </a:path>
            </a:pathLst>
          </a:custGeom>
          <a:solidFill>
            <a:schemeClr val="accent1">
              <a:lumMod val="40000"/>
              <a:lumOff val="60000"/>
            </a:schemeClr>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5811269" y="2442183"/>
            <a:ext cx="1053483" cy="1053482"/>
          </a:xfrm>
          <a:custGeom>
            <a:avLst/>
            <a:gdLst>
              <a:gd name="connsiteX0" fmla="*/ 919984 w 919984"/>
              <a:gd name="connsiteY0" fmla="*/ 459992 h 919983"/>
              <a:gd name="connsiteX1" fmla="*/ 459992 w 919984"/>
              <a:gd name="connsiteY1" fmla="*/ 919984 h 919983"/>
              <a:gd name="connsiteX2" fmla="*/ 0 w 919984"/>
              <a:gd name="connsiteY2" fmla="*/ 459992 h 919983"/>
              <a:gd name="connsiteX3" fmla="*/ 459992 w 919984"/>
              <a:gd name="connsiteY3" fmla="*/ 0 h 919983"/>
              <a:gd name="connsiteX4" fmla="*/ 919984 w 919984"/>
              <a:gd name="connsiteY4" fmla="*/ 459992 h 919983"/>
            </a:gdLst>
            <a:ahLst/>
            <a:cxnLst/>
            <a:rect l="l" t="t" r="r" b="b"/>
            <a:pathLst>
              <a:path w="919984" h="919983">
                <a:moveTo>
                  <a:pt x="919984" y="459992"/>
                </a:moveTo>
                <a:cubicBezTo>
                  <a:pt x="919984" y="714039"/>
                  <a:pt x="714038" y="919984"/>
                  <a:pt x="459992" y="919984"/>
                </a:cubicBezTo>
                <a:cubicBezTo>
                  <a:pt x="205945" y="919984"/>
                  <a:pt x="0" y="714039"/>
                  <a:pt x="0" y="459992"/>
                </a:cubicBezTo>
                <a:cubicBezTo>
                  <a:pt x="0" y="205946"/>
                  <a:pt x="205946" y="0"/>
                  <a:pt x="459992" y="0"/>
                </a:cubicBezTo>
                <a:cubicBezTo>
                  <a:pt x="714039" y="0"/>
                  <a:pt x="919984" y="205946"/>
                  <a:pt x="919984" y="459992"/>
                </a:cubicBezTo>
                <a:close/>
              </a:path>
            </a:pathLst>
          </a:custGeom>
          <a:solidFill>
            <a:schemeClr val="accent1"/>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1059655" y="2705796"/>
            <a:ext cx="1854046" cy="1854044"/>
          </a:xfrm>
          <a:custGeom>
            <a:avLst/>
            <a:gdLst>
              <a:gd name="connsiteX0" fmla="*/ 2351135 w 2351134"/>
              <a:gd name="connsiteY0" fmla="*/ 1175567 h 2351134"/>
              <a:gd name="connsiteX1" fmla="*/ 1175568 w 2351134"/>
              <a:gd name="connsiteY1" fmla="*/ 2351135 h 2351134"/>
              <a:gd name="connsiteX2" fmla="*/ 0 w 2351134"/>
              <a:gd name="connsiteY2" fmla="*/ 1175567 h 2351134"/>
              <a:gd name="connsiteX3" fmla="*/ 1175568 w 2351134"/>
              <a:gd name="connsiteY3" fmla="*/ 0 h 2351134"/>
              <a:gd name="connsiteX4" fmla="*/ 2351135 w 2351134"/>
              <a:gd name="connsiteY4" fmla="*/ 1175567 h 2351134"/>
            </a:gdLst>
            <a:ahLst/>
            <a:cxnLst/>
            <a:rect l="l" t="t" r="r" b="b"/>
            <a:pathLst>
              <a:path w="2351134" h="2351134">
                <a:moveTo>
                  <a:pt x="2351135" y="1175567"/>
                </a:moveTo>
                <a:cubicBezTo>
                  <a:pt x="2351135" y="1824815"/>
                  <a:pt x="1824816" y="2351135"/>
                  <a:pt x="1175568" y="2351135"/>
                </a:cubicBezTo>
                <a:cubicBezTo>
                  <a:pt x="526320" y="2351135"/>
                  <a:pt x="0" y="1824815"/>
                  <a:pt x="0" y="1175567"/>
                </a:cubicBezTo>
                <a:cubicBezTo>
                  <a:pt x="0" y="526319"/>
                  <a:pt x="526320" y="0"/>
                  <a:pt x="1175568" y="0"/>
                </a:cubicBezTo>
                <a:cubicBezTo>
                  <a:pt x="1824816" y="0"/>
                  <a:pt x="2351135" y="526319"/>
                  <a:pt x="2351135" y="1175567"/>
                </a:cubicBezTo>
                <a:close/>
              </a:path>
            </a:pathLst>
          </a:custGeom>
          <a:solidFill>
            <a:schemeClr val="bg1"/>
          </a:solidFill>
          <a:ln w="31750" cap="flat">
            <a:solidFill>
              <a:schemeClr val="accent1"/>
            </a:solidFill>
            <a:miter/>
          </a:ln>
          <a:effectLst/>
        </p:spPr>
        <p:txBody>
          <a:bodyPr vert="horz" wrap="square" lIns="91440" tIns="45720" rIns="91440" bIns="45720" rtlCol="0" anchor="ctr"/>
          <a:lstStyle/>
          <a:p>
            <a:pPr algn="l">
              <a:lnSpc>
                <a:spcPct val="110000"/>
              </a:lnSpc>
            </a:pPr>
            <a:endParaRPr kumimoji="1" lang="zh-CN" altLang="en-US"/>
          </a:p>
        </p:txBody>
      </p:sp>
      <p:sp>
        <p:nvSpPr>
          <p:cNvPr id="8" name="标题 1"/>
          <p:cNvSpPr txBox="1"/>
          <p:nvPr/>
        </p:nvSpPr>
        <p:spPr>
          <a:xfrm>
            <a:off x="1687845" y="3351162"/>
            <a:ext cx="597664" cy="563312"/>
          </a:xfrm>
          <a:custGeom>
            <a:avLst/>
            <a:gdLst>
              <a:gd name="connsiteX0" fmla="*/ 565749 w 763907"/>
              <a:gd name="connsiteY0" fmla="*/ 529546 h 720000"/>
              <a:gd name="connsiteX1" fmla="*/ 585849 w 763907"/>
              <a:gd name="connsiteY1" fmla="*/ 537865 h 720000"/>
              <a:gd name="connsiteX2" fmla="*/ 698960 w 763907"/>
              <a:gd name="connsiteY2" fmla="*/ 650977 h 720000"/>
              <a:gd name="connsiteX3" fmla="*/ 698960 w 763907"/>
              <a:gd name="connsiteY3" fmla="*/ 691178 h 720000"/>
              <a:gd name="connsiteX4" fmla="*/ 678860 w 763907"/>
              <a:gd name="connsiteY4" fmla="*/ 699521 h 720000"/>
              <a:gd name="connsiteX5" fmla="*/ 658760 w 763907"/>
              <a:gd name="connsiteY5" fmla="*/ 691178 h 720000"/>
              <a:gd name="connsiteX6" fmla="*/ 545648 w 763907"/>
              <a:gd name="connsiteY6" fmla="*/ 578066 h 720000"/>
              <a:gd name="connsiteX7" fmla="*/ 545648 w 763907"/>
              <a:gd name="connsiteY7" fmla="*/ 537865 h 720000"/>
              <a:gd name="connsiteX8" fmla="*/ 565749 w 763907"/>
              <a:gd name="connsiteY8" fmla="*/ 529546 h 720000"/>
              <a:gd name="connsiteX9" fmla="*/ 565749 w 763907"/>
              <a:gd name="connsiteY9" fmla="*/ 359807 h 720000"/>
              <a:gd name="connsiteX10" fmla="*/ 735464 w 763907"/>
              <a:gd name="connsiteY10" fmla="*/ 359807 h 720000"/>
              <a:gd name="connsiteX11" fmla="*/ 763907 w 763907"/>
              <a:gd name="connsiteY11" fmla="*/ 388251 h 720000"/>
              <a:gd name="connsiteX12" fmla="*/ 735464 w 763907"/>
              <a:gd name="connsiteY12" fmla="*/ 416695 h 720000"/>
              <a:gd name="connsiteX13" fmla="*/ 565749 w 763907"/>
              <a:gd name="connsiteY13" fmla="*/ 416695 h 720000"/>
              <a:gd name="connsiteX14" fmla="*/ 537305 w 763907"/>
              <a:gd name="connsiteY14" fmla="*/ 388251 h 720000"/>
              <a:gd name="connsiteX15" fmla="*/ 565749 w 763907"/>
              <a:gd name="connsiteY15" fmla="*/ 359807 h 720000"/>
              <a:gd name="connsiteX16" fmla="*/ 678860 w 763907"/>
              <a:gd name="connsiteY16" fmla="*/ 77005 h 720000"/>
              <a:gd name="connsiteX17" fmla="*/ 698960 w 763907"/>
              <a:gd name="connsiteY17" fmla="*/ 85325 h 720000"/>
              <a:gd name="connsiteX18" fmla="*/ 698960 w 763907"/>
              <a:gd name="connsiteY18" fmla="*/ 125525 h 720000"/>
              <a:gd name="connsiteX19" fmla="*/ 585849 w 763907"/>
              <a:gd name="connsiteY19" fmla="*/ 238636 h 720000"/>
              <a:gd name="connsiteX20" fmla="*/ 565749 w 763907"/>
              <a:gd name="connsiteY20" fmla="*/ 246980 h 720000"/>
              <a:gd name="connsiteX21" fmla="*/ 545648 w 763907"/>
              <a:gd name="connsiteY21" fmla="*/ 238636 h 720000"/>
              <a:gd name="connsiteX22" fmla="*/ 545648 w 763907"/>
              <a:gd name="connsiteY22" fmla="*/ 198436 h 720000"/>
              <a:gd name="connsiteX23" fmla="*/ 658760 w 763907"/>
              <a:gd name="connsiteY23" fmla="*/ 85325 h 720000"/>
              <a:gd name="connsiteX24" fmla="*/ 678860 w 763907"/>
              <a:gd name="connsiteY24" fmla="*/ 77005 h 720000"/>
              <a:gd name="connsiteX25" fmla="*/ 362802 w 763907"/>
              <a:gd name="connsiteY25" fmla="*/ 5 h 720000"/>
              <a:gd name="connsiteX26" fmla="*/ 422012 w 763907"/>
              <a:gd name="connsiteY26" fmla="*/ 16490 h 720000"/>
              <a:gd name="connsiteX27" fmla="*/ 481080 w 763907"/>
              <a:gd name="connsiteY27" fmla="*/ 119457 h 720000"/>
              <a:gd name="connsiteX28" fmla="*/ 481080 w 763907"/>
              <a:gd name="connsiteY28" fmla="*/ 600631 h 720000"/>
              <a:gd name="connsiteX29" fmla="*/ 422012 w 763907"/>
              <a:gd name="connsiteY29" fmla="*/ 703598 h 720000"/>
              <a:gd name="connsiteX30" fmla="*/ 361806 w 763907"/>
              <a:gd name="connsiteY30" fmla="*/ 720000 h 720000"/>
              <a:gd name="connsiteX31" fmla="*/ 303306 w 763907"/>
              <a:gd name="connsiteY31" fmla="*/ 704546 h 720000"/>
              <a:gd name="connsiteX32" fmla="*/ 60870 w 763907"/>
              <a:gd name="connsiteY32" fmla="*/ 568300 h 720000"/>
              <a:gd name="connsiteX33" fmla="*/ 0 w 763907"/>
              <a:gd name="connsiteY33" fmla="*/ 464291 h 720000"/>
              <a:gd name="connsiteX34" fmla="*/ 0 w 763907"/>
              <a:gd name="connsiteY34" fmla="*/ 255702 h 720000"/>
              <a:gd name="connsiteX35" fmla="*/ 60870 w 763907"/>
              <a:gd name="connsiteY35" fmla="*/ 151693 h 720000"/>
              <a:gd name="connsiteX36" fmla="*/ 303306 w 763907"/>
              <a:gd name="connsiteY36" fmla="*/ 15447 h 720000"/>
              <a:gd name="connsiteX37" fmla="*/ 362802 w 763907"/>
              <a:gd name="connsiteY37" fmla="*/ 5 h 720000"/>
            </a:gdLst>
            <a:ahLst/>
            <a:cxnLst/>
            <a:rect l="l" t="t" r="r" b="b"/>
            <a:pathLst>
              <a:path w="763907" h="720000">
                <a:moveTo>
                  <a:pt x="565749" y="529546"/>
                </a:moveTo>
                <a:cubicBezTo>
                  <a:pt x="573025" y="529546"/>
                  <a:pt x="580302" y="532319"/>
                  <a:pt x="585849" y="537865"/>
                </a:cubicBezTo>
                <a:lnTo>
                  <a:pt x="698960" y="650977"/>
                </a:lnTo>
                <a:cubicBezTo>
                  <a:pt x="710054" y="662070"/>
                  <a:pt x="710054" y="680084"/>
                  <a:pt x="698960" y="691178"/>
                </a:cubicBezTo>
                <a:cubicBezTo>
                  <a:pt x="693461" y="696677"/>
                  <a:pt x="686161" y="699521"/>
                  <a:pt x="678860" y="699521"/>
                </a:cubicBezTo>
                <a:cubicBezTo>
                  <a:pt x="671560" y="699521"/>
                  <a:pt x="664259" y="696771"/>
                  <a:pt x="658760" y="691178"/>
                </a:cubicBezTo>
                <a:lnTo>
                  <a:pt x="545648" y="578066"/>
                </a:lnTo>
                <a:cubicBezTo>
                  <a:pt x="534555" y="566973"/>
                  <a:pt x="534555" y="548959"/>
                  <a:pt x="545648" y="537865"/>
                </a:cubicBezTo>
                <a:cubicBezTo>
                  <a:pt x="551195" y="532319"/>
                  <a:pt x="558471" y="529546"/>
                  <a:pt x="565749" y="529546"/>
                </a:cubicBezTo>
                <a:close/>
                <a:moveTo>
                  <a:pt x="565749" y="359807"/>
                </a:moveTo>
                <a:lnTo>
                  <a:pt x="735464" y="359807"/>
                </a:lnTo>
                <a:cubicBezTo>
                  <a:pt x="751202" y="359807"/>
                  <a:pt x="763907" y="372512"/>
                  <a:pt x="763907" y="388251"/>
                </a:cubicBezTo>
                <a:cubicBezTo>
                  <a:pt x="763907" y="403990"/>
                  <a:pt x="751107" y="416695"/>
                  <a:pt x="735464" y="416695"/>
                </a:cubicBezTo>
                <a:lnTo>
                  <a:pt x="565749" y="416695"/>
                </a:lnTo>
                <a:cubicBezTo>
                  <a:pt x="550010" y="416695"/>
                  <a:pt x="537305" y="403990"/>
                  <a:pt x="537305" y="388251"/>
                </a:cubicBezTo>
                <a:cubicBezTo>
                  <a:pt x="537305" y="372512"/>
                  <a:pt x="550010" y="359807"/>
                  <a:pt x="565749" y="359807"/>
                </a:cubicBezTo>
                <a:close/>
                <a:moveTo>
                  <a:pt x="678860" y="77005"/>
                </a:moveTo>
                <a:cubicBezTo>
                  <a:pt x="686137" y="77005"/>
                  <a:pt x="693414" y="79778"/>
                  <a:pt x="698960" y="85325"/>
                </a:cubicBezTo>
                <a:cubicBezTo>
                  <a:pt x="710054" y="96418"/>
                  <a:pt x="710054" y="114432"/>
                  <a:pt x="698960" y="125525"/>
                </a:cubicBezTo>
                <a:lnTo>
                  <a:pt x="585849" y="238636"/>
                </a:lnTo>
                <a:cubicBezTo>
                  <a:pt x="580350" y="244231"/>
                  <a:pt x="573049" y="246980"/>
                  <a:pt x="565749" y="246980"/>
                </a:cubicBezTo>
                <a:cubicBezTo>
                  <a:pt x="558448" y="246980"/>
                  <a:pt x="551147" y="244231"/>
                  <a:pt x="545648" y="238636"/>
                </a:cubicBezTo>
                <a:cubicBezTo>
                  <a:pt x="534555" y="227543"/>
                  <a:pt x="534555" y="209529"/>
                  <a:pt x="545648" y="198436"/>
                </a:cubicBezTo>
                <a:lnTo>
                  <a:pt x="658760" y="85325"/>
                </a:lnTo>
                <a:cubicBezTo>
                  <a:pt x="664306" y="79778"/>
                  <a:pt x="671583" y="77005"/>
                  <a:pt x="678860" y="77005"/>
                </a:cubicBezTo>
                <a:close/>
                <a:moveTo>
                  <a:pt x="362802" y="5"/>
                </a:moveTo>
                <a:cubicBezTo>
                  <a:pt x="383186" y="183"/>
                  <a:pt x="403524" y="5682"/>
                  <a:pt x="422012" y="16490"/>
                </a:cubicBezTo>
                <a:cubicBezTo>
                  <a:pt x="458989" y="38108"/>
                  <a:pt x="481080" y="76601"/>
                  <a:pt x="481080" y="119457"/>
                </a:cubicBezTo>
                <a:lnTo>
                  <a:pt x="481080" y="600631"/>
                </a:lnTo>
                <a:cubicBezTo>
                  <a:pt x="481080" y="643486"/>
                  <a:pt x="458989" y="681980"/>
                  <a:pt x="422012" y="703598"/>
                </a:cubicBezTo>
                <a:cubicBezTo>
                  <a:pt x="403240" y="714501"/>
                  <a:pt x="382475" y="720000"/>
                  <a:pt x="361806" y="720000"/>
                </a:cubicBezTo>
                <a:cubicBezTo>
                  <a:pt x="341706" y="720000"/>
                  <a:pt x="321700" y="714881"/>
                  <a:pt x="303306" y="704546"/>
                </a:cubicBezTo>
                <a:lnTo>
                  <a:pt x="60870" y="568300"/>
                </a:lnTo>
                <a:cubicBezTo>
                  <a:pt x="23324" y="547157"/>
                  <a:pt x="0" y="507336"/>
                  <a:pt x="0" y="464291"/>
                </a:cubicBezTo>
                <a:lnTo>
                  <a:pt x="0" y="255702"/>
                </a:lnTo>
                <a:cubicBezTo>
                  <a:pt x="0" y="212657"/>
                  <a:pt x="23324" y="172742"/>
                  <a:pt x="60870" y="151693"/>
                </a:cubicBezTo>
                <a:lnTo>
                  <a:pt x="303306" y="15447"/>
                </a:lnTo>
                <a:cubicBezTo>
                  <a:pt x="321984" y="4970"/>
                  <a:pt x="342417" y="-173"/>
                  <a:pt x="362802" y="5"/>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p>
        </p:txBody>
      </p:sp>
      <p:cxnSp>
        <p:nvCxnSpPr>
          <p:cNvPr id="9" name="标题 1"/>
          <p:cNvCxnSpPr/>
          <p:nvPr/>
        </p:nvCxnSpPr>
        <p:spPr>
          <a:xfrm flipV="1">
            <a:off x="3251374" y="1079048"/>
            <a:ext cx="1482946" cy="814126"/>
          </a:xfrm>
          <a:prstGeom prst="line">
            <a:avLst/>
          </a:prstGeom>
          <a:noFill/>
          <a:ln w="19050" cap="rnd">
            <a:solidFill>
              <a:schemeClr val="bg1">
                <a:lumMod val="75000"/>
              </a:schemeClr>
            </a:solidFill>
            <a:round/>
            <a:headEnd type="oval" w="lg" len="lg"/>
            <a:tailEnd type="oval" w="lg" len="lg"/>
          </a:ln>
        </p:spPr>
      </p:cxnSp>
      <p:cxnSp>
        <p:nvCxnSpPr>
          <p:cNvPr id="10" name="标题 1"/>
          <p:cNvCxnSpPr/>
          <p:nvPr/>
        </p:nvCxnSpPr>
        <p:spPr>
          <a:xfrm>
            <a:off x="3251374" y="5408936"/>
            <a:ext cx="1460500" cy="621505"/>
          </a:xfrm>
          <a:prstGeom prst="line">
            <a:avLst/>
          </a:prstGeom>
          <a:noFill/>
          <a:ln w="19050" cap="rnd">
            <a:solidFill>
              <a:schemeClr val="bg1">
                <a:lumMod val="75000"/>
              </a:schemeClr>
            </a:solidFill>
            <a:round/>
            <a:headEnd type="oval" w="lg" len="lg"/>
            <a:tailEnd type="oval" w="lg" len="lg"/>
          </a:ln>
        </p:spPr>
      </p:cxnSp>
      <p:sp>
        <p:nvSpPr>
          <p:cNvPr id="11" name="标题 1"/>
          <p:cNvSpPr txBox="1"/>
          <p:nvPr/>
        </p:nvSpPr>
        <p:spPr>
          <a:xfrm>
            <a:off x="6545535" y="1442591"/>
            <a:ext cx="3600000" cy="783165"/>
          </a:xfrm>
          <a:prstGeom prst="rect">
            <a:avLst/>
          </a:prstGeom>
          <a:noFill/>
          <a:ln>
            <a:noFill/>
          </a:ln>
        </p:spPr>
        <p:txBody>
          <a:bodyPr vert="horz" wrap="square" lIns="0" tIns="0" rIns="0" bIns="0" rtlCol="0" anchor="t"/>
          <a:lstStyle/>
          <a:p>
            <a:pPr algn="l">
              <a:lnSpc>
                <a:spcPct val="150000"/>
              </a:lnSpc>
            </a:pPr>
            <a:r>
              <a:rPr kumimoji="1" lang="en-US" altLang="zh-CN" sz="1376">
                <a:ln w="12700">
                  <a:noFill/>
                </a:ln>
                <a:solidFill>
                  <a:srgbClr val="262626">
                    <a:alpha val="100000"/>
                  </a:srgbClr>
                </a:solidFill>
                <a:latin typeface="Source Han Sans"/>
                <a:ea typeface="Source Han Sans"/>
                <a:cs typeface="Source Han Sans"/>
              </a:rPr>
              <a:t>农村创业环境包括政策支持、市场潜力、资源条件等多方面。一个良好的创业环境能够吸引更多的人才和资金，激发农村创业活力。</a:t>
            </a:r>
            <a:endParaRPr kumimoji="1" lang="zh-CN" altLang="en-US"/>
          </a:p>
        </p:txBody>
      </p:sp>
      <p:sp>
        <p:nvSpPr>
          <p:cNvPr id="12" name="标题 1"/>
          <p:cNvSpPr txBox="1"/>
          <p:nvPr/>
        </p:nvSpPr>
        <p:spPr>
          <a:xfrm>
            <a:off x="7316446" y="2833968"/>
            <a:ext cx="3600000" cy="783165"/>
          </a:xfrm>
          <a:prstGeom prst="rect">
            <a:avLst/>
          </a:prstGeom>
          <a:noFill/>
          <a:ln>
            <a:noFill/>
          </a:ln>
        </p:spPr>
        <p:txBody>
          <a:bodyPr vert="horz" wrap="square" lIns="0" tIns="0" rIns="0" bIns="0" rtlCol="0" anchor="t"/>
          <a:lstStyle/>
          <a:p>
            <a:pPr algn="l">
              <a:lnSpc>
                <a:spcPct val="150000"/>
              </a:lnSpc>
            </a:pPr>
            <a:r>
              <a:rPr kumimoji="1" lang="en-US" altLang="zh-CN" sz="1376">
                <a:ln w="12700">
                  <a:noFill/>
                </a:ln>
                <a:solidFill>
                  <a:srgbClr val="262626">
                    <a:alpha val="100000"/>
                  </a:srgbClr>
                </a:solidFill>
                <a:latin typeface="Source Han Sans"/>
                <a:ea typeface="Source Han Sans"/>
                <a:cs typeface="Source Han Sans"/>
              </a:rPr>
              <a:t>国家和地方政府出台了一系列扶持农村创业的政策，如税收减免、财政补贴、创业培训等，为农村创业者提供了有力支持。</a:t>
            </a:r>
            <a:endParaRPr kumimoji="1" lang="zh-CN" altLang="en-US"/>
          </a:p>
        </p:txBody>
      </p:sp>
      <p:sp>
        <p:nvSpPr>
          <p:cNvPr id="13" name="标题 1"/>
          <p:cNvSpPr txBox="1"/>
          <p:nvPr/>
        </p:nvSpPr>
        <p:spPr>
          <a:xfrm>
            <a:off x="7259715" y="4334903"/>
            <a:ext cx="3600000" cy="783165"/>
          </a:xfrm>
          <a:prstGeom prst="rect">
            <a:avLst/>
          </a:prstGeom>
          <a:noFill/>
          <a:ln>
            <a:noFill/>
          </a:ln>
        </p:spPr>
        <p:txBody>
          <a:bodyPr vert="horz" wrap="square" lIns="0" tIns="0" rIns="0" bIns="0" rtlCol="0" anchor="t"/>
          <a:lstStyle/>
          <a:p>
            <a:pPr algn="l">
              <a:lnSpc>
                <a:spcPct val="150000"/>
              </a:lnSpc>
            </a:pPr>
            <a:r>
              <a:rPr kumimoji="1" lang="en-US" altLang="zh-CN" sz="1376">
                <a:ln w="12700">
                  <a:noFill/>
                </a:ln>
                <a:solidFill>
                  <a:srgbClr val="262626">
                    <a:alpha val="100000"/>
                  </a:srgbClr>
                </a:solidFill>
                <a:latin typeface="Source Han Sans"/>
                <a:ea typeface="Source Han Sans"/>
                <a:cs typeface="Source Han Sans"/>
              </a:rPr>
              <a:t>农村创业模式多样，包括家庭农场、农民合作社、农村电商等。这些模式适应了农村经济发展的需要，为农民提供了多种创业选择。</a:t>
            </a:r>
            <a:endParaRPr kumimoji="1" lang="zh-CN" altLang="en-US"/>
          </a:p>
        </p:txBody>
      </p:sp>
      <p:sp>
        <p:nvSpPr>
          <p:cNvPr id="14" name="标题 1"/>
          <p:cNvSpPr txBox="1"/>
          <p:nvPr/>
        </p:nvSpPr>
        <p:spPr>
          <a:xfrm>
            <a:off x="6545535" y="1028700"/>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农村创业环境</a:t>
            </a:r>
            <a:endParaRPr kumimoji="1" lang="zh-CN" altLang="en-US"/>
          </a:p>
        </p:txBody>
      </p:sp>
      <p:sp>
        <p:nvSpPr>
          <p:cNvPr id="15" name="标题 1"/>
          <p:cNvSpPr txBox="1"/>
          <p:nvPr/>
        </p:nvSpPr>
        <p:spPr>
          <a:xfrm>
            <a:off x="7316446" y="2420078"/>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农村创业政策</a:t>
            </a:r>
            <a:endParaRPr kumimoji="1" lang="zh-CN" altLang="en-US"/>
          </a:p>
        </p:txBody>
      </p:sp>
      <p:sp>
        <p:nvSpPr>
          <p:cNvPr id="16" name="标题 1"/>
          <p:cNvSpPr txBox="1"/>
          <p:nvPr/>
        </p:nvSpPr>
        <p:spPr>
          <a:xfrm>
            <a:off x="7259715" y="3921012"/>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农村创业模式</a:t>
            </a:r>
            <a:endParaRPr kumimoji="1" lang="zh-CN" altLang="en-US"/>
          </a:p>
        </p:txBody>
      </p:sp>
      <p:sp>
        <p:nvSpPr>
          <p:cNvPr id="17" name="标题 1"/>
          <p:cNvSpPr txBox="1"/>
          <p:nvPr/>
        </p:nvSpPr>
        <p:spPr>
          <a:xfrm>
            <a:off x="5131860" y="1221638"/>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01</a:t>
            </a:r>
            <a:endParaRPr kumimoji="1" lang="zh-CN" altLang="en-US"/>
          </a:p>
        </p:txBody>
      </p:sp>
      <p:sp>
        <p:nvSpPr>
          <p:cNvPr id="18" name="标题 1"/>
          <p:cNvSpPr txBox="1"/>
          <p:nvPr/>
        </p:nvSpPr>
        <p:spPr>
          <a:xfrm>
            <a:off x="5859411" y="2709384"/>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02</a:t>
            </a:r>
            <a:endParaRPr kumimoji="1" lang="zh-CN" altLang="en-US"/>
          </a:p>
        </p:txBody>
      </p:sp>
      <p:sp>
        <p:nvSpPr>
          <p:cNvPr id="19" name="标题 1"/>
          <p:cNvSpPr txBox="1"/>
          <p:nvPr/>
        </p:nvSpPr>
        <p:spPr>
          <a:xfrm>
            <a:off x="5131705" y="5478504"/>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04</a:t>
            </a:r>
            <a:endParaRPr kumimoji="1" lang="zh-CN" altLang="en-US"/>
          </a:p>
        </p:txBody>
      </p:sp>
      <p:sp>
        <p:nvSpPr>
          <p:cNvPr id="20" name="标题 1"/>
          <p:cNvSpPr txBox="1"/>
          <p:nvPr/>
        </p:nvSpPr>
        <p:spPr>
          <a:xfrm>
            <a:off x="6545535" y="5739909"/>
            <a:ext cx="3600000" cy="783165"/>
          </a:xfrm>
          <a:prstGeom prst="rect">
            <a:avLst/>
          </a:prstGeom>
          <a:noFill/>
          <a:ln>
            <a:noFill/>
          </a:ln>
        </p:spPr>
        <p:txBody>
          <a:bodyPr vert="horz" wrap="square" lIns="0" tIns="0" rIns="0" bIns="0" rtlCol="0" anchor="t"/>
          <a:lstStyle/>
          <a:p>
            <a:pPr algn="l">
              <a:lnSpc>
                <a:spcPct val="150000"/>
              </a:lnSpc>
            </a:pPr>
            <a:r>
              <a:rPr kumimoji="1" lang="en-US" altLang="zh-CN" sz="1376">
                <a:ln w="12700">
                  <a:noFill/>
                </a:ln>
                <a:solidFill>
                  <a:srgbClr val="262626">
                    <a:alpha val="100000"/>
                  </a:srgbClr>
                </a:solidFill>
                <a:latin typeface="Source Han Sans"/>
                <a:ea typeface="Source Han Sans"/>
                <a:cs typeface="Source Han Sans"/>
              </a:rPr>
              <a:t>通过分享成功的农村创业案例，可以激发更多农民的创业热情，同时为其他创业者提供经验和借鉴，推动农村经济的全面发展。</a:t>
            </a:r>
            <a:endParaRPr kumimoji="1" lang="zh-CN" altLang="en-US"/>
          </a:p>
        </p:txBody>
      </p:sp>
      <p:sp>
        <p:nvSpPr>
          <p:cNvPr id="21" name="标题 1"/>
          <p:cNvSpPr txBox="1"/>
          <p:nvPr/>
        </p:nvSpPr>
        <p:spPr>
          <a:xfrm>
            <a:off x="6545535" y="5326018"/>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农村创业案例</a:t>
            </a:r>
            <a:endParaRPr kumimoji="1" lang="zh-CN" altLang="en-US"/>
          </a:p>
        </p:txBody>
      </p:sp>
      <p:sp>
        <p:nvSpPr>
          <p:cNvPr id="22" name="标题 1"/>
          <p:cNvSpPr txBox="1"/>
          <p:nvPr/>
        </p:nvSpPr>
        <p:spPr>
          <a:xfrm>
            <a:off x="5811269" y="3902223"/>
            <a:ext cx="1053483" cy="1053482"/>
          </a:xfrm>
          <a:custGeom>
            <a:avLst/>
            <a:gdLst>
              <a:gd name="connsiteX0" fmla="*/ 919984 w 919984"/>
              <a:gd name="connsiteY0" fmla="*/ 459992 h 919983"/>
              <a:gd name="connsiteX1" fmla="*/ 459992 w 919984"/>
              <a:gd name="connsiteY1" fmla="*/ 919984 h 919983"/>
              <a:gd name="connsiteX2" fmla="*/ 0 w 919984"/>
              <a:gd name="connsiteY2" fmla="*/ 459992 h 919983"/>
              <a:gd name="connsiteX3" fmla="*/ 459992 w 919984"/>
              <a:gd name="connsiteY3" fmla="*/ 0 h 919983"/>
              <a:gd name="connsiteX4" fmla="*/ 919984 w 919984"/>
              <a:gd name="connsiteY4" fmla="*/ 459992 h 919983"/>
            </a:gdLst>
            <a:ahLst/>
            <a:cxnLst/>
            <a:rect l="l" t="t" r="r" b="b"/>
            <a:pathLst>
              <a:path w="919984" h="919983">
                <a:moveTo>
                  <a:pt x="919984" y="459992"/>
                </a:moveTo>
                <a:cubicBezTo>
                  <a:pt x="919984" y="714039"/>
                  <a:pt x="714038" y="919984"/>
                  <a:pt x="459992" y="919984"/>
                </a:cubicBezTo>
                <a:cubicBezTo>
                  <a:pt x="205945" y="919984"/>
                  <a:pt x="0" y="714039"/>
                  <a:pt x="0" y="459992"/>
                </a:cubicBezTo>
                <a:cubicBezTo>
                  <a:pt x="0" y="205946"/>
                  <a:pt x="205946" y="0"/>
                  <a:pt x="459992" y="0"/>
                </a:cubicBezTo>
                <a:cubicBezTo>
                  <a:pt x="714039" y="0"/>
                  <a:pt x="919984" y="205946"/>
                  <a:pt x="919984" y="459992"/>
                </a:cubicBezTo>
                <a:close/>
              </a:path>
            </a:pathLst>
          </a:custGeom>
          <a:solidFill>
            <a:schemeClr val="accent1"/>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859411" y="4169424"/>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03</a:t>
            </a:r>
            <a:endParaRPr kumimoji="1" lang="zh-CN" altLang="en-US"/>
          </a:p>
        </p:txBody>
      </p:sp>
      <p:cxnSp>
        <p:nvCxnSpPr>
          <p:cNvPr id="24" name="标题 1"/>
          <p:cNvCxnSpPr/>
          <p:nvPr/>
        </p:nvCxnSpPr>
        <p:spPr>
          <a:xfrm>
            <a:off x="3477434" y="4346274"/>
            <a:ext cx="1882140" cy="167539"/>
          </a:xfrm>
          <a:prstGeom prst="line">
            <a:avLst/>
          </a:prstGeom>
          <a:noFill/>
          <a:ln w="19050" cap="rnd">
            <a:solidFill>
              <a:schemeClr val="bg1">
                <a:lumMod val="75000"/>
              </a:schemeClr>
            </a:solidFill>
            <a:round/>
            <a:headEnd type="oval" w="lg" len="lg"/>
            <a:tailEnd type="oval" w="lg" len="lg"/>
          </a:ln>
        </p:spPr>
      </p:cxnSp>
      <p:cxnSp>
        <p:nvCxnSpPr>
          <p:cNvPr id="25" name="标题 1"/>
          <p:cNvCxnSpPr/>
          <p:nvPr/>
        </p:nvCxnSpPr>
        <p:spPr>
          <a:xfrm flipV="1">
            <a:off x="3477434" y="2966097"/>
            <a:ext cx="1882140" cy="167539"/>
          </a:xfrm>
          <a:prstGeom prst="line">
            <a:avLst/>
          </a:prstGeom>
          <a:noFill/>
          <a:ln w="19050" cap="rnd">
            <a:solidFill>
              <a:schemeClr val="bg1">
                <a:lumMod val="75000"/>
              </a:schemeClr>
            </a:solidFill>
            <a:round/>
            <a:headEnd type="oval" w="lg" len="lg"/>
            <a:tailEnd type="oval" w="lg" len="lg"/>
          </a:ln>
        </p:spPr>
      </p:cxnSp>
      <p:sp>
        <p:nvSpPr>
          <p:cNvPr id="26"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农村创业创新</a:t>
            </a:r>
            <a:endParaRPr kumimoji="1" lang="zh-CN" altLang="en-US"/>
          </a:p>
        </p:txBody>
      </p:sp>
      <p:sp>
        <p:nvSpPr>
          <p:cNvPr id="28"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194" y="354388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83510" y="3122080"/>
            <a:ext cx="4043840" cy="3970449"/>
          </a:xfrm>
          <a:prstGeom prst="rect">
            <a:avLst/>
          </a:prstGeom>
          <a:noFill/>
          <a:ln>
            <a:noFill/>
          </a:ln>
        </p:spPr>
      </p:pic>
      <p:sp>
        <p:nvSpPr>
          <p:cNvPr id="12" name="标题 1"/>
          <p:cNvSpPr txBox="1"/>
          <p:nvPr/>
        </p:nvSpPr>
        <p:spPr>
          <a:xfrm>
            <a:off x="2469505" y="3098989"/>
            <a:ext cx="7207422" cy="2032569"/>
          </a:xfrm>
          <a:prstGeom prst="rect">
            <a:avLst/>
          </a:prstGeom>
          <a:noFill/>
          <a:ln>
            <a:noFill/>
          </a:ln>
        </p:spPr>
        <p:txBody>
          <a:bodyPr vert="horz" wrap="square" lIns="91440" tIns="45720" rIns="91440" bIns="45720" rtlCol="0" anchor="t"/>
          <a:lstStyle/>
          <a:p>
            <a:pPr algn="ctr">
              <a:lnSpc>
                <a:spcPct val="130000"/>
              </a:lnSpc>
            </a:pPr>
            <a:r>
              <a:rPr kumimoji="1" lang="en-US" altLang="zh-CN" sz="4800">
                <a:ln w="12700">
                  <a:noFill/>
                </a:ln>
                <a:solidFill>
                  <a:srgbClr val="262626">
                    <a:alpha val="100000"/>
                  </a:srgbClr>
                </a:solidFill>
                <a:latin typeface="Source Han Serif SC Regular"/>
                <a:ea typeface="Source Han Serif SC Regular"/>
                <a:cs typeface="Source Han Serif SC Regular"/>
              </a:rPr>
              <a:t>农民福祉提升</a:t>
            </a:r>
            <a:endParaRPr kumimoji="1" lang="zh-CN" altLang="en-US"/>
          </a:p>
        </p:txBody>
      </p:sp>
      <p:pic>
        <p:nvPicPr>
          <p:cNvPr id="13" name="图片 12"/>
          <p:cNvPicPr>
            <a:picLocks noChangeAspect="1"/>
          </p:cNvPicPr>
          <p:nvPr/>
        </p:nvPicPr>
        <p:blipFill>
          <a:blip r:embed="rId7">
            <a:alphaModFix/>
          </a:blip>
          <a:srcRect/>
          <a:stretch>
            <a:fillRect/>
          </a:stretch>
        </p:blipFill>
        <p:spPr>
          <a:xfrm flipH="1">
            <a:off x="8174589" y="2535316"/>
            <a:ext cx="1667224" cy="198882"/>
          </a:xfrm>
          <a:prstGeom prst="rect">
            <a:avLst/>
          </a:prstGeom>
          <a:noFill/>
          <a:ln cap="sq">
            <a:noFill/>
          </a:ln>
        </p:spPr>
      </p:pic>
      <p:pic>
        <p:nvPicPr>
          <p:cNvPr id="14" name="图片 13"/>
          <p:cNvPicPr>
            <a:picLocks noChangeAspect="1"/>
          </p:cNvPicPr>
          <p:nvPr/>
        </p:nvPicPr>
        <p:blipFill>
          <a:blip r:embed="rId7">
            <a:alphaModFix/>
          </a:blip>
          <a:srcRect/>
          <a:stretch>
            <a:fillRect/>
          </a:stretch>
        </p:blipFill>
        <p:spPr>
          <a:xfrm flipH="1">
            <a:off x="2337487" y="2535316"/>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rot="20322905">
            <a:off x="8636946" y="1301289"/>
            <a:ext cx="1108483" cy="885614"/>
          </a:xfrm>
          <a:prstGeom prst="rect">
            <a:avLst/>
          </a:prstGeom>
          <a:noFill/>
          <a:ln>
            <a:noFill/>
          </a:ln>
        </p:spPr>
      </p:pic>
      <p:pic>
        <p:nvPicPr>
          <p:cNvPr id="16" name="图片 15"/>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pic>
        <p:nvPicPr>
          <p:cNvPr id="17" name="图片 16"/>
          <p:cNvPicPr>
            <a:picLocks noChangeAspect="1"/>
          </p:cNvPicPr>
          <p:nvPr/>
        </p:nvPicPr>
        <p:blipFill>
          <a:blip r:embed="rId8">
            <a:alphaModFix/>
          </a:blip>
          <a:srcRect/>
          <a:stretch>
            <a:fillRect/>
          </a:stretch>
        </p:blipFill>
        <p:spPr>
          <a:xfrm rot="1277095" flipH="1">
            <a:off x="1415279" y="1084468"/>
            <a:ext cx="1381454" cy="1103701"/>
          </a:xfrm>
          <a:prstGeom prst="rect">
            <a:avLst/>
          </a:prstGeom>
          <a:noFill/>
          <a:ln>
            <a:noFill/>
          </a:ln>
        </p:spPr>
      </p:pic>
      <p:sp>
        <p:nvSpPr>
          <p:cNvPr id="18" name="标题 1"/>
          <p:cNvSpPr txBox="1"/>
          <p:nvPr/>
        </p:nvSpPr>
        <p:spPr>
          <a:xfrm>
            <a:off x="6885825" y="898289"/>
            <a:ext cx="1458309" cy="2154721"/>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05</a:t>
            </a:r>
            <a:endParaRPr kumimoji="1" lang="zh-CN" altLang="en-US"/>
          </a:p>
        </p:txBody>
      </p:sp>
      <p:sp>
        <p:nvSpPr>
          <p:cNvPr id="19" name="标题 1"/>
          <p:cNvSpPr txBox="1"/>
          <p:nvPr/>
        </p:nvSpPr>
        <p:spPr>
          <a:xfrm>
            <a:off x="4170599" y="2047165"/>
            <a:ext cx="3223226" cy="1005845"/>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PART- </a:t>
            </a:r>
            <a:endParaRPr kumimoji="1"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114300" y="-114300"/>
            <a:ext cx="12420600" cy="7061200"/>
          </a:xfrm>
          <a:prstGeom prst="rect">
            <a:avLst/>
          </a:prstGeom>
          <a:solidFill>
            <a:schemeClr val="accent1">
              <a:lumMod val="20000"/>
              <a:lumOff val="80000"/>
            </a:schemeClr>
          </a:solidFill>
        </p:spPr>
        <p:txBody>
          <a:bodyPr vert="horz" wrap="square" lIns="0" tIns="0" rIns="0" bIns="0" rtlCol="0" anchor="ctr"/>
          <a:lstStyle/>
          <a:p>
            <a:pPr algn="ctr">
              <a:lnSpc>
                <a:spcPct val="100000"/>
              </a:lnSpc>
            </a:pPr>
            <a:endParaRPr kumimoji="1" lang="zh-CN" altLang="en-US"/>
          </a:p>
        </p:txBody>
      </p:sp>
      <p:sp>
        <p:nvSpPr>
          <p:cNvPr id="5" name="标题 1"/>
          <p:cNvSpPr txBox="1"/>
          <p:nvPr/>
        </p:nvSpPr>
        <p:spPr>
          <a:xfrm>
            <a:off x="2702369" y="448492"/>
            <a:ext cx="9489631" cy="5940001"/>
          </a:xfrm>
          <a:custGeom>
            <a:avLst/>
            <a:gdLst>
              <a:gd name="connsiteX0" fmla="*/ 2059709 w 9489631"/>
              <a:gd name="connsiteY0" fmla="*/ 0 h 5940001"/>
              <a:gd name="connsiteX1" fmla="*/ 4459010 w 9489631"/>
              <a:gd name="connsiteY1" fmla="*/ 0 h 5940001"/>
              <a:gd name="connsiteX2" fmla="*/ 4780270 w 9489631"/>
              <a:gd name="connsiteY2" fmla="*/ 0 h 5940001"/>
              <a:gd name="connsiteX3" fmla="*/ 9489631 w 9489631"/>
              <a:gd name="connsiteY3" fmla="*/ 0 h 5940001"/>
              <a:gd name="connsiteX4" fmla="*/ 9489631 w 9489631"/>
              <a:gd name="connsiteY4" fmla="*/ 5940000 h 5940001"/>
              <a:gd name="connsiteX5" fmla="*/ 4780285 w 9489631"/>
              <a:gd name="connsiteY5" fmla="*/ 5940000 h 5940001"/>
              <a:gd name="connsiteX6" fmla="*/ 4780270 w 9489631"/>
              <a:gd name="connsiteY6" fmla="*/ 5940001 h 5940001"/>
              <a:gd name="connsiteX7" fmla="*/ 2059709 w 9489631"/>
              <a:gd name="connsiteY7" fmla="*/ 5940001 h 5940001"/>
              <a:gd name="connsiteX8" fmla="*/ 1453991 w 9489631"/>
              <a:gd name="connsiteY8" fmla="*/ 5600054 h 5940001"/>
              <a:gd name="connsiteX9" fmla="*/ 93711 w 9489631"/>
              <a:gd name="connsiteY9" fmla="*/ 3309948 h 5940001"/>
              <a:gd name="connsiteX10" fmla="*/ 93711 w 9489631"/>
              <a:gd name="connsiteY10" fmla="*/ 2630053 h 5940001"/>
              <a:gd name="connsiteX11" fmla="*/ 1453991 w 9489631"/>
              <a:gd name="connsiteY11" fmla="*/ 339948 h 5940001"/>
              <a:gd name="connsiteX12" fmla="*/ 2059709 w 9489631"/>
              <a:gd name="connsiteY12" fmla="*/ 0 h 5940001"/>
            </a:gdLst>
            <a:ahLst/>
            <a:cxnLst/>
            <a:rect l="l" t="t" r="r" b="b"/>
            <a:pathLst>
              <a:path w="9489631" h="5940001">
                <a:moveTo>
                  <a:pt x="2059709" y="0"/>
                </a:moveTo>
                <a:lnTo>
                  <a:pt x="4459010" y="0"/>
                </a:lnTo>
                <a:lnTo>
                  <a:pt x="4780270" y="0"/>
                </a:lnTo>
                <a:lnTo>
                  <a:pt x="9489631" y="0"/>
                </a:lnTo>
                <a:lnTo>
                  <a:pt x="9489631" y="5940000"/>
                </a:lnTo>
                <a:lnTo>
                  <a:pt x="4780285" y="5940000"/>
                </a:lnTo>
                <a:lnTo>
                  <a:pt x="4780270" y="5940001"/>
                </a:lnTo>
                <a:lnTo>
                  <a:pt x="2059709" y="5940001"/>
                </a:lnTo>
                <a:cubicBezTo>
                  <a:pt x="1809819" y="5940003"/>
                  <a:pt x="1578923" y="5810413"/>
                  <a:pt x="1453991" y="5600054"/>
                </a:cubicBezTo>
                <a:lnTo>
                  <a:pt x="93711" y="3309948"/>
                </a:lnTo>
                <a:cubicBezTo>
                  <a:pt x="-31238" y="3099586"/>
                  <a:pt x="-31238" y="2840415"/>
                  <a:pt x="93711" y="2630053"/>
                </a:cubicBezTo>
                <a:lnTo>
                  <a:pt x="1453991" y="339948"/>
                </a:lnTo>
                <a:cubicBezTo>
                  <a:pt x="1578923" y="129587"/>
                  <a:pt x="1809819" y="0"/>
                  <a:pt x="2059709" y="0"/>
                </a:cubicBezTo>
                <a:close/>
              </a:path>
            </a:pathLst>
          </a:cu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rot="16200000">
            <a:off x="663643" y="1815180"/>
            <a:ext cx="3612645" cy="3227641"/>
          </a:xfrm>
          <a:custGeom>
            <a:avLst/>
            <a:gdLst>
              <a:gd name="connsiteX0" fmla="*/ 5240153 w 7498005"/>
              <a:gd name="connsiteY0" fmla="*/ 0 h 6698932"/>
              <a:gd name="connsiteX1" fmla="*/ 2257875 w 7498005"/>
              <a:gd name="connsiteY1" fmla="*/ 0 h 6698932"/>
              <a:gd name="connsiteX2" fmla="*/ 1593887 w 7498005"/>
              <a:gd name="connsiteY2" fmla="*/ 383381 h 6698932"/>
              <a:gd name="connsiteX3" fmla="*/ 102653 w 7498005"/>
              <a:gd name="connsiteY3" fmla="*/ 2966085 h 6698932"/>
              <a:gd name="connsiteX4" fmla="*/ 102653 w 7498005"/>
              <a:gd name="connsiteY4" fmla="*/ 3732848 h 6698932"/>
              <a:gd name="connsiteX5" fmla="*/ 1593887 w 7498005"/>
              <a:gd name="connsiteY5" fmla="*/ 6315551 h 6698932"/>
              <a:gd name="connsiteX6" fmla="*/ 2257875 w 7498005"/>
              <a:gd name="connsiteY6" fmla="*/ 6698933 h 6698932"/>
              <a:gd name="connsiteX7" fmla="*/ 5240153 w 7498005"/>
              <a:gd name="connsiteY7" fmla="*/ 6698933 h 6698932"/>
              <a:gd name="connsiteX8" fmla="*/ 5904140 w 7498005"/>
              <a:gd name="connsiteY8" fmla="*/ 6315551 h 6698932"/>
              <a:gd name="connsiteX9" fmla="*/ 7395279 w 7498005"/>
              <a:gd name="connsiteY9" fmla="*/ 3732848 h 6698932"/>
              <a:gd name="connsiteX10" fmla="*/ 7395279 w 7498005"/>
              <a:gd name="connsiteY10" fmla="*/ 2966085 h 6698932"/>
              <a:gd name="connsiteX11" fmla="*/ 5904140 w 7498005"/>
              <a:gd name="connsiteY11" fmla="*/ 383381 h 6698932"/>
              <a:gd name="connsiteX12" fmla="*/ 5240153 w 7498005"/>
              <a:gd name="connsiteY12" fmla="*/ 0 h 6698932"/>
            </a:gdLst>
            <a:ahLst/>
            <a:cxnLst/>
            <a:rect l="l" t="t" r="r" b="b"/>
            <a:pathLst>
              <a:path w="7498005" h="6698932">
                <a:moveTo>
                  <a:pt x="5240153" y="0"/>
                </a:moveTo>
                <a:lnTo>
                  <a:pt x="2257875" y="0"/>
                </a:lnTo>
                <a:cubicBezTo>
                  <a:pt x="1983945" y="-2"/>
                  <a:pt x="1730838" y="146145"/>
                  <a:pt x="1593887" y="383381"/>
                </a:cubicBezTo>
                <a:lnTo>
                  <a:pt x="102653" y="2966085"/>
                </a:lnTo>
                <a:cubicBezTo>
                  <a:pt x="-34218" y="3203353"/>
                  <a:pt x="-34218" y="3495580"/>
                  <a:pt x="102653" y="3732848"/>
                </a:cubicBezTo>
                <a:lnTo>
                  <a:pt x="1593887" y="6315551"/>
                </a:lnTo>
                <a:cubicBezTo>
                  <a:pt x="1730838" y="6552790"/>
                  <a:pt x="1983945" y="6698933"/>
                  <a:pt x="2257875" y="6698933"/>
                </a:cubicBezTo>
                <a:lnTo>
                  <a:pt x="5240153" y="6698933"/>
                </a:lnTo>
                <a:cubicBezTo>
                  <a:pt x="5514082" y="6698933"/>
                  <a:pt x="5767190" y="6552790"/>
                  <a:pt x="5904140" y="6315551"/>
                </a:cubicBezTo>
                <a:lnTo>
                  <a:pt x="7395279" y="3732848"/>
                </a:lnTo>
                <a:cubicBezTo>
                  <a:pt x="7532248" y="3495609"/>
                  <a:pt x="7532248" y="3203324"/>
                  <a:pt x="7395279" y="2966085"/>
                </a:cubicBezTo>
                <a:lnTo>
                  <a:pt x="5904140" y="383381"/>
                </a:lnTo>
                <a:cubicBezTo>
                  <a:pt x="5767190" y="146145"/>
                  <a:pt x="5514082" y="-2"/>
                  <a:pt x="5240153" y="0"/>
                </a:cubicBezTo>
                <a:close/>
              </a:path>
            </a:pathLst>
          </a:custGeom>
          <a:gradFill>
            <a:gsLst>
              <a:gs pos="15000">
                <a:schemeClr val="accent1"/>
              </a:gs>
              <a:gs pos="90000">
                <a:schemeClr val="accent1">
                  <a:lumMod val="60000"/>
                  <a:lumOff val="40000"/>
                </a:schemeClr>
              </a:gs>
            </a:gsLst>
            <a:lin ang="16200000" scaled="0"/>
          </a:gradFill>
          <a:ln w="38100" cap="flat">
            <a:noFill/>
            <a:miter/>
          </a:ln>
          <a:effectLst>
            <a:outerShdw blurRad="635000" dist="254000" dir="5400000" sx="102000" sy="102000" algn="t" rotWithShape="0">
              <a:schemeClr val="accent1">
                <a:lumMod val="75000"/>
                <a:alpha val="30000"/>
              </a:schemeClr>
            </a:outerShdw>
          </a:effectLst>
        </p:spPr>
        <p:txBody>
          <a:bodyPr vert="horz" wrap="square" lIns="91440" tIns="45720" rIns="91440" bIns="45720" rtlCol="0" anchor="ctr"/>
          <a:lstStyle/>
          <a:p>
            <a:pPr algn="l">
              <a:lnSpc>
                <a:spcPct val="110000"/>
              </a:lnSpc>
            </a:pPr>
            <a:endParaRPr kumimoji="1" lang="zh-CN" altLang="en-US"/>
          </a:p>
        </p:txBody>
      </p:sp>
      <p:sp>
        <p:nvSpPr>
          <p:cNvPr id="7" name="标题 1"/>
          <p:cNvSpPr txBox="1"/>
          <p:nvPr/>
        </p:nvSpPr>
        <p:spPr>
          <a:xfrm>
            <a:off x="1155188" y="2562966"/>
            <a:ext cx="2629555" cy="1732069"/>
          </a:xfrm>
          <a:prstGeom prst="rect">
            <a:avLst/>
          </a:prstGeom>
          <a:noFill/>
          <a:ln w="12700" cap="sq">
            <a:noFill/>
            <a:miter/>
          </a:ln>
        </p:spPr>
        <p:txBody>
          <a:bodyPr vert="horz" wrap="square" lIns="0" tIns="0" rIns="0" bIns="0" rtlCol="0" anchor="ctr"/>
          <a:lstStyle/>
          <a:p>
            <a:pPr algn="ctr">
              <a:lnSpc>
                <a:spcPct val="110000"/>
              </a:lnSpc>
            </a:pPr>
            <a:r>
              <a:rPr kumimoji="1" lang="en-US" altLang="zh-CN" sz="8000">
                <a:ln w="12700">
                  <a:noFill/>
                </a:ln>
                <a:solidFill>
                  <a:srgbClr val="FFFFFF">
                    <a:alpha val="100000"/>
                  </a:srgbClr>
                </a:solidFill>
                <a:latin typeface="OPPOSans H"/>
                <a:ea typeface="OPPOSans H"/>
                <a:cs typeface="OPPOSans H"/>
              </a:rPr>
              <a:t>目录</a:t>
            </a:r>
            <a:endParaRPr kumimoji="1" lang="zh-CN" altLang="en-US"/>
          </a:p>
        </p:txBody>
      </p:sp>
      <p:sp>
        <p:nvSpPr>
          <p:cNvPr id="8" name="标题 1"/>
          <p:cNvSpPr txBox="1"/>
          <p:nvPr/>
        </p:nvSpPr>
        <p:spPr>
          <a:xfrm>
            <a:off x="5258569" y="1807422"/>
            <a:ext cx="612000" cy="612000"/>
          </a:xfrm>
          <a:prstGeom prst="ellipse">
            <a:avLst/>
          </a:prstGeom>
          <a:gradFill>
            <a:gsLst>
              <a:gs pos="15000">
                <a:schemeClr val="accent2"/>
              </a:gs>
              <a:gs pos="90000">
                <a:schemeClr val="accent2">
                  <a:lumMod val="60000"/>
                  <a:lumOff val="40000"/>
                </a:schemeClr>
              </a:gs>
            </a:gsLst>
            <a:lin ang="16200000" scaled="0"/>
          </a:gradFill>
          <a:ln w="38100" cap="flat">
            <a:noFill/>
            <a:miter/>
          </a:ln>
          <a:effectLst>
            <a:outerShdw blurRad="508000" dist="190500" dir="5400000" sx="102000" sy="102000" algn="t" rotWithShape="0">
              <a:schemeClr val="accent2">
                <a:lumMod val="75000"/>
                <a:alpha val="30000"/>
              </a:schemeClr>
            </a:outerShdw>
          </a:effectLst>
        </p:spPr>
        <p:txBody>
          <a:bodyPr vert="horz" wrap="square" lIns="91440" tIns="45720" rIns="91440" bIns="45720" rtlCol="0" anchor="ctr"/>
          <a:lstStyle/>
          <a:p>
            <a:pPr algn="l">
              <a:lnSpc>
                <a:spcPct val="110000"/>
              </a:lnSpc>
            </a:pPr>
            <a:endParaRPr kumimoji="1" lang="zh-CN" altLang="en-US"/>
          </a:p>
        </p:txBody>
      </p:sp>
      <p:sp>
        <p:nvSpPr>
          <p:cNvPr id="9" name="标题 1"/>
          <p:cNvSpPr txBox="1"/>
          <p:nvPr/>
        </p:nvSpPr>
        <p:spPr>
          <a:xfrm>
            <a:off x="6118900" y="1717422"/>
            <a:ext cx="5400000" cy="792000"/>
          </a:xfrm>
          <a:prstGeom prst="rect">
            <a:avLst/>
          </a:prstGeom>
          <a:noFill/>
          <a:ln>
            <a:noFill/>
          </a:ln>
        </p:spPr>
        <p:txBody>
          <a:bodyPr vert="horz" wrap="square" lIns="0" tIns="0" rIns="0" bIns="0" rtlCol="0" anchor="ctr"/>
          <a:lstStyle/>
          <a:p>
            <a:pPr algn="l">
              <a:lnSpc>
                <a:spcPct val="120000"/>
              </a:lnSpc>
            </a:pPr>
            <a:r>
              <a:rPr kumimoji="1" lang="en-US" altLang="zh-CN" sz="2000">
                <a:ln w="12700">
                  <a:noFill/>
                </a:ln>
                <a:solidFill>
                  <a:srgbClr val="000000">
                    <a:alpha val="100000"/>
                  </a:srgbClr>
                </a:solidFill>
                <a:latin typeface="OPPOSans H"/>
                <a:ea typeface="OPPOSans H"/>
                <a:cs typeface="OPPOSans H"/>
              </a:rPr>
              <a:t>三农政策解读</a:t>
            </a:r>
            <a:endParaRPr kumimoji="1" lang="zh-CN" altLang="en-US"/>
          </a:p>
        </p:txBody>
      </p:sp>
      <p:sp>
        <p:nvSpPr>
          <p:cNvPr id="10" name="标题 1"/>
          <p:cNvSpPr txBox="1"/>
          <p:nvPr/>
        </p:nvSpPr>
        <p:spPr>
          <a:xfrm>
            <a:off x="5312569" y="1944145"/>
            <a:ext cx="504000" cy="338554"/>
          </a:xfrm>
          <a:prstGeom prst="rect">
            <a:avLst/>
          </a:prstGeom>
          <a:noFill/>
          <a:ln w="12700" cap="sq">
            <a:noFill/>
            <a:miter/>
          </a:ln>
        </p:spPr>
        <p:txBody>
          <a:bodyPr vert="horz" wrap="square" lIns="0" tIns="0" rIns="0" bIns="0" rtlCol="0" anchor="ctr"/>
          <a:lstStyle/>
          <a:p>
            <a:pPr algn="ctr">
              <a:lnSpc>
                <a:spcPct val="110000"/>
              </a:lnSpc>
            </a:pPr>
            <a:r>
              <a:rPr kumimoji="1" lang="en-US" altLang="zh-CN" sz="2200">
                <a:ln w="12700">
                  <a:noFill/>
                </a:ln>
                <a:solidFill>
                  <a:srgbClr val="FFFFFF">
                    <a:alpha val="100000"/>
                  </a:srgbClr>
                </a:solidFill>
                <a:latin typeface="OPPOSans H"/>
                <a:ea typeface="OPPOSans H"/>
                <a:cs typeface="OPPOSans H"/>
              </a:rPr>
              <a:t>02</a:t>
            </a:r>
            <a:endParaRPr kumimoji="1" lang="zh-CN" altLang="en-US"/>
          </a:p>
        </p:txBody>
      </p:sp>
      <p:sp>
        <p:nvSpPr>
          <p:cNvPr id="11" name="标题 1"/>
          <p:cNvSpPr txBox="1"/>
          <p:nvPr/>
        </p:nvSpPr>
        <p:spPr>
          <a:xfrm>
            <a:off x="5258569" y="3561526"/>
            <a:ext cx="612000" cy="612000"/>
          </a:xfrm>
          <a:prstGeom prst="ellipse">
            <a:avLst/>
          </a:prstGeom>
          <a:gradFill>
            <a:gsLst>
              <a:gs pos="15000">
                <a:schemeClr val="accent2"/>
              </a:gs>
              <a:gs pos="90000">
                <a:schemeClr val="accent2">
                  <a:lumMod val="60000"/>
                  <a:lumOff val="40000"/>
                </a:schemeClr>
              </a:gs>
            </a:gsLst>
            <a:lin ang="16200000" scaled="0"/>
          </a:gradFill>
          <a:ln w="38100" cap="flat">
            <a:noFill/>
            <a:miter/>
          </a:ln>
          <a:effectLst>
            <a:outerShdw blurRad="508000" dist="190500" dir="5400000" sx="102000" sy="102000" algn="t" rotWithShape="0">
              <a:schemeClr val="accent2">
                <a:lumMod val="75000"/>
                <a:alpha val="30000"/>
              </a:schemeClr>
            </a:outerShdw>
          </a:effectLst>
        </p:spPr>
        <p:txBody>
          <a:bodyPr vert="horz" wrap="square" lIns="91440" tIns="45720" rIns="91440" bIns="45720" rtlCol="0" anchor="ctr"/>
          <a:lstStyle/>
          <a:p>
            <a:pPr algn="l">
              <a:lnSpc>
                <a:spcPct val="110000"/>
              </a:lnSpc>
            </a:pPr>
            <a:endParaRPr kumimoji="1" lang="zh-CN" altLang="en-US"/>
          </a:p>
        </p:txBody>
      </p:sp>
      <p:sp>
        <p:nvSpPr>
          <p:cNvPr id="12" name="标题 1"/>
          <p:cNvSpPr txBox="1"/>
          <p:nvPr/>
        </p:nvSpPr>
        <p:spPr>
          <a:xfrm>
            <a:off x="6118900" y="3471526"/>
            <a:ext cx="5400000" cy="792000"/>
          </a:xfrm>
          <a:prstGeom prst="rect">
            <a:avLst/>
          </a:prstGeom>
          <a:noFill/>
          <a:ln>
            <a:noFill/>
          </a:ln>
        </p:spPr>
        <p:txBody>
          <a:bodyPr vert="horz" wrap="square" lIns="0" tIns="0" rIns="0" bIns="0" rtlCol="0" anchor="ctr"/>
          <a:lstStyle/>
          <a:p>
            <a:pPr algn="l">
              <a:lnSpc>
                <a:spcPct val="120000"/>
              </a:lnSpc>
            </a:pPr>
            <a:r>
              <a:rPr kumimoji="1" lang="en-US" altLang="zh-CN" sz="2000">
                <a:ln w="12700">
                  <a:noFill/>
                </a:ln>
                <a:solidFill>
                  <a:srgbClr val="000000">
                    <a:alpha val="100000"/>
                  </a:srgbClr>
                </a:solidFill>
                <a:latin typeface="OPPOSans H"/>
                <a:ea typeface="OPPOSans H"/>
                <a:cs typeface="OPPOSans H"/>
              </a:rPr>
              <a:t>农村经济转型</a:t>
            </a:r>
            <a:endParaRPr kumimoji="1" lang="zh-CN" altLang="en-US"/>
          </a:p>
        </p:txBody>
      </p:sp>
      <p:sp>
        <p:nvSpPr>
          <p:cNvPr id="13" name="标题 1"/>
          <p:cNvSpPr txBox="1"/>
          <p:nvPr/>
        </p:nvSpPr>
        <p:spPr>
          <a:xfrm>
            <a:off x="5312569" y="3698249"/>
            <a:ext cx="504000" cy="338554"/>
          </a:xfrm>
          <a:prstGeom prst="rect">
            <a:avLst/>
          </a:prstGeom>
          <a:noFill/>
          <a:ln w="12700" cap="sq">
            <a:noFill/>
            <a:miter/>
          </a:ln>
        </p:spPr>
        <p:txBody>
          <a:bodyPr vert="horz" wrap="square" lIns="0" tIns="0" rIns="0" bIns="0" rtlCol="0" anchor="ctr"/>
          <a:lstStyle/>
          <a:p>
            <a:pPr algn="ctr">
              <a:lnSpc>
                <a:spcPct val="110000"/>
              </a:lnSpc>
            </a:pPr>
            <a:r>
              <a:rPr kumimoji="1" lang="en-US" altLang="zh-CN" sz="2200">
                <a:ln w="12700">
                  <a:noFill/>
                </a:ln>
                <a:solidFill>
                  <a:srgbClr val="FFFFFF">
                    <a:alpha val="100000"/>
                  </a:srgbClr>
                </a:solidFill>
                <a:latin typeface="OPPOSans H"/>
                <a:ea typeface="OPPOSans H"/>
                <a:cs typeface="OPPOSans H"/>
              </a:rPr>
              <a:t>04</a:t>
            </a:r>
            <a:endParaRPr kumimoji="1" lang="zh-CN" altLang="en-US"/>
          </a:p>
        </p:txBody>
      </p:sp>
      <p:sp>
        <p:nvSpPr>
          <p:cNvPr id="14" name="标题 1"/>
          <p:cNvSpPr txBox="1"/>
          <p:nvPr/>
        </p:nvSpPr>
        <p:spPr>
          <a:xfrm>
            <a:off x="5258569" y="930370"/>
            <a:ext cx="612000" cy="612000"/>
          </a:xfrm>
          <a:prstGeom prst="ellipse">
            <a:avLst/>
          </a:prstGeom>
          <a:gradFill>
            <a:gsLst>
              <a:gs pos="15000">
                <a:schemeClr val="accent2"/>
              </a:gs>
              <a:gs pos="90000">
                <a:schemeClr val="accent2">
                  <a:lumMod val="60000"/>
                  <a:lumOff val="40000"/>
                </a:schemeClr>
              </a:gs>
            </a:gsLst>
            <a:lin ang="16200000" scaled="0"/>
          </a:gradFill>
          <a:ln w="38100" cap="flat">
            <a:noFill/>
            <a:miter/>
          </a:ln>
          <a:effectLst>
            <a:outerShdw blurRad="508000" dist="190500" dir="5400000" sx="102000" sy="102000" algn="t" rotWithShape="0">
              <a:schemeClr val="accent2">
                <a:lumMod val="75000"/>
                <a:alpha val="30000"/>
              </a:schemeClr>
            </a:outerShdw>
          </a:effectLst>
        </p:spPr>
        <p:txBody>
          <a:bodyPr vert="horz" wrap="square" lIns="91440" tIns="45720" rIns="91440" bIns="45720" rtlCol="0" anchor="ctr"/>
          <a:lstStyle/>
          <a:p>
            <a:pPr algn="l">
              <a:lnSpc>
                <a:spcPct val="110000"/>
              </a:lnSpc>
            </a:pPr>
            <a:endParaRPr kumimoji="1" lang="zh-CN" altLang="en-US"/>
          </a:p>
        </p:txBody>
      </p:sp>
      <p:sp>
        <p:nvSpPr>
          <p:cNvPr id="15" name="标题 1"/>
          <p:cNvSpPr txBox="1"/>
          <p:nvPr/>
        </p:nvSpPr>
        <p:spPr>
          <a:xfrm>
            <a:off x="6115239" y="840370"/>
            <a:ext cx="5400000" cy="792000"/>
          </a:xfrm>
          <a:prstGeom prst="rect">
            <a:avLst/>
          </a:prstGeom>
          <a:noFill/>
          <a:ln>
            <a:noFill/>
          </a:ln>
        </p:spPr>
        <p:txBody>
          <a:bodyPr vert="horz" wrap="square" lIns="0" tIns="0" rIns="0" bIns="0" rtlCol="0" anchor="ctr"/>
          <a:lstStyle/>
          <a:p>
            <a:pPr algn="l">
              <a:lnSpc>
                <a:spcPct val="120000"/>
              </a:lnSpc>
            </a:pPr>
            <a:r>
              <a:rPr kumimoji="1" lang="en-US" altLang="zh-CN" sz="2000">
                <a:ln w="12700">
                  <a:noFill/>
                </a:ln>
                <a:solidFill>
                  <a:srgbClr val="000000">
                    <a:alpha val="100000"/>
                  </a:srgbClr>
                </a:solidFill>
                <a:latin typeface="OPPOSans H"/>
                <a:ea typeface="OPPOSans H"/>
                <a:cs typeface="OPPOSans H"/>
              </a:rPr>
              <a:t>三农现状概览</a:t>
            </a:r>
            <a:endParaRPr kumimoji="1" lang="zh-CN" altLang="en-US"/>
          </a:p>
        </p:txBody>
      </p:sp>
      <p:sp>
        <p:nvSpPr>
          <p:cNvPr id="16" name="标题 1"/>
          <p:cNvSpPr txBox="1"/>
          <p:nvPr/>
        </p:nvSpPr>
        <p:spPr>
          <a:xfrm>
            <a:off x="5312569" y="1067093"/>
            <a:ext cx="504000" cy="338554"/>
          </a:xfrm>
          <a:prstGeom prst="rect">
            <a:avLst/>
          </a:prstGeom>
          <a:noFill/>
          <a:ln w="12700" cap="sq">
            <a:noFill/>
            <a:miter/>
          </a:ln>
        </p:spPr>
        <p:txBody>
          <a:bodyPr vert="horz" wrap="square" lIns="0" tIns="0" rIns="0" bIns="0" rtlCol="0" anchor="ctr"/>
          <a:lstStyle/>
          <a:p>
            <a:pPr algn="ctr">
              <a:lnSpc>
                <a:spcPct val="110000"/>
              </a:lnSpc>
            </a:pPr>
            <a:r>
              <a:rPr kumimoji="1" lang="en-US" altLang="zh-CN" sz="2200">
                <a:ln w="12700">
                  <a:noFill/>
                </a:ln>
                <a:solidFill>
                  <a:srgbClr val="FFFFFF">
                    <a:alpha val="100000"/>
                  </a:srgbClr>
                </a:solidFill>
                <a:latin typeface="OPPOSans H"/>
                <a:ea typeface="OPPOSans H"/>
                <a:cs typeface="OPPOSans H"/>
              </a:rPr>
              <a:t>01</a:t>
            </a:r>
            <a:endParaRPr kumimoji="1" lang="zh-CN" altLang="en-US"/>
          </a:p>
        </p:txBody>
      </p:sp>
      <p:sp>
        <p:nvSpPr>
          <p:cNvPr id="17" name="标题 1"/>
          <p:cNvSpPr txBox="1"/>
          <p:nvPr/>
        </p:nvSpPr>
        <p:spPr>
          <a:xfrm>
            <a:off x="5258569" y="2684474"/>
            <a:ext cx="612000" cy="612000"/>
          </a:xfrm>
          <a:prstGeom prst="ellipse">
            <a:avLst/>
          </a:prstGeom>
          <a:gradFill>
            <a:gsLst>
              <a:gs pos="15000">
                <a:schemeClr val="accent2"/>
              </a:gs>
              <a:gs pos="90000">
                <a:schemeClr val="accent2">
                  <a:lumMod val="60000"/>
                  <a:lumOff val="40000"/>
                </a:schemeClr>
              </a:gs>
            </a:gsLst>
            <a:lin ang="16200000" scaled="0"/>
          </a:gradFill>
          <a:ln w="38100" cap="flat">
            <a:noFill/>
            <a:miter/>
          </a:ln>
          <a:effectLst>
            <a:outerShdw blurRad="508000" dist="190500" dir="5400000" sx="102000" sy="102000" algn="t" rotWithShape="0">
              <a:schemeClr val="accent2">
                <a:lumMod val="75000"/>
                <a:alpha val="30000"/>
              </a:schemeClr>
            </a:outerShdw>
          </a:effectLst>
        </p:spPr>
        <p:txBody>
          <a:bodyPr vert="horz" wrap="square" lIns="91440" tIns="45720" rIns="91440" bIns="45720" rtlCol="0" anchor="ctr"/>
          <a:lstStyle/>
          <a:p>
            <a:pPr algn="l">
              <a:lnSpc>
                <a:spcPct val="110000"/>
              </a:lnSpc>
            </a:pPr>
            <a:endParaRPr kumimoji="1" lang="zh-CN" altLang="en-US"/>
          </a:p>
        </p:txBody>
      </p:sp>
      <p:sp>
        <p:nvSpPr>
          <p:cNvPr id="18" name="标题 1"/>
          <p:cNvSpPr txBox="1"/>
          <p:nvPr/>
        </p:nvSpPr>
        <p:spPr>
          <a:xfrm>
            <a:off x="6115239" y="2594474"/>
            <a:ext cx="5400000" cy="792000"/>
          </a:xfrm>
          <a:prstGeom prst="rect">
            <a:avLst/>
          </a:prstGeom>
          <a:noFill/>
          <a:ln>
            <a:noFill/>
          </a:ln>
        </p:spPr>
        <p:txBody>
          <a:bodyPr vert="horz" wrap="square" lIns="0" tIns="0" rIns="0" bIns="0" rtlCol="0" anchor="ctr"/>
          <a:lstStyle/>
          <a:p>
            <a:pPr algn="l">
              <a:lnSpc>
                <a:spcPct val="120000"/>
              </a:lnSpc>
            </a:pPr>
            <a:r>
              <a:rPr kumimoji="1" lang="en-US" altLang="zh-CN" sz="2000">
                <a:ln w="12700">
                  <a:noFill/>
                </a:ln>
                <a:solidFill>
                  <a:srgbClr val="000000">
                    <a:alpha val="100000"/>
                  </a:srgbClr>
                </a:solidFill>
                <a:latin typeface="OPPOSans H"/>
                <a:ea typeface="OPPOSans H"/>
                <a:cs typeface="OPPOSans H"/>
              </a:rPr>
              <a:t>农业科技应用</a:t>
            </a:r>
            <a:endParaRPr kumimoji="1" lang="zh-CN" altLang="en-US"/>
          </a:p>
        </p:txBody>
      </p:sp>
      <p:sp>
        <p:nvSpPr>
          <p:cNvPr id="19" name="标题 1"/>
          <p:cNvSpPr txBox="1"/>
          <p:nvPr/>
        </p:nvSpPr>
        <p:spPr>
          <a:xfrm>
            <a:off x="5312569" y="2821197"/>
            <a:ext cx="504000" cy="338554"/>
          </a:xfrm>
          <a:prstGeom prst="rect">
            <a:avLst/>
          </a:prstGeom>
          <a:noFill/>
          <a:ln w="12700" cap="sq">
            <a:noFill/>
            <a:miter/>
          </a:ln>
        </p:spPr>
        <p:txBody>
          <a:bodyPr vert="horz" wrap="square" lIns="0" tIns="0" rIns="0" bIns="0" rtlCol="0" anchor="ctr"/>
          <a:lstStyle/>
          <a:p>
            <a:pPr algn="ctr">
              <a:lnSpc>
                <a:spcPct val="110000"/>
              </a:lnSpc>
            </a:pPr>
            <a:r>
              <a:rPr kumimoji="1" lang="en-US" altLang="zh-CN" sz="2200">
                <a:ln w="12700">
                  <a:noFill/>
                </a:ln>
                <a:solidFill>
                  <a:srgbClr val="FFFFFF">
                    <a:alpha val="100000"/>
                  </a:srgbClr>
                </a:solidFill>
                <a:latin typeface="OPPOSans H"/>
                <a:ea typeface="OPPOSans H"/>
                <a:cs typeface="OPPOSans H"/>
              </a:rPr>
              <a:t>03</a:t>
            </a:r>
            <a:endParaRPr kumimoji="1" lang="zh-CN" altLang="en-US"/>
          </a:p>
        </p:txBody>
      </p:sp>
      <p:sp>
        <p:nvSpPr>
          <p:cNvPr id="20" name="标题 1"/>
          <p:cNvSpPr txBox="1"/>
          <p:nvPr/>
        </p:nvSpPr>
        <p:spPr>
          <a:xfrm>
            <a:off x="5258569" y="4438578"/>
            <a:ext cx="612000" cy="612000"/>
          </a:xfrm>
          <a:prstGeom prst="ellipse">
            <a:avLst/>
          </a:prstGeom>
          <a:gradFill>
            <a:gsLst>
              <a:gs pos="15000">
                <a:schemeClr val="accent2"/>
              </a:gs>
              <a:gs pos="90000">
                <a:schemeClr val="accent2">
                  <a:lumMod val="60000"/>
                  <a:lumOff val="40000"/>
                </a:schemeClr>
              </a:gs>
            </a:gsLst>
            <a:lin ang="16200000" scaled="0"/>
          </a:gradFill>
          <a:ln w="38100" cap="flat">
            <a:noFill/>
            <a:miter/>
          </a:ln>
          <a:effectLst>
            <a:outerShdw blurRad="508000" dist="190500" dir="5400000" sx="102000" sy="102000" algn="t" rotWithShape="0">
              <a:schemeClr val="accent2">
                <a:lumMod val="75000"/>
                <a:alpha val="30000"/>
              </a:schemeClr>
            </a:outerShdw>
          </a:effectLst>
        </p:spPr>
        <p:txBody>
          <a:bodyPr vert="horz" wrap="square" lIns="91440" tIns="45720" rIns="91440" bIns="45720" rtlCol="0" anchor="ctr"/>
          <a:lstStyle/>
          <a:p>
            <a:pPr algn="l">
              <a:lnSpc>
                <a:spcPct val="110000"/>
              </a:lnSpc>
            </a:pPr>
            <a:endParaRPr kumimoji="1" lang="zh-CN" altLang="en-US"/>
          </a:p>
        </p:txBody>
      </p:sp>
      <p:sp>
        <p:nvSpPr>
          <p:cNvPr id="21" name="标题 1"/>
          <p:cNvSpPr txBox="1"/>
          <p:nvPr/>
        </p:nvSpPr>
        <p:spPr>
          <a:xfrm>
            <a:off x="6118900" y="4348578"/>
            <a:ext cx="5400000" cy="792000"/>
          </a:xfrm>
          <a:prstGeom prst="rect">
            <a:avLst/>
          </a:prstGeom>
          <a:noFill/>
          <a:ln>
            <a:noFill/>
          </a:ln>
        </p:spPr>
        <p:txBody>
          <a:bodyPr vert="horz" wrap="square" lIns="0" tIns="0" rIns="0" bIns="0" rtlCol="0" anchor="ctr"/>
          <a:lstStyle/>
          <a:p>
            <a:pPr algn="l">
              <a:lnSpc>
                <a:spcPct val="120000"/>
              </a:lnSpc>
            </a:pPr>
            <a:r>
              <a:rPr kumimoji="1" lang="en-US" altLang="zh-CN" sz="2000">
                <a:ln w="12700">
                  <a:noFill/>
                </a:ln>
                <a:solidFill>
                  <a:srgbClr val="000000">
                    <a:alpha val="100000"/>
                  </a:srgbClr>
                </a:solidFill>
                <a:latin typeface="OPPOSans H"/>
                <a:ea typeface="OPPOSans H"/>
                <a:cs typeface="OPPOSans H"/>
              </a:rPr>
              <a:t>农民福祉提升</a:t>
            </a:r>
            <a:endParaRPr kumimoji="1" lang="zh-CN" altLang="en-US"/>
          </a:p>
        </p:txBody>
      </p:sp>
      <p:sp>
        <p:nvSpPr>
          <p:cNvPr id="22" name="标题 1"/>
          <p:cNvSpPr txBox="1"/>
          <p:nvPr/>
        </p:nvSpPr>
        <p:spPr>
          <a:xfrm>
            <a:off x="5312569" y="4575301"/>
            <a:ext cx="504000" cy="338554"/>
          </a:xfrm>
          <a:prstGeom prst="rect">
            <a:avLst/>
          </a:prstGeom>
          <a:noFill/>
          <a:ln w="12700" cap="sq">
            <a:noFill/>
            <a:miter/>
          </a:ln>
        </p:spPr>
        <p:txBody>
          <a:bodyPr vert="horz" wrap="square" lIns="0" tIns="0" rIns="0" bIns="0" rtlCol="0" anchor="ctr"/>
          <a:lstStyle/>
          <a:p>
            <a:pPr algn="ctr">
              <a:lnSpc>
                <a:spcPct val="110000"/>
              </a:lnSpc>
            </a:pPr>
            <a:r>
              <a:rPr kumimoji="1" lang="en-US" altLang="zh-CN" sz="2200">
                <a:ln w="12700">
                  <a:noFill/>
                </a:ln>
                <a:solidFill>
                  <a:srgbClr val="FFFFFF">
                    <a:alpha val="100000"/>
                  </a:srgbClr>
                </a:solidFill>
                <a:latin typeface="OPPOSans H"/>
                <a:ea typeface="OPPOSans H"/>
                <a:cs typeface="OPPOSans H"/>
              </a:rPr>
              <a:t>05</a:t>
            </a:r>
            <a:endParaRPr kumimoji="1" lang="zh-CN" altLang="en-US"/>
          </a:p>
        </p:txBody>
      </p:sp>
      <p:sp>
        <p:nvSpPr>
          <p:cNvPr id="23" name="标题 1"/>
          <p:cNvSpPr txBox="1"/>
          <p:nvPr/>
        </p:nvSpPr>
        <p:spPr>
          <a:xfrm>
            <a:off x="5258569" y="5315630"/>
            <a:ext cx="612000" cy="612000"/>
          </a:xfrm>
          <a:prstGeom prst="ellipse">
            <a:avLst/>
          </a:prstGeom>
          <a:gradFill>
            <a:gsLst>
              <a:gs pos="15000">
                <a:schemeClr val="accent2"/>
              </a:gs>
              <a:gs pos="90000">
                <a:schemeClr val="accent2">
                  <a:lumMod val="60000"/>
                  <a:lumOff val="40000"/>
                </a:schemeClr>
              </a:gs>
            </a:gsLst>
            <a:lin ang="16200000" scaled="0"/>
          </a:gradFill>
          <a:ln w="38100" cap="flat">
            <a:noFill/>
            <a:miter/>
          </a:ln>
          <a:effectLst>
            <a:outerShdw blurRad="508000" dist="190500" dir="5400000" sx="102000" sy="102000" algn="t" rotWithShape="0">
              <a:schemeClr val="accent2">
                <a:lumMod val="75000"/>
                <a:alpha val="30000"/>
              </a:schemeClr>
            </a:outerShdw>
          </a:effectLst>
        </p:spPr>
        <p:txBody>
          <a:bodyPr vert="horz" wrap="square" lIns="91440" tIns="45720" rIns="91440" bIns="45720" rtlCol="0" anchor="ctr"/>
          <a:lstStyle/>
          <a:p>
            <a:pPr algn="l">
              <a:lnSpc>
                <a:spcPct val="110000"/>
              </a:lnSpc>
            </a:pPr>
            <a:endParaRPr kumimoji="1" lang="zh-CN" altLang="en-US"/>
          </a:p>
        </p:txBody>
      </p:sp>
      <p:sp>
        <p:nvSpPr>
          <p:cNvPr id="24" name="标题 1"/>
          <p:cNvSpPr txBox="1"/>
          <p:nvPr/>
        </p:nvSpPr>
        <p:spPr>
          <a:xfrm>
            <a:off x="6118900" y="5225630"/>
            <a:ext cx="5400000" cy="792000"/>
          </a:xfrm>
          <a:prstGeom prst="rect">
            <a:avLst/>
          </a:prstGeom>
          <a:noFill/>
          <a:ln>
            <a:noFill/>
          </a:ln>
        </p:spPr>
        <p:txBody>
          <a:bodyPr vert="horz" wrap="square" lIns="0" tIns="0" rIns="0" bIns="0" rtlCol="0" anchor="ctr"/>
          <a:lstStyle/>
          <a:p>
            <a:pPr algn="l">
              <a:lnSpc>
                <a:spcPct val="120000"/>
              </a:lnSpc>
            </a:pPr>
            <a:r>
              <a:rPr kumimoji="1" lang="en-US" altLang="zh-CN" sz="2000">
                <a:ln w="12700">
                  <a:noFill/>
                </a:ln>
                <a:solidFill>
                  <a:srgbClr val="000000">
                    <a:alpha val="100000"/>
                  </a:srgbClr>
                </a:solidFill>
                <a:latin typeface="OPPOSans H"/>
                <a:ea typeface="OPPOSans H"/>
                <a:cs typeface="OPPOSans H"/>
              </a:rPr>
              <a:t>三农发展挑战与对策</a:t>
            </a:r>
            <a:endParaRPr kumimoji="1" lang="zh-CN" altLang="en-US"/>
          </a:p>
        </p:txBody>
      </p:sp>
      <p:sp>
        <p:nvSpPr>
          <p:cNvPr id="25" name="标题 1"/>
          <p:cNvSpPr txBox="1"/>
          <p:nvPr/>
        </p:nvSpPr>
        <p:spPr>
          <a:xfrm>
            <a:off x="5312569" y="5452353"/>
            <a:ext cx="504000" cy="338554"/>
          </a:xfrm>
          <a:prstGeom prst="rect">
            <a:avLst/>
          </a:prstGeom>
          <a:noFill/>
          <a:ln w="12700" cap="sq">
            <a:noFill/>
            <a:miter/>
          </a:ln>
        </p:spPr>
        <p:txBody>
          <a:bodyPr vert="horz" wrap="square" lIns="0" tIns="0" rIns="0" bIns="0" rtlCol="0" anchor="ctr"/>
          <a:lstStyle/>
          <a:p>
            <a:pPr algn="ctr">
              <a:lnSpc>
                <a:spcPct val="110000"/>
              </a:lnSpc>
            </a:pPr>
            <a:r>
              <a:rPr kumimoji="1" lang="en-US" altLang="zh-CN" sz="2200">
                <a:ln w="12700">
                  <a:noFill/>
                </a:ln>
                <a:solidFill>
                  <a:srgbClr val="FFFFFF">
                    <a:alpha val="100000"/>
                  </a:srgbClr>
                </a:solidFill>
                <a:latin typeface="OPPOSans H"/>
                <a:ea typeface="OPPOSans H"/>
                <a:cs typeface="OPPOSans H"/>
              </a:rPr>
              <a:t>06</a:t>
            </a:r>
            <a:endParaRPr kumimoji="1" lang="zh-CN"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906496" y="1752087"/>
            <a:ext cx="799346" cy="799346"/>
          </a:xfrm>
          <a:prstGeom prst="ellipse">
            <a:avLst/>
          </a:prstGeom>
          <a:solidFill>
            <a:schemeClr val="accent1"/>
          </a:solidFill>
          <a:ln w="12700" cap="sq">
            <a:noFill/>
            <a:miter/>
          </a:ln>
          <a:effectLst>
            <a:outerShdw blurRad="254000" dist="101600" dir="5400000" algn="t" rotWithShape="0">
              <a:schemeClr val="accent1">
                <a:lumMod val="7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982947" y="1989163"/>
            <a:ext cx="646446" cy="307777"/>
          </a:xfrm>
          <a:prstGeom prst="rect">
            <a:avLst/>
          </a:prstGeom>
          <a:noFill/>
          <a:ln>
            <a:noFill/>
          </a:ln>
        </p:spPr>
        <p:txBody>
          <a:bodyPr vert="horz" wrap="square" lIns="0" tIns="0" rIns="0" bIns="0" rtlCol="0" anchor="t"/>
          <a:lstStyle/>
          <a:p>
            <a:pPr algn="ctr">
              <a:lnSpc>
                <a:spcPct val="110000"/>
              </a:lnSpc>
            </a:pPr>
            <a:r>
              <a:rPr kumimoji="1" lang="en-US" altLang="zh-CN" sz="2400">
                <a:ln w="12700">
                  <a:noFill/>
                </a:ln>
                <a:solidFill>
                  <a:srgbClr val="FFFFFF">
                    <a:alpha val="100000"/>
                  </a:srgbClr>
                </a:solidFill>
                <a:latin typeface="Source Han Sans"/>
                <a:ea typeface="Source Han Sans"/>
                <a:cs typeface="Source Han Sans"/>
              </a:rPr>
              <a:t>01</a:t>
            </a:r>
            <a:endParaRPr kumimoji="1" lang="zh-CN" altLang="en-US"/>
          </a:p>
        </p:txBody>
      </p:sp>
      <p:sp>
        <p:nvSpPr>
          <p:cNvPr id="6" name="标题 1"/>
          <p:cNvSpPr txBox="1"/>
          <p:nvPr/>
        </p:nvSpPr>
        <p:spPr>
          <a:xfrm>
            <a:off x="906496" y="2756269"/>
            <a:ext cx="799346" cy="799346"/>
          </a:xfrm>
          <a:prstGeom prst="ellipse">
            <a:avLst/>
          </a:prstGeom>
          <a:solidFill>
            <a:schemeClr val="accent2"/>
          </a:solidFill>
          <a:ln w="12700" cap="sq">
            <a:noFill/>
            <a:miter/>
          </a:ln>
          <a:effectLst>
            <a:outerShdw blurRad="254000" dist="101600" dir="5400000" algn="t" rotWithShape="0">
              <a:schemeClr val="accent2">
                <a:lumMod val="7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38715" y="2993345"/>
            <a:ext cx="734908" cy="307777"/>
          </a:xfrm>
          <a:prstGeom prst="rect">
            <a:avLst/>
          </a:prstGeom>
          <a:noFill/>
          <a:ln>
            <a:noFill/>
          </a:ln>
        </p:spPr>
        <p:txBody>
          <a:bodyPr vert="horz" wrap="square" lIns="0" tIns="0" rIns="0" bIns="0" rtlCol="0" anchor="t"/>
          <a:lstStyle/>
          <a:p>
            <a:pPr algn="ctr">
              <a:lnSpc>
                <a:spcPct val="110000"/>
              </a:lnSpc>
            </a:pPr>
            <a:r>
              <a:rPr kumimoji="1" lang="en-US" altLang="zh-CN" sz="2400">
                <a:ln w="12700">
                  <a:noFill/>
                </a:ln>
                <a:solidFill>
                  <a:srgbClr val="FFFFFF">
                    <a:alpha val="100000"/>
                  </a:srgbClr>
                </a:solidFill>
                <a:latin typeface="Source Han Sans"/>
                <a:ea typeface="Source Han Sans"/>
                <a:cs typeface="Source Han Sans"/>
              </a:rPr>
              <a:t>02</a:t>
            </a:r>
            <a:endParaRPr kumimoji="1" lang="zh-CN" altLang="en-US"/>
          </a:p>
        </p:txBody>
      </p:sp>
      <p:sp>
        <p:nvSpPr>
          <p:cNvPr id="8" name="标题 1"/>
          <p:cNvSpPr txBox="1"/>
          <p:nvPr/>
        </p:nvSpPr>
        <p:spPr>
          <a:xfrm>
            <a:off x="906496" y="4712967"/>
            <a:ext cx="799346" cy="799346"/>
          </a:xfrm>
          <a:prstGeom prst="ellipse">
            <a:avLst/>
          </a:prstGeom>
          <a:solidFill>
            <a:schemeClr val="accent2"/>
          </a:solidFill>
          <a:ln w="12700" cap="sq">
            <a:noFill/>
            <a:miter/>
          </a:ln>
          <a:effectLst>
            <a:outerShdw blurRad="254000" dist="101600" dir="5400000" algn="t" rotWithShape="0">
              <a:schemeClr val="accent2">
                <a:lumMod val="7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a:off x="938716" y="4950043"/>
            <a:ext cx="734908" cy="307777"/>
          </a:xfrm>
          <a:prstGeom prst="rect">
            <a:avLst/>
          </a:prstGeom>
          <a:noFill/>
          <a:ln>
            <a:noFill/>
          </a:ln>
        </p:spPr>
        <p:txBody>
          <a:bodyPr vert="horz" wrap="square" lIns="0" tIns="0" rIns="0" bIns="0" rtlCol="0" anchor="t"/>
          <a:lstStyle/>
          <a:p>
            <a:pPr algn="ctr">
              <a:lnSpc>
                <a:spcPct val="110000"/>
              </a:lnSpc>
            </a:pPr>
            <a:r>
              <a:rPr kumimoji="1" lang="en-US" altLang="zh-CN" sz="2400">
                <a:ln w="12700">
                  <a:noFill/>
                </a:ln>
                <a:solidFill>
                  <a:srgbClr val="FFFFFF">
                    <a:alpha val="100000"/>
                  </a:srgbClr>
                </a:solidFill>
                <a:latin typeface="Source Han Sans"/>
                <a:ea typeface="Source Han Sans"/>
                <a:cs typeface="Source Han Sans"/>
              </a:rPr>
              <a:t>04</a:t>
            </a:r>
            <a:endParaRPr kumimoji="1" lang="zh-CN" altLang="en-US"/>
          </a:p>
        </p:txBody>
      </p:sp>
      <p:sp>
        <p:nvSpPr>
          <p:cNvPr id="10" name="标题 1"/>
          <p:cNvSpPr txBox="1"/>
          <p:nvPr/>
        </p:nvSpPr>
        <p:spPr>
          <a:xfrm>
            <a:off x="906496" y="3720229"/>
            <a:ext cx="799346" cy="799346"/>
          </a:xfrm>
          <a:prstGeom prst="ellipse">
            <a:avLst/>
          </a:prstGeom>
          <a:solidFill>
            <a:schemeClr val="accent1"/>
          </a:solidFill>
          <a:ln w="12700" cap="sq">
            <a:noFill/>
            <a:miter/>
          </a:ln>
          <a:effectLst>
            <a:outerShdw blurRad="254000" dist="101600" dir="5400000" algn="t" rotWithShape="0">
              <a:schemeClr val="accent1">
                <a:lumMod val="7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938715" y="3957305"/>
            <a:ext cx="734908" cy="307777"/>
          </a:xfrm>
          <a:prstGeom prst="rect">
            <a:avLst/>
          </a:prstGeom>
          <a:noFill/>
          <a:ln>
            <a:noFill/>
          </a:ln>
        </p:spPr>
        <p:txBody>
          <a:bodyPr vert="horz" wrap="square" lIns="0" tIns="0" rIns="0" bIns="0" rtlCol="0" anchor="t"/>
          <a:lstStyle/>
          <a:p>
            <a:pPr algn="ctr">
              <a:lnSpc>
                <a:spcPct val="110000"/>
              </a:lnSpc>
            </a:pPr>
            <a:r>
              <a:rPr kumimoji="1" lang="en-US" altLang="zh-CN" sz="2400">
                <a:ln w="12700">
                  <a:noFill/>
                </a:ln>
                <a:solidFill>
                  <a:srgbClr val="FFFFFF">
                    <a:alpha val="100000"/>
                  </a:srgbClr>
                </a:solidFill>
                <a:latin typeface="Source Han Sans"/>
                <a:ea typeface="Source Han Sans"/>
                <a:cs typeface="Source Han Sans"/>
              </a:rPr>
              <a:t>03</a:t>
            </a:r>
            <a:endParaRPr kumimoji="1" lang="zh-CN" altLang="en-US"/>
          </a:p>
        </p:txBody>
      </p:sp>
      <p:sp>
        <p:nvSpPr>
          <p:cNvPr id="12" name="标题 1"/>
          <p:cNvSpPr txBox="1"/>
          <p:nvPr/>
        </p:nvSpPr>
        <p:spPr>
          <a:xfrm rot="5400000">
            <a:off x="1705841" y="1895526"/>
            <a:ext cx="512468" cy="512468"/>
          </a:xfrm>
          <a:prstGeom prst="blockArc">
            <a:avLst>
              <a:gd name="adj1" fmla="val 10800000"/>
              <a:gd name="adj2" fmla="val 194251"/>
              <a:gd name="adj3" fmla="val 15161"/>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a:off x="2411957" y="1752087"/>
            <a:ext cx="2262056" cy="799346"/>
          </a:xfrm>
          <a:prstGeom prst="rect">
            <a:avLst/>
          </a:prstGeom>
          <a:noFill/>
          <a:ln>
            <a:noFill/>
          </a:ln>
        </p:spPr>
        <p:txBody>
          <a:bodyPr vert="horz" wrap="square" lIns="0" tIns="0" rIns="0" bIns="0" rtlCol="0" anchor="ctr"/>
          <a:lstStyle/>
          <a:p>
            <a:pPr algn="l">
              <a:lnSpc>
                <a:spcPct val="130000"/>
              </a:lnSpc>
            </a:pPr>
            <a:r>
              <a:rPr kumimoji="1" lang="en-US" altLang="zh-CN" sz="1600">
                <a:ln w="12700">
                  <a:noFill/>
                </a:ln>
                <a:solidFill>
                  <a:srgbClr val="262626">
                    <a:alpha val="100000"/>
                  </a:srgbClr>
                </a:solidFill>
                <a:latin typeface="Source Han Sans CN Bold"/>
                <a:ea typeface="Source Han Sans CN Bold"/>
                <a:cs typeface="Source Han Sans CN Bold"/>
              </a:rPr>
              <a:t>农业收入</a:t>
            </a:r>
            <a:endParaRPr kumimoji="1" lang="zh-CN" altLang="en-US"/>
          </a:p>
        </p:txBody>
      </p:sp>
      <p:sp>
        <p:nvSpPr>
          <p:cNvPr id="14" name="标题 1"/>
          <p:cNvSpPr txBox="1"/>
          <p:nvPr/>
        </p:nvSpPr>
        <p:spPr>
          <a:xfrm>
            <a:off x="5298824" y="1752087"/>
            <a:ext cx="5973980" cy="799346"/>
          </a:xfrm>
          <a:prstGeom prst="rect">
            <a:avLst/>
          </a:prstGeom>
          <a:noFill/>
          <a:ln>
            <a:noFill/>
          </a:ln>
        </p:spPr>
        <p:txBody>
          <a:bodyPr vert="horz" wrap="square" lIns="0" tIns="0" rIns="0" bIns="0" rtlCol="0" anchor="ctr"/>
          <a:lstStyle/>
          <a:p>
            <a:pPr algn="l">
              <a:lnSpc>
                <a:spcPct val="150000"/>
              </a:lnSpc>
            </a:pPr>
            <a:r>
              <a:rPr kumimoji="1" lang="en-US" altLang="zh-CN" sz="1399">
                <a:ln w="12700">
                  <a:noFill/>
                </a:ln>
                <a:solidFill>
                  <a:srgbClr val="262626">
                    <a:alpha val="100000"/>
                  </a:srgbClr>
                </a:solidFill>
                <a:latin typeface="Source Han Sans"/>
                <a:ea typeface="Source Han Sans"/>
                <a:cs typeface="Source Han Sans"/>
              </a:rPr>
              <a:t>随着农业现代化技术的推广和应用，农民通过种植、养殖等传统农业活动获得的收入逐渐增加。政府通过提高农产品收购价格、补贴农业生产资料等方式，保障了农民的基本收入。</a:t>
            </a:r>
            <a:endParaRPr kumimoji="1" lang="zh-CN" altLang="en-US"/>
          </a:p>
        </p:txBody>
      </p:sp>
      <p:sp>
        <p:nvSpPr>
          <p:cNvPr id="15" name="标题 1"/>
          <p:cNvSpPr txBox="1"/>
          <p:nvPr/>
        </p:nvSpPr>
        <p:spPr>
          <a:xfrm rot="5400000">
            <a:off x="1705841" y="2899708"/>
            <a:ext cx="512468" cy="512468"/>
          </a:xfrm>
          <a:prstGeom prst="blockArc">
            <a:avLst>
              <a:gd name="adj1" fmla="val 10800000"/>
              <a:gd name="adj2" fmla="val 194251"/>
              <a:gd name="adj3" fmla="val 15161"/>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6" name="标题 1"/>
          <p:cNvSpPr txBox="1"/>
          <p:nvPr/>
        </p:nvSpPr>
        <p:spPr>
          <a:xfrm>
            <a:off x="2411958" y="2756269"/>
            <a:ext cx="2262056" cy="799346"/>
          </a:xfrm>
          <a:prstGeom prst="rect">
            <a:avLst/>
          </a:prstGeom>
          <a:noFill/>
          <a:ln>
            <a:noFill/>
          </a:ln>
        </p:spPr>
        <p:txBody>
          <a:bodyPr vert="horz" wrap="square" lIns="0" tIns="0" rIns="0" bIns="0" rtlCol="0" anchor="ctr"/>
          <a:lstStyle/>
          <a:p>
            <a:pPr algn="l">
              <a:lnSpc>
                <a:spcPct val="130000"/>
              </a:lnSpc>
            </a:pPr>
            <a:r>
              <a:rPr kumimoji="1" lang="en-US" altLang="zh-CN" sz="1600">
                <a:ln w="12700">
                  <a:noFill/>
                </a:ln>
                <a:solidFill>
                  <a:srgbClr val="262626">
                    <a:alpha val="100000"/>
                  </a:srgbClr>
                </a:solidFill>
                <a:latin typeface="Source Han Sans CN Bold"/>
                <a:ea typeface="Source Han Sans CN Bold"/>
                <a:cs typeface="Source Han Sans CN Bold"/>
              </a:rPr>
              <a:t>非农收入</a:t>
            </a:r>
            <a:endParaRPr kumimoji="1" lang="zh-CN" altLang="en-US"/>
          </a:p>
        </p:txBody>
      </p:sp>
      <p:sp>
        <p:nvSpPr>
          <p:cNvPr id="17" name="标题 1"/>
          <p:cNvSpPr txBox="1"/>
          <p:nvPr/>
        </p:nvSpPr>
        <p:spPr>
          <a:xfrm rot="5400000">
            <a:off x="1705841" y="3863668"/>
            <a:ext cx="512468" cy="512468"/>
          </a:xfrm>
          <a:prstGeom prst="blockArc">
            <a:avLst>
              <a:gd name="adj1" fmla="val 10800000"/>
              <a:gd name="adj2" fmla="val 194251"/>
              <a:gd name="adj3" fmla="val 15161"/>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2411957" y="3720229"/>
            <a:ext cx="2262056" cy="799346"/>
          </a:xfrm>
          <a:prstGeom prst="rect">
            <a:avLst/>
          </a:prstGeom>
          <a:noFill/>
          <a:ln>
            <a:noFill/>
          </a:ln>
        </p:spPr>
        <p:txBody>
          <a:bodyPr vert="horz" wrap="square" lIns="0" tIns="0" rIns="0" bIns="0" rtlCol="0" anchor="ctr"/>
          <a:lstStyle/>
          <a:p>
            <a:pPr algn="l">
              <a:lnSpc>
                <a:spcPct val="130000"/>
              </a:lnSpc>
            </a:pPr>
            <a:r>
              <a:rPr kumimoji="1" lang="en-US" altLang="zh-CN" sz="1600">
                <a:ln w="12700">
                  <a:noFill/>
                </a:ln>
                <a:solidFill>
                  <a:srgbClr val="262626">
                    <a:alpha val="100000"/>
                  </a:srgbClr>
                </a:solidFill>
                <a:latin typeface="Source Han Sans CN Bold"/>
                <a:ea typeface="Source Han Sans CN Bold"/>
                <a:cs typeface="Source Han Sans CN Bold"/>
              </a:rPr>
              <a:t>收入来源多样化</a:t>
            </a:r>
            <a:endParaRPr kumimoji="1" lang="zh-CN" altLang="en-US"/>
          </a:p>
        </p:txBody>
      </p:sp>
      <p:sp>
        <p:nvSpPr>
          <p:cNvPr id="19" name="标题 1"/>
          <p:cNvSpPr txBox="1"/>
          <p:nvPr/>
        </p:nvSpPr>
        <p:spPr>
          <a:xfrm rot="5400000">
            <a:off x="1705841" y="4856406"/>
            <a:ext cx="512468" cy="512468"/>
          </a:xfrm>
          <a:prstGeom prst="blockArc">
            <a:avLst>
              <a:gd name="adj1" fmla="val 10800000"/>
              <a:gd name="adj2" fmla="val 194251"/>
              <a:gd name="adj3" fmla="val 15161"/>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2411957" y="4712967"/>
            <a:ext cx="2262056" cy="799346"/>
          </a:xfrm>
          <a:prstGeom prst="rect">
            <a:avLst/>
          </a:prstGeom>
          <a:noFill/>
          <a:ln>
            <a:noFill/>
          </a:ln>
        </p:spPr>
        <p:txBody>
          <a:bodyPr vert="horz" wrap="square" lIns="0" tIns="0" rIns="0" bIns="0" rtlCol="0" anchor="ctr"/>
          <a:lstStyle/>
          <a:p>
            <a:pPr algn="l">
              <a:lnSpc>
                <a:spcPct val="130000"/>
              </a:lnSpc>
            </a:pPr>
            <a:r>
              <a:rPr kumimoji="1" lang="en-US" altLang="zh-CN" sz="1600">
                <a:ln w="12700">
                  <a:noFill/>
                </a:ln>
                <a:solidFill>
                  <a:srgbClr val="262626">
                    <a:alpha val="100000"/>
                  </a:srgbClr>
                </a:solidFill>
                <a:latin typeface="Source Han Sans CN Bold"/>
                <a:ea typeface="Source Han Sans CN Bold"/>
                <a:cs typeface="Source Han Sans CN Bold"/>
              </a:rPr>
              <a:t>收入分配机制</a:t>
            </a:r>
            <a:endParaRPr kumimoji="1" lang="zh-CN" altLang="en-US"/>
          </a:p>
        </p:txBody>
      </p:sp>
      <p:sp>
        <p:nvSpPr>
          <p:cNvPr id="21" name="标题 1"/>
          <p:cNvSpPr txBox="1"/>
          <p:nvPr/>
        </p:nvSpPr>
        <p:spPr>
          <a:xfrm>
            <a:off x="5298824" y="2756269"/>
            <a:ext cx="5973980" cy="799346"/>
          </a:xfrm>
          <a:prstGeom prst="rect">
            <a:avLst/>
          </a:prstGeom>
          <a:noFill/>
          <a:ln>
            <a:noFill/>
          </a:ln>
        </p:spPr>
        <p:txBody>
          <a:bodyPr vert="horz" wrap="square" lIns="0" tIns="0" rIns="0" bIns="0" rtlCol="0" anchor="ctr"/>
          <a:lstStyle/>
          <a:p>
            <a:pPr algn="l">
              <a:lnSpc>
                <a:spcPct val="150000"/>
              </a:lnSpc>
            </a:pPr>
            <a:r>
              <a:rPr kumimoji="1" lang="en-US" altLang="zh-CN" sz="1399">
                <a:ln w="12700">
                  <a:noFill/>
                </a:ln>
                <a:solidFill>
                  <a:srgbClr val="262626">
                    <a:alpha val="100000"/>
                  </a:srgbClr>
                </a:solidFill>
                <a:latin typeface="Source Han Sans"/>
                <a:ea typeface="Source Han Sans"/>
                <a:cs typeface="Source Han Sans"/>
              </a:rPr>
              <a:t>非农收入是农民通过参与工业、服务业等非农业活动获得的收入。随着农村经济的多元化发展，越来越多的农民通过外出打工、发展家庭手工业等方式，实现了收入来源的多样化。</a:t>
            </a:r>
            <a:endParaRPr kumimoji="1" lang="zh-CN" altLang="en-US"/>
          </a:p>
        </p:txBody>
      </p:sp>
      <p:sp>
        <p:nvSpPr>
          <p:cNvPr id="22" name="标题 1"/>
          <p:cNvSpPr txBox="1"/>
          <p:nvPr/>
        </p:nvSpPr>
        <p:spPr>
          <a:xfrm>
            <a:off x="5298824" y="3720229"/>
            <a:ext cx="5973980" cy="799346"/>
          </a:xfrm>
          <a:prstGeom prst="rect">
            <a:avLst/>
          </a:prstGeom>
          <a:noFill/>
          <a:ln>
            <a:noFill/>
          </a:ln>
        </p:spPr>
        <p:txBody>
          <a:bodyPr vert="horz" wrap="square" lIns="0" tIns="0" rIns="0" bIns="0" rtlCol="0" anchor="ctr"/>
          <a:lstStyle/>
          <a:p>
            <a:pPr algn="l">
              <a:lnSpc>
                <a:spcPct val="150000"/>
              </a:lnSpc>
            </a:pPr>
            <a:r>
              <a:rPr kumimoji="1" lang="en-US" altLang="zh-CN" sz="1399">
                <a:ln w="12700">
                  <a:noFill/>
                </a:ln>
                <a:solidFill>
                  <a:srgbClr val="262626">
                    <a:alpha val="100000"/>
                  </a:srgbClr>
                </a:solidFill>
                <a:latin typeface="Source Han Sans"/>
                <a:ea typeface="Source Han Sans"/>
                <a:cs typeface="Source Han Sans"/>
              </a:rPr>
              <a:t>农民的收入来源正从单一的农业生产向多元化发展，包括外出务工、发展乡村旅游、电子商务等新型业态，这不仅提高了农民的整体收入水平，也促进了农村经济的全面发展。</a:t>
            </a:r>
            <a:endParaRPr kumimoji="1" lang="zh-CN" altLang="en-US"/>
          </a:p>
        </p:txBody>
      </p:sp>
      <p:sp>
        <p:nvSpPr>
          <p:cNvPr id="23" name="标题 1"/>
          <p:cNvSpPr txBox="1"/>
          <p:nvPr/>
        </p:nvSpPr>
        <p:spPr>
          <a:xfrm>
            <a:off x="5298824" y="4712967"/>
            <a:ext cx="5973980" cy="799346"/>
          </a:xfrm>
          <a:prstGeom prst="rect">
            <a:avLst/>
          </a:prstGeom>
          <a:noFill/>
          <a:ln>
            <a:noFill/>
          </a:ln>
        </p:spPr>
        <p:txBody>
          <a:bodyPr vert="horz" wrap="square" lIns="0" tIns="0" rIns="0" bIns="0" rtlCol="0" anchor="ctr"/>
          <a:lstStyle/>
          <a:p>
            <a:pPr algn="l">
              <a:lnSpc>
                <a:spcPct val="150000"/>
              </a:lnSpc>
            </a:pPr>
            <a:r>
              <a:rPr kumimoji="1" lang="en-US" altLang="zh-CN" sz="1399">
                <a:ln w="12700">
                  <a:noFill/>
                </a:ln>
                <a:solidFill>
                  <a:srgbClr val="262626">
                    <a:alpha val="100000"/>
                  </a:srgbClr>
                </a:solidFill>
                <a:latin typeface="Source Han Sans"/>
                <a:ea typeface="Source Han Sans"/>
                <a:cs typeface="Source Han Sans"/>
              </a:rPr>
              <a:t>政府不断完善收入分配机制，通过税收调节、社会保障等手段，缩小城乡、区域、社会各阶层之间的收入差距，确保农民在收入分配中能够获得公平的份额。</a:t>
            </a:r>
            <a:endParaRPr kumimoji="1" lang="zh-CN" altLang="en-US"/>
          </a:p>
        </p:txBody>
      </p:sp>
      <p:sp>
        <p:nvSpPr>
          <p:cNvPr id="24" name="标题 1"/>
          <p:cNvSpPr txBox="1"/>
          <p:nvPr/>
        </p:nvSpPr>
        <p:spPr>
          <a:xfrm>
            <a:off x="4862725" y="2028650"/>
            <a:ext cx="247387" cy="246221"/>
          </a:xfrm>
          <a:prstGeom prst="stripedRightArrow">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4862725" y="3032832"/>
            <a:ext cx="247387" cy="246221"/>
          </a:xfrm>
          <a:prstGeom prst="stripedRightArrow">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4862725" y="3996792"/>
            <a:ext cx="247387" cy="246221"/>
          </a:xfrm>
          <a:prstGeom prst="stripedRightArrow">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4862725" y="4989530"/>
            <a:ext cx="247387" cy="246221"/>
          </a:xfrm>
          <a:prstGeom prst="stripedRightArrow">
            <a:avLst/>
          </a:prstGeom>
          <a:solidFill>
            <a:schemeClr val="bg1">
              <a:lumMod val="8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农民收入增长</a:t>
            </a:r>
            <a:endParaRPr kumimoji="1" lang="zh-CN" altLang="en-US"/>
          </a:p>
        </p:txBody>
      </p:sp>
      <p:sp>
        <p:nvSpPr>
          <p:cNvPr id="30"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1"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2"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3582906" y="1989061"/>
            <a:ext cx="3049247" cy="3049247"/>
          </a:xfrm>
          <a:prstGeom prst="blockArc">
            <a:avLst>
              <a:gd name="adj1" fmla="val 10800000"/>
              <a:gd name="adj2" fmla="val 79725"/>
              <a:gd name="adj3" fmla="val 30438"/>
            </a:avLst>
          </a:prstGeom>
          <a:solidFill>
            <a:schemeClr val="accent1"/>
          </a:soli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5" name="标题 1"/>
          <p:cNvSpPr txBox="1"/>
          <p:nvPr/>
        </p:nvSpPr>
        <p:spPr>
          <a:xfrm>
            <a:off x="5699162" y="1989061"/>
            <a:ext cx="3049247" cy="3049247"/>
          </a:xfrm>
          <a:prstGeom prst="blockArc">
            <a:avLst>
              <a:gd name="adj1" fmla="val 10800000"/>
              <a:gd name="adj2" fmla="val 79725"/>
              <a:gd name="adj3" fmla="val 30438"/>
            </a:avLst>
          </a:prstGeom>
          <a:solidFill>
            <a:schemeClr val="accent1">
              <a:lumMod val="60000"/>
              <a:lumOff val="40000"/>
            </a:schemeClr>
          </a:soli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6" name="标题 1"/>
          <p:cNvSpPr txBox="1"/>
          <p:nvPr/>
        </p:nvSpPr>
        <p:spPr>
          <a:xfrm flipV="1">
            <a:off x="5699162" y="1989062"/>
            <a:ext cx="3049247" cy="3049247"/>
          </a:xfrm>
          <a:prstGeom prst="blockArc">
            <a:avLst>
              <a:gd name="adj1" fmla="val 10800000"/>
              <a:gd name="adj2" fmla="val 79725"/>
              <a:gd name="adj3" fmla="val 30438"/>
            </a:avLst>
          </a:prstGeom>
          <a:solidFill>
            <a:schemeClr val="accent1"/>
          </a:soli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7" name="标题 1"/>
          <p:cNvSpPr txBox="1"/>
          <p:nvPr/>
        </p:nvSpPr>
        <p:spPr>
          <a:xfrm flipV="1">
            <a:off x="3582906" y="1989061"/>
            <a:ext cx="3049247" cy="3049247"/>
          </a:xfrm>
          <a:prstGeom prst="blockArc">
            <a:avLst>
              <a:gd name="adj1" fmla="val 10800000"/>
              <a:gd name="adj2" fmla="val 79725"/>
              <a:gd name="adj3" fmla="val 30438"/>
            </a:avLst>
          </a:prstGeom>
          <a:solidFill>
            <a:schemeClr val="accent1">
              <a:lumMod val="60000"/>
              <a:lumOff val="40000"/>
            </a:schemeClr>
          </a:soli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8" name="标题 1"/>
          <p:cNvSpPr txBox="1"/>
          <p:nvPr/>
        </p:nvSpPr>
        <p:spPr>
          <a:xfrm rot="8100000">
            <a:off x="3928098" y="3395098"/>
            <a:ext cx="261377" cy="261377"/>
          </a:xfrm>
          <a:prstGeom prst="rtTriangle">
            <a:avLst/>
          </a:prstGeom>
          <a:solidFill>
            <a:schemeClr val="accent1">
              <a:lumMod val="60000"/>
              <a:lumOff val="40000"/>
            </a:schemeClr>
          </a:soli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9" name="标题 1"/>
          <p:cNvSpPr txBox="1"/>
          <p:nvPr/>
        </p:nvSpPr>
        <p:spPr>
          <a:xfrm rot="8100000">
            <a:off x="8141839" y="3395098"/>
            <a:ext cx="261377" cy="261377"/>
          </a:xfrm>
          <a:prstGeom prst="rtTriangle">
            <a:avLst/>
          </a:prstGeom>
          <a:solidFill>
            <a:schemeClr val="accent1"/>
          </a:solidFill>
          <a:ln w="12700" cap="sq">
            <a:noFill/>
            <a:miter/>
          </a:ln>
          <a:effectLst/>
        </p:spPr>
        <p:txBody>
          <a:bodyPr vert="horz" wrap="square" lIns="91440" tIns="45720" rIns="91440" bIns="45720" rtlCol="0" anchor="ctr"/>
          <a:lstStyle/>
          <a:p>
            <a:pPr algn="ctr">
              <a:lnSpc>
                <a:spcPct val="100000"/>
              </a:lnSpc>
            </a:pPr>
            <a:endParaRPr kumimoji="1" lang="zh-CN" altLang="en-US"/>
          </a:p>
        </p:txBody>
      </p:sp>
      <p:sp>
        <p:nvSpPr>
          <p:cNvPr id="10" name="标题 1"/>
          <p:cNvSpPr txBox="1"/>
          <p:nvPr/>
        </p:nvSpPr>
        <p:spPr>
          <a:xfrm>
            <a:off x="660399" y="2040244"/>
            <a:ext cx="2758629" cy="276999"/>
          </a:xfrm>
          <a:prstGeom prst="rect">
            <a:avLst/>
          </a:prstGeom>
          <a:noFill/>
          <a:ln>
            <a:noFill/>
          </a:ln>
        </p:spPr>
        <p:txBody>
          <a:bodyPr vert="horz" wrap="square" lIns="0" tIns="0" rIns="0" bIns="0" rtlCol="0" anchor="ctr"/>
          <a:lstStyle/>
          <a:p>
            <a:pPr algn="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社会保险制度</a:t>
            </a:r>
            <a:endParaRPr kumimoji="1" lang="zh-CN" altLang="en-US"/>
          </a:p>
        </p:txBody>
      </p:sp>
      <p:sp>
        <p:nvSpPr>
          <p:cNvPr id="11" name="标题 1"/>
          <p:cNvSpPr txBox="1"/>
          <p:nvPr/>
        </p:nvSpPr>
        <p:spPr>
          <a:xfrm>
            <a:off x="660399" y="2370977"/>
            <a:ext cx="2758629" cy="1418396"/>
          </a:xfrm>
          <a:prstGeom prst="rect">
            <a:avLst/>
          </a:prstGeom>
          <a:noFill/>
          <a:ln>
            <a:noFill/>
          </a:ln>
        </p:spPr>
        <p:txBody>
          <a:bodyPr vert="horz" wrap="square" lIns="0" tIns="0" rIns="0" bIns="0" rtlCol="0" anchor="t"/>
          <a:lstStyle/>
          <a:p>
            <a:pPr algn="r">
              <a:lnSpc>
                <a:spcPct val="150000"/>
              </a:lnSpc>
            </a:pPr>
            <a:r>
              <a:rPr kumimoji="1" lang="en-US" altLang="zh-CN" sz="1243">
                <a:ln w="12700">
                  <a:noFill/>
                </a:ln>
                <a:solidFill>
                  <a:srgbClr val="0D0D0D">
                    <a:alpha val="100000"/>
                  </a:srgbClr>
                </a:solidFill>
                <a:latin typeface="Source Han Sans"/>
                <a:ea typeface="Source Han Sans"/>
                <a:cs typeface="Source Han Sans"/>
              </a:rPr>
              <a:t>社会保险制度是保障农民基本生活的重要措施，包括养老保险、医疗保险等。政府不断扩大社会保障覆盖范围，提高保障水平，确保农民在遇到年老、疾病等风险时得到有效保障。</a:t>
            </a:r>
            <a:endParaRPr kumimoji="1" lang="zh-CN" altLang="en-US"/>
          </a:p>
        </p:txBody>
      </p:sp>
      <p:sp>
        <p:nvSpPr>
          <p:cNvPr id="12" name="标题 1"/>
          <p:cNvSpPr txBox="1"/>
          <p:nvPr/>
        </p:nvSpPr>
        <p:spPr>
          <a:xfrm>
            <a:off x="660399" y="3843109"/>
            <a:ext cx="2758629" cy="276999"/>
          </a:xfrm>
          <a:prstGeom prst="rect">
            <a:avLst/>
          </a:prstGeom>
          <a:noFill/>
          <a:ln>
            <a:noFill/>
          </a:ln>
        </p:spPr>
        <p:txBody>
          <a:bodyPr vert="horz" wrap="square" lIns="0" tIns="0" rIns="0" bIns="0" rtlCol="0" anchor="ctr"/>
          <a:lstStyle/>
          <a:p>
            <a:pPr algn="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社会救助体系</a:t>
            </a:r>
            <a:endParaRPr kumimoji="1" lang="zh-CN" altLang="en-US"/>
          </a:p>
        </p:txBody>
      </p:sp>
      <p:sp>
        <p:nvSpPr>
          <p:cNvPr id="13" name="标题 1"/>
          <p:cNvSpPr txBox="1"/>
          <p:nvPr/>
        </p:nvSpPr>
        <p:spPr>
          <a:xfrm>
            <a:off x="660399" y="4173842"/>
            <a:ext cx="2758629" cy="1702070"/>
          </a:xfrm>
          <a:prstGeom prst="rect">
            <a:avLst/>
          </a:prstGeom>
          <a:noFill/>
          <a:ln>
            <a:noFill/>
          </a:ln>
        </p:spPr>
        <p:txBody>
          <a:bodyPr vert="horz" wrap="square" lIns="0" tIns="0" rIns="0" bIns="0" rtlCol="0" anchor="t"/>
          <a:lstStyle/>
          <a:p>
            <a:pPr algn="r">
              <a:lnSpc>
                <a:spcPct val="150000"/>
              </a:lnSpc>
            </a:pPr>
            <a:r>
              <a:rPr kumimoji="1" lang="en-US" altLang="zh-CN" sz="1400">
                <a:ln w="12700">
                  <a:noFill/>
                </a:ln>
                <a:solidFill>
                  <a:srgbClr val="0D0D0D">
                    <a:alpha val="100000"/>
                  </a:srgbClr>
                </a:solidFill>
                <a:latin typeface="Source Han Sans"/>
                <a:ea typeface="Source Han Sans"/>
                <a:cs typeface="Source Han Sans"/>
              </a:rPr>
              <a:t>社会救助体系针对农村中的低收入家庭和特殊困难群体，提供临时性生活救助、灾害救助等。这一体系帮助农民渡过难关，维护了农村社会的稳定和谐。</a:t>
            </a:r>
            <a:endParaRPr kumimoji="1" lang="zh-CN" altLang="en-US"/>
          </a:p>
        </p:txBody>
      </p:sp>
      <p:sp>
        <p:nvSpPr>
          <p:cNvPr id="14" name="标题 1"/>
          <p:cNvSpPr txBox="1"/>
          <p:nvPr/>
        </p:nvSpPr>
        <p:spPr>
          <a:xfrm>
            <a:off x="8839199" y="2040244"/>
            <a:ext cx="2692401" cy="276999"/>
          </a:xfrm>
          <a:prstGeom prst="rect">
            <a:avLst/>
          </a:prstGeom>
          <a:noFill/>
          <a:ln>
            <a:noFill/>
          </a:ln>
        </p:spPr>
        <p:txBody>
          <a:bodyPr vert="horz" wrap="square" lIns="0" tIns="0" rIns="0" bIns="0" rtlCol="0" anchor="ctr"/>
          <a:lstStyle/>
          <a:p>
            <a:pPr algn="l">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社会福利制度</a:t>
            </a:r>
            <a:endParaRPr kumimoji="1" lang="zh-CN" altLang="en-US"/>
          </a:p>
        </p:txBody>
      </p:sp>
      <p:sp>
        <p:nvSpPr>
          <p:cNvPr id="15" name="标题 1"/>
          <p:cNvSpPr txBox="1"/>
          <p:nvPr/>
        </p:nvSpPr>
        <p:spPr>
          <a:xfrm>
            <a:off x="8839200" y="2370977"/>
            <a:ext cx="2692401" cy="1418396"/>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D0D0D">
                    <a:alpha val="100000"/>
                  </a:srgbClr>
                </a:solidFill>
                <a:latin typeface="Source Han Sans"/>
                <a:ea typeface="Source Han Sans"/>
                <a:cs typeface="Source Han Sans"/>
              </a:rPr>
              <a:t>社会福利制度涉及教育、住房、医疗等多个方面，政府通过建设农村福利设施、提供福利服务，改善了农民的生活条件，提升了农民的生活质量。</a:t>
            </a:r>
            <a:endParaRPr kumimoji="1" lang="zh-CN" altLang="en-US"/>
          </a:p>
        </p:txBody>
      </p:sp>
      <p:sp>
        <p:nvSpPr>
          <p:cNvPr id="16" name="标题 1"/>
          <p:cNvSpPr txBox="1"/>
          <p:nvPr/>
        </p:nvSpPr>
        <p:spPr>
          <a:xfrm>
            <a:off x="8839199" y="3843109"/>
            <a:ext cx="2692399" cy="276999"/>
          </a:xfrm>
          <a:prstGeom prst="rect">
            <a:avLst/>
          </a:prstGeom>
          <a:noFill/>
          <a:ln>
            <a:noFill/>
          </a:ln>
        </p:spPr>
        <p:txBody>
          <a:bodyPr vert="horz" wrap="square" lIns="0" tIns="0" rIns="0" bIns="0" rtlCol="0" anchor="ctr"/>
          <a:lstStyle/>
          <a:p>
            <a:pPr algn="l">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社会保障政策效果</a:t>
            </a:r>
            <a:endParaRPr kumimoji="1" lang="zh-CN" altLang="en-US"/>
          </a:p>
        </p:txBody>
      </p:sp>
      <p:sp>
        <p:nvSpPr>
          <p:cNvPr id="17" name="标题 1"/>
          <p:cNvSpPr txBox="1"/>
          <p:nvPr/>
        </p:nvSpPr>
        <p:spPr>
          <a:xfrm>
            <a:off x="8839200" y="4173842"/>
            <a:ext cx="2692401" cy="170207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D0D0D">
                    <a:alpha val="100000"/>
                  </a:srgbClr>
                </a:solidFill>
                <a:latin typeface="Source Han Sans"/>
                <a:ea typeface="Source Han Sans"/>
                <a:cs typeface="Source Han Sans"/>
              </a:rPr>
              <a:t>社会保障政策的实施效果显著，不仅提高了农民的生活水平，还有效缓解了农村社会矛盾，为农村经济的可持续发展提供了坚实的社会基础。</a:t>
            </a:r>
            <a:endParaRPr kumimoji="1" lang="zh-CN" altLang="en-US"/>
          </a:p>
        </p:txBody>
      </p:sp>
      <p:sp>
        <p:nvSpPr>
          <p:cNvPr id="18" name="标题 1"/>
          <p:cNvSpPr txBox="1"/>
          <p:nvPr/>
        </p:nvSpPr>
        <p:spPr>
          <a:xfrm>
            <a:off x="4468977" y="2188548"/>
            <a:ext cx="1130300" cy="558800"/>
          </a:xfrm>
          <a:prstGeom prst="rect">
            <a:avLst/>
          </a:prstGeom>
          <a:noFill/>
          <a:ln>
            <a:noFill/>
          </a:ln>
        </p:spPr>
        <p:txBody>
          <a:bodyPr vert="horz" wrap="square" lIns="91440" tIns="0" rIns="0" bIns="0" rtlCol="0" anchor="ctr">
            <a:spAutoFit/>
          </a:bodyPr>
          <a:lstStyle/>
          <a:p>
            <a:pPr algn="ctr">
              <a:lnSpc>
                <a:spcPct val="100000"/>
              </a:lnSpc>
            </a:pPr>
            <a:r>
              <a:rPr kumimoji="1" lang="en-US" altLang="zh-CN" sz="4400">
                <a:ln w="12700">
                  <a:noFill/>
                </a:ln>
                <a:solidFill>
                  <a:srgbClr val="FFFFFF">
                    <a:alpha val="100000"/>
                  </a:srgbClr>
                </a:solidFill>
                <a:latin typeface="OPPOSans M"/>
                <a:ea typeface="OPPOSans M"/>
                <a:cs typeface="OPPOSans M"/>
              </a:rPr>
              <a:t>01</a:t>
            </a:r>
            <a:endParaRPr kumimoji="1" lang="zh-CN" altLang="en-US"/>
          </a:p>
        </p:txBody>
      </p:sp>
      <p:sp>
        <p:nvSpPr>
          <p:cNvPr id="19" name="标题 1"/>
          <p:cNvSpPr txBox="1"/>
          <p:nvPr/>
        </p:nvSpPr>
        <p:spPr>
          <a:xfrm>
            <a:off x="4515735" y="4213693"/>
            <a:ext cx="1092200" cy="558800"/>
          </a:xfrm>
          <a:prstGeom prst="rect">
            <a:avLst/>
          </a:prstGeom>
          <a:noFill/>
          <a:ln>
            <a:noFill/>
          </a:ln>
        </p:spPr>
        <p:txBody>
          <a:bodyPr vert="horz" wrap="square" lIns="91440" tIns="0" rIns="0" bIns="0" rtlCol="0" anchor="ctr">
            <a:spAutoFit/>
          </a:bodyPr>
          <a:lstStyle/>
          <a:p>
            <a:pPr algn="ctr">
              <a:lnSpc>
                <a:spcPct val="100000"/>
              </a:lnSpc>
            </a:pPr>
            <a:r>
              <a:rPr kumimoji="1" lang="en-US" altLang="zh-CN" sz="4400">
                <a:ln w="12700">
                  <a:noFill/>
                </a:ln>
                <a:solidFill>
                  <a:srgbClr val="FFFFFF">
                    <a:alpha val="100000"/>
                  </a:srgbClr>
                </a:solidFill>
                <a:latin typeface="OPPOSans M"/>
                <a:ea typeface="OPPOSans M"/>
                <a:cs typeface="OPPOSans M"/>
              </a:rPr>
              <a:t>02</a:t>
            </a:r>
            <a:endParaRPr kumimoji="1" lang="zh-CN" altLang="en-US"/>
          </a:p>
        </p:txBody>
      </p:sp>
      <p:sp>
        <p:nvSpPr>
          <p:cNvPr id="20" name="标题 1"/>
          <p:cNvSpPr txBox="1"/>
          <p:nvPr/>
        </p:nvSpPr>
        <p:spPr>
          <a:xfrm>
            <a:off x="6614974" y="2188548"/>
            <a:ext cx="1092200" cy="558800"/>
          </a:xfrm>
          <a:prstGeom prst="rect">
            <a:avLst/>
          </a:prstGeom>
          <a:noFill/>
          <a:ln>
            <a:noFill/>
          </a:ln>
        </p:spPr>
        <p:txBody>
          <a:bodyPr vert="horz" wrap="square" lIns="91440" tIns="0" rIns="0" bIns="0" rtlCol="0" anchor="ctr">
            <a:spAutoFit/>
          </a:bodyPr>
          <a:lstStyle/>
          <a:p>
            <a:pPr algn="ctr">
              <a:lnSpc>
                <a:spcPct val="100000"/>
              </a:lnSpc>
            </a:pPr>
            <a:r>
              <a:rPr kumimoji="1" lang="en-US" altLang="zh-CN" sz="4400">
                <a:ln w="12700">
                  <a:noFill/>
                </a:ln>
                <a:solidFill>
                  <a:srgbClr val="FFFFFF">
                    <a:alpha val="100000"/>
                  </a:srgbClr>
                </a:solidFill>
                <a:latin typeface="OPPOSans M"/>
                <a:ea typeface="OPPOSans M"/>
                <a:cs typeface="OPPOSans M"/>
              </a:rPr>
              <a:t>03</a:t>
            </a:r>
            <a:endParaRPr kumimoji="1" lang="zh-CN" altLang="en-US"/>
          </a:p>
        </p:txBody>
      </p:sp>
      <p:sp>
        <p:nvSpPr>
          <p:cNvPr id="21" name="标题 1"/>
          <p:cNvSpPr txBox="1"/>
          <p:nvPr/>
        </p:nvSpPr>
        <p:spPr>
          <a:xfrm>
            <a:off x="6680071" y="4213693"/>
            <a:ext cx="1092200" cy="558800"/>
          </a:xfrm>
          <a:prstGeom prst="rect">
            <a:avLst/>
          </a:prstGeom>
          <a:noFill/>
          <a:ln>
            <a:noFill/>
          </a:ln>
        </p:spPr>
        <p:txBody>
          <a:bodyPr vert="horz" wrap="square" lIns="91440" tIns="0" rIns="0" bIns="0" rtlCol="0" anchor="ctr">
            <a:spAutoFit/>
          </a:bodyPr>
          <a:lstStyle/>
          <a:p>
            <a:pPr algn="ctr">
              <a:lnSpc>
                <a:spcPct val="100000"/>
              </a:lnSpc>
            </a:pPr>
            <a:r>
              <a:rPr kumimoji="1" lang="en-US" altLang="zh-CN" sz="4400">
                <a:ln w="12700">
                  <a:noFill/>
                </a:ln>
                <a:solidFill>
                  <a:srgbClr val="FFFFFF">
                    <a:alpha val="100000"/>
                  </a:srgbClr>
                </a:solidFill>
                <a:latin typeface="OPPOSans M"/>
                <a:ea typeface="OPPOSans M"/>
                <a:cs typeface="OPPOSans M"/>
              </a:rPr>
              <a:t>04</a:t>
            </a:r>
            <a:endParaRPr kumimoji="1" lang="zh-CN" altLang="en-US"/>
          </a:p>
        </p:txBody>
      </p:sp>
      <p:sp>
        <p:nvSpPr>
          <p:cNvPr id="22"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农村社会保障</a:t>
            </a:r>
            <a:endParaRPr kumimoji="1" lang="zh-CN" altLang="en-US"/>
          </a:p>
        </p:txBody>
      </p:sp>
      <p:sp>
        <p:nvSpPr>
          <p:cNvPr id="24"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7064053" y="3481008"/>
            <a:ext cx="404173" cy="712117"/>
          </a:xfrm>
          <a:prstGeom prst="downArrow">
            <a:avLst>
              <a:gd name="adj1" fmla="val 32461"/>
              <a:gd name="adj2" fmla="val 44154"/>
            </a:avLst>
          </a:prstGeom>
          <a:solidFill>
            <a:schemeClr val="accent1">
              <a:lumMod val="75000"/>
            </a:schemeClr>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5" name="标题 1"/>
          <p:cNvSpPr txBox="1"/>
          <p:nvPr/>
        </p:nvSpPr>
        <p:spPr>
          <a:xfrm>
            <a:off x="1092225" y="4619394"/>
            <a:ext cx="4777714" cy="1676631"/>
          </a:xfrm>
          <a:prstGeom prst="roundRect">
            <a:avLst>
              <a:gd name="adj" fmla="val 10785"/>
            </a:avLst>
          </a:prstGeom>
          <a:solidFill>
            <a:schemeClr val="bg1"/>
          </a:solidFill>
          <a:ln w="12700" cap="sq">
            <a:solidFill>
              <a:schemeClr val="accent1"/>
            </a:solidFill>
            <a:miter/>
          </a:ln>
          <a:effectLst/>
        </p:spPr>
        <p:txBody>
          <a:bodyPr vert="horz" wrap="square" lIns="82296" tIns="41148" rIns="82296" bIns="41148" rtlCol="0" anchor="ctr"/>
          <a:lstStyle/>
          <a:p>
            <a:pPr algn="ctr">
              <a:lnSpc>
                <a:spcPct val="110000"/>
              </a:lnSpc>
            </a:pPr>
            <a:endParaRPr kumimoji="1" lang="zh-CN" altLang="en-US"/>
          </a:p>
        </p:txBody>
      </p:sp>
      <p:sp>
        <p:nvSpPr>
          <p:cNvPr id="6" name="标题 1"/>
          <p:cNvSpPr txBox="1"/>
          <p:nvPr/>
        </p:nvSpPr>
        <p:spPr>
          <a:xfrm>
            <a:off x="681423" y="4288195"/>
            <a:ext cx="761221" cy="761221"/>
          </a:xfrm>
          <a:prstGeom prst="ellipse">
            <a:avLst/>
          </a:prstGeom>
          <a:solidFill>
            <a:schemeClr val="accent1"/>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7" name="标题 1"/>
          <p:cNvSpPr txBox="1"/>
          <p:nvPr/>
        </p:nvSpPr>
        <p:spPr>
          <a:xfrm>
            <a:off x="969435" y="3363521"/>
            <a:ext cx="2713735" cy="721932"/>
          </a:xfrm>
          <a:prstGeom prst="roundRect">
            <a:avLst>
              <a:gd name="adj" fmla="val 23119"/>
            </a:avLst>
          </a:prstGeom>
          <a:solidFill>
            <a:schemeClr val="accent1"/>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8" name="标题 1"/>
          <p:cNvSpPr txBox="1"/>
          <p:nvPr/>
        </p:nvSpPr>
        <p:spPr>
          <a:xfrm>
            <a:off x="2134799" y="3481008"/>
            <a:ext cx="404173" cy="712117"/>
          </a:xfrm>
          <a:prstGeom prst="downArrow">
            <a:avLst>
              <a:gd name="adj1" fmla="val 32461"/>
              <a:gd name="adj2" fmla="val 44154"/>
            </a:avLst>
          </a:prstGeom>
          <a:solidFill>
            <a:schemeClr val="accent1"/>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9" name="标题 1"/>
          <p:cNvSpPr txBox="1"/>
          <p:nvPr/>
        </p:nvSpPr>
        <p:spPr>
          <a:xfrm>
            <a:off x="1183596" y="3416539"/>
            <a:ext cx="2306580" cy="634310"/>
          </a:xfrm>
          <a:prstGeom prst="rect">
            <a:avLst/>
          </a:prstGeom>
          <a:noFill/>
          <a:ln>
            <a:noFill/>
          </a:ln>
          <a:effectLst/>
        </p:spPr>
        <p:txBody>
          <a:bodyPr vert="horz" wrap="square" lIns="82296" tIns="41148" rIns="82296" bIns="41148" rtlCol="0" anchor="ctr"/>
          <a:lstStyle/>
          <a:p>
            <a:pPr algn="ctr">
              <a:lnSpc>
                <a:spcPct val="130000"/>
              </a:lnSpc>
            </a:pPr>
            <a:r>
              <a:rPr kumimoji="1" lang="en-US" altLang="zh-CN" sz="1600">
                <a:ln w="12700">
                  <a:noFill/>
                </a:ln>
                <a:solidFill>
                  <a:srgbClr val="FFFFFF">
                    <a:alpha val="100000"/>
                  </a:srgbClr>
                </a:solidFill>
                <a:latin typeface="Source Han Sans CN Bold"/>
                <a:ea typeface="Source Han Sans CN Bold"/>
                <a:cs typeface="Source Han Sans CN Bold"/>
              </a:rPr>
              <a:t>农村教育发展</a:t>
            </a:r>
            <a:endParaRPr kumimoji="1" lang="zh-CN" altLang="en-US"/>
          </a:p>
        </p:txBody>
      </p:sp>
      <p:sp>
        <p:nvSpPr>
          <p:cNvPr id="10" name="标题 1"/>
          <p:cNvSpPr txBox="1"/>
          <p:nvPr/>
        </p:nvSpPr>
        <p:spPr>
          <a:xfrm flipV="1">
            <a:off x="3481082" y="3363524"/>
            <a:ext cx="2713735" cy="721930"/>
          </a:xfrm>
          <a:prstGeom prst="roundRect">
            <a:avLst>
              <a:gd name="adj" fmla="val 23119"/>
            </a:avLst>
          </a:prstGeom>
          <a:solidFill>
            <a:schemeClr val="accent2"/>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11" name="标题 1"/>
          <p:cNvSpPr txBox="1"/>
          <p:nvPr/>
        </p:nvSpPr>
        <p:spPr>
          <a:xfrm flipV="1">
            <a:off x="4650281" y="3269844"/>
            <a:ext cx="404173" cy="712116"/>
          </a:xfrm>
          <a:prstGeom prst="downArrow">
            <a:avLst>
              <a:gd name="adj1" fmla="val 32461"/>
              <a:gd name="adj2" fmla="val 44154"/>
            </a:avLst>
          </a:prstGeom>
          <a:solidFill>
            <a:schemeClr val="accent2"/>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12" name="标题 1"/>
          <p:cNvSpPr txBox="1"/>
          <p:nvPr/>
        </p:nvSpPr>
        <p:spPr>
          <a:xfrm>
            <a:off x="5992731" y="3376667"/>
            <a:ext cx="2713735" cy="721930"/>
          </a:xfrm>
          <a:prstGeom prst="roundRect">
            <a:avLst>
              <a:gd name="adj" fmla="val 23119"/>
            </a:avLst>
          </a:prstGeom>
          <a:solidFill>
            <a:schemeClr val="accent1">
              <a:lumMod val="75000"/>
            </a:schemeClr>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13" name="标题 1"/>
          <p:cNvSpPr txBox="1"/>
          <p:nvPr/>
        </p:nvSpPr>
        <p:spPr>
          <a:xfrm flipV="1">
            <a:off x="8504379" y="3376668"/>
            <a:ext cx="2713735" cy="721930"/>
          </a:xfrm>
          <a:prstGeom prst="roundRect">
            <a:avLst>
              <a:gd name="adj" fmla="val 23119"/>
            </a:avLst>
          </a:prstGeom>
          <a:solidFill>
            <a:schemeClr val="accent1"/>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14" name="标题 1"/>
          <p:cNvSpPr txBox="1"/>
          <p:nvPr/>
        </p:nvSpPr>
        <p:spPr>
          <a:xfrm flipV="1">
            <a:off x="9658465" y="3285405"/>
            <a:ext cx="404173" cy="712116"/>
          </a:xfrm>
          <a:prstGeom prst="downArrow">
            <a:avLst>
              <a:gd name="adj1" fmla="val 32461"/>
              <a:gd name="adj2" fmla="val 44154"/>
            </a:avLst>
          </a:prstGeom>
          <a:solidFill>
            <a:schemeClr val="accent1"/>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15" name="标题 1"/>
          <p:cNvSpPr txBox="1"/>
          <p:nvPr/>
        </p:nvSpPr>
        <p:spPr>
          <a:xfrm>
            <a:off x="799720" y="4394418"/>
            <a:ext cx="524627" cy="548773"/>
          </a:xfrm>
          <a:prstGeom prst="rect">
            <a:avLst/>
          </a:prstGeom>
          <a:noFill/>
          <a:ln>
            <a:noFill/>
          </a:ln>
          <a:effectLst/>
        </p:spPr>
        <p:txBody>
          <a:bodyPr vert="horz" wrap="square" lIns="82296" tIns="41148" rIns="82296" bIns="41148" rtlCol="0" anchor="ctr"/>
          <a:lstStyle/>
          <a:p>
            <a:pPr algn="ctr">
              <a:lnSpc>
                <a:spcPct val="110000"/>
              </a:lnSpc>
            </a:pPr>
            <a:r>
              <a:rPr kumimoji="1" lang="en-US" altLang="zh-CN" sz="2400">
                <a:ln w="12700">
                  <a:noFill/>
                </a:ln>
                <a:solidFill>
                  <a:srgbClr val="FFFFFF">
                    <a:alpha val="100000"/>
                  </a:srgbClr>
                </a:solidFill>
                <a:latin typeface="OPPOSans R"/>
                <a:ea typeface="OPPOSans R"/>
                <a:cs typeface="OPPOSans R"/>
              </a:rPr>
              <a:t>01</a:t>
            </a:r>
            <a:endParaRPr kumimoji="1" lang="zh-CN" altLang="en-US"/>
          </a:p>
        </p:txBody>
      </p:sp>
      <p:sp>
        <p:nvSpPr>
          <p:cNvPr id="16" name="标题 1"/>
          <p:cNvSpPr txBox="1"/>
          <p:nvPr/>
        </p:nvSpPr>
        <p:spPr>
          <a:xfrm>
            <a:off x="805001" y="1354157"/>
            <a:ext cx="4777714" cy="1676631"/>
          </a:xfrm>
          <a:prstGeom prst="roundRect">
            <a:avLst>
              <a:gd name="adj" fmla="val 10785"/>
            </a:avLst>
          </a:prstGeom>
          <a:solidFill>
            <a:schemeClr val="bg1"/>
          </a:solidFill>
          <a:ln w="12700" cap="sq">
            <a:solidFill>
              <a:schemeClr val="accent2"/>
            </a:solidFill>
            <a:miter/>
          </a:ln>
          <a:effectLst/>
        </p:spPr>
        <p:txBody>
          <a:bodyPr vert="horz" wrap="square" lIns="82296" tIns="41148" rIns="82296" bIns="41148" rtlCol="0" anchor="ctr"/>
          <a:lstStyle/>
          <a:p>
            <a:pPr algn="ctr">
              <a:lnSpc>
                <a:spcPct val="110000"/>
              </a:lnSpc>
            </a:pPr>
            <a:endParaRPr kumimoji="1" lang="zh-CN" altLang="en-US"/>
          </a:p>
        </p:txBody>
      </p:sp>
      <p:sp>
        <p:nvSpPr>
          <p:cNvPr id="17" name="标题 1"/>
          <p:cNvSpPr txBox="1"/>
          <p:nvPr/>
        </p:nvSpPr>
        <p:spPr>
          <a:xfrm>
            <a:off x="5139072" y="2555528"/>
            <a:ext cx="761221" cy="761221"/>
          </a:xfrm>
          <a:prstGeom prst="ellipse">
            <a:avLst/>
          </a:prstGeom>
          <a:solidFill>
            <a:schemeClr val="accent2"/>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18" name="标题 1"/>
          <p:cNvSpPr txBox="1"/>
          <p:nvPr/>
        </p:nvSpPr>
        <p:spPr>
          <a:xfrm>
            <a:off x="5206711" y="2661751"/>
            <a:ext cx="625942" cy="548773"/>
          </a:xfrm>
          <a:prstGeom prst="rect">
            <a:avLst/>
          </a:prstGeom>
          <a:noFill/>
          <a:ln>
            <a:noFill/>
          </a:ln>
          <a:effectLst/>
        </p:spPr>
        <p:txBody>
          <a:bodyPr vert="horz" wrap="square" lIns="82296" tIns="41148" rIns="82296" bIns="41148" rtlCol="0" anchor="ctr"/>
          <a:lstStyle/>
          <a:p>
            <a:pPr algn="ctr">
              <a:lnSpc>
                <a:spcPct val="110000"/>
              </a:lnSpc>
            </a:pPr>
            <a:r>
              <a:rPr kumimoji="1" lang="en-US" altLang="zh-CN" sz="2400">
                <a:ln w="12700">
                  <a:noFill/>
                </a:ln>
                <a:solidFill>
                  <a:srgbClr val="FFFFFF">
                    <a:alpha val="100000"/>
                  </a:srgbClr>
                </a:solidFill>
                <a:latin typeface="OPPOSans R"/>
                <a:ea typeface="OPPOSans R"/>
                <a:cs typeface="OPPOSans R"/>
              </a:rPr>
              <a:t>02</a:t>
            </a:r>
            <a:endParaRPr kumimoji="1" lang="zh-CN" altLang="en-US"/>
          </a:p>
        </p:txBody>
      </p:sp>
      <p:sp>
        <p:nvSpPr>
          <p:cNvPr id="19" name="标题 1"/>
          <p:cNvSpPr txBox="1"/>
          <p:nvPr/>
        </p:nvSpPr>
        <p:spPr>
          <a:xfrm>
            <a:off x="6680317" y="4619394"/>
            <a:ext cx="4777714" cy="1676631"/>
          </a:xfrm>
          <a:prstGeom prst="roundRect">
            <a:avLst>
              <a:gd name="adj" fmla="val 10785"/>
            </a:avLst>
          </a:prstGeom>
          <a:solidFill>
            <a:schemeClr val="bg1"/>
          </a:solidFill>
          <a:ln w="12700" cap="sq">
            <a:solidFill>
              <a:schemeClr val="accent1"/>
            </a:solidFill>
            <a:miter/>
          </a:ln>
          <a:effectLst/>
        </p:spPr>
        <p:txBody>
          <a:bodyPr vert="horz" wrap="square" lIns="82296" tIns="41148" rIns="82296" bIns="41148" rtlCol="0" anchor="ctr"/>
          <a:lstStyle/>
          <a:p>
            <a:pPr algn="ctr">
              <a:lnSpc>
                <a:spcPct val="110000"/>
              </a:lnSpc>
            </a:pPr>
            <a:endParaRPr kumimoji="1" lang="zh-CN" altLang="en-US"/>
          </a:p>
        </p:txBody>
      </p:sp>
      <p:sp>
        <p:nvSpPr>
          <p:cNvPr id="20" name="标题 1"/>
          <p:cNvSpPr txBox="1"/>
          <p:nvPr/>
        </p:nvSpPr>
        <p:spPr>
          <a:xfrm>
            <a:off x="6299708" y="4288195"/>
            <a:ext cx="761221" cy="761221"/>
          </a:xfrm>
          <a:prstGeom prst="ellipse">
            <a:avLst/>
          </a:prstGeom>
          <a:solidFill>
            <a:schemeClr val="accent1">
              <a:lumMod val="75000"/>
            </a:schemeClr>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21" name="标题 1"/>
          <p:cNvSpPr txBox="1"/>
          <p:nvPr/>
        </p:nvSpPr>
        <p:spPr>
          <a:xfrm>
            <a:off x="6367347" y="4394418"/>
            <a:ext cx="625942" cy="548773"/>
          </a:xfrm>
          <a:prstGeom prst="rect">
            <a:avLst/>
          </a:prstGeom>
          <a:noFill/>
          <a:ln>
            <a:noFill/>
          </a:ln>
          <a:effectLst/>
        </p:spPr>
        <p:txBody>
          <a:bodyPr vert="horz" wrap="square" lIns="82296" tIns="41148" rIns="82296" bIns="41148" rtlCol="0" anchor="ctr"/>
          <a:lstStyle/>
          <a:p>
            <a:pPr algn="ctr">
              <a:lnSpc>
                <a:spcPct val="110000"/>
              </a:lnSpc>
            </a:pPr>
            <a:r>
              <a:rPr kumimoji="1" lang="en-US" altLang="zh-CN" sz="2400">
                <a:ln w="12700">
                  <a:noFill/>
                </a:ln>
                <a:solidFill>
                  <a:srgbClr val="FFFFFF">
                    <a:alpha val="100000"/>
                  </a:srgbClr>
                </a:solidFill>
                <a:latin typeface="OPPOSans R"/>
                <a:ea typeface="OPPOSans R"/>
                <a:cs typeface="OPPOSans R"/>
              </a:rPr>
              <a:t>03</a:t>
            </a:r>
            <a:endParaRPr kumimoji="1" lang="zh-CN" altLang="en-US"/>
          </a:p>
        </p:txBody>
      </p:sp>
      <p:sp>
        <p:nvSpPr>
          <p:cNvPr id="22" name="标题 1"/>
          <p:cNvSpPr txBox="1"/>
          <p:nvPr/>
        </p:nvSpPr>
        <p:spPr>
          <a:xfrm>
            <a:off x="6413080" y="1355693"/>
            <a:ext cx="4777714" cy="1676631"/>
          </a:xfrm>
          <a:prstGeom prst="roundRect">
            <a:avLst>
              <a:gd name="adj" fmla="val 10785"/>
            </a:avLst>
          </a:prstGeom>
          <a:solidFill>
            <a:schemeClr val="bg1"/>
          </a:solidFill>
          <a:ln w="12700" cap="sq">
            <a:solidFill>
              <a:schemeClr val="accent1"/>
            </a:solidFill>
            <a:miter/>
          </a:ln>
          <a:effectLst/>
        </p:spPr>
        <p:txBody>
          <a:bodyPr vert="horz" wrap="square" lIns="82296" tIns="41148" rIns="82296" bIns="41148" rtlCol="0" anchor="ctr"/>
          <a:lstStyle/>
          <a:p>
            <a:pPr algn="ctr">
              <a:lnSpc>
                <a:spcPct val="110000"/>
              </a:lnSpc>
            </a:pPr>
            <a:endParaRPr kumimoji="1" lang="zh-CN" altLang="en-US"/>
          </a:p>
        </p:txBody>
      </p:sp>
      <p:sp>
        <p:nvSpPr>
          <p:cNvPr id="23" name="标题 1"/>
          <p:cNvSpPr txBox="1"/>
          <p:nvPr/>
        </p:nvSpPr>
        <p:spPr>
          <a:xfrm>
            <a:off x="10749356" y="2555528"/>
            <a:ext cx="761221" cy="761221"/>
          </a:xfrm>
          <a:prstGeom prst="ellipse">
            <a:avLst/>
          </a:prstGeom>
          <a:solidFill>
            <a:schemeClr val="accent1"/>
          </a:solidFill>
          <a:ln w="12700" cap="sq">
            <a:noFill/>
            <a:miter/>
          </a:ln>
          <a:effectLst/>
        </p:spPr>
        <p:txBody>
          <a:bodyPr vert="horz" wrap="square" lIns="82296" tIns="41148" rIns="82296" bIns="41148" rtlCol="0" anchor="ctr"/>
          <a:lstStyle/>
          <a:p>
            <a:pPr algn="ctr">
              <a:lnSpc>
                <a:spcPct val="110000"/>
              </a:lnSpc>
            </a:pPr>
            <a:endParaRPr kumimoji="1" lang="zh-CN" altLang="en-US"/>
          </a:p>
        </p:txBody>
      </p:sp>
      <p:sp>
        <p:nvSpPr>
          <p:cNvPr id="24" name="标题 1"/>
          <p:cNvSpPr txBox="1"/>
          <p:nvPr/>
        </p:nvSpPr>
        <p:spPr>
          <a:xfrm>
            <a:off x="10816995" y="2661751"/>
            <a:ext cx="625942" cy="548773"/>
          </a:xfrm>
          <a:prstGeom prst="rect">
            <a:avLst/>
          </a:prstGeom>
          <a:noFill/>
          <a:ln>
            <a:noFill/>
          </a:ln>
          <a:effectLst/>
        </p:spPr>
        <p:txBody>
          <a:bodyPr vert="horz" wrap="square" lIns="82296" tIns="41148" rIns="82296" bIns="41148" rtlCol="0" anchor="ctr"/>
          <a:lstStyle/>
          <a:p>
            <a:pPr algn="ctr">
              <a:lnSpc>
                <a:spcPct val="110000"/>
              </a:lnSpc>
            </a:pPr>
            <a:r>
              <a:rPr kumimoji="1" lang="en-US" altLang="zh-CN" sz="2400">
                <a:ln w="12700">
                  <a:noFill/>
                </a:ln>
                <a:solidFill>
                  <a:srgbClr val="FFFFFF">
                    <a:alpha val="100000"/>
                  </a:srgbClr>
                </a:solidFill>
                <a:latin typeface="OPPOSans R"/>
                <a:ea typeface="OPPOSans R"/>
                <a:cs typeface="OPPOSans R"/>
              </a:rPr>
              <a:t>04</a:t>
            </a:r>
            <a:endParaRPr kumimoji="1" lang="zh-CN" altLang="en-US"/>
          </a:p>
        </p:txBody>
      </p:sp>
      <p:sp>
        <p:nvSpPr>
          <p:cNvPr id="25" name="标题 1"/>
          <p:cNvSpPr txBox="1"/>
          <p:nvPr/>
        </p:nvSpPr>
        <p:spPr>
          <a:xfrm>
            <a:off x="3699078" y="3416539"/>
            <a:ext cx="2306580" cy="634310"/>
          </a:xfrm>
          <a:prstGeom prst="rect">
            <a:avLst/>
          </a:prstGeom>
          <a:noFill/>
          <a:ln>
            <a:noFill/>
          </a:ln>
          <a:effectLst/>
        </p:spPr>
        <p:txBody>
          <a:bodyPr vert="horz" wrap="square" lIns="82296" tIns="41148" rIns="82296" bIns="41148" rtlCol="0" anchor="ctr"/>
          <a:lstStyle/>
          <a:p>
            <a:pPr algn="ctr">
              <a:lnSpc>
                <a:spcPct val="130000"/>
              </a:lnSpc>
            </a:pPr>
            <a:r>
              <a:rPr kumimoji="1" lang="en-US" altLang="zh-CN" sz="1600">
                <a:ln w="12700">
                  <a:noFill/>
                </a:ln>
                <a:solidFill>
                  <a:srgbClr val="FFFFFF">
                    <a:alpha val="100000"/>
                  </a:srgbClr>
                </a:solidFill>
                <a:latin typeface="Source Han Sans CN Bold"/>
                <a:ea typeface="Source Han Sans CN Bold"/>
                <a:cs typeface="Source Han Sans CN Bold"/>
              </a:rPr>
              <a:t>农村医疗保健</a:t>
            </a:r>
            <a:endParaRPr kumimoji="1" lang="zh-CN" altLang="en-US"/>
          </a:p>
        </p:txBody>
      </p:sp>
      <p:sp>
        <p:nvSpPr>
          <p:cNvPr id="26" name="标题 1"/>
          <p:cNvSpPr txBox="1"/>
          <p:nvPr/>
        </p:nvSpPr>
        <p:spPr>
          <a:xfrm>
            <a:off x="6112850" y="3416539"/>
            <a:ext cx="2306580" cy="634310"/>
          </a:xfrm>
          <a:prstGeom prst="rect">
            <a:avLst/>
          </a:prstGeom>
          <a:noFill/>
          <a:ln>
            <a:noFill/>
          </a:ln>
          <a:effectLst/>
        </p:spPr>
        <p:txBody>
          <a:bodyPr vert="horz" wrap="square" lIns="82296" tIns="41148" rIns="82296" bIns="41148" rtlCol="0" anchor="ctr"/>
          <a:lstStyle/>
          <a:p>
            <a:pPr algn="ctr">
              <a:lnSpc>
                <a:spcPct val="130000"/>
              </a:lnSpc>
            </a:pPr>
            <a:r>
              <a:rPr kumimoji="1" lang="en-US" altLang="zh-CN" sz="1600">
                <a:ln w="12700">
                  <a:noFill/>
                </a:ln>
                <a:solidFill>
                  <a:srgbClr val="FFFFFF">
                    <a:alpha val="100000"/>
                  </a:srgbClr>
                </a:solidFill>
                <a:latin typeface="Source Han Sans CN Bold"/>
                <a:ea typeface="Source Han Sans CN Bold"/>
                <a:cs typeface="Source Han Sans CN Bold"/>
              </a:rPr>
              <a:t>农村文化体育</a:t>
            </a:r>
            <a:endParaRPr kumimoji="1" lang="zh-CN" altLang="en-US"/>
          </a:p>
        </p:txBody>
      </p:sp>
      <p:sp>
        <p:nvSpPr>
          <p:cNvPr id="27" name="标题 1"/>
          <p:cNvSpPr txBox="1"/>
          <p:nvPr/>
        </p:nvSpPr>
        <p:spPr>
          <a:xfrm>
            <a:off x="8707262" y="3416539"/>
            <a:ext cx="2306580" cy="634310"/>
          </a:xfrm>
          <a:prstGeom prst="rect">
            <a:avLst/>
          </a:prstGeom>
          <a:noFill/>
          <a:ln>
            <a:noFill/>
          </a:ln>
          <a:effectLst/>
        </p:spPr>
        <p:txBody>
          <a:bodyPr vert="horz" wrap="square" lIns="82296" tIns="41148" rIns="82296" bIns="41148" rtlCol="0" anchor="ctr"/>
          <a:lstStyle/>
          <a:p>
            <a:pPr algn="ctr">
              <a:lnSpc>
                <a:spcPct val="130000"/>
              </a:lnSpc>
            </a:pPr>
            <a:r>
              <a:rPr kumimoji="1" lang="en-US" altLang="zh-CN" sz="1600">
                <a:ln w="12700">
                  <a:noFill/>
                </a:ln>
                <a:solidFill>
                  <a:srgbClr val="FFFFFF">
                    <a:alpha val="100000"/>
                  </a:srgbClr>
                </a:solidFill>
                <a:latin typeface="Source Han Sans CN Bold"/>
                <a:ea typeface="Source Han Sans CN Bold"/>
                <a:cs typeface="Source Han Sans CN Bold"/>
              </a:rPr>
              <a:t>农村基础设施</a:t>
            </a:r>
            <a:endParaRPr kumimoji="1" lang="zh-CN" altLang="en-US"/>
          </a:p>
        </p:txBody>
      </p:sp>
      <p:sp>
        <p:nvSpPr>
          <p:cNvPr id="28" name="标题 1"/>
          <p:cNvSpPr txBox="1"/>
          <p:nvPr/>
        </p:nvSpPr>
        <p:spPr>
          <a:xfrm>
            <a:off x="1353957" y="4786274"/>
            <a:ext cx="4322993" cy="1126121"/>
          </a:xfrm>
          <a:prstGeom prst="rect">
            <a:avLst/>
          </a:prstGeom>
          <a:noFill/>
          <a:ln>
            <a:noFill/>
          </a:ln>
          <a:effectLst/>
        </p:spPr>
        <p:txBody>
          <a:bodyPr vert="horz" wrap="square" lIns="57607" tIns="28804" rIns="57607" bIns="28804" rtlCol="0" anchor="t"/>
          <a:lstStyle/>
          <a:p>
            <a:pPr algn="l">
              <a:lnSpc>
                <a:spcPct val="150000"/>
              </a:lnSpc>
            </a:pPr>
            <a:r>
              <a:rPr kumimoji="1" lang="en-US" altLang="zh-CN" sz="1400">
                <a:ln w="12700">
                  <a:noFill/>
                </a:ln>
                <a:solidFill>
                  <a:srgbClr val="1A1A1A">
                    <a:alpha val="100000"/>
                  </a:srgbClr>
                </a:solidFill>
                <a:latin typeface="Source Han Sans"/>
                <a:ea typeface="Source Han Sans"/>
                <a:cs typeface="Source Han Sans"/>
              </a:rPr>
              <a:t>农村教育发展是提高农民素质、促进农村进步的关键。政府通过加大教育投入、改善教育条件、提高教师素质等措施，确保农村孩子享受到与城市同等质量的教育资源。</a:t>
            </a:r>
            <a:endParaRPr kumimoji="1" lang="zh-CN" altLang="en-US"/>
          </a:p>
        </p:txBody>
      </p:sp>
      <p:sp>
        <p:nvSpPr>
          <p:cNvPr id="29" name="标题 1"/>
          <p:cNvSpPr txBox="1"/>
          <p:nvPr/>
        </p:nvSpPr>
        <p:spPr>
          <a:xfrm>
            <a:off x="1048886" y="1496338"/>
            <a:ext cx="4322993" cy="1126121"/>
          </a:xfrm>
          <a:prstGeom prst="rect">
            <a:avLst/>
          </a:prstGeom>
          <a:noFill/>
          <a:ln>
            <a:noFill/>
          </a:ln>
          <a:effectLst/>
        </p:spPr>
        <p:txBody>
          <a:bodyPr vert="horz" wrap="square" lIns="57607" tIns="28804" rIns="57607" bIns="28804" rtlCol="0" anchor="t"/>
          <a:lstStyle/>
          <a:p>
            <a:pPr algn="l">
              <a:lnSpc>
                <a:spcPct val="150000"/>
              </a:lnSpc>
            </a:pPr>
            <a:r>
              <a:rPr kumimoji="1" lang="en-US" altLang="zh-CN" sz="1400">
                <a:ln w="12700">
                  <a:noFill/>
                </a:ln>
                <a:solidFill>
                  <a:srgbClr val="1A1A1A">
                    <a:alpha val="100000"/>
                  </a:srgbClr>
                </a:solidFill>
                <a:latin typeface="Source Han Sans"/>
                <a:ea typeface="Source Han Sans"/>
                <a:cs typeface="Source Han Sans"/>
              </a:rPr>
              <a:t>农村医疗保健体系的完善，为农民提供了基本的医疗服务和健康保障。政府通过建设农村卫生室、配备医疗设备、培训乡村医生等手段，提高了农村的医疗保健水平。</a:t>
            </a:r>
            <a:endParaRPr kumimoji="1" lang="zh-CN" altLang="en-US"/>
          </a:p>
        </p:txBody>
      </p:sp>
      <p:sp>
        <p:nvSpPr>
          <p:cNvPr id="30" name="标题 1"/>
          <p:cNvSpPr txBox="1"/>
          <p:nvPr/>
        </p:nvSpPr>
        <p:spPr>
          <a:xfrm>
            <a:off x="7031133" y="4786274"/>
            <a:ext cx="4322993" cy="1126121"/>
          </a:xfrm>
          <a:prstGeom prst="rect">
            <a:avLst/>
          </a:prstGeom>
          <a:noFill/>
          <a:ln>
            <a:noFill/>
          </a:ln>
          <a:effectLst/>
        </p:spPr>
        <p:txBody>
          <a:bodyPr vert="horz" wrap="square" lIns="57607" tIns="28804" rIns="57607" bIns="28804" rtlCol="0" anchor="t"/>
          <a:lstStyle/>
          <a:p>
            <a:pPr algn="l">
              <a:lnSpc>
                <a:spcPct val="150000"/>
              </a:lnSpc>
            </a:pPr>
            <a:r>
              <a:rPr kumimoji="1" lang="en-US" altLang="zh-CN" sz="1400">
                <a:ln w="12700">
                  <a:noFill/>
                </a:ln>
                <a:solidFill>
                  <a:srgbClr val="1A1A1A">
                    <a:alpha val="100000"/>
                  </a:srgbClr>
                </a:solidFill>
                <a:latin typeface="Source Han Sans"/>
                <a:ea typeface="Source Han Sans"/>
                <a:cs typeface="Source Han Sans"/>
              </a:rPr>
              <a:t>农村文化体育事业的发展，丰富了农民的精神文化生活。通过举办农村文化节、体育比赛等活动，提高了农村的文化品位，增强了农民的幸福感和归属感。</a:t>
            </a:r>
            <a:endParaRPr kumimoji="1" lang="zh-CN" altLang="en-US"/>
          </a:p>
        </p:txBody>
      </p:sp>
      <p:sp>
        <p:nvSpPr>
          <p:cNvPr id="31" name="标题 1"/>
          <p:cNvSpPr txBox="1"/>
          <p:nvPr/>
        </p:nvSpPr>
        <p:spPr>
          <a:xfrm>
            <a:off x="6725048" y="1496340"/>
            <a:ext cx="4322993" cy="1126121"/>
          </a:xfrm>
          <a:prstGeom prst="rect">
            <a:avLst/>
          </a:prstGeom>
          <a:noFill/>
          <a:ln>
            <a:noFill/>
          </a:ln>
          <a:effectLst/>
        </p:spPr>
        <p:txBody>
          <a:bodyPr vert="horz" wrap="square" lIns="57607" tIns="28804" rIns="57607" bIns="28804" rtlCol="0" anchor="t"/>
          <a:lstStyle/>
          <a:p>
            <a:pPr algn="l">
              <a:lnSpc>
                <a:spcPct val="150000"/>
              </a:lnSpc>
            </a:pPr>
            <a:r>
              <a:rPr kumimoji="1" lang="en-US" altLang="zh-CN" sz="1400">
                <a:ln w="12700">
                  <a:noFill/>
                </a:ln>
                <a:solidFill>
                  <a:srgbClr val="1A1A1A">
                    <a:alpha val="100000"/>
                  </a:srgbClr>
                </a:solidFill>
                <a:latin typeface="Source Han Sans"/>
                <a:ea typeface="Source Han Sans"/>
                <a:cs typeface="Source Han Sans"/>
              </a:rPr>
              <a:t>农村基础设施的改善，是推动农村经济社会发展的重要支撑。政府通过加强农村道路、供水、供电等基础设施建设，提升了农村的生产生活条件，为农村经济的快速发展奠定了基础。</a:t>
            </a:r>
            <a:endParaRPr kumimoji="1" lang="zh-CN" altLang="en-US"/>
          </a:p>
        </p:txBody>
      </p:sp>
      <p:sp>
        <p:nvSpPr>
          <p:cNvPr id="32"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33"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农村公共服务</a:t>
            </a:r>
            <a:endParaRPr kumimoji="1" lang="zh-CN" altLang="en-US"/>
          </a:p>
        </p:txBody>
      </p:sp>
      <p:sp>
        <p:nvSpPr>
          <p:cNvPr id="34"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6"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194" y="354388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83510" y="3122080"/>
            <a:ext cx="4043840" cy="3970449"/>
          </a:xfrm>
          <a:prstGeom prst="rect">
            <a:avLst/>
          </a:prstGeom>
          <a:noFill/>
          <a:ln>
            <a:noFill/>
          </a:ln>
        </p:spPr>
      </p:pic>
      <p:sp>
        <p:nvSpPr>
          <p:cNvPr id="12" name="标题 1"/>
          <p:cNvSpPr txBox="1"/>
          <p:nvPr/>
        </p:nvSpPr>
        <p:spPr>
          <a:xfrm>
            <a:off x="2469505" y="3098989"/>
            <a:ext cx="7207422" cy="2032569"/>
          </a:xfrm>
          <a:prstGeom prst="rect">
            <a:avLst/>
          </a:prstGeom>
          <a:noFill/>
          <a:ln>
            <a:noFill/>
          </a:ln>
        </p:spPr>
        <p:txBody>
          <a:bodyPr vert="horz" wrap="square" lIns="91440" tIns="45720" rIns="91440" bIns="45720" rtlCol="0" anchor="t"/>
          <a:lstStyle/>
          <a:p>
            <a:pPr algn="ctr">
              <a:lnSpc>
                <a:spcPct val="130000"/>
              </a:lnSpc>
            </a:pPr>
            <a:r>
              <a:rPr kumimoji="1" lang="en-US" altLang="zh-CN" sz="4800">
                <a:ln w="12700">
                  <a:noFill/>
                </a:ln>
                <a:solidFill>
                  <a:srgbClr val="262626">
                    <a:alpha val="100000"/>
                  </a:srgbClr>
                </a:solidFill>
                <a:latin typeface="Source Han Serif SC Regular"/>
                <a:ea typeface="Source Han Serif SC Regular"/>
                <a:cs typeface="Source Han Serif SC Regular"/>
              </a:rPr>
              <a:t>三农发展挑战与对策</a:t>
            </a:r>
            <a:endParaRPr kumimoji="1" lang="zh-CN" altLang="en-US"/>
          </a:p>
        </p:txBody>
      </p:sp>
      <p:pic>
        <p:nvPicPr>
          <p:cNvPr id="13" name="图片 12"/>
          <p:cNvPicPr>
            <a:picLocks noChangeAspect="1"/>
          </p:cNvPicPr>
          <p:nvPr/>
        </p:nvPicPr>
        <p:blipFill>
          <a:blip r:embed="rId7">
            <a:alphaModFix/>
          </a:blip>
          <a:srcRect/>
          <a:stretch>
            <a:fillRect/>
          </a:stretch>
        </p:blipFill>
        <p:spPr>
          <a:xfrm flipH="1">
            <a:off x="8174589" y="2535316"/>
            <a:ext cx="1667224" cy="198882"/>
          </a:xfrm>
          <a:prstGeom prst="rect">
            <a:avLst/>
          </a:prstGeom>
          <a:noFill/>
          <a:ln cap="sq">
            <a:noFill/>
          </a:ln>
        </p:spPr>
      </p:pic>
      <p:pic>
        <p:nvPicPr>
          <p:cNvPr id="14" name="图片 13"/>
          <p:cNvPicPr>
            <a:picLocks noChangeAspect="1"/>
          </p:cNvPicPr>
          <p:nvPr/>
        </p:nvPicPr>
        <p:blipFill>
          <a:blip r:embed="rId7">
            <a:alphaModFix/>
          </a:blip>
          <a:srcRect/>
          <a:stretch>
            <a:fillRect/>
          </a:stretch>
        </p:blipFill>
        <p:spPr>
          <a:xfrm flipH="1">
            <a:off x="2337487" y="2535316"/>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rot="20322905">
            <a:off x="8636946" y="1301289"/>
            <a:ext cx="1108483" cy="885614"/>
          </a:xfrm>
          <a:prstGeom prst="rect">
            <a:avLst/>
          </a:prstGeom>
          <a:noFill/>
          <a:ln>
            <a:noFill/>
          </a:ln>
        </p:spPr>
      </p:pic>
      <p:pic>
        <p:nvPicPr>
          <p:cNvPr id="16" name="图片 15"/>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pic>
        <p:nvPicPr>
          <p:cNvPr id="17" name="图片 16"/>
          <p:cNvPicPr>
            <a:picLocks noChangeAspect="1"/>
          </p:cNvPicPr>
          <p:nvPr/>
        </p:nvPicPr>
        <p:blipFill>
          <a:blip r:embed="rId8">
            <a:alphaModFix/>
          </a:blip>
          <a:srcRect/>
          <a:stretch>
            <a:fillRect/>
          </a:stretch>
        </p:blipFill>
        <p:spPr>
          <a:xfrm rot="1277095" flipH="1">
            <a:off x="1415279" y="1084468"/>
            <a:ext cx="1381454" cy="1103701"/>
          </a:xfrm>
          <a:prstGeom prst="rect">
            <a:avLst/>
          </a:prstGeom>
          <a:noFill/>
          <a:ln>
            <a:noFill/>
          </a:ln>
        </p:spPr>
      </p:pic>
      <p:sp>
        <p:nvSpPr>
          <p:cNvPr id="18" name="标题 1"/>
          <p:cNvSpPr txBox="1"/>
          <p:nvPr/>
        </p:nvSpPr>
        <p:spPr>
          <a:xfrm>
            <a:off x="6885825" y="898289"/>
            <a:ext cx="1458309" cy="2154721"/>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06</a:t>
            </a:r>
            <a:endParaRPr kumimoji="1" lang="zh-CN" altLang="en-US"/>
          </a:p>
        </p:txBody>
      </p:sp>
      <p:sp>
        <p:nvSpPr>
          <p:cNvPr id="19" name="标题 1"/>
          <p:cNvSpPr txBox="1"/>
          <p:nvPr/>
        </p:nvSpPr>
        <p:spPr>
          <a:xfrm>
            <a:off x="4170599" y="2047165"/>
            <a:ext cx="3223226" cy="1005845"/>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PART- </a:t>
            </a:r>
            <a:endParaRPr kumimoji="1"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2685327" y="1369350"/>
            <a:ext cx="1145893" cy="642782"/>
          </a:xfrm>
          <a:prstGeom prst="rect">
            <a:avLst/>
          </a:prstGeom>
          <a:noFill/>
          <a:ln>
            <a:noFill/>
          </a:ln>
        </p:spPr>
        <p:txBody>
          <a:bodyPr vert="horz" wrap="square" lIns="0" tIns="0" rIns="0" bIns="0" rtlCol="0" anchor="ctr"/>
          <a:lstStyle/>
          <a:p>
            <a:pPr algn="r">
              <a:lnSpc>
                <a:spcPct val="150000"/>
              </a:lnSpc>
            </a:pPr>
            <a:r>
              <a:rPr kumimoji="1" lang="en-US" altLang="zh-CN" sz="5400">
                <a:ln w="12700">
                  <a:noFill/>
                </a:ln>
                <a:solidFill>
                  <a:srgbClr val="F2F2F2">
                    <a:alpha val="100000"/>
                  </a:srgbClr>
                </a:solidFill>
                <a:latin typeface="Source Han Sans"/>
                <a:ea typeface="Source Han Sans"/>
                <a:cs typeface="Source Han Sans"/>
              </a:rPr>
              <a:t>01</a:t>
            </a:r>
            <a:endParaRPr kumimoji="1" lang="zh-CN" altLang="en-US"/>
          </a:p>
        </p:txBody>
      </p:sp>
      <p:sp>
        <p:nvSpPr>
          <p:cNvPr id="5" name="标题 1"/>
          <p:cNvSpPr txBox="1"/>
          <p:nvPr/>
        </p:nvSpPr>
        <p:spPr>
          <a:xfrm>
            <a:off x="4515493" y="2111591"/>
            <a:ext cx="3148314" cy="3148314"/>
          </a:xfrm>
          <a:prstGeom prst="ellipse">
            <a:avLst/>
          </a:prstGeom>
          <a:solidFill>
            <a:schemeClr val="accent1"/>
          </a:solidFill>
          <a:ln w="25400" cap="sq">
            <a:solidFill>
              <a:schemeClr val="bg1"/>
            </a:solidFill>
            <a:miter/>
          </a:ln>
          <a:effectLst>
            <a:outerShdw blurRad="241300" dist="38100" dir="5400000" algn="t" rotWithShape="0">
              <a:schemeClr val="accent1">
                <a:alpha val="43000"/>
              </a:schemeClr>
            </a:outerShdw>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5136829" y="2732927"/>
            <a:ext cx="1905642" cy="1905642"/>
          </a:xfrm>
          <a:prstGeom prst="ellipse">
            <a:avLst/>
          </a:prstGeom>
          <a:gradFill>
            <a:gsLst>
              <a:gs pos="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flipH="1" flipV="1">
            <a:off x="5006867" y="2763321"/>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flipH="1" flipV="1">
            <a:off x="5970543" y="2312183"/>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flipH="1" flipV="1">
            <a:off x="6933203" y="2763321"/>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flipH="1" flipV="1">
            <a:off x="7228860" y="3566640"/>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flipH="1" flipV="1">
            <a:off x="6946412" y="4355901"/>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flipH="1" flipV="1">
            <a:off x="5970543" y="4821672"/>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3" name="标题 1"/>
          <p:cNvSpPr txBox="1"/>
          <p:nvPr/>
        </p:nvSpPr>
        <p:spPr>
          <a:xfrm flipH="1" flipV="1">
            <a:off x="5009916" y="4355901"/>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flipH="1" flipV="1">
            <a:off x="4714259" y="3566640"/>
            <a:ext cx="238214" cy="238214"/>
          </a:xfrm>
          <a:prstGeom prst="ellipse">
            <a:avLst/>
          </a:prstGeom>
          <a:gradFill>
            <a:gsLst>
              <a:gs pos="7000">
                <a:schemeClr val="accent1"/>
              </a:gs>
              <a:gs pos="100000">
                <a:schemeClr val="accent1">
                  <a:lumMod val="60000"/>
                  <a:lumOff val="40000"/>
                </a:schemeClr>
              </a:gs>
            </a:gsLst>
            <a:lin ang="2700000" scaled="0"/>
          </a:gradFill>
          <a:ln w="12700" cap="sq">
            <a:noFill/>
            <a:miter/>
          </a:ln>
          <a:effectLst>
            <a:outerShdw blurRad="50800" dist="38100" dir="5400000" algn="t" rotWithShape="0">
              <a:schemeClr val="accent1">
                <a:lumMod val="75000"/>
                <a:alpha val="30000"/>
              </a:schemeClr>
            </a:outerShdw>
          </a:effectLst>
        </p:spPr>
        <p:txBody>
          <a:bodyPr vert="horz" wrap="square" lIns="91440" tIns="45720" rIns="91440" bIns="45720" rtlCol="0" anchor="ctr"/>
          <a:lstStyle/>
          <a:p>
            <a:pPr algn="ctr">
              <a:lnSpc>
                <a:spcPct val="110000"/>
              </a:lnSpc>
            </a:pPr>
            <a:endParaRPr kumimoji="1" lang="zh-CN" altLang="en-US"/>
          </a:p>
        </p:txBody>
      </p:sp>
      <p:grpSp>
        <p:nvGrpSpPr>
          <p:cNvPr id="15" name="组合 14"/>
          <p:cNvGrpSpPr/>
          <p:nvPr/>
        </p:nvGrpSpPr>
        <p:grpSpPr>
          <a:xfrm>
            <a:off x="5326515" y="2851354"/>
            <a:ext cx="1533812" cy="1602373"/>
            <a:chOff x="5326515" y="2851354"/>
            <a:chExt cx="1533812" cy="1602373"/>
          </a:xfrm>
        </p:grpSpPr>
        <p:sp>
          <p:nvSpPr>
            <p:cNvPr id="16" name="标题 1"/>
            <p:cNvSpPr txBox="1"/>
            <p:nvPr/>
          </p:nvSpPr>
          <p:spPr>
            <a:xfrm>
              <a:off x="5519800" y="3120623"/>
              <a:ext cx="1117558" cy="1117554"/>
            </a:xfrm>
            <a:prstGeom prst="arc">
              <a:avLst>
                <a:gd name="adj1" fmla="val 17047451"/>
                <a:gd name="adj2" fmla="val 20675756"/>
              </a:avLst>
            </a:prstGeom>
            <a:noFill/>
            <a:ln w="254000" cap="sq">
              <a:solidFill>
                <a:schemeClr val="bg1"/>
              </a:solid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rot="7262671">
              <a:off x="5534642" y="3128043"/>
              <a:ext cx="1117558" cy="1117554"/>
            </a:xfrm>
            <a:prstGeom prst="arc">
              <a:avLst>
                <a:gd name="adj1" fmla="val 17047451"/>
                <a:gd name="adj2" fmla="val 20675756"/>
              </a:avLst>
            </a:prstGeom>
            <a:noFill/>
            <a:ln w="254000" cap="sq">
              <a:solidFill>
                <a:schemeClr val="bg1"/>
              </a:solid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rot="14560160">
              <a:off x="5534642" y="3128043"/>
              <a:ext cx="1117558" cy="1117554"/>
            </a:xfrm>
            <a:prstGeom prst="arc">
              <a:avLst>
                <a:gd name="adj1" fmla="val 17047451"/>
                <a:gd name="adj2" fmla="val 20675756"/>
              </a:avLst>
            </a:prstGeom>
            <a:noFill/>
            <a:ln w="254000" cap="sq">
              <a:solidFill>
                <a:schemeClr val="bg1"/>
              </a:solid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rot="17327035">
              <a:off x="5892385" y="2936864"/>
              <a:ext cx="421352" cy="336121"/>
            </a:xfrm>
            <a:prstGeom prst="triangle">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rot="9940873">
              <a:off x="5374659" y="3761809"/>
              <a:ext cx="421352" cy="336121"/>
            </a:xfrm>
            <a:prstGeom prst="triangle">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rot="2699578">
              <a:off x="6358905" y="3813014"/>
              <a:ext cx="421352" cy="336121"/>
            </a:xfrm>
            <a:prstGeom prst="triangle">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grpSp>
      <p:sp>
        <p:nvSpPr>
          <p:cNvPr id="22" name="标题 1"/>
          <p:cNvSpPr txBox="1"/>
          <p:nvPr/>
        </p:nvSpPr>
        <p:spPr>
          <a:xfrm>
            <a:off x="1273215" y="1885582"/>
            <a:ext cx="2870521" cy="555585"/>
          </a:xfrm>
          <a:prstGeom prst="roundRect">
            <a:avLst>
              <a:gd name="adj" fmla="val 50000"/>
            </a:avLst>
          </a:prstGeom>
          <a:solidFill>
            <a:schemeClr val="accent1"/>
          </a:solidFill>
          <a:ln w="25400" cap="sq">
            <a:solidFill>
              <a:schemeClr val="bg1"/>
            </a:solidFill>
            <a:miter/>
          </a:ln>
          <a:effectLst>
            <a:outerShdw blurRad="241300" dist="38100" dir="5400000" algn="t" rotWithShape="0">
              <a:schemeClr val="accent1">
                <a:alpha val="43000"/>
              </a:schemeClr>
            </a:outerShdw>
          </a:effectLst>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1134319" y="1892140"/>
            <a:ext cx="2696901" cy="502727"/>
          </a:xfrm>
          <a:prstGeom prst="rect">
            <a:avLst/>
          </a:prstGeom>
          <a:noFill/>
          <a:ln>
            <a:noFill/>
          </a:ln>
        </p:spPr>
        <p:txBody>
          <a:bodyPr vert="horz" wrap="square" lIns="0" tIns="0" rIns="0" bIns="0" rtlCol="0" anchor="ctr"/>
          <a:lstStyle/>
          <a:p>
            <a:pPr algn="r">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资源与环境约束</a:t>
            </a:r>
            <a:endParaRPr kumimoji="1" lang="zh-CN" altLang="en-US"/>
          </a:p>
        </p:txBody>
      </p:sp>
      <p:sp>
        <p:nvSpPr>
          <p:cNvPr id="24" name="标题 1"/>
          <p:cNvSpPr txBox="1"/>
          <p:nvPr/>
        </p:nvSpPr>
        <p:spPr>
          <a:xfrm>
            <a:off x="660400" y="2580062"/>
            <a:ext cx="3205544" cy="937549"/>
          </a:xfrm>
          <a:prstGeom prst="rect">
            <a:avLst/>
          </a:prstGeom>
          <a:noFill/>
          <a:ln>
            <a:noFill/>
          </a:ln>
        </p:spPr>
        <p:txBody>
          <a:bodyPr vert="horz" wrap="square" lIns="0" tIns="0" rIns="0" bIns="0" rtlCol="0" anchor="t"/>
          <a:lstStyle/>
          <a:p>
            <a:pPr algn="r">
              <a:lnSpc>
                <a:spcPct val="150000"/>
              </a:lnSpc>
            </a:pPr>
            <a:r>
              <a:rPr kumimoji="1" lang="en-US" altLang="zh-CN" sz="1089">
                <a:ln w="12700">
                  <a:noFill/>
                </a:ln>
                <a:solidFill>
                  <a:srgbClr val="000000">
                    <a:alpha val="100000"/>
                  </a:srgbClr>
                </a:solidFill>
                <a:latin typeface="Source Han Sans"/>
                <a:ea typeface="Source Han Sans"/>
                <a:cs typeface="Source Han Sans"/>
              </a:rPr>
              <a:t>随着人口增长和工业化进程的加快，农业发展面临的资源和环境约束日益突出。耕地面积减少、水资源短缺、土壤退化以及环境污染等问题，严重制约了农业生产的可持续发展。</a:t>
            </a:r>
            <a:endParaRPr kumimoji="1" lang="zh-CN" altLang="en-US"/>
          </a:p>
        </p:txBody>
      </p:sp>
      <p:sp>
        <p:nvSpPr>
          <p:cNvPr id="25" name="标题 1"/>
          <p:cNvSpPr txBox="1"/>
          <p:nvPr/>
        </p:nvSpPr>
        <p:spPr>
          <a:xfrm>
            <a:off x="8310623" y="1369350"/>
            <a:ext cx="1145893" cy="642782"/>
          </a:xfrm>
          <a:prstGeom prst="rect">
            <a:avLst/>
          </a:prstGeom>
          <a:noFill/>
          <a:ln>
            <a:noFill/>
          </a:ln>
        </p:spPr>
        <p:txBody>
          <a:bodyPr vert="horz" wrap="square" lIns="0" tIns="0" rIns="0" bIns="0" rtlCol="0" anchor="ctr"/>
          <a:lstStyle/>
          <a:p>
            <a:pPr algn="l">
              <a:lnSpc>
                <a:spcPct val="150000"/>
              </a:lnSpc>
            </a:pPr>
            <a:r>
              <a:rPr kumimoji="1" lang="en-US" altLang="zh-CN" sz="5400">
                <a:ln w="12700">
                  <a:noFill/>
                </a:ln>
                <a:solidFill>
                  <a:srgbClr val="F2F2F2">
                    <a:alpha val="100000"/>
                  </a:srgbClr>
                </a:solidFill>
                <a:latin typeface="Source Han Sans"/>
                <a:ea typeface="Source Han Sans"/>
                <a:cs typeface="Source Han Sans"/>
              </a:rPr>
              <a:t>02</a:t>
            </a:r>
            <a:endParaRPr kumimoji="1" lang="zh-CN" altLang="en-US"/>
          </a:p>
        </p:txBody>
      </p:sp>
      <p:sp>
        <p:nvSpPr>
          <p:cNvPr id="26" name="标题 1"/>
          <p:cNvSpPr txBox="1"/>
          <p:nvPr/>
        </p:nvSpPr>
        <p:spPr>
          <a:xfrm>
            <a:off x="8023989" y="1885582"/>
            <a:ext cx="3494911" cy="555585"/>
          </a:xfrm>
          <a:prstGeom prst="roundRect">
            <a:avLst>
              <a:gd name="adj" fmla="val 50000"/>
            </a:avLst>
          </a:prstGeom>
          <a:solidFill>
            <a:schemeClr val="accent1"/>
          </a:solidFill>
          <a:ln w="25400" cap="sq">
            <a:solidFill>
              <a:schemeClr val="bg1"/>
            </a:solidFill>
            <a:miter/>
          </a:ln>
          <a:effectLst>
            <a:outerShdw blurRad="241300" dist="38100" dir="5400000" algn="t" rotWithShape="0">
              <a:schemeClr val="accent1">
                <a:alpha val="43000"/>
              </a:schemeClr>
            </a:outerShdw>
          </a:effectLst>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8348080" y="1892140"/>
            <a:ext cx="3170820" cy="502727"/>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农业市场风险</a:t>
            </a:r>
            <a:endParaRPr kumimoji="1" lang="zh-CN" altLang="en-US"/>
          </a:p>
        </p:txBody>
      </p:sp>
      <p:sp>
        <p:nvSpPr>
          <p:cNvPr id="28" name="标题 1"/>
          <p:cNvSpPr txBox="1"/>
          <p:nvPr/>
        </p:nvSpPr>
        <p:spPr>
          <a:xfrm>
            <a:off x="8348080" y="2580062"/>
            <a:ext cx="3205544" cy="937549"/>
          </a:xfrm>
          <a:prstGeom prst="rect">
            <a:avLst/>
          </a:prstGeom>
          <a:noFill/>
          <a:ln>
            <a:noFill/>
          </a:ln>
        </p:spPr>
        <p:txBody>
          <a:bodyPr vert="horz" wrap="square" lIns="0" tIns="0" rIns="0" bIns="0" rtlCol="0" anchor="t"/>
          <a:lstStyle/>
          <a:p>
            <a:pPr algn="l">
              <a:lnSpc>
                <a:spcPct val="150000"/>
              </a:lnSpc>
            </a:pPr>
            <a:r>
              <a:rPr kumimoji="1" lang="en-US" altLang="zh-CN" sz="1232">
                <a:ln w="12700">
                  <a:noFill/>
                </a:ln>
                <a:solidFill>
                  <a:srgbClr val="000000">
                    <a:alpha val="100000"/>
                  </a:srgbClr>
                </a:solidFill>
                <a:latin typeface="Source Han Sans"/>
                <a:ea typeface="Source Han Sans"/>
                <a:cs typeface="Source Han Sans"/>
              </a:rPr>
              <a:t>农产品市场价格波动大，受国际市场、气候变化、政策调整等因素影响，农民收益不确定性增加。此外，农产品质量安全问题频发，也影响了消费者的购买信心。</a:t>
            </a:r>
            <a:endParaRPr kumimoji="1" lang="zh-CN" altLang="en-US"/>
          </a:p>
        </p:txBody>
      </p:sp>
      <p:sp>
        <p:nvSpPr>
          <p:cNvPr id="29" name="标题 1"/>
          <p:cNvSpPr txBox="1"/>
          <p:nvPr/>
        </p:nvSpPr>
        <p:spPr>
          <a:xfrm>
            <a:off x="2685327" y="3746790"/>
            <a:ext cx="1145893" cy="642782"/>
          </a:xfrm>
          <a:prstGeom prst="rect">
            <a:avLst/>
          </a:prstGeom>
          <a:noFill/>
          <a:ln>
            <a:noFill/>
          </a:ln>
        </p:spPr>
        <p:txBody>
          <a:bodyPr vert="horz" wrap="square" lIns="0" tIns="0" rIns="0" bIns="0" rtlCol="0" anchor="ctr"/>
          <a:lstStyle/>
          <a:p>
            <a:pPr algn="r">
              <a:lnSpc>
                <a:spcPct val="150000"/>
              </a:lnSpc>
            </a:pPr>
            <a:r>
              <a:rPr kumimoji="1" lang="en-US" altLang="zh-CN" sz="5400">
                <a:ln w="12700">
                  <a:noFill/>
                </a:ln>
                <a:solidFill>
                  <a:srgbClr val="F2F2F2">
                    <a:alpha val="100000"/>
                  </a:srgbClr>
                </a:solidFill>
                <a:latin typeface="Source Han Sans"/>
                <a:ea typeface="Source Han Sans"/>
                <a:cs typeface="Source Han Sans"/>
              </a:rPr>
              <a:t>03</a:t>
            </a:r>
            <a:endParaRPr kumimoji="1" lang="zh-CN" altLang="en-US"/>
          </a:p>
        </p:txBody>
      </p:sp>
      <p:sp>
        <p:nvSpPr>
          <p:cNvPr id="30" name="标题 1"/>
          <p:cNvSpPr txBox="1"/>
          <p:nvPr/>
        </p:nvSpPr>
        <p:spPr>
          <a:xfrm>
            <a:off x="1273215" y="4263022"/>
            <a:ext cx="2870521" cy="555585"/>
          </a:xfrm>
          <a:prstGeom prst="roundRect">
            <a:avLst>
              <a:gd name="adj" fmla="val 50000"/>
            </a:avLst>
          </a:prstGeom>
          <a:solidFill>
            <a:schemeClr val="accent1"/>
          </a:solidFill>
          <a:ln w="25400" cap="sq">
            <a:solidFill>
              <a:schemeClr val="bg1"/>
            </a:solidFill>
            <a:miter/>
          </a:ln>
          <a:effectLst>
            <a:outerShdw blurRad="241300" dist="38100" dir="5400000" algn="t" rotWithShape="0">
              <a:schemeClr val="accent1">
                <a:alpha val="43000"/>
              </a:schemeClr>
            </a:outerShdw>
          </a:effectLst>
        </p:spPr>
        <p:txBody>
          <a:bodyPr vert="horz" wrap="square" lIns="91440" tIns="45720" rIns="91440" bIns="45720" rtlCol="0" anchor="ctr"/>
          <a:lstStyle/>
          <a:p>
            <a:pPr algn="ctr">
              <a:lnSpc>
                <a:spcPct val="110000"/>
              </a:lnSpc>
            </a:pPr>
            <a:endParaRPr kumimoji="1" lang="zh-CN" altLang="en-US"/>
          </a:p>
        </p:txBody>
      </p:sp>
      <p:sp>
        <p:nvSpPr>
          <p:cNvPr id="31" name="标题 1"/>
          <p:cNvSpPr txBox="1"/>
          <p:nvPr/>
        </p:nvSpPr>
        <p:spPr>
          <a:xfrm>
            <a:off x="1134319" y="4269580"/>
            <a:ext cx="2696901" cy="502727"/>
          </a:xfrm>
          <a:prstGeom prst="rect">
            <a:avLst/>
          </a:prstGeom>
          <a:noFill/>
          <a:ln>
            <a:noFill/>
          </a:ln>
        </p:spPr>
        <p:txBody>
          <a:bodyPr vert="horz" wrap="square" lIns="0" tIns="0" rIns="0" bIns="0" rtlCol="0" anchor="ctr"/>
          <a:lstStyle/>
          <a:p>
            <a:pPr algn="r">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农业生产安全</a:t>
            </a:r>
            <a:endParaRPr kumimoji="1" lang="zh-CN" altLang="en-US"/>
          </a:p>
        </p:txBody>
      </p:sp>
      <p:sp>
        <p:nvSpPr>
          <p:cNvPr id="32" name="标题 1"/>
          <p:cNvSpPr txBox="1"/>
          <p:nvPr/>
        </p:nvSpPr>
        <p:spPr>
          <a:xfrm>
            <a:off x="660400" y="4957501"/>
            <a:ext cx="3205544" cy="937549"/>
          </a:xfrm>
          <a:prstGeom prst="rect">
            <a:avLst/>
          </a:prstGeom>
          <a:noFill/>
          <a:ln>
            <a:noFill/>
          </a:ln>
        </p:spPr>
        <p:txBody>
          <a:bodyPr vert="horz" wrap="square" lIns="0" tIns="0" rIns="0" bIns="0" rtlCol="0" anchor="t"/>
          <a:lstStyle/>
          <a:p>
            <a:pPr algn="r">
              <a:lnSpc>
                <a:spcPct val="150000"/>
              </a:lnSpc>
            </a:pPr>
            <a:r>
              <a:rPr kumimoji="1" lang="en-US" altLang="zh-CN" sz="1089">
                <a:ln w="12700">
                  <a:noFill/>
                </a:ln>
                <a:solidFill>
                  <a:srgbClr val="000000">
                    <a:alpha val="100000"/>
                  </a:srgbClr>
                </a:solidFill>
                <a:latin typeface="Source Han Sans"/>
                <a:ea typeface="Source Han Sans"/>
                <a:cs typeface="Source Han Sans"/>
              </a:rPr>
              <a:t>农业生产安全是关系到国家粮食安全和人民生活稳定的重要问题。目前，农业生产面临病虫害、自然灾害、农药残留等多重风险，需要加强农业风险管理体系建设，提高农业生产的抗风险能力。</a:t>
            </a:r>
            <a:endParaRPr kumimoji="1" lang="zh-CN" altLang="en-US"/>
          </a:p>
        </p:txBody>
      </p:sp>
      <p:sp>
        <p:nvSpPr>
          <p:cNvPr id="33" name="标题 1"/>
          <p:cNvSpPr txBox="1"/>
          <p:nvPr/>
        </p:nvSpPr>
        <p:spPr>
          <a:xfrm>
            <a:off x="8310623" y="3746790"/>
            <a:ext cx="1145893" cy="642782"/>
          </a:xfrm>
          <a:prstGeom prst="rect">
            <a:avLst/>
          </a:prstGeom>
          <a:noFill/>
          <a:ln>
            <a:noFill/>
          </a:ln>
        </p:spPr>
        <p:txBody>
          <a:bodyPr vert="horz" wrap="square" lIns="0" tIns="0" rIns="0" bIns="0" rtlCol="0" anchor="ctr"/>
          <a:lstStyle/>
          <a:p>
            <a:pPr algn="l">
              <a:lnSpc>
                <a:spcPct val="150000"/>
              </a:lnSpc>
            </a:pPr>
            <a:r>
              <a:rPr kumimoji="1" lang="en-US" altLang="zh-CN" sz="5400">
                <a:ln w="12700">
                  <a:noFill/>
                </a:ln>
                <a:solidFill>
                  <a:srgbClr val="F2F2F2">
                    <a:alpha val="100000"/>
                  </a:srgbClr>
                </a:solidFill>
                <a:latin typeface="Source Han Sans"/>
                <a:ea typeface="Source Han Sans"/>
                <a:cs typeface="Source Han Sans"/>
              </a:rPr>
              <a:t>04</a:t>
            </a:r>
            <a:endParaRPr kumimoji="1" lang="zh-CN" altLang="en-US"/>
          </a:p>
        </p:txBody>
      </p:sp>
      <p:sp>
        <p:nvSpPr>
          <p:cNvPr id="34" name="标题 1"/>
          <p:cNvSpPr txBox="1"/>
          <p:nvPr/>
        </p:nvSpPr>
        <p:spPr>
          <a:xfrm>
            <a:off x="8023989" y="4263022"/>
            <a:ext cx="3494911" cy="555585"/>
          </a:xfrm>
          <a:prstGeom prst="roundRect">
            <a:avLst>
              <a:gd name="adj" fmla="val 50000"/>
            </a:avLst>
          </a:prstGeom>
          <a:solidFill>
            <a:schemeClr val="accent1"/>
          </a:solidFill>
          <a:ln w="25400" cap="sq">
            <a:solidFill>
              <a:schemeClr val="bg1"/>
            </a:solidFill>
            <a:miter/>
          </a:ln>
          <a:effectLst>
            <a:outerShdw blurRad="241300" dist="38100" dir="5400000" algn="t" rotWithShape="0">
              <a:schemeClr val="accent1">
                <a:alpha val="43000"/>
              </a:schemeClr>
            </a:outerShdw>
          </a:effectLst>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8348080" y="4269580"/>
            <a:ext cx="3170820" cy="502727"/>
          </a:xfrm>
          <a:prstGeom prst="rect">
            <a:avLst/>
          </a:prstGeom>
          <a:noFill/>
          <a:ln>
            <a:noFill/>
          </a:ln>
        </p:spPr>
        <p:txBody>
          <a:bodyPr vert="horz" wrap="square" lIns="0" tIns="0" rIns="0" bIns="0" rtlCol="0" anchor="ctr"/>
          <a:lstStyle/>
          <a:p>
            <a:pPr algn="l">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农业科技创新不足</a:t>
            </a:r>
            <a:endParaRPr kumimoji="1" lang="zh-CN" altLang="en-US"/>
          </a:p>
        </p:txBody>
      </p:sp>
      <p:sp>
        <p:nvSpPr>
          <p:cNvPr id="36" name="标题 1"/>
          <p:cNvSpPr txBox="1"/>
          <p:nvPr/>
        </p:nvSpPr>
        <p:spPr>
          <a:xfrm>
            <a:off x="8348080" y="4957501"/>
            <a:ext cx="3205544" cy="937549"/>
          </a:xfrm>
          <a:prstGeom prst="rect">
            <a:avLst/>
          </a:prstGeom>
          <a:noFill/>
          <a:ln>
            <a:noFill/>
          </a:ln>
        </p:spPr>
        <p:txBody>
          <a:bodyPr vert="horz" wrap="square" lIns="0" tIns="0" rIns="0" bIns="0" rtlCol="0" anchor="t"/>
          <a:lstStyle/>
          <a:p>
            <a:pPr algn="l">
              <a:lnSpc>
                <a:spcPct val="150000"/>
              </a:lnSpc>
            </a:pPr>
            <a:r>
              <a:rPr kumimoji="1" lang="en-US" altLang="zh-CN" sz="1232">
                <a:ln w="12700">
                  <a:noFill/>
                </a:ln>
                <a:solidFill>
                  <a:srgbClr val="000000">
                    <a:alpha val="100000"/>
                  </a:srgbClr>
                </a:solidFill>
                <a:latin typeface="Source Han Sans"/>
                <a:ea typeface="Source Han Sans"/>
                <a:cs typeface="Source Han Sans"/>
              </a:rPr>
              <a:t>尽管我国农业科技水平有所提高，但与世界先进水平相比仍有较大差距。农业科技创新投入不足、科技成果转化率低等问题，制约了农业现代化的进程。</a:t>
            </a:r>
            <a:endParaRPr kumimoji="1" lang="zh-CN" altLang="en-US"/>
          </a:p>
        </p:txBody>
      </p:sp>
      <p:sp>
        <p:nvSpPr>
          <p:cNvPr id="37"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38"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农业发展挑战</a:t>
            </a:r>
            <a:endParaRPr kumimoji="1" lang="zh-CN" altLang="en-US"/>
          </a:p>
        </p:txBody>
      </p:sp>
      <p:sp>
        <p:nvSpPr>
          <p:cNvPr id="39"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40"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41"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2716979" y="4460241"/>
            <a:ext cx="3772704" cy="1593078"/>
          </a:xfrm>
          <a:prstGeom prst="roundRect">
            <a:avLst>
              <a:gd name="adj" fmla="val 10459"/>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3011877" y="4490226"/>
            <a:ext cx="3182910" cy="435005"/>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AC6C2A">
                    <a:alpha val="100000"/>
                  </a:srgbClr>
                </a:solidFill>
                <a:latin typeface="Source Han Sans CN Bold"/>
                <a:ea typeface="Source Han Sans CN Bold"/>
                <a:cs typeface="Source Han Sans CN Bold"/>
              </a:rPr>
              <a:t>农村空心化</a:t>
            </a:r>
            <a:endParaRPr kumimoji="1" lang="zh-CN" altLang="en-US"/>
          </a:p>
        </p:txBody>
      </p:sp>
      <p:sp>
        <p:nvSpPr>
          <p:cNvPr id="6" name="标题 1"/>
          <p:cNvSpPr txBox="1"/>
          <p:nvPr/>
        </p:nvSpPr>
        <p:spPr>
          <a:xfrm>
            <a:off x="3011877" y="4935196"/>
            <a:ext cx="3182910" cy="967763"/>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Source Han Sans"/>
                <a:ea typeface="Source Han Sans"/>
                <a:cs typeface="Source Han Sans"/>
              </a:rPr>
              <a:t>农村空心化现象导致农村土地资源利用率低，公共服务设施配套不足，农村社会治理面临新的挑战。</a:t>
            </a:r>
            <a:endParaRPr kumimoji="1" lang="zh-CN" altLang="en-US"/>
          </a:p>
        </p:txBody>
      </p:sp>
      <p:sp>
        <p:nvSpPr>
          <p:cNvPr id="7" name="标题 1"/>
          <p:cNvSpPr txBox="1"/>
          <p:nvPr/>
        </p:nvSpPr>
        <p:spPr>
          <a:xfrm>
            <a:off x="7841397" y="4192062"/>
            <a:ext cx="3113156" cy="1629617"/>
          </a:xfrm>
          <a:prstGeom prst="roundRect">
            <a:avLst>
              <a:gd name="adj" fmla="val 17580"/>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8043906" y="4238017"/>
            <a:ext cx="2708138" cy="435005"/>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AC6C2A">
                    <a:alpha val="100000"/>
                  </a:srgbClr>
                </a:solidFill>
                <a:latin typeface="Source Han Sans CN Bold"/>
                <a:ea typeface="Source Han Sans CN Bold"/>
                <a:cs typeface="Source Han Sans CN Bold"/>
              </a:rPr>
              <a:t>农村社会治理</a:t>
            </a:r>
            <a:endParaRPr kumimoji="1" lang="zh-CN" altLang="en-US"/>
          </a:p>
        </p:txBody>
      </p:sp>
      <p:sp>
        <p:nvSpPr>
          <p:cNvPr id="9" name="标题 1"/>
          <p:cNvSpPr txBox="1"/>
          <p:nvPr/>
        </p:nvSpPr>
        <p:spPr>
          <a:xfrm>
            <a:off x="8043906" y="4682988"/>
            <a:ext cx="2708138" cy="976132"/>
          </a:xfrm>
          <a:prstGeom prst="rect">
            <a:avLst/>
          </a:prstGeom>
          <a:noFill/>
          <a:ln>
            <a:noFill/>
          </a:ln>
        </p:spPr>
        <p:txBody>
          <a:bodyPr vert="horz" wrap="square" lIns="0" tIns="0" rIns="0" bIns="0" rtlCol="0" anchor="t"/>
          <a:lstStyle/>
          <a:p>
            <a:pPr algn="ctr">
              <a:lnSpc>
                <a:spcPct val="150000"/>
              </a:lnSpc>
            </a:pPr>
            <a:r>
              <a:rPr kumimoji="1" lang="en-US" altLang="zh-CN" sz="1282">
                <a:ln w="12700">
                  <a:noFill/>
                </a:ln>
                <a:solidFill>
                  <a:srgbClr val="262626">
                    <a:alpha val="100000"/>
                  </a:srgbClr>
                </a:solidFill>
                <a:latin typeface="Source Han Sans"/>
                <a:ea typeface="Source Han Sans"/>
                <a:cs typeface="Source Han Sans"/>
              </a:rPr>
              <a:t>随着农村社会结构的变化，农村社会治理面临着新的挑战。如何创新社会治理模式，提高农村社会治理水平，成为当前亟待解决的问题。</a:t>
            </a:r>
            <a:endParaRPr kumimoji="1" lang="zh-CN" altLang="en-US"/>
          </a:p>
        </p:txBody>
      </p:sp>
      <p:sp>
        <p:nvSpPr>
          <p:cNvPr id="10" name="标题 1"/>
          <p:cNvSpPr txBox="1"/>
          <p:nvPr/>
        </p:nvSpPr>
        <p:spPr>
          <a:xfrm>
            <a:off x="5790756" y="2103120"/>
            <a:ext cx="5174150" cy="1305266"/>
          </a:xfrm>
          <a:prstGeom prst="roundRect">
            <a:avLst>
              <a:gd name="adj" fmla="val 18086"/>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6059996" y="2203516"/>
            <a:ext cx="4635670" cy="435005"/>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AC6C2A">
                    <a:alpha val="100000"/>
                  </a:srgbClr>
                </a:solidFill>
                <a:latin typeface="Source Han Sans CN Bold"/>
                <a:ea typeface="Source Han Sans CN Bold"/>
                <a:cs typeface="Source Han Sans CN Bold"/>
              </a:rPr>
              <a:t>农村公共服务不足</a:t>
            </a:r>
            <a:endParaRPr kumimoji="1" lang="zh-CN" altLang="en-US"/>
          </a:p>
        </p:txBody>
      </p:sp>
      <p:sp>
        <p:nvSpPr>
          <p:cNvPr id="12" name="标题 1"/>
          <p:cNvSpPr txBox="1"/>
          <p:nvPr/>
        </p:nvSpPr>
        <p:spPr>
          <a:xfrm>
            <a:off x="6059996" y="2648488"/>
            <a:ext cx="4635670" cy="582392"/>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Source Han Sans"/>
                <a:ea typeface="Source Han Sans"/>
                <a:cs typeface="Source Han Sans"/>
              </a:rPr>
              <a:t>农村公共服务在基础设施、教育、医疗、养老等方面存在明显短板，影响了农民的生活质量和农村的可持续发展。</a:t>
            </a:r>
            <a:endParaRPr kumimoji="1" lang="zh-CN" altLang="en-US"/>
          </a:p>
        </p:txBody>
      </p:sp>
      <p:sp>
        <p:nvSpPr>
          <p:cNvPr id="13" name="标题 1"/>
          <p:cNvSpPr txBox="1"/>
          <p:nvPr/>
        </p:nvSpPr>
        <p:spPr>
          <a:xfrm>
            <a:off x="1214394" y="1717040"/>
            <a:ext cx="4045672" cy="1801940"/>
          </a:xfrm>
          <a:prstGeom prst="roundRect">
            <a:avLst>
              <a:gd name="adj" fmla="val 16734"/>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1407432" y="1763357"/>
            <a:ext cx="3653590" cy="435005"/>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AC6C2A">
                    <a:alpha val="100000"/>
                  </a:srgbClr>
                </a:solidFill>
                <a:latin typeface="Source Han Sans CN Bold"/>
                <a:ea typeface="Source Han Sans CN Bold"/>
                <a:cs typeface="Source Han Sans CN Bold"/>
              </a:rPr>
              <a:t>农村人口流失</a:t>
            </a:r>
            <a:endParaRPr kumimoji="1" lang="zh-CN" altLang="en-US"/>
          </a:p>
        </p:txBody>
      </p:sp>
      <p:sp>
        <p:nvSpPr>
          <p:cNvPr id="15" name="标题 1"/>
          <p:cNvSpPr txBox="1"/>
          <p:nvPr/>
        </p:nvSpPr>
        <p:spPr>
          <a:xfrm>
            <a:off x="1407432" y="2208329"/>
            <a:ext cx="3659594" cy="1113991"/>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262626">
                    <a:alpha val="100000"/>
                  </a:srgbClr>
                </a:solidFill>
                <a:latin typeface="Source Han Sans"/>
                <a:ea typeface="Source Han Sans"/>
                <a:cs typeface="Source Han Sans"/>
              </a:rPr>
              <a:t>随着城市化进程的推进，大量农村劳动力涌向城市，导致农村人口结构失衡，农村劳动力短缺，进而影响农村经济的发展和农业的可持续经营。</a:t>
            </a:r>
            <a:endParaRPr kumimoji="1" lang="zh-CN" altLang="en-US"/>
          </a:p>
        </p:txBody>
      </p:sp>
      <p:sp>
        <p:nvSpPr>
          <p:cNvPr id="16" name="标题 1"/>
          <p:cNvSpPr txBox="1"/>
          <p:nvPr/>
        </p:nvSpPr>
        <p:spPr>
          <a:xfrm>
            <a:off x="9245101" y="1780772"/>
            <a:ext cx="1249679" cy="172721"/>
          </a:xfrm>
          <a:prstGeom prst="roundRect">
            <a:avLst>
              <a:gd name="adj" fmla="val 50000"/>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10392666" y="1499123"/>
            <a:ext cx="355599" cy="172720"/>
          </a:xfrm>
          <a:prstGeom prst="roundRect">
            <a:avLst>
              <a:gd name="adj" fmla="val 50000"/>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2084873" y="4096866"/>
            <a:ext cx="1249679" cy="172721"/>
          </a:xfrm>
          <a:prstGeom prst="roundRect">
            <a:avLst>
              <a:gd name="adj" fmla="val 50000"/>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7836976" y="3868420"/>
            <a:ext cx="355599" cy="172720"/>
          </a:xfrm>
          <a:prstGeom prst="roundRect">
            <a:avLst>
              <a:gd name="adj" fmla="val 50000"/>
            </a:avLst>
          </a:prstGeom>
          <a:solidFill>
            <a:schemeClr val="bg1">
              <a:lumMod val="9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4576170" y="3739876"/>
            <a:ext cx="2980692" cy="546150"/>
          </a:xfrm>
          <a:prstGeom prst="roundRect">
            <a:avLst>
              <a:gd name="adj" fmla="val 50000"/>
            </a:avLst>
          </a:prstGeom>
          <a:solidFill>
            <a:schemeClr val="accent1"/>
          </a:solidFill>
          <a:ln w="1905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21" name="标题 1"/>
          <p:cNvSpPr txBox="1"/>
          <p:nvPr/>
        </p:nvSpPr>
        <p:spPr>
          <a:xfrm>
            <a:off x="6721153" y="3832095"/>
            <a:ext cx="678184" cy="361712"/>
          </a:xfrm>
          <a:prstGeom prst="roundRect">
            <a:avLst>
              <a:gd name="adj" fmla="val 50000"/>
            </a:avLst>
          </a:prstGeom>
          <a:solidFill>
            <a:schemeClr val="bg1"/>
          </a:solidFill>
          <a:ln w="19050" cap="sq">
            <a:noFill/>
            <a:miter/>
          </a:ln>
        </p:spPr>
        <p:txBody>
          <a:bodyPr vert="horz" wrap="square" lIns="91440" tIns="45720" rIns="91440" bIns="45720" rtlCol="0" anchor="ctr"/>
          <a:lstStyle/>
          <a:p>
            <a:pPr algn="ctr">
              <a:lnSpc>
                <a:spcPct val="110000"/>
              </a:lnSpc>
            </a:pPr>
            <a:endParaRPr kumimoji="1" lang="zh-CN" altLang="en-US"/>
          </a:p>
        </p:txBody>
      </p:sp>
      <p:grpSp>
        <p:nvGrpSpPr>
          <p:cNvPr id="22" name="组合 21"/>
          <p:cNvGrpSpPr/>
          <p:nvPr/>
        </p:nvGrpSpPr>
        <p:grpSpPr>
          <a:xfrm>
            <a:off x="4710325" y="3823884"/>
            <a:ext cx="378387" cy="378134"/>
            <a:chOff x="4710325" y="3823884"/>
            <a:chExt cx="378387" cy="378134"/>
          </a:xfrm>
        </p:grpSpPr>
        <p:sp>
          <p:nvSpPr>
            <p:cNvPr id="23" name="标题 1"/>
            <p:cNvSpPr txBox="1"/>
            <p:nvPr/>
          </p:nvSpPr>
          <p:spPr>
            <a:xfrm rot="607477">
              <a:off x="4820204" y="3932605"/>
              <a:ext cx="161700" cy="161700"/>
            </a:xfrm>
            <a:prstGeom prst="ellipse">
              <a:avLst/>
            </a:prstGeom>
            <a:solidFill>
              <a:schemeClr val="bg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rot="2922507" flipH="1">
              <a:off x="4768082" y="3880482"/>
              <a:ext cx="265944" cy="265945"/>
            </a:xfrm>
            <a:prstGeom prst="arc">
              <a:avLst>
                <a:gd name="adj1" fmla="val 16653271"/>
                <a:gd name="adj2" fmla="val 20782389"/>
              </a:avLst>
            </a:prstGeom>
            <a:noFill/>
            <a:ln w="28575" cap="rnd">
              <a:solidFill>
                <a:schemeClr val="bg1"/>
              </a:solidFill>
              <a:round/>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rot="2922507" flipH="1">
              <a:off x="4766672" y="3880230"/>
              <a:ext cx="265944" cy="265945"/>
            </a:xfrm>
            <a:prstGeom prst="arc">
              <a:avLst>
                <a:gd name="adj1" fmla="val 11322038"/>
                <a:gd name="adj2" fmla="val 15072856"/>
              </a:avLst>
            </a:prstGeom>
            <a:noFill/>
            <a:ln w="28575" cap="rnd">
              <a:solidFill>
                <a:schemeClr val="bg1"/>
              </a:solidFill>
              <a:round/>
            </a:ln>
          </p:spPr>
          <p:txBody>
            <a:bodyPr vert="horz" wrap="square" lIns="91440" tIns="45720" rIns="91440" bIns="45720" rtlCol="0" anchor="ctr"/>
            <a:lstStyle/>
            <a:p>
              <a:pPr algn="ctr">
                <a:lnSpc>
                  <a:spcPct val="110000"/>
                </a:lnSpc>
              </a:pPr>
              <a:endParaRPr kumimoji="1" lang="zh-CN" altLang="en-US"/>
            </a:p>
          </p:txBody>
        </p:sp>
        <p:sp>
          <p:nvSpPr>
            <p:cNvPr id="26" name="标题 1"/>
            <p:cNvSpPr txBox="1"/>
            <p:nvPr/>
          </p:nvSpPr>
          <p:spPr>
            <a:xfrm rot="2922507" flipH="1">
              <a:off x="4765515" y="3878568"/>
              <a:ext cx="265944" cy="265945"/>
            </a:xfrm>
            <a:prstGeom prst="arc">
              <a:avLst>
                <a:gd name="adj1" fmla="val 5672694"/>
                <a:gd name="adj2" fmla="val 9887140"/>
              </a:avLst>
            </a:prstGeom>
            <a:noFill/>
            <a:ln w="28575" cap="rnd">
              <a:solidFill>
                <a:schemeClr val="bg1"/>
              </a:solidFill>
              <a:round/>
            </a:ln>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rot="2922507" flipH="1">
              <a:off x="4765011" y="3881388"/>
              <a:ext cx="265944" cy="265945"/>
            </a:xfrm>
            <a:prstGeom prst="arc">
              <a:avLst>
                <a:gd name="adj1" fmla="val 484091"/>
                <a:gd name="adj2" fmla="val 4298475"/>
              </a:avLst>
            </a:prstGeom>
            <a:noFill/>
            <a:ln w="28575" cap="rnd">
              <a:solidFill>
                <a:schemeClr val="bg1"/>
              </a:solidFill>
              <a:round/>
            </a:ln>
          </p:spPr>
          <p:txBody>
            <a:bodyPr vert="horz" wrap="square" lIns="91440" tIns="45720" rIns="91440" bIns="45720" rtlCol="0" anchor="ctr"/>
            <a:lstStyle/>
            <a:p>
              <a:pPr algn="ctr">
                <a:lnSpc>
                  <a:spcPct val="110000"/>
                </a:lnSpc>
              </a:pPr>
              <a:endParaRPr kumimoji="1" lang="zh-CN" altLang="en-US"/>
            </a:p>
          </p:txBody>
        </p:sp>
      </p:grpSp>
      <p:sp>
        <p:nvSpPr>
          <p:cNvPr id="28" name="标题 1"/>
          <p:cNvSpPr txBox="1"/>
          <p:nvPr/>
        </p:nvSpPr>
        <p:spPr>
          <a:xfrm>
            <a:off x="6942298" y="3893556"/>
            <a:ext cx="238755" cy="238791"/>
          </a:xfrm>
          <a:custGeom>
            <a:avLst/>
            <a:gdLst>
              <a:gd name="connsiteX0" fmla="*/ 579031 w 719895"/>
              <a:gd name="connsiteY0" fmla="*/ 554022 h 720000"/>
              <a:gd name="connsiteX1" fmla="*/ 596778 w 719895"/>
              <a:gd name="connsiteY1" fmla="*/ 561368 h 720000"/>
              <a:gd name="connsiteX2" fmla="*/ 712550 w 719895"/>
              <a:gd name="connsiteY2" fmla="*/ 677140 h 720000"/>
              <a:gd name="connsiteX3" fmla="*/ 712550 w 719895"/>
              <a:gd name="connsiteY3" fmla="*/ 712634 h 720000"/>
              <a:gd name="connsiteX4" fmla="*/ 694887 w 719895"/>
              <a:gd name="connsiteY4" fmla="*/ 720000 h 720000"/>
              <a:gd name="connsiteX5" fmla="*/ 677140 w 719895"/>
              <a:gd name="connsiteY5" fmla="*/ 712634 h 720000"/>
              <a:gd name="connsiteX6" fmla="*/ 561284 w 719895"/>
              <a:gd name="connsiteY6" fmla="*/ 596861 h 720000"/>
              <a:gd name="connsiteX7" fmla="*/ 561284 w 719895"/>
              <a:gd name="connsiteY7" fmla="*/ 561368 h 720000"/>
              <a:gd name="connsiteX8" fmla="*/ 579031 w 719895"/>
              <a:gd name="connsiteY8" fmla="*/ 554022 h 720000"/>
              <a:gd name="connsiteX9" fmla="*/ 301109 w 719895"/>
              <a:gd name="connsiteY9" fmla="*/ 0 h 720000"/>
              <a:gd name="connsiteX10" fmla="*/ 602219 w 719895"/>
              <a:gd name="connsiteY10" fmla="*/ 301109 h 720000"/>
              <a:gd name="connsiteX11" fmla="*/ 301109 w 719895"/>
              <a:gd name="connsiteY11" fmla="*/ 602219 h 720000"/>
              <a:gd name="connsiteX12" fmla="*/ 0 w 719895"/>
              <a:gd name="connsiteY12" fmla="*/ 301109 h 720000"/>
              <a:gd name="connsiteX13" fmla="*/ 301109 w 719895"/>
              <a:gd name="connsiteY13" fmla="*/ 0 h 720000"/>
            </a:gdLst>
            <a:ahLst/>
            <a:cxnLst/>
            <a:rect l="l" t="t" r="r" b="b"/>
            <a:pathLst>
              <a:path w="719895" h="720000">
                <a:moveTo>
                  <a:pt x="579031" y="554022"/>
                </a:moveTo>
                <a:cubicBezTo>
                  <a:pt x="585456" y="554022"/>
                  <a:pt x="591880" y="556471"/>
                  <a:pt x="596778" y="561368"/>
                </a:cubicBezTo>
                <a:lnTo>
                  <a:pt x="712550" y="677140"/>
                </a:lnTo>
                <a:cubicBezTo>
                  <a:pt x="722344" y="686935"/>
                  <a:pt x="722344" y="702840"/>
                  <a:pt x="712550" y="712634"/>
                </a:cubicBezTo>
                <a:cubicBezTo>
                  <a:pt x="707778" y="717573"/>
                  <a:pt x="701333" y="720000"/>
                  <a:pt x="694887" y="720000"/>
                </a:cubicBezTo>
                <a:cubicBezTo>
                  <a:pt x="688441" y="720000"/>
                  <a:pt x="681995" y="717573"/>
                  <a:pt x="677140" y="712634"/>
                </a:cubicBezTo>
                <a:lnTo>
                  <a:pt x="561284" y="596861"/>
                </a:lnTo>
                <a:cubicBezTo>
                  <a:pt x="551490" y="587067"/>
                  <a:pt x="551490" y="571162"/>
                  <a:pt x="561284" y="561368"/>
                </a:cubicBezTo>
                <a:cubicBezTo>
                  <a:pt x="566181" y="556471"/>
                  <a:pt x="572606" y="554022"/>
                  <a:pt x="579031" y="554022"/>
                </a:cubicBezTo>
                <a:close/>
                <a:moveTo>
                  <a:pt x="301109" y="0"/>
                </a:moveTo>
                <a:cubicBezTo>
                  <a:pt x="467443" y="0"/>
                  <a:pt x="602219" y="134859"/>
                  <a:pt x="602219" y="301109"/>
                </a:cubicBezTo>
                <a:cubicBezTo>
                  <a:pt x="602219" y="467443"/>
                  <a:pt x="467443" y="602219"/>
                  <a:pt x="301109" y="602219"/>
                </a:cubicBezTo>
                <a:cubicBezTo>
                  <a:pt x="134775" y="602219"/>
                  <a:pt x="0" y="467443"/>
                  <a:pt x="0" y="301109"/>
                </a:cubicBezTo>
                <a:cubicBezTo>
                  <a:pt x="0" y="134775"/>
                  <a:pt x="134775" y="0"/>
                  <a:pt x="301109" y="0"/>
                </a:cubicBezTo>
                <a:close/>
              </a:path>
            </a:pathLst>
          </a:custGeom>
          <a:solidFill>
            <a:schemeClr val="accent1"/>
          </a:solidFill>
          <a:ln w="1860" cap="flat">
            <a:noFill/>
            <a:miter/>
          </a:ln>
        </p:spPr>
        <p:txBody>
          <a:bodyPr vert="horz" wrap="square" lIns="91440" tIns="45720" rIns="91440" bIns="45720" rtlCol="0" anchor="ctr"/>
          <a:lstStyle/>
          <a:p>
            <a:pPr algn="l">
              <a:lnSpc>
                <a:spcPct val="110000"/>
              </a:lnSpc>
            </a:pPr>
            <a:endParaRPr kumimoji="1" lang="zh-CN" altLang="en-US"/>
          </a:p>
        </p:txBody>
      </p:sp>
      <p:sp>
        <p:nvSpPr>
          <p:cNvPr id="29"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农村发展挑战</a:t>
            </a:r>
            <a:endParaRPr kumimoji="1" lang="zh-CN" altLang="en-US"/>
          </a:p>
        </p:txBody>
      </p:sp>
      <p:sp>
        <p:nvSpPr>
          <p:cNvPr id="31"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2"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3"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60400" y="2570480"/>
            <a:ext cx="2509520" cy="3665220"/>
          </a:xfrm>
          <a:prstGeom prst="roundRect">
            <a:avLst>
              <a:gd name="adj" fmla="val 8165"/>
            </a:avLst>
          </a:prstGeom>
          <a:solidFill>
            <a:schemeClr val="bg1"/>
          </a:solidFill>
          <a:ln w="63500" cap="sq">
            <a:solidFill>
              <a:schemeClr val="accent1"/>
            </a:solidFill>
            <a:miter/>
          </a:ln>
          <a:effectLst>
            <a:outerShdw blurRad="127000" dist="63500" dir="5400000" algn="t" rotWithShape="0">
              <a:srgbClr val="000000">
                <a:alpha val="20000"/>
              </a:srgb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3444240" y="2570480"/>
            <a:ext cx="2509520" cy="3665220"/>
          </a:xfrm>
          <a:prstGeom prst="roundRect">
            <a:avLst>
              <a:gd name="adj" fmla="val 8165"/>
            </a:avLst>
          </a:prstGeom>
          <a:solidFill>
            <a:schemeClr val="bg1"/>
          </a:solidFill>
          <a:ln w="63500" cap="sq">
            <a:solidFill>
              <a:schemeClr val="accent2"/>
            </a:solidFill>
            <a:miter/>
          </a:ln>
          <a:effectLst>
            <a:outerShdw blurRad="127000" dist="63500" dir="5400000" algn="t" rotWithShape="0">
              <a:srgbClr val="000000">
                <a:alpha val="20000"/>
              </a:srgbClr>
            </a:outerShdw>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6228080" y="2570480"/>
            <a:ext cx="2509520" cy="3665220"/>
          </a:xfrm>
          <a:prstGeom prst="roundRect">
            <a:avLst>
              <a:gd name="adj" fmla="val 8165"/>
            </a:avLst>
          </a:prstGeom>
          <a:solidFill>
            <a:schemeClr val="bg1"/>
          </a:solidFill>
          <a:ln w="63500" cap="sq">
            <a:solidFill>
              <a:schemeClr val="accent1"/>
            </a:solidFill>
            <a:miter/>
          </a:ln>
          <a:effectLst>
            <a:outerShdw blurRad="127000" dist="63500" dir="5400000" algn="t" rotWithShape="0">
              <a:srgbClr val="000000">
                <a:alpha val="20000"/>
              </a:srgbClr>
            </a:outerShdw>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9011920" y="2570480"/>
            <a:ext cx="2509520" cy="3665220"/>
          </a:xfrm>
          <a:prstGeom prst="roundRect">
            <a:avLst>
              <a:gd name="adj" fmla="val 8165"/>
            </a:avLst>
          </a:prstGeom>
          <a:solidFill>
            <a:schemeClr val="bg1"/>
          </a:solidFill>
          <a:ln w="63500" cap="sq">
            <a:solidFill>
              <a:schemeClr val="accent2"/>
            </a:solidFill>
            <a:miter/>
          </a:ln>
          <a:effectLst>
            <a:outerShdw blurRad="127000" dist="63500" dir="5400000" algn="t" rotWithShape="0">
              <a:srgbClr val="000000">
                <a:alpha val="20000"/>
              </a:srgbClr>
            </a:outerShdw>
          </a:effectLst>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1767840" y="1727200"/>
            <a:ext cx="254000" cy="254000"/>
          </a:xfrm>
          <a:prstGeom prst="ellipse">
            <a:avLst/>
          </a:prstGeom>
          <a:solidFill>
            <a:schemeClr val="bg1"/>
          </a:solidFill>
          <a:ln w="38100" cap="sq">
            <a:solidFill>
              <a:schemeClr val="accent1"/>
            </a:solidFill>
            <a:miter/>
          </a:ln>
          <a:effectLst>
            <a:outerShdw dist="38100" dir="2700000" algn="tl" rotWithShape="0">
              <a:srgbClr val="000000">
                <a:alpha val="40000"/>
              </a:srgb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a:off x="4572000" y="1727200"/>
            <a:ext cx="254000" cy="254000"/>
          </a:xfrm>
          <a:prstGeom prst="ellipse">
            <a:avLst/>
          </a:prstGeom>
          <a:solidFill>
            <a:schemeClr val="bg1"/>
          </a:solidFill>
          <a:ln w="38100" cap="sq">
            <a:solidFill>
              <a:schemeClr val="accent2"/>
            </a:solidFill>
            <a:miter/>
          </a:ln>
          <a:effectLst>
            <a:outerShdw dist="38100" dir="2700000" algn="tl" rotWithShape="0">
              <a:srgbClr val="000000">
                <a:alpha val="40000"/>
              </a:srgbClr>
            </a:outerShdw>
          </a:effectLst>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7355840" y="1727200"/>
            <a:ext cx="254000" cy="254000"/>
          </a:xfrm>
          <a:prstGeom prst="ellipse">
            <a:avLst/>
          </a:prstGeom>
          <a:solidFill>
            <a:schemeClr val="bg1"/>
          </a:solidFill>
          <a:ln w="38100" cap="sq">
            <a:solidFill>
              <a:schemeClr val="accent1"/>
            </a:solidFill>
            <a:miter/>
          </a:ln>
          <a:effectLst>
            <a:outerShdw dist="38100" dir="2700000" algn="tl" rotWithShape="0">
              <a:srgbClr val="000000">
                <a:alpha val="40000"/>
              </a:srgbClr>
            </a:outerShdw>
          </a:effectLst>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10139680" y="1727200"/>
            <a:ext cx="254000" cy="254000"/>
          </a:xfrm>
          <a:prstGeom prst="ellipse">
            <a:avLst/>
          </a:prstGeom>
          <a:solidFill>
            <a:schemeClr val="bg1"/>
          </a:solidFill>
          <a:ln w="38100" cap="sq">
            <a:solidFill>
              <a:schemeClr val="accent2"/>
            </a:solidFill>
            <a:miter/>
          </a:ln>
          <a:effectLst>
            <a:outerShdw dist="38100" dir="2700000" algn="tl" rotWithShape="0">
              <a:srgbClr val="000000">
                <a:alpha val="40000"/>
              </a:srgbClr>
            </a:outerShdw>
          </a:effectLst>
        </p:spPr>
        <p:txBody>
          <a:bodyPr vert="horz" wrap="square" lIns="91440" tIns="45720" rIns="91440" bIns="45720" rtlCol="0" anchor="ctr"/>
          <a:lstStyle/>
          <a:p>
            <a:pPr algn="ctr">
              <a:lnSpc>
                <a:spcPct val="110000"/>
              </a:lnSpc>
            </a:pPr>
            <a:endParaRPr kumimoji="1" lang="zh-CN" altLang="en-US"/>
          </a:p>
        </p:txBody>
      </p:sp>
      <p:sp>
        <p:nvSpPr>
          <p:cNvPr id="12" name="标题 1"/>
          <p:cNvSpPr txBox="1"/>
          <p:nvPr/>
        </p:nvSpPr>
        <p:spPr>
          <a:xfrm>
            <a:off x="826275" y="34293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1600">
                <a:ln w="12700">
                  <a:noFill/>
                </a:ln>
                <a:solidFill>
                  <a:srgbClr val="81511F">
                    <a:alpha val="100000"/>
                  </a:srgbClr>
                </a:solidFill>
                <a:latin typeface="Source Han Sans CN Bold"/>
                <a:ea typeface="Source Han Sans CN Bold"/>
                <a:cs typeface="Source Han Sans CN Bold"/>
              </a:rPr>
              <a:t>农民素质提升</a:t>
            </a:r>
            <a:endParaRPr kumimoji="1" lang="zh-CN" altLang="en-US"/>
          </a:p>
        </p:txBody>
      </p:sp>
      <p:sp>
        <p:nvSpPr>
          <p:cNvPr id="13" name="标题 1"/>
          <p:cNvSpPr txBox="1"/>
          <p:nvPr/>
        </p:nvSpPr>
        <p:spPr>
          <a:xfrm>
            <a:off x="824438" y="4239582"/>
            <a:ext cx="2202100" cy="1847312"/>
          </a:xfrm>
          <a:prstGeom prst="rect">
            <a:avLst/>
          </a:prstGeom>
          <a:noFill/>
          <a:ln>
            <a:noFill/>
          </a:ln>
        </p:spPr>
        <p:txBody>
          <a:bodyPr vert="horz" wrap="square" lIns="91440" tIns="45720" rIns="91440" bIns="45720" rtlCol="0" anchor="t"/>
          <a:lstStyle/>
          <a:p>
            <a:pPr algn="ctr">
              <a:lnSpc>
                <a:spcPct val="150000"/>
              </a:lnSpc>
            </a:pPr>
            <a:r>
              <a:rPr kumimoji="1" lang="en-US" altLang="zh-CN" sz="1400">
                <a:ln w="12700">
                  <a:noFill/>
                </a:ln>
                <a:solidFill>
                  <a:srgbClr val="404040">
                    <a:alpha val="100000"/>
                  </a:srgbClr>
                </a:solidFill>
                <a:latin typeface="Source Han Sans"/>
                <a:ea typeface="Source Han Sans"/>
                <a:cs typeface="Source Han Sans"/>
              </a:rPr>
              <a:t>提升农民素质是实现农业现代化和农村全面进步的基础。当前，农民整体素质不高，专业技能和创新能力不足，制约了农民增收和农村经济的发展。</a:t>
            </a:r>
            <a:endParaRPr kumimoji="1" lang="zh-CN" altLang="en-US"/>
          </a:p>
        </p:txBody>
      </p:sp>
      <p:sp>
        <p:nvSpPr>
          <p:cNvPr id="14" name="标题 1"/>
          <p:cNvSpPr txBox="1"/>
          <p:nvPr/>
        </p:nvSpPr>
        <p:spPr>
          <a:xfrm>
            <a:off x="3594875" y="34293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1600">
                <a:ln w="12700">
                  <a:noFill/>
                </a:ln>
                <a:solidFill>
                  <a:srgbClr val="81511F">
                    <a:alpha val="100000"/>
                  </a:srgbClr>
                </a:solidFill>
                <a:latin typeface="Source Han Sans CN Bold"/>
                <a:ea typeface="Source Han Sans CN Bold"/>
                <a:cs typeface="Source Han Sans CN Bold"/>
              </a:rPr>
              <a:t>农民权益保障</a:t>
            </a:r>
            <a:endParaRPr kumimoji="1" lang="zh-CN" altLang="en-US"/>
          </a:p>
        </p:txBody>
      </p:sp>
      <p:sp>
        <p:nvSpPr>
          <p:cNvPr id="15" name="标题 1"/>
          <p:cNvSpPr txBox="1"/>
          <p:nvPr/>
        </p:nvSpPr>
        <p:spPr>
          <a:xfrm>
            <a:off x="3593038" y="4239582"/>
            <a:ext cx="2202100" cy="1847312"/>
          </a:xfrm>
          <a:prstGeom prst="rect">
            <a:avLst/>
          </a:prstGeom>
          <a:noFill/>
          <a:ln>
            <a:noFill/>
          </a:ln>
        </p:spPr>
        <p:txBody>
          <a:bodyPr vert="horz" wrap="square" lIns="91440" tIns="45720" rIns="91440" bIns="45720" rtlCol="0" anchor="t"/>
          <a:lstStyle/>
          <a:p>
            <a:pPr algn="ctr">
              <a:lnSpc>
                <a:spcPct val="150000"/>
              </a:lnSpc>
            </a:pPr>
            <a:r>
              <a:rPr kumimoji="1" lang="en-US" altLang="zh-CN" sz="1311">
                <a:ln w="12700">
                  <a:noFill/>
                </a:ln>
                <a:solidFill>
                  <a:srgbClr val="404040">
                    <a:alpha val="100000"/>
                  </a:srgbClr>
                </a:solidFill>
                <a:latin typeface="Source Han Sans"/>
                <a:ea typeface="Source Han Sans"/>
                <a:cs typeface="Source Han Sans"/>
              </a:rPr>
              <a:t>农民权益保障是农村社会稳定和农民福祉提升的关键。目前，农民的土地权益、收入权益、社会保障权益等方面仍存在一些问题，需要进一步完善法律法规和政策措施。</a:t>
            </a:r>
            <a:endParaRPr kumimoji="1" lang="zh-CN" altLang="en-US"/>
          </a:p>
        </p:txBody>
      </p:sp>
      <p:sp>
        <p:nvSpPr>
          <p:cNvPr id="16" name="标题 1"/>
          <p:cNvSpPr txBox="1"/>
          <p:nvPr/>
        </p:nvSpPr>
        <p:spPr>
          <a:xfrm>
            <a:off x="6376175" y="34293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1600">
                <a:ln w="12700">
                  <a:noFill/>
                </a:ln>
                <a:solidFill>
                  <a:srgbClr val="81511F">
                    <a:alpha val="100000"/>
                  </a:srgbClr>
                </a:solidFill>
                <a:latin typeface="Source Han Sans CN Bold"/>
                <a:ea typeface="Source Han Sans CN Bold"/>
                <a:cs typeface="Source Han Sans CN Bold"/>
              </a:rPr>
              <a:t>农民就业创业</a:t>
            </a:r>
            <a:endParaRPr kumimoji="1" lang="zh-CN" altLang="en-US"/>
          </a:p>
        </p:txBody>
      </p:sp>
      <p:sp>
        <p:nvSpPr>
          <p:cNvPr id="17" name="标题 1"/>
          <p:cNvSpPr txBox="1"/>
          <p:nvPr/>
        </p:nvSpPr>
        <p:spPr>
          <a:xfrm>
            <a:off x="6374338" y="4239582"/>
            <a:ext cx="2202100" cy="1847312"/>
          </a:xfrm>
          <a:prstGeom prst="rect">
            <a:avLst/>
          </a:prstGeom>
          <a:noFill/>
          <a:ln>
            <a:noFill/>
          </a:ln>
        </p:spPr>
        <p:txBody>
          <a:bodyPr vert="horz" wrap="square" lIns="91440" tIns="45720" rIns="91440" bIns="45720" rtlCol="0" anchor="t"/>
          <a:lstStyle/>
          <a:p>
            <a:pPr algn="ctr">
              <a:lnSpc>
                <a:spcPct val="150000"/>
              </a:lnSpc>
            </a:pPr>
            <a:r>
              <a:rPr kumimoji="1" lang="en-US" altLang="zh-CN" sz="1311">
                <a:ln w="12700">
                  <a:noFill/>
                </a:ln>
                <a:solidFill>
                  <a:srgbClr val="404040">
                    <a:alpha val="100000"/>
                  </a:srgbClr>
                </a:solidFill>
                <a:latin typeface="Source Han Sans"/>
                <a:ea typeface="Source Han Sans"/>
                <a:cs typeface="Source Han Sans"/>
              </a:rPr>
              <a:t>随着农业现代化进程的推进，农民就业结构发生了变化。如何为农民提供更多的就业机会和创业平台，促进农民多渠道增收，是当前面临的重要课题。</a:t>
            </a:r>
            <a:endParaRPr kumimoji="1" lang="zh-CN" altLang="en-US"/>
          </a:p>
        </p:txBody>
      </p:sp>
      <p:sp>
        <p:nvSpPr>
          <p:cNvPr id="18" name="标题 1"/>
          <p:cNvSpPr txBox="1"/>
          <p:nvPr/>
        </p:nvSpPr>
        <p:spPr>
          <a:xfrm>
            <a:off x="9157475" y="35182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1600">
                <a:ln w="12700">
                  <a:noFill/>
                </a:ln>
                <a:solidFill>
                  <a:srgbClr val="81511F">
                    <a:alpha val="100000"/>
                  </a:srgbClr>
                </a:solidFill>
                <a:latin typeface="Source Han Sans CN Bold"/>
                <a:ea typeface="Source Han Sans CN Bold"/>
                <a:cs typeface="Source Han Sans CN Bold"/>
              </a:rPr>
              <a:t>农民福祉提升策略</a:t>
            </a:r>
            <a:endParaRPr kumimoji="1" lang="zh-CN" altLang="en-US"/>
          </a:p>
        </p:txBody>
      </p:sp>
      <p:sp>
        <p:nvSpPr>
          <p:cNvPr id="19" name="标题 1"/>
          <p:cNvSpPr txBox="1"/>
          <p:nvPr/>
        </p:nvSpPr>
        <p:spPr>
          <a:xfrm>
            <a:off x="9155638" y="4328482"/>
            <a:ext cx="2202100" cy="1847312"/>
          </a:xfrm>
          <a:prstGeom prst="rect">
            <a:avLst/>
          </a:prstGeom>
          <a:noFill/>
          <a:ln>
            <a:noFill/>
          </a:ln>
        </p:spPr>
        <p:txBody>
          <a:bodyPr vert="horz" wrap="square" lIns="91440" tIns="45720" rIns="91440" bIns="45720" rtlCol="0" anchor="t"/>
          <a:lstStyle/>
          <a:p>
            <a:pPr algn="ctr">
              <a:lnSpc>
                <a:spcPct val="150000"/>
              </a:lnSpc>
            </a:pPr>
            <a:r>
              <a:rPr kumimoji="1" lang="en-US" altLang="zh-CN" sz="1311">
                <a:ln w="12700">
                  <a:noFill/>
                </a:ln>
                <a:solidFill>
                  <a:srgbClr val="404040">
                    <a:alpha val="100000"/>
                  </a:srgbClr>
                </a:solidFill>
                <a:latin typeface="Source Han Sans"/>
                <a:ea typeface="Source Han Sans"/>
                <a:cs typeface="Source Han Sans"/>
              </a:rPr>
              <a:t>提升农民福祉需要从多方面入手，包括增加农民收入、改善农村公共服务、提高农民社会保障水平等。同时，需要制定针对性强、操作性强、可持续的农民福祉提升策略。</a:t>
            </a:r>
            <a:endParaRPr kumimoji="1" lang="zh-CN" altLang="en-US"/>
          </a:p>
        </p:txBody>
      </p:sp>
      <p:sp>
        <p:nvSpPr>
          <p:cNvPr id="20" name="标题 1"/>
          <p:cNvSpPr txBox="1"/>
          <p:nvPr/>
        </p:nvSpPr>
        <p:spPr>
          <a:xfrm>
            <a:off x="813575" y="26927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4200">
                <a:ln w="12700">
                  <a:noFill/>
                </a:ln>
                <a:solidFill>
                  <a:srgbClr val="D9D9D9">
                    <a:alpha val="100000"/>
                  </a:srgbClr>
                </a:solidFill>
                <a:latin typeface="OPPOSans B"/>
                <a:ea typeface="OPPOSans B"/>
                <a:cs typeface="OPPOSans B"/>
              </a:rPr>
              <a:t>01</a:t>
            </a:r>
            <a:endParaRPr kumimoji="1" lang="zh-CN" altLang="en-US"/>
          </a:p>
        </p:txBody>
      </p:sp>
      <p:sp>
        <p:nvSpPr>
          <p:cNvPr id="21" name="标题 1"/>
          <p:cNvSpPr txBox="1"/>
          <p:nvPr/>
        </p:nvSpPr>
        <p:spPr>
          <a:xfrm>
            <a:off x="3594875" y="26927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4200">
                <a:ln w="12700">
                  <a:noFill/>
                </a:ln>
                <a:solidFill>
                  <a:srgbClr val="D9D9D9">
                    <a:alpha val="100000"/>
                  </a:srgbClr>
                </a:solidFill>
                <a:latin typeface="OPPOSans B"/>
                <a:ea typeface="OPPOSans B"/>
                <a:cs typeface="OPPOSans B"/>
              </a:rPr>
              <a:t>02</a:t>
            </a:r>
            <a:endParaRPr kumimoji="1" lang="zh-CN" altLang="en-US"/>
          </a:p>
        </p:txBody>
      </p:sp>
      <p:sp>
        <p:nvSpPr>
          <p:cNvPr id="22" name="标题 1"/>
          <p:cNvSpPr txBox="1"/>
          <p:nvPr/>
        </p:nvSpPr>
        <p:spPr>
          <a:xfrm>
            <a:off x="6363475" y="26927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4200">
                <a:ln w="12700">
                  <a:noFill/>
                </a:ln>
                <a:solidFill>
                  <a:srgbClr val="D9D9D9">
                    <a:alpha val="100000"/>
                  </a:srgbClr>
                </a:solidFill>
                <a:latin typeface="OPPOSans B"/>
                <a:ea typeface="OPPOSans B"/>
                <a:cs typeface="OPPOSans B"/>
              </a:rPr>
              <a:t>03</a:t>
            </a:r>
            <a:endParaRPr kumimoji="1" lang="zh-CN" altLang="en-US"/>
          </a:p>
        </p:txBody>
      </p:sp>
      <p:sp>
        <p:nvSpPr>
          <p:cNvPr id="23" name="标题 1"/>
          <p:cNvSpPr txBox="1"/>
          <p:nvPr/>
        </p:nvSpPr>
        <p:spPr>
          <a:xfrm>
            <a:off x="9144775" y="2692772"/>
            <a:ext cx="2206900" cy="737200"/>
          </a:xfrm>
          <a:prstGeom prst="rect">
            <a:avLst/>
          </a:prstGeom>
          <a:noFill/>
          <a:ln>
            <a:noFill/>
          </a:ln>
        </p:spPr>
        <p:txBody>
          <a:bodyPr vert="horz" wrap="square" lIns="91440" tIns="45720" rIns="91440" bIns="45720" rtlCol="0" anchor="ctr"/>
          <a:lstStyle/>
          <a:p>
            <a:pPr algn="ctr">
              <a:lnSpc>
                <a:spcPct val="150000"/>
              </a:lnSpc>
            </a:pPr>
            <a:r>
              <a:rPr kumimoji="1" lang="en-US" altLang="zh-CN" sz="4200">
                <a:ln w="12700">
                  <a:noFill/>
                </a:ln>
                <a:solidFill>
                  <a:srgbClr val="D9D9D9">
                    <a:alpha val="100000"/>
                  </a:srgbClr>
                </a:solidFill>
                <a:latin typeface="OPPOSans B"/>
                <a:ea typeface="OPPOSans B"/>
                <a:cs typeface="OPPOSans B"/>
              </a:rPr>
              <a:t>04</a:t>
            </a:r>
            <a:endParaRPr kumimoji="1" lang="zh-CN" altLang="en-US"/>
          </a:p>
        </p:txBody>
      </p:sp>
      <p:cxnSp>
        <p:nvCxnSpPr>
          <p:cNvPr id="24" name="标题 1"/>
          <p:cNvCxnSpPr/>
          <p:nvPr/>
        </p:nvCxnSpPr>
        <p:spPr>
          <a:xfrm flipV="1">
            <a:off x="9408160" y="1981200"/>
            <a:ext cx="858520" cy="589280"/>
          </a:xfrm>
          <a:prstGeom prst="line">
            <a:avLst/>
          </a:prstGeom>
          <a:noFill/>
          <a:ln w="6350" cap="sq">
            <a:solidFill>
              <a:schemeClr val="accent2"/>
            </a:solidFill>
            <a:miter/>
          </a:ln>
        </p:spPr>
      </p:cxnSp>
      <p:cxnSp>
        <p:nvCxnSpPr>
          <p:cNvPr id="25" name="标题 1"/>
          <p:cNvCxnSpPr/>
          <p:nvPr/>
        </p:nvCxnSpPr>
        <p:spPr>
          <a:xfrm flipH="1" flipV="1">
            <a:off x="10266680" y="1981200"/>
            <a:ext cx="858520" cy="589280"/>
          </a:xfrm>
          <a:prstGeom prst="line">
            <a:avLst/>
          </a:prstGeom>
          <a:noFill/>
          <a:ln w="6350" cap="sq">
            <a:solidFill>
              <a:schemeClr val="accent2"/>
            </a:solidFill>
            <a:miter/>
          </a:ln>
        </p:spPr>
      </p:cxnSp>
      <p:cxnSp>
        <p:nvCxnSpPr>
          <p:cNvPr id="26" name="标题 1"/>
          <p:cNvCxnSpPr/>
          <p:nvPr/>
        </p:nvCxnSpPr>
        <p:spPr>
          <a:xfrm flipV="1">
            <a:off x="6624320" y="1981200"/>
            <a:ext cx="858520" cy="589280"/>
          </a:xfrm>
          <a:prstGeom prst="line">
            <a:avLst/>
          </a:prstGeom>
          <a:noFill/>
          <a:ln w="6350" cap="flat">
            <a:solidFill>
              <a:schemeClr val="accent1"/>
            </a:solidFill>
            <a:miter/>
          </a:ln>
        </p:spPr>
      </p:cxnSp>
      <p:cxnSp>
        <p:nvCxnSpPr>
          <p:cNvPr id="27" name="标题 1"/>
          <p:cNvCxnSpPr/>
          <p:nvPr/>
        </p:nvCxnSpPr>
        <p:spPr>
          <a:xfrm flipH="1" flipV="1">
            <a:off x="7482840" y="1981200"/>
            <a:ext cx="858520" cy="589280"/>
          </a:xfrm>
          <a:prstGeom prst="line">
            <a:avLst/>
          </a:prstGeom>
          <a:noFill/>
          <a:ln w="6350" cap="flat">
            <a:solidFill>
              <a:schemeClr val="accent1"/>
            </a:solidFill>
            <a:miter/>
          </a:ln>
        </p:spPr>
      </p:cxnSp>
      <p:cxnSp>
        <p:nvCxnSpPr>
          <p:cNvPr id="28" name="标题 1"/>
          <p:cNvCxnSpPr/>
          <p:nvPr/>
        </p:nvCxnSpPr>
        <p:spPr>
          <a:xfrm flipV="1">
            <a:off x="3840480" y="1981200"/>
            <a:ext cx="858520" cy="589280"/>
          </a:xfrm>
          <a:prstGeom prst="line">
            <a:avLst/>
          </a:prstGeom>
          <a:noFill/>
          <a:ln w="6350" cap="sq">
            <a:solidFill>
              <a:schemeClr val="accent2"/>
            </a:solidFill>
            <a:miter/>
          </a:ln>
        </p:spPr>
      </p:cxnSp>
      <p:cxnSp>
        <p:nvCxnSpPr>
          <p:cNvPr id="29" name="标题 1"/>
          <p:cNvCxnSpPr/>
          <p:nvPr/>
        </p:nvCxnSpPr>
        <p:spPr>
          <a:xfrm flipH="1" flipV="1">
            <a:off x="4699000" y="1981200"/>
            <a:ext cx="858520" cy="589280"/>
          </a:xfrm>
          <a:prstGeom prst="line">
            <a:avLst/>
          </a:prstGeom>
          <a:noFill/>
          <a:ln w="6350" cap="sq">
            <a:solidFill>
              <a:schemeClr val="accent2"/>
            </a:solidFill>
            <a:miter/>
          </a:ln>
        </p:spPr>
      </p:cxnSp>
      <p:cxnSp>
        <p:nvCxnSpPr>
          <p:cNvPr id="30" name="标题 1"/>
          <p:cNvCxnSpPr/>
          <p:nvPr/>
        </p:nvCxnSpPr>
        <p:spPr>
          <a:xfrm flipV="1">
            <a:off x="1056640" y="1981200"/>
            <a:ext cx="858520" cy="589280"/>
          </a:xfrm>
          <a:prstGeom prst="line">
            <a:avLst/>
          </a:prstGeom>
          <a:noFill/>
          <a:ln w="6350" cap="flat">
            <a:solidFill>
              <a:schemeClr val="accent1"/>
            </a:solidFill>
            <a:miter/>
          </a:ln>
        </p:spPr>
      </p:cxnSp>
      <p:cxnSp>
        <p:nvCxnSpPr>
          <p:cNvPr id="31" name="标题 1"/>
          <p:cNvCxnSpPr/>
          <p:nvPr/>
        </p:nvCxnSpPr>
        <p:spPr>
          <a:xfrm flipH="1" flipV="1">
            <a:off x="1915160" y="1981200"/>
            <a:ext cx="858520" cy="589280"/>
          </a:xfrm>
          <a:prstGeom prst="line">
            <a:avLst/>
          </a:prstGeom>
          <a:noFill/>
          <a:ln w="6350" cap="flat">
            <a:solidFill>
              <a:schemeClr val="accent1"/>
            </a:solidFill>
            <a:miter/>
          </a:ln>
        </p:spPr>
      </p:cxnSp>
      <p:sp>
        <p:nvSpPr>
          <p:cNvPr id="32"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33"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农民发展挑战</a:t>
            </a:r>
            <a:endParaRPr kumimoji="1" lang="zh-CN" altLang="en-US"/>
          </a:p>
        </p:txBody>
      </p:sp>
      <p:sp>
        <p:nvSpPr>
          <p:cNvPr id="34"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6"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194" y="354388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83510" y="3122080"/>
            <a:ext cx="4043840" cy="3970449"/>
          </a:xfrm>
          <a:prstGeom prst="rect">
            <a:avLst/>
          </a:prstGeom>
          <a:noFill/>
          <a:ln>
            <a:noFill/>
          </a:ln>
        </p:spPr>
      </p:pic>
      <p:pic>
        <p:nvPicPr>
          <p:cNvPr id="12" name="图片 11"/>
          <p:cNvPicPr>
            <a:picLocks noChangeAspect="1"/>
          </p:cNvPicPr>
          <p:nvPr/>
        </p:nvPicPr>
        <p:blipFill>
          <a:blip r:embed="rId7">
            <a:alphaModFix/>
          </a:blip>
          <a:srcRect/>
          <a:stretch>
            <a:fillRect/>
          </a:stretch>
        </p:blipFill>
        <p:spPr>
          <a:xfrm rot="1277095" flipH="1">
            <a:off x="1633643" y="1125410"/>
            <a:ext cx="1381454" cy="1103701"/>
          </a:xfrm>
          <a:prstGeom prst="rect">
            <a:avLst/>
          </a:prstGeom>
          <a:noFill/>
          <a:ln>
            <a:noFill/>
          </a:ln>
        </p:spPr>
      </p:pic>
      <p:sp>
        <p:nvSpPr>
          <p:cNvPr id="13" name="标题 1"/>
          <p:cNvSpPr txBox="1"/>
          <p:nvPr/>
        </p:nvSpPr>
        <p:spPr>
          <a:xfrm>
            <a:off x="3592223" y="1622144"/>
            <a:ext cx="4994854" cy="1602844"/>
          </a:xfrm>
          <a:prstGeom prst="rect">
            <a:avLst/>
          </a:prstGeom>
          <a:noFill/>
          <a:ln>
            <a:noFill/>
          </a:ln>
        </p:spPr>
        <p:txBody>
          <a:bodyPr vert="horz" wrap="square" lIns="91440" tIns="45720" rIns="91440" bIns="45720" rtlCol="0" anchor="ctr"/>
          <a:lstStyle/>
          <a:p>
            <a:pPr algn="ctr">
              <a:lnSpc>
                <a:spcPct val="100000"/>
              </a:lnSpc>
            </a:pPr>
            <a:r>
              <a:rPr kumimoji="1" lang="en-US" altLang="zh-CN" sz="9600">
                <a:ln w="12700">
                  <a:solidFill>
                    <a:srgbClr val="000000">
                      <a:alpha val="100000"/>
                    </a:srgbClr>
                  </a:solidFill>
                </a:ln>
                <a:gradFill>
                  <a:gsLst>
                    <a:gs pos="0">
                      <a:srgbClr val="AC6C2A">
                        <a:alpha val="10000"/>
                      </a:srgbClr>
                    </a:gs>
                    <a:gs pos="100000">
                      <a:srgbClr val="DCA770">
                        <a:alpha val="0"/>
                      </a:srgbClr>
                    </a:gs>
                  </a:gsLst>
                  <a:lin ang="5400000" scaled="0"/>
                </a:gradFill>
                <a:latin typeface="Source Han Serif SC Regular"/>
                <a:ea typeface="Source Han Serif SC Regular"/>
                <a:cs typeface="Source Han Serif SC Regular"/>
              </a:rPr>
              <a:t>202X</a:t>
            </a:r>
            <a:endParaRPr kumimoji="1" lang="zh-CN" altLang="en-US"/>
          </a:p>
        </p:txBody>
      </p:sp>
      <p:pic>
        <p:nvPicPr>
          <p:cNvPr id="14" name="图片 13"/>
          <p:cNvPicPr>
            <a:picLocks noChangeAspect="1"/>
          </p:cNvPicPr>
          <p:nvPr/>
        </p:nvPicPr>
        <p:blipFill>
          <a:blip r:embed="rId8">
            <a:alphaModFix/>
          </a:blip>
          <a:srcRect/>
          <a:stretch>
            <a:fillRect/>
          </a:stretch>
        </p:blipFill>
        <p:spPr>
          <a:xfrm flipH="1">
            <a:off x="9252293" y="2847538"/>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flipH="1">
            <a:off x="1272484" y="2847538"/>
            <a:ext cx="1667224" cy="198882"/>
          </a:xfrm>
          <a:prstGeom prst="rect">
            <a:avLst/>
          </a:prstGeom>
          <a:noFill/>
          <a:ln cap="sq">
            <a:noFill/>
          </a:ln>
        </p:spPr>
      </p:pic>
      <p:sp>
        <p:nvSpPr>
          <p:cNvPr id="16" name="标题 1"/>
          <p:cNvSpPr txBox="1"/>
          <p:nvPr/>
        </p:nvSpPr>
        <p:spPr>
          <a:xfrm>
            <a:off x="3725633" y="5197174"/>
            <a:ext cx="2151042" cy="457313"/>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6315326" y="5197174"/>
            <a:ext cx="2151042" cy="457313"/>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2"/>
          </a:solidFill>
          <a:ln w="1905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3702898" y="5178863"/>
            <a:ext cx="2196511" cy="493936"/>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noFill/>
          <a:ln w="12700" cap="sq">
            <a:solidFill>
              <a:schemeClr val="accent1"/>
            </a:solid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6292591" y="5178863"/>
            <a:ext cx="2196511" cy="493936"/>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noFill/>
          <a:ln w="12700" cap="sq">
            <a:solidFill>
              <a:schemeClr val="accent2"/>
            </a:solid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3861067" y="5283415"/>
            <a:ext cx="263948" cy="285917"/>
          </a:xfrm>
          <a:custGeom>
            <a:avLst/>
            <a:gdLst>
              <a:gd name="connsiteX0" fmla="*/ 712625 w 1425436"/>
              <a:gd name="connsiteY0" fmla="*/ 111621 h 1544091"/>
              <a:gd name="connsiteX1" fmla="*/ 902567 w 1425436"/>
              <a:gd name="connsiteY1" fmla="*/ 190314 h 1544091"/>
              <a:gd name="connsiteX2" fmla="*/ 981260 w 1425436"/>
              <a:gd name="connsiteY2" fmla="*/ 380256 h 1544091"/>
              <a:gd name="connsiteX3" fmla="*/ 902567 w 1425436"/>
              <a:gd name="connsiteY3" fmla="*/ 570198 h 1544091"/>
              <a:gd name="connsiteX4" fmla="*/ 712625 w 1425436"/>
              <a:gd name="connsiteY4" fmla="*/ 648891 h 1544091"/>
              <a:gd name="connsiteX5" fmla="*/ 522684 w 1425436"/>
              <a:gd name="connsiteY5" fmla="*/ 570198 h 1544091"/>
              <a:gd name="connsiteX6" fmla="*/ 444177 w 1425436"/>
              <a:gd name="connsiteY6" fmla="*/ 380070 h 1544091"/>
              <a:gd name="connsiteX7" fmla="*/ 522870 w 1425436"/>
              <a:gd name="connsiteY7" fmla="*/ 190128 h 1544091"/>
              <a:gd name="connsiteX8" fmla="*/ 712625 w 1425436"/>
              <a:gd name="connsiteY8" fmla="*/ 111621 h 1544091"/>
              <a:gd name="connsiteX9" fmla="*/ 712625 w 1425436"/>
              <a:gd name="connsiteY9" fmla="*/ 0 h 1544091"/>
              <a:gd name="connsiteX10" fmla="*/ 332556 w 1425436"/>
              <a:gd name="connsiteY10" fmla="*/ 380070 h 1544091"/>
              <a:gd name="connsiteX11" fmla="*/ 712625 w 1425436"/>
              <a:gd name="connsiteY11" fmla="*/ 760140 h 1544091"/>
              <a:gd name="connsiteX12" fmla="*/ 1092695 w 1425436"/>
              <a:gd name="connsiteY12" fmla="*/ 380070 h 1544091"/>
              <a:gd name="connsiteX13" fmla="*/ 712625 w 1425436"/>
              <a:gd name="connsiteY13" fmla="*/ 0 h 1544091"/>
              <a:gd name="connsiteX14" fmla="*/ 712625 w 1425436"/>
              <a:gd name="connsiteY14" fmla="*/ 943012 h 1544091"/>
              <a:gd name="connsiteX15" fmla="*/ 978842 w 1425436"/>
              <a:gd name="connsiteY15" fmla="*/ 976685 h 1544091"/>
              <a:gd name="connsiteX16" fmla="*/ 1146087 w 1425436"/>
              <a:gd name="connsiteY16" fmla="*/ 1059470 h 1544091"/>
              <a:gd name="connsiteX17" fmla="*/ 1248593 w 1425436"/>
              <a:gd name="connsiteY17" fmla="*/ 1174440 h 1544091"/>
              <a:gd name="connsiteX18" fmla="*/ 1310356 w 1425436"/>
              <a:gd name="connsiteY18" fmla="*/ 1316385 h 1544091"/>
              <a:gd name="connsiteX19" fmla="*/ 1296590 w 1425436"/>
              <a:gd name="connsiteY19" fmla="*/ 1390241 h 1544091"/>
              <a:gd name="connsiteX20" fmla="*/ 1208595 w 1425436"/>
              <a:gd name="connsiteY20" fmla="*/ 1432285 h 1544091"/>
              <a:gd name="connsiteX21" fmla="*/ 216842 w 1425436"/>
              <a:gd name="connsiteY21" fmla="*/ 1432285 h 1544091"/>
              <a:gd name="connsiteX22" fmla="*/ 128847 w 1425436"/>
              <a:gd name="connsiteY22" fmla="*/ 1390241 h 1544091"/>
              <a:gd name="connsiteX23" fmla="*/ 115081 w 1425436"/>
              <a:gd name="connsiteY23" fmla="*/ 1316385 h 1544091"/>
              <a:gd name="connsiteX24" fmla="*/ 176844 w 1425436"/>
              <a:gd name="connsiteY24" fmla="*/ 1174440 h 1544091"/>
              <a:gd name="connsiteX25" fmla="*/ 279350 w 1425436"/>
              <a:gd name="connsiteY25" fmla="*/ 1059470 h 1544091"/>
              <a:gd name="connsiteX26" fmla="*/ 446595 w 1425436"/>
              <a:gd name="connsiteY26" fmla="*/ 976685 h 1544091"/>
              <a:gd name="connsiteX27" fmla="*/ 712625 w 1425436"/>
              <a:gd name="connsiteY27" fmla="*/ 943012 h 1544091"/>
              <a:gd name="connsiteX28" fmla="*/ 712625 w 1425436"/>
              <a:gd name="connsiteY28" fmla="*/ 831391 h 1544091"/>
              <a:gd name="connsiteX29" fmla="*/ 8296 w 1425436"/>
              <a:gd name="connsiteY29" fmla="*/ 1284387 h 1544091"/>
              <a:gd name="connsiteX30" fmla="*/ 216842 w 1425436"/>
              <a:gd name="connsiteY30" fmla="*/ 1544092 h 1544091"/>
              <a:gd name="connsiteX31" fmla="*/ 1208595 w 1425436"/>
              <a:gd name="connsiteY31" fmla="*/ 1544092 h 1544091"/>
              <a:gd name="connsiteX32" fmla="*/ 1417141 w 1425436"/>
              <a:gd name="connsiteY32" fmla="*/ 1284387 h 1544091"/>
              <a:gd name="connsiteX33" fmla="*/ 712625 w 1425436"/>
              <a:gd name="connsiteY33" fmla="*/ 831391 h 1544091"/>
            </a:gdLst>
            <a:ahLst/>
            <a:cxnLst/>
            <a:rect l="l" t="t" r="r" b="b"/>
            <a:pathLst>
              <a:path w="1425436" h="1544091">
                <a:moveTo>
                  <a:pt x="712625" y="111621"/>
                </a:moveTo>
                <a:cubicBezTo>
                  <a:pt x="784435" y="111621"/>
                  <a:pt x="851780" y="139526"/>
                  <a:pt x="902567" y="190314"/>
                </a:cubicBezTo>
                <a:cubicBezTo>
                  <a:pt x="953355" y="241102"/>
                  <a:pt x="981260" y="308446"/>
                  <a:pt x="981260" y="380256"/>
                </a:cubicBezTo>
                <a:cubicBezTo>
                  <a:pt x="981260" y="452065"/>
                  <a:pt x="953355" y="519410"/>
                  <a:pt x="902567" y="570198"/>
                </a:cubicBezTo>
                <a:cubicBezTo>
                  <a:pt x="851780" y="620985"/>
                  <a:pt x="784435" y="648891"/>
                  <a:pt x="712625" y="648891"/>
                </a:cubicBezTo>
                <a:cubicBezTo>
                  <a:pt x="640816" y="648891"/>
                  <a:pt x="573471" y="620985"/>
                  <a:pt x="522684" y="570198"/>
                </a:cubicBezTo>
                <a:cubicBezTo>
                  <a:pt x="472082" y="519224"/>
                  <a:pt x="444177" y="451693"/>
                  <a:pt x="444177" y="380070"/>
                </a:cubicBezTo>
                <a:cubicBezTo>
                  <a:pt x="444177" y="308446"/>
                  <a:pt x="472082" y="240916"/>
                  <a:pt x="522870" y="190128"/>
                </a:cubicBezTo>
                <a:cubicBezTo>
                  <a:pt x="573471" y="139526"/>
                  <a:pt x="641002" y="111621"/>
                  <a:pt x="712625" y="111621"/>
                </a:cubicBezTo>
                <a:moveTo>
                  <a:pt x="712625" y="0"/>
                </a:moveTo>
                <a:cubicBezTo>
                  <a:pt x="502778" y="0"/>
                  <a:pt x="332556" y="170036"/>
                  <a:pt x="332556" y="380070"/>
                </a:cubicBezTo>
                <a:cubicBezTo>
                  <a:pt x="332556" y="589917"/>
                  <a:pt x="502778" y="760140"/>
                  <a:pt x="712625" y="760140"/>
                </a:cubicBezTo>
                <a:cubicBezTo>
                  <a:pt x="922473" y="760140"/>
                  <a:pt x="1092695" y="589917"/>
                  <a:pt x="1092695" y="380070"/>
                </a:cubicBezTo>
                <a:cubicBezTo>
                  <a:pt x="1092881" y="170036"/>
                  <a:pt x="922659" y="0"/>
                  <a:pt x="712625" y="0"/>
                </a:cubicBezTo>
                <a:close/>
                <a:moveTo>
                  <a:pt x="712625" y="943012"/>
                </a:moveTo>
                <a:cubicBezTo>
                  <a:pt x="813643" y="943012"/>
                  <a:pt x="903126" y="954360"/>
                  <a:pt x="978842" y="976685"/>
                </a:cubicBezTo>
                <a:cubicBezTo>
                  <a:pt x="1043582" y="995846"/>
                  <a:pt x="1099951" y="1023752"/>
                  <a:pt x="1146087" y="1059470"/>
                </a:cubicBezTo>
                <a:cubicBezTo>
                  <a:pt x="1186829" y="1091096"/>
                  <a:pt x="1220315" y="1128675"/>
                  <a:pt x="1248593" y="1174440"/>
                </a:cubicBezTo>
                <a:cubicBezTo>
                  <a:pt x="1273708" y="1215368"/>
                  <a:pt x="1293985" y="1261877"/>
                  <a:pt x="1310356" y="1316385"/>
                </a:cubicBezTo>
                <a:cubicBezTo>
                  <a:pt x="1320774" y="1350801"/>
                  <a:pt x="1306264" y="1377404"/>
                  <a:pt x="1296590" y="1390241"/>
                </a:cubicBezTo>
                <a:cubicBezTo>
                  <a:pt x="1276684" y="1417030"/>
                  <a:pt x="1244686" y="1432285"/>
                  <a:pt x="1208595" y="1432285"/>
                </a:cubicBezTo>
                <a:lnTo>
                  <a:pt x="216842" y="1432285"/>
                </a:lnTo>
                <a:cubicBezTo>
                  <a:pt x="180937" y="1432285"/>
                  <a:pt x="148753" y="1417030"/>
                  <a:pt x="128847" y="1390241"/>
                </a:cubicBezTo>
                <a:cubicBezTo>
                  <a:pt x="119359" y="1377404"/>
                  <a:pt x="104849" y="1350801"/>
                  <a:pt x="115081" y="1316385"/>
                </a:cubicBezTo>
                <a:cubicBezTo>
                  <a:pt x="131452" y="1261877"/>
                  <a:pt x="151543" y="1215368"/>
                  <a:pt x="176844" y="1174440"/>
                </a:cubicBezTo>
                <a:cubicBezTo>
                  <a:pt x="204936" y="1128675"/>
                  <a:pt x="238422" y="1090910"/>
                  <a:pt x="279350" y="1059470"/>
                </a:cubicBezTo>
                <a:cubicBezTo>
                  <a:pt x="325486" y="1023752"/>
                  <a:pt x="381855" y="995846"/>
                  <a:pt x="446595" y="976685"/>
                </a:cubicBezTo>
                <a:cubicBezTo>
                  <a:pt x="522125" y="954360"/>
                  <a:pt x="611794" y="943012"/>
                  <a:pt x="712625" y="943012"/>
                </a:cubicBezTo>
                <a:moveTo>
                  <a:pt x="712625" y="831391"/>
                </a:moveTo>
                <a:cubicBezTo>
                  <a:pt x="244561" y="831391"/>
                  <a:pt x="77501" y="1053331"/>
                  <a:pt x="8296" y="1284387"/>
                </a:cubicBezTo>
                <a:cubicBezTo>
                  <a:pt x="-30771" y="1414611"/>
                  <a:pt x="73037" y="1544092"/>
                  <a:pt x="216842" y="1544092"/>
                </a:cubicBezTo>
                <a:lnTo>
                  <a:pt x="1208595" y="1544092"/>
                </a:lnTo>
                <a:cubicBezTo>
                  <a:pt x="1352400" y="1544092"/>
                  <a:pt x="1456208" y="1414611"/>
                  <a:pt x="1417141" y="1284387"/>
                </a:cubicBezTo>
                <a:cubicBezTo>
                  <a:pt x="1347750" y="1053331"/>
                  <a:pt x="1180690" y="831391"/>
                  <a:pt x="712625" y="831391"/>
                </a:cubicBezTo>
                <a:close/>
              </a:path>
            </a:pathLst>
          </a:custGeom>
          <a:solidFill>
            <a:schemeClr val="bg1"/>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21" name="标题 1"/>
          <p:cNvSpPr txBox="1"/>
          <p:nvPr/>
        </p:nvSpPr>
        <p:spPr>
          <a:xfrm>
            <a:off x="6427089" y="5283415"/>
            <a:ext cx="274965" cy="285917"/>
          </a:xfrm>
          <a:custGeom>
            <a:avLst/>
            <a:gdLst>
              <a:gd name="connsiteX0" fmla="*/ 337768 w 1372282"/>
              <a:gd name="connsiteY0" fmla="*/ 1315328 h 1426949"/>
              <a:gd name="connsiteX1" fmla="*/ 530173 w 1372282"/>
              <a:gd name="connsiteY1" fmla="*/ 1315328 h 1426949"/>
              <a:gd name="connsiteX2" fmla="*/ 842109 w 1372282"/>
              <a:gd name="connsiteY2" fmla="*/ 1315328 h 1426949"/>
              <a:gd name="connsiteX3" fmla="*/ 1034514 w 1372282"/>
              <a:gd name="connsiteY3" fmla="*/ 1315328 h 1426949"/>
              <a:gd name="connsiteX4" fmla="*/ 1090325 w 1372282"/>
              <a:gd name="connsiteY4" fmla="*/ 1371139 h 1426949"/>
              <a:gd name="connsiteX5" fmla="*/ 1034514 w 1372282"/>
              <a:gd name="connsiteY5" fmla="*/ 1426949 h 1426949"/>
              <a:gd name="connsiteX6" fmla="*/ 842109 w 1372282"/>
              <a:gd name="connsiteY6" fmla="*/ 1426949 h 1426949"/>
              <a:gd name="connsiteX7" fmla="*/ 530173 w 1372282"/>
              <a:gd name="connsiteY7" fmla="*/ 1426949 h 1426949"/>
              <a:gd name="connsiteX8" fmla="*/ 337768 w 1372282"/>
              <a:gd name="connsiteY8" fmla="*/ 1426949 h 1426949"/>
              <a:gd name="connsiteX9" fmla="*/ 281957 w 1372282"/>
              <a:gd name="connsiteY9" fmla="*/ 1371139 h 1426949"/>
              <a:gd name="connsiteX10" fmla="*/ 337768 w 1372282"/>
              <a:gd name="connsiteY10" fmla="*/ 1315328 h 1426949"/>
              <a:gd name="connsiteX11" fmla="*/ 686154 w 1372282"/>
              <a:gd name="connsiteY11" fmla="*/ 111621 h 1426949"/>
              <a:gd name="connsiteX12" fmla="*/ 237624 w 1372282"/>
              <a:gd name="connsiteY12" fmla="*/ 560152 h 1426949"/>
              <a:gd name="connsiteX13" fmla="*/ 237624 w 1372282"/>
              <a:gd name="connsiteY13" fmla="*/ 985614 h 1426949"/>
              <a:gd name="connsiteX14" fmla="*/ 229252 w 1372282"/>
              <a:gd name="connsiteY14" fmla="*/ 1014822 h 1426949"/>
              <a:gd name="connsiteX15" fmla="*/ 155768 w 1372282"/>
              <a:gd name="connsiteY15" fmla="*/ 1134814 h 1426949"/>
              <a:gd name="connsiteX16" fmla="*/ 1214680 w 1372282"/>
              <a:gd name="connsiteY16" fmla="*/ 1134814 h 1426949"/>
              <a:gd name="connsiteX17" fmla="*/ 1143429 w 1372282"/>
              <a:gd name="connsiteY17" fmla="*/ 1023565 h 1426949"/>
              <a:gd name="connsiteX18" fmla="*/ 1134685 w 1372282"/>
              <a:gd name="connsiteY18" fmla="*/ 993428 h 1426949"/>
              <a:gd name="connsiteX19" fmla="*/ 1134685 w 1372282"/>
              <a:gd name="connsiteY19" fmla="*/ 560152 h 1426949"/>
              <a:gd name="connsiteX20" fmla="*/ 686154 w 1372282"/>
              <a:gd name="connsiteY20" fmla="*/ 111621 h 1426949"/>
              <a:gd name="connsiteX21" fmla="*/ 686154 w 1372282"/>
              <a:gd name="connsiteY21" fmla="*/ 0 h 1426949"/>
              <a:gd name="connsiteX22" fmla="*/ 903815 w 1372282"/>
              <a:gd name="connsiteY22" fmla="*/ 44276 h 1426949"/>
              <a:gd name="connsiteX23" fmla="*/ 1081851 w 1372282"/>
              <a:gd name="connsiteY23" fmla="*/ 164455 h 1426949"/>
              <a:gd name="connsiteX24" fmla="*/ 1202030 w 1372282"/>
              <a:gd name="connsiteY24" fmla="*/ 342491 h 1426949"/>
              <a:gd name="connsiteX25" fmla="*/ 1246306 w 1372282"/>
              <a:gd name="connsiteY25" fmla="*/ 560152 h 1426949"/>
              <a:gd name="connsiteX26" fmla="*/ 1246306 w 1372282"/>
              <a:gd name="connsiteY26" fmla="*/ 977243 h 1426949"/>
              <a:gd name="connsiteX27" fmla="*/ 1363508 w 1372282"/>
              <a:gd name="connsiteY27" fmla="*/ 1160487 h 1426949"/>
              <a:gd name="connsiteX28" fmla="*/ 1365369 w 1372282"/>
              <a:gd name="connsiteY28" fmla="*/ 1217414 h 1426949"/>
              <a:gd name="connsiteX29" fmla="*/ 1316628 w 1372282"/>
              <a:gd name="connsiteY29" fmla="*/ 1246436 h 1426949"/>
              <a:gd name="connsiteX30" fmla="*/ 55867 w 1372282"/>
              <a:gd name="connsiteY30" fmla="*/ 1246436 h 1426949"/>
              <a:gd name="connsiteX31" fmla="*/ 7126 w 1372282"/>
              <a:gd name="connsiteY31" fmla="*/ 1217786 h 1426949"/>
              <a:gd name="connsiteX32" fmla="*/ 8242 w 1372282"/>
              <a:gd name="connsiteY32" fmla="*/ 1161232 h 1426949"/>
              <a:gd name="connsiteX33" fmla="*/ 126002 w 1372282"/>
              <a:gd name="connsiteY33" fmla="*/ 969801 h 1426949"/>
              <a:gd name="connsiteX34" fmla="*/ 126002 w 1372282"/>
              <a:gd name="connsiteY34" fmla="*/ 560152 h 1426949"/>
              <a:gd name="connsiteX35" fmla="*/ 170279 w 1372282"/>
              <a:gd name="connsiteY35" fmla="*/ 342491 h 1426949"/>
              <a:gd name="connsiteX36" fmla="*/ 290458 w 1372282"/>
              <a:gd name="connsiteY36" fmla="*/ 164455 h 1426949"/>
              <a:gd name="connsiteX37" fmla="*/ 468493 w 1372282"/>
              <a:gd name="connsiteY37" fmla="*/ 44276 h 1426949"/>
              <a:gd name="connsiteX38" fmla="*/ 686154 w 1372282"/>
              <a:gd name="connsiteY38" fmla="*/ 0 h 1426949"/>
            </a:gdLst>
            <a:ahLst/>
            <a:cxnLst/>
            <a:rect l="l" t="t" r="r" b="b"/>
            <a:pathLst>
              <a:path w="1372282" h="1426949">
                <a:moveTo>
                  <a:pt x="337768" y="1315328"/>
                </a:moveTo>
                <a:lnTo>
                  <a:pt x="530173" y="1315328"/>
                </a:lnTo>
                <a:lnTo>
                  <a:pt x="842109" y="1315328"/>
                </a:lnTo>
                <a:lnTo>
                  <a:pt x="1034514" y="1315328"/>
                </a:lnTo>
                <a:cubicBezTo>
                  <a:pt x="1065396" y="1315328"/>
                  <a:pt x="1090325" y="1340257"/>
                  <a:pt x="1090325" y="1371139"/>
                </a:cubicBezTo>
                <a:cubicBezTo>
                  <a:pt x="1090325" y="1402021"/>
                  <a:pt x="1065210" y="1426949"/>
                  <a:pt x="1034514" y="1426949"/>
                </a:cubicBezTo>
                <a:lnTo>
                  <a:pt x="842109" y="1426949"/>
                </a:lnTo>
                <a:lnTo>
                  <a:pt x="530173" y="1426949"/>
                </a:lnTo>
                <a:lnTo>
                  <a:pt x="337768" y="1426949"/>
                </a:lnTo>
                <a:cubicBezTo>
                  <a:pt x="306886" y="1426949"/>
                  <a:pt x="281957" y="1402021"/>
                  <a:pt x="281957" y="1371139"/>
                </a:cubicBezTo>
                <a:cubicBezTo>
                  <a:pt x="281957" y="1340257"/>
                  <a:pt x="306886" y="1315328"/>
                  <a:pt x="337768" y="1315328"/>
                </a:cubicBezTo>
                <a:close/>
                <a:moveTo>
                  <a:pt x="686154" y="111621"/>
                </a:moveTo>
                <a:cubicBezTo>
                  <a:pt x="438914" y="111621"/>
                  <a:pt x="237624" y="312725"/>
                  <a:pt x="237624" y="560152"/>
                </a:cubicBezTo>
                <a:lnTo>
                  <a:pt x="237624" y="985614"/>
                </a:lnTo>
                <a:cubicBezTo>
                  <a:pt x="237624" y="996032"/>
                  <a:pt x="234833" y="1006078"/>
                  <a:pt x="229252" y="1014822"/>
                </a:cubicBezTo>
                <a:lnTo>
                  <a:pt x="155768" y="1134814"/>
                </a:lnTo>
                <a:lnTo>
                  <a:pt x="1214680" y="1134814"/>
                </a:lnTo>
                <a:lnTo>
                  <a:pt x="1143429" y="1023565"/>
                </a:lnTo>
                <a:cubicBezTo>
                  <a:pt x="1137662" y="1014636"/>
                  <a:pt x="1134685" y="1004218"/>
                  <a:pt x="1134685" y="993428"/>
                </a:cubicBezTo>
                <a:lnTo>
                  <a:pt x="1134685" y="560152"/>
                </a:lnTo>
                <a:cubicBezTo>
                  <a:pt x="1134685" y="312911"/>
                  <a:pt x="933581" y="111621"/>
                  <a:pt x="686154" y="111621"/>
                </a:cubicBezTo>
                <a:close/>
                <a:moveTo>
                  <a:pt x="686154" y="0"/>
                </a:moveTo>
                <a:cubicBezTo>
                  <a:pt x="761499" y="0"/>
                  <a:pt x="834610" y="14883"/>
                  <a:pt x="903815" y="44276"/>
                </a:cubicBezTo>
                <a:cubicBezTo>
                  <a:pt x="970416" y="72554"/>
                  <a:pt x="1030319" y="113109"/>
                  <a:pt x="1081851" y="164455"/>
                </a:cubicBezTo>
                <a:cubicBezTo>
                  <a:pt x="1133383" y="215987"/>
                  <a:pt x="1173753" y="275890"/>
                  <a:pt x="1202030" y="342491"/>
                </a:cubicBezTo>
                <a:cubicBezTo>
                  <a:pt x="1231423" y="411510"/>
                  <a:pt x="1246306" y="484808"/>
                  <a:pt x="1246306" y="560152"/>
                </a:cubicBezTo>
                <a:lnTo>
                  <a:pt x="1246306" y="977243"/>
                </a:lnTo>
                <a:lnTo>
                  <a:pt x="1363508" y="1160487"/>
                </a:lnTo>
                <a:cubicBezTo>
                  <a:pt x="1374484" y="1177603"/>
                  <a:pt x="1375229" y="1199555"/>
                  <a:pt x="1365369" y="1217414"/>
                </a:cubicBezTo>
                <a:cubicBezTo>
                  <a:pt x="1355695" y="1235273"/>
                  <a:pt x="1336905" y="1246436"/>
                  <a:pt x="1316628" y="1246436"/>
                </a:cubicBezTo>
                <a:lnTo>
                  <a:pt x="55867" y="1246436"/>
                </a:lnTo>
                <a:cubicBezTo>
                  <a:pt x="35589" y="1246436"/>
                  <a:pt x="16986" y="1235460"/>
                  <a:pt x="7126" y="1217786"/>
                </a:cubicBezTo>
                <a:cubicBezTo>
                  <a:pt x="-2734" y="1200113"/>
                  <a:pt x="-2362" y="1178533"/>
                  <a:pt x="8242" y="1161232"/>
                </a:cubicBezTo>
                <a:lnTo>
                  <a:pt x="126002" y="969801"/>
                </a:lnTo>
                <a:lnTo>
                  <a:pt x="126002" y="560152"/>
                </a:lnTo>
                <a:cubicBezTo>
                  <a:pt x="126002" y="484808"/>
                  <a:pt x="140885" y="411696"/>
                  <a:pt x="170279" y="342491"/>
                </a:cubicBezTo>
                <a:cubicBezTo>
                  <a:pt x="198556" y="275890"/>
                  <a:pt x="239112" y="215987"/>
                  <a:pt x="290458" y="164455"/>
                </a:cubicBezTo>
                <a:cubicBezTo>
                  <a:pt x="341803" y="112923"/>
                  <a:pt x="401893" y="72554"/>
                  <a:pt x="468493" y="44276"/>
                </a:cubicBezTo>
                <a:cubicBezTo>
                  <a:pt x="537512" y="14883"/>
                  <a:pt x="610810" y="0"/>
                  <a:pt x="686154" y="0"/>
                </a:cubicBezTo>
                <a:close/>
              </a:path>
            </a:pathLst>
          </a:custGeom>
          <a:solidFill>
            <a:schemeClr val="bg1"/>
          </a:solidFill>
          <a:ln w="1860" cap="flat">
            <a:noFill/>
            <a:miter/>
          </a:ln>
        </p:spPr>
        <p:txBody>
          <a:bodyPr vert="horz" wrap="square" lIns="91440" tIns="45720" rIns="91440" bIns="45720" rtlCol="0" anchor="ctr"/>
          <a:lstStyle/>
          <a:p>
            <a:pPr algn="l">
              <a:lnSpc>
                <a:spcPct val="100000"/>
              </a:lnSpc>
            </a:pPr>
            <a:endParaRPr kumimoji="1" lang="zh-CN" altLang="en-US"/>
          </a:p>
        </p:txBody>
      </p:sp>
      <p:sp>
        <p:nvSpPr>
          <p:cNvPr id="22" name="标题 1"/>
          <p:cNvSpPr txBox="1"/>
          <p:nvPr/>
        </p:nvSpPr>
        <p:spPr>
          <a:xfrm>
            <a:off x="5065778" y="5195892"/>
            <a:ext cx="695673" cy="458595"/>
          </a:xfrm>
          <a:prstGeom prst="rect">
            <a:avLst/>
          </a:prstGeom>
          <a:noFill/>
          <a:ln w="12700" cap="sq">
            <a:noFill/>
            <a:miter/>
          </a:ln>
        </p:spPr>
        <p:txBody>
          <a:bodyPr vert="horz" wrap="square" lIns="0" tIns="0" rIns="0" bIns="0" rtlCol="0" anchor="ctr"/>
          <a:lstStyle/>
          <a:p>
            <a:pPr algn="l">
              <a:lnSpc>
                <a:spcPct val="100000"/>
              </a:lnSpc>
            </a:pPr>
            <a:r>
              <a:rPr kumimoji="1" lang="en-US" altLang="zh-CN" sz="1600">
                <a:ln w="12700">
                  <a:noFill/>
                </a:ln>
                <a:solidFill>
                  <a:srgbClr val="FFFFFF">
                    <a:alpha val="100000"/>
                  </a:srgbClr>
                </a:solidFill>
                <a:latin typeface="Source Han Serif SC Regular"/>
                <a:ea typeface="Source Han Serif SC Regular"/>
                <a:cs typeface="Source Han Serif SC Regular"/>
              </a:rPr>
              <a:t>AiPPT</a:t>
            </a:r>
            <a:endParaRPr kumimoji="1" lang="zh-CN" altLang="en-US"/>
          </a:p>
        </p:txBody>
      </p:sp>
      <p:sp>
        <p:nvSpPr>
          <p:cNvPr id="23" name="标题 1"/>
          <p:cNvSpPr txBox="1"/>
          <p:nvPr/>
        </p:nvSpPr>
        <p:spPr>
          <a:xfrm>
            <a:off x="4263131" y="5195892"/>
            <a:ext cx="1085494" cy="458595"/>
          </a:xfrm>
          <a:prstGeom prst="rect">
            <a:avLst/>
          </a:prstGeom>
          <a:noFill/>
          <a:ln w="12700" cap="sq">
            <a:noFill/>
            <a:miter/>
          </a:ln>
        </p:spPr>
        <p:txBody>
          <a:bodyPr vert="horz" wrap="square" lIns="0" tIns="0" rIns="0" bIns="0" rtlCol="0" anchor="ctr"/>
          <a:lstStyle/>
          <a:p>
            <a:pPr algn="l">
              <a:lnSpc>
                <a:spcPct val="100000"/>
              </a:lnSpc>
            </a:pPr>
            <a:r>
              <a:rPr kumimoji="1" lang="en-US" altLang="zh-CN" sz="1600">
                <a:ln w="12700">
                  <a:noFill/>
                </a:ln>
                <a:solidFill>
                  <a:srgbClr val="FFFFFF">
                    <a:alpha val="100000"/>
                  </a:srgbClr>
                </a:solidFill>
                <a:latin typeface="Source Han Serif SC Regular"/>
                <a:ea typeface="Source Han Serif SC Regular"/>
                <a:cs typeface="Source Han Serif SC Regular"/>
              </a:rPr>
              <a:t>主讲人：</a:t>
            </a:r>
            <a:endParaRPr kumimoji="1" lang="zh-CN" altLang="en-US"/>
          </a:p>
        </p:txBody>
      </p:sp>
      <p:sp>
        <p:nvSpPr>
          <p:cNvPr id="24" name="标题 1"/>
          <p:cNvSpPr txBox="1"/>
          <p:nvPr/>
        </p:nvSpPr>
        <p:spPr>
          <a:xfrm>
            <a:off x="7421885" y="5195892"/>
            <a:ext cx="844255" cy="458595"/>
          </a:xfrm>
          <a:prstGeom prst="rect">
            <a:avLst/>
          </a:prstGeom>
          <a:noFill/>
          <a:ln w="12700" cap="sq">
            <a:noFill/>
            <a:miter/>
          </a:ln>
        </p:spPr>
        <p:txBody>
          <a:bodyPr vert="horz" wrap="square" lIns="0" tIns="0" rIns="0" bIns="0" rtlCol="0" anchor="ctr"/>
          <a:lstStyle/>
          <a:p>
            <a:pPr algn="l">
              <a:lnSpc>
                <a:spcPct val="100000"/>
              </a:lnSpc>
            </a:pPr>
            <a:r>
              <a:rPr kumimoji="1" lang="en-US" altLang="zh-CN" sz="1600">
                <a:ln w="12700">
                  <a:noFill/>
                </a:ln>
                <a:solidFill>
                  <a:srgbClr val="FFFFFF">
                    <a:alpha val="100000"/>
                  </a:srgbClr>
                </a:solidFill>
                <a:latin typeface="Source Han Serif SC Regular"/>
                <a:ea typeface="Source Han Serif SC Regular"/>
                <a:cs typeface="Source Han Serif SC Regular"/>
              </a:rPr>
              <a:t>2025.5</a:t>
            </a:r>
            <a:endParaRPr kumimoji="1" lang="zh-CN" altLang="en-US"/>
          </a:p>
        </p:txBody>
      </p:sp>
      <p:sp>
        <p:nvSpPr>
          <p:cNvPr id="25" name="标题 1"/>
          <p:cNvSpPr txBox="1"/>
          <p:nvPr/>
        </p:nvSpPr>
        <p:spPr>
          <a:xfrm>
            <a:off x="6815946" y="5195892"/>
            <a:ext cx="901051" cy="458595"/>
          </a:xfrm>
          <a:prstGeom prst="rect">
            <a:avLst/>
          </a:prstGeom>
          <a:noFill/>
          <a:ln w="12700" cap="sq">
            <a:noFill/>
            <a:miter/>
          </a:ln>
        </p:spPr>
        <p:txBody>
          <a:bodyPr vert="horz" wrap="square" lIns="0" tIns="0" rIns="0" bIns="0" rtlCol="0" anchor="ctr"/>
          <a:lstStyle/>
          <a:p>
            <a:pPr algn="l">
              <a:lnSpc>
                <a:spcPct val="100000"/>
              </a:lnSpc>
            </a:pPr>
            <a:r>
              <a:rPr kumimoji="1" lang="en-US" altLang="zh-CN" sz="1600">
                <a:ln w="12700">
                  <a:noFill/>
                </a:ln>
                <a:solidFill>
                  <a:srgbClr val="FFFFFF">
                    <a:alpha val="100000"/>
                  </a:srgbClr>
                </a:solidFill>
                <a:latin typeface="Source Han Serif SC Regular"/>
                <a:ea typeface="Source Han Serif SC Regular"/>
                <a:cs typeface="Source Han Serif SC Regular"/>
              </a:rPr>
              <a:t>时间：</a:t>
            </a:r>
            <a:endParaRPr kumimoji="1" lang="zh-CN" altLang="en-US"/>
          </a:p>
        </p:txBody>
      </p:sp>
      <p:pic>
        <p:nvPicPr>
          <p:cNvPr id="26" name="图片 25"/>
          <p:cNvPicPr>
            <a:picLocks noChangeAspect="1"/>
          </p:cNvPicPr>
          <p:nvPr/>
        </p:nvPicPr>
        <p:blipFill>
          <a:blip r:embed="rId7">
            <a:alphaModFix/>
          </a:blip>
          <a:srcRect/>
          <a:stretch>
            <a:fillRect/>
          </a:stretch>
        </p:blipFill>
        <p:spPr>
          <a:xfrm rot="20322905">
            <a:off x="8350343" y="1395119"/>
            <a:ext cx="1108483" cy="885614"/>
          </a:xfrm>
          <a:prstGeom prst="rect">
            <a:avLst/>
          </a:prstGeom>
          <a:noFill/>
          <a:ln>
            <a:noFill/>
          </a:ln>
        </p:spPr>
      </p:pic>
      <p:pic>
        <p:nvPicPr>
          <p:cNvPr id="27" name="图片 26"/>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sp>
        <p:nvSpPr>
          <p:cNvPr id="28" name="标题 1"/>
          <p:cNvSpPr txBox="1"/>
          <p:nvPr/>
        </p:nvSpPr>
        <p:spPr>
          <a:xfrm>
            <a:off x="2856306" y="2511188"/>
            <a:ext cx="6479388" cy="2333767"/>
          </a:xfrm>
          <a:prstGeom prst="rect">
            <a:avLst/>
          </a:prstGeom>
          <a:noFill/>
          <a:ln>
            <a:noFill/>
          </a:ln>
        </p:spPr>
        <p:txBody>
          <a:bodyPr vert="horz" wrap="square" lIns="91440" tIns="45720" rIns="91440" bIns="45720" rtlCol="0" anchor="t"/>
          <a:lstStyle/>
          <a:p>
            <a:pPr algn="ctr">
              <a:lnSpc>
                <a:spcPct val="130000"/>
              </a:lnSpc>
            </a:pPr>
            <a:r>
              <a:rPr kumimoji="1" lang="en-US" altLang="zh-CN" sz="4400">
                <a:ln w="12700">
                  <a:noFill/>
                </a:ln>
                <a:solidFill>
                  <a:srgbClr val="262626">
                    <a:alpha val="100000"/>
                  </a:srgbClr>
                </a:solidFill>
                <a:latin typeface="Source Han Serif SC Regular"/>
                <a:ea typeface="Source Han Serif SC Regular"/>
                <a:cs typeface="Source Han Serif SC Regular"/>
              </a:rPr>
              <a:t>谢谢大家</a:t>
            </a:r>
            <a:endParaRPr kumimoji="1"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194" y="354388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83510" y="3122080"/>
            <a:ext cx="4043840" cy="3970449"/>
          </a:xfrm>
          <a:prstGeom prst="rect">
            <a:avLst/>
          </a:prstGeom>
          <a:noFill/>
          <a:ln>
            <a:noFill/>
          </a:ln>
        </p:spPr>
      </p:pic>
      <p:sp>
        <p:nvSpPr>
          <p:cNvPr id="12" name="标题 1"/>
          <p:cNvSpPr txBox="1"/>
          <p:nvPr/>
        </p:nvSpPr>
        <p:spPr>
          <a:xfrm>
            <a:off x="2469505" y="3098989"/>
            <a:ext cx="7207422" cy="2032569"/>
          </a:xfrm>
          <a:prstGeom prst="rect">
            <a:avLst/>
          </a:prstGeom>
          <a:noFill/>
          <a:ln>
            <a:noFill/>
          </a:ln>
        </p:spPr>
        <p:txBody>
          <a:bodyPr vert="horz" wrap="square" lIns="91440" tIns="45720" rIns="91440" bIns="45720" rtlCol="0" anchor="t"/>
          <a:lstStyle/>
          <a:p>
            <a:pPr algn="ctr">
              <a:lnSpc>
                <a:spcPct val="130000"/>
              </a:lnSpc>
            </a:pPr>
            <a:r>
              <a:rPr kumimoji="1" lang="en-US" altLang="zh-CN" sz="4800">
                <a:ln w="12700">
                  <a:noFill/>
                </a:ln>
                <a:solidFill>
                  <a:srgbClr val="262626">
                    <a:alpha val="100000"/>
                  </a:srgbClr>
                </a:solidFill>
                <a:latin typeface="Source Han Serif SC Regular"/>
                <a:ea typeface="Source Han Serif SC Regular"/>
                <a:cs typeface="Source Han Serif SC Regular"/>
              </a:rPr>
              <a:t>三农现状概览</a:t>
            </a:r>
            <a:endParaRPr kumimoji="1" lang="zh-CN" altLang="en-US"/>
          </a:p>
        </p:txBody>
      </p:sp>
      <p:pic>
        <p:nvPicPr>
          <p:cNvPr id="13" name="图片 12"/>
          <p:cNvPicPr>
            <a:picLocks noChangeAspect="1"/>
          </p:cNvPicPr>
          <p:nvPr/>
        </p:nvPicPr>
        <p:blipFill>
          <a:blip r:embed="rId7">
            <a:alphaModFix/>
          </a:blip>
          <a:srcRect/>
          <a:stretch>
            <a:fillRect/>
          </a:stretch>
        </p:blipFill>
        <p:spPr>
          <a:xfrm flipH="1">
            <a:off x="8174589" y="2535316"/>
            <a:ext cx="1667224" cy="198882"/>
          </a:xfrm>
          <a:prstGeom prst="rect">
            <a:avLst/>
          </a:prstGeom>
          <a:noFill/>
          <a:ln cap="sq">
            <a:noFill/>
          </a:ln>
        </p:spPr>
      </p:pic>
      <p:pic>
        <p:nvPicPr>
          <p:cNvPr id="14" name="图片 13"/>
          <p:cNvPicPr>
            <a:picLocks noChangeAspect="1"/>
          </p:cNvPicPr>
          <p:nvPr/>
        </p:nvPicPr>
        <p:blipFill>
          <a:blip r:embed="rId7">
            <a:alphaModFix/>
          </a:blip>
          <a:srcRect/>
          <a:stretch>
            <a:fillRect/>
          </a:stretch>
        </p:blipFill>
        <p:spPr>
          <a:xfrm flipH="1">
            <a:off x="2337487" y="2535316"/>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rot="20322905">
            <a:off x="8636946" y="1301289"/>
            <a:ext cx="1108483" cy="885614"/>
          </a:xfrm>
          <a:prstGeom prst="rect">
            <a:avLst/>
          </a:prstGeom>
          <a:noFill/>
          <a:ln>
            <a:noFill/>
          </a:ln>
        </p:spPr>
      </p:pic>
      <p:pic>
        <p:nvPicPr>
          <p:cNvPr id="16" name="图片 15"/>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pic>
        <p:nvPicPr>
          <p:cNvPr id="17" name="图片 16"/>
          <p:cNvPicPr>
            <a:picLocks noChangeAspect="1"/>
          </p:cNvPicPr>
          <p:nvPr/>
        </p:nvPicPr>
        <p:blipFill>
          <a:blip r:embed="rId8">
            <a:alphaModFix/>
          </a:blip>
          <a:srcRect/>
          <a:stretch>
            <a:fillRect/>
          </a:stretch>
        </p:blipFill>
        <p:spPr>
          <a:xfrm rot="1277095" flipH="1">
            <a:off x="1415279" y="1084468"/>
            <a:ext cx="1381454" cy="1103701"/>
          </a:xfrm>
          <a:prstGeom prst="rect">
            <a:avLst/>
          </a:prstGeom>
          <a:noFill/>
          <a:ln>
            <a:noFill/>
          </a:ln>
        </p:spPr>
      </p:pic>
      <p:sp>
        <p:nvSpPr>
          <p:cNvPr id="18" name="标题 1"/>
          <p:cNvSpPr txBox="1"/>
          <p:nvPr/>
        </p:nvSpPr>
        <p:spPr>
          <a:xfrm>
            <a:off x="6885825" y="898289"/>
            <a:ext cx="1458309" cy="2154721"/>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01</a:t>
            </a:r>
            <a:endParaRPr kumimoji="1" lang="zh-CN" altLang="en-US"/>
          </a:p>
        </p:txBody>
      </p:sp>
      <p:sp>
        <p:nvSpPr>
          <p:cNvPr id="19" name="标题 1"/>
          <p:cNvSpPr txBox="1"/>
          <p:nvPr/>
        </p:nvSpPr>
        <p:spPr>
          <a:xfrm>
            <a:off x="4170599" y="2047165"/>
            <a:ext cx="3223226" cy="1005845"/>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PART- </a:t>
            </a:r>
            <a:endParaRPr kumimoji="1"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flipH="1">
            <a:off x="5716380" y="2180447"/>
            <a:ext cx="1433992" cy="4677554"/>
          </a:xfrm>
          <a:custGeom>
            <a:avLst/>
            <a:gdLst>
              <a:gd name="connsiteX0" fmla="*/ 378209 w 1433992"/>
              <a:gd name="connsiteY0" fmla="*/ 0 h 4677554"/>
              <a:gd name="connsiteX1" fmla="*/ 0 w 1433992"/>
              <a:gd name="connsiteY1" fmla="*/ 344989 h 4677554"/>
              <a:gd name="connsiteX2" fmla="*/ 378209 w 1433992"/>
              <a:gd name="connsiteY2" fmla="*/ 689978 h 4677554"/>
              <a:gd name="connsiteX3" fmla="*/ 378209 w 1433992"/>
              <a:gd name="connsiteY3" fmla="*/ 510339 h 4677554"/>
              <a:gd name="connsiteX4" fmla="*/ 991239 w 1433992"/>
              <a:gd name="connsiteY4" fmla="*/ 510339 h 4677554"/>
              <a:gd name="connsiteX5" fmla="*/ 1101376 w 1433992"/>
              <a:gd name="connsiteY5" fmla="*/ 543000 h 4677554"/>
              <a:gd name="connsiteX6" fmla="*/ 1136703 w 1433992"/>
              <a:gd name="connsiteY6" fmla="*/ 675688 h 4677554"/>
              <a:gd name="connsiteX7" fmla="*/ 1134625 w 1433992"/>
              <a:gd name="connsiteY7" fmla="*/ 679771 h 4677554"/>
              <a:gd name="connsiteX8" fmla="*/ 1134625 w 1433992"/>
              <a:gd name="connsiteY8" fmla="*/ 1833136 h 4677554"/>
              <a:gd name="connsiteX9" fmla="*/ 1136097 w 1433992"/>
              <a:gd name="connsiteY9" fmla="*/ 1833136 h 4677554"/>
              <a:gd name="connsiteX10" fmla="*/ 1136097 w 1433992"/>
              <a:gd name="connsiteY10" fmla="*/ 4677554 h 4677554"/>
              <a:gd name="connsiteX11" fmla="*/ 1429830 w 1433992"/>
              <a:gd name="connsiteY11" fmla="*/ 4677554 h 4677554"/>
              <a:gd name="connsiteX12" fmla="*/ 1429830 w 1433992"/>
              <a:gd name="connsiteY12" fmla="*/ 1833136 h 4677554"/>
              <a:gd name="connsiteX13" fmla="*/ 1433867 w 1433992"/>
              <a:gd name="connsiteY13" fmla="*/ 696102 h 4677554"/>
              <a:gd name="connsiteX14" fmla="*/ 1323729 w 1433992"/>
              <a:gd name="connsiteY14" fmla="*/ 347030 h 4677554"/>
              <a:gd name="connsiteX15" fmla="*/ 991239 w 1433992"/>
              <a:gd name="connsiteY15" fmla="*/ 216384 h 4677554"/>
              <a:gd name="connsiteX16" fmla="*/ 378209 w 1433992"/>
              <a:gd name="connsiteY16" fmla="*/ 216384 h 4677554"/>
              <a:gd name="connsiteX17" fmla="*/ 378209 w 1433992"/>
              <a:gd name="connsiteY17" fmla="*/ 0 h 4677554"/>
              <a:gd name="connsiteX18" fmla="*/ 378209 w 1433992"/>
              <a:gd name="connsiteY18" fmla="*/ 0 h 4677554"/>
            </a:gdLst>
            <a:ahLst/>
            <a:cxnLst/>
            <a:rect l="l" t="t" r="r" b="b"/>
            <a:pathLst>
              <a:path w="1433992" h="4677554">
                <a:moveTo>
                  <a:pt x="378209" y="0"/>
                </a:moveTo>
                <a:lnTo>
                  <a:pt x="0" y="344989"/>
                </a:lnTo>
                <a:lnTo>
                  <a:pt x="378209" y="689978"/>
                </a:lnTo>
                <a:lnTo>
                  <a:pt x="378209" y="510339"/>
                </a:lnTo>
                <a:lnTo>
                  <a:pt x="991239" y="510339"/>
                </a:lnTo>
                <a:cubicBezTo>
                  <a:pt x="1070205" y="510339"/>
                  <a:pt x="1093064" y="534835"/>
                  <a:pt x="1101376" y="543000"/>
                </a:cubicBezTo>
                <a:cubicBezTo>
                  <a:pt x="1136703" y="579745"/>
                  <a:pt x="1138781" y="651192"/>
                  <a:pt x="1136703" y="675688"/>
                </a:cubicBezTo>
                <a:lnTo>
                  <a:pt x="1134625" y="679771"/>
                </a:lnTo>
                <a:lnTo>
                  <a:pt x="1134625" y="1833136"/>
                </a:lnTo>
                <a:lnTo>
                  <a:pt x="1136097" y="1833136"/>
                </a:lnTo>
                <a:lnTo>
                  <a:pt x="1136097" y="4677554"/>
                </a:lnTo>
                <a:lnTo>
                  <a:pt x="1429830" y="4677554"/>
                </a:lnTo>
                <a:lnTo>
                  <a:pt x="1429830" y="1833136"/>
                </a:lnTo>
                <a:cubicBezTo>
                  <a:pt x="1431176" y="1454125"/>
                  <a:pt x="1432521" y="1075113"/>
                  <a:pt x="1433867" y="696102"/>
                </a:cubicBezTo>
                <a:cubicBezTo>
                  <a:pt x="1433867" y="649151"/>
                  <a:pt x="1442179" y="477677"/>
                  <a:pt x="1323729" y="347030"/>
                </a:cubicBezTo>
                <a:cubicBezTo>
                  <a:pt x="1267621" y="285790"/>
                  <a:pt x="1165796" y="216384"/>
                  <a:pt x="991239" y="216384"/>
                </a:cubicBezTo>
                <a:lnTo>
                  <a:pt x="378209" y="216384"/>
                </a:lnTo>
                <a:lnTo>
                  <a:pt x="378209" y="0"/>
                </a:lnTo>
                <a:close/>
              </a:path>
            </a:pathLst>
          </a:custGeom>
          <a:solidFill>
            <a:schemeClr val="accent1">
              <a:lumMod val="20000"/>
              <a:lumOff val="8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5" name="标题 1"/>
          <p:cNvSpPr txBox="1"/>
          <p:nvPr/>
        </p:nvSpPr>
        <p:spPr>
          <a:xfrm>
            <a:off x="5014766" y="1558450"/>
            <a:ext cx="690502" cy="5299551"/>
          </a:xfrm>
          <a:custGeom>
            <a:avLst/>
            <a:gdLst>
              <a:gd name="connsiteX0" fmla="*/ 346020 w 690502"/>
              <a:gd name="connsiteY0" fmla="*/ 0 h 5299551"/>
              <a:gd name="connsiteX1" fmla="*/ 690502 w 690502"/>
              <a:gd name="connsiteY1" fmla="*/ 372164 h 5299551"/>
              <a:gd name="connsiteX2" fmla="*/ 489042 w 690502"/>
              <a:gd name="connsiteY2" fmla="*/ 372164 h 5299551"/>
              <a:gd name="connsiteX3" fmla="*/ 489042 w 690502"/>
              <a:gd name="connsiteY3" fmla="*/ 2383758 h 5299551"/>
              <a:gd name="connsiteX4" fmla="*/ 492118 w 690502"/>
              <a:gd name="connsiteY4" fmla="*/ 2383758 h 5299551"/>
              <a:gd name="connsiteX5" fmla="*/ 492118 w 690502"/>
              <a:gd name="connsiteY5" fmla="*/ 5299551 h 5299551"/>
              <a:gd name="connsiteX6" fmla="*/ 198385 w 690502"/>
              <a:gd name="connsiteY6" fmla="*/ 5299551 h 5299551"/>
              <a:gd name="connsiteX7" fmla="*/ 198385 w 690502"/>
              <a:gd name="connsiteY7" fmla="*/ 4868884 h 5299551"/>
              <a:gd name="connsiteX8" fmla="*/ 195309 w 690502"/>
              <a:gd name="connsiteY8" fmla="*/ 4868884 h 5299551"/>
              <a:gd name="connsiteX9" fmla="*/ 195309 w 690502"/>
              <a:gd name="connsiteY9" fmla="*/ 372164 h 5299551"/>
              <a:gd name="connsiteX10" fmla="*/ 0 w 690502"/>
              <a:gd name="connsiteY10" fmla="*/ 372164 h 5299551"/>
            </a:gdLst>
            <a:ahLst/>
            <a:cxnLst/>
            <a:rect l="l" t="t" r="r" b="b"/>
            <a:pathLst>
              <a:path w="690502" h="5299551">
                <a:moveTo>
                  <a:pt x="346020" y="0"/>
                </a:moveTo>
                <a:lnTo>
                  <a:pt x="690502" y="372164"/>
                </a:lnTo>
                <a:lnTo>
                  <a:pt x="489042" y="372164"/>
                </a:lnTo>
                <a:lnTo>
                  <a:pt x="489042" y="2383758"/>
                </a:lnTo>
                <a:lnTo>
                  <a:pt x="492118" y="2383758"/>
                </a:lnTo>
                <a:lnTo>
                  <a:pt x="492118" y="5299551"/>
                </a:lnTo>
                <a:lnTo>
                  <a:pt x="198385" y="5299551"/>
                </a:lnTo>
                <a:lnTo>
                  <a:pt x="198385" y="4868884"/>
                </a:lnTo>
                <a:lnTo>
                  <a:pt x="195309" y="4868884"/>
                </a:lnTo>
                <a:lnTo>
                  <a:pt x="195309" y="372164"/>
                </a:lnTo>
                <a:lnTo>
                  <a:pt x="0" y="372164"/>
                </a:lnTo>
                <a:close/>
              </a:path>
            </a:pathLst>
          </a:custGeom>
          <a:solidFill>
            <a:schemeClr val="accent1"/>
          </a:solidFill>
          <a:ln cap="sq">
            <a:noFill/>
            <a:prstDash val="solid"/>
            <a:round/>
            <a:headEnd/>
            <a:tailEnd/>
          </a:ln>
        </p:spPr>
        <p:txBody>
          <a:bodyPr vert="horz" wrap="square" lIns="91440" tIns="45720" rIns="91440" bIns="45720" rtlCol="0" anchor="t"/>
          <a:lstStyle/>
          <a:p>
            <a:pPr algn="l">
              <a:lnSpc>
                <a:spcPct val="110000"/>
              </a:lnSpc>
            </a:pPr>
            <a:endParaRPr kumimoji="1" lang="zh-CN" altLang="en-US"/>
          </a:p>
        </p:txBody>
      </p:sp>
      <p:sp>
        <p:nvSpPr>
          <p:cNvPr id="6" name="标题 1"/>
          <p:cNvSpPr txBox="1"/>
          <p:nvPr/>
        </p:nvSpPr>
        <p:spPr>
          <a:xfrm>
            <a:off x="4832530" y="3174810"/>
            <a:ext cx="3186458" cy="3683190"/>
          </a:xfrm>
          <a:custGeom>
            <a:avLst/>
            <a:gdLst>
              <a:gd name="T0" fmla="*/ 1380 w 1562"/>
              <a:gd name="T1" fmla="*/ 0 h 1805"/>
              <a:gd name="T2" fmla="*/ 1380 w 1562"/>
              <a:gd name="T3" fmla="*/ 93 h 1805"/>
              <a:gd name="T4" fmla="*/ 865 w 1562"/>
              <a:gd name="T5" fmla="*/ 93 h 1805"/>
              <a:gd name="T6" fmla="*/ 120 w 1562"/>
              <a:gd name="T7" fmla="*/ 468 h 1805"/>
              <a:gd name="T8" fmla="*/ 0 w 1562"/>
              <a:gd name="T9" fmla="*/ 843 h 1805"/>
              <a:gd name="T10" fmla="*/ 0 w 1562"/>
              <a:gd name="T11" fmla="*/ 844 h 1805"/>
              <a:gd name="T12" fmla="*/ 0 w 1562"/>
              <a:gd name="T13" fmla="*/ 1805 h 1805"/>
              <a:gd name="T14" fmla="*/ 144 w 1562"/>
              <a:gd name="T15" fmla="*/ 1805 h 1805"/>
              <a:gd name="T16" fmla="*/ 144 w 1562"/>
              <a:gd name="T17" fmla="*/ 848 h 1805"/>
              <a:gd name="T18" fmla="*/ 246 w 1562"/>
              <a:gd name="T19" fmla="*/ 538 h 1805"/>
              <a:gd name="T20" fmla="*/ 865 w 1562"/>
              <a:gd name="T21" fmla="*/ 237 h 1805"/>
              <a:gd name="T22" fmla="*/ 1380 w 1562"/>
              <a:gd name="T23" fmla="*/ 237 h 1805"/>
              <a:gd name="T24" fmla="*/ 1380 w 1562"/>
              <a:gd name="T25" fmla="*/ 338 h 1805"/>
              <a:gd name="T26" fmla="*/ 1562 w 1562"/>
              <a:gd name="T27" fmla="*/ 169 h 1805"/>
              <a:gd name="T28" fmla="*/ 1380 w 1562"/>
              <a:gd name="T29" fmla="*/ 0 h 1805"/>
            </a:gdLst>
            <a:ahLst/>
            <a:cxnLst/>
            <a:rect l="0" t="0" r="r" b="b"/>
            <a:pathLst>
              <a:path w="1562" h="1805">
                <a:moveTo>
                  <a:pt x="1380" y="0"/>
                </a:moveTo>
                <a:cubicBezTo>
                  <a:pt x="1380" y="93"/>
                  <a:pt x="1380" y="93"/>
                  <a:pt x="1380" y="93"/>
                </a:cubicBezTo>
                <a:cubicBezTo>
                  <a:pt x="865" y="93"/>
                  <a:pt x="865" y="93"/>
                  <a:pt x="865" y="93"/>
                </a:cubicBezTo>
                <a:cubicBezTo>
                  <a:pt x="437" y="93"/>
                  <a:pt x="224" y="298"/>
                  <a:pt x="120" y="468"/>
                </a:cubicBezTo>
                <a:cubicBezTo>
                  <a:pt x="9" y="652"/>
                  <a:pt x="0" y="835"/>
                  <a:pt x="0" y="843"/>
                </a:cubicBezTo>
                <a:cubicBezTo>
                  <a:pt x="0" y="844"/>
                  <a:pt x="0" y="844"/>
                  <a:pt x="0" y="844"/>
                </a:cubicBezTo>
                <a:cubicBezTo>
                  <a:pt x="0" y="1805"/>
                  <a:pt x="0" y="1805"/>
                  <a:pt x="0" y="1805"/>
                </a:cubicBezTo>
                <a:cubicBezTo>
                  <a:pt x="144" y="1805"/>
                  <a:pt x="144" y="1805"/>
                  <a:pt x="144" y="1805"/>
                </a:cubicBezTo>
                <a:cubicBezTo>
                  <a:pt x="144" y="848"/>
                  <a:pt x="144" y="848"/>
                  <a:pt x="144" y="848"/>
                </a:cubicBezTo>
                <a:cubicBezTo>
                  <a:pt x="144" y="833"/>
                  <a:pt x="157" y="683"/>
                  <a:pt x="246" y="538"/>
                </a:cubicBezTo>
                <a:cubicBezTo>
                  <a:pt x="369" y="339"/>
                  <a:pt x="577" y="237"/>
                  <a:pt x="865" y="237"/>
                </a:cubicBezTo>
                <a:cubicBezTo>
                  <a:pt x="1380" y="237"/>
                  <a:pt x="1380" y="237"/>
                  <a:pt x="1380" y="237"/>
                </a:cubicBezTo>
                <a:cubicBezTo>
                  <a:pt x="1380" y="338"/>
                  <a:pt x="1380" y="338"/>
                  <a:pt x="1380" y="338"/>
                </a:cubicBezTo>
                <a:cubicBezTo>
                  <a:pt x="1562" y="169"/>
                  <a:pt x="1562" y="169"/>
                  <a:pt x="1562" y="169"/>
                </a:cubicBezTo>
                <a:cubicBezTo>
                  <a:pt x="1380" y="0"/>
                  <a:pt x="1380" y="0"/>
                  <a:pt x="1380" y="0"/>
                </a:cubicBezTo>
              </a:path>
            </a:pathLst>
          </a:custGeom>
          <a:solidFill>
            <a:schemeClr val="accent1">
              <a:lumMod val="20000"/>
              <a:lumOff val="80000"/>
            </a:schemeClr>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7" name="标题 1"/>
          <p:cNvSpPr txBox="1"/>
          <p:nvPr/>
        </p:nvSpPr>
        <p:spPr>
          <a:xfrm>
            <a:off x="4129434" y="3942206"/>
            <a:ext cx="2763546" cy="2915794"/>
          </a:xfrm>
          <a:custGeom>
            <a:avLst/>
            <a:gdLst>
              <a:gd name="T0" fmla="*/ 183 w 1355"/>
              <a:gd name="T1" fmla="*/ 0 h 1429"/>
              <a:gd name="T2" fmla="*/ 0 w 1355"/>
              <a:gd name="T3" fmla="*/ 169 h 1429"/>
              <a:gd name="T4" fmla="*/ 183 w 1355"/>
              <a:gd name="T5" fmla="*/ 339 h 1429"/>
              <a:gd name="T6" fmla="*/ 183 w 1355"/>
              <a:gd name="T7" fmla="*/ 245 h 1429"/>
              <a:gd name="T8" fmla="*/ 628 w 1355"/>
              <a:gd name="T9" fmla="*/ 245 h 1429"/>
              <a:gd name="T10" fmla="*/ 1135 w 1355"/>
              <a:gd name="T11" fmla="*/ 526 h 1429"/>
              <a:gd name="T12" fmla="*/ 1211 w 1355"/>
              <a:gd name="T13" fmla="*/ 822 h 1429"/>
              <a:gd name="T14" fmla="*/ 1211 w 1355"/>
              <a:gd name="T15" fmla="*/ 1429 h 1429"/>
              <a:gd name="T16" fmla="*/ 1355 w 1355"/>
              <a:gd name="T17" fmla="*/ 1429 h 1429"/>
              <a:gd name="T18" fmla="*/ 1355 w 1355"/>
              <a:gd name="T19" fmla="*/ 822 h 1429"/>
              <a:gd name="T20" fmla="*/ 1266 w 1355"/>
              <a:gd name="T21" fmla="*/ 465 h 1429"/>
              <a:gd name="T22" fmla="*/ 628 w 1355"/>
              <a:gd name="T23" fmla="*/ 101 h 1429"/>
              <a:gd name="T24" fmla="*/ 183 w 1355"/>
              <a:gd name="T25" fmla="*/ 101 h 1429"/>
              <a:gd name="T26" fmla="*/ 183 w 1355"/>
              <a:gd name="T27" fmla="*/ 0 h 1429"/>
            </a:gdLst>
            <a:ahLst/>
            <a:cxnLst/>
            <a:rect l="0" t="0" r="r" b="b"/>
            <a:pathLst>
              <a:path w="1355" h="1429">
                <a:moveTo>
                  <a:pt x="183" y="0"/>
                </a:moveTo>
                <a:cubicBezTo>
                  <a:pt x="0" y="169"/>
                  <a:pt x="0" y="169"/>
                  <a:pt x="0" y="169"/>
                </a:cubicBezTo>
                <a:cubicBezTo>
                  <a:pt x="183" y="339"/>
                  <a:pt x="183" y="339"/>
                  <a:pt x="183" y="339"/>
                </a:cubicBezTo>
                <a:cubicBezTo>
                  <a:pt x="183" y="245"/>
                  <a:pt x="183" y="245"/>
                  <a:pt x="183" y="245"/>
                </a:cubicBezTo>
                <a:cubicBezTo>
                  <a:pt x="628" y="245"/>
                  <a:pt x="628" y="245"/>
                  <a:pt x="628" y="245"/>
                </a:cubicBezTo>
                <a:cubicBezTo>
                  <a:pt x="869" y="245"/>
                  <a:pt x="1039" y="340"/>
                  <a:pt x="1135" y="526"/>
                </a:cubicBezTo>
                <a:cubicBezTo>
                  <a:pt x="1210" y="671"/>
                  <a:pt x="1211" y="821"/>
                  <a:pt x="1211" y="822"/>
                </a:cubicBezTo>
                <a:cubicBezTo>
                  <a:pt x="1211" y="1429"/>
                  <a:pt x="1211" y="1429"/>
                  <a:pt x="1211" y="1429"/>
                </a:cubicBezTo>
                <a:cubicBezTo>
                  <a:pt x="1355" y="1429"/>
                  <a:pt x="1355" y="1429"/>
                  <a:pt x="1355" y="1429"/>
                </a:cubicBezTo>
                <a:cubicBezTo>
                  <a:pt x="1355" y="822"/>
                  <a:pt x="1355" y="822"/>
                  <a:pt x="1355" y="822"/>
                </a:cubicBezTo>
                <a:cubicBezTo>
                  <a:pt x="1355" y="815"/>
                  <a:pt x="1354" y="641"/>
                  <a:pt x="1266" y="465"/>
                </a:cubicBezTo>
                <a:cubicBezTo>
                  <a:pt x="1182" y="299"/>
                  <a:pt x="1004" y="101"/>
                  <a:pt x="628" y="101"/>
                </a:cubicBezTo>
                <a:cubicBezTo>
                  <a:pt x="183" y="101"/>
                  <a:pt x="183" y="101"/>
                  <a:pt x="183" y="101"/>
                </a:cubicBezTo>
                <a:cubicBezTo>
                  <a:pt x="183" y="0"/>
                  <a:pt x="183" y="0"/>
                  <a:pt x="183" y="0"/>
                </a:cubicBezTo>
              </a:path>
            </a:pathLst>
          </a:custGeom>
          <a:solidFill>
            <a:schemeClr val="accent1"/>
          </a:solidFill>
          <a:ln cap="sq">
            <a:noFill/>
            <a:prstDash val="solid"/>
          </a:ln>
        </p:spPr>
        <p:txBody>
          <a:bodyPr vert="horz" wrap="square" lIns="91440" tIns="45720" rIns="91440" bIns="45720" rtlCol="0" anchor="t"/>
          <a:lstStyle/>
          <a:p>
            <a:pPr algn="l">
              <a:lnSpc>
                <a:spcPct val="110000"/>
              </a:lnSpc>
            </a:pPr>
            <a:endParaRPr kumimoji="1" lang="zh-CN" altLang="en-US"/>
          </a:p>
        </p:txBody>
      </p:sp>
      <p:sp>
        <p:nvSpPr>
          <p:cNvPr id="8" name="标题 1"/>
          <p:cNvSpPr txBox="1"/>
          <p:nvPr/>
        </p:nvSpPr>
        <p:spPr>
          <a:xfrm>
            <a:off x="1885316" y="1281451"/>
            <a:ext cx="2846868" cy="276999"/>
          </a:xfrm>
          <a:prstGeom prst="rect">
            <a:avLst/>
          </a:prstGeom>
          <a:noFill/>
          <a:ln>
            <a:noFill/>
          </a:ln>
        </p:spPr>
        <p:txBody>
          <a:bodyPr vert="horz" wrap="square" lIns="0" tIns="0" rIns="0" bIns="0" rtlCol="0" anchor="b"/>
          <a:lstStyle/>
          <a:p>
            <a:pPr algn="r">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农业生产技术进步</a:t>
            </a:r>
            <a:endParaRPr kumimoji="1" lang="zh-CN" altLang="en-US"/>
          </a:p>
        </p:txBody>
      </p:sp>
      <p:sp>
        <p:nvSpPr>
          <p:cNvPr id="9" name="标题 1"/>
          <p:cNvSpPr txBox="1"/>
          <p:nvPr/>
        </p:nvSpPr>
        <p:spPr>
          <a:xfrm>
            <a:off x="1885316" y="1564407"/>
            <a:ext cx="2846868" cy="988406"/>
          </a:xfrm>
          <a:prstGeom prst="rect">
            <a:avLst/>
          </a:prstGeom>
          <a:noFill/>
          <a:ln>
            <a:noFill/>
          </a:ln>
        </p:spPr>
        <p:txBody>
          <a:bodyPr vert="horz" wrap="square" lIns="0" tIns="0" rIns="0" bIns="0" rtlCol="0" anchor="t"/>
          <a:lstStyle/>
          <a:p>
            <a:pPr algn="r">
              <a:lnSpc>
                <a:spcPct val="150000"/>
              </a:lnSpc>
            </a:pPr>
            <a:r>
              <a:rPr kumimoji="1" lang="en-US" altLang="zh-CN" sz="983">
                <a:ln w="12700">
                  <a:noFill/>
                </a:ln>
                <a:solidFill>
                  <a:srgbClr val="262626">
                    <a:alpha val="100000"/>
                  </a:srgbClr>
                </a:solidFill>
                <a:latin typeface="Source Han Sans"/>
                <a:ea typeface="Source Han Sans"/>
                <a:cs typeface="Source Han Sans"/>
              </a:rPr>
              <a:t>随着科技的不断发展，农业生产技术取得了显著的进步。例如，高效节能的农业机械、精准农业技术、智能化的农业管理系统等，都极大地提高了农业生产效率，降低了生产成本，同时也减少了资源的浪费。</a:t>
            </a:r>
            <a:endParaRPr kumimoji="1" lang="zh-CN" altLang="en-US"/>
          </a:p>
        </p:txBody>
      </p:sp>
      <p:sp>
        <p:nvSpPr>
          <p:cNvPr id="10" name="标题 1"/>
          <p:cNvSpPr txBox="1"/>
          <p:nvPr/>
        </p:nvSpPr>
        <p:spPr>
          <a:xfrm>
            <a:off x="1030861" y="3854407"/>
            <a:ext cx="2846868" cy="276999"/>
          </a:xfrm>
          <a:prstGeom prst="rect">
            <a:avLst/>
          </a:prstGeom>
          <a:noFill/>
          <a:ln>
            <a:noFill/>
          </a:ln>
        </p:spPr>
        <p:txBody>
          <a:bodyPr vert="horz" wrap="square" lIns="0" tIns="0" rIns="0" bIns="0" rtlCol="0" anchor="b"/>
          <a:lstStyle/>
          <a:p>
            <a:pPr algn="r">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农业产业结构调整</a:t>
            </a:r>
            <a:endParaRPr kumimoji="1" lang="zh-CN" altLang="en-US"/>
          </a:p>
        </p:txBody>
      </p:sp>
      <p:sp>
        <p:nvSpPr>
          <p:cNvPr id="11" name="标题 1"/>
          <p:cNvSpPr txBox="1"/>
          <p:nvPr/>
        </p:nvSpPr>
        <p:spPr>
          <a:xfrm>
            <a:off x="1030861" y="4137363"/>
            <a:ext cx="2846868" cy="988406"/>
          </a:xfrm>
          <a:prstGeom prst="rect">
            <a:avLst/>
          </a:prstGeom>
          <a:noFill/>
          <a:ln>
            <a:noFill/>
          </a:ln>
        </p:spPr>
        <p:txBody>
          <a:bodyPr vert="horz" wrap="square" lIns="0" tIns="0" rIns="0" bIns="0" rtlCol="0" anchor="t"/>
          <a:lstStyle/>
          <a:p>
            <a:pPr algn="r">
              <a:lnSpc>
                <a:spcPct val="150000"/>
              </a:lnSpc>
            </a:pPr>
            <a:r>
              <a:rPr kumimoji="1" lang="en-US" altLang="zh-CN" sz="983">
                <a:ln w="12700">
                  <a:noFill/>
                </a:ln>
                <a:solidFill>
                  <a:srgbClr val="262626">
                    <a:alpha val="100000"/>
                  </a:srgbClr>
                </a:solidFill>
                <a:latin typeface="Source Han Sans"/>
                <a:ea typeface="Source Han Sans"/>
                <a:cs typeface="Source Han Sans"/>
              </a:rPr>
              <a:t>农业产业结构调整是指通过优化农、林、牧、渔等产业之间的比例关系，发展特色农产品，提高农产品附加值，实现农业由传统向现代农业的转变。这一过程有助于提升农业的整体竞争力，促进农业可持续发展。</a:t>
            </a:r>
            <a:endParaRPr kumimoji="1" lang="zh-CN" altLang="en-US"/>
          </a:p>
        </p:txBody>
      </p:sp>
      <p:sp>
        <p:nvSpPr>
          <p:cNvPr id="12" name="标题 1"/>
          <p:cNvSpPr txBox="1"/>
          <p:nvPr/>
        </p:nvSpPr>
        <p:spPr>
          <a:xfrm>
            <a:off x="8301571" y="3079697"/>
            <a:ext cx="2846868" cy="276999"/>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农业绿色发展</a:t>
            </a:r>
            <a:endParaRPr kumimoji="1" lang="zh-CN" altLang="en-US"/>
          </a:p>
        </p:txBody>
      </p:sp>
      <p:sp>
        <p:nvSpPr>
          <p:cNvPr id="13" name="标题 1"/>
          <p:cNvSpPr txBox="1"/>
          <p:nvPr/>
        </p:nvSpPr>
        <p:spPr>
          <a:xfrm>
            <a:off x="8301569" y="3362653"/>
            <a:ext cx="2846868" cy="988406"/>
          </a:xfrm>
          <a:prstGeom prst="rect">
            <a:avLst/>
          </a:prstGeom>
          <a:noFill/>
          <a:ln>
            <a:noFill/>
          </a:ln>
        </p:spPr>
        <p:txBody>
          <a:bodyPr vert="horz" wrap="square" lIns="0" tIns="0" rIns="0" bIns="0" rtlCol="0" anchor="t"/>
          <a:lstStyle/>
          <a:p>
            <a:pPr algn="l">
              <a:lnSpc>
                <a:spcPct val="150000"/>
              </a:lnSpc>
            </a:pPr>
            <a:r>
              <a:rPr kumimoji="1" lang="en-US" altLang="zh-CN" sz="983">
                <a:ln w="12700">
                  <a:noFill/>
                </a:ln>
                <a:solidFill>
                  <a:srgbClr val="262626">
                    <a:alpha val="100000"/>
                  </a:srgbClr>
                </a:solidFill>
                <a:latin typeface="Source Han Sans"/>
                <a:ea typeface="Source Han Sans"/>
                <a:cs typeface="Source Han Sans"/>
              </a:rPr>
              <a:t>农业绿色发展是指在农业生产过程中，注重生态环境保护，减少化肥、农药的使用，推广绿色、有机农业技术。这有助于提高农产品质量，保障食品安全，同时也有利于农业的长期可持续发展。</a:t>
            </a:r>
            <a:endParaRPr kumimoji="1" lang="zh-CN" altLang="en-US"/>
          </a:p>
        </p:txBody>
      </p:sp>
      <p:sp>
        <p:nvSpPr>
          <p:cNvPr id="14" name="标题 1"/>
          <p:cNvSpPr txBox="1"/>
          <p:nvPr/>
        </p:nvSpPr>
        <p:spPr>
          <a:xfrm>
            <a:off x="7432953" y="2005243"/>
            <a:ext cx="2846868" cy="30777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农业信息化建设</a:t>
            </a:r>
            <a:endParaRPr kumimoji="1" lang="zh-CN" altLang="en-US"/>
          </a:p>
        </p:txBody>
      </p:sp>
      <p:sp>
        <p:nvSpPr>
          <p:cNvPr id="15" name="标题 1"/>
          <p:cNvSpPr txBox="1"/>
          <p:nvPr/>
        </p:nvSpPr>
        <p:spPr>
          <a:xfrm>
            <a:off x="7432955" y="2288199"/>
            <a:ext cx="2846868" cy="662819"/>
          </a:xfrm>
          <a:prstGeom prst="rect">
            <a:avLst/>
          </a:prstGeom>
          <a:noFill/>
          <a:ln>
            <a:noFill/>
          </a:ln>
        </p:spPr>
        <p:txBody>
          <a:bodyPr vert="horz" wrap="square" lIns="0" tIns="0" rIns="0" bIns="0" rtlCol="0" anchor="t"/>
          <a:lstStyle/>
          <a:p>
            <a:pPr algn="l">
              <a:lnSpc>
                <a:spcPct val="150000"/>
              </a:lnSpc>
            </a:pPr>
            <a:r>
              <a:rPr kumimoji="1" lang="en-US" altLang="zh-CN" sz="889">
                <a:ln w="12700">
                  <a:noFill/>
                </a:ln>
                <a:solidFill>
                  <a:srgbClr val="262626">
                    <a:alpha val="100000"/>
                  </a:srgbClr>
                </a:solidFill>
                <a:latin typeface="Source Han Sans"/>
                <a:ea typeface="Source Han Sans"/>
                <a:cs typeface="Source Han Sans"/>
              </a:rPr>
              <a:t>农业信息化建设通过引入互联网、大数据、云计算等信息技术，实现了农业生产的智能化、信息化管理。这不仅提高了农业生产的精准度，也为农产品市场流通提供了便捷，推动了农业现代化进程。</a:t>
            </a:r>
            <a:endParaRPr kumimoji="1" lang="zh-CN" altLang="en-US"/>
          </a:p>
        </p:txBody>
      </p:sp>
      <p:sp>
        <p:nvSpPr>
          <p:cNvPr id="16"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农业现代化进程</a:t>
            </a:r>
            <a:endParaRPr kumimoji="1" lang="zh-CN" altLang="en-US"/>
          </a:p>
        </p:txBody>
      </p:sp>
      <p:sp>
        <p:nvSpPr>
          <p:cNvPr id="18"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752415" y="1402966"/>
            <a:ext cx="5187114" cy="2120456"/>
          </a:xfrm>
          <a:prstGeom prst="roundRect">
            <a:avLst>
              <a:gd name="adj" fmla="val 7576"/>
            </a:avLst>
          </a:prstGeom>
          <a:solidFill>
            <a:schemeClr val="bg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flipV="1">
            <a:off x="752415" y="1228035"/>
            <a:ext cx="1056716" cy="87028"/>
          </a:xfrm>
          <a:prstGeom prst="roundRect">
            <a:avLst>
              <a:gd name="adj" fmla="val 50000"/>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032216" y="2059057"/>
            <a:ext cx="4627511" cy="124736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a:ea typeface="Source Han Sans"/>
                <a:cs typeface="Source Han Sans"/>
              </a:rPr>
              <a:t>农村集体经济的发展，通过整合农村资源，发挥集体经济的优势，提高了农村经济的整体实力。这不仅有助于增加农民的收入，还能促进农村社会事业的发展，提升农民的生活水平。</a:t>
            </a:r>
            <a:endParaRPr kumimoji="1" lang="zh-CN" altLang="en-US"/>
          </a:p>
        </p:txBody>
      </p:sp>
      <p:sp>
        <p:nvSpPr>
          <p:cNvPr id="7" name="标题 1"/>
          <p:cNvSpPr txBox="1"/>
          <p:nvPr/>
        </p:nvSpPr>
        <p:spPr>
          <a:xfrm>
            <a:off x="1032217" y="1474529"/>
            <a:ext cx="4627511" cy="51826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000000">
                    <a:alpha val="100000"/>
                  </a:srgbClr>
                </a:solidFill>
                <a:latin typeface="Source Han Sans CN Bold"/>
                <a:ea typeface="Source Han Sans CN Bold"/>
                <a:cs typeface="Source Han Sans CN Bold"/>
              </a:rPr>
              <a:t>农村集体经济发展</a:t>
            </a:r>
            <a:endParaRPr kumimoji="1" lang="zh-CN" altLang="en-US"/>
          </a:p>
        </p:txBody>
      </p:sp>
      <p:sp>
        <p:nvSpPr>
          <p:cNvPr id="8" name="标题 1"/>
          <p:cNvSpPr txBox="1"/>
          <p:nvPr/>
        </p:nvSpPr>
        <p:spPr>
          <a:xfrm>
            <a:off x="6189516" y="1402966"/>
            <a:ext cx="5187114" cy="2120456"/>
          </a:xfrm>
          <a:prstGeom prst="roundRect">
            <a:avLst>
              <a:gd name="adj" fmla="val 7576"/>
            </a:avLst>
          </a:prstGeom>
          <a:solidFill>
            <a:schemeClr val="bg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9" name="标题 1"/>
          <p:cNvSpPr txBox="1"/>
          <p:nvPr/>
        </p:nvSpPr>
        <p:spPr>
          <a:xfrm flipV="1">
            <a:off x="6189516" y="1228035"/>
            <a:ext cx="1056716" cy="87028"/>
          </a:xfrm>
          <a:prstGeom prst="roundRect">
            <a:avLst>
              <a:gd name="adj" fmla="val 50000"/>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6469317" y="2059057"/>
            <a:ext cx="4627511" cy="124736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a:ea typeface="Source Han Sans"/>
                <a:cs typeface="Source Han Sans"/>
              </a:rPr>
              <a:t>随着互联网的普及和电子商务的发展，农村电商逐渐兴起。农民可以通过电商平台销售农产品，拓宽了销售渠道，提高了农产品的市场竞争力，同时也为农民提供了更多的就业机会。</a:t>
            </a:r>
            <a:endParaRPr kumimoji="1" lang="zh-CN" altLang="en-US"/>
          </a:p>
        </p:txBody>
      </p:sp>
      <p:sp>
        <p:nvSpPr>
          <p:cNvPr id="11" name="标题 1"/>
          <p:cNvSpPr txBox="1"/>
          <p:nvPr/>
        </p:nvSpPr>
        <p:spPr>
          <a:xfrm>
            <a:off x="6469318" y="1474529"/>
            <a:ext cx="4627511" cy="51826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000000">
                    <a:alpha val="100000"/>
                  </a:srgbClr>
                </a:solidFill>
                <a:latin typeface="Source Han Sans CN Bold"/>
                <a:ea typeface="Source Han Sans CN Bold"/>
                <a:cs typeface="Source Han Sans CN Bold"/>
              </a:rPr>
              <a:t>农村电商兴起</a:t>
            </a:r>
            <a:endParaRPr kumimoji="1" lang="zh-CN" altLang="en-US"/>
          </a:p>
        </p:txBody>
      </p:sp>
      <p:grpSp>
        <p:nvGrpSpPr>
          <p:cNvPr id="12" name="组合 11"/>
          <p:cNvGrpSpPr/>
          <p:nvPr/>
        </p:nvGrpSpPr>
        <p:grpSpPr>
          <a:xfrm>
            <a:off x="5682068" y="3078041"/>
            <a:ext cx="302148" cy="333954"/>
            <a:chOff x="5682068" y="3078041"/>
            <a:chExt cx="302148" cy="333954"/>
          </a:xfrm>
        </p:grpSpPr>
        <p:sp>
          <p:nvSpPr>
            <p:cNvPr id="13" name="标题 1"/>
            <p:cNvSpPr txBox="1"/>
            <p:nvPr/>
          </p:nvSpPr>
          <p:spPr>
            <a:xfrm flipV="1">
              <a:off x="5867755" y="3078041"/>
              <a:ext cx="116461" cy="128408"/>
            </a:xfrm>
            <a:prstGeom prst="roundRect">
              <a:avLst>
                <a:gd name="adj" fmla="val 7827"/>
              </a:avLst>
            </a:prstGeom>
            <a:solidFill>
              <a:schemeClr val="accent2">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flipV="1">
              <a:off x="5682068" y="3266694"/>
              <a:ext cx="145301" cy="145301"/>
            </a:xfrm>
            <a:prstGeom prst="roundRect">
              <a:avLst>
                <a:gd name="adj" fmla="val 7827"/>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grpSp>
      <p:grpSp>
        <p:nvGrpSpPr>
          <p:cNvPr id="15" name="组合 14"/>
          <p:cNvGrpSpPr/>
          <p:nvPr/>
        </p:nvGrpSpPr>
        <p:grpSpPr>
          <a:xfrm>
            <a:off x="11124737" y="3078041"/>
            <a:ext cx="302148" cy="333954"/>
            <a:chOff x="11124737" y="3078041"/>
            <a:chExt cx="302148" cy="333954"/>
          </a:xfrm>
        </p:grpSpPr>
        <p:sp>
          <p:nvSpPr>
            <p:cNvPr id="16" name="标题 1"/>
            <p:cNvSpPr txBox="1"/>
            <p:nvPr/>
          </p:nvSpPr>
          <p:spPr>
            <a:xfrm flipV="1">
              <a:off x="11310424" y="3078041"/>
              <a:ext cx="116461" cy="128408"/>
            </a:xfrm>
            <a:prstGeom prst="roundRect">
              <a:avLst>
                <a:gd name="adj" fmla="val 7827"/>
              </a:avLst>
            </a:prstGeom>
            <a:solidFill>
              <a:schemeClr val="accent2">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7" name="标题 1"/>
            <p:cNvSpPr txBox="1"/>
            <p:nvPr/>
          </p:nvSpPr>
          <p:spPr>
            <a:xfrm flipV="1">
              <a:off x="11124737" y="3266694"/>
              <a:ext cx="145301" cy="145301"/>
            </a:xfrm>
            <a:prstGeom prst="roundRect">
              <a:avLst>
                <a:gd name="adj" fmla="val 7827"/>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grpSp>
      <p:sp>
        <p:nvSpPr>
          <p:cNvPr id="18" name="标题 1"/>
          <p:cNvSpPr txBox="1"/>
          <p:nvPr/>
        </p:nvSpPr>
        <p:spPr>
          <a:xfrm>
            <a:off x="752415" y="4013644"/>
            <a:ext cx="5187114" cy="2120456"/>
          </a:xfrm>
          <a:prstGeom prst="roundRect">
            <a:avLst>
              <a:gd name="adj" fmla="val 7576"/>
            </a:avLst>
          </a:prstGeom>
          <a:solidFill>
            <a:schemeClr val="bg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flipV="1">
            <a:off x="752415" y="3838713"/>
            <a:ext cx="1056716" cy="87028"/>
          </a:xfrm>
          <a:prstGeom prst="roundRect">
            <a:avLst>
              <a:gd name="adj" fmla="val 50000"/>
            </a:avLst>
          </a:prstGeom>
          <a:solidFill>
            <a:schemeClr val="accent2"/>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0" name="标题 1"/>
          <p:cNvSpPr txBox="1"/>
          <p:nvPr/>
        </p:nvSpPr>
        <p:spPr>
          <a:xfrm>
            <a:off x="1032216" y="4669735"/>
            <a:ext cx="4627511" cy="124736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a:ea typeface="Source Han Sans"/>
                <a:cs typeface="Source Han Sans"/>
              </a:rPr>
              <a:t>农村金融创新是指通过创新金融产品和服务方式，满足农村地区的金融需求。这包括农村小额信贷、农业保险、农村合作社等，有效缓解了农村融资难的问题，促进了农村经济的发展。</a:t>
            </a:r>
            <a:endParaRPr kumimoji="1" lang="zh-CN" altLang="en-US"/>
          </a:p>
        </p:txBody>
      </p:sp>
      <p:sp>
        <p:nvSpPr>
          <p:cNvPr id="21" name="标题 1"/>
          <p:cNvSpPr txBox="1"/>
          <p:nvPr/>
        </p:nvSpPr>
        <p:spPr>
          <a:xfrm>
            <a:off x="1032217" y="4085207"/>
            <a:ext cx="4627511" cy="51826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000000">
                    <a:alpha val="100000"/>
                  </a:srgbClr>
                </a:solidFill>
                <a:latin typeface="Source Han Sans CN Bold"/>
                <a:ea typeface="Source Han Sans CN Bold"/>
                <a:cs typeface="Source Han Sans CN Bold"/>
              </a:rPr>
              <a:t>农村金融创新</a:t>
            </a:r>
            <a:endParaRPr kumimoji="1" lang="zh-CN" altLang="en-US"/>
          </a:p>
        </p:txBody>
      </p:sp>
      <p:sp>
        <p:nvSpPr>
          <p:cNvPr id="22" name="标题 1"/>
          <p:cNvSpPr txBox="1"/>
          <p:nvPr/>
        </p:nvSpPr>
        <p:spPr>
          <a:xfrm>
            <a:off x="6189516" y="4013644"/>
            <a:ext cx="5187114" cy="2120456"/>
          </a:xfrm>
          <a:prstGeom prst="roundRect">
            <a:avLst>
              <a:gd name="adj" fmla="val 7576"/>
            </a:avLst>
          </a:prstGeom>
          <a:solidFill>
            <a:schemeClr val="bg1"/>
          </a:solidFill>
          <a:ln w="12700" cap="rnd">
            <a:noFill/>
            <a:round/>
          </a:ln>
          <a:effectLst>
            <a:outerShdw blurRad="254000" dist="127000" algn="ctr" rotWithShape="0">
              <a:schemeClr val="bg1">
                <a:lumMod val="65000"/>
                <a:alpha val="20000"/>
              </a:schemeClr>
            </a:outerShdw>
          </a:effectLst>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flipV="1">
            <a:off x="6189516" y="3838713"/>
            <a:ext cx="1056716" cy="87028"/>
          </a:xfrm>
          <a:prstGeom prst="roundRect">
            <a:avLst>
              <a:gd name="adj" fmla="val 50000"/>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6469317" y="4669735"/>
            <a:ext cx="4627511" cy="1247360"/>
          </a:xfrm>
          <a:prstGeom prst="rect">
            <a:avLst/>
          </a:prstGeom>
          <a:noFill/>
          <a:ln>
            <a:noFill/>
          </a:ln>
        </p:spPr>
        <p:txBody>
          <a:bodyPr vert="horz" wrap="square" lIns="0" tIns="0" rIns="0" bIns="0" rtlCol="0" anchor="t"/>
          <a:lstStyle/>
          <a:p>
            <a:pPr algn="l">
              <a:lnSpc>
                <a:spcPct val="150000"/>
              </a:lnSpc>
            </a:pPr>
            <a:r>
              <a:rPr kumimoji="1" lang="en-US" altLang="zh-CN" sz="1400">
                <a:ln w="12700">
                  <a:noFill/>
                </a:ln>
                <a:solidFill>
                  <a:srgbClr val="000000">
                    <a:alpha val="100000"/>
                  </a:srgbClr>
                </a:solidFill>
                <a:latin typeface="Source Han Sans"/>
                <a:ea typeface="Source Han Sans"/>
                <a:cs typeface="Source Han Sans"/>
              </a:rPr>
              <a:t>农村旅游开发充分利用了农村的自然景观、文化遗产等资源，吸引了大量游客。这不仅为农民提供了新的收入来源，也促进了农村基础设施的建设和农村文化的传承。</a:t>
            </a:r>
            <a:endParaRPr kumimoji="1" lang="zh-CN" altLang="en-US"/>
          </a:p>
        </p:txBody>
      </p:sp>
      <p:sp>
        <p:nvSpPr>
          <p:cNvPr id="25" name="标题 1"/>
          <p:cNvSpPr txBox="1"/>
          <p:nvPr/>
        </p:nvSpPr>
        <p:spPr>
          <a:xfrm>
            <a:off x="6469318" y="4085207"/>
            <a:ext cx="4627511" cy="51826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000000">
                    <a:alpha val="100000"/>
                  </a:srgbClr>
                </a:solidFill>
                <a:latin typeface="Source Han Sans CN Bold"/>
                <a:ea typeface="Source Han Sans CN Bold"/>
                <a:cs typeface="Source Han Sans CN Bold"/>
              </a:rPr>
              <a:t>农村旅游开发</a:t>
            </a:r>
            <a:endParaRPr kumimoji="1" lang="zh-CN" altLang="en-US"/>
          </a:p>
        </p:txBody>
      </p:sp>
      <p:grpSp>
        <p:nvGrpSpPr>
          <p:cNvPr id="26" name="组合 25"/>
          <p:cNvGrpSpPr/>
          <p:nvPr/>
        </p:nvGrpSpPr>
        <p:grpSpPr>
          <a:xfrm>
            <a:off x="5682068" y="5688719"/>
            <a:ext cx="302148" cy="333954"/>
            <a:chOff x="5682068" y="5688719"/>
            <a:chExt cx="302148" cy="333954"/>
          </a:xfrm>
        </p:grpSpPr>
        <p:sp>
          <p:nvSpPr>
            <p:cNvPr id="27" name="标题 1"/>
            <p:cNvSpPr txBox="1"/>
            <p:nvPr/>
          </p:nvSpPr>
          <p:spPr>
            <a:xfrm flipV="1">
              <a:off x="5867755" y="5688719"/>
              <a:ext cx="116461" cy="128408"/>
            </a:xfrm>
            <a:prstGeom prst="roundRect">
              <a:avLst>
                <a:gd name="adj" fmla="val 7827"/>
              </a:avLst>
            </a:prstGeom>
            <a:solidFill>
              <a:schemeClr val="accent2">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8" name="标题 1"/>
            <p:cNvSpPr txBox="1"/>
            <p:nvPr/>
          </p:nvSpPr>
          <p:spPr>
            <a:xfrm flipV="1">
              <a:off x="5682068" y="5877372"/>
              <a:ext cx="145301" cy="145301"/>
            </a:xfrm>
            <a:prstGeom prst="roundRect">
              <a:avLst>
                <a:gd name="adj" fmla="val 7827"/>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grpSp>
      <p:grpSp>
        <p:nvGrpSpPr>
          <p:cNvPr id="29" name="组合 28"/>
          <p:cNvGrpSpPr/>
          <p:nvPr/>
        </p:nvGrpSpPr>
        <p:grpSpPr>
          <a:xfrm>
            <a:off x="11124737" y="5688719"/>
            <a:ext cx="302148" cy="333954"/>
            <a:chOff x="11124737" y="5688719"/>
            <a:chExt cx="302148" cy="333954"/>
          </a:xfrm>
        </p:grpSpPr>
        <p:sp>
          <p:nvSpPr>
            <p:cNvPr id="30" name="标题 1"/>
            <p:cNvSpPr txBox="1"/>
            <p:nvPr/>
          </p:nvSpPr>
          <p:spPr>
            <a:xfrm flipV="1">
              <a:off x="11310424" y="5688719"/>
              <a:ext cx="116461" cy="128408"/>
            </a:xfrm>
            <a:prstGeom prst="roundRect">
              <a:avLst>
                <a:gd name="adj" fmla="val 7827"/>
              </a:avLst>
            </a:prstGeom>
            <a:solidFill>
              <a:schemeClr val="accent2">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1" name="标题 1"/>
            <p:cNvSpPr txBox="1"/>
            <p:nvPr/>
          </p:nvSpPr>
          <p:spPr>
            <a:xfrm flipV="1">
              <a:off x="11124737" y="5877372"/>
              <a:ext cx="145301" cy="145301"/>
            </a:xfrm>
            <a:prstGeom prst="roundRect">
              <a:avLst>
                <a:gd name="adj" fmla="val 7827"/>
              </a:avLst>
            </a:prstGeom>
            <a:solidFill>
              <a:schemeClr val="accent1">
                <a:lumMod val="75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grpSp>
      <p:sp>
        <p:nvSpPr>
          <p:cNvPr id="32"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33"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农村经济变革</a:t>
            </a:r>
            <a:endParaRPr kumimoji="1" lang="zh-CN" altLang="en-US"/>
          </a:p>
        </p:txBody>
      </p:sp>
      <p:sp>
        <p:nvSpPr>
          <p:cNvPr id="34"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5"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6"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660400" y="5887420"/>
            <a:ext cx="10858500" cy="45719"/>
          </a:xfrm>
          <a:prstGeom prst="rect">
            <a:avLst/>
          </a:prstGeom>
          <a:solidFill>
            <a:schemeClr val="accent2">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660400" y="1278589"/>
            <a:ext cx="2594236" cy="4346138"/>
          </a:xfrm>
          <a:prstGeom prst="downArrowCallout">
            <a:avLst>
              <a:gd name="adj1" fmla="val 5287"/>
              <a:gd name="adj2" fmla="val 10296"/>
              <a:gd name="adj3" fmla="val 11269"/>
              <a:gd name="adj4" fmla="val 83894"/>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1869287" y="5822048"/>
            <a:ext cx="176463" cy="176463"/>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830096" y="1788312"/>
            <a:ext cx="2254844" cy="2962458"/>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FFFFFF">
                    <a:alpha val="100000"/>
                  </a:srgbClr>
                </a:solidFill>
                <a:latin typeface="Source Han Sans"/>
                <a:ea typeface="Source Han Sans"/>
                <a:cs typeface="Source Han Sans"/>
              </a:rPr>
              <a:t>随着农业现代化进程的推进和农村经济的变革，农民的收入来源日益多样化，包括农业收入、非农收入等。农民收入的持续增长，有效提升了农民的生活水平和质量。</a:t>
            </a:r>
            <a:endParaRPr kumimoji="1" lang="zh-CN" altLang="en-US"/>
          </a:p>
        </p:txBody>
      </p:sp>
      <p:sp>
        <p:nvSpPr>
          <p:cNvPr id="8" name="标题 1"/>
          <p:cNvSpPr txBox="1"/>
          <p:nvPr/>
        </p:nvSpPr>
        <p:spPr>
          <a:xfrm>
            <a:off x="830096" y="1265889"/>
            <a:ext cx="2254844" cy="439937"/>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农民收入增长</a:t>
            </a:r>
            <a:endParaRPr kumimoji="1" lang="zh-CN" altLang="en-US"/>
          </a:p>
        </p:txBody>
      </p:sp>
      <p:sp>
        <p:nvSpPr>
          <p:cNvPr id="9" name="标题 1"/>
          <p:cNvSpPr txBox="1"/>
          <p:nvPr/>
        </p:nvSpPr>
        <p:spPr>
          <a:xfrm>
            <a:off x="3415155" y="1278589"/>
            <a:ext cx="2594236" cy="4346138"/>
          </a:xfrm>
          <a:prstGeom prst="downArrowCallout">
            <a:avLst>
              <a:gd name="adj1" fmla="val 5287"/>
              <a:gd name="adj2" fmla="val 10296"/>
              <a:gd name="adj3" fmla="val 11269"/>
              <a:gd name="adj4" fmla="val 83894"/>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0" name="标题 1"/>
          <p:cNvSpPr txBox="1"/>
          <p:nvPr/>
        </p:nvSpPr>
        <p:spPr>
          <a:xfrm>
            <a:off x="4624042" y="5822048"/>
            <a:ext cx="176463" cy="176463"/>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1" name="标题 1"/>
          <p:cNvSpPr txBox="1"/>
          <p:nvPr/>
        </p:nvSpPr>
        <p:spPr>
          <a:xfrm>
            <a:off x="3584851" y="1788312"/>
            <a:ext cx="2254844" cy="2962458"/>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FFFFFF">
                    <a:alpha val="100000"/>
                  </a:srgbClr>
                </a:solidFill>
                <a:latin typeface="Source Han Sans"/>
                <a:ea typeface="Source Han Sans"/>
                <a:cs typeface="Source Han Sans"/>
              </a:rPr>
              <a:t>农村社会保障体系的建立和完善，包括社会保险、社会救助、社会福利等方面，为农民提供了基本的生活保障，减少了因病、因灾等造成的贫困现象。</a:t>
            </a:r>
            <a:endParaRPr kumimoji="1" lang="zh-CN" altLang="en-US"/>
          </a:p>
        </p:txBody>
      </p:sp>
      <p:sp>
        <p:nvSpPr>
          <p:cNvPr id="12" name="标题 1"/>
          <p:cNvSpPr txBox="1"/>
          <p:nvPr/>
        </p:nvSpPr>
        <p:spPr>
          <a:xfrm>
            <a:off x="3584851" y="1265889"/>
            <a:ext cx="2254844" cy="439937"/>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农村社会保障</a:t>
            </a:r>
            <a:endParaRPr kumimoji="1" lang="zh-CN" altLang="en-US"/>
          </a:p>
        </p:txBody>
      </p:sp>
      <p:sp>
        <p:nvSpPr>
          <p:cNvPr id="13" name="标题 1"/>
          <p:cNvSpPr txBox="1"/>
          <p:nvPr/>
        </p:nvSpPr>
        <p:spPr>
          <a:xfrm>
            <a:off x="8924664" y="1278589"/>
            <a:ext cx="2594236" cy="4346138"/>
          </a:xfrm>
          <a:prstGeom prst="downArrowCallout">
            <a:avLst>
              <a:gd name="adj1" fmla="val 5287"/>
              <a:gd name="adj2" fmla="val 10296"/>
              <a:gd name="adj3" fmla="val 11269"/>
              <a:gd name="adj4" fmla="val 83894"/>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4" name="标题 1"/>
          <p:cNvSpPr txBox="1"/>
          <p:nvPr/>
        </p:nvSpPr>
        <p:spPr>
          <a:xfrm>
            <a:off x="10133551" y="5822048"/>
            <a:ext cx="176463" cy="176463"/>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5" name="标题 1"/>
          <p:cNvSpPr txBox="1"/>
          <p:nvPr/>
        </p:nvSpPr>
        <p:spPr>
          <a:xfrm>
            <a:off x="9094360" y="1788312"/>
            <a:ext cx="2254844" cy="2962458"/>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FFFFFF">
                    <a:alpha val="100000"/>
                  </a:srgbClr>
                </a:solidFill>
                <a:latin typeface="Source Han Sans"/>
                <a:ea typeface="Source Han Sans"/>
                <a:cs typeface="Source Han Sans"/>
              </a:rPr>
              <a:t>农村医疗条件的改善和医疗技术的进步，使农民能够享受到更好的医疗服务。新型农村合作医疗制度的推广，有效缓解了农民看病难、看病贵的问题。</a:t>
            </a:r>
            <a:endParaRPr kumimoji="1" lang="zh-CN" altLang="en-US"/>
          </a:p>
        </p:txBody>
      </p:sp>
      <p:sp>
        <p:nvSpPr>
          <p:cNvPr id="16" name="标题 1"/>
          <p:cNvSpPr txBox="1"/>
          <p:nvPr/>
        </p:nvSpPr>
        <p:spPr>
          <a:xfrm>
            <a:off x="9094360" y="1265889"/>
            <a:ext cx="2254844" cy="439937"/>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农村医疗进步</a:t>
            </a:r>
            <a:endParaRPr kumimoji="1" lang="zh-CN" altLang="en-US"/>
          </a:p>
        </p:txBody>
      </p:sp>
      <p:sp>
        <p:nvSpPr>
          <p:cNvPr id="17" name="标题 1"/>
          <p:cNvSpPr txBox="1"/>
          <p:nvPr/>
        </p:nvSpPr>
        <p:spPr>
          <a:xfrm>
            <a:off x="6169910" y="1278589"/>
            <a:ext cx="2594236" cy="4346138"/>
          </a:xfrm>
          <a:prstGeom prst="downArrowCallout">
            <a:avLst>
              <a:gd name="adj1" fmla="val 5287"/>
              <a:gd name="adj2" fmla="val 10296"/>
              <a:gd name="adj3" fmla="val 11269"/>
              <a:gd name="adj4" fmla="val 83894"/>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8" name="标题 1"/>
          <p:cNvSpPr txBox="1"/>
          <p:nvPr/>
        </p:nvSpPr>
        <p:spPr>
          <a:xfrm>
            <a:off x="7378797" y="5822048"/>
            <a:ext cx="176463" cy="176463"/>
          </a:xfrm>
          <a:prstGeom prst="ellipse">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19" name="标题 1"/>
          <p:cNvSpPr txBox="1"/>
          <p:nvPr/>
        </p:nvSpPr>
        <p:spPr>
          <a:xfrm>
            <a:off x="6339606" y="1788312"/>
            <a:ext cx="2254844" cy="2962458"/>
          </a:xfrm>
          <a:prstGeom prst="rect">
            <a:avLst/>
          </a:prstGeom>
          <a:noFill/>
          <a:ln>
            <a:noFill/>
          </a:ln>
        </p:spPr>
        <p:txBody>
          <a:bodyPr vert="horz" wrap="square" lIns="0" tIns="0" rIns="0" bIns="0" rtlCol="0" anchor="t"/>
          <a:lstStyle/>
          <a:p>
            <a:pPr algn="ctr">
              <a:lnSpc>
                <a:spcPct val="150000"/>
              </a:lnSpc>
            </a:pPr>
            <a:r>
              <a:rPr kumimoji="1" lang="en-US" altLang="zh-CN" sz="1400">
                <a:ln w="12700">
                  <a:noFill/>
                </a:ln>
                <a:solidFill>
                  <a:srgbClr val="FFFFFF">
                    <a:alpha val="100000"/>
                  </a:srgbClr>
                </a:solidFill>
                <a:latin typeface="Source Han Sans"/>
                <a:ea typeface="Source Han Sans"/>
                <a:cs typeface="Source Han Sans"/>
              </a:rPr>
              <a:t>农村教育的发展，通过提高农村教育投入，改善教育条件，提升教育质量，为农民提供了更多的教育机会，有助于提高农民的整体素质。</a:t>
            </a:r>
            <a:endParaRPr kumimoji="1" lang="zh-CN" altLang="en-US"/>
          </a:p>
        </p:txBody>
      </p:sp>
      <p:sp>
        <p:nvSpPr>
          <p:cNvPr id="20" name="标题 1"/>
          <p:cNvSpPr txBox="1"/>
          <p:nvPr/>
        </p:nvSpPr>
        <p:spPr>
          <a:xfrm>
            <a:off x="6339606" y="1265889"/>
            <a:ext cx="2254844" cy="439937"/>
          </a:xfrm>
          <a:prstGeom prst="rect">
            <a:avLst/>
          </a:prstGeom>
          <a:noFill/>
          <a:ln>
            <a:noFill/>
          </a:ln>
        </p:spPr>
        <p:txBody>
          <a:bodyPr vert="horz" wrap="square" lIns="0" tIns="0" rIns="0" bIns="0" rtlCol="0" anchor="b"/>
          <a:lstStyle/>
          <a:p>
            <a:pPr algn="ctr">
              <a:lnSpc>
                <a:spcPct val="150000"/>
              </a:lnSpc>
            </a:pPr>
            <a:r>
              <a:rPr kumimoji="1" lang="en-US" altLang="zh-CN" sz="1600">
                <a:ln w="12700">
                  <a:noFill/>
                </a:ln>
                <a:solidFill>
                  <a:srgbClr val="FFFFFF">
                    <a:alpha val="100000"/>
                  </a:srgbClr>
                </a:solidFill>
                <a:latin typeface="Source Han Sans CN Bold"/>
                <a:ea typeface="Source Han Sans CN Bold"/>
                <a:cs typeface="Source Han Sans CN Bold"/>
              </a:rPr>
              <a:t>农村教育发展</a:t>
            </a:r>
            <a:endParaRPr kumimoji="1" lang="zh-CN" altLang="en-US"/>
          </a:p>
        </p:txBody>
      </p:sp>
      <p:sp>
        <p:nvSpPr>
          <p:cNvPr id="21"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2"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农民生活改善</a:t>
            </a:r>
            <a:endParaRPr kumimoji="1" lang="zh-CN" altLang="en-US"/>
          </a:p>
        </p:txBody>
      </p:sp>
      <p:sp>
        <p:nvSpPr>
          <p:cNvPr id="23"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4"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5"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pic>
        <p:nvPicPr>
          <p:cNvPr id="3" name="图片 2"/>
          <p:cNvPicPr>
            <a:picLocks noChangeAspect="1"/>
          </p:cNvPicPr>
          <p:nvPr/>
        </p:nvPicPr>
        <p:blipFill>
          <a:blip r:embed="rId2">
            <a:alphaModFix/>
          </a:blip>
          <a:srcRect/>
          <a:stretch>
            <a:fillRect/>
          </a:stretch>
        </p:blipFill>
        <p:spPr>
          <a:xfrm>
            <a:off x="0" y="1"/>
            <a:ext cx="12192000" cy="6857999"/>
          </a:xfrm>
          <a:prstGeom prst="rect">
            <a:avLst/>
          </a:prstGeom>
          <a:noFill/>
          <a:ln>
            <a:noFill/>
          </a:ln>
        </p:spPr>
      </p:pic>
      <p:sp>
        <p:nvSpPr>
          <p:cNvPr id="4" name="标题 1"/>
          <p:cNvSpPr txBox="1"/>
          <p:nvPr/>
        </p:nvSpPr>
        <p:spPr>
          <a:xfrm>
            <a:off x="316832" y="491019"/>
            <a:ext cx="11558336" cy="5993000"/>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noFill/>
          <a:ln w="1905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486759" y="628650"/>
            <a:ext cx="11218482" cy="5646479"/>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19050" cap="sq">
            <a:solidFill>
              <a:schemeClr val="accent1">
                <a:alpha val="100000"/>
              </a:schemeClr>
            </a:solidFill>
            <a:miter/>
          </a:ln>
          <a:effectLst/>
        </p:spPr>
        <p:txBody>
          <a:bodyPr vert="horz" wrap="square" lIns="91440" tIns="45720" rIns="91440" bIns="45720" rtlCol="0" anchor="ctr"/>
          <a:lstStyle/>
          <a:p>
            <a:pPr algn="ctr">
              <a:lnSpc>
                <a:spcPct val="110000"/>
              </a:lnSpc>
            </a:pPr>
            <a:endParaRPr kumimoji="1" lang="zh-CN" altLang="en-US"/>
          </a:p>
        </p:txBody>
      </p:sp>
      <p:pic>
        <p:nvPicPr>
          <p:cNvPr id="6" name="图片 5"/>
          <p:cNvPicPr>
            <a:picLocks noChangeAspect="1"/>
          </p:cNvPicPr>
          <p:nvPr/>
        </p:nvPicPr>
        <p:blipFill>
          <a:blip r:embed="rId3">
            <a:alphaModFix/>
          </a:blip>
          <a:srcRect/>
          <a:stretch>
            <a:fillRect/>
          </a:stretch>
        </p:blipFill>
        <p:spPr>
          <a:xfrm>
            <a:off x="487194" y="3543884"/>
            <a:ext cx="11217612" cy="2731245"/>
          </a:xfrm>
          <a:prstGeom prst="rect">
            <a:avLst/>
          </a:prstGeom>
          <a:noFill/>
          <a:ln>
            <a:noFill/>
          </a:ln>
        </p:spPr>
      </p:pic>
      <p:sp>
        <p:nvSpPr>
          <p:cNvPr id="7" name="标题 1"/>
          <p:cNvSpPr txBox="1"/>
          <p:nvPr/>
        </p:nvSpPr>
        <p:spPr>
          <a:xfrm>
            <a:off x="4981057" y="877257"/>
            <a:ext cx="2217186" cy="557508"/>
          </a:xfrm>
          <a:custGeom>
            <a:avLst/>
            <a:gdLst>
              <a:gd name="adj" fmla="val 10238"/>
              <a:gd name="a" fmla="pin 0 adj 50000"/>
              <a:gd name="x1" fmla="*/ ss a 100000"/>
              <a:gd name="x2" fmla="+- r 0 x1"/>
              <a:gd name="y2" fmla="+- b 0 x1"/>
              <a:gd name="il" fmla="*/ x1 29289 100000"/>
              <a:gd name="ir" fmla="+- r 0 il"/>
              <a:gd name="ib" fmla="+- b 0 il"/>
            </a:gdLst>
            <a:ahLst/>
            <a:cxnLst/>
            <a:rect l="l" t="t" r="r" b="b"/>
            <a:pathLst>
              <a:path w="3690" h="974">
                <a:moveTo>
                  <a:pt x="173" y="0"/>
                </a:moveTo>
                <a:lnTo>
                  <a:pt x="3518" y="0"/>
                </a:lnTo>
                <a:cubicBezTo>
                  <a:pt x="3557" y="0"/>
                  <a:pt x="3591" y="24"/>
                  <a:pt x="3606" y="59"/>
                </a:cubicBezTo>
                <a:lnTo>
                  <a:pt x="3609" y="67"/>
                </a:lnTo>
                <a:lnTo>
                  <a:pt x="3613" y="67"/>
                </a:lnTo>
                <a:cubicBezTo>
                  <a:pt x="3656" y="72"/>
                  <a:pt x="3690" y="108"/>
                  <a:pt x="3690" y="153"/>
                </a:cubicBezTo>
                <a:lnTo>
                  <a:pt x="3690" y="821"/>
                </a:lnTo>
                <a:cubicBezTo>
                  <a:pt x="3690" y="866"/>
                  <a:pt x="3656" y="902"/>
                  <a:pt x="3613" y="907"/>
                </a:cubicBezTo>
                <a:lnTo>
                  <a:pt x="3609" y="907"/>
                </a:lnTo>
                <a:lnTo>
                  <a:pt x="3606" y="915"/>
                </a:lnTo>
                <a:cubicBezTo>
                  <a:pt x="3591" y="950"/>
                  <a:pt x="3557" y="974"/>
                  <a:pt x="3518" y="974"/>
                </a:cubicBezTo>
                <a:lnTo>
                  <a:pt x="173" y="974"/>
                </a:lnTo>
                <a:cubicBezTo>
                  <a:pt x="133" y="974"/>
                  <a:pt x="99" y="950"/>
                  <a:pt x="84" y="915"/>
                </a:cubicBezTo>
                <a:lnTo>
                  <a:pt x="81" y="907"/>
                </a:lnTo>
                <a:lnTo>
                  <a:pt x="77" y="907"/>
                </a:lnTo>
                <a:cubicBezTo>
                  <a:pt x="34" y="902"/>
                  <a:pt x="0" y="866"/>
                  <a:pt x="0" y="821"/>
                </a:cubicBezTo>
                <a:lnTo>
                  <a:pt x="0" y="153"/>
                </a:lnTo>
                <a:cubicBezTo>
                  <a:pt x="0" y="108"/>
                  <a:pt x="34" y="72"/>
                  <a:pt x="77" y="67"/>
                </a:cubicBezTo>
                <a:lnTo>
                  <a:pt x="81" y="67"/>
                </a:lnTo>
                <a:lnTo>
                  <a:pt x="84" y="59"/>
                </a:lnTo>
                <a:cubicBezTo>
                  <a:pt x="99" y="24"/>
                  <a:pt x="133" y="0"/>
                  <a:pt x="173" y="0"/>
                </a:cubicBezTo>
                <a:close/>
              </a:path>
            </a:pathLst>
          </a:custGeom>
          <a:solidFill>
            <a:schemeClr val="accent1">
              <a:lumMod val="60000"/>
              <a:lumOff val="40000"/>
            </a:schemeClr>
          </a:solidFill>
          <a:ln w="12700" cap="sq">
            <a:solidFill>
              <a:schemeClr val="accent1">
                <a:lumMod val="60000"/>
                <a:lumOff val="40000"/>
              </a:schemeClr>
            </a:solidFill>
            <a:miter/>
          </a:ln>
        </p:spPr>
        <p:txBody>
          <a:bodyPr vert="horz" wrap="square" lIns="91440" tIns="45720" rIns="91440" bIns="45720" rtlCol="0" anchor="ctr"/>
          <a:lstStyle/>
          <a:p>
            <a:pPr algn="ctr">
              <a:lnSpc>
                <a:spcPct val="110000"/>
              </a:lnSpc>
            </a:pPr>
            <a:endParaRPr kumimoji="1" lang="zh-CN" altLang="en-US"/>
          </a:p>
        </p:txBody>
      </p:sp>
      <p:sp>
        <p:nvSpPr>
          <p:cNvPr id="8" name="标题 1"/>
          <p:cNvSpPr txBox="1"/>
          <p:nvPr/>
        </p:nvSpPr>
        <p:spPr>
          <a:xfrm>
            <a:off x="5234915" y="1049872"/>
            <a:ext cx="1709471" cy="212279"/>
          </a:xfrm>
          <a:custGeom>
            <a:avLst/>
            <a:gdLst>
              <a:gd name="connsiteX0" fmla="*/ 353068 w 1228797"/>
              <a:gd name="connsiteY0" fmla="*/ 146933 h 152590"/>
              <a:gd name="connsiteX1" fmla="*/ 353259 w 1228797"/>
              <a:gd name="connsiteY1" fmla="*/ 146971 h 152590"/>
              <a:gd name="connsiteX2" fmla="*/ 352878 w 1228797"/>
              <a:gd name="connsiteY2" fmla="*/ 146971 h 152590"/>
              <a:gd name="connsiteX3" fmla="*/ 463654 w 1228797"/>
              <a:gd name="connsiteY3" fmla="*/ 28766 h 152590"/>
              <a:gd name="connsiteX4" fmla="*/ 457368 w 1228797"/>
              <a:gd name="connsiteY4" fmla="*/ 35052 h 152590"/>
              <a:gd name="connsiteX5" fmla="*/ 457368 w 1228797"/>
              <a:gd name="connsiteY5" fmla="*/ 66866 h 152590"/>
              <a:gd name="connsiteX6" fmla="*/ 463464 w 1228797"/>
              <a:gd name="connsiteY6" fmla="*/ 73152 h 152590"/>
              <a:gd name="connsiteX7" fmla="*/ 463654 w 1228797"/>
              <a:gd name="connsiteY7" fmla="*/ 73152 h 152590"/>
              <a:gd name="connsiteX8" fmla="*/ 502611 w 1228797"/>
              <a:gd name="connsiteY8" fmla="*/ 73152 h 152590"/>
              <a:gd name="connsiteX9" fmla="*/ 525281 w 1228797"/>
              <a:gd name="connsiteY9" fmla="*/ 51911 h 152590"/>
              <a:gd name="connsiteX10" fmla="*/ 504450 w 1228797"/>
              <a:gd name="connsiteY10" fmla="*/ 28795 h 152590"/>
              <a:gd name="connsiteX11" fmla="*/ 503183 w 1228797"/>
              <a:gd name="connsiteY11" fmla="*/ 28766 h 152590"/>
              <a:gd name="connsiteX12" fmla="*/ 1154216 w 1228797"/>
              <a:gd name="connsiteY12" fmla="*/ 28194 h 152590"/>
              <a:gd name="connsiteX13" fmla="*/ 1154216 w 1228797"/>
              <a:gd name="connsiteY13" fmla="*/ 28765 h 152590"/>
              <a:gd name="connsiteX14" fmla="*/ 1104877 w 1228797"/>
              <a:gd name="connsiteY14" fmla="*/ 77914 h 152590"/>
              <a:gd name="connsiteX15" fmla="*/ 1154026 w 1228797"/>
              <a:gd name="connsiteY15" fmla="*/ 127254 h 152590"/>
              <a:gd name="connsiteX16" fmla="*/ 1203365 w 1228797"/>
              <a:gd name="connsiteY16" fmla="*/ 78105 h 152590"/>
              <a:gd name="connsiteX17" fmla="*/ 1203365 w 1228797"/>
              <a:gd name="connsiteY17" fmla="*/ 78009 h 152590"/>
              <a:gd name="connsiteX18" fmla="*/ 1154502 w 1228797"/>
              <a:gd name="connsiteY18" fmla="*/ 28195 h 152590"/>
              <a:gd name="connsiteX19" fmla="*/ 1154216 w 1228797"/>
              <a:gd name="connsiteY19" fmla="*/ 28194 h 152590"/>
              <a:gd name="connsiteX20" fmla="*/ 836558 w 1228797"/>
              <a:gd name="connsiteY20" fmla="*/ 25718 h 152590"/>
              <a:gd name="connsiteX21" fmla="*/ 787314 w 1228797"/>
              <a:gd name="connsiteY21" fmla="*/ 74962 h 152590"/>
              <a:gd name="connsiteX22" fmla="*/ 836558 w 1228797"/>
              <a:gd name="connsiteY22" fmla="*/ 124207 h 152590"/>
              <a:gd name="connsiteX23" fmla="*/ 885802 w 1228797"/>
              <a:gd name="connsiteY23" fmla="*/ 74962 h 152590"/>
              <a:gd name="connsiteX24" fmla="*/ 885802 w 1228797"/>
              <a:gd name="connsiteY24" fmla="*/ 74867 h 152590"/>
              <a:gd name="connsiteX25" fmla="*/ 836558 w 1228797"/>
              <a:gd name="connsiteY25" fmla="*/ 25718 h 152590"/>
              <a:gd name="connsiteX26" fmla="*/ 200954 w 1228797"/>
              <a:gd name="connsiteY26" fmla="*/ 25527 h 152590"/>
              <a:gd name="connsiteX27" fmla="*/ 200954 w 1228797"/>
              <a:gd name="connsiteY27" fmla="*/ 25908 h 152590"/>
              <a:gd name="connsiteX28" fmla="*/ 151424 w 1228797"/>
              <a:gd name="connsiteY28" fmla="*/ 75248 h 152590"/>
              <a:gd name="connsiteX29" fmla="*/ 200764 w 1228797"/>
              <a:gd name="connsiteY29" fmla="*/ 124778 h 152590"/>
              <a:gd name="connsiteX30" fmla="*/ 250294 w 1228797"/>
              <a:gd name="connsiteY30" fmla="*/ 75438 h 152590"/>
              <a:gd name="connsiteX31" fmla="*/ 250294 w 1228797"/>
              <a:gd name="connsiteY31" fmla="*/ 75248 h 152590"/>
              <a:gd name="connsiteX32" fmla="*/ 201145 w 1228797"/>
              <a:gd name="connsiteY32" fmla="*/ 25528 h 152590"/>
              <a:gd name="connsiteX33" fmla="*/ 200954 w 1228797"/>
              <a:gd name="connsiteY33" fmla="*/ 25527 h 152590"/>
              <a:gd name="connsiteX34" fmla="*/ 437841 w 1228797"/>
              <a:gd name="connsiteY34" fmla="*/ 3429 h 152590"/>
              <a:gd name="connsiteX35" fmla="*/ 502040 w 1228797"/>
              <a:gd name="connsiteY35" fmla="*/ 3429 h 152590"/>
              <a:gd name="connsiteX36" fmla="*/ 535949 w 1228797"/>
              <a:gd name="connsiteY36" fmla="*/ 16764 h 152590"/>
              <a:gd name="connsiteX37" fmla="*/ 550808 w 1228797"/>
              <a:gd name="connsiteY37" fmla="*/ 49340 h 152590"/>
              <a:gd name="connsiteX38" fmla="*/ 528615 w 1228797"/>
              <a:gd name="connsiteY38" fmla="*/ 91345 h 152590"/>
              <a:gd name="connsiteX39" fmla="*/ 526233 w 1228797"/>
              <a:gd name="connsiteY39" fmla="*/ 99251 h 152590"/>
              <a:gd name="connsiteX40" fmla="*/ 544712 w 1228797"/>
              <a:gd name="connsiteY40" fmla="*/ 138017 h 152590"/>
              <a:gd name="connsiteX41" fmla="*/ 541683 w 1228797"/>
              <a:gd name="connsiteY41" fmla="*/ 146377 h 152590"/>
              <a:gd name="connsiteX42" fmla="*/ 538997 w 1228797"/>
              <a:gd name="connsiteY42" fmla="*/ 146971 h 152590"/>
              <a:gd name="connsiteX43" fmla="*/ 525567 w 1228797"/>
              <a:gd name="connsiteY43" fmla="*/ 146971 h 152590"/>
              <a:gd name="connsiteX44" fmla="*/ 519947 w 1228797"/>
              <a:gd name="connsiteY44" fmla="*/ 143447 h 152590"/>
              <a:gd name="connsiteX45" fmla="*/ 500230 w 1228797"/>
              <a:gd name="connsiteY45" fmla="*/ 102203 h 152590"/>
              <a:gd name="connsiteX46" fmla="*/ 494611 w 1228797"/>
              <a:gd name="connsiteY46" fmla="*/ 98679 h 152590"/>
              <a:gd name="connsiteX47" fmla="*/ 463654 w 1228797"/>
              <a:gd name="connsiteY47" fmla="*/ 98679 h 152590"/>
              <a:gd name="connsiteX48" fmla="*/ 457368 w 1228797"/>
              <a:gd name="connsiteY48" fmla="*/ 104773 h 152590"/>
              <a:gd name="connsiteX49" fmla="*/ 457368 w 1228797"/>
              <a:gd name="connsiteY49" fmla="*/ 104966 h 152590"/>
              <a:gd name="connsiteX50" fmla="*/ 457368 w 1228797"/>
              <a:gd name="connsiteY50" fmla="*/ 140684 h 152590"/>
              <a:gd name="connsiteX51" fmla="*/ 451081 w 1228797"/>
              <a:gd name="connsiteY51" fmla="*/ 146971 h 152590"/>
              <a:gd name="connsiteX52" fmla="*/ 437841 w 1228797"/>
              <a:gd name="connsiteY52" fmla="*/ 146971 h 152590"/>
              <a:gd name="connsiteX53" fmla="*/ 431555 w 1228797"/>
              <a:gd name="connsiteY53" fmla="*/ 140684 h 152590"/>
              <a:gd name="connsiteX54" fmla="*/ 431555 w 1228797"/>
              <a:gd name="connsiteY54" fmla="*/ 9716 h 152590"/>
              <a:gd name="connsiteX55" fmla="*/ 437841 w 1228797"/>
              <a:gd name="connsiteY55" fmla="*/ 3429 h 152590"/>
              <a:gd name="connsiteX56" fmla="*/ 293633 w 1228797"/>
              <a:gd name="connsiteY56" fmla="*/ 3429 h 152590"/>
              <a:gd name="connsiteX57" fmla="*/ 306777 w 1228797"/>
              <a:gd name="connsiteY57" fmla="*/ 3429 h 152590"/>
              <a:gd name="connsiteX58" fmla="*/ 312683 w 1228797"/>
              <a:gd name="connsiteY58" fmla="*/ 9715 h 152590"/>
              <a:gd name="connsiteX59" fmla="*/ 312683 w 1228797"/>
              <a:gd name="connsiteY59" fmla="*/ 80677 h 152590"/>
              <a:gd name="connsiteX60" fmla="*/ 350592 w 1228797"/>
              <a:gd name="connsiteY60" fmla="*/ 123032 h 152590"/>
              <a:gd name="connsiteX61" fmla="*/ 392950 w 1228797"/>
              <a:gd name="connsiteY61" fmla="*/ 85118 h 152590"/>
              <a:gd name="connsiteX62" fmla="*/ 392978 w 1228797"/>
              <a:gd name="connsiteY62" fmla="*/ 81248 h 152590"/>
              <a:gd name="connsiteX63" fmla="*/ 392978 w 1228797"/>
              <a:gd name="connsiteY63" fmla="*/ 9715 h 152590"/>
              <a:gd name="connsiteX64" fmla="*/ 399265 w 1228797"/>
              <a:gd name="connsiteY64" fmla="*/ 3429 h 152590"/>
              <a:gd name="connsiteX65" fmla="*/ 412505 w 1228797"/>
              <a:gd name="connsiteY65" fmla="*/ 3429 h 152590"/>
              <a:gd name="connsiteX66" fmla="*/ 418696 w 1228797"/>
              <a:gd name="connsiteY66" fmla="*/ 9715 h 152590"/>
              <a:gd name="connsiteX67" fmla="*/ 418696 w 1228797"/>
              <a:gd name="connsiteY67" fmla="*/ 81153 h 152590"/>
              <a:gd name="connsiteX68" fmla="*/ 378496 w 1228797"/>
              <a:gd name="connsiteY68" fmla="*/ 141799 h 152590"/>
              <a:gd name="connsiteX69" fmla="*/ 353068 w 1228797"/>
              <a:gd name="connsiteY69" fmla="*/ 146933 h 152590"/>
              <a:gd name="connsiteX70" fmla="*/ 327634 w 1228797"/>
              <a:gd name="connsiteY70" fmla="*/ 141836 h 152590"/>
              <a:gd name="connsiteX71" fmla="*/ 287346 w 1228797"/>
              <a:gd name="connsiteY71" fmla="*/ 81248 h 152590"/>
              <a:gd name="connsiteX72" fmla="*/ 287346 w 1228797"/>
              <a:gd name="connsiteY72" fmla="*/ 81153 h 152590"/>
              <a:gd name="connsiteX73" fmla="*/ 287346 w 1228797"/>
              <a:gd name="connsiteY73" fmla="*/ 9715 h 152590"/>
              <a:gd name="connsiteX74" fmla="*/ 293633 w 1228797"/>
              <a:gd name="connsiteY74" fmla="*/ 3429 h 152590"/>
              <a:gd name="connsiteX75" fmla="*/ 6264 w 1228797"/>
              <a:gd name="connsiteY75" fmla="*/ 3333 h 152590"/>
              <a:gd name="connsiteX76" fmla="*/ 18646 w 1228797"/>
              <a:gd name="connsiteY76" fmla="*/ 3333 h 152590"/>
              <a:gd name="connsiteX77" fmla="*/ 23790 w 1228797"/>
              <a:gd name="connsiteY77" fmla="*/ 6000 h 152590"/>
              <a:gd name="connsiteX78" fmla="*/ 61890 w 1228797"/>
              <a:gd name="connsiteY78" fmla="*/ 59817 h 152590"/>
              <a:gd name="connsiteX79" fmla="*/ 67033 w 1228797"/>
              <a:gd name="connsiteY79" fmla="*/ 62388 h 152590"/>
              <a:gd name="connsiteX80" fmla="*/ 72081 w 1228797"/>
              <a:gd name="connsiteY80" fmla="*/ 59817 h 152590"/>
              <a:gd name="connsiteX81" fmla="*/ 110181 w 1228797"/>
              <a:gd name="connsiteY81" fmla="*/ 6000 h 152590"/>
              <a:gd name="connsiteX82" fmla="*/ 115325 w 1228797"/>
              <a:gd name="connsiteY82" fmla="*/ 3333 h 152590"/>
              <a:gd name="connsiteX83" fmla="*/ 127707 w 1228797"/>
              <a:gd name="connsiteY83" fmla="*/ 3333 h 152590"/>
              <a:gd name="connsiteX84" fmla="*/ 134065 w 1228797"/>
              <a:gd name="connsiteY84" fmla="*/ 9548 h 152590"/>
              <a:gd name="connsiteX85" fmla="*/ 132851 w 1228797"/>
              <a:gd name="connsiteY85" fmla="*/ 13335 h 152590"/>
              <a:gd name="connsiteX86" fmla="*/ 81702 w 1228797"/>
              <a:gd name="connsiteY86" fmla="*/ 83724 h 152590"/>
              <a:gd name="connsiteX87" fmla="*/ 79987 w 1228797"/>
              <a:gd name="connsiteY87" fmla="*/ 89154 h 152590"/>
              <a:gd name="connsiteX88" fmla="*/ 79987 w 1228797"/>
              <a:gd name="connsiteY88" fmla="*/ 140684 h 152590"/>
              <a:gd name="connsiteX89" fmla="*/ 73701 w 1228797"/>
              <a:gd name="connsiteY89" fmla="*/ 146970 h 152590"/>
              <a:gd name="connsiteX90" fmla="*/ 60270 w 1228797"/>
              <a:gd name="connsiteY90" fmla="*/ 146970 h 152590"/>
              <a:gd name="connsiteX91" fmla="*/ 53984 w 1228797"/>
              <a:gd name="connsiteY91" fmla="*/ 140684 h 152590"/>
              <a:gd name="connsiteX92" fmla="*/ 53984 w 1228797"/>
              <a:gd name="connsiteY92" fmla="*/ 89154 h 152590"/>
              <a:gd name="connsiteX93" fmla="*/ 52269 w 1228797"/>
              <a:gd name="connsiteY93" fmla="*/ 83724 h 152590"/>
              <a:gd name="connsiteX94" fmla="*/ 1215 w 1228797"/>
              <a:gd name="connsiteY94" fmla="*/ 13335 h 152590"/>
              <a:gd name="connsiteX95" fmla="*/ 2572 w 1228797"/>
              <a:gd name="connsiteY95" fmla="*/ 4549 h 152590"/>
              <a:gd name="connsiteX96" fmla="*/ 6264 w 1228797"/>
              <a:gd name="connsiteY96" fmla="*/ 3333 h 152590"/>
              <a:gd name="connsiteX97" fmla="*/ 1154026 w 1228797"/>
              <a:gd name="connsiteY97" fmla="*/ 3238 h 152590"/>
              <a:gd name="connsiteX98" fmla="*/ 1228797 w 1228797"/>
              <a:gd name="connsiteY98" fmla="*/ 77819 h 152590"/>
              <a:gd name="connsiteX99" fmla="*/ 1228797 w 1228797"/>
              <a:gd name="connsiteY99" fmla="*/ 77914 h 152590"/>
              <a:gd name="connsiteX100" fmla="*/ 1154216 w 1228797"/>
              <a:gd name="connsiteY100" fmla="*/ 152590 h 152590"/>
              <a:gd name="connsiteX101" fmla="*/ 1079445 w 1228797"/>
              <a:gd name="connsiteY101" fmla="*/ 78009 h 152590"/>
              <a:gd name="connsiteX102" fmla="*/ 1154026 w 1228797"/>
              <a:gd name="connsiteY102" fmla="*/ 3238 h 152590"/>
              <a:gd name="connsiteX103" fmla="*/ 646058 w 1228797"/>
              <a:gd name="connsiteY103" fmla="*/ 2096 h 152590"/>
              <a:gd name="connsiteX104" fmla="*/ 659774 w 1228797"/>
              <a:gd name="connsiteY104" fmla="*/ 2096 h 152590"/>
              <a:gd name="connsiteX105" fmla="*/ 666060 w 1228797"/>
              <a:gd name="connsiteY105" fmla="*/ 8382 h 152590"/>
              <a:gd name="connsiteX106" fmla="*/ 666060 w 1228797"/>
              <a:gd name="connsiteY106" fmla="*/ 116491 h 152590"/>
              <a:gd name="connsiteX107" fmla="*/ 672346 w 1228797"/>
              <a:gd name="connsiteY107" fmla="*/ 122778 h 152590"/>
              <a:gd name="connsiteX108" fmla="*/ 750166 w 1228797"/>
              <a:gd name="connsiteY108" fmla="*/ 122778 h 152590"/>
              <a:gd name="connsiteX109" fmla="*/ 756452 w 1228797"/>
              <a:gd name="connsiteY109" fmla="*/ 129064 h 152590"/>
              <a:gd name="connsiteX110" fmla="*/ 756452 w 1228797"/>
              <a:gd name="connsiteY110" fmla="*/ 141733 h 152590"/>
              <a:gd name="connsiteX111" fmla="*/ 750356 w 1228797"/>
              <a:gd name="connsiteY111" fmla="*/ 148019 h 152590"/>
              <a:gd name="connsiteX112" fmla="*/ 750166 w 1228797"/>
              <a:gd name="connsiteY112" fmla="*/ 148019 h 152590"/>
              <a:gd name="connsiteX113" fmla="*/ 646058 w 1228797"/>
              <a:gd name="connsiteY113" fmla="*/ 148019 h 152590"/>
              <a:gd name="connsiteX114" fmla="*/ 639771 w 1228797"/>
              <a:gd name="connsiteY114" fmla="*/ 141733 h 152590"/>
              <a:gd name="connsiteX115" fmla="*/ 639771 w 1228797"/>
              <a:gd name="connsiteY115" fmla="*/ 8382 h 152590"/>
              <a:gd name="connsiteX116" fmla="*/ 646058 w 1228797"/>
              <a:gd name="connsiteY116" fmla="*/ 2096 h 152590"/>
              <a:gd name="connsiteX117" fmla="*/ 995720 w 1228797"/>
              <a:gd name="connsiteY117" fmla="*/ 191 h 152590"/>
              <a:gd name="connsiteX118" fmla="*/ 1040488 w 1228797"/>
              <a:gd name="connsiteY118" fmla="*/ 15621 h 152590"/>
              <a:gd name="connsiteX119" fmla="*/ 1051060 w 1228797"/>
              <a:gd name="connsiteY119" fmla="*/ 25146 h 152590"/>
              <a:gd name="connsiteX120" fmla="*/ 1051251 w 1228797"/>
              <a:gd name="connsiteY120" fmla="*/ 25418 h 152590"/>
              <a:gd name="connsiteX121" fmla="*/ 1049536 w 1228797"/>
              <a:gd name="connsiteY121" fmla="*/ 34004 h 152590"/>
              <a:gd name="connsiteX122" fmla="*/ 1038964 w 1228797"/>
              <a:gd name="connsiteY122" fmla="*/ 41434 h 152590"/>
              <a:gd name="connsiteX123" fmla="*/ 1030867 w 1228797"/>
              <a:gd name="connsiteY123" fmla="*/ 40767 h 152590"/>
              <a:gd name="connsiteX124" fmla="*/ 1028010 w 1228797"/>
              <a:gd name="connsiteY124" fmla="*/ 38100 h 152590"/>
              <a:gd name="connsiteX125" fmla="*/ 1027343 w 1228797"/>
              <a:gd name="connsiteY125" fmla="*/ 37624 h 152590"/>
              <a:gd name="connsiteX126" fmla="*/ 995911 w 1228797"/>
              <a:gd name="connsiteY126" fmla="*/ 26194 h 152590"/>
              <a:gd name="connsiteX127" fmla="*/ 993815 w 1228797"/>
              <a:gd name="connsiteY127" fmla="*/ 26194 h 152590"/>
              <a:gd name="connsiteX128" fmla="*/ 990386 w 1228797"/>
              <a:gd name="connsiteY128" fmla="*/ 26194 h 152590"/>
              <a:gd name="connsiteX129" fmla="*/ 981623 w 1228797"/>
              <a:gd name="connsiteY129" fmla="*/ 28004 h 152590"/>
              <a:gd name="connsiteX130" fmla="*/ 947638 w 1228797"/>
              <a:gd name="connsiteY130" fmla="*/ 64456 h 152590"/>
              <a:gd name="connsiteX131" fmla="*/ 984957 w 1228797"/>
              <a:gd name="connsiteY131" fmla="*/ 123254 h 152590"/>
              <a:gd name="connsiteX132" fmla="*/ 988957 w 1228797"/>
              <a:gd name="connsiteY132" fmla="*/ 124016 h 152590"/>
              <a:gd name="connsiteX133" fmla="*/ 992291 w 1228797"/>
              <a:gd name="connsiteY133" fmla="*/ 122968 h 152590"/>
              <a:gd name="connsiteX134" fmla="*/ 1001816 w 1228797"/>
              <a:gd name="connsiteY134" fmla="*/ 122968 h 152590"/>
              <a:gd name="connsiteX135" fmla="*/ 1009150 w 1228797"/>
              <a:gd name="connsiteY135" fmla="*/ 121920 h 152590"/>
              <a:gd name="connsiteX136" fmla="*/ 1010484 w 1228797"/>
              <a:gd name="connsiteY136" fmla="*/ 121920 h 152590"/>
              <a:gd name="connsiteX137" fmla="*/ 1011817 w 1228797"/>
              <a:gd name="connsiteY137" fmla="*/ 121920 h 152590"/>
              <a:gd name="connsiteX138" fmla="*/ 1017437 w 1228797"/>
              <a:gd name="connsiteY138" fmla="*/ 119920 h 152590"/>
              <a:gd name="connsiteX139" fmla="*/ 1018580 w 1228797"/>
              <a:gd name="connsiteY139" fmla="*/ 119444 h 152590"/>
              <a:gd name="connsiteX140" fmla="*/ 1019723 w 1228797"/>
              <a:gd name="connsiteY140" fmla="*/ 118967 h 152590"/>
              <a:gd name="connsiteX141" fmla="*/ 1020866 w 1228797"/>
              <a:gd name="connsiteY141" fmla="*/ 118396 h 152590"/>
              <a:gd name="connsiteX142" fmla="*/ 1023438 w 1228797"/>
              <a:gd name="connsiteY142" fmla="*/ 117062 h 152590"/>
              <a:gd name="connsiteX143" fmla="*/ 1024200 w 1228797"/>
              <a:gd name="connsiteY143" fmla="*/ 116491 h 152590"/>
              <a:gd name="connsiteX144" fmla="*/ 1041154 w 1228797"/>
              <a:gd name="connsiteY144" fmla="*/ 95345 h 152590"/>
              <a:gd name="connsiteX145" fmla="*/ 1040202 w 1228797"/>
              <a:gd name="connsiteY145" fmla="*/ 90297 h 152590"/>
              <a:gd name="connsiteX146" fmla="*/ 1036106 w 1228797"/>
              <a:gd name="connsiteY146" fmla="*/ 88583 h 152590"/>
              <a:gd name="connsiteX147" fmla="*/ 1008579 w 1228797"/>
              <a:gd name="connsiteY147" fmla="*/ 88583 h 152590"/>
              <a:gd name="connsiteX148" fmla="*/ 1002292 w 1228797"/>
              <a:gd name="connsiteY148" fmla="*/ 82296 h 152590"/>
              <a:gd name="connsiteX149" fmla="*/ 1002292 w 1228797"/>
              <a:gd name="connsiteY149" fmla="*/ 69437 h 152590"/>
              <a:gd name="connsiteX150" fmla="*/ 1002292 w 1228797"/>
              <a:gd name="connsiteY150" fmla="*/ 69245 h 152590"/>
              <a:gd name="connsiteX151" fmla="*/ 1008579 w 1228797"/>
              <a:gd name="connsiteY151" fmla="*/ 63151 h 152590"/>
              <a:gd name="connsiteX152" fmla="*/ 1065729 w 1228797"/>
              <a:gd name="connsiteY152" fmla="*/ 63151 h 152590"/>
              <a:gd name="connsiteX153" fmla="*/ 1066205 w 1228797"/>
              <a:gd name="connsiteY153" fmla="*/ 63151 h 152590"/>
              <a:gd name="connsiteX154" fmla="*/ 1066777 w 1228797"/>
              <a:gd name="connsiteY154" fmla="*/ 63151 h 152590"/>
              <a:gd name="connsiteX155" fmla="*/ 1068205 w 1228797"/>
              <a:gd name="connsiteY155" fmla="*/ 68771 h 152590"/>
              <a:gd name="connsiteX156" fmla="*/ 1068205 w 1228797"/>
              <a:gd name="connsiteY156" fmla="*/ 80391 h 152590"/>
              <a:gd name="connsiteX157" fmla="*/ 1043155 w 1228797"/>
              <a:gd name="connsiteY157" fmla="*/ 136112 h 152590"/>
              <a:gd name="connsiteX158" fmla="*/ 1040869 w 1228797"/>
              <a:gd name="connsiteY158" fmla="*/ 138113 h 152590"/>
              <a:gd name="connsiteX159" fmla="*/ 1039630 w 1228797"/>
              <a:gd name="connsiteY159" fmla="*/ 139065 h 152590"/>
              <a:gd name="connsiteX160" fmla="*/ 1037249 w 1228797"/>
              <a:gd name="connsiteY160" fmla="*/ 140780 h 152590"/>
              <a:gd name="connsiteX161" fmla="*/ 1036011 w 1228797"/>
              <a:gd name="connsiteY161" fmla="*/ 141637 h 152590"/>
              <a:gd name="connsiteX162" fmla="*/ 1033630 w 1228797"/>
              <a:gd name="connsiteY162" fmla="*/ 143161 h 152590"/>
              <a:gd name="connsiteX163" fmla="*/ 1032391 w 1228797"/>
              <a:gd name="connsiteY163" fmla="*/ 143923 h 152590"/>
              <a:gd name="connsiteX164" fmla="*/ 1029915 w 1228797"/>
              <a:gd name="connsiteY164" fmla="*/ 145352 h 152590"/>
              <a:gd name="connsiteX165" fmla="*/ 1029343 w 1228797"/>
              <a:gd name="connsiteY165" fmla="*/ 145352 h 152590"/>
              <a:gd name="connsiteX166" fmla="*/ 1025343 w 1228797"/>
              <a:gd name="connsiteY166" fmla="*/ 147257 h 152590"/>
              <a:gd name="connsiteX167" fmla="*/ 1024676 w 1228797"/>
              <a:gd name="connsiteY167" fmla="*/ 147257 h 152590"/>
              <a:gd name="connsiteX168" fmla="*/ 1022104 w 1228797"/>
              <a:gd name="connsiteY168" fmla="*/ 148209 h 152590"/>
              <a:gd name="connsiteX169" fmla="*/ 1020866 w 1228797"/>
              <a:gd name="connsiteY169" fmla="*/ 148209 h 152590"/>
              <a:gd name="connsiteX170" fmla="*/ 1020104 w 1228797"/>
              <a:gd name="connsiteY170" fmla="*/ 148209 h 152590"/>
              <a:gd name="connsiteX171" fmla="*/ 1018009 w 1228797"/>
              <a:gd name="connsiteY171" fmla="*/ 148971 h 152590"/>
              <a:gd name="connsiteX172" fmla="*/ 1017151 w 1228797"/>
              <a:gd name="connsiteY172" fmla="*/ 148971 h 152590"/>
              <a:gd name="connsiteX173" fmla="*/ 1015913 w 1228797"/>
              <a:gd name="connsiteY173" fmla="*/ 148971 h 152590"/>
              <a:gd name="connsiteX174" fmla="*/ 1015056 w 1228797"/>
              <a:gd name="connsiteY174" fmla="*/ 148971 h 152590"/>
              <a:gd name="connsiteX175" fmla="*/ 1013151 w 1228797"/>
              <a:gd name="connsiteY175" fmla="*/ 149447 h 152590"/>
              <a:gd name="connsiteX176" fmla="*/ 1012103 w 1228797"/>
              <a:gd name="connsiteY176" fmla="*/ 149447 h 152590"/>
              <a:gd name="connsiteX177" fmla="*/ 1010960 w 1228797"/>
              <a:gd name="connsiteY177" fmla="*/ 149447 h 152590"/>
              <a:gd name="connsiteX178" fmla="*/ 1009912 w 1228797"/>
              <a:gd name="connsiteY178" fmla="*/ 149447 h 152590"/>
              <a:gd name="connsiteX179" fmla="*/ 1008103 w 1228797"/>
              <a:gd name="connsiteY179" fmla="*/ 149447 h 152590"/>
              <a:gd name="connsiteX180" fmla="*/ 1006960 w 1228797"/>
              <a:gd name="connsiteY180" fmla="*/ 149447 h 152590"/>
              <a:gd name="connsiteX181" fmla="*/ 1005817 w 1228797"/>
              <a:gd name="connsiteY181" fmla="*/ 149447 h 152590"/>
              <a:gd name="connsiteX182" fmla="*/ 1004578 w 1228797"/>
              <a:gd name="connsiteY182" fmla="*/ 149447 h 152590"/>
              <a:gd name="connsiteX183" fmla="*/ 1002864 w 1228797"/>
              <a:gd name="connsiteY183" fmla="*/ 149447 h 152590"/>
              <a:gd name="connsiteX184" fmla="*/ 995720 w 1228797"/>
              <a:gd name="connsiteY184" fmla="*/ 149447 h 152590"/>
              <a:gd name="connsiteX185" fmla="*/ 990386 w 1228797"/>
              <a:gd name="connsiteY185" fmla="*/ 149447 h 152590"/>
              <a:gd name="connsiteX186" fmla="*/ 918425 w 1228797"/>
              <a:gd name="connsiteY186" fmla="*/ 72152 h 152590"/>
              <a:gd name="connsiteX187" fmla="*/ 995720 w 1228797"/>
              <a:gd name="connsiteY187" fmla="*/ 191 h 152590"/>
              <a:gd name="connsiteX188" fmla="*/ 836558 w 1228797"/>
              <a:gd name="connsiteY188" fmla="*/ 191 h 152590"/>
              <a:gd name="connsiteX189" fmla="*/ 911234 w 1228797"/>
              <a:gd name="connsiteY189" fmla="*/ 74867 h 152590"/>
              <a:gd name="connsiteX190" fmla="*/ 836558 w 1228797"/>
              <a:gd name="connsiteY190" fmla="*/ 149543 h 152590"/>
              <a:gd name="connsiteX191" fmla="*/ 761882 w 1228797"/>
              <a:gd name="connsiteY191" fmla="*/ 74867 h 152590"/>
              <a:gd name="connsiteX192" fmla="*/ 836558 w 1228797"/>
              <a:gd name="connsiteY192" fmla="*/ 191 h 152590"/>
              <a:gd name="connsiteX193" fmla="*/ 200954 w 1228797"/>
              <a:gd name="connsiteY193" fmla="*/ 0 h 152590"/>
              <a:gd name="connsiteX194" fmla="*/ 275821 w 1228797"/>
              <a:gd name="connsiteY194" fmla="*/ 74867 h 152590"/>
              <a:gd name="connsiteX195" fmla="*/ 200954 w 1228797"/>
              <a:gd name="connsiteY195" fmla="*/ 149733 h 152590"/>
              <a:gd name="connsiteX196" fmla="*/ 126088 w 1228797"/>
              <a:gd name="connsiteY196" fmla="*/ 74867 h 152590"/>
              <a:gd name="connsiteX197" fmla="*/ 200954 w 1228797"/>
              <a:gd name="connsiteY197" fmla="*/ 0 h 152590"/>
            </a:gdLst>
            <a:ahLst/>
            <a:cxnLst/>
            <a:rect l="l" t="t" r="r" b="b"/>
            <a:pathLst>
              <a:path w="1228797" h="152590">
                <a:moveTo>
                  <a:pt x="353068" y="146933"/>
                </a:moveTo>
                <a:lnTo>
                  <a:pt x="353259" y="146971"/>
                </a:lnTo>
                <a:lnTo>
                  <a:pt x="352878" y="146971"/>
                </a:lnTo>
                <a:close/>
                <a:moveTo>
                  <a:pt x="463654" y="28766"/>
                </a:moveTo>
                <a:cubicBezTo>
                  <a:pt x="460187" y="28766"/>
                  <a:pt x="457368" y="31580"/>
                  <a:pt x="457368" y="35052"/>
                </a:cubicBezTo>
                <a:lnTo>
                  <a:pt x="457368" y="66866"/>
                </a:lnTo>
                <a:cubicBezTo>
                  <a:pt x="457311" y="70284"/>
                  <a:pt x="460044" y="73099"/>
                  <a:pt x="463464" y="73152"/>
                </a:cubicBezTo>
                <a:cubicBezTo>
                  <a:pt x="463530" y="73153"/>
                  <a:pt x="463588" y="73153"/>
                  <a:pt x="463654" y="73152"/>
                </a:cubicBezTo>
                <a:lnTo>
                  <a:pt x="502611" y="73152"/>
                </a:lnTo>
                <a:cubicBezTo>
                  <a:pt x="514613" y="73223"/>
                  <a:pt x="524576" y="63892"/>
                  <a:pt x="525281" y="51911"/>
                </a:cubicBezTo>
                <a:cubicBezTo>
                  <a:pt x="525910" y="39775"/>
                  <a:pt x="516585" y="29427"/>
                  <a:pt x="504450" y="28795"/>
                </a:cubicBezTo>
                <a:cubicBezTo>
                  <a:pt x="504031" y="28773"/>
                  <a:pt x="503602" y="28763"/>
                  <a:pt x="503183" y="28766"/>
                </a:cubicBezTo>
                <a:close/>
                <a:moveTo>
                  <a:pt x="1154216" y="28194"/>
                </a:moveTo>
                <a:lnTo>
                  <a:pt x="1154216" y="28765"/>
                </a:lnTo>
                <a:cubicBezTo>
                  <a:pt x="1127022" y="28713"/>
                  <a:pt x="1104934" y="50717"/>
                  <a:pt x="1104877" y="77914"/>
                </a:cubicBezTo>
                <a:cubicBezTo>
                  <a:pt x="1104820" y="105111"/>
                  <a:pt x="1126832" y="127201"/>
                  <a:pt x="1154026" y="127254"/>
                </a:cubicBezTo>
                <a:cubicBezTo>
                  <a:pt x="1181220" y="127306"/>
                  <a:pt x="1203308" y="105301"/>
                  <a:pt x="1203365" y="78105"/>
                </a:cubicBezTo>
                <a:cubicBezTo>
                  <a:pt x="1203365" y="78073"/>
                  <a:pt x="1203365" y="78041"/>
                  <a:pt x="1203365" y="78009"/>
                </a:cubicBezTo>
                <a:cubicBezTo>
                  <a:pt x="1203632" y="50761"/>
                  <a:pt x="1181753" y="28458"/>
                  <a:pt x="1154502" y="28195"/>
                </a:cubicBezTo>
                <a:cubicBezTo>
                  <a:pt x="1154407" y="28195"/>
                  <a:pt x="1154312" y="28194"/>
                  <a:pt x="1154216" y="28194"/>
                </a:cubicBezTo>
                <a:close/>
                <a:moveTo>
                  <a:pt x="836558" y="25718"/>
                </a:moveTo>
                <a:cubicBezTo>
                  <a:pt x="809364" y="25718"/>
                  <a:pt x="787314" y="47766"/>
                  <a:pt x="787314" y="74962"/>
                </a:cubicBezTo>
                <a:cubicBezTo>
                  <a:pt x="787314" y="102159"/>
                  <a:pt x="809364" y="124207"/>
                  <a:pt x="836558" y="124207"/>
                </a:cubicBezTo>
                <a:cubicBezTo>
                  <a:pt x="863752" y="124207"/>
                  <a:pt x="885802" y="102159"/>
                  <a:pt x="885802" y="74962"/>
                </a:cubicBezTo>
                <a:cubicBezTo>
                  <a:pt x="885802" y="74931"/>
                  <a:pt x="885802" y="74898"/>
                  <a:pt x="885802" y="74867"/>
                </a:cubicBezTo>
                <a:cubicBezTo>
                  <a:pt x="885745" y="47707"/>
                  <a:pt x="863714" y="25718"/>
                  <a:pt x="836558" y="25718"/>
                </a:cubicBezTo>
                <a:close/>
                <a:moveTo>
                  <a:pt x="200954" y="25527"/>
                </a:moveTo>
                <a:lnTo>
                  <a:pt x="200954" y="25908"/>
                </a:lnTo>
                <a:cubicBezTo>
                  <a:pt x="173652" y="25856"/>
                  <a:pt x="151477" y="47945"/>
                  <a:pt x="151424" y="75248"/>
                </a:cubicBezTo>
                <a:cubicBezTo>
                  <a:pt x="151372" y="102550"/>
                  <a:pt x="173462" y="124725"/>
                  <a:pt x="200764" y="124778"/>
                </a:cubicBezTo>
                <a:cubicBezTo>
                  <a:pt x="228063" y="124830"/>
                  <a:pt x="250237" y="102740"/>
                  <a:pt x="250294" y="75438"/>
                </a:cubicBezTo>
                <a:cubicBezTo>
                  <a:pt x="250294" y="75374"/>
                  <a:pt x="250294" y="75311"/>
                  <a:pt x="250294" y="75248"/>
                </a:cubicBezTo>
                <a:cubicBezTo>
                  <a:pt x="250456" y="47946"/>
                  <a:pt x="228444" y="25686"/>
                  <a:pt x="201145" y="25528"/>
                </a:cubicBezTo>
                <a:cubicBezTo>
                  <a:pt x="201078" y="25527"/>
                  <a:pt x="201021" y="25527"/>
                  <a:pt x="200954" y="25527"/>
                </a:cubicBezTo>
                <a:close/>
                <a:moveTo>
                  <a:pt x="437841" y="3429"/>
                </a:moveTo>
                <a:lnTo>
                  <a:pt x="502040" y="3429"/>
                </a:lnTo>
                <a:cubicBezTo>
                  <a:pt x="514623" y="3414"/>
                  <a:pt x="526748" y="8180"/>
                  <a:pt x="535949" y="16764"/>
                </a:cubicBezTo>
                <a:cubicBezTo>
                  <a:pt x="545074" y="25190"/>
                  <a:pt x="550427" y="36928"/>
                  <a:pt x="550808" y="49340"/>
                </a:cubicBezTo>
                <a:cubicBezTo>
                  <a:pt x="551303" y="66268"/>
                  <a:pt x="542883" y="82215"/>
                  <a:pt x="528615" y="91345"/>
                </a:cubicBezTo>
                <a:cubicBezTo>
                  <a:pt x="525881" y="92959"/>
                  <a:pt x="524852" y="96397"/>
                  <a:pt x="526233" y="99251"/>
                </a:cubicBezTo>
                <a:lnTo>
                  <a:pt x="544712" y="138017"/>
                </a:lnTo>
                <a:cubicBezTo>
                  <a:pt x="546188" y="141161"/>
                  <a:pt x="544826" y="144904"/>
                  <a:pt x="541683" y="146377"/>
                </a:cubicBezTo>
                <a:cubicBezTo>
                  <a:pt x="540845" y="146772"/>
                  <a:pt x="539930" y="146974"/>
                  <a:pt x="538997" y="146971"/>
                </a:cubicBezTo>
                <a:lnTo>
                  <a:pt x="525567" y="146971"/>
                </a:lnTo>
                <a:cubicBezTo>
                  <a:pt x="523166" y="146983"/>
                  <a:pt x="520976" y="145611"/>
                  <a:pt x="519947" y="143447"/>
                </a:cubicBezTo>
                <a:lnTo>
                  <a:pt x="500230" y="102203"/>
                </a:lnTo>
                <a:cubicBezTo>
                  <a:pt x="499221" y="100023"/>
                  <a:pt x="497011" y="98643"/>
                  <a:pt x="494611" y="98679"/>
                </a:cubicBezTo>
                <a:lnTo>
                  <a:pt x="463654" y="98679"/>
                </a:lnTo>
                <a:cubicBezTo>
                  <a:pt x="460235" y="98626"/>
                  <a:pt x="457425" y="101355"/>
                  <a:pt x="457368" y="104773"/>
                </a:cubicBezTo>
                <a:cubicBezTo>
                  <a:pt x="457368" y="104838"/>
                  <a:pt x="457368" y="104902"/>
                  <a:pt x="457368" y="104966"/>
                </a:cubicBezTo>
                <a:lnTo>
                  <a:pt x="457368" y="140684"/>
                </a:lnTo>
                <a:cubicBezTo>
                  <a:pt x="457368" y="144156"/>
                  <a:pt x="454558" y="146971"/>
                  <a:pt x="451081" y="146971"/>
                </a:cubicBezTo>
                <a:lnTo>
                  <a:pt x="437841" y="146971"/>
                </a:lnTo>
                <a:cubicBezTo>
                  <a:pt x="434365" y="146971"/>
                  <a:pt x="431555" y="144156"/>
                  <a:pt x="431555" y="140684"/>
                </a:cubicBezTo>
                <a:lnTo>
                  <a:pt x="431555" y="9716"/>
                </a:lnTo>
                <a:cubicBezTo>
                  <a:pt x="431603" y="6265"/>
                  <a:pt x="434393" y="3480"/>
                  <a:pt x="437841" y="3429"/>
                </a:cubicBezTo>
                <a:close/>
                <a:moveTo>
                  <a:pt x="293633" y="3429"/>
                </a:moveTo>
                <a:lnTo>
                  <a:pt x="306777" y="3429"/>
                </a:lnTo>
                <a:cubicBezTo>
                  <a:pt x="310101" y="3631"/>
                  <a:pt x="312692" y="6387"/>
                  <a:pt x="312683" y="9715"/>
                </a:cubicBezTo>
                <a:lnTo>
                  <a:pt x="312683" y="80677"/>
                </a:lnTo>
                <a:cubicBezTo>
                  <a:pt x="311454" y="102842"/>
                  <a:pt x="328427" y="121805"/>
                  <a:pt x="350592" y="123032"/>
                </a:cubicBezTo>
                <a:cubicBezTo>
                  <a:pt x="372757" y="124258"/>
                  <a:pt x="391721" y="107284"/>
                  <a:pt x="392950" y="85118"/>
                </a:cubicBezTo>
                <a:cubicBezTo>
                  <a:pt x="393026" y="83830"/>
                  <a:pt x="393035" y="82538"/>
                  <a:pt x="392978" y="81248"/>
                </a:cubicBezTo>
                <a:lnTo>
                  <a:pt x="392978" y="9715"/>
                </a:lnTo>
                <a:cubicBezTo>
                  <a:pt x="393026" y="6265"/>
                  <a:pt x="395817" y="3480"/>
                  <a:pt x="399265" y="3429"/>
                </a:cubicBezTo>
                <a:lnTo>
                  <a:pt x="412505" y="3429"/>
                </a:lnTo>
                <a:cubicBezTo>
                  <a:pt x="415943" y="3481"/>
                  <a:pt x="418696" y="6281"/>
                  <a:pt x="418696" y="9715"/>
                </a:cubicBezTo>
                <a:lnTo>
                  <a:pt x="418696" y="81153"/>
                </a:lnTo>
                <a:cubicBezTo>
                  <a:pt x="418696" y="108416"/>
                  <a:pt x="402119" y="131807"/>
                  <a:pt x="378496" y="141799"/>
                </a:cubicBezTo>
                <a:lnTo>
                  <a:pt x="353068" y="146933"/>
                </a:lnTo>
                <a:lnTo>
                  <a:pt x="327634" y="141836"/>
                </a:lnTo>
                <a:cubicBezTo>
                  <a:pt x="303998" y="131878"/>
                  <a:pt x="287389" y="108511"/>
                  <a:pt x="287346" y="81248"/>
                </a:cubicBezTo>
                <a:cubicBezTo>
                  <a:pt x="287346" y="81217"/>
                  <a:pt x="287346" y="81184"/>
                  <a:pt x="287346" y="81153"/>
                </a:cubicBezTo>
                <a:lnTo>
                  <a:pt x="287346" y="9715"/>
                </a:lnTo>
                <a:cubicBezTo>
                  <a:pt x="287394" y="6265"/>
                  <a:pt x="290184" y="3480"/>
                  <a:pt x="293633" y="3429"/>
                </a:cubicBezTo>
                <a:close/>
                <a:moveTo>
                  <a:pt x="6264" y="3333"/>
                </a:moveTo>
                <a:lnTo>
                  <a:pt x="18646" y="3333"/>
                </a:lnTo>
                <a:cubicBezTo>
                  <a:pt x="20692" y="3332"/>
                  <a:pt x="22611" y="4327"/>
                  <a:pt x="23790" y="6000"/>
                </a:cubicBezTo>
                <a:lnTo>
                  <a:pt x="61890" y="59817"/>
                </a:lnTo>
                <a:cubicBezTo>
                  <a:pt x="63109" y="61430"/>
                  <a:pt x="65011" y="62381"/>
                  <a:pt x="67033" y="62388"/>
                </a:cubicBezTo>
                <a:cubicBezTo>
                  <a:pt x="69032" y="62397"/>
                  <a:pt x="70913" y="61439"/>
                  <a:pt x="72081" y="59817"/>
                </a:cubicBezTo>
                <a:lnTo>
                  <a:pt x="110181" y="6000"/>
                </a:lnTo>
                <a:cubicBezTo>
                  <a:pt x="111360" y="4327"/>
                  <a:pt x="113279" y="3332"/>
                  <a:pt x="115325" y="3333"/>
                </a:cubicBezTo>
                <a:lnTo>
                  <a:pt x="127707" y="3333"/>
                </a:lnTo>
                <a:cubicBezTo>
                  <a:pt x="131179" y="3293"/>
                  <a:pt x="134026" y="6076"/>
                  <a:pt x="134065" y="9548"/>
                </a:cubicBezTo>
                <a:cubicBezTo>
                  <a:pt x="134082" y="10908"/>
                  <a:pt x="133655" y="12237"/>
                  <a:pt x="132851" y="13335"/>
                </a:cubicBezTo>
                <a:lnTo>
                  <a:pt x="81702" y="83724"/>
                </a:lnTo>
                <a:cubicBezTo>
                  <a:pt x="80555" y="85300"/>
                  <a:pt x="79953" y="87206"/>
                  <a:pt x="79987" y="89154"/>
                </a:cubicBezTo>
                <a:lnTo>
                  <a:pt x="79987" y="140684"/>
                </a:lnTo>
                <a:cubicBezTo>
                  <a:pt x="79987" y="144156"/>
                  <a:pt x="77172" y="146970"/>
                  <a:pt x="73701" y="146970"/>
                </a:cubicBezTo>
                <a:lnTo>
                  <a:pt x="60270" y="146970"/>
                </a:lnTo>
                <a:cubicBezTo>
                  <a:pt x="56798" y="146970"/>
                  <a:pt x="53984" y="144156"/>
                  <a:pt x="53984" y="140684"/>
                </a:cubicBezTo>
                <a:lnTo>
                  <a:pt x="53984" y="89154"/>
                </a:lnTo>
                <a:cubicBezTo>
                  <a:pt x="54018" y="87206"/>
                  <a:pt x="53416" y="85300"/>
                  <a:pt x="52269" y="83724"/>
                </a:cubicBezTo>
                <a:lnTo>
                  <a:pt x="1215" y="13335"/>
                </a:lnTo>
                <a:cubicBezTo>
                  <a:pt x="-836" y="10533"/>
                  <a:pt x="-229" y="6600"/>
                  <a:pt x="2572" y="4549"/>
                </a:cubicBezTo>
                <a:cubicBezTo>
                  <a:pt x="3643" y="3764"/>
                  <a:pt x="4936" y="3338"/>
                  <a:pt x="6264" y="3333"/>
                </a:cubicBezTo>
                <a:close/>
                <a:moveTo>
                  <a:pt x="1154026" y="3238"/>
                </a:moveTo>
                <a:cubicBezTo>
                  <a:pt x="1195269" y="3186"/>
                  <a:pt x="1228740" y="36577"/>
                  <a:pt x="1228797" y="77819"/>
                </a:cubicBezTo>
                <a:cubicBezTo>
                  <a:pt x="1228797" y="77850"/>
                  <a:pt x="1228797" y="77883"/>
                  <a:pt x="1228797" y="77914"/>
                </a:cubicBezTo>
                <a:cubicBezTo>
                  <a:pt x="1228740" y="119097"/>
                  <a:pt x="1195402" y="152485"/>
                  <a:pt x="1154216" y="152590"/>
                </a:cubicBezTo>
                <a:cubicBezTo>
                  <a:pt x="1112973" y="152642"/>
                  <a:pt x="1079502" y="119252"/>
                  <a:pt x="1079445" y="78009"/>
                </a:cubicBezTo>
                <a:cubicBezTo>
                  <a:pt x="1079388" y="36767"/>
                  <a:pt x="1112783" y="3290"/>
                  <a:pt x="1154026" y="3238"/>
                </a:cubicBezTo>
                <a:close/>
                <a:moveTo>
                  <a:pt x="646058" y="2096"/>
                </a:moveTo>
                <a:lnTo>
                  <a:pt x="659774" y="2096"/>
                </a:lnTo>
                <a:cubicBezTo>
                  <a:pt x="663250" y="2096"/>
                  <a:pt x="666060" y="4911"/>
                  <a:pt x="666060" y="8382"/>
                </a:cubicBezTo>
                <a:lnTo>
                  <a:pt x="666060" y="116491"/>
                </a:lnTo>
                <a:cubicBezTo>
                  <a:pt x="666060" y="119963"/>
                  <a:pt x="668870" y="122778"/>
                  <a:pt x="672346" y="122778"/>
                </a:cubicBezTo>
                <a:lnTo>
                  <a:pt x="750166" y="122778"/>
                </a:lnTo>
                <a:cubicBezTo>
                  <a:pt x="753633" y="122778"/>
                  <a:pt x="756452" y="125592"/>
                  <a:pt x="756452" y="129064"/>
                </a:cubicBezTo>
                <a:lnTo>
                  <a:pt x="756452" y="141733"/>
                </a:lnTo>
                <a:cubicBezTo>
                  <a:pt x="756509" y="145151"/>
                  <a:pt x="753776" y="147966"/>
                  <a:pt x="750356" y="148019"/>
                </a:cubicBezTo>
                <a:cubicBezTo>
                  <a:pt x="750290" y="148020"/>
                  <a:pt x="750232" y="148020"/>
                  <a:pt x="750166" y="148019"/>
                </a:cubicBezTo>
                <a:lnTo>
                  <a:pt x="646058" y="148019"/>
                </a:lnTo>
                <a:cubicBezTo>
                  <a:pt x="642581" y="148019"/>
                  <a:pt x="639771" y="145204"/>
                  <a:pt x="639771" y="141733"/>
                </a:cubicBezTo>
                <a:lnTo>
                  <a:pt x="639771" y="8382"/>
                </a:lnTo>
                <a:cubicBezTo>
                  <a:pt x="639819" y="4932"/>
                  <a:pt x="642609" y="2147"/>
                  <a:pt x="646058" y="2096"/>
                </a:cubicBezTo>
                <a:close/>
                <a:moveTo>
                  <a:pt x="995720" y="191"/>
                </a:moveTo>
                <a:cubicBezTo>
                  <a:pt x="1011922" y="355"/>
                  <a:pt x="1027629" y="5769"/>
                  <a:pt x="1040488" y="15621"/>
                </a:cubicBezTo>
                <a:cubicBezTo>
                  <a:pt x="1044298" y="18466"/>
                  <a:pt x="1047831" y="21654"/>
                  <a:pt x="1051060" y="25146"/>
                </a:cubicBezTo>
                <a:cubicBezTo>
                  <a:pt x="1051127" y="25235"/>
                  <a:pt x="1051194" y="25326"/>
                  <a:pt x="1051251" y="25418"/>
                </a:cubicBezTo>
                <a:cubicBezTo>
                  <a:pt x="1053146" y="28264"/>
                  <a:pt x="1052384" y="32107"/>
                  <a:pt x="1049536" y="34004"/>
                </a:cubicBezTo>
                <a:lnTo>
                  <a:pt x="1038964" y="41434"/>
                </a:lnTo>
                <a:cubicBezTo>
                  <a:pt x="1036478" y="43261"/>
                  <a:pt x="1033020" y="42976"/>
                  <a:pt x="1030867" y="40767"/>
                </a:cubicBezTo>
                <a:cubicBezTo>
                  <a:pt x="1029962" y="39830"/>
                  <a:pt x="1029010" y="38939"/>
                  <a:pt x="1028010" y="38100"/>
                </a:cubicBezTo>
                <a:cubicBezTo>
                  <a:pt x="1027753" y="37997"/>
                  <a:pt x="1027524" y="37834"/>
                  <a:pt x="1027343" y="37624"/>
                </a:cubicBezTo>
                <a:cubicBezTo>
                  <a:pt x="1018532" y="30242"/>
                  <a:pt x="1007407" y="26196"/>
                  <a:pt x="995911" y="26194"/>
                </a:cubicBezTo>
                <a:lnTo>
                  <a:pt x="993815" y="26194"/>
                </a:lnTo>
                <a:cubicBezTo>
                  <a:pt x="992672" y="26099"/>
                  <a:pt x="991529" y="26099"/>
                  <a:pt x="990386" y="26194"/>
                </a:cubicBezTo>
                <a:cubicBezTo>
                  <a:pt x="987414" y="26512"/>
                  <a:pt x="984481" y="27118"/>
                  <a:pt x="981623" y="28004"/>
                </a:cubicBezTo>
                <a:cubicBezTo>
                  <a:pt x="964526" y="33101"/>
                  <a:pt x="951524" y="47046"/>
                  <a:pt x="947638" y="64456"/>
                </a:cubicBezTo>
                <a:cubicBezTo>
                  <a:pt x="941704" y="90998"/>
                  <a:pt x="958411" y="117323"/>
                  <a:pt x="984957" y="123254"/>
                </a:cubicBezTo>
                <a:lnTo>
                  <a:pt x="988957" y="124016"/>
                </a:lnTo>
                <a:lnTo>
                  <a:pt x="992291" y="122968"/>
                </a:lnTo>
                <a:lnTo>
                  <a:pt x="1001816" y="122968"/>
                </a:lnTo>
                <a:cubicBezTo>
                  <a:pt x="1004274" y="122753"/>
                  <a:pt x="1006731" y="122403"/>
                  <a:pt x="1009150" y="121920"/>
                </a:cubicBezTo>
                <a:lnTo>
                  <a:pt x="1010484" y="121920"/>
                </a:lnTo>
                <a:lnTo>
                  <a:pt x="1011817" y="121920"/>
                </a:lnTo>
                <a:lnTo>
                  <a:pt x="1017437" y="119920"/>
                </a:lnTo>
                <a:lnTo>
                  <a:pt x="1018580" y="119444"/>
                </a:lnTo>
                <a:lnTo>
                  <a:pt x="1019723" y="118967"/>
                </a:lnTo>
                <a:lnTo>
                  <a:pt x="1020866" y="118396"/>
                </a:lnTo>
                <a:lnTo>
                  <a:pt x="1023438" y="117062"/>
                </a:lnTo>
                <a:lnTo>
                  <a:pt x="1024200" y="116491"/>
                </a:lnTo>
                <a:cubicBezTo>
                  <a:pt x="1031496" y="110931"/>
                  <a:pt x="1037316" y="103671"/>
                  <a:pt x="1041154" y="95345"/>
                </a:cubicBezTo>
                <a:cubicBezTo>
                  <a:pt x="1041764" y="93613"/>
                  <a:pt x="1041393" y="91690"/>
                  <a:pt x="1040202" y="90297"/>
                </a:cubicBezTo>
                <a:cubicBezTo>
                  <a:pt x="1039135" y="89178"/>
                  <a:pt x="1037649" y="88556"/>
                  <a:pt x="1036106" y="88583"/>
                </a:cubicBezTo>
                <a:lnTo>
                  <a:pt x="1008579" y="88583"/>
                </a:lnTo>
                <a:cubicBezTo>
                  <a:pt x="1005102" y="88583"/>
                  <a:pt x="1002292" y="85768"/>
                  <a:pt x="1002292" y="82296"/>
                </a:cubicBezTo>
                <a:lnTo>
                  <a:pt x="1002292" y="69437"/>
                </a:lnTo>
                <a:cubicBezTo>
                  <a:pt x="1002292" y="69373"/>
                  <a:pt x="1002292" y="69310"/>
                  <a:pt x="1002292" y="69245"/>
                </a:cubicBezTo>
                <a:cubicBezTo>
                  <a:pt x="1002350" y="65826"/>
                  <a:pt x="1005159" y="63097"/>
                  <a:pt x="1008579" y="63151"/>
                </a:cubicBezTo>
                <a:lnTo>
                  <a:pt x="1065729" y="63151"/>
                </a:lnTo>
                <a:lnTo>
                  <a:pt x="1066205" y="63151"/>
                </a:lnTo>
                <a:lnTo>
                  <a:pt x="1066777" y="63151"/>
                </a:lnTo>
                <a:cubicBezTo>
                  <a:pt x="1068139" y="64680"/>
                  <a:pt x="1068672" y="66776"/>
                  <a:pt x="1068205" y="68771"/>
                </a:cubicBezTo>
                <a:lnTo>
                  <a:pt x="1068205" y="80391"/>
                </a:lnTo>
                <a:cubicBezTo>
                  <a:pt x="1068244" y="101700"/>
                  <a:pt x="1059119" y="121997"/>
                  <a:pt x="1043155" y="136112"/>
                </a:cubicBezTo>
                <a:lnTo>
                  <a:pt x="1040869" y="138113"/>
                </a:lnTo>
                <a:lnTo>
                  <a:pt x="1039630" y="139065"/>
                </a:lnTo>
                <a:cubicBezTo>
                  <a:pt x="1038878" y="139697"/>
                  <a:pt x="1038087" y="140270"/>
                  <a:pt x="1037249" y="140780"/>
                </a:cubicBezTo>
                <a:lnTo>
                  <a:pt x="1036011" y="141637"/>
                </a:lnTo>
                <a:lnTo>
                  <a:pt x="1033630" y="143161"/>
                </a:lnTo>
                <a:lnTo>
                  <a:pt x="1032391" y="143923"/>
                </a:lnTo>
                <a:lnTo>
                  <a:pt x="1029915" y="145352"/>
                </a:lnTo>
                <a:lnTo>
                  <a:pt x="1029343" y="145352"/>
                </a:lnTo>
                <a:lnTo>
                  <a:pt x="1025343" y="147257"/>
                </a:lnTo>
                <a:lnTo>
                  <a:pt x="1024676" y="147257"/>
                </a:lnTo>
                <a:lnTo>
                  <a:pt x="1022104" y="148209"/>
                </a:lnTo>
                <a:lnTo>
                  <a:pt x="1020866" y="148209"/>
                </a:lnTo>
                <a:lnTo>
                  <a:pt x="1020104" y="148209"/>
                </a:lnTo>
                <a:lnTo>
                  <a:pt x="1018009" y="148971"/>
                </a:lnTo>
                <a:lnTo>
                  <a:pt x="1017151" y="148971"/>
                </a:lnTo>
                <a:lnTo>
                  <a:pt x="1015913" y="148971"/>
                </a:lnTo>
                <a:lnTo>
                  <a:pt x="1015056" y="148971"/>
                </a:lnTo>
                <a:lnTo>
                  <a:pt x="1013151" y="149447"/>
                </a:lnTo>
                <a:lnTo>
                  <a:pt x="1012103" y="149447"/>
                </a:lnTo>
                <a:lnTo>
                  <a:pt x="1010960" y="149447"/>
                </a:lnTo>
                <a:lnTo>
                  <a:pt x="1009912" y="149447"/>
                </a:lnTo>
                <a:lnTo>
                  <a:pt x="1008103" y="149447"/>
                </a:lnTo>
                <a:lnTo>
                  <a:pt x="1006960" y="149447"/>
                </a:lnTo>
                <a:lnTo>
                  <a:pt x="1005817" y="149447"/>
                </a:lnTo>
                <a:lnTo>
                  <a:pt x="1004578" y="149447"/>
                </a:lnTo>
                <a:lnTo>
                  <a:pt x="1002864" y="149447"/>
                </a:lnTo>
                <a:lnTo>
                  <a:pt x="995720" y="149447"/>
                </a:lnTo>
                <a:cubicBezTo>
                  <a:pt x="993939" y="149511"/>
                  <a:pt x="992167" y="149511"/>
                  <a:pt x="990386" y="149447"/>
                </a:cubicBezTo>
                <a:cubicBezTo>
                  <a:pt x="949171" y="147975"/>
                  <a:pt x="916948" y="113368"/>
                  <a:pt x="918425" y="72152"/>
                </a:cubicBezTo>
                <a:cubicBezTo>
                  <a:pt x="919901" y="30936"/>
                  <a:pt x="954505" y="-1282"/>
                  <a:pt x="995720" y="191"/>
                </a:cubicBezTo>
                <a:close/>
                <a:moveTo>
                  <a:pt x="836558" y="191"/>
                </a:moveTo>
                <a:cubicBezTo>
                  <a:pt x="877801" y="191"/>
                  <a:pt x="911234" y="33625"/>
                  <a:pt x="911234" y="74867"/>
                </a:cubicBezTo>
                <a:cubicBezTo>
                  <a:pt x="911234" y="116109"/>
                  <a:pt x="877801" y="149543"/>
                  <a:pt x="836558" y="149543"/>
                </a:cubicBezTo>
                <a:cubicBezTo>
                  <a:pt x="795315" y="149543"/>
                  <a:pt x="761882" y="116109"/>
                  <a:pt x="761882" y="74867"/>
                </a:cubicBezTo>
                <a:cubicBezTo>
                  <a:pt x="761882" y="33625"/>
                  <a:pt x="795315" y="191"/>
                  <a:pt x="836558" y="191"/>
                </a:cubicBezTo>
                <a:close/>
                <a:moveTo>
                  <a:pt x="200954" y="0"/>
                </a:moveTo>
                <a:cubicBezTo>
                  <a:pt x="242302" y="0"/>
                  <a:pt x="275821" y="33518"/>
                  <a:pt x="275821" y="74867"/>
                </a:cubicBezTo>
                <a:cubicBezTo>
                  <a:pt x="275821" y="116215"/>
                  <a:pt x="242302" y="149733"/>
                  <a:pt x="200954" y="149733"/>
                </a:cubicBezTo>
                <a:cubicBezTo>
                  <a:pt x="159606" y="149733"/>
                  <a:pt x="126088" y="116215"/>
                  <a:pt x="126088" y="74867"/>
                </a:cubicBezTo>
                <a:cubicBezTo>
                  <a:pt x="126088" y="33518"/>
                  <a:pt x="159606" y="0"/>
                  <a:pt x="200954" y="0"/>
                </a:cubicBezTo>
                <a:close/>
              </a:path>
            </a:pathLst>
          </a:custGeom>
          <a:solidFill>
            <a:schemeClr val="bg1"/>
          </a:solidFill>
          <a:ln w="9525" cap="flat">
            <a:noFill/>
            <a:miter/>
          </a:ln>
        </p:spPr>
        <p:txBody>
          <a:bodyPr vert="horz" wrap="square" lIns="91440" tIns="45720" rIns="91440" bIns="45720" rtlCol="0" anchor="ctr"/>
          <a:lstStyle/>
          <a:p>
            <a:pPr algn="l">
              <a:lnSpc>
                <a:spcPct val="110000"/>
              </a:lnSpc>
            </a:pPr>
            <a:endParaRPr kumimoji="1" lang="zh-CN" altLang="en-US"/>
          </a:p>
        </p:txBody>
      </p:sp>
      <p:pic>
        <p:nvPicPr>
          <p:cNvPr id="9" name="图片 8"/>
          <p:cNvPicPr>
            <a:picLocks noChangeAspect="1"/>
          </p:cNvPicPr>
          <p:nvPr/>
        </p:nvPicPr>
        <p:blipFill>
          <a:blip r:embed="rId4">
            <a:alphaModFix/>
          </a:blip>
          <a:srcRect/>
          <a:stretch>
            <a:fillRect/>
          </a:stretch>
        </p:blipFill>
        <p:spPr>
          <a:xfrm>
            <a:off x="9854929" y="6247"/>
            <a:ext cx="2371725" cy="1619250"/>
          </a:xfrm>
          <a:prstGeom prst="rect">
            <a:avLst/>
          </a:prstGeom>
          <a:noFill/>
          <a:ln>
            <a:noFill/>
          </a:ln>
        </p:spPr>
      </p:pic>
      <p:pic>
        <p:nvPicPr>
          <p:cNvPr id="10" name="图片 9"/>
          <p:cNvPicPr>
            <a:picLocks noChangeAspect="1"/>
          </p:cNvPicPr>
          <p:nvPr/>
        </p:nvPicPr>
        <p:blipFill>
          <a:blip r:embed="rId5">
            <a:alphaModFix/>
          </a:blip>
          <a:srcRect/>
          <a:stretch>
            <a:fillRect/>
          </a:stretch>
        </p:blipFill>
        <p:spPr>
          <a:xfrm>
            <a:off x="8537273" y="2792946"/>
            <a:ext cx="3698409" cy="3976964"/>
          </a:xfrm>
          <a:prstGeom prst="rect">
            <a:avLst/>
          </a:prstGeom>
          <a:noFill/>
          <a:ln>
            <a:noFill/>
          </a:ln>
        </p:spPr>
      </p:pic>
      <p:pic>
        <p:nvPicPr>
          <p:cNvPr id="11" name="图片 10"/>
          <p:cNvPicPr>
            <a:picLocks noChangeAspect="1"/>
          </p:cNvPicPr>
          <p:nvPr/>
        </p:nvPicPr>
        <p:blipFill>
          <a:blip r:embed="rId6">
            <a:alphaModFix/>
          </a:blip>
          <a:srcRect/>
          <a:stretch>
            <a:fillRect/>
          </a:stretch>
        </p:blipFill>
        <p:spPr>
          <a:xfrm>
            <a:off x="-183510" y="3122080"/>
            <a:ext cx="4043840" cy="3970449"/>
          </a:xfrm>
          <a:prstGeom prst="rect">
            <a:avLst/>
          </a:prstGeom>
          <a:noFill/>
          <a:ln>
            <a:noFill/>
          </a:ln>
        </p:spPr>
      </p:pic>
      <p:sp>
        <p:nvSpPr>
          <p:cNvPr id="12" name="标题 1"/>
          <p:cNvSpPr txBox="1"/>
          <p:nvPr/>
        </p:nvSpPr>
        <p:spPr>
          <a:xfrm>
            <a:off x="2469505" y="3098989"/>
            <a:ext cx="7207422" cy="2032569"/>
          </a:xfrm>
          <a:prstGeom prst="rect">
            <a:avLst/>
          </a:prstGeom>
          <a:noFill/>
          <a:ln>
            <a:noFill/>
          </a:ln>
        </p:spPr>
        <p:txBody>
          <a:bodyPr vert="horz" wrap="square" lIns="91440" tIns="45720" rIns="91440" bIns="45720" rtlCol="0" anchor="t"/>
          <a:lstStyle/>
          <a:p>
            <a:pPr algn="ctr">
              <a:lnSpc>
                <a:spcPct val="130000"/>
              </a:lnSpc>
            </a:pPr>
            <a:r>
              <a:rPr kumimoji="1" lang="en-US" altLang="zh-CN" sz="4800">
                <a:ln w="12700">
                  <a:noFill/>
                </a:ln>
                <a:solidFill>
                  <a:srgbClr val="262626">
                    <a:alpha val="100000"/>
                  </a:srgbClr>
                </a:solidFill>
                <a:latin typeface="Source Han Serif SC Regular"/>
                <a:ea typeface="Source Han Serif SC Regular"/>
                <a:cs typeface="Source Han Serif SC Regular"/>
              </a:rPr>
              <a:t>三农政策解读</a:t>
            </a:r>
            <a:endParaRPr kumimoji="1" lang="zh-CN" altLang="en-US"/>
          </a:p>
        </p:txBody>
      </p:sp>
      <p:pic>
        <p:nvPicPr>
          <p:cNvPr id="13" name="图片 12"/>
          <p:cNvPicPr>
            <a:picLocks noChangeAspect="1"/>
          </p:cNvPicPr>
          <p:nvPr/>
        </p:nvPicPr>
        <p:blipFill>
          <a:blip r:embed="rId7">
            <a:alphaModFix/>
          </a:blip>
          <a:srcRect/>
          <a:stretch>
            <a:fillRect/>
          </a:stretch>
        </p:blipFill>
        <p:spPr>
          <a:xfrm flipH="1">
            <a:off x="8174589" y="2535316"/>
            <a:ext cx="1667224" cy="198882"/>
          </a:xfrm>
          <a:prstGeom prst="rect">
            <a:avLst/>
          </a:prstGeom>
          <a:noFill/>
          <a:ln cap="sq">
            <a:noFill/>
          </a:ln>
        </p:spPr>
      </p:pic>
      <p:pic>
        <p:nvPicPr>
          <p:cNvPr id="14" name="图片 13"/>
          <p:cNvPicPr>
            <a:picLocks noChangeAspect="1"/>
          </p:cNvPicPr>
          <p:nvPr/>
        </p:nvPicPr>
        <p:blipFill>
          <a:blip r:embed="rId7">
            <a:alphaModFix/>
          </a:blip>
          <a:srcRect/>
          <a:stretch>
            <a:fillRect/>
          </a:stretch>
        </p:blipFill>
        <p:spPr>
          <a:xfrm flipH="1">
            <a:off x="2337487" y="2535316"/>
            <a:ext cx="1667224" cy="198882"/>
          </a:xfrm>
          <a:prstGeom prst="rect">
            <a:avLst/>
          </a:prstGeom>
          <a:noFill/>
          <a:ln cap="sq">
            <a:noFill/>
          </a:ln>
        </p:spPr>
      </p:pic>
      <p:pic>
        <p:nvPicPr>
          <p:cNvPr id="15" name="图片 14"/>
          <p:cNvPicPr>
            <a:picLocks noChangeAspect="1"/>
          </p:cNvPicPr>
          <p:nvPr/>
        </p:nvPicPr>
        <p:blipFill>
          <a:blip r:embed="rId8">
            <a:alphaModFix/>
          </a:blip>
          <a:srcRect/>
          <a:stretch>
            <a:fillRect/>
          </a:stretch>
        </p:blipFill>
        <p:spPr>
          <a:xfrm rot="20322905">
            <a:off x="8636946" y="1301289"/>
            <a:ext cx="1108483" cy="885614"/>
          </a:xfrm>
          <a:prstGeom prst="rect">
            <a:avLst/>
          </a:prstGeom>
          <a:noFill/>
          <a:ln>
            <a:noFill/>
          </a:ln>
        </p:spPr>
      </p:pic>
      <p:pic>
        <p:nvPicPr>
          <p:cNvPr id="16" name="图片 15"/>
          <p:cNvPicPr>
            <a:picLocks noChangeAspect="1"/>
          </p:cNvPicPr>
          <p:nvPr/>
        </p:nvPicPr>
        <p:blipFill>
          <a:blip r:embed="rId4">
            <a:alphaModFix/>
          </a:blip>
          <a:srcRect/>
          <a:stretch>
            <a:fillRect/>
          </a:stretch>
        </p:blipFill>
        <p:spPr>
          <a:xfrm flipH="1">
            <a:off x="6887" y="-2698"/>
            <a:ext cx="1687871" cy="1152362"/>
          </a:xfrm>
          <a:prstGeom prst="rect">
            <a:avLst/>
          </a:prstGeom>
          <a:noFill/>
          <a:ln>
            <a:noFill/>
          </a:ln>
        </p:spPr>
      </p:pic>
      <p:pic>
        <p:nvPicPr>
          <p:cNvPr id="17" name="图片 16"/>
          <p:cNvPicPr>
            <a:picLocks noChangeAspect="1"/>
          </p:cNvPicPr>
          <p:nvPr/>
        </p:nvPicPr>
        <p:blipFill>
          <a:blip r:embed="rId8">
            <a:alphaModFix/>
          </a:blip>
          <a:srcRect/>
          <a:stretch>
            <a:fillRect/>
          </a:stretch>
        </p:blipFill>
        <p:spPr>
          <a:xfrm rot="1277095" flipH="1">
            <a:off x="1415279" y="1084468"/>
            <a:ext cx="1381454" cy="1103701"/>
          </a:xfrm>
          <a:prstGeom prst="rect">
            <a:avLst/>
          </a:prstGeom>
          <a:noFill/>
          <a:ln>
            <a:noFill/>
          </a:ln>
        </p:spPr>
      </p:pic>
      <p:sp>
        <p:nvSpPr>
          <p:cNvPr id="18" name="标题 1"/>
          <p:cNvSpPr txBox="1"/>
          <p:nvPr/>
        </p:nvSpPr>
        <p:spPr>
          <a:xfrm>
            <a:off x="6885825" y="898289"/>
            <a:ext cx="1458309" cy="2154721"/>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02</a:t>
            </a:r>
            <a:endParaRPr kumimoji="1" lang="zh-CN" altLang="en-US"/>
          </a:p>
        </p:txBody>
      </p:sp>
      <p:sp>
        <p:nvSpPr>
          <p:cNvPr id="19" name="标题 1"/>
          <p:cNvSpPr txBox="1"/>
          <p:nvPr/>
        </p:nvSpPr>
        <p:spPr>
          <a:xfrm>
            <a:off x="4170599" y="2047165"/>
            <a:ext cx="3223226" cy="1005845"/>
          </a:xfrm>
          <a:prstGeom prst="rect">
            <a:avLst/>
          </a:prstGeom>
          <a:noFill/>
          <a:ln cap="sq">
            <a:noFill/>
          </a:ln>
        </p:spPr>
        <p:txBody>
          <a:bodyPr vert="horz" wrap="square" lIns="0" tIns="0" rIns="0" bIns="0" rtlCol="0" anchor="b"/>
          <a:lstStyle/>
          <a:p>
            <a:pPr algn="l">
              <a:lnSpc>
                <a:spcPct val="110000"/>
              </a:lnSpc>
            </a:pPr>
            <a:r>
              <a:rPr kumimoji="1" lang="en-US" altLang="zh-CN" sz="6600">
                <a:ln w="8890">
                  <a:noFill/>
                </a:ln>
                <a:solidFill>
                  <a:srgbClr val="900000">
                    <a:alpha val="100000"/>
                  </a:srgbClr>
                </a:solidFill>
                <a:latin typeface="Source Han Serif SC Regular"/>
                <a:ea typeface="Source Han Serif SC Regular"/>
                <a:cs typeface="Source Han Serif SC Regular"/>
              </a:rPr>
              <a:t>PART- </a:t>
            </a:r>
            <a:endParaRPr kumimoji="1"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1560765" y="5495040"/>
            <a:ext cx="610154" cy="639060"/>
          </a:xfrm>
          <a:custGeom>
            <a:avLst/>
            <a:gdLst>
              <a:gd name="T0" fmla="*/ 1516 w 1562"/>
              <a:gd name="T1" fmla="*/ 0 h 1636"/>
              <a:gd name="T2" fmla="*/ 1562 w 1562"/>
              <a:gd name="T3" fmla="*/ 11 h 1636"/>
              <a:gd name="T4" fmla="*/ 781 w 1562"/>
              <a:gd name="T5" fmla="*/ 1636 h 1636"/>
              <a:gd name="T6" fmla="*/ 0 w 1562"/>
              <a:gd name="T7" fmla="*/ 11 h 1636"/>
              <a:gd name="T8" fmla="*/ 57 w 1562"/>
              <a:gd name="T9" fmla="*/ 0 h 1636"/>
              <a:gd name="T10" fmla="*/ 1516 w 1562"/>
              <a:gd name="T11" fmla="*/ 0 h 1636"/>
            </a:gdLst>
            <a:ahLst/>
            <a:cxnLst/>
            <a:rect l="0" t="0" r="r" b="b"/>
            <a:pathLst>
              <a:path w="1562" h="1636">
                <a:moveTo>
                  <a:pt x="1516" y="0"/>
                </a:moveTo>
                <a:lnTo>
                  <a:pt x="1562" y="11"/>
                </a:lnTo>
                <a:lnTo>
                  <a:pt x="781" y="1636"/>
                </a:lnTo>
                <a:lnTo>
                  <a:pt x="0" y="11"/>
                </a:lnTo>
                <a:lnTo>
                  <a:pt x="57" y="0"/>
                </a:lnTo>
                <a:lnTo>
                  <a:pt x="1516" y="0"/>
                </a:lnTo>
                <a:close/>
              </a:path>
            </a:pathLst>
          </a:custGeom>
          <a:solidFill>
            <a:schemeClr val="accent1"/>
          </a:solidFill>
          <a:ln cap="sq">
            <a:noFill/>
          </a:ln>
        </p:spPr>
        <p:txBody>
          <a:bodyPr vert="horz" wrap="square" lIns="91440" tIns="45720" rIns="91440" bIns="45720" rtlCol="0" anchor="t"/>
          <a:lstStyle/>
          <a:p>
            <a:pPr algn="ctr">
              <a:lnSpc>
                <a:spcPct val="100000"/>
              </a:lnSpc>
            </a:pPr>
            <a:endParaRPr kumimoji="1" lang="zh-CN" altLang="en-US"/>
          </a:p>
        </p:txBody>
      </p:sp>
      <p:sp>
        <p:nvSpPr>
          <p:cNvPr id="5" name="标题 1"/>
          <p:cNvSpPr txBox="1"/>
          <p:nvPr/>
        </p:nvSpPr>
        <p:spPr>
          <a:xfrm>
            <a:off x="1556078" y="5392481"/>
            <a:ext cx="619528" cy="201170"/>
          </a:xfrm>
          <a:prstGeom prst="ellipse">
            <a:avLst/>
          </a:prstGeom>
          <a:solidFill>
            <a:schemeClr val="bg1">
              <a:lumMod val="85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6" name="标题 1"/>
          <p:cNvSpPr txBox="1"/>
          <p:nvPr/>
        </p:nvSpPr>
        <p:spPr>
          <a:xfrm>
            <a:off x="1667540" y="4269946"/>
            <a:ext cx="349682" cy="350820"/>
          </a:xfrm>
          <a:custGeom>
            <a:avLst/>
            <a:gdLst>
              <a:gd name="T0" fmla="*/ 128 w 257"/>
              <a:gd name="T1" fmla="*/ 0 h 258"/>
              <a:gd name="T2" fmla="*/ 0 w 257"/>
              <a:gd name="T3" fmla="*/ 129 h 258"/>
              <a:gd name="T4" fmla="*/ 128 w 257"/>
              <a:gd name="T5" fmla="*/ 258 h 258"/>
              <a:gd name="T6" fmla="*/ 257 w 257"/>
              <a:gd name="T7" fmla="*/ 129 h 258"/>
              <a:gd name="T8" fmla="*/ 128 w 257"/>
              <a:gd name="T9" fmla="*/ 0 h 258"/>
              <a:gd name="T10" fmla="*/ 183 w 257"/>
              <a:gd name="T11" fmla="*/ 132 h 258"/>
              <a:gd name="T12" fmla="*/ 167 w 257"/>
              <a:gd name="T13" fmla="*/ 147 h 258"/>
              <a:gd name="T14" fmla="*/ 109 w 257"/>
              <a:gd name="T15" fmla="*/ 205 h 258"/>
              <a:gd name="T16" fmla="*/ 104 w 257"/>
              <a:gd name="T17" fmla="*/ 205 h 258"/>
              <a:gd name="T18" fmla="*/ 88 w 257"/>
              <a:gd name="T19" fmla="*/ 190 h 258"/>
              <a:gd name="T20" fmla="*/ 88 w 257"/>
              <a:gd name="T21" fmla="*/ 184 h 258"/>
              <a:gd name="T22" fmla="*/ 143 w 257"/>
              <a:gd name="T23" fmla="*/ 129 h 258"/>
              <a:gd name="T24" fmla="*/ 88 w 257"/>
              <a:gd name="T25" fmla="*/ 73 h 258"/>
              <a:gd name="T26" fmla="*/ 88 w 257"/>
              <a:gd name="T27" fmla="*/ 68 h 258"/>
              <a:gd name="T28" fmla="*/ 104 w 257"/>
              <a:gd name="T29" fmla="*/ 52 h 258"/>
              <a:gd name="T30" fmla="*/ 109 w 257"/>
              <a:gd name="T31" fmla="*/ 52 h 258"/>
              <a:gd name="T32" fmla="*/ 167 w 257"/>
              <a:gd name="T33" fmla="*/ 110 h 258"/>
              <a:gd name="T34" fmla="*/ 183 w 257"/>
              <a:gd name="T35" fmla="*/ 126 h 258"/>
              <a:gd name="T36" fmla="*/ 183 w 257"/>
              <a:gd name="T37" fmla="*/ 132 h 258"/>
            </a:gdLst>
            <a:ahLst/>
            <a:cxnLst/>
            <a:rect l="0" t="0" r="r" b="b"/>
            <a:pathLst>
              <a:path w="257" h="258">
                <a:moveTo>
                  <a:pt x="128" y="0"/>
                </a:moveTo>
                <a:cubicBezTo>
                  <a:pt x="57" y="0"/>
                  <a:pt x="0" y="58"/>
                  <a:pt x="0" y="129"/>
                </a:cubicBezTo>
                <a:cubicBezTo>
                  <a:pt x="0" y="200"/>
                  <a:pt x="57" y="258"/>
                  <a:pt x="128" y="258"/>
                </a:cubicBezTo>
                <a:cubicBezTo>
                  <a:pt x="200" y="258"/>
                  <a:pt x="257" y="200"/>
                  <a:pt x="257" y="129"/>
                </a:cubicBezTo>
                <a:cubicBezTo>
                  <a:pt x="257" y="58"/>
                  <a:pt x="200" y="0"/>
                  <a:pt x="128" y="0"/>
                </a:cubicBezTo>
                <a:close/>
                <a:moveTo>
                  <a:pt x="183" y="132"/>
                </a:moveTo>
                <a:cubicBezTo>
                  <a:pt x="167" y="147"/>
                  <a:pt x="167" y="147"/>
                  <a:pt x="167" y="147"/>
                </a:cubicBezTo>
                <a:cubicBezTo>
                  <a:pt x="109" y="205"/>
                  <a:pt x="109" y="205"/>
                  <a:pt x="109" y="205"/>
                </a:cubicBezTo>
                <a:cubicBezTo>
                  <a:pt x="108" y="207"/>
                  <a:pt x="105" y="207"/>
                  <a:pt x="104" y="205"/>
                </a:cubicBezTo>
                <a:cubicBezTo>
                  <a:pt x="88" y="190"/>
                  <a:pt x="88" y="190"/>
                  <a:pt x="88" y="190"/>
                </a:cubicBezTo>
                <a:cubicBezTo>
                  <a:pt x="86" y="188"/>
                  <a:pt x="86" y="185"/>
                  <a:pt x="88" y="184"/>
                </a:cubicBezTo>
                <a:cubicBezTo>
                  <a:pt x="143" y="129"/>
                  <a:pt x="143" y="129"/>
                  <a:pt x="143" y="129"/>
                </a:cubicBezTo>
                <a:cubicBezTo>
                  <a:pt x="88" y="73"/>
                  <a:pt x="88" y="73"/>
                  <a:pt x="88" y="73"/>
                </a:cubicBezTo>
                <a:cubicBezTo>
                  <a:pt x="86" y="72"/>
                  <a:pt x="86" y="69"/>
                  <a:pt x="88" y="68"/>
                </a:cubicBezTo>
                <a:cubicBezTo>
                  <a:pt x="104" y="52"/>
                  <a:pt x="104" y="52"/>
                  <a:pt x="104" y="52"/>
                </a:cubicBezTo>
                <a:cubicBezTo>
                  <a:pt x="105" y="50"/>
                  <a:pt x="108" y="50"/>
                  <a:pt x="109" y="52"/>
                </a:cubicBezTo>
                <a:cubicBezTo>
                  <a:pt x="167" y="110"/>
                  <a:pt x="167" y="110"/>
                  <a:pt x="167" y="110"/>
                </a:cubicBezTo>
                <a:cubicBezTo>
                  <a:pt x="183" y="126"/>
                  <a:pt x="183" y="126"/>
                  <a:pt x="183" y="126"/>
                </a:cubicBezTo>
                <a:cubicBezTo>
                  <a:pt x="185" y="127"/>
                  <a:pt x="185" y="130"/>
                  <a:pt x="183" y="132"/>
                </a:cubicBezTo>
                <a:close/>
              </a:path>
            </a:pathLst>
          </a:custGeom>
          <a:solidFill>
            <a:schemeClr val="accent1"/>
          </a:solidFill>
          <a:ln cap="sq">
            <a:noFill/>
          </a:ln>
        </p:spPr>
        <p:txBody>
          <a:bodyPr vert="horz" wrap="square" lIns="91440" tIns="45720" rIns="91440" bIns="45720" rtlCol="0" anchor="t"/>
          <a:lstStyle/>
          <a:p>
            <a:pPr algn="ctr">
              <a:lnSpc>
                <a:spcPct val="110000"/>
              </a:lnSpc>
            </a:pPr>
            <a:endParaRPr kumimoji="1" lang="zh-CN" altLang="en-US"/>
          </a:p>
        </p:txBody>
      </p:sp>
      <p:sp>
        <p:nvSpPr>
          <p:cNvPr id="7" name="标题 1"/>
          <p:cNvSpPr txBox="1"/>
          <p:nvPr/>
        </p:nvSpPr>
        <p:spPr>
          <a:xfrm>
            <a:off x="669138" y="2489028"/>
            <a:ext cx="2479748" cy="1662506"/>
          </a:xfrm>
          <a:prstGeom prst="rect">
            <a:avLst/>
          </a:prstGeom>
          <a:noFill/>
          <a:ln>
            <a:noFill/>
          </a:ln>
        </p:spPr>
        <p:txBody>
          <a:bodyPr vert="horz" wrap="square" lIns="0" tIns="0" rIns="0" bIns="0" rtlCol="0" anchor="t"/>
          <a:lstStyle/>
          <a:p>
            <a:pPr algn="ctr">
              <a:lnSpc>
                <a:spcPct val="130000"/>
              </a:lnSpc>
            </a:pPr>
            <a:r>
              <a:rPr kumimoji="1" lang="en-US" altLang="zh-CN" sz="1128">
                <a:ln w="12700">
                  <a:noFill/>
                </a:ln>
                <a:solidFill>
                  <a:srgbClr val="262626">
                    <a:alpha val="100000"/>
                  </a:srgbClr>
                </a:solidFill>
                <a:latin typeface="Source Han Sans"/>
                <a:ea typeface="Source Han Sans"/>
                <a:cs typeface="Source Han Sans"/>
              </a:rPr>
              <a:t>自改革开放以来，我国三农政策经历了从传统的农业生产支持到现代农业发展支持的转变。从上世纪80年代的联产承包责任制，到90年代的市场化改革，再到21世纪初的现代农业建设，政策导向逐渐从提高农业生产效率转向促进农民增收、农业可持续发展以及农村社会全面进步。</a:t>
            </a:r>
            <a:endParaRPr kumimoji="1" lang="zh-CN" altLang="en-US"/>
          </a:p>
        </p:txBody>
      </p:sp>
      <p:sp>
        <p:nvSpPr>
          <p:cNvPr id="8" name="标题 1"/>
          <p:cNvSpPr txBox="1"/>
          <p:nvPr/>
        </p:nvSpPr>
        <p:spPr>
          <a:xfrm>
            <a:off x="660400" y="2088709"/>
            <a:ext cx="2484524" cy="307777"/>
          </a:xfrm>
          <a:prstGeom prst="rect">
            <a:avLst/>
          </a:prstGeom>
          <a:noFill/>
          <a:ln>
            <a:noFill/>
          </a:ln>
        </p:spPr>
        <p:txBody>
          <a:bodyPr vert="horz" wrap="square" lIns="0" tIns="0" rIns="0" bIns="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三农政策历史变迁</a:t>
            </a:r>
            <a:endParaRPr kumimoji="1" lang="zh-CN" altLang="en-US"/>
          </a:p>
        </p:txBody>
      </p:sp>
      <p:sp>
        <p:nvSpPr>
          <p:cNvPr id="9" name="标题 1"/>
          <p:cNvSpPr txBox="1"/>
          <p:nvPr/>
        </p:nvSpPr>
        <p:spPr>
          <a:xfrm>
            <a:off x="4420777" y="5472429"/>
            <a:ext cx="610154" cy="639060"/>
          </a:xfrm>
          <a:custGeom>
            <a:avLst/>
            <a:gdLst>
              <a:gd name="T0" fmla="*/ 1516 w 1562"/>
              <a:gd name="T1" fmla="*/ 0 h 1636"/>
              <a:gd name="T2" fmla="*/ 1562 w 1562"/>
              <a:gd name="T3" fmla="*/ 11 h 1636"/>
              <a:gd name="T4" fmla="*/ 781 w 1562"/>
              <a:gd name="T5" fmla="*/ 1636 h 1636"/>
              <a:gd name="T6" fmla="*/ 0 w 1562"/>
              <a:gd name="T7" fmla="*/ 11 h 1636"/>
              <a:gd name="T8" fmla="*/ 57 w 1562"/>
              <a:gd name="T9" fmla="*/ 0 h 1636"/>
              <a:gd name="T10" fmla="*/ 1516 w 1562"/>
              <a:gd name="T11" fmla="*/ 0 h 1636"/>
            </a:gdLst>
            <a:ahLst/>
            <a:cxnLst/>
            <a:rect l="0" t="0" r="r" b="b"/>
            <a:pathLst>
              <a:path w="1562" h="1636">
                <a:moveTo>
                  <a:pt x="1516" y="0"/>
                </a:moveTo>
                <a:lnTo>
                  <a:pt x="1562" y="11"/>
                </a:lnTo>
                <a:lnTo>
                  <a:pt x="781" y="1636"/>
                </a:lnTo>
                <a:lnTo>
                  <a:pt x="0" y="11"/>
                </a:lnTo>
                <a:lnTo>
                  <a:pt x="57" y="0"/>
                </a:lnTo>
                <a:lnTo>
                  <a:pt x="1516" y="0"/>
                </a:lnTo>
                <a:close/>
              </a:path>
            </a:pathLst>
          </a:custGeom>
          <a:solidFill>
            <a:schemeClr val="accent1">
              <a:lumMod val="50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10" name="标题 1"/>
          <p:cNvSpPr txBox="1"/>
          <p:nvPr/>
        </p:nvSpPr>
        <p:spPr>
          <a:xfrm>
            <a:off x="4416090" y="5369870"/>
            <a:ext cx="619528" cy="201170"/>
          </a:xfrm>
          <a:prstGeom prst="ellipse">
            <a:avLst/>
          </a:prstGeom>
          <a:solidFill>
            <a:schemeClr val="bg1">
              <a:lumMod val="85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11" name="标题 1"/>
          <p:cNvSpPr txBox="1"/>
          <p:nvPr/>
        </p:nvSpPr>
        <p:spPr>
          <a:xfrm>
            <a:off x="4530237" y="4292559"/>
            <a:ext cx="349682" cy="350820"/>
          </a:xfrm>
          <a:custGeom>
            <a:avLst/>
            <a:gdLst>
              <a:gd name="T0" fmla="*/ 128 w 257"/>
              <a:gd name="T1" fmla="*/ 0 h 258"/>
              <a:gd name="T2" fmla="*/ 0 w 257"/>
              <a:gd name="T3" fmla="*/ 129 h 258"/>
              <a:gd name="T4" fmla="*/ 128 w 257"/>
              <a:gd name="T5" fmla="*/ 258 h 258"/>
              <a:gd name="T6" fmla="*/ 257 w 257"/>
              <a:gd name="T7" fmla="*/ 129 h 258"/>
              <a:gd name="T8" fmla="*/ 128 w 257"/>
              <a:gd name="T9" fmla="*/ 0 h 258"/>
              <a:gd name="T10" fmla="*/ 183 w 257"/>
              <a:gd name="T11" fmla="*/ 132 h 258"/>
              <a:gd name="T12" fmla="*/ 167 w 257"/>
              <a:gd name="T13" fmla="*/ 147 h 258"/>
              <a:gd name="T14" fmla="*/ 109 w 257"/>
              <a:gd name="T15" fmla="*/ 205 h 258"/>
              <a:gd name="T16" fmla="*/ 104 w 257"/>
              <a:gd name="T17" fmla="*/ 205 h 258"/>
              <a:gd name="T18" fmla="*/ 88 w 257"/>
              <a:gd name="T19" fmla="*/ 190 h 258"/>
              <a:gd name="T20" fmla="*/ 88 w 257"/>
              <a:gd name="T21" fmla="*/ 184 h 258"/>
              <a:gd name="T22" fmla="*/ 143 w 257"/>
              <a:gd name="T23" fmla="*/ 129 h 258"/>
              <a:gd name="T24" fmla="*/ 88 w 257"/>
              <a:gd name="T25" fmla="*/ 73 h 258"/>
              <a:gd name="T26" fmla="*/ 88 w 257"/>
              <a:gd name="T27" fmla="*/ 68 h 258"/>
              <a:gd name="T28" fmla="*/ 104 w 257"/>
              <a:gd name="T29" fmla="*/ 52 h 258"/>
              <a:gd name="T30" fmla="*/ 109 w 257"/>
              <a:gd name="T31" fmla="*/ 52 h 258"/>
              <a:gd name="T32" fmla="*/ 167 w 257"/>
              <a:gd name="T33" fmla="*/ 110 h 258"/>
              <a:gd name="T34" fmla="*/ 183 w 257"/>
              <a:gd name="T35" fmla="*/ 126 h 258"/>
              <a:gd name="T36" fmla="*/ 183 w 257"/>
              <a:gd name="T37" fmla="*/ 132 h 258"/>
            </a:gdLst>
            <a:ahLst/>
            <a:cxnLst/>
            <a:rect l="0" t="0" r="r" b="b"/>
            <a:pathLst>
              <a:path w="257" h="258">
                <a:moveTo>
                  <a:pt x="128" y="0"/>
                </a:moveTo>
                <a:cubicBezTo>
                  <a:pt x="57" y="0"/>
                  <a:pt x="0" y="58"/>
                  <a:pt x="0" y="129"/>
                </a:cubicBezTo>
                <a:cubicBezTo>
                  <a:pt x="0" y="200"/>
                  <a:pt x="57" y="258"/>
                  <a:pt x="128" y="258"/>
                </a:cubicBezTo>
                <a:cubicBezTo>
                  <a:pt x="200" y="258"/>
                  <a:pt x="257" y="200"/>
                  <a:pt x="257" y="129"/>
                </a:cubicBezTo>
                <a:cubicBezTo>
                  <a:pt x="257" y="58"/>
                  <a:pt x="200" y="0"/>
                  <a:pt x="128" y="0"/>
                </a:cubicBezTo>
                <a:close/>
                <a:moveTo>
                  <a:pt x="183" y="132"/>
                </a:moveTo>
                <a:cubicBezTo>
                  <a:pt x="167" y="147"/>
                  <a:pt x="167" y="147"/>
                  <a:pt x="167" y="147"/>
                </a:cubicBezTo>
                <a:cubicBezTo>
                  <a:pt x="109" y="205"/>
                  <a:pt x="109" y="205"/>
                  <a:pt x="109" y="205"/>
                </a:cubicBezTo>
                <a:cubicBezTo>
                  <a:pt x="108" y="207"/>
                  <a:pt x="105" y="207"/>
                  <a:pt x="104" y="205"/>
                </a:cubicBezTo>
                <a:cubicBezTo>
                  <a:pt x="88" y="190"/>
                  <a:pt x="88" y="190"/>
                  <a:pt x="88" y="190"/>
                </a:cubicBezTo>
                <a:cubicBezTo>
                  <a:pt x="86" y="188"/>
                  <a:pt x="86" y="185"/>
                  <a:pt x="88" y="184"/>
                </a:cubicBezTo>
                <a:cubicBezTo>
                  <a:pt x="143" y="129"/>
                  <a:pt x="143" y="129"/>
                  <a:pt x="143" y="129"/>
                </a:cubicBezTo>
                <a:cubicBezTo>
                  <a:pt x="88" y="73"/>
                  <a:pt x="88" y="73"/>
                  <a:pt x="88" y="73"/>
                </a:cubicBezTo>
                <a:cubicBezTo>
                  <a:pt x="86" y="72"/>
                  <a:pt x="86" y="69"/>
                  <a:pt x="88" y="68"/>
                </a:cubicBezTo>
                <a:cubicBezTo>
                  <a:pt x="104" y="52"/>
                  <a:pt x="104" y="52"/>
                  <a:pt x="104" y="52"/>
                </a:cubicBezTo>
                <a:cubicBezTo>
                  <a:pt x="105" y="50"/>
                  <a:pt x="108" y="50"/>
                  <a:pt x="109" y="52"/>
                </a:cubicBezTo>
                <a:cubicBezTo>
                  <a:pt x="167" y="110"/>
                  <a:pt x="167" y="110"/>
                  <a:pt x="167" y="110"/>
                </a:cubicBezTo>
                <a:cubicBezTo>
                  <a:pt x="183" y="126"/>
                  <a:pt x="183" y="126"/>
                  <a:pt x="183" y="126"/>
                </a:cubicBezTo>
                <a:cubicBezTo>
                  <a:pt x="185" y="127"/>
                  <a:pt x="185" y="130"/>
                  <a:pt x="183" y="132"/>
                </a:cubicBezTo>
                <a:close/>
              </a:path>
            </a:pathLst>
          </a:custGeom>
          <a:solidFill>
            <a:schemeClr val="accent1">
              <a:lumMod val="50000"/>
            </a:schemeClr>
          </a:solidFill>
          <a:ln cap="sq">
            <a:noFill/>
          </a:ln>
        </p:spPr>
        <p:txBody>
          <a:bodyPr vert="horz" wrap="square" lIns="91440" tIns="45720" rIns="91440" bIns="45720" rtlCol="0" anchor="t"/>
          <a:lstStyle/>
          <a:p>
            <a:pPr algn="ctr">
              <a:lnSpc>
                <a:spcPct val="110000"/>
              </a:lnSpc>
            </a:pPr>
            <a:endParaRPr kumimoji="1" lang="zh-CN" altLang="en-US"/>
          </a:p>
        </p:txBody>
      </p:sp>
      <p:sp>
        <p:nvSpPr>
          <p:cNvPr id="12" name="标题 1"/>
          <p:cNvSpPr txBox="1"/>
          <p:nvPr/>
        </p:nvSpPr>
        <p:spPr>
          <a:xfrm>
            <a:off x="3460463" y="2489028"/>
            <a:ext cx="2467048" cy="1662506"/>
          </a:xfrm>
          <a:prstGeom prst="rect">
            <a:avLst/>
          </a:prstGeom>
          <a:noFill/>
          <a:ln>
            <a:noFill/>
          </a:ln>
        </p:spPr>
        <p:txBody>
          <a:bodyPr vert="horz" wrap="square" lIns="0" tIns="0" rIns="0" bIns="0" rtlCol="0" anchor="t"/>
          <a:lstStyle/>
          <a:p>
            <a:pPr algn="ctr">
              <a:lnSpc>
                <a:spcPct val="130000"/>
              </a:lnSpc>
            </a:pPr>
            <a:r>
              <a:rPr kumimoji="1" lang="en-US" altLang="zh-CN" sz="1230">
                <a:ln w="12700">
                  <a:noFill/>
                </a:ln>
                <a:solidFill>
                  <a:srgbClr val="262626">
                    <a:alpha val="100000"/>
                  </a:srgbClr>
                </a:solidFill>
                <a:latin typeface="Source Han Sans"/>
                <a:ea typeface="Source Han Sans"/>
                <a:cs typeface="Source Han Sans"/>
              </a:rPr>
              <a:t>当前，我国三农政策的核心是实施乡村振兴战略，强调产业兴旺、生态宜居、乡风文明、治理有效、生活富裕的总要求。政策要点包括加大农业科技创新力度、推进农业供给侧结构性改革、深化农村土地制度改革、完善农业支持保护体系等。</a:t>
            </a:r>
            <a:endParaRPr kumimoji="1" lang="zh-CN" altLang="en-US"/>
          </a:p>
        </p:txBody>
      </p:sp>
      <p:sp>
        <p:nvSpPr>
          <p:cNvPr id="13" name="标题 1"/>
          <p:cNvSpPr txBox="1"/>
          <p:nvPr/>
        </p:nvSpPr>
        <p:spPr>
          <a:xfrm>
            <a:off x="3451725" y="2088709"/>
            <a:ext cx="2484524" cy="307777"/>
          </a:xfrm>
          <a:prstGeom prst="rect">
            <a:avLst/>
          </a:prstGeom>
          <a:noFill/>
          <a:ln>
            <a:noFill/>
          </a:ln>
        </p:spPr>
        <p:txBody>
          <a:bodyPr vert="horz" wrap="square" lIns="0" tIns="0" rIns="0" bIns="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现阶段政策要点</a:t>
            </a:r>
            <a:endParaRPr kumimoji="1" lang="zh-CN" altLang="en-US"/>
          </a:p>
        </p:txBody>
      </p:sp>
      <p:sp>
        <p:nvSpPr>
          <p:cNvPr id="14" name="标题 1"/>
          <p:cNvSpPr txBox="1"/>
          <p:nvPr/>
        </p:nvSpPr>
        <p:spPr>
          <a:xfrm>
            <a:off x="7256608" y="5469868"/>
            <a:ext cx="610154" cy="639060"/>
          </a:xfrm>
          <a:custGeom>
            <a:avLst/>
            <a:gdLst>
              <a:gd name="T0" fmla="*/ 1516 w 1562"/>
              <a:gd name="T1" fmla="*/ 0 h 1636"/>
              <a:gd name="T2" fmla="*/ 1562 w 1562"/>
              <a:gd name="T3" fmla="*/ 11 h 1636"/>
              <a:gd name="T4" fmla="*/ 781 w 1562"/>
              <a:gd name="T5" fmla="*/ 1636 h 1636"/>
              <a:gd name="T6" fmla="*/ 0 w 1562"/>
              <a:gd name="T7" fmla="*/ 11 h 1636"/>
              <a:gd name="T8" fmla="*/ 57 w 1562"/>
              <a:gd name="T9" fmla="*/ 0 h 1636"/>
              <a:gd name="T10" fmla="*/ 1516 w 1562"/>
              <a:gd name="T11" fmla="*/ 0 h 1636"/>
            </a:gdLst>
            <a:ahLst/>
            <a:cxnLst/>
            <a:rect l="0" t="0" r="r" b="b"/>
            <a:pathLst>
              <a:path w="1562" h="1636">
                <a:moveTo>
                  <a:pt x="1516" y="0"/>
                </a:moveTo>
                <a:lnTo>
                  <a:pt x="1562" y="11"/>
                </a:lnTo>
                <a:lnTo>
                  <a:pt x="781" y="1636"/>
                </a:lnTo>
                <a:lnTo>
                  <a:pt x="0" y="11"/>
                </a:lnTo>
                <a:lnTo>
                  <a:pt x="57" y="0"/>
                </a:lnTo>
                <a:lnTo>
                  <a:pt x="1516" y="0"/>
                </a:lnTo>
                <a:close/>
              </a:path>
            </a:pathLst>
          </a:custGeom>
          <a:solidFill>
            <a:schemeClr val="bg1">
              <a:lumMod val="65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15" name="标题 1"/>
          <p:cNvSpPr txBox="1"/>
          <p:nvPr/>
        </p:nvSpPr>
        <p:spPr>
          <a:xfrm>
            <a:off x="7251921" y="5367310"/>
            <a:ext cx="619528" cy="201170"/>
          </a:xfrm>
          <a:prstGeom prst="ellipse">
            <a:avLst/>
          </a:prstGeom>
          <a:solidFill>
            <a:schemeClr val="bg1">
              <a:lumMod val="95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16" name="标题 1"/>
          <p:cNvSpPr txBox="1"/>
          <p:nvPr/>
        </p:nvSpPr>
        <p:spPr>
          <a:xfrm>
            <a:off x="7381573" y="4295117"/>
            <a:ext cx="349682" cy="350820"/>
          </a:xfrm>
          <a:custGeom>
            <a:avLst/>
            <a:gdLst>
              <a:gd name="T0" fmla="*/ 128 w 257"/>
              <a:gd name="T1" fmla="*/ 0 h 258"/>
              <a:gd name="T2" fmla="*/ 0 w 257"/>
              <a:gd name="T3" fmla="*/ 129 h 258"/>
              <a:gd name="T4" fmla="*/ 128 w 257"/>
              <a:gd name="T5" fmla="*/ 258 h 258"/>
              <a:gd name="T6" fmla="*/ 257 w 257"/>
              <a:gd name="T7" fmla="*/ 129 h 258"/>
              <a:gd name="T8" fmla="*/ 128 w 257"/>
              <a:gd name="T9" fmla="*/ 0 h 258"/>
              <a:gd name="T10" fmla="*/ 183 w 257"/>
              <a:gd name="T11" fmla="*/ 132 h 258"/>
              <a:gd name="T12" fmla="*/ 167 w 257"/>
              <a:gd name="T13" fmla="*/ 147 h 258"/>
              <a:gd name="T14" fmla="*/ 109 w 257"/>
              <a:gd name="T15" fmla="*/ 205 h 258"/>
              <a:gd name="T16" fmla="*/ 104 w 257"/>
              <a:gd name="T17" fmla="*/ 205 h 258"/>
              <a:gd name="T18" fmla="*/ 88 w 257"/>
              <a:gd name="T19" fmla="*/ 190 h 258"/>
              <a:gd name="T20" fmla="*/ 88 w 257"/>
              <a:gd name="T21" fmla="*/ 184 h 258"/>
              <a:gd name="T22" fmla="*/ 143 w 257"/>
              <a:gd name="T23" fmla="*/ 129 h 258"/>
              <a:gd name="T24" fmla="*/ 88 w 257"/>
              <a:gd name="T25" fmla="*/ 73 h 258"/>
              <a:gd name="T26" fmla="*/ 88 w 257"/>
              <a:gd name="T27" fmla="*/ 68 h 258"/>
              <a:gd name="T28" fmla="*/ 104 w 257"/>
              <a:gd name="T29" fmla="*/ 52 h 258"/>
              <a:gd name="T30" fmla="*/ 109 w 257"/>
              <a:gd name="T31" fmla="*/ 52 h 258"/>
              <a:gd name="T32" fmla="*/ 167 w 257"/>
              <a:gd name="T33" fmla="*/ 110 h 258"/>
              <a:gd name="T34" fmla="*/ 183 w 257"/>
              <a:gd name="T35" fmla="*/ 126 h 258"/>
              <a:gd name="T36" fmla="*/ 183 w 257"/>
              <a:gd name="T37" fmla="*/ 132 h 258"/>
            </a:gdLst>
            <a:ahLst/>
            <a:cxnLst/>
            <a:rect l="0" t="0" r="r" b="b"/>
            <a:pathLst>
              <a:path w="257" h="258">
                <a:moveTo>
                  <a:pt x="128" y="0"/>
                </a:moveTo>
                <a:cubicBezTo>
                  <a:pt x="57" y="0"/>
                  <a:pt x="0" y="58"/>
                  <a:pt x="0" y="129"/>
                </a:cubicBezTo>
                <a:cubicBezTo>
                  <a:pt x="0" y="200"/>
                  <a:pt x="57" y="258"/>
                  <a:pt x="128" y="258"/>
                </a:cubicBezTo>
                <a:cubicBezTo>
                  <a:pt x="200" y="258"/>
                  <a:pt x="257" y="200"/>
                  <a:pt x="257" y="129"/>
                </a:cubicBezTo>
                <a:cubicBezTo>
                  <a:pt x="257" y="58"/>
                  <a:pt x="200" y="0"/>
                  <a:pt x="128" y="0"/>
                </a:cubicBezTo>
                <a:close/>
                <a:moveTo>
                  <a:pt x="183" y="132"/>
                </a:moveTo>
                <a:cubicBezTo>
                  <a:pt x="167" y="147"/>
                  <a:pt x="167" y="147"/>
                  <a:pt x="167" y="147"/>
                </a:cubicBezTo>
                <a:cubicBezTo>
                  <a:pt x="109" y="205"/>
                  <a:pt x="109" y="205"/>
                  <a:pt x="109" y="205"/>
                </a:cubicBezTo>
                <a:cubicBezTo>
                  <a:pt x="108" y="207"/>
                  <a:pt x="105" y="207"/>
                  <a:pt x="104" y="205"/>
                </a:cubicBezTo>
                <a:cubicBezTo>
                  <a:pt x="88" y="190"/>
                  <a:pt x="88" y="190"/>
                  <a:pt x="88" y="190"/>
                </a:cubicBezTo>
                <a:cubicBezTo>
                  <a:pt x="86" y="188"/>
                  <a:pt x="86" y="185"/>
                  <a:pt x="88" y="184"/>
                </a:cubicBezTo>
                <a:cubicBezTo>
                  <a:pt x="143" y="129"/>
                  <a:pt x="143" y="129"/>
                  <a:pt x="143" y="129"/>
                </a:cubicBezTo>
                <a:cubicBezTo>
                  <a:pt x="88" y="73"/>
                  <a:pt x="88" y="73"/>
                  <a:pt x="88" y="73"/>
                </a:cubicBezTo>
                <a:cubicBezTo>
                  <a:pt x="86" y="72"/>
                  <a:pt x="86" y="69"/>
                  <a:pt x="88" y="68"/>
                </a:cubicBezTo>
                <a:cubicBezTo>
                  <a:pt x="104" y="52"/>
                  <a:pt x="104" y="52"/>
                  <a:pt x="104" y="52"/>
                </a:cubicBezTo>
                <a:cubicBezTo>
                  <a:pt x="105" y="50"/>
                  <a:pt x="108" y="50"/>
                  <a:pt x="109" y="52"/>
                </a:cubicBezTo>
                <a:cubicBezTo>
                  <a:pt x="167" y="110"/>
                  <a:pt x="167" y="110"/>
                  <a:pt x="167" y="110"/>
                </a:cubicBezTo>
                <a:cubicBezTo>
                  <a:pt x="183" y="126"/>
                  <a:pt x="183" y="126"/>
                  <a:pt x="183" y="126"/>
                </a:cubicBezTo>
                <a:cubicBezTo>
                  <a:pt x="185" y="127"/>
                  <a:pt x="185" y="130"/>
                  <a:pt x="183" y="132"/>
                </a:cubicBezTo>
                <a:close/>
              </a:path>
            </a:pathLst>
          </a:custGeom>
          <a:solidFill>
            <a:schemeClr val="bg1">
              <a:lumMod val="65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17" name="标题 1"/>
          <p:cNvSpPr txBox="1"/>
          <p:nvPr/>
        </p:nvSpPr>
        <p:spPr>
          <a:xfrm>
            <a:off x="6251788" y="2489028"/>
            <a:ext cx="2467048" cy="1662506"/>
          </a:xfrm>
          <a:prstGeom prst="rect">
            <a:avLst/>
          </a:prstGeom>
          <a:noFill/>
          <a:ln>
            <a:noFill/>
          </a:ln>
        </p:spPr>
        <p:txBody>
          <a:bodyPr vert="horz" wrap="square" lIns="0" tIns="0" rIns="0" bIns="0" rtlCol="0" anchor="t"/>
          <a:lstStyle/>
          <a:p>
            <a:pPr algn="ctr">
              <a:lnSpc>
                <a:spcPct val="130000"/>
              </a:lnSpc>
            </a:pPr>
            <a:r>
              <a:rPr kumimoji="1" lang="en-US" altLang="zh-CN" sz="1400">
                <a:ln w="12700">
                  <a:noFill/>
                </a:ln>
                <a:solidFill>
                  <a:srgbClr val="262626">
                    <a:alpha val="100000"/>
                  </a:srgbClr>
                </a:solidFill>
                <a:latin typeface="Source Han Sans"/>
                <a:ea typeface="Source Han Sans"/>
                <a:cs typeface="Source Han Sans"/>
              </a:rPr>
              <a:t>国家通过财政补贴、金融支持、税收优惠等多种方式，对农业发展给予扶持。比如，对种粮农民的直接补贴、农业保险的推广、农业信贷的贴息等，都是具体的扶持措施。</a:t>
            </a:r>
            <a:endParaRPr kumimoji="1" lang="zh-CN" altLang="en-US"/>
          </a:p>
        </p:txBody>
      </p:sp>
      <p:sp>
        <p:nvSpPr>
          <p:cNvPr id="18" name="标题 1"/>
          <p:cNvSpPr txBox="1"/>
          <p:nvPr/>
        </p:nvSpPr>
        <p:spPr>
          <a:xfrm>
            <a:off x="6243050" y="2088709"/>
            <a:ext cx="2484524" cy="307777"/>
          </a:xfrm>
          <a:prstGeom prst="rect">
            <a:avLst/>
          </a:prstGeom>
          <a:noFill/>
          <a:ln>
            <a:noFill/>
          </a:ln>
        </p:spPr>
        <p:txBody>
          <a:bodyPr vert="horz" wrap="square" lIns="0" tIns="0" rIns="0" bIns="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政策扶持措施</a:t>
            </a:r>
            <a:endParaRPr kumimoji="1" lang="zh-CN" altLang="en-US"/>
          </a:p>
        </p:txBody>
      </p:sp>
      <p:sp>
        <p:nvSpPr>
          <p:cNvPr id="19" name="标题 1"/>
          <p:cNvSpPr txBox="1"/>
          <p:nvPr/>
        </p:nvSpPr>
        <p:spPr>
          <a:xfrm>
            <a:off x="10047934" y="5469868"/>
            <a:ext cx="610154" cy="639060"/>
          </a:xfrm>
          <a:custGeom>
            <a:avLst/>
            <a:gdLst>
              <a:gd name="T0" fmla="*/ 1516 w 1562"/>
              <a:gd name="T1" fmla="*/ 0 h 1636"/>
              <a:gd name="T2" fmla="*/ 1562 w 1562"/>
              <a:gd name="T3" fmla="*/ 11 h 1636"/>
              <a:gd name="T4" fmla="*/ 781 w 1562"/>
              <a:gd name="T5" fmla="*/ 1636 h 1636"/>
              <a:gd name="T6" fmla="*/ 0 w 1562"/>
              <a:gd name="T7" fmla="*/ 11 h 1636"/>
              <a:gd name="T8" fmla="*/ 57 w 1562"/>
              <a:gd name="T9" fmla="*/ 0 h 1636"/>
              <a:gd name="T10" fmla="*/ 1516 w 1562"/>
              <a:gd name="T11" fmla="*/ 0 h 1636"/>
            </a:gdLst>
            <a:ahLst/>
            <a:cxnLst/>
            <a:rect l="0" t="0" r="r" b="b"/>
            <a:pathLst>
              <a:path w="1562" h="1636">
                <a:moveTo>
                  <a:pt x="1516" y="0"/>
                </a:moveTo>
                <a:lnTo>
                  <a:pt x="1562" y="11"/>
                </a:lnTo>
                <a:lnTo>
                  <a:pt x="781" y="1636"/>
                </a:lnTo>
                <a:lnTo>
                  <a:pt x="0" y="11"/>
                </a:lnTo>
                <a:lnTo>
                  <a:pt x="57" y="0"/>
                </a:lnTo>
                <a:lnTo>
                  <a:pt x="1516" y="0"/>
                </a:lnTo>
                <a:close/>
              </a:path>
            </a:pathLst>
          </a:custGeom>
          <a:solidFill>
            <a:schemeClr val="bg1">
              <a:lumMod val="50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20" name="标题 1"/>
          <p:cNvSpPr txBox="1"/>
          <p:nvPr/>
        </p:nvSpPr>
        <p:spPr>
          <a:xfrm>
            <a:off x="10043247" y="5367310"/>
            <a:ext cx="619528" cy="201170"/>
          </a:xfrm>
          <a:prstGeom prst="ellipse">
            <a:avLst/>
          </a:prstGeom>
          <a:solidFill>
            <a:schemeClr val="bg1">
              <a:lumMod val="85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21" name="标题 1"/>
          <p:cNvSpPr txBox="1"/>
          <p:nvPr/>
        </p:nvSpPr>
        <p:spPr>
          <a:xfrm>
            <a:off x="10172900" y="4295117"/>
            <a:ext cx="349682" cy="350820"/>
          </a:xfrm>
          <a:custGeom>
            <a:avLst/>
            <a:gdLst>
              <a:gd name="T0" fmla="*/ 128 w 257"/>
              <a:gd name="T1" fmla="*/ 0 h 258"/>
              <a:gd name="T2" fmla="*/ 0 w 257"/>
              <a:gd name="T3" fmla="*/ 129 h 258"/>
              <a:gd name="T4" fmla="*/ 128 w 257"/>
              <a:gd name="T5" fmla="*/ 258 h 258"/>
              <a:gd name="T6" fmla="*/ 257 w 257"/>
              <a:gd name="T7" fmla="*/ 129 h 258"/>
              <a:gd name="T8" fmla="*/ 128 w 257"/>
              <a:gd name="T9" fmla="*/ 0 h 258"/>
              <a:gd name="T10" fmla="*/ 183 w 257"/>
              <a:gd name="T11" fmla="*/ 132 h 258"/>
              <a:gd name="T12" fmla="*/ 167 w 257"/>
              <a:gd name="T13" fmla="*/ 147 h 258"/>
              <a:gd name="T14" fmla="*/ 109 w 257"/>
              <a:gd name="T15" fmla="*/ 205 h 258"/>
              <a:gd name="T16" fmla="*/ 104 w 257"/>
              <a:gd name="T17" fmla="*/ 205 h 258"/>
              <a:gd name="T18" fmla="*/ 88 w 257"/>
              <a:gd name="T19" fmla="*/ 190 h 258"/>
              <a:gd name="T20" fmla="*/ 88 w 257"/>
              <a:gd name="T21" fmla="*/ 184 h 258"/>
              <a:gd name="T22" fmla="*/ 143 w 257"/>
              <a:gd name="T23" fmla="*/ 129 h 258"/>
              <a:gd name="T24" fmla="*/ 88 w 257"/>
              <a:gd name="T25" fmla="*/ 73 h 258"/>
              <a:gd name="T26" fmla="*/ 88 w 257"/>
              <a:gd name="T27" fmla="*/ 68 h 258"/>
              <a:gd name="T28" fmla="*/ 104 w 257"/>
              <a:gd name="T29" fmla="*/ 52 h 258"/>
              <a:gd name="T30" fmla="*/ 109 w 257"/>
              <a:gd name="T31" fmla="*/ 52 h 258"/>
              <a:gd name="T32" fmla="*/ 167 w 257"/>
              <a:gd name="T33" fmla="*/ 110 h 258"/>
              <a:gd name="T34" fmla="*/ 183 w 257"/>
              <a:gd name="T35" fmla="*/ 126 h 258"/>
              <a:gd name="T36" fmla="*/ 183 w 257"/>
              <a:gd name="T37" fmla="*/ 132 h 258"/>
            </a:gdLst>
            <a:ahLst/>
            <a:cxnLst/>
            <a:rect l="0" t="0" r="r" b="b"/>
            <a:pathLst>
              <a:path w="257" h="258">
                <a:moveTo>
                  <a:pt x="128" y="0"/>
                </a:moveTo>
                <a:cubicBezTo>
                  <a:pt x="57" y="0"/>
                  <a:pt x="0" y="58"/>
                  <a:pt x="0" y="129"/>
                </a:cubicBezTo>
                <a:cubicBezTo>
                  <a:pt x="0" y="200"/>
                  <a:pt x="57" y="258"/>
                  <a:pt x="128" y="258"/>
                </a:cubicBezTo>
                <a:cubicBezTo>
                  <a:pt x="200" y="258"/>
                  <a:pt x="257" y="200"/>
                  <a:pt x="257" y="129"/>
                </a:cubicBezTo>
                <a:cubicBezTo>
                  <a:pt x="257" y="58"/>
                  <a:pt x="200" y="0"/>
                  <a:pt x="128" y="0"/>
                </a:cubicBezTo>
                <a:close/>
                <a:moveTo>
                  <a:pt x="183" y="132"/>
                </a:moveTo>
                <a:cubicBezTo>
                  <a:pt x="167" y="147"/>
                  <a:pt x="167" y="147"/>
                  <a:pt x="167" y="147"/>
                </a:cubicBezTo>
                <a:cubicBezTo>
                  <a:pt x="109" y="205"/>
                  <a:pt x="109" y="205"/>
                  <a:pt x="109" y="205"/>
                </a:cubicBezTo>
                <a:cubicBezTo>
                  <a:pt x="108" y="207"/>
                  <a:pt x="105" y="207"/>
                  <a:pt x="104" y="205"/>
                </a:cubicBezTo>
                <a:cubicBezTo>
                  <a:pt x="88" y="190"/>
                  <a:pt x="88" y="190"/>
                  <a:pt x="88" y="190"/>
                </a:cubicBezTo>
                <a:cubicBezTo>
                  <a:pt x="86" y="188"/>
                  <a:pt x="86" y="185"/>
                  <a:pt x="88" y="184"/>
                </a:cubicBezTo>
                <a:cubicBezTo>
                  <a:pt x="143" y="129"/>
                  <a:pt x="143" y="129"/>
                  <a:pt x="143" y="129"/>
                </a:cubicBezTo>
                <a:cubicBezTo>
                  <a:pt x="88" y="73"/>
                  <a:pt x="88" y="73"/>
                  <a:pt x="88" y="73"/>
                </a:cubicBezTo>
                <a:cubicBezTo>
                  <a:pt x="86" y="72"/>
                  <a:pt x="86" y="69"/>
                  <a:pt x="88" y="68"/>
                </a:cubicBezTo>
                <a:cubicBezTo>
                  <a:pt x="104" y="52"/>
                  <a:pt x="104" y="52"/>
                  <a:pt x="104" y="52"/>
                </a:cubicBezTo>
                <a:cubicBezTo>
                  <a:pt x="105" y="50"/>
                  <a:pt x="108" y="50"/>
                  <a:pt x="109" y="52"/>
                </a:cubicBezTo>
                <a:cubicBezTo>
                  <a:pt x="167" y="110"/>
                  <a:pt x="167" y="110"/>
                  <a:pt x="167" y="110"/>
                </a:cubicBezTo>
                <a:cubicBezTo>
                  <a:pt x="183" y="126"/>
                  <a:pt x="183" y="126"/>
                  <a:pt x="183" y="126"/>
                </a:cubicBezTo>
                <a:cubicBezTo>
                  <a:pt x="185" y="127"/>
                  <a:pt x="185" y="130"/>
                  <a:pt x="183" y="132"/>
                </a:cubicBezTo>
                <a:close/>
              </a:path>
            </a:pathLst>
          </a:custGeom>
          <a:solidFill>
            <a:schemeClr val="bg1">
              <a:lumMod val="50000"/>
            </a:schemeClr>
          </a:solidFill>
          <a:ln cap="sq">
            <a:noFill/>
          </a:ln>
        </p:spPr>
        <p:txBody>
          <a:bodyPr vert="horz" wrap="square" lIns="91440" tIns="45720" rIns="91440" bIns="45720" rtlCol="0" anchor="t"/>
          <a:lstStyle/>
          <a:p>
            <a:pPr algn="ctr">
              <a:lnSpc>
                <a:spcPct val="100000"/>
              </a:lnSpc>
            </a:pPr>
            <a:endParaRPr kumimoji="1" lang="zh-CN" altLang="en-US"/>
          </a:p>
        </p:txBody>
      </p:sp>
      <p:sp>
        <p:nvSpPr>
          <p:cNvPr id="22" name="标题 1"/>
          <p:cNvSpPr txBox="1"/>
          <p:nvPr/>
        </p:nvSpPr>
        <p:spPr>
          <a:xfrm>
            <a:off x="9043115" y="2489028"/>
            <a:ext cx="2479748" cy="1662506"/>
          </a:xfrm>
          <a:prstGeom prst="rect">
            <a:avLst/>
          </a:prstGeom>
          <a:noFill/>
          <a:ln>
            <a:noFill/>
          </a:ln>
        </p:spPr>
        <p:txBody>
          <a:bodyPr vert="horz" wrap="square" lIns="0" tIns="0" rIns="0" bIns="0" rtlCol="0" anchor="t"/>
          <a:lstStyle/>
          <a:p>
            <a:pPr algn="ctr">
              <a:lnSpc>
                <a:spcPct val="130000"/>
              </a:lnSpc>
            </a:pPr>
            <a:r>
              <a:rPr kumimoji="1" lang="en-US" altLang="zh-CN" sz="1400">
                <a:ln w="12700">
                  <a:noFill/>
                </a:ln>
                <a:solidFill>
                  <a:srgbClr val="262626">
                    <a:alpha val="100000"/>
                  </a:srgbClr>
                </a:solidFill>
                <a:latin typeface="Source Han Sans"/>
                <a:ea typeface="Source Han Sans"/>
                <a:cs typeface="Source Han Sans"/>
              </a:rPr>
              <a:t>政策效果评估主要从农业生产效率、农民收入水平、农村基础设施改善等方面进行。通过统计数据和实地调研，分析政策实施后的成效，为未来政策调整提供依据。</a:t>
            </a:r>
            <a:endParaRPr kumimoji="1" lang="zh-CN" altLang="en-US"/>
          </a:p>
        </p:txBody>
      </p:sp>
      <p:sp>
        <p:nvSpPr>
          <p:cNvPr id="23" name="标题 1"/>
          <p:cNvSpPr txBox="1"/>
          <p:nvPr/>
        </p:nvSpPr>
        <p:spPr>
          <a:xfrm>
            <a:off x="9034376" y="2088709"/>
            <a:ext cx="2484524" cy="307777"/>
          </a:xfrm>
          <a:prstGeom prst="rect">
            <a:avLst/>
          </a:prstGeom>
          <a:noFill/>
          <a:ln>
            <a:noFill/>
          </a:ln>
        </p:spPr>
        <p:txBody>
          <a:bodyPr vert="horz" wrap="square" lIns="0" tIns="0" rIns="0" bIns="0" rtlCol="0" anchor="b"/>
          <a:lstStyle/>
          <a:p>
            <a:pPr algn="ctr">
              <a:lnSpc>
                <a:spcPct val="100000"/>
              </a:lnSpc>
            </a:pPr>
            <a:r>
              <a:rPr kumimoji="1" lang="en-US" altLang="zh-CN" sz="1600">
                <a:ln w="12700">
                  <a:noFill/>
                </a:ln>
                <a:solidFill>
                  <a:srgbClr val="AC6C2A">
                    <a:alpha val="100000"/>
                  </a:srgbClr>
                </a:solidFill>
                <a:latin typeface="Source Han Sans CN Bold"/>
                <a:ea typeface="Source Han Sans CN Bold"/>
                <a:cs typeface="Source Han Sans CN Bold"/>
              </a:rPr>
              <a:t>政策效果评估</a:t>
            </a:r>
            <a:endParaRPr kumimoji="1" lang="zh-CN" altLang="en-US"/>
          </a:p>
        </p:txBody>
      </p:sp>
      <p:sp>
        <p:nvSpPr>
          <p:cNvPr id="24" name="标题 1"/>
          <p:cNvSpPr txBox="1"/>
          <p:nvPr/>
        </p:nvSpPr>
        <p:spPr>
          <a:xfrm>
            <a:off x="9861344" y="4795524"/>
            <a:ext cx="1008380" cy="764540"/>
          </a:xfrm>
          <a:prstGeom prst="rect">
            <a:avLst/>
          </a:prstGeom>
          <a:noFill/>
          <a:ln>
            <a:noFill/>
          </a:ln>
          <a:effectLst/>
        </p:spPr>
        <p:txBody>
          <a:bodyPr vert="horz" wrap="none" lIns="91440" tIns="45720" rIns="91440" bIns="45720" rtlCol="0" anchor="t">
            <a:spAutoFit/>
          </a:bodyPr>
          <a:lstStyle/>
          <a:p>
            <a:pPr algn="ctr">
              <a:lnSpc>
                <a:spcPct val="110000"/>
              </a:lnSpc>
            </a:pPr>
            <a:r>
              <a:rPr kumimoji="1" lang="en-US" altLang="zh-CN" sz="4800">
                <a:ln w="12700">
                  <a:noFill/>
                </a:ln>
                <a:solidFill>
                  <a:srgbClr val="262626">
                    <a:alpha val="100000"/>
                  </a:srgbClr>
                </a:solidFill>
                <a:latin typeface="OPPOSans H"/>
                <a:ea typeface="OPPOSans H"/>
                <a:cs typeface="OPPOSans H"/>
              </a:rPr>
              <a:t>04</a:t>
            </a:r>
            <a:endParaRPr kumimoji="1" lang="zh-CN" altLang="en-US"/>
          </a:p>
        </p:txBody>
      </p:sp>
      <p:sp>
        <p:nvSpPr>
          <p:cNvPr id="25" name="标题 1"/>
          <p:cNvSpPr txBox="1"/>
          <p:nvPr/>
        </p:nvSpPr>
        <p:spPr>
          <a:xfrm>
            <a:off x="7070017" y="4795524"/>
            <a:ext cx="1008380" cy="764540"/>
          </a:xfrm>
          <a:prstGeom prst="rect">
            <a:avLst/>
          </a:prstGeom>
          <a:noFill/>
          <a:ln>
            <a:noFill/>
          </a:ln>
          <a:effectLst/>
        </p:spPr>
        <p:txBody>
          <a:bodyPr vert="horz" wrap="none" lIns="91440" tIns="45720" rIns="91440" bIns="45720" rtlCol="0" anchor="t">
            <a:spAutoFit/>
          </a:bodyPr>
          <a:lstStyle/>
          <a:p>
            <a:pPr algn="ctr">
              <a:lnSpc>
                <a:spcPct val="110000"/>
              </a:lnSpc>
            </a:pPr>
            <a:r>
              <a:rPr kumimoji="1" lang="en-US" altLang="zh-CN" sz="4800">
                <a:ln w="12700">
                  <a:noFill/>
                </a:ln>
                <a:solidFill>
                  <a:srgbClr val="262626">
                    <a:alpha val="100000"/>
                  </a:srgbClr>
                </a:solidFill>
                <a:latin typeface="OPPOSans H"/>
                <a:ea typeface="OPPOSans H"/>
                <a:cs typeface="OPPOSans H"/>
              </a:rPr>
              <a:t>03</a:t>
            </a:r>
            <a:endParaRPr kumimoji="1" lang="zh-CN" altLang="en-US"/>
          </a:p>
        </p:txBody>
      </p:sp>
      <p:sp>
        <p:nvSpPr>
          <p:cNvPr id="26" name="标题 1"/>
          <p:cNvSpPr txBox="1"/>
          <p:nvPr/>
        </p:nvSpPr>
        <p:spPr>
          <a:xfrm>
            <a:off x="4225369" y="4772993"/>
            <a:ext cx="1008380" cy="764540"/>
          </a:xfrm>
          <a:prstGeom prst="rect">
            <a:avLst/>
          </a:prstGeom>
          <a:noFill/>
          <a:ln>
            <a:noFill/>
          </a:ln>
          <a:effectLst/>
        </p:spPr>
        <p:txBody>
          <a:bodyPr vert="horz" wrap="none" lIns="91440" tIns="45720" rIns="91440" bIns="45720" rtlCol="0" anchor="t">
            <a:spAutoFit/>
          </a:bodyPr>
          <a:lstStyle/>
          <a:p>
            <a:pPr algn="ctr">
              <a:lnSpc>
                <a:spcPct val="110000"/>
              </a:lnSpc>
            </a:pPr>
            <a:r>
              <a:rPr kumimoji="1" lang="en-US" altLang="zh-CN" sz="4800">
                <a:ln w="12700">
                  <a:noFill/>
                </a:ln>
                <a:solidFill>
                  <a:srgbClr val="262626">
                    <a:alpha val="100000"/>
                  </a:srgbClr>
                </a:solidFill>
                <a:latin typeface="OPPOSans H"/>
                <a:ea typeface="OPPOSans H"/>
                <a:cs typeface="OPPOSans H"/>
              </a:rPr>
              <a:t>02</a:t>
            </a:r>
            <a:endParaRPr kumimoji="1" lang="zh-CN" altLang="en-US"/>
          </a:p>
        </p:txBody>
      </p:sp>
      <p:sp>
        <p:nvSpPr>
          <p:cNvPr id="27" name="标题 1"/>
          <p:cNvSpPr txBox="1"/>
          <p:nvPr/>
        </p:nvSpPr>
        <p:spPr>
          <a:xfrm>
            <a:off x="1395577" y="4795265"/>
            <a:ext cx="906780" cy="764540"/>
          </a:xfrm>
          <a:prstGeom prst="rect">
            <a:avLst/>
          </a:prstGeom>
          <a:noFill/>
          <a:ln>
            <a:noFill/>
          </a:ln>
          <a:effectLst/>
        </p:spPr>
        <p:txBody>
          <a:bodyPr vert="horz" wrap="none" lIns="91440" tIns="45720" rIns="91440" bIns="45720" rtlCol="0" anchor="t">
            <a:spAutoFit/>
          </a:bodyPr>
          <a:lstStyle/>
          <a:p>
            <a:pPr algn="ctr">
              <a:lnSpc>
                <a:spcPct val="110000"/>
              </a:lnSpc>
            </a:pPr>
            <a:r>
              <a:rPr kumimoji="1" lang="en-US" altLang="zh-CN" sz="4800">
                <a:ln w="12700">
                  <a:noFill/>
                </a:ln>
                <a:solidFill>
                  <a:srgbClr val="262626">
                    <a:alpha val="100000"/>
                  </a:srgbClr>
                </a:solidFill>
                <a:latin typeface="OPPOSans H"/>
                <a:ea typeface="OPPOSans H"/>
                <a:cs typeface="OPPOSans H"/>
              </a:rPr>
              <a:t>01</a:t>
            </a:r>
            <a:endParaRPr kumimoji="1" lang="zh-CN" altLang="en-US"/>
          </a:p>
        </p:txBody>
      </p:sp>
      <p:sp>
        <p:nvSpPr>
          <p:cNvPr id="28"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国家政策导向</a:t>
            </a:r>
            <a:endParaRPr kumimoji="1" lang="zh-CN" altLang="en-US"/>
          </a:p>
        </p:txBody>
      </p:sp>
      <p:sp>
        <p:nvSpPr>
          <p:cNvPr id="30"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1"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2"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0" y="0"/>
            <a:ext cx="12192000" cy="6858000"/>
          </a:xfrm>
          <a:prstGeom prst="rect">
            <a:avLst/>
          </a:prstGeom>
          <a:solidFill>
            <a:schemeClr val="accent1">
              <a:lumMod val="60000"/>
              <a:lumOff val="40000"/>
            </a:schemeClr>
          </a:solidFill>
          <a:ln w="12700" cap="flat">
            <a:noFill/>
            <a:miter/>
          </a:ln>
          <a:effectLst/>
        </p:spPr>
        <p:txBody>
          <a:bodyPr vert="horz" wrap="square" lIns="91440" tIns="45720" rIns="91440" bIns="45720" rtlCol="0" anchor="ctr"/>
          <a:lstStyle/>
          <a:p>
            <a:pPr algn="ctr">
              <a:lnSpc>
                <a:spcPct val="110000"/>
              </a:lnSpc>
            </a:pPr>
            <a:endParaRPr kumimoji="1" lang="zh-CN" altLang="en-US"/>
          </a:p>
        </p:txBody>
      </p:sp>
      <p:sp>
        <p:nvSpPr>
          <p:cNvPr id="3" name="标题 1"/>
          <p:cNvSpPr txBox="1"/>
          <p:nvPr/>
        </p:nvSpPr>
        <p:spPr>
          <a:xfrm>
            <a:off x="106608" y="108734"/>
            <a:ext cx="11978785" cy="6640533"/>
          </a:xfrm>
          <a:custGeom>
            <a:avLst/>
            <a:gdLst>
              <a:gd name="adj" fmla="val 4356"/>
              <a:gd name="a" fmla="pin 0 adj 50000"/>
              <a:gd name="x1" fmla="*/ ss a 100000"/>
              <a:gd name="x2" fmla="+- r 0 x1"/>
              <a:gd name="y2" fmla="+- b 0 x1"/>
              <a:gd name="il" fmla="*/ x1 29289 100000"/>
              <a:gd name="ir" fmla="+- r 0 il"/>
              <a:gd name="ib" fmla="+- b 0 il"/>
            </a:gdLst>
            <a:ahLst/>
            <a:cxnLst/>
            <a:rect l="l" t="t" r="r" b="b"/>
            <a:pathLst>
              <a:path w="18028" h="9360">
                <a:moveTo>
                  <a:pt x="755" y="0"/>
                </a:moveTo>
                <a:lnTo>
                  <a:pt x="17273" y="0"/>
                </a:lnTo>
                <a:cubicBezTo>
                  <a:pt x="17449" y="0"/>
                  <a:pt x="17599" y="111"/>
                  <a:pt x="17656" y="268"/>
                </a:cubicBezTo>
                <a:lnTo>
                  <a:pt x="17663" y="286"/>
                </a:lnTo>
                <a:lnTo>
                  <a:pt x="17665" y="286"/>
                </a:lnTo>
                <a:cubicBezTo>
                  <a:pt x="17867" y="297"/>
                  <a:pt x="18028" y="464"/>
                  <a:pt x="18028" y="669"/>
                </a:cubicBezTo>
                <a:lnTo>
                  <a:pt x="18028" y="8691"/>
                </a:lnTo>
                <a:cubicBezTo>
                  <a:pt x="18028" y="8896"/>
                  <a:pt x="17867" y="9063"/>
                  <a:pt x="17665" y="9074"/>
                </a:cubicBezTo>
                <a:lnTo>
                  <a:pt x="17663" y="9074"/>
                </a:lnTo>
                <a:lnTo>
                  <a:pt x="17656" y="9092"/>
                </a:lnTo>
                <a:cubicBezTo>
                  <a:pt x="17599" y="9249"/>
                  <a:pt x="17449" y="9360"/>
                  <a:pt x="17273" y="9360"/>
                </a:cubicBezTo>
                <a:lnTo>
                  <a:pt x="755" y="9360"/>
                </a:lnTo>
                <a:cubicBezTo>
                  <a:pt x="579" y="9360"/>
                  <a:pt x="429" y="9249"/>
                  <a:pt x="372" y="9092"/>
                </a:cubicBezTo>
                <a:lnTo>
                  <a:pt x="365" y="9074"/>
                </a:lnTo>
                <a:lnTo>
                  <a:pt x="363" y="9074"/>
                </a:lnTo>
                <a:cubicBezTo>
                  <a:pt x="161" y="9063"/>
                  <a:pt x="0" y="8896"/>
                  <a:pt x="0" y="8691"/>
                </a:cubicBezTo>
                <a:lnTo>
                  <a:pt x="0" y="669"/>
                </a:lnTo>
                <a:cubicBezTo>
                  <a:pt x="0" y="464"/>
                  <a:pt x="161" y="297"/>
                  <a:pt x="363" y="286"/>
                </a:cubicBezTo>
                <a:lnTo>
                  <a:pt x="365" y="286"/>
                </a:lnTo>
                <a:lnTo>
                  <a:pt x="372" y="268"/>
                </a:lnTo>
                <a:cubicBezTo>
                  <a:pt x="429" y="111"/>
                  <a:pt x="579" y="0"/>
                  <a:pt x="755" y="0"/>
                </a:cubicBezTo>
                <a:close/>
              </a:path>
            </a:pathLst>
          </a:custGeom>
          <a:solidFill>
            <a:schemeClr val="bg1"/>
          </a:solidFill>
          <a:ln w="38100" cap="sq">
            <a:solidFill>
              <a:schemeClr val="accent1">
                <a:lumMod val="40000"/>
                <a:lumOff val="60000"/>
              </a:schemeClr>
            </a:solidFill>
            <a:miter/>
          </a:ln>
          <a:effectLst/>
        </p:spPr>
        <p:txBody>
          <a:bodyPr vert="horz" wrap="square" lIns="91440" tIns="45720" rIns="91440" bIns="45720" rtlCol="0" anchor="ctr"/>
          <a:lstStyle/>
          <a:p>
            <a:pPr algn="ctr">
              <a:lnSpc>
                <a:spcPct val="110000"/>
              </a:lnSpc>
            </a:pPr>
            <a:endParaRPr kumimoji="1" lang="zh-CN" altLang="en-US"/>
          </a:p>
        </p:txBody>
      </p:sp>
      <p:sp>
        <p:nvSpPr>
          <p:cNvPr id="4" name="标题 1"/>
          <p:cNvSpPr txBox="1"/>
          <p:nvPr/>
        </p:nvSpPr>
        <p:spPr>
          <a:xfrm>
            <a:off x="5083721" y="954440"/>
            <a:ext cx="1053475" cy="1053475"/>
          </a:xfrm>
          <a:custGeom>
            <a:avLst/>
            <a:gdLst>
              <a:gd name="connsiteX0" fmla="*/ 919977 w 919977"/>
              <a:gd name="connsiteY0" fmla="*/ 459989 h 919977"/>
              <a:gd name="connsiteX1" fmla="*/ 459989 w 919977"/>
              <a:gd name="connsiteY1" fmla="*/ 919977 h 919977"/>
              <a:gd name="connsiteX2" fmla="*/ 0 w 919977"/>
              <a:gd name="connsiteY2" fmla="*/ 459989 h 919977"/>
              <a:gd name="connsiteX3" fmla="*/ 459989 w 919977"/>
              <a:gd name="connsiteY3" fmla="*/ 0 h 919977"/>
              <a:gd name="connsiteX4" fmla="*/ 919977 w 919977"/>
              <a:gd name="connsiteY4" fmla="*/ 459989 h 919977"/>
            </a:gdLst>
            <a:ahLst/>
            <a:cxnLst/>
            <a:rect l="l" t="t" r="r" b="b"/>
            <a:pathLst>
              <a:path w="919977" h="919977">
                <a:moveTo>
                  <a:pt x="919977" y="459989"/>
                </a:moveTo>
                <a:cubicBezTo>
                  <a:pt x="919977" y="714033"/>
                  <a:pt x="714033" y="919977"/>
                  <a:pt x="459989" y="919977"/>
                </a:cubicBezTo>
                <a:cubicBezTo>
                  <a:pt x="205944" y="919977"/>
                  <a:pt x="0" y="714033"/>
                  <a:pt x="0" y="459989"/>
                </a:cubicBezTo>
                <a:cubicBezTo>
                  <a:pt x="0" y="205944"/>
                  <a:pt x="205944" y="0"/>
                  <a:pt x="459989" y="0"/>
                </a:cubicBezTo>
                <a:cubicBezTo>
                  <a:pt x="714033" y="0"/>
                  <a:pt x="919977" y="205944"/>
                  <a:pt x="919977" y="459989"/>
                </a:cubicBezTo>
                <a:close/>
              </a:path>
            </a:pathLst>
          </a:custGeom>
          <a:solidFill>
            <a:schemeClr val="accent1">
              <a:lumMod val="40000"/>
              <a:lumOff val="60000"/>
            </a:schemeClr>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5" name="标题 1"/>
          <p:cNvSpPr txBox="1"/>
          <p:nvPr/>
        </p:nvSpPr>
        <p:spPr>
          <a:xfrm>
            <a:off x="5083586" y="5211325"/>
            <a:ext cx="1053437" cy="1053437"/>
          </a:xfrm>
          <a:custGeom>
            <a:avLst/>
            <a:gdLst>
              <a:gd name="connsiteX0" fmla="*/ 919944 w 919944"/>
              <a:gd name="connsiteY0" fmla="*/ 459972 h 919944"/>
              <a:gd name="connsiteX1" fmla="*/ 459972 w 919944"/>
              <a:gd name="connsiteY1" fmla="*/ 919944 h 919944"/>
              <a:gd name="connsiteX2" fmla="*/ 0 w 919944"/>
              <a:gd name="connsiteY2" fmla="*/ 459972 h 919944"/>
              <a:gd name="connsiteX3" fmla="*/ 459972 w 919944"/>
              <a:gd name="connsiteY3" fmla="*/ 0 h 919944"/>
              <a:gd name="connsiteX4" fmla="*/ 919944 w 919944"/>
              <a:gd name="connsiteY4" fmla="*/ 459972 h 919944"/>
            </a:gdLst>
            <a:ahLst/>
            <a:cxnLst/>
            <a:rect l="l" t="t" r="r" b="b"/>
            <a:pathLst>
              <a:path w="919944" h="919944">
                <a:moveTo>
                  <a:pt x="919944" y="459972"/>
                </a:moveTo>
                <a:cubicBezTo>
                  <a:pt x="919944" y="714008"/>
                  <a:pt x="714008" y="919944"/>
                  <a:pt x="459972" y="919944"/>
                </a:cubicBezTo>
                <a:cubicBezTo>
                  <a:pt x="205936" y="919944"/>
                  <a:pt x="0" y="714008"/>
                  <a:pt x="0" y="459972"/>
                </a:cubicBezTo>
                <a:cubicBezTo>
                  <a:pt x="0" y="205936"/>
                  <a:pt x="205937" y="0"/>
                  <a:pt x="459972" y="0"/>
                </a:cubicBezTo>
                <a:cubicBezTo>
                  <a:pt x="714008" y="0"/>
                  <a:pt x="919944" y="205937"/>
                  <a:pt x="919944" y="459972"/>
                </a:cubicBezTo>
                <a:close/>
              </a:path>
            </a:pathLst>
          </a:custGeom>
          <a:solidFill>
            <a:schemeClr val="accent1">
              <a:lumMod val="40000"/>
              <a:lumOff val="60000"/>
            </a:schemeClr>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6" name="标题 1"/>
          <p:cNvSpPr txBox="1"/>
          <p:nvPr/>
        </p:nvSpPr>
        <p:spPr>
          <a:xfrm>
            <a:off x="5811269" y="2442183"/>
            <a:ext cx="1053483" cy="1053482"/>
          </a:xfrm>
          <a:custGeom>
            <a:avLst/>
            <a:gdLst>
              <a:gd name="connsiteX0" fmla="*/ 919984 w 919984"/>
              <a:gd name="connsiteY0" fmla="*/ 459992 h 919983"/>
              <a:gd name="connsiteX1" fmla="*/ 459992 w 919984"/>
              <a:gd name="connsiteY1" fmla="*/ 919984 h 919983"/>
              <a:gd name="connsiteX2" fmla="*/ 0 w 919984"/>
              <a:gd name="connsiteY2" fmla="*/ 459992 h 919983"/>
              <a:gd name="connsiteX3" fmla="*/ 459992 w 919984"/>
              <a:gd name="connsiteY3" fmla="*/ 0 h 919983"/>
              <a:gd name="connsiteX4" fmla="*/ 919984 w 919984"/>
              <a:gd name="connsiteY4" fmla="*/ 459992 h 919983"/>
            </a:gdLst>
            <a:ahLst/>
            <a:cxnLst/>
            <a:rect l="l" t="t" r="r" b="b"/>
            <a:pathLst>
              <a:path w="919984" h="919983">
                <a:moveTo>
                  <a:pt x="919984" y="459992"/>
                </a:moveTo>
                <a:cubicBezTo>
                  <a:pt x="919984" y="714039"/>
                  <a:pt x="714038" y="919984"/>
                  <a:pt x="459992" y="919984"/>
                </a:cubicBezTo>
                <a:cubicBezTo>
                  <a:pt x="205945" y="919984"/>
                  <a:pt x="0" y="714039"/>
                  <a:pt x="0" y="459992"/>
                </a:cubicBezTo>
                <a:cubicBezTo>
                  <a:pt x="0" y="205946"/>
                  <a:pt x="205946" y="0"/>
                  <a:pt x="459992" y="0"/>
                </a:cubicBezTo>
                <a:cubicBezTo>
                  <a:pt x="714039" y="0"/>
                  <a:pt x="919984" y="205946"/>
                  <a:pt x="919984" y="459992"/>
                </a:cubicBezTo>
                <a:close/>
              </a:path>
            </a:pathLst>
          </a:custGeom>
          <a:solidFill>
            <a:schemeClr val="accent1"/>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7" name="标题 1"/>
          <p:cNvSpPr txBox="1"/>
          <p:nvPr/>
        </p:nvSpPr>
        <p:spPr>
          <a:xfrm>
            <a:off x="1059655" y="2705796"/>
            <a:ext cx="1854046" cy="1854044"/>
          </a:xfrm>
          <a:custGeom>
            <a:avLst/>
            <a:gdLst>
              <a:gd name="connsiteX0" fmla="*/ 2351135 w 2351134"/>
              <a:gd name="connsiteY0" fmla="*/ 1175567 h 2351134"/>
              <a:gd name="connsiteX1" fmla="*/ 1175568 w 2351134"/>
              <a:gd name="connsiteY1" fmla="*/ 2351135 h 2351134"/>
              <a:gd name="connsiteX2" fmla="*/ 0 w 2351134"/>
              <a:gd name="connsiteY2" fmla="*/ 1175567 h 2351134"/>
              <a:gd name="connsiteX3" fmla="*/ 1175568 w 2351134"/>
              <a:gd name="connsiteY3" fmla="*/ 0 h 2351134"/>
              <a:gd name="connsiteX4" fmla="*/ 2351135 w 2351134"/>
              <a:gd name="connsiteY4" fmla="*/ 1175567 h 2351134"/>
            </a:gdLst>
            <a:ahLst/>
            <a:cxnLst/>
            <a:rect l="l" t="t" r="r" b="b"/>
            <a:pathLst>
              <a:path w="2351134" h="2351134">
                <a:moveTo>
                  <a:pt x="2351135" y="1175567"/>
                </a:moveTo>
                <a:cubicBezTo>
                  <a:pt x="2351135" y="1824815"/>
                  <a:pt x="1824816" y="2351135"/>
                  <a:pt x="1175568" y="2351135"/>
                </a:cubicBezTo>
                <a:cubicBezTo>
                  <a:pt x="526320" y="2351135"/>
                  <a:pt x="0" y="1824815"/>
                  <a:pt x="0" y="1175567"/>
                </a:cubicBezTo>
                <a:cubicBezTo>
                  <a:pt x="0" y="526319"/>
                  <a:pt x="526320" y="0"/>
                  <a:pt x="1175568" y="0"/>
                </a:cubicBezTo>
                <a:cubicBezTo>
                  <a:pt x="1824816" y="0"/>
                  <a:pt x="2351135" y="526319"/>
                  <a:pt x="2351135" y="1175567"/>
                </a:cubicBezTo>
                <a:close/>
              </a:path>
            </a:pathLst>
          </a:custGeom>
          <a:solidFill>
            <a:schemeClr val="bg1"/>
          </a:solidFill>
          <a:ln w="31750" cap="flat">
            <a:solidFill>
              <a:schemeClr val="accent1"/>
            </a:solidFill>
            <a:miter/>
          </a:ln>
          <a:effectLst/>
        </p:spPr>
        <p:txBody>
          <a:bodyPr vert="horz" wrap="square" lIns="91440" tIns="45720" rIns="91440" bIns="45720" rtlCol="0" anchor="ctr"/>
          <a:lstStyle/>
          <a:p>
            <a:pPr algn="l">
              <a:lnSpc>
                <a:spcPct val="110000"/>
              </a:lnSpc>
            </a:pPr>
            <a:endParaRPr kumimoji="1" lang="zh-CN" altLang="en-US"/>
          </a:p>
        </p:txBody>
      </p:sp>
      <p:sp>
        <p:nvSpPr>
          <p:cNvPr id="8" name="标题 1"/>
          <p:cNvSpPr txBox="1"/>
          <p:nvPr/>
        </p:nvSpPr>
        <p:spPr>
          <a:xfrm>
            <a:off x="1687845" y="3351162"/>
            <a:ext cx="597664" cy="563312"/>
          </a:xfrm>
          <a:custGeom>
            <a:avLst/>
            <a:gdLst>
              <a:gd name="connsiteX0" fmla="*/ 565749 w 763907"/>
              <a:gd name="connsiteY0" fmla="*/ 529546 h 720000"/>
              <a:gd name="connsiteX1" fmla="*/ 585849 w 763907"/>
              <a:gd name="connsiteY1" fmla="*/ 537865 h 720000"/>
              <a:gd name="connsiteX2" fmla="*/ 698960 w 763907"/>
              <a:gd name="connsiteY2" fmla="*/ 650977 h 720000"/>
              <a:gd name="connsiteX3" fmla="*/ 698960 w 763907"/>
              <a:gd name="connsiteY3" fmla="*/ 691178 h 720000"/>
              <a:gd name="connsiteX4" fmla="*/ 678860 w 763907"/>
              <a:gd name="connsiteY4" fmla="*/ 699521 h 720000"/>
              <a:gd name="connsiteX5" fmla="*/ 658760 w 763907"/>
              <a:gd name="connsiteY5" fmla="*/ 691178 h 720000"/>
              <a:gd name="connsiteX6" fmla="*/ 545648 w 763907"/>
              <a:gd name="connsiteY6" fmla="*/ 578066 h 720000"/>
              <a:gd name="connsiteX7" fmla="*/ 545648 w 763907"/>
              <a:gd name="connsiteY7" fmla="*/ 537865 h 720000"/>
              <a:gd name="connsiteX8" fmla="*/ 565749 w 763907"/>
              <a:gd name="connsiteY8" fmla="*/ 529546 h 720000"/>
              <a:gd name="connsiteX9" fmla="*/ 565749 w 763907"/>
              <a:gd name="connsiteY9" fmla="*/ 359807 h 720000"/>
              <a:gd name="connsiteX10" fmla="*/ 735464 w 763907"/>
              <a:gd name="connsiteY10" fmla="*/ 359807 h 720000"/>
              <a:gd name="connsiteX11" fmla="*/ 763907 w 763907"/>
              <a:gd name="connsiteY11" fmla="*/ 388251 h 720000"/>
              <a:gd name="connsiteX12" fmla="*/ 735464 w 763907"/>
              <a:gd name="connsiteY12" fmla="*/ 416695 h 720000"/>
              <a:gd name="connsiteX13" fmla="*/ 565749 w 763907"/>
              <a:gd name="connsiteY13" fmla="*/ 416695 h 720000"/>
              <a:gd name="connsiteX14" fmla="*/ 537305 w 763907"/>
              <a:gd name="connsiteY14" fmla="*/ 388251 h 720000"/>
              <a:gd name="connsiteX15" fmla="*/ 565749 w 763907"/>
              <a:gd name="connsiteY15" fmla="*/ 359807 h 720000"/>
              <a:gd name="connsiteX16" fmla="*/ 678860 w 763907"/>
              <a:gd name="connsiteY16" fmla="*/ 77005 h 720000"/>
              <a:gd name="connsiteX17" fmla="*/ 698960 w 763907"/>
              <a:gd name="connsiteY17" fmla="*/ 85325 h 720000"/>
              <a:gd name="connsiteX18" fmla="*/ 698960 w 763907"/>
              <a:gd name="connsiteY18" fmla="*/ 125525 h 720000"/>
              <a:gd name="connsiteX19" fmla="*/ 585849 w 763907"/>
              <a:gd name="connsiteY19" fmla="*/ 238636 h 720000"/>
              <a:gd name="connsiteX20" fmla="*/ 565749 w 763907"/>
              <a:gd name="connsiteY20" fmla="*/ 246980 h 720000"/>
              <a:gd name="connsiteX21" fmla="*/ 545648 w 763907"/>
              <a:gd name="connsiteY21" fmla="*/ 238636 h 720000"/>
              <a:gd name="connsiteX22" fmla="*/ 545648 w 763907"/>
              <a:gd name="connsiteY22" fmla="*/ 198436 h 720000"/>
              <a:gd name="connsiteX23" fmla="*/ 658760 w 763907"/>
              <a:gd name="connsiteY23" fmla="*/ 85325 h 720000"/>
              <a:gd name="connsiteX24" fmla="*/ 678860 w 763907"/>
              <a:gd name="connsiteY24" fmla="*/ 77005 h 720000"/>
              <a:gd name="connsiteX25" fmla="*/ 362802 w 763907"/>
              <a:gd name="connsiteY25" fmla="*/ 5 h 720000"/>
              <a:gd name="connsiteX26" fmla="*/ 422012 w 763907"/>
              <a:gd name="connsiteY26" fmla="*/ 16490 h 720000"/>
              <a:gd name="connsiteX27" fmla="*/ 481080 w 763907"/>
              <a:gd name="connsiteY27" fmla="*/ 119457 h 720000"/>
              <a:gd name="connsiteX28" fmla="*/ 481080 w 763907"/>
              <a:gd name="connsiteY28" fmla="*/ 600631 h 720000"/>
              <a:gd name="connsiteX29" fmla="*/ 422012 w 763907"/>
              <a:gd name="connsiteY29" fmla="*/ 703598 h 720000"/>
              <a:gd name="connsiteX30" fmla="*/ 361806 w 763907"/>
              <a:gd name="connsiteY30" fmla="*/ 720000 h 720000"/>
              <a:gd name="connsiteX31" fmla="*/ 303306 w 763907"/>
              <a:gd name="connsiteY31" fmla="*/ 704546 h 720000"/>
              <a:gd name="connsiteX32" fmla="*/ 60870 w 763907"/>
              <a:gd name="connsiteY32" fmla="*/ 568300 h 720000"/>
              <a:gd name="connsiteX33" fmla="*/ 0 w 763907"/>
              <a:gd name="connsiteY33" fmla="*/ 464291 h 720000"/>
              <a:gd name="connsiteX34" fmla="*/ 0 w 763907"/>
              <a:gd name="connsiteY34" fmla="*/ 255702 h 720000"/>
              <a:gd name="connsiteX35" fmla="*/ 60870 w 763907"/>
              <a:gd name="connsiteY35" fmla="*/ 151693 h 720000"/>
              <a:gd name="connsiteX36" fmla="*/ 303306 w 763907"/>
              <a:gd name="connsiteY36" fmla="*/ 15447 h 720000"/>
              <a:gd name="connsiteX37" fmla="*/ 362802 w 763907"/>
              <a:gd name="connsiteY37" fmla="*/ 5 h 720000"/>
            </a:gdLst>
            <a:ahLst/>
            <a:cxnLst/>
            <a:rect l="l" t="t" r="r" b="b"/>
            <a:pathLst>
              <a:path w="763907" h="720000">
                <a:moveTo>
                  <a:pt x="565749" y="529546"/>
                </a:moveTo>
                <a:cubicBezTo>
                  <a:pt x="573025" y="529546"/>
                  <a:pt x="580302" y="532319"/>
                  <a:pt x="585849" y="537865"/>
                </a:cubicBezTo>
                <a:lnTo>
                  <a:pt x="698960" y="650977"/>
                </a:lnTo>
                <a:cubicBezTo>
                  <a:pt x="710054" y="662070"/>
                  <a:pt x="710054" y="680084"/>
                  <a:pt x="698960" y="691178"/>
                </a:cubicBezTo>
                <a:cubicBezTo>
                  <a:pt x="693461" y="696677"/>
                  <a:pt x="686161" y="699521"/>
                  <a:pt x="678860" y="699521"/>
                </a:cubicBezTo>
                <a:cubicBezTo>
                  <a:pt x="671560" y="699521"/>
                  <a:pt x="664259" y="696771"/>
                  <a:pt x="658760" y="691178"/>
                </a:cubicBezTo>
                <a:lnTo>
                  <a:pt x="545648" y="578066"/>
                </a:lnTo>
                <a:cubicBezTo>
                  <a:pt x="534555" y="566973"/>
                  <a:pt x="534555" y="548959"/>
                  <a:pt x="545648" y="537865"/>
                </a:cubicBezTo>
                <a:cubicBezTo>
                  <a:pt x="551195" y="532319"/>
                  <a:pt x="558471" y="529546"/>
                  <a:pt x="565749" y="529546"/>
                </a:cubicBezTo>
                <a:close/>
                <a:moveTo>
                  <a:pt x="565749" y="359807"/>
                </a:moveTo>
                <a:lnTo>
                  <a:pt x="735464" y="359807"/>
                </a:lnTo>
                <a:cubicBezTo>
                  <a:pt x="751202" y="359807"/>
                  <a:pt x="763907" y="372512"/>
                  <a:pt x="763907" y="388251"/>
                </a:cubicBezTo>
                <a:cubicBezTo>
                  <a:pt x="763907" y="403990"/>
                  <a:pt x="751107" y="416695"/>
                  <a:pt x="735464" y="416695"/>
                </a:cubicBezTo>
                <a:lnTo>
                  <a:pt x="565749" y="416695"/>
                </a:lnTo>
                <a:cubicBezTo>
                  <a:pt x="550010" y="416695"/>
                  <a:pt x="537305" y="403990"/>
                  <a:pt x="537305" y="388251"/>
                </a:cubicBezTo>
                <a:cubicBezTo>
                  <a:pt x="537305" y="372512"/>
                  <a:pt x="550010" y="359807"/>
                  <a:pt x="565749" y="359807"/>
                </a:cubicBezTo>
                <a:close/>
                <a:moveTo>
                  <a:pt x="678860" y="77005"/>
                </a:moveTo>
                <a:cubicBezTo>
                  <a:pt x="686137" y="77005"/>
                  <a:pt x="693414" y="79778"/>
                  <a:pt x="698960" y="85325"/>
                </a:cubicBezTo>
                <a:cubicBezTo>
                  <a:pt x="710054" y="96418"/>
                  <a:pt x="710054" y="114432"/>
                  <a:pt x="698960" y="125525"/>
                </a:cubicBezTo>
                <a:lnTo>
                  <a:pt x="585849" y="238636"/>
                </a:lnTo>
                <a:cubicBezTo>
                  <a:pt x="580350" y="244231"/>
                  <a:pt x="573049" y="246980"/>
                  <a:pt x="565749" y="246980"/>
                </a:cubicBezTo>
                <a:cubicBezTo>
                  <a:pt x="558448" y="246980"/>
                  <a:pt x="551147" y="244231"/>
                  <a:pt x="545648" y="238636"/>
                </a:cubicBezTo>
                <a:cubicBezTo>
                  <a:pt x="534555" y="227543"/>
                  <a:pt x="534555" y="209529"/>
                  <a:pt x="545648" y="198436"/>
                </a:cubicBezTo>
                <a:lnTo>
                  <a:pt x="658760" y="85325"/>
                </a:lnTo>
                <a:cubicBezTo>
                  <a:pt x="664306" y="79778"/>
                  <a:pt x="671583" y="77005"/>
                  <a:pt x="678860" y="77005"/>
                </a:cubicBezTo>
                <a:close/>
                <a:moveTo>
                  <a:pt x="362802" y="5"/>
                </a:moveTo>
                <a:cubicBezTo>
                  <a:pt x="383186" y="183"/>
                  <a:pt x="403524" y="5682"/>
                  <a:pt x="422012" y="16490"/>
                </a:cubicBezTo>
                <a:cubicBezTo>
                  <a:pt x="458989" y="38108"/>
                  <a:pt x="481080" y="76601"/>
                  <a:pt x="481080" y="119457"/>
                </a:cubicBezTo>
                <a:lnTo>
                  <a:pt x="481080" y="600631"/>
                </a:lnTo>
                <a:cubicBezTo>
                  <a:pt x="481080" y="643486"/>
                  <a:pt x="458989" y="681980"/>
                  <a:pt x="422012" y="703598"/>
                </a:cubicBezTo>
                <a:cubicBezTo>
                  <a:pt x="403240" y="714501"/>
                  <a:pt x="382475" y="720000"/>
                  <a:pt x="361806" y="720000"/>
                </a:cubicBezTo>
                <a:cubicBezTo>
                  <a:pt x="341706" y="720000"/>
                  <a:pt x="321700" y="714881"/>
                  <a:pt x="303306" y="704546"/>
                </a:cubicBezTo>
                <a:lnTo>
                  <a:pt x="60870" y="568300"/>
                </a:lnTo>
                <a:cubicBezTo>
                  <a:pt x="23324" y="547157"/>
                  <a:pt x="0" y="507336"/>
                  <a:pt x="0" y="464291"/>
                </a:cubicBezTo>
                <a:lnTo>
                  <a:pt x="0" y="255702"/>
                </a:lnTo>
                <a:cubicBezTo>
                  <a:pt x="0" y="212657"/>
                  <a:pt x="23324" y="172742"/>
                  <a:pt x="60870" y="151693"/>
                </a:cubicBezTo>
                <a:lnTo>
                  <a:pt x="303306" y="15447"/>
                </a:lnTo>
                <a:cubicBezTo>
                  <a:pt x="321984" y="4970"/>
                  <a:pt x="342417" y="-173"/>
                  <a:pt x="362802" y="5"/>
                </a:cubicBezTo>
                <a:close/>
              </a:path>
            </a:pathLst>
          </a:custGeom>
          <a:solidFill>
            <a:schemeClr val="accent1"/>
          </a:solidFill>
          <a:ln cap="flat">
            <a:noFill/>
            <a:prstDash val="solid"/>
            <a:miter/>
          </a:ln>
        </p:spPr>
        <p:txBody>
          <a:bodyPr vert="horz" wrap="square" lIns="91440" tIns="45720" rIns="91440" bIns="45720" rtlCol="0" anchor="ctr"/>
          <a:lstStyle/>
          <a:p>
            <a:pPr algn="l">
              <a:lnSpc>
                <a:spcPct val="110000"/>
              </a:lnSpc>
            </a:pPr>
            <a:endParaRPr kumimoji="1" lang="zh-CN" altLang="en-US"/>
          </a:p>
        </p:txBody>
      </p:sp>
      <p:cxnSp>
        <p:nvCxnSpPr>
          <p:cNvPr id="9" name="标题 1"/>
          <p:cNvCxnSpPr/>
          <p:nvPr/>
        </p:nvCxnSpPr>
        <p:spPr>
          <a:xfrm flipV="1">
            <a:off x="3251374" y="1079048"/>
            <a:ext cx="1482946" cy="814126"/>
          </a:xfrm>
          <a:prstGeom prst="line">
            <a:avLst/>
          </a:prstGeom>
          <a:noFill/>
          <a:ln w="19050" cap="rnd">
            <a:solidFill>
              <a:schemeClr val="bg1">
                <a:lumMod val="75000"/>
              </a:schemeClr>
            </a:solidFill>
            <a:round/>
            <a:headEnd type="oval" w="lg" len="lg"/>
            <a:tailEnd type="oval" w="lg" len="lg"/>
          </a:ln>
        </p:spPr>
      </p:cxnSp>
      <p:cxnSp>
        <p:nvCxnSpPr>
          <p:cNvPr id="10" name="标题 1"/>
          <p:cNvCxnSpPr/>
          <p:nvPr/>
        </p:nvCxnSpPr>
        <p:spPr>
          <a:xfrm>
            <a:off x="3251374" y="5408936"/>
            <a:ext cx="1460500" cy="621505"/>
          </a:xfrm>
          <a:prstGeom prst="line">
            <a:avLst/>
          </a:prstGeom>
          <a:noFill/>
          <a:ln w="19050" cap="rnd">
            <a:solidFill>
              <a:schemeClr val="bg1">
                <a:lumMod val="75000"/>
              </a:schemeClr>
            </a:solidFill>
            <a:round/>
            <a:headEnd type="oval" w="lg" len="lg"/>
            <a:tailEnd type="oval" w="lg" len="lg"/>
          </a:ln>
        </p:spPr>
      </p:cxnSp>
      <p:sp>
        <p:nvSpPr>
          <p:cNvPr id="11" name="标题 1"/>
          <p:cNvSpPr txBox="1"/>
          <p:nvPr/>
        </p:nvSpPr>
        <p:spPr>
          <a:xfrm>
            <a:off x="6545535" y="1442591"/>
            <a:ext cx="3600000" cy="783165"/>
          </a:xfrm>
          <a:prstGeom prst="rect">
            <a:avLst/>
          </a:prstGeom>
          <a:noFill/>
          <a:ln>
            <a:noFill/>
          </a:ln>
        </p:spPr>
        <p:txBody>
          <a:bodyPr vert="horz" wrap="square" lIns="0" tIns="0" rIns="0" bIns="0" rtlCol="0" anchor="t"/>
          <a:lstStyle/>
          <a:p>
            <a:pPr algn="l">
              <a:lnSpc>
                <a:spcPct val="150000"/>
              </a:lnSpc>
            </a:pPr>
            <a:r>
              <a:rPr kumimoji="1" lang="en-US" altLang="zh-CN" sz="1045">
                <a:ln w="12700">
                  <a:noFill/>
                </a:ln>
                <a:solidFill>
                  <a:srgbClr val="262626">
                    <a:alpha val="100000"/>
                  </a:srgbClr>
                </a:solidFill>
                <a:latin typeface="Source Han Sans"/>
                <a:ea typeface="Source Han Sans"/>
                <a:cs typeface="Source Han Sans"/>
              </a:rPr>
              <a:t>各地根据自身资源禀赋和产业发展特点，制定了一系列特色政策。如浙江省的“千村示范、万村整治”工程，四川省的“农民夜校”等，这些政策有效推动了当地农业和农村的发展。</a:t>
            </a:r>
            <a:endParaRPr kumimoji="1" lang="zh-CN" altLang="en-US"/>
          </a:p>
        </p:txBody>
      </p:sp>
      <p:sp>
        <p:nvSpPr>
          <p:cNvPr id="12" name="标题 1"/>
          <p:cNvSpPr txBox="1"/>
          <p:nvPr/>
        </p:nvSpPr>
        <p:spPr>
          <a:xfrm>
            <a:off x="7316446" y="2833968"/>
            <a:ext cx="3600000" cy="783165"/>
          </a:xfrm>
          <a:prstGeom prst="rect">
            <a:avLst/>
          </a:prstGeom>
          <a:noFill/>
          <a:ln>
            <a:noFill/>
          </a:ln>
        </p:spPr>
        <p:txBody>
          <a:bodyPr vert="horz" wrap="square" lIns="0" tIns="0" rIns="0" bIns="0" rtlCol="0" anchor="t"/>
          <a:lstStyle/>
          <a:p>
            <a:pPr algn="l">
              <a:lnSpc>
                <a:spcPct val="150000"/>
              </a:lnSpc>
            </a:pPr>
            <a:r>
              <a:rPr kumimoji="1" lang="en-US" altLang="zh-CN" sz="1045">
                <a:ln w="12700">
                  <a:noFill/>
                </a:ln>
                <a:solidFill>
                  <a:srgbClr val="262626">
                    <a:alpha val="100000"/>
                  </a:srgbClr>
                </a:solidFill>
                <a:latin typeface="Source Han Sans"/>
                <a:ea typeface="Source Han Sans"/>
                <a:cs typeface="Source Han Sans"/>
              </a:rPr>
              <a:t>通过对典型案例的分析，可以直观地看到政策在基层的落实情况。比如，分析某地农产品品牌建设政策如何帮助农民增收，或者某项农村基础设施建设政策如何改善农民生活条件。</a:t>
            </a:r>
            <a:endParaRPr kumimoji="1" lang="zh-CN" altLang="en-US"/>
          </a:p>
        </p:txBody>
      </p:sp>
      <p:sp>
        <p:nvSpPr>
          <p:cNvPr id="13" name="标题 1"/>
          <p:cNvSpPr txBox="1"/>
          <p:nvPr/>
        </p:nvSpPr>
        <p:spPr>
          <a:xfrm>
            <a:off x="7259715" y="4334903"/>
            <a:ext cx="3600000" cy="783165"/>
          </a:xfrm>
          <a:prstGeom prst="rect">
            <a:avLst/>
          </a:prstGeom>
          <a:noFill/>
          <a:ln>
            <a:noFill/>
          </a:ln>
        </p:spPr>
        <p:txBody>
          <a:bodyPr vert="horz" wrap="square" lIns="0" tIns="0" rIns="0" bIns="0" rtlCol="0" anchor="t"/>
          <a:lstStyle/>
          <a:p>
            <a:pPr algn="l">
              <a:lnSpc>
                <a:spcPct val="150000"/>
              </a:lnSpc>
            </a:pPr>
            <a:r>
              <a:rPr kumimoji="1" lang="en-US" altLang="zh-CN" sz="1045">
                <a:ln w="12700">
                  <a:noFill/>
                </a:ln>
                <a:solidFill>
                  <a:srgbClr val="262626">
                    <a:alpha val="100000"/>
                  </a:srgbClr>
                </a:solidFill>
                <a:latin typeface="Source Han Sans"/>
                <a:ea typeface="Source Han Sans"/>
                <a:cs typeface="Source Han Sans"/>
              </a:rPr>
              <a:t>针对新情况新问题，各地积极开展政策创新和试点工作。例如，一些地区推出的“农村土地股份合作制”试点，旨在探索农村土地制度改革的路径。</a:t>
            </a:r>
            <a:endParaRPr kumimoji="1" lang="zh-CN" altLang="en-US"/>
          </a:p>
        </p:txBody>
      </p:sp>
      <p:sp>
        <p:nvSpPr>
          <p:cNvPr id="14" name="标题 1"/>
          <p:cNvSpPr txBox="1"/>
          <p:nvPr/>
        </p:nvSpPr>
        <p:spPr>
          <a:xfrm>
            <a:off x="6545535" y="1028700"/>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地方特色政策</a:t>
            </a:r>
            <a:endParaRPr kumimoji="1" lang="zh-CN" altLang="en-US"/>
          </a:p>
        </p:txBody>
      </p:sp>
      <p:sp>
        <p:nvSpPr>
          <p:cNvPr id="15" name="标题 1"/>
          <p:cNvSpPr txBox="1"/>
          <p:nvPr/>
        </p:nvSpPr>
        <p:spPr>
          <a:xfrm>
            <a:off x="7316446" y="2420078"/>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政策落实案例分析</a:t>
            </a:r>
            <a:endParaRPr kumimoji="1" lang="zh-CN" altLang="en-US"/>
          </a:p>
        </p:txBody>
      </p:sp>
      <p:sp>
        <p:nvSpPr>
          <p:cNvPr id="16" name="标题 1"/>
          <p:cNvSpPr txBox="1"/>
          <p:nvPr/>
        </p:nvSpPr>
        <p:spPr>
          <a:xfrm>
            <a:off x="7259715" y="3921012"/>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政策创新与试点</a:t>
            </a:r>
            <a:endParaRPr kumimoji="1" lang="zh-CN" altLang="en-US"/>
          </a:p>
        </p:txBody>
      </p:sp>
      <p:sp>
        <p:nvSpPr>
          <p:cNvPr id="17" name="标题 1"/>
          <p:cNvSpPr txBox="1"/>
          <p:nvPr/>
        </p:nvSpPr>
        <p:spPr>
          <a:xfrm>
            <a:off x="5131860" y="1221638"/>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01</a:t>
            </a:r>
            <a:endParaRPr kumimoji="1" lang="zh-CN" altLang="en-US"/>
          </a:p>
        </p:txBody>
      </p:sp>
      <p:sp>
        <p:nvSpPr>
          <p:cNvPr id="18" name="标题 1"/>
          <p:cNvSpPr txBox="1"/>
          <p:nvPr/>
        </p:nvSpPr>
        <p:spPr>
          <a:xfrm>
            <a:off x="5859411" y="2709384"/>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02</a:t>
            </a:r>
            <a:endParaRPr kumimoji="1" lang="zh-CN" altLang="en-US"/>
          </a:p>
        </p:txBody>
      </p:sp>
      <p:sp>
        <p:nvSpPr>
          <p:cNvPr id="19" name="标题 1"/>
          <p:cNvSpPr txBox="1"/>
          <p:nvPr/>
        </p:nvSpPr>
        <p:spPr>
          <a:xfrm>
            <a:off x="5131705" y="5478504"/>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04</a:t>
            </a:r>
            <a:endParaRPr kumimoji="1" lang="zh-CN" altLang="en-US"/>
          </a:p>
        </p:txBody>
      </p:sp>
      <p:sp>
        <p:nvSpPr>
          <p:cNvPr id="20" name="标题 1"/>
          <p:cNvSpPr txBox="1"/>
          <p:nvPr/>
        </p:nvSpPr>
        <p:spPr>
          <a:xfrm>
            <a:off x="6545535" y="5739909"/>
            <a:ext cx="3600000" cy="783165"/>
          </a:xfrm>
          <a:prstGeom prst="rect">
            <a:avLst/>
          </a:prstGeom>
          <a:noFill/>
          <a:ln>
            <a:noFill/>
          </a:ln>
        </p:spPr>
        <p:txBody>
          <a:bodyPr vert="horz" wrap="square" lIns="0" tIns="0" rIns="0" bIns="0" rtlCol="0" anchor="t"/>
          <a:lstStyle/>
          <a:p>
            <a:pPr algn="l">
              <a:lnSpc>
                <a:spcPct val="150000"/>
              </a:lnSpc>
            </a:pPr>
            <a:r>
              <a:rPr kumimoji="1" lang="en-US" altLang="zh-CN" sz="1045">
                <a:ln w="12700">
                  <a:noFill/>
                </a:ln>
                <a:solidFill>
                  <a:srgbClr val="262626">
                    <a:alpha val="100000"/>
                  </a:srgbClr>
                </a:solidFill>
                <a:latin typeface="Source Han Sans"/>
                <a:ea typeface="Source Han Sans"/>
                <a:cs typeface="Source Han Sans"/>
              </a:rPr>
              <a:t>成功的政策经验和模式需要在不同地区进行推广和普及。通过举办培训班、研讨会等形式，将好的政策做法传播开来，促进全国三农工作的均衡发展。</a:t>
            </a:r>
            <a:endParaRPr kumimoji="1" lang="zh-CN" altLang="en-US"/>
          </a:p>
        </p:txBody>
      </p:sp>
      <p:sp>
        <p:nvSpPr>
          <p:cNvPr id="21" name="标题 1"/>
          <p:cNvSpPr txBox="1"/>
          <p:nvPr/>
        </p:nvSpPr>
        <p:spPr>
          <a:xfrm>
            <a:off x="6545535" y="5326018"/>
            <a:ext cx="3600000" cy="389047"/>
          </a:xfrm>
          <a:prstGeom prst="rect">
            <a:avLst/>
          </a:prstGeom>
          <a:noFill/>
          <a:ln>
            <a:noFill/>
          </a:ln>
        </p:spPr>
        <p:txBody>
          <a:bodyPr vert="horz" wrap="square" lIns="0" tIns="0" rIns="0" bIns="0" rtlCol="0" anchor="b"/>
          <a:lstStyle/>
          <a:p>
            <a:pPr algn="l">
              <a:lnSpc>
                <a:spcPct val="110000"/>
              </a:lnSpc>
            </a:pPr>
            <a:r>
              <a:rPr kumimoji="1" lang="en-US" altLang="zh-CN" sz="1600">
                <a:ln w="12700">
                  <a:noFill/>
                </a:ln>
                <a:solidFill>
                  <a:srgbClr val="262626">
                    <a:alpha val="100000"/>
                  </a:srgbClr>
                </a:solidFill>
                <a:latin typeface="Source Han Sans CN Bold"/>
                <a:ea typeface="Source Han Sans CN Bold"/>
                <a:cs typeface="Source Han Sans CN Bold"/>
              </a:rPr>
              <a:t>政策推广与普及</a:t>
            </a:r>
            <a:endParaRPr kumimoji="1" lang="zh-CN" altLang="en-US"/>
          </a:p>
        </p:txBody>
      </p:sp>
      <p:sp>
        <p:nvSpPr>
          <p:cNvPr id="22" name="标题 1"/>
          <p:cNvSpPr txBox="1"/>
          <p:nvPr/>
        </p:nvSpPr>
        <p:spPr>
          <a:xfrm>
            <a:off x="5811269" y="3902223"/>
            <a:ext cx="1053483" cy="1053482"/>
          </a:xfrm>
          <a:custGeom>
            <a:avLst/>
            <a:gdLst>
              <a:gd name="connsiteX0" fmla="*/ 919984 w 919984"/>
              <a:gd name="connsiteY0" fmla="*/ 459992 h 919983"/>
              <a:gd name="connsiteX1" fmla="*/ 459992 w 919984"/>
              <a:gd name="connsiteY1" fmla="*/ 919984 h 919983"/>
              <a:gd name="connsiteX2" fmla="*/ 0 w 919984"/>
              <a:gd name="connsiteY2" fmla="*/ 459992 h 919983"/>
              <a:gd name="connsiteX3" fmla="*/ 459992 w 919984"/>
              <a:gd name="connsiteY3" fmla="*/ 0 h 919983"/>
              <a:gd name="connsiteX4" fmla="*/ 919984 w 919984"/>
              <a:gd name="connsiteY4" fmla="*/ 459992 h 919983"/>
            </a:gdLst>
            <a:ahLst/>
            <a:cxnLst/>
            <a:rect l="l" t="t" r="r" b="b"/>
            <a:pathLst>
              <a:path w="919984" h="919983">
                <a:moveTo>
                  <a:pt x="919984" y="459992"/>
                </a:moveTo>
                <a:cubicBezTo>
                  <a:pt x="919984" y="714039"/>
                  <a:pt x="714038" y="919984"/>
                  <a:pt x="459992" y="919984"/>
                </a:cubicBezTo>
                <a:cubicBezTo>
                  <a:pt x="205945" y="919984"/>
                  <a:pt x="0" y="714039"/>
                  <a:pt x="0" y="459992"/>
                </a:cubicBezTo>
                <a:cubicBezTo>
                  <a:pt x="0" y="205946"/>
                  <a:pt x="205946" y="0"/>
                  <a:pt x="459992" y="0"/>
                </a:cubicBezTo>
                <a:cubicBezTo>
                  <a:pt x="714039" y="0"/>
                  <a:pt x="919984" y="205946"/>
                  <a:pt x="919984" y="459992"/>
                </a:cubicBezTo>
                <a:close/>
              </a:path>
            </a:pathLst>
          </a:custGeom>
          <a:solidFill>
            <a:schemeClr val="accent1"/>
          </a:solidFill>
          <a:ln cap="flat">
            <a:noFill/>
            <a:prstDash val="solid"/>
            <a:miter/>
          </a:ln>
          <a:effectLst>
            <a:outerShdw dist="38100" dir="5400000" algn="t" rotWithShape="0">
              <a:srgbClr val="000000">
                <a:alpha val="7000"/>
              </a:srgbClr>
            </a:outerShdw>
          </a:effectLst>
        </p:spPr>
        <p:txBody>
          <a:bodyPr vert="horz" wrap="square" lIns="91440" tIns="45720" rIns="91440" bIns="45720" rtlCol="0" anchor="ctr"/>
          <a:lstStyle/>
          <a:p>
            <a:pPr algn="ctr">
              <a:lnSpc>
                <a:spcPct val="110000"/>
              </a:lnSpc>
            </a:pPr>
            <a:endParaRPr kumimoji="1" lang="zh-CN" altLang="en-US"/>
          </a:p>
        </p:txBody>
      </p:sp>
      <p:sp>
        <p:nvSpPr>
          <p:cNvPr id="23" name="标题 1"/>
          <p:cNvSpPr txBox="1"/>
          <p:nvPr/>
        </p:nvSpPr>
        <p:spPr>
          <a:xfrm>
            <a:off x="5859411" y="4169424"/>
            <a:ext cx="957198" cy="519079"/>
          </a:xfrm>
          <a:prstGeom prst="rect">
            <a:avLst/>
          </a:prstGeom>
          <a:noFill/>
          <a:ln>
            <a:noFill/>
          </a:ln>
        </p:spPr>
        <p:txBody>
          <a:bodyPr vert="horz" wrap="square" lIns="0" tIns="0" rIns="0" bIns="0" rtlCol="0" anchor="ctr"/>
          <a:lstStyle/>
          <a:p>
            <a:pPr algn="ctr">
              <a:lnSpc>
                <a:spcPct val="110000"/>
              </a:lnSpc>
            </a:pPr>
            <a:r>
              <a:rPr kumimoji="1" lang="en-US" altLang="zh-CN" sz="3200">
                <a:ln w="12700">
                  <a:noFill/>
                </a:ln>
                <a:solidFill>
                  <a:srgbClr val="FFFFFF">
                    <a:alpha val="100000"/>
                  </a:srgbClr>
                </a:solidFill>
                <a:latin typeface="OPPOSans B"/>
                <a:ea typeface="OPPOSans B"/>
                <a:cs typeface="OPPOSans B"/>
              </a:rPr>
              <a:t>03</a:t>
            </a:r>
            <a:endParaRPr kumimoji="1" lang="zh-CN" altLang="en-US"/>
          </a:p>
        </p:txBody>
      </p:sp>
      <p:cxnSp>
        <p:nvCxnSpPr>
          <p:cNvPr id="24" name="标题 1"/>
          <p:cNvCxnSpPr/>
          <p:nvPr/>
        </p:nvCxnSpPr>
        <p:spPr>
          <a:xfrm>
            <a:off x="3477434" y="4346274"/>
            <a:ext cx="1882140" cy="167539"/>
          </a:xfrm>
          <a:prstGeom prst="line">
            <a:avLst/>
          </a:prstGeom>
          <a:noFill/>
          <a:ln w="19050" cap="rnd">
            <a:solidFill>
              <a:schemeClr val="bg1">
                <a:lumMod val="75000"/>
              </a:schemeClr>
            </a:solidFill>
            <a:round/>
            <a:headEnd type="oval" w="lg" len="lg"/>
            <a:tailEnd type="oval" w="lg" len="lg"/>
          </a:ln>
        </p:spPr>
      </p:cxnSp>
      <p:cxnSp>
        <p:nvCxnSpPr>
          <p:cNvPr id="25" name="标题 1"/>
          <p:cNvCxnSpPr/>
          <p:nvPr/>
        </p:nvCxnSpPr>
        <p:spPr>
          <a:xfrm flipV="1">
            <a:off x="3477434" y="2966097"/>
            <a:ext cx="1882140" cy="167539"/>
          </a:xfrm>
          <a:prstGeom prst="line">
            <a:avLst/>
          </a:prstGeom>
          <a:noFill/>
          <a:ln w="19050" cap="rnd">
            <a:solidFill>
              <a:schemeClr val="bg1">
                <a:lumMod val="75000"/>
              </a:schemeClr>
            </a:solidFill>
            <a:round/>
            <a:headEnd type="oval" w="lg" len="lg"/>
            <a:tailEnd type="oval" w="lg" len="lg"/>
          </a:ln>
        </p:spPr>
      </p:cxnSp>
      <p:sp>
        <p:nvSpPr>
          <p:cNvPr id="26" name="标题 1"/>
          <p:cNvSpPr txBox="1"/>
          <p:nvPr/>
        </p:nvSpPr>
        <p:spPr>
          <a:xfrm>
            <a:off x="149559" y="168292"/>
            <a:ext cx="11491752" cy="720000"/>
          </a:xfrm>
          <a:prstGeom prst="roundRect">
            <a:avLst>
              <a:gd name="adj" fmla="val 50000"/>
            </a:avLst>
          </a:prstGeom>
          <a:gradFill>
            <a:gsLst>
              <a:gs pos="0">
                <a:schemeClr val="bg1">
                  <a:alpha val="0"/>
                </a:schemeClr>
              </a:gs>
              <a:gs pos="60000">
                <a:schemeClr val="bg1"/>
              </a:gs>
            </a:gsLst>
            <a:lin ang="10800000" scaled="0"/>
          </a:gradFill>
          <a:ln w="12700" cap="sq">
            <a:noFill/>
            <a:miter/>
          </a:ln>
          <a:effectLst>
            <a:outerShdw blurRad="165100" sx="102000" sy="102000" algn="ctr" rotWithShape="0">
              <a:srgbClr val="000000">
                <a:alpha val="10000"/>
              </a:srgbClr>
            </a:outerShdw>
          </a:effectLst>
        </p:spPr>
        <p:txBody>
          <a:bodyPr vert="horz" wrap="square" lIns="91440" tIns="45720" rIns="91440" bIns="45720" rtlCol="0" anchor="ctr"/>
          <a:lstStyle/>
          <a:p>
            <a:pPr algn="ctr">
              <a:lnSpc>
                <a:spcPct val="110000"/>
              </a:lnSpc>
            </a:pPr>
            <a:endParaRPr kumimoji="1" lang="zh-CN" altLang="en-US"/>
          </a:p>
        </p:txBody>
      </p:sp>
      <p:sp>
        <p:nvSpPr>
          <p:cNvPr id="27" name="标题 1"/>
          <p:cNvSpPr txBox="1"/>
          <p:nvPr/>
        </p:nvSpPr>
        <p:spPr>
          <a:xfrm>
            <a:off x="1076703" y="312292"/>
            <a:ext cx="9250640" cy="432000"/>
          </a:xfrm>
          <a:prstGeom prst="rect">
            <a:avLst/>
          </a:prstGeom>
          <a:noFill/>
          <a:ln cap="sq">
            <a:noFill/>
          </a:ln>
        </p:spPr>
        <p:txBody>
          <a:bodyPr vert="horz" wrap="square" lIns="0" tIns="0" rIns="0" bIns="0" rtlCol="0" anchor="ctr"/>
          <a:lstStyle/>
          <a:p>
            <a:pPr algn="l">
              <a:lnSpc>
                <a:spcPct val="110000"/>
              </a:lnSpc>
            </a:pPr>
            <a:r>
              <a:rPr kumimoji="1" lang="en-US" altLang="zh-CN" sz="3200">
                <a:ln w="12700">
                  <a:noFill/>
                </a:ln>
                <a:solidFill>
                  <a:srgbClr val="000000">
                    <a:alpha val="100000"/>
                  </a:srgbClr>
                </a:solidFill>
                <a:latin typeface="Source Han Sans CN Bold"/>
                <a:ea typeface="Source Han Sans CN Bold"/>
                <a:cs typeface="Source Han Sans CN Bold"/>
              </a:rPr>
              <a:t>地方政策实践</a:t>
            </a:r>
            <a:endParaRPr kumimoji="1" lang="zh-CN" altLang="en-US"/>
          </a:p>
        </p:txBody>
      </p:sp>
      <p:sp>
        <p:nvSpPr>
          <p:cNvPr id="28" name="标题 1"/>
          <p:cNvSpPr txBox="1"/>
          <p:nvPr/>
        </p:nvSpPr>
        <p:spPr>
          <a:xfrm>
            <a:off x="751899" y="403454"/>
            <a:ext cx="218940" cy="218940"/>
          </a:xfrm>
          <a:prstGeom prst="chevron">
            <a:avLst/>
          </a:prstGeom>
          <a:solidFill>
            <a:schemeClr val="accent1"/>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29" name="标题 1"/>
          <p:cNvSpPr txBox="1"/>
          <p:nvPr/>
        </p:nvSpPr>
        <p:spPr>
          <a:xfrm>
            <a:off x="556855" y="403454"/>
            <a:ext cx="218940" cy="218940"/>
          </a:xfrm>
          <a:prstGeom prst="chevron">
            <a:avLst/>
          </a:prstGeom>
          <a:solidFill>
            <a:schemeClr val="accent1">
              <a:lumMod val="60000"/>
              <a:lumOff val="4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
        <p:nvSpPr>
          <p:cNvPr id="30" name="标题 1"/>
          <p:cNvSpPr txBox="1"/>
          <p:nvPr/>
        </p:nvSpPr>
        <p:spPr>
          <a:xfrm>
            <a:off x="361810" y="403454"/>
            <a:ext cx="218940" cy="218940"/>
          </a:xfrm>
          <a:prstGeom prst="chevron">
            <a:avLst/>
          </a:prstGeom>
          <a:solidFill>
            <a:schemeClr val="accent1">
              <a:lumMod val="20000"/>
              <a:lumOff val="80000"/>
            </a:schemeClr>
          </a:solidFill>
          <a:ln w="12700" cap="sq">
            <a:noFill/>
            <a:miter/>
          </a:ln>
        </p:spPr>
        <p:txBody>
          <a:bodyPr vert="horz" wrap="square" lIns="91440" tIns="45720" rIns="91440" bIns="45720" rtlCol="0" anchor="ctr"/>
          <a:lstStyle/>
          <a:p>
            <a:pPr algn="ctr">
              <a:lnSpc>
                <a:spcPct val="110000"/>
              </a:lnSpc>
            </a:pPr>
            <a:endParaRPr kumimoji="1" lang="zh-CN" altLang="en-US"/>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000000"/>
      </a:dk2>
      <a:lt2>
        <a:srgbClr val="FFFFFF"/>
      </a:lt2>
      <a:accent1>
        <a:srgbClr val="AC6C2A"/>
      </a:accent1>
      <a:accent2>
        <a:srgbClr val="900000"/>
      </a:accent2>
      <a:accent3>
        <a:srgbClr val="AC6C2A"/>
      </a:accent3>
      <a:accent4>
        <a:srgbClr val="900000"/>
      </a:accent4>
      <a:accent5>
        <a:srgbClr val="AC6C2A"/>
      </a:accent5>
      <a:accent6>
        <a:srgbClr val="900000"/>
      </a:accent6>
      <a:hlink>
        <a:srgbClr val="12C350"/>
      </a:hlink>
      <a:folHlink>
        <a:srgbClr val="0672B9"/>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1125</Words>
  <Application>Microsoft Office PowerPoint</Application>
  <PresentationFormat>宽屏</PresentationFormat>
  <Paragraphs>245</Paragraphs>
  <Slides>27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27</vt:i4>
      </vt:variant>
    </vt:vector>
  </HeadingPairs>
  <TitlesOfParts>
    <vt:vector size="36" baseType="lpstr">
      <vt:lpstr>OPPOSans H</vt:lpstr>
      <vt:lpstr>OPPOSans R</vt:lpstr>
      <vt:lpstr>OPPOSans M</vt:lpstr>
      <vt:lpstr>OPPOSans B</vt:lpstr>
      <vt:lpstr>Source Han Sans CN Bold</vt:lpstr>
      <vt:lpstr>Source Han Sans</vt:lpstr>
      <vt:lpstr>Source Han Serif SC Regular</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晓东 李</cp:lastModifiedBy>
  <cp:revision>2</cp:revision>
  <dcterms:modified xsi:type="dcterms:W3CDTF">2025-05-13T15:07:49Z</dcterms:modified>
</cp:coreProperties>
</file>