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等线" panose="02010600030101010101" pitchFamily="2" charset="-122"/>
      <p:regular r:id="rId17"/>
      <p:bold r:id="rId18"/>
    </p:embeddedFont>
    <p:embeddedFont>
      <p:font typeface="OPPOSans H" panose="02010600030101010101" charset="-122"/>
      <p:regular r:id="rId19"/>
    </p:embeddedFont>
    <p:embeddedFont>
      <p:font typeface="Source Han Sans CN Bold" panose="02010600030101010101" charset="-122"/>
      <p:bold r:id="rId20"/>
    </p:embeddedFont>
    <p:embeddedFont>
      <p:font typeface="OPPOSans B" panose="02010600030101010101" charset="-122"/>
      <p:regular r:id="rId21"/>
    </p:embeddedFont>
    <p:embeddedFont>
      <p:font typeface="Source Han Sans" panose="02010600030101010101" charset="-122"/>
      <p:regular r:id="rId22"/>
    </p:embeddedFont>
    <p:embeddedFont>
      <p:font typeface="Dream-XinCuSongGB" panose="02010600030101010101" charset="-122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72" y="-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聚焦“三农”问题，共筑乡村振兴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406438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组长邹燊平</a:t>
            </a:r>
          </a:p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组员石智键</a:t>
            </a: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冼裕丰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李丰年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吴艺谦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刘世周</a:t>
            </a:r>
            <a:endParaRPr kumimoji="1" lang="zh-CN" altLang="en-US" sz="16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Dream-XinCuSongGB" panose="02010604000000000000" charset="-122"/>
              <a:ea typeface="Dream-XinCuSongGB" panose="02010604000000000000" charset="-122"/>
              <a:cs typeface="Dream-XinCuSongGB" panose="02010604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6091301" y="4775518"/>
            <a:ext cx="203631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2025年4月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95146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146753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11310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43502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68452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102385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366942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299134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64015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058017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322574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254766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59578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278207" y="3867540"/>
            <a:ext cx="2546431" cy="1611641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210399" y="3788337"/>
            <a:ext cx="2546431" cy="161164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381000" dist="254000" dir="2700000" algn="tl" rotWithShape="0">
              <a:schemeClr val="accent1">
                <a:lumMod val="50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545799" y="3053127"/>
            <a:ext cx="469964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4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001188" y="962721"/>
            <a:ext cx="2189624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dist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786768" y="1935078"/>
            <a:ext cx="2618463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dist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9C6CB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35171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 dirty="0" err="1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三农问题概述</a:t>
            </a:r>
            <a:endParaRPr kumimoji="1" lang="zh-CN" altLang="en-US" dirty="0"/>
          </a:p>
        </p:txBody>
      </p:sp>
      <p:sp>
        <p:nvSpPr>
          <p:cNvPr id="22" name="标题 1"/>
          <p:cNvSpPr txBox="1"/>
          <p:nvPr/>
        </p:nvSpPr>
        <p:spPr>
          <a:xfrm>
            <a:off x="3390803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国家政策与行动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346435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三农问题的重要性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302068" y="4253456"/>
            <a:ext cx="2430902" cy="10424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总结与展望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三农问题概述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01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582715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04375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88538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我国农业机械化程度仍有待提高，部分地区仍以人力畜力为主，劳动效率低下。
农业科技应用不足，精准农业、智慧农业普及率低，农业信息化建设滞后。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363073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农业现代化水平低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13513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91904" y="2474950"/>
            <a:ext cx="246880" cy="21613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349400" y="2186248"/>
            <a:ext cx="3558837" cy="2891905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271063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855225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农产品价格波动大，受市场供需影响明显，农民增产不增收现象时有发生。
农民就业渠道有限，除务农外，外出务工收入受经济形势和就业歧视影响较大。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129760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农民收入不稳定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80199" y="2322818"/>
            <a:ext cx="603660" cy="520396"/>
          </a:xfrm>
          <a:prstGeom prst="hexagon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658591" y="2459579"/>
            <a:ext cx="246880" cy="24688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16088" y="2186248"/>
            <a:ext cx="3558837" cy="2891905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7750" y="2186248"/>
            <a:ext cx="3558837" cy="2891905"/>
          </a:xfrm>
          <a:prstGeom prst="hexagon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621913" y="2986479"/>
            <a:ext cx="2390511" cy="188496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农村交通、水利、电力等基础设施建设滞后，影响农产品运输和农村生产生活。
农村教育、医疗、文化等公共服务供给不足，与城市差距较大，制约农村发展。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896447" y="2322817"/>
            <a:ext cx="1983077" cy="62882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农村基础设施薄弱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246887" y="2322818"/>
            <a:ext cx="603660" cy="52039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425279" y="2466674"/>
            <a:ext cx="246880" cy="232690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农业发展现状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国家政策与行动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02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-978460" y="5335909"/>
            <a:ext cx="3170834" cy="3170834"/>
          </a:xfrm>
          <a:prstGeom prst="donut">
            <a:avLst>
              <a:gd name="adj" fmla="val 18995"/>
            </a:avLst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0009119" y="1294238"/>
            <a:ext cx="965528" cy="965528"/>
          </a:xfrm>
          <a:prstGeom prst="donut">
            <a:avLst>
              <a:gd name="adj" fmla="val 23559"/>
            </a:avLst>
          </a:prstGeom>
          <a:solidFill>
            <a:schemeClr val="accent2">
              <a:lumMod val="40000"/>
              <a:lumOff val="60000"/>
              <a:alpha val="20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571649" y="5307692"/>
            <a:ext cx="689071" cy="689071"/>
          </a:xfrm>
          <a:prstGeom prst="donut">
            <a:avLst>
              <a:gd name="adj" fmla="val 24216"/>
            </a:avLst>
          </a:prstGeom>
          <a:solidFill>
            <a:schemeClr val="accent2">
              <a:lumMod val="60000"/>
              <a:lumOff val="40000"/>
              <a:alpha val="42000"/>
            </a:schemeClr>
          </a:solidFill>
          <a:ln w="12700" cap="sq">
            <a:solidFill>
              <a:schemeClr val="accent2">
                <a:alpha val="2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9532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19000" y="2769071"/>
            <a:ext cx="2891263" cy="17716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国家持续加大对农业的财政补贴力度，涵盖种粮补贴、农机购置补贴等，有效降低农民生产成本。
通过补贴引导农业产业结构调整，鼓励发展特色农业、生态农业，促进农业多元化发展。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1900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财政补贴助力农业发展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13416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399805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723480" y="2769071"/>
            <a:ext cx="2891263" cy="17843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农业保险覆盖面不断扩大，涵盖种植业、养殖业等多个领域，为农民提供风险保障。
政府对农业保险保费给予补贴，减轻农民负担，提高农民参保积极性，增强农业抗灾能力。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23481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农业保险保障农民利益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838645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04286" y="1888610"/>
            <a:ext cx="3431508" cy="3347529"/>
          </a:xfrm>
          <a:prstGeom prst="round1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427961" y="2769071"/>
            <a:ext cx="2891263" cy="1797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政府引导金融机构加大对农村的信贷投放，创新金融产品和服务，满足农民生产经营资金需求。
推动农村信用体系建设，优化农村金融生态环境，降低金融机构风险，促进农村金融可持续发展。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427962" y="2043092"/>
            <a:ext cx="2891263" cy="651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金融支持解决融资难题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543126" y="4978941"/>
            <a:ext cx="504145" cy="45719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强农惠农富农政策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6753325"/>
            <a:ext cx="12192000" cy="114300"/>
          </a:xfrm>
          <a:custGeom>
            <a:avLst/>
            <a:gdLst>
              <a:gd name="connsiteX0" fmla="*/ 0 w 12192000"/>
              <a:gd name="connsiteY0" fmla="*/ 0 h 114300"/>
              <a:gd name="connsiteX1" fmla="*/ 12192000 w 12192000"/>
              <a:gd name="connsiteY1" fmla="*/ 0 h 114300"/>
              <a:gd name="connsiteX2" fmla="*/ 12192000 w 12192000"/>
              <a:gd name="connsiteY2" fmla="*/ 114300 h 114300"/>
              <a:gd name="connsiteX3" fmla="*/ 0 w 12192000"/>
              <a:gd name="connsiteY3" fmla="*/ 114300 h 114300"/>
            </a:gdLst>
            <a:ahLst/>
            <a:cxnLst/>
            <a:rect l="l" t="t" r="r" b="b"/>
            <a:pathLst>
              <a:path w="12192000" h="114300">
                <a:moveTo>
                  <a:pt x="0" y="0"/>
                </a:moveTo>
                <a:lnTo>
                  <a:pt x="12192000" y="0"/>
                </a:lnTo>
                <a:lnTo>
                  <a:pt x="12192000" y="114300"/>
                </a:lnTo>
                <a:lnTo>
                  <a:pt x="0" y="1143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49597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6243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发展特色农业、农产品加工业、农村电商等新产业新业态，延长农业产业链，提高农产品附加值。
培育新型农业经营主体，如家庭农场、农民合作社、农业产业化龙头企业，带动农民就业创业。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6243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46242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产业兴旺促增收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301503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498149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加强农村生态环境保护，推进农村垃圾污水处理、厕所革命，改善农村人居环境。
发展生态农业、循环农业，实现农业生产与生态保护协调发展，打造绿色美丽乡村。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498149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498148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生态宜居美环境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948189" y="2034027"/>
            <a:ext cx="3570711" cy="3741739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144835" y="2301645"/>
            <a:ext cx="3177419" cy="32941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加强农村思想道德建设，弘扬社会主义核心价值观，培育文明乡风、良好家风、淳朴民风。
保护传承农村优秀传统文化，挖掘乡村文化资源，发展乡村文化产业，增强乡村文化软实力。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44835" y="1836356"/>
            <a:ext cx="3177418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44834" y="1894971"/>
            <a:ext cx="3177421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乡风文明树新风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推进乡村振兴战略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三农问题的重要性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03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774700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06514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农业为工业提供原材料，为市场提供粮食等生活必需品，保障国家粮食安全。
农业在国民经济中占比虽有所下降，但其基础地位不可动摇，对稳定经济大盘至关重要。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6514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农业是国民经济基础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836090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925703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135797" y="2671476"/>
            <a:ext cx="369682" cy="348433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859431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877847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63925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295739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农业文化是中华优秀传统文化的重要组成部分，蕴含着丰富的哲学思想、道德观念和审美情趣。
传承和发展农业文化，对于增强民族文化自信、促进文化繁荣具有重要作用。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95739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农业的文化价值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225315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314928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538609" y="2660183"/>
            <a:ext cx="342508" cy="37102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25100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4463692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95506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农业生态系统具有涵养水源、保持水土、调节气候、净化空气等重要生态功能。
保护农业生态环境，对于维护生态平衡、实现可持续发展具有重要意义。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595506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农业的生态功能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525082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614695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827737" y="2669669"/>
            <a:ext cx="363786" cy="352049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54696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6565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248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3065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748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04569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农业的基础地位</a:t>
            </a: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5349732" y="3803104"/>
            <a:ext cx="1780560" cy="695255"/>
          </a:xfrm>
          <a:custGeom>
            <a:avLst/>
            <a:gdLst>
              <a:gd name="T0" fmla="*/ 1157 w 1438"/>
              <a:gd name="T1" fmla="*/ 0 h 562"/>
              <a:gd name="T2" fmla="*/ 1438 w 1438"/>
              <a:gd name="T3" fmla="*/ 281 h 562"/>
              <a:gd name="T4" fmla="*/ 1157 w 1438"/>
              <a:gd name="T5" fmla="*/ 562 h 562"/>
              <a:gd name="T6" fmla="*/ 1156 w 1438"/>
              <a:gd name="T7" fmla="*/ 562 h 562"/>
              <a:gd name="T8" fmla="*/ 282 w 1438"/>
              <a:gd name="T9" fmla="*/ 562 h 562"/>
              <a:gd name="T10" fmla="*/ 281 w 1438"/>
              <a:gd name="T11" fmla="*/ 562 h 562"/>
              <a:gd name="T12" fmla="*/ 0 w 1438"/>
              <a:gd name="T13" fmla="*/ 281 h 562"/>
              <a:gd name="T14" fmla="*/ 281 w 1438"/>
              <a:gd name="T15" fmla="*/ 0 h 562"/>
              <a:gd name="T16" fmla="*/ 288 w 1438"/>
              <a:gd name="T17" fmla="*/ 0 h 562"/>
              <a:gd name="T18" fmla="*/ 281 w 1438"/>
              <a:gd name="T19" fmla="*/ 0 h 562"/>
              <a:gd name="T20" fmla="*/ 1078 w 1438"/>
              <a:gd name="T21" fmla="*/ 0 h 562"/>
              <a:gd name="T22" fmla="*/ 1157 w 1438"/>
              <a:gd name="T23" fmla="*/ 0 h 562"/>
            </a:gdLst>
            <a:ahLst/>
            <a:cxnLst/>
            <a:rect l="0" t="0" r="r" b="b"/>
            <a:pathLst>
              <a:path w="1438" h="562">
                <a:moveTo>
                  <a:pt x="1157" y="0"/>
                </a:moveTo>
                <a:cubicBezTo>
                  <a:pt x="1312" y="0"/>
                  <a:pt x="1438" y="126"/>
                  <a:pt x="1438" y="281"/>
                </a:cubicBezTo>
                <a:cubicBezTo>
                  <a:pt x="1438" y="436"/>
                  <a:pt x="1312" y="562"/>
                  <a:pt x="1157" y="562"/>
                </a:cubicBezTo>
                <a:cubicBezTo>
                  <a:pt x="1151" y="562"/>
                  <a:pt x="1147" y="562"/>
                  <a:pt x="1156" y="562"/>
                </a:cubicBezTo>
                <a:cubicBezTo>
                  <a:pt x="865" y="562"/>
                  <a:pt x="573" y="562"/>
                  <a:pt x="282" y="562"/>
                </a:cubicBezTo>
                <a:cubicBezTo>
                  <a:pt x="291" y="562"/>
                  <a:pt x="288" y="562"/>
                  <a:pt x="281" y="562"/>
                </a:cubicBezTo>
                <a:cubicBezTo>
                  <a:pt x="126" y="562"/>
                  <a:pt x="0" y="436"/>
                  <a:pt x="0" y="281"/>
                </a:cubicBezTo>
                <a:cubicBezTo>
                  <a:pt x="0" y="126"/>
                  <a:pt x="126" y="0"/>
                  <a:pt x="281" y="0"/>
                </a:cubicBezTo>
                <a:cubicBezTo>
                  <a:pt x="283" y="0"/>
                  <a:pt x="286" y="0"/>
                  <a:pt x="288" y="0"/>
                </a:cubicBezTo>
                <a:cubicBezTo>
                  <a:pt x="286" y="0"/>
                  <a:pt x="283" y="0"/>
                  <a:pt x="281" y="0"/>
                </a:cubicBezTo>
                <a:cubicBezTo>
                  <a:pt x="1078" y="0"/>
                  <a:pt x="1078" y="0"/>
                  <a:pt x="1078" y="0"/>
                </a:cubicBezTo>
                <a:lnTo>
                  <a:pt x="1157" y="0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440470" y="3879419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9868" y="2930606"/>
            <a:ext cx="1779382" cy="696433"/>
          </a:xfrm>
          <a:custGeom>
            <a:avLst/>
            <a:gdLst>
              <a:gd name="T0" fmla="*/ 280 w 1437"/>
              <a:gd name="T1" fmla="*/ 0 h 562"/>
              <a:gd name="T2" fmla="*/ 0 w 1437"/>
              <a:gd name="T3" fmla="*/ 281 h 562"/>
              <a:gd name="T4" fmla="*/ 280 w 1437"/>
              <a:gd name="T5" fmla="*/ 562 h 562"/>
              <a:gd name="T6" fmla="*/ 281 w 1437"/>
              <a:gd name="T7" fmla="*/ 562 h 562"/>
              <a:gd name="T8" fmla="*/ 1155 w 1437"/>
              <a:gd name="T9" fmla="*/ 562 h 562"/>
              <a:gd name="T10" fmla="*/ 1156 w 1437"/>
              <a:gd name="T11" fmla="*/ 562 h 562"/>
              <a:gd name="T12" fmla="*/ 1437 w 1437"/>
              <a:gd name="T13" fmla="*/ 281 h 562"/>
              <a:gd name="T14" fmla="*/ 1156 w 1437"/>
              <a:gd name="T15" fmla="*/ 0 h 562"/>
              <a:gd name="T16" fmla="*/ 1149 w 1437"/>
              <a:gd name="T17" fmla="*/ 0 h 562"/>
              <a:gd name="T18" fmla="*/ 1156 w 1437"/>
              <a:gd name="T19" fmla="*/ 0 h 562"/>
              <a:gd name="T20" fmla="*/ 359 w 1437"/>
              <a:gd name="T21" fmla="*/ 0 h 562"/>
              <a:gd name="T22" fmla="*/ 280 w 1437"/>
              <a:gd name="T23" fmla="*/ 0 h 562"/>
            </a:gdLst>
            <a:ahLst/>
            <a:cxnLst/>
            <a:rect l="0" t="0" r="r" b="b"/>
            <a:pathLst>
              <a:path w="1437" h="562">
                <a:moveTo>
                  <a:pt x="280" y="0"/>
                </a:moveTo>
                <a:cubicBezTo>
                  <a:pt x="125" y="0"/>
                  <a:pt x="0" y="126"/>
                  <a:pt x="0" y="281"/>
                </a:cubicBezTo>
                <a:cubicBezTo>
                  <a:pt x="0" y="436"/>
                  <a:pt x="125" y="562"/>
                  <a:pt x="280" y="562"/>
                </a:cubicBezTo>
                <a:cubicBezTo>
                  <a:pt x="287" y="562"/>
                  <a:pt x="290" y="562"/>
                  <a:pt x="281" y="562"/>
                </a:cubicBezTo>
                <a:cubicBezTo>
                  <a:pt x="573" y="562"/>
                  <a:pt x="864" y="562"/>
                  <a:pt x="1155" y="562"/>
                </a:cubicBezTo>
                <a:cubicBezTo>
                  <a:pt x="1147" y="562"/>
                  <a:pt x="1150" y="562"/>
                  <a:pt x="1156" y="562"/>
                </a:cubicBezTo>
                <a:cubicBezTo>
                  <a:pt x="1311" y="562"/>
                  <a:pt x="1437" y="436"/>
                  <a:pt x="1437" y="281"/>
                </a:cubicBezTo>
                <a:cubicBezTo>
                  <a:pt x="1437" y="126"/>
                  <a:pt x="1311" y="0"/>
                  <a:pt x="1156" y="0"/>
                </a:cubicBezTo>
                <a:cubicBezTo>
                  <a:pt x="1154" y="0"/>
                  <a:pt x="1151" y="0"/>
                  <a:pt x="1149" y="0"/>
                </a:cubicBezTo>
                <a:cubicBezTo>
                  <a:pt x="1151" y="0"/>
                  <a:pt x="1154" y="0"/>
                  <a:pt x="1156" y="0"/>
                </a:cubicBezTo>
                <a:cubicBezTo>
                  <a:pt x="359" y="0"/>
                  <a:pt x="359" y="0"/>
                  <a:pt x="359" y="0"/>
                </a:cubicBezTo>
                <a:lnTo>
                  <a:pt x="280" y="0"/>
                </a:ln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269245" y="3006944"/>
            <a:ext cx="559291" cy="5437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349732" y="1888428"/>
            <a:ext cx="695255" cy="1779381"/>
          </a:xfrm>
          <a:custGeom>
            <a:avLst/>
            <a:gdLst>
              <a:gd name="T0" fmla="*/ 561 w 561"/>
              <a:gd name="T1" fmla="*/ 1157 h 1437"/>
              <a:gd name="T2" fmla="*/ 281 w 561"/>
              <a:gd name="T3" fmla="*/ 1437 h 1437"/>
              <a:gd name="T4" fmla="*/ 0 w 561"/>
              <a:gd name="T5" fmla="*/ 1157 h 1437"/>
              <a:gd name="T6" fmla="*/ 0 w 561"/>
              <a:gd name="T7" fmla="*/ 1156 h 1437"/>
              <a:gd name="T8" fmla="*/ 0 w 561"/>
              <a:gd name="T9" fmla="*/ 282 h 1437"/>
              <a:gd name="T10" fmla="*/ 0 w 561"/>
              <a:gd name="T11" fmla="*/ 281 h 1437"/>
              <a:gd name="T12" fmla="*/ 281 w 561"/>
              <a:gd name="T13" fmla="*/ 0 h 1437"/>
              <a:gd name="T14" fmla="*/ 561 w 561"/>
              <a:gd name="T15" fmla="*/ 281 h 1437"/>
              <a:gd name="T16" fmla="*/ 561 w 561"/>
              <a:gd name="T17" fmla="*/ 288 h 1437"/>
              <a:gd name="T18" fmla="*/ 561 w 561"/>
              <a:gd name="T19" fmla="*/ 281 h 1437"/>
              <a:gd name="T20" fmla="*/ 561 w 561"/>
              <a:gd name="T21" fmla="*/ 1078 h 1437"/>
              <a:gd name="T22" fmla="*/ 561 w 561"/>
              <a:gd name="T23" fmla="*/ 1157 h 1437"/>
            </a:gdLst>
            <a:ahLst/>
            <a:cxnLst/>
            <a:rect l="0" t="0" r="r" b="b"/>
            <a:pathLst>
              <a:path w="561" h="1437">
                <a:moveTo>
                  <a:pt x="561" y="1157"/>
                </a:moveTo>
                <a:cubicBezTo>
                  <a:pt x="561" y="1312"/>
                  <a:pt x="436" y="1437"/>
                  <a:pt x="281" y="1437"/>
                </a:cubicBezTo>
                <a:cubicBezTo>
                  <a:pt x="125" y="1437"/>
                  <a:pt x="0" y="1312"/>
                  <a:pt x="0" y="1157"/>
                </a:cubicBezTo>
                <a:cubicBezTo>
                  <a:pt x="0" y="1150"/>
                  <a:pt x="0" y="1147"/>
                  <a:pt x="0" y="1156"/>
                </a:cubicBezTo>
                <a:cubicBezTo>
                  <a:pt x="0" y="865"/>
                  <a:pt x="0" y="573"/>
                  <a:pt x="0" y="282"/>
                </a:cubicBezTo>
                <a:cubicBezTo>
                  <a:pt x="0" y="291"/>
                  <a:pt x="0" y="287"/>
                  <a:pt x="0" y="281"/>
                </a:cubicBezTo>
                <a:cubicBezTo>
                  <a:pt x="0" y="126"/>
                  <a:pt x="125" y="0"/>
                  <a:pt x="281" y="0"/>
                </a:cubicBezTo>
                <a:cubicBezTo>
                  <a:pt x="436" y="0"/>
                  <a:pt x="561" y="126"/>
                  <a:pt x="561" y="281"/>
                </a:cubicBezTo>
                <a:cubicBezTo>
                  <a:pt x="561" y="283"/>
                  <a:pt x="561" y="286"/>
                  <a:pt x="561" y="288"/>
                </a:cubicBezTo>
                <a:cubicBezTo>
                  <a:pt x="561" y="286"/>
                  <a:pt x="561" y="283"/>
                  <a:pt x="561" y="281"/>
                </a:cubicBezTo>
                <a:cubicBezTo>
                  <a:pt x="561" y="1078"/>
                  <a:pt x="561" y="1078"/>
                  <a:pt x="561" y="1078"/>
                </a:cubicBezTo>
                <a:lnTo>
                  <a:pt x="561" y="1157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424964" y="1979094"/>
            <a:ext cx="544791" cy="558255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93918" y="3780655"/>
            <a:ext cx="10161" cy="1129"/>
          </a:xfrm>
          <a:prstGeom prst="rect">
            <a:avLst/>
          </a:prstGeom>
          <a:solidFill>
            <a:schemeClr val="bg1"/>
          </a:solidFill>
          <a:ln w="9525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571078" y="4009110"/>
            <a:ext cx="288014" cy="26111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435665" y="3122310"/>
            <a:ext cx="251851" cy="287623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accent2"/>
          </a:solidFill>
          <a:ln w="9525" cap="sq">
            <a:noFill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553527" y="2114389"/>
            <a:ext cx="287665" cy="287665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400" y="1839657"/>
            <a:ext cx="4475480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农村是社会稳定大后方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60401" y="2496921"/>
            <a:ext cx="4475480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农村人口众多，社会稳定关系到广大农民的切身利益，是国家长治久安的重要基础。
加强农村社会治理，完善农村公共服务，能够有效化解社会矛盾，维护农村和谐稳定。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3940" y="3983711"/>
            <a:ext cx="4175296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农村是文化传承载体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43940" y="4647106"/>
            <a:ext cx="4175296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农村保留着大量传统文化遗产和民俗风情，是中华文明的根脉所在。
保护和发展农村文化，对于传承中华优秀传统文化、增强民族凝聚力具有重要意义。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53221" y="1839657"/>
            <a:ext cx="3478379" cy="56053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农村是生态屏障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053220" y="2496921"/>
            <a:ext cx="3478379" cy="1130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农村地区拥有丰富的自然资源和生态环境，是城市的重要生态屏障。
加强农村生态保护，能够有效改善城市生态环境，促进城乡协调发展。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农村的社会稳定作用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977487" y="3919697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1575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365332" y="3465704"/>
            <a:ext cx="358256" cy="337664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205930" y="4644646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农民是农业生产经营的直接参与者，其生产积极性和劳动能力直接影响农业发展。
提高农民素质，培养新型职业农民，能够提升农业生产效率和质量，推动农业现代化。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205930" y="3922094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农民是农业生产的主体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293114" y="3259941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922765" y="3461278"/>
            <a:ext cx="346468" cy="346516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57469" y="1866727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农民是农村基础设施建设、公共服务供给、生态环境保护的直接参与者和受益者。
激发农民参与农村建设的积极性，能够有效改善农村生产生活条件，提升农村发展水平。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757469" y="1144175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850E19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农民是农村建设的主力军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080566" y="3912530"/>
            <a:ext cx="3133947" cy="2142214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844654" y="3252774"/>
            <a:ext cx="3605771" cy="749190"/>
          </a:xfrm>
          <a:prstGeom prst="notchedRightArrow">
            <a:avLst>
              <a:gd name="adj1" fmla="val 77204"/>
              <a:gd name="adj2" fmla="val 2279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466592" y="3463320"/>
            <a:ext cx="361894" cy="328098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09009" y="4637479"/>
            <a:ext cx="2677061" cy="13251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农民是乡村振兴的主体，其参与度和创造力直接影响乡村振兴的成效。
尊重农民意愿，发挥农民主体作用，能够凝聚乡村振兴的强大合力，实现乡村全面振兴。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309009" y="3914927"/>
            <a:ext cx="2677061" cy="6149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农民是乡村振兴的参与者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农民的主力军作用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 t="17574"/>
          <a:stretch>
            <a:fillRect/>
          </a:stretch>
        </p:blipFill>
        <p:spPr>
          <a:xfrm flipH="1" flipV="1">
            <a:off x="0" y="3492500"/>
            <a:ext cx="12192000" cy="3365500"/>
          </a:xfrm>
          <a:custGeom>
            <a:avLst/>
            <a:gdLst/>
            <a:ahLst/>
            <a:cxnLst/>
            <a:rect l="l" t="t" r="r" b="b"/>
            <a:pathLst>
              <a:path w="12192000" h="3365500">
                <a:moveTo>
                  <a:pt x="12192000" y="3365500"/>
                </a:moveTo>
                <a:lnTo>
                  <a:pt x="0" y="3365500"/>
                </a:lnTo>
                <a:lnTo>
                  <a:pt x="0" y="0"/>
                </a:lnTo>
                <a:lnTo>
                  <a:pt x="12192000" y="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2867025" y="3259662"/>
            <a:ext cx="6458585" cy="252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4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总结与展望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85690" y="1648460"/>
            <a:ext cx="2419985" cy="21091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75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04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688848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cxnSp>
        <p:nvCxnSpPr>
          <p:cNvPr id="9" name="标题 1"/>
          <p:cNvCxnSpPr/>
          <p:nvPr/>
        </p:nvCxnSpPr>
        <p:spPr>
          <a:xfrm>
            <a:off x="4337050" y="2562860"/>
            <a:ext cx="965835" cy="0"/>
          </a:xfrm>
          <a:prstGeom prst="line">
            <a:avLst/>
          </a:prstGeom>
          <a:noFill/>
          <a:ln w="6350" cap="sq">
            <a:solidFill>
              <a:schemeClr val="accent1">
                <a:alpha val="50000"/>
              </a:schemeClr>
            </a:solidFill>
            <a:miter/>
          </a:ln>
        </p:spPr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113429" y="2077152"/>
            <a:ext cx="841154" cy="76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 flipH="1">
            <a:off x="3288921" y="2077152"/>
            <a:ext cx="841152" cy="760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6749" y="2051051"/>
            <a:ext cx="10858499" cy="3829050"/>
          </a:xfrm>
          <a:prstGeom prst="roundRect">
            <a:avLst>
              <a:gd name="adj" fmla="val 3845"/>
            </a:avLst>
          </a:prstGeom>
          <a:gradFill>
            <a:gsLst>
              <a:gs pos="29000">
                <a:schemeClr val="bg1"/>
              </a:gs>
              <a:gs pos="100000">
                <a:schemeClr val="accent1">
                  <a:lumMod val="40000"/>
                  <a:lumOff val="60000"/>
                  <a:alpha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90500" algn="ctr" rotWithShape="0">
              <a:schemeClr val="accent1">
                <a:alpha val="8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65735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我国脱贫攻坚战取得全面胜利，现行标准下9899万农村贫困人口全部脱贫，832个贫困县全部摘帽。
脱贫攻坚不仅解决了贫困群众的温饱问题，还改善了贫困地区基础设施和公共服务，为乡村振兴奠定了坚实基础。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5735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脱贫攻坚取得胜利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04319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4319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16224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175238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农村交通、水利、电力等基础设施建设取得重大进展，农村生产生活条件大幅改善。
农村教育、医疗、文化等公共服务水平不断提高，城乡差距逐步缩小，农民获得感幸福感显著增强。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175238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农村基础设施显著改善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564158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64158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85809" y="2833477"/>
            <a:ext cx="294655" cy="277719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69620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农业科技创新取得一系列成果，农业机械化水平显著提高，农业科技贡献率不断提升。
农业产业结构不断优化，新产业新业态蓬勃发展，农业综合生产能力稳步提升，为国家粮食安全提供了有力保障。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69620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B11322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农业现代化稳步推进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82045" y="5318386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8204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20109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阶段性成果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21920" y="-365760"/>
            <a:ext cx="12603480" cy="7360920"/>
          </a:xfrm>
          <a:prstGeom prst="rect">
            <a:avLst/>
          </a:prstGeom>
          <a:solidFill>
            <a:schemeClr val="accent1">
              <a:lumMod val="20000"/>
              <a:lumOff val="80000"/>
              <a:alpha val="43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3173600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坚持农业农村优先发展，加大政策支持力度，推动乡村产业、人才、文化、生态、组织全面振兴。
加强农村基础设施建设，提升农村公共服务水平，缩小城乡差距，实现城乡融合发展。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805" y="2573100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83550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持续推进乡村振兴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018587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加快农业科技创新，推动农业向数字化、智能化、绿色化方向发展，提高农业生产效率和质量。
培育壮大新型农业经营主体，发展适度规模经营，促进农业产业化、品牌化发展，提升农业竞争力。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018992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41737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实现农业农村现代化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376774" y="3173599"/>
            <a:ext cx="2142126" cy="26225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加强农民教育培训，提高农民科技文化素质和就业创业能力，培养造就一批新型职业农民。
拓宽农民增收渠道，促进农民收入持续稳定增长，缩小城乡居民收入差距，实现共同富裕。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377179" y="2573101"/>
            <a:ext cx="2141316" cy="532436"/>
          </a:xfrm>
          <a:prstGeom prst="roundRect">
            <a:avLst>
              <a:gd name="adj" fmla="val 50000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399924" y="2578857"/>
            <a:ext cx="2095826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促进农民全面发展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394349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400000">
            <a:off x="36204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5400000">
            <a:off x="331560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8241175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79180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7613287" y="2668650"/>
            <a:ext cx="635218" cy="289366"/>
          </a:xfrm>
          <a:prstGeom prst="triangle">
            <a:avLst/>
          </a:prstGeom>
          <a:gradFill>
            <a:gsLst>
              <a:gs pos="4000">
                <a:schemeClr val="accent1"/>
              </a:gs>
              <a:gs pos="88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95933" y="222875"/>
            <a:ext cx="10827932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未来展望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8135" y="312135"/>
            <a:ext cx="113260" cy="11326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3189" y="312135"/>
            <a:ext cx="113260" cy="11326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18243" y="312135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68135" y="487191"/>
            <a:ext cx="113260" cy="1132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43189" y="487191"/>
            <a:ext cx="113260" cy="1132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18243" y="487191"/>
            <a:ext cx="113260" cy="11326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/>
          </a:blip>
          <a:srcRect l="2812" t="1493" r="2812" b="1493"/>
          <a:stretch>
            <a:fillRect/>
          </a:stretch>
        </p:blipFill>
        <p:spPr>
          <a:xfrm rot="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0" y="0"/>
            <a:ext cx="7454900" cy="271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 rot="10800000">
            <a:off x="1871529" y="3098016"/>
            <a:ext cx="10320471" cy="375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alphaModFix/>
          </a:blip>
          <a:srcRect l="2268" b="2572"/>
          <a:stretch>
            <a:fillRect/>
          </a:stretch>
        </p:blipFill>
        <p:spPr>
          <a:xfrm>
            <a:off x="0" y="3792773"/>
            <a:ext cx="3658591" cy="3065227"/>
          </a:xfrm>
          <a:custGeom>
            <a:avLst/>
            <a:gdLst/>
            <a:ahLst/>
            <a:cxnLst/>
            <a:rect l="l" t="t" r="r" b="b"/>
            <a:pathLst>
              <a:path w="3657600" h="3060700">
                <a:moveTo>
                  <a:pt x="0" y="0"/>
                </a:moveTo>
                <a:lnTo>
                  <a:pt x="3658591" y="0"/>
                </a:lnTo>
                <a:lnTo>
                  <a:pt x="3658591" y="3065227"/>
                </a:lnTo>
                <a:lnTo>
                  <a:pt x="0" y="306522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1711109" y="1320800"/>
            <a:ext cx="8896350" cy="3210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9C6CB">
                        <a:alpha val="100000"/>
                      </a:srgbClr>
                    </a:gs>
                  </a:gsLst>
                  <a:lin ang="0" scaled="0"/>
                </a:gradFill>
                <a:latin typeface="Dream-XinCuSongGB" panose="02010604000000000000" charset="-122"/>
                <a:ea typeface="Dream-XinCuSongGB" panose="02010604000000000000" charset="-122"/>
                <a:cs typeface="Dream-XinCuSongGB" panose="02010604000000000000" charset="-122"/>
              </a:rPr>
              <a:t>谢谢大家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030152" y="981075"/>
            <a:ext cx="2129790" cy="175260"/>
          </a:xfrm>
          <a:custGeom>
            <a:avLst/>
            <a:gdLst>
              <a:gd name="connsiteX0" fmla="*/ 2042309 w 2129790"/>
              <a:gd name="connsiteY0" fmla="*/ 0 h 175260"/>
              <a:gd name="connsiteX1" fmla="*/ 2078639 w 2129790"/>
              <a:gd name="connsiteY1" fmla="*/ 44214 h 175260"/>
              <a:gd name="connsiteX2" fmla="*/ 2129790 w 2129790"/>
              <a:gd name="connsiteY2" fmla="*/ 66943 h 175260"/>
              <a:gd name="connsiteX3" fmla="*/ 2101092 w 2129790"/>
              <a:gd name="connsiteY3" fmla="*/ 116998 h 175260"/>
              <a:gd name="connsiteX4" fmla="*/ 2096375 w 2129790"/>
              <a:gd name="connsiteY4" fmla="*/ 175260 h 175260"/>
              <a:gd name="connsiteX5" fmla="*/ 2042309 w 2129790"/>
              <a:gd name="connsiteY5" fmla="*/ 161981 h 175260"/>
              <a:gd name="connsiteX6" fmla="*/ 1988242 w 2129790"/>
              <a:gd name="connsiteY6" fmla="*/ 175260 h 175260"/>
              <a:gd name="connsiteX7" fmla="*/ 1983525 w 2129790"/>
              <a:gd name="connsiteY7" fmla="*/ 116998 h 175260"/>
              <a:gd name="connsiteX8" fmla="*/ 1954827 w 2129790"/>
              <a:gd name="connsiteY8" fmla="*/ 66943 h 175260"/>
              <a:gd name="connsiteX9" fmla="*/ 2005978 w 2129790"/>
              <a:gd name="connsiteY9" fmla="*/ 44214 h 175260"/>
              <a:gd name="connsiteX10" fmla="*/ 1553602 w 2129790"/>
              <a:gd name="connsiteY10" fmla="*/ 0 h 175260"/>
              <a:gd name="connsiteX11" fmla="*/ 1589932 w 2129790"/>
              <a:gd name="connsiteY11" fmla="*/ 44214 h 175260"/>
              <a:gd name="connsiteX12" fmla="*/ 1641083 w 2129790"/>
              <a:gd name="connsiteY12" fmla="*/ 66943 h 175260"/>
              <a:gd name="connsiteX13" fmla="*/ 1612385 w 2129790"/>
              <a:gd name="connsiteY13" fmla="*/ 116998 h 175260"/>
              <a:gd name="connsiteX14" fmla="*/ 1607668 w 2129790"/>
              <a:gd name="connsiteY14" fmla="*/ 175260 h 175260"/>
              <a:gd name="connsiteX15" fmla="*/ 1553602 w 2129790"/>
              <a:gd name="connsiteY15" fmla="*/ 161981 h 175260"/>
              <a:gd name="connsiteX16" fmla="*/ 1499535 w 2129790"/>
              <a:gd name="connsiteY16" fmla="*/ 175260 h 175260"/>
              <a:gd name="connsiteX17" fmla="*/ 1494818 w 2129790"/>
              <a:gd name="connsiteY17" fmla="*/ 116998 h 175260"/>
              <a:gd name="connsiteX18" fmla="*/ 1466120 w 2129790"/>
              <a:gd name="connsiteY18" fmla="*/ 66943 h 175260"/>
              <a:gd name="connsiteX19" fmla="*/ 1517271 w 2129790"/>
              <a:gd name="connsiteY19" fmla="*/ 44214 h 175260"/>
              <a:gd name="connsiteX20" fmla="*/ 1064895 w 2129790"/>
              <a:gd name="connsiteY20" fmla="*/ 0 h 175260"/>
              <a:gd name="connsiteX21" fmla="*/ 1101225 w 2129790"/>
              <a:gd name="connsiteY21" fmla="*/ 44214 h 175260"/>
              <a:gd name="connsiteX22" fmla="*/ 1152376 w 2129790"/>
              <a:gd name="connsiteY22" fmla="*/ 66943 h 175260"/>
              <a:gd name="connsiteX23" fmla="*/ 1123678 w 2129790"/>
              <a:gd name="connsiteY23" fmla="*/ 116998 h 175260"/>
              <a:gd name="connsiteX24" fmla="*/ 1118961 w 2129790"/>
              <a:gd name="connsiteY24" fmla="*/ 175260 h 175260"/>
              <a:gd name="connsiteX25" fmla="*/ 1064895 w 2129790"/>
              <a:gd name="connsiteY25" fmla="*/ 161981 h 175260"/>
              <a:gd name="connsiteX26" fmla="*/ 1010828 w 2129790"/>
              <a:gd name="connsiteY26" fmla="*/ 175260 h 175260"/>
              <a:gd name="connsiteX27" fmla="*/ 1006111 w 2129790"/>
              <a:gd name="connsiteY27" fmla="*/ 116998 h 175260"/>
              <a:gd name="connsiteX28" fmla="*/ 977413 w 2129790"/>
              <a:gd name="connsiteY28" fmla="*/ 66943 h 175260"/>
              <a:gd name="connsiteX29" fmla="*/ 1028564 w 2129790"/>
              <a:gd name="connsiteY29" fmla="*/ 44214 h 175260"/>
              <a:gd name="connsiteX30" fmla="*/ 576189 w 2129790"/>
              <a:gd name="connsiteY30" fmla="*/ 0 h 175260"/>
              <a:gd name="connsiteX31" fmla="*/ 612519 w 2129790"/>
              <a:gd name="connsiteY31" fmla="*/ 44214 h 175260"/>
              <a:gd name="connsiteX32" fmla="*/ 663670 w 2129790"/>
              <a:gd name="connsiteY32" fmla="*/ 66943 h 175260"/>
              <a:gd name="connsiteX33" fmla="*/ 634972 w 2129790"/>
              <a:gd name="connsiteY33" fmla="*/ 116998 h 175260"/>
              <a:gd name="connsiteX34" fmla="*/ 630255 w 2129790"/>
              <a:gd name="connsiteY34" fmla="*/ 175260 h 175260"/>
              <a:gd name="connsiteX35" fmla="*/ 576189 w 2129790"/>
              <a:gd name="connsiteY35" fmla="*/ 161981 h 175260"/>
              <a:gd name="connsiteX36" fmla="*/ 522122 w 2129790"/>
              <a:gd name="connsiteY36" fmla="*/ 175260 h 175260"/>
              <a:gd name="connsiteX37" fmla="*/ 517405 w 2129790"/>
              <a:gd name="connsiteY37" fmla="*/ 116998 h 175260"/>
              <a:gd name="connsiteX38" fmla="*/ 488707 w 2129790"/>
              <a:gd name="connsiteY38" fmla="*/ 66943 h 175260"/>
              <a:gd name="connsiteX39" fmla="*/ 539858 w 2129790"/>
              <a:gd name="connsiteY39" fmla="*/ 44214 h 175260"/>
              <a:gd name="connsiteX40" fmla="*/ 87482 w 2129790"/>
              <a:gd name="connsiteY40" fmla="*/ 0 h 175260"/>
              <a:gd name="connsiteX41" fmla="*/ 123812 w 2129790"/>
              <a:gd name="connsiteY41" fmla="*/ 44214 h 175260"/>
              <a:gd name="connsiteX42" fmla="*/ 174963 w 2129790"/>
              <a:gd name="connsiteY42" fmla="*/ 66943 h 175260"/>
              <a:gd name="connsiteX43" fmla="*/ 146265 w 2129790"/>
              <a:gd name="connsiteY43" fmla="*/ 116998 h 175260"/>
              <a:gd name="connsiteX44" fmla="*/ 141548 w 2129790"/>
              <a:gd name="connsiteY44" fmla="*/ 175260 h 175260"/>
              <a:gd name="connsiteX45" fmla="*/ 87482 w 2129790"/>
              <a:gd name="connsiteY45" fmla="*/ 161981 h 175260"/>
              <a:gd name="connsiteX46" fmla="*/ 33415 w 2129790"/>
              <a:gd name="connsiteY46" fmla="*/ 175260 h 175260"/>
              <a:gd name="connsiteX47" fmla="*/ 28698 w 2129790"/>
              <a:gd name="connsiteY47" fmla="*/ 116998 h 175260"/>
              <a:gd name="connsiteX48" fmla="*/ 0 w 2129790"/>
              <a:gd name="connsiteY48" fmla="*/ 66943 h 175260"/>
              <a:gd name="connsiteX49" fmla="*/ 51151 w 2129790"/>
              <a:gd name="connsiteY49" fmla="*/ 44214 h 175260"/>
            </a:gdLst>
            <a:ahLst/>
            <a:cxnLst/>
            <a:rect l="l" t="t" r="r" b="b"/>
            <a:pathLst>
              <a:path w="2129790" h="175260">
                <a:moveTo>
                  <a:pt x="2042309" y="0"/>
                </a:moveTo>
                <a:lnTo>
                  <a:pt x="2078639" y="44214"/>
                </a:lnTo>
                <a:lnTo>
                  <a:pt x="2129790" y="66943"/>
                </a:lnTo>
                <a:lnTo>
                  <a:pt x="2101092" y="116998"/>
                </a:lnTo>
                <a:lnTo>
                  <a:pt x="2096375" y="175260"/>
                </a:lnTo>
                <a:lnTo>
                  <a:pt x="2042309" y="161981"/>
                </a:lnTo>
                <a:lnTo>
                  <a:pt x="1988242" y="175260"/>
                </a:lnTo>
                <a:lnTo>
                  <a:pt x="1983525" y="116998"/>
                </a:lnTo>
                <a:lnTo>
                  <a:pt x="1954827" y="66943"/>
                </a:lnTo>
                <a:lnTo>
                  <a:pt x="2005978" y="44214"/>
                </a:lnTo>
                <a:close/>
                <a:moveTo>
                  <a:pt x="1553602" y="0"/>
                </a:moveTo>
                <a:lnTo>
                  <a:pt x="1589932" y="44214"/>
                </a:lnTo>
                <a:lnTo>
                  <a:pt x="1641083" y="66943"/>
                </a:lnTo>
                <a:lnTo>
                  <a:pt x="1612385" y="116998"/>
                </a:lnTo>
                <a:lnTo>
                  <a:pt x="1607668" y="175260"/>
                </a:lnTo>
                <a:lnTo>
                  <a:pt x="1553602" y="161981"/>
                </a:lnTo>
                <a:lnTo>
                  <a:pt x="1499535" y="175260"/>
                </a:lnTo>
                <a:lnTo>
                  <a:pt x="1494818" y="116998"/>
                </a:lnTo>
                <a:lnTo>
                  <a:pt x="1466120" y="66943"/>
                </a:lnTo>
                <a:lnTo>
                  <a:pt x="1517271" y="44214"/>
                </a:lnTo>
                <a:close/>
                <a:moveTo>
                  <a:pt x="1064895" y="0"/>
                </a:moveTo>
                <a:lnTo>
                  <a:pt x="1101225" y="44214"/>
                </a:lnTo>
                <a:lnTo>
                  <a:pt x="1152376" y="66943"/>
                </a:lnTo>
                <a:lnTo>
                  <a:pt x="1123678" y="116998"/>
                </a:lnTo>
                <a:lnTo>
                  <a:pt x="1118961" y="175260"/>
                </a:lnTo>
                <a:lnTo>
                  <a:pt x="1064895" y="161981"/>
                </a:lnTo>
                <a:lnTo>
                  <a:pt x="1010828" y="175260"/>
                </a:lnTo>
                <a:lnTo>
                  <a:pt x="1006111" y="116998"/>
                </a:lnTo>
                <a:lnTo>
                  <a:pt x="977413" y="66943"/>
                </a:lnTo>
                <a:lnTo>
                  <a:pt x="1028564" y="44214"/>
                </a:lnTo>
                <a:close/>
                <a:moveTo>
                  <a:pt x="576189" y="0"/>
                </a:moveTo>
                <a:lnTo>
                  <a:pt x="612519" y="44214"/>
                </a:lnTo>
                <a:lnTo>
                  <a:pt x="663670" y="66943"/>
                </a:lnTo>
                <a:lnTo>
                  <a:pt x="634972" y="116998"/>
                </a:lnTo>
                <a:lnTo>
                  <a:pt x="630255" y="175260"/>
                </a:lnTo>
                <a:lnTo>
                  <a:pt x="576189" y="161981"/>
                </a:lnTo>
                <a:lnTo>
                  <a:pt x="522122" y="175260"/>
                </a:lnTo>
                <a:lnTo>
                  <a:pt x="517405" y="116998"/>
                </a:lnTo>
                <a:lnTo>
                  <a:pt x="488707" y="66943"/>
                </a:lnTo>
                <a:lnTo>
                  <a:pt x="539858" y="44214"/>
                </a:lnTo>
                <a:close/>
                <a:moveTo>
                  <a:pt x="87482" y="0"/>
                </a:moveTo>
                <a:lnTo>
                  <a:pt x="123812" y="44214"/>
                </a:lnTo>
                <a:lnTo>
                  <a:pt x="174963" y="66943"/>
                </a:lnTo>
                <a:lnTo>
                  <a:pt x="146265" y="116998"/>
                </a:lnTo>
                <a:lnTo>
                  <a:pt x="141548" y="175260"/>
                </a:lnTo>
                <a:lnTo>
                  <a:pt x="87482" y="161981"/>
                </a:lnTo>
                <a:lnTo>
                  <a:pt x="33415" y="175260"/>
                </a:lnTo>
                <a:lnTo>
                  <a:pt x="28698" y="116998"/>
                </a:lnTo>
                <a:lnTo>
                  <a:pt x="0" y="66943"/>
                </a:lnTo>
                <a:lnTo>
                  <a:pt x="51151" y="4421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42104" y="2877823"/>
            <a:ext cx="1362518" cy="123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 flipH="1">
            <a:off x="10372002" y="1130300"/>
            <a:ext cx="1034738" cy="935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11322"/>
      </a:accent1>
      <a:accent2>
        <a:srgbClr val="FFC000"/>
      </a:accent2>
      <a:accent3>
        <a:srgbClr val="ED7D31"/>
      </a:accent3>
      <a:accent4>
        <a:srgbClr val="840E1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258</Words>
  <Application>Microsoft Office PowerPoint</Application>
  <PresentationFormat>自定义</PresentationFormat>
  <Paragraphs>90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等线</vt:lpstr>
      <vt:lpstr>OPPOSans H</vt:lpstr>
      <vt:lpstr>Source Han Sans CN Bold</vt:lpstr>
      <vt:lpstr>OPPOSans B</vt:lpstr>
      <vt:lpstr>Source Han Sans</vt:lpstr>
      <vt:lpstr>Dream-XinCuSongGB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李丰年</dc:creator>
  <cp:lastModifiedBy>李丰年</cp:lastModifiedBy>
  <cp:revision>3</cp:revision>
  <dcterms:created xsi:type="dcterms:W3CDTF">2025-04-22T15:45:03Z</dcterms:created>
  <dcterms:modified xsi:type="dcterms:W3CDTF">2025-04-25T16:11:42Z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5ACE976859574E57A3B8AE44D0D59992_12</vt:lpwstr>
  </property>
  <property fmtid="{D5CDD505-2E9C-101B-9397-08002B2CF9AE}" pid="3" name="KSOProductBuildVer">
    <vt:lpwstr>2052-12.1.0.20784</vt:lpwstr>
  </property>
</Properties>
</file>