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embeddedFontLst>
    <p:embeddedFont>
      <p:font typeface="Source Han Sans CN Bold" panose="020B0800000000000000" charset="-122"/>
      <p:bold r:id="rId23"/>
    </p:embeddedFont>
    <p:embeddedFont>
      <p:font typeface="Source Han Sans" panose="020B0400000000000000" charset="-122"/>
      <p:regular r:id="rId24"/>
    </p:embeddedFont>
    <p:embeddedFont>
      <p:font typeface="Source Han Sans CN Regular" panose="020B0500000000000000" charset="-122"/>
      <p:regular r:id="rId25"/>
    </p:embeddedFont>
    <p:embeddedFont>
      <p:font typeface="OPPOSans H" panose="00020600040101010101" charset="-122"/>
      <p:regular r:id="rId26"/>
    </p:embeddedFont>
    <p:embeddedFont>
      <p:font typeface="等线" panose="02010600030101010101" charset="-122"/>
      <p:regular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5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508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41335" y="876935"/>
            <a:ext cx="4180840" cy="4023995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36733" y="2617636"/>
            <a:ext cx="5911047" cy="20137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900" dirty="0" err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广东大湾区与三农发展</a:t>
            </a:r>
            <a:endParaRPr kumimoji="1" lang="zh-CN" altLang="en-US" dirty="0"/>
          </a:p>
        </p:txBody>
      </p:sp>
      <p:sp>
        <p:nvSpPr>
          <p:cNvPr id="10" name="标题 1"/>
          <p:cNvSpPr txBox="1"/>
          <p:nvPr/>
        </p:nvSpPr>
        <p:spPr>
          <a:xfrm>
            <a:off x="443275" y="643908"/>
            <a:ext cx="2679606" cy="6075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三农发展</a:t>
            </a:r>
            <a:endParaRPr kumimoji="1" lang="zh-CN" altLang="en-US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365218" y="2094334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962513" y="2179065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 dirty="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 dirty="0"/>
          </a:p>
        </p:txBody>
      </p:sp>
      <p:cxnSp>
        <p:nvCxnSpPr>
          <p:cNvPr id="14" name="标题 1"/>
          <p:cNvCxnSpPr/>
          <p:nvPr/>
        </p:nvCxnSpPr>
        <p:spPr>
          <a:xfrm>
            <a:off x="4463006" y="2308206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43275" y="4843436"/>
            <a:ext cx="2352788" cy="513953"/>
          </a:xfrm>
          <a:prstGeom prst="roundRect">
            <a:avLst>
              <a:gd name="adj" fmla="val 50000"/>
            </a:avLst>
          </a:prstGeom>
          <a:gradFill>
            <a:gsLst>
              <a:gs pos="34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 w="6350" cap="sq">
            <a:solidFill>
              <a:schemeClr val="bg1"/>
            </a:solidFill>
            <a:miter/>
          </a:ln>
          <a:effectLst>
            <a:outerShdw blurRad="101600" dist="38100" dir="2700000" algn="tl" rotWithShape="0">
              <a:schemeClr val="accent1">
                <a:alpha val="5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28955" y="4887595"/>
            <a:ext cx="2181225" cy="443865"/>
          </a:xfrm>
          <a:prstGeom prst="roundRect">
            <a:avLst>
              <a:gd name="adj" fmla="val 50000"/>
            </a:avLst>
          </a:prstGeom>
          <a:solidFill>
            <a:schemeClr val="bg1">
              <a:alpha val="100000"/>
            </a:schemeClr>
          </a:solidFill>
          <a:ln w="63500" cap="sq">
            <a:solidFill>
              <a:srgbClr val="FFFFFF">
                <a:alpha val="100000"/>
              </a:srgb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800" dirty="0" err="1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小组成员：蓝湘雯、黄文贤</a:t>
            </a:r>
            <a:endParaRPr kumimoji="1" lang="zh-CN" altLang="en-US" dirty="0"/>
          </a:p>
        </p:txBody>
      </p:sp>
      <p:sp>
        <p:nvSpPr>
          <p:cNvPr id="18" name="标题 1"/>
          <p:cNvSpPr txBox="1"/>
          <p:nvPr/>
        </p:nvSpPr>
        <p:spPr>
          <a:xfrm>
            <a:off x="3013036" y="4843436"/>
            <a:ext cx="2411583" cy="513953"/>
          </a:xfrm>
          <a:prstGeom prst="roundRect">
            <a:avLst>
              <a:gd name="adj" fmla="val 50000"/>
            </a:avLst>
          </a:prstGeom>
          <a:gradFill>
            <a:gsLst>
              <a:gs pos="34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0"/>
          </a:gradFill>
          <a:ln w="6350" cap="sq">
            <a:solidFill>
              <a:schemeClr val="bg1"/>
            </a:solidFill>
            <a:miter/>
          </a:ln>
          <a:effectLst>
            <a:outerShdw blurRad="101600" dist="38100" dir="2700000" algn="tl" rotWithShape="0">
              <a:schemeClr val="accent1">
                <a:alpha val="5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094496" y="4900802"/>
            <a:ext cx="2248663" cy="39922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350260" y="4942205"/>
            <a:ext cx="848360" cy="316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4197985" y="4942205"/>
            <a:ext cx="963295" cy="316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2025.5</a:t>
            </a:r>
            <a:endParaRPr kumimoji="1" lang="zh-CN" altLang="en-US"/>
          </a:p>
        </p:txBody>
      </p:sp>
      <p:pic>
        <p:nvPicPr>
          <p:cNvPr id="24" name="图片 23" descr="C:\Users\60938\Downloads\寻找三农图片 (1).png寻找三农图片 (1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337909" y="291998"/>
            <a:ext cx="11516181" cy="6229832"/>
          </a:xfrm>
          <a:prstGeom prst="roundRect">
            <a:avLst>
              <a:gd name="adj" fmla="val 362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905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5187761" y="-601702"/>
            <a:ext cx="1816480" cy="11516182"/>
          </a:xfrm>
          <a:custGeom>
            <a:avLst/>
            <a:gdLst>
              <a:gd name="connsiteX0" fmla="*/ 11167296 w 12347144"/>
              <a:gd name="connsiteY0" fmla="*/ 2 h 6858000"/>
              <a:gd name="connsiteX1" fmla="*/ 11549485 w 12347144"/>
              <a:gd name="connsiteY1" fmla="*/ 2 h 6858000"/>
              <a:gd name="connsiteX2" fmla="*/ 11549485 w 12347144"/>
              <a:gd name="connsiteY2" fmla="*/ 6858000 h 6858000"/>
              <a:gd name="connsiteX3" fmla="*/ 11167296 w 12347144"/>
              <a:gd name="connsiteY3" fmla="*/ 6858000 h 6858000"/>
              <a:gd name="connsiteX4" fmla="*/ 797666 w 12347144"/>
              <a:gd name="connsiteY4" fmla="*/ 2 h 6858000"/>
              <a:gd name="connsiteX5" fmla="*/ 1179856 w 12347144"/>
              <a:gd name="connsiteY5" fmla="*/ 2 h 6858000"/>
              <a:gd name="connsiteX6" fmla="*/ 1179856 w 12347144"/>
              <a:gd name="connsiteY6" fmla="*/ 6858000 h 6858000"/>
              <a:gd name="connsiteX7" fmla="*/ 797666 w 12347144"/>
              <a:gd name="connsiteY7" fmla="*/ 6858000 h 6858000"/>
              <a:gd name="connsiteX8" fmla="*/ 1595330 w 12347144"/>
              <a:gd name="connsiteY8" fmla="*/ 1 h 6858000"/>
              <a:gd name="connsiteX9" fmla="*/ 1977519 w 12347144"/>
              <a:gd name="connsiteY9" fmla="*/ 1 h 6858000"/>
              <a:gd name="connsiteX10" fmla="*/ 1977519 w 12347144"/>
              <a:gd name="connsiteY10" fmla="*/ 6858000 h 6858000"/>
              <a:gd name="connsiteX11" fmla="*/ 1595330 w 12347144"/>
              <a:gd name="connsiteY11" fmla="*/ 6858000 h 6858000"/>
              <a:gd name="connsiteX12" fmla="*/ 2392994 w 12347144"/>
              <a:gd name="connsiteY12" fmla="*/ 1 h 6858000"/>
              <a:gd name="connsiteX13" fmla="*/ 2775183 w 12347144"/>
              <a:gd name="connsiteY13" fmla="*/ 1 h 6858000"/>
              <a:gd name="connsiteX14" fmla="*/ 2775183 w 12347144"/>
              <a:gd name="connsiteY14" fmla="*/ 6858000 h 6858000"/>
              <a:gd name="connsiteX15" fmla="*/ 2392994 w 12347144"/>
              <a:gd name="connsiteY15" fmla="*/ 6858000 h 6858000"/>
              <a:gd name="connsiteX16" fmla="*/ 3190658 w 12347144"/>
              <a:gd name="connsiteY16" fmla="*/ 1 h 6858000"/>
              <a:gd name="connsiteX17" fmla="*/ 3572847 w 12347144"/>
              <a:gd name="connsiteY17" fmla="*/ 1 h 6858000"/>
              <a:gd name="connsiteX18" fmla="*/ 3572847 w 12347144"/>
              <a:gd name="connsiteY18" fmla="*/ 6858000 h 6858000"/>
              <a:gd name="connsiteX19" fmla="*/ 3190658 w 12347144"/>
              <a:gd name="connsiteY19" fmla="*/ 6858000 h 6858000"/>
              <a:gd name="connsiteX20" fmla="*/ 3988322 w 12347144"/>
              <a:gd name="connsiteY20" fmla="*/ 1 h 6858000"/>
              <a:gd name="connsiteX21" fmla="*/ 4370509 w 12347144"/>
              <a:gd name="connsiteY21" fmla="*/ 1 h 6858000"/>
              <a:gd name="connsiteX22" fmla="*/ 4370509 w 12347144"/>
              <a:gd name="connsiteY22" fmla="*/ 6858000 h 6858000"/>
              <a:gd name="connsiteX23" fmla="*/ 3988322 w 12347144"/>
              <a:gd name="connsiteY23" fmla="*/ 6858000 h 6858000"/>
              <a:gd name="connsiteX24" fmla="*/ 4785984 w 12347144"/>
              <a:gd name="connsiteY24" fmla="*/ 1 h 6858000"/>
              <a:gd name="connsiteX25" fmla="*/ 5168173 w 12347144"/>
              <a:gd name="connsiteY25" fmla="*/ 1 h 6858000"/>
              <a:gd name="connsiteX26" fmla="*/ 5168173 w 12347144"/>
              <a:gd name="connsiteY26" fmla="*/ 6858000 h 6858000"/>
              <a:gd name="connsiteX27" fmla="*/ 4785984 w 12347144"/>
              <a:gd name="connsiteY27" fmla="*/ 6858000 h 6858000"/>
              <a:gd name="connsiteX28" fmla="*/ 5583648 w 12347144"/>
              <a:gd name="connsiteY28" fmla="*/ 1 h 6858000"/>
              <a:gd name="connsiteX29" fmla="*/ 5965837 w 12347144"/>
              <a:gd name="connsiteY29" fmla="*/ 1 h 6858000"/>
              <a:gd name="connsiteX30" fmla="*/ 5965837 w 12347144"/>
              <a:gd name="connsiteY30" fmla="*/ 6858000 h 6858000"/>
              <a:gd name="connsiteX31" fmla="*/ 5583648 w 12347144"/>
              <a:gd name="connsiteY31" fmla="*/ 6858000 h 6858000"/>
              <a:gd name="connsiteX32" fmla="*/ 6381312 w 12347144"/>
              <a:gd name="connsiteY32" fmla="*/ 1 h 6858000"/>
              <a:gd name="connsiteX33" fmla="*/ 6763501 w 12347144"/>
              <a:gd name="connsiteY33" fmla="*/ 1 h 6858000"/>
              <a:gd name="connsiteX34" fmla="*/ 6763501 w 12347144"/>
              <a:gd name="connsiteY34" fmla="*/ 6858000 h 6858000"/>
              <a:gd name="connsiteX35" fmla="*/ 6381312 w 12347144"/>
              <a:gd name="connsiteY35" fmla="*/ 6858000 h 6858000"/>
              <a:gd name="connsiteX36" fmla="*/ 7178976 w 12347144"/>
              <a:gd name="connsiteY36" fmla="*/ 1 h 6858000"/>
              <a:gd name="connsiteX37" fmla="*/ 7561165 w 12347144"/>
              <a:gd name="connsiteY37" fmla="*/ 1 h 6858000"/>
              <a:gd name="connsiteX38" fmla="*/ 7561165 w 12347144"/>
              <a:gd name="connsiteY38" fmla="*/ 6858000 h 6858000"/>
              <a:gd name="connsiteX39" fmla="*/ 7178976 w 12347144"/>
              <a:gd name="connsiteY39" fmla="*/ 6858000 h 6858000"/>
              <a:gd name="connsiteX40" fmla="*/ 7976640 w 12347144"/>
              <a:gd name="connsiteY40" fmla="*/ 1 h 6858000"/>
              <a:gd name="connsiteX41" fmla="*/ 8358829 w 12347144"/>
              <a:gd name="connsiteY41" fmla="*/ 1 h 6858000"/>
              <a:gd name="connsiteX42" fmla="*/ 8358829 w 12347144"/>
              <a:gd name="connsiteY42" fmla="*/ 6858000 h 6858000"/>
              <a:gd name="connsiteX43" fmla="*/ 7976640 w 12347144"/>
              <a:gd name="connsiteY43" fmla="*/ 6858000 h 6858000"/>
              <a:gd name="connsiteX44" fmla="*/ 8774304 w 12347144"/>
              <a:gd name="connsiteY44" fmla="*/ 1 h 6858000"/>
              <a:gd name="connsiteX45" fmla="*/ 9156493 w 12347144"/>
              <a:gd name="connsiteY45" fmla="*/ 1 h 6858000"/>
              <a:gd name="connsiteX46" fmla="*/ 9156493 w 12347144"/>
              <a:gd name="connsiteY46" fmla="*/ 6858000 h 6858000"/>
              <a:gd name="connsiteX47" fmla="*/ 8774304 w 12347144"/>
              <a:gd name="connsiteY47" fmla="*/ 6858000 h 6858000"/>
              <a:gd name="connsiteX48" fmla="*/ 9571968 w 12347144"/>
              <a:gd name="connsiteY48" fmla="*/ 0 h 6858000"/>
              <a:gd name="connsiteX49" fmla="*/ 9954157 w 12347144"/>
              <a:gd name="connsiteY49" fmla="*/ 0 h 6858000"/>
              <a:gd name="connsiteX50" fmla="*/ 9954157 w 12347144"/>
              <a:gd name="connsiteY50" fmla="*/ 6858000 h 6858000"/>
              <a:gd name="connsiteX51" fmla="*/ 9571968 w 12347144"/>
              <a:gd name="connsiteY51" fmla="*/ 6858000 h 6858000"/>
              <a:gd name="connsiteX52" fmla="*/ 10369632 w 12347144"/>
              <a:gd name="connsiteY52" fmla="*/ 0 h 6858000"/>
              <a:gd name="connsiteX53" fmla="*/ 10751821 w 12347144"/>
              <a:gd name="connsiteY53" fmla="*/ 0 h 6858000"/>
              <a:gd name="connsiteX54" fmla="*/ 10751821 w 12347144"/>
              <a:gd name="connsiteY54" fmla="*/ 6858000 h 6858000"/>
              <a:gd name="connsiteX55" fmla="*/ 10369632 w 12347144"/>
              <a:gd name="connsiteY55" fmla="*/ 6858000 h 6858000"/>
              <a:gd name="connsiteX56" fmla="*/ 0 w 12347144"/>
              <a:gd name="connsiteY56" fmla="*/ 0 h 6858000"/>
              <a:gd name="connsiteX57" fmla="*/ 382189 w 12347144"/>
              <a:gd name="connsiteY57" fmla="*/ 0 h 6858000"/>
              <a:gd name="connsiteX58" fmla="*/ 382189 w 12347144"/>
              <a:gd name="connsiteY58" fmla="*/ 6858000 h 6858000"/>
              <a:gd name="connsiteX59" fmla="*/ 0 w 12347144"/>
              <a:gd name="connsiteY59" fmla="*/ 6858000 h 6858000"/>
              <a:gd name="connsiteX60" fmla="*/ 11964955 w 12347144"/>
              <a:gd name="connsiteY60" fmla="*/ 0 h 6858000"/>
              <a:gd name="connsiteX61" fmla="*/ 12347144 w 12347144"/>
              <a:gd name="connsiteY61" fmla="*/ 0 h 6858000"/>
              <a:gd name="connsiteX62" fmla="*/ 12347144 w 12347144"/>
              <a:gd name="connsiteY62" fmla="*/ 6858000 h 6858000"/>
              <a:gd name="connsiteX63" fmla="*/ 11964955 w 12347144"/>
              <a:gd name="connsiteY63" fmla="*/ 6858000 h 6858000"/>
            </a:gdLst>
            <a:ahLst/>
            <a:cxnLst/>
            <a:rect l="l" t="t" r="r" b="b"/>
            <a:pathLst>
              <a:path w="12347144" h="6858000">
                <a:moveTo>
                  <a:pt x="11167296" y="2"/>
                </a:moveTo>
                <a:lnTo>
                  <a:pt x="11549485" y="2"/>
                </a:lnTo>
                <a:lnTo>
                  <a:pt x="11549485" y="6858000"/>
                </a:lnTo>
                <a:lnTo>
                  <a:pt x="11167296" y="6858000"/>
                </a:lnTo>
                <a:close/>
                <a:moveTo>
                  <a:pt x="797666" y="2"/>
                </a:moveTo>
                <a:lnTo>
                  <a:pt x="1179856" y="2"/>
                </a:lnTo>
                <a:lnTo>
                  <a:pt x="1179856" y="6858000"/>
                </a:lnTo>
                <a:lnTo>
                  <a:pt x="797666" y="6858000"/>
                </a:lnTo>
                <a:close/>
                <a:moveTo>
                  <a:pt x="1595330" y="1"/>
                </a:moveTo>
                <a:lnTo>
                  <a:pt x="1977519" y="1"/>
                </a:lnTo>
                <a:lnTo>
                  <a:pt x="1977519" y="6858000"/>
                </a:lnTo>
                <a:lnTo>
                  <a:pt x="1595330" y="6858000"/>
                </a:lnTo>
                <a:close/>
                <a:moveTo>
                  <a:pt x="2392994" y="1"/>
                </a:moveTo>
                <a:lnTo>
                  <a:pt x="2775183" y="1"/>
                </a:lnTo>
                <a:lnTo>
                  <a:pt x="2775183" y="6858000"/>
                </a:lnTo>
                <a:lnTo>
                  <a:pt x="2392994" y="6858000"/>
                </a:lnTo>
                <a:close/>
                <a:moveTo>
                  <a:pt x="3190658" y="1"/>
                </a:moveTo>
                <a:lnTo>
                  <a:pt x="3572847" y="1"/>
                </a:lnTo>
                <a:lnTo>
                  <a:pt x="3572847" y="6858000"/>
                </a:lnTo>
                <a:lnTo>
                  <a:pt x="3190658" y="6858000"/>
                </a:lnTo>
                <a:close/>
                <a:moveTo>
                  <a:pt x="3988322" y="1"/>
                </a:moveTo>
                <a:lnTo>
                  <a:pt x="4370509" y="1"/>
                </a:lnTo>
                <a:lnTo>
                  <a:pt x="4370509" y="6858000"/>
                </a:lnTo>
                <a:lnTo>
                  <a:pt x="3988322" y="6858000"/>
                </a:lnTo>
                <a:close/>
                <a:moveTo>
                  <a:pt x="4785984" y="1"/>
                </a:moveTo>
                <a:lnTo>
                  <a:pt x="5168173" y="1"/>
                </a:lnTo>
                <a:lnTo>
                  <a:pt x="5168173" y="6858000"/>
                </a:lnTo>
                <a:lnTo>
                  <a:pt x="4785984" y="6858000"/>
                </a:lnTo>
                <a:close/>
                <a:moveTo>
                  <a:pt x="5583648" y="1"/>
                </a:moveTo>
                <a:lnTo>
                  <a:pt x="5965837" y="1"/>
                </a:lnTo>
                <a:lnTo>
                  <a:pt x="5965837" y="6858000"/>
                </a:lnTo>
                <a:lnTo>
                  <a:pt x="5583648" y="6858000"/>
                </a:lnTo>
                <a:close/>
                <a:moveTo>
                  <a:pt x="6381312" y="1"/>
                </a:moveTo>
                <a:lnTo>
                  <a:pt x="6763501" y="1"/>
                </a:lnTo>
                <a:lnTo>
                  <a:pt x="6763501" y="6858000"/>
                </a:lnTo>
                <a:lnTo>
                  <a:pt x="6381312" y="6858000"/>
                </a:lnTo>
                <a:close/>
                <a:moveTo>
                  <a:pt x="7178976" y="1"/>
                </a:moveTo>
                <a:lnTo>
                  <a:pt x="7561165" y="1"/>
                </a:lnTo>
                <a:lnTo>
                  <a:pt x="7561165" y="6858000"/>
                </a:lnTo>
                <a:lnTo>
                  <a:pt x="7178976" y="6858000"/>
                </a:lnTo>
                <a:close/>
                <a:moveTo>
                  <a:pt x="7976640" y="1"/>
                </a:moveTo>
                <a:lnTo>
                  <a:pt x="8358829" y="1"/>
                </a:lnTo>
                <a:lnTo>
                  <a:pt x="8358829" y="6858000"/>
                </a:lnTo>
                <a:lnTo>
                  <a:pt x="7976640" y="6858000"/>
                </a:lnTo>
                <a:close/>
                <a:moveTo>
                  <a:pt x="8774304" y="1"/>
                </a:moveTo>
                <a:lnTo>
                  <a:pt x="9156493" y="1"/>
                </a:lnTo>
                <a:lnTo>
                  <a:pt x="9156493" y="6858000"/>
                </a:lnTo>
                <a:lnTo>
                  <a:pt x="8774304" y="6858000"/>
                </a:lnTo>
                <a:close/>
                <a:moveTo>
                  <a:pt x="9571968" y="0"/>
                </a:moveTo>
                <a:lnTo>
                  <a:pt x="9954157" y="0"/>
                </a:lnTo>
                <a:lnTo>
                  <a:pt x="9954157" y="6858000"/>
                </a:lnTo>
                <a:lnTo>
                  <a:pt x="9571968" y="6858000"/>
                </a:lnTo>
                <a:close/>
                <a:moveTo>
                  <a:pt x="10369632" y="0"/>
                </a:moveTo>
                <a:lnTo>
                  <a:pt x="10751821" y="0"/>
                </a:lnTo>
                <a:lnTo>
                  <a:pt x="10751821" y="6858000"/>
                </a:lnTo>
                <a:lnTo>
                  <a:pt x="10369632" y="6858000"/>
                </a:lnTo>
                <a:close/>
                <a:moveTo>
                  <a:pt x="0" y="0"/>
                </a:moveTo>
                <a:lnTo>
                  <a:pt x="382189" y="0"/>
                </a:lnTo>
                <a:lnTo>
                  <a:pt x="382189" y="6858000"/>
                </a:lnTo>
                <a:lnTo>
                  <a:pt x="0" y="6858000"/>
                </a:lnTo>
                <a:close/>
                <a:moveTo>
                  <a:pt x="11964955" y="0"/>
                </a:moveTo>
                <a:lnTo>
                  <a:pt x="12347144" y="0"/>
                </a:lnTo>
                <a:lnTo>
                  <a:pt x="12347144" y="6858000"/>
                </a:lnTo>
                <a:lnTo>
                  <a:pt x="11964955" y="68580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11345589" y="5584803"/>
            <a:ext cx="1137185" cy="1586509"/>
          </a:xfrm>
          <a:custGeom>
            <a:avLst/>
            <a:gdLst>
              <a:gd name="connsiteX0" fmla="*/ 329577 w 2985706"/>
              <a:gd name="connsiteY0" fmla="*/ 32467 h 3387411"/>
              <a:gd name="connsiteX1" fmla="*/ 2868523 w 2985706"/>
              <a:gd name="connsiteY1" fmla="*/ 1505056 h 3387411"/>
              <a:gd name="connsiteX2" fmla="*/ 2868523 w 2985706"/>
              <a:gd name="connsiteY2" fmla="*/ 1887366 h 3387411"/>
              <a:gd name="connsiteX3" fmla="*/ 329577 w 2985706"/>
              <a:gd name="connsiteY3" fmla="*/ 3359955 h 3387411"/>
              <a:gd name="connsiteX4" fmla="*/ 0 w 2985706"/>
              <a:gd name="connsiteY4" fmla="*/ 3170110 h 3387411"/>
              <a:gd name="connsiteX5" fmla="*/ 0 w 2985706"/>
              <a:gd name="connsiteY5" fmla="*/ 222312 h 3387411"/>
              <a:gd name="connsiteX6" fmla="*/ 329577 w 2985706"/>
              <a:gd name="connsiteY6" fmla="*/ 32467 h 3387411"/>
            </a:gdLst>
            <a:ahLst/>
            <a:cxnLst/>
            <a:rect l="l" t="t" r="r" b="b"/>
            <a:pathLst>
              <a:path w="2985706" h="3387411">
                <a:moveTo>
                  <a:pt x="329577" y="32467"/>
                </a:moveTo>
                <a:lnTo>
                  <a:pt x="2868523" y="1505056"/>
                </a:lnTo>
                <a:cubicBezTo>
                  <a:pt x="2868523" y="1505056"/>
                  <a:pt x="3132185" y="1696211"/>
                  <a:pt x="2868523" y="1887366"/>
                </a:cubicBezTo>
                <a:lnTo>
                  <a:pt x="329577" y="3359955"/>
                </a:lnTo>
                <a:cubicBezTo>
                  <a:pt x="329577" y="3359955"/>
                  <a:pt x="32958" y="3493895"/>
                  <a:pt x="0" y="3170110"/>
                </a:cubicBezTo>
                <a:lnTo>
                  <a:pt x="0" y="222312"/>
                </a:lnTo>
                <a:cubicBezTo>
                  <a:pt x="0" y="222312"/>
                  <a:pt x="32958" y="-101473"/>
                  <a:pt x="329577" y="32467"/>
                </a:cubicBezTo>
              </a:path>
            </a:pathLst>
          </a:custGeom>
          <a:solidFill>
            <a:schemeClr val="accent1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>
            <a:off x="3188617" y="291998"/>
            <a:ext cx="5814764" cy="1549335"/>
          </a:xfrm>
          <a:prstGeom prst="roundRect">
            <a:avLst>
              <a:gd name="adj" fmla="val 11282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  <a:effectLst>
            <a:outerShdw blurRad="190500" dist="127000" dir="2700000" algn="tr" rotWithShape="0">
              <a:schemeClr val="tx1"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13436" y="618377"/>
            <a:ext cx="2565127" cy="8965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目录</a:t>
            </a:r>
            <a:endParaRPr kumimoji="1" lang="en-US" altLang="zh-CN" sz="60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 CN Regular" panose="020B0500000000000000" charset="-122"/>
              <a:ea typeface="Source Han Sans CN Regular" panose="020B0500000000000000" charset="-122"/>
              <a:cs typeface="Source Han Sans CN Regular" panose="020B0500000000000000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713256" y="763383"/>
            <a:ext cx="972669" cy="236325"/>
          </a:xfrm>
          <a:custGeom>
            <a:avLst/>
            <a:gdLst>
              <a:gd name="connsiteX0" fmla="*/ 544193 w 972669"/>
              <a:gd name="connsiteY0" fmla="*/ 392 h 236325"/>
              <a:gd name="connsiteX1" fmla="*/ 554214 w 972669"/>
              <a:gd name="connsiteY1" fmla="*/ 2265 h 236325"/>
              <a:gd name="connsiteX2" fmla="*/ 698262 w 972669"/>
              <a:gd name="connsiteY2" fmla="*/ 105001 h 236325"/>
              <a:gd name="connsiteX3" fmla="*/ 698262 w 972669"/>
              <a:gd name="connsiteY3" fmla="*/ 131673 h 236325"/>
              <a:gd name="connsiteX4" fmla="*/ 554214 w 972669"/>
              <a:gd name="connsiteY4" fmla="*/ 234410 h 236325"/>
              <a:gd name="connsiteX5" fmla="*/ 535516 w 972669"/>
              <a:gd name="connsiteY5" fmla="*/ 221165 h 236325"/>
              <a:gd name="connsiteX6" fmla="*/ 535516 w 972669"/>
              <a:gd name="connsiteY6" fmla="*/ 15510 h 236325"/>
              <a:gd name="connsiteX7" fmla="*/ 544193 w 972669"/>
              <a:gd name="connsiteY7" fmla="*/ 392 h 236325"/>
              <a:gd name="connsiteX8" fmla="*/ 811952 w 972669"/>
              <a:gd name="connsiteY8" fmla="*/ 392 h 236325"/>
              <a:gd name="connsiteX9" fmla="*/ 821974 w 972669"/>
              <a:gd name="connsiteY9" fmla="*/ 2265 h 236325"/>
              <a:gd name="connsiteX10" fmla="*/ 966021 w 972669"/>
              <a:gd name="connsiteY10" fmla="*/ 105001 h 236325"/>
              <a:gd name="connsiteX11" fmla="*/ 966021 w 972669"/>
              <a:gd name="connsiteY11" fmla="*/ 131673 h 236325"/>
              <a:gd name="connsiteX12" fmla="*/ 821974 w 972669"/>
              <a:gd name="connsiteY12" fmla="*/ 234410 h 236325"/>
              <a:gd name="connsiteX13" fmla="*/ 803275 w 972669"/>
              <a:gd name="connsiteY13" fmla="*/ 221165 h 236325"/>
              <a:gd name="connsiteX14" fmla="*/ 803275 w 972669"/>
              <a:gd name="connsiteY14" fmla="*/ 15510 h 236325"/>
              <a:gd name="connsiteX15" fmla="*/ 811952 w 972669"/>
              <a:gd name="connsiteY15" fmla="*/ 392 h 236325"/>
              <a:gd name="connsiteX16" fmla="*/ 276435 w 972669"/>
              <a:gd name="connsiteY16" fmla="*/ 392 h 236325"/>
              <a:gd name="connsiteX17" fmla="*/ 286457 w 972669"/>
              <a:gd name="connsiteY17" fmla="*/ 2265 h 236325"/>
              <a:gd name="connsiteX18" fmla="*/ 430504 w 972669"/>
              <a:gd name="connsiteY18" fmla="*/ 105001 h 236325"/>
              <a:gd name="connsiteX19" fmla="*/ 430504 w 972669"/>
              <a:gd name="connsiteY19" fmla="*/ 131673 h 236325"/>
              <a:gd name="connsiteX20" fmla="*/ 286457 w 972669"/>
              <a:gd name="connsiteY20" fmla="*/ 234410 h 236325"/>
              <a:gd name="connsiteX21" fmla="*/ 267758 w 972669"/>
              <a:gd name="connsiteY21" fmla="*/ 221165 h 236325"/>
              <a:gd name="connsiteX22" fmla="*/ 267758 w 972669"/>
              <a:gd name="connsiteY22" fmla="*/ 15510 h 236325"/>
              <a:gd name="connsiteX23" fmla="*/ 276435 w 972669"/>
              <a:gd name="connsiteY23" fmla="*/ 392 h 236325"/>
              <a:gd name="connsiteX24" fmla="*/ 8677 w 972669"/>
              <a:gd name="connsiteY24" fmla="*/ 392 h 236325"/>
              <a:gd name="connsiteX25" fmla="*/ 18699 w 972669"/>
              <a:gd name="connsiteY25" fmla="*/ 2265 h 236325"/>
              <a:gd name="connsiteX26" fmla="*/ 162746 w 972669"/>
              <a:gd name="connsiteY26" fmla="*/ 105001 h 236325"/>
              <a:gd name="connsiteX27" fmla="*/ 162746 w 972669"/>
              <a:gd name="connsiteY27" fmla="*/ 131673 h 236325"/>
              <a:gd name="connsiteX28" fmla="*/ 18699 w 972669"/>
              <a:gd name="connsiteY28" fmla="*/ 234410 h 236325"/>
              <a:gd name="connsiteX29" fmla="*/ 0 w 972669"/>
              <a:gd name="connsiteY29" fmla="*/ 221165 h 236325"/>
              <a:gd name="connsiteX30" fmla="*/ 0 w 972669"/>
              <a:gd name="connsiteY30" fmla="*/ 15510 h 236325"/>
              <a:gd name="connsiteX31" fmla="*/ 8677 w 972669"/>
              <a:gd name="connsiteY31" fmla="*/ 392 h 236325"/>
            </a:gdLst>
            <a:ahLst/>
            <a:cxnLst/>
            <a:rect l="l" t="t" r="r" b="b"/>
            <a:pathLst>
              <a:path w="972669" h="236325">
                <a:moveTo>
                  <a:pt x="544193" y="392"/>
                </a:moveTo>
                <a:cubicBezTo>
                  <a:pt x="546735" y="-411"/>
                  <a:pt x="550007" y="-71"/>
                  <a:pt x="554214" y="2265"/>
                </a:cubicBezTo>
                <a:lnTo>
                  <a:pt x="698262" y="105001"/>
                </a:lnTo>
                <a:cubicBezTo>
                  <a:pt x="698262" y="105001"/>
                  <a:pt x="713220" y="118337"/>
                  <a:pt x="698262" y="131673"/>
                </a:cubicBezTo>
                <a:lnTo>
                  <a:pt x="554214" y="234410"/>
                </a:lnTo>
                <a:cubicBezTo>
                  <a:pt x="554214" y="234410"/>
                  <a:pt x="537386" y="243754"/>
                  <a:pt x="535516" y="221165"/>
                </a:cubicBezTo>
                <a:lnTo>
                  <a:pt x="535516" y="15510"/>
                </a:lnTo>
                <a:cubicBezTo>
                  <a:pt x="535516" y="15510"/>
                  <a:pt x="536568" y="2803"/>
                  <a:pt x="544193" y="392"/>
                </a:cubicBezTo>
                <a:close/>
                <a:moveTo>
                  <a:pt x="811952" y="392"/>
                </a:moveTo>
                <a:cubicBezTo>
                  <a:pt x="814494" y="-411"/>
                  <a:pt x="817766" y="-71"/>
                  <a:pt x="821974" y="2265"/>
                </a:cubicBezTo>
                <a:lnTo>
                  <a:pt x="966021" y="105001"/>
                </a:lnTo>
                <a:cubicBezTo>
                  <a:pt x="966021" y="105001"/>
                  <a:pt x="980980" y="118337"/>
                  <a:pt x="966021" y="131673"/>
                </a:cubicBezTo>
                <a:lnTo>
                  <a:pt x="821974" y="234410"/>
                </a:lnTo>
                <a:cubicBezTo>
                  <a:pt x="821974" y="234410"/>
                  <a:pt x="805145" y="243754"/>
                  <a:pt x="803275" y="221165"/>
                </a:cubicBezTo>
                <a:lnTo>
                  <a:pt x="803275" y="15510"/>
                </a:lnTo>
                <a:cubicBezTo>
                  <a:pt x="803275" y="15510"/>
                  <a:pt x="804327" y="2803"/>
                  <a:pt x="811952" y="392"/>
                </a:cubicBezTo>
                <a:close/>
                <a:moveTo>
                  <a:pt x="276435" y="392"/>
                </a:moveTo>
                <a:cubicBezTo>
                  <a:pt x="278977" y="-411"/>
                  <a:pt x="282249" y="-71"/>
                  <a:pt x="286457" y="2265"/>
                </a:cubicBezTo>
                <a:lnTo>
                  <a:pt x="430504" y="105001"/>
                </a:lnTo>
                <a:cubicBezTo>
                  <a:pt x="430504" y="105001"/>
                  <a:pt x="445462" y="118337"/>
                  <a:pt x="430504" y="131673"/>
                </a:cubicBezTo>
                <a:lnTo>
                  <a:pt x="286457" y="234410"/>
                </a:lnTo>
                <a:cubicBezTo>
                  <a:pt x="286457" y="234410"/>
                  <a:pt x="269628" y="243754"/>
                  <a:pt x="267758" y="221165"/>
                </a:cubicBezTo>
                <a:lnTo>
                  <a:pt x="267758" y="15510"/>
                </a:lnTo>
                <a:cubicBezTo>
                  <a:pt x="267758" y="15510"/>
                  <a:pt x="268810" y="2803"/>
                  <a:pt x="276435" y="392"/>
                </a:cubicBezTo>
                <a:close/>
                <a:moveTo>
                  <a:pt x="8677" y="392"/>
                </a:moveTo>
                <a:cubicBezTo>
                  <a:pt x="11219" y="-411"/>
                  <a:pt x="14491" y="-71"/>
                  <a:pt x="18699" y="2265"/>
                </a:cubicBezTo>
                <a:lnTo>
                  <a:pt x="162746" y="105001"/>
                </a:lnTo>
                <a:cubicBezTo>
                  <a:pt x="162746" y="105001"/>
                  <a:pt x="177704" y="118337"/>
                  <a:pt x="162746" y="131673"/>
                </a:cubicBezTo>
                <a:lnTo>
                  <a:pt x="18699" y="234410"/>
                </a:lnTo>
                <a:cubicBezTo>
                  <a:pt x="18699" y="234410"/>
                  <a:pt x="1870" y="243754"/>
                  <a:pt x="0" y="221165"/>
                </a:cubicBezTo>
                <a:lnTo>
                  <a:pt x="0" y="15510"/>
                </a:lnTo>
                <a:cubicBezTo>
                  <a:pt x="0" y="15510"/>
                  <a:pt x="1052" y="2803"/>
                  <a:pt x="8677" y="39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96018" y="2547582"/>
            <a:ext cx="2455701" cy="3071503"/>
          </a:xfrm>
          <a:prstGeom prst="roundRect">
            <a:avLst>
              <a:gd name="adj" fmla="val 5658"/>
            </a:avLst>
          </a:prstGeom>
          <a:solidFill>
            <a:schemeClr val="bg1"/>
          </a:solidFill>
          <a:ln w="19050" cap="flat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61660" y="3004434"/>
            <a:ext cx="1002108" cy="608293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/>
          </a:ln>
          <a:effectLst>
            <a:outerShdw blurRad="381000" dist="317500" dir="27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11" name="标题 1"/>
          <p:cNvCxnSpPr/>
          <p:nvPr/>
        </p:nvCxnSpPr>
        <p:spPr>
          <a:xfrm>
            <a:off x="1021738" y="3889966"/>
            <a:ext cx="362278" cy="0"/>
          </a:xfrm>
          <a:prstGeom prst="line">
            <a:avLst/>
          </a:prstGeom>
          <a:noFill/>
          <a:ln w="38100" cap="sq">
            <a:solidFill>
              <a:schemeClr val="accent1"/>
            </a:solidFill>
            <a:prstDash val="solid"/>
            <a:miter/>
          </a:ln>
        </p:spPr>
      </p:cxnSp>
      <p:sp>
        <p:nvSpPr>
          <p:cNvPr id="12" name="标题 1"/>
          <p:cNvSpPr txBox="1"/>
          <p:nvPr/>
        </p:nvSpPr>
        <p:spPr>
          <a:xfrm>
            <a:off x="3477439" y="2547582"/>
            <a:ext cx="2455701" cy="3071503"/>
          </a:xfrm>
          <a:prstGeom prst="roundRect">
            <a:avLst>
              <a:gd name="adj" fmla="val 5658"/>
            </a:avLst>
          </a:prstGeom>
          <a:solidFill>
            <a:schemeClr val="bg1"/>
          </a:solidFill>
          <a:ln w="19050" cap="flat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740938" y="3004434"/>
            <a:ext cx="1002108" cy="608293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/>
          </a:ln>
          <a:effectLst>
            <a:outerShdw blurRad="381000" dist="317500" dir="27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803159" y="3889966"/>
            <a:ext cx="362278" cy="0"/>
          </a:xfrm>
          <a:prstGeom prst="line">
            <a:avLst/>
          </a:prstGeom>
          <a:noFill/>
          <a:ln w="38100" cap="sq">
            <a:solidFill>
              <a:schemeClr val="accent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>
            <a:off x="6258860" y="2547582"/>
            <a:ext cx="2455701" cy="3071503"/>
          </a:xfrm>
          <a:prstGeom prst="roundRect">
            <a:avLst>
              <a:gd name="adj" fmla="val 5658"/>
            </a:avLst>
          </a:prstGeom>
          <a:solidFill>
            <a:schemeClr val="bg1"/>
          </a:solidFill>
          <a:ln w="19050" cap="flat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524502" y="3004434"/>
            <a:ext cx="1002108" cy="608293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/>
          </a:ln>
          <a:effectLst>
            <a:outerShdw blurRad="381000" dist="317500" dir="27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>
            <a:off x="6584580" y="3889966"/>
            <a:ext cx="362278" cy="0"/>
          </a:xfrm>
          <a:prstGeom prst="line">
            <a:avLst/>
          </a:prstGeom>
          <a:noFill/>
          <a:ln w="38100" cap="sq">
            <a:solidFill>
              <a:schemeClr val="accent1"/>
            </a:solidFill>
            <a:prstDash val="solid"/>
            <a:miter/>
          </a:ln>
        </p:spPr>
      </p:cxnSp>
      <p:sp>
        <p:nvSpPr>
          <p:cNvPr id="18" name="标题 1"/>
          <p:cNvSpPr txBox="1"/>
          <p:nvPr/>
        </p:nvSpPr>
        <p:spPr>
          <a:xfrm>
            <a:off x="9040282" y="2547582"/>
            <a:ext cx="2455701" cy="3071503"/>
          </a:xfrm>
          <a:prstGeom prst="roundRect">
            <a:avLst>
              <a:gd name="adj" fmla="val 5658"/>
            </a:avLst>
          </a:prstGeom>
          <a:solidFill>
            <a:schemeClr val="bg1"/>
          </a:solidFill>
          <a:ln w="19050" cap="flat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05923" y="3004434"/>
            <a:ext cx="1002108" cy="608293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/>
          </a:ln>
          <a:effectLst>
            <a:outerShdw blurRad="381000" dist="317500" dir="27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0" name="标题 1"/>
          <p:cNvCxnSpPr/>
          <p:nvPr/>
        </p:nvCxnSpPr>
        <p:spPr>
          <a:xfrm>
            <a:off x="9366002" y="3889966"/>
            <a:ext cx="362278" cy="0"/>
          </a:xfrm>
          <a:prstGeom prst="line">
            <a:avLst/>
          </a:prstGeom>
          <a:noFill/>
          <a:ln w="38100" cap="sq">
            <a:solidFill>
              <a:schemeClr val="accent1"/>
            </a:solidFill>
            <a:prstDash val="solid"/>
            <a:miter/>
          </a:ln>
        </p:spPr>
      </p:cxnSp>
      <p:sp>
        <p:nvSpPr>
          <p:cNvPr id="21" name="标题 1"/>
          <p:cNvSpPr txBox="1"/>
          <p:nvPr/>
        </p:nvSpPr>
        <p:spPr>
          <a:xfrm>
            <a:off x="1068305" y="3103323"/>
            <a:ext cx="788819" cy="41051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800">
                <a:ln w="635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01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787014" y="3103323"/>
            <a:ext cx="909956" cy="41051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800">
                <a:ln w="635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570578" y="3103323"/>
            <a:ext cx="909956" cy="41051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800">
                <a:ln w="635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351999" y="3103323"/>
            <a:ext cx="909956" cy="41051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800">
                <a:ln w="635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04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6543146" y="4090464"/>
            <a:ext cx="2086184" cy="1239911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三、典型案例</a:t>
            </a:r>
            <a:endParaRPr kumimoji="1" lang="en-US" altLang="zh-CN" sz="20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Regular" panose="020B0500000000000000" charset="-122"/>
              <a:ea typeface="Source Han Sans CN Regular" panose="020B0500000000000000" charset="-122"/>
              <a:cs typeface="Source Han Sans CN Regular" panose="020B0500000000000000" charset="-122"/>
            </a:endParaRPr>
          </a:p>
        </p:txBody>
      </p:sp>
      <p:sp>
        <p:nvSpPr>
          <p:cNvPr id="26" name="标题 1"/>
          <p:cNvSpPr txBox="1"/>
          <p:nvPr/>
        </p:nvSpPr>
        <p:spPr>
          <a:xfrm>
            <a:off x="961659" y="4090464"/>
            <a:ext cx="2086184" cy="1239911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一、大湾区“三农”定位与基础</a:t>
            </a:r>
            <a:endParaRPr kumimoji="1" lang="zh-CN" altLang="en-US" sz="2000"/>
          </a:p>
        </p:txBody>
      </p:sp>
      <p:sp>
        <p:nvSpPr>
          <p:cNvPr id="27" name="标题 1"/>
          <p:cNvSpPr txBox="1"/>
          <p:nvPr/>
        </p:nvSpPr>
        <p:spPr>
          <a:xfrm>
            <a:off x="3752403" y="4090464"/>
            <a:ext cx="2086184" cy="1239911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二、大湾区“三农”创新路径</a:t>
            </a:r>
            <a:endParaRPr kumimoji="1" lang="en-US" altLang="zh-CN" sz="20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Regular" panose="020B0500000000000000" charset="-122"/>
              <a:ea typeface="Source Han Sans CN Regular" panose="020B0500000000000000" charset="-122"/>
              <a:cs typeface="Source Han Sans CN Regular" panose="020B0500000000000000" charset="-122"/>
            </a:endParaRPr>
          </a:p>
        </p:txBody>
      </p:sp>
      <p:sp>
        <p:nvSpPr>
          <p:cNvPr id="28" name="标题 1"/>
          <p:cNvSpPr txBox="1"/>
          <p:nvPr/>
        </p:nvSpPr>
        <p:spPr>
          <a:xfrm>
            <a:off x="9333891" y="4090464"/>
            <a:ext cx="2086184" cy="1239911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500000000000000" charset="-122"/>
                <a:ea typeface="Source Han Sans CN Regular" panose="020B0500000000000000" charset="-122"/>
                <a:cs typeface="Source Han Sans CN Regular" panose="020B0500000000000000" charset="-122"/>
              </a:rPr>
              <a:t>四、未来展望与建议</a:t>
            </a:r>
            <a:endParaRPr kumimoji="1" lang="zh-CN" alt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16240" y="300990"/>
            <a:ext cx="4180840" cy="4764405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14350" y="3902075"/>
            <a:ext cx="5875020" cy="19919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000" dirty="0" err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一、大湾区“三农”定位与基础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441418" y="2116636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8713" y="2201367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4539206" y="2330508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1033" y="2639332"/>
            <a:ext cx="2924969" cy="12233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377985" y="963709"/>
            <a:ext cx="1602676" cy="28989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01</a:t>
            </a:r>
            <a:endParaRPr kumimoji="1"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55643" y="2185922"/>
            <a:ext cx="2095238" cy="209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 descr="C:\Users\60938\Downloads\寻找三农图片 (1).png寻找三农图片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64335" y="1788795"/>
            <a:ext cx="4036060" cy="453644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926910" y="1348864"/>
            <a:ext cx="1511300" cy="8153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64335" y="6141720"/>
            <a:ext cx="4039235" cy="18288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529705" y="1790700"/>
            <a:ext cx="4036060" cy="453517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791891" y="1348864"/>
            <a:ext cx="1511300" cy="8153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29705" y="6141720"/>
            <a:ext cx="4035425" cy="182245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866459" y="2251384"/>
            <a:ext cx="3632200" cy="7742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地理与经济背景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866265" y="2878455"/>
            <a:ext cx="3632200" cy="25228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大湾区地处亚热带季风气候区，气候温暖湿润，降水充沛，年平均气温在20℃以上，年降水量达1500- 2000毫米，为高附加值农业如花卉、水果、水产等提供了得天独厚的自然条件。
作为中国经济最发达的地区之一，2024年GDP占全国12%，城镇化率超85%，强大的经济实力和高度的城市化为“三农”发展提供了广阔的市场空间和丰富的资金、技术等资源支持。</a:t>
            </a:r>
            <a:endParaRPr kumimoji="1" lang="en-US" altLang="zh-CN" sz="1400">
              <a:ln w="12700">
                <a:noFill/>
              </a:ln>
              <a:solidFill>
                <a:srgbClr val="40404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6731441" y="2251384"/>
            <a:ext cx="3632200" cy="7742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农业特点</a:t>
            </a:r>
            <a:endParaRPr kumimoji="1" lang="zh-CN" altLang="en-US" dirty="0"/>
          </a:p>
        </p:txBody>
      </p:sp>
      <p:sp>
        <p:nvSpPr>
          <p:cNvPr id="12" name="标题 1"/>
          <p:cNvSpPr txBox="1"/>
          <p:nvPr/>
        </p:nvSpPr>
        <p:spPr>
          <a:xfrm>
            <a:off x="6731635" y="3026410"/>
            <a:ext cx="3632200" cy="2374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精致农业在大湾区蓬勃发展，顺德陈村花卉产量占全国70%，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凭借先进的种植技术和完善的产业链，其花卉产品远销国内外，成为当地农业的亮丽名片</a:t>
            </a: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
都市农业成为城市居民休闲娱乐的新选择，广州从化的休闲采摘、深圳光明农场的农耕体验，不仅丰富了城市居民的生活，也为农业发展带来了新的经济增长点，实现了农业与旅游、教育等产业的深度融合。</a:t>
            </a:r>
            <a:endParaRPr kumimoji="1" lang="zh-CN" altLang="en-US" sz="1400" dirty="0"/>
          </a:p>
        </p:txBody>
      </p:sp>
      <p:sp>
        <p:nvSpPr>
          <p:cNvPr id="13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独特优势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42409" y="1960121"/>
            <a:ext cx="509042" cy="365365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flipV="1">
            <a:off x="996669" y="1960118"/>
            <a:ext cx="3046854" cy="3653651"/>
          </a:xfrm>
          <a:custGeom>
            <a:avLst/>
            <a:gdLst>
              <a:gd name="connsiteX0" fmla="*/ 41650 w 3720467"/>
              <a:gd name="connsiteY0" fmla="*/ 0 h 1376497"/>
              <a:gd name="connsiteX1" fmla="*/ 3720467 w 3720467"/>
              <a:gd name="connsiteY1" fmla="*/ 0 h 1376497"/>
              <a:gd name="connsiteX2" fmla="*/ 3720467 w 3720467"/>
              <a:gd name="connsiteY2" fmla="*/ 1376497 h 1376497"/>
              <a:gd name="connsiteX3" fmla="*/ 41650 w 3720467"/>
              <a:gd name="connsiteY3" fmla="*/ 1376497 h 1376497"/>
              <a:gd name="connsiteX4" fmla="*/ 41650 w 3720467"/>
              <a:gd name="connsiteY4" fmla="*/ 0 h 1376497"/>
            </a:gdLst>
            <a:ahLst/>
            <a:cxnLst/>
            <a:rect l="l" t="t" r="r" b="b"/>
            <a:pathLst>
              <a:path w="3720467" h="1376497">
                <a:moveTo>
                  <a:pt x="41650" y="0"/>
                </a:moveTo>
                <a:lnTo>
                  <a:pt x="3720467" y="0"/>
                </a:lnTo>
                <a:lnTo>
                  <a:pt x="3720467" y="1376497"/>
                </a:lnTo>
                <a:lnTo>
                  <a:pt x="41650" y="1376497"/>
                </a:lnTo>
                <a:cubicBezTo>
                  <a:pt x="-118988" y="930021"/>
                  <a:pt x="251715" y="520616"/>
                  <a:pt x="4165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42409" y="1960121"/>
            <a:ext cx="43800" cy="365365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222198" y="2775991"/>
            <a:ext cx="72697" cy="72697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7" name="标题 1"/>
          <p:cNvCxnSpPr/>
          <p:nvPr/>
        </p:nvCxnSpPr>
        <p:spPr>
          <a:xfrm>
            <a:off x="1294896" y="2812339"/>
            <a:ext cx="2448000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8" name="标题 1"/>
          <p:cNvSpPr txBox="1"/>
          <p:nvPr/>
        </p:nvSpPr>
        <p:spPr>
          <a:xfrm>
            <a:off x="1269074" y="2055528"/>
            <a:ext cx="2538819" cy="6219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3F762A">
                        <a:alpha val="100000"/>
                      </a:srgbClr>
                    </a:gs>
                    <a:gs pos="100000">
                      <a:srgbClr val="2F5920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耕地碎片化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313704" y="2898042"/>
            <a:ext cx="2538819" cy="24055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大湾区人均耕地仅0.3亩，远低于全国平均1.4亩，耕地资源的稀缺导致农业生产规模难以扩大，不利于农业机械化、现代化的推进，增加了农业生产成本，制约了农业的规模化发展</a:t>
            </a: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en-US" altLang="zh-CN" sz="16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381568" y="1970585"/>
            <a:ext cx="509042" cy="365365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V="1">
            <a:off x="4735828" y="1970582"/>
            <a:ext cx="3046854" cy="3653651"/>
          </a:xfrm>
          <a:custGeom>
            <a:avLst/>
            <a:gdLst>
              <a:gd name="connsiteX0" fmla="*/ 41650 w 3720467"/>
              <a:gd name="connsiteY0" fmla="*/ 0 h 1376497"/>
              <a:gd name="connsiteX1" fmla="*/ 3720467 w 3720467"/>
              <a:gd name="connsiteY1" fmla="*/ 0 h 1376497"/>
              <a:gd name="connsiteX2" fmla="*/ 3720467 w 3720467"/>
              <a:gd name="connsiteY2" fmla="*/ 1376497 h 1376497"/>
              <a:gd name="connsiteX3" fmla="*/ 41650 w 3720467"/>
              <a:gd name="connsiteY3" fmla="*/ 1376497 h 1376497"/>
              <a:gd name="connsiteX4" fmla="*/ 41650 w 3720467"/>
              <a:gd name="connsiteY4" fmla="*/ 0 h 1376497"/>
            </a:gdLst>
            <a:ahLst/>
            <a:cxnLst/>
            <a:rect l="l" t="t" r="r" b="b"/>
            <a:pathLst>
              <a:path w="3720467" h="1376497">
                <a:moveTo>
                  <a:pt x="41650" y="0"/>
                </a:moveTo>
                <a:lnTo>
                  <a:pt x="3720467" y="0"/>
                </a:lnTo>
                <a:lnTo>
                  <a:pt x="3720467" y="1376497"/>
                </a:lnTo>
                <a:lnTo>
                  <a:pt x="41650" y="1376497"/>
                </a:lnTo>
                <a:cubicBezTo>
                  <a:pt x="-118988" y="930021"/>
                  <a:pt x="251715" y="520616"/>
                  <a:pt x="4165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381569" y="1970585"/>
            <a:ext cx="43800" cy="365365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61358" y="2775991"/>
            <a:ext cx="72697" cy="72697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5034055" y="2812339"/>
            <a:ext cx="2448000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>
            <a:off x="5008233" y="2065992"/>
            <a:ext cx="2538819" cy="6219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3F762A">
                        <a:alpha val="100000"/>
                      </a:srgbClr>
                    </a:gs>
                    <a:gs pos="100000">
                      <a:srgbClr val="2F5920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劳动力外流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052864" y="2908506"/>
            <a:ext cx="2538819" cy="24055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随着城市化进程加快，农村人口老龄化问题日益突出，老龄化率达23%，青壮年占比不足30%，大量劳动力流向城市，导致农村劳动力短缺，农业劳动力素质下降，农业生产经营面临后继无人的困境。</a:t>
            </a:r>
            <a:endParaRPr kumimoji="1" lang="zh-CN" altLang="en-US" sz="1400"/>
          </a:p>
        </p:txBody>
      </p:sp>
      <p:sp>
        <p:nvSpPr>
          <p:cNvPr id="17" name="标题 1"/>
          <p:cNvSpPr txBox="1"/>
          <p:nvPr/>
        </p:nvSpPr>
        <p:spPr>
          <a:xfrm>
            <a:off x="8120727" y="1981048"/>
            <a:ext cx="509042" cy="365365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8474987" y="1981045"/>
            <a:ext cx="3046854" cy="3653651"/>
          </a:xfrm>
          <a:custGeom>
            <a:avLst/>
            <a:gdLst>
              <a:gd name="connsiteX0" fmla="*/ 41650 w 3720467"/>
              <a:gd name="connsiteY0" fmla="*/ 0 h 1376497"/>
              <a:gd name="connsiteX1" fmla="*/ 3720467 w 3720467"/>
              <a:gd name="connsiteY1" fmla="*/ 0 h 1376497"/>
              <a:gd name="connsiteX2" fmla="*/ 3720467 w 3720467"/>
              <a:gd name="connsiteY2" fmla="*/ 1376497 h 1376497"/>
              <a:gd name="connsiteX3" fmla="*/ 41650 w 3720467"/>
              <a:gd name="connsiteY3" fmla="*/ 1376497 h 1376497"/>
              <a:gd name="connsiteX4" fmla="*/ 41650 w 3720467"/>
              <a:gd name="connsiteY4" fmla="*/ 0 h 1376497"/>
            </a:gdLst>
            <a:ahLst/>
            <a:cxnLst/>
            <a:rect l="l" t="t" r="r" b="b"/>
            <a:pathLst>
              <a:path w="3720467" h="1376497">
                <a:moveTo>
                  <a:pt x="41650" y="0"/>
                </a:moveTo>
                <a:lnTo>
                  <a:pt x="3720467" y="0"/>
                </a:lnTo>
                <a:lnTo>
                  <a:pt x="3720467" y="1376497"/>
                </a:lnTo>
                <a:lnTo>
                  <a:pt x="41650" y="1376497"/>
                </a:lnTo>
                <a:cubicBezTo>
                  <a:pt x="-118988" y="930021"/>
                  <a:pt x="251715" y="520616"/>
                  <a:pt x="4165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120728" y="1981048"/>
            <a:ext cx="43800" cy="365365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700516" y="2775991"/>
            <a:ext cx="72697" cy="72697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8773213" y="2812339"/>
            <a:ext cx="2448000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22" name="标题 1"/>
          <p:cNvSpPr txBox="1"/>
          <p:nvPr/>
        </p:nvSpPr>
        <p:spPr>
          <a:xfrm>
            <a:off x="8747392" y="2076455"/>
            <a:ext cx="2538819" cy="6219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3F762A">
                        <a:alpha val="100000"/>
                      </a:srgbClr>
                    </a:gs>
                    <a:gs pos="100000">
                      <a:srgbClr val="2F5920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城乡资源错配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792021" y="2918969"/>
            <a:ext cx="2538819" cy="24055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优质教育、医疗资源过度集中于城市，农村地区教育资源匮乏，医疗设施落后，城乡之间在基础设施建设、公共服务水平等方面存在较大差距，这种资源错配加剧了农村人才的流失，影响了农村的可持续发展。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现存挑战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322945" y="556895"/>
            <a:ext cx="4180840" cy="4520565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01782" y="3880513"/>
            <a:ext cx="5987247" cy="20137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二、大湾区“三农”创新路径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441418" y="2116636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8713" y="2201367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4539206" y="2330508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1033" y="2639332"/>
            <a:ext cx="2924969" cy="12233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377985" y="963709"/>
            <a:ext cx="1602676" cy="28989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02</a:t>
            </a:r>
            <a:endParaRPr kumimoji="1"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55643" y="2185922"/>
            <a:ext cx="2095238" cy="209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 descr="C:\Users\60938\Downloads\寻找三农图片 (1).png寻找三农图片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8100000">
            <a:off x="1515745" y="1415741"/>
            <a:ext cx="1378232" cy="1378232"/>
          </a:xfrm>
          <a:prstGeom prst="teardrop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116540" y="2054430"/>
            <a:ext cx="7547015" cy="9741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珠海现代种业园专注于抗逆水稻“种子芯片”研发，通过先进的生物技术，培育出适应大湾区特殊气候和土壤条件的水稻品种，提高了水稻产量和质量，为粮食安全提供了有力保障。
佛山“鱼菜共生”系统是一种创新的生态农业模式，通过将水产养殖与蔬菜种植有机结合，实现了水资源的循环利用，节水90%，亩产值提升3倍，有效提高了农业生产的经济效益和生态效益。</a:t>
            </a:r>
            <a:endParaRPr kumimoji="1" lang="zh-CN" altLang="en-US" sz="1400"/>
          </a:p>
        </p:txBody>
      </p:sp>
      <p:sp>
        <p:nvSpPr>
          <p:cNvPr id="5" name="标题 1"/>
          <p:cNvSpPr txBox="1"/>
          <p:nvPr/>
        </p:nvSpPr>
        <p:spPr>
          <a:xfrm>
            <a:off x="3116539" y="1585516"/>
            <a:ext cx="7547015" cy="40196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智慧农业示范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599856" y="1499852"/>
            <a:ext cx="1210010" cy="1210010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907091" y="1844169"/>
            <a:ext cx="595540" cy="52137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8100000">
            <a:off x="1515745" y="3734409"/>
            <a:ext cx="1378232" cy="1378232"/>
          </a:xfrm>
          <a:prstGeom prst="teardrop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116540" y="4373098"/>
            <a:ext cx="7547015" cy="9741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江门开平预制菜产业蓬勃发展，年产值超500亿元，自热米饭产能全国第一，通过标准化生产、冷链物流配送等手段，将农产品加工成预制菜，延长了农业产业链，提高了农产品附加值，带动了当地农民增收。
大湾区积极拓展跨境农业合作，供港澳蔬菜占比超90%，横琴口岸实现了“凌晨采摘上午上桌”的高效通关模式，保障了港澳地区居民的“菜篮子”供应，同时也提升了大湾区农产品的市场竞争力。</a:t>
            </a:r>
            <a:endParaRPr kumimoji="1" lang="zh-CN" altLang="en-US" sz="1400"/>
          </a:p>
        </p:txBody>
      </p:sp>
      <p:sp>
        <p:nvSpPr>
          <p:cNvPr id="10" name="标题 1"/>
          <p:cNvSpPr txBox="1"/>
          <p:nvPr/>
        </p:nvSpPr>
        <p:spPr>
          <a:xfrm>
            <a:off x="3116539" y="3904184"/>
            <a:ext cx="7547015" cy="40196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产业链升级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599856" y="3818520"/>
            <a:ext cx="1210010" cy="1210010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907091" y="4148067"/>
            <a:ext cx="595540" cy="55091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农业现代化：科技+产业融合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223065" y="1859261"/>
            <a:ext cx="5288443" cy="3893839"/>
          </a:xfrm>
          <a:prstGeom prst="roundRect">
            <a:avLst>
              <a:gd name="adj" fmla="val 3513"/>
            </a:avLst>
          </a:prstGeom>
          <a:solidFill>
            <a:schemeClr val="accent2">
              <a:lumMod val="20000"/>
              <a:lumOff val="80000"/>
            </a:schemeClr>
          </a:solidFill>
          <a:ln w="19050" cap="sq">
            <a:solidFill>
              <a:schemeClr val="accent2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4681" y="1879523"/>
            <a:ext cx="5288443" cy="3893839"/>
          </a:xfrm>
          <a:prstGeom prst="roundRect">
            <a:avLst>
              <a:gd name="adj" fmla="val 3513"/>
            </a:avLst>
          </a:prstGeom>
          <a:solidFill>
            <a:schemeClr val="accent1">
              <a:lumMod val="20000"/>
              <a:lumOff val="80000"/>
            </a:schemeClr>
          </a:solidFill>
          <a:ln w="1905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958498" y="1457858"/>
            <a:ext cx="700809" cy="700809"/>
          </a:xfrm>
          <a:prstGeom prst="flowChartConnector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516882" y="1457858"/>
            <a:ext cx="700809" cy="700809"/>
          </a:xfrm>
          <a:prstGeom prst="flowChartConnector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35668" y="2454091"/>
            <a:ext cx="454646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环境与治理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94052" y="2454091"/>
            <a:ext cx="454646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农民增收模式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681350" y="1633013"/>
            <a:ext cx="371873" cy="350499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  <a:effectLst>
            <a:outerShdw blurRad="50800" dist="38100" dir="270000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147120" y="1633013"/>
            <a:ext cx="323565" cy="350499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594052" y="2909085"/>
            <a:ext cx="4546468" cy="26693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43C2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中山土地入股模式让村民年分红超2万元/户，通过将土地流转给农业企业或合作社，农民不仅获得了稳定的土地租金收入，还能参与企业分红，增加了农民财产性收入，实现了农民增收与农业产业发展的双赢。
深圳“新农人”计划培育电商主播5000人，通过开展电商培训、提供创业扶持等措施，帮助农民掌握电商运营技能，拓宽农产品销售渠道，推动了农村电商发展，促进了农民增收。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35668" y="2964792"/>
            <a:ext cx="4546468" cy="26693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43C2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东莞“千村示范”工程通过加强农村基础设施建设、环境整治和生态修复，建成500个和美乡村，改善了农村人居环境，提升了农村居民的生活质量，为乡村振兴创造了良好的生态环境。
惠州“智慧乡村”平台实现了村务线上办理覆盖率100%，通过信息化手段提高了农村治理效率和服务水平，增强了农村居民的获得感和幸福感，促进了城乡公共服务均等化。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乡村振兴：城乡融合示范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51453" y="1934794"/>
            <a:ext cx="1008000" cy="1008000"/>
          </a:xfrm>
          <a:custGeom>
            <a:avLst/>
            <a:gdLst>
              <a:gd name="connsiteX0" fmla="*/ 723900 w 723900"/>
              <a:gd name="connsiteY0" fmla="*/ 361950 h 723900"/>
              <a:gd name="connsiteX1" fmla="*/ 361950 w 723900"/>
              <a:gd name="connsiteY1" fmla="*/ 723900 h 723900"/>
              <a:gd name="connsiteX2" fmla="*/ 0 w 723900"/>
              <a:gd name="connsiteY2" fmla="*/ 361950 h 723900"/>
              <a:gd name="connsiteX3" fmla="*/ 361950 w 723900"/>
              <a:gd name="connsiteY3" fmla="*/ 0 h 723900"/>
              <a:gd name="connsiteX4" fmla="*/ 723900 w 723900"/>
              <a:gd name="connsiteY4" fmla="*/ 361950 h 723900"/>
            </a:gdLst>
            <a:ahLst/>
            <a:cxnLst/>
            <a:rect l="l" t="t" r="r" b="b"/>
            <a:pathLst>
              <a:path w="723900" h="723900">
                <a:moveTo>
                  <a:pt x="723900" y="361950"/>
                </a:moveTo>
                <a:cubicBezTo>
                  <a:pt x="723900" y="561849"/>
                  <a:pt x="561849" y="723900"/>
                  <a:pt x="361950" y="723900"/>
                </a:cubicBezTo>
                <a:cubicBezTo>
                  <a:pt x="162051" y="723900"/>
                  <a:pt x="0" y="561849"/>
                  <a:pt x="0" y="361950"/>
                </a:cubicBezTo>
                <a:cubicBezTo>
                  <a:pt x="0" y="162051"/>
                  <a:pt x="162051" y="0"/>
                  <a:pt x="361950" y="0"/>
                </a:cubicBezTo>
                <a:cubicBezTo>
                  <a:pt x="561849" y="0"/>
                  <a:pt x="723900" y="162051"/>
                  <a:pt x="723900" y="361950"/>
                </a:cubicBezTo>
                <a:close/>
              </a:path>
            </a:pathLst>
          </a:cu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6350" cap="flat">
            <a:noFill/>
            <a:miter/>
          </a:ln>
          <a:effectLst>
            <a:outerShdw blurRad="317500" dist="1270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121453" y="2204794"/>
            <a:ext cx="468000" cy="46800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319846" y="1934794"/>
            <a:ext cx="1008000" cy="1008000"/>
          </a:xfrm>
          <a:custGeom>
            <a:avLst/>
            <a:gdLst>
              <a:gd name="connsiteX0" fmla="*/ 723900 w 723900"/>
              <a:gd name="connsiteY0" fmla="*/ 361950 h 723900"/>
              <a:gd name="connsiteX1" fmla="*/ 361950 w 723900"/>
              <a:gd name="connsiteY1" fmla="*/ 723900 h 723900"/>
              <a:gd name="connsiteX2" fmla="*/ 0 w 723900"/>
              <a:gd name="connsiteY2" fmla="*/ 361950 h 723900"/>
              <a:gd name="connsiteX3" fmla="*/ 361950 w 723900"/>
              <a:gd name="connsiteY3" fmla="*/ 0 h 723900"/>
              <a:gd name="connsiteX4" fmla="*/ 723900 w 723900"/>
              <a:gd name="connsiteY4" fmla="*/ 361950 h 723900"/>
            </a:gdLst>
            <a:ahLst/>
            <a:cxnLst/>
            <a:rect l="l" t="t" r="r" b="b"/>
            <a:pathLst>
              <a:path w="723900" h="723900">
                <a:moveTo>
                  <a:pt x="723900" y="361950"/>
                </a:moveTo>
                <a:cubicBezTo>
                  <a:pt x="723900" y="561849"/>
                  <a:pt x="561849" y="723900"/>
                  <a:pt x="361950" y="723900"/>
                </a:cubicBezTo>
                <a:cubicBezTo>
                  <a:pt x="162051" y="723900"/>
                  <a:pt x="0" y="561849"/>
                  <a:pt x="0" y="361950"/>
                </a:cubicBezTo>
                <a:cubicBezTo>
                  <a:pt x="0" y="162051"/>
                  <a:pt x="162051" y="0"/>
                  <a:pt x="361950" y="0"/>
                </a:cubicBezTo>
                <a:cubicBezTo>
                  <a:pt x="561849" y="0"/>
                  <a:pt x="723900" y="162051"/>
                  <a:pt x="723900" y="361950"/>
                </a:cubicBezTo>
                <a:close/>
              </a:path>
            </a:pathLst>
          </a:custGeom>
          <a:gradFill>
            <a:gsLst>
              <a:gs pos="100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5400000" scaled="0"/>
          </a:gradFill>
          <a:ln w="6350" cap="flat">
            <a:noFill/>
            <a:miter/>
          </a:ln>
          <a:effectLst>
            <a:outerShdw blurRad="317500" dist="127000" dir="540000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589880" y="2204794"/>
            <a:ext cx="467932" cy="468000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67352" y="3296484"/>
            <a:ext cx="4576202" cy="20331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粤港澳“菜篮子”工程建立了统一的检测标准，覆盖3000个生产基地，通过加强农产品质量安全监管，提高了大湾区农产品的质量和安全水平，保障了居民的饮食安全，促进了农产品的流通和销售。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35745" y="3296484"/>
            <a:ext cx="4576202" cy="203312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省级财政年均投入200亿元支持冷链物流、农业科技等基础设施建设，为农业现代化提供了资金保障，推动了农业产业的升级和发展，提升了大湾区农业的综合竞争力。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政策协同：湾区联动机制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41335" y="676275"/>
            <a:ext cx="4180840" cy="402463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01782" y="3880513"/>
            <a:ext cx="5987247" cy="20137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三、典型案例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47859" y="822079"/>
            <a:ext cx="2022838" cy="25119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441418" y="2116636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8713" y="2201367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4539206" y="2330508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1033" y="2639332"/>
            <a:ext cx="2924969" cy="12233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377985" y="963709"/>
            <a:ext cx="1602676" cy="28989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03</a:t>
            </a:r>
            <a:endParaRPr kumimoji="1"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55643" y="2185922"/>
            <a:ext cx="2095238" cy="209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 descr="C:\Users\60938\Downloads\寻找三农图片 (1).png寻找三农图片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504293" y="2012720"/>
            <a:ext cx="9720223" cy="2978380"/>
          </a:xfrm>
          <a:prstGeom prst="roundRect">
            <a:avLst>
              <a:gd name="adj" fmla="val 6411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460901" y="1968499"/>
            <a:ext cx="9720223" cy="2978380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938780" y="2157721"/>
            <a:ext cx="9095640" cy="25361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深圳光明区作为都市农业典范，年接待游客100万人次，农旅收入占比40%，通过发展休闲农业、观光农业等新业态，将农业与旅游、文化等产业深度融合，实现了农业增效、农民增收、农村繁荣。</a:t>
            </a:r>
            <a:endParaRPr kumimoji="1" lang="zh-CN" altLang="en-US" sz="2000"/>
          </a:p>
        </p:txBody>
      </p:sp>
      <p:sp>
        <p:nvSpPr>
          <p:cNvPr id="6" name="标题 1"/>
          <p:cNvSpPr txBox="1"/>
          <p:nvPr/>
        </p:nvSpPr>
        <p:spPr>
          <a:xfrm>
            <a:off x="954784" y="2977902"/>
            <a:ext cx="844596" cy="84459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98175" y="2891119"/>
            <a:ext cx="143787" cy="1437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17256" y="3255299"/>
            <a:ext cx="319652" cy="289802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深圳光明区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4325351" y="2208323"/>
            <a:ext cx="6480000" cy="24300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江门开平市预制菜全产业链带动10万农户增收，年产值超500亿，通过构建完整的预制菜产业链，从原材料采购、生产加工到销售配送，实现了农业产业的规模化、标准化、品牌化发展，成为乡村振兴的有力抓手。</a:t>
            </a:r>
            <a:endParaRPr kumimoji="1" lang="zh-CN" altLang="en-US" sz="2000"/>
          </a:p>
        </p:txBody>
      </p:sp>
      <p:sp>
        <p:nvSpPr>
          <p:cNvPr id="4" name="标题 1"/>
          <p:cNvSpPr txBox="1"/>
          <p:nvPr/>
        </p:nvSpPr>
        <p:spPr>
          <a:xfrm flipH="1">
            <a:off x="3056687" y="2303979"/>
            <a:ext cx="844105" cy="2518129"/>
          </a:xfrm>
          <a:custGeom>
            <a:avLst/>
            <a:gdLst>
              <a:gd name="T0" fmla="*/ 77 w 77"/>
              <a:gd name="T1" fmla="*/ 233 h 233"/>
              <a:gd name="T2" fmla="*/ 37 w 77"/>
              <a:gd name="T3" fmla="*/ 206 h 233"/>
              <a:gd name="T4" fmla="*/ 10 w 77"/>
              <a:gd name="T5" fmla="*/ 166 h 233"/>
              <a:gd name="T6" fmla="*/ 0 w 77"/>
              <a:gd name="T7" fmla="*/ 116 h 233"/>
              <a:gd name="T8" fmla="*/ 10 w 77"/>
              <a:gd name="T9" fmla="*/ 67 h 233"/>
              <a:gd name="T10" fmla="*/ 37 w 77"/>
              <a:gd name="T11" fmla="*/ 27 h 233"/>
              <a:gd name="T12" fmla="*/ 77 w 77"/>
              <a:gd name="T13" fmla="*/ 0 h 233"/>
            </a:gdLst>
            <a:ahLst/>
            <a:cxnLst/>
            <a:rect l="0" t="0" r="r" b="b"/>
            <a:pathLst>
              <a:path w="77" h="233">
                <a:moveTo>
                  <a:pt x="77" y="233"/>
                </a:moveTo>
                <a:cubicBezTo>
                  <a:pt x="62" y="226"/>
                  <a:pt x="49" y="217"/>
                  <a:pt x="37" y="206"/>
                </a:cubicBezTo>
                <a:cubicBezTo>
                  <a:pt x="26" y="194"/>
                  <a:pt x="16" y="181"/>
                  <a:pt x="10" y="166"/>
                </a:cubicBezTo>
                <a:cubicBezTo>
                  <a:pt x="4" y="150"/>
                  <a:pt x="0" y="134"/>
                  <a:pt x="0" y="116"/>
                </a:cubicBezTo>
                <a:cubicBezTo>
                  <a:pt x="0" y="99"/>
                  <a:pt x="4" y="82"/>
                  <a:pt x="10" y="67"/>
                </a:cubicBezTo>
                <a:cubicBezTo>
                  <a:pt x="16" y="52"/>
                  <a:pt x="26" y="38"/>
                  <a:pt x="37" y="27"/>
                </a:cubicBezTo>
                <a:cubicBezTo>
                  <a:pt x="49" y="16"/>
                  <a:pt x="62" y="6"/>
                  <a:pt x="77" y="0"/>
                </a:cubicBezTo>
              </a:path>
            </a:pathLst>
          </a:custGeom>
          <a:noFill/>
          <a:ln w="20638" cap="flat">
            <a:solidFill>
              <a:schemeClr val="accent1"/>
            </a:solidFill>
            <a:miter/>
            <a:headEnd type="oval"/>
            <a:tailEnd type="oval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361249" y="2391822"/>
            <a:ext cx="2342442" cy="2342442"/>
          </a:xfrm>
          <a:prstGeom prst="ellipse">
            <a:avLst/>
          </a:prstGeom>
          <a:solidFill>
            <a:schemeClr val="accent1"/>
          </a:solidFill>
          <a:ln w="25400" cap="sq">
            <a:noFill/>
            <a:miter/>
          </a:ln>
          <a:effectLst>
            <a:outerShdw blurRad="508000" dist="254000" dir="5400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2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66324" y="3030689"/>
            <a:ext cx="932293" cy="1064709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江门开平市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603735" y="1526495"/>
            <a:ext cx="620002" cy="619999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>
            <a:outerShdw blurRad="254000" dist="127000" algn="ctr" rotWithShape="0">
              <a:schemeClr val="accent1"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913736" y="1836495"/>
            <a:ext cx="6351828" cy="3591409"/>
          </a:xfrm>
          <a:prstGeom prst="roundRect">
            <a:avLst>
              <a:gd name="adj" fmla="val 4347"/>
            </a:avLst>
          </a:prstGeom>
          <a:solidFill>
            <a:schemeClr val="bg1"/>
          </a:solidFill>
          <a:ln w="12700" cap="rnd">
            <a:noFill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866625" y="2146495"/>
            <a:ext cx="516595" cy="516595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320315" y="2845165"/>
            <a:ext cx="5538674" cy="222078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珠海横琴跨境农业合作供澳蔬菜通关时效&lt;4小时，通过建立高效通关机制和质量检测体系，保障了供澳蔬菜的质量和供应效率，促进了大湾区与港澳地区的农业合作，推动了区域农业一体化发展。</a:t>
            </a:r>
            <a:endParaRPr kumimoji="1" lang="zh-CN" altLang="en-US" sz="2000"/>
          </a:p>
        </p:txBody>
      </p:sp>
      <p:sp>
        <p:nvSpPr>
          <p:cNvPr id="7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珠海横琴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322945" y="822325"/>
            <a:ext cx="4180840" cy="407289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01782" y="3880513"/>
            <a:ext cx="5987247" cy="20137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5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四、未来展望与建议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47859" y="822079"/>
            <a:ext cx="2022838" cy="25119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441418" y="2116636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8713" y="2201367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4539206" y="2330508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1033" y="2639332"/>
            <a:ext cx="2924969" cy="12233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377985" y="963709"/>
            <a:ext cx="1602676" cy="28989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04</a:t>
            </a:r>
            <a:endParaRPr kumimoji="1"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55643" y="2185922"/>
            <a:ext cx="2095238" cy="209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 descr="C:\Users\60938\Downloads\寻找三农图片 (1).png寻找三农图片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398" y="1500256"/>
            <a:ext cx="5345395" cy="4633844"/>
          </a:xfrm>
          <a:prstGeom prst="roundRect">
            <a:avLst>
              <a:gd name="adj" fmla="val 7883"/>
            </a:avLst>
          </a:prstGeom>
          <a:solidFill>
            <a:schemeClr val="bg1"/>
          </a:solidFill>
          <a:ln w="317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blurRad="152400" dist="38100" dir="2700000" algn="tl" rotWithShape="0">
              <a:schemeClr val="accent1">
                <a:lumMod val="50000"/>
                <a:alpha val="19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173505" y="1500256"/>
            <a:ext cx="5345395" cy="4633844"/>
          </a:xfrm>
          <a:prstGeom prst="roundRect">
            <a:avLst>
              <a:gd name="adj" fmla="val 7883"/>
            </a:avLst>
          </a:prstGeom>
          <a:solidFill>
            <a:schemeClr val="bg1"/>
          </a:solidFill>
          <a:ln w="317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blurRad="152400" dist="38100" dir="2700000" algn="tl" rotWithShape="0">
              <a:schemeClr val="accent1">
                <a:lumMod val="50000"/>
                <a:alpha val="19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928417" y="1717737"/>
            <a:ext cx="809357" cy="809357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12700" cap="flat">
            <a:noFill/>
            <a:miter/>
          </a:ln>
          <a:effectLst>
            <a:outerShdw blurRad="203200" dist="381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41524" y="1717737"/>
            <a:ext cx="809357" cy="809357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12700" cap="flat">
            <a:noFill/>
            <a:miter/>
          </a:ln>
          <a:effectLst>
            <a:outerShdw blurRad="203200" dist="381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10895" y="2822575"/>
            <a:ext cx="5007610" cy="31724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6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到2035年建成全国都市农业高质量发展示范区，通过加强科技创新、产业融合、城乡统筹等措施，推动大湾区都市农业实现高质量发展，成为全国农业现代化的标杆。</a:t>
            </a:r>
            <a:endParaRPr kumimoji="1" lang="zh-CN" altLang="en-US" sz="2000"/>
          </a:p>
        </p:txBody>
      </p:sp>
      <p:sp>
        <p:nvSpPr>
          <p:cNvPr id="8" name="标题 1"/>
          <p:cNvSpPr txBox="1"/>
          <p:nvPr/>
        </p:nvSpPr>
        <p:spPr>
          <a:xfrm>
            <a:off x="6393815" y="2962275"/>
            <a:ext cx="4926965" cy="30327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7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力争将城乡居民收入比降至1.8:1，通过缩小城乡收入差距，促进城乡协调发展，实现共同富裕，让农民共享大湾区发展的成果。</a:t>
            </a:r>
            <a:endParaRPr kumimoji="1" lang="zh-CN" altLang="en-US" sz="2000"/>
          </a:p>
        </p:txBody>
      </p:sp>
      <p:sp>
        <p:nvSpPr>
          <p:cNvPr id="9" name="标题 1"/>
          <p:cNvSpPr txBox="1"/>
          <p:nvPr/>
        </p:nvSpPr>
        <p:spPr>
          <a:xfrm>
            <a:off x="2928417" y="1717737"/>
            <a:ext cx="809357" cy="7621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441524" y="1744047"/>
            <a:ext cx="809357" cy="7621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目标方向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215944" y="1659773"/>
            <a:ext cx="2310908" cy="2310906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w="562" h="525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/>
          </a:ln>
          <a:effectLst>
            <a:outerShdw blurRad="444500" dist="317500" dir="5400000" sx="92000" sy="92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853282" y="2297110"/>
            <a:ext cx="1036232" cy="1036232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35069" y="4245035"/>
            <a:ext cx="3272658" cy="147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扩大港澳农产品“免检直供”范围，进一步简化通关手续，降低企业成本，提高农产品流通效率，促进大湾区与港澳地区的农业贸易往来，推动区域农业一体化发展。</a:t>
            </a:r>
            <a:endParaRPr kumimoji="1" lang="zh-CN" altLang="en-US" sz="1600"/>
          </a:p>
        </p:txBody>
      </p:sp>
      <p:sp>
        <p:nvSpPr>
          <p:cNvPr id="6" name="标题 1"/>
          <p:cNvSpPr txBox="1"/>
          <p:nvPr/>
        </p:nvSpPr>
        <p:spPr>
          <a:xfrm>
            <a:off x="8666792" y="1659773"/>
            <a:ext cx="2310908" cy="2310906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w="562" h="525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/>
          </a:ln>
          <a:effectLst>
            <a:outerShdw blurRad="444500" dist="317500" dir="5400000" sx="92000" sy="92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185917" y="4245035"/>
            <a:ext cx="3272658" cy="147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探索碳汇交易、森林康养等绿色经济新模式，充分发挥大湾区丰富的自然资源优势，推动农业与生态、旅游、康养等产业深度融合，实现绿色发展、生态富民。</a:t>
            </a:r>
            <a:endParaRPr kumimoji="1" lang="zh-CN" altLang="en-US" sz="1600"/>
          </a:p>
        </p:txBody>
      </p:sp>
      <p:sp>
        <p:nvSpPr>
          <p:cNvPr id="8" name="标题 1"/>
          <p:cNvSpPr txBox="1"/>
          <p:nvPr/>
        </p:nvSpPr>
        <p:spPr>
          <a:xfrm>
            <a:off x="9370667" y="2299509"/>
            <a:ext cx="903158" cy="1031434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941368" y="1659773"/>
            <a:ext cx="2310908" cy="2310906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w="562" h="525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/>
          </a:ln>
          <a:effectLst>
            <a:outerShdw blurRad="444500" dist="317500" dir="5400000" sx="92000" sy="92000" algn="t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460493" y="4245035"/>
            <a:ext cx="3272658" cy="147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设立大湾区农业创投基金，为农业科技创新、产业融合、乡村振兴等项目提供资金支持，吸引社会资本投入农业领域，激发农业发展活力，推动农业产业升级。</a:t>
            </a:r>
            <a:endParaRPr kumimoji="1" lang="en-US" altLang="zh-CN" sz="1600">
              <a:ln w="12700">
                <a:noFill/>
              </a:ln>
              <a:solidFill>
                <a:srgbClr val="40404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507758" y="2299508"/>
            <a:ext cx="1178128" cy="1031436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10592" y="263750"/>
            <a:ext cx="10878487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关键建议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27659" y="324821"/>
            <a:ext cx="159713" cy="159713"/>
          </a:xfrm>
          <a:prstGeom prst="rect">
            <a:avLst/>
          </a:prstGeom>
          <a:noFill/>
          <a:ln w="12700" cap="sq">
            <a:solidFill>
              <a:schemeClr val="bg1">
                <a:lumMod val="6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82730" y="379892"/>
            <a:ext cx="255445" cy="25544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 descr="C:\Users\60938\Downloads\寻找三农图片.png寻找三农图片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41335" y="565150"/>
            <a:ext cx="4180840" cy="426847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16200000">
            <a:off x="-987242" y="-1032795"/>
            <a:ext cx="2230113" cy="223011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100000">
                <a:schemeClr val="accent1">
                  <a:lumMod val="60000"/>
                  <a:lumOff val="40000"/>
                  <a:alpha val="16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920148" y="2050426"/>
            <a:ext cx="2366229" cy="2366229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178115" y="4972205"/>
            <a:ext cx="1538350" cy="153835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70068" y="1626864"/>
            <a:ext cx="1570998" cy="3206459"/>
          </a:xfrm>
          <a:custGeom>
            <a:avLst/>
            <a:gdLst>
              <a:gd name="connsiteX0" fmla="*/ 1460868 w 1460868"/>
              <a:gd name="connsiteY0" fmla="*/ 0 h 2981680"/>
              <a:gd name="connsiteX1" fmla="*/ 1460868 w 1460868"/>
              <a:gd name="connsiteY1" fmla="*/ 107157 h 2981680"/>
              <a:gd name="connsiteX2" fmla="*/ 1350798 w 1460868"/>
              <a:gd name="connsiteY2" fmla="*/ 112715 h 2981680"/>
              <a:gd name="connsiteX3" fmla="*/ 107157 w 1460868"/>
              <a:gd name="connsiteY3" fmla="*/ 1490840 h 2981680"/>
              <a:gd name="connsiteX4" fmla="*/ 1350798 w 1460868"/>
              <a:gd name="connsiteY4" fmla="*/ 2868965 h 2981680"/>
              <a:gd name="connsiteX5" fmla="*/ 1460868 w 1460868"/>
              <a:gd name="connsiteY5" fmla="*/ 2874523 h 2981680"/>
              <a:gd name="connsiteX6" fmla="*/ 1460868 w 1460868"/>
              <a:gd name="connsiteY6" fmla="*/ 2981680 h 2981680"/>
              <a:gd name="connsiteX7" fmla="*/ 1339842 w 1460868"/>
              <a:gd name="connsiteY7" fmla="*/ 2975569 h 2981680"/>
              <a:gd name="connsiteX8" fmla="*/ 0 w 1460868"/>
              <a:gd name="connsiteY8" fmla="*/ 1490840 h 2981680"/>
              <a:gd name="connsiteX9" fmla="*/ 1339842 w 1460868"/>
              <a:gd name="connsiteY9" fmla="*/ 6111 h 2981680"/>
            </a:gdLst>
            <a:ahLst/>
            <a:cxnLst/>
            <a:rect l="l" t="t" r="r" b="b"/>
            <a:pathLst>
              <a:path w="1460868" h="2981680">
                <a:moveTo>
                  <a:pt x="1460868" y="0"/>
                </a:moveTo>
                <a:lnTo>
                  <a:pt x="1460868" y="107157"/>
                </a:lnTo>
                <a:lnTo>
                  <a:pt x="1350798" y="112715"/>
                </a:lnTo>
                <a:cubicBezTo>
                  <a:pt x="652264" y="183655"/>
                  <a:pt x="107157" y="773590"/>
                  <a:pt x="107157" y="1490840"/>
                </a:cubicBezTo>
                <a:cubicBezTo>
                  <a:pt x="107157" y="2208090"/>
                  <a:pt x="652264" y="2798025"/>
                  <a:pt x="1350798" y="2868965"/>
                </a:cubicBezTo>
                <a:lnTo>
                  <a:pt x="1460868" y="2874523"/>
                </a:lnTo>
                <a:lnTo>
                  <a:pt x="1460868" y="2981680"/>
                </a:lnTo>
                <a:lnTo>
                  <a:pt x="1339842" y="2975569"/>
                </a:lnTo>
                <a:cubicBezTo>
                  <a:pt x="587272" y="2899141"/>
                  <a:pt x="0" y="2263574"/>
                  <a:pt x="0" y="1490840"/>
                </a:cubicBezTo>
                <a:cubicBezTo>
                  <a:pt x="0" y="718107"/>
                  <a:pt x="587272" y="82539"/>
                  <a:pt x="1339842" y="61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618182" y="1228684"/>
            <a:ext cx="788626" cy="788626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242871" y="2617636"/>
            <a:ext cx="5672233" cy="20137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6600" dirty="0" err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谢谢大家</a:t>
            </a:r>
            <a:endParaRPr kumimoji="1" lang="zh-CN" altLang="en-US" sz="6600" dirty="0"/>
          </a:p>
        </p:txBody>
      </p:sp>
      <p:sp>
        <p:nvSpPr>
          <p:cNvPr id="11" name="标题 1"/>
          <p:cNvSpPr txBox="1"/>
          <p:nvPr/>
        </p:nvSpPr>
        <p:spPr>
          <a:xfrm>
            <a:off x="771659" y="822079"/>
            <a:ext cx="2022838" cy="251193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8920784" flipH="1">
            <a:off x="365218" y="2094334"/>
            <a:ext cx="401683" cy="399612"/>
          </a:xfrm>
          <a:custGeom>
            <a:avLst/>
            <a:gdLst>
              <a:gd name="connsiteX0" fmla="*/ 0 w 219107"/>
              <a:gd name="connsiteY0" fmla="*/ 92828 h 217977"/>
              <a:gd name="connsiteX1" fmla="*/ 0 w 219107"/>
              <a:gd name="connsiteY1" fmla="*/ 217977 h 217977"/>
              <a:gd name="connsiteX2" fmla="*/ 125149 w 219107"/>
              <a:gd name="connsiteY2" fmla="*/ 217977 h 217977"/>
              <a:gd name="connsiteX3" fmla="*/ 93958 w 219107"/>
              <a:gd name="connsiteY3" fmla="*/ 0 h 217977"/>
              <a:gd name="connsiteX4" fmla="*/ 93958 w 219107"/>
              <a:gd name="connsiteY4" fmla="*/ 125149 h 217977"/>
              <a:gd name="connsiteX5" fmla="*/ 219107 w 219107"/>
              <a:gd name="connsiteY5" fmla="*/ 125149 h 217977"/>
            </a:gdLst>
            <a:ahLst/>
            <a:cxnLst/>
            <a:rect l="l" t="t" r="r" b="b"/>
            <a:pathLst>
              <a:path w="219107" h="217977">
                <a:moveTo>
                  <a:pt x="0" y="92828"/>
                </a:moveTo>
                <a:lnTo>
                  <a:pt x="0" y="217977"/>
                </a:lnTo>
                <a:lnTo>
                  <a:pt x="125149" y="217977"/>
                </a:lnTo>
                <a:close/>
                <a:moveTo>
                  <a:pt x="93958" y="0"/>
                </a:moveTo>
                <a:lnTo>
                  <a:pt x="93958" y="125149"/>
                </a:lnTo>
                <a:lnTo>
                  <a:pt x="219107" y="125149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962513" y="2179065"/>
            <a:ext cx="3376635" cy="2884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F762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4463006" y="2308206"/>
            <a:ext cx="1024055" cy="0"/>
          </a:xfrm>
          <a:prstGeom prst="straightConnector1">
            <a:avLst/>
          </a:prstGeom>
          <a:noFill/>
          <a:ln w="6350" cap="sq">
            <a:solidFill>
              <a:schemeClr val="accent1"/>
            </a:solidFill>
            <a:prstDash val="solid"/>
            <a:miter/>
            <a:tailEnd type="triangle"/>
          </a:ln>
        </p:spPr>
      </p:cxnSp>
      <p:sp>
        <p:nvSpPr>
          <p:cNvPr id="15" name="标题 1"/>
          <p:cNvSpPr txBox="1"/>
          <p:nvPr/>
        </p:nvSpPr>
        <p:spPr>
          <a:xfrm>
            <a:off x="9523739" y="5346955"/>
            <a:ext cx="807251" cy="807233"/>
          </a:xfrm>
          <a:custGeom>
            <a:avLst/>
            <a:gdLst>
              <a:gd name="connsiteX0" fmla="*/ 1615928 w 1831861"/>
              <a:gd name="connsiteY0" fmla="*/ 1170309 h 1831823"/>
              <a:gd name="connsiteX1" fmla="*/ 1800618 w 1831861"/>
              <a:gd name="connsiteY1" fmla="*/ 1263273 h 1831823"/>
              <a:gd name="connsiteX2" fmla="*/ 1831860 w 1831861"/>
              <a:gd name="connsiteY2" fmla="*/ 1313851 h 1831823"/>
              <a:gd name="connsiteX3" fmla="*/ 1801380 w 1831861"/>
              <a:gd name="connsiteY3" fmla="*/ 1364238 h 1831823"/>
              <a:gd name="connsiteX4" fmla="*/ 938891 w 1831861"/>
              <a:gd name="connsiteY4" fmla="*/ 1824867 h 1831823"/>
              <a:gd name="connsiteX5" fmla="*/ 911650 w 1831861"/>
              <a:gd name="connsiteY5" fmla="*/ 1831820 h 1831823"/>
              <a:gd name="connsiteX6" fmla="*/ 884027 w 1831861"/>
              <a:gd name="connsiteY6" fmla="*/ 1824867 h 1831823"/>
              <a:gd name="connsiteX7" fmla="*/ 30587 w 1831861"/>
              <a:gd name="connsiteY7" fmla="*/ 1364143 h 1831823"/>
              <a:gd name="connsiteX8" fmla="*/ 6870 w 1831861"/>
              <a:gd name="connsiteY8" fmla="*/ 1340235 h 1831823"/>
              <a:gd name="connsiteX9" fmla="*/ 6775 w 1831861"/>
              <a:gd name="connsiteY9" fmla="*/ 1340054 h 1831823"/>
              <a:gd name="connsiteX10" fmla="*/ 32016 w 1831861"/>
              <a:gd name="connsiteY10" fmla="*/ 1263273 h 1831823"/>
              <a:gd name="connsiteX11" fmla="*/ 216039 w 1831861"/>
              <a:gd name="connsiteY11" fmla="*/ 1171738 h 1831823"/>
              <a:gd name="connsiteX12" fmla="*/ 834592 w 1831861"/>
              <a:gd name="connsiteY12" fmla="*/ 1505875 h 1831823"/>
              <a:gd name="connsiteX13" fmla="*/ 835069 w 1831861"/>
              <a:gd name="connsiteY13" fmla="*/ 1505875 h 1831823"/>
              <a:gd name="connsiteX14" fmla="*/ 911269 w 1831861"/>
              <a:gd name="connsiteY14" fmla="*/ 1524925 h 1831823"/>
              <a:gd name="connsiteX15" fmla="*/ 988326 w 1831861"/>
              <a:gd name="connsiteY15" fmla="*/ 1505303 h 1831823"/>
              <a:gd name="connsiteX16" fmla="*/ 1615643 w 1831861"/>
              <a:gd name="connsiteY16" fmla="*/ 763591 h 1831823"/>
              <a:gd name="connsiteX17" fmla="*/ 1800427 w 1831861"/>
              <a:gd name="connsiteY17" fmla="*/ 856555 h 1831823"/>
              <a:gd name="connsiteX18" fmla="*/ 1823002 w 1831861"/>
              <a:gd name="connsiteY18" fmla="*/ 877605 h 1831823"/>
              <a:gd name="connsiteX19" fmla="*/ 1828145 w 1831861"/>
              <a:gd name="connsiteY19" fmla="*/ 887987 h 1831823"/>
              <a:gd name="connsiteX20" fmla="*/ 1827859 w 1831861"/>
              <a:gd name="connsiteY20" fmla="*/ 887416 h 1831823"/>
              <a:gd name="connsiteX21" fmla="*/ 1831574 w 1831861"/>
              <a:gd name="connsiteY21" fmla="*/ 906466 h 1831823"/>
              <a:gd name="connsiteX22" fmla="*/ 1805571 w 1831861"/>
              <a:gd name="connsiteY22" fmla="*/ 954091 h 1831823"/>
              <a:gd name="connsiteX23" fmla="*/ 1801094 w 1831861"/>
              <a:gd name="connsiteY23" fmla="*/ 956758 h 1831823"/>
              <a:gd name="connsiteX24" fmla="*/ 1668697 w 1831861"/>
              <a:gd name="connsiteY24" fmla="*/ 1027529 h 1831823"/>
              <a:gd name="connsiteX25" fmla="*/ 1503819 w 1831861"/>
              <a:gd name="connsiteY25" fmla="*/ 1115540 h 1831823"/>
              <a:gd name="connsiteX26" fmla="*/ 938129 w 1831861"/>
              <a:gd name="connsiteY26" fmla="*/ 1417673 h 1831823"/>
              <a:gd name="connsiteX27" fmla="*/ 910983 w 1831861"/>
              <a:gd name="connsiteY27" fmla="*/ 1424626 h 1831823"/>
              <a:gd name="connsiteX28" fmla="*/ 883361 w 1831861"/>
              <a:gd name="connsiteY28" fmla="*/ 1417673 h 1831823"/>
              <a:gd name="connsiteX29" fmla="*/ 402062 w 1831861"/>
              <a:gd name="connsiteY29" fmla="*/ 1157736 h 1831823"/>
              <a:gd name="connsiteX30" fmla="*/ 327005 w 1831861"/>
              <a:gd name="connsiteY30" fmla="*/ 1117254 h 1831823"/>
              <a:gd name="connsiteX31" fmla="*/ 29921 w 1831861"/>
              <a:gd name="connsiteY31" fmla="*/ 956758 h 1831823"/>
              <a:gd name="connsiteX32" fmla="*/ 22777 w 1831861"/>
              <a:gd name="connsiteY32" fmla="*/ 952091 h 1831823"/>
              <a:gd name="connsiteX33" fmla="*/ 18395 w 1831861"/>
              <a:gd name="connsiteY33" fmla="*/ 948471 h 1831823"/>
              <a:gd name="connsiteX34" fmla="*/ 6298 w 1831861"/>
              <a:gd name="connsiteY34" fmla="*/ 932945 h 1831823"/>
              <a:gd name="connsiteX35" fmla="*/ 1346 w 1831861"/>
              <a:gd name="connsiteY35" fmla="*/ 919515 h 1831823"/>
              <a:gd name="connsiteX36" fmla="*/ 679 w 1831861"/>
              <a:gd name="connsiteY36" fmla="*/ 916467 h 1831823"/>
              <a:gd name="connsiteX37" fmla="*/ 107 w 1831861"/>
              <a:gd name="connsiteY37" fmla="*/ 911324 h 1831823"/>
              <a:gd name="connsiteX38" fmla="*/ 107 w 1831861"/>
              <a:gd name="connsiteY38" fmla="*/ 908466 h 1831823"/>
              <a:gd name="connsiteX39" fmla="*/ 31445 w 1831861"/>
              <a:gd name="connsiteY39" fmla="*/ 855888 h 1831823"/>
              <a:gd name="connsiteX40" fmla="*/ 215563 w 1831861"/>
              <a:gd name="connsiteY40" fmla="*/ 764162 h 1831823"/>
              <a:gd name="connsiteX41" fmla="*/ 609517 w 1831861"/>
              <a:gd name="connsiteY41" fmla="*/ 977237 h 1831823"/>
              <a:gd name="connsiteX42" fmla="*/ 834592 w 1831861"/>
              <a:gd name="connsiteY42" fmla="*/ 1098776 h 1831823"/>
              <a:gd name="connsiteX43" fmla="*/ 835069 w 1831861"/>
              <a:gd name="connsiteY43" fmla="*/ 1098776 h 1831823"/>
              <a:gd name="connsiteX44" fmla="*/ 911269 w 1831861"/>
              <a:gd name="connsiteY44" fmla="*/ 1117826 h 1831823"/>
              <a:gd name="connsiteX45" fmla="*/ 988421 w 1831861"/>
              <a:gd name="connsiteY45" fmla="*/ 1098204 h 1831823"/>
              <a:gd name="connsiteX46" fmla="*/ 1221594 w 1831861"/>
              <a:gd name="connsiteY46" fmla="*/ 973712 h 1831823"/>
              <a:gd name="connsiteX47" fmla="*/ 920508 w 1831861"/>
              <a:gd name="connsiteY47" fmla="*/ 0 h 1831823"/>
              <a:gd name="connsiteX48" fmla="*/ 946511 w 1831861"/>
              <a:gd name="connsiteY48" fmla="*/ 6258 h 1831823"/>
              <a:gd name="connsiteX49" fmla="*/ 1800522 w 1831861"/>
              <a:gd name="connsiteY49" fmla="*/ 441932 h 1831823"/>
              <a:gd name="connsiteX50" fmla="*/ 1831860 w 1831861"/>
              <a:gd name="connsiteY50" fmla="*/ 492986 h 1831823"/>
              <a:gd name="connsiteX51" fmla="*/ 1801380 w 1831861"/>
              <a:gd name="connsiteY51" fmla="*/ 543944 h 1831823"/>
              <a:gd name="connsiteX52" fmla="*/ 938605 w 1831861"/>
              <a:gd name="connsiteY52" fmla="*/ 1010669 h 1831823"/>
              <a:gd name="connsiteX53" fmla="*/ 911459 w 1831861"/>
              <a:gd name="connsiteY53" fmla="*/ 1017622 h 1831823"/>
              <a:gd name="connsiteX54" fmla="*/ 883836 w 1831861"/>
              <a:gd name="connsiteY54" fmla="*/ 1010669 h 1831823"/>
              <a:gd name="connsiteX55" fmla="*/ 30301 w 1831861"/>
              <a:gd name="connsiteY55" fmla="*/ 543944 h 1831823"/>
              <a:gd name="connsiteX56" fmla="*/ 30396 w 1831861"/>
              <a:gd name="connsiteY56" fmla="*/ 543944 h 1831823"/>
              <a:gd name="connsiteX57" fmla="*/ 6546 w 1831861"/>
              <a:gd name="connsiteY57" fmla="*/ 519513 h 1831823"/>
              <a:gd name="connsiteX58" fmla="*/ 31635 w 1831861"/>
              <a:gd name="connsiteY58" fmla="*/ 441551 h 1831823"/>
              <a:gd name="connsiteX59" fmla="*/ 894504 w 1831861"/>
              <a:gd name="connsiteY59" fmla="*/ 6258 h 1831823"/>
              <a:gd name="connsiteX60" fmla="*/ 920508 w 1831861"/>
              <a:gd name="connsiteY60" fmla="*/ 0 h 1831823"/>
            </a:gdLst>
            <a:ahLst/>
            <a:cxnLst/>
            <a:rect l="l" t="t" r="r" b="b"/>
            <a:pathLst>
              <a:path w="1831861" h="1831823">
                <a:moveTo>
                  <a:pt x="1615928" y="1170309"/>
                </a:moveTo>
                <a:lnTo>
                  <a:pt x="1800618" y="1263273"/>
                </a:lnTo>
                <a:cubicBezTo>
                  <a:pt x="1819563" y="1273074"/>
                  <a:pt x="1831574" y="1292515"/>
                  <a:pt x="1831860" y="1313851"/>
                </a:cubicBezTo>
                <a:cubicBezTo>
                  <a:pt x="1831803" y="1334986"/>
                  <a:pt x="1820078" y="1354370"/>
                  <a:pt x="1801380" y="1364238"/>
                </a:cubicBezTo>
                <a:lnTo>
                  <a:pt x="938891" y="1824867"/>
                </a:lnTo>
                <a:cubicBezTo>
                  <a:pt x="930576" y="1829525"/>
                  <a:pt x="921184" y="1831925"/>
                  <a:pt x="911650" y="1831820"/>
                </a:cubicBezTo>
                <a:cubicBezTo>
                  <a:pt x="902010" y="1831820"/>
                  <a:pt x="892514" y="1829429"/>
                  <a:pt x="884027" y="1824867"/>
                </a:cubicBezTo>
                <a:lnTo>
                  <a:pt x="30587" y="1364143"/>
                </a:lnTo>
                <a:cubicBezTo>
                  <a:pt x="20529" y="1358647"/>
                  <a:pt x="12290" y="1350341"/>
                  <a:pt x="6870" y="1340235"/>
                </a:cubicBezTo>
                <a:cubicBezTo>
                  <a:pt x="6841" y="1340178"/>
                  <a:pt x="6813" y="1340111"/>
                  <a:pt x="6775" y="1340054"/>
                </a:cubicBezTo>
                <a:cubicBezTo>
                  <a:pt x="-7456" y="1311879"/>
                  <a:pt x="3841" y="1277503"/>
                  <a:pt x="32016" y="1263273"/>
                </a:cubicBezTo>
                <a:lnTo>
                  <a:pt x="216039" y="1171738"/>
                </a:lnTo>
                <a:lnTo>
                  <a:pt x="834592" y="1505875"/>
                </a:lnTo>
                <a:lnTo>
                  <a:pt x="835069" y="1505875"/>
                </a:lnTo>
                <a:cubicBezTo>
                  <a:pt x="858557" y="1518295"/>
                  <a:pt x="884703" y="1524829"/>
                  <a:pt x="911269" y="1524925"/>
                </a:cubicBezTo>
                <a:cubicBezTo>
                  <a:pt x="938196" y="1524972"/>
                  <a:pt x="964694" y="1518219"/>
                  <a:pt x="988326" y="1505303"/>
                </a:cubicBezTo>
                <a:close/>
                <a:moveTo>
                  <a:pt x="1615643" y="763591"/>
                </a:moveTo>
                <a:lnTo>
                  <a:pt x="1800427" y="856555"/>
                </a:lnTo>
                <a:cubicBezTo>
                  <a:pt x="1809743" y="861365"/>
                  <a:pt x="1817554" y="868652"/>
                  <a:pt x="1823002" y="877605"/>
                </a:cubicBezTo>
                <a:cubicBezTo>
                  <a:pt x="1825097" y="880863"/>
                  <a:pt x="1826821" y="884349"/>
                  <a:pt x="1828145" y="887987"/>
                </a:cubicBezTo>
                <a:lnTo>
                  <a:pt x="1827859" y="887416"/>
                </a:lnTo>
                <a:cubicBezTo>
                  <a:pt x="1830145" y="893512"/>
                  <a:pt x="1831403" y="899951"/>
                  <a:pt x="1831574" y="906466"/>
                </a:cubicBezTo>
                <a:cubicBezTo>
                  <a:pt x="1831631" y="925744"/>
                  <a:pt x="1821821" y="943718"/>
                  <a:pt x="1805571" y="954091"/>
                </a:cubicBezTo>
                <a:cubicBezTo>
                  <a:pt x="1804123" y="955053"/>
                  <a:pt x="1802628" y="955948"/>
                  <a:pt x="1801094" y="956758"/>
                </a:cubicBezTo>
                <a:lnTo>
                  <a:pt x="1668697" y="1027529"/>
                </a:lnTo>
                <a:lnTo>
                  <a:pt x="1503819" y="1115540"/>
                </a:lnTo>
                <a:lnTo>
                  <a:pt x="938129" y="1417673"/>
                </a:lnTo>
                <a:cubicBezTo>
                  <a:pt x="929833" y="1422302"/>
                  <a:pt x="920479" y="1424693"/>
                  <a:pt x="910983" y="1424626"/>
                </a:cubicBezTo>
                <a:cubicBezTo>
                  <a:pt x="901344" y="1424588"/>
                  <a:pt x="891866" y="1422207"/>
                  <a:pt x="883361" y="1417673"/>
                </a:cubicBezTo>
                <a:lnTo>
                  <a:pt x="402062" y="1157736"/>
                </a:lnTo>
                <a:lnTo>
                  <a:pt x="327005" y="1117254"/>
                </a:lnTo>
                <a:lnTo>
                  <a:pt x="29921" y="956758"/>
                </a:lnTo>
                <a:cubicBezTo>
                  <a:pt x="27539" y="955329"/>
                  <a:pt x="24967" y="953710"/>
                  <a:pt x="22777" y="952091"/>
                </a:cubicBezTo>
                <a:lnTo>
                  <a:pt x="18395" y="948471"/>
                </a:lnTo>
                <a:cubicBezTo>
                  <a:pt x="13499" y="944033"/>
                  <a:pt x="9404" y="938784"/>
                  <a:pt x="6298" y="932945"/>
                </a:cubicBezTo>
                <a:cubicBezTo>
                  <a:pt x="4003" y="928736"/>
                  <a:pt x="2336" y="924211"/>
                  <a:pt x="1346" y="919515"/>
                </a:cubicBezTo>
                <a:lnTo>
                  <a:pt x="679" y="916467"/>
                </a:lnTo>
                <a:lnTo>
                  <a:pt x="107" y="911324"/>
                </a:lnTo>
                <a:cubicBezTo>
                  <a:pt x="-36" y="910381"/>
                  <a:pt x="-36" y="909409"/>
                  <a:pt x="107" y="908466"/>
                </a:cubicBezTo>
                <a:cubicBezTo>
                  <a:pt x="-388" y="886387"/>
                  <a:pt x="11785" y="865956"/>
                  <a:pt x="31445" y="855888"/>
                </a:cubicBezTo>
                <a:lnTo>
                  <a:pt x="215563" y="764162"/>
                </a:lnTo>
                <a:lnTo>
                  <a:pt x="609517" y="977237"/>
                </a:lnTo>
                <a:lnTo>
                  <a:pt x="834592" y="1098776"/>
                </a:lnTo>
                <a:lnTo>
                  <a:pt x="835069" y="1098776"/>
                </a:lnTo>
                <a:cubicBezTo>
                  <a:pt x="858548" y="1111215"/>
                  <a:pt x="884704" y="1117750"/>
                  <a:pt x="911269" y="1117826"/>
                </a:cubicBezTo>
                <a:cubicBezTo>
                  <a:pt x="938234" y="1117921"/>
                  <a:pt x="964780" y="1111168"/>
                  <a:pt x="988421" y="1098204"/>
                </a:cubicBezTo>
                <a:lnTo>
                  <a:pt x="1221594" y="973712"/>
                </a:lnTo>
                <a:close/>
                <a:moveTo>
                  <a:pt x="920508" y="0"/>
                </a:moveTo>
                <a:cubicBezTo>
                  <a:pt x="929426" y="0"/>
                  <a:pt x="938343" y="2086"/>
                  <a:pt x="946511" y="6258"/>
                </a:cubicBezTo>
                <a:lnTo>
                  <a:pt x="1800522" y="441932"/>
                </a:lnTo>
                <a:cubicBezTo>
                  <a:pt x="1819553" y="451904"/>
                  <a:pt x="1831583" y="471507"/>
                  <a:pt x="1831860" y="492986"/>
                </a:cubicBezTo>
                <a:cubicBezTo>
                  <a:pt x="1832012" y="514331"/>
                  <a:pt x="1820258" y="533981"/>
                  <a:pt x="1801380" y="543944"/>
                </a:cubicBezTo>
                <a:lnTo>
                  <a:pt x="938605" y="1010669"/>
                </a:lnTo>
                <a:cubicBezTo>
                  <a:pt x="930328" y="1015327"/>
                  <a:pt x="920965" y="1017727"/>
                  <a:pt x="911459" y="1017622"/>
                </a:cubicBezTo>
                <a:cubicBezTo>
                  <a:pt x="901820" y="1017604"/>
                  <a:pt x="892333" y="1015213"/>
                  <a:pt x="883836" y="1010669"/>
                </a:cubicBezTo>
                <a:lnTo>
                  <a:pt x="30301" y="543944"/>
                </a:lnTo>
                <a:lnTo>
                  <a:pt x="30396" y="543944"/>
                </a:lnTo>
                <a:cubicBezTo>
                  <a:pt x="20176" y="538382"/>
                  <a:pt x="11861" y="529866"/>
                  <a:pt x="6546" y="519513"/>
                </a:cubicBezTo>
                <a:cubicBezTo>
                  <a:pt x="-8056" y="491062"/>
                  <a:pt x="3174" y="456152"/>
                  <a:pt x="31635" y="441551"/>
                </a:cubicBezTo>
                <a:lnTo>
                  <a:pt x="894504" y="6258"/>
                </a:lnTo>
                <a:cubicBezTo>
                  <a:pt x="902672" y="2086"/>
                  <a:pt x="911590" y="0"/>
                  <a:pt x="92050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97747" y="4930553"/>
            <a:ext cx="1030426" cy="339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24" name="标题 1"/>
          <p:cNvSpPr txBox="1"/>
          <p:nvPr/>
        </p:nvSpPr>
        <p:spPr>
          <a:xfrm>
            <a:off x="3544131" y="4941952"/>
            <a:ext cx="849133" cy="3169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10000"/>
              </a:lnSpc>
            </a:pPr>
            <a:endParaRPr kumimoji="1" lang="zh-CN" altLang="en-US" dirty="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55643" y="2185922"/>
            <a:ext cx="2095238" cy="209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 descr="C:\Users\60938\Downloads\寻找三农图片 (1).png寻找三农图片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2790" y="2046605"/>
            <a:ext cx="2202815" cy="23666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dba05d15-c86a-4309-9530-b47a229b26fb"/>
  <p:tag name="COMMONDATA" val="eyJoZGlkIjoiMzEwNTM5NzYwMDRjMzkwZTVkZjY2ODkwMGIxNGU0OT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3F762A"/>
      </a:accent1>
      <a:accent2>
        <a:srgbClr val="678A26"/>
      </a:accent2>
      <a:accent3>
        <a:srgbClr val="939F26"/>
      </a:accent3>
      <a:accent4>
        <a:srgbClr val="3F762A"/>
      </a:accent4>
      <a:accent5>
        <a:srgbClr val="678A26"/>
      </a:accent5>
      <a:accent6>
        <a:srgbClr val="939F26"/>
      </a:accent6>
      <a:hlink>
        <a:srgbClr val="6B9F25"/>
      </a:hlink>
      <a:folHlink>
        <a:srgbClr val="BA6906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2447</Words>
  <Application>WPS 演示</Application>
  <PresentationFormat>宽屏</PresentationFormat>
  <Paragraphs>150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Source Han Sans CN Bold</vt:lpstr>
      <vt:lpstr>Source Han Sans</vt:lpstr>
      <vt:lpstr>Source Han Sans CN Regular</vt:lpstr>
      <vt:lpstr>OPPOSans H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黄文贤</dc:creator>
  <cp:lastModifiedBy>WPS_1645339229</cp:lastModifiedBy>
  <cp:revision>4</cp:revision>
  <dcterms:created xsi:type="dcterms:W3CDTF">2025-05-06T14:12:00Z</dcterms:created>
  <dcterms:modified xsi:type="dcterms:W3CDTF">2025-05-06T15:18:33Z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492D998E2B614623A1DA9C7D7C8624F4</vt:lpwstr>
  </property>
  <property fmtid="{D5CDD505-2E9C-101B-9397-08002B2CF9AE}" pid="3" name="KSOProductBuildVer">
    <vt:lpwstr>2052-11.1.0.12375</vt:lpwstr>
  </property>
</Properties>
</file>