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74" r:id="rId5"/>
    <p:sldMasterId id="2147483676" r:id="rId6"/>
    <p:sldMasterId id="2147483678" r:id="rId7"/>
    <p:sldMasterId id="2147483680" r:id="rId8"/>
  </p:sldMasterIdLst>
  <p:notesMasterIdLst>
    <p:notesMasterId r:id="rId10"/>
  </p:notesMasterIdLst>
  <p:sldIdLst>
    <p:sldId id="257" r:id="rId9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WPS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9" Type="http://schemas.openxmlformats.org/officeDocument/2006/relationships/tags" Target="tags/tag530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25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1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png"/><Relationship Id="rId2" Type="http://schemas.openxmlformats.org/officeDocument/2006/relationships/tags" Target="../tags/tag63.xml"/><Relationship Id="rId18" Type="http://schemas.openxmlformats.org/officeDocument/2006/relationships/tags" Target="../tags/tag76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tags" Target="../tags/tag73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image" Target="../media/image5.png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4.png"/><Relationship Id="rId2" Type="http://schemas.openxmlformats.org/officeDocument/2006/relationships/tags" Target="../tags/tag77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image" Target="../media/image7.png"/><Relationship Id="rId4" Type="http://schemas.openxmlformats.org/officeDocument/2006/relationships/tags" Target="../tags/tag85.xml"/><Relationship Id="rId3" Type="http://schemas.openxmlformats.org/officeDocument/2006/relationships/image" Target="../media/image6.png"/><Relationship Id="rId2" Type="http://schemas.openxmlformats.org/officeDocument/2006/relationships/tags" Target="../tags/tag8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image" Target="../media/image8.png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image" Target="../media/image5.png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image" Target="../media/image4.png"/><Relationship Id="rId2" Type="http://schemas.openxmlformats.org/officeDocument/2006/relationships/tags" Target="../tags/tag102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image" Target="../media/image4.png"/><Relationship Id="rId2" Type="http://schemas.openxmlformats.org/officeDocument/2006/relationships/tags" Target="../tags/tag11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image" Target="../media/image5.png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image" Target="../media/image4.png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image" Target="../media/image4.png"/><Relationship Id="rId4" Type="http://schemas.openxmlformats.org/officeDocument/2006/relationships/tags" Target="../tags/tag127.xml"/><Relationship Id="rId3" Type="http://schemas.openxmlformats.org/officeDocument/2006/relationships/image" Target="../media/image5.png"/><Relationship Id="rId2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image" Target="../media/image5.png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image" Target="../media/image4.png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image" Target="../media/image5.png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image" Target="../media/image4.png"/><Relationship Id="rId2" Type="http://schemas.openxmlformats.org/officeDocument/2006/relationships/tags" Target="../tags/tag137.xml"/><Relationship Id="rId10" Type="http://schemas.openxmlformats.org/officeDocument/2006/relationships/tags" Target="../tags/tag14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image" Target="../media/image1.png"/><Relationship Id="rId2" Type="http://schemas.openxmlformats.org/officeDocument/2006/relationships/tags" Target="../tags/tag144.xml"/><Relationship Id="rId17" Type="http://schemas.openxmlformats.org/officeDocument/2006/relationships/tags" Target="../tags/tag156.xml"/><Relationship Id="rId16" Type="http://schemas.openxmlformats.org/officeDocument/2006/relationships/tags" Target="../tags/tag155.xml"/><Relationship Id="rId15" Type="http://schemas.openxmlformats.org/officeDocument/2006/relationships/tags" Target="../tags/tag154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image" Target="../media/image8.png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2" Type="http://schemas.openxmlformats.org/officeDocument/2006/relationships/tags" Target="../tags/tag172.xml"/><Relationship Id="rId11" Type="http://schemas.openxmlformats.org/officeDocument/2006/relationships/tags" Target="../tags/tag171.xml"/><Relationship Id="rId10" Type="http://schemas.openxmlformats.org/officeDocument/2006/relationships/tags" Target="../tags/tag170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image" Target="../media/image8.png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image" Target="../media/image8.png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image" Target="../media/image8.png"/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image" Target="../media/image1.png"/><Relationship Id="rId2" Type="http://schemas.openxmlformats.org/officeDocument/2006/relationships/tags" Target="../tags/tag229.xml"/><Relationship Id="rId17" Type="http://schemas.openxmlformats.org/officeDocument/2006/relationships/tags" Target="../tags/tag241.xml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1106170" y="3143250"/>
            <a:ext cx="5610860" cy="902335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1106170" y="995681"/>
            <a:ext cx="5611495" cy="214757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16" name="署名占位符 10"/>
          <p:cNvSpPr>
            <a:spLocks noGrp="1"/>
          </p:cNvSpPr>
          <p:nvPr>
            <p:ph type="body" sz="quarter" idx="17" hasCustomPrompt="1"/>
            <p:custDataLst>
              <p:tags r:id="rId18"/>
            </p:custDataLst>
          </p:nvPr>
        </p:nvSpPr>
        <p:spPr>
          <a:xfrm>
            <a:off x="1463144" y="6104889"/>
            <a:ext cx="1752600" cy="361951"/>
          </a:xfrm>
        </p:spPr>
        <p:txBody>
          <a:bodyPr wrap="square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608330" y="1061085"/>
            <a:ext cx="10968990" cy="518858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0" y="2771775"/>
            <a:ext cx="4980305" cy="4086225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1077148">
            <a:off x="8822897" y="-131634"/>
            <a:ext cx="3427141" cy="13031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494030" y="327660"/>
            <a:ext cx="2223135" cy="979805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11436350" y="544957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11436350" y="564451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9"/>
            </p:custDataLst>
          </p:nvPr>
        </p:nvSpPr>
        <p:spPr>
          <a:xfrm>
            <a:off x="11436350" y="583882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0"/>
            </p:custDataLst>
          </p:nvPr>
        </p:nvSpPr>
        <p:spPr>
          <a:xfrm>
            <a:off x="11436350" y="603377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400800" y="1223645"/>
            <a:ext cx="5176520" cy="50260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1800" b="0" i="0" u="none" strike="noStrike" cap="none" spc="150" normalizeH="0" baseline="0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16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2pPr>
            <a:lvl3pPr>
              <a:defRPr kumimoji="0" sz="16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3pPr>
            <a:lvl4pPr>
              <a:defRPr kumimoji="0" sz="14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4pPr>
            <a:lvl5pPr>
              <a:defRPr kumimoji="0" sz="14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pos="1609725" algn="l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330" y="1223645"/>
            <a:ext cx="5176520" cy="50260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4"/>
            </p:custDataLst>
          </p:nvPr>
        </p:nvSpPr>
        <p:spPr>
          <a:xfrm>
            <a:off x="6235065" y="1598930"/>
            <a:ext cx="5342255" cy="46507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235200" y="109328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608330" y="1598930"/>
            <a:ext cx="5342255" cy="46507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608400" y="1093285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69010" y="1051560"/>
            <a:ext cx="10608310" cy="4057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969010" y="327025"/>
            <a:ext cx="10608310" cy="635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15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1463144" y="6104889"/>
            <a:ext cx="1752600" cy="361951"/>
          </a:xfrm>
        </p:spPr>
        <p:txBody>
          <a:bodyPr wrap="square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840740" y="3615055"/>
            <a:ext cx="10354310" cy="1998345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5776686" y="1594582"/>
            <a:ext cx="6415314" cy="5263418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996950" y="3731895"/>
            <a:ext cx="5430520" cy="17653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863600" y="2158466"/>
            <a:ext cx="7115956" cy="15569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6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6210300" y="953342"/>
            <a:ext cx="5981700" cy="4907661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3567430" y="5720239"/>
            <a:ext cx="8624570" cy="1137285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1112108" y="5719763"/>
            <a:ext cx="2454669" cy="1138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863" y="296863"/>
            <a:ext cx="312737" cy="312737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551180" y="5824855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551180" y="6019800"/>
            <a:ext cx="115570" cy="11557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551180" y="6214110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551180" y="6409055"/>
            <a:ext cx="115570" cy="1155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1106170" y="1579245"/>
            <a:ext cx="6847840" cy="2820035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15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1463144" y="6104889"/>
            <a:ext cx="1752600" cy="361951"/>
          </a:xfrm>
        </p:spPr>
        <p:txBody>
          <a:bodyPr wrap="square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image" Target="../media/image5.png"/><Relationship Id="rId14" Type="http://schemas.openxmlformats.org/officeDocument/2006/relationships/tags" Target="../tags/tag158.xml"/><Relationship Id="rId13" Type="http://schemas.openxmlformats.org/officeDocument/2006/relationships/image" Target="../media/image4.png"/><Relationship Id="rId12" Type="http://schemas.openxmlformats.org/officeDocument/2006/relationships/tags" Target="../tags/tag157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image" Target="../media/image5.png"/><Relationship Id="rId4" Type="http://schemas.openxmlformats.org/officeDocument/2006/relationships/tags" Target="../tags/tag174.xml"/><Relationship Id="rId3" Type="http://schemas.openxmlformats.org/officeDocument/2006/relationships/image" Target="../media/image4.png"/><Relationship Id="rId2" Type="http://schemas.openxmlformats.org/officeDocument/2006/relationships/tags" Target="../tags/tag173.xml"/><Relationship Id="rId12" Type="http://schemas.openxmlformats.org/officeDocument/2006/relationships/theme" Target="../theme/theme3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image" Target="../media/image5.png"/><Relationship Id="rId4" Type="http://schemas.openxmlformats.org/officeDocument/2006/relationships/tags" Target="../tags/tag190.xml"/><Relationship Id="rId3" Type="http://schemas.openxmlformats.org/officeDocument/2006/relationships/image" Target="../media/image4.png"/><Relationship Id="rId2" Type="http://schemas.openxmlformats.org/officeDocument/2006/relationships/tags" Target="../tags/tag189.xml"/><Relationship Id="rId12" Type="http://schemas.openxmlformats.org/officeDocument/2006/relationships/theme" Target="../theme/theme4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tags" Target="../tags/tag207.xml"/><Relationship Id="rId5" Type="http://schemas.openxmlformats.org/officeDocument/2006/relationships/image" Target="../media/image5.png"/><Relationship Id="rId4" Type="http://schemas.openxmlformats.org/officeDocument/2006/relationships/tags" Target="../tags/tag206.xml"/><Relationship Id="rId3" Type="http://schemas.openxmlformats.org/officeDocument/2006/relationships/image" Target="../media/image4.png"/><Relationship Id="rId2" Type="http://schemas.openxmlformats.org/officeDocument/2006/relationships/tags" Target="../tags/tag205.xml"/><Relationship Id="rId12" Type="http://schemas.openxmlformats.org/officeDocument/2006/relationships/theme" Target="../theme/theme5.xml"/><Relationship Id="rId11" Type="http://schemas.openxmlformats.org/officeDocument/2006/relationships/tags" Target="../tags/tag212.xml"/><Relationship Id="rId10" Type="http://schemas.openxmlformats.org/officeDocument/2006/relationships/tags" Target="../tags/tag211.xml"/><Relationship Id="rId1" Type="http://schemas.openxmlformats.org/officeDocument/2006/relationships/slideLayout" Target="../slideLayouts/slideLayout2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image" Target="../media/image5.png"/><Relationship Id="rId4" Type="http://schemas.openxmlformats.org/officeDocument/2006/relationships/tags" Target="../tags/tag222.xml"/><Relationship Id="rId3" Type="http://schemas.openxmlformats.org/officeDocument/2006/relationships/image" Target="../media/image4.png"/><Relationship Id="rId2" Type="http://schemas.openxmlformats.org/officeDocument/2006/relationships/tags" Target="../tags/tag221.xml"/><Relationship Id="rId12" Type="http://schemas.openxmlformats.org/officeDocument/2006/relationships/theme" Target="../theme/theme6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image" Target="../media/image5.png"/><Relationship Id="rId4" Type="http://schemas.openxmlformats.org/officeDocument/2006/relationships/tags" Target="../tags/tag243.xml"/><Relationship Id="rId3" Type="http://schemas.openxmlformats.org/officeDocument/2006/relationships/image" Target="../media/image4.png"/><Relationship Id="rId2" Type="http://schemas.openxmlformats.org/officeDocument/2006/relationships/tags" Target="../tags/tag242.xml"/><Relationship Id="rId12" Type="http://schemas.openxmlformats.org/officeDocument/2006/relationships/theme" Target="../theme/theme7.xml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73660" y="-86360"/>
            <a:ext cx="2339975" cy="889635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flipH="1" flipV="1">
            <a:off x="10700385" y="0"/>
            <a:ext cx="1491615" cy="122364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" Type="http://schemas.openxmlformats.org/officeDocument/2006/relationships/tags" Target="../tags/tag25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14.xml"/><Relationship Id="rId17" Type="http://schemas.openxmlformats.org/officeDocument/2006/relationships/tags" Target="../tags/tag270.xml"/><Relationship Id="rId16" Type="http://schemas.openxmlformats.org/officeDocument/2006/relationships/tags" Target="../tags/tag269.xml"/><Relationship Id="rId15" Type="http://schemas.openxmlformats.org/officeDocument/2006/relationships/tags" Target="../tags/tag268.xml"/><Relationship Id="rId14" Type="http://schemas.openxmlformats.org/officeDocument/2006/relationships/tags" Target="../tags/tag267.xml"/><Relationship Id="rId13" Type="http://schemas.openxmlformats.org/officeDocument/2006/relationships/tags" Target="../tags/tag266.xml"/><Relationship Id="rId12" Type="http://schemas.openxmlformats.org/officeDocument/2006/relationships/tags" Target="../tags/tag265.xml"/><Relationship Id="rId11" Type="http://schemas.openxmlformats.org/officeDocument/2006/relationships/tags" Target="../tags/tag264.xml"/><Relationship Id="rId10" Type="http://schemas.openxmlformats.org/officeDocument/2006/relationships/tags" Target="../tags/tag263.xml"/><Relationship Id="rId1" Type="http://schemas.openxmlformats.org/officeDocument/2006/relationships/tags" Target="../tags/tag25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" Type="http://schemas.openxmlformats.org/officeDocument/2006/relationships/tags" Target="../tags/tag27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81.xml"/><Relationship Id="rId8" Type="http://schemas.openxmlformats.org/officeDocument/2006/relationships/tags" Target="../tags/tag280.xml"/><Relationship Id="rId7" Type="http://schemas.openxmlformats.org/officeDocument/2006/relationships/tags" Target="../tags/tag279.xml"/><Relationship Id="rId6" Type="http://schemas.openxmlformats.org/officeDocument/2006/relationships/tags" Target="../tags/tag278.xml"/><Relationship Id="rId5" Type="http://schemas.openxmlformats.org/officeDocument/2006/relationships/tags" Target="../tags/tag277.xml"/><Relationship Id="rId4" Type="http://schemas.openxmlformats.org/officeDocument/2006/relationships/image" Target="../media/image9.jpeg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286.xml"/><Relationship Id="rId13" Type="http://schemas.openxmlformats.org/officeDocument/2006/relationships/tags" Target="../tags/tag285.xml"/><Relationship Id="rId12" Type="http://schemas.openxmlformats.org/officeDocument/2006/relationships/tags" Target="../tags/tag284.xml"/><Relationship Id="rId11" Type="http://schemas.openxmlformats.org/officeDocument/2006/relationships/tags" Target="../tags/tag283.xml"/><Relationship Id="rId10" Type="http://schemas.openxmlformats.org/officeDocument/2006/relationships/tags" Target="../tags/tag282.xml"/><Relationship Id="rId1" Type="http://schemas.openxmlformats.org/officeDocument/2006/relationships/tags" Target="../tags/tag27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00.xml"/><Relationship Id="rId16" Type="http://schemas.openxmlformats.org/officeDocument/2006/relationships/tags" Target="../tags/tag299.xml"/><Relationship Id="rId15" Type="http://schemas.openxmlformats.org/officeDocument/2006/relationships/tags" Target="../tags/tag298.xml"/><Relationship Id="rId14" Type="http://schemas.openxmlformats.org/officeDocument/2006/relationships/tags" Target="../tags/tag297.xml"/><Relationship Id="rId13" Type="http://schemas.openxmlformats.org/officeDocument/2006/relationships/image" Target="../media/image12.jpeg"/><Relationship Id="rId12" Type="http://schemas.openxmlformats.org/officeDocument/2006/relationships/tags" Target="../tags/tag296.xml"/><Relationship Id="rId11" Type="http://schemas.openxmlformats.org/officeDocument/2006/relationships/image" Target="../media/image11.jpeg"/><Relationship Id="rId10" Type="http://schemas.openxmlformats.org/officeDocument/2006/relationships/tags" Target="../tags/tag295.xml"/><Relationship Id="rId1" Type="http://schemas.openxmlformats.org/officeDocument/2006/relationships/tags" Target="../tags/tag28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08.xml"/><Relationship Id="rId8" Type="http://schemas.openxmlformats.org/officeDocument/2006/relationships/tags" Target="../tags/tag307.xml"/><Relationship Id="rId7" Type="http://schemas.openxmlformats.org/officeDocument/2006/relationships/tags" Target="../tags/tag306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image" Target="../media/image13.jpeg"/><Relationship Id="rId2" Type="http://schemas.openxmlformats.org/officeDocument/2006/relationships/tags" Target="../tags/tag302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312.xml"/><Relationship Id="rId12" Type="http://schemas.openxmlformats.org/officeDocument/2006/relationships/tags" Target="../tags/tag311.xml"/><Relationship Id="rId11" Type="http://schemas.openxmlformats.org/officeDocument/2006/relationships/tags" Target="../tags/tag310.xml"/><Relationship Id="rId10" Type="http://schemas.openxmlformats.org/officeDocument/2006/relationships/tags" Target="../tags/tag309.xml"/><Relationship Id="rId1" Type="http://schemas.openxmlformats.org/officeDocument/2006/relationships/tags" Target="../tags/tag30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image" Target="../media/image15.jpeg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" Type="http://schemas.openxmlformats.org/officeDocument/2006/relationships/tags" Target="../tags/tag315.xml"/><Relationship Id="rId3" Type="http://schemas.openxmlformats.org/officeDocument/2006/relationships/image" Target="../media/image14.jpeg"/><Relationship Id="rId2" Type="http://schemas.openxmlformats.org/officeDocument/2006/relationships/tags" Target="../tags/tag314.xml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323.xml"/><Relationship Id="rId13" Type="http://schemas.openxmlformats.org/officeDocument/2006/relationships/tags" Target="../tags/tag322.xml"/><Relationship Id="rId12" Type="http://schemas.openxmlformats.org/officeDocument/2006/relationships/tags" Target="../tags/tag321.xml"/><Relationship Id="rId11" Type="http://schemas.openxmlformats.org/officeDocument/2006/relationships/image" Target="../media/image16.jpeg"/><Relationship Id="rId10" Type="http://schemas.openxmlformats.org/officeDocument/2006/relationships/tags" Target="../tags/tag320.xml"/><Relationship Id="rId1" Type="http://schemas.openxmlformats.org/officeDocument/2006/relationships/tags" Target="../tags/tag31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326.xml"/><Relationship Id="rId2" Type="http://schemas.openxmlformats.org/officeDocument/2006/relationships/tags" Target="../tags/tag325.xml"/><Relationship Id="rId1" Type="http://schemas.openxmlformats.org/officeDocument/2006/relationships/tags" Target="../tags/tag32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image" Target="../media/image17.jpe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32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42.xml"/><Relationship Id="rId8" Type="http://schemas.openxmlformats.org/officeDocument/2006/relationships/tags" Target="../tags/tag341.xml"/><Relationship Id="rId7" Type="http://schemas.openxmlformats.org/officeDocument/2006/relationships/tags" Target="../tags/tag340.xml"/><Relationship Id="rId6" Type="http://schemas.openxmlformats.org/officeDocument/2006/relationships/image" Target="../media/image18.jpeg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1" Type="http://schemas.openxmlformats.org/officeDocument/2006/relationships/slideLayout" Target="../slideLayouts/slideLayout18.xml"/><Relationship Id="rId20" Type="http://schemas.openxmlformats.org/officeDocument/2006/relationships/tags" Target="../tags/tag351.xml"/><Relationship Id="rId2" Type="http://schemas.openxmlformats.org/officeDocument/2006/relationships/tags" Target="../tags/tag336.xml"/><Relationship Id="rId19" Type="http://schemas.openxmlformats.org/officeDocument/2006/relationships/tags" Target="../tags/tag350.xml"/><Relationship Id="rId18" Type="http://schemas.openxmlformats.org/officeDocument/2006/relationships/tags" Target="../tags/tag349.xml"/><Relationship Id="rId17" Type="http://schemas.openxmlformats.org/officeDocument/2006/relationships/tags" Target="../tags/tag348.xml"/><Relationship Id="rId16" Type="http://schemas.openxmlformats.org/officeDocument/2006/relationships/image" Target="../media/image20.jpeg"/><Relationship Id="rId15" Type="http://schemas.openxmlformats.org/officeDocument/2006/relationships/tags" Target="../tags/tag347.xml"/><Relationship Id="rId14" Type="http://schemas.openxmlformats.org/officeDocument/2006/relationships/tags" Target="../tags/tag346.xml"/><Relationship Id="rId13" Type="http://schemas.openxmlformats.org/officeDocument/2006/relationships/tags" Target="../tags/tag345.xml"/><Relationship Id="rId12" Type="http://schemas.openxmlformats.org/officeDocument/2006/relationships/tags" Target="../tags/tag344.xml"/><Relationship Id="rId11" Type="http://schemas.openxmlformats.org/officeDocument/2006/relationships/image" Target="../media/image19.jpeg"/><Relationship Id="rId10" Type="http://schemas.openxmlformats.org/officeDocument/2006/relationships/tags" Target="../tags/tag343.xml"/><Relationship Id="rId1" Type="http://schemas.openxmlformats.org/officeDocument/2006/relationships/tags" Target="../tags/tag33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59.xml"/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tags" Target="../tags/tag355.xml"/><Relationship Id="rId4" Type="http://schemas.openxmlformats.org/officeDocument/2006/relationships/tags" Target="../tags/tag354.xml"/><Relationship Id="rId3" Type="http://schemas.openxmlformats.org/officeDocument/2006/relationships/tags" Target="../tags/tag353.xml"/><Relationship Id="rId2" Type="http://schemas.openxmlformats.org/officeDocument/2006/relationships/image" Target="../media/image21.jpe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360.xml"/><Relationship Id="rId1" Type="http://schemas.openxmlformats.org/officeDocument/2006/relationships/tags" Target="../tags/tag35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tags" Target="../tags/tag367.xml"/><Relationship Id="rId7" Type="http://schemas.openxmlformats.org/officeDocument/2006/relationships/image" Target="../media/image22.jpeg"/><Relationship Id="rId6" Type="http://schemas.openxmlformats.org/officeDocument/2006/relationships/tags" Target="../tags/tag366.xml"/><Relationship Id="rId5" Type="http://schemas.openxmlformats.org/officeDocument/2006/relationships/tags" Target="../tags/tag365.xml"/><Relationship Id="rId4" Type="http://schemas.openxmlformats.org/officeDocument/2006/relationships/tags" Target="../tags/tag364.xml"/><Relationship Id="rId3" Type="http://schemas.openxmlformats.org/officeDocument/2006/relationships/tags" Target="../tags/tag363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378.xml"/><Relationship Id="rId21" Type="http://schemas.openxmlformats.org/officeDocument/2006/relationships/tags" Target="../tags/tag377.xml"/><Relationship Id="rId20" Type="http://schemas.openxmlformats.org/officeDocument/2006/relationships/tags" Target="../tags/tag376.xml"/><Relationship Id="rId2" Type="http://schemas.openxmlformats.org/officeDocument/2006/relationships/tags" Target="../tags/tag362.xml"/><Relationship Id="rId19" Type="http://schemas.openxmlformats.org/officeDocument/2006/relationships/tags" Target="../tags/tag375.xml"/><Relationship Id="rId18" Type="http://schemas.openxmlformats.org/officeDocument/2006/relationships/tags" Target="../tags/tag374.xml"/><Relationship Id="rId17" Type="http://schemas.openxmlformats.org/officeDocument/2006/relationships/tags" Target="../tags/tag373.xml"/><Relationship Id="rId16" Type="http://schemas.openxmlformats.org/officeDocument/2006/relationships/tags" Target="../tags/tag372.xml"/><Relationship Id="rId15" Type="http://schemas.openxmlformats.org/officeDocument/2006/relationships/tags" Target="../tags/tag371.xml"/><Relationship Id="rId14" Type="http://schemas.openxmlformats.org/officeDocument/2006/relationships/tags" Target="../tags/tag370.xml"/><Relationship Id="rId13" Type="http://schemas.openxmlformats.org/officeDocument/2006/relationships/image" Target="../media/image25.jpeg"/><Relationship Id="rId12" Type="http://schemas.openxmlformats.org/officeDocument/2006/relationships/tags" Target="../tags/tag369.xml"/><Relationship Id="rId11" Type="http://schemas.openxmlformats.org/officeDocument/2006/relationships/image" Target="../media/image24.jpeg"/><Relationship Id="rId10" Type="http://schemas.openxmlformats.org/officeDocument/2006/relationships/tags" Target="../tags/tag368.xml"/><Relationship Id="rId1" Type="http://schemas.openxmlformats.org/officeDocument/2006/relationships/tags" Target="../tags/tag36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tags" Target="../tags/tag37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89.xml"/><Relationship Id="rId8" Type="http://schemas.openxmlformats.org/officeDocument/2006/relationships/tags" Target="../tags/tag388.xml"/><Relationship Id="rId7" Type="http://schemas.openxmlformats.org/officeDocument/2006/relationships/tags" Target="../tags/tag387.xml"/><Relationship Id="rId6" Type="http://schemas.openxmlformats.org/officeDocument/2006/relationships/tags" Target="../tags/tag386.xml"/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3" Type="http://schemas.openxmlformats.org/officeDocument/2006/relationships/tags" Target="../tags/tag383.xml"/><Relationship Id="rId2" Type="http://schemas.openxmlformats.org/officeDocument/2006/relationships/image" Target="../media/image26.jpeg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397.xml"/><Relationship Id="rId16" Type="http://schemas.openxmlformats.org/officeDocument/2006/relationships/tags" Target="../tags/tag396.xml"/><Relationship Id="rId15" Type="http://schemas.openxmlformats.org/officeDocument/2006/relationships/tags" Target="../tags/tag395.xml"/><Relationship Id="rId14" Type="http://schemas.openxmlformats.org/officeDocument/2006/relationships/tags" Target="../tags/tag394.xml"/><Relationship Id="rId13" Type="http://schemas.openxmlformats.org/officeDocument/2006/relationships/tags" Target="../tags/tag393.xml"/><Relationship Id="rId12" Type="http://schemas.openxmlformats.org/officeDocument/2006/relationships/tags" Target="../tags/tag392.xml"/><Relationship Id="rId11" Type="http://schemas.openxmlformats.org/officeDocument/2006/relationships/tags" Target="../tags/tag391.xml"/><Relationship Id="rId10" Type="http://schemas.openxmlformats.org/officeDocument/2006/relationships/tags" Target="../tags/tag390.xml"/><Relationship Id="rId1" Type="http://schemas.openxmlformats.org/officeDocument/2006/relationships/tags" Target="../tags/tag38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05.xml"/><Relationship Id="rId8" Type="http://schemas.openxmlformats.org/officeDocument/2006/relationships/tags" Target="../tags/tag404.xml"/><Relationship Id="rId7" Type="http://schemas.openxmlformats.org/officeDocument/2006/relationships/tags" Target="../tags/tag403.xml"/><Relationship Id="rId6" Type="http://schemas.openxmlformats.org/officeDocument/2006/relationships/tags" Target="../tags/tag402.xml"/><Relationship Id="rId5" Type="http://schemas.openxmlformats.org/officeDocument/2006/relationships/tags" Target="../tags/tag401.xml"/><Relationship Id="rId4" Type="http://schemas.openxmlformats.org/officeDocument/2006/relationships/image" Target="../media/image27.jpeg"/><Relationship Id="rId3" Type="http://schemas.openxmlformats.org/officeDocument/2006/relationships/tags" Target="../tags/tag400.xml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419.xml"/><Relationship Id="rId25" Type="http://schemas.openxmlformats.org/officeDocument/2006/relationships/tags" Target="../tags/tag418.xml"/><Relationship Id="rId24" Type="http://schemas.openxmlformats.org/officeDocument/2006/relationships/tags" Target="../tags/tag417.xml"/><Relationship Id="rId23" Type="http://schemas.openxmlformats.org/officeDocument/2006/relationships/tags" Target="../tags/tag416.xml"/><Relationship Id="rId22" Type="http://schemas.openxmlformats.org/officeDocument/2006/relationships/image" Target="../media/image30.jpeg"/><Relationship Id="rId21" Type="http://schemas.openxmlformats.org/officeDocument/2006/relationships/tags" Target="../tags/tag415.xml"/><Relationship Id="rId20" Type="http://schemas.openxmlformats.org/officeDocument/2006/relationships/tags" Target="../tags/tag414.xml"/><Relationship Id="rId2" Type="http://schemas.openxmlformats.org/officeDocument/2006/relationships/tags" Target="../tags/tag399.xml"/><Relationship Id="rId19" Type="http://schemas.openxmlformats.org/officeDocument/2006/relationships/tags" Target="../tags/tag413.xml"/><Relationship Id="rId18" Type="http://schemas.openxmlformats.org/officeDocument/2006/relationships/tags" Target="../tags/tag412.xml"/><Relationship Id="rId17" Type="http://schemas.openxmlformats.org/officeDocument/2006/relationships/tags" Target="../tags/tag411.xml"/><Relationship Id="rId16" Type="http://schemas.openxmlformats.org/officeDocument/2006/relationships/image" Target="../media/image29.jpeg"/><Relationship Id="rId15" Type="http://schemas.openxmlformats.org/officeDocument/2006/relationships/tags" Target="../tags/tag410.xml"/><Relationship Id="rId14" Type="http://schemas.openxmlformats.org/officeDocument/2006/relationships/tags" Target="../tags/tag409.xml"/><Relationship Id="rId13" Type="http://schemas.openxmlformats.org/officeDocument/2006/relationships/tags" Target="../tags/tag408.xml"/><Relationship Id="rId12" Type="http://schemas.openxmlformats.org/officeDocument/2006/relationships/tags" Target="../tags/tag407.xml"/><Relationship Id="rId11" Type="http://schemas.openxmlformats.org/officeDocument/2006/relationships/tags" Target="../tags/tag406.xml"/><Relationship Id="rId10" Type="http://schemas.openxmlformats.org/officeDocument/2006/relationships/image" Target="../media/image28.jpeg"/><Relationship Id="rId1" Type="http://schemas.openxmlformats.org/officeDocument/2006/relationships/tags" Target="../tags/tag39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26.xml"/><Relationship Id="rId8" Type="http://schemas.openxmlformats.org/officeDocument/2006/relationships/tags" Target="../tags/tag425.xml"/><Relationship Id="rId7" Type="http://schemas.openxmlformats.org/officeDocument/2006/relationships/tags" Target="../tags/tag424.xml"/><Relationship Id="rId6" Type="http://schemas.openxmlformats.org/officeDocument/2006/relationships/tags" Target="../tags/tag423.xml"/><Relationship Id="rId5" Type="http://schemas.openxmlformats.org/officeDocument/2006/relationships/image" Target="../media/image32.jpeg"/><Relationship Id="rId4" Type="http://schemas.openxmlformats.org/officeDocument/2006/relationships/tags" Target="../tags/tag422.xml"/><Relationship Id="rId3" Type="http://schemas.openxmlformats.org/officeDocument/2006/relationships/image" Target="../media/image31.png"/><Relationship Id="rId2" Type="http://schemas.openxmlformats.org/officeDocument/2006/relationships/tags" Target="../tags/tag421.xml"/><Relationship Id="rId19" Type="http://schemas.openxmlformats.org/officeDocument/2006/relationships/slideLayout" Target="../slideLayouts/slideLayout18.xml"/><Relationship Id="rId18" Type="http://schemas.openxmlformats.org/officeDocument/2006/relationships/tags" Target="../tags/tag435.xml"/><Relationship Id="rId17" Type="http://schemas.openxmlformats.org/officeDocument/2006/relationships/tags" Target="../tags/tag434.xml"/><Relationship Id="rId16" Type="http://schemas.openxmlformats.org/officeDocument/2006/relationships/tags" Target="../tags/tag433.xml"/><Relationship Id="rId15" Type="http://schemas.openxmlformats.org/officeDocument/2006/relationships/tags" Target="../tags/tag432.xml"/><Relationship Id="rId14" Type="http://schemas.openxmlformats.org/officeDocument/2006/relationships/tags" Target="../tags/tag431.xml"/><Relationship Id="rId13" Type="http://schemas.openxmlformats.org/officeDocument/2006/relationships/tags" Target="../tags/tag430.xml"/><Relationship Id="rId12" Type="http://schemas.openxmlformats.org/officeDocument/2006/relationships/tags" Target="../tags/tag429.xml"/><Relationship Id="rId11" Type="http://schemas.openxmlformats.org/officeDocument/2006/relationships/tags" Target="../tags/tag428.xml"/><Relationship Id="rId10" Type="http://schemas.openxmlformats.org/officeDocument/2006/relationships/tags" Target="../tags/tag427.xml"/><Relationship Id="rId1" Type="http://schemas.openxmlformats.org/officeDocument/2006/relationships/tags" Target="../tags/tag420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438.xml"/><Relationship Id="rId2" Type="http://schemas.openxmlformats.org/officeDocument/2006/relationships/tags" Target="../tags/tag437.xml"/><Relationship Id="rId1" Type="http://schemas.openxmlformats.org/officeDocument/2006/relationships/tags" Target="../tags/tag43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46.xml"/><Relationship Id="rId8" Type="http://schemas.openxmlformats.org/officeDocument/2006/relationships/tags" Target="../tags/tag445.xml"/><Relationship Id="rId7" Type="http://schemas.openxmlformats.org/officeDocument/2006/relationships/tags" Target="../tags/tag444.xml"/><Relationship Id="rId6" Type="http://schemas.openxmlformats.org/officeDocument/2006/relationships/image" Target="../media/image33.jpeg"/><Relationship Id="rId5" Type="http://schemas.openxmlformats.org/officeDocument/2006/relationships/tags" Target="../tags/tag443.xml"/><Relationship Id="rId4" Type="http://schemas.openxmlformats.org/officeDocument/2006/relationships/tags" Target="../tags/tag442.xml"/><Relationship Id="rId3" Type="http://schemas.openxmlformats.org/officeDocument/2006/relationships/tags" Target="../tags/tag441.xml"/><Relationship Id="rId24" Type="http://schemas.openxmlformats.org/officeDocument/2006/relationships/notesSlide" Target="../notesSlides/notesSlide6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456.xml"/><Relationship Id="rId21" Type="http://schemas.openxmlformats.org/officeDocument/2006/relationships/image" Target="../media/image36.jpeg"/><Relationship Id="rId20" Type="http://schemas.openxmlformats.org/officeDocument/2006/relationships/tags" Target="../tags/tag455.xml"/><Relationship Id="rId2" Type="http://schemas.openxmlformats.org/officeDocument/2006/relationships/tags" Target="../tags/tag440.xml"/><Relationship Id="rId19" Type="http://schemas.openxmlformats.org/officeDocument/2006/relationships/tags" Target="../tags/tag454.xml"/><Relationship Id="rId18" Type="http://schemas.openxmlformats.org/officeDocument/2006/relationships/tags" Target="../tags/tag453.xml"/><Relationship Id="rId17" Type="http://schemas.openxmlformats.org/officeDocument/2006/relationships/tags" Target="../tags/tag452.xml"/><Relationship Id="rId16" Type="http://schemas.openxmlformats.org/officeDocument/2006/relationships/image" Target="../media/image35.jpeg"/><Relationship Id="rId15" Type="http://schemas.openxmlformats.org/officeDocument/2006/relationships/tags" Target="../tags/tag451.xml"/><Relationship Id="rId14" Type="http://schemas.openxmlformats.org/officeDocument/2006/relationships/tags" Target="../tags/tag450.xml"/><Relationship Id="rId13" Type="http://schemas.openxmlformats.org/officeDocument/2006/relationships/tags" Target="../tags/tag449.xml"/><Relationship Id="rId12" Type="http://schemas.openxmlformats.org/officeDocument/2006/relationships/tags" Target="../tags/tag448.xml"/><Relationship Id="rId11" Type="http://schemas.openxmlformats.org/officeDocument/2006/relationships/image" Target="../media/image34.jpeg"/><Relationship Id="rId10" Type="http://schemas.openxmlformats.org/officeDocument/2006/relationships/tags" Target="../tags/tag447.xml"/><Relationship Id="rId1" Type="http://schemas.openxmlformats.org/officeDocument/2006/relationships/tags" Target="../tags/tag43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464.xml"/><Relationship Id="rId8" Type="http://schemas.openxmlformats.org/officeDocument/2006/relationships/tags" Target="../tags/tag463.xml"/><Relationship Id="rId7" Type="http://schemas.openxmlformats.org/officeDocument/2006/relationships/tags" Target="../tags/tag462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image" Target="../media/image37.jpeg"/><Relationship Id="rId2" Type="http://schemas.openxmlformats.org/officeDocument/2006/relationships/tags" Target="../tags/tag458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465.xml"/><Relationship Id="rId1" Type="http://schemas.openxmlformats.org/officeDocument/2006/relationships/tags" Target="../tags/tag457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tags" Target="../tags/tag469.xml"/><Relationship Id="rId4" Type="http://schemas.openxmlformats.org/officeDocument/2006/relationships/image" Target="../media/image38.jpeg"/><Relationship Id="rId3" Type="http://schemas.openxmlformats.org/officeDocument/2006/relationships/tags" Target="../tags/tag468.xml"/><Relationship Id="rId27" Type="http://schemas.openxmlformats.org/officeDocument/2006/relationships/slideLayout" Target="../slideLayouts/slideLayout18.xml"/><Relationship Id="rId26" Type="http://schemas.openxmlformats.org/officeDocument/2006/relationships/tags" Target="../tags/tag487.xml"/><Relationship Id="rId25" Type="http://schemas.openxmlformats.org/officeDocument/2006/relationships/tags" Target="../tags/tag486.xml"/><Relationship Id="rId24" Type="http://schemas.openxmlformats.org/officeDocument/2006/relationships/tags" Target="../tags/tag485.xml"/><Relationship Id="rId23" Type="http://schemas.openxmlformats.org/officeDocument/2006/relationships/tags" Target="../tags/tag484.xml"/><Relationship Id="rId22" Type="http://schemas.openxmlformats.org/officeDocument/2006/relationships/image" Target="../media/image41.jpeg"/><Relationship Id="rId21" Type="http://schemas.openxmlformats.org/officeDocument/2006/relationships/tags" Target="../tags/tag483.xml"/><Relationship Id="rId20" Type="http://schemas.openxmlformats.org/officeDocument/2006/relationships/tags" Target="../tags/tag482.xml"/><Relationship Id="rId2" Type="http://schemas.openxmlformats.org/officeDocument/2006/relationships/tags" Target="../tags/tag467.xml"/><Relationship Id="rId19" Type="http://schemas.openxmlformats.org/officeDocument/2006/relationships/tags" Target="../tags/tag481.xml"/><Relationship Id="rId18" Type="http://schemas.openxmlformats.org/officeDocument/2006/relationships/tags" Target="../tags/tag480.xml"/><Relationship Id="rId17" Type="http://schemas.openxmlformats.org/officeDocument/2006/relationships/tags" Target="../tags/tag479.xml"/><Relationship Id="rId16" Type="http://schemas.openxmlformats.org/officeDocument/2006/relationships/image" Target="../media/image40.jpeg"/><Relationship Id="rId15" Type="http://schemas.openxmlformats.org/officeDocument/2006/relationships/tags" Target="../tags/tag478.xml"/><Relationship Id="rId14" Type="http://schemas.openxmlformats.org/officeDocument/2006/relationships/tags" Target="../tags/tag477.xml"/><Relationship Id="rId13" Type="http://schemas.openxmlformats.org/officeDocument/2006/relationships/tags" Target="../tags/tag476.xml"/><Relationship Id="rId12" Type="http://schemas.openxmlformats.org/officeDocument/2006/relationships/tags" Target="../tags/tag475.xml"/><Relationship Id="rId11" Type="http://schemas.openxmlformats.org/officeDocument/2006/relationships/tags" Target="../tags/tag474.xml"/><Relationship Id="rId10" Type="http://schemas.openxmlformats.org/officeDocument/2006/relationships/image" Target="../media/image39.jpeg"/><Relationship Id="rId1" Type="http://schemas.openxmlformats.org/officeDocument/2006/relationships/tags" Target="../tags/tag46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6.xml"/><Relationship Id="rId3" Type="http://schemas.openxmlformats.org/officeDocument/2006/relationships/tags" Target="../tags/tag490.xml"/><Relationship Id="rId2" Type="http://schemas.openxmlformats.org/officeDocument/2006/relationships/tags" Target="../tags/tag489.xml"/><Relationship Id="rId1" Type="http://schemas.openxmlformats.org/officeDocument/2006/relationships/tags" Target="../tags/tag488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498.xml"/><Relationship Id="rId8" Type="http://schemas.openxmlformats.org/officeDocument/2006/relationships/tags" Target="../tags/tag497.xml"/><Relationship Id="rId7" Type="http://schemas.openxmlformats.org/officeDocument/2006/relationships/tags" Target="../tags/tag496.xml"/><Relationship Id="rId6" Type="http://schemas.openxmlformats.org/officeDocument/2006/relationships/tags" Target="../tags/tag495.xml"/><Relationship Id="rId5" Type="http://schemas.openxmlformats.org/officeDocument/2006/relationships/tags" Target="../tags/tag494.xml"/><Relationship Id="rId4" Type="http://schemas.openxmlformats.org/officeDocument/2006/relationships/tags" Target="../tags/tag493.xml"/><Relationship Id="rId3" Type="http://schemas.openxmlformats.org/officeDocument/2006/relationships/tags" Target="../tags/tag492.xml"/><Relationship Id="rId2" Type="http://schemas.openxmlformats.org/officeDocument/2006/relationships/image" Target="../media/image42.jpe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503.xml"/><Relationship Id="rId13" Type="http://schemas.openxmlformats.org/officeDocument/2006/relationships/tags" Target="../tags/tag502.xml"/><Relationship Id="rId12" Type="http://schemas.openxmlformats.org/officeDocument/2006/relationships/tags" Target="../tags/tag501.xml"/><Relationship Id="rId11" Type="http://schemas.openxmlformats.org/officeDocument/2006/relationships/tags" Target="../tags/tag500.xml"/><Relationship Id="rId10" Type="http://schemas.openxmlformats.org/officeDocument/2006/relationships/tags" Target="../tags/tag499.xml"/><Relationship Id="rId1" Type="http://schemas.openxmlformats.org/officeDocument/2006/relationships/tags" Target="../tags/tag491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510.xml"/><Relationship Id="rId8" Type="http://schemas.openxmlformats.org/officeDocument/2006/relationships/tags" Target="../tags/tag509.xml"/><Relationship Id="rId7" Type="http://schemas.openxmlformats.org/officeDocument/2006/relationships/image" Target="../media/image44.jpeg"/><Relationship Id="rId6" Type="http://schemas.openxmlformats.org/officeDocument/2006/relationships/tags" Target="../tags/tag508.xml"/><Relationship Id="rId5" Type="http://schemas.openxmlformats.org/officeDocument/2006/relationships/tags" Target="../tags/tag507.xml"/><Relationship Id="rId4" Type="http://schemas.openxmlformats.org/officeDocument/2006/relationships/tags" Target="../tags/tag506.xml"/><Relationship Id="rId3" Type="http://schemas.openxmlformats.org/officeDocument/2006/relationships/image" Target="../media/image43.jpeg"/><Relationship Id="rId20" Type="http://schemas.openxmlformats.org/officeDocument/2006/relationships/notesSlide" Target="../notesSlides/notesSlide9.xml"/><Relationship Id="rId2" Type="http://schemas.openxmlformats.org/officeDocument/2006/relationships/tags" Target="../tags/tag505.xml"/><Relationship Id="rId19" Type="http://schemas.openxmlformats.org/officeDocument/2006/relationships/slideLayout" Target="../slideLayouts/slideLayout18.xml"/><Relationship Id="rId18" Type="http://schemas.openxmlformats.org/officeDocument/2006/relationships/tags" Target="../tags/tag517.xml"/><Relationship Id="rId17" Type="http://schemas.openxmlformats.org/officeDocument/2006/relationships/tags" Target="../tags/tag516.xml"/><Relationship Id="rId16" Type="http://schemas.openxmlformats.org/officeDocument/2006/relationships/tags" Target="../tags/tag515.xml"/><Relationship Id="rId15" Type="http://schemas.openxmlformats.org/officeDocument/2006/relationships/image" Target="../media/image46.jpeg"/><Relationship Id="rId14" Type="http://schemas.openxmlformats.org/officeDocument/2006/relationships/tags" Target="../tags/tag514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image" Target="../media/image45.jpeg"/><Relationship Id="rId10" Type="http://schemas.openxmlformats.org/officeDocument/2006/relationships/tags" Target="../tags/tag511.xml"/><Relationship Id="rId1" Type="http://schemas.openxmlformats.org/officeDocument/2006/relationships/tags" Target="../tags/tag504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525.xml"/><Relationship Id="rId8" Type="http://schemas.openxmlformats.org/officeDocument/2006/relationships/tags" Target="../tags/tag524.xml"/><Relationship Id="rId7" Type="http://schemas.openxmlformats.org/officeDocument/2006/relationships/tags" Target="../tags/tag523.xml"/><Relationship Id="rId6" Type="http://schemas.openxmlformats.org/officeDocument/2006/relationships/tags" Target="../tags/tag522.xml"/><Relationship Id="rId5" Type="http://schemas.openxmlformats.org/officeDocument/2006/relationships/tags" Target="../tags/tag521.xml"/><Relationship Id="rId4" Type="http://schemas.openxmlformats.org/officeDocument/2006/relationships/tags" Target="../tags/tag520.xml"/><Relationship Id="rId3" Type="http://schemas.openxmlformats.org/officeDocument/2006/relationships/image" Target="../media/image47.jpeg"/><Relationship Id="rId2" Type="http://schemas.openxmlformats.org/officeDocument/2006/relationships/tags" Target="../tags/tag519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526.xml"/><Relationship Id="rId1" Type="http://schemas.openxmlformats.org/officeDocument/2006/relationships/tags" Target="../tags/tag51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7.xml"/><Relationship Id="rId3" Type="http://schemas.openxmlformats.org/officeDocument/2006/relationships/tags" Target="../tags/tag529.xml"/><Relationship Id="rId2" Type="http://schemas.openxmlformats.org/officeDocument/2006/relationships/tags" Target="../tags/tag528.xml"/><Relationship Id="rId1" Type="http://schemas.openxmlformats.org/officeDocument/2006/relationships/tags" Target="../tags/tag5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单击此处添加副标题内容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三农问题的探讨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1329159" y="6104889"/>
            <a:ext cx="1752600" cy="361951"/>
          </a:xfrm>
        </p:spPr>
        <p:txBody>
          <a:bodyPr/>
          <a:lstStyle/>
          <a:p>
            <a:r>
              <a:rPr lang="zh-CN" altLang="en-US"/>
              <a:t>汇报人: </a:t>
            </a:r>
            <a:r>
              <a:rPr lang="zh-CN" altLang="en-US"/>
              <a:t>黄谋财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idx="5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29" name="矩形: 圆角 28"/>
          <p:cNvSpPr/>
          <p:nvPr>
            <p:custDataLst>
              <p:tags r:id="rId2"/>
            </p:custDataLst>
          </p:nvPr>
        </p:nvSpPr>
        <p:spPr>
          <a:xfrm>
            <a:off x="3818890" y="1102995"/>
            <a:ext cx="6675755" cy="69024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15" name="序号"/>
          <p:cNvSpPr txBox="1"/>
          <p:nvPr>
            <p:custDataLst>
              <p:tags r:id="rId3"/>
            </p:custDataLst>
          </p:nvPr>
        </p:nvSpPr>
        <p:spPr>
          <a:xfrm>
            <a:off x="3892830" y="114841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16" name="标题"/>
          <p:cNvSpPr txBox="1"/>
          <p:nvPr>
            <p:custDataLst>
              <p:tags r:id="rId4"/>
            </p:custDataLst>
          </p:nvPr>
        </p:nvSpPr>
        <p:spPr>
          <a:xfrm>
            <a:off x="4750004" y="121389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三农问题的现状</a:t>
            </a:r>
            <a:endParaRPr lang="zh-CN" altLang="en-US" sz="28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7" name="矩形: 圆角 28"/>
          <p:cNvSpPr/>
          <p:nvPr>
            <p:custDataLst>
              <p:tags r:id="rId5"/>
            </p:custDataLst>
          </p:nvPr>
        </p:nvSpPr>
        <p:spPr>
          <a:xfrm>
            <a:off x="3818890" y="2132965"/>
            <a:ext cx="6675755" cy="69024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68" name="序号"/>
          <p:cNvSpPr txBox="1"/>
          <p:nvPr>
            <p:custDataLst>
              <p:tags r:id="rId6"/>
            </p:custDataLst>
          </p:nvPr>
        </p:nvSpPr>
        <p:spPr>
          <a:xfrm>
            <a:off x="3892830" y="217838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69" name="标题"/>
          <p:cNvSpPr txBox="1"/>
          <p:nvPr>
            <p:custDataLst>
              <p:tags r:id="rId7"/>
            </p:custDataLst>
          </p:nvPr>
        </p:nvSpPr>
        <p:spPr>
          <a:xfrm>
            <a:off x="4750004" y="224386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三农问题的影响因素</a:t>
            </a:r>
            <a:endParaRPr lang="zh-CN" altLang="en-US" sz="28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1" name="矩形: 圆角 28"/>
          <p:cNvSpPr/>
          <p:nvPr>
            <p:custDataLst>
              <p:tags r:id="rId8"/>
            </p:custDataLst>
          </p:nvPr>
        </p:nvSpPr>
        <p:spPr>
          <a:xfrm>
            <a:off x="3818890" y="3162935"/>
            <a:ext cx="6675755" cy="69024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73" name="序号"/>
          <p:cNvSpPr txBox="1"/>
          <p:nvPr>
            <p:custDataLst>
              <p:tags r:id="rId9"/>
            </p:custDataLst>
          </p:nvPr>
        </p:nvSpPr>
        <p:spPr>
          <a:xfrm>
            <a:off x="3892830" y="320835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4" name="标题"/>
          <p:cNvSpPr txBox="1"/>
          <p:nvPr>
            <p:custDataLst>
              <p:tags r:id="rId10"/>
            </p:custDataLst>
          </p:nvPr>
        </p:nvSpPr>
        <p:spPr>
          <a:xfrm>
            <a:off x="4750004" y="327383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三农问题的政策支持</a:t>
            </a:r>
            <a:endParaRPr lang="zh-CN" altLang="en-US" sz="28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6" name="矩形: 圆角 28"/>
          <p:cNvSpPr/>
          <p:nvPr>
            <p:custDataLst>
              <p:tags r:id="rId11"/>
            </p:custDataLst>
          </p:nvPr>
        </p:nvSpPr>
        <p:spPr>
          <a:xfrm>
            <a:off x="3818890" y="4192905"/>
            <a:ext cx="6675755" cy="69024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77" name="序号"/>
          <p:cNvSpPr txBox="1"/>
          <p:nvPr>
            <p:custDataLst>
              <p:tags r:id="rId12"/>
            </p:custDataLst>
          </p:nvPr>
        </p:nvSpPr>
        <p:spPr>
          <a:xfrm>
            <a:off x="3892830" y="423832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78" name="标题"/>
          <p:cNvSpPr txBox="1"/>
          <p:nvPr>
            <p:custDataLst>
              <p:tags r:id="rId13"/>
            </p:custDataLst>
          </p:nvPr>
        </p:nvSpPr>
        <p:spPr>
          <a:xfrm>
            <a:off x="4750004" y="430380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三农问题的改革措施</a:t>
            </a:r>
            <a:endParaRPr lang="zh-CN" altLang="en-US" sz="28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0" name="矩形: 圆角 28"/>
          <p:cNvSpPr/>
          <p:nvPr>
            <p:custDataLst>
              <p:tags r:id="rId14"/>
            </p:custDataLst>
          </p:nvPr>
        </p:nvSpPr>
        <p:spPr>
          <a:xfrm>
            <a:off x="3818890" y="5222875"/>
            <a:ext cx="6675755" cy="69024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81" name="序号"/>
          <p:cNvSpPr txBox="1"/>
          <p:nvPr>
            <p:custDataLst>
              <p:tags r:id="rId15"/>
            </p:custDataLst>
          </p:nvPr>
        </p:nvSpPr>
        <p:spPr>
          <a:xfrm>
            <a:off x="3892830" y="5268293"/>
            <a:ext cx="597856" cy="599409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5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05</a:t>
            </a:r>
            <a:endParaRPr lang="en-US" altLang="zh-CN" sz="15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82" name="标题"/>
          <p:cNvSpPr txBox="1"/>
          <p:nvPr>
            <p:custDataLst>
              <p:tags r:id="rId16"/>
            </p:custDataLst>
          </p:nvPr>
        </p:nvSpPr>
        <p:spPr>
          <a:xfrm>
            <a:off x="4750004" y="5333779"/>
            <a:ext cx="4286398" cy="4890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三农问题的未来发展趋势</a:t>
            </a:r>
            <a:endParaRPr lang="zh-CN" altLang="en-US" sz="28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三农问题的现状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ONE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14"/>
          <p:cNvSpPr/>
          <p:nvPr>
            <p:custDataLst>
              <p:tags r:id="rId1"/>
            </p:custDataLst>
          </p:nvPr>
        </p:nvSpPr>
        <p:spPr>
          <a:xfrm flipH="1" flipV="1">
            <a:off x="2199562" y="2970666"/>
            <a:ext cx="3409950" cy="2887345"/>
          </a:xfrm>
          <a:custGeom>
            <a:avLst/>
            <a:gdLst>
              <a:gd name="connsiteX0" fmla="*/ 1 w 570"/>
              <a:gd name="connsiteY0" fmla="*/ 476 h 476"/>
              <a:gd name="connsiteX1" fmla="*/ 0 w 570"/>
              <a:gd name="connsiteY1" fmla="*/ 0 h 476"/>
              <a:gd name="connsiteX2" fmla="*/ 570 w 570"/>
              <a:gd name="connsiteY2" fmla="*/ 476 h 476"/>
              <a:gd name="connsiteX3" fmla="*/ 1 w 570"/>
              <a:gd name="connsiteY3" fmla="*/ 476 h 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0" h="4547">
                <a:moveTo>
                  <a:pt x="579" y="0"/>
                </a:moveTo>
                <a:lnTo>
                  <a:pt x="1030" y="362"/>
                </a:lnTo>
                <a:lnTo>
                  <a:pt x="5026" y="362"/>
                </a:lnTo>
                <a:cubicBezTo>
                  <a:pt x="5185" y="362"/>
                  <a:pt x="5317" y="471"/>
                  <a:pt x="5354" y="618"/>
                </a:cubicBezTo>
                <a:lnTo>
                  <a:pt x="5355" y="624"/>
                </a:lnTo>
                <a:lnTo>
                  <a:pt x="5359" y="638"/>
                </a:lnTo>
                <a:cubicBezTo>
                  <a:pt x="5366" y="666"/>
                  <a:pt x="5370" y="695"/>
                  <a:pt x="5370" y="726"/>
                </a:cubicBezTo>
                <a:lnTo>
                  <a:pt x="5370" y="4198"/>
                </a:lnTo>
                <a:cubicBezTo>
                  <a:pt x="5370" y="4391"/>
                  <a:pt x="5214" y="4547"/>
                  <a:pt x="5021" y="4547"/>
                </a:cubicBezTo>
                <a:lnTo>
                  <a:pt x="349" y="4547"/>
                </a:lnTo>
                <a:cubicBezTo>
                  <a:pt x="258" y="4547"/>
                  <a:pt x="176" y="4513"/>
                  <a:pt x="114" y="4456"/>
                </a:cubicBezTo>
                <a:lnTo>
                  <a:pt x="114" y="4456"/>
                </a:lnTo>
                <a:lnTo>
                  <a:pt x="111" y="4453"/>
                </a:lnTo>
                <a:cubicBezTo>
                  <a:pt x="43" y="4392"/>
                  <a:pt x="0" y="4302"/>
                  <a:pt x="0" y="4203"/>
                </a:cubicBezTo>
                <a:lnTo>
                  <a:pt x="0" y="4198"/>
                </a:lnTo>
                <a:lnTo>
                  <a:pt x="0" y="726"/>
                </a:lnTo>
                <a:lnTo>
                  <a:pt x="0" y="700"/>
                </a:lnTo>
                <a:cubicBezTo>
                  <a:pt x="0" y="513"/>
                  <a:pt x="151" y="362"/>
                  <a:pt x="338" y="362"/>
                </a:cubicBezTo>
                <a:lnTo>
                  <a:pt x="580" y="362"/>
                </a:lnTo>
                <a:lnTo>
                  <a:pt x="579" y="0"/>
                </a:lnTo>
                <a:close/>
              </a:path>
            </a:pathLst>
          </a:custGeom>
          <a:gradFill>
            <a:gsLst>
              <a:gs pos="80000">
                <a:schemeClr val="accent1">
                  <a:alpha val="60000"/>
                </a:schemeClr>
              </a:gs>
              <a:gs pos="0">
                <a:schemeClr val="accent1">
                  <a:lumMod val="60000"/>
                  <a:lumOff val="40000"/>
                  <a:alpha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15"/>
          <p:cNvSpPr/>
          <p:nvPr>
            <p:custDataLst>
              <p:tags r:id="rId2"/>
            </p:custDataLst>
          </p:nvPr>
        </p:nvSpPr>
        <p:spPr>
          <a:xfrm>
            <a:off x="704137" y="1826396"/>
            <a:ext cx="4646295" cy="3843064"/>
          </a:xfrm>
          <a:custGeom>
            <a:avLst/>
            <a:gdLst>
              <a:gd name="adj" fmla="val 869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17" h="6052">
                <a:moveTo>
                  <a:pt x="489" y="0"/>
                </a:moveTo>
                <a:lnTo>
                  <a:pt x="6828" y="0"/>
                </a:lnTo>
                <a:cubicBezTo>
                  <a:pt x="7098" y="0"/>
                  <a:pt x="7317" y="219"/>
                  <a:pt x="7317" y="489"/>
                </a:cubicBezTo>
                <a:lnTo>
                  <a:pt x="7317" y="5134"/>
                </a:lnTo>
                <a:cubicBezTo>
                  <a:pt x="7317" y="5404"/>
                  <a:pt x="7098" y="5623"/>
                  <a:pt x="6828" y="5623"/>
                </a:cubicBezTo>
                <a:lnTo>
                  <a:pt x="1234" y="5623"/>
                </a:lnTo>
                <a:lnTo>
                  <a:pt x="699" y="6052"/>
                </a:lnTo>
                <a:lnTo>
                  <a:pt x="700" y="5623"/>
                </a:lnTo>
                <a:lnTo>
                  <a:pt x="489" y="5623"/>
                </a:lnTo>
                <a:cubicBezTo>
                  <a:pt x="219" y="5623"/>
                  <a:pt x="0" y="5404"/>
                  <a:pt x="0" y="5134"/>
                </a:cubicBezTo>
                <a:lnTo>
                  <a:pt x="0" y="489"/>
                </a:lnTo>
                <a:cubicBezTo>
                  <a:pt x="0" y="219"/>
                  <a:pt x="219" y="0"/>
                  <a:pt x="489" y="0"/>
                </a:cubicBezTo>
                <a:close/>
              </a:path>
            </a:pathLst>
          </a:custGeom>
          <a:gradFill>
            <a:gsLst>
              <a:gs pos="65000">
                <a:schemeClr val="accent1"/>
              </a:gs>
              <a:gs pos="2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4" name="图片 13" descr="/data/temp/131ff838-2056-11f0-9214-7e0c63d9a9b2.jpg@base@tag=imgScale&amp;m=1&amp;w=1209&amp;h=909&amp;q=95131ff838-2056-11f0-9214-7e0c63d9a9b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r="11333"/>
          <a:stretch>
            <a:fillRect/>
          </a:stretch>
        </p:blipFill>
        <p:spPr>
          <a:xfrm>
            <a:off x="838200" y="1971302"/>
            <a:ext cx="4356100" cy="3274060"/>
          </a:xfrm>
          <a:prstGeom prst="roundRect">
            <a:avLst>
              <a:gd name="adj" fmla="val 6291"/>
            </a:avLst>
          </a:pr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农业发展现状</a:t>
            </a:r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6216441" y="2070911"/>
            <a:ext cx="5237592" cy="5877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中国农业现代化取得显著进展，如智能温室、无人机植保等技术得到广泛应用。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圆角矩形 13"/>
          <p:cNvSpPr/>
          <p:nvPr>
            <p:custDataLst>
              <p:tags r:id="rId7"/>
            </p:custDataLst>
          </p:nvPr>
        </p:nvSpPr>
        <p:spPr>
          <a:xfrm>
            <a:off x="6216441" y="1651092"/>
            <a:ext cx="1826927" cy="380579"/>
          </a:xfrm>
          <a:prstGeom prst="roundRect">
            <a:avLst>
              <a:gd name="adj" fmla="val 14094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农业现代化进程</a:t>
            </a:r>
            <a:endParaRPr lang="zh-CN" altLang="en-US" sz="16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6216441" y="3272571"/>
            <a:ext cx="5237592" cy="5877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随着电商的兴起，农产品销售渠道多样化，如拼多多等平台推动了农产品上行。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圆角矩形 13"/>
          <p:cNvSpPr/>
          <p:nvPr>
            <p:custDataLst>
              <p:tags r:id="rId9"/>
            </p:custDataLst>
          </p:nvPr>
        </p:nvSpPr>
        <p:spPr>
          <a:xfrm>
            <a:off x="6216441" y="2853387"/>
            <a:ext cx="1826927" cy="380579"/>
          </a:xfrm>
          <a:prstGeom prst="roundRect">
            <a:avLst>
              <a:gd name="adj" fmla="val 14094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农产品市场变化</a:t>
            </a:r>
            <a:endParaRPr lang="zh-CN" altLang="en-US" sz="16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6216441" y="4473597"/>
            <a:ext cx="5237592" cy="5877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土地流转政策的实施促进了土地规模化经营，提高了农业生产效率。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圆角矩形 13"/>
          <p:cNvSpPr/>
          <p:nvPr>
            <p:custDataLst>
              <p:tags r:id="rId11"/>
            </p:custDataLst>
          </p:nvPr>
        </p:nvSpPr>
        <p:spPr>
          <a:xfrm>
            <a:off x="6216441" y="4055048"/>
            <a:ext cx="1826927" cy="380579"/>
          </a:xfrm>
          <a:prstGeom prst="roundRect">
            <a:avLst>
              <a:gd name="adj" fmla="val 14094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农村土地流转</a:t>
            </a:r>
            <a:endParaRPr lang="zh-CN" altLang="en-US" sz="16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6216441" y="5679068"/>
            <a:ext cx="5237592" cy="5877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农民通过种植结构调整、参与合作社等方式，实现了收入的稳步增长。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7" name="圆角矩形 13"/>
          <p:cNvSpPr/>
          <p:nvPr>
            <p:custDataLst>
              <p:tags r:id="rId13"/>
            </p:custDataLst>
          </p:nvPr>
        </p:nvSpPr>
        <p:spPr>
          <a:xfrm>
            <a:off x="6216441" y="5256073"/>
            <a:ext cx="1826927" cy="380579"/>
          </a:xfrm>
          <a:prstGeom prst="roundRect">
            <a:avLst>
              <a:gd name="adj" fmla="val 14094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农民收入增长</a:t>
            </a:r>
            <a:endParaRPr lang="zh-CN" altLang="en-US" sz="16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农村社会现状</a:t>
            </a:r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96000" y="2324989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随着年轻劳动力外出务工，许多农村地区面临人口老龄化问题，影响农业生产和乡村活力。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96000" y="1668365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农村人口老龄化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696000" y="4625713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农村教育资源和医疗设施相对匮乏，影响了农民的生活质量和下一代的成长环境。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696000" y="3960198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农村教育与医疗资源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8209072" y="3449632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农村地区正逐步推进农业现代化，采用新技术和机械化设备，提高农业生产效率。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8209072" y="2782213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农业现代化进程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5" name="图片 24" descr="/data/temp/1492d5f1-2056-11f0-bd75-ae5b8d3c962e.jpg@base@tag=imgScale&amp;m=1&amp;w=450&amp;h=450&amp;q=951492d5f1-2056-11f0-bd75-ae5b8d3c962e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16667" r="16667"/>
          <a:stretch>
            <a:fillRect/>
          </a:stretch>
        </p:blipFill>
        <p:spPr>
          <a:xfrm>
            <a:off x="4318226" y="176933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1492d720-2056-11f0-bd75-ae5b8d3c962e.jpg@base@tag=imgScale&amp;m=1&amp;w=450&amp;h=450&amp;q=951492d720-2056-11f0-bd75-ae5b8d3c962e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10741" r="22593"/>
          <a:stretch>
            <a:fillRect/>
          </a:stretch>
        </p:blipFill>
        <p:spPr>
          <a:xfrm>
            <a:off x="6278572" y="2882548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图片 26" descr="/data/temp/1492d762-2056-11f0-bd75-ae5b8d3c962e.jpg@base@tag=imgScale&amp;m=1&amp;w=450&amp;h=450&amp;q=951492d762-2056-11f0-bd75-ae5b8d3c962e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6667" r="16667"/>
          <a:stretch>
            <a:fillRect/>
          </a:stretch>
        </p:blipFill>
        <p:spPr>
          <a:xfrm>
            <a:off x="4323307" y="392844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八边形 1"/>
          <p:cNvSpPr/>
          <p:nvPr>
            <p:custDataLst>
              <p:tags r:id="rId14"/>
            </p:custDataLst>
          </p:nvPr>
        </p:nvSpPr>
        <p:spPr>
          <a:xfrm>
            <a:off x="4318226" y="288254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8" name="八边形 17"/>
          <p:cNvSpPr/>
          <p:nvPr>
            <p:custDataLst>
              <p:tags r:id="rId15"/>
            </p:custDataLst>
          </p:nvPr>
        </p:nvSpPr>
        <p:spPr>
          <a:xfrm>
            <a:off x="7391785" y="3996395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八边形 18"/>
          <p:cNvSpPr/>
          <p:nvPr>
            <p:custDataLst>
              <p:tags r:id="rId16"/>
            </p:custDataLst>
          </p:nvPr>
        </p:nvSpPr>
        <p:spPr>
          <a:xfrm>
            <a:off x="4318226" y="504165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03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农民生活现状</a:t>
            </a:r>
            <a:endParaRPr lang="zh-CN" altLang="en-US"/>
          </a:p>
        </p:txBody>
      </p:sp>
      <p:pic>
        <p:nvPicPr>
          <p:cNvPr id="8" name="图片 7" descr="/data/temp/146d7244-2056-11f0-86cf-b65f2f2ddc3e.jpg@base@tag=imgScale&amp;m=1&amp;w=910&amp;h=1289&amp;q=95146d7244-2056-11f0-86cf-b65f2f2ddc3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2523" r="12864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66" name="圆角矩形 65"/>
          <p:cNvSpPr/>
          <p:nvPr>
            <p:custDataLst>
              <p:tags r:id="rId4"/>
            </p:custDataLst>
          </p:nvPr>
        </p:nvSpPr>
        <p:spPr>
          <a:xfrm>
            <a:off x="1000441" y="303061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" name="圆角矩形 35"/>
          <p:cNvSpPr/>
          <p:nvPr>
            <p:custDataLst>
              <p:tags r:id="rId5"/>
            </p:custDataLst>
          </p:nvPr>
        </p:nvSpPr>
        <p:spPr>
          <a:xfrm>
            <a:off x="635316" y="333605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教育资源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1" name="圆角矩形 30"/>
          <p:cNvSpPr/>
          <p:nvPr>
            <p:custDataLst>
              <p:tags r:id="rId6"/>
            </p:custDataLst>
          </p:nvPr>
        </p:nvSpPr>
        <p:spPr>
          <a:xfrm>
            <a:off x="1000441" y="137453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7"/>
            </p:custDataLst>
          </p:nvPr>
        </p:nvSpPr>
        <p:spPr>
          <a:xfrm>
            <a:off x="635316" y="168060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收入水平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2968942" y="1441211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农民人均收入稳步增长，但与城镇居民相比仍有较大差距，生活成本上升。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2968942" y="3029981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农村教育资源相对匮乏，师资力量薄弱，影响了农民子女的教育质量和未来发展。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3" name="圆角矩形 72"/>
          <p:cNvSpPr/>
          <p:nvPr>
            <p:custDataLst>
              <p:tags r:id="rId10"/>
            </p:custDataLst>
          </p:nvPr>
        </p:nvSpPr>
        <p:spPr>
          <a:xfrm>
            <a:off x="1000441" y="4686062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2" name="圆角矩形 35"/>
          <p:cNvSpPr/>
          <p:nvPr>
            <p:custDataLst>
              <p:tags r:id="rId11"/>
            </p:custDataLst>
          </p:nvPr>
        </p:nvSpPr>
        <p:spPr>
          <a:xfrm>
            <a:off x="635316" y="4992132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医疗条件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>
          <a:xfrm>
            <a:off x="2968942" y="4685427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农村医疗设施和专业医疗人员不足，农民看病难、看病贵问题依然存在。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三农问题的挑战</a:t>
            </a:r>
            <a:endParaRPr lang="zh-CN" altLang="en-US"/>
          </a:p>
        </p:txBody>
      </p:sp>
      <p:pic>
        <p:nvPicPr>
          <p:cNvPr id="10" name="图片 9" descr="/data/temp/148c3c7a-2056-11f0-bdec-12b932b23dd7.jpg@base@tag=imgScale&amp;m=1&amp;w=689&amp;h=735&amp;q=95148c3c7a-2056-11f0-bdec-12b932b23dd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14847" r="14847"/>
          <a:stretch>
            <a:fillRect/>
          </a:stretch>
        </p:blipFill>
        <p:spPr>
          <a:xfrm>
            <a:off x="1223056" y="1799464"/>
            <a:ext cx="2593474" cy="2766634"/>
          </a:xfrm>
          <a:custGeom>
            <a:avLst/>
            <a:gdLst>
              <a:gd name="connsiteX0" fmla="*/ 1241901 w 2483800"/>
              <a:gd name="connsiteY0" fmla="*/ 0 h 2649637"/>
              <a:gd name="connsiteX1" fmla="*/ 1241903 w 2483800"/>
              <a:gd name="connsiteY1" fmla="*/ 0 h 2649637"/>
              <a:gd name="connsiteX2" fmla="*/ 1282228 w 2483800"/>
              <a:gd name="connsiteY2" fmla="*/ 4783 h 2649637"/>
              <a:gd name="connsiteX3" fmla="*/ 1321426 w 2483800"/>
              <a:gd name="connsiteY3" fmla="*/ 19130 h 2649637"/>
              <a:gd name="connsiteX4" fmla="*/ 2385520 w 2483800"/>
              <a:gd name="connsiteY4" fmla="*/ 551178 h 2649637"/>
              <a:gd name="connsiteX5" fmla="*/ 2483800 w 2483800"/>
              <a:gd name="connsiteY5" fmla="*/ 710202 h 2649637"/>
              <a:gd name="connsiteX6" fmla="*/ 2483800 w 2483800"/>
              <a:gd name="connsiteY6" fmla="*/ 1939377 h 2649637"/>
              <a:gd name="connsiteX7" fmla="*/ 2385517 w 2483800"/>
              <a:gd name="connsiteY7" fmla="*/ 2098463 h 2649637"/>
              <a:gd name="connsiteX8" fmla="*/ 1321421 w 2483800"/>
              <a:gd name="connsiteY8" fmla="*/ 2630510 h 2649637"/>
              <a:gd name="connsiteX9" fmla="*/ 1162374 w 2483800"/>
              <a:gd name="connsiteY9" fmla="*/ 2630508 h 2649637"/>
              <a:gd name="connsiteX10" fmla="*/ 98279 w 2483800"/>
              <a:gd name="connsiteY10" fmla="*/ 2098461 h 2649637"/>
              <a:gd name="connsiteX11" fmla="*/ 0 w 2483800"/>
              <a:gd name="connsiteY11" fmla="*/ 1939437 h 2649637"/>
              <a:gd name="connsiteX12" fmla="*/ 0 w 2483800"/>
              <a:gd name="connsiteY12" fmla="*/ 710262 h 2649637"/>
              <a:gd name="connsiteX13" fmla="*/ 98283 w 2483800"/>
              <a:gd name="connsiteY13" fmla="*/ 551176 h 2649637"/>
              <a:gd name="connsiteX14" fmla="*/ 1162378 w 2483800"/>
              <a:gd name="connsiteY14" fmla="*/ 19128 h 2649637"/>
              <a:gd name="connsiteX15" fmla="*/ 1201576 w 2483800"/>
              <a:gd name="connsiteY15" fmla="*/ 4781 h 264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83800" h="2649637">
                <a:moveTo>
                  <a:pt x="1241901" y="0"/>
                </a:moveTo>
                <a:lnTo>
                  <a:pt x="1241903" y="0"/>
                </a:lnTo>
                <a:lnTo>
                  <a:pt x="1282228" y="4783"/>
                </a:lnTo>
                <a:cubicBezTo>
                  <a:pt x="1295545" y="7971"/>
                  <a:pt x="1308674" y="12754"/>
                  <a:pt x="1321426" y="19130"/>
                </a:cubicBezTo>
                <a:cubicBezTo>
                  <a:pt x="1372435" y="44635"/>
                  <a:pt x="2323621" y="520228"/>
                  <a:pt x="2385520" y="551178"/>
                </a:cubicBezTo>
                <a:cubicBezTo>
                  <a:pt x="2447420" y="582128"/>
                  <a:pt x="2483800" y="640996"/>
                  <a:pt x="2483800" y="710202"/>
                </a:cubicBezTo>
                <a:cubicBezTo>
                  <a:pt x="2483800" y="779408"/>
                  <a:pt x="2483800" y="1870171"/>
                  <a:pt x="2483800" y="1939377"/>
                </a:cubicBezTo>
                <a:cubicBezTo>
                  <a:pt x="2483800" y="2008583"/>
                  <a:pt x="2447417" y="2067513"/>
                  <a:pt x="2385517" y="2098463"/>
                </a:cubicBezTo>
                <a:cubicBezTo>
                  <a:pt x="2323617" y="2129413"/>
                  <a:pt x="1372431" y="2605005"/>
                  <a:pt x="1321421" y="2630510"/>
                </a:cubicBezTo>
                <a:cubicBezTo>
                  <a:pt x="1270412" y="2656015"/>
                  <a:pt x="1213384" y="2656012"/>
                  <a:pt x="1162374" y="2630508"/>
                </a:cubicBezTo>
                <a:cubicBezTo>
                  <a:pt x="1111365" y="2605002"/>
                  <a:pt x="160179" y="2129409"/>
                  <a:pt x="98279" y="2098461"/>
                </a:cubicBezTo>
                <a:cubicBezTo>
                  <a:pt x="36379" y="2067510"/>
                  <a:pt x="0" y="2008642"/>
                  <a:pt x="0" y="1939437"/>
                </a:cubicBezTo>
                <a:cubicBezTo>
                  <a:pt x="0" y="1870230"/>
                  <a:pt x="0" y="779467"/>
                  <a:pt x="0" y="710262"/>
                </a:cubicBezTo>
                <a:cubicBezTo>
                  <a:pt x="0" y="641055"/>
                  <a:pt x="36384" y="582125"/>
                  <a:pt x="98283" y="551176"/>
                </a:cubicBezTo>
                <a:cubicBezTo>
                  <a:pt x="160183" y="520225"/>
                  <a:pt x="1111368" y="44632"/>
                  <a:pt x="1162378" y="19128"/>
                </a:cubicBezTo>
                <a:cubicBezTo>
                  <a:pt x="1175131" y="12752"/>
                  <a:pt x="1188259" y="7969"/>
                  <a:pt x="1201576" y="4781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1243610" y="5333462"/>
            <a:ext cx="2561982" cy="11032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随着城市化的推进，大量农村青壮年劳动力涌向城市，导致农村劳动力短缺。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1243610" y="4833530"/>
            <a:ext cx="2561982" cy="461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农村劳动力流失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148c3cb6-2056-11f0-bdec-12b932b23dd7.jpg@base@tag=imgScale&amp;m=1&amp;w=689&amp;h=735&amp;q=95148c3cb6-2056-11f0-bdec-12b932b23dd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14853" r="14853"/>
          <a:stretch>
            <a:fillRect/>
          </a:stretch>
        </p:blipFill>
        <p:spPr>
          <a:xfrm>
            <a:off x="4793521" y="1799464"/>
            <a:ext cx="2593055" cy="2766634"/>
          </a:xfrm>
          <a:custGeom>
            <a:avLst/>
            <a:gdLst>
              <a:gd name="connsiteX0" fmla="*/ 1241500 w 2483399"/>
              <a:gd name="connsiteY0" fmla="*/ 0 h 2649637"/>
              <a:gd name="connsiteX1" fmla="*/ 1241502 w 2483399"/>
              <a:gd name="connsiteY1" fmla="*/ 0 h 2649637"/>
              <a:gd name="connsiteX2" fmla="*/ 1281827 w 2483399"/>
              <a:gd name="connsiteY2" fmla="*/ 4783 h 2649637"/>
              <a:gd name="connsiteX3" fmla="*/ 1321025 w 2483399"/>
              <a:gd name="connsiteY3" fmla="*/ 19130 h 2649637"/>
              <a:gd name="connsiteX4" fmla="*/ 2385119 w 2483399"/>
              <a:gd name="connsiteY4" fmla="*/ 551178 h 2649637"/>
              <a:gd name="connsiteX5" fmla="*/ 2483399 w 2483399"/>
              <a:gd name="connsiteY5" fmla="*/ 710202 h 2649637"/>
              <a:gd name="connsiteX6" fmla="*/ 2483399 w 2483399"/>
              <a:gd name="connsiteY6" fmla="*/ 1939377 h 2649637"/>
              <a:gd name="connsiteX7" fmla="*/ 2385116 w 2483399"/>
              <a:gd name="connsiteY7" fmla="*/ 2098463 h 2649637"/>
              <a:gd name="connsiteX8" fmla="*/ 1321020 w 2483399"/>
              <a:gd name="connsiteY8" fmla="*/ 2630510 h 2649637"/>
              <a:gd name="connsiteX9" fmla="*/ 1161973 w 2483399"/>
              <a:gd name="connsiteY9" fmla="*/ 2630508 h 2649637"/>
              <a:gd name="connsiteX10" fmla="*/ 97878 w 2483399"/>
              <a:gd name="connsiteY10" fmla="*/ 2098461 h 2649637"/>
              <a:gd name="connsiteX11" fmla="*/ 6251 w 2483399"/>
              <a:gd name="connsiteY11" fmla="*/ 1989128 h 2649637"/>
              <a:gd name="connsiteX12" fmla="*/ 0 w 2483399"/>
              <a:gd name="connsiteY12" fmla="*/ 1942433 h 2649637"/>
              <a:gd name="connsiteX13" fmla="*/ 0 w 2483399"/>
              <a:gd name="connsiteY13" fmla="*/ 707266 h 2649637"/>
              <a:gd name="connsiteX14" fmla="*/ 6251 w 2483399"/>
              <a:gd name="connsiteY14" fmla="*/ 660560 h 2649637"/>
              <a:gd name="connsiteX15" fmla="*/ 97882 w 2483399"/>
              <a:gd name="connsiteY15" fmla="*/ 551176 h 2649637"/>
              <a:gd name="connsiteX16" fmla="*/ 1161977 w 2483399"/>
              <a:gd name="connsiteY16" fmla="*/ 19128 h 2649637"/>
              <a:gd name="connsiteX17" fmla="*/ 1201175 w 2483399"/>
              <a:gd name="connsiteY17" fmla="*/ 4781 h 264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83399" h="2649637">
                <a:moveTo>
                  <a:pt x="1241500" y="0"/>
                </a:moveTo>
                <a:lnTo>
                  <a:pt x="1241502" y="0"/>
                </a:lnTo>
                <a:lnTo>
                  <a:pt x="1281827" y="4783"/>
                </a:lnTo>
                <a:cubicBezTo>
                  <a:pt x="1295144" y="7971"/>
                  <a:pt x="1308273" y="12754"/>
                  <a:pt x="1321025" y="19130"/>
                </a:cubicBezTo>
                <a:cubicBezTo>
                  <a:pt x="1372034" y="44635"/>
                  <a:pt x="2323220" y="520228"/>
                  <a:pt x="2385119" y="551178"/>
                </a:cubicBezTo>
                <a:cubicBezTo>
                  <a:pt x="2447019" y="582128"/>
                  <a:pt x="2483399" y="640996"/>
                  <a:pt x="2483399" y="710202"/>
                </a:cubicBezTo>
                <a:cubicBezTo>
                  <a:pt x="2483399" y="779408"/>
                  <a:pt x="2483399" y="1870171"/>
                  <a:pt x="2483399" y="1939377"/>
                </a:cubicBezTo>
                <a:cubicBezTo>
                  <a:pt x="2483399" y="2008583"/>
                  <a:pt x="2447016" y="2067513"/>
                  <a:pt x="2385116" y="2098463"/>
                </a:cubicBezTo>
                <a:cubicBezTo>
                  <a:pt x="2323216" y="2129413"/>
                  <a:pt x="1372030" y="2605005"/>
                  <a:pt x="1321020" y="2630510"/>
                </a:cubicBezTo>
                <a:cubicBezTo>
                  <a:pt x="1270011" y="2656015"/>
                  <a:pt x="1212983" y="2656012"/>
                  <a:pt x="1161973" y="2630508"/>
                </a:cubicBezTo>
                <a:cubicBezTo>
                  <a:pt x="1110964" y="2605002"/>
                  <a:pt x="159778" y="2129409"/>
                  <a:pt x="97878" y="2098461"/>
                </a:cubicBezTo>
                <a:cubicBezTo>
                  <a:pt x="51453" y="2075248"/>
                  <a:pt x="19384" y="2036331"/>
                  <a:pt x="6251" y="1989128"/>
                </a:cubicBezTo>
                <a:lnTo>
                  <a:pt x="0" y="1942433"/>
                </a:lnTo>
                <a:lnTo>
                  <a:pt x="0" y="707266"/>
                </a:lnTo>
                <a:lnTo>
                  <a:pt x="6251" y="660560"/>
                </a:lnTo>
                <a:cubicBezTo>
                  <a:pt x="19386" y="613339"/>
                  <a:pt x="51458" y="574388"/>
                  <a:pt x="97882" y="551176"/>
                </a:cubicBezTo>
                <a:cubicBezTo>
                  <a:pt x="159782" y="520225"/>
                  <a:pt x="1110967" y="44632"/>
                  <a:pt x="1161977" y="19128"/>
                </a:cubicBezTo>
                <a:cubicBezTo>
                  <a:pt x="1174730" y="12752"/>
                  <a:pt x="1187858" y="7969"/>
                  <a:pt x="1201175" y="478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4820705" y="5333462"/>
            <a:ext cx="2561982" cy="11032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农业技术更新缓慢，生产效率低下，难以满足日益增长的市场需求。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4820705" y="4833530"/>
            <a:ext cx="2561982" cy="461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农业现代化滞后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7" name="图片 16" descr="/data/temp/148c3cec-2056-11f0-bdec-12b932b23dd7.jpg@base@tag=imgScale&amp;m=1&amp;w=689&amp;h=735&amp;q=95148c3cec-2056-11f0-bdec-12b932b23dd7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3193" t="36035" r="6821"/>
          <a:stretch>
            <a:fillRect/>
          </a:stretch>
        </p:blipFill>
        <p:spPr>
          <a:xfrm>
            <a:off x="8371279" y="1799464"/>
            <a:ext cx="2593474" cy="2766634"/>
          </a:xfrm>
          <a:custGeom>
            <a:avLst/>
            <a:gdLst>
              <a:gd name="connsiteX0" fmla="*/ 1241901 w 2483800"/>
              <a:gd name="connsiteY0" fmla="*/ 0 h 2649637"/>
              <a:gd name="connsiteX1" fmla="*/ 1241903 w 2483800"/>
              <a:gd name="connsiteY1" fmla="*/ 0 h 2649637"/>
              <a:gd name="connsiteX2" fmla="*/ 1282228 w 2483800"/>
              <a:gd name="connsiteY2" fmla="*/ 4783 h 2649637"/>
              <a:gd name="connsiteX3" fmla="*/ 1321426 w 2483800"/>
              <a:gd name="connsiteY3" fmla="*/ 19130 h 2649637"/>
              <a:gd name="connsiteX4" fmla="*/ 2385520 w 2483800"/>
              <a:gd name="connsiteY4" fmla="*/ 551178 h 2649637"/>
              <a:gd name="connsiteX5" fmla="*/ 2483800 w 2483800"/>
              <a:gd name="connsiteY5" fmla="*/ 710202 h 2649637"/>
              <a:gd name="connsiteX6" fmla="*/ 2483800 w 2483800"/>
              <a:gd name="connsiteY6" fmla="*/ 1939377 h 2649637"/>
              <a:gd name="connsiteX7" fmla="*/ 2385517 w 2483800"/>
              <a:gd name="connsiteY7" fmla="*/ 2098463 h 2649637"/>
              <a:gd name="connsiteX8" fmla="*/ 1321421 w 2483800"/>
              <a:gd name="connsiteY8" fmla="*/ 2630510 h 2649637"/>
              <a:gd name="connsiteX9" fmla="*/ 1162374 w 2483800"/>
              <a:gd name="connsiteY9" fmla="*/ 2630508 h 2649637"/>
              <a:gd name="connsiteX10" fmla="*/ 98279 w 2483800"/>
              <a:gd name="connsiteY10" fmla="*/ 2098461 h 2649637"/>
              <a:gd name="connsiteX11" fmla="*/ 0 w 2483800"/>
              <a:gd name="connsiteY11" fmla="*/ 1939437 h 2649637"/>
              <a:gd name="connsiteX12" fmla="*/ 0 w 2483800"/>
              <a:gd name="connsiteY12" fmla="*/ 710262 h 2649637"/>
              <a:gd name="connsiteX13" fmla="*/ 98283 w 2483800"/>
              <a:gd name="connsiteY13" fmla="*/ 551176 h 2649637"/>
              <a:gd name="connsiteX14" fmla="*/ 1162378 w 2483800"/>
              <a:gd name="connsiteY14" fmla="*/ 19128 h 2649637"/>
              <a:gd name="connsiteX15" fmla="*/ 1201576 w 2483800"/>
              <a:gd name="connsiteY15" fmla="*/ 4781 h 264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83800" h="2649637">
                <a:moveTo>
                  <a:pt x="1241901" y="0"/>
                </a:moveTo>
                <a:lnTo>
                  <a:pt x="1241903" y="0"/>
                </a:lnTo>
                <a:lnTo>
                  <a:pt x="1282228" y="4783"/>
                </a:lnTo>
                <a:cubicBezTo>
                  <a:pt x="1295545" y="7971"/>
                  <a:pt x="1308674" y="12754"/>
                  <a:pt x="1321426" y="19130"/>
                </a:cubicBezTo>
                <a:cubicBezTo>
                  <a:pt x="1372435" y="44635"/>
                  <a:pt x="2323621" y="520228"/>
                  <a:pt x="2385520" y="551178"/>
                </a:cubicBezTo>
                <a:cubicBezTo>
                  <a:pt x="2447420" y="582128"/>
                  <a:pt x="2483800" y="640996"/>
                  <a:pt x="2483800" y="710202"/>
                </a:cubicBezTo>
                <a:cubicBezTo>
                  <a:pt x="2483800" y="779408"/>
                  <a:pt x="2483800" y="1870171"/>
                  <a:pt x="2483800" y="1939377"/>
                </a:cubicBezTo>
                <a:cubicBezTo>
                  <a:pt x="2483800" y="2008583"/>
                  <a:pt x="2447417" y="2067513"/>
                  <a:pt x="2385517" y="2098463"/>
                </a:cubicBezTo>
                <a:cubicBezTo>
                  <a:pt x="2323617" y="2129413"/>
                  <a:pt x="1372431" y="2605005"/>
                  <a:pt x="1321421" y="2630510"/>
                </a:cubicBezTo>
                <a:cubicBezTo>
                  <a:pt x="1270412" y="2656015"/>
                  <a:pt x="1213384" y="2656012"/>
                  <a:pt x="1162374" y="2630508"/>
                </a:cubicBezTo>
                <a:cubicBezTo>
                  <a:pt x="1111365" y="2605002"/>
                  <a:pt x="160179" y="2129409"/>
                  <a:pt x="98279" y="2098461"/>
                </a:cubicBezTo>
                <a:cubicBezTo>
                  <a:pt x="36379" y="2067510"/>
                  <a:pt x="0" y="2008642"/>
                  <a:pt x="0" y="1939437"/>
                </a:cubicBezTo>
                <a:cubicBezTo>
                  <a:pt x="0" y="1870230"/>
                  <a:pt x="0" y="779467"/>
                  <a:pt x="0" y="710262"/>
                </a:cubicBezTo>
                <a:cubicBezTo>
                  <a:pt x="0" y="641055"/>
                  <a:pt x="36384" y="582125"/>
                  <a:pt x="98283" y="551176"/>
                </a:cubicBezTo>
                <a:cubicBezTo>
                  <a:pt x="160183" y="520225"/>
                  <a:pt x="1111368" y="44632"/>
                  <a:pt x="1162378" y="19128"/>
                </a:cubicBezTo>
                <a:cubicBezTo>
                  <a:pt x="1175131" y="12752"/>
                  <a:pt x="1188259" y="7969"/>
                  <a:pt x="1201576" y="478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8397800" y="5333462"/>
            <a:ext cx="2561982" cy="11032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交通、水利、电力等基础设施建设滞后，影响农村经济发展和居民生活质量。</a:t>
            </a:r>
            <a:endParaRPr lang="zh-CN" altLang="en-US" sz="16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8397800" y="4833530"/>
            <a:ext cx="2561982" cy="461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农村基础设施不足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三农问题的影响因素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TWO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/data/temp/170b8371-2056-11f0-80b8-1ab25010afc6.jpg170b8371-2056-11f0-80b8-1ab25010afc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41" b="41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: 圆角 14"/>
          <p:cNvSpPr/>
          <p:nvPr>
            <p:custDataLst>
              <p:tags r:id="rId3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25270" y="3378835"/>
            <a:ext cx="9474200" cy="720090"/>
          </a:xfrm>
        </p:spPr>
        <p:txBody>
          <a:bodyPr anchor="ctr" anchorCtr="0"/>
          <a:lstStyle/>
          <a:p>
            <a:r>
              <a:rPr lang="zh-CN" altLang="en-US">
                <a:solidFill>
                  <a:srgbClr val="000000"/>
                </a:solidFill>
              </a:rPr>
              <a:t>经济发展因素</a:t>
            </a: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7041515" y="4785361"/>
            <a:ext cx="395986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依赖传统农业，缺乏多元化产业支撑，限制了农村经济的全面发展。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7041515" y="4325621"/>
            <a:ext cx="395986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农业产业结构单一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1527175" y="4785361"/>
            <a:ext cx="395986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城乡差距导致农村劳动力外流，影响农业生产和农村经济发展。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1527175" y="4325621"/>
            <a:ext cx="395986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城乡发展不平衡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社会结构因素</a:t>
            </a:r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901097" y="3690218"/>
            <a:ext cx="2880446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城乡二元结构导致资源分配不均，农村地区发展滞后，影响农民收入和生活质量。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901097" y="3009392"/>
            <a:ext cx="2880444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700" b="1" kern="0">
                <a:solidFill>
                  <a:schemeClr val="accent1"/>
                </a:solidFill>
                <a:latin typeface="+mn-ea"/>
                <a:cs typeface="+mn-ea"/>
              </a:rPr>
              <a:t>城乡二元结构</a:t>
            </a:r>
            <a:endParaRPr lang="zh-CN" altLang="en-US" sz="17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901097" y="1811595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800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 dirty="0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72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15aa121e-2056-11f0-8f82-7ad72c76e4cf.jpg@base@tag=imgScale&amp;m=1&amp;w=799&amp;h=422&amp;q=9515aa121e-2056-11f0-8f82-7ad72c76e4cf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t="10423" b="10423"/>
          <a:stretch>
            <a:fillRect/>
          </a:stretch>
        </p:blipFill>
        <p:spPr>
          <a:xfrm>
            <a:off x="901097" y="4680337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4759324" y="3690218"/>
            <a:ext cx="2880446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教育资源在城乡间分配不均，农村教育水平普遍低于城市，限制了农村人才的培养。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4759324" y="3009392"/>
            <a:ext cx="2880444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700" b="1" kern="0">
                <a:solidFill>
                  <a:schemeClr val="accent1"/>
                </a:solidFill>
                <a:latin typeface="+mn-ea"/>
                <a:cs typeface="+mn-ea"/>
              </a:rPr>
              <a:t>教育不平等</a:t>
            </a:r>
            <a:endParaRPr lang="zh-CN" altLang="en-US" sz="17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4759324" y="1811595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800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72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1" name="图片 20" descr="/data/temp/15aa0ce4-2056-11f0-8f82-7ad72c76e4cf.jpg@base@tag=imgScale&amp;m=1&amp;w=799&amp;h=422&amp;q=9515aa0ce4-2056-11f0-8f82-7ad72c76e4cf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t="10423" b="10423"/>
          <a:stretch>
            <a:fillRect/>
          </a:stretch>
        </p:blipFill>
        <p:spPr>
          <a:xfrm>
            <a:off x="4759324" y="4680337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8617551" y="3690218"/>
            <a:ext cx="2880446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户籍制度限制了农民的流动和就业，影响了农村劳动力的合理配置和农民收入的提高。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3"/>
            </p:custDataLst>
          </p:nvPr>
        </p:nvSpPr>
        <p:spPr>
          <a:xfrm>
            <a:off x="8617551" y="3009392"/>
            <a:ext cx="2880443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700" b="1" kern="0">
                <a:solidFill>
                  <a:schemeClr val="accent1"/>
                </a:solidFill>
                <a:latin typeface="+mn-ea"/>
                <a:cs typeface="+mn-ea"/>
              </a:rPr>
              <a:t>户籍制度限制</a:t>
            </a:r>
            <a:endParaRPr lang="zh-CN" altLang="en-US" sz="17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8617551" y="1811595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800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72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6" name="图片 25" descr="/data/temp/15aa0c20-2056-11f0-8f82-7ad72c76e4cf.jpg@base@tag=imgScale&amp;m=1&amp;w=799&amp;h=422&amp;q=9515aa0c20-2056-11f0-8f82-7ad72c76e4cf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16"/>
          <a:srcRect t="10423" b="10423"/>
          <a:stretch>
            <a:fillRect/>
          </a:stretch>
        </p:blipFill>
        <p:spPr>
          <a:xfrm>
            <a:off x="8617551" y="4680337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cxnSp>
        <p:nvCxnSpPr>
          <p:cNvPr id="35" name="直接连接符 34"/>
          <p:cNvCxnSpPr/>
          <p:nvPr>
            <p:custDataLst>
              <p:tags r:id="rId17"/>
            </p:custDataLst>
          </p:nvPr>
        </p:nvCxnSpPr>
        <p:spPr>
          <a:xfrm>
            <a:off x="695960" y="1811595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18"/>
            </p:custDataLst>
          </p:nvPr>
        </p:nvCxnSpPr>
        <p:spPr>
          <a:xfrm>
            <a:off x="4544025" y="1811595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19"/>
            </p:custDataLst>
          </p:nvPr>
        </p:nvCxnSpPr>
        <p:spPr>
          <a:xfrm>
            <a:off x="8400347" y="1811595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/data/temp/17abaf86-2056-11f0-80b8-1ab25010afc6.jpg17abaf86-2056-11f0-80b8-1ab25010afc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921" r="921"/>
          <a:stretch>
            <a:fillRect/>
          </a:stretch>
        </p:blipFill>
        <p:spPr>
          <a:xfrm>
            <a:off x="696595" y="1411605"/>
            <a:ext cx="10800080" cy="299339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0301605" y="4163098"/>
            <a:ext cx="1195070" cy="7359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custDataLst>
              <p:tags r:id="rId4"/>
            </p:custDataLst>
          </p:nvPr>
        </p:nvSpPr>
        <p:spPr>
          <a:xfrm rot="10800000">
            <a:off x="10639743" y="4330738"/>
            <a:ext cx="531495" cy="4006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1" h="986">
                <a:moveTo>
                  <a:pt x="1262" y="0"/>
                </a:moveTo>
                <a:lnTo>
                  <a:pt x="1351" y="188"/>
                </a:lnTo>
                <a:cubicBezTo>
                  <a:pt x="1260" y="218"/>
                  <a:pt x="1195" y="260"/>
                  <a:pt x="1155" y="314"/>
                </a:cubicBezTo>
                <a:cubicBezTo>
                  <a:pt x="1116" y="369"/>
                  <a:pt x="1095" y="440"/>
                  <a:pt x="1093" y="530"/>
                </a:cubicBezTo>
                <a:lnTo>
                  <a:pt x="1314" y="530"/>
                </a:lnTo>
                <a:lnTo>
                  <a:pt x="1314" y="986"/>
                </a:lnTo>
                <a:lnTo>
                  <a:pt x="858" y="986"/>
                </a:lnTo>
                <a:lnTo>
                  <a:pt x="858" y="660"/>
                </a:lnTo>
                <a:cubicBezTo>
                  <a:pt x="858" y="528"/>
                  <a:pt x="870" y="424"/>
                  <a:pt x="893" y="348"/>
                </a:cubicBezTo>
                <a:cubicBezTo>
                  <a:pt x="916" y="272"/>
                  <a:pt x="959" y="203"/>
                  <a:pt x="1022" y="143"/>
                </a:cubicBezTo>
                <a:cubicBezTo>
                  <a:pt x="1084" y="82"/>
                  <a:pt x="1164" y="35"/>
                  <a:pt x="1262" y="0"/>
                </a:cubicBezTo>
                <a:close/>
                <a:moveTo>
                  <a:pt x="404" y="0"/>
                </a:moveTo>
                <a:lnTo>
                  <a:pt x="493" y="188"/>
                </a:lnTo>
                <a:cubicBezTo>
                  <a:pt x="402" y="218"/>
                  <a:pt x="337" y="260"/>
                  <a:pt x="297" y="314"/>
                </a:cubicBezTo>
                <a:cubicBezTo>
                  <a:pt x="258" y="369"/>
                  <a:pt x="237" y="440"/>
                  <a:pt x="235" y="530"/>
                </a:cubicBezTo>
                <a:lnTo>
                  <a:pt x="456" y="530"/>
                </a:lnTo>
                <a:lnTo>
                  <a:pt x="456" y="986"/>
                </a:lnTo>
                <a:lnTo>
                  <a:pt x="0" y="986"/>
                </a:lnTo>
                <a:lnTo>
                  <a:pt x="0" y="660"/>
                </a:lnTo>
                <a:cubicBezTo>
                  <a:pt x="0" y="528"/>
                  <a:pt x="12" y="424"/>
                  <a:pt x="35" y="348"/>
                </a:cubicBezTo>
                <a:cubicBezTo>
                  <a:pt x="58" y="272"/>
                  <a:pt x="101" y="203"/>
                  <a:pt x="164" y="143"/>
                </a:cubicBezTo>
                <a:cubicBezTo>
                  <a:pt x="226" y="82"/>
                  <a:pt x="306" y="35"/>
                  <a:pt x="404" y="0"/>
                </a:cubicBezTo>
                <a:close/>
              </a:path>
            </a:pathLst>
          </a:custGeom>
          <a:solidFill>
            <a:schemeClr val="lt1">
              <a:lumMod val="95000"/>
            </a:schemeClr>
          </a:solidFill>
          <a:effectLst/>
        </p:spPr>
        <p:txBody>
          <a:bodyPr vert="horz" wrap="square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16600">
              <a:solidFill>
                <a:schemeClr val="bg1">
                  <a:lumMod val="95000"/>
                </a:schemeClr>
              </a:solidFill>
              <a:sym typeface="+mn-ea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/>
              <a:t>政策环境因素</a:t>
            </a:r>
            <a:endParaRPr lang="zh-CN"/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6210300" y="5215573"/>
            <a:ext cx="395986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推行土地流转政策，促进土地规模化经营，提高农业生产效率，助力农村经济发展。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6210300" y="4755833"/>
            <a:ext cx="395986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土地流转政策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695960" y="5215573"/>
            <a:ext cx="3959860" cy="1218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cs typeface="+mn-ea"/>
                <a:sym typeface="+mn-ea"/>
              </a:rPr>
              <a:t>政府提供农业补贴，如种子、化肥补贴，以降低农民生产成本，提高农业竞争力。</a:t>
            </a:r>
            <a:endParaRPr lang="zh-CN" altLang="en-US" sz="1400" dirty="0">
              <a:solidFill>
                <a:srgbClr val="00000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695960" y="4755833"/>
            <a:ext cx="3959860" cy="34925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农业补贴政策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自然环境因素</a:t>
            </a:r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695960" y="1416072"/>
            <a:ext cx="2431608" cy="4647766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85679" y="1412262"/>
            <a:ext cx="2431608" cy="464776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9064482" y="1412262"/>
            <a:ext cx="2431608" cy="464776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6275398" y="1412262"/>
            <a:ext cx="2431608" cy="4647766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19" name="图片 18" descr="/data/temp/159499e3-2056-11f0-888e-fe12b53a8e9e.jpg@base@tag=imgScale&amp;m=1&amp;w=675&amp;h=534&amp;q=95159499e3-2056-11f0-888e-fe12b53a8e9e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7895" r="7895"/>
          <a:stretch>
            <a:fillRect/>
          </a:stretch>
        </p:blipFill>
        <p:spPr>
          <a:xfrm>
            <a:off x="9065117" y="1412262"/>
            <a:ext cx="2431608" cy="19250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0" name="图片 19" descr="/data/temp/1594987f-2056-11f0-888e-fe12b53a8e9e.jpg@base@tag=imgScale&amp;m=1&amp;w=675&amp;h=534&amp;q=951594987f-2056-11f0-888e-fe12b53a8e9e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t="6180" r="23257" b="562"/>
          <a:stretch>
            <a:fillRect/>
          </a:stretch>
        </p:blipFill>
        <p:spPr>
          <a:xfrm>
            <a:off x="6275398" y="1412262"/>
            <a:ext cx="2431608" cy="192429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1" name="图片 20" descr="/data/temp/159498e7-2056-11f0-888e-fe12b53a8e9e.jpg@base@tag=imgScale&amp;m=1&amp;w=675&amp;h=534&amp;q=95159498e7-2056-11f0-888e-fe12b53a8e9e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7879" r="7879"/>
          <a:stretch>
            <a:fillRect/>
          </a:stretch>
        </p:blipFill>
        <p:spPr>
          <a:xfrm>
            <a:off x="3485679" y="1412262"/>
            <a:ext cx="2431608" cy="19242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2" name="图片 21" descr="/data/temp/15949801-2056-11f0-888e-fe12b53a8e9e.jpg@base@tag=imgScale&amp;m=1&amp;w=675&amp;h=533&amp;q=9515949801-2056-11f0-888e-fe12b53a8e9e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8078" r="8078"/>
          <a:stretch>
            <a:fillRect/>
          </a:stretch>
        </p:blipFill>
        <p:spPr>
          <a:xfrm>
            <a:off x="695960" y="1416072"/>
            <a:ext cx="2431608" cy="192024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3" name="矩形 22"/>
          <p:cNvSpPr/>
          <p:nvPr>
            <p:custDataLst>
              <p:tags r:id="rId14"/>
            </p:custDataLst>
          </p:nvPr>
        </p:nvSpPr>
        <p:spPr>
          <a:xfrm>
            <a:off x="992522" y="3592980"/>
            <a:ext cx="1854309" cy="4921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气候变化对农业的影响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5"/>
            </p:custDataLst>
          </p:nvPr>
        </p:nvSpPr>
        <p:spPr>
          <a:xfrm>
            <a:off x="992522" y="4208966"/>
            <a:ext cx="1854309" cy="17414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全球变暖导致的极端天气频发，影响农作物生长周期和产量。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6"/>
            </p:custDataLst>
          </p:nvPr>
        </p:nvSpPr>
        <p:spPr>
          <a:xfrm>
            <a:off x="3782241" y="3592980"/>
            <a:ext cx="1854309" cy="4921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FFFFFF"/>
                </a:solidFill>
                <a:latin typeface="+mn-ea"/>
                <a:cs typeface="+mn-ea"/>
              </a:rPr>
              <a:t>土地资源的限制</a:t>
            </a:r>
            <a:endParaRPr lang="zh-CN" altLang="en-US" sz="1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7"/>
            </p:custDataLst>
          </p:nvPr>
        </p:nvSpPr>
        <p:spPr>
          <a:xfrm>
            <a:off x="9361045" y="3592980"/>
            <a:ext cx="1854309" cy="4921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FFFFFF"/>
                </a:solidFill>
                <a:latin typeface="+mn-ea"/>
                <a:cs typeface="+mn-ea"/>
              </a:rPr>
              <a:t>自然灾害的频发</a:t>
            </a:r>
            <a:endParaRPr lang="zh-CN" altLang="en-US" sz="14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7" name="矩形 26"/>
          <p:cNvSpPr/>
          <p:nvPr>
            <p:custDataLst>
              <p:tags r:id="rId18"/>
            </p:custDataLst>
          </p:nvPr>
        </p:nvSpPr>
        <p:spPr>
          <a:xfrm>
            <a:off x="9361045" y="4208966"/>
            <a:ext cx="1854309" cy="17414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FFFFFF"/>
                </a:solidFill>
                <a:latin typeface="+mn-ea"/>
                <a:cs typeface="+mn-ea"/>
              </a:rPr>
              <a:t>洪水、干旱、台风等自然灾害频发，给农业生产带来巨大损失。</a:t>
            </a:r>
            <a:endParaRPr lang="zh-CN" altLang="en-US" sz="16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9"/>
            </p:custDataLst>
          </p:nvPr>
        </p:nvSpPr>
        <p:spPr>
          <a:xfrm>
            <a:off x="3782241" y="4208966"/>
            <a:ext cx="1854309" cy="17414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FFFFFF"/>
                </a:solidFill>
                <a:latin typeface="+mn-ea"/>
                <a:cs typeface="+mn-ea"/>
              </a:rPr>
              <a:t>耕地面积有限，土地退化和沙漠化问题严重，制约了农业的可持续发展。</a:t>
            </a:r>
            <a:endParaRPr lang="zh-CN" altLang="en-US" sz="16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20"/>
            </p:custDataLst>
          </p:nvPr>
        </p:nvSpPr>
        <p:spPr>
          <a:xfrm>
            <a:off x="6571960" y="3592980"/>
            <a:ext cx="1854309" cy="4921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水资源的分布不均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矩形 29"/>
          <p:cNvSpPr/>
          <p:nvPr>
            <p:custDataLst>
              <p:tags r:id="rId21"/>
            </p:custDataLst>
          </p:nvPr>
        </p:nvSpPr>
        <p:spPr>
          <a:xfrm>
            <a:off x="6571960" y="4208966"/>
            <a:ext cx="1854309" cy="17414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水资源短缺和分布不均，影响了农业灌溉和农村居民的日常生活。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三农问题的政策支持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THREE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 descr="/data/temp/18319343-2056-11f0-af01-925dec42025e.jpg18319343-2056-11f0-af01-925dec42025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521" b="521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矩形: 单圆角 1"/>
          <p:cNvSpPr/>
          <p:nvPr>
            <p:custDataLst>
              <p:tags r:id="rId3"/>
            </p:custDataLst>
          </p:nvPr>
        </p:nvSpPr>
        <p:spPr>
          <a:xfrm flipH="1">
            <a:off x="696913" y="3074459"/>
            <a:ext cx="11495087" cy="3793066"/>
          </a:xfrm>
          <a:prstGeom prst="round1Rect">
            <a:avLst>
              <a:gd name="adj" fmla="val 18129"/>
            </a:avLst>
          </a:prstGeom>
          <a:solidFill>
            <a:schemeClr val="bg2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09040" y="3648710"/>
            <a:ext cx="10625455" cy="720090"/>
          </a:xfrm>
        </p:spPr>
        <p:txBody>
          <a:bodyPr/>
          <a:lstStyle/>
          <a:p>
            <a:r>
              <a:rPr lang="zh-CN" altLang="en-US" sz="4000"/>
              <a:t>国家政策导向</a:t>
            </a:r>
            <a:endParaRPr lang="zh-CN" altLang="en-US" sz="4000"/>
          </a:p>
        </p:txBody>
      </p:sp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5087727" y="5036820"/>
            <a:ext cx="3120754" cy="1059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推动农村金融产品创新，如小额信贷，以解决农民融资难问题。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6"/>
            </p:custDataLst>
          </p:nvPr>
        </p:nvSpPr>
        <p:spPr>
          <a:xfrm>
            <a:off x="5515717" y="4653280"/>
            <a:ext cx="2692651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2"/>
                </a:solidFill>
                <a:latin typeface="+mn-ea"/>
                <a:cs typeface="+mn-ea"/>
              </a:rPr>
              <a:t>农村金融改革</a:t>
            </a:r>
            <a:endParaRPr lang="zh-CN" altLang="en-US" sz="16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7"/>
            </p:custDataLst>
          </p:nvPr>
        </p:nvSpPr>
        <p:spPr>
          <a:xfrm>
            <a:off x="8716117" y="5036820"/>
            <a:ext cx="3120754" cy="1059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鼓励土地流转，促进农业规模化经营，提高土地使用效率。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8"/>
            </p:custDataLst>
          </p:nvPr>
        </p:nvSpPr>
        <p:spPr>
          <a:xfrm>
            <a:off x="9144107" y="4653280"/>
            <a:ext cx="2692652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土地流转政策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1459337" y="5036820"/>
            <a:ext cx="3121025" cy="1059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政府提供种子、化肥等农资补贴，降低农民生产成本，提高农业竞争力。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1887327" y="4653280"/>
            <a:ext cx="2692400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农业补贴政策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1"/>
            </p:custDataLst>
          </p:nvPr>
        </p:nvSpPr>
        <p:spPr>
          <a:xfrm>
            <a:off x="1459337" y="4654550"/>
            <a:ext cx="427990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1"/>
                </a:solidFill>
                <a:latin typeface="+mn-ea"/>
                <a:cs typeface="+mn-ea"/>
              </a:rPr>
              <a:t>01、</a:t>
            </a:r>
            <a:endParaRPr lang="en-US" altLang="zh-CN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" name="矩形 5"/>
          <p:cNvSpPr/>
          <p:nvPr>
            <p:custDataLst>
              <p:tags r:id="rId12"/>
            </p:custDataLst>
          </p:nvPr>
        </p:nvSpPr>
        <p:spPr>
          <a:xfrm>
            <a:off x="5087727" y="4654550"/>
            <a:ext cx="427687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2"/>
                </a:solidFill>
                <a:latin typeface="+mn-ea"/>
                <a:cs typeface="+mn-ea"/>
              </a:rPr>
              <a:t>02、</a:t>
            </a:r>
            <a:endParaRPr lang="en-US" altLang="zh-CN" sz="16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>
            <p:custDataLst>
              <p:tags r:id="rId13"/>
            </p:custDataLst>
          </p:nvPr>
        </p:nvSpPr>
        <p:spPr>
          <a:xfrm>
            <a:off x="8716117" y="4654550"/>
            <a:ext cx="427687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1"/>
                </a:solidFill>
                <a:latin typeface="+mn-ea"/>
                <a:cs typeface="+mn-ea"/>
              </a:rPr>
              <a:t>03、</a:t>
            </a:r>
            <a:endParaRPr lang="en-US" altLang="zh-CN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1210417" y="4730750"/>
            <a:ext cx="36195" cy="1287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5"/>
            </p:custDataLst>
          </p:nvPr>
        </p:nvSpPr>
        <p:spPr>
          <a:xfrm>
            <a:off x="4836267" y="4730750"/>
            <a:ext cx="36195" cy="12877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>
            <a:off x="8462117" y="4730750"/>
            <a:ext cx="36195" cy="1287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地方政策实施</a:t>
            </a:r>
            <a:endParaRPr lang="zh-CN" altLang="en-US"/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697865" y="1598974"/>
            <a:ext cx="5260959" cy="2158619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blurRad="2159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4" name="图片 3" descr="/data/temp/1ae999c4-2056-11f0-888e-fe12b53a8e9e.jpg1ae999c4-2056-11f0-888e-fe12b53a8e9e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49" b="49"/>
          <a:stretch>
            <a:fillRect/>
          </a:stretch>
        </p:blipFill>
        <p:spPr>
          <a:xfrm>
            <a:off x="699135" y="1598974"/>
            <a:ext cx="1377477" cy="2158619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chemeClr val="accent1">
                <a:lumMod val="75000"/>
                <a:alpha val="12000"/>
              </a:schemeClr>
            </a:outerShdw>
          </a:effectLst>
        </p:spPr>
      </p:pic>
      <p:sp>
        <p:nvSpPr>
          <p:cNvPr id="7" name="正文"/>
          <p:cNvSpPr txBox="1"/>
          <p:nvPr>
            <p:custDataLst>
              <p:tags r:id="rId5"/>
            </p:custDataLst>
          </p:nvPr>
        </p:nvSpPr>
        <p:spPr>
          <a:xfrm>
            <a:off x="2404311" y="2380751"/>
            <a:ext cx="3322076" cy="12322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地方政府对种植业、养殖业提供直接补贴，以降低农民生产成本，提高农业竞争力。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404311" y="1758378"/>
            <a:ext cx="3321441" cy="4064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农业补贴政策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2411932" y="2272788"/>
            <a:ext cx="315632" cy="0"/>
          </a:xfrm>
          <a:prstGeom prst="line">
            <a:avLst/>
          </a:prstGeom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  <a:tileRect/>
            </a:gradFill>
            <a:round/>
          </a:ln>
          <a:effectLst>
            <a:outerShdw blurRad="50800" dist="25400" dir="5400000" algn="t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>
            <a:off x="6233176" y="1598974"/>
            <a:ext cx="5260959" cy="2158619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blurRad="2159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3" name="图片 12" descr="/data/temp/1ae99a7d-2056-11f0-888e-fe12b53a8e9e.jpg@base@tag=imgScale&amp;m=1&amp;w=382&amp;h=599&amp;q=951ae99a7d-2056-11f0-888e-fe12b53a8e9e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l="18094" r="18094"/>
          <a:stretch>
            <a:fillRect/>
          </a:stretch>
        </p:blipFill>
        <p:spPr>
          <a:xfrm>
            <a:off x="6234446" y="1598974"/>
            <a:ext cx="1377477" cy="2158619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chemeClr val="accent1">
                <a:lumMod val="75000"/>
                <a:alpha val="12000"/>
              </a:schemeClr>
            </a:outerShdw>
          </a:effectLst>
        </p:spPr>
      </p:pic>
      <p:sp>
        <p:nvSpPr>
          <p:cNvPr id="14" name="正文"/>
          <p:cNvSpPr txBox="1"/>
          <p:nvPr>
            <p:custDataLst>
              <p:tags r:id="rId11"/>
            </p:custDataLst>
          </p:nvPr>
        </p:nvSpPr>
        <p:spPr>
          <a:xfrm>
            <a:off x="7939622" y="2380751"/>
            <a:ext cx="3322076" cy="12322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投资建设农村道路、水利、电力等基础设施，改善农村生产生活条件，促进农村经济发展。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7939622" y="1758378"/>
            <a:ext cx="3321441" cy="4064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农村基础设施建设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>
            <a:off x="7947243" y="2272788"/>
            <a:ext cx="315632" cy="0"/>
          </a:xfrm>
          <a:prstGeom prst="line">
            <a:avLst/>
          </a:prstGeom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  <a:tileRect/>
            </a:gradFill>
            <a:round/>
          </a:ln>
          <a:effectLst>
            <a:outerShdw blurRad="50800" dist="25400" dir="5400000" algn="t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>
            <p:custDataLst>
              <p:tags r:id="rId14"/>
            </p:custDataLst>
          </p:nvPr>
        </p:nvSpPr>
        <p:spPr>
          <a:xfrm>
            <a:off x="696595" y="4095452"/>
            <a:ext cx="5260959" cy="2158619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blurRad="2159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19" name="图片 18" descr="/data/temp/1ae99b44-2056-11f0-888e-fe12b53a8e9e.jpg@base@tag=imgScale&amp;m=1&amp;w=382&amp;h=599&amp;q=951ae99b44-2056-11f0-888e-fe12b53a8e9e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16"/>
          <a:srcRect l="2140" r="2140"/>
          <a:stretch>
            <a:fillRect/>
          </a:stretch>
        </p:blipFill>
        <p:spPr>
          <a:xfrm>
            <a:off x="697865" y="4095452"/>
            <a:ext cx="1377477" cy="2158619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chemeClr val="accent1">
                <a:lumMod val="75000"/>
                <a:alpha val="12000"/>
              </a:schemeClr>
            </a:outerShdw>
          </a:effectLst>
        </p:spPr>
      </p:pic>
      <p:sp>
        <p:nvSpPr>
          <p:cNvPr id="20" name="正文"/>
          <p:cNvSpPr txBox="1"/>
          <p:nvPr>
            <p:custDataLst>
              <p:tags r:id="rId17"/>
            </p:custDataLst>
          </p:nvPr>
        </p:nvSpPr>
        <p:spPr>
          <a:xfrm>
            <a:off x="2403041" y="4877229"/>
            <a:ext cx="3322076" cy="12322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开展农民职业技能培训，提高农民素质，增强农村劳动力的就业能力和创业能力。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8"/>
            </p:custDataLst>
          </p:nvPr>
        </p:nvSpPr>
        <p:spPr>
          <a:xfrm>
            <a:off x="2403041" y="4254856"/>
            <a:ext cx="3321441" cy="4064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农村教育与培训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2410662" y="4769267"/>
            <a:ext cx="315632" cy="0"/>
          </a:xfrm>
          <a:prstGeom prst="line">
            <a:avLst/>
          </a:prstGeom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  <a:tileRect/>
            </a:gradFill>
            <a:round/>
          </a:ln>
          <a:effectLst>
            <a:outerShdw blurRad="50800" dist="25400" dir="5400000" algn="t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>
            <p:custDataLst>
              <p:tags r:id="rId20"/>
            </p:custDataLst>
          </p:nvPr>
        </p:nvSpPr>
        <p:spPr>
          <a:xfrm>
            <a:off x="6231906" y="4095452"/>
            <a:ext cx="5260959" cy="2158619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blurRad="2159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4" name="图片 23" descr="/data/temp/1ae99a79-2056-11f0-888e-fe12b53a8e9e.jpg@base@tag=imgScale&amp;m=1&amp;w=382&amp;h=599&amp;q=951ae99a79-2056-11f0-888e-fe12b53a8e9e"/>
          <p:cNvPicPr>
            <a:picLocks noChangeAspect="1"/>
          </p:cNvPicPr>
          <p:nvPr>
            <p:custDataLst>
              <p:tags r:id="rId21"/>
            </p:custDataLst>
          </p:nvPr>
        </p:nvPicPr>
        <p:blipFill rotWithShape="1">
          <a:blip r:embed="rId22"/>
          <a:srcRect l="2009" r="2271"/>
          <a:stretch>
            <a:fillRect/>
          </a:stretch>
        </p:blipFill>
        <p:spPr>
          <a:xfrm>
            <a:off x="6233176" y="4095452"/>
            <a:ext cx="1377477" cy="2158619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chemeClr val="accent1">
                <a:lumMod val="75000"/>
                <a:alpha val="12000"/>
              </a:schemeClr>
            </a:outerShdw>
          </a:effectLst>
        </p:spPr>
      </p:pic>
      <p:sp>
        <p:nvSpPr>
          <p:cNvPr id="25" name="正文"/>
          <p:cNvSpPr txBox="1"/>
          <p:nvPr>
            <p:custDataLst>
              <p:tags r:id="rId23"/>
            </p:custDataLst>
          </p:nvPr>
        </p:nvSpPr>
        <p:spPr>
          <a:xfrm>
            <a:off x="7938352" y="4877229"/>
            <a:ext cx="3322076" cy="12322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支持农产品批发市场和电商平台建设，拓宽农产品销售渠道，增加农民收入。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24"/>
            </p:custDataLst>
          </p:nvPr>
        </p:nvSpPr>
        <p:spPr>
          <a:xfrm>
            <a:off x="7938352" y="4254856"/>
            <a:ext cx="3321441" cy="4064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农产品市场体系建设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25"/>
            </p:custDataLst>
          </p:nvPr>
        </p:nvCxnSpPr>
        <p:spPr>
          <a:xfrm>
            <a:off x="7945973" y="4769267"/>
            <a:ext cx="315632" cy="0"/>
          </a:xfrm>
          <a:prstGeom prst="line">
            <a:avLst/>
          </a:prstGeom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  <a:tileRect/>
            </a:gradFill>
            <a:round/>
          </a:ln>
          <a:effectLst>
            <a:outerShdw blurRad="50800" dist="25400" dir="5400000" algn="t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政策效果评估</a:t>
            </a:r>
            <a:endParaRPr lang="zh-CN" altLang="en-US"/>
          </a:p>
        </p:txBody>
      </p:sp>
      <p:pic>
        <p:nvPicPr>
          <p:cNvPr id="2" name="图片 1" descr="424228647\74a8cc855e2cbe53b0a84ed7aaffe59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35243"/>
          <a:stretch>
            <a:fillRect/>
          </a:stretch>
        </p:blipFill>
        <p:spPr>
          <a:xfrm>
            <a:off x="0" y="1713865"/>
            <a:ext cx="4317365" cy="411861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https://photo-static-api.fotomore.com/creative/vcg/400/new/VCG41N1483048616.jpg?uid=386&amp;timestamp=1686143016&amp;sign=b560353de4fbf26a5b3939bf07f1bf22" descr="/data/temp/1b4aac6b-2056-11f0-a328-fa0558738c17.jpg1b4aac6b-2056-11f0-a328-fa0558738c17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l="137" r="137"/>
          <a:stretch>
            <a:fillRect/>
          </a:stretch>
        </p:blipFill>
        <p:spPr>
          <a:xfrm>
            <a:off x="0" y="2141855"/>
            <a:ext cx="3429635" cy="307975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4656071" y="1752378"/>
            <a:ext cx="2066265" cy="8221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5400">
                <a:solidFill>
                  <a:schemeClr val="accent1">
                    <a:alpha val="42000"/>
                  </a:schemeClr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5400" dirty="0">
              <a:solidFill>
                <a:schemeClr val="accent1">
                  <a:alpha val="42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7"/>
            </p:custDataLst>
          </p:nvPr>
        </p:nvCxnSpPr>
        <p:spPr>
          <a:xfrm>
            <a:off x="4656071" y="2667969"/>
            <a:ext cx="2071119" cy="0"/>
          </a:xfrm>
          <a:prstGeom prst="line">
            <a:avLst/>
          </a:prstGeom>
          <a:ln w="12700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矩形 12"/>
          <p:cNvSpPr/>
          <p:nvPr>
            <p:custDataLst>
              <p:tags r:id="rId8"/>
            </p:custDataLst>
          </p:nvPr>
        </p:nvSpPr>
        <p:spPr>
          <a:xfrm>
            <a:off x="4656706" y="2761941"/>
            <a:ext cx="2066265" cy="5052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农业补贴政策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4656071" y="3334662"/>
            <a:ext cx="2071119" cy="2526439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政府提供农业补贴，如种粮直补、农机购置补贴，有效提高了农民的生产积极性。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7174899" y="1752378"/>
            <a:ext cx="2068853" cy="8221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5400">
                <a:solidFill>
                  <a:schemeClr val="accent1">
                    <a:alpha val="42000"/>
                  </a:schemeClr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5400" dirty="0">
              <a:solidFill>
                <a:schemeClr val="accent1">
                  <a:alpha val="42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>
            <a:off x="7174899" y="2667969"/>
            <a:ext cx="2069822" cy="0"/>
          </a:xfrm>
          <a:prstGeom prst="line">
            <a:avLst/>
          </a:prstGeom>
          <a:ln w="12700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矩形 22"/>
          <p:cNvSpPr/>
          <p:nvPr>
            <p:custDataLst>
              <p:tags r:id="rId12"/>
            </p:custDataLst>
          </p:nvPr>
        </p:nvSpPr>
        <p:spPr>
          <a:xfrm>
            <a:off x="7174899" y="2761941"/>
            <a:ext cx="2068624" cy="5052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农村金融支持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3"/>
            </p:custDataLst>
          </p:nvPr>
        </p:nvSpPr>
        <p:spPr>
          <a:xfrm>
            <a:off x="7174899" y="3334662"/>
            <a:ext cx="2071119" cy="2525886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通过农村信用合作社、村镇银行等机构，为农民提供小额贷款，助力农业发展和农民增收。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9693092" y="1752378"/>
            <a:ext cx="2069622" cy="82217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5400">
                <a:solidFill>
                  <a:schemeClr val="accent1">
                    <a:alpha val="42000"/>
                  </a:schemeClr>
                </a:solidFill>
                <a:latin typeface="+mn-ea"/>
                <a:cs typeface="+mn-ea"/>
                <a:sym typeface="+mn-ea"/>
              </a:rPr>
              <a:t>03</a:t>
            </a:r>
            <a:endParaRPr lang="zh-CN" altLang="en-US" sz="5400" dirty="0">
              <a:solidFill>
                <a:schemeClr val="accent1">
                  <a:alpha val="42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26" name="直接连接符 25"/>
          <p:cNvCxnSpPr/>
          <p:nvPr>
            <p:custDataLst>
              <p:tags r:id="rId15"/>
            </p:custDataLst>
          </p:nvPr>
        </p:nvCxnSpPr>
        <p:spPr>
          <a:xfrm>
            <a:off x="9693092" y="2667969"/>
            <a:ext cx="2069822" cy="0"/>
          </a:xfrm>
          <a:prstGeom prst="line">
            <a:avLst/>
          </a:prstGeom>
          <a:ln w="12700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矩形 26"/>
          <p:cNvSpPr/>
          <p:nvPr>
            <p:custDataLst>
              <p:tags r:id="rId16"/>
            </p:custDataLst>
          </p:nvPr>
        </p:nvSpPr>
        <p:spPr>
          <a:xfrm>
            <a:off x="9693092" y="2761941"/>
            <a:ext cx="2069393" cy="5052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农产品价格保护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7"/>
            </p:custDataLst>
          </p:nvPr>
        </p:nvSpPr>
        <p:spPr>
          <a:xfrm>
            <a:off x="9693727" y="3334662"/>
            <a:ext cx="2071119" cy="2525333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实施最低收购价政策，保障农民收益，减少市场波动对农民收入的影响。</a:t>
            </a:r>
            <a:endParaRPr lang="zh-CN" altLang="en-US" sz="16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三农问题的改革措施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FOUR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lstStyle/>
          <a:p>
            <a:r>
              <a:rPr lang="zh-CN" altLang="en-US" dirty="0">
                <a:sym typeface="+mn-ea"/>
              </a:rPr>
              <a:t>农业现代化改革</a:t>
            </a:r>
            <a:endParaRPr lang="zh-CN" altLang="en-US" dirty="0">
              <a:sym typeface="+mn-ea"/>
            </a:endParaRPr>
          </a:p>
        </p:txBody>
      </p:sp>
      <p:sp>
        <p:nvSpPr>
          <p:cNvPr id="5" name="矩形: 圆角 2"/>
          <p:cNvSpPr/>
          <p:nvPr>
            <p:custDataLst>
              <p:tags r:id="rId2"/>
            </p:custDataLst>
          </p:nvPr>
        </p:nvSpPr>
        <p:spPr>
          <a:xfrm>
            <a:off x="692467" y="2741177"/>
            <a:ext cx="2383286" cy="1773328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764265" y="4644121"/>
            <a:ext cx="2239692" cy="161893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引入无人机喷洒、智能灌溉系统，提高农业生产效率和精准度。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764265" y="3691696"/>
            <a:ext cx="2239693" cy="8224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 dirty="0">
                <a:solidFill>
                  <a:srgbClr val="FFFFFF"/>
                </a:solidFill>
                <a:latin typeface="+mn-ea"/>
                <a:cs typeface="+mn-ea"/>
              </a:rPr>
              <a:t>推广智能农业技术</a:t>
            </a:r>
            <a:endParaRPr kumimoji="1" lang="zh-CN" altLang="en-US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18" name="图片 17" descr="/data/temp/197bc313-2056-11f0-8a14-a69b35f347e8.jpg@base@tag=imgScale&amp;m=1&amp;w=514&amp;h=514&amp;q=95197bc313-2056-11f0-8a14-a69b35f347e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16678" r="16678"/>
          <a:stretch>
            <a:fillRect/>
          </a:stretch>
        </p:blipFill>
        <p:spPr>
          <a:xfrm>
            <a:off x="958053" y="1781127"/>
            <a:ext cx="1851479" cy="1852114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23" name="矩形: 圆角 1"/>
          <p:cNvSpPr/>
          <p:nvPr>
            <p:custDataLst>
              <p:tags r:id="rId7"/>
            </p:custDataLst>
          </p:nvPr>
        </p:nvSpPr>
        <p:spPr>
          <a:xfrm>
            <a:off x="3498277" y="2741177"/>
            <a:ext cx="2383286" cy="1773328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8"/>
            </p:custDataLst>
          </p:nvPr>
        </p:nvSpPr>
        <p:spPr>
          <a:xfrm>
            <a:off x="3570074" y="4644121"/>
            <a:ext cx="2239692" cy="161893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鼓励农民成立合作社，通过集体经营提高市场竞争力和抗风险能力。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9"/>
            </p:custDataLst>
          </p:nvPr>
        </p:nvSpPr>
        <p:spPr>
          <a:xfrm>
            <a:off x="3570074" y="3691696"/>
            <a:ext cx="2239693" cy="8224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 dirty="0">
                <a:solidFill>
                  <a:srgbClr val="FFFFFF"/>
                </a:solidFill>
                <a:latin typeface="+mn-ea"/>
                <a:cs typeface="+mn-ea"/>
              </a:rPr>
              <a:t>发展农业合作社</a:t>
            </a:r>
            <a:endParaRPr kumimoji="1" lang="zh-CN" altLang="en-US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6" name="图片 25" descr="/data/temp/197bc339-2056-11f0-8a14-a69b35f347e8.jpg@base@tag=imgScale&amp;m=1&amp;w=514&amp;h=514&amp;q=95197bc339-2056-11f0-8a14-a69b35f347e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22709" r="10647"/>
          <a:stretch>
            <a:fillRect/>
          </a:stretch>
        </p:blipFill>
        <p:spPr>
          <a:xfrm>
            <a:off x="3764499" y="1781127"/>
            <a:ext cx="1851479" cy="1852114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27" name="矩形: 圆角 3"/>
          <p:cNvSpPr/>
          <p:nvPr>
            <p:custDataLst>
              <p:tags r:id="rId12"/>
            </p:custDataLst>
          </p:nvPr>
        </p:nvSpPr>
        <p:spPr>
          <a:xfrm>
            <a:off x="6304087" y="2741812"/>
            <a:ext cx="2383286" cy="1773328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13"/>
            </p:custDataLst>
          </p:nvPr>
        </p:nvSpPr>
        <p:spPr>
          <a:xfrm>
            <a:off x="6375884" y="4644756"/>
            <a:ext cx="2239692" cy="1617026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调整种植结构，发展特色农业和高附加值农产品，增加农民收入。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4"/>
            </p:custDataLst>
          </p:nvPr>
        </p:nvSpPr>
        <p:spPr>
          <a:xfrm>
            <a:off x="6375884" y="3692331"/>
            <a:ext cx="2239692" cy="8224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 dirty="0">
                <a:solidFill>
                  <a:srgbClr val="FFFFFF"/>
                </a:solidFill>
                <a:latin typeface="+mn-ea"/>
                <a:cs typeface="+mn-ea"/>
              </a:rPr>
              <a:t>优化农业产业结构</a:t>
            </a:r>
            <a:endParaRPr kumimoji="1" lang="zh-CN" altLang="en-US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30" name="图片 29" descr="/data/temp/197bc3e2-2056-11f0-8a14-a69b35f347e8.jpg@base@tag=imgScale&amp;m=1&amp;w=514&amp;h=514&amp;q=95197bc3e2-2056-11f0-8a14-a69b35f347e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27347" r="2073"/>
          <a:stretch>
            <a:fillRect/>
          </a:stretch>
        </p:blipFill>
        <p:spPr>
          <a:xfrm>
            <a:off x="6569673" y="1781763"/>
            <a:ext cx="1851479" cy="1852114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sp>
        <p:nvSpPr>
          <p:cNvPr id="31" name="矩形: 圆角 3"/>
          <p:cNvSpPr/>
          <p:nvPr>
            <p:custDataLst>
              <p:tags r:id="rId17"/>
            </p:custDataLst>
          </p:nvPr>
        </p:nvSpPr>
        <p:spPr>
          <a:xfrm>
            <a:off x="9109897" y="2741812"/>
            <a:ext cx="2383286" cy="1773328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8"/>
            </p:custDataLst>
          </p:nvPr>
        </p:nvSpPr>
        <p:spPr>
          <a:xfrm>
            <a:off x="9181694" y="4644756"/>
            <a:ext cx="2239692" cy="1617026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提供农业保险、贷款等金融支持，降低农民生产风险，促进农业可持续发展。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9"/>
            </p:custDataLst>
          </p:nvPr>
        </p:nvSpPr>
        <p:spPr>
          <a:xfrm>
            <a:off x="9181694" y="3692331"/>
            <a:ext cx="2239693" cy="8224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b="1" dirty="0">
                <a:solidFill>
                  <a:srgbClr val="FFFFFF"/>
                </a:solidFill>
                <a:latin typeface="+mn-ea"/>
                <a:cs typeface="+mn-ea"/>
              </a:rPr>
              <a:t>加强农业金融服务</a:t>
            </a:r>
            <a:endParaRPr kumimoji="1" lang="zh-CN" altLang="en-US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34" name="图片 33" descr="/data/temp/197bc337-2056-11f0-8a14-a69b35f347e8.jpg@base@tag=imgScale&amp;m=1&amp;w=514&amp;h=514&amp;q=95197bc337-2056-11f0-8a14-a69b35f347e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rcRect l="16613" r="16743"/>
          <a:stretch>
            <a:fillRect/>
          </a:stretch>
        </p:blipFill>
        <p:spPr>
          <a:xfrm>
            <a:off x="9375483" y="1781763"/>
            <a:ext cx="1851479" cy="1852114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</p:spTree>
    <p:custDataLst>
      <p:tags r:id="rId2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>
            <p:custDataLst>
              <p:tags r:id="rId1"/>
            </p:custDataLst>
          </p:nvPr>
        </p:nvSpPr>
        <p:spPr>
          <a:xfrm flipH="1">
            <a:off x="11680457" y="5709056"/>
            <a:ext cx="511543" cy="1148944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806" h="1809">
                <a:moveTo>
                  <a:pt x="0" y="0"/>
                </a:moveTo>
                <a:lnTo>
                  <a:pt x="806" y="1809"/>
                </a:lnTo>
                <a:lnTo>
                  <a:pt x="0" y="18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 descr="/data/temp/19cb1139-2056-11f0-bd75-ae5b8d3c962e.jpg@base@tag=imgScale&amp;m=1&amp;w=1780&amp;h=1903&amp;q=9519cb1139-2056-11f0-bd75-ae5b8d3c962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4948" r="14948"/>
          <a:stretch>
            <a:fillRect/>
          </a:stretch>
        </p:blipFill>
        <p:spPr>
          <a:xfrm flipH="1">
            <a:off x="0" y="1"/>
            <a:ext cx="6414770" cy="6857365"/>
          </a:xfrm>
          <a:custGeom>
            <a:avLst/>
            <a:gdLst>
              <a:gd name="connsiteX0" fmla="*/ 4524548 w 6414770"/>
              <a:gd name="connsiteY0" fmla="*/ 3601085 h 6857365"/>
              <a:gd name="connsiteX1" fmla="*/ 1753918 w 6414770"/>
              <a:gd name="connsiteY1" fmla="*/ 3601085 h 6857365"/>
              <a:gd name="connsiteX2" fmla="*/ 3342125 w 6414770"/>
              <a:gd name="connsiteY2" fmla="*/ 6857365 h 6857365"/>
              <a:gd name="connsiteX3" fmla="*/ 6112755 w 6414770"/>
              <a:gd name="connsiteY3" fmla="*/ 6857365 h 6857365"/>
              <a:gd name="connsiteX4" fmla="*/ 2768523 w 6414770"/>
              <a:gd name="connsiteY4" fmla="*/ 0 h 6857365"/>
              <a:gd name="connsiteX5" fmla="*/ 0 w 6414770"/>
              <a:gd name="connsiteY5" fmla="*/ 0 h 6857365"/>
              <a:gd name="connsiteX6" fmla="*/ 0 w 6414770"/>
              <a:gd name="connsiteY6" fmla="*/ 5080 h 6857365"/>
              <a:gd name="connsiteX7" fmla="*/ 1640159 w 6414770"/>
              <a:gd name="connsiteY7" fmla="*/ 3367405 h 6857365"/>
              <a:gd name="connsiteX8" fmla="*/ 4410587 w 6414770"/>
              <a:gd name="connsiteY8" fmla="*/ 3367405 h 6857365"/>
              <a:gd name="connsiteX9" fmla="*/ 5389933 w 6414770"/>
              <a:gd name="connsiteY9" fmla="*/ 0 h 6857365"/>
              <a:gd name="connsiteX10" fmla="*/ 3056429 w 6414770"/>
              <a:gd name="connsiteY10" fmla="*/ 0 h 6857365"/>
              <a:gd name="connsiteX11" fmla="*/ 6400801 w 6414770"/>
              <a:gd name="connsiteY11" fmla="*/ 6857365 h 6857365"/>
              <a:gd name="connsiteX12" fmla="*/ 6414770 w 6414770"/>
              <a:gd name="connsiteY12" fmla="*/ 6857365 h 6857365"/>
              <a:gd name="connsiteX13" fmla="*/ 6414770 w 6414770"/>
              <a:gd name="connsiteY13" fmla="*/ 2100580 h 6857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14770" h="6857365">
                <a:moveTo>
                  <a:pt x="4524548" y="3601085"/>
                </a:moveTo>
                <a:lnTo>
                  <a:pt x="1753918" y="3601085"/>
                </a:lnTo>
                <a:lnTo>
                  <a:pt x="3342125" y="6857365"/>
                </a:lnTo>
                <a:lnTo>
                  <a:pt x="6112755" y="6857365"/>
                </a:lnTo>
                <a:close/>
                <a:moveTo>
                  <a:pt x="2768523" y="0"/>
                </a:moveTo>
                <a:lnTo>
                  <a:pt x="0" y="0"/>
                </a:lnTo>
                <a:lnTo>
                  <a:pt x="0" y="5080"/>
                </a:lnTo>
                <a:lnTo>
                  <a:pt x="1640159" y="3367405"/>
                </a:lnTo>
                <a:lnTo>
                  <a:pt x="4410587" y="3367405"/>
                </a:lnTo>
                <a:close/>
                <a:moveTo>
                  <a:pt x="5389933" y="0"/>
                </a:moveTo>
                <a:lnTo>
                  <a:pt x="3056429" y="0"/>
                </a:lnTo>
                <a:lnTo>
                  <a:pt x="6400801" y="6857365"/>
                </a:lnTo>
                <a:lnTo>
                  <a:pt x="6414770" y="6857365"/>
                </a:lnTo>
                <a:lnTo>
                  <a:pt x="6414770" y="2100580"/>
                </a:lnTo>
                <a:close/>
              </a:path>
            </a:pathLst>
          </a:custGeom>
          <a:ln w="9525" cap="flat" cmpd="sng" algn="ctr">
            <a:solidFill>
              <a:schemeClr val="accent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2" name="任意多边形 13"/>
          <p:cNvSpPr/>
          <p:nvPr>
            <p:custDataLst>
              <p:tags r:id="rId4"/>
            </p:custDataLst>
          </p:nvPr>
        </p:nvSpPr>
        <p:spPr>
          <a:xfrm>
            <a:off x="5080" y="0"/>
            <a:ext cx="3358341" cy="6857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89" h="10799">
                <a:moveTo>
                  <a:pt x="1614" y="0"/>
                </a:moveTo>
                <a:lnTo>
                  <a:pt x="5289" y="0"/>
                </a:lnTo>
                <a:lnTo>
                  <a:pt x="22" y="10799"/>
                </a:lnTo>
                <a:lnTo>
                  <a:pt x="0" y="10799"/>
                </a:lnTo>
                <a:lnTo>
                  <a:pt x="0" y="3308"/>
                </a:lnTo>
                <a:lnTo>
                  <a:pt x="1614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23109" y="481013"/>
            <a:ext cx="5488165" cy="792000"/>
          </a:xfrm>
        </p:spPr>
        <p:txBody>
          <a:bodyPr anchor="b"/>
          <a:lstStyle/>
          <a:p>
            <a:pPr algn="l"/>
            <a:r>
              <a:rPr lang="zh-CN" altLang="en-US" dirty="0"/>
              <a:t>农村治理改革</a:t>
            </a:r>
            <a:endParaRPr lang="zh-CN" altLang="en-US" dirty="0"/>
          </a:p>
        </p:txBody>
      </p:sp>
      <p:sp>
        <p:nvSpPr>
          <p:cNvPr id="2" name="正文"/>
          <p:cNvSpPr txBox="1"/>
          <p:nvPr>
            <p:custDataLst>
              <p:tags r:id="rId6"/>
            </p:custDataLst>
          </p:nvPr>
        </p:nvSpPr>
        <p:spPr>
          <a:xfrm>
            <a:off x="6335616" y="2279668"/>
            <a:ext cx="5380390" cy="1639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通过村民委员会选举，实现村民自我管理、自我服务、自我教育和自我监督。</a:t>
            </a: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标题"/>
          <p:cNvSpPr txBox="1"/>
          <p:nvPr>
            <p:custDataLst>
              <p:tags r:id="rId7"/>
            </p:custDataLst>
          </p:nvPr>
        </p:nvSpPr>
        <p:spPr>
          <a:xfrm>
            <a:off x="6335616" y="1479531"/>
            <a:ext cx="5380390" cy="72667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 spc="30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推行村民自治</a:t>
            </a:r>
            <a:endParaRPr lang="zh-CN" altLang="en-US" sz="2400" b="1" spc="30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正文"/>
          <p:cNvSpPr txBox="1"/>
          <p:nvPr>
            <p:custDataLst>
              <p:tags r:id="rId8"/>
            </p:custDataLst>
          </p:nvPr>
        </p:nvSpPr>
        <p:spPr>
          <a:xfrm>
            <a:off x="5133505" y="4791210"/>
            <a:ext cx="5382250" cy="1639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13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建立健全农村法律服务体系，提高农民法律意识，确保农村社会公平正义。</a:t>
            </a:r>
            <a:endParaRPr lang="zh-CN" altLang="en-US" spc="13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标题"/>
          <p:cNvSpPr txBox="1"/>
          <p:nvPr>
            <p:custDataLst>
              <p:tags r:id="rId9"/>
            </p:custDataLst>
          </p:nvPr>
        </p:nvSpPr>
        <p:spPr>
          <a:xfrm>
            <a:off x="5133505" y="3990438"/>
            <a:ext cx="5380390" cy="72667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加强农村法治建设</a:t>
            </a:r>
            <a:endParaRPr lang="zh-CN" altLang="en-US" sz="2400" b="1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农民收入提升措施</a:t>
            </a:r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726547" y="3894148"/>
            <a:ext cx="2371395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" descr="/data/temp/1a4ea611-2056-11f0-bdec-12b932b23dd7.jpg@base@tag=imgScale&amp;m=1&amp;w=673&amp;h=523&amp;q=951a4ea611-2056-11f0-bdec-12b932b23dd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14209"/>
          <a:stretch>
            <a:fillRect/>
          </a:stretch>
        </p:blipFill>
        <p:spPr>
          <a:xfrm>
            <a:off x="699874" y="1342390"/>
            <a:ext cx="2424742" cy="1883017"/>
          </a:xfrm>
          <a:prstGeom prst="roundRect">
            <a:avLst>
              <a:gd name="adj" fmla="val 9726"/>
            </a:avLst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699874" y="4016719"/>
            <a:ext cx="2424742" cy="225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推广种植高附加值作物，如中药材、有机蔬菜，提高农民的经济收入。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699874" y="3286375"/>
            <a:ext cx="1924933" cy="588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发展特色农业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7"/>
            </p:custDataLst>
          </p:nvPr>
        </p:nvSpPr>
        <p:spPr>
          <a:xfrm>
            <a:off x="2625442" y="3286375"/>
            <a:ext cx="499174" cy="588721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01</a:t>
            </a:r>
            <a:endParaRPr lang="zh-CN" altLang="en-US" sz="24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8"/>
            </p:custDataLst>
          </p:nvPr>
        </p:nvCxnSpPr>
        <p:spPr>
          <a:xfrm>
            <a:off x="3527893" y="3894148"/>
            <a:ext cx="2371395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" descr="/data/temp/1a4ea6aa-2056-11f0-bdec-12b932b23dd7.jpg@base@tag=imgScale&amp;m=1&amp;w=673&amp;h=523&amp;q=951a4ea6aa-2056-11f0-bdec-12b932b23dd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7104" r="7104"/>
          <a:stretch>
            <a:fillRect/>
          </a:stretch>
        </p:blipFill>
        <p:spPr>
          <a:xfrm>
            <a:off x="3501219" y="1342390"/>
            <a:ext cx="2424742" cy="1883017"/>
          </a:xfrm>
          <a:prstGeom prst="roundRect">
            <a:avLst>
              <a:gd name="adj" fmla="val 9726"/>
            </a:avLst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3501219" y="4016719"/>
            <a:ext cx="2424742" cy="225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定期举办农业技术培训班，教授农民先进的种植和养殖技术，提升生产效率。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3483437" y="3286375"/>
            <a:ext cx="1924933" cy="588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农业技术培训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5426787" y="3286375"/>
            <a:ext cx="499174" cy="588721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02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53" name="直接连接符 52"/>
          <p:cNvCxnSpPr/>
          <p:nvPr>
            <p:custDataLst>
              <p:tags r:id="rId14"/>
            </p:custDataLst>
          </p:nvPr>
        </p:nvCxnSpPr>
        <p:spPr>
          <a:xfrm>
            <a:off x="6311456" y="3894148"/>
            <a:ext cx="2371395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片" descr="/data/temp/1a4ea6cb-2056-11f0-bdec-12b932b23dd7.jpg@base@tag=imgScale&amp;m=1&amp;w=673&amp;h=523&amp;q=951a4ea6cb-2056-11f0-bdec-12b932b23dd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7104" r="7104"/>
          <a:stretch>
            <a:fillRect/>
          </a:stretch>
        </p:blipFill>
        <p:spPr>
          <a:xfrm>
            <a:off x="6284783" y="1342390"/>
            <a:ext cx="2424742" cy="1883017"/>
          </a:xfrm>
          <a:prstGeom prst="roundRect">
            <a:avLst>
              <a:gd name="adj" fmla="val 9726"/>
            </a:avLst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6284783" y="4016719"/>
            <a:ext cx="2424742" cy="225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鼓励农民创建品牌，通过品牌效应提高农产品的市场竞争力和售价。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8"/>
            </p:custDataLst>
          </p:nvPr>
        </p:nvSpPr>
        <p:spPr>
          <a:xfrm>
            <a:off x="6284783" y="3286375"/>
            <a:ext cx="1924933" cy="588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农产品品牌化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9"/>
            </p:custDataLst>
          </p:nvPr>
        </p:nvSpPr>
        <p:spPr>
          <a:xfrm>
            <a:off x="8210351" y="3286375"/>
            <a:ext cx="499174" cy="588721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03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59" name="直接连接符 58"/>
          <p:cNvCxnSpPr/>
          <p:nvPr>
            <p:custDataLst>
              <p:tags r:id="rId20"/>
            </p:custDataLst>
          </p:nvPr>
        </p:nvCxnSpPr>
        <p:spPr>
          <a:xfrm>
            <a:off x="9103276" y="3894148"/>
            <a:ext cx="2371395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" descr="/data/temp/1a4ea75c-2056-11f0-bdec-12b932b23dd7.jpg@base@tag=imgScale&amp;m=1&amp;w=673&amp;h=523&amp;q=951a4ea75c-2056-11f0-bdec-12b932b23dd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l="7104" r="7104"/>
          <a:stretch>
            <a:fillRect/>
          </a:stretch>
        </p:blipFill>
        <p:spPr>
          <a:xfrm>
            <a:off x="9076602" y="1342390"/>
            <a:ext cx="2424742" cy="1883017"/>
          </a:xfrm>
          <a:prstGeom prst="roundRect">
            <a:avLst>
              <a:gd name="adj" fmla="val 9726"/>
            </a:avLst>
          </a:pr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5" name="矩形 24"/>
          <p:cNvSpPr/>
          <p:nvPr>
            <p:custDataLst>
              <p:tags r:id="rId23"/>
            </p:custDataLst>
          </p:nvPr>
        </p:nvSpPr>
        <p:spPr>
          <a:xfrm>
            <a:off x="9076602" y="4016719"/>
            <a:ext cx="2424741" cy="225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利用农村自然风光和文化资源，发展乡村旅游，为农民开辟新的收入来源。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24"/>
            </p:custDataLst>
          </p:nvPr>
        </p:nvSpPr>
        <p:spPr>
          <a:xfrm>
            <a:off x="9076602" y="3286375"/>
            <a:ext cx="1924933" cy="5887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乡村旅游开发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25"/>
            </p:custDataLst>
          </p:nvPr>
        </p:nvSpPr>
        <p:spPr>
          <a:xfrm>
            <a:off x="11002170" y="3286375"/>
            <a:ext cx="499174" cy="588721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04</a:t>
            </a:r>
            <a:endParaRPr lang="zh-CN" altLang="en-US" sz="24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三农问题的未来发展趋势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PART FIVE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/data/temp/1bf1de37-2056-11f0-bdec-12b932b23dd7.jpg@base@tag=imgScale&amp;m=1&amp;w=1344&amp;h=1904&amp;q=951bf1de37-2056-11f0-bdec-12b932b23dd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4069" b="4069"/>
          <a:stretch>
            <a:fillRect/>
          </a:stretch>
        </p:blipFill>
        <p:spPr>
          <a:xfrm>
            <a:off x="3175" y="0"/>
            <a:ext cx="484378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41" name="标题 40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839970" y="532130"/>
            <a:ext cx="6004814" cy="654050"/>
          </a:xfrm>
          <a:noFill/>
        </p:spPr>
        <p:txBody>
          <a:bodyPr wrap="square" lIns="0" tIns="0" rIns="0" bIns="0" rtlCol="0" anchor="b">
            <a:normAutofit/>
          </a:bodyPr>
          <a:lstStyle/>
          <a:p>
            <a:pPr algn="r">
              <a:lnSpc>
                <a:spcPct val="96000"/>
              </a:lnSpc>
            </a:pPr>
            <a:r>
              <a:rPr lang="zh-CN" altLang="en-US" sz="3400" dirty="0">
                <a:cs typeface="+mn-cs"/>
              </a:rPr>
              <a:t>农业发展趋势</a:t>
            </a:r>
            <a:endParaRPr lang="zh-CN" altLang="en-US" sz="3400" dirty="0">
              <a:cs typeface="+mn-cs"/>
            </a:endParaRPr>
          </a:p>
        </p:txBody>
      </p:sp>
      <p:sp useBgFill="1">
        <p:nvSpPr>
          <p:cNvPr id="8" name="矩形: 圆角 4"/>
          <p:cNvSpPr/>
          <p:nvPr>
            <p:custDataLst>
              <p:tags r:id="rId4"/>
            </p:custDataLst>
          </p:nvPr>
        </p:nvSpPr>
        <p:spPr>
          <a:xfrm>
            <a:off x="2854771" y="4624620"/>
            <a:ext cx="7972169" cy="1983825"/>
          </a:xfrm>
          <a:prstGeom prst="roundRect">
            <a:avLst>
              <a:gd name="adj" fmla="val 11535"/>
            </a:avLst>
          </a:prstGeom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2854771" y="4624620"/>
            <a:ext cx="7972169" cy="1983825"/>
          </a:xfrm>
          <a:prstGeom prst="roundRect">
            <a:avLst>
              <a:gd name="adj" fmla="val 11535"/>
            </a:avLst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9" name="矩形: 圆角 25"/>
          <p:cNvSpPr/>
          <p:nvPr>
            <p:custDataLst>
              <p:tags r:id="rId6"/>
            </p:custDataLst>
          </p:nvPr>
        </p:nvSpPr>
        <p:spPr>
          <a:xfrm>
            <a:off x="2854771" y="2177415"/>
            <a:ext cx="7972169" cy="1983825"/>
          </a:xfrm>
          <a:prstGeom prst="roundRect">
            <a:avLst>
              <a:gd name="adj" fmla="val 11535"/>
            </a:avLst>
          </a:prstGeom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7"/>
            </p:custDataLst>
          </p:nvPr>
        </p:nvSpPr>
        <p:spPr>
          <a:xfrm>
            <a:off x="2854771" y="2177415"/>
            <a:ext cx="7972169" cy="1983825"/>
          </a:xfrm>
          <a:prstGeom prst="roundRect">
            <a:avLst>
              <a:gd name="adj" fmla="val 11535"/>
            </a:avLst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3293996" y="2864539"/>
            <a:ext cx="610212" cy="6102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4246182" y="2954800"/>
            <a:ext cx="6348750" cy="9451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随着科技的进步，农业将更多采用智能设备和大数据分析，提高生产效率和精准度。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246182" y="2439298"/>
            <a:ext cx="6348750" cy="412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智能化农业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1"/>
            </p:custDataLst>
          </p:nvPr>
        </p:nvSpPr>
        <p:spPr>
          <a:xfrm>
            <a:off x="3293996" y="5311745"/>
            <a:ext cx="610212" cy="6102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4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4246182" y="5402005"/>
            <a:ext cx="6348750" cy="9451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未来农业将注重生态平衡，推广有机种植和循环农业，减少化肥和农药的使用。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4246182" y="4886503"/>
            <a:ext cx="6348750" cy="412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可持续农业实践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农村发展预测</a:t>
            </a:r>
            <a:endParaRPr lang="zh-CN" altLang="en-US"/>
          </a:p>
        </p:txBody>
      </p:sp>
      <p:pic>
        <p:nvPicPr>
          <p:cNvPr id="10" name="图片 9" descr="/data/temp/1c93f5ff-2056-11f0-888e-fe12b53a8e9e.jpg@base@tag=imgScale&amp;m=1&amp;w=662&amp;h=706&amp;q=951c93f5ff-2056-11f0-888e-fe12b53a8e9e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31453"/>
          <a:stretch>
            <a:fillRect/>
          </a:stretch>
        </p:blipFill>
        <p:spPr>
          <a:xfrm>
            <a:off x="931235" y="1978821"/>
            <a:ext cx="2385831" cy="2543787"/>
          </a:xfrm>
          <a:custGeom>
            <a:avLst/>
            <a:gdLst>
              <a:gd name="connsiteX0" fmla="*/ 1192796 w 2385858"/>
              <a:gd name="connsiteY0" fmla="*/ 1 h 2543816"/>
              <a:gd name="connsiteX1" fmla="*/ 1272318 w 2385858"/>
              <a:gd name="connsiteY1" fmla="*/ 19128 h 2543816"/>
              <a:gd name="connsiteX2" fmla="*/ 2287571 w 2385858"/>
              <a:gd name="connsiteY2" fmla="*/ 526755 h 2543816"/>
              <a:gd name="connsiteX3" fmla="*/ 2385858 w 2385858"/>
              <a:gd name="connsiteY3" fmla="*/ 685784 h 2543816"/>
              <a:gd name="connsiteX4" fmla="*/ 2385858 w 2385858"/>
              <a:gd name="connsiteY4" fmla="*/ 1858059 h 2543816"/>
              <a:gd name="connsiteX5" fmla="*/ 2287573 w 2385858"/>
              <a:gd name="connsiteY5" fmla="*/ 2017061 h 2543816"/>
              <a:gd name="connsiteX6" fmla="*/ 1272320 w 2385858"/>
              <a:gd name="connsiteY6" fmla="*/ 2524688 h 2543816"/>
              <a:gd name="connsiteX7" fmla="*/ 1113274 w 2385858"/>
              <a:gd name="connsiteY7" fmla="*/ 2524689 h 2543816"/>
              <a:gd name="connsiteX8" fmla="*/ 98021 w 2385858"/>
              <a:gd name="connsiteY8" fmla="*/ 2017062 h 2543816"/>
              <a:gd name="connsiteX9" fmla="*/ 6388 w 2385858"/>
              <a:gd name="connsiteY9" fmla="*/ 1907727 h 2543816"/>
              <a:gd name="connsiteX10" fmla="*/ 0 w 2385858"/>
              <a:gd name="connsiteY10" fmla="*/ 1860013 h 2543816"/>
              <a:gd name="connsiteX11" fmla="*/ 0 w 2385858"/>
              <a:gd name="connsiteY11" fmla="*/ 683779 h 2543816"/>
              <a:gd name="connsiteX12" fmla="*/ 6388 w 2385858"/>
              <a:gd name="connsiteY12" fmla="*/ 636070 h 2543816"/>
              <a:gd name="connsiteX13" fmla="*/ 98020 w 2385858"/>
              <a:gd name="connsiteY13" fmla="*/ 526756 h 2543816"/>
              <a:gd name="connsiteX14" fmla="*/ 1113272 w 2385858"/>
              <a:gd name="connsiteY14" fmla="*/ 19129 h 2543816"/>
              <a:gd name="connsiteX15" fmla="*/ 1192796 w 2385858"/>
              <a:gd name="connsiteY15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85858" h="2543816">
                <a:moveTo>
                  <a:pt x="1192796" y="1"/>
                </a:moveTo>
                <a:cubicBezTo>
                  <a:pt x="1219805" y="0"/>
                  <a:pt x="1246814" y="6376"/>
                  <a:pt x="1272318" y="19128"/>
                </a:cubicBezTo>
                <a:cubicBezTo>
                  <a:pt x="1323325" y="44631"/>
                  <a:pt x="2225671" y="495804"/>
                  <a:pt x="2287571" y="526755"/>
                </a:cubicBezTo>
                <a:cubicBezTo>
                  <a:pt x="2349472" y="557705"/>
                  <a:pt x="2385859" y="616577"/>
                  <a:pt x="2385858" y="685784"/>
                </a:cubicBezTo>
                <a:cubicBezTo>
                  <a:pt x="2385859" y="754990"/>
                  <a:pt x="2385859" y="1788853"/>
                  <a:pt x="2385858" y="1858059"/>
                </a:cubicBezTo>
                <a:cubicBezTo>
                  <a:pt x="2385859" y="1927266"/>
                  <a:pt x="2349475" y="1986111"/>
                  <a:pt x="2287573" y="2017061"/>
                </a:cubicBezTo>
                <a:cubicBezTo>
                  <a:pt x="2225674" y="2048011"/>
                  <a:pt x="1323328" y="2499184"/>
                  <a:pt x="1272320" y="2524688"/>
                </a:cubicBezTo>
                <a:cubicBezTo>
                  <a:pt x="1221314" y="2550192"/>
                  <a:pt x="1164282" y="2550193"/>
                  <a:pt x="1113274" y="2524689"/>
                </a:cubicBezTo>
                <a:cubicBezTo>
                  <a:pt x="1062268" y="2499185"/>
                  <a:pt x="159923" y="2048013"/>
                  <a:pt x="98021" y="2017062"/>
                </a:cubicBezTo>
                <a:cubicBezTo>
                  <a:pt x="51597" y="1993850"/>
                  <a:pt x="19524" y="1954932"/>
                  <a:pt x="6388" y="1907727"/>
                </a:cubicBezTo>
                <a:lnTo>
                  <a:pt x="0" y="1860013"/>
                </a:lnTo>
                <a:lnTo>
                  <a:pt x="0" y="683779"/>
                </a:lnTo>
                <a:lnTo>
                  <a:pt x="6388" y="636070"/>
                </a:lnTo>
                <a:cubicBezTo>
                  <a:pt x="19523" y="588872"/>
                  <a:pt x="51595" y="549969"/>
                  <a:pt x="98020" y="526756"/>
                </a:cubicBezTo>
                <a:cubicBezTo>
                  <a:pt x="159921" y="495805"/>
                  <a:pt x="1062266" y="44632"/>
                  <a:pt x="1113272" y="19129"/>
                </a:cubicBezTo>
                <a:cubicBezTo>
                  <a:pt x="1138777" y="6377"/>
                  <a:pt x="1165786" y="1"/>
                  <a:pt x="1192796" y="1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1049343" y="5169024"/>
            <a:ext cx="2160245" cy="10883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随着科技的进步，预计未来农业将实现更高程度的机械化和智能化，提高生产效率。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1049343" y="4712465"/>
            <a:ext cx="2160245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农业现代化进程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4" name="图片 13" descr="/data/temp/1c93f643-2056-11f0-888e-fe12b53a8e9e.jpg@base@tag=imgScale&amp;m=1&amp;w=662&amp;h=706&amp;q=951c93f643-2056-11f0-888e-fe12b53a8e9e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15938" r="15938"/>
          <a:stretch>
            <a:fillRect/>
          </a:stretch>
        </p:blipFill>
        <p:spPr>
          <a:xfrm>
            <a:off x="3575345" y="1978821"/>
            <a:ext cx="2385831" cy="2543787"/>
          </a:xfrm>
          <a:custGeom>
            <a:avLst/>
            <a:gdLst>
              <a:gd name="connsiteX0" fmla="*/ 1192796 w 2385858"/>
              <a:gd name="connsiteY0" fmla="*/ 1 h 2543816"/>
              <a:gd name="connsiteX1" fmla="*/ 1272318 w 2385858"/>
              <a:gd name="connsiteY1" fmla="*/ 19128 h 2543816"/>
              <a:gd name="connsiteX2" fmla="*/ 2287571 w 2385858"/>
              <a:gd name="connsiteY2" fmla="*/ 526755 h 2543816"/>
              <a:gd name="connsiteX3" fmla="*/ 2385858 w 2385858"/>
              <a:gd name="connsiteY3" fmla="*/ 685784 h 2543816"/>
              <a:gd name="connsiteX4" fmla="*/ 2385858 w 2385858"/>
              <a:gd name="connsiteY4" fmla="*/ 1858059 h 2543816"/>
              <a:gd name="connsiteX5" fmla="*/ 2287573 w 2385858"/>
              <a:gd name="connsiteY5" fmla="*/ 2017061 h 2543816"/>
              <a:gd name="connsiteX6" fmla="*/ 1272320 w 2385858"/>
              <a:gd name="connsiteY6" fmla="*/ 2524688 h 2543816"/>
              <a:gd name="connsiteX7" fmla="*/ 1113274 w 2385858"/>
              <a:gd name="connsiteY7" fmla="*/ 2524689 h 2543816"/>
              <a:gd name="connsiteX8" fmla="*/ 98021 w 2385858"/>
              <a:gd name="connsiteY8" fmla="*/ 2017062 h 2543816"/>
              <a:gd name="connsiteX9" fmla="*/ 6388 w 2385858"/>
              <a:gd name="connsiteY9" fmla="*/ 1907727 h 2543816"/>
              <a:gd name="connsiteX10" fmla="*/ 0 w 2385858"/>
              <a:gd name="connsiteY10" fmla="*/ 1860013 h 2543816"/>
              <a:gd name="connsiteX11" fmla="*/ 0 w 2385858"/>
              <a:gd name="connsiteY11" fmla="*/ 683779 h 2543816"/>
              <a:gd name="connsiteX12" fmla="*/ 6388 w 2385858"/>
              <a:gd name="connsiteY12" fmla="*/ 636070 h 2543816"/>
              <a:gd name="connsiteX13" fmla="*/ 98020 w 2385858"/>
              <a:gd name="connsiteY13" fmla="*/ 526756 h 2543816"/>
              <a:gd name="connsiteX14" fmla="*/ 1113272 w 2385858"/>
              <a:gd name="connsiteY14" fmla="*/ 19129 h 2543816"/>
              <a:gd name="connsiteX15" fmla="*/ 1192796 w 2385858"/>
              <a:gd name="connsiteY15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85858" h="2543816">
                <a:moveTo>
                  <a:pt x="1192796" y="1"/>
                </a:moveTo>
                <a:cubicBezTo>
                  <a:pt x="1219805" y="0"/>
                  <a:pt x="1246814" y="6376"/>
                  <a:pt x="1272318" y="19128"/>
                </a:cubicBezTo>
                <a:cubicBezTo>
                  <a:pt x="1323325" y="44631"/>
                  <a:pt x="2225671" y="495804"/>
                  <a:pt x="2287571" y="526755"/>
                </a:cubicBezTo>
                <a:cubicBezTo>
                  <a:pt x="2349472" y="557705"/>
                  <a:pt x="2385859" y="616577"/>
                  <a:pt x="2385858" y="685784"/>
                </a:cubicBezTo>
                <a:cubicBezTo>
                  <a:pt x="2385859" y="754990"/>
                  <a:pt x="2385859" y="1788853"/>
                  <a:pt x="2385858" y="1858059"/>
                </a:cubicBezTo>
                <a:cubicBezTo>
                  <a:pt x="2385859" y="1927266"/>
                  <a:pt x="2349475" y="1986111"/>
                  <a:pt x="2287573" y="2017061"/>
                </a:cubicBezTo>
                <a:cubicBezTo>
                  <a:pt x="2225674" y="2048011"/>
                  <a:pt x="1323328" y="2499184"/>
                  <a:pt x="1272320" y="2524688"/>
                </a:cubicBezTo>
                <a:cubicBezTo>
                  <a:pt x="1221314" y="2550192"/>
                  <a:pt x="1164282" y="2550193"/>
                  <a:pt x="1113274" y="2524689"/>
                </a:cubicBezTo>
                <a:cubicBezTo>
                  <a:pt x="1062268" y="2499185"/>
                  <a:pt x="159923" y="2048013"/>
                  <a:pt x="98021" y="2017062"/>
                </a:cubicBezTo>
                <a:cubicBezTo>
                  <a:pt x="51597" y="1993850"/>
                  <a:pt x="19524" y="1954932"/>
                  <a:pt x="6388" y="1907727"/>
                </a:cubicBezTo>
                <a:lnTo>
                  <a:pt x="0" y="1860013"/>
                </a:lnTo>
                <a:lnTo>
                  <a:pt x="0" y="683779"/>
                </a:lnTo>
                <a:lnTo>
                  <a:pt x="6388" y="636070"/>
                </a:lnTo>
                <a:cubicBezTo>
                  <a:pt x="19523" y="588872"/>
                  <a:pt x="51595" y="549969"/>
                  <a:pt x="98020" y="526756"/>
                </a:cubicBezTo>
                <a:cubicBezTo>
                  <a:pt x="159921" y="495805"/>
                  <a:pt x="1062266" y="44632"/>
                  <a:pt x="1113272" y="19129"/>
                </a:cubicBezTo>
                <a:cubicBezTo>
                  <a:pt x="1138777" y="6377"/>
                  <a:pt x="1165786" y="1"/>
                  <a:pt x="1192796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3693453" y="5169024"/>
            <a:ext cx="2160245" cy="10883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教育投资增加，农村教育质量有望提升，为农村发展培养更多人才。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3693453" y="4712465"/>
            <a:ext cx="2160245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 dirty="0">
                <a:solidFill>
                  <a:schemeClr val="accent1"/>
                </a:solidFill>
                <a:latin typeface="+mn-ea"/>
                <a:cs typeface="+mn-ea"/>
              </a:rPr>
              <a:t>农村教育水平提升</a:t>
            </a:r>
            <a:endParaRPr lang="zh-CN" altLang="en-US" sz="20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7" name="图片 16" descr="/data/temp/1c93f714-2056-11f0-888e-fe12b53a8e9e.jpg@base@tag=imgScale&amp;m=1&amp;w=662&amp;h=706&amp;q=951c93f714-2056-11f0-888e-fe12b53a8e9e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t="14460" b="14460"/>
          <a:stretch>
            <a:fillRect/>
          </a:stretch>
        </p:blipFill>
        <p:spPr>
          <a:xfrm>
            <a:off x="6219455" y="1978821"/>
            <a:ext cx="2385831" cy="2543787"/>
          </a:xfrm>
          <a:custGeom>
            <a:avLst/>
            <a:gdLst>
              <a:gd name="connsiteX0" fmla="*/ 1192796 w 2385858"/>
              <a:gd name="connsiteY0" fmla="*/ 1 h 2543816"/>
              <a:gd name="connsiteX1" fmla="*/ 1272318 w 2385858"/>
              <a:gd name="connsiteY1" fmla="*/ 19128 h 2543816"/>
              <a:gd name="connsiteX2" fmla="*/ 2287571 w 2385858"/>
              <a:gd name="connsiteY2" fmla="*/ 526755 h 2543816"/>
              <a:gd name="connsiteX3" fmla="*/ 2385858 w 2385858"/>
              <a:gd name="connsiteY3" fmla="*/ 685784 h 2543816"/>
              <a:gd name="connsiteX4" fmla="*/ 2385858 w 2385858"/>
              <a:gd name="connsiteY4" fmla="*/ 1858059 h 2543816"/>
              <a:gd name="connsiteX5" fmla="*/ 2287573 w 2385858"/>
              <a:gd name="connsiteY5" fmla="*/ 2017061 h 2543816"/>
              <a:gd name="connsiteX6" fmla="*/ 1272320 w 2385858"/>
              <a:gd name="connsiteY6" fmla="*/ 2524688 h 2543816"/>
              <a:gd name="connsiteX7" fmla="*/ 1113274 w 2385858"/>
              <a:gd name="connsiteY7" fmla="*/ 2524689 h 2543816"/>
              <a:gd name="connsiteX8" fmla="*/ 98021 w 2385858"/>
              <a:gd name="connsiteY8" fmla="*/ 2017062 h 2543816"/>
              <a:gd name="connsiteX9" fmla="*/ 6388 w 2385858"/>
              <a:gd name="connsiteY9" fmla="*/ 1907727 h 2543816"/>
              <a:gd name="connsiteX10" fmla="*/ 0 w 2385858"/>
              <a:gd name="connsiteY10" fmla="*/ 1860013 h 2543816"/>
              <a:gd name="connsiteX11" fmla="*/ 0 w 2385858"/>
              <a:gd name="connsiteY11" fmla="*/ 683779 h 2543816"/>
              <a:gd name="connsiteX12" fmla="*/ 6388 w 2385858"/>
              <a:gd name="connsiteY12" fmla="*/ 636070 h 2543816"/>
              <a:gd name="connsiteX13" fmla="*/ 98020 w 2385858"/>
              <a:gd name="connsiteY13" fmla="*/ 526756 h 2543816"/>
              <a:gd name="connsiteX14" fmla="*/ 1113272 w 2385858"/>
              <a:gd name="connsiteY14" fmla="*/ 19129 h 2543816"/>
              <a:gd name="connsiteX15" fmla="*/ 1192796 w 2385858"/>
              <a:gd name="connsiteY15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85858" h="2543816">
                <a:moveTo>
                  <a:pt x="1192796" y="1"/>
                </a:moveTo>
                <a:cubicBezTo>
                  <a:pt x="1219805" y="0"/>
                  <a:pt x="1246814" y="6376"/>
                  <a:pt x="1272318" y="19128"/>
                </a:cubicBezTo>
                <a:cubicBezTo>
                  <a:pt x="1323325" y="44631"/>
                  <a:pt x="2225671" y="495804"/>
                  <a:pt x="2287571" y="526755"/>
                </a:cubicBezTo>
                <a:cubicBezTo>
                  <a:pt x="2349472" y="557705"/>
                  <a:pt x="2385859" y="616577"/>
                  <a:pt x="2385858" y="685784"/>
                </a:cubicBezTo>
                <a:cubicBezTo>
                  <a:pt x="2385859" y="754990"/>
                  <a:pt x="2385859" y="1788853"/>
                  <a:pt x="2385858" y="1858059"/>
                </a:cubicBezTo>
                <a:cubicBezTo>
                  <a:pt x="2385859" y="1927266"/>
                  <a:pt x="2349475" y="1986111"/>
                  <a:pt x="2287573" y="2017061"/>
                </a:cubicBezTo>
                <a:cubicBezTo>
                  <a:pt x="2225674" y="2048011"/>
                  <a:pt x="1323328" y="2499184"/>
                  <a:pt x="1272320" y="2524688"/>
                </a:cubicBezTo>
                <a:cubicBezTo>
                  <a:pt x="1221314" y="2550192"/>
                  <a:pt x="1164282" y="2550193"/>
                  <a:pt x="1113274" y="2524689"/>
                </a:cubicBezTo>
                <a:cubicBezTo>
                  <a:pt x="1062268" y="2499185"/>
                  <a:pt x="159923" y="2048013"/>
                  <a:pt x="98021" y="2017062"/>
                </a:cubicBezTo>
                <a:cubicBezTo>
                  <a:pt x="51597" y="1993850"/>
                  <a:pt x="19524" y="1954932"/>
                  <a:pt x="6388" y="1907727"/>
                </a:cubicBezTo>
                <a:lnTo>
                  <a:pt x="0" y="1860013"/>
                </a:lnTo>
                <a:lnTo>
                  <a:pt x="0" y="683779"/>
                </a:lnTo>
                <a:lnTo>
                  <a:pt x="6388" y="636070"/>
                </a:lnTo>
                <a:cubicBezTo>
                  <a:pt x="19523" y="588872"/>
                  <a:pt x="51595" y="549969"/>
                  <a:pt x="98020" y="526756"/>
                </a:cubicBezTo>
                <a:cubicBezTo>
                  <a:pt x="159921" y="495805"/>
                  <a:pt x="1062266" y="44632"/>
                  <a:pt x="1113272" y="19129"/>
                </a:cubicBezTo>
                <a:cubicBezTo>
                  <a:pt x="1138777" y="6377"/>
                  <a:pt x="1165786" y="1"/>
                  <a:pt x="1192796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6337563" y="5169024"/>
            <a:ext cx="2160245" cy="10883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利用农村自然风光和文化资源，乡村旅游将成为推动农村经济发展的新动力。</a:t>
            </a:r>
            <a:endParaRPr lang="zh-CN" altLang="en-US" sz="14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" name="矩形 21"/>
          <p:cNvSpPr/>
          <p:nvPr>
            <p:custDataLst>
              <p:tags r:id="rId13"/>
            </p:custDataLst>
          </p:nvPr>
        </p:nvSpPr>
        <p:spPr>
          <a:xfrm>
            <a:off x="6337563" y="4712465"/>
            <a:ext cx="2160245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乡村旅游的兴起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3" name="图片 22" descr="/data/temp/1c93f6ec-2056-11f0-888e-fe12b53a8e9e.jpg@base@tag=imgScale&amp;m=1&amp;w=662&amp;h=706&amp;q=951c93f6ec-2056-11f0-888e-fe12b53a8e9e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 t="14464" b="14464"/>
          <a:stretch>
            <a:fillRect/>
          </a:stretch>
        </p:blipFill>
        <p:spPr>
          <a:xfrm>
            <a:off x="8869279" y="1978821"/>
            <a:ext cx="2386096" cy="2543787"/>
          </a:xfrm>
          <a:custGeom>
            <a:avLst/>
            <a:gdLst>
              <a:gd name="connsiteX0" fmla="*/ 1193060 w 2386123"/>
              <a:gd name="connsiteY0" fmla="*/ 1 h 2543816"/>
              <a:gd name="connsiteX1" fmla="*/ 1272583 w 2386123"/>
              <a:gd name="connsiteY1" fmla="*/ 19128 h 2543816"/>
              <a:gd name="connsiteX2" fmla="*/ 2287836 w 2386123"/>
              <a:gd name="connsiteY2" fmla="*/ 526755 h 2543816"/>
              <a:gd name="connsiteX3" fmla="*/ 2386123 w 2386123"/>
              <a:gd name="connsiteY3" fmla="*/ 685784 h 2543816"/>
              <a:gd name="connsiteX4" fmla="*/ 2386123 w 2386123"/>
              <a:gd name="connsiteY4" fmla="*/ 1858059 h 2543816"/>
              <a:gd name="connsiteX5" fmla="*/ 2287838 w 2386123"/>
              <a:gd name="connsiteY5" fmla="*/ 2017061 h 2543816"/>
              <a:gd name="connsiteX6" fmla="*/ 1272585 w 2386123"/>
              <a:gd name="connsiteY6" fmla="*/ 2524688 h 2543816"/>
              <a:gd name="connsiteX7" fmla="*/ 1113539 w 2386123"/>
              <a:gd name="connsiteY7" fmla="*/ 2524689 h 2543816"/>
              <a:gd name="connsiteX8" fmla="*/ 98286 w 2386123"/>
              <a:gd name="connsiteY8" fmla="*/ 2017062 h 2543816"/>
              <a:gd name="connsiteX9" fmla="*/ 0 w 2386123"/>
              <a:gd name="connsiteY9" fmla="*/ 1858034 h 2543816"/>
              <a:gd name="connsiteX10" fmla="*/ 0 w 2386123"/>
              <a:gd name="connsiteY10" fmla="*/ 685758 h 2543816"/>
              <a:gd name="connsiteX11" fmla="*/ 98285 w 2386123"/>
              <a:gd name="connsiteY11" fmla="*/ 526756 h 2543816"/>
              <a:gd name="connsiteX12" fmla="*/ 1113537 w 2386123"/>
              <a:gd name="connsiteY12" fmla="*/ 19129 h 2543816"/>
              <a:gd name="connsiteX13" fmla="*/ 1193060 w 2386123"/>
              <a:gd name="connsiteY13" fmla="*/ 1 h 254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86123" h="2543816">
                <a:moveTo>
                  <a:pt x="1193060" y="1"/>
                </a:moveTo>
                <a:cubicBezTo>
                  <a:pt x="1220070" y="0"/>
                  <a:pt x="1247079" y="6376"/>
                  <a:pt x="1272583" y="19128"/>
                </a:cubicBezTo>
                <a:cubicBezTo>
                  <a:pt x="1323590" y="44631"/>
                  <a:pt x="2225936" y="495804"/>
                  <a:pt x="2287836" y="526755"/>
                </a:cubicBezTo>
                <a:cubicBezTo>
                  <a:pt x="2349737" y="557705"/>
                  <a:pt x="2386124" y="616577"/>
                  <a:pt x="2386123" y="685784"/>
                </a:cubicBezTo>
                <a:cubicBezTo>
                  <a:pt x="2386124" y="754990"/>
                  <a:pt x="2386124" y="1788853"/>
                  <a:pt x="2386123" y="1858059"/>
                </a:cubicBezTo>
                <a:cubicBezTo>
                  <a:pt x="2386124" y="1927266"/>
                  <a:pt x="2349740" y="1986111"/>
                  <a:pt x="2287838" y="2017061"/>
                </a:cubicBezTo>
                <a:cubicBezTo>
                  <a:pt x="2225939" y="2048011"/>
                  <a:pt x="1323593" y="2499184"/>
                  <a:pt x="1272585" y="2524688"/>
                </a:cubicBezTo>
                <a:cubicBezTo>
                  <a:pt x="1221579" y="2550192"/>
                  <a:pt x="1164547" y="2550193"/>
                  <a:pt x="1113539" y="2524689"/>
                </a:cubicBezTo>
                <a:cubicBezTo>
                  <a:pt x="1062533" y="2499185"/>
                  <a:pt x="160188" y="2048013"/>
                  <a:pt x="98286" y="2017062"/>
                </a:cubicBezTo>
                <a:cubicBezTo>
                  <a:pt x="36387" y="1986112"/>
                  <a:pt x="1" y="1927241"/>
                  <a:pt x="0" y="1858034"/>
                </a:cubicBezTo>
                <a:cubicBezTo>
                  <a:pt x="1" y="1788827"/>
                  <a:pt x="1" y="754964"/>
                  <a:pt x="0" y="685758"/>
                </a:cubicBezTo>
                <a:cubicBezTo>
                  <a:pt x="1" y="616551"/>
                  <a:pt x="36385" y="557706"/>
                  <a:pt x="98285" y="526756"/>
                </a:cubicBezTo>
                <a:cubicBezTo>
                  <a:pt x="160186" y="495805"/>
                  <a:pt x="1062531" y="44632"/>
                  <a:pt x="1113537" y="19129"/>
                </a:cubicBezTo>
                <a:cubicBezTo>
                  <a:pt x="1139042" y="6377"/>
                  <a:pt x="1166051" y="1"/>
                  <a:pt x="1193060" y="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8981673" y="5169024"/>
            <a:ext cx="2160246" cy="108837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互联网技术的普及将促进农村电商的发展，拓宽农产品的销售渠道，增加农民收入。</a:t>
            </a:r>
            <a:endParaRPr lang="zh-CN" altLang="en-US" sz="1400" ker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8981673" y="4712465"/>
            <a:ext cx="2160246" cy="4210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农村电商的普及</a:t>
            </a:r>
            <a:endParaRPr lang="zh-CN" altLang="en-US" sz="20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农民生活展望</a:t>
            </a:r>
            <a:endParaRPr lang="zh-CN" altLang="en-US"/>
          </a:p>
        </p:txBody>
      </p:sp>
      <p:pic>
        <p:nvPicPr>
          <p:cNvPr id="8" name="图片 7" descr="/data/temp/1b0a01fd-2056-11f0-8ff0-8aececd49fed.jpg@base@tag=imgScale&amp;m=1&amp;w=910&amp;h=1289&amp;q=951b0a01fd-2056-11f0-8ff0-8aececd49fe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5750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31" name="圆角矩形 30"/>
          <p:cNvSpPr/>
          <p:nvPr>
            <p:custDataLst>
              <p:tags r:id="rId4"/>
            </p:custDataLst>
          </p:nvPr>
        </p:nvSpPr>
        <p:spPr>
          <a:xfrm>
            <a:off x="1000157" y="1742344"/>
            <a:ext cx="6727158" cy="1763272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5"/>
            </p:custDataLst>
          </p:nvPr>
        </p:nvSpPr>
        <p:spPr>
          <a:xfrm>
            <a:off x="634999" y="2263726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农业现代化进程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2961848" y="1909364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随着科技的进步，农业现代化将提高农民生产效率，改善农民生活质量。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6" name="圆角矩形 65"/>
          <p:cNvSpPr/>
          <p:nvPr>
            <p:custDataLst>
              <p:tags r:id="rId7"/>
            </p:custDataLst>
          </p:nvPr>
        </p:nvSpPr>
        <p:spPr>
          <a:xfrm>
            <a:off x="1000157" y="3887566"/>
            <a:ext cx="6727158" cy="1763272"/>
          </a:xfrm>
          <a:prstGeom prst="roundRect">
            <a:avLst>
              <a:gd name="adj" fmla="val 11525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4" name="圆角矩形 35"/>
          <p:cNvSpPr/>
          <p:nvPr>
            <p:custDataLst>
              <p:tags r:id="rId8"/>
            </p:custDataLst>
          </p:nvPr>
        </p:nvSpPr>
        <p:spPr>
          <a:xfrm>
            <a:off x="634999" y="4408948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农村教育与医疗改善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9"/>
            </p:custDataLst>
          </p:nvPr>
        </p:nvSpPr>
        <p:spPr>
          <a:xfrm>
            <a:off x="2961848" y="4054586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未来农村教育和医疗资源将得到加强，提升农民的教育水平和健康状况。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谢谢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汇报人: H M C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64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</p:tagLst>
</file>

<file path=ppt/tags/tag6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</p:tagLst>
</file>

<file path=ppt/tags/tag6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</p:tagLst>
</file>

<file path=ppt/tags/tag6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86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8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8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9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CONTENT_GROUP_TYPE" val="contentchip"/>
  <p:tag name="KSO_WM_UNIT_TYPE" val="i"/>
  <p:tag name="KSO_WM_UNIT_INDEX" val="1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9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98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0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1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3.0"/>
  <p:tag name="KSO_WM_UNIT_TYPE" val="i"/>
  <p:tag name="KSO_WM_UNIT_INDEX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3.0"/>
  <p:tag name="KSO_WM_UNIT_TYPE" val="i"/>
  <p:tag name="KSO_WM_UNIT_INDEX" val="1"/>
</p:tagLst>
</file>

<file path=ppt/tags/tag1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3.0"/>
  <p:tag name="KSO_WM_UNIT_TYPE" val="i"/>
  <p:tag name="KSO_WM_UNIT_INDEX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3.0"/>
  <p:tag name="KSO_WM_UNIT_TYPE" val="i"/>
  <p:tag name="KSO_WM_UNIT_INDEX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3.0"/>
  <p:tag name="KSO_WM_UNIT_TYPE" val="i"/>
  <p:tag name="KSO_WM_UNIT_INDEX" val="2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3.0"/>
  <p:tag name="KSO_WM_UNIT_TYPE" val="i"/>
  <p:tag name="KSO_WM_UNIT_INDEX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1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3.0"/>
  <p:tag name="KSO_WM_UNIT_TYPE" val="i"/>
  <p:tag name="KSO_WM_UNIT_INDEX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14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14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14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14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14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15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15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&#10;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00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00"/>
</p:tagLst>
</file>

<file path=ppt/tags/tag16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6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CONTENT_GROUP_TYPE" val="contentchip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16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169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00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00"/>
</p:tagLst>
</file>

<file path=ppt/tags/tag18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8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CONTENT_GROUP_TYPE" val="contentchip"/>
  <p:tag name="KSO_WM_UNIT_TYPE" val="i"/>
  <p:tag name="KSO_WM_UNIT_INDEX" val="1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1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185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1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00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00"/>
</p:tagLst>
</file>

<file path=ppt/tags/tag19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9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CONTENT_GROUP_TYPE" val="contentchip"/>
  <p:tag name="KSO_WM_UNIT_TYPE" val="i"/>
  <p:tag name="KSO_WM_UNIT_INDEX" val="1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0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201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00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00"/>
</p:tagLst>
</file>

<file path=ppt/tags/tag21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21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CONTENT_GROUP_TYPE" val="contentchip"/>
  <p:tag name="KSO_WM_UNIT_TYPE" val="i"/>
  <p:tag name="KSO_WM_UNIT_INDEX" val="1"/>
</p:tagLst>
</file>

<file path=ppt/tags/tag2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1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217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2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2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00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00"/>
</p:tagLst>
</file>

<file path=ppt/tags/tag22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2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230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231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23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23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234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2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23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&#10;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2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0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00"/>
</p:tagLst>
</file>

<file path=ppt/tags/tag24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  <p:tag name="KSO_WM_UNIT_TEXT_TYPE" val="1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文档标题"/>
  <p:tag name="KSO_WM_UNIT_TEXT_TYPE" val="1"/>
</p:tagLst>
</file>

<file path=ppt/tags/tag252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253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</p:tagLst>
</file>

<file path=ppt/tags/tag254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5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DIAGRAM_GROUP_CODE" val="l1-1"/>
  <p:tag name="KSO_WM_UNIT_TEXT_FILL_FORE_SCHEMECOLOR_INDEX" val="5"/>
  <p:tag name="KSO_WM_UNIT_TEXT_FILL_TYPE" val="1"/>
  <p:tag name="KSO_WM_UNIT_USESOURCEFORMAT_APPLY" val="0"/>
</p:tagLst>
</file>

<file path=ppt/tags/tag255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1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5*l_h_i*1_1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5*l_h_f*1_1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  <p:tag name="KSO_WM_UNIT_USESOURCEFORMAT_APPLY" val="0"/>
</p:tagLst>
</file>

<file path=ppt/tags/tag25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2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5*l_h_i*1_2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5*l_h_f*1_2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  <p:tag name="KSO_WM_UNIT_USESOURCEFORMAT_APPLY" val="0"/>
</p:tagLst>
</file>

<file path=ppt/tags/tag261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3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5*l_h_i*1_3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5*l_h_f*1_3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  <p:tag name="KSO_WM_UNIT_USESOURCEFORMAT_APPLY" val="0"/>
</p:tagLst>
</file>

<file path=ppt/tags/tag264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4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5*l_h_i*1_4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5*l_h_f*1_4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  <p:tag name="KSO_WM_UNIT_USESOURCEFORMAT_APPLY" val="0"/>
</p:tagLst>
</file>

<file path=ppt/tags/tag26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5*l_h_i*1_5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5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300_5*l_h_i*1_5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0"/>
</p:tagLst>
</file>

<file path=ppt/tags/tag2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5*l_h_f*1_5_1"/>
  <p:tag name="KSO_WM_DIAGRAM_VERSION" val="3"/>
  <p:tag name="KSO_WM_DIAGRAM_MAX_ITEMCNT" val="6"/>
  <p:tag name="KSO_WM_DIAGRAM_MIN_ITEMCNT" val="2"/>
  <p:tag name="KSO_WM_DIAGRAM_VIRTUALLY_FRAME" val="{&quot;height&quot;:407.3500061035156,&quot;width&quot;:525.6500244140625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  <p:tag name="KSO_WM_UNIT_USESOURCEFORMAT_APPLY" val="0"/>
</p:tagLst>
</file>

<file path=ppt/tags/tag270.xml><?xml version="1.0" encoding="utf-8"?>
<p:tagLst xmlns:p="http://schemas.openxmlformats.org/presentationml/2006/main">
  <p:tag name="KSO_WM_SLIDE_ID" val="custom20230300_5"/>
  <p:tag name="KSO_WM_TEMPLATE_SUBCATEGORY" val="29"/>
  <p:tag name="KSO_WM_TEMPLATE_MASTER_TYPE" val="0"/>
  <p:tag name="KSO_WM_TEMPLATE_COLOR_TYPE" val="0"/>
  <p:tag name="KSO_WM_SLIDE_ITEM_CNT" val="5"/>
  <p:tag name="KSO_WM_SLIDE_INDEX" val="5"/>
  <p:tag name="KSO_WM_TAG_VERSION" val="3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272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273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04_1*i*1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04_1*i*2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VALUE" val="909*120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04_1*d*1"/>
  <p:tag name="KSO_WM_TEMPLATE_CATEGORY" val="custom"/>
  <p:tag name="KSO_WM_TEMPLATE_INDEX" val="20232404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0"/>
  <p:tag name="KSO_WM_UNIT_PICTURE_SUBTYPE" val="b"/>
  <p:tag name="MH_PIC_SOURCE_TYPE" val="generate_slide_ai*{&quot;ai_type&quot;:&quot;generate_ppt&quot;,&quot;id&quot;:&quot;VCG41N1495299238&quot;}*auto_gallery_ai_v2.0.9_ONLINE*1745421450296_74.69_404da0d362bd-slide-0"/>
  <p:tag name="KSO_WM_UNIT_FILL_FORE_SCHEMECOLOR_INDEX" val="5"/>
  <p:tag name="KSO_WM_UNIT_FILL_TYPE" val="1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2404"/>
  <p:tag name="KSO_WM_UNIT_ID" val="custom20232404_1*a*1"/>
  <p:tag name="KSO_WM_UNIT_TEXT_TYPE" val="1"/>
  <p:tag name="KSO_WM_UNIT_PRESET_TEXT" val="单击此处添加标题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21_3*l_h_f*1_1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单击此处添加文本具体内容。"/>
  <p:tag name="KSO_WM_UNIT_USESOURCEFORMAT_APPLY" val="0"/>
</p:tagLst>
</file>

<file path=ppt/tags/tag2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21_3*l_h_a*1_1_1"/>
  <p:tag name="KSO_WM_TEMPLATE_CATEGORY" val="diagram"/>
  <p:tag name="KSO_WM_TEMPLATE_INDEX" val="20233321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FILL_TYPE" val="1"/>
  <p:tag name="KSO_WM_UNIT_FILL_FORE_SCHEMECOLOR_INDEX" val="5"/>
  <p:tag name="KSO_WM_UNIT_FILL_FORE_SCHEMECOLOR_INDEX_BRIGHTNESS" val="0"/>
  <p:tag name="KSO_WM_UNIT_PRESET_TEXT" val="添加标题"/>
  <p:tag name="KSO_WM_UNIT_USESOURCEFORMAT_APPLY" val="0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21_3*l_h_f*1_2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单击此处添加文本具体内容。"/>
  <p:tag name="KSO_WM_UNIT_USESOURCEFORMAT_APPLY" val="0"/>
</p:tagLst>
</file>

<file path=ppt/tags/tag28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21_3*l_h_a*1_2_1"/>
  <p:tag name="KSO_WM_TEMPLATE_CATEGORY" val="diagram"/>
  <p:tag name="KSO_WM_TEMPLATE_INDEX" val="20233321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FILL_TYPE" val="1"/>
  <p:tag name="KSO_WM_UNIT_FILL_FORE_SCHEMECOLOR_INDEX" val="5"/>
  <p:tag name="KSO_WM_UNIT_FILL_FORE_SCHEMECOLOR_INDEX_BRIGHTNESS" val="0"/>
  <p:tag name="KSO_WM_UNIT_PRESET_TEXT" val="添加标题"/>
  <p:tag name="KSO_WM_UNIT_USESOURCEFORMAT_APPLY" val="0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21_3*l_h_f*1_3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单击此处添加文本具体内容。"/>
  <p:tag name="KSO_WM_UNIT_USESOURCEFORMAT_APPLY" val="0"/>
</p:tagLst>
</file>

<file path=ppt/tags/tag28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21_3*l_h_a*1_3_1"/>
  <p:tag name="KSO_WM_TEMPLATE_CATEGORY" val="diagram"/>
  <p:tag name="KSO_WM_TEMPLATE_INDEX" val="20233321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FILL_TYPE" val="1"/>
  <p:tag name="KSO_WM_UNIT_FILL_FORE_SCHEMECOLOR_INDEX" val="5"/>
  <p:tag name="KSO_WM_UNIT_FILL_FORE_SCHEMECOLOR_INDEX_BRIGHTNESS" val="0"/>
  <p:tag name="KSO_WM_UNIT_PRESET_TEXT" val="添加标题"/>
  <p:tag name="KSO_WM_UNIT_USESOURCEFORMAT_APPLY" val="0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321_3*l_h_f*1_4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 单击此处添加文本具体内容。"/>
  <p:tag name="KSO_WM_UNIT_USESOURCEFORMAT_APPLY" val="0"/>
</p:tagLst>
</file>

<file path=ppt/tags/tag28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3321_3*l_h_a*1_4_1"/>
  <p:tag name="KSO_WM_TEMPLATE_CATEGORY" val="diagram"/>
  <p:tag name="KSO_WM_TEMPLATE_INDEX" val="20233321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FILL_TYPE" val="1"/>
  <p:tag name="KSO_WM_UNIT_FILL_FORE_SCHEMECOLOR_INDEX" val="5"/>
  <p:tag name="KSO_WM_UNIT_FILL_FORE_SCHEMECOLOR_INDEX_BRIGHTNESS" val="0"/>
  <p:tag name="KSO_WM_UNIT_PRESET_TEXT" val="添加标题"/>
  <p:tag name="KSO_WM_UNIT_USESOURCEFORMAT_APPLY" val="0"/>
</p:tagLst>
</file>

<file path=ppt/tags/tag28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56*333.516"/>
  <p:tag name="KSO_WM_SLIDE_POSITION" val="489.895*159.674"/>
  <p:tag name="KSO_WM_SLIDE_SUBTYPE" val="picTxt"/>
  <p:tag name="KSO_WM_DIAGRAM_GROUP_CODE" val="l1-1"/>
  <p:tag name="KSO_WM_SLIDE_DIAGTYPE" val="l"/>
  <p:tag name="KSO_WM_SLIDE_LAYOUT_NAME" val="仅标题"/>
  <p:tag name="KSO_WM_TEMPLATE_INDEX" val="20230300"/>
  <p:tag name="KSO_WM_TEMPLATE_SUBCATEGORY" val="0"/>
  <p:tag name="KSO_WM_SLIDE_INDEX" val="1"/>
  <p:tag name="KSO_WM_TAG_VERSION" val="3.0"/>
  <p:tag name="KSO_WM_SLIDE_ID" val="custom20232404_1"/>
  <p:tag name="KSO_WM_SLIDE_ITEM_CNT" val="3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15_2*a*1"/>
  <p:tag name="KSO_WM_TEMPLATE_CATEGORY" val="diagram"/>
  <p:tag name="KSO_WM_TEMPLATE_INDEX" val="2023331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15_1*l_h_f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15_1*l_h_a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15_1*l_h_f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15_1*l_h_a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15_1*l_h_f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2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15_1*l_h_a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167557224&quot;}*auto_gallery_ai_v2.0.9_ONLINE*1745421450296_74.69_404da0d362bd-slide-1"/>
  <p:tag name="KSO_WM_UNIT_LINE_FILL_TYPE" val="2"/>
  <p:tag name="KSO_WM_UNIT_USESOURCEFORMAT_APPLY" val="0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657042994&quot;}*auto_gallery_ai_v2.0.9_ONLINE*1745421450296_74.69_404da0d362bd-slide-1"/>
  <p:tag name="KSO_WM_UNIT_LINE_FILL_TYPE" val="2"/>
  <p:tag name="KSO_WM_UNIT_USESOURCEFORMAT_APPLY" val="0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614137089&quot;}*auto_gallery_ai_v2.0.9_ONLINE*1745421450296_74.69_404da0d362bd-slide-1"/>
  <p:tag name="KSO_WM_UNIT_LINE_FILL_TYPE" val="2"/>
  <p:tag name="KSO_WM_UNIT_USESOURCEFORMAT_APPLY" val="0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300.xml><?xml version="1.0" encoding="utf-8"?>
<p:tagLst xmlns:p="http://schemas.openxmlformats.org/presentationml/2006/main">
  <p:tag name="KSO_WM_SLIDE_ID" val="diagram20233315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50.394*297.555"/>
  <p:tag name="KSO_WM_SLIDE_POSITION" val="54.8032*139.2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  <p:tag name="MH_PIC_SOURCE_TYPE" val="generate_slide_ai*{&quot;ai_type&quot;:&quot;generate_ppt&quot;,&quot;id&quot;:&quot;VCG41N1354347382&quot;}*auto_gallery_ai_v2.0.9_ONLINE*1745421450296_74.69_404da0d362bd-slide-2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3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3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30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2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30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2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3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311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2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312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5387*108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300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47_3*a*1"/>
  <p:tag name="KSO_WM_TEMPLATE_CATEGORY" val="diagram"/>
  <p:tag name="KSO_WM_TEMPLATE_INDEX" val="20233147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5"/>
  <p:tag name="KSO_WM_UNIT_TEXT_FILL_TYPE" val="1"/>
  <p:tag name="KSO_WM_UNIT_USESOURCEFORMAT_APPLY" val="0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2*l_h_d*1_1_1"/>
  <p:tag name="KSO_WM_TEMPLATE_CATEGORY" val="diagram"/>
  <p:tag name="KSO_WM_TEMPLATE_INDEX" val="20233147"/>
  <p:tag name="KSO_WM_UNIT_LAYERLEVEL" val="1_1_1"/>
  <p:tag name="KSO_WM_TAG_VERSION" val="3.0"/>
  <p:tag name="KSO_WM_UNIT_VALUE" val="735*689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LINE_FORE_SCHEMECOLOR_INDEX" val="13"/>
  <p:tag name="MH_PIC_SOURCE_TYPE" val="generate_slide_ai*{&quot;ai_type&quot;:&quot;generate_ppt&quot;,&quot;id&quot;:&quot;VCG41N1251396119&quot;}*auto_gallery_ai_v2.0.9_ONLINE*1745421450296_74.69_404da0d362bd-slide-3"/>
  <p:tag name="KSO_WM_UNIT_LINE_FILL_TYPE" val="2"/>
  <p:tag name="KSO_WM_UNIT_USESOURCEFORMAT_APPLY" val="0"/>
</p:tagLst>
</file>

<file path=ppt/tags/tag3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7_2*l_h_f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47_2*l_h_a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2*l_h_d*1_2_1"/>
  <p:tag name="KSO_WM_TEMPLATE_CATEGORY" val="diagram"/>
  <p:tag name="KSO_WM_TEMPLATE_INDEX" val="20233147"/>
  <p:tag name="KSO_WM_UNIT_LAYERLEVEL" val="1_1_1"/>
  <p:tag name="KSO_WM_TAG_VERSION" val="3.0"/>
  <p:tag name="KSO_WM_UNIT_VALUE" val="735*689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251392121&quot;}*auto_gallery_ai_v2.0.9_ONLINE*1745421450296_74.69_404da0d362bd-slide-3"/>
  <p:tag name="KSO_WM_UNIT_LINE_FILL_TYPE" val="2"/>
  <p:tag name="KSO_WM_UNIT_USESOURCEFORMAT_APPLY" val="0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7_2*l_h_f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47_2*l_h_a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2*l_h_d*1_3_1"/>
  <p:tag name="KSO_WM_TEMPLATE_CATEGORY" val="diagram"/>
  <p:tag name="KSO_WM_TEMPLATE_INDEX" val="20233147"/>
  <p:tag name="KSO_WM_UNIT_LAYERLEVEL" val="1_1_1"/>
  <p:tag name="KSO_WM_TAG_VERSION" val="3.0"/>
  <p:tag name="KSO_WM_UNIT_VALUE" val="735*689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466273091&quot;}*auto_gallery_ai_v2.0.9_ONLINE*1745421450296_74.69_404da0d362bd-slide-3"/>
  <p:tag name="KSO_WM_UNIT_LINE_FILL_TYPE" val="2"/>
  <p:tag name="KSO_WM_UNIT_USESOURCEFORMAT_APPLY" val="0"/>
</p:tagLst>
</file>

<file path=ppt/tags/tag3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47_2*l_h_f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147_2*l_h_a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SLIDE_ID" val="diagram20233147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12.941*336.878"/>
  <p:tag name="KSO_WM_SLIDE_POSITION" val="73.3256*155.822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325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326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27.xml><?xml version="1.0" encoding="utf-8"?>
<p:tagLst xmlns:p="http://schemas.openxmlformats.org/presentationml/2006/main">
  <p:tag name="KSO_WM_UNIT_VALUE" val="952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84_1*d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LINE_FORE_SCHEMECOLOR_INDEX" val="1"/>
  <p:tag name="KSO_WM_UNIT_LINE_FILL_TYPE" val="2"/>
  <p:tag name="KSO_WM_UNIT_USESOURCEFORMAT_APPLY" val="0"/>
  <p:tag name="KSO_WM_UNIT_PICTURE_SUBTYPE" val="a"/>
  <p:tag name="MH_PIC_SOURCE_TYPE" val="generate_slide_ai*{&quot;ai_type&quot;:&quot;generate_ppt&quot;,&quot;id&quot;:&quot;&quot;}*auto_ai_ai_v2.0.9_ONLINE*1745421450296_74.69_404da0d362bd-slide-5"/>
  <p:tag name="KSO_WM_UNIT_FILL_FORE_SCHEMECOLOR_INDEX" val="5"/>
  <p:tag name="KSO_WM_UNIT_FILL_TYPE" val="1"/>
</p:tagLst>
</file>

<file path=ppt/tags/tag32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USESOURCEFORMAT_APPLY" val="0"/>
  <p:tag name="KSO_WM_UNIT_PRESET_TEXT" val="单击此处添加标题"/>
  <p:tag name="KSO_WM_UNIT_TEXT_TYPE" val="1"/>
</p:tagLst>
</file>

<file path=ppt/tags/tag3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6_2*l_h_f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UNIT_PRESET_TEXT" val="单击此处输入你的项正文，请尽量言简意赅的阐述观点，单击此处输入你的项正文。单击此处输入你的项正文，请尽量言简意赅的阐述观点。"/>
  <p:tag name="KSO_WM_UNIT_USESOURCEFORMAT_APPLY" val="0"/>
</p:tagLst>
</file>

<file path=ppt/tags/tag3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2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2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UNIT_PRESET_TEXT" val="单击此处输入你的项正文，请尽量言简意赅的阐述观点，单击此处输入你的项正文。单击此处输入你的项正文，请尽量言简意赅的阐述观点。"/>
  <p:tag name="KSO_WM_UNIT_USESOURCEFORMAT_APPLY" val="0"/>
</p:tagLst>
</file>

<file path=ppt/tags/tag3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2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picTxt"/>
  <p:tag name="KSO_WM_SLIDE_SIZE" val="746*95.95"/>
  <p:tag name="KSO_WM_SLIDE_POSITION" val="120.25*376.77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2*a*1"/>
  <p:tag name="KSO_WM_TEMPLATE_CATEGORY" val="diagram"/>
  <p:tag name="KSO_WM_TEMPLATE_INDEX" val="20233337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TEXT_TYPE" val="1"/>
  <p:tag name="KSO_WM_UNIT_PRESET_TEXT" val="单击此处添加标题"/>
  <p:tag name="KSO_WM_UNIT_TEXT_FILL_FORE_SCHEMECOLOR_INDEX" val="5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1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7_1*l_h_a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1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1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739852601&quot;}*auto_gallery_ai_v2.0.9_ONLINE*1745421450296_74.69_404da0d362bd-slide-6"/>
  <p:tag name="KSO_WM_UNIT_LINE_FILL_TYPE" val="2"/>
  <p:tag name="KSO_WM_UNIT_USESOURCEFORMAT_APPLY" val="0"/>
</p:tagLst>
</file>

<file path=ppt/tags/tag3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7_1*l_h_f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内容观点，以便观者准确地理解您传达的思想内容。"/>
  <p:tag name="KSO_WM_UNIT_TEXT_FILL_FORE_SCHEMECOLOR_INDEX" val="1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7_1*l_h_a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37_1*l_h_i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2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677115077&quot;}*auto_gallery_ai_v2.0.9_ONLINE*1745421450296_74.69_404da0d362bd-slide-6"/>
  <p:tag name="KSO_WM_UNIT_LINE_FILL_TYPE" val="2"/>
  <p:tag name="KSO_WM_UNIT_USESOURCEFORMAT_APPLY" val="0"/>
</p:tagLst>
</file>

<file path=ppt/tags/tag3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7_1*l_h_f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7_1*l_h_a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3337_1*l_h_i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3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284379786&quot;}*auto_gallery_ai_v2.0.9_ONLINE*1745421450296_74.69_404da0d362bd-slide-6"/>
  <p:tag name="KSO_WM_UNIT_LINE_FILL_TYPE" val="2"/>
  <p:tag name="KSO_WM_UNIT_USESOURCEFORMAT_APPLY" val="0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337_1*l_h_i*1_1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UNIT_LINE_FILL_TYPE" val="2"/>
  <p:tag name="KSO_WM_UNIT_USESOURCEFORMAT_APPLY" val="0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7_1*l_h_i*1_2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UNIT_LINE_FILL_TYPE" val="2"/>
  <p:tag name="KSO_WM_UNIT_USESOURCEFORMAT_APPLY" val="0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337_1*l_h_i*1_3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UNIT_LINE_FILL_TYPE" val="2"/>
  <p:tag name="KSO_WM_UNIT_USESOURCEFORMAT_APPLY" val="0"/>
</p:tagLst>
</file>

<file path=ppt/tags/tag351.xml><?xml version="1.0" encoding="utf-8"?>
<p:tagLst xmlns:p="http://schemas.openxmlformats.org/presentationml/2006/main">
  <p:tag name="KSO_WM_SLIDE_ID" val="diagram20233337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50.483*348.597"/>
  <p:tag name="KSO_WM_SLIDE_POSITION" val="54.8*141.874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52.xml><?xml version="1.0" encoding="utf-8"?>
<p:tagLst xmlns:p="http://schemas.openxmlformats.org/presentationml/2006/main">
  <p:tag name="KSO_WM_UNIT_VALUE" val="831*299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930_1*d*1"/>
  <p:tag name="KSO_WM_TEMPLATE_CATEGORY" val="custom"/>
  <p:tag name="KSO_WM_TEMPLATE_INDEX" val="20231930"/>
  <p:tag name="KSO_WM_UNIT_LAYERLEVEL" val="1"/>
  <p:tag name="KSO_WM_TAG_VERSION" val="3.0"/>
  <p:tag name="KSO_WM_BEAUTIFY_FLAG" val="#wm#"/>
  <p:tag name="KSO_WM_UNIT_PICTURE_SUBTYPE" val="b"/>
  <p:tag name="KSO_WM_DIAGRAM_GROUP_CODE" val="l1-1"/>
  <p:tag name="MH_PIC_SOURCE_TYPE" val="generate_slide_ai*{&quot;ai_type&quot;:&quot;generate_ppt&quot;,&quot;id&quot;:&quot;&quot;}*auto_ai_ai_v2.0.9_ONLINE*1745421450296_74.69_404da0d362bd-slide-7"/>
  <p:tag name="KSO_WM_UNIT_FILL_FORE_SCHEMECOLOR_INDEX" val="5"/>
  <p:tag name="KSO_WM_UNIT_FILL_TYPE" val="1"/>
  <p:tag name="KSO_WM_UNIT_LINE_FORE_SCHEMECOLOR_INDEX" val="1"/>
  <p:tag name="KSO_WM_UNIT_LINE_FILL_TYPE" val="2"/>
  <p:tag name="KSO_WM_UNIT_USESOURCEFORMAT_APPLY" val="0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930_1*i*1"/>
  <p:tag name="KSO_WM_TEMPLATE_CATEGORY" val="custom"/>
  <p:tag name="KSO_WM_TEMPLATE_INDEX" val="20231930"/>
  <p:tag name="KSO_WM_UNIT_LAYERLEVEL" val="1"/>
  <p:tag name="KSO_WM_TAG_VERSION" val="3.0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930_1*i*2"/>
  <p:tag name="KSO_WM_TEMPLATE_CATEGORY" val="custom"/>
  <p:tag name="KSO_WM_TEMPLATE_INDEX" val="20231930"/>
  <p:tag name="KSO_WM_UNIT_LAYERLEVEL" val="1"/>
  <p:tag name="KSO_WM_TAG_VERSION" val="3.0"/>
  <p:tag name="KSO_WM_DIAGRAM_GROUP_CODE" val="l1-1"/>
  <p:tag name="KSO_WM_UNIT_FILL_FORE_SCHEMECOLOR_INDEX" val="2"/>
  <p:tag name="KSO_WM_UNIT_FILL_TYPE" val="1"/>
  <p:tag name="KSO_WM_UNIT_TEXT_FILL_FORE_SCHEMECOLOR_INDEX" val="14"/>
  <p:tag name="KSO_WM_UNIT_TEXT_FILL_TYPE" val="1"/>
  <p:tag name="KSO_WM_UNIT_USESOURCEFORMAT_APPLY" val="0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1930"/>
  <p:tag name="KSO_WM_UNIT_ID" val="custom20231930_1*a*1"/>
  <p:tag name="KSO_WM_UNIT_TEXT_TYPE" val="1"/>
  <p:tag name="KSO_WM_DIAGRAM_GROUP_CODE" val="l1-1"/>
  <p:tag name="KSO_WM_UNIT_PRESET_TEXT" val="单击此处添加标题"/>
  <p:tag name="KSO_WM_UNIT_TEXT_FILL_FORE_SCHEMECOLOR_INDEX" val="5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6_2*l_h_f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UNIT_PRESET_TEXT" val="单击此处输入你的项正文，请尽量言简意赅的阐述观点，单击此处输入你的项正文。单击此处输入你的项正文，请尽量言简意赅的阐述观点。"/>
  <p:tag name="KSO_WM_UNIT_USESOURCEFORMAT_APPLY" val="0"/>
</p:tagLst>
</file>

<file path=ppt/tags/tag3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2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2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UNIT_PRESET_TEXT" val="单击此处输入你的项正文，请尽量言简意赅的阐述观点，单击此处输入你的项正文。单击此处输入你的项正文，请尽量言简意赅的阐述观点。"/>
  <p:tag name="KSO_WM_UNIT_USESOURCEFORMAT_APPLY" val="0"/>
</p:tagLst>
</file>

<file path=ppt/tags/tag3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2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389648438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36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46*95.95"/>
  <p:tag name="KSO_WM_SLIDE_POSITION" val="54.8*410.65"/>
  <p:tag name="KSO_WM_SLIDE_LAYOUT" val="a_d_l"/>
  <p:tag name="KSO_WM_SLIDE_LAYOUT_CNT" val="1_1_1"/>
  <p:tag name="KSO_WM_SPECIAL_SOURCE" val="bdnull"/>
  <p:tag name="KSO_WM_TEMPLATE_INDEX" val="20230300"/>
  <p:tag name="KSO_WM_TEMPLATE_SUBCATEGORY" val="0"/>
  <p:tag name="KSO_WM_SLIDE_INDEX" val="1"/>
  <p:tag name="KSO_WM_TAG_VERSION" val="3.0"/>
  <p:tag name="KSO_WM_SLIDE_ID" val="custom20231930_1"/>
  <p:tag name="KSO_WM_SLIDE_ITEM_CNT" val="2"/>
  <p:tag name="KSO_WM_DIAGRAM_GROUP_CODE" val="l1-1"/>
  <p:tag name="KSO_WM_SLIDE_DIAGTYPE" val="l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i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i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i*1_4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i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d*1_4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34*675"/>
  <p:tag name="KSO_WM_DIAGRAM_GROUP_CODE" val="l1-1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41N851479940&quot;}*auto_gallery_ai_v2.0.9_ONLINE*1745421450296_74.69_404da0d362bd-slide-8"/>
  <p:tag name="KSO_WM_UNIT_LINE_FILL_TYPE" val="2"/>
  <p:tag name="KSO_WM_UNIT_USESOURCEFORMAT_APPLY" val="0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d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34*675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41N144345815&quot;}*auto_gallery_ai_v2.0.9_ONLINE*1745421450296_74.69_404da0d362bd-slide-8"/>
  <p:tag name="KSO_WM_UNIT_LINE_FILL_TYPE" val="2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d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34*675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41N1412141490&quot;}*auto_gallery_ai_v2.0.9_ONLINE*1745421450296_74.69_404da0d362bd-slide-8"/>
  <p:tag name="KSO_WM_UNIT_LINE_FILL_TYPE" val="2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33*675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21gic16000262&quot;}*auto_gallery_ai_v2.0.9_ONLINE*1745421450296_74.69_404da0d362bd-slide-8"/>
  <p:tag name="KSO_WM_UNIT_LINE_FILL_TYPE" val="2"/>
  <p:tag name="KSO_WM_UNIT_USESOURCEFORMAT_APPLY" val="0"/>
</p:tagLst>
</file>

<file path=ppt/tags/tag3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68_3*l_h_a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3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68_3*l_h_f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3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68_3*l_h_a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TEXT_TYPE" val="1"/>
  <p:tag name="KSO_WM_UNIT_USESOURCEFORMAT_APPLY" val="0"/>
</p:tagLst>
</file>

<file path=ppt/tags/tag3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0968_3*l_h_a*1_4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TEXT_TYPE" val="1"/>
  <p:tag name="KSO_WM_UNIT_USESOURCEFORMAT_APPLY" val="0"/>
</p:tagLst>
</file>

<file path=ppt/tags/tag3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0968_3*l_h_f*1_4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输入你的项正文，文字是您思想的提炼，请尽量言简意赅的阐述观点。"/>
  <p:tag name="KSO_WM_UNIT_TEXT_TYPE" val="1"/>
  <p:tag name="KSO_WM_UNIT_TEXT_LAYER_COUNT" val="1"/>
  <p:tag name="KSO_WM_UNIT_USESOURCEFORMAT_APPLY" val="0"/>
</p:tagLst>
</file>

<file path=ppt/tags/tag3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68_3*l_h_f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输入你的项正文，文字是您思想的提炼，请尽量言简意赅的阐述观点。"/>
  <p:tag name="KSO_WM_UNIT_TEXT_TYPE" val="1"/>
  <p:tag name="KSO_WM_UNIT_TEXT_LAYER_COUNT" val="1"/>
  <p:tag name="KSO_WM_UNIT_USESOURCEFORMAT_APPLY" val="0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68_3*l_h_a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3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68_3*l_h_f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378.xml><?xml version="1.0" encoding="utf-8"?>
<p:tagLst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380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381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00_1*d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UNIT_VALUE" val="1904*3384"/>
  <p:tag name="KSO_WM_UNIT_PICTURE_SUBTYPE" val="a"/>
  <p:tag name="MH_PIC_SOURCE_TYPE" val="generate_slide_ai*{&quot;ai_type&quot;:&quot;generate_ppt&quot;,&quot;id&quot;:&quot;&quot;}*auto_ai_ai_v2.0.9_ONLINE*1745421450296_74.69_404da0d362bd-slide-10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600_1*i*2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UNIT_FILL_FORE_SCHEMECOLOR_INDEX" val="16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600_1*a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660_2*l_h_f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具体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660_2*l_h_a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660_2*l_h_f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660_2*l_h_a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660_2*l_h_f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660_2*l_h_a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660_2*l_h_i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660_2*l_h_i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660_2*l_h_i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1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2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3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397.xml><?xml version="1.0" encoding="utf-8"?>
<p:tagLst xmlns:p="http://schemas.openxmlformats.org/presentationml/2006/main">
  <p:tag name="KSO_WM_SLIDE_ID" val="custom2023360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picTxt"/>
  <p:tag name="KSO_WM_SLIDE_SIZE" val="836.717*113.503"/>
  <p:tag name="KSO_WM_SLIDE_POSITION" val="95.3*366.497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3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144_3*a*1"/>
  <p:tag name="KSO_WM_TEMPLATE_CATEGORY" val="diagram"/>
  <p:tag name="KSO_WM_TEMPLATE_INDEX" val="20233144"/>
  <p:tag name="KSO_WM_UNIT_LAYERLEVEL" val="1"/>
  <p:tag name="KSO_WM_TAG_VERSION" val="3.0"/>
  <p:tag name="KSO_WM_BEAUTIFY_FLAG" val="#wm#"/>
  <p:tag name="KSO_WM_DIAGRAM_GROUP_CODE" val="l1-1"/>
  <p:tag name="KSO_WM_UNIT_TEXT_TYPE" val="1"/>
  <p:tag name="KSO_WM_UNIT_PRESET_TEXT" val="单击此处添加标题"/>
  <p:tag name="KSO_WM_UNIT_TEXT_FILL_FORE_SCHEMECOLOR_INDEX" val="5"/>
  <p:tag name="KSO_WM_UNIT_TEXT_FILL_TYPE" val="1"/>
  <p:tag name="KSO_WM_UNIT_USESOURCEFORMAT_APPLY" val="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1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1_1"/>
  <p:tag name="KSO_WM_TEMPLATE_CATEGORY" val="diagram"/>
  <p:tag name="KSO_WM_TEMPLATE_INDEX" val="20233144"/>
  <p:tag name="KSO_WM_UNIT_LAYERLEVEL" val="1_1_1"/>
  <p:tag name="KSO_WM_TAG_VERSION" val="3.0"/>
  <p:tag name="KSO_WM_UNIT_TYPE" val="l_h_d"/>
  <p:tag name="KSO_WM_UNIT_INDEX" val="1_1_1"/>
  <p:tag name="KSO_WM_UNIT_VALUE" val="599*38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-0.25,&quot;colorType&quot;:1,&quot;foreColorIndex&quot;:5,&quot;transparency&quot;:0.8799999952316284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&quot;}*auto_ai_ai_v2.0.9_ONLINE*1745421450296_74.69_404da0d362bd-slide-11"/>
  <p:tag name="KSO_WM_UNIT_LINE_FILL_TYPE" val="2"/>
  <p:tag name="KSO_WM_UNIT_SHADOW_SCHEMECOLOR_INDEX" val="5"/>
  <p:tag name="KSO_WM_UNIT_USESOURCEFORMAT_APPLY" val="0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4_3*l_h_f*1_1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UNIT_PRESET_TEXT" val="单击此处输入您的正文，文字是您思想的提炼，请尽量言简意赅的阐述观点，单击此处输入智能图形正文"/>
  <p:tag name="KSO_WM_UNIT_TEXT_FILL_FORE_SCHEMECOLOR_INDEX" val="1"/>
  <p:tag name="KSO_WM_UNIT_TEXT_FILL_TYPE" val="1"/>
  <p:tag name="KSO_WM_UNIT_USESOURCEFORMAT_APPLY" val="0"/>
</p:tagLst>
</file>

<file path=ppt/tags/tag40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3*l_h_a*1_1_1"/>
  <p:tag name="KSO_WM_UNIT_INDEX" val="1_1_1"/>
  <p:tag name="KSO_WM_DIAGRAM_GROUP_CODE" val="l1-1"/>
  <p:tag name="KSO_WM_UNIT_TEXT_TYPE" val="1"/>
  <p:tag name="KSO_WM_DIAGRAM_VERSION" val="3"/>
  <p:tag name="KSO_WM_DIAGRAM_COLOR_TRICK" val="1"/>
  <p:tag name="KSO_WM_DIAGRAM_COLOR_TEXT_CAN_REMOVE" val="n"/>
  <p:tag name="KSO_WM_BEAUTIFY_FLAG" val="#wm#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1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SHADOW_SCHEMECOLOR_INDEX" val="5"/>
  <p:tag name="KSO_WM_UNIT_USESOURCEFORMAT_APPLY" val="0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2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2_1"/>
  <p:tag name="KSO_WM_TEMPLATE_CATEGORY" val="diagram"/>
  <p:tag name="KSO_WM_TEMPLATE_INDEX" val="20233144"/>
  <p:tag name="KSO_WM_UNIT_LAYERLEVEL" val="1_1_1"/>
  <p:tag name="KSO_WM_TAG_VERSION" val="3.0"/>
  <p:tag name="KSO_WM_UNIT_TYPE" val="l_h_d"/>
  <p:tag name="KSO_WM_UNIT_INDEX" val="1_2_1"/>
  <p:tag name="KSO_WM_UNIT_VALUE" val="599*38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-0.25,&quot;colorType&quot;:1,&quot;foreColorIndex&quot;:5,&quot;transparency&quot;:0.8799999952316284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505821282&quot;}*auto_gallery_ai_v2.0.9_ONLINE*1745421450296_74.69_404da0d362bd-slide-11"/>
  <p:tag name="KSO_WM_UNIT_LINE_FILL_TYPE" val="2"/>
  <p:tag name="KSO_WM_UNIT_SHADOW_SCHEMECOLOR_INDEX" val="5"/>
  <p:tag name="KSO_WM_UNIT_USESOURCEFORMAT_APPLY" val="0"/>
</p:tagLst>
</file>

<file path=ppt/tags/tag4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4_3*l_h_f*1_2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UNIT_PRESET_TEXT" val="单击此处输入正文，文字是您思想的提炼，请尽量言简意赅的阐述观点，单击此处输入智能图形正文"/>
  <p:tag name="KSO_WM_UNIT_TEXT_FILL_FORE_SCHEMECOLOR_INDEX" val="1"/>
  <p:tag name="KSO_WM_UNIT_TEXT_FILL_TYPE" val="1"/>
  <p:tag name="KSO_WM_UNIT_USESOURCEFORMAT_APPLY" val="0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3*l_h_a*1_2_1"/>
  <p:tag name="KSO_WM_UNIT_INDEX" val="1_2_1"/>
  <p:tag name="KSO_WM_DIAGRAM_GROUP_CODE" val="l1-1"/>
  <p:tag name="KSO_WM_UNIT_TEXT_TYPE" val="1"/>
  <p:tag name="KSO_WM_DIAGRAM_VERSION" val="3"/>
  <p:tag name="KSO_WM_DIAGRAM_COLOR_TRICK" val="1"/>
  <p:tag name="KSO_WM_DIAGRAM_COLOR_TEXT_CAN_REMOVE" val="n"/>
  <p:tag name="KSO_WM_BEAUTIFY_FLAG" val="#wm#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2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SHADOW_SCHEMECOLOR_INDEX" val="5"/>
  <p:tag name="KSO_WM_UNIT_USESOURCEFORMAT_APPLY" val="0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3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3_1"/>
  <p:tag name="KSO_WM_TEMPLATE_CATEGORY" val="diagram"/>
  <p:tag name="KSO_WM_TEMPLATE_INDEX" val="20233144"/>
  <p:tag name="KSO_WM_UNIT_LAYERLEVEL" val="1_1_1"/>
  <p:tag name="KSO_WM_TAG_VERSION" val="3.0"/>
  <p:tag name="KSO_WM_UNIT_TYPE" val="l_h_d"/>
  <p:tag name="KSO_WM_UNIT_INDEX" val="1_3_1"/>
  <p:tag name="KSO_WM_UNIT_VALUE" val="599*38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-0.25,&quot;colorType&quot;:1,&quot;foreColorIndex&quot;:5,&quot;transparency&quot;:0.8799999952316284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400458240&quot;}*auto_gallery_ai_v2.0.9_ONLINE*1745421450296_74.69_404da0d362bd-slide-11"/>
  <p:tag name="KSO_WM_UNIT_LINE_FILL_TYPE" val="2"/>
  <p:tag name="KSO_WM_UNIT_SHADOW_SCHEMECOLOR_INDEX" val="5"/>
  <p:tag name="KSO_WM_UNIT_USESOURCEFORMAT_APPLY" val="0"/>
</p:tagLst>
</file>

<file path=ppt/tags/tag4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44_3*l_h_f*1_3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UNIT_PRESET_TEXT" val="单击此处输入正文具体内容，文字是您思想的提炼，请尽量言简意赅的阐述观点，单击此处输入智能图形正文"/>
  <p:tag name="KSO_WM_UNIT_TEXT_FILL_FORE_SCHEMECOLOR_INDEX" val="1"/>
  <p:tag name="KSO_WM_UNIT_TEXT_FILL_TYPE" val="1"/>
  <p:tag name="KSO_WM_UNIT_USESOURCEFORMAT_APPLY" val="0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3*l_h_a*1_3_1"/>
  <p:tag name="KSO_WM_UNIT_INDEX" val="1_3_1"/>
  <p:tag name="KSO_WM_DIAGRAM_GROUP_CODE" val="l1-1"/>
  <p:tag name="KSO_WM_UNIT_TEXT_TYPE" val="1"/>
  <p:tag name="KSO_WM_DIAGRAM_VERSION" val="3"/>
  <p:tag name="KSO_WM_DIAGRAM_COLOR_TRICK" val="1"/>
  <p:tag name="KSO_WM_DIAGRAM_COLOR_TEXT_CAN_REMOVE" val="n"/>
  <p:tag name="KSO_WM_BEAUTIFY_FLAG" val="#wm#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3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SHADOW_SCHEMECOLOR_INDEX" val="5"/>
  <p:tag name="KSO_WM_UNIT_USESOURCEFORMAT_APPLY" val="0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4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d*1_4_1"/>
  <p:tag name="KSO_WM_TEMPLATE_CATEGORY" val="diagram"/>
  <p:tag name="KSO_WM_TEMPLATE_INDEX" val="20233144"/>
  <p:tag name="KSO_WM_UNIT_LAYERLEVEL" val="1_1_1"/>
  <p:tag name="KSO_WM_TAG_VERSION" val="3.0"/>
  <p:tag name="KSO_WM_UNIT_TYPE" val="l_h_d"/>
  <p:tag name="KSO_WM_UNIT_INDEX" val="1_4_1"/>
  <p:tag name="KSO_WM_UNIT_VALUE" val="599*38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-0.25,&quot;colorType&quot;:1,&quot;foreColorIndex&quot;:5,&quot;transparency&quot;:0.8799999952316284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78061799&quot;}*auto_gallery_ai_v2.0.9_ONLINE*1745421450296_74.69_404da0d362bd-slide-11"/>
  <p:tag name="KSO_WM_UNIT_LINE_FILL_TYPE" val="2"/>
  <p:tag name="KSO_WM_UNIT_SHADOW_SCHEMECOLOR_INDEX" val="5"/>
  <p:tag name="KSO_WM_UNIT_USESOURCEFORMAT_APPLY" val="0"/>
</p:tagLst>
</file>

<file path=ppt/tags/tag41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144_3*l_h_f*1_4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DIAGRAM_VERSION" val="3"/>
  <p:tag name="KSO_WM_DIAGRAM_COLOR_TRICK" val="1"/>
  <p:tag name="KSO_WM_DIAGRAM_COLOR_TEXT_CAN_REMOVE" val="n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UNIT_PRESET_TEXT" val="单击此处输入正文内容，文字是您思想的提炼，请言简意赅的阐述观点，单击此处输入智能图形正文"/>
  <p:tag name="KSO_WM_UNIT_TEXT_FILL_FORE_SCHEMECOLOR_INDEX" val="1"/>
  <p:tag name="KSO_WM_UNIT_TEXT_FILL_TYPE" val="1"/>
  <p:tag name="KSO_WM_UNIT_USESOURCEFORMAT_APPLY" val="0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3*l_h_a*1_4_1"/>
  <p:tag name="KSO_WM_UNIT_INDEX" val="1_4_1"/>
  <p:tag name="KSO_WM_DIAGRAM_GROUP_CODE" val="l1-1"/>
  <p:tag name="KSO_WM_UNIT_TEXT_TYPE" val="1"/>
  <p:tag name="KSO_WM_DIAGRAM_VERSION" val="3"/>
  <p:tag name="KSO_WM_DIAGRAM_COLOR_TRICK" val="1"/>
  <p:tag name="KSO_WM_DIAGRAM_COLOR_TEXT_CAN_REMOVE" val="n"/>
  <p:tag name="KSO_WM_BEAUTIFY_FLAG" val="#wm#"/>
  <p:tag name="KSO_WM_UNIT_PRESET_TEXT" val="单击添加标题"/>
  <p:tag name="KSO_WM_UNIT_TEXT_FILL_FORE_SCHEMECOLOR_INDEX" val="1"/>
  <p:tag name="KSO_WM_UNIT_TEXT_FILL_TYPE" val="1"/>
  <p:tag name="KSO_WM_UNIT_USESOURCEFORMAT_APPLY" val="0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3*l_h_i*1_4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SHADOW_SCHEMECOLOR_INDEX" val="5"/>
  <p:tag name="KSO_WM_UNIT_USESOURCEFORMAT_APPLY" val="0"/>
</p:tagLst>
</file>

<file path=ppt/tags/tag419.xml><?xml version="1.0" encoding="utf-8"?>
<p:tagLst xmlns:p="http://schemas.openxmlformats.org/presentationml/2006/main">
  <p:tag name="KSO_WM_SLIDE_ID" val="diagram20233144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50.1*366.5"/>
  <p:tag name="KSO_WM_SLIDE_POSITION" val="54.9*125.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1775"/>
  <p:tag name="KSO_WM_UNIT_ID" val="custom20231775_1*a*1"/>
  <p:tag name="KSO_WM_UNIT_PRESET_TEXT" val="单击此处添加标题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775_1*i*1"/>
  <p:tag name="KSO_WM_TEMPLATE_CATEGORY" val="custom"/>
  <p:tag name="KSO_WM_TEMPLATE_INDEX" val="20231775"/>
  <p:tag name="KSO_WM_UNIT_LAYERLEVEL" val="1"/>
  <p:tag name="KSO_WM_TAG_VERSION" val="3.0"/>
  <p:tag name="KSO_WM_BEAUTIFY_FLAG" val="#wm#"/>
  <p:tag name="KSO_WM_UNIT_USESOURCEFORMAT_APPLY" val="0"/>
</p:tagLst>
</file>

<file path=ppt/tags/tag422.xml><?xml version="1.0" encoding="utf-8"?>
<p:tagLst xmlns:p="http://schemas.openxmlformats.org/presentationml/2006/main">
  <p:tag name="KSO_WM_UNIT_VALUE" val="855*9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75_1*d*1"/>
  <p:tag name="KSO_WM_TEMPLATE_CATEGORY" val="custom"/>
  <p:tag name="KSO_WM_TEMPLATE_INDEX" val="20231775"/>
  <p:tag name="KSO_WM_UNIT_LAYERLEVEL" val="1"/>
  <p:tag name="KSO_WM_TAG_VERSION" val="3.0"/>
  <p:tag name="KSO_WM_BEAUTIFY_FLAG" val="#wm#"/>
  <p:tag name="KSO_WM_UNIT_USESOURCEFORMAT_APPLY" val="0"/>
  <p:tag name="KSO_WM_UNIT_PICTURE_SUBTYPE" val="b"/>
  <p:tag name="MH_PIC_SOURCE_TYPE" val="generate_slide_ai*{&quot;ai_type&quot;:&quot;generate_ppt&quot;,&quot;id&quot;:&quot;&quot;}*auto_ai_ai_v2.0.9_ONLINE*1745421450296_74.69_404da0d362bd-slide-12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66_2*l_h_i*1_1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79999983310699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</p:tagLst>
</file>

<file path=ppt/tags/tag424.xml><?xml version="1.0" encoding="utf-8"?>
<p:tagLst xmlns:p="http://schemas.openxmlformats.org/presentationml/2006/main">
  <p:tag name="KSO_WM_UNIT_LINE_FORE_SCHEMECOLOR_INDEX_BRIGHTNESS" val="0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766_2*l_h_i*1_1_2"/>
  <p:tag name="KSO_WM_TEMPLATE_CATEGORY" val="diagram"/>
  <p:tag name="KSO_WM_TEMPLATE_INDEX" val="2023176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  <p:tag name="KSO_WM_UNIT_LINE_FORE_SCHEMECOLOR_INDEX" val="5"/>
</p:tagLst>
</file>

<file path=ppt/tags/tag4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66_2*l_h_a*1_1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TYPE" val="1"/>
  <p:tag name="KSO_WM_UNIT_PRESET_TEXT" val="添加项标题"/>
  <p:tag name="KSO_WM_UNIT_TEXT_FILL_FORE_SCHEMECOLOR_INDEX" val="1"/>
  <p:tag name="KSO_WM_UNIT_TEXT_FILL_TYPE" val="1"/>
</p:tagLst>
</file>

<file path=ppt/tags/tag4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66_2*l_h_f*1_1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TYPE" val="1"/>
  <p:tag name="KSO_WM_UNIT_PRESET_TEXT" val="单击此处添加文本具体内容，简明扼要地阐述您的观点，单击此处添加文本具体内容。"/>
  <p:tag name="KSO_WM_UNIT_TEXT_FILL_FORE_SCHEMECOLOR_INDEX" val="1"/>
  <p:tag name="KSO_WM_UNIT_TEXT_FILL_TYPE" val="1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66_2*l_h_i*1_2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79999983310699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</p:tagLst>
</file>

<file path=ppt/tags/tag428.xml><?xml version="1.0" encoding="utf-8"?>
<p:tagLst xmlns:p="http://schemas.openxmlformats.org/presentationml/2006/main">
  <p:tag name="KSO_WM_UNIT_LINE_FORE_SCHEMECOLOR_INDEX_BRIGHTNESS" val="0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766_2*l_h_i*1_2_2"/>
  <p:tag name="KSO_WM_TEMPLATE_CATEGORY" val="diagram"/>
  <p:tag name="KSO_WM_TEMPLATE_INDEX" val="2023176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  <p:tag name="KSO_WM_UNIT_LINE_FORE_SCHEMECOLOR_INDEX" val="5"/>
</p:tagLst>
</file>

<file path=ppt/tags/tag4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66_2*l_h_a*1_2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TYPE" val="1"/>
  <p:tag name="KSO_WM_UNIT_PRESET_TEXT" val="添加项标题"/>
  <p:tag name="KSO_WM_UNIT_TEXT_FILL_FORE_SCHEMECOLOR_INDEX" val="1"/>
  <p:tag name="KSO_WM_UNIT_TEXT_FILL_TYPE" val="1"/>
</p:tagLst>
</file>

<file path=ppt/tags/tag4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66_2*l_h_f*1_2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TYPE" val="1"/>
  <p:tag name="KSO_WM_UNIT_PRESET_TEXT" val="单击此处添加文本具体内容，简明扼要地阐述您的观点，单击此处添加文本具体内容。"/>
  <p:tag name="KSO_WM_UNIT_TEXT_FILL_FORE_SCHEMECOLOR_INDEX" val="1"/>
  <p:tag name="KSO_WM_UNIT_TEXT_FILL_TYPE" val="1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766_2*l_h_i*1_3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.579999983310699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FILL_FORE_SCHEMECOLOR_INDEX" val="1"/>
  <p:tag name="KSO_WM_UNIT_TEXT_FILL_TYPE" val="1"/>
</p:tagLst>
</file>

<file path=ppt/tags/tag432.xml><?xml version="1.0" encoding="utf-8"?>
<p:tagLst xmlns:p="http://schemas.openxmlformats.org/presentationml/2006/main">
  <p:tag name="KSO_WM_UNIT_LINE_FORE_SCHEMECOLOR_INDEX_BRIGHTNESS" val="0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766_2*l_h_i*1_3_2"/>
  <p:tag name="KSO_WM_TEMPLATE_CATEGORY" val="diagram"/>
  <p:tag name="KSO_WM_TEMPLATE_INDEX" val="20231766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  <p:tag name="KSO_WM_UNIT_LINE_FORE_SCHEMECOLOR_INDEX" val="5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66_2*l_h_a*1_3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TYPE" val="1"/>
  <p:tag name="KSO_WM_UNIT_PRESET_TEXT" val="添加项标题"/>
  <p:tag name="KSO_WM_UNIT_TEXT_FILL_FORE_SCHEMECOLOR_INDEX" val="1"/>
  <p:tag name="KSO_WM_UNIT_TEXT_FILL_TYPE" val="1"/>
</p:tagLst>
</file>

<file path=ppt/tags/tag4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66_2*l_h_f*1_3_1"/>
  <p:tag name="KSO_WM_TEMPLATE_CATEGORY" val="diagram"/>
  <p:tag name="KSO_WM_TEMPLATE_INDEX" val="20231766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9.8877258300781,&quot;width&quot;:559.7518310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  <p:tag name="KSO_WM_UNIT_TEXT_TYPE" val="1"/>
  <p:tag name="KSO_WM_UNIT_PRESET_TEXT" val="单击此处添加文本具体内容，简明扼要地阐述您的观点，单击此处添加文本具体内容。"/>
  <p:tag name="KSO_WM_UNIT_TEXT_FILL_FORE_SCHEMECOLOR_INDEX" val="1"/>
  <p:tag name="KSO_WM_UNIT_TEXT_FILL_TYPE" val="1"/>
</p:tagLst>
</file>

<file path=ppt/tags/tag43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59.752*323.587"/>
  <p:tag name="KSO_WM_SLIDE_POSITION" val="366.62*137.925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300"/>
  <p:tag name="KSO_WM_TEMPLATE_SUBCATEGORY" val="0"/>
  <p:tag name="KSO_WM_SLIDE_INDEX" val="1"/>
  <p:tag name="KSO_WM_TAG_VERSION" val="3.0"/>
  <p:tag name="KSO_WM_SLIDE_ID" val="custom20231775_1"/>
  <p:tag name="KSO_WM_SLIDE_ITEM_CNT" val="3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4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43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3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3*l_h_i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5_3*l_h_f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5_3*l_h_a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TEXT_TYPE" val="1"/>
  <p:tag name="KSO_WM_UNIT_USESOURCEFORMAT_APPLY" val="0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3*l_h_d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514*514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{&quot;ai_type&quot;:&quot;generate_ppt&quot;,&quot;id&quot;:&quot;VCG41N600390320&quot;}*auto_gallery_ai_v2.0.9_ONLINE*1745421450296_74.69_404da0d362bd-slide-14"/>
  <p:tag name="KSO_WM_UNIT_LINE_FILL_TYPE" val="2"/>
  <p:tag name="KSO_WM_UNIT_USESOURCEFORMAT_APPLY" val="0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3*l_h_i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4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5_3*l_h_f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5_3*l_h_a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TEXT_TYPE" val="1"/>
  <p:tag name="KSO_WM_UNIT_USESOURCEFORMAT_APPLY" val="0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3*l_h_d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514*514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{&quot;ai_type&quot;:&quot;generate_ppt&quot;,&quot;id&quot;:&quot;VCG41N1482144597&quot;}*auto_gallery_ai_v2.0.9_ONLINE*1745421450296_74.69_404da0d362bd-slide-14"/>
  <p:tag name="KSO_WM_UNIT_LINE_FILL_TYPE" val="2"/>
  <p:tag name="KSO_WM_UNIT_USESOURCEFORMAT_APPLY" val="0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3*l_h_i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5_3*l_h_f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5_3*l_h_a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&#10;智能图形项标题"/>
  <p:tag name="KSO_WM_UNIT_TEXT_TYPE" val="1"/>
  <p:tag name="KSO_WM_UNIT_USESOURCEFORMAT_APPLY" val="0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3*l_h_d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514*514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{&quot;ai_type&quot;:&quot;generate_ppt&quot;,&quot;id&quot;:&quot;VCG41N1251352072&quot;}*auto_gallery_ai_v2.0.9_ONLINE*1745421450296_74.69_404da0d362bd-slide-14"/>
  <p:tag name="KSO_WM_UNIT_LINE_FILL_TYPE" val="2"/>
  <p:tag name="KSO_WM_UNIT_USESOURCEFORMAT_APPLY" val="0"/>
</p:tagLst>
</file>

<file path=ppt/tags/tag4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35_3*l_h_i*1_4_1"/>
  <p:tag name="KSO_WM_TEMPLATE_CATEGORY" val="diagram"/>
  <p:tag name="KSO_WM_TEMPLATE_INDEX" val="2023333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4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335_3*l_h_f*1_4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335_3*l_h_a*1_4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&#10;智能图形项标题"/>
  <p:tag name="KSO_WM_UNIT_TEXT_TYPE" val="1"/>
  <p:tag name="KSO_WM_UNIT_USESOURCEFORMAT_APPLY" val="0"/>
</p:tagLst>
</file>

<file path=ppt/tags/tag4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335_3*l_h_d*1_4_1"/>
  <p:tag name="KSO_WM_TEMPLATE_CATEGORY" val="diagram"/>
  <p:tag name="KSO_WM_TEMPLATE_INDEX" val="20233335"/>
  <p:tag name="KSO_WM_UNIT_LAYERLEVEL" val="1_1_1"/>
  <p:tag name="KSO_WM_TAG_VERSION" val="3.0"/>
  <p:tag name="KSO_WM_UNIT_VALUE" val="514*514"/>
  <p:tag name="KSO_WM_DIAGRAM_GROUP_CODE" val="l1-1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{&quot;ai_type&quot;:&quot;generate_ppt&quot;,&quot;id&quot;:&quot;VCG41N1684690311&quot;}*auto_gallery_ai_v2.0.9_ONLINE*1745421450296_74.69_404da0d362bd-slide-14"/>
  <p:tag name="KSO_WM_UNIT_LINE_FILL_TYPE" val="2"/>
  <p:tag name="KSO_WM_UNIT_USESOURCEFORMAT_APPLY" val="0"/>
</p:tagLst>
</file>

<file path=ppt/tags/tag456.xml><?xml version="1.0" encoding="utf-8"?>
<p:tagLst xmlns:p="http://schemas.openxmlformats.org/presentationml/2006/main">
  <p:tag name="KSO_WM_SLIDE_ID" val="diagram2023333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49.95*352.7"/>
  <p:tag name="KSO_WM_SLIDE_POSITION" val="54.75*140.3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11_1*i*1"/>
  <p:tag name="KSO_WM_TEMPLATE_CATEGORY" val="custom"/>
  <p:tag name="KSO_WM_TEMPLATE_INDEX" val="2023241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58.xml><?xml version="1.0" encoding="utf-8"?>
<p:tagLst xmlns:p="http://schemas.openxmlformats.org/presentationml/2006/main">
  <p:tag name="KSO_WM_UNIT_VALUE" val="1903*178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11_1*d*1"/>
  <p:tag name="KSO_WM_TEMPLATE_CATEGORY" val="custom"/>
  <p:tag name="KSO_WM_TEMPLATE_INDEX" val="20232411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  <p:tag name="KSO_WM_UNIT_PICTURE_SUBTYPE" val="a"/>
  <p:tag name="MH_PIC_SOURCE_TYPE" val="generate_slide_ai*{&quot;ai_type&quot;:&quot;generate_ppt&quot;,&quot;id&quot;:&quot;VCG41N1463311230&quot;}*auto_gallery_ai_v2.0.9_ONLINE*1745421450296_74.69_404da0d362bd-slide-15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11_1*i*2"/>
  <p:tag name="KSO_WM_TEMPLATE_CATEGORY" val="custom"/>
  <p:tag name="KSO_WM_TEMPLATE_INDEX" val="2023241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2411"/>
  <p:tag name="KSO_WM_UNIT_ID" val="custom20232411_1*a*1"/>
  <p:tag name="KSO_WM_UNIT_TEXT_FILL_FORE_SCHEMECOLOR_INDEX" val="13"/>
  <p:tag name="KSO_WM_UNIT_TEXT_FILL_TYPE" val="1"/>
  <p:tag name="KSO_WM_UNIT_USESOURCEFORMAT_APPLY" val="0"/>
  <p:tag name="KSO_WM_UNIT_PRESET_TEXT" val="单击此处添加标题"/>
  <p:tag name="KSO_WM_UNIT_TEXT_TYPE" val="1"/>
</p:tagLst>
</file>

<file path=ppt/tags/tag4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10_1*l_h_f*1_1_1"/>
  <p:tag name="KSO_WM_TEMPLATE_CATEGORY" val="diagram"/>
  <p:tag name="KSO_WM_TEMPLATE_INDEX" val="20232410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9.86810302734375,&quot;width&quot;:574.665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文本具体内容，简明扼要地阐述您的观点。根据需要可酌情增减文字，以便观者准确地理解您传达的思想，单击此处添加文本具体内容"/>
  <p:tag name="KSO_WM_UNIT_TEXT_FILL_FORE_SCHEMECOLOR_INDEX" val="1"/>
  <p:tag name="KSO_WM_UNIT_TEXT_FILL_TYPE" val="1"/>
  <p:tag name="KSO_WM_UNIT_USESOURCEFORMAT_APPLY" val="0"/>
</p:tagLst>
</file>

<file path=ppt/tags/tag4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10_1*l_h_a*1_1_1"/>
  <p:tag name="KSO_WM_TEMPLATE_CATEGORY" val="diagram"/>
  <p:tag name="KSO_WM_TEMPLATE_INDEX" val="20232410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9.86810302734375,&quot;width&quot;:574.665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4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10_1*l_h_f*1_2_1"/>
  <p:tag name="KSO_WM_TEMPLATE_CATEGORY" val="diagram"/>
  <p:tag name="KSO_WM_TEMPLATE_INDEX" val="20232410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9.86810302734375,&quot;width&quot;:574.665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文本具体内容，简明扼要地阐述您的观点。根据需要可酌情增减文字，以便观者准确地理解您传达的思想，单击此处添加文本具体内容"/>
  <p:tag name="KSO_WM_UNIT_TEXT_FILL_FORE_SCHEMECOLOR_INDEX" val="1"/>
  <p:tag name="KSO_WM_UNIT_TEXT_FILL_TYPE" val="1"/>
  <p:tag name="KSO_WM_UNIT_USESOURCEFORMAT_APPLY" val="0"/>
</p:tagLst>
</file>

<file path=ppt/tags/tag4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10_1*l_h_a*1_2_1"/>
  <p:tag name="KSO_WM_TEMPLATE_CATEGORY" val="diagram"/>
  <p:tag name="KSO_WM_TEMPLATE_INDEX" val="20232410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9.86810302734375,&quot;width&quot;:574.66503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465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518.283*326.843"/>
  <p:tag name="KSO_WM_SLIDE_POSITION" val="404.208*179.523"/>
  <p:tag name="KSO_WM_ASSIST_SLIDE" val="1"/>
  <p:tag name="KSO_WM_DIAGRAM_GROUP_CODE" val="l1-1"/>
  <p:tag name="KSO_WM_SLIDE_DIAGTYPE" val="l"/>
  <p:tag name="KSO_WM_SLIDE_SUBTYPE" val="picTxt"/>
  <p:tag name="KSO_WM_TEMPLATE_INDEX" val="20230300"/>
  <p:tag name="KSO_WM_TEMPLATE_SUBCATEGORY" val="0"/>
  <p:tag name="KSO_WM_SLIDE_INDEX" val="1"/>
  <p:tag name="KSO_WM_TAG_VERSION" val="3.0"/>
  <p:tag name="KSO_WM_SLIDE_ID" val="custom20232411_1"/>
  <p:tag name="KSO_WM_SLIDE_ITEM_CNT" val="2"/>
</p:tagLst>
</file>

<file path=ppt/tags/tag4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784_2*a*1"/>
  <p:tag name="KSO_WM_TEMPLATE_CATEGORY" val="diagram"/>
  <p:tag name="KSO_WM_TEMPLATE_INDEX" val="20231784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i*1_1_2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LINE_FILL_TYPE" val="2"/>
  <p:tag name="KSO_WM_UNIT_USESOURCEFORMAT_APPLY" val="0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d*1_1_1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1_1"/>
  <p:tag name="KSO_WM_UNIT_VALUE" val="523*673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449371354&quot;}*auto_gallery_ai_v2.0.9_ONLINE*1745421450296_74.69_404da0d362bd-slide-16"/>
  <p:tag name="KSO_WM_UNIT_LINE_FILL_TYPE" val="2"/>
  <p:tag name="KSO_WM_UNIT_USESOURCEFORMAT_APPLY" val="0"/>
</p:tagLst>
</file>

<file path=ppt/tags/tag46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84_3*l_h_f*1_1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，简明扼要地阐述您的观点。根据需要可酌情增减文字，以便观者准确地理解您传达的思想。单击此处添加文本具体内容。"/>
  <p:tag name="KSO_WM_UNIT_TEXT_FILL_FORE_SCHEMECOLOR_INDEX" val="1"/>
  <p:tag name="KSO_WM_UNIT_TEXT_FILL_TYPE" val="1"/>
  <p:tag name="KSO_WM_UNIT_USESOURCEFORMAT_APPLY" val="0"/>
</p:tagLst>
</file>

<file path=ppt/tags/tag4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84_3*l_h_a*1_1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784_3*l_h_i*1_1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i*1_2_2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LINE_FILL_TYPE" val="2"/>
  <p:tag name="KSO_WM_UNIT_USESOURCEFORMAT_APPLY" val="0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d*1_2_1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2_1"/>
  <p:tag name="KSO_WM_UNIT_VALUE" val="523*673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366916896&quot;}*auto_gallery_ai_v2.0.9_ONLINE*1745421450296_74.69_404da0d362bd-slide-16"/>
  <p:tag name="KSO_WM_UNIT_LINE_FILL_TYPE" val="2"/>
  <p:tag name="KSO_WM_UNIT_USESOURCEFORMAT_APPLY" val="0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84_3*l_h_f*1_2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内容，简明扼要地阐述您的观点。根据需要可酌情增减文字，以便观者准确地理解您传达的思想。单击此处添加文本具体内容。"/>
  <p:tag name="KSO_WM_UNIT_TEXT_FILL_FORE_SCHEMECOLOR_INDEX" val="1"/>
  <p:tag name="KSO_WM_UNIT_TEXT_FILL_TYPE" val="1"/>
  <p:tag name="KSO_WM_UNIT_USESOURCEFORMAT_APPLY" val="0"/>
</p:tagLst>
</file>

<file path=ppt/tags/tag4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84_3*l_h_a*1_2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784_3*l_h_i*1_2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i*1_3_2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LINE_FILL_TYPE" val="2"/>
  <p:tag name="KSO_WM_UNIT_USESOURCEFORMAT_APPLY" val="0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d*1_3_1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3_1"/>
  <p:tag name="KSO_WM_UNIT_VALUE" val="523*673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426144877&quot;}*auto_gallery_ai_v2.0.9_ONLINE*1745421450296_74.69_404da0d362bd-slide-16"/>
  <p:tag name="KSO_WM_UNIT_LINE_FILL_TYPE" val="2"/>
  <p:tag name="KSO_WM_UNIT_USESOURCEFORMAT_APPLY" val="0"/>
</p:tagLst>
</file>

<file path=ppt/tags/tag4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84_3*l_h_f*1_3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内容，简明扼要地阐述您的观点。根据需要可酌情增减文字，以便观者准确地理解您传达的思想。单击此处添加文本。"/>
  <p:tag name="KSO_WM_UNIT_TEXT_FILL_FORE_SCHEMECOLOR_INDEX" val="1"/>
  <p:tag name="KSO_WM_UNIT_TEXT_FILL_TYPE" val="1"/>
  <p:tag name="KSO_WM_UNIT_USESOURCEFORMAT_APPLY" val="0"/>
</p:tagLst>
</file>

<file path=ppt/tags/tag4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84_3*l_h_a*1_3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1784_3*l_h_i*1_3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i*1_4_2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LINE_FILL_TYPE" val="2"/>
  <p:tag name="KSO_WM_UNIT_USESOURCEFORMAT_APPLY" val="0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84_3*l_h_d*1_4_1"/>
  <p:tag name="KSO_WM_TEMPLATE_CATEGORY" val="diagram"/>
  <p:tag name="KSO_WM_TEMPLATE_INDEX" val="2023178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4_1"/>
  <p:tag name="KSO_WM_UNIT_VALUE" val="523*673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396044868&quot;}*auto_gallery_ai_v2.0.9_ONLINE*1745421450296_74.69_404da0d362bd-slide-16"/>
  <p:tag name="KSO_WM_UNIT_LINE_FILL_TYPE" val="2"/>
  <p:tag name="KSO_WM_UNIT_USESOURCEFORMAT_APPLY" val="0"/>
</p:tagLst>
</file>

<file path=ppt/tags/tag4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84_3*l_h_f*1_4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，简明扼要地阐述您的观点。根据需要可酌情增减文字，以便观者准确地理解您传达的思想。单击此处添加文本。"/>
  <p:tag name="KSO_WM_UNIT_TEXT_FILL_FORE_SCHEMECOLOR_INDEX" val="1"/>
  <p:tag name="KSO_WM_UNIT_TEXT_FILL_TYPE" val="1"/>
  <p:tag name="KSO_WM_UNIT_USESOURCEFORMAT_APPLY" val="0"/>
</p:tagLst>
</file>

<file path=ppt/tags/tag4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84_3*l_h_a*1_4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diagram20231784_3*l_h_i*1_4_1"/>
  <p:tag name="KSO_WM_TEMPLATE_CATEGORY" val="diagram"/>
  <p:tag name="KSO_WM_TEMPLATE_INDEX" val="20231784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8779296875,&quot;width&quot;:851.132263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487.xml><?xml version="1.0" encoding="utf-8"?>
<p:tagLst xmlns:p="http://schemas.openxmlformats.org/presentationml/2006/main">
  <p:tag name="KSO_WM_SLIDE_ID" val="diagram20231784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51.132*388.3"/>
  <p:tag name="KSO_WM_SLIDE_POSITION" val="54.7968*105.7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489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490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</p:tagLst>
</file>

<file path=ppt/tags/tag491.xml><?xml version="1.0" encoding="utf-8"?>
<p:tagLst xmlns:p="http://schemas.openxmlformats.org/presentationml/2006/main">
  <p:tag name="KSO_WM_UNIT_VALUE" val="1904*134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85_1*d*1"/>
  <p:tag name="KSO_WM_TEMPLATE_CATEGORY" val="custom"/>
  <p:tag name="KSO_WM_TEMPLATE_INDEX" val="20232485"/>
  <p:tag name="KSO_WM_UNIT_LAYERLEVEL" val="1"/>
  <p:tag name="KSO_WM_TAG_VERSION" val="3.0"/>
  <p:tag name="KSO_WM_BEAUTIFY_FLAG" val="#wm#"/>
  <p:tag name="KSO_WM_UNIT_PICTURE_SUBTYPE" val="b"/>
  <p:tag name="MH_PIC_SOURCE_TYPE" val="generate_slide_ai*{&quot;ai_type&quot;:&quot;generate_ppt&quot;,&quot;id&quot;:&quot;VCG41N1352508935&quot;}*auto_gallery_ai_v2.0.9_ONLINE*1745421450296_74.69_404da0d362bd-slide-18"/>
  <p:tag name="KSO_WM_UNIT_FILL_FORE_SCHEMECOLOR_INDEX" val="5"/>
  <p:tag name="KSO_WM_UNIT_FILL_TYPE" val="1"/>
  <p:tag name="KSO_WM_UNIT_LINE_FORE_SCHEMECOLOR_INDEX" val="5"/>
  <p:tag name="KSO_WM_UNIT_LINE_FILL_TYPE" val="2"/>
  <p:tag name="KSO_WM_UNIT_USESOURCEFORMAT_APPLY" val="0"/>
</p:tagLst>
</file>

<file path=ppt/tags/tag4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6"/>
  <p:tag name="KSO_WM_UNIT_USESOURCEFORMAT_APPLY" val="0"/>
  <p:tag name="KSO_WM_TEMPLATE_INDEX" val="20232485"/>
  <p:tag name="KSO_WM_UNIT_ID" val="custom20232485_1*a*1"/>
  <p:tag name="KSO_WM_UNIT_TEXT_TYPE" val="1"/>
  <p:tag name="KSO_WM_UNIT_PRESET_TEXT" val="单击此处添加标题"/>
  <p:tag name="KSO_WM_UNIT_TEXT_FILL_FORE_SCHEMECOLOR_INDEX" val="5"/>
  <p:tag name="KSO_WM_UNIT_TEXT_FILL_TYPE" val="1"/>
</p:tagLst>
</file>

<file path=ppt/tags/tag4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2482_1*l_h_i*1_2_3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BEAUTIFY_FLAG" val="#wm#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4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2482_1*l_h_i*1_2_2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4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2482_1*l_h_i*1_1_2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2"/>
  <p:tag name="KSO_WM_UNIT_FILL_FORE_SCHEMECOLOR_INDEX_BRIGHTNESS" val="0"/>
  <p:tag name="KSO_WM_BEAUTIFY_FLAG" val="#wm#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49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2482_1*l_h_i*1_1_3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4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2482_1*l_h_i*1_1_1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FILL_TYPE" val="1"/>
  <p:tag name="KSO_WM_BEAUTIFY_FLAG" val="#wm#"/>
  <p:tag name="KSO_WM_UNIT_FILL_TYPE" val="3"/>
  <p:tag name="KSO_WM_UNIT_SHADOW_SCHEMECOLOR_INDEX" val="5"/>
  <p:tag name="KSO_WM_UNIT_USESOURCEFORMAT_APPLY" val="0"/>
</p:tagLst>
</file>

<file path=ppt/tags/tag49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82_1*l_h_f*1_1_1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正文，请尽量言简意赅的阐述观点单击此处输入你的正文，请尽量言简意赅的阐述观点"/>
  <p:tag name="KSO_WM_UNIT_TEXT_FILL_FORE_SCHEMECOLOR_INDEX" val="1"/>
  <p:tag name="KSO_WM_UNIT_TEXT_FILL_TYPE" val="1"/>
  <p:tag name="KSO_WM_UNIT_USESOURCEFORMAT_APPLY" val="0"/>
</p:tagLst>
</file>

<file path=ppt/tags/tag49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82_1*l_h_a*1_1_1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2482_1*l_h_i*1_2_1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FILL_TYPE" val="1"/>
  <p:tag name="KSO_WM_BEAUTIFY_FLAG" val="#wm#"/>
  <p:tag name="KSO_WM_UNIT_FILL_TYPE" val="3"/>
  <p:tag name="KSO_WM_UNIT_SHADOW_SCHEMECOLOR_INDEX" val="5"/>
  <p:tag name="KSO_WM_UNIT_USESOURCEFORMAT_APPLY" val="0"/>
</p:tagLst>
</file>

<file path=ppt/tags/tag5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82_1*l_h_f*1_2_1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项正文，请尽量言简意赅的阐述观点单击此处输入你的项正文，请尽量言简意赅的阐述观点"/>
  <p:tag name="KSO_WM_UNIT_TEXT_FILL_FORE_SCHEMECOLOR_INDEX" val="1"/>
  <p:tag name="KSO_WM_UNIT_TEXT_FILL_TYPE" val="1"/>
  <p:tag name="KSO_WM_UNIT_USESOURCEFORMAT_APPLY" val="0"/>
</p:tagLst>
</file>

<file path=ppt/tags/tag5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82_1*l_h_a*1_2_1"/>
  <p:tag name="KSO_WM_TEMPLATE_CATEGORY" val="diagram"/>
  <p:tag name="KSO_WM_TEMPLATE_INDEX" val="2023248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48.8500061035156,&quot;width&quot;:628.09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0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627.12*288.72"/>
  <p:tag name="KSO_WM_SLIDE_POSITION" val="225.1*171.6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300"/>
  <p:tag name="KSO_WM_TEMPLATE_SUBCATEGORY" val="0"/>
  <p:tag name="KSO_WM_SLIDE_INDEX" val="1"/>
  <p:tag name="KSO_WM_TAG_VERSION" val="3.0"/>
  <p:tag name="KSO_WM_SLIDE_ID" val="custom20232485_1"/>
  <p:tag name="KSO_WM_SLIDE_ITEM_CNT" val="2"/>
</p:tagLst>
</file>

<file path=ppt/tags/tag5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47_3*a*1"/>
  <p:tag name="KSO_WM_TEMPLATE_CATEGORY" val="diagram"/>
  <p:tag name="KSO_WM_TEMPLATE_INDEX" val="20233147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5"/>
  <p:tag name="KSO_WM_UNIT_TEXT_FILL_TYPE" val="1"/>
  <p:tag name="KSO_WM_UNIT_USESOURCEFORMAT_APPLY" val="0"/>
</p:tagLst>
</file>

<file path=ppt/tags/tag5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1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LINE_FORE_SCHEMECOLOR_INDEX" val="13"/>
  <p:tag name="MH_PIC_SOURCE_TYPE" val="generate_slide_ai*{&quot;ai_type&quot;:&quot;generate_ppt&quot;,&quot;id&quot;:&quot;VCG41N1329340756&quot;}*auto_gallery_ai_v2.0.9_ONLINE*1745421450296_74.69_404da0d362bd-slide-19"/>
  <p:tag name="KSO_WM_UNIT_LINE_FILL_TYPE" val="2"/>
  <p:tag name="KSO_WM_UNIT_USESOURCEFORMAT_APPLY" val="0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7_3*l_h_f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5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47_3*l_h_a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2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391720695&quot;}*auto_gallery_ai_v2.0.9_ONLINE*1745421450296_74.69_404da0d362bd-slide-19"/>
  <p:tag name="KSO_WM_UNIT_LINE_FILL_TYPE" val="2"/>
  <p:tag name="KSO_WM_UNIT_USESOURCEFORMAT_APPLY" val="0"/>
</p:tagLst>
</file>

<file path=ppt/tags/tag5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7_3*l_h_f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5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47_3*l_h_a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3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433212716&quot;}*auto_gallery_ai_v2.0.9_ONLINE*1745421450296_74.69_404da0d362bd-slide-19"/>
  <p:tag name="KSO_WM_UNIT_LINE_FILL_TYPE" val="2"/>
  <p:tag name="KSO_WM_UNIT_USESOURCEFORMAT_APPLY" val="0"/>
</p:tagLst>
</file>

<file path=ppt/tags/tag51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47_3*l_h_f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5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147_3*l_h_a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3*l_h_d*1_4_1"/>
  <p:tag name="KSO_WM_TEMPLATE_CATEGORY" val="diagram"/>
  <p:tag name="KSO_WM_TEMPLATE_INDEX" val="20233147"/>
  <p:tag name="KSO_WM_UNIT_LAYERLEVEL" val="1_1_1"/>
  <p:tag name="KSO_WM_TAG_VERSION" val="3.0"/>
  <p:tag name="KSO_WM_UNIT_VALUE" val="706*662"/>
  <p:tag name="KSO_WM_DIAGRAM_GROUP_CODE" val="l1-1"/>
  <p:tag name="KSO_WM_UNIT_TYPE" val="l_h_d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78598424&quot;}*auto_gallery_ai_v2.0.9_ONLINE*1745421450296_74.69_404da0d362bd-slide-19"/>
  <p:tag name="KSO_WM_UNIT_LINE_FILL_TYPE" val="2"/>
  <p:tag name="KSO_WM_UNIT_USESOURCEFORMAT_APPLY" val="0"/>
</p:tagLst>
</file>

<file path=ppt/tags/tag5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3147_3*l_h_f*1_4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5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147_3*l_h_a*1_4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17.xml><?xml version="1.0" encoding="utf-8"?>
<p:tagLst xmlns:p="http://schemas.openxmlformats.org/presentationml/2006/main">
  <p:tag name="KSO_WM_SLIDE_ID" val="diagram20233147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0300"/>
  <p:tag name="KSO_WM_SLIDE_TYPE" val="text"/>
  <p:tag name="KSO_WM_SLIDE_SUBTYPE" val="diag"/>
  <p:tag name="KSO_WM_SLIDE_SIZE" val="812.941*336.878"/>
  <p:tag name="KSO_WM_SLIDE_POSITION" val="73.3256*155.822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5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519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  <p:tag name="MH_PIC_SOURCE_TYPE" val="generate_slide_ai*{&quot;ai_type&quot;:&quot;generate_ppt&quot;,&quot;id&quot;:&quot;VCG41N1454989651&quot;}*auto_gallery_ai_v2.0.9_ONLINE*1745421450296_74.69_404da0d362bd-slide-20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52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678_1*l_h_i*1_1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52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1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522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1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TEXT_TYPE" val="1"/>
  <p:tag name="KSO_WM_UNIT_USESOURCEFORMAT_APPLY" val="0"/>
</p:tagLst>
</file>

<file path=ppt/tags/tag52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678_1*l_h_i*1_2_1"/>
  <p:tag name="KSO_WM_TEMPLATE_CATEGORY" val="diagram"/>
  <p:tag name="KSO_WM_TEMPLATE_INDEX" val="202316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52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8_1*l_h_a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52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1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TEXT_TYPE" val="1"/>
  <p:tag name="KSO_WM_UNIT_USESOURCEFORMAT_APPLY" val="0"/>
</p:tagLst>
</file>

<file path=ppt/tags/tag526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5387*108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0300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5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528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9*f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529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</p:tagLst>
</file>

<file path=ppt/tags/tag530.xml><?xml version="1.0" encoding="utf-8"?>
<p:tagLst xmlns:p="http://schemas.openxmlformats.org/presentationml/2006/main">
  <p:tag name="KSO_WM_PRESENTATION_SOURCE" val="WPPAIGeneratePPT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2412</Words>
  <Application>WPS 演示</Application>
  <PresentationFormat>宽屏</PresentationFormat>
  <Paragraphs>330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Wingdings</vt:lpstr>
      <vt:lpstr>MiSans Normal</vt:lpstr>
      <vt:lpstr>站酷文艺体</vt:lpstr>
      <vt:lpstr>微软雅黑</vt:lpstr>
      <vt:lpstr>Arial Unicode MS</vt:lpstr>
      <vt:lpstr>Calibri</vt:lpstr>
      <vt:lpstr>WPS</vt:lpstr>
      <vt:lpstr>Office 主题</vt:lpstr>
      <vt:lpstr>1_Office 主题</vt:lpstr>
      <vt:lpstr>2_Office 主题</vt:lpstr>
      <vt:lpstr>3_Office 主题</vt:lpstr>
      <vt:lpstr>4_Office 主题</vt:lpstr>
      <vt:lpstr>5_Office 主题</vt:lpstr>
      <vt:lpstr>三农问题的探讨</vt:lpstr>
      <vt:lpstr>目录</vt:lpstr>
      <vt:lpstr>三农问题的现状</vt:lpstr>
      <vt:lpstr>农业发展现状</vt:lpstr>
      <vt:lpstr>农村社会现状</vt:lpstr>
      <vt:lpstr>农民生活现状</vt:lpstr>
      <vt:lpstr>三农问题的挑战</vt:lpstr>
      <vt:lpstr>三农问题的影响因素</vt:lpstr>
      <vt:lpstr>经济发展因素</vt:lpstr>
      <vt:lpstr>社会结构因素</vt:lpstr>
      <vt:lpstr>政策环境因素</vt:lpstr>
      <vt:lpstr>自然环境因素</vt:lpstr>
      <vt:lpstr>三农问题的政策支持</vt:lpstr>
      <vt:lpstr>国家政策导向</vt:lpstr>
      <vt:lpstr>地方政策实施</vt:lpstr>
      <vt:lpstr>政策效果评估</vt:lpstr>
      <vt:lpstr>三农问题的改革措施</vt:lpstr>
      <vt:lpstr>农业现代化改革</vt:lpstr>
      <vt:lpstr>农村治理改革</vt:lpstr>
      <vt:lpstr>农民收入提升措施</vt:lpstr>
      <vt:lpstr>三农问题的未来发展趋势</vt:lpstr>
      <vt:lpstr>农业发展趋势</vt:lpstr>
      <vt:lpstr>农村发展预测</vt:lpstr>
      <vt:lpstr>农民生活展望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WPS_1725868410</cp:lastModifiedBy>
  <cp:revision>156</cp:revision>
  <dcterms:created xsi:type="dcterms:W3CDTF">2019-06-19T02:08:00Z</dcterms:created>
  <dcterms:modified xsi:type="dcterms:W3CDTF">2025-05-06T15:33:07Z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C4630768BE954ABFA0D0FA8DD820765F_13</vt:lpwstr>
  </property>
</Properties>
</file>