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06" autoAdjust="0"/>
    <p:restoredTop sz="94660"/>
  </p:normalViewPr>
  <p:slideViewPr>
    <p:cSldViewPr snapToGrid="0">
      <p:cViewPr varScale="1">
        <p:scale>
          <a:sx n="50" d="100"/>
          <a:sy n="50" d="100"/>
        </p:scale>
        <p:origin x="51" y="7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2" Type="http://schemas.openxmlformats.org/officeDocument/2006/relationships/tableStyles" Target="tableStyles.xml"/><Relationship Id="rId21" Type="http://schemas.openxmlformats.org/officeDocument/2006/relationships/viewProps" Target="viewProps.xml"/><Relationship Id="rId20" Type="http://schemas.openxmlformats.org/officeDocument/2006/relationships/presProps" Target="presProps.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B9F4BB50-07D1-4D50-AA70-4D663973BAF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430F6FF-739B-46BB-A53A-5742AA53AF3E}"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B9F4BB50-07D1-4D50-AA70-4D663973BAF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430F6FF-739B-46BB-A53A-5742AA53AF3E}"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B9F4BB50-07D1-4D50-AA70-4D663973BAF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430F6FF-739B-46BB-A53A-5742AA53AF3E}"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p:txBody>
          <a:bodyPr/>
          <a:lstStyle/>
          <a:p>
            <a:fld id="{B9F4BB50-07D1-4D50-AA70-4D663973BAF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430F6FF-739B-46BB-A53A-5742AA53AF3E}"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B9F4BB50-07D1-4D50-AA70-4D663973BAFE}"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1430F6FF-739B-46BB-A53A-5742AA53AF3E}"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B9F4BB50-07D1-4D50-AA70-4D663973BAF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1430F6FF-739B-46BB-A53A-5742AA53AF3E}"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9F4BB50-07D1-4D50-AA70-4D663973BAFE}"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1430F6FF-739B-46BB-A53A-5742AA53AF3E}"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B9F4BB50-07D1-4D50-AA70-4D663973BAF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430F6FF-739B-46BB-A53A-5742AA53AF3E}"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B9F4BB50-07D1-4D50-AA70-4D663973BAF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430F6FF-739B-46BB-A53A-5742AA53AF3E}"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B9F4BB50-07D1-4D50-AA70-4D663973BAF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430F6FF-739B-46BB-A53A-5742AA53AF3E}"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B9F4BB50-07D1-4D50-AA70-4D663973BAF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430F6FF-739B-46BB-A53A-5742AA53AF3E}"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2">
            <a:lum/>
          </a:blip>
          <a:srcRect/>
          <a:stretch>
            <a:fillRect t="-38000" b="-38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9F4BB50-07D1-4D50-AA70-4D663973BAFE}"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430F6FF-739B-46BB-A53A-5742AA53AF3E}"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png"/><Relationship Id="rId1"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image" Target="../media/image5.png"/><Relationship Id="rId1"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image" Target="../media/image7.png"/><Relationship Id="rId1"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image" Target="../media/image9.png"/><Relationship Id="rId1" Type="http://schemas.openxmlformats.org/officeDocument/2006/relationships/image" Target="../media/image8.pn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9.xml"/><Relationship Id="rId1" Type="http://schemas.openxmlformats.org/officeDocument/2006/relationships/image" Target="../media/image10.jpe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image" Target="../media/image12.png"/><Relationship Id="rId1" Type="http://schemas.openxmlformats.org/officeDocument/2006/relationships/image" Target="../media/image11.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9.xml"/><Relationship Id="rId1" Type="http://schemas.openxmlformats.org/officeDocument/2006/relationships/image" Target="../media/image13.pn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4.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6.png"/><Relationship Id="rId1" Type="http://schemas.openxmlformats.org/officeDocument/2006/relationships/image" Target="../media/image1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1847850" y="2312988"/>
            <a:ext cx="9144000" cy="2387600"/>
          </a:xfrm>
        </p:spPr>
        <p:txBody>
          <a:bodyPr>
            <a:noAutofit/>
          </a:bodyPr>
          <a:lstStyle/>
          <a:p>
            <a:r>
              <a:rPr lang="zh-CN" altLang="en-US" sz="8800" b="1" dirty="0">
                <a:latin typeface="华文楷体" panose="02010600040101010101" pitchFamily="2" charset="-122"/>
                <a:ea typeface="华文楷体" panose="02010600040101010101" pitchFamily="2" charset="-122"/>
              </a:rPr>
              <a:t>聚焦三农：新时代的机遇与挑战</a:t>
            </a:r>
            <a:endParaRPr lang="zh-CN" altLang="en-US" sz="8800" b="1" dirty="0">
              <a:latin typeface="华文楷体" panose="02010600040101010101" pitchFamily="2" charset="-122"/>
              <a:ea typeface="华文楷体" panose="02010600040101010101" pitchFamily="2" charset="-122"/>
            </a:endParaRPr>
          </a:p>
        </p:txBody>
      </p:sp>
      <p:sp>
        <p:nvSpPr>
          <p:cNvPr id="3" name="文本框 2"/>
          <p:cNvSpPr txBox="1"/>
          <p:nvPr/>
        </p:nvSpPr>
        <p:spPr>
          <a:xfrm>
            <a:off x="5626100" y="5862320"/>
            <a:ext cx="6018530" cy="734060"/>
          </a:xfrm>
          <a:prstGeom prst="rect">
            <a:avLst/>
          </a:prstGeom>
          <a:noFill/>
        </p:spPr>
        <p:txBody>
          <a:bodyPr wrap="square" rtlCol="0">
            <a:noAutofit/>
          </a:bodyPr>
          <a:p>
            <a:r>
              <a:rPr lang="zh-CN" altLang="en-US" sz="2400" b="1"/>
              <a:t>汇报人：英语</a:t>
            </a:r>
            <a:r>
              <a:rPr lang="en-US" altLang="zh-CN" sz="2400" b="1"/>
              <a:t>242 </a:t>
            </a:r>
            <a:r>
              <a:rPr lang="zh-CN" altLang="en-US" sz="2400" b="1"/>
              <a:t>杨韵诗</a:t>
            </a:r>
            <a:r>
              <a:rPr lang="en-US" altLang="zh-CN" sz="2400" b="1"/>
              <a:t>   </a:t>
            </a:r>
            <a:r>
              <a:rPr lang="zh-CN" altLang="en-US" sz="2400" b="1"/>
              <a:t>郭景诗</a:t>
            </a:r>
            <a:r>
              <a:rPr lang="en-US" altLang="zh-CN" sz="2400" b="1"/>
              <a:t>  </a:t>
            </a:r>
            <a:r>
              <a:rPr lang="zh-CN" altLang="en-US" sz="2400" b="1"/>
              <a:t>刘丽慈</a:t>
            </a:r>
            <a:endParaRPr lang="zh-CN" altLang="en-US" sz="2400" b="1"/>
          </a:p>
          <a:p>
            <a:r>
              <a:rPr lang="en-US" altLang="zh-CN" sz="2400" b="1"/>
              <a:t>                              </a:t>
            </a:r>
            <a:r>
              <a:rPr lang="zh-CN" altLang="en-US" sz="2400" b="1"/>
              <a:t>张吉</a:t>
            </a:r>
            <a:r>
              <a:rPr lang="en-US" altLang="zh-CN" sz="2400" b="1"/>
              <a:t>     </a:t>
            </a:r>
            <a:r>
              <a:rPr lang="zh-CN" altLang="en-US" sz="2400" b="1"/>
              <a:t>彭慧琳</a:t>
            </a:r>
            <a:r>
              <a:rPr lang="en-US" altLang="zh-CN" sz="2400" b="1"/>
              <a:t>  </a:t>
            </a:r>
            <a:r>
              <a:rPr lang="zh-CN" altLang="en-US" sz="2400" b="1"/>
              <a:t>吴泽欣</a:t>
            </a:r>
            <a:endParaRPr lang="zh-CN" altLang="en-US" sz="2400" b="1"/>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6600" b="1" dirty="0">
                <a:ln w="0"/>
                <a:effectLst>
                  <a:outerShdw blurRad="38100" dist="19050" dir="2700000" algn="tl" rotWithShape="0">
                    <a:schemeClr val="dk1">
                      <a:alpha val="40000"/>
                    </a:schemeClr>
                  </a:outerShdw>
                </a:effectLst>
                <a:latin typeface="华文楷体" panose="02010600040101010101" pitchFamily="2" charset="-122"/>
                <a:ea typeface="华文楷体" panose="02010600040101010101" pitchFamily="2" charset="-122"/>
              </a:rPr>
              <a:t>探讨三农</a:t>
            </a:r>
            <a:endParaRPr lang="zh-CN" altLang="en-US" sz="6600" b="1" dirty="0">
              <a:ln w="0"/>
              <a:effectLst>
                <a:outerShdw blurRad="38100" dist="19050" dir="2700000" algn="tl" rotWithShape="0">
                  <a:schemeClr val="dk1">
                    <a:alpha val="40000"/>
                  </a:schemeClr>
                </a:outerShdw>
              </a:effectLst>
              <a:latin typeface="华文楷体" panose="02010600040101010101" pitchFamily="2" charset="-122"/>
              <a:ea typeface="华文楷体" panose="02010600040101010101" pitchFamily="2" charset="-122"/>
            </a:endParaRPr>
          </a:p>
        </p:txBody>
      </p:sp>
      <p:sp>
        <p:nvSpPr>
          <p:cNvPr id="3" name="内容占位符 2"/>
          <p:cNvSpPr>
            <a:spLocks noGrp="1"/>
          </p:cNvSpPr>
          <p:nvPr>
            <p:ph idx="1"/>
          </p:nvPr>
        </p:nvSpPr>
        <p:spPr/>
        <p:txBody>
          <a:bodyPr>
            <a:normAutofit/>
          </a:bodyPr>
          <a:lstStyle/>
          <a:p>
            <a:r>
              <a:rPr lang="zh-CN" altLang="en-US" sz="4400" dirty="0">
                <a:latin typeface="华文楷体" panose="02010600040101010101" pitchFamily="2" charset="-122"/>
                <a:ea typeface="华文楷体" panose="02010600040101010101" pitchFamily="2" charset="-122"/>
              </a:rPr>
              <a:t>三农现状与问题</a:t>
            </a:r>
            <a:endParaRPr lang="en-US" altLang="zh-CN" sz="4400" dirty="0">
              <a:latin typeface="华文楷体" panose="02010600040101010101" pitchFamily="2" charset="-122"/>
              <a:ea typeface="华文楷体" panose="02010600040101010101" pitchFamily="2" charset="-122"/>
            </a:endParaRPr>
          </a:p>
          <a:p>
            <a:r>
              <a:rPr lang="zh-CN" altLang="en-US" sz="4400" dirty="0">
                <a:latin typeface="华文楷体" panose="02010600040101010101" pitchFamily="2" charset="-122"/>
                <a:ea typeface="华文楷体" panose="02010600040101010101" pitchFamily="2" charset="-122"/>
              </a:rPr>
              <a:t>国家政策支持</a:t>
            </a:r>
            <a:endParaRPr lang="en-US" altLang="zh-CN" sz="4400" dirty="0">
              <a:latin typeface="华文楷体" panose="02010600040101010101" pitchFamily="2" charset="-122"/>
              <a:ea typeface="华文楷体" panose="02010600040101010101" pitchFamily="2" charset="-122"/>
            </a:endParaRPr>
          </a:p>
          <a:p>
            <a:r>
              <a:rPr lang="zh-CN" altLang="en-US" sz="4400" dirty="0">
                <a:latin typeface="华文楷体" panose="02010600040101010101" pitchFamily="2" charset="-122"/>
                <a:ea typeface="华文楷体" panose="02010600040101010101" pitchFamily="2" charset="-122"/>
              </a:rPr>
              <a:t>乡村振兴实践案例</a:t>
            </a:r>
            <a:endParaRPr lang="en-US" altLang="zh-CN" sz="4400" dirty="0">
              <a:latin typeface="华文楷体" panose="02010600040101010101" pitchFamily="2" charset="-122"/>
              <a:ea typeface="华文楷体" panose="02010600040101010101" pitchFamily="2" charset="-122"/>
            </a:endParaRPr>
          </a:p>
          <a:p>
            <a:r>
              <a:rPr lang="zh-CN" altLang="en-US" sz="4400" dirty="0">
                <a:latin typeface="华文楷体" panose="02010600040101010101" pitchFamily="2" charset="-122"/>
                <a:ea typeface="华文楷体" panose="02010600040101010101" pitchFamily="2" charset="-122"/>
              </a:rPr>
              <a:t>科技助力农业发展</a:t>
            </a:r>
            <a:endParaRPr lang="en-US" altLang="zh-CN" sz="4400" dirty="0">
              <a:latin typeface="华文楷体" panose="02010600040101010101" pitchFamily="2" charset="-122"/>
              <a:ea typeface="华文楷体" panose="02010600040101010101" pitchFamily="2" charset="-122"/>
            </a:endParaRPr>
          </a:p>
          <a:p>
            <a:r>
              <a:rPr lang="zh-CN" altLang="en-US" sz="4400" dirty="0">
                <a:latin typeface="华文楷体" panose="02010600040101010101" pitchFamily="2" charset="-122"/>
                <a:ea typeface="华文楷体" panose="02010600040101010101" pitchFamily="2" charset="-122"/>
              </a:rPr>
              <a:t>未来展望与行动呼吁</a:t>
            </a:r>
            <a:endParaRPr lang="zh-CN" altLang="en-US" sz="4400" dirty="0">
              <a:latin typeface="华文楷体" panose="02010600040101010101" pitchFamily="2" charset="-122"/>
              <a:ea typeface="华文楷体" panose="02010600040101010101" pitchFamily="2"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76200" y="-230743"/>
            <a:ext cx="11449050" cy="1325563"/>
          </a:xfrm>
        </p:spPr>
        <p:txBody>
          <a:bodyPr/>
          <a:lstStyle/>
          <a:p>
            <a:r>
              <a:rPr lang="zh-CN" altLang="en-US" b="1" dirty="0"/>
              <a:t>一</a:t>
            </a:r>
            <a:r>
              <a:rPr lang="en-US" altLang="zh-CN" b="1" dirty="0"/>
              <a:t>.</a:t>
            </a:r>
            <a:r>
              <a:rPr lang="zh-CN" altLang="en-US" b="1" dirty="0"/>
              <a:t>三农现状与问题</a:t>
            </a:r>
            <a:endParaRPr lang="zh-CN" altLang="en-US" b="1" dirty="0"/>
          </a:p>
        </p:txBody>
      </p:sp>
      <p:pic>
        <p:nvPicPr>
          <p:cNvPr id="4" name="内容占位符 3"/>
          <p:cNvPicPr>
            <a:picLocks noGrp="1" noChangeAspect="1"/>
          </p:cNvPicPr>
          <p:nvPr>
            <p:ph idx="1"/>
          </p:nvPr>
        </p:nvPicPr>
        <p:blipFill>
          <a:blip r:embed="rId1"/>
          <a:stretch>
            <a:fillRect/>
          </a:stretch>
        </p:blipFill>
        <p:spPr>
          <a:xfrm>
            <a:off x="0" y="781050"/>
            <a:ext cx="5495923" cy="3228975"/>
          </a:xfrm>
          <a:prstGeom prst="rect">
            <a:avLst/>
          </a:prstGeom>
        </p:spPr>
      </p:pic>
      <p:pic>
        <p:nvPicPr>
          <p:cNvPr id="5" name="图片 4"/>
          <p:cNvPicPr>
            <a:picLocks noChangeAspect="1"/>
          </p:cNvPicPr>
          <p:nvPr/>
        </p:nvPicPr>
        <p:blipFill>
          <a:blip r:embed="rId2"/>
          <a:stretch>
            <a:fillRect/>
          </a:stretch>
        </p:blipFill>
        <p:spPr>
          <a:xfrm>
            <a:off x="0" y="4010025"/>
            <a:ext cx="5495923" cy="2847975"/>
          </a:xfrm>
          <a:prstGeom prst="rect">
            <a:avLst/>
          </a:prstGeom>
        </p:spPr>
      </p:pic>
      <p:sp>
        <p:nvSpPr>
          <p:cNvPr id="7" name="文本框 6"/>
          <p:cNvSpPr txBox="1"/>
          <p:nvPr/>
        </p:nvSpPr>
        <p:spPr>
          <a:xfrm>
            <a:off x="5924550" y="1550045"/>
            <a:ext cx="6096000" cy="2000548"/>
          </a:xfrm>
          <a:prstGeom prst="rect">
            <a:avLst/>
          </a:prstGeom>
          <a:noFill/>
        </p:spPr>
        <p:txBody>
          <a:bodyPr wrap="square">
            <a:spAutoFit/>
          </a:bodyPr>
          <a:lstStyle/>
          <a:p>
            <a:r>
              <a:rPr lang="zh-CN" altLang="en-US" sz="4000" b="1" dirty="0"/>
              <a:t>现状：</a:t>
            </a:r>
            <a:endParaRPr lang="zh-CN" altLang="en-US" sz="4000" b="1" dirty="0"/>
          </a:p>
          <a:p>
            <a:r>
              <a:rPr lang="en-US" altLang="zh-CN" sz="2800" b="1" dirty="0">
                <a:solidFill>
                  <a:schemeClr val="bg1"/>
                </a:solidFill>
              </a:rPr>
              <a:t>2000 - 2023</a:t>
            </a:r>
            <a:r>
              <a:rPr lang="zh-CN" altLang="en-US" sz="2800" b="1" dirty="0">
                <a:solidFill>
                  <a:schemeClr val="bg1"/>
                </a:solidFill>
              </a:rPr>
              <a:t>年，我国农业总产值呈现出持续上升的态势，产业规模不断扩大，反映出农业发展取得一定成果</a:t>
            </a:r>
            <a:r>
              <a:rPr lang="zh-CN" altLang="en-US" dirty="0"/>
              <a:t>。</a:t>
            </a:r>
            <a:endParaRPr lang="zh-CN" altLang="en-US" dirty="0"/>
          </a:p>
        </p:txBody>
      </p:sp>
      <p:sp>
        <p:nvSpPr>
          <p:cNvPr id="9" name="文本框 8"/>
          <p:cNvSpPr txBox="1"/>
          <p:nvPr/>
        </p:nvSpPr>
        <p:spPr>
          <a:xfrm>
            <a:off x="5924550" y="4179192"/>
            <a:ext cx="6096000" cy="2246769"/>
          </a:xfrm>
          <a:prstGeom prst="rect">
            <a:avLst/>
          </a:prstGeom>
          <a:noFill/>
        </p:spPr>
        <p:txBody>
          <a:bodyPr wrap="square">
            <a:spAutoFit/>
          </a:bodyPr>
          <a:lstStyle/>
          <a:p>
            <a:r>
              <a:rPr lang="zh-CN" altLang="zh-CN" sz="2800" b="1" dirty="0">
                <a:solidFill>
                  <a:schemeClr val="bg1"/>
                </a:solidFill>
                <a:effectLst/>
                <a:latin typeface="Times New Roman" panose="02020603050405020304" pitchFamily="18" charset="0"/>
                <a:ea typeface="等线" panose="02010600030101010101" pitchFamily="2" charset="-122"/>
                <a:cs typeface="Times New Roman" panose="02020603050405020304" pitchFamily="18" charset="0"/>
              </a:rPr>
              <a:t>大量农村青壮年劳动力流向城镇，农村劳动力结构失衡，留下多为老人、妇女和儿童。农业生产劳动力不足，影响农业规模化、现代化发展，部分偏远农村地区甚至出现土地撂荒现象</a:t>
            </a:r>
            <a:endParaRPr lang="zh-CN" altLang="en-US" sz="2800" b="1" dirty="0">
              <a:solidFill>
                <a:schemeClr val="bg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a:xfrm>
            <a:off x="0" y="0"/>
            <a:ext cx="10515600" cy="1325563"/>
          </a:xfrm>
        </p:spPr>
        <p:txBody>
          <a:bodyPr/>
          <a:lstStyle/>
          <a:p>
            <a:r>
              <a:rPr lang="zh-CN" altLang="en-US" b="1" dirty="0">
                <a:latin typeface="华文楷体" panose="02010600040101010101" pitchFamily="2" charset="-122"/>
                <a:ea typeface="华文楷体" panose="02010600040101010101" pitchFamily="2" charset="-122"/>
              </a:rPr>
              <a:t>粮食安全和粮食产量</a:t>
            </a:r>
            <a:endParaRPr lang="zh-CN" altLang="en-US" b="1" dirty="0">
              <a:latin typeface="华文楷体" panose="02010600040101010101" pitchFamily="2" charset="-122"/>
              <a:ea typeface="华文楷体" panose="02010600040101010101" pitchFamily="2" charset="-122"/>
            </a:endParaRPr>
          </a:p>
        </p:txBody>
      </p:sp>
      <p:sp>
        <p:nvSpPr>
          <p:cNvPr id="5" name="文本占位符 4"/>
          <p:cNvSpPr>
            <a:spLocks noGrp="1"/>
          </p:cNvSpPr>
          <p:nvPr>
            <p:ph type="body" idx="1"/>
          </p:nvPr>
        </p:nvSpPr>
        <p:spPr>
          <a:xfrm>
            <a:off x="839788" y="2024063"/>
            <a:ext cx="5157787" cy="823912"/>
          </a:xfrm>
        </p:spPr>
        <p:txBody>
          <a:bodyPr>
            <a:noAutofit/>
          </a:bodyPr>
          <a:lstStyle/>
          <a:p>
            <a:r>
              <a:rPr lang="zh-CN" altLang="zh-CN" dirty="0">
                <a:effectLst/>
                <a:highlight>
                  <a:srgbClr val="00FF00"/>
                </a:highlight>
                <a:ea typeface="等线" panose="02010600030101010101" pitchFamily="2" charset="-122"/>
                <a:cs typeface="Times New Roman" panose="02020603050405020304" pitchFamily="18" charset="0"/>
              </a:rPr>
              <a:t>我国区域发展不平衡，部分主产区面临生态环境压力，且跨区域粮食流通成本高、效率待提升，影响粮食均衡供应</a:t>
            </a:r>
            <a:endParaRPr lang="zh-CN" altLang="en-US" dirty="0">
              <a:highlight>
                <a:srgbClr val="00FF00"/>
              </a:highlight>
            </a:endParaRPr>
          </a:p>
        </p:txBody>
      </p:sp>
      <p:pic>
        <p:nvPicPr>
          <p:cNvPr id="9" name="内容占位符 8"/>
          <p:cNvPicPr>
            <a:picLocks noGrp="1" noChangeAspect="1"/>
          </p:cNvPicPr>
          <p:nvPr>
            <p:ph sz="half" idx="2"/>
          </p:nvPr>
        </p:nvPicPr>
        <p:blipFill>
          <a:blip r:embed="rId1"/>
          <a:stretch>
            <a:fillRect/>
          </a:stretch>
        </p:blipFill>
        <p:spPr>
          <a:xfrm>
            <a:off x="839788" y="3006726"/>
            <a:ext cx="5157787" cy="3684588"/>
          </a:xfrm>
          <a:prstGeom prst="rect">
            <a:avLst/>
          </a:prstGeom>
        </p:spPr>
      </p:pic>
      <p:sp>
        <p:nvSpPr>
          <p:cNvPr id="7" name="文本占位符 6"/>
          <p:cNvSpPr>
            <a:spLocks noGrp="1"/>
          </p:cNvSpPr>
          <p:nvPr>
            <p:ph type="body" sz="quarter" idx="3"/>
          </p:nvPr>
        </p:nvSpPr>
        <p:spPr>
          <a:xfrm>
            <a:off x="6194426" y="1809750"/>
            <a:ext cx="5148265" cy="923925"/>
          </a:xfrm>
        </p:spPr>
        <p:txBody>
          <a:bodyPr>
            <a:noAutofit/>
          </a:bodyPr>
          <a:lstStyle/>
          <a:p>
            <a:pPr>
              <a:lnSpc>
                <a:spcPct val="115000"/>
              </a:lnSpc>
              <a:spcAft>
                <a:spcPts val="800"/>
              </a:spcAft>
              <a:buNone/>
            </a:pPr>
            <a:r>
              <a:rPr lang="zh-CN" altLang="zh-CN" sz="2000" kern="100" dirty="0">
                <a:effectLst/>
                <a:latin typeface="等线" panose="02010600030101010101" pitchFamily="2" charset="-122"/>
                <a:ea typeface="等线" panose="02010600030101010101" pitchFamily="2" charset="-122"/>
                <a:cs typeface="Times New Roman" panose="02020603050405020304" pitchFamily="18" charset="0"/>
              </a:rPr>
              <a:t>①</a:t>
            </a:r>
            <a:r>
              <a:rPr lang="zh-CN" altLang="zh-CN" sz="2000" kern="100" dirty="0">
                <a:effectLst/>
                <a:highlight>
                  <a:srgbClr val="00FF00"/>
                </a:highlight>
                <a:latin typeface="等线" panose="02010600030101010101" pitchFamily="2" charset="-122"/>
                <a:ea typeface="等线" panose="02010600030101010101" pitchFamily="2" charset="-122"/>
                <a:cs typeface="Times New Roman" panose="02020603050405020304" pitchFamily="18" charset="0"/>
              </a:rPr>
              <a:t>耕地面积整体呈波动变化，但粮食总产量总体上升，说明通过技术进步等手段一定程度上弥补了耕地变化带来的不利影响。</a:t>
            </a:r>
            <a:endParaRPr lang="zh-CN" altLang="zh-CN" sz="2000" kern="100" dirty="0">
              <a:effectLst/>
              <a:highlight>
                <a:srgbClr val="00FF00"/>
              </a:highlight>
              <a:latin typeface="等线" panose="02010600030101010101" pitchFamily="2" charset="-122"/>
              <a:ea typeface="等线" panose="02010600030101010101" pitchFamily="2" charset="-122"/>
              <a:cs typeface="Times New Roman" panose="02020603050405020304" pitchFamily="18" charset="0"/>
            </a:endParaRPr>
          </a:p>
          <a:p>
            <a:pPr>
              <a:buNone/>
            </a:pPr>
            <a:r>
              <a:rPr lang="zh-CN" altLang="zh-CN" sz="2000" dirty="0">
                <a:effectLst/>
                <a:highlight>
                  <a:srgbClr val="00FF00"/>
                </a:highlight>
                <a:ea typeface="等线" panose="02010600030101010101" pitchFamily="2" charset="-122"/>
                <a:cs typeface="Times New Roman" panose="02020603050405020304" pitchFamily="18" charset="0"/>
              </a:rPr>
              <a:t>②粮食总产量和人均粮食产量均呈上升趋势，人均粮食产量在</a:t>
            </a:r>
            <a:r>
              <a:rPr lang="en-US" altLang="zh-CN" sz="2000" dirty="0">
                <a:effectLst/>
                <a:highlight>
                  <a:srgbClr val="00FF00"/>
                </a:highlight>
                <a:ea typeface="等线" panose="02010600030101010101" pitchFamily="2" charset="-122"/>
                <a:cs typeface="Times New Roman" panose="02020603050405020304" pitchFamily="18" charset="0"/>
              </a:rPr>
              <a:t>2017</a:t>
            </a:r>
            <a:r>
              <a:rPr lang="zh-CN" altLang="zh-CN" sz="2000" dirty="0">
                <a:effectLst/>
                <a:highlight>
                  <a:srgbClr val="00FF00"/>
                </a:highlight>
                <a:ea typeface="等线" panose="02010600030101010101" pitchFamily="2" charset="-122"/>
                <a:cs typeface="Times New Roman" panose="02020603050405020304" pitchFamily="18" charset="0"/>
              </a:rPr>
              <a:t>年达到较高水平，反映出粮食供应能力提升，能较好满足人口增长需求</a:t>
            </a:r>
            <a:endParaRPr lang="zh-CN" altLang="en-US" sz="2000" dirty="0">
              <a:highlight>
                <a:srgbClr val="00FF00"/>
              </a:highlight>
            </a:endParaRPr>
          </a:p>
        </p:txBody>
      </p:sp>
      <p:pic>
        <p:nvPicPr>
          <p:cNvPr id="10" name="内容占位符 9"/>
          <p:cNvPicPr>
            <a:picLocks noGrp="1" noChangeAspect="1"/>
          </p:cNvPicPr>
          <p:nvPr>
            <p:ph sz="quarter" idx="4"/>
          </p:nvPr>
        </p:nvPicPr>
        <p:blipFill>
          <a:blip r:embed="rId2"/>
          <a:stretch>
            <a:fillRect/>
          </a:stretch>
        </p:blipFill>
        <p:spPr>
          <a:xfrm>
            <a:off x="6194426" y="3000376"/>
            <a:ext cx="5183188" cy="3684587"/>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4">
            <a:lumMod val="75000"/>
          </a:schemeClr>
        </a:solidFill>
        <a:effectLst/>
      </p:bgPr>
    </p:bg>
    <p:spTree>
      <p:nvGrpSpPr>
        <p:cNvPr id="1" name=""/>
        <p:cNvGrpSpPr/>
        <p:nvPr/>
      </p:nvGrpSpPr>
      <p:grpSpPr>
        <a:xfrm>
          <a:off x="0" y="0"/>
          <a:ext cx="0" cy="0"/>
          <a:chOff x="0" y="0"/>
          <a:chExt cx="0" cy="0"/>
        </a:xfrm>
      </p:grpSpPr>
      <p:sp>
        <p:nvSpPr>
          <p:cNvPr id="8" name="文本框 7"/>
          <p:cNvSpPr txBox="1"/>
          <p:nvPr/>
        </p:nvSpPr>
        <p:spPr>
          <a:xfrm>
            <a:off x="266700" y="1325563"/>
            <a:ext cx="11925300" cy="5045035"/>
          </a:xfrm>
          <a:prstGeom prst="rect">
            <a:avLst/>
          </a:prstGeom>
          <a:noFill/>
        </p:spPr>
        <p:txBody>
          <a:bodyPr wrap="square">
            <a:spAutoFit/>
          </a:bodyPr>
          <a:lstStyle/>
          <a:p>
            <a:pPr>
              <a:lnSpc>
                <a:spcPct val="115000"/>
              </a:lnSpc>
              <a:spcAft>
                <a:spcPts val="800"/>
              </a:spcAft>
              <a:buNone/>
            </a:pPr>
            <a:r>
              <a:rPr lang="zh-CN" altLang="zh-CN" sz="2400" b="1" kern="100" dirty="0">
                <a:effectLst/>
                <a:highlight>
                  <a:srgbClr val="FFFF00"/>
                </a:highlight>
                <a:latin typeface="等线" panose="02010600030101010101" pitchFamily="2" charset="-122"/>
                <a:ea typeface="等线" panose="02010600030101010101" pitchFamily="2" charset="-122"/>
                <a:cs typeface="Times New Roman" panose="02020603050405020304" pitchFamily="18" charset="0"/>
              </a:rPr>
              <a:t>农业领域关键问题</a:t>
            </a:r>
            <a:endParaRPr lang="zh-CN" altLang="zh-CN" sz="2400" b="1" kern="100" dirty="0">
              <a:effectLst/>
              <a:latin typeface="等线" panose="02010600030101010101" pitchFamily="2" charset="-122"/>
              <a:ea typeface="等线" panose="02010600030101010101" pitchFamily="2" charset="-122"/>
              <a:cs typeface="Times New Roman" panose="02020603050405020304" pitchFamily="18" charset="0"/>
            </a:endParaRPr>
          </a:p>
          <a:p>
            <a:pPr marL="342900" lvl="0" indent="-342900">
              <a:lnSpc>
                <a:spcPct val="115000"/>
              </a:lnSpc>
              <a:buFont typeface="+mj-ea"/>
              <a:buAutoNum type="circleNumDbPlain"/>
            </a:pPr>
            <a:r>
              <a:rPr lang="zh-CN" altLang="zh-CN" sz="2000" b="1" kern="100" dirty="0">
                <a:effectLst/>
                <a:latin typeface="等线" panose="02010600030101010101" pitchFamily="2" charset="-122"/>
                <a:ea typeface="等线" panose="02010600030101010101" pitchFamily="2" charset="-122"/>
                <a:cs typeface="Times New Roman" panose="02020603050405020304" pitchFamily="18" charset="0"/>
              </a:rPr>
              <a:t>生产方式粗放：依赖人力</a:t>
            </a:r>
            <a:r>
              <a:rPr lang="en-US" altLang="zh-CN" sz="2000" b="1" kern="100" dirty="0">
                <a:effectLst/>
                <a:latin typeface="等线" panose="02010600030101010101" pitchFamily="2" charset="-122"/>
                <a:ea typeface="等线" panose="02010600030101010101" pitchFamily="2" charset="-122"/>
                <a:cs typeface="Times New Roman" panose="02020603050405020304" pitchFamily="18" charset="0"/>
              </a:rPr>
              <a:t>/</a:t>
            </a:r>
            <a:r>
              <a:rPr lang="zh-CN" altLang="zh-CN" sz="2000" b="1" kern="100" dirty="0">
                <a:effectLst/>
                <a:latin typeface="等线" panose="02010600030101010101" pitchFamily="2" charset="-122"/>
                <a:ea typeface="等线" panose="02010600030101010101" pitchFamily="2" charset="-122"/>
                <a:cs typeface="Times New Roman" panose="02020603050405020304" pitchFamily="18" charset="0"/>
              </a:rPr>
              <a:t>传统技术，机械化、数字化覆盖率低</a:t>
            </a:r>
            <a:endParaRPr lang="zh-CN" altLang="zh-CN" sz="2000" b="1" kern="100" dirty="0">
              <a:effectLst/>
              <a:latin typeface="等线" panose="02010600030101010101" pitchFamily="2" charset="-122"/>
              <a:ea typeface="等线" panose="02010600030101010101" pitchFamily="2" charset="-122"/>
              <a:cs typeface="Times New Roman" panose="02020603050405020304" pitchFamily="18" charset="0"/>
            </a:endParaRPr>
          </a:p>
          <a:p>
            <a:pPr marL="342900" lvl="0" indent="-342900">
              <a:lnSpc>
                <a:spcPct val="115000"/>
              </a:lnSpc>
              <a:buFont typeface="+mj-ea"/>
              <a:buAutoNum type="circleNumDbPlain"/>
            </a:pPr>
            <a:r>
              <a:rPr lang="zh-CN" altLang="zh-CN" sz="2000" b="1" kern="100" dirty="0">
                <a:effectLst/>
                <a:latin typeface="等线" panose="02010600030101010101" pitchFamily="2" charset="-122"/>
                <a:ea typeface="等线" panose="02010600030101010101" pitchFamily="2" charset="-122"/>
                <a:cs typeface="Times New Roman" panose="02020603050405020304" pitchFamily="18" charset="0"/>
              </a:rPr>
              <a:t>产业链条短：初级产品占比高，深加工不足（如农产品加工转化率仅为发达国家</a:t>
            </a:r>
            <a:r>
              <a:rPr lang="en-US" altLang="zh-CN" sz="2000" b="1" kern="100" dirty="0">
                <a:effectLst/>
                <a:latin typeface="等线" panose="02010600030101010101" pitchFamily="2" charset="-122"/>
                <a:ea typeface="等线" panose="02010600030101010101" pitchFamily="2" charset="-122"/>
                <a:cs typeface="Times New Roman" panose="02020603050405020304" pitchFamily="18" charset="0"/>
              </a:rPr>
              <a:t>60%-70%</a:t>
            </a:r>
            <a:r>
              <a:rPr lang="zh-CN" altLang="zh-CN" sz="2000" b="1" kern="100" dirty="0">
                <a:effectLst/>
                <a:latin typeface="等线" panose="02010600030101010101" pitchFamily="2" charset="-122"/>
                <a:ea typeface="等线" panose="02010600030101010101" pitchFamily="2" charset="-122"/>
                <a:cs typeface="Times New Roman" panose="02020603050405020304" pitchFamily="18" charset="0"/>
              </a:rPr>
              <a:t>）</a:t>
            </a:r>
            <a:endParaRPr lang="zh-CN" altLang="zh-CN" sz="2000" b="1" kern="100" dirty="0">
              <a:effectLst/>
              <a:latin typeface="等线" panose="02010600030101010101" pitchFamily="2" charset="-122"/>
              <a:ea typeface="等线" panose="02010600030101010101" pitchFamily="2" charset="-122"/>
              <a:cs typeface="Times New Roman" panose="02020603050405020304" pitchFamily="18" charset="0"/>
            </a:endParaRPr>
          </a:p>
          <a:p>
            <a:pPr marL="342900" lvl="0" indent="-342900">
              <a:lnSpc>
                <a:spcPct val="115000"/>
              </a:lnSpc>
              <a:spcAft>
                <a:spcPts val="800"/>
              </a:spcAft>
              <a:buFont typeface="+mj-ea"/>
              <a:buAutoNum type="circleNumDbPlain"/>
            </a:pPr>
            <a:r>
              <a:rPr lang="zh-CN" altLang="zh-CN" sz="2000" b="1" kern="100" dirty="0">
                <a:effectLst/>
                <a:latin typeface="等线" panose="02010600030101010101" pitchFamily="2" charset="-122"/>
                <a:ea typeface="等线" panose="02010600030101010101" pitchFamily="2" charset="-122"/>
                <a:cs typeface="Times New Roman" panose="02020603050405020304" pitchFamily="18" charset="0"/>
              </a:rPr>
              <a:t>抗风险能力弱：受气候、市场波动影响大，保险</a:t>
            </a:r>
            <a:r>
              <a:rPr lang="en-US" altLang="zh-CN" sz="2000" b="1" kern="100" dirty="0">
                <a:effectLst/>
                <a:latin typeface="等线" panose="02010600030101010101" pitchFamily="2" charset="-122"/>
                <a:ea typeface="等线" panose="02010600030101010101" pitchFamily="2" charset="-122"/>
                <a:cs typeface="Times New Roman" panose="02020603050405020304" pitchFamily="18" charset="0"/>
              </a:rPr>
              <a:t>/</a:t>
            </a:r>
            <a:r>
              <a:rPr lang="zh-CN" altLang="zh-CN" sz="2000" b="1" kern="100" dirty="0">
                <a:effectLst/>
                <a:latin typeface="等线" panose="02010600030101010101" pitchFamily="2" charset="-122"/>
                <a:ea typeface="等线" panose="02010600030101010101" pitchFamily="2" charset="-122"/>
                <a:cs typeface="Times New Roman" panose="02020603050405020304" pitchFamily="18" charset="0"/>
              </a:rPr>
              <a:t>期货工具应用不足</a:t>
            </a:r>
            <a:endParaRPr lang="zh-CN" altLang="zh-CN" sz="2000" b="1" kern="100" dirty="0">
              <a:effectLst/>
              <a:latin typeface="等线" panose="02010600030101010101" pitchFamily="2" charset="-122"/>
              <a:ea typeface="等线" panose="02010600030101010101" pitchFamily="2" charset="-122"/>
              <a:cs typeface="Times New Roman" panose="02020603050405020304" pitchFamily="18" charset="0"/>
            </a:endParaRPr>
          </a:p>
          <a:p>
            <a:pPr>
              <a:lnSpc>
                <a:spcPct val="115000"/>
              </a:lnSpc>
              <a:spcAft>
                <a:spcPts val="800"/>
              </a:spcAft>
              <a:buNone/>
            </a:pPr>
            <a:r>
              <a:rPr lang="en-US" altLang="zh-CN" sz="2400" b="1" kern="100" dirty="0">
                <a:effectLst/>
                <a:latin typeface="等线" panose="02010600030101010101" pitchFamily="2" charset="-122"/>
                <a:ea typeface="等线" panose="02010600030101010101" pitchFamily="2" charset="-122"/>
                <a:cs typeface="Times New Roman" panose="02020603050405020304" pitchFamily="18" charset="0"/>
              </a:rPr>
              <a:t> </a:t>
            </a:r>
            <a:r>
              <a:rPr lang="zh-CN" altLang="zh-CN" sz="2400" b="1" kern="100" dirty="0">
                <a:effectLst/>
                <a:highlight>
                  <a:srgbClr val="FFFF00"/>
                </a:highlight>
                <a:latin typeface="等线" panose="02010600030101010101" pitchFamily="2" charset="-122"/>
                <a:ea typeface="等线" panose="02010600030101010101" pitchFamily="2" charset="-122"/>
                <a:cs typeface="Times New Roman" panose="02020603050405020304" pitchFamily="18" charset="0"/>
              </a:rPr>
              <a:t>农村领域关键问题</a:t>
            </a:r>
            <a:endParaRPr lang="zh-CN" altLang="zh-CN" sz="2400" b="1" kern="100" dirty="0">
              <a:effectLst/>
              <a:latin typeface="等线" panose="02010600030101010101" pitchFamily="2" charset="-122"/>
              <a:ea typeface="等线" panose="02010600030101010101" pitchFamily="2" charset="-122"/>
              <a:cs typeface="Times New Roman" panose="02020603050405020304" pitchFamily="18" charset="0"/>
            </a:endParaRPr>
          </a:p>
          <a:p>
            <a:pPr marL="342900" lvl="0" indent="-342900">
              <a:lnSpc>
                <a:spcPct val="115000"/>
              </a:lnSpc>
              <a:buFont typeface="+mj-ea"/>
              <a:buAutoNum type="circleNumDbPlain"/>
            </a:pPr>
            <a:r>
              <a:rPr lang="zh-CN" altLang="zh-CN" sz="2000" b="1" kern="100" dirty="0">
                <a:effectLst/>
                <a:latin typeface="等线" panose="02010600030101010101" pitchFamily="2" charset="-122"/>
                <a:ea typeface="等线" panose="02010600030101010101" pitchFamily="2" charset="-122"/>
                <a:cs typeface="Times New Roman" panose="02020603050405020304" pitchFamily="18" charset="0"/>
              </a:rPr>
              <a:t>基础设施薄弱：部分地区道路、水利、网络等公共服务滞后</a:t>
            </a:r>
            <a:endParaRPr lang="zh-CN" altLang="zh-CN" sz="2000" b="1" kern="100" dirty="0">
              <a:effectLst/>
              <a:latin typeface="等线" panose="02010600030101010101" pitchFamily="2" charset="-122"/>
              <a:ea typeface="等线" panose="02010600030101010101" pitchFamily="2" charset="-122"/>
              <a:cs typeface="Times New Roman" panose="02020603050405020304" pitchFamily="18" charset="0"/>
            </a:endParaRPr>
          </a:p>
          <a:p>
            <a:pPr marL="342900" lvl="0" indent="-342900">
              <a:lnSpc>
                <a:spcPct val="115000"/>
              </a:lnSpc>
              <a:buFont typeface="+mj-ea"/>
              <a:buAutoNum type="circleNumDbPlain"/>
            </a:pPr>
            <a:r>
              <a:rPr lang="zh-CN" altLang="zh-CN" sz="2000" b="1" kern="100" dirty="0">
                <a:effectLst/>
                <a:latin typeface="等线" panose="02010600030101010101" pitchFamily="2" charset="-122"/>
                <a:ea typeface="等线" panose="02010600030101010101" pitchFamily="2" charset="-122"/>
                <a:cs typeface="Times New Roman" panose="02020603050405020304" pitchFamily="18" charset="0"/>
              </a:rPr>
              <a:t>人才流失严重：青壮年劳动力向城镇迁移，</a:t>
            </a:r>
            <a:r>
              <a:rPr lang="en-US" altLang="zh-CN" sz="2000" b="1" kern="100" dirty="0">
                <a:effectLst/>
                <a:latin typeface="等线" panose="02010600030101010101" pitchFamily="2" charset="-122"/>
                <a:ea typeface="等线" panose="02010600030101010101" pitchFamily="2" charset="-122"/>
                <a:cs typeface="Times New Roman" panose="02020603050405020304" pitchFamily="18" charset="0"/>
              </a:rPr>
              <a:t>“</a:t>
            </a:r>
            <a:r>
              <a:rPr lang="zh-CN" altLang="zh-CN" sz="2000" b="1" kern="100" dirty="0">
                <a:effectLst/>
                <a:latin typeface="等线" panose="02010600030101010101" pitchFamily="2" charset="-122"/>
                <a:ea typeface="等线" panose="02010600030101010101" pitchFamily="2" charset="-122"/>
                <a:cs typeface="Times New Roman" panose="02020603050405020304" pitchFamily="18" charset="0"/>
              </a:rPr>
              <a:t>留守老人</a:t>
            </a:r>
            <a:r>
              <a:rPr lang="en-US" altLang="zh-CN" sz="2000" b="1" kern="100" dirty="0">
                <a:effectLst/>
                <a:latin typeface="等线" panose="02010600030101010101" pitchFamily="2" charset="-122"/>
                <a:ea typeface="等线" panose="02010600030101010101" pitchFamily="2" charset="-122"/>
                <a:cs typeface="Times New Roman" panose="02020603050405020304" pitchFamily="18" charset="0"/>
              </a:rPr>
              <a:t>+</a:t>
            </a:r>
            <a:r>
              <a:rPr lang="zh-CN" altLang="zh-CN" sz="2000" b="1" kern="100" dirty="0">
                <a:effectLst/>
                <a:latin typeface="等线" panose="02010600030101010101" pitchFamily="2" charset="-122"/>
                <a:ea typeface="等线" panose="02010600030101010101" pitchFamily="2" charset="-122"/>
                <a:cs typeface="Times New Roman" panose="02020603050405020304" pitchFamily="18" charset="0"/>
              </a:rPr>
              <a:t>儿童</a:t>
            </a:r>
            <a:r>
              <a:rPr lang="en-US" altLang="zh-CN" sz="2000" b="1" kern="100" dirty="0">
                <a:effectLst/>
                <a:latin typeface="等线" panose="02010600030101010101" pitchFamily="2" charset="-122"/>
                <a:ea typeface="等线" panose="02010600030101010101" pitchFamily="2" charset="-122"/>
                <a:cs typeface="Times New Roman" panose="02020603050405020304" pitchFamily="18" charset="0"/>
              </a:rPr>
              <a:t>”</a:t>
            </a:r>
            <a:r>
              <a:rPr lang="zh-CN" altLang="zh-CN" sz="2000" b="1" kern="100" dirty="0">
                <a:effectLst/>
                <a:latin typeface="等线" panose="02010600030101010101" pitchFamily="2" charset="-122"/>
                <a:ea typeface="等线" panose="02010600030101010101" pitchFamily="2" charset="-122"/>
                <a:cs typeface="Times New Roman" panose="02020603050405020304" pitchFamily="18" charset="0"/>
              </a:rPr>
              <a:t>成主流</a:t>
            </a:r>
            <a:endParaRPr lang="zh-CN" altLang="zh-CN" sz="2000" b="1" kern="100" dirty="0">
              <a:effectLst/>
              <a:latin typeface="等线" panose="02010600030101010101" pitchFamily="2" charset="-122"/>
              <a:ea typeface="等线" panose="02010600030101010101" pitchFamily="2" charset="-122"/>
              <a:cs typeface="Times New Roman" panose="02020603050405020304" pitchFamily="18" charset="0"/>
            </a:endParaRPr>
          </a:p>
          <a:p>
            <a:pPr marL="342900" lvl="0" indent="-342900">
              <a:lnSpc>
                <a:spcPct val="115000"/>
              </a:lnSpc>
              <a:spcAft>
                <a:spcPts val="800"/>
              </a:spcAft>
              <a:buFont typeface="+mj-ea"/>
              <a:buAutoNum type="circleNumDbPlain"/>
            </a:pPr>
            <a:r>
              <a:rPr lang="zh-CN" altLang="zh-CN" sz="2000" b="1" kern="100" dirty="0">
                <a:effectLst/>
                <a:latin typeface="等线" panose="02010600030101010101" pitchFamily="2" charset="-122"/>
                <a:ea typeface="等线" panose="02010600030101010101" pitchFamily="2" charset="-122"/>
                <a:cs typeface="Times New Roman" panose="02020603050405020304" pitchFamily="18" charset="0"/>
              </a:rPr>
              <a:t>生态环境压力：过度开垦、农药化肥滥用导致土壤退化、污染</a:t>
            </a:r>
            <a:endParaRPr lang="zh-CN" altLang="zh-CN" sz="2000" b="1" kern="100" dirty="0">
              <a:effectLst/>
              <a:latin typeface="等线" panose="02010600030101010101" pitchFamily="2" charset="-122"/>
              <a:ea typeface="等线" panose="02010600030101010101" pitchFamily="2" charset="-122"/>
              <a:cs typeface="Times New Roman" panose="02020603050405020304" pitchFamily="18" charset="0"/>
            </a:endParaRPr>
          </a:p>
          <a:p>
            <a:pPr>
              <a:lnSpc>
                <a:spcPct val="115000"/>
              </a:lnSpc>
              <a:spcAft>
                <a:spcPts val="800"/>
              </a:spcAft>
              <a:buNone/>
            </a:pPr>
            <a:r>
              <a:rPr lang="zh-CN" altLang="zh-CN" sz="2400" b="1" kern="100" dirty="0">
                <a:effectLst/>
                <a:highlight>
                  <a:srgbClr val="FFFF00"/>
                </a:highlight>
                <a:latin typeface="等线" panose="02010600030101010101" pitchFamily="2" charset="-122"/>
                <a:ea typeface="等线" panose="02010600030101010101" pitchFamily="2" charset="-122"/>
                <a:cs typeface="Times New Roman" panose="02020603050405020304" pitchFamily="18" charset="0"/>
              </a:rPr>
              <a:t>农民领域关键问题</a:t>
            </a:r>
            <a:endParaRPr lang="zh-CN" altLang="zh-CN" sz="2400" b="1" kern="100" dirty="0">
              <a:effectLst/>
              <a:latin typeface="等线" panose="02010600030101010101" pitchFamily="2" charset="-122"/>
              <a:ea typeface="等线" panose="02010600030101010101" pitchFamily="2" charset="-122"/>
              <a:cs typeface="Times New Roman" panose="02020603050405020304" pitchFamily="18" charset="0"/>
            </a:endParaRPr>
          </a:p>
          <a:p>
            <a:pPr marL="342900" lvl="0" indent="-342900">
              <a:lnSpc>
                <a:spcPct val="115000"/>
              </a:lnSpc>
              <a:buFont typeface="+mj-ea"/>
              <a:buAutoNum type="circleNumDbPlain"/>
            </a:pPr>
            <a:r>
              <a:rPr lang="zh-CN" altLang="zh-CN" sz="2000" b="1" kern="100" dirty="0">
                <a:effectLst/>
                <a:latin typeface="等线" panose="02010600030101010101" pitchFamily="2" charset="-122"/>
                <a:ea typeface="等线" panose="02010600030101010101" pitchFamily="2" charset="-122"/>
                <a:cs typeface="Times New Roman" panose="02020603050405020304" pitchFamily="18" charset="0"/>
              </a:rPr>
              <a:t>收入水平偏低</a:t>
            </a:r>
            <a:r>
              <a:rPr lang="zh-CN" altLang="zh-CN" sz="2000" b="1" kern="100" dirty="0">
                <a:effectLst/>
                <a:latin typeface="Times New Roman" panose="02020603050405020304" pitchFamily="18" charset="0"/>
                <a:ea typeface="等线" panose="02010600030101010101" pitchFamily="2" charset="-122"/>
                <a:cs typeface="Times New Roman" panose="02020603050405020304" pitchFamily="18" charset="0"/>
              </a:rPr>
              <a:t>：</a:t>
            </a:r>
            <a:r>
              <a:rPr lang="en-US" altLang="zh-CN" sz="2000" b="1" kern="100" dirty="0">
                <a:effectLst/>
                <a:latin typeface="等线" panose="02010600030101010101" pitchFamily="2" charset="-122"/>
                <a:ea typeface="等线" panose="02010600030101010101" pitchFamily="2" charset="-122"/>
                <a:cs typeface="Times New Roman" panose="02020603050405020304" pitchFamily="18" charset="0"/>
              </a:rPr>
              <a:t>2022</a:t>
            </a:r>
            <a:r>
              <a:rPr lang="zh-CN" altLang="zh-CN" sz="2000" b="1" kern="100" dirty="0">
                <a:effectLst/>
                <a:latin typeface="等线" panose="02010600030101010101" pitchFamily="2" charset="-122"/>
                <a:ea typeface="等线" panose="02010600030101010101" pitchFamily="2" charset="-122"/>
                <a:cs typeface="Times New Roman" panose="02020603050405020304" pitchFamily="18" charset="0"/>
              </a:rPr>
              <a:t>年农村居民人均可支配收入</a:t>
            </a:r>
            <a:r>
              <a:rPr lang="en-US" altLang="zh-CN" sz="2000" b="1" kern="100" dirty="0">
                <a:effectLst/>
                <a:latin typeface="等线" panose="02010600030101010101" pitchFamily="2" charset="-122"/>
                <a:ea typeface="等线" panose="02010600030101010101" pitchFamily="2" charset="-122"/>
                <a:cs typeface="Times New Roman" panose="02020603050405020304" pitchFamily="18" charset="0"/>
              </a:rPr>
              <a:t> 20133</a:t>
            </a:r>
            <a:r>
              <a:rPr lang="zh-CN" altLang="zh-CN" sz="2000" b="1" kern="100" dirty="0">
                <a:effectLst/>
                <a:latin typeface="等线" panose="02010600030101010101" pitchFamily="2" charset="-122"/>
                <a:ea typeface="等线" panose="02010600030101010101" pitchFamily="2" charset="-122"/>
                <a:cs typeface="Times New Roman" panose="02020603050405020304" pitchFamily="18" charset="0"/>
              </a:rPr>
              <a:t>元，仅为城镇的</a:t>
            </a:r>
            <a:r>
              <a:rPr lang="en-US" altLang="zh-CN" sz="2000" b="1" kern="100" dirty="0">
                <a:effectLst/>
                <a:latin typeface="等线" panose="02010600030101010101" pitchFamily="2" charset="-122"/>
                <a:ea typeface="等线" panose="02010600030101010101" pitchFamily="2" charset="-122"/>
                <a:cs typeface="Times New Roman" panose="02020603050405020304" pitchFamily="18" charset="0"/>
              </a:rPr>
              <a:t>58.04%</a:t>
            </a:r>
            <a:endParaRPr lang="zh-CN" altLang="zh-CN" sz="2000" b="1" kern="100" dirty="0">
              <a:effectLst/>
              <a:latin typeface="等线" panose="02010600030101010101" pitchFamily="2" charset="-122"/>
              <a:ea typeface="等线" panose="02010600030101010101" pitchFamily="2" charset="-122"/>
              <a:cs typeface="Times New Roman" panose="02020603050405020304" pitchFamily="18" charset="0"/>
            </a:endParaRPr>
          </a:p>
          <a:p>
            <a:pPr marL="342900" lvl="0" indent="-342900">
              <a:lnSpc>
                <a:spcPct val="115000"/>
              </a:lnSpc>
              <a:buFont typeface="+mj-ea"/>
              <a:buAutoNum type="circleNumDbPlain"/>
            </a:pPr>
            <a:r>
              <a:rPr lang="zh-CN" altLang="zh-CN" sz="2000" b="1" kern="100" dirty="0">
                <a:effectLst/>
                <a:latin typeface="等线" panose="02010600030101010101" pitchFamily="2" charset="-122"/>
                <a:ea typeface="等线" panose="02010600030101010101" pitchFamily="2" charset="-122"/>
                <a:cs typeface="Times New Roman" panose="02020603050405020304" pitchFamily="18" charset="0"/>
              </a:rPr>
              <a:t>老龄化加剧：农村</a:t>
            </a:r>
            <a:r>
              <a:rPr lang="en-US" altLang="zh-CN" sz="2000" b="1" kern="100" dirty="0">
                <a:effectLst/>
                <a:latin typeface="等线" panose="02010600030101010101" pitchFamily="2" charset="-122"/>
                <a:ea typeface="等线" panose="02010600030101010101" pitchFamily="2" charset="-122"/>
                <a:cs typeface="Times New Roman" panose="02020603050405020304" pitchFamily="18" charset="0"/>
              </a:rPr>
              <a:t>60</a:t>
            </a:r>
            <a:r>
              <a:rPr lang="zh-CN" altLang="zh-CN" sz="2000" b="1" kern="100" dirty="0">
                <a:effectLst/>
                <a:latin typeface="等线" panose="02010600030101010101" pitchFamily="2" charset="-122"/>
                <a:ea typeface="等线" panose="02010600030101010101" pitchFamily="2" charset="-122"/>
                <a:cs typeface="Times New Roman" panose="02020603050405020304" pitchFamily="18" charset="0"/>
              </a:rPr>
              <a:t>岁以上人口占比超</a:t>
            </a:r>
            <a:r>
              <a:rPr lang="en-US" altLang="zh-CN" sz="2000" b="1" kern="100" dirty="0">
                <a:effectLst/>
                <a:latin typeface="等线" panose="02010600030101010101" pitchFamily="2" charset="-122"/>
                <a:ea typeface="等线" panose="02010600030101010101" pitchFamily="2" charset="-122"/>
                <a:cs typeface="Times New Roman" panose="02020603050405020304" pitchFamily="18" charset="0"/>
              </a:rPr>
              <a:t>20%</a:t>
            </a:r>
            <a:r>
              <a:rPr lang="zh-CN" altLang="zh-CN" sz="2000" b="1" kern="100" dirty="0">
                <a:effectLst/>
                <a:latin typeface="等线" panose="02010600030101010101" pitchFamily="2" charset="-122"/>
                <a:ea typeface="等线" panose="02010600030101010101" pitchFamily="2" charset="-122"/>
                <a:cs typeface="Times New Roman" panose="02020603050405020304" pitchFamily="18" charset="0"/>
              </a:rPr>
              <a:t>，劳动力短缺</a:t>
            </a:r>
            <a:endParaRPr lang="zh-CN" altLang="zh-CN" sz="2000" b="1" kern="100" dirty="0">
              <a:effectLst/>
              <a:latin typeface="等线" panose="02010600030101010101" pitchFamily="2" charset="-122"/>
              <a:ea typeface="等线" panose="02010600030101010101" pitchFamily="2" charset="-122"/>
              <a:cs typeface="Times New Roman" panose="02020603050405020304" pitchFamily="18" charset="0"/>
            </a:endParaRPr>
          </a:p>
          <a:p>
            <a:pPr marL="342900" lvl="0" indent="-342900">
              <a:lnSpc>
                <a:spcPct val="115000"/>
              </a:lnSpc>
              <a:spcAft>
                <a:spcPts val="800"/>
              </a:spcAft>
              <a:buFont typeface="+mj-ea"/>
              <a:buAutoNum type="circleNumDbPlain"/>
            </a:pPr>
            <a:r>
              <a:rPr lang="zh-CN" altLang="zh-CN" sz="2000" b="1" kern="100" dirty="0">
                <a:effectLst/>
                <a:latin typeface="等线" panose="02010600030101010101" pitchFamily="2" charset="-122"/>
                <a:ea typeface="等线" panose="02010600030101010101" pitchFamily="2" charset="-122"/>
                <a:cs typeface="Times New Roman" panose="02020603050405020304" pitchFamily="18" charset="0"/>
              </a:rPr>
              <a:t>技能不足：新型职业农民培育覆盖率低，难以适应现代农业需求</a:t>
            </a:r>
            <a:endParaRPr lang="zh-CN" altLang="zh-CN" sz="2000" b="1" kern="100" dirty="0">
              <a:effectLst/>
              <a:latin typeface="等线" panose="02010600030101010101" pitchFamily="2" charset="-122"/>
              <a:ea typeface="等线" panose="02010600030101010101" pitchFamily="2" charset="-122"/>
              <a:cs typeface="Times New Roman" panose="02020603050405020304" pitchFamily="18" charset="0"/>
            </a:endParaRPr>
          </a:p>
        </p:txBody>
      </p:sp>
      <p:sp>
        <p:nvSpPr>
          <p:cNvPr id="9" name="标题 8"/>
          <p:cNvSpPr>
            <a:spLocks noGrp="1"/>
          </p:cNvSpPr>
          <p:nvPr>
            <p:ph type="title"/>
          </p:nvPr>
        </p:nvSpPr>
        <p:spPr>
          <a:xfrm>
            <a:off x="133350" y="0"/>
            <a:ext cx="10515600" cy="1325563"/>
          </a:xfrm>
        </p:spPr>
        <p:txBody>
          <a:bodyPr>
            <a:normAutofit/>
          </a:bodyPr>
          <a:lstStyle/>
          <a:p>
            <a:r>
              <a:rPr lang="zh-CN" altLang="en-US" sz="4800" b="1" dirty="0"/>
              <a:t>小结</a:t>
            </a:r>
            <a:r>
              <a:rPr lang="en-US" altLang="zh-CN" sz="4800" b="1" dirty="0"/>
              <a:t>1</a:t>
            </a:r>
            <a:endParaRPr lang="zh-CN" altLang="en-US" sz="4800" b="1"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p:cNvSpPr txBox="1"/>
          <p:nvPr/>
        </p:nvSpPr>
        <p:spPr>
          <a:xfrm>
            <a:off x="-161925" y="-190083"/>
            <a:ext cx="12687300" cy="7171194"/>
          </a:xfrm>
          <a:prstGeom prst="rect">
            <a:avLst/>
          </a:prstGeom>
          <a:solidFill>
            <a:schemeClr val="accent4">
              <a:lumMod val="75000"/>
            </a:schemeClr>
          </a:solidFill>
        </p:spPr>
        <p:txBody>
          <a:bodyPr wrap="square">
            <a:spAutoFit/>
          </a:bodyPr>
          <a:lstStyle/>
          <a:p>
            <a:pPr algn="just">
              <a:buNone/>
            </a:pPr>
            <a:r>
              <a:rPr lang="zh-CN" altLang="en-US" sz="3600" b="1" kern="100" dirty="0">
                <a:latin typeface="Calibri" panose="020F0502020204030204" pitchFamily="34" charset="0"/>
                <a:ea typeface="宋体" panose="02010600030101010101" pitchFamily="2" charset="-122"/>
                <a:cs typeface="Times New Roman" panose="02020603050405020304" pitchFamily="18" charset="0"/>
              </a:rPr>
              <a:t>二</a:t>
            </a:r>
            <a:r>
              <a:rPr lang="en-US" altLang="zh-CN" sz="3600" b="1" kern="100" dirty="0">
                <a:latin typeface="Calibri" panose="020F0502020204030204" pitchFamily="34" charset="0"/>
                <a:ea typeface="宋体" panose="02010600030101010101" pitchFamily="2" charset="-122"/>
                <a:cs typeface="Times New Roman" panose="02020603050405020304" pitchFamily="18" charset="0"/>
              </a:rPr>
              <a:t>.</a:t>
            </a:r>
            <a:r>
              <a:rPr lang="zh-CN" altLang="en-US" sz="3600" b="1" kern="100" dirty="0">
                <a:effectLst/>
                <a:latin typeface="Calibri" panose="020F0502020204030204" pitchFamily="34" charset="0"/>
                <a:ea typeface="宋体" panose="02010600030101010101" pitchFamily="2" charset="-122"/>
                <a:cs typeface="Times New Roman" panose="02020603050405020304" pitchFamily="18" charset="0"/>
              </a:rPr>
              <a:t>国家政策支持</a:t>
            </a:r>
            <a:endParaRPr lang="en-US" altLang="zh-CN" sz="3600" b="1" kern="100" dirty="0">
              <a:effectLst/>
              <a:latin typeface="Calibri" panose="020F0502020204030204" pitchFamily="34" charset="0"/>
              <a:ea typeface="宋体" panose="02010600030101010101" pitchFamily="2" charset="-122"/>
              <a:cs typeface="Times New Roman" panose="02020603050405020304" pitchFamily="18" charset="0"/>
            </a:endParaRPr>
          </a:p>
          <a:p>
            <a:pPr algn="just">
              <a:buNone/>
            </a:pPr>
            <a:r>
              <a:rPr lang="zh-CN" altLang="zh-CN" sz="2800" kern="100" dirty="0">
                <a:effectLst/>
                <a:latin typeface="Calibri" panose="020F0502020204030204" pitchFamily="34" charset="0"/>
                <a:ea typeface="宋体" panose="02010600030101010101" pitchFamily="2" charset="-122"/>
                <a:cs typeface="Times New Roman" panose="02020603050405020304" pitchFamily="18" charset="0"/>
              </a:rPr>
              <a:t>时间轴</a:t>
            </a:r>
            <a:endPar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endParaRPr>
          </a:p>
          <a:p>
            <a:pPr algn="just">
              <a:buNone/>
            </a:pP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1949-1978</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：计划经济时期</a:t>
            </a:r>
            <a:endPar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endParaRPr>
          </a:p>
          <a:p>
            <a:pPr algn="just">
              <a:buNone/>
            </a:pP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1949-1952</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a:t>
            </a: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 </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土地改革，农民获得土地。</a:t>
            </a:r>
            <a:endPar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endParaRPr>
          </a:p>
          <a:p>
            <a:pPr algn="just">
              <a:buNone/>
            </a:pP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1953-1957</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a:t>
            </a: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 </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农业合作化，建立集体所有制。</a:t>
            </a:r>
            <a:endPar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endParaRPr>
          </a:p>
          <a:p>
            <a:pPr algn="just">
              <a:buNone/>
            </a:pP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1958-1978</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a:t>
            </a: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 </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人民公社化，“一大二公”，严重挫伤农民积极性。</a:t>
            </a:r>
            <a:endPar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endParaRPr>
          </a:p>
          <a:p>
            <a:pPr algn="just">
              <a:buNone/>
            </a:pP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1978-2003</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：改革开放初期</a:t>
            </a:r>
            <a:endPar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endParaRPr>
          </a:p>
          <a:p>
            <a:pPr algn="just">
              <a:buNone/>
            </a:pP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1978</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a:t>
            </a: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 </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十一届三中全会，改革开放。</a:t>
            </a:r>
            <a:endPar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endParaRPr>
          </a:p>
          <a:p>
            <a:pPr algn="just">
              <a:buNone/>
            </a:pP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1978</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a:t>
            </a: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 </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家庭联产承包责任制</a:t>
            </a: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 (</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俗称“包产到户”</a:t>
            </a: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，安徽凤阳小岗村试点。</a:t>
            </a:r>
            <a:endPar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endParaRPr>
          </a:p>
          <a:p>
            <a:pPr algn="just">
              <a:buNone/>
            </a:pP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1982</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a:t>
            </a: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 </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第一个关于农业的“中央一号文件”，肯定包产到户。</a:t>
            </a:r>
            <a:endPar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endParaRPr>
          </a:p>
          <a:p>
            <a:pPr algn="just">
              <a:buNone/>
            </a:pP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1980s-1990s</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a:t>
            </a: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 </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发展乡镇企业，促进农村工业化。</a:t>
            </a:r>
            <a:endPar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endParaRPr>
          </a:p>
          <a:p>
            <a:pPr algn="just">
              <a:buNone/>
            </a:pP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2004-2012</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：统筹城乡发展</a:t>
            </a:r>
            <a:endPar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endParaRPr>
          </a:p>
          <a:p>
            <a:pPr algn="just">
              <a:buNone/>
            </a:pP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2004-2015</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a:t>
            </a: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 </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连续</a:t>
            </a: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12</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年“中央一号文件”聚焦“三农”。</a:t>
            </a:r>
            <a:endPar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endParaRPr>
          </a:p>
          <a:p>
            <a:pPr algn="just">
              <a:buNone/>
            </a:pP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2004</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a:t>
            </a: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 </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强农惠农政策出台，取消农业税试点。</a:t>
            </a:r>
            <a:endPar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endParaRPr>
          </a:p>
          <a:p>
            <a:pPr algn="just">
              <a:buNone/>
            </a:pP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2006</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a:t>
            </a: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 </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全面取消农业税，终结千年“皇粮国税”。</a:t>
            </a:r>
            <a:endPar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endParaRPr>
          </a:p>
          <a:p>
            <a:pPr algn="just">
              <a:buNone/>
            </a:pP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2007</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a:t>
            </a: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 </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建立农村最低生活保障制度。</a:t>
            </a:r>
            <a:endPar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endParaRPr>
          </a:p>
          <a:p>
            <a:pPr algn="just">
              <a:buNone/>
            </a:pP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2008</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a:t>
            </a: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 </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推进社会主义新农村建设。</a:t>
            </a:r>
            <a:endPar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endParaRPr>
          </a:p>
          <a:p>
            <a:pPr algn="just">
              <a:buNone/>
            </a:pP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2013-2017</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：全面深化农村改革</a:t>
            </a:r>
            <a:endPar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endParaRPr>
          </a:p>
          <a:p>
            <a:pPr algn="just">
              <a:buNone/>
            </a:pP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2013</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a:t>
            </a: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 </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十八届三中全会，全面深化改革，包括农村土地制度改革。</a:t>
            </a:r>
            <a:endPar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endParaRPr>
          </a:p>
          <a:p>
            <a:pPr algn="just">
              <a:buNone/>
            </a:pP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2014</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a:t>
            </a: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 </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推进农村土地承包经营权确权登记颁证。</a:t>
            </a:r>
            <a:endPar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endParaRPr>
          </a:p>
          <a:p>
            <a:pPr algn="just">
              <a:buNone/>
            </a:pP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2015</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a:t>
            </a: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 </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深化农村改革，推进农业现代化。</a:t>
            </a:r>
            <a:endPar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endParaRPr>
          </a:p>
          <a:p>
            <a:pPr algn="just">
              <a:buNone/>
            </a:pP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2017</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至今：实施乡村振兴战略</a:t>
            </a:r>
            <a:endPar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endParaRPr>
          </a:p>
          <a:p>
            <a:pPr algn="just">
              <a:buNone/>
            </a:pP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2017</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a:t>
            </a: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 </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十九大报告，提出实施乡村振兴战略。</a:t>
            </a:r>
            <a:endPar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endParaRPr>
          </a:p>
          <a:p>
            <a:pPr algn="just"/>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 </a:t>
            </a:r>
            <a:r>
              <a:rPr lang="zh-CN" altLang="en-US" kern="100" dirty="0">
                <a:latin typeface="Calibri" panose="020F0502020204030204" pitchFamily="34" charset="0"/>
                <a:ea typeface="宋体" panose="02010600030101010101" pitchFamily="2" charset="-122"/>
                <a:cs typeface="Times New Roman" panose="02020603050405020304" pitchFamily="18" charset="0"/>
              </a:rPr>
              <a:t>等等</a:t>
            </a:r>
            <a:endPar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4"/>
          <p:cNvSpPr>
            <a:spLocks noGrp="1"/>
          </p:cNvSpPr>
          <p:nvPr>
            <p:ph idx="1"/>
          </p:nvPr>
        </p:nvSpPr>
        <p:spPr>
          <a:xfrm>
            <a:off x="314324" y="371474"/>
            <a:ext cx="10906126" cy="6248401"/>
          </a:xfrm>
        </p:spPr>
        <p:txBody>
          <a:bodyPr>
            <a:normAutofit fontScale="62500" lnSpcReduction="20000"/>
          </a:bodyPr>
          <a:lstStyle/>
          <a:p>
            <a:pPr>
              <a:buNone/>
            </a:pPr>
            <a:r>
              <a:rPr lang="zh-CN" altLang="zh-CN" sz="4000" b="1" kern="100" dirty="0">
                <a:effectLst/>
                <a:latin typeface="华文楷体" panose="02010600040101010101" pitchFamily="2" charset="-122"/>
                <a:ea typeface="华文楷体" panose="02010600040101010101" pitchFamily="2" charset="-122"/>
                <a:cs typeface="Times New Roman" panose="02020603050405020304" pitchFamily="18" charset="0"/>
              </a:rPr>
              <a:t>核心措施</a:t>
            </a:r>
            <a:endParaRPr lang="zh-CN" altLang="zh-CN" sz="4000" b="1" kern="100" dirty="0">
              <a:effectLst/>
              <a:latin typeface="华文楷体" panose="02010600040101010101" pitchFamily="2" charset="-122"/>
              <a:ea typeface="华文楷体" panose="02010600040101010101" pitchFamily="2" charset="-122"/>
              <a:cs typeface="Times New Roman" panose="02020603050405020304" pitchFamily="18" charset="0"/>
            </a:endParaRPr>
          </a:p>
          <a:p>
            <a:pPr>
              <a:buNone/>
            </a:pPr>
            <a:r>
              <a:rPr lang="zh-CN" altLang="zh-CN" sz="4000" b="1" kern="100" dirty="0">
                <a:effectLst/>
                <a:highlight>
                  <a:srgbClr val="FFFF00"/>
                </a:highlight>
                <a:latin typeface="华文楷体" panose="02010600040101010101" pitchFamily="2" charset="-122"/>
                <a:ea typeface="华文楷体" panose="02010600040101010101" pitchFamily="2" charset="-122"/>
                <a:cs typeface="Times New Roman" panose="02020603050405020304" pitchFamily="18" charset="0"/>
              </a:rPr>
              <a:t>一、财政补贴</a:t>
            </a:r>
            <a:r>
              <a:rPr lang="zh-CN" altLang="zh-CN" sz="4000" b="1" kern="100" dirty="0">
                <a:effectLst/>
                <a:latin typeface="华文楷体" panose="02010600040101010101" pitchFamily="2" charset="-122"/>
                <a:ea typeface="华文楷体" panose="02010600040101010101" pitchFamily="2" charset="-122"/>
                <a:cs typeface="Times New Roman" panose="02020603050405020304" pitchFamily="18" charset="0"/>
              </a:rPr>
              <a:t>：</a:t>
            </a:r>
            <a:endParaRPr lang="zh-CN" altLang="zh-CN" sz="4000" b="1" kern="100" dirty="0">
              <a:effectLst/>
              <a:latin typeface="华文楷体" panose="02010600040101010101" pitchFamily="2" charset="-122"/>
              <a:ea typeface="华文楷体" panose="02010600040101010101" pitchFamily="2" charset="-122"/>
              <a:cs typeface="Times New Roman" panose="02020603050405020304" pitchFamily="18" charset="0"/>
            </a:endParaRPr>
          </a:p>
          <a:p>
            <a:pPr>
              <a:buNone/>
            </a:pPr>
            <a:r>
              <a:rPr lang="zh-CN" altLang="zh-CN" sz="4000" b="1" kern="100" dirty="0">
                <a:effectLst/>
                <a:latin typeface="华文楷体" panose="02010600040101010101" pitchFamily="2" charset="-122"/>
                <a:ea typeface="华文楷体" panose="02010600040101010101" pitchFamily="2" charset="-122"/>
                <a:cs typeface="Times New Roman" panose="02020603050405020304" pitchFamily="18" charset="0"/>
              </a:rPr>
              <a:t>核心目标：</a:t>
            </a:r>
            <a:r>
              <a:rPr lang="en-US" altLang="zh-CN" sz="4000" b="1" kern="100" dirty="0">
                <a:effectLst/>
                <a:latin typeface="华文楷体" panose="02010600040101010101" pitchFamily="2" charset="-122"/>
                <a:ea typeface="华文楷体" panose="02010600040101010101" pitchFamily="2" charset="-122"/>
                <a:cs typeface="Times New Roman" panose="02020603050405020304" pitchFamily="18" charset="0"/>
              </a:rPr>
              <a:t> </a:t>
            </a:r>
            <a:r>
              <a:rPr lang="zh-CN" altLang="zh-CN" sz="4000" b="1" kern="100" dirty="0">
                <a:effectLst/>
                <a:highlight>
                  <a:srgbClr val="C0C0C0"/>
                </a:highlight>
                <a:latin typeface="华文楷体" panose="02010600040101010101" pitchFamily="2" charset="-122"/>
                <a:ea typeface="华文楷体" panose="02010600040101010101" pitchFamily="2" charset="-122"/>
                <a:cs typeface="Times New Roman" panose="02020603050405020304" pitchFamily="18" charset="0"/>
              </a:rPr>
              <a:t>减轻农民负担，增加农民收入，促进农业生产，保障粮食安全。</a:t>
            </a:r>
            <a:endParaRPr lang="zh-CN" altLang="zh-CN" sz="4000" b="1" kern="100" dirty="0">
              <a:effectLst/>
              <a:highlight>
                <a:srgbClr val="C0C0C0"/>
              </a:highlight>
              <a:latin typeface="华文楷体" panose="02010600040101010101" pitchFamily="2" charset="-122"/>
              <a:ea typeface="华文楷体" panose="02010600040101010101" pitchFamily="2" charset="-122"/>
              <a:cs typeface="Times New Roman" panose="02020603050405020304" pitchFamily="18" charset="0"/>
            </a:endParaRPr>
          </a:p>
          <a:p>
            <a:pPr>
              <a:buNone/>
            </a:pPr>
            <a:r>
              <a:rPr lang="zh-CN" altLang="zh-CN" sz="4000" b="1" kern="100" dirty="0">
                <a:effectLst/>
                <a:highlight>
                  <a:srgbClr val="C0C0C0"/>
                </a:highlight>
                <a:latin typeface="华文楷体" panose="02010600040101010101" pitchFamily="2" charset="-122"/>
                <a:ea typeface="华文楷体" panose="02010600040101010101" pitchFamily="2" charset="-122"/>
                <a:cs typeface="Times New Roman" panose="02020603050405020304" pitchFamily="18" charset="0"/>
              </a:rPr>
              <a:t>主要措施：</a:t>
            </a:r>
            <a:endParaRPr lang="zh-CN" altLang="zh-CN" sz="4000" b="1" kern="100" dirty="0">
              <a:effectLst/>
              <a:highlight>
                <a:srgbClr val="C0C0C0"/>
              </a:highlight>
              <a:latin typeface="华文楷体" panose="02010600040101010101" pitchFamily="2" charset="-122"/>
              <a:ea typeface="华文楷体" panose="02010600040101010101" pitchFamily="2" charset="-122"/>
              <a:cs typeface="Times New Roman" panose="02020603050405020304" pitchFamily="18" charset="0"/>
            </a:endParaRPr>
          </a:p>
          <a:p>
            <a:pPr>
              <a:buNone/>
            </a:pPr>
            <a:r>
              <a:rPr lang="zh-CN" altLang="zh-CN" sz="4000" b="1" kern="100" dirty="0">
                <a:effectLst/>
                <a:highlight>
                  <a:srgbClr val="FFFF00"/>
                </a:highlight>
                <a:latin typeface="华文楷体" panose="02010600040101010101" pitchFamily="2" charset="-122"/>
                <a:ea typeface="华文楷体" panose="02010600040101010101" pitchFamily="2" charset="-122"/>
                <a:cs typeface="Times New Roman" panose="02020603050405020304" pitchFamily="18" charset="0"/>
              </a:rPr>
              <a:t>农业生产补贴</a:t>
            </a:r>
            <a:r>
              <a:rPr lang="zh-CN" altLang="zh-CN" sz="4000" b="1" kern="100" dirty="0">
                <a:effectLst/>
                <a:latin typeface="华文楷体" panose="02010600040101010101" pitchFamily="2" charset="-122"/>
                <a:ea typeface="华文楷体" panose="02010600040101010101" pitchFamily="2" charset="-122"/>
                <a:cs typeface="Times New Roman" panose="02020603050405020304" pitchFamily="18" charset="0"/>
              </a:rPr>
              <a:t>：</a:t>
            </a:r>
            <a:r>
              <a:rPr lang="en-US" altLang="zh-CN" sz="4000" b="1" kern="100" dirty="0">
                <a:effectLst/>
                <a:latin typeface="华文楷体" panose="02010600040101010101" pitchFamily="2" charset="-122"/>
                <a:ea typeface="华文楷体" panose="02010600040101010101" pitchFamily="2" charset="-122"/>
                <a:cs typeface="Times New Roman" panose="02020603050405020304" pitchFamily="18" charset="0"/>
              </a:rPr>
              <a:t> </a:t>
            </a:r>
            <a:r>
              <a:rPr lang="zh-CN" altLang="zh-CN" sz="4000" b="1" kern="100" dirty="0">
                <a:effectLst/>
                <a:highlight>
                  <a:srgbClr val="C0C0C0"/>
                </a:highlight>
                <a:latin typeface="华文楷体" panose="02010600040101010101" pitchFamily="2" charset="-122"/>
                <a:ea typeface="华文楷体" panose="02010600040101010101" pitchFamily="2" charset="-122"/>
                <a:cs typeface="Times New Roman" panose="02020603050405020304" pitchFamily="18" charset="0"/>
              </a:rPr>
              <a:t>包括种粮直补、良种补贴、农机购置补贴、农资综合补贴等，</a:t>
            </a:r>
            <a:endParaRPr lang="en-US" altLang="zh-CN" sz="4000" b="1" kern="100" dirty="0">
              <a:effectLst/>
              <a:highlight>
                <a:srgbClr val="C0C0C0"/>
              </a:highlight>
              <a:latin typeface="华文楷体" panose="02010600040101010101" pitchFamily="2" charset="-122"/>
              <a:ea typeface="华文楷体" panose="02010600040101010101" pitchFamily="2" charset="-122"/>
              <a:cs typeface="Times New Roman" panose="02020603050405020304" pitchFamily="18" charset="0"/>
            </a:endParaRPr>
          </a:p>
          <a:p>
            <a:pPr>
              <a:buNone/>
            </a:pPr>
            <a:r>
              <a:rPr lang="zh-CN" altLang="zh-CN" sz="4000" b="1" kern="100" dirty="0">
                <a:effectLst/>
                <a:highlight>
                  <a:srgbClr val="C0C0C0"/>
                </a:highlight>
                <a:latin typeface="华文楷体" panose="02010600040101010101" pitchFamily="2" charset="-122"/>
                <a:ea typeface="华文楷体" panose="02010600040101010101" pitchFamily="2" charset="-122"/>
                <a:cs typeface="Times New Roman" panose="02020603050405020304" pitchFamily="18" charset="0"/>
              </a:rPr>
              <a:t>直接发放给农民，降低生产成本，提高种粮积极性。</a:t>
            </a:r>
            <a:endParaRPr lang="en-US" altLang="zh-CN" sz="4000" b="1" kern="100" dirty="0">
              <a:effectLst/>
              <a:highlight>
                <a:srgbClr val="C0C0C0"/>
              </a:highlight>
              <a:latin typeface="华文楷体" panose="02010600040101010101" pitchFamily="2" charset="-122"/>
              <a:ea typeface="华文楷体" panose="02010600040101010101" pitchFamily="2" charset="-122"/>
              <a:cs typeface="Times New Roman" panose="02020603050405020304" pitchFamily="18" charset="0"/>
            </a:endParaRPr>
          </a:p>
          <a:p>
            <a:pPr>
              <a:buNone/>
            </a:pPr>
            <a:endParaRPr lang="zh-CN" altLang="zh-CN" sz="4000" b="1" kern="100" dirty="0">
              <a:effectLst/>
              <a:highlight>
                <a:srgbClr val="C0C0C0"/>
              </a:highlight>
              <a:latin typeface="华文楷体" panose="02010600040101010101" pitchFamily="2" charset="-122"/>
              <a:ea typeface="华文楷体" panose="02010600040101010101" pitchFamily="2" charset="-122"/>
              <a:cs typeface="Times New Roman" panose="02020603050405020304" pitchFamily="18" charset="0"/>
            </a:endParaRPr>
          </a:p>
          <a:p>
            <a:pPr>
              <a:buNone/>
            </a:pPr>
            <a:r>
              <a:rPr lang="zh-CN" altLang="zh-CN" sz="4000" b="1" kern="100" dirty="0">
                <a:effectLst/>
                <a:highlight>
                  <a:srgbClr val="FFFF00"/>
                </a:highlight>
                <a:latin typeface="华文楷体" panose="02010600040101010101" pitchFamily="2" charset="-122"/>
                <a:ea typeface="华文楷体" panose="02010600040101010101" pitchFamily="2" charset="-122"/>
                <a:cs typeface="Times New Roman" panose="02020603050405020304" pitchFamily="18" charset="0"/>
              </a:rPr>
              <a:t>农业保险保费补贴</a:t>
            </a:r>
            <a:r>
              <a:rPr lang="zh-CN" altLang="zh-CN" sz="4000" b="1" kern="100" dirty="0">
                <a:effectLst/>
                <a:latin typeface="华文楷体" panose="02010600040101010101" pitchFamily="2" charset="-122"/>
                <a:ea typeface="华文楷体" panose="02010600040101010101" pitchFamily="2" charset="-122"/>
                <a:cs typeface="Times New Roman" panose="02020603050405020304" pitchFamily="18" charset="0"/>
              </a:rPr>
              <a:t>：</a:t>
            </a:r>
            <a:r>
              <a:rPr lang="en-US" altLang="zh-CN" sz="4000" b="1" kern="100" dirty="0">
                <a:effectLst/>
                <a:latin typeface="华文楷体" panose="02010600040101010101" pitchFamily="2" charset="-122"/>
                <a:ea typeface="华文楷体" panose="02010600040101010101" pitchFamily="2" charset="-122"/>
                <a:cs typeface="Times New Roman" panose="02020603050405020304" pitchFamily="18" charset="0"/>
              </a:rPr>
              <a:t> </a:t>
            </a:r>
            <a:r>
              <a:rPr lang="zh-CN" altLang="zh-CN" sz="4000" b="1" kern="100" dirty="0">
                <a:effectLst/>
                <a:highlight>
                  <a:srgbClr val="C0C0C0"/>
                </a:highlight>
                <a:latin typeface="华文楷体" panose="02010600040101010101" pitchFamily="2" charset="-122"/>
                <a:ea typeface="华文楷体" panose="02010600040101010101" pitchFamily="2" charset="-122"/>
                <a:cs typeface="Times New Roman" panose="02020603050405020304" pitchFamily="18" charset="0"/>
              </a:rPr>
              <a:t>政府对农民参加农业保险给予保费补贴，降低农业生产</a:t>
            </a:r>
            <a:endParaRPr lang="en-US" altLang="zh-CN" sz="4000" b="1" kern="100" dirty="0">
              <a:effectLst/>
              <a:highlight>
                <a:srgbClr val="C0C0C0"/>
              </a:highlight>
              <a:latin typeface="华文楷体" panose="02010600040101010101" pitchFamily="2" charset="-122"/>
              <a:ea typeface="华文楷体" panose="02010600040101010101" pitchFamily="2" charset="-122"/>
              <a:cs typeface="Times New Roman" panose="02020603050405020304" pitchFamily="18" charset="0"/>
            </a:endParaRPr>
          </a:p>
          <a:p>
            <a:pPr>
              <a:buNone/>
            </a:pPr>
            <a:r>
              <a:rPr lang="zh-CN" altLang="zh-CN" sz="4000" b="1" kern="100" dirty="0">
                <a:effectLst/>
                <a:highlight>
                  <a:srgbClr val="C0C0C0"/>
                </a:highlight>
                <a:latin typeface="华文楷体" panose="02010600040101010101" pitchFamily="2" charset="-122"/>
                <a:ea typeface="华文楷体" panose="02010600040101010101" pitchFamily="2" charset="-122"/>
                <a:cs typeface="Times New Roman" panose="02020603050405020304" pitchFamily="18" charset="0"/>
              </a:rPr>
              <a:t>风险，保障农民收入稳定。</a:t>
            </a:r>
            <a:endParaRPr lang="en-US" altLang="zh-CN" sz="4000" b="1" kern="100" dirty="0">
              <a:effectLst/>
              <a:highlight>
                <a:srgbClr val="C0C0C0"/>
              </a:highlight>
              <a:latin typeface="华文楷体" panose="02010600040101010101" pitchFamily="2" charset="-122"/>
              <a:ea typeface="华文楷体" panose="02010600040101010101" pitchFamily="2" charset="-122"/>
              <a:cs typeface="Times New Roman" panose="02020603050405020304" pitchFamily="18" charset="0"/>
            </a:endParaRPr>
          </a:p>
          <a:p>
            <a:pPr>
              <a:buNone/>
            </a:pPr>
            <a:endParaRPr lang="zh-CN" altLang="zh-CN" sz="4000" b="1" kern="100" dirty="0">
              <a:effectLst/>
              <a:latin typeface="华文楷体" panose="02010600040101010101" pitchFamily="2" charset="-122"/>
              <a:ea typeface="华文楷体" panose="02010600040101010101" pitchFamily="2" charset="-122"/>
              <a:cs typeface="Times New Roman" panose="02020603050405020304" pitchFamily="18" charset="0"/>
            </a:endParaRPr>
          </a:p>
          <a:p>
            <a:pPr>
              <a:buNone/>
            </a:pPr>
            <a:r>
              <a:rPr lang="zh-CN" altLang="zh-CN" sz="4000" b="1" kern="100" dirty="0">
                <a:effectLst/>
                <a:highlight>
                  <a:srgbClr val="FFFF00"/>
                </a:highlight>
                <a:latin typeface="华文楷体" panose="02010600040101010101" pitchFamily="2" charset="-122"/>
                <a:ea typeface="华文楷体" panose="02010600040101010101" pitchFamily="2" charset="-122"/>
                <a:cs typeface="Times New Roman" panose="02020603050405020304" pitchFamily="18" charset="0"/>
              </a:rPr>
              <a:t>生态补偿补贴</a:t>
            </a:r>
            <a:r>
              <a:rPr lang="zh-CN" altLang="zh-CN" sz="4000" b="1" kern="100" dirty="0">
                <a:effectLst/>
                <a:latin typeface="华文楷体" panose="02010600040101010101" pitchFamily="2" charset="-122"/>
                <a:ea typeface="华文楷体" panose="02010600040101010101" pitchFamily="2" charset="-122"/>
                <a:cs typeface="Times New Roman" panose="02020603050405020304" pitchFamily="18" charset="0"/>
              </a:rPr>
              <a:t>：</a:t>
            </a:r>
            <a:r>
              <a:rPr lang="en-US" altLang="zh-CN" sz="4000" b="1" kern="100" dirty="0">
                <a:effectLst/>
                <a:latin typeface="华文楷体" panose="02010600040101010101" pitchFamily="2" charset="-122"/>
                <a:ea typeface="华文楷体" panose="02010600040101010101" pitchFamily="2" charset="-122"/>
                <a:cs typeface="Times New Roman" panose="02020603050405020304" pitchFamily="18" charset="0"/>
              </a:rPr>
              <a:t> </a:t>
            </a:r>
            <a:r>
              <a:rPr lang="zh-CN" altLang="zh-CN" sz="4000" b="1" kern="100" dirty="0">
                <a:effectLst/>
                <a:highlight>
                  <a:srgbClr val="C0C0C0"/>
                </a:highlight>
                <a:latin typeface="华文楷体" panose="02010600040101010101" pitchFamily="2" charset="-122"/>
                <a:ea typeface="华文楷体" panose="02010600040101010101" pitchFamily="2" charset="-122"/>
                <a:cs typeface="Times New Roman" panose="02020603050405020304" pitchFamily="18" charset="0"/>
              </a:rPr>
              <a:t>对退耕还林还草、草原生态保护等给予补贴，促进生态环境</a:t>
            </a:r>
            <a:endParaRPr lang="en-US" altLang="zh-CN" sz="4000" b="1" kern="100" dirty="0">
              <a:effectLst/>
              <a:highlight>
                <a:srgbClr val="C0C0C0"/>
              </a:highlight>
              <a:latin typeface="华文楷体" panose="02010600040101010101" pitchFamily="2" charset="-122"/>
              <a:ea typeface="华文楷体" panose="02010600040101010101" pitchFamily="2" charset="-122"/>
              <a:cs typeface="Times New Roman" panose="02020603050405020304" pitchFamily="18" charset="0"/>
            </a:endParaRPr>
          </a:p>
          <a:p>
            <a:pPr>
              <a:buNone/>
            </a:pPr>
            <a:r>
              <a:rPr lang="zh-CN" altLang="zh-CN" sz="4000" b="1" kern="100" dirty="0">
                <a:effectLst/>
                <a:highlight>
                  <a:srgbClr val="C0C0C0"/>
                </a:highlight>
                <a:latin typeface="华文楷体" panose="02010600040101010101" pitchFamily="2" charset="-122"/>
                <a:ea typeface="华文楷体" panose="02010600040101010101" pitchFamily="2" charset="-122"/>
                <a:cs typeface="Times New Roman" panose="02020603050405020304" pitchFamily="18" charset="0"/>
              </a:rPr>
              <a:t>保护，实现可持续发展</a:t>
            </a:r>
            <a:r>
              <a:rPr lang="zh-CN" altLang="zh-CN" sz="4000" b="1" kern="100" dirty="0">
                <a:effectLst/>
                <a:latin typeface="华文楷体" panose="02010600040101010101" pitchFamily="2" charset="-122"/>
                <a:ea typeface="华文楷体" panose="02010600040101010101" pitchFamily="2" charset="-122"/>
                <a:cs typeface="Times New Roman" panose="02020603050405020304" pitchFamily="18" charset="0"/>
              </a:rPr>
              <a:t>。</a:t>
            </a:r>
            <a:endParaRPr lang="en-US" altLang="zh-CN" sz="4000" b="1" kern="100" dirty="0">
              <a:effectLst/>
              <a:latin typeface="华文楷体" panose="02010600040101010101" pitchFamily="2" charset="-122"/>
              <a:ea typeface="华文楷体" panose="02010600040101010101" pitchFamily="2" charset="-122"/>
              <a:cs typeface="Times New Roman" panose="02020603050405020304" pitchFamily="18" charset="0"/>
            </a:endParaRPr>
          </a:p>
          <a:p>
            <a:pPr>
              <a:buNone/>
            </a:pPr>
            <a:endParaRPr lang="zh-CN" altLang="zh-CN" sz="4000" b="1" kern="100" dirty="0">
              <a:effectLst/>
              <a:latin typeface="华文楷体" panose="02010600040101010101" pitchFamily="2" charset="-122"/>
              <a:ea typeface="华文楷体" panose="02010600040101010101" pitchFamily="2" charset="-122"/>
              <a:cs typeface="Times New Roman" panose="02020603050405020304" pitchFamily="18" charset="0"/>
            </a:endParaRPr>
          </a:p>
          <a:p>
            <a:pPr marL="0" indent="0">
              <a:buNone/>
            </a:pPr>
            <a:r>
              <a:rPr lang="zh-CN" altLang="zh-CN" sz="4000" b="1" kern="100" dirty="0">
                <a:effectLst/>
                <a:highlight>
                  <a:srgbClr val="FFFF00"/>
                </a:highlight>
                <a:latin typeface="华文楷体" panose="02010600040101010101" pitchFamily="2" charset="-122"/>
                <a:ea typeface="华文楷体" panose="02010600040101010101" pitchFamily="2" charset="-122"/>
                <a:cs typeface="Times New Roman" panose="02020603050405020304" pitchFamily="18" charset="0"/>
              </a:rPr>
              <a:t>农村基础设施建设补贴</a:t>
            </a:r>
            <a:r>
              <a:rPr lang="zh-CN" altLang="zh-CN" sz="4000" b="1" kern="100" dirty="0">
                <a:effectLst/>
                <a:latin typeface="华文楷体" panose="02010600040101010101" pitchFamily="2" charset="-122"/>
                <a:ea typeface="华文楷体" panose="02010600040101010101" pitchFamily="2" charset="-122"/>
                <a:cs typeface="Times New Roman" panose="02020603050405020304" pitchFamily="18" charset="0"/>
              </a:rPr>
              <a:t>：</a:t>
            </a:r>
            <a:r>
              <a:rPr lang="en-US" altLang="zh-CN" sz="4000" b="1" kern="100" dirty="0">
                <a:effectLst/>
                <a:latin typeface="华文楷体" panose="02010600040101010101" pitchFamily="2" charset="-122"/>
                <a:ea typeface="华文楷体" panose="02010600040101010101" pitchFamily="2" charset="-122"/>
                <a:cs typeface="Times New Roman" panose="02020603050405020304" pitchFamily="18" charset="0"/>
              </a:rPr>
              <a:t> </a:t>
            </a:r>
            <a:r>
              <a:rPr lang="zh-CN" altLang="zh-CN" sz="4000" b="1" kern="100" dirty="0">
                <a:effectLst/>
                <a:highlight>
                  <a:srgbClr val="C0C0C0"/>
                </a:highlight>
                <a:latin typeface="华文楷体" panose="02010600040101010101" pitchFamily="2" charset="-122"/>
                <a:ea typeface="华文楷体" panose="02010600040101010101" pitchFamily="2" charset="-122"/>
                <a:cs typeface="Times New Roman" panose="02020603050405020304" pitchFamily="18" charset="0"/>
              </a:rPr>
              <a:t>支持农村道路、水利、电力、通信</a:t>
            </a:r>
            <a:endParaRPr lang="en-US" altLang="zh-CN" sz="4000" b="1" kern="100" dirty="0">
              <a:effectLst/>
              <a:highlight>
                <a:srgbClr val="C0C0C0"/>
              </a:highlight>
              <a:latin typeface="华文楷体" panose="02010600040101010101" pitchFamily="2" charset="-122"/>
              <a:ea typeface="华文楷体" panose="02010600040101010101" pitchFamily="2" charset="-122"/>
              <a:cs typeface="Times New Roman" panose="02020603050405020304" pitchFamily="18" charset="0"/>
            </a:endParaRPr>
          </a:p>
          <a:p>
            <a:pPr marL="0" indent="0">
              <a:buNone/>
            </a:pPr>
            <a:r>
              <a:rPr lang="zh-CN" altLang="zh-CN" sz="4000" b="1" kern="100" dirty="0">
                <a:effectLst/>
                <a:highlight>
                  <a:srgbClr val="C0C0C0"/>
                </a:highlight>
                <a:latin typeface="华文楷体" panose="02010600040101010101" pitchFamily="2" charset="-122"/>
                <a:ea typeface="华文楷体" panose="02010600040101010101" pitchFamily="2" charset="-122"/>
                <a:cs typeface="Times New Roman" panose="02020603050405020304" pitchFamily="18" charset="0"/>
              </a:rPr>
              <a:t>等基础设施建设，改善农村生产生活条件。</a:t>
            </a:r>
            <a:endParaRPr lang="zh-CN" altLang="zh-CN" sz="4000" b="1" kern="100" dirty="0">
              <a:effectLst/>
              <a:highlight>
                <a:srgbClr val="C0C0C0"/>
              </a:highlight>
              <a:latin typeface="华文楷体" panose="02010600040101010101" pitchFamily="2" charset="-122"/>
              <a:ea typeface="华文楷体" panose="02010600040101010101" pitchFamily="2" charset="-122"/>
              <a:cs typeface="Times New Roman" panose="02020603050405020304" pitchFamily="18" charset="0"/>
            </a:endParaRPr>
          </a:p>
          <a:p>
            <a:endParaRPr lang="zh-CN" alt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p:cNvSpPr txBox="1"/>
          <p:nvPr/>
        </p:nvSpPr>
        <p:spPr>
          <a:xfrm>
            <a:off x="342900" y="258901"/>
            <a:ext cx="10191750" cy="6340197"/>
          </a:xfrm>
          <a:prstGeom prst="rect">
            <a:avLst/>
          </a:prstGeom>
          <a:noFill/>
        </p:spPr>
        <p:txBody>
          <a:bodyPr wrap="square">
            <a:spAutoFit/>
          </a:bodyPr>
          <a:lstStyle/>
          <a:p>
            <a:pPr algn="just">
              <a:buNone/>
            </a:pPr>
            <a:r>
              <a:rPr lang="zh-CN" altLang="zh-CN" sz="2800" kern="100" dirty="0">
                <a:effectLst/>
                <a:highlight>
                  <a:srgbClr val="FFFF00"/>
                </a:highlight>
                <a:latin typeface="Calibri" panose="020F0502020204030204" pitchFamily="34" charset="0"/>
                <a:ea typeface="宋体" panose="02010600030101010101" pitchFamily="2" charset="-122"/>
                <a:cs typeface="Times New Roman" panose="02020603050405020304" pitchFamily="18" charset="0"/>
              </a:rPr>
              <a:t>二、农村电商扶持</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a:t>
            </a:r>
            <a:endPar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endParaRPr>
          </a:p>
          <a:p>
            <a:pPr algn="just">
              <a:buNone/>
            </a:pP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 </a:t>
            </a:r>
            <a:endPar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endParaRPr>
          </a:p>
          <a:p>
            <a:pPr algn="just">
              <a:buNone/>
            </a:pPr>
            <a:r>
              <a:rPr lang="zh-CN" altLang="zh-CN" sz="2400" b="1" kern="100" dirty="0">
                <a:effectLst/>
                <a:highlight>
                  <a:srgbClr val="FFFF00"/>
                </a:highlight>
                <a:latin typeface="华文楷体" panose="02010600040101010101" pitchFamily="2" charset="-122"/>
                <a:ea typeface="华文楷体" panose="02010600040101010101" pitchFamily="2" charset="-122"/>
                <a:cs typeface="Times New Roman" panose="02020603050405020304" pitchFamily="18" charset="0"/>
              </a:rPr>
              <a:t>核心目标</a:t>
            </a:r>
            <a:r>
              <a:rPr lang="zh-CN" altLang="zh-CN" sz="2400" b="1" kern="100" dirty="0">
                <a:effectLst/>
                <a:latin typeface="华文楷体" panose="02010600040101010101" pitchFamily="2" charset="-122"/>
                <a:ea typeface="华文楷体" panose="02010600040101010101" pitchFamily="2" charset="-122"/>
                <a:cs typeface="Times New Roman" panose="02020603050405020304" pitchFamily="18" charset="0"/>
              </a:rPr>
              <a:t>：</a:t>
            </a:r>
            <a:r>
              <a:rPr lang="en-US" altLang="zh-CN" sz="2400" b="1" kern="100" dirty="0">
                <a:effectLst/>
                <a:latin typeface="华文楷体" panose="02010600040101010101" pitchFamily="2" charset="-122"/>
                <a:ea typeface="华文楷体" panose="02010600040101010101" pitchFamily="2" charset="-122"/>
                <a:cs typeface="Times New Roman" panose="02020603050405020304" pitchFamily="18" charset="0"/>
              </a:rPr>
              <a:t> </a:t>
            </a:r>
            <a:r>
              <a:rPr lang="zh-CN" altLang="zh-CN" sz="2400" b="1" kern="100" dirty="0">
                <a:effectLst/>
                <a:highlight>
                  <a:srgbClr val="C0C0C0"/>
                </a:highlight>
                <a:latin typeface="华文楷体" panose="02010600040101010101" pitchFamily="2" charset="-122"/>
                <a:ea typeface="华文楷体" panose="02010600040101010101" pitchFamily="2" charset="-122"/>
                <a:cs typeface="Times New Roman" panose="02020603050405020304" pitchFamily="18" charset="0"/>
              </a:rPr>
              <a:t>激发农村市场活力，拓宽农产品销售渠道，促进农民增收，推动乡村振兴。</a:t>
            </a:r>
            <a:endParaRPr lang="en-US" altLang="zh-CN" sz="2400" b="1" kern="100" dirty="0">
              <a:effectLst/>
              <a:highlight>
                <a:srgbClr val="C0C0C0"/>
              </a:highlight>
              <a:latin typeface="华文楷体" panose="02010600040101010101" pitchFamily="2" charset="-122"/>
              <a:ea typeface="华文楷体" panose="02010600040101010101" pitchFamily="2" charset="-122"/>
              <a:cs typeface="Times New Roman" panose="02020603050405020304" pitchFamily="18" charset="0"/>
            </a:endParaRPr>
          </a:p>
          <a:p>
            <a:pPr algn="just">
              <a:buNone/>
            </a:pPr>
            <a:endParaRPr lang="zh-CN" altLang="zh-CN" sz="2400" b="1" kern="100" dirty="0">
              <a:effectLst/>
              <a:latin typeface="华文楷体" panose="02010600040101010101" pitchFamily="2" charset="-122"/>
              <a:ea typeface="华文楷体" panose="02010600040101010101" pitchFamily="2" charset="-122"/>
              <a:cs typeface="Times New Roman" panose="02020603050405020304" pitchFamily="18" charset="0"/>
            </a:endParaRPr>
          </a:p>
          <a:p>
            <a:pPr algn="just">
              <a:buNone/>
            </a:pPr>
            <a:r>
              <a:rPr lang="zh-CN" altLang="zh-CN" sz="2400" b="1" kern="100" dirty="0">
                <a:effectLst/>
                <a:highlight>
                  <a:srgbClr val="FFFF00"/>
                </a:highlight>
                <a:latin typeface="华文楷体" panose="02010600040101010101" pitchFamily="2" charset="-122"/>
                <a:ea typeface="华文楷体" panose="02010600040101010101" pitchFamily="2" charset="-122"/>
                <a:cs typeface="Times New Roman" panose="02020603050405020304" pitchFamily="18" charset="0"/>
              </a:rPr>
              <a:t>主要措施</a:t>
            </a:r>
            <a:r>
              <a:rPr lang="zh-CN" altLang="zh-CN" sz="2400" b="1" kern="100" dirty="0">
                <a:effectLst/>
                <a:latin typeface="华文楷体" panose="02010600040101010101" pitchFamily="2" charset="-122"/>
                <a:ea typeface="华文楷体" panose="02010600040101010101" pitchFamily="2" charset="-122"/>
                <a:cs typeface="Times New Roman" panose="02020603050405020304" pitchFamily="18" charset="0"/>
              </a:rPr>
              <a:t>：</a:t>
            </a:r>
            <a:endParaRPr lang="zh-CN" altLang="zh-CN" sz="2400" b="1" kern="100" dirty="0">
              <a:effectLst/>
              <a:latin typeface="华文楷体" panose="02010600040101010101" pitchFamily="2" charset="-122"/>
              <a:ea typeface="华文楷体" panose="02010600040101010101" pitchFamily="2" charset="-122"/>
              <a:cs typeface="Times New Roman" panose="02020603050405020304" pitchFamily="18" charset="0"/>
            </a:endParaRPr>
          </a:p>
          <a:p>
            <a:pPr algn="just">
              <a:buNone/>
            </a:pPr>
            <a:r>
              <a:rPr lang="zh-CN" altLang="zh-CN" sz="2400" b="1" kern="100" dirty="0">
                <a:effectLst/>
                <a:highlight>
                  <a:srgbClr val="FFFF00"/>
                </a:highlight>
                <a:latin typeface="华文楷体" panose="02010600040101010101" pitchFamily="2" charset="-122"/>
                <a:ea typeface="华文楷体" panose="02010600040101010101" pitchFamily="2" charset="-122"/>
                <a:cs typeface="Times New Roman" panose="02020603050405020304" pitchFamily="18" charset="0"/>
              </a:rPr>
              <a:t>完善农村电商基础设施</a:t>
            </a:r>
            <a:r>
              <a:rPr lang="zh-CN" altLang="zh-CN" sz="2400" b="1" kern="100" dirty="0">
                <a:effectLst/>
                <a:latin typeface="华文楷体" panose="02010600040101010101" pitchFamily="2" charset="-122"/>
                <a:ea typeface="华文楷体" panose="02010600040101010101" pitchFamily="2" charset="-122"/>
                <a:cs typeface="Times New Roman" panose="02020603050405020304" pitchFamily="18" charset="0"/>
              </a:rPr>
              <a:t>：</a:t>
            </a:r>
            <a:r>
              <a:rPr lang="en-US" altLang="zh-CN" sz="2400" b="1" kern="100" dirty="0">
                <a:effectLst/>
                <a:latin typeface="华文楷体" panose="02010600040101010101" pitchFamily="2" charset="-122"/>
                <a:ea typeface="华文楷体" panose="02010600040101010101" pitchFamily="2" charset="-122"/>
                <a:cs typeface="Times New Roman" panose="02020603050405020304" pitchFamily="18" charset="0"/>
              </a:rPr>
              <a:t> </a:t>
            </a:r>
            <a:r>
              <a:rPr lang="zh-CN" altLang="zh-CN" sz="2400" b="1" kern="100" dirty="0">
                <a:effectLst/>
                <a:highlight>
                  <a:srgbClr val="C0C0C0"/>
                </a:highlight>
                <a:latin typeface="华文楷体" panose="02010600040101010101" pitchFamily="2" charset="-122"/>
                <a:ea typeface="华文楷体" panose="02010600040101010101" pitchFamily="2" charset="-122"/>
                <a:cs typeface="Times New Roman" panose="02020603050405020304" pitchFamily="18" charset="0"/>
              </a:rPr>
              <a:t>加强农村网络、物流体系建设，解决农产品上行“最初一公里”和工业品下行“最后一公里”问题。</a:t>
            </a:r>
            <a:endParaRPr lang="en-US" altLang="zh-CN" sz="2400" b="1" kern="100" dirty="0">
              <a:effectLst/>
              <a:highlight>
                <a:srgbClr val="C0C0C0"/>
              </a:highlight>
              <a:latin typeface="华文楷体" panose="02010600040101010101" pitchFamily="2" charset="-122"/>
              <a:ea typeface="华文楷体" panose="02010600040101010101" pitchFamily="2" charset="-122"/>
              <a:cs typeface="Times New Roman" panose="02020603050405020304" pitchFamily="18" charset="0"/>
            </a:endParaRPr>
          </a:p>
          <a:p>
            <a:pPr algn="just">
              <a:buNone/>
            </a:pPr>
            <a:endParaRPr lang="zh-CN" altLang="zh-CN" sz="2400" b="1" kern="100" dirty="0">
              <a:effectLst/>
              <a:latin typeface="华文楷体" panose="02010600040101010101" pitchFamily="2" charset="-122"/>
              <a:ea typeface="华文楷体" panose="02010600040101010101" pitchFamily="2" charset="-122"/>
              <a:cs typeface="Times New Roman" panose="02020603050405020304" pitchFamily="18" charset="0"/>
            </a:endParaRPr>
          </a:p>
          <a:p>
            <a:pPr algn="just">
              <a:buNone/>
            </a:pPr>
            <a:r>
              <a:rPr lang="zh-CN" altLang="zh-CN" sz="2400" b="1" kern="100" dirty="0">
                <a:effectLst/>
                <a:highlight>
                  <a:srgbClr val="FFFF00"/>
                </a:highlight>
                <a:latin typeface="华文楷体" panose="02010600040101010101" pitchFamily="2" charset="-122"/>
                <a:ea typeface="华文楷体" panose="02010600040101010101" pitchFamily="2" charset="-122"/>
                <a:cs typeface="Times New Roman" panose="02020603050405020304" pitchFamily="18" charset="0"/>
              </a:rPr>
              <a:t>培育农村电商主体</a:t>
            </a:r>
            <a:r>
              <a:rPr lang="zh-CN" altLang="zh-CN" sz="2400" b="1" kern="100" dirty="0">
                <a:effectLst/>
                <a:latin typeface="华文楷体" panose="02010600040101010101" pitchFamily="2" charset="-122"/>
                <a:ea typeface="华文楷体" panose="02010600040101010101" pitchFamily="2" charset="-122"/>
                <a:cs typeface="Times New Roman" panose="02020603050405020304" pitchFamily="18" charset="0"/>
              </a:rPr>
              <a:t>：</a:t>
            </a:r>
            <a:r>
              <a:rPr lang="en-US" altLang="zh-CN" sz="2400" b="1" kern="100" dirty="0">
                <a:effectLst/>
                <a:latin typeface="华文楷体" panose="02010600040101010101" pitchFamily="2" charset="-122"/>
                <a:ea typeface="华文楷体" panose="02010600040101010101" pitchFamily="2" charset="-122"/>
                <a:cs typeface="Times New Roman" panose="02020603050405020304" pitchFamily="18" charset="0"/>
              </a:rPr>
              <a:t> </a:t>
            </a:r>
            <a:r>
              <a:rPr lang="zh-CN" altLang="zh-CN" sz="2400" b="1" kern="100" dirty="0">
                <a:effectLst/>
                <a:highlight>
                  <a:srgbClr val="C0C0C0"/>
                </a:highlight>
                <a:latin typeface="华文楷体" panose="02010600040101010101" pitchFamily="2" charset="-122"/>
                <a:ea typeface="华文楷体" panose="02010600040101010101" pitchFamily="2" charset="-122"/>
                <a:cs typeface="Times New Roman" panose="02020603050405020304" pitchFamily="18" charset="0"/>
              </a:rPr>
              <a:t>支持返乡创业人员、农村合作社等开展电商业务，提供培训、技术支持、资金扶持等</a:t>
            </a:r>
            <a:r>
              <a:rPr lang="zh-CN" altLang="zh-CN" sz="2400" b="1" kern="100" dirty="0">
                <a:effectLst/>
                <a:latin typeface="华文楷体" panose="02010600040101010101" pitchFamily="2" charset="-122"/>
                <a:ea typeface="华文楷体" panose="02010600040101010101" pitchFamily="2" charset="-122"/>
                <a:cs typeface="Times New Roman" panose="02020603050405020304" pitchFamily="18" charset="0"/>
              </a:rPr>
              <a:t>。</a:t>
            </a:r>
            <a:endParaRPr lang="en-US" altLang="zh-CN" sz="2400" b="1" kern="100" dirty="0">
              <a:effectLst/>
              <a:latin typeface="华文楷体" panose="02010600040101010101" pitchFamily="2" charset="-122"/>
              <a:ea typeface="华文楷体" panose="02010600040101010101" pitchFamily="2" charset="-122"/>
              <a:cs typeface="Times New Roman" panose="02020603050405020304" pitchFamily="18" charset="0"/>
            </a:endParaRPr>
          </a:p>
          <a:p>
            <a:pPr algn="just">
              <a:buNone/>
            </a:pPr>
            <a:endParaRPr lang="zh-CN" altLang="zh-CN" sz="2400" b="1" kern="100" dirty="0">
              <a:effectLst/>
              <a:latin typeface="华文楷体" panose="02010600040101010101" pitchFamily="2" charset="-122"/>
              <a:ea typeface="华文楷体" panose="02010600040101010101" pitchFamily="2" charset="-122"/>
              <a:cs typeface="Times New Roman" panose="02020603050405020304" pitchFamily="18" charset="0"/>
            </a:endParaRPr>
          </a:p>
          <a:p>
            <a:pPr algn="just">
              <a:buNone/>
            </a:pPr>
            <a:r>
              <a:rPr lang="zh-CN" altLang="zh-CN" sz="2400" b="1" kern="100" dirty="0">
                <a:effectLst/>
                <a:highlight>
                  <a:srgbClr val="FFFF00"/>
                </a:highlight>
                <a:latin typeface="华文楷体" panose="02010600040101010101" pitchFamily="2" charset="-122"/>
                <a:ea typeface="华文楷体" panose="02010600040101010101" pitchFamily="2" charset="-122"/>
                <a:cs typeface="Times New Roman" panose="02020603050405020304" pitchFamily="18" charset="0"/>
              </a:rPr>
              <a:t>打造农产品品牌</a:t>
            </a:r>
            <a:r>
              <a:rPr lang="zh-CN" altLang="zh-CN" sz="2400" b="1" kern="100" dirty="0">
                <a:effectLst/>
                <a:latin typeface="华文楷体" panose="02010600040101010101" pitchFamily="2" charset="-122"/>
                <a:ea typeface="华文楷体" panose="02010600040101010101" pitchFamily="2" charset="-122"/>
                <a:cs typeface="Times New Roman" panose="02020603050405020304" pitchFamily="18" charset="0"/>
              </a:rPr>
              <a:t>：</a:t>
            </a:r>
            <a:r>
              <a:rPr lang="en-US" altLang="zh-CN" sz="2400" b="1" kern="100" dirty="0">
                <a:effectLst/>
                <a:latin typeface="华文楷体" panose="02010600040101010101" pitchFamily="2" charset="-122"/>
                <a:ea typeface="华文楷体" panose="02010600040101010101" pitchFamily="2" charset="-122"/>
                <a:cs typeface="Times New Roman" panose="02020603050405020304" pitchFamily="18" charset="0"/>
              </a:rPr>
              <a:t> </a:t>
            </a:r>
            <a:r>
              <a:rPr lang="zh-CN" altLang="zh-CN" sz="2400" b="1" kern="100" dirty="0">
                <a:effectLst/>
                <a:highlight>
                  <a:srgbClr val="C0C0C0"/>
                </a:highlight>
                <a:latin typeface="华文楷体" panose="02010600040101010101" pitchFamily="2" charset="-122"/>
                <a:ea typeface="华文楷体" panose="02010600040101010101" pitchFamily="2" charset="-122"/>
                <a:cs typeface="Times New Roman" panose="02020603050405020304" pitchFamily="18" charset="0"/>
              </a:rPr>
              <a:t>鼓励发展特色农业，打造区域公用品牌，提升农产品附加值和市场竞争力。</a:t>
            </a:r>
            <a:endParaRPr lang="en-US" altLang="zh-CN" sz="2400" b="1" kern="100" dirty="0">
              <a:effectLst/>
              <a:highlight>
                <a:srgbClr val="C0C0C0"/>
              </a:highlight>
              <a:latin typeface="华文楷体" panose="02010600040101010101" pitchFamily="2" charset="-122"/>
              <a:ea typeface="华文楷体" panose="02010600040101010101" pitchFamily="2" charset="-122"/>
              <a:cs typeface="Times New Roman" panose="02020603050405020304" pitchFamily="18" charset="0"/>
            </a:endParaRPr>
          </a:p>
          <a:p>
            <a:pPr algn="just">
              <a:buNone/>
            </a:pPr>
            <a:endParaRPr lang="zh-CN" altLang="zh-CN" sz="2400" b="1" kern="100" dirty="0">
              <a:effectLst/>
              <a:latin typeface="华文楷体" panose="02010600040101010101" pitchFamily="2" charset="-122"/>
              <a:ea typeface="华文楷体" panose="02010600040101010101" pitchFamily="2" charset="-122"/>
              <a:cs typeface="Times New Roman" panose="02020603050405020304" pitchFamily="18" charset="0"/>
            </a:endParaRPr>
          </a:p>
          <a:p>
            <a:pPr algn="just"/>
            <a:r>
              <a:rPr lang="zh-CN" altLang="zh-CN" sz="2400" b="1" kern="100" dirty="0">
                <a:effectLst/>
                <a:highlight>
                  <a:srgbClr val="FFFF00"/>
                </a:highlight>
                <a:latin typeface="华文楷体" panose="02010600040101010101" pitchFamily="2" charset="-122"/>
                <a:ea typeface="华文楷体" panose="02010600040101010101" pitchFamily="2" charset="-122"/>
                <a:cs typeface="Times New Roman" panose="02020603050405020304" pitchFamily="18" charset="0"/>
              </a:rPr>
              <a:t>建立农村电商服务体系</a:t>
            </a:r>
            <a:r>
              <a:rPr lang="zh-CN" altLang="zh-CN" sz="2400" b="1" kern="100" dirty="0">
                <a:effectLst/>
                <a:latin typeface="华文楷体" panose="02010600040101010101" pitchFamily="2" charset="-122"/>
                <a:ea typeface="华文楷体" panose="02010600040101010101" pitchFamily="2" charset="-122"/>
                <a:cs typeface="Times New Roman" panose="02020603050405020304" pitchFamily="18" charset="0"/>
              </a:rPr>
              <a:t>：</a:t>
            </a:r>
            <a:r>
              <a:rPr lang="en-US" altLang="zh-CN" sz="2400" b="1" kern="100" dirty="0">
                <a:effectLst/>
                <a:latin typeface="华文楷体" panose="02010600040101010101" pitchFamily="2" charset="-122"/>
                <a:ea typeface="华文楷体" panose="02010600040101010101" pitchFamily="2" charset="-122"/>
                <a:cs typeface="Times New Roman" panose="02020603050405020304" pitchFamily="18" charset="0"/>
              </a:rPr>
              <a:t> </a:t>
            </a:r>
            <a:r>
              <a:rPr lang="zh-CN" altLang="zh-CN" sz="2400" b="1" kern="100" dirty="0">
                <a:effectLst/>
                <a:highlight>
                  <a:srgbClr val="C0C0C0"/>
                </a:highlight>
                <a:latin typeface="华文楷体" panose="02010600040101010101" pitchFamily="2" charset="-122"/>
                <a:ea typeface="华文楷体" panose="02010600040101010101" pitchFamily="2" charset="-122"/>
                <a:cs typeface="Times New Roman" panose="02020603050405020304" pitchFamily="18" charset="0"/>
              </a:rPr>
              <a:t>建立县乡村三级物流节点体系，提供仓储、包装、营销、售后服务等</a:t>
            </a:r>
            <a:r>
              <a:rPr lang="zh-CN" altLang="zh-CN" sz="1800" b="1" kern="100" dirty="0">
                <a:effectLst/>
                <a:highlight>
                  <a:srgbClr val="C0C0C0"/>
                </a:highlight>
                <a:latin typeface="华文楷体" panose="02010600040101010101" pitchFamily="2" charset="-122"/>
                <a:ea typeface="华文楷体" panose="02010600040101010101" pitchFamily="2" charset="-122"/>
                <a:cs typeface="Times New Roman" panose="02020603050405020304" pitchFamily="18" charset="0"/>
              </a:rPr>
              <a:t>。</a:t>
            </a:r>
            <a:endParaRPr lang="zh-CN" altLang="zh-CN" sz="1800" b="1" kern="100" dirty="0">
              <a:effectLst/>
              <a:highlight>
                <a:srgbClr val="C0C0C0"/>
              </a:highlight>
              <a:latin typeface="华文楷体" panose="02010600040101010101" pitchFamily="2" charset="-122"/>
              <a:ea typeface="华文楷体" panose="02010600040101010101" pitchFamily="2" charset="-122"/>
              <a:cs typeface="Times New Roman" panose="02020603050405020304"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a:xfrm>
            <a:off x="0" y="-285750"/>
            <a:ext cx="10515600" cy="1325563"/>
          </a:xfrm>
        </p:spPr>
        <p:txBody>
          <a:bodyPr/>
          <a:lstStyle/>
          <a:p>
            <a:r>
              <a:rPr lang="zh-CN" altLang="en-US" b="1" dirty="0">
                <a:latin typeface="华文楷体" panose="02010600040101010101" pitchFamily="2" charset="-122"/>
                <a:ea typeface="华文楷体" panose="02010600040101010101" pitchFamily="2" charset="-122"/>
              </a:rPr>
              <a:t>三</a:t>
            </a:r>
            <a:r>
              <a:rPr lang="en-US" altLang="zh-CN" b="1" dirty="0">
                <a:latin typeface="华文楷体" panose="02010600040101010101" pitchFamily="2" charset="-122"/>
                <a:ea typeface="华文楷体" panose="02010600040101010101" pitchFamily="2" charset="-122"/>
              </a:rPr>
              <a:t>.</a:t>
            </a:r>
            <a:r>
              <a:rPr lang="zh-CN" altLang="en-US" b="1" dirty="0">
                <a:latin typeface="华文楷体" panose="02010600040101010101" pitchFamily="2" charset="-122"/>
                <a:ea typeface="华文楷体" panose="02010600040101010101" pitchFamily="2" charset="-122"/>
              </a:rPr>
              <a:t>乡村振兴实践案例</a:t>
            </a:r>
            <a:endParaRPr lang="zh-CN" altLang="en-US" b="1" dirty="0">
              <a:latin typeface="华文楷体" panose="02010600040101010101" pitchFamily="2" charset="-122"/>
              <a:ea typeface="华文楷体" panose="02010600040101010101" pitchFamily="2" charset="-122"/>
            </a:endParaRPr>
          </a:p>
        </p:txBody>
      </p:sp>
      <p:sp>
        <p:nvSpPr>
          <p:cNvPr id="6" name="文本框 5"/>
          <p:cNvSpPr txBox="1"/>
          <p:nvPr/>
        </p:nvSpPr>
        <p:spPr>
          <a:xfrm>
            <a:off x="76200" y="742950"/>
            <a:ext cx="6486525" cy="6832640"/>
          </a:xfrm>
          <a:prstGeom prst="rect">
            <a:avLst/>
          </a:prstGeom>
          <a:noFill/>
        </p:spPr>
        <p:txBody>
          <a:bodyPr wrap="square">
            <a:spAutoFit/>
          </a:bodyPr>
          <a:lstStyle/>
          <a:p>
            <a:r>
              <a:rPr lang="zh-CN" altLang="zh-CN" sz="2400" dirty="0">
                <a:effectLst/>
                <a:highlight>
                  <a:srgbClr val="FFFF00"/>
                </a:highlight>
                <a:ea typeface="Noto Sans CJK SC"/>
                <a:cs typeface="Noto Sans CJK SC"/>
              </a:rPr>
              <a:t>电商销售农产品脱贫案例</a:t>
            </a:r>
            <a:br>
              <a:rPr lang="en-US" altLang="zh-CN" sz="1800" dirty="0">
                <a:effectLst/>
                <a:ea typeface="Noto Sans CJK SC"/>
                <a:cs typeface="Noto Sans CJK SC"/>
              </a:rPr>
            </a:br>
            <a:r>
              <a:rPr lang="en-US" altLang="zh-CN" sz="1800" dirty="0">
                <a:effectLst/>
                <a:ea typeface="Noto Sans CJK SC"/>
                <a:cs typeface="Noto Sans CJK SC"/>
              </a:rPr>
              <a:t> </a:t>
            </a:r>
            <a:br>
              <a:rPr lang="en-US" altLang="zh-CN" sz="1800" dirty="0">
                <a:effectLst/>
                <a:ea typeface="Noto Sans CJK SC"/>
                <a:cs typeface="Noto Sans CJK SC"/>
              </a:rPr>
            </a:br>
            <a:r>
              <a:rPr lang="en-US" altLang="zh-CN" sz="1800" dirty="0">
                <a:effectLst/>
                <a:ea typeface="Noto Sans CJK SC"/>
                <a:cs typeface="Noto Sans CJK SC"/>
              </a:rPr>
              <a:t>- </a:t>
            </a:r>
            <a:r>
              <a:rPr lang="zh-CN" altLang="zh-CN" sz="2400" dirty="0">
                <a:effectLst/>
                <a:highlight>
                  <a:srgbClr val="C0C0C0"/>
                </a:highlight>
                <a:ea typeface="Noto Sans CJK SC"/>
                <a:cs typeface="Noto Sans CJK SC"/>
              </a:rPr>
              <a:t>景洪市大渡岗乡：马连注册成立景洪阿达嘎商贸有限公司，带动妇女组建直播带货小组，通过抖音、视频号等平台推荐家乡农产品及旅游目的地。她还自筹资金助力村民发展养殖，开设直播间解决农产品销售问题，培养村民直播带货人才，构建起</a:t>
            </a:r>
            <a:r>
              <a:rPr lang="en-US" altLang="zh-CN" sz="2400" dirty="0">
                <a:effectLst/>
                <a:highlight>
                  <a:srgbClr val="C0C0C0"/>
                </a:highlight>
                <a:ea typeface="Noto Sans CJK SC"/>
                <a:cs typeface="Noto Sans CJK SC"/>
              </a:rPr>
              <a:t>“</a:t>
            </a:r>
            <a:r>
              <a:rPr lang="zh-CN" altLang="zh-CN" sz="2400" dirty="0">
                <a:effectLst/>
                <a:highlight>
                  <a:srgbClr val="C0C0C0"/>
                </a:highlight>
                <a:ea typeface="Noto Sans CJK SC"/>
                <a:cs typeface="Noto Sans CJK SC"/>
              </a:rPr>
              <a:t>农产品</a:t>
            </a:r>
            <a:r>
              <a:rPr lang="en-US" altLang="zh-CN" sz="2400" dirty="0">
                <a:effectLst/>
                <a:highlight>
                  <a:srgbClr val="C0C0C0"/>
                </a:highlight>
                <a:ea typeface="Noto Sans CJK SC"/>
                <a:cs typeface="Noto Sans CJK SC"/>
              </a:rPr>
              <a:t>+</a:t>
            </a:r>
            <a:r>
              <a:rPr lang="zh-CN" altLang="zh-CN" sz="2400" dirty="0">
                <a:effectLst/>
                <a:highlight>
                  <a:srgbClr val="C0C0C0"/>
                </a:highlight>
                <a:ea typeface="Noto Sans CJK SC"/>
                <a:cs typeface="Noto Sans CJK SC"/>
              </a:rPr>
              <a:t>网络直播</a:t>
            </a:r>
            <a:r>
              <a:rPr lang="en-US" altLang="zh-CN" sz="2400" dirty="0">
                <a:effectLst/>
                <a:highlight>
                  <a:srgbClr val="C0C0C0"/>
                </a:highlight>
                <a:ea typeface="Noto Sans CJK SC"/>
                <a:cs typeface="Noto Sans CJK SC"/>
              </a:rPr>
              <a:t>+</a:t>
            </a:r>
            <a:r>
              <a:rPr lang="zh-CN" altLang="zh-CN" sz="2400" dirty="0">
                <a:effectLst/>
                <a:highlight>
                  <a:srgbClr val="C0C0C0"/>
                </a:highlight>
                <a:ea typeface="Noto Sans CJK SC"/>
                <a:cs typeface="Noto Sans CJK SC"/>
              </a:rPr>
              <a:t>电商平台</a:t>
            </a:r>
            <a:r>
              <a:rPr lang="en-US" altLang="zh-CN" sz="2400" dirty="0">
                <a:effectLst/>
                <a:highlight>
                  <a:srgbClr val="C0C0C0"/>
                </a:highlight>
                <a:ea typeface="Noto Sans CJK SC"/>
                <a:cs typeface="Noto Sans CJK SC"/>
              </a:rPr>
              <a:t>”</a:t>
            </a:r>
            <a:r>
              <a:rPr lang="zh-CN" altLang="zh-CN" sz="2400" dirty="0">
                <a:effectLst/>
                <a:highlight>
                  <a:srgbClr val="C0C0C0"/>
                </a:highlight>
                <a:ea typeface="Noto Sans CJK SC"/>
                <a:cs typeface="Noto Sans CJK SC"/>
              </a:rPr>
              <a:t>模式，帮助众多农户增收致富。</a:t>
            </a:r>
            <a:br>
              <a:rPr lang="en-US" altLang="zh-CN" sz="2400" dirty="0">
                <a:effectLst/>
                <a:highlight>
                  <a:srgbClr val="C0C0C0"/>
                </a:highlight>
                <a:ea typeface="Noto Sans CJK SC"/>
                <a:cs typeface="Noto Sans CJK SC"/>
              </a:rPr>
            </a:br>
            <a:r>
              <a:rPr lang="en-US" altLang="zh-CN" sz="2400" dirty="0">
                <a:effectLst/>
                <a:highlight>
                  <a:srgbClr val="C0C0C0"/>
                </a:highlight>
                <a:ea typeface="Noto Sans CJK SC"/>
                <a:cs typeface="Noto Sans CJK SC"/>
              </a:rPr>
              <a:t> </a:t>
            </a:r>
            <a:br>
              <a:rPr lang="en-US" altLang="zh-CN" sz="2400" dirty="0">
                <a:effectLst/>
                <a:highlight>
                  <a:srgbClr val="C0C0C0"/>
                </a:highlight>
                <a:ea typeface="Noto Sans CJK SC"/>
                <a:cs typeface="Noto Sans CJK SC"/>
              </a:rPr>
            </a:br>
            <a:r>
              <a:rPr lang="en-US" altLang="zh-CN" sz="2400" dirty="0">
                <a:effectLst/>
                <a:highlight>
                  <a:srgbClr val="C0C0C0"/>
                </a:highlight>
                <a:ea typeface="Noto Sans CJK SC"/>
                <a:cs typeface="Noto Sans CJK SC"/>
              </a:rPr>
              <a:t>- </a:t>
            </a:r>
            <a:r>
              <a:rPr lang="zh-CN" altLang="zh-CN" sz="2400" dirty="0">
                <a:effectLst/>
                <a:highlight>
                  <a:srgbClr val="C0C0C0"/>
                </a:highlight>
                <a:ea typeface="Noto Sans CJK SC"/>
                <a:cs typeface="Noto Sans CJK SC"/>
              </a:rPr>
              <a:t>宁夏闽宁镇：闽宁禾美电商帮扶车间成立于</a:t>
            </a:r>
            <a:r>
              <a:rPr lang="en-US" altLang="zh-CN" sz="2400" dirty="0">
                <a:effectLst/>
                <a:highlight>
                  <a:srgbClr val="C0C0C0"/>
                </a:highlight>
                <a:ea typeface="Noto Sans CJK SC"/>
                <a:cs typeface="Noto Sans CJK SC"/>
              </a:rPr>
              <a:t>2019</a:t>
            </a:r>
            <a:r>
              <a:rPr lang="zh-CN" altLang="zh-CN" sz="2400" dirty="0">
                <a:effectLst/>
                <a:highlight>
                  <a:srgbClr val="C0C0C0"/>
                </a:highlight>
                <a:ea typeface="Noto Sans CJK SC"/>
                <a:cs typeface="Noto Sans CJK SC"/>
              </a:rPr>
              <a:t>年，员工多为移民、留守妇女、建档立卡贫困户等。车间通过</a:t>
            </a:r>
            <a:r>
              <a:rPr lang="en-US" altLang="zh-CN" sz="2400" dirty="0">
                <a:effectLst/>
                <a:highlight>
                  <a:srgbClr val="C0C0C0"/>
                </a:highlight>
                <a:ea typeface="Noto Sans CJK SC"/>
                <a:cs typeface="Noto Sans CJK SC"/>
              </a:rPr>
              <a:t>“</a:t>
            </a:r>
            <a:r>
              <a:rPr lang="zh-CN" altLang="zh-CN" sz="2400" dirty="0">
                <a:effectLst/>
                <a:highlight>
                  <a:srgbClr val="C0C0C0"/>
                </a:highlight>
                <a:ea typeface="Noto Sans CJK SC"/>
                <a:cs typeface="Noto Sans CJK SC"/>
              </a:rPr>
              <a:t>电商</a:t>
            </a:r>
            <a:r>
              <a:rPr lang="en-US" altLang="zh-CN" sz="2400" dirty="0">
                <a:effectLst/>
                <a:highlight>
                  <a:srgbClr val="C0C0C0"/>
                </a:highlight>
                <a:ea typeface="Noto Sans CJK SC"/>
                <a:cs typeface="Noto Sans CJK SC"/>
              </a:rPr>
              <a:t>+</a:t>
            </a:r>
            <a:r>
              <a:rPr lang="zh-CN" altLang="zh-CN" sz="2400" dirty="0">
                <a:effectLst/>
                <a:highlight>
                  <a:srgbClr val="C0C0C0"/>
                </a:highlight>
                <a:ea typeface="Noto Sans CJK SC"/>
                <a:cs typeface="Noto Sans CJK SC"/>
              </a:rPr>
              <a:t>农业、旅游</a:t>
            </a:r>
            <a:r>
              <a:rPr lang="en-US" altLang="zh-CN" sz="2400" dirty="0">
                <a:effectLst/>
                <a:highlight>
                  <a:srgbClr val="C0C0C0"/>
                </a:highlight>
                <a:ea typeface="Noto Sans CJK SC"/>
                <a:cs typeface="Noto Sans CJK SC"/>
              </a:rPr>
              <a:t>”</a:t>
            </a:r>
            <a:r>
              <a:rPr lang="zh-CN" altLang="zh-CN" sz="2400" dirty="0">
                <a:effectLst/>
                <a:highlight>
                  <a:srgbClr val="C0C0C0"/>
                </a:highlight>
                <a:ea typeface="Noto Sans CJK SC"/>
                <a:cs typeface="Noto Sans CJK SC"/>
              </a:rPr>
              <a:t>，建立帮扶综合服务体系，培育本土农民电商运营团队，推出宁夏特产，搭建</a:t>
            </a:r>
            <a:r>
              <a:rPr lang="en-US" altLang="zh-CN" sz="2400" dirty="0">
                <a:effectLst/>
                <a:highlight>
                  <a:srgbClr val="C0C0C0"/>
                </a:highlight>
                <a:ea typeface="Noto Sans CJK SC"/>
                <a:cs typeface="Noto Sans CJK SC"/>
              </a:rPr>
              <a:t>“</a:t>
            </a:r>
            <a:r>
              <a:rPr lang="zh-CN" altLang="zh-CN" sz="2400" dirty="0">
                <a:effectLst/>
                <a:highlight>
                  <a:srgbClr val="C0C0C0"/>
                </a:highlight>
                <a:ea typeface="Noto Sans CJK SC"/>
                <a:cs typeface="Noto Sans CJK SC"/>
              </a:rPr>
              <a:t>闽货集散中心</a:t>
            </a:r>
            <a:r>
              <a:rPr lang="en-US" altLang="zh-CN" sz="2400" dirty="0">
                <a:effectLst/>
                <a:highlight>
                  <a:srgbClr val="C0C0C0"/>
                </a:highlight>
                <a:ea typeface="Noto Sans CJK SC"/>
                <a:cs typeface="Noto Sans CJK SC"/>
              </a:rPr>
              <a:t>”</a:t>
            </a:r>
            <a:r>
              <a:rPr lang="zh-CN" altLang="zh-CN" sz="2400" dirty="0">
                <a:effectLst/>
                <a:highlight>
                  <a:srgbClr val="C0C0C0"/>
                </a:highlight>
                <a:ea typeface="Noto Sans CJK SC"/>
                <a:cs typeface="Noto Sans CJK SC"/>
              </a:rPr>
              <a:t>，实现闽宁协作双向互通，带动近百名贫困劳动力就地就业，间接带动近千名劳动力脱贫致富</a:t>
            </a:r>
            <a:r>
              <a:rPr lang="zh-CN" altLang="zh-CN" sz="2400" dirty="0">
                <a:effectLst/>
                <a:ea typeface="Noto Sans CJK SC"/>
                <a:cs typeface="Noto Sans CJK SC"/>
              </a:rPr>
              <a:t>。</a:t>
            </a:r>
            <a:br>
              <a:rPr lang="en-US" altLang="zh-CN" sz="2400" dirty="0">
                <a:effectLst/>
                <a:ea typeface="Noto Sans CJK SC"/>
                <a:cs typeface="Noto Sans CJK SC"/>
              </a:rPr>
            </a:br>
            <a:r>
              <a:rPr lang="en-US" altLang="zh-CN" sz="1800" dirty="0">
                <a:effectLst/>
                <a:ea typeface="Noto Sans CJK SC"/>
                <a:cs typeface="Noto Sans CJK SC"/>
              </a:rPr>
              <a:t> </a:t>
            </a:r>
            <a:br>
              <a:rPr lang="en-US" altLang="zh-CN" sz="1800" dirty="0">
                <a:effectLst/>
                <a:ea typeface="Noto Sans CJK SC"/>
                <a:cs typeface="Noto Sans CJK SC"/>
              </a:rPr>
            </a:br>
            <a:endParaRPr lang="zh-CN" altLang="en-US" dirty="0"/>
          </a:p>
        </p:txBody>
      </p:sp>
      <p:pic>
        <p:nvPicPr>
          <p:cNvPr id="7" name="图片 6"/>
          <p:cNvPicPr>
            <a:picLocks noChangeAspect="1"/>
          </p:cNvPicPr>
          <p:nvPr/>
        </p:nvPicPr>
        <p:blipFill>
          <a:blip r:embed="rId1"/>
          <a:stretch>
            <a:fillRect/>
          </a:stretch>
        </p:blipFill>
        <p:spPr>
          <a:xfrm>
            <a:off x="6504474" y="1"/>
            <a:ext cx="5687526" cy="3567138"/>
          </a:xfrm>
          <a:prstGeom prst="rect">
            <a:avLst/>
          </a:prstGeom>
        </p:spPr>
      </p:pic>
      <p:pic>
        <p:nvPicPr>
          <p:cNvPr id="8" name="图片 7"/>
          <p:cNvPicPr>
            <a:picLocks noChangeAspect="1"/>
          </p:cNvPicPr>
          <p:nvPr/>
        </p:nvPicPr>
        <p:blipFill>
          <a:blip r:embed="rId2"/>
          <a:stretch>
            <a:fillRect/>
          </a:stretch>
        </p:blipFill>
        <p:spPr>
          <a:xfrm>
            <a:off x="6504474" y="3567138"/>
            <a:ext cx="5707677" cy="3290862"/>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247650" y="134035"/>
            <a:ext cx="6096000" cy="954107"/>
          </a:xfrm>
          <a:prstGeom prst="rect">
            <a:avLst/>
          </a:prstGeom>
          <a:noFill/>
        </p:spPr>
        <p:txBody>
          <a:bodyPr wrap="square">
            <a:spAutoFit/>
          </a:bodyPr>
          <a:lstStyle/>
          <a:p>
            <a:r>
              <a:rPr lang="zh-CN" altLang="zh-CN" sz="2800" dirty="0">
                <a:effectLst/>
                <a:highlight>
                  <a:srgbClr val="FFFF00"/>
                </a:highlight>
                <a:ea typeface="Noto Sans CJK SC"/>
                <a:cs typeface="Noto Sans CJK SC"/>
              </a:rPr>
              <a:t>智慧农业示范基地提升产量案例</a:t>
            </a:r>
            <a:br>
              <a:rPr lang="en-US" altLang="zh-CN" sz="2800" dirty="0">
                <a:effectLst/>
                <a:ea typeface="Noto Sans CJK SC"/>
                <a:cs typeface="Noto Sans CJK SC"/>
              </a:rPr>
            </a:br>
            <a:endParaRPr lang="zh-CN" altLang="en-US" sz="2800" dirty="0"/>
          </a:p>
        </p:txBody>
      </p:sp>
      <p:sp>
        <p:nvSpPr>
          <p:cNvPr id="8" name="文本框 7"/>
          <p:cNvSpPr txBox="1"/>
          <p:nvPr/>
        </p:nvSpPr>
        <p:spPr>
          <a:xfrm>
            <a:off x="95250" y="868263"/>
            <a:ext cx="6096000" cy="6370975"/>
          </a:xfrm>
          <a:prstGeom prst="rect">
            <a:avLst/>
          </a:prstGeom>
          <a:noFill/>
        </p:spPr>
        <p:txBody>
          <a:bodyPr wrap="square">
            <a:spAutoFit/>
          </a:bodyPr>
          <a:lstStyle/>
          <a:p>
            <a:pPr>
              <a:buNone/>
            </a:pPr>
            <a:r>
              <a:rPr lang="zh-CN" altLang="zh-CN" sz="1800" kern="100" dirty="0">
                <a:effectLst/>
                <a:latin typeface="Noto Sans CJK SC"/>
                <a:ea typeface="Noto Sans CJK SC"/>
                <a:cs typeface="Noto Sans CJK SC"/>
              </a:rPr>
              <a:t> </a:t>
            </a:r>
            <a:r>
              <a:rPr lang="zh-CN" altLang="zh-CN" sz="2400" kern="100" dirty="0">
                <a:effectLst/>
                <a:highlight>
                  <a:srgbClr val="C0C0C0"/>
                </a:highlight>
                <a:latin typeface="Noto Sans CJK SC"/>
                <a:ea typeface="Noto Sans CJK SC"/>
                <a:cs typeface="Noto Sans CJK SC"/>
              </a:rPr>
              <a:t>汶上县汶上街道：绿港（汶上）现代农业示范园通过智慧管理系统实现温、光、水、气、肥等全数字调控，与大型企业达成战略合作协议，形成现代农业生产体系。</a:t>
            </a:r>
            <a:r>
              <a:rPr lang="en-US" altLang="zh-CN" sz="2400" kern="100" dirty="0">
                <a:effectLst/>
                <a:highlight>
                  <a:srgbClr val="C0C0C0"/>
                </a:highlight>
                <a:latin typeface="Noto Sans CJK SC"/>
                <a:ea typeface="Noto Sans CJK SC"/>
                <a:cs typeface="Noto Sans CJK SC"/>
              </a:rPr>
              <a:t>2023</a:t>
            </a:r>
            <a:r>
              <a:rPr lang="zh-CN" altLang="zh-CN" sz="2400" kern="100" dirty="0">
                <a:effectLst/>
                <a:highlight>
                  <a:srgbClr val="C0C0C0"/>
                </a:highlight>
                <a:latin typeface="Noto Sans CJK SC"/>
                <a:ea typeface="Noto Sans CJK SC"/>
                <a:cs typeface="Noto Sans CJK SC"/>
              </a:rPr>
              <a:t>年实现年产蔬菜</a:t>
            </a:r>
            <a:r>
              <a:rPr lang="en-US" altLang="zh-CN" sz="2400" kern="100" dirty="0">
                <a:effectLst/>
                <a:highlight>
                  <a:srgbClr val="C0C0C0"/>
                </a:highlight>
                <a:latin typeface="Noto Sans CJK SC"/>
                <a:ea typeface="Noto Sans CJK SC"/>
                <a:cs typeface="Noto Sans CJK SC"/>
              </a:rPr>
              <a:t>300</a:t>
            </a:r>
            <a:r>
              <a:rPr lang="zh-CN" altLang="zh-CN" sz="2400" kern="100" dirty="0">
                <a:effectLst/>
                <a:highlight>
                  <a:srgbClr val="C0C0C0"/>
                </a:highlight>
                <a:latin typeface="Noto Sans CJK SC"/>
                <a:ea typeface="Noto Sans CJK SC"/>
                <a:cs typeface="Noto Sans CJK SC"/>
              </a:rPr>
              <a:t>万公斤，培育优良果蔬种苗</a:t>
            </a:r>
            <a:r>
              <a:rPr lang="en-US" altLang="zh-CN" sz="2400" kern="100" dirty="0">
                <a:effectLst/>
                <a:highlight>
                  <a:srgbClr val="C0C0C0"/>
                </a:highlight>
                <a:latin typeface="Noto Sans CJK SC"/>
                <a:ea typeface="Noto Sans CJK SC"/>
                <a:cs typeface="Noto Sans CJK SC"/>
              </a:rPr>
              <a:t>200</a:t>
            </a:r>
            <a:r>
              <a:rPr lang="zh-CN" altLang="zh-CN" sz="2400" kern="100" dirty="0">
                <a:effectLst/>
                <a:highlight>
                  <a:srgbClr val="C0C0C0"/>
                </a:highlight>
                <a:latin typeface="Noto Sans CJK SC"/>
                <a:ea typeface="Noto Sans CJK SC"/>
                <a:cs typeface="Noto Sans CJK SC"/>
              </a:rPr>
              <a:t>万株，年产值</a:t>
            </a:r>
            <a:r>
              <a:rPr lang="en-US" altLang="zh-CN" sz="2400" kern="100" dirty="0">
                <a:effectLst/>
                <a:highlight>
                  <a:srgbClr val="C0C0C0"/>
                </a:highlight>
                <a:latin typeface="Noto Sans CJK SC"/>
                <a:ea typeface="Noto Sans CJK SC"/>
                <a:cs typeface="Noto Sans CJK SC"/>
              </a:rPr>
              <a:t>1800</a:t>
            </a:r>
            <a:r>
              <a:rPr lang="zh-CN" altLang="zh-CN" sz="2400" kern="100" dirty="0">
                <a:effectLst/>
                <a:highlight>
                  <a:srgbClr val="C0C0C0"/>
                </a:highlight>
                <a:latin typeface="Noto Sans CJK SC"/>
                <a:ea typeface="Noto Sans CJK SC"/>
                <a:cs typeface="Noto Sans CJK SC"/>
              </a:rPr>
              <a:t>余万元。汶上县还利用数字农业物联网开展智慧农田项目建设，对农业生产定时定量管理，提高生产效率。</a:t>
            </a:r>
            <a:br>
              <a:rPr lang="en-US" altLang="zh-CN" sz="2400" kern="100" dirty="0">
                <a:effectLst/>
                <a:highlight>
                  <a:srgbClr val="C0C0C0"/>
                </a:highlight>
                <a:latin typeface="Noto Sans CJK SC"/>
                <a:ea typeface="Noto Sans CJK SC"/>
                <a:cs typeface="Noto Sans CJK SC"/>
              </a:rPr>
            </a:br>
            <a:r>
              <a:rPr lang="en-US" altLang="zh-CN" sz="2400" kern="100" dirty="0">
                <a:effectLst/>
                <a:highlight>
                  <a:srgbClr val="C0C0C0"/>
                </a:highlight>
                <a:latin typeface="Noto Sans CJK SC"/>
                <a:ea typeface="Noto Sans CJK SC"/>
                <a:cs typeface="Noto Sans CJK SC"/>
              </a:rPr>
              <a:t> </a:t>
            </a:r>
            <a:br>
              <a:rPr lang="en-US" altLang="zh-CN" sz="2400" kern="100" dirty="0">
                <a:effectLst/>
                <a:highlight>
                  <a:srgbClr val="C0C0C0"/>
                </a:highlight>
                <a:latin typeface="Noto Sans CJK SC"/>
                <a:ea typeface="Noto Sans CJK SC"/>
                <a:cs typeface="Noto Sans CJK SC"/>
              </a:rPr>
            </a:br>
            <a:r>
              <a:rPr lang="en-US" altLang="zh-CN" sz="2400" kern="100" dirty="0">
                <a:effectLst/>
                <a:highlight>
                  <a:srgbClr val="C0C0C0"/>
                </a:highlight>
                <a:latin typeface="Noto Sans CJK SC"/>
                <a:ea typeface="Noto Sans CJK SC"/>
                <a:cs typeface="Noto Sans CJK SC"/>
              </a:rPr>
              <a:t>- </a:t>
            </a:r>
            <a:r>
              <a:rPr lang="zh-CN" altLang="zh-CN" sz="2400" kern="100" dirty="0">
                <a:effectLst/>
                <a:highlight>
                  <a:srgbClr val="C0C0C0"/>
                </a:highlight>
                <a:latin typeface="Noto Sans CJK SC"/>
                <a:ea typeface="Noto Sans CJK SC"/>
                <a:cs typeface="Noto Sans CJK SC"/>
              </a:rPr>
              <a:t>北京丰台张家坟村：张家坟村智慧农业园设置环境智能监测、温室视频监控等多种设备，通过智能化调控为农作物提供最优生长环境。园区还与中国航天育种中心合作试种太空种子，种植的蔬菜品种多样，</a:t>
            </a:r>
            <a:r>
              <a:rPr lang="en-US" altLang="zh-CN" sz="2400" kern="100" dirty="0">
                <a:effectLst/>
                <a:highlight>
                  <a:srgbClr val="C0C0C0"/>
                </a:highlight>
                <a:latin typeface="Noto Sans CJK SC"/>
                <a:ea typeface="Noto Sans CJK SC"/>
                <a:cs typeface="Noto Sans CJK SC"/>
              </a:rPr>
              <a:t>2023</a:t>
            </a:r>
            <a:r>
              <a:rPr lang="zh-CN" altLang="zh-CN" sz="2400" kern="100" dirty="0">
                <a:effectLst/>
                <a:highlight>
                  <a:srgbClr val="C0C0C0"/>
                </a:highlight>
                <a:latin typeface="Noto Sans CJK SC"/>
                <a:ea typeface="Noto Sans CJK SC"/>
                <a:cs typeface="Noto Sans CJK SC"/>
              </a:rPr>
              <a:t>年被评为</a:t>
            </a:r>
            <a:r>
              <a:rPr lang="en-US" altLang="zh-CN" sz="2400" kern="100" dirty="0">
                <a:effectLst/>
                <a:highlight>
                  <a:srgbClr val="C0C0C0"/>
                </a:highlight>
                <a:latin typeface="Noto Sans CJK SC"/>
                <a:ea typeface="Noto Sans CJK SC"/>
                <a:cs typeface="Noto Sans CJK SC"/>
              </a:rPr>
              <a:t>“</a:t>
            </a:r>
            <a:r>
              <a:rPr lang="zh-CN" altLang="zh-CN" sz="2400" kern="100" dirty="0">
                <a:effectLst/>
                <a:highlight>
                  <a:srgbClr val="C0C0C0"/>
                </a:highlight>
                <a:latin typeface="Noto Sans CJK SC"/>
                <a:ea typeface="Noto Sans CJK SC"/>
                <a:cs typeface="Noto Sans CJK SC"/>
              </a:rPr>
              <a:t>北京市生态农场</a:t>
            </a:r>
            <a:r>
              <a:rPr lang="en-US" altLang="zh-CN" sz="2400" kern="100" dirty="0">
                <a:effectLst/>
                <a:highlight>
                  <a:srgbClr val="C0C0C0"/>
                </a:highlight>
                <a:latin typeface="Noto Sans CJK SC"/>
                <a:ea typeface="Noto Sans CJK SC"/>
                <a:cs typeface="Noto Sans CJK SC"/>
              </a:rPr>
              <a:t>”</a:t>
            </a:r>
            <a:r>
              <a:rPr lang="zh-CN" altLang="zh-CN" sz="2400" kern="100" dirty="0">
                <a:effectLst/>
                <a:highlight>
                  <a:srgbClr val="C0C0C0"/>
                </a:highlight>
                <a:latin typeface="Noto Sans CJK SC"/>
                <a:ea typeface="Noto Sans CJK SC"/>
                <a:cs typeface="Noto Sans CJK SC"/>
              </a:rPr>
              <a:t>，种植的绿色有机蔬菜丰富了村民的福利。</a:t>
            </a:r>
            <a:endParaRPr lang="zh-CN" altLang="zh-CN" sz="2400" kern="100" dirty="0">
              <a:effectLst/>
              <a:highlight>
                <a:srgbClr val="C0C0C0"/>
              </a:highlight>
              <a:latin typeface="Noto Sans CJK SC"/>
              <a:ea typeface="Noto Sans CJK SC"/>
              <a:cs typeface="Noto Sans CJK SC"/>
            </a:endParaRPr>
          </a:p>
          <a:p>
            <a:r>
              <a:rPr lang="en-US" altLang="zh-CN" sz="2400" kern="100" dirty="0">
                <a:effectLst/>
                <a:highlight>
                  <a:srgbClr val="C0C0C0"/>
                </a:highlight>
                <a:latin typeface="Noto Sans CJK SC"/>
                <a:ea typeface="Noto Sans CJK SC"/>
                <a:cs typeface="Noto Sans CJK SC"/>
              </a:rPr>
              <a:t> </a:t>
            </a:r>
            <a:endParaRPr lang="zh-CN" altLang="zh-CN" sz="2400" kern="100" dirty="0">
              <a:effectLst/>
              <a:highlight>
                <a:srgbClr val="C0C0C0"/>
              </a:highlight>
              <a:latin typeface="Noto Sans CJK SC"/>
              <a:ea typeface="Noto Sans CJK SC"/>
              <a:cs typeface="Noto Sans CJK SC"/>
            </a:endParaRPr>
          </a:p>
        </p:txBody>
      </p:sp>
      <p:pic>
        <p:nvPicPr>
          <p:cNvPr id="9" name="图片 8"/>
          <p:cNvPicPr>
            <a:picLocks noChangeAspect="1"/>
          </p:cNvPicPr>
          <p:nvPr/>
        </p:nvPicPr>
        <p:blipFill>
          <a:blip r:embed="rId1"/>
          <a:stretch>
            <a:fillRect/>
          </a:stretch>
        </p:blipFill>
        <p:spPr>
          <a:xfrm>
            <a:off x="6219824" y="113615"/>
            <a:ext cx="5997089" cy="3305175"/>
          </a:xfrm>
          <a:prstGeom prst="rect">
            <a:avLst/>
          </a:prstGeom>
        </p:spPr>
      </p:pic>
      <p:pic>
        <p:nvPicPr>
          <p:cNvPr id="10" name="图片 9"/>
          <p:cNvPicPr>
            <a:picLocks noChangeAspect="1"/>
          </p:cNvPicPr>
          <p:nvPr/>
        </p:nvPicPr>
        <p:blipFill>
          <a:blip r:embed="rId2"/>
          <a:stretch>
            <a:fillRect/>
          </a:stretch>
        </p:blipFill>
        <p:spPr>
          <a:xfrm>
            <a:off x="6219824" y="3439210"/>
            <a:ext cx="5997090" cy="341879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68263" y="-733424"/>
            <a:ext cx="3932237" cy="1600200"/>
          </a:xfrm>
        </p:spPr>
        <p:txBody>
          <a:bodyPr>
            <a:normAutofit/>
          </a:bodyPr>
          <a:lstStyle/>
          <a:p>
            <a:r>
              <a:rPr lang="zh-CN" altLang="en-US" dirty="0">
                <a:latin typeface="华文楷体" panose="02010600040101010101" pitchFamily="2" charset="-122"/>
                <a:ea typeface="华文楷体" panose="02010600040101010101" pitchFamily="2" charset="-122"/>
              </a:rPr>
              <a:t>四</a:t>
            </a:r>
            <a:r>
              <a:rPr lang="en-US" altLang="zh-CN" dirty="0">
                <a:latin typeface="华文楷体" panose="02010600040101010101" pitchFamily="2" charset="-122"/>
                <a:ea typeface="华文楷体" panose="02010600040101010101" pitchFamily="2" charset="-122"/>
              </a:rPr>
              <a:t>.</a:t>
            </a:r>
            <a:r>
              <a:rPr lang="zh-CN" altLang="en-US" dirty="0">
                <a:latin typeface="华文楷体" panose="02010600040101010101" pitchFamily="2" charset="-122"/>
                <a:ea typeface="华文楷体" panose="02010600040101010101" pitchFamily="2" charset="-122"/>
              </a:rPr>
              <a:t>科技助力农业发展</a:t>
            </a:r>
            <a:endParaRPr lang="zh-CN" altLang="en-US" dirty="0">
              <a:latin typeface="华文楷体" panose="02010600040101010101" pitchFamily="2" charset="-122"/>
              <a:ea typeface="华文楷体" panose="02010600040101010101" pitchFamily="2" charset="-122"/>
            </a:endParaRPr>
          </a:p>
        </p:txBody>
      </p:sp>
      <p:pic>
        <p:nvPicPr>
          <p:cNvPr id="6" name="图片占位符 5"/>
          <p:cNvPicPr>
            <a:picLocks noGrp="1" noChangeAspect="1"/>
          </p:cNvPicPr>
          <p:nvPr>
            <p:ph type="pic" idx="1"/>
          </p:nvPr>
        </p:nvPicPr>
        <p:blipFill>
          <a:blip r:embed="rId1">
            <a:extLst>
              <a:ext uri="{28A0092B-C50C-407E-A947-70E740481C1C}">
                <a14:useLocalDpi xmlns:a14="http://schemas.microsoft.com/office/drawing/2010/main" val="0"/>
              </a:ext>
            </a:extLst>
          </a:blip>
          <a:srcRect t="3888" b="3888"/>
          <a:stretch>
            <a:fillRect/>
          </a:stretch>
        </p:blipFill>
        <p:spPr>
          <a:xfrm>
            <a:off x="5773738" y="1257300"/>
            <a:ext cx="6172200" cy="4873625"/>
          </a:xfrm>
        </p:spPr>
      </p:pic>
      <p:sp>
        <p:nvSpPr>
          <p:cNvPr id="4" name="文本占位符 3"/>
          <p:cNvSpPr>
            <a:spLocks noGrp="1"/>
          </p:cNvSpPr>
          <p:nvPr>
            <p:ph type="body" sz="half" idx="2"/>
          </p:nvPr>
        </p:nvSpPr>
        <p:spPr>
          <a:xfrm>
            <a:off x="152400" y="1187451"/>
            <a:ext cx="5495925" cy="4873624"/>
          </a:xfrm>
        </p:spPr>
        <p:txBody>
          <a:bodyPr>
            <a:normAutofit/>
          </a:bodyPr>
          <a:lstStyle/>
          <a:p>
            <a:r>
              <a:rPr lang="zh-CN" altLang="en-US" sz="2000" dirty="0">
                <a:highlight>
                  <a:srgbClr val="C0C0C0"/>
                </a:highlight>
              </a:rPr>
              <a:t>技术应用</a:t>
            </a:r>
            <a:endParaRPr lang="zh-CN" altLang="en-US" sz="2000" dirty="0">
              <a:highlight>
                <a:srgbClr val="C0C0C0"/>
              </a:highlight>
            </a:endParaRPr>
          </a:p>
          <a:p>
            <a:r>
              <a:rPr lang="en-US" altLang="zh-CN" sz="2400" dirty="0">
                <a:highlight>
                  <a:srgbClr val="C0C0C0"/>
                </a:highlight>
              </a:rPr>
              <a:t>1.</a:t>
            </a:r>
            <a:r>
              <a:rPr lang="zh-CN" altLang="en-US" sz="2400" dirty="0">
                <a:highlight>
                  <a:srgbClr val="C0C0C0"/>
                </a:highlight>
              </a:rPr>
              <a:t>无人机植保（农业无人机喷洒）：</a:t>
            </a:r>
            <a:endParaRPr lang="zh-CN" altLang="en-US" sz="2400" dirty="0">
              <a:highlight>
                <a:srgbClr val="C0C0C0"/>
              </a:highlight>
            </a:endParaRPr>
          </a:p>
          <a:p>
            <a:r>
              <a:rPr lang="zh-CN" altLang="en-US" sz="2400" dirty="0">
                <a:highlight>
                  <a:srgbClr val="C0C0C0"/>
                </a:highlight>
              </a:rPr>
              <a:t>（</a:t>
            </a:r>
            <a:r>
              <a:rPr lang="en-US" altLang="zh-CN" sz="2400" dirty="0">
                <a:highlight>
                  <a:srgbClr val="C0C0C0"/>
                </a:highlight>
              </a:rPr>
              <a:t>1</a:t>
            </a:r>
            <a:r>
              <a:rPr lang="zh-CN" altLang="en-US" sz="2400" dirty="0">
                <a:highlight>
                  <a:srgbClr val="C0C0C0"/>
                </a:highlight>
              </a:rPr>
              <a:t>）概念：利用无人机（多旋翼或固定翼）搭载喷洒系统，进行农药、化肥、除草剂或种子的精准施放，实现农业病虫害防治、营养补给等作业</a:t>
            </a:r>
            <a:endParaRPr lang="zh-CN" altLang="en-US" sz="2400" dirty="0">
              <a:highlight>
                <a:srgbClr val="C0C0C0"/>
              </a:highlight>
            </a:endParaRPr>
          </a:p>
          <a:p>
            <a:r>
              <a:rPr lang="zh-CN" altLang="en-US" sz="2400" dirty="0">
                <a:highlight>
                  <a:srgbClr val="C0C0C0"/>
                </a:highlight>
              </a:rPr>
              <a:t>（</a:t>
            </a:r>
            <a:r>
              <a:rPr lang="en-US" altLang="zh-CN" sz="2400" dirty="0">
                <a:highlight>
                  <a:srgbClr val="C0C0C0"/>
                </a:highlight>
              </a:rPr>
              <a:t>2</a:t>
            </a:r>
            <a:r>
              <a:rPr lang="zh-CN" altLang="en-US" sz="2400" dirty="0">
                <a:highlight>
                  <a:srgbClr val="C0C0C0"/>
                </a:highlight>
              </a:rPr>
              <a:t>）核心技术：喷洒系统、导航与控制、数据平台</a:t>
            </a:r>
            <a:endParaRPr lang="zh-CN" altLang="en-US" sz="2400" dirty="0">
              <a:highlight>
                <a:srgbClr val="C0C0C0"/>
              </a:highlight>
            </a:endParaRPr>
          </a:p>
          <a:p>
            <a:r>
              <a:rPr lang="zh-CN" altLang="en-US" sz="2400" dirty="0">
                <a:highlight>
                  <a:srgbClr val="C0C0C0"/>
                </a:highlight>
              </a:rPr>
              <a:t>（</a:t>
            </a:r>
            <a:r>
              <a:rPr lang="en-US" altLang="zh-CN" sz="2400" dirty="0">
                <a:highlight>
                  <a:srgbClr val="C0C0C0"/>
                </a:highlight>
              </a:rPr>
              <a:t>3</a:t>
            </a:r>
            <a:r>
              <a:rPr lang="zh-CN" altLang="en-US" sz="2400" dirty="0">
                <a:highlight>
                  <a:srgbClr val="C0C0C0"/>
                </a:highlight>
              </a:rPr>
              <a:t>）优势：效率高、精准环保、适应性强、人机安全</a:t>
            </a:r>
            <a:endParaRPr lang="zh-CN" altLang="en-US" sz="2400" dirty="0">
              <a:highlight>
                <a:srgbClr val="C0C0C0"/>
              </a:highlight>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315118" y="-962025"/>
            <a:ext cx="3932237" cy="1600200"/>
          </a:xfrm>
        </p:spPr>
        <p:txBody>
          <a:bodyPr/>
          <a:lstStyle/>
          <a:p>
            <a:r>
              <a:rPr lang="zh-CN" altLang="en-US" dirty="0">
                <a:highlight>
                  <a:srgbClr val="FFFF00"/>
                </a:highlight>
              </a:rPr>
              <a:t>智能灌溉</a:t>
            </a:r>
            <a:endParaRPr lang="zh-CN" altLang="en-US" dirty="0">
              <a:highlight>
                <a:srgbClr val="FFFF00"/>
              </a:highlight>
            </a:endParaRPr>
          </a:p>
        </p:txBody>
      </p:sp>
      <p:pic>
        <p:nvPicPr>
          <p:cNvPr id="10" name="图片占位符 9"/>
          <p:cNvPicPr>
            <a:picLocks noGrp="1" noChangeAspect="1"/>
          </p:cNvPicPr>
          <p:nvPr>
            <p:ph type="pic" idx="1"/>
          </p:nvPr>
        </p:nvPicPr>
        <p:blipFill>
          <a:blip r:embed="rId1">
            <a:extLst>
              <a:ext uri="{28A0092B-C50C-407E-A947-70E740481C1C}">
                <a14:useLocalDpi xmlns:a14="http://schemas.microsoft.com/office/drawing/2010/main" val="0"/>
              </a:ext>
            </a:extLst>
          </a:blip>
          <a:srcRect l="7862" r="7862"/>
          <a:stretch>
            <a:fillRect/>
          </a:stretch>
        </p:blipFill>
        <p:spPr>
          <a:xfrm>
            <a:off x="5953124" y="9526"/>
            <a:ext cx="6238875" cy="3419474"/>
          </a:xfrm>
        </p:spPr>
      </p:pic>
      <p:sp>
        <p:nvSpPr>
          <p:cNvPr id="8" name="文本框 7"/>
          <p:cNvSpPr txBox="1"/>
          <p:nvPr/>
        </p:nvSpPr>
        <p:spPr>
          <a:xfrm>
            <a:off x="66673" y="282848"/>
            <a:ext cx="4429125" cy="6685676"/>
          </a:xfrm>
          <a:prstGeom prst="rect">
            <a:avLst/>
          </a:prstGeom>
          <a:noFill/>
        </p:spPr>
        <p:txBody>
          <a:bodyPr wrap="square">
            <a:spAutoFit/>
          </a:bodyPr>
          <a:lstStyle/>
          <a:p>
            <a:pPr algn="just">
              <a:lnSpc>
                <a:spcPct val="107000"/>
              </a:lnSpc>
              <a:spcAft>
                <a:spcPts val="800"/>
              </a:spcAft>
              <a:buNone/>
            </a:pPr>
            <a:endParaRPr lang="zh-CN" altLang="zh-CN" sz="1800" kern="100" dirty="0">
              <a:effectLst/>
              <a:latin typeface="Calibri" panose="020F0502020204030204" pitchFamily="34" charset="0"/>
              <a:ea typeface="宋体" panose="02010600030101010101" pitchFamily="2" charset="-122"/>
              <a:cs typeface="Arial" panose="020B0604020202020204" pitchFamily="34" charset="0"/>
            </a:endParaRPr>
          </a:p>
          <a:p>
            <a:pPr algn="just">
              <a:lnSpc>
                <a:spcPct val="107000"/>
              </a:lnSpc>
              <a:spcAft>
                <a:spcPts val="800"/>
              </a:spcAft>
              <a:buNone/>
            </a:pPr>
            <a:r>
              <a:rPr lang="zh-CN" altLang="zh-CN" sz="20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rPr>
              <a:t>（</a:t>
            </a:r>
            <a:r>
              <a:rPr lang="en-US" altLang="zh-CN" sz="20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rPr>
              <a:t>1</a:t>
            </a:r>
            <a:r>
              <a:rPr lang="zh-CN" altLang="zh-CN" sz="20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rPr>
              <a:t>）概念：通过传感器、物联网（</a:t>
            </a:r>
            <a:r>
              <a:rPr lang="en-US" altLang="zh-CN" sz="20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rPr>
              <a:t>IoT</a:t>
            </a:r>
            <a:r>
              <a:rPr lang="zh-CN" altLang="zh-CN" sz="20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rPr>
              <a:t>）、大数据和自动化控制技术，实时监测环境参数并动态调整灌溉策略的节水型农业技术。核心目标是优化水资源利用，提高作物产量和质量。</a:t>
            </a:r>
            <a:endParaRPr lang="zh-CN" altLang="zh-CN" sz="20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endParaRPr>
          </a:p>
          <a:p>
            <a:pPr algn="just">
              <a:lnSpc>
                <a:spcPct val="107000"/>
              </a:lnSpc>
              <a:spcAft>
                <a:spcPts val="800"/>
              </a:spcAft>
              <a:buNone/>
            </a:pPr>
            <a:r>
              <a:rPr lang="zh-CN" altLang="zh-CN" sz="20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rPr>
              <a:t>（</a:t>
            </a:r>
            <a:r>
              <a:rPr lang="en-US" altLang="zh-CN" sz="20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rPr>
              <a:t>2</a:t>
            </a:r>
            <a:r>
              <a:rPr lang="zh-CN" altLang="zh-CN" sz="20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rPr>
              <a:t>）核心技术：</a:t>
            </a:r>
            <a:endParaRPr lang="zh-CN" altLang="zh-CN" sz="20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endParaRPr>
          </a:p>
          <a:p>
            <a:pPr algn="just">
              <a:lnSpc>
                <a:spcPct val="107000"/>
              </a:lnSpc>
              <a:spcAft>
                <a:spcPts val="800"/>
              </a:spcAft>
              <a:buNone/>
            </a:pPr>
            <a:r>
              <a:rPr lang="zh-CN" altLang="zh-CN" sz="20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rPr>
              <a:t>物联网（</a:t>
            </a:r>
            <a:r>
              <a:rPr lang="en-US" altLang="zh-CN" sz="20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rPr>
              <a:t>IoT</a:t>
            </a:r>
            <a:r>
              <a:rPr lang="zh-CN" altLang="zh-CN" sz="20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rPr>
              <a:t>）：设备互联，实时数据传输；</a:t>
            </a:r>
            <a:endParaRPr lang="zh-CN" altLang="zh-CN" sz="20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endParaRPr>
          </a:p>
          <a:p>
            <a:pPr algn="just">
              <a:lnSpc>
                <a:spcPct val="107000"/>
              </a:lnSpc>
              <a:spcAft>
                <a:spcPts val="800"/>
              </a:spcAft>
              <a:buNone/>
            </a:pPr>
            <a:r>
              <a:rPr lang="zh-CN" altLang="zh-CN" sz="20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rPr>
              <a:t>机器学习：历史数据训练模型，预测作物需水量（如基于</a:t>
            </a:r>
            <a:r>
              <a:rPr lang="en-US" altLang="zh-CN" sz="2000" kern="100" dirty="0" err="1">
                <a:effectLst/>
                <a:highlight>
                  <a:srgbClr val="C0C0C0"/>
                </a:highlight>
                <a:latin typeface="Calibri" panose="020F0502020204030204" pitchFamily="34" charset="0"/>
                <a:ea typeface="宋体" panose="02010600030101010101" pitchFamily="2" charset="-122"/>
                <a:cs typeface="Arial" panose="020B0604020202020204" pitchFamily="34" charset="0"/>
              </a:rPr>
              <a:t>ETc</a:t>
            </a:r>
            <a:r>
              <a:rPr lang="zh-CN" altLang="zh-CN" sz="20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rPr>
              <a:t>作物蒸腾量模型）；</a:t>
            </a:r>
            <a:endParaRPr lang="zh-CN" altLang="zh-CN" sz="20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endParaRPr>
          </a:p>
          <a:p>
            <a:pPr algn="just">
              <a:lnSpc>
                <a:spcPct val="107000"/>
              </a:lnSpc>
              <a:spcAft>
                <a:spcPts val="800"/>
              </a:spcAft>
              <a:buNone/>
            </a:pPr>
            <a:r>
              <a:rPr lang="zh-CN" altLang="zh-CN" sz="20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rPr>
              <a:t>自动化控制：</a:t>
            </a:r>
            <a:r>
              <a:rPr lang="en-US" altLang="zh-CN" sz="20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rPr>
              <a:t>PID</a:t>
            </a:r>
            <a:r>
              <a:rPr lang="zh-CN" altLang="zh-CN" sz="20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rPr>
              <a:t>控制或模糊逻辑算法动态调节水量；</a:t>
            </a:r>
            <a:endParaRPr lang="zh-CN" altLang="zh-CN" sz="20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endParaRPr>
          </a:p>
          <a:p>
            <a:pPr algn="just">
              <a:lnSpc>
                <a:spcPct val="107000"/>
              </a:lnSpc>
              <a:spcAft>
                <a:spcPts val="800"/>
              </a:spcAft>
              <a:buNone/>
            </a:pPr>
            <a:r>
              <a:rPr lang="zh-CN" altLang="zh-CN" sz="20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rPr>
              <a:t>节水技术：滴灌、微喷灌与智能结合，节水</a:t>
            </a:r>
            <a:r>
              <a:rPr lang="en-US" altLang="zh-CN" sz="20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rPr>
              <a:t>30%-50%</a:t>
            </a:r>
            <a:endParaRPr lang="zh-CN" altLang="zh-CN" sz="20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endParaRPr>
          </a:p>
          <a:p>
            <a:pPr algn="just">
              <a:lnSpc>
                <a:spcPct val="107000"/>
              </a:lnSpc>
              <a:spcAft>
                <a:spcPts val="800"/>
              </a:spcAft>
            </a:pPr>
            <a:r>
              <a:rPr lang="zh-CN" altLang="zh-CN" sz="20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rPr>
              <a:t>（</a:t>
            </a:r>
            <a:r>
              <a:rPr lang="en-US" altLang="zh-CN" sz="20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rPr>
              <a:t>3</a:t>
            </a:r>
            <a:r>
              <a:rPr lang="zh-CN" altLang="zh-CN" sz="20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rPr>
              <a:t>）优势：节水、增产、省工、适应性</a:t>
            </a:r>
            <a:endParaRPr lang="zh-CN" altLang="zh-CN" sz="20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endParaRPr>
          </a:p>
        </p:txBody>
      </p:sp>
      <p:pic>
        <p:nvPicPr>
          <p:cNvPr id="11" name="图片 10"/>
          <p:cNvPicPr>
            <a:picLocks noChangeAspect="1"/>
          </p:cNvPicPr>
          <p:nvPr/>
        </p:nvPicPr>
        <p:blipFill>
          <a:blip r:embed="rId2"/>
          <a:stretch>
            <a:fillRect/>
          </a:stretch>
        </p:blipFill>
        <p:spPr>
          <a:xfrm>
            <a:off x="5953125" y="3429000"/>
            <a:ext cx="6315075" cy="3419474"/>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436562" y="246188"/>
            <a:ext cx="10269538" cy="7028334"/>
          </a:xfrm>
          <a:prstGeom prst="rect">
            <a:avLst/>
          </a:prstGeom>
          <a:noFill/>
        </p:spPr>
        <p:txBody>
          <a:bodyPr wrap="square">
            <a:spAutoFit/>
          </a:bodyPr>
          <a:lstStyle/>
          <a:p>
            <a:pPr algn="just">
              <a:lnSpc>
                <a:spcPct val="107000"/>
              </a:lnSpc>
              <a:spcAft>
                <a:spcPts val="800"/>
              </a:spcAft>
              <a:buNone/>
            </a:pPr>
            <a:r>
              <a:rPr lang="en-US" altLang="zh-CN" sz="2400" kern="100" dirty="0">
                <a:effectLst/>
                <a:highlight>
                  <a:srgbClr val="FFFF00"/>
                </a:highlight>
                <a:latin typeface="Calibri" panose="020F0502020204030204" pitchFamily="34" charset="0"/>
                <a:ea typeface="宋体" panose="02010600030101010101" pitchFamily="2" charset="-122"/>
                <a:cs typeface="Arial" panose="020B0604020202020204" pitchFamily="34" charset="0"/>
              </a:rPr>
              <a:t>3.</a:t>
            </a:r>
            <a:r>
              <a:rPr lang="zh-CN" altLang="zh-CN" sz="2400" kern="100" dirty="0">
                <a:effectLst/>
                <a:highlight>
                  <a:srgbClr val="FFFF00"/>
                </a:highlight>
                <a:latin typeface="Calibri" panose="020F0502020204030204" pitchFamily="34" charset="0"/>
                <a:ea typeface="宋体" panose="02010600030101010101" pitchFamily="2" charset="-122"/>
                <a:cs typeface="Arial" panose="020B0604020202020204" pitchFamily="34" charset="0"/>
              </a:rPr>
              <a:t>区块链溯源</a:t>
            </a:r>
            <a:endParaRPr lang="zh-CN" altLang="zh-CN" sz="2400" kern="100" dirty="0">
              <a:effectLst/>
              <a:highlight>
                <a:srgbClr val="FFFF00"/>
              </a:highlight>
              <a:latin typeface="Calibri" panose="020F0502020204030204" pitchFamily="34" charset="0"/>
              <a:ea typeface="宋体" panose="02010600030101010101" pitchFamily="2" charset="-122"/>
              <a:cs typeface="Arial" panose="020B0604020202020204" pitchFamily="34" charset="0"/>
            </a:endParaRPr>
          </a:p>
          <a:p>
            <a:pPr algn="just">
              <a:lnSpc>
                <a:spcPct val="107000"/>
              </a:lnSpc>
              <a:spcAft>
                <a:spcPts val="800"/>
              </a:spcAft>
              <a:buNone/>
            </a:pPr>
            <a:r>
              <a:rPr lang="zh-CN" altLang="zh-CN" sz="24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rPr>
              <a:t>（</a:t>
            </a:r>
            <a:r>
              <a:rPr lang="en-US" altLang="zh-CN" sz="24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rPr>
              <a:t>1</a:t>
            </a:r>
            <a:r>
              <a:rPr lang="zh-CN" altLang="zh-CN" sz="24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rPr>
              <a:t>）概念：利用区块链技术记录和追踪产品或信息的全生命周期流转过程，确保数据不可篡改、公开透明、可追溯，从而增强供应链管理、防伪验证和质量控制的能力</a:t>
            </a:r>
            <a:endParaRPr lang="zh-CN" altLang="zh-CN" sz="24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endParaRPr>
          </a:p>
          <a:p>
            <a:pPr algn="just">
              <a:lnSpc>
                <a:spcPct val="107000"/>
              </a:lnSpc>
              <a:spcAft>
                <a:spcPts val="800"/>
              </a:spcAft>
              <a:buNone/>
            </a:pPr>
            <a:r>
              <a:rPr lang="zh-CN" altLang="zh-CN" sz="24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rPr>
              <a:t>（</a:t>
            </a:r>
            <a:r>
              <a:rPr lang="en-US" altLang="zh-CN" sz="24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rPr>
              <a:t>2</a:t>
            </a:r>
            <a:r>
              <a:rPr lang="zh-CN" altLang="zh-CN" sz="24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rPr>
              <a:t>）特点：</a:t>
            </a:r>
            <a:endParaRPr lang="zh-CN" altLang="zh-CN" sz="24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endParaRPr>
          </a:p>
          <a:p>
            <a:pPr algn="just">
              <a:lnSpc>
                <a:spcPct val="107000"/>
              </a:lnSpc>
              <a:spcAft>
                <a:spcPts val="800"/>
              </a:spcAft>
              <a:buNone/>
            </a:pPr>
            <a:r>
              <a:rPr lang="en-US" altLang="zh-CN" sz="24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rPr>
              <a:t>①</a:t>
            </a:r>
            <a:r>
              <a:rPr lang="zh-CN" altLang="zh-CN" sz="24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rPr>
              <a:t>不可篡改性：数据上链后通过哈希算法加密，每个区块包含前一个区块的哈希值，形成链式结构，修改任一数据需篡改后续所有区块，成本极高。</a:t>
            </a:r>
            <a:endParaRPr lang="zh-CN" altLang="zh-CN" sz="24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endParaRPr>
          </a:p>
          <a:p>
            <a:pPr algn="just">
              <a:lnSpc>
                <a:spcPct val="107000"/>
              </a:lnSpc>
              <a:spcAft>
                <a:spcPts val="800"/>
              </a:spcAft>
              <a:buNone/>
            </a:pPr>
            <a:r>
              <a:rPr lang="en-US" altLang="zh-CN" sz="24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rPr>
              <a:t>②</a:t>
            </a:r>
            <a:r>
              <a:rPr lang="zh-CN" altLang="zh-CN" sz="24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rPr>
              <a:t>分布式存储：数据存储在多个节点（如企业、监管机构、消费者节点），避免单点故障或中心化操控</a:t>
            </a:r>
            <a:endParaRPr lang="zh-CN" altLang="zh-CN" sz="24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endParaRPr>
          </a:p>
          <a:p>
            <a:pPr algn="just">
              <a:lnSpc>
                <a:spcPct val="107000"/>
              </a:lnSpc>
              <a:spcAft>
                <a:spcPts val="800"/>
              </a:spcAft>
              <a:buNone/>
            </a:pPr>
            <a:r>
              <a:rPr lang="en-US" altLang="zh-CN" sz="24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rPr>
              <a:t>③</a:t>
            </a:r>
            <a:r>
              <a:rPr lang="zh-CN" altLang="zh-CN" sz="24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rPr>
              <a:t>智能合约：自动执行溯源规则（如：当产品温度超过阈值时记录异常）</a:t>
            </a:r>
            <a:endParaRPr lang="zh-CN" altLang="zh-CN" sz="24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endParaRPr>
          </a:p>
          <a:p>
            <a:pPr algn="just">
              <a:lnSpc>
                <a:spcPct val="107000"/>
              </a:lnSpc>
              <a:spcAft>
                <a:spcPts val="800"/>
              </a:spcAft>
              <a:buNone/>
            </a:pPr>
            <a:r>
              <a:rPr lang="zh-CN" altLang="zh-CN" sz="24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rPr>
              <a:t>（</a:t>
            </a:r>
            <a:r>
              <a:rPr lang="en-US" altLang="zh-CN" sz="24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rPr>
              <a:t>3</a:t>
            </a:r>
            <a:r>
              <a:rPr lang="zh-CN" altLang="zh-CN" sz="24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rPr>
              <a:t>）优势</a:t>
            </a:r>
            <a:endParaRPr lang="zh-CN" altLang="zh-CN" sz="24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endParaRPr>
          </a:p>
          <a:p>
            <a:pPr algn="just">
              <a:lnSpc>
                <a:spcPct val="107000"/>
              </a:lnSpc>
              <a:spcAft>
                <a:spcPts val="800"/>
              </a:spcAft>
              <a:buNone/>
            </a:pPr>
            <a:r>
              <a:rPr lang="en-US" altLang="zh-CN" sz="24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rPr>
              <a:t>①</a:t>
            </a:r>
            <a:r>
              <a:rPr lang="zh-CN" altLang="zh-CN" sz="24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rPr>
              <a:t>透明可信：所有参与方共享同一数据版本，减少信息不对称</a:t>
            </a:r>
            <a:endParaRPr lang="zh-CN" altLang="zh-CN" sz="24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endParaRPr>
          </a:p>
          <a:p>
            <a:pPr algn="just">
              <a:lnSpc>
                <a:spcPct val="107000"/>
              </a:lnSpc>
              <a:spcAft>
                <a:spcPts val="800"/>
              </a:spcAft>
              <a:buNone/>
            </a:pPr>
            <a:r>
              <a:rPr lang="en-US" altLang="zh-CN" sz="24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rPr>
              <a:t>②</a:t>
            </a:r>
            <a:r>
              <a:rPr lang="zh-CN" altLang="zh-CN" sz="24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rPr>
              <a:t>效率提升：自动化数据采集（如</a:t>
            </a:r>
            <a:r>
              <a:rPr lang="en-US" altLang="zh-CN" sz="24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rPr>
              <a:t>IoT</a:t>
            </a:r>
            <a:r>
              <a:rPr lang="zh-CN" altLang="zh-CN" sz="24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rPr>
              <a:t>设备直接上链）减少人工录入错误</a:t>
            </a:r>
            <a:endParaRPr lang="zh-CN" altLang="zh-CN" sz="24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endParaRPr>
          </a:p>
          <a:p>
            <a:pPr algn="just">
              <a:lnSpc>
                <a:spcPct val="107000"/>
              </a:lnSpc>
              <a:spcAft>
                <a:spcPts val="800"/>
              </a:spcAft>
              <a:buNone/>
            </a:pPr>
            <a:r>
              <a:rPr lang="en-US" altLang="zh-CN" sz="24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rPr>
              <a:t>③</a:t>
            </a:r>
            <a:r>
              <a:rPr lang="zh-CN" altLang="zh-CN" sz="24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rPr>
              <a:t>责任追溯：精准定位问题环节（如：某批次的冷链运输温度异常）</a:t>
            </a:r>
            <a:endParaRPr lang="zh-CN" altLang="zh-CN" sz="24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endParaRPr>
          </a:p>
          <a:p>
            <a:pPr algn="just">
              <a:lnSpc>
                <a:spcPct val="107000"/>
              </a:lnSpc>
              <a:spcAft>
                <a:spcPts val="800"/>
              </a:spcAft>
            </a:pPr>
            <a:r>
              <a:rPr lang="en-US" altLang="zh-CN" sz="24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rPr>
              <a:t> </a:t>
            </a:r>
            <a:endParaRPr lang="zh-CN" altLang="zh-CN" sz="24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stretch>
            <a:fillRect/>
          </a:stretch>
        </p:blipFill>
        <p:spPr>
          <a:xfrm>
            <a:off x="1133474" y="485775"/>
            <a:ext cx="10067925" cy="619125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66675" y="268504"/>
            <a:ext cx="5295900" cy="6589496"/>
          </a:xfrm>
          <a:prstGeom prst="rect">
            <a:avLst/>
          </a:prstGeom>
          <a:noFill/>
        </p:spPr>
        <p:txBody>
          <a:bodyPr wrap="square">
            <a:spAutoFit/>
          </a:bodyPr>
          <a:lstStyle/>
          <a:p>
            <a:pPr algn="just">
              <a:lnSpc>
                <a:spcPct val="107000"/>
              </a:lnSpc>
              <a:spcAft>
                <a:spcPts val="800"/>
              </a:spcAft>
              <a:buNone/>
            </a:pPr>
            <a:r>
              <a:rPr lang="zh-CN" altLang="zh-CN" sz="3200" kern="100" dirty="0">
                <a:effectLst/>
                <a:highlight>
                  <a:srgbClr val="FFFF00"/>
                </a:highlight>
                <a:latin typeface="Calibri" panose="020F0502020204030204" pitchFamily="34" charset="0"/>
                <a:ea typeface="宋体" panose="02010600030101010101" pitchFamily="2" charset="-122"/>
                <a:cs typeface="Arial" panose="020B0604020202020204" pitchFamily="34" charset="0"/>
              </a:rPr>
              <a:t>数据支撑</a:t>
            </a:r>
            <a:endParaRPr lang="zh-CN" altLang="zh-CN" sz="3200" kern="100" dirty="0">
              <a:effectLst/>
              <a:highlight>
                <a:srgbClr val="FFFF00"/>
              </a:highlight>
              <a:latin typeface="Calibri" panose="020F0502020204030204" pitchFamily="34" charset="0"/>
              <a:ea typeface="宋体" panose="02010600030101010101" pitchFamily="2" charset="-122"/>
              <a:cs typeface="Arial" panose="020B0604020202020204" pitchFamily="34" charset="0"/>
            </a:endParaRPr>
          </a:p>
          <a:p>
            <a:pPr algn="just">
              <a:lnSpc>
                <a:spcPct val="107000"/>
              </a:lnSpc>
              <a:spcAft>
                <a:spcPts val="800"/>
              </a:spcAft>
              <a:buNone/>
            </a:pPr>
            <a:r>
              <a:rPr lang="zh-CN" altLang="zh-CN" sz="32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rPr>
              <a:t>中国农业科技进步贡献率从</a:t>
            </a:r>
            <a:r>
              <a:rPr lang="en-US" altLang="zh-CN" sz="32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rPr>
              <a:t>2012</a:t>
            </a:r>
            <a:r>
              <a:rPr lang="zh-CN" altLang="zh-CN" sz="32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rPr>
              <a:t>年的</a:t>
            </a:r>
            <a:r>
              <a:rPr lang="en-US" altLang="zh-CN" sz="32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rPr>
              <a:t>54.5%</a:t>
            </a:r>
            <a:r>
              <a:rPr lang="zh-CN" altLang="zh-CN" sz="32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rPr>
              <a:t>增至</a:t>
            </a:r>
            <a:r>
              <a:rPr lang="en-US" altLang="zh-CN" sz="32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rPr>
              <a:t>2023</a:t>
            </a:r>
            <a:r>
              <a:rPr lang="zh-CN" altLang="zh-CN" sz="32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rPr>
              <a:t>年的</a:t>
            </a:r>
            <a:r>
              <a:rPr lang="en-US" altLang="zh-CN" sz="32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rPr>
              <a:t>63.2%</a:t>
            </a:r>
            <a:r>
              <a:rPr lang="zh-CN" altLang="zh-CN" sz="32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rPr>
              <a:t>，</a:t>
            </a:r>
            <a:r>
              <a:rPr lang="en-US" altLang="zh-CN" sz="32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rPr>
              <a:t>2024</a:t>
            </a:r>
            <a:r>
              <a:rPr lang="zh-CN" altLang="zh-CN" sz="32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rPr>
              <a:t>年进一步提升至</a:t>
            </a:r>
            <a:r>
              <a:rPr lang="en-US" altLang="zh-CN" sz="32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rPr>
              <a:t>65%</a:t>
            </a:r>
            <a:r>
              <a:rPr lang="zh-CN" altLang="zh-CN" sz="32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rPr>
              <a:t>（与</a:t>
            </a:r>
            <a:r>
              <a:rPr lang="en-US" altLang="zh-CN" sz="32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rPr>
              <a:t>2015</a:t>
            </a:r>
            <a:r>
              <a:rPr lang="zh-CN" altLang="zh-CN" sz="32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rPr>
              <a:t>年的</a:t>
            </a:r>
            <a:r>
              <a:rPr lang="en-US" altLang="zh-CN" sz="32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rPr>
              <a:t>56%</a:t>
            </a:r>
            <a:r>
              <a:rPr lang="zh-CN" altLang="zh-CN" sz="32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rPr>
              <a:t>相比）</a:t>
            </a:r>
            <a:endParaRPr lang="zh-CN" altLang="zh-CN" sz="32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endParaRPr>
          </a:p>
          <a:p>
            <a:pPr algn="just">
              <a:lnSpc>
                <a:spcPct val="107000"/>
              </a:lnSpc>
              <a:spcAft>
                <a:spcPts val="800"/>
              </a:spcAft>
            </a:pPr>
            <a:r>
              <a:rPr lang="en-US" altLang="zh-CN" sz="32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rPr>
              <a:t>2005-2021</a:t>
            </a:r>
            <a:r>
              <a:rPr lang="zh-CN" altLang="zh-CN" sz="32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rPr>
              <a:t>年期间，我国农业科技进步贡献率呈逐步上升态势。我国依靠农业技术创新，调整生产结构，产生的经济效益效果明显，农业科技进步贡献率从</a:t>
            </a:r>
            <a:r>
              <a:rPr lang="en-US" altLang="zh-CN" sz="32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rPr>
              <a:t>2005</a:t>
            </a:r>
            <a:r>
              <a:rPr lang="zh-CN" altLang="zh-CN" sz="32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rPr>
              <a:t>年</a:t>
            </a:r>
            <a:r>
              <a:rPr lang="en-US" altLang="zh-CN" sz="32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rPr>
              <a:t>48.0%</a:t>
            </a:r>
            <a:r>
              <a:rPr lang="zh-CN" altLang="zh-CN" sz="32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rPr>
              <a:t>增加到</a:t>
            </a:r>
            <a:r>
              <a:rPr lang="en-US" altLang="zh-CN" sz="32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rPr>
              <a:t>2021</a:t>
            </a:r>
            <a:r>
              <a:rPr lang="zh-CN" altLang="zh-CN" sz="32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rPr>
              <a:t>年</a:t>
            </a:r>
            <a:r>
              <a:rPr lang="en-US" altLang="zh-CN" sz="32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rPr>
              <a:t>61.0%</a:t>
            </a:r>
            <a:endParaRPr lang="zh-CN" altLang="zh-CN" sz="32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endParaRPr>
          </a:p>
        </p:txBody>
      </p:sp>
      <p:pic>
        <p:nvPicPr>
          <p:cNvPr id="4" name="图片 3"/>
          <p:cNvPicPr>
            <a:picLocks noChangeAspect="1"/>
          </p:cNvPicPr>
          <p:nvPr/>
        </p:nvPicPr>
        <p:blipFill>
          <a:blip r:embed="rId1"/>
          <a:stretch>
            <a:fillRect/>
          </a:stretch>
        </p:blipFill>
        <p:spPr>
          <a:xfrm>
            <a:off x="5572572" y="781319"/>
            <a:ext cx="6438453" cy="4867006"/>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0" y="-86946"/>
            <a:ext cx="7296150" cy="7386638"/>
          </a:xfrm>
          <a:prstGeom prst="rect">
            <a:avLst/>
          </a:prstGeom>
          <a:noFill/>
        </p:spPr>
        <p:txBody>
          <a:bodyPr wrap="square">
            <a:spAutoFit/>
          </a:bodyPr>
          <a:lstStyle/>
          <a:p>
            <a:r>
              <a:rPr lang="zh-CN" altLang="en-US" sz="2400" b="1" dirty="0">
                <a:latin typeface="华文楷体" panose="02010600040101010101" pitchFamily="2" charset="-122"/>
                <a:ea typeface="华文楷体" panose="02010600040101010101" pitchFamily="2" charset="-122"/>
              </a:rPr>
              <a:t>五</a:t>
            </a:r>
            <a:r>
              <a:rPr lang="en-US" altLang="zh-CN" sz="2400" b="1" dirty="0">
                <a:latin typeface="华文楷体" panose="02010600040101010101" pitchFamily="2" charset="-122"/>
                <a:ea typeface="华文楷体" panose="02010600040101010101" pitchFamily="2" charset="-122"/>
              </a:rPr>
              <a:t>.</a:t>
            </a:r>
            <a:r>
              <a:rPr lang="zh-CN" altLang="en-US" sz="2400" b="1" dirty="0">
                <a:latin typeface="华文楷体" panose="02010600040101010101" pitchFamily="2" charset="-122"/>
                <a:ea typeface="华文楷体" panose="02010600040101010101" pitchFamily="2" charset="-122"/>
              </a:rPr>
              <a:t>关于未来展望</a:t>
            </a:r>
            <a:endParaRPr lang="zh-CN" altLang="en-US" sz="2400" b="1" dirty="0">
              <a:latin typeface="华文楷体" panose="02010600040101010101" pitchFamily="2" charset="-122"/>
              <a:ea typeface="华文楷体" panose="02010600040101010101" pitchFamily="2" charset="-122"/>
            </a:endParaRPr>
          </a:p>
          <a:p>
            <a:r>
              <a:rPr lang="en-US" altLang="zh-CN" dirty="0"/>
              <a:t>• </a:t>
            </a:r>
            <a:r>
              <a:rPr lang="en-US" altLang="zh-CN" b="1" dirty="0">
                <a:highlight>
                  <a:srgbClr val="C0C0C0"/>
                </a:highlight>
              </a:rPr>
              <a:t>2035</a:t>
            </a:r>
            <a:r>
              <a:rPr lang="zh-CN" altLang="en-US" b="1" dirty="0">
                <a:highlight>
                  <a:srgbClr val="C0C0C0"/>
                </a:highlight>
              </a:rPr>
              <a:t>年农业农村现代化目标：到</a:t>
            </a:r>
            <a:r>
              <a:rPr lang="en-US" altLang="zh-CN" b="1" dirty="0">
                <a:highlight>
                  <a:srgbClr val="C0C0C0"/>
                </a:highlight>
              </a:rPr>
              <a:t>2035</a:t>
            </a:r>
            <a:r>
              <a:rPr lang="zh-CN" altLang="en-US" b="1" dirty="0">
                <a:highlight>
                  <a:srgbClr val="C0C0C0"/>
                </a:highlight>
              </a:rPr>
              <a:t>年，农业强国建设取得显著成效，乡村全面振兴取得决定性进展，农业现代化基本实现，农村基本具备现代生活条件。具体表现为“七个更加”：粮食产能稳固、供给更加安全；乡村产业链升级完善、融合更加充分；乡村设施完备配套、生活更加便利；乡村公共服务普惠均等、保障更加有力；农业农村法治建设更加完善；乡村治理体系基本健全、社会更加安宁；农民收入稳定增长、城乡发展更加协调。</a:t>
            </a:r>
            <a:endParaRPr lang="zh-CN" altLang="en-US" b="1" dirty="0">
              <a:highlight>
                <a:srgbClr val="C0C0C0"/>
              </a:highlight>
            </a:endParaRPr>
          </a:p>
          <a:p>
            <a:endParaRPr lang="zh-CN" altLang="en-US" b="1" dirty="0"/>
          </a:p>
          <a:p>
            <a:r>
              <a:rPr lang="en-US" altLang="zh-CN" b="1" dirty="0"/>
              <a:t>• </a:t>
            </a:r>
            <a:r>
              <a:rPr lang="zh-CN" altLang="en-US" b="1" dirty="0">
                <a:highlight>
                  <a:srgbClr val="C0C0C0"/>
                </a:highlight>
              </a:rPr>
              <a:t>科技助力农业发展：未来，科技将在农业发展中发挥更为关键的作用。随着物联网、大数据、人工智能、遥感等前沿技术的不断融入，智慧农业体系将更加完善，推动传统农业向现代农业变革，进一步提升农业生产效率，让古老的土地焕发出新的生机与活力。</a:t>
            </a:r>
            <a:endParaRPr lang="en-US" altLang="zh-CN" b="1" dirty="0">
              <a:highlight>
                <a:srgbClr val="C0C0C0"/>
              </a:highlight>
            </a:endParaRPr>
          </a:p>
          <a:p>
            <a:endParaRPr lang="zh-CN" altLang="en-US" b="1" dirty="0"/>
          </a:p>
          <a:p>
            <a:r>
              <a:rPr lang="zh-CN" altLang="en-US" b="1" dirty="0">
                <a:highlight>
                  <a:srgbClr val="FFFF00"/>
                </a:highlight>
              </a:rPr>
              <a:t>行动呼吁</a:t>
            </a:r>
            <a:endParaRPr lang="zh-CN" altLang="en-US" b="1" dirty="0"/>
          </a:p>
          <a:p>
            <a:r>
              <a:rPr lang="en-US" altLang="zh-CN" b="1" dirty="0"/>
              <a:t>• </a:t>
            </a:r>
            <a:r>
              <a:rPr lang="zh-CN" altLang="en-US" b="1" dirty="0">
                <a:highlight>
                  <a:srgbClr val="C0C0C0"/>
                </a:highlight>
              </a:rPr>
              <a:t>青年返乡创业：鼓励青年返乡入乡创业，为乡村振兴注入新活力。各地政府出台了一系列支持政策，如中山市的</a:t>
            </a:r>
            <a:r>
              <a:rPr lang="en-US" altLang="zh-CN" b="1" dirty="0">
                <a:highlight>
                  <a:srgbClr val="C0C0C0"/>
                </a:highlight>
              </a:rPr>
              <a:t>《</a:t>
            </a:r>
            <a:r>
              <a:rPr lang="zh-CN" altLang="en-US" b="1" dirty="0">
                <a:highlight>
                  <a:srgbClr val="C0C0C0"/>
                </a:highlight>
              </a:rPr>
              <a:t>支持大学生回乡自主创业奋斗“百千万工程”的实施意见</a:t>
            </a:r>
            <a:r>
              <a:rPr lang="en-US" altLang="zh-CN" b="1" dirty="0">
                <a:highlight>
                  <a:srgbClr val="C0C0C0"/>
                </a:highlight>
              </a:rPr>
              <a:t>》</a:t>
            </a:r>
            <a:r>
              <a:rPr lang="zh-CN" altLang="en-US" b="1" dirty="0">
                <a:highlight>
                  <a:srgbClr val="C0C0C0"/>
                </a:highlight>
              </a:rPr>
              <a:t>，通过资金补贴、人才待遇优化、创业平台建设等措施，为青年返乡创业提供全方位支持。青年们应积极响应国家号召，投身乡村建设，发挥自身优势，为农业农村现代化贡献智慧和力量</a:t>
            </a:r>
            <a:r>
              <a:rPr lang="zh-CN" altLang="en-US" b="1" dirty="0"/>
              <a:t>。</a:t>
            </a:r>
            <a:endParaRPr lang="zh-CN" altLang="en-US" b="1" dirty="0"/>
          </a:p>
          <a:p>
            <a:r>
              <a:rPr lang="en-US" altLang="zh-CN" b="1" dirty="0"/>
              <a:t>•</a:t>
            </a:r>
            <a:r>
              <a:rPr lang="zh-CN" altLang="en-US" b="1" dirty="0">
                <a:highlight>
                  <a:srgbClr val="C0C0C0"/>
                </a:highlight>
              </a:rPr>
              <a:t>消费者支持绿色农产品：消费者应增强对绿色农产品的认知和认可，优先选择绿色、有机、可持续发展的农产品。通过购买绿色农产品，不仅能够满足自身对健康食品的需求，还能为推动农业绿色转型、保护生态环境贡献力量，促进农业农村的可持续发展</a:t>
            </a:r>
            <a:r>
              <a:rPr lang="zh-CN" altLang="en-US" dirty="0"/>
              <a:t>。</a:t>
            </a:r>
            <a:endParaRPr lang="zh-CN" altLang="en-US" dirty="0"/>
          </a:p>
        </p:txBody>
      </p:sp>
      <p:pic>
        <p:nvPicPr>
          <p:cNvPr id="5" name="图片 4"/>
          <p:cNvPicPr>
            <a:picLocks noChangeAspect="1"/>
          </p:cNvPicPr>
          <p:nvPr/>
        </p:nvPicPr>
        <p:blipFill>
          <a:blip r:embed="rId1"/>
          <a:stretch>
            <a:fillRect/>
          </a:stretch>
        </p:blipFill>
        <p:spPr>
          <a:xfrm>
            <a:off x="7429500" y="123825"/>
            <a:ext cx="4762500" cy="3124200"/>
          </a:xfrm>
          <a:prstGeom prst="rect">
            <a:avLst/>
          </a:prstGeom>
        </p:spPr>
      </p:pic>
      <p:pic>
        <p:nvPicPr>
          <p:cNvPr id="6" name="图片 5"/>
          <p:cNvPicPr>
            <a:picLocks noChangeAspect="1"/>
          </p:cNvPicPr>
          <p:nvPr/>
        </p:nvPicPr>
        <p:blipFill>
          <a:blip r:embed="rId2"/>
          <a:stretch>
            <a:fillRect/>
          </a:stretch>
        </p:blipFill>
        <p:spPr>
          <a:xfrm>
            <a:off x="7429501" y="3248025"/>
            <a:ext cx="4762500" cy="3609975"/>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3133725" y="3022600"/>
            <a:ext cx="10515600" cy="1325563"/>
          </a:xfrm>
        </p:spPr>
        <p:txBody>
          <a:bodyPr>
            <a:noAutofit/>
          </a:bodyPr>
          <a:lstStyle/>
          <a:p>
            <a:r>
              <a:rPr lang="zh-CN" altLang="en-US" sz="9600" dirty="0">
                <a:latin typeface="华文新魏" panose="02010800040101010101" pitchFamily="2" charset="-122"/>
                <a:ea typeface="华文新魏" panose="02010800040101010101" pitchFamily="2" charset="-122"/>
              </a:rPr>
              <a:t>谢谢观看！</a:t>
            </a:r>
            <a:endParaRPr lang="zh-CN" altLang="en-US" sz="9600" dirty="0">
              <a:latin typeface="华文新魏" panose="02010800040101010101" pitchFamily="2" charset="-122"/>
              <a:ea typeface="华文新魏" panose="02010800040101010101" pitchFamily="2" charset="-122"/>
            </a:endParaRPr>
          </a:p>
        </p:txBody>
      </p:sp>
    </p:spTree>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3834</Words>
  <Application>WPS 演示</Application>
  <PresentationFormat>宽屏</PresentationFormat>
  <Paragraphs>151</Paragraphs>
  <Slides>17</Slides>
  <Notes>0</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17</vt:i4>
      </vt:variant>
    </vt:vector>
  </HeadingPairs>
  <TitlesOfParts>
    <vt:vector size="31" baseType="lpstr">
      <vt:lpstr>Arial</vt:lpstr>
      <vt:lpstr>宋体</vt:lpstr>
      <vt:lpstr>Wingdings</vt:lpstr>
      <vt:lpstr>华文楷体</vt:lpstr>
      <vt:lpstr>Times New Roman</vt:lpstr>
      <vt:lpstr>等线</vt:lpstr>
      <vt:lpstr>Calibri</vt:lpstr>
      <vt:lpstr>Noto Sans CJK SC</vt:lpstr>
      <vt:lpstr>Segoe Print</vt:lpstr>
      <vt:lpstr>华文新魏</vt:lpstr>
      <vt:lpstr>微软雅黑</vt:lpstr>
      <vt:lpstr>Arial Unicode MS</vt:lpstr>
      <vt:lpstr>等线 Light</vt:lpstr>
      <vt:lpstr>Office 主题​​</vt:lpstr>
      <vt:lpstr>聚焦三农：新时代的机遇与挑战</vt:lpstr>
      <vt:lpstr>探讨三农</vt:lpstr>
      <vt:lpstr>一.三农现状与问题</vt:lpstr>
      <vt:lpstr>粮食安全和粮食产量</vt:lpstr>
      <vt:lpstr>小结1</vt:lpstr>
      <vt:lpstr>PowerPoint 演示文稿</vt:lpstr>
      <vt:lpstr>PowerPoint 演示文稿</vt:lpstr>
      <vt:lpstr>PowerPoint 演示文稿</vt:lpstr>
      <vt:lpstr>三.乡村振兴实践案例</vt:lpstr>
      <vt:lpstr>PowerPoint 演示文稿</vt:lpstr>
      <vt:lpstr>四.科技助力农业发展</vt:lpstr>
      <vt:lpstr>智能灌溉</vt:lpstr>
      <vt:lpstr>PowerPoint 演示文稿</vt:lpstr>
      <vt:lpstr>PowerPoint 演示文稿</vt:lpstr>
      <vt:lpstr>PowerPoint 演示文稿</vt:lpstr>
      <vt:lpstr>PowerPoint 演示文稿</vt:lpstr>
      <vt:lpstr>谢谢观看！</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yunshi yang</dc:creator>
  <cp:lastModifiedBy>Willa</cp:lastModifiedBy>
  <cp:revision>2</cp:revision>
  <dcterms:created xsi:type="dcterms:W3CDTF">2025-04-22T13:17:00Z</dcterms:created>
  <dcterms:modified xsi:type="dcterms:W3CDTF">2025-04-30T11:29:27Z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E6B269B471634701A8F8DC89C8401AD8_12</vt:lpwstr>
  </property>
  <property fmtid="{D5CDD505-2E9C-101B-9397-08002B2CF9AE}" pid="3" name="KSOProductBuildVer">
    <vt:lpwstr>2052-12.1.0.20784</vt:lpwstr>
  </property>
</Properties>
</file>