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77" r:id="rId2"/>
    <p:sldId id="278" r:id="rId3"/>
    <p:sldId id="279" r:id="rId4"/>
    <p:sldId id="280" r:id="rId5"/>
    <p:sldId id="281" r:id="rId6"/>
    <p:sldId id="282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912" y="72"/>
      </p:cViewPr>
      <p:guideLst>
        <p:guide orient="horz" pos="218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2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7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7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7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5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7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5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59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6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76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6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6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6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6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6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76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2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72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1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72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73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77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4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4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7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4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4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75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3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7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7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6.jpeg"/><Relationship Id="rId2" Type="http://schemas.openxmlformats.org/officeDocument/2006/relationships/tags" Target="../tags/tag2.xml"/><Relationship Id="rId16" Type="http://schemas.openxmlformats.org/officeDocument/2006/relationships/image" Target="../media/image5.jpe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4.jpe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tags" Target="../tags/tag15.xml"/><Relationship Id="rId7" Type="http://schemas.openxmlformats.org/officeDocument/2006/relationships/image" Target="../media/image2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image" Target="../media/image9.jpeg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image" Target="../media/image10.jpeg"/><Relationship Id="rId10" Type="http://schemas.openxmlformats.org/officeDocument/2006/relationships/tags" Target="../tags/tag39.xml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image" Target="../media/image2.png"/><Relationship Id="rId5" Type="http://schemas.openxmlformats.org/officeDocument/2006/relationships/tags" Target="../tags/tag52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1.xml"/><Relationship Id="rId9" Type="http://schemas.openxmlformats.org/officeDocument/2006/relationships/tags" Target="../tags/tag5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image" Target="../media/image12.jpeg"/><Relationship Id="rId10" Type="http://schemas.openxmlformats.org/officeDocument/2006/relationships/tags" Target="../tags/tag66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5" Type="http://schemas.openxmlformats.org/officeDocument/2006/relationships/tags" Target="../tags/tag73.xml"/><Relationship Id="rId15" Type="http://schemas.openxmlformats.org/officeDocument/2006/relationships/image" Target="../media/image14.jpeg"/><Relationship Id="rId10" Type="http://schemas.openxmlformats.org/officeDocument/2006/relationships/tags" Target="../tags/tag78.xml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tags" Target="../tags/tag92.xml"/><Relationship Id="rId17" Type="http://schemas.openxmlformats.org/officeDocument/2006/relationships/image" Target="../media/image17.jpeg"/><Relationship Id="rId2" Type="http://schemas.openxmlformats.org/officeDocument/2006/relationships/tags" Target="../tags/tag82.xml"/><Relationship Id="rId16" Type="http://schemas.openxmlformats.org/officeDocument/2006/relationships/image" Target="../media/image16.jpeg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tags" Target="../tags/tag91.xml"/><Relationship Id="rId5" Type="http://schemas.openxmlformats.org/officeDocument/2006/relationships/tags" Target="../tags/tag85.xml"/><Relationship Id="rId15" Type="http://schemas.openxmlformats.org/officeDocument/2006/relationships/image" Target="../media/image15.jpeg"/><Relationship Id="rId10" Type="http://schemas.openxmlformats.org/officeDocument/2006/relationships/tags" Target="../tags/tag90.xml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AutoShape 2"/>
          <p:cNvSpPr/>
          <p:nvPr/>
        </p:nvSpPr>
        <p:spPr>
          <a:xfrm>
            <a:off x="3556465" y="3402577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1048617" name="TextBox 3"/>
          <p:cNvSpPr txBox="1"/>
          <p:nvPr/>
        </p:nvSpPr>
        <p:spPr>
          <a:xfrm>
            <a:off x="3556465" y="3538707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"/>
                <a:ea typeface="Noto Sans SC"/>
                <a:cs typeface="Noto Sans SC"/>
              </a:rPr>
              <a:t>汇报人：</a:t>
            </a:r>
          </a:p>
        </p:txBody>
      </p:sp>
      <p:sp>
        <p:nvSpPr>
          <p:cNvPr id="1048618" name="TextBox 4"/>
          <p:cNvSpPr txBox="1"/>
          <p:nvPr/>
        </p:nvSpPr>
        <p:spPr>
          <a:xfrm>
            <a:off x="381000" y="533400"/>
            <a:ext cx="9618345" cy="2418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zh-CN" altLang="en-US" sz="48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擘画乡村宏图：产业生态乡风筑基</a:t>
            </a:r>
          </a:p>
        </p:txBody>
      </p:sp>
      <p:sp>
        <p:nvSpPr>
          <p:cNvPr id="1048619" name="AutoShape 5"/>
          <p:cNvSpPr/>
          <p:nvPr/>
        </p:nvSpPr>
        <p:spPr>
          <a:xfrm>
            <a:off x="3556465" y="4303782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1048620" name="TextBox 6"/>
          <p:cNvSpPr txBox="1"/>
          <p:nvPr/>
        </p:nvSpPr>
        <p:spPr>
          <a:xfrm>
            <a:off x="3556465" y="4439912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zh-CN"/>
              <a:t>小组成员：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extBox 2"/>
          <p:cNvSpPr txBox="1"/>
          <p:nvPr/>
        </p:nvSpPr>
        <p:spPr>
          <a:xfrm>
            <a:off x="5105335" y="75982"/>
            <a:ext cx="5464151" cy="5483387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/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产业兴旺：夯实乡村振兴经济基础</a:t>
            </a: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生态宜居：构建美丽乡村生活环境</a:t>
            </a: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乡风文明：培育新时代乡村文化风尚</a:t>
            </a:r>
          </a:p>
        </p:txBody>
      </p:sp>
      <p:sp>
        <p:nvSpPr>
          <p:cNvPr id="1048622" name="TextBox 3"/>
          <p:cNvSpPr txBox="1"/>
          <p:nvPr/>
        </p:nvSpPr>
        <p:spPr>
          <a:xfrm>
            <a:off x="457131" y="1676132"/>
            <a:ext cx="3813883" cy="12543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825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目录</a:t>
            </a:r>
          </a:p>
        </p:txBody>
      </p:sp>
      <p:sp>
        <p:nvSpPr>
          <p:cNvPr id="1048623" name="TextBox 4"/>
          <p:cNvSpPr txBox="1"/>
          <p:nvPr/>
        </p:nvSpPr>
        <p:spPr>
          <a:xfrm>
            <a:off x="1371884" y="3086068"/>
            <a:ext cx="2211705" cy="6858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extBox 2"/>
          <p:cNvSpPr txBox="1"/>
          <p:nvPr/>
        </p:nvSpPr>
        <p:spPr>
          <a:xfrm>
            <a:off x="675000" y="182880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 dirty="0" err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产业兴旺：夯实乡村振兴经济基础</a:t>
            </a:r>
            <a:endParaRPr lang="en-US" sz="4950" b="1" dirty="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zh-CN" altLang="en-US" sz="2400" b="1" dirty="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乡村振兴的核心在于提高农民收入，这不仅需要产业升级，还需打通生产、流通、销售全链条，并通过政策保障与资源整合实现可持续发展。</a:t>
            </a:r>
            <a:endParaRPr lang="en-US" sz="2400" b="1" dirty="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25" name="TextBox 3"/>
          <p:cNvSpPr txBox="1"/>
          <p:nvPr/>
        </p:nvSpPr>
        <p:spPr>
          <a:xfrm>
            <a:off x="4495800" y="152400"/>
            <a:ext cx="2755232" cy="12622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 dirty="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 l="7638" r="7638"/>
          <a:stretch>
            <a:fillRect/>
          </a:stretch>
        </p:blipFill>
        <p:spPr>
          <a:xfrm>
            <a:off x="676207" y="4115870"/>
            <a:ext cx="2667000" cy="1962150"/>
          </a:xfrm>
          <a:prstGeom prst="rect">
            <a:avLst/>
          </a:prstGeom>
        </p:spPr>
      </p:pic>
      <p:pic>
        <p:nvPicPr>
          <p:cNvPr id="2097158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/>
          <a:srcRect t="12863" b="12863"/>
          <a:stretch>
            <a:fillRect/>
          </a:stretch>
        </p:blipFill>
        <p:spPr>
          <a:xfrm>
            <a:off x="676207" y="1380690"/>
            <a:ext cx="2667000" cy="1962150"/>
          </a:xfrm>
          <a:prstGeom prst="rect">
            <a:avLst/>
          </a:prstGeom>
        </p:spPr>
      </p:pic>
      <p:pic>
        <p:nvPicPr>
          <p:cNvPr id="2097159" name="Picture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/>
          <a:srcRect t="10513" b="10513"/>
          <a:stretch>
            <a:fillRect/>
          </a:stretch>
        </p:blipFill>
        <p:spPr>
          <a:xfrm>
            <a:off x="6465109" y="4108689"/>
            <a:ext cx="2667000" cy="1962150"/>
          </a:xfrm>
          <a:prstGeom prst="rect">
            <a:avLst/>
          </a:prstGeom>
        </p:spPr>
      </p:pic>
      <p:pic>
        <p:nvPicPr>
          <p:cNvPr id="2097160" name="Pictur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/>
          <a:srcRect l="4704" r="4704"/>
          <a:stretch>
            <a:fillRect/>
          </a:stretch>
        </p:blipFill>
        <p:spPr>
          <a:xfrm>
            <a:off x="6465109" y="1380690"/>
            <a:ext cx="2667000" cy="1962150"/>
          </a:xfrm>
          <a:prstGeom prst="rect">
            <a:avLst/>
          </a:prstGeom>
        </p:spPr>
      </p:pic>
      <p:sp>
        <p:nvSpPr>
          <p:cNvPr id="104862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农业发展现状及挑战分析</a:t>
            </a:r>
          </a:p>
        </p:txBody>
      </p:sp>
      <p:sp>
        <p:nvSpPr>
          <p:cNvPr id="1048627" name="TextBox 7"/>
          <p:cNvSpPr txBox="1"/>
          <p:nvPr>
            <p:custDataLst>
              <p:tags r:id="rId5"/>
            </p:custDataLst>
          </p:nvPr>
        </p:nvSpPr>
        <p:spPr>
          <a:xfrm>
            <a:off x="3495763" y="1437248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土地资源压力</a:t>
            </a:r>
          </a:p>
        </p:txBody>
      </p:sp>
      <p:sp>
        <p:nvSpPr>
          <p:cNvPr id="1048628" name="TextBox 8"/>
          <p:cNvSpPr txBox="1"/>
          <p:nvPr>
            <p:custDataLst>
              <p:tags r:id="rId6"/>
            </p:custDataLst>
          </p:nvPr>
        </p:nvSpPr>
        <p:spPr>
          <a:xfrm>
            <a:off x="3537038" y="1969623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农业用地减少，耕地质量下降，土地资源承载压力大。</a:t>
            </a:r>
          </a:p>
        </p:txBody>
      </p:sp>
      <p:sp>
        <p:nvSpPr>
          <p:cNvPr id="1048629" name="TextBox 9"/>
          <p:cNvSpPr txBox="1"/>
          <p:nvPr>
            <p:custDataLst>
              <p:tags r:id="rId7"/>
            </p:custDataLst>
          </p:nvPr>
        </p:nvSpPr>
        <p:spPr>
          <a:xfrm>
            <a:off x="9275112" y="1436613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农业生产效率</a:t>
            </a:r>
          </a:p>
        </p:txBody>
      </p:sp>
      <p:sp>
        <p:nvSpPr>
          <p:cNvPr id="1048630" name="TextBox 10"/>
          <p:cNvSpPr txBox="1"/>
          <p:nvPr>
            <p:custDataLst>
              <p:tags r:id="rId8"/>
            </p:custDataLst>
          </p:nvPr>
        </p:nvSpPr>
        <p:spPr>
          <a:xfrm>
            <a:off x="9275112" y="1969623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农业生产效率相对较低，成本较高，缺乏市场竞争力。</a:t>
            </a:r>
          </a:p>
        </p:txBody>
      </p:sp>
      <p:sp>
        <p:nvSpPr>
          <p:cNvPr id="1048631" name="TextBox 11"/>
          <p:cNvSpPr txBox="1"/>
          <p:nvPr>
            <p:custDataLst>
              <p:tags r:id="rId9"/>
            </p:custDataLst>
          </p:nvPr>
        </p:nvSpPr>
        <p:spPr>
          <a:xfrm>
            <a:off x="3571929" y="4116369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农业生态环境</a:t>
            </a:r>
          </a:p>
        </p:txBody>
      </p:sp>
      <p:sp>
        <p:nvSpPr>
          <p:cNvPr id="1048632" name="TextBox 12"/>
          <p:cNvSpPr txBox="1"/>
          <p:nvPr>
            <p:custDataLst>
              <p:tags r:id="rId10"/>
            </p:custDataLst>
          </p:nvPr>
        </p:nvSpPr>
        <p:spPr>
          <a:xfrm>
            <a:off x="3655114" y="4607648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农业生态环境受到破坏，面源污染严重，可持续发展能力受限。</a:t>
            </a:r>
          </a:p>
        </p:txBody>
      </p:sp>
      <p:sp>
        <p:nvSpPr>
          <p:cNvPr id="1048633" name="TextBox 13"/>
          <p:cNvSpPr txBox="1"/>
          <p:nvPr>
            <p:custDataLst>
              <p:tags r:id="rId11"/>
            </p:custDataLst>
          </p:nvPr>
        </p:nvSpPr>
        <p:spPr>
          <a:xfrm>
            <a:off x="9363344" y="4117004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农民收入水平</a:t>
            </a:r>
          </a:p>
        </p:txBody>
      </p:sp>
      <p:sp>
        <p:nvSpPr>
          <p:cNvPr id="1048634" name="TextBox 14"/>
          <p:cNvSpPr txBox="1"/>
          <p:nvPr>
            <p:custDataLst>
              <p:tags r:id="rId12"/>
            </p:custDataLst>
          </p:nvPr>
        </p:nvSpPr>
        <p:spPr>
          <a:xfrm>
            <a:off x="9363344" y="4607648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农民收入增长缓慢，城乡差距大，制约农村经济发展。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 l="28488" r="13372"/>
          <a:stretch>
            <a:fillRect/>
          </a:stretch>
        </p:blipFill>
        <p:spPr>
          <a:xfrm>
            <a:off x="4572000" y="622815"/>
            <a:ext cx="2337281" cy="2805400"/>
          </a:xfrm>
          <a:prstGeom prst="rect">
            <a:avLst/>
          </a:prstGeom>
          <a:noFill/>
        </p:spPr>
      </p:pic>
      <p:sp>
        <p:nvSpPr>
          <p:cNvPr id="1048635" name="TextBox 3"/>
          <p:cNvSpPr txBox="1"/>
          <p:nvPr>
            <p:custDataLst>
              <p:tags r:id="rId2"/>
            </p:custDataLst>
          </p:nvPr>
        </p:nvSpPr>
        <p:spPr>
          <a:xfrm>
            <a:off x="655933" y="577041"/>
            <a:ext cx="293159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特色产业选择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6" name="TextBox 4"/>
          <p:cNvSpPr txBox="1"/>
          <p:nvPr>
            <p:custDataLst>
              <p:tags r:id="rId3"/>
            </p:custDataLst>
          </p:nvPr>
        </p:nvSpPr>
        <p:spPr>
          <a:xfrm>
            <a:off x="678056" y="1161581"/>
            <a:ext cx="2931598" cy="11980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特色种植定制化：通过土壤检测和气候数据分析，引导农民种植高附加值作物（如有机蔬菜、中药材、特色水果）。例如，云南普洱咖啡豆通过地理标志认证，价格提升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300%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 订单农业模式：与收购协议，降低市场风险。如黑龙江五常大米与京东合作“农场直供”，溢价率达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50%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7" name="TextBox 5"/>
          <p:cNvSpPr txBox="1"/>
          <p:nvPr>
            <p:custDataLst>
              <p:tags r:id="rId4"/>
            </p:custDataLst>
          </p:nvPr>
        </p:nvSpPr>
        <p:spPr>
          <a:xfrm>
            <a:off x="7973386" y="559835"/>
            <a:ext cx="293159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产业链纵深延伸</a:t>
            </a:r>
            <a:r>
              <a:rPr lang="en-US" altLang="zh-CN" sz="24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推广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8" name="TextBox 6"/>
          <p:cNvSpPr txBox="1"/>
          <p:nvPr>
            <p:custDataLst>
              <p:tags r:id="rId5"/>
            </p:custDataLst>
          </p:nvPr>
        </p:nvSpPr>
        <p:spPr>
          <a:xfrm>
            <a:off x="7973386" y="1078422"/>
            <a:ext cx="2931598" cy="46416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农产品深加工：建立村级微型加工中心，将初级产品转化为即食食品、保健品。贵州黔东南的刺梨果加工成果汁和冻干粉，产值增加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10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倍。 冷链物流网络：在县域布局冷库和冷链运输，解决生鲜损耗问题（目前中国果蔬损耗率高达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25%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，欧美仅为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5%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43" name="TextBox 11"/>
          <p:cNvSpPr txBox="1"/>
          <p:nvPr/>
        </p:nvSpPr>
        <p:spPr>
          <a:xfrm>
            <a:off x="476250" y="-234229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 dirty="0" err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特色产业培育与品牌建设</a:t>
            </a:r>
            <a:endParaRPr lang="en-US" sz="36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70C49A9-DCF9-8906-E97C-8EDD9201D011}"/>
              </a:ext>
            </a:extLst>
          </p:cNvPr>
          <p:cNvSpPr txBox="1"/>
          <p:nvPr/>
        </p:nvSpPr>
        <p:spPr>
          <a:xfrm>
            <a:off x="3699847" y="3532291"/>
            <a:ext cx="42061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Noto Sans SC" panose="020B0500000000000000" pitchFamily="34" charset="-122"/>
                <a:ea typeface="Noto Sans SC" panose="020B0500000000000000" pitchFamily="34" charset="-122"/>
              </a:rPr>
              <a:t>品牌化突围 区域公共品牌打造</a:t>
            </a:r>
            <a:r>
              <a:rPr lang="zh-CN" altLang="en-US" b="1" dirty="0">
                <a:solidFill>
                  <a:srgbClr val="FF0000"/>
                </a:solidFill>
                <a:latin typeface="Noto Sans SC" panose="020B0500000000000000" pitchFamily="34" charset="-122"/>
                <a:ea typeface="Noto Sans SC" panose="020B0500000000000000" pitchFamily="34" charset="-122"/>
              </a:rPr>
              <a:t>：</a:t>
            </a:r>
            <a:r>
              <a:rPr lang="zh-CN" altLang="en-US" dirty="0">
                <a:latin typeface="Noto Sans SC" panose="020B0500000000000000" pitchFamily="34" charset="-122"/>
                <a:ea typeface="Noto Sans SC" panose="020B0500000000000000" pitchFamily="34" charset="-122"/>
              </a:rPr>
              <a:t>整合零散农户，统一标准与包装，如“洛川苹果”“阳澄湖大闸蟹”通过品牌授权实现溢价。 直播电商</a:t>
            </a:r>
            <a:r>
              <a:rPr lang="en-US" altLang="zh-CN" dirty="0">
                <a:latin typeface="Noto Sans SC" panose="020B0500000000000000" pitchFamily="34" charset="-122"/>
                <a:ea typeface="Noto Sans SC" panose="020B0500000000000000" pitchFamily="34" charset="-122"/>
              </a:rPr>
              <a:t>2.0</a:t>
            </a:r>
            <a:r>
              <a:rPr lang="zh-CN" altLang="en-US" dirty="0">
                <a:latin typeface="Noto Sans SC" panose="020B0500000000000000" pitchFamily="34" charset="-122"/>
                <a:ea typeface="Noto Sans SC" panose="020B0500000000000000" pitchFamily="34" charset="-122"/>
              </a:rPr>
              <a:t>模式：培训农民主播利用“产地溯源</a:t>
            </a:r>
            <a:r>
              <a:rPr lang="en-US" altLang="zh-CN" dirty="0">
                <a:latin typeface="Noto Sans SC" panose="020B0500000000000000" pitchFamily="34" charset="-122"/>
                <a:ea typeface="Noto Sans SC" panose="020B0500000000000000" pitchFamily="34" charset="-122"/>
              </a:rPr>
              <a:t>+</a:t>
            </a:r>
            <a:r>
              <a:rPr lang="zh-CN" altLang="en-US" dirty="0">
                <a:latin typeface="Noto Sans SC" panose="020B0500000000000000" pitchFamily="34" charset="-122"/>
                <a:ea typeface="Noto Sans SC" panose="020B0500000000000000" pitchFamily="34" charset="-122"/>
              </a:rPr>
              <a:t>场景化展示”带货，如四川攀枝花芒果通过抖音直播销量翻</a:t>
            </a:r>
            <a:r>
              <a:rPr lang="en-US" altLang="zh-CN" dirty="0">
                <a:latin typeface="Noto Sans SC" panose="020B0500000000000000" pitchFamily="34" charset="-122"/>
                <a:ea typeface="Noto Sans SC" panose="020B0500000000000000" pitchFamily="34" charset="-122"/>
              </a:rPr>
              <a:t>4</a:t>
            </a:r>
            <a:r>
              <a:rPr lang="zh-CN" altLang="en-US" dirty="0">
                <a:latin typeface="Noto Sans SC" panose="020B0500000000000000" pitchFamily="34" charset="-122"/>
                <a:ea typeface="Noto Sans SC" panose="020B0500000000000000" pitchFamily="34" charset="-122"/>
              </a:rPr>
              <a:t>倍。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2"/>
          <p:cNvPicPr>
            <a:picLocks noChangeAspect="1"/>
          </p:cNvPicPr>
          <p:nvPr/>
        </p:nvPicPr>
        <p:blipFill>
          <a:blip r:embed="rId15">
            <a:alphaModFix/>
          </a:blip>
          <a:srcRect/>
          <a:stretch>
            <a:fillRect/>
          </a:stretch>
        </p:blipFill>
        <p:spPr>
          <a:xfrm>
            <a:off x="475960" y="2057628"/>
            <a:ext cx="3415971" cy="3415971"/>
          </a:xfrm>
          <a:prstGeom prst="ellipse">
            <a:avLst/>
          </a:prstGeom>
        </p:spPr>
      </p:pic>
      <p:sp>
        <p:nvSpPr>
          <p:cNvPr id="1048644" name="TextBox 3"/>
          <p:cNvSpPr txBox="1"/>
          <p:nvPr/>
        </p:nvSpPr>
        <p:spPr>
          <a:xfrm>
            <a:off x="456973" y="20309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产业链整合与价值链提升策略</a:t>
            </a:r>
          </a:p>
        </p:txBody>
      </p:sp>
      <p:sp>
        <p:nvSpPr>
          <p:cNvPr id="1048645" name="AutoShape 4"/>
          <p:cNvSpPr/>
          <p:nvPr>
            <p:custDataLst>
              <p:tags r:id="rId1"/>
            </p:custDataLst>
          </p:nvPr>
        </p:nvSpPr>
        <p:spPr>
          <a:xfrm>
            <a:off x="4103950" y="1422737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46" name="TextBox 5"/>
          <p:cNvSpPr txBox="1"/>
          <p:nvPr>
            <p:custDataLst>
              <p:tags r:id="rId2"/>
            </p:custDataLst>
          </p:nvPr>
        </p:nvSpPr>
        <p:spPr>
          <a:xfrm>
            <a:off x="4303056" y="1673339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纵向整合</a:t>
            </a:r>
          </a:p>
        </p:txBody>
      </p:sp>
      <p:sp>
        <p:nvSpPr>
          <p:cNvPr id="1048647" name="TextBox 6"/>
          <p:cNvSpPr txBox="1"/>
          <p:nvPr>
            <p:custDataLst>
              <p:tags r:id="rId3"/>
            </p:custDataLst>
          </p:nvPr>
        </p:nvSpPr>
        <p:spPr>
          <a:xfrm>
            <a:off x="4303056" y="2243492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通过产业链上下游的垂直整合，实现资源共享、风险共担和利益共享。</a:t>
            </a:r>
          </a:p>
        </p:txBody>
      </p:sp>
      <p:sp>
        <p:nvSpPr>
          <p:cNvPr id="1048648" name="AutoShape 7"/>
          <p:cNvSpPr/>
          <p:nvPr>
            <p:custDataLst>
              <p:tags r:id="rId4"/>
            </p:custDataLst>
          </p:nvPr>
        </p:nvSpPr>
        <p:spPr>
          <a:xfrm>
            <a:off x="8061317" y="1430211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49" name="TextBox 8"/>
          <p:cNvSpPr txBox="1"/>
          <p:nvPr>
            <p:custDataLst>
              <p:tags r:id="rId5"/>
            </p:custDataLst>
          </p:nvPr>
        </p:nvSpPr>
        <p:spPr>
          <a:xfrm>
            <a:off x="8305508" y="1673194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横向联合</a:t>
            </a:r>
          </a:p>
        </p:txBody>
      </p:sp>
      <p:sp>
        <p:nvSpPr>
          <p:cNvPr id="1048650" name="TextBox 9"/>
          <p:cNvSpPr txBox="1"/>
          <p:nvPr>
            <p:custDataLst>
              <p:tags r:id="rId6"/>
            </p:custDataLst>
          </p:nvPr>
        </p:nvSpPr>
        <p:spPr>
          <a:xfrm>
            <a:off x="8267408" y="2285892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加强同行业企业之间的合作与联合，形成规模效应和协同效应。</a:t>
            </a:r>
          </a:p>
        </p:txBody>
      </p:sp>
      <p:sp>
        <p:nvSpPr>
          <p:cNvPr id="1048651" name="AutoShape 10"/>
          <p:cNvSpPr/>
          <p:nvPr>
            <p:custDataLst>
              <p:tags r:id="rId7"/>
            </p:custDataLst>
          </p:nvPr>
        </p:nvSpPr>
        <p:spPr>
          <a:xfrm>
            <a:off x="4111425" y="4074364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52" name="TextBox 11"/>
          <p:cNvSpPr txBox="1"/>
          <p:nvPr>
            <p:custDataLst>
              <p:tags r:id="rId8"/>
            </p:custDataLst>
          </p:nvPr>
        </p:nvSpPr>
        <p:spPr>
          <a:xfrm>
            <a:off x="4310531" y="4324967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价值链提升</a:t>
            </a:r>
          </a:p>
        </p:txBody>
      </p:sp>
      <p:sp>
        <p:nvSpPr>
          <p:cNvPr id="1048653" name="TextBox 12"/>
          <p:cNvSpPr txBox="1"/>
          <p:nvPr>
            <p:custDataLst>
              <p:tags r:id="rId9"/>
            </p:custDataLst>
          </p:nvPr>
        </p:nvSpPr>
        <p:spPr>
          <a:xfrm>
            <a:off x="4310531" y="4895120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通过技术创新、品牌打造和营销网络建设，提升产业链的整体价值。</a:t>
            </a:r>
          </a:p>
        </p:txBody>
      </p:sp>
      <p:sp>
        <p:nvSpPr>
          <p:cNvPr id="1048654" name="AutoShape 13"/>
          <p:cNvSpPr/>
          <p:nvPr>
            <p:custDataLst>
              <p:tags r:id="rId10"/>
            </p:custDataLst>
          </p:nvPr>
        </p:nvSpPr>
        <p:spPr>
          <a:xfrm>
            <a:off x="8068791" y="4081839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55" name="TextBox 14"/>
          <p:cNvSpPr txBox="1"/>
          <p:nvPr>
            <p:custDataLst>
              <p:tags r:id="rId11"/>
            </p:custDataLst>
          </p:nvPr>
        </p:nvSpPr>
        <p:spPr>
          <a:xfrm>
            <a:off x="8267898" y="4332442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利益联结机制</a:t>
            </a:r>
          </a:p>
        </p:txBody>
      </p:sp>
      <p:sp>
        <p:nvSpPr>
          <p:cNvPr id="1048656" name="TextBox 15"/>
          <p:cNvSpPr txBox="1"/>
          <p:nvPr>
            <p:custDataLst>
              <p:tags r:id="rId12"/>
            </p:custDataLst>
          </p:nvPr>
        </p:nvSpPr>
        <p:spPr>
          <a:xfrm>
            <a:off x="8267898" y="4902595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建立农民利益联结机制，保障农民在产业链中的收益和权益。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生态宜居：构建美丽乡村生活环境</a:t>
            </a:r>
          </a:p>
        </p:txBody>
      </p:sp>
      <p:sp>
        <p:nvSpPr>
          <p:cNvPr id="1048671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2"/>
          <p:cNvPicPr>
            <a:picLocks noChangeAspect="1"/>
          </p:cNvPicPr>
          <p:nvPr/>
        </p:nvPicPr>
        <p:blipFill>
          <a:blip r:embed="rId15">
            <a:alphaModFix/>
          </a:blip>
          <a:srcRect l="13660" r="13660"/>
          <a:stretch>
            <a:fillRect/>
          </a:stretch>
        </p:blipFill>
        <p:spPr>
          <a:xfrm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id="1048672" name="TextBox 3"/>
          <p:cNvSpPr txBox="1"/>
          <p:nvPr>
            <p:custDataLst>
              <p:tags r:id="rId1"/>
            </p:custDataLst>
          </p:nvPr>
        </p:nvSpPr>
        <p:spPr>
          <a:xfrm>
            <a:off x="1482606" y="181389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生态系统退化，生物多样性减少，部分珍稀物种濒临灭绝。</a:t>
            </a:r>
          </a:p>
        </p:txBody>
      </p:sp>
      <p:sp>
        <p:nvSpPr>
          <p:cNvPr id="1048673" name="TextBox 4"/>
          <p:cNvSpPr txBox="1"/>
          <p:nvPr>
            <p:custDataLst>
              <p:tags r:id="rId2"/>
            </p:custDataLst>
          </p:nvPr>
        </p:nvSpPr>
        <p:spPr>
          <a:xfrm>
            <a:off x="1482606" y="1236670"/>
            <a:ext cx="4219575" cy="73870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生态系统破坏</a:t>
            </a:r>
          </a:p>
        </p:txBody>
      </p:sp>
      <p:sp>
        <p:nvSpPr>
          <p:cNvPr id="1048674" name="TextBox 5"/>
          <p:cNvSpPr txBox="1"/>
          <p:nvPr>
            <p:custDataLst>
              <p:tags r:id="rId3"/>
            </p:custDataLst>
          </p:nvPr>
        </p:nvSpPr>
        <p:spPr>
          <a:xfrm>
            <a:off x="1482606" y="357898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农药、化肥过度使用，农业废弃物处理不当，导致土壤和水源污染。</a:t>
            </a:r>
          </a:p>
        </p:txBody>
      </p:sp>
      <p:sp>
        <p:nvSpPr>
          <p:cNvPr id="1048675" name="TextBox 6"/>
          <p:cNvSpPr txBox="1"/>
          <p:nvPr>
            <p:custDataLst>
              <p:tags r:id="rId4"/>
            </p:custDataLst>
          </p:nvPr>
        </p:nvSpPr>
        <p:spPr>
          <a:xfrm>
            <a:off x="1482606" y="2982465"/>
            <a:ext cx="4219575" cy="73687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农业污染问题</a:t>
            </a:r>
          </a:p>
        </p:txBody>
      </p:sp>
      <p:sp>
        <p:nvSpPr>
          <p:cNvPr id="1048676" name="TextBox 7"/>
          <p:cNvSpPr txBox="1"/>
          <p:nvPr>
            <p:custDataLst>
              <p:tags r:id="rId5"/>
            </p:custDataLst>
          </p:nvPr>
        </p:nvSpPr>
        <p:spPr>
          <a:xfrm>
            <a:off x="1482606" y="524311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空气、水、土壤污染严重，影响村民居住环境和身体健康。</a:t>
            </a:r>
          </a:p>
        </p:txBody>
      </p:sp>
      <p:sp>
        <p:nvSpPr>
          <p:cNvPr id="1048677" name="TextBox 8"/>
          <p:cNvSpPr txBox="1"/>
          <p:nvPr>
            <p:custDataLst>
              <p:tags r:id="rId6"/>
            </p:custDataLst>
          </p:nvPr>
        </p:nvSpPr>
        <p:spPr>
          <a:xfrm>
            <a:off x="1482606" y="4665896"/>
            <a:ext cx="4219575" cy="74945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环境质量下降</a:t>
            </a:r>
          </a:p>
        </p:txBody>
      </p:sp>
      <p:sp>
        <p:nvSpPr>
          <p:cNvPr id="1048678" name="TextBox 9"/>
          <p:cNvSpPr txBox="1"/>
          <p:nvPr/>
        </p:nvSpPr>
        <p:spPr>
          <a:xfrm>
            <a:off x="476023" y="15229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乡村生态环境现状评估</a:t>
            </a:r>
          </a:p>
        </p:txBody>
      </p:sp>
      <p:sp>
        <p:nvSpPr>
          <p:cNvPr id="1048679" name="TextBox 10"/>
          <p:cNvSpPr txBox="1"/>
          <p:nvPr>
            <p:custDataLst>
              <p:tags r:id="rId7"/>
            </p:custDataLst>
          </p:nvPr>
        </p:nvSpPr>
        <p:spPr>
          <a:xfrm>
            <a:off x="542238" y="1553074"/>
            <a:ext cx="84963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</a:p>
        </p:txBody>
      </p:sp>
      <p:sp>
        <p:nvSpPr>
          <p:cNvPr id="1048680" name="TextBox 11"/>
          <p:cNvSpPr txBox="1"/>
          <p:nvPr>
            <p:custDataLst>
              <p:tags r:id="rId8"/>
            </p:custDataLst>
          </p:nvPr>
        </p:nvSpPr>
        <p:spPr>
          <a:xfrm>
            <a:off x="542238" y="3291650"/>
            <a:ext cx="84963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</a:p>
        </p:txBody>
      </p:sp>
      <p:sp>
        <p:nvSpPr>
          <p:cNvPr id="1048681" name="TextBox 12"/>
          <p:cNvSpPr txBox="1"/>
          <p:nvPr>
            <p:custDataLst>
              <p:tags r:id="rId9"/>
            </p:custDataLst>
          </p:nvPr>
        </p:nvSpPr>
        <p:spPr>
          <a:xfrm>
            <a:off x="542238" y="5012931"/>
            <a:ext cx="84963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</a:p>
        </p:txBody>
      </p:sp>
      <p:sp>
        <p:nvSpPr>
          <p:cNvPr id="1048682" name="AutoShape 13"/>
          <p:cNvSpPr/>
          <p:nvPr>
            <p:custDataLst>
              <p:tags r:id="rId10"/>
            </p:custDataLst>
          </p:nvPr>
        </p:nvSpPr>
        <p:spPr>
          <a:xfrm>
            <a:off x="647738" y="1463947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83" name="AutoShape 14"/>
          <p:cNvSpPr/>
          <p:nvPr>
            <p:custDataLst>
              <p:tags r:id="rId11"/>
            </p:custDataLst>
          </p:nvPr>
        </p:nvSpPr>
        <p:spPr>
          <a:xfrm>
            <a:off x="647738" y="3193876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84" name="AutoShape 15"/>
          <p:cNvSpPr/>
          <p:nvPr>
            <p:custDataLst>
              <p:tags r:id="rId12"/>
            </p:custDataLst>
          </p:nvPr>
        </p:nvSpPr>
        <p:spPr>
          <a:xfrm>
            <a:off x="647738" y="4923804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01455" y="1456971"/>
            <a:ext cx="5140490" cy="4655350"/>
          </a:xfrm>
          <a:prstGeom prst="rect">
            <a:avLst/>
          </a:prstGeom>
        </p:spPr>
      </p:pic>
      <p:sp>
        <p:nvSpPr>
          <p:cNvPr id="1048685" name="TextBox 3"/>
          <p:cNvSpPr txBox="1"/>
          <p:nvPr>
            <p:custDataLst>
              <p:tags r:id="rId1"/>
            </p:custDataLst>
          </p:nvPr>
        </p:nvSpPr>
        <p:spPr>
          <a:xfrm>
            <a:off x="5867400" y="1186758"/>
            <a:ext cx="5064406" cy="1912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制定生态保护红线，明确禁止开发区域，保护重要生态功能区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推进农村垃圾、污水、厕所“三大革命”，建立垃圾分类回收体系，建设分散式污水处理设施。 整治黑臭水体，清理河道垃圾，恢复自然水系生态。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6" name="TextBox 4"/>
          <p:cNvSpPr txBox="1"/>
          <p:nvPr>
            <p:custDataLst>
              <p:tags r:id="rId2"/>
            </p:custDataLst>
          </p:nvPr>
        </p:nvSpPr>
        <p:spPr>
          <a:xfrm>
            <a:off x="5867400" y="752913"/>
            <a:ext cx="5064406" cy="44997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</a:t>
            </a: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生态保护红线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7" name="TextBox 5"/>
          <p:cNvSpPr txBox="1"/>
          <p:nvPr>
            <p:custDataLst>
              <p:tags r:id="rId3"/>
            </p:custDataLst>
          </p:nvPr>
        </p:nvSpPr>
        <p:spPr>
          <a:xfrm>
            <a:off x="6007772" y="3331192"/>
            <a:ext cx="5064406" cy="12053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实施退耕还林还草政策，恢复植被覆盖，提高生态系统稳定性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退耕还林、还湿，保护原生植被，修复受损山体、农田。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8" name="TextBox 6"/>
          <p:cNvSpPr txBox="1"/>
          <p:nvPr>
            <p:custDataLst>
              <p:tags r:id="rId4"/>
            </p:custDataLst>
          </p:nvPr>
        </p:nvSpPr>
        <p:spPr>
          <a:xfrm>
            <a:off x="6007772" y="3122433"/>
            <a:ext cx="5064406" cy="43618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退耕还林还草</a:t>
            </a:r>
          </a:p>
        </p:txBody>
      </p:sp>
      <p:sp>
        <p:nvSpPr>
          <p:cNvPr id="1048689" name="TextBox 7"/>
          <p:cNvSpPr txBox="1"/>
          <p:nvPr>
            <p:custDataLst>
              <p:tags r:id="rId5"/>
            </p:custDataLst>
          </p:nvPr>
        </p:nvSpPr>
        <p:spPr>
          <a:xfrm>
            <a:off x="5983191" y="4797578"/>
            <a:ext cx="5064406" cy="191251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推进农业污染治理，减少农药、化肥使用，改善土壤和水环境质量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推广生态农业（如有机种植、稻田养鱼），减少化肥农药使用。利用太阳能、沼气等可再生能源，推广节能建筑和清洁取暖。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0" name="TextBox 8"/>
          <p:cNvSpPr txBox="1"/>
          <p:nvPr>
            <p:custDataLst>
              <p:tags r:id="rId6"/>
            </p:custDataLst>
          </p:nvPr>
        </p:nvSpPr>
        <p:spPr>
          <a:xfrm>
            <a:off x="6007772" y="4586374"/>
            <a:ext cx="5064406" cy="422408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三、</a:t>
            </a: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治理污染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1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生态保护与修复措施实施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extBox 2"/>
          <p:cNvSpPr txBox="1"/>
          <p:nvPr>
            <p:custDataLst>
              <p:tags r:id="rId1"/>
            </p:custDataLst>
          </p:nvPr>
        </p:nvSpPr>
        <p:spPr>
          <a:xfrm>
            <a:off x="903897" y="1869913"/>
            <a:ext cx="2809472" cy="430228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通过宣传教育，提高村民环保意识，树立绿色生活理念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村民参与： 成立村民理事会，鼓励村民参与规划决策（如“村民说事”制度）。 推行“门前三包”责任制，动员村民维护环境卫生。 社会协同： 引入企业、高校、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NGO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等资源，合作开展生态保护或文创项目。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3" name="TextBox 3"/>
          <p:cNvSpPr txBox="1"/>
          <p:nvPr>
            <p:custDataLst>
              <p:tags r:id="rId2"/>
            </p:custDataLst>
          </p:nvPr>
        </p:nvSpPr>
        <p:spPr>
          <a:xfrm>
            <a:off x="923562" y="1134354"/>
            <a:ext cx="2809875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宣传教育</a:t>
            </a: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实践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28" name="Connector 4"/>
          <p:cNvCxnSpPr/>
          <p:nvPr>
            <p:custDataLst>
              <p:tags r:id="rId3"/>
            </p:custDataLst>
          </p:nvPr>
        </p:nvCxnSpPr>
        <p:spPr>
          <a:xfrm>
            <a:off x="1143000" y="6073662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4" name="TextBox 6"/>
          <p:cNvSpPr txBox="1"/>
          <p:nvPr>
            <p:custDataLst>
              <p:tags r:id="rId4"/>
            </p:custDataLst>
          </p:nvPr>
        </p:nvSpPr>
        <p:spPr>
          <a:xfrm>
            <a:off x="4724173" y="1071740"/>
            <a:ext cx="2743200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绿色生活建设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29" name="Connector 7"/>
          <p:cNvCxnSpPr/>
          <p:nvPr>
            <p:custDataLst>
              <p:tags r:id="rId5"/>
            </p:custDataLst>
          </p:nvPr>
        </p:nvCxnSpPr>
        <p:spPr>
          <a:xfrm>
            <a:off x="4821976" y="6073662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5" name="TextBox 9"/>
          <p:cNvSpPr txBox="1"/>
          <p:nvPr>
            <p:custDataLst>
              <p:tags r:id="rId6"/>
            </p:custDataLst>
          </p:nvPr>
        </p:nvSpPr>
        <p:spPr>
          <a:xfrm>
            <a:off x="8279024" y="1034150"/>
            <a:ext cx="2847975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</a:t>
            </a: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生活</a:t>
            </a: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方式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30" name="Connector 10"/>
          <p:cNvCxnSpPr/>
          <p:nvPr>
            <p:custDataLst>
              <p:tags r:id="rId7"/>
            </p:custDataLst>
          </p:nvPr>
        </p:nvCxnSpPr>
        <p:spPr>
          <a:xfrm>
            <a:off x="8460010" y="6073662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6" name="TextBox 12"/>
          <p:cNvSpPr txBox="1"/>
          <p:nvPr>
            <p:custDataLst>
              <p:tags r:id="rId8"/>
            </p:custDataLst>
          </p:nvPr>
        </p:nvSpPr>
        <p:spPr>
          <a:xfrm>
            <a:off x="4699243" y="1815023"/>
            <a:ext cx="2768130" cy="114036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推广垃圾分类处理，减少垃圾污染，提高资源回收利用率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硬化村道，安装路灯，实现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4G/5G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网络全覆盖。 建设卫生室、养老中心、儿童活动中心等公共服务设施。 便民服务： 设立村级便民服务站，提供政务、快递、金融等“一站式”服务。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7" name="TextBox 13"/>
          <p:cNvSpPr txBox="1"/>
          <p:nvPr>
            <p:custDataLst>
              <p:tags r:id="rId9"/>
            </p:custDataLst>
          </p:nvPr>
        </p:nvSpPr>
        <p:spPr>
          <a:xfrm>
            <a:off x="8271268" y="1843354"/>
            <a:ext cx="2850815" cy="364304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鼓励村民采用步行、骑行等绿色出行方式，减少碳排放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  <a:p>
            <a:pPr algn="l">
              <a:lnSpc>
                <a:spcPct val="14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景观设计： 利用本土材料（竹、石、木材）打造小公园、文化墙、慢行绿道。 减少污染物产生。多元共治，激发内生动力。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8" name="TextBox 14"/>
          <p:cNvSpPr txBox="1"/>
          <p:nvPr/>
        </p:nvSpPr>
        <p:spPr>
          <a:xfrm>
            <a:off x="476023" y="26532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绿色生活理念普及与实践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AutoShape 2"/>
          <p:cNvSpPr/>
          <p:nvPr>
            <p:custDataLst>
              <p:tags r:id="rId1"/>
            </p:custDataLst>
          </p:nvPr>
        </p:nvSpPr>
        <p:spPr>
          <a:xfrm>
            <a:off x="794501" y="3215039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48700" name="AutoShape 3"/>
          <p:cNvSpPr/>
          <p:nvPr>
            <p:custDataLst>
              <p:tags r:id="rId2"/>
            </p:custDataLst>
          </p:nvPr>
        </p:nvSpPr>
        <p:spPr>
          <a:xfrm>
            <a:off x="794501" y="4774243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48701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完善基础设施，提升居住品质</a:t>
            </a:r>
          </a:p>
        </p:txBody>
      </p:sp>
      <p:sp>
        <p:nvSpPr>
          <p:cNvPr id="1048702" name="AutoShape 5"/>
          <p:cNvSpPr/>
          <p:nvPr>
            <p:custDataLst>
              <p:tags r:id="rId3"/>
            </p:custDataLst>
          </p:nvPr>
        </p:nvSpPr>
        <p:spPr>
          <a:xfrm>
            <a:off x="794501" y="1655834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48703" name="TextBox 6"/>
          <p:cNvSpPr txBox="1"/>
          <p:nvPr>
            <p:custDataLst>
              <p:tags r:id="rId4"/>
            </p:custDataLst>
          </p:nvPr>
        </p:nvSpPr>
        <p:spPr>
          <a:xfrm>
            <a:off x="2068768" y="3672091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改善乡村供水供电条件，保障村民基本生活需求。</a:t>
            </a:r>
          </a:p>
        </p:txBody>
      </p:sp>
      <p:sp>
        <p:nvSpPr>
          <p:cNvPr id="1048704" name="TextBox 7"/>
          <p:cNvSpPr txBox="1"/>
          <p:nvPr>
            <p:custDataLst>
              <p:tags r:id="rId5"/>
            </p:custDataLst>
          </p:nvPr>
        </p:nvSpPr>
        <p:spPr>
          <a:xfrm>
            <a:off x="2068768" y="3135229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二、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供水供电保障</a:t>
            </a:r>
          </a:p>
        </p:txBody>
      </p:sp>
      <p:sp>
        <p:nvSpPr>
          <p:cNvPr id="1048705" name="AutoShape 8"/>
          <p:cNvSpPr/>
          <p:nvPr/>
        </p:nvSpPr>
        <p:spPr>
          <a:xfrm>
            <a:off x="6571615" y="1676400"/>
            <a:ext cx="4007485" cy="4299585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</p:sp>
      <p:pic>
        <p:nvPicPr>
          <p:cNvPr id="2097169" name="Picture 9"/>
          <p:cNvPicPr>
            <a:picLocks noChangeAspect="1"/>
          </p:cNvPicPr>
          <p:nvPr/>
        </p:nvPicPr>
        <p:blipFill>
          <a:blip r:embed="rId15"/>
          <a:srcRect l="22233" r="22233"/>
          <a:stretch>
            <a:fillRect/>
          </a:stretch>
        </p:blipFill>
        <p:spPr>
          <a:xfrm>
            <a:off x="7543753" y="761725"/>
            <a:ext cx="3871159" cy="4664642"/>
          </a:xfrm>
          <a:prstGeom prst="rect">
            <a:avLst/>
          </a:prstGeom>
        </p:spPr>
      </p:pic>
      <p:sp>
        <p:nvSpPr>
          <p:cNvPr id="1048706" name="Freeform 10"/>
          <p:cNvSpPr/>
          <p:nvPr>
            <p:custDataLst>
              <p:tags r:id="rId6"/>
            </p:custDataLst>
          </p:nvPr>
        </p:nvSpPr>
        <p:spPr>
          <a:xfrm>
            <a:off x="1083690" y="1918301"/>
            <a:ext cx="427271" cy="42727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48707" name="Freeform 11"/>
          <p:cNvSpPr/>
          <p:nvPr>
            <p:custDataLst>
              <p:tags r:id="rId7"/>
            </p:custDataLst>
          </p:nvPr>
        </p:nvSpPr>
        <p:spPr>
          <a:xfrm>
            <a:off x="1070766" y="3491304"/>
            <a:ext cx="453118" cy="45311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48708" name="Freeform 12"/>
          <p:cNvSpPr/>
          <p:nvPr>
            <p:custDataLst>
              <p:tags r:id="rId8"/>
            </p:custDataLst>
          </p:nvPr>
        </p:nvSpPr>
        <p:spPr>
          <a:xfrm>
            <a:off x="1078579" y="5058321"/>
            <a:ext cx="437493" cy="43749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w="304800" h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w="304800" h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w="304800" h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w="304800" h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w="304800" h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48709" name="TextBox 13"/>
          <p:cNvSpPr txBox="1"/>
          <p:nvPr>
            <p:custDataLst>
              <p:tags r:id="rId9"/>
            </p:custDataLst>
          </p:nvPr>
        </p:nvSpPr>
        <p:spPr>
          <a:xfrm>
            <a:off x="2068768" y="2095492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加强乡村交通设施建设，提高村民出行便利程度。</a:t>
            </a:r>
          </a:p>
        </p:txBody>
      </p:sp>
      <p:sp>
        <p:nvSpPr>
          <p:cNvPr id="1048710" name="TextBox 14"/>
          <p:cNvSpPr txBox="1"/>
          <p:nvPr>
            <p:custDataLst>
              <p:tags r:id="rId10"/>
            </p:custDataLst>
          </p:nvPr>
        </p:nvSpPr>
        <p:spPr>
          <a:xfrm>
            <a:off x="2068768" y="1558629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一、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交通设施改善</a:t>
            </a:r>
          </a:p>
        </p:txBody>
      </p:sp>
      <p:sp>
        <p:nvSpPr>
          <p:cNvPr id="1048711" name="TextBox 15"/>
          <p:cNvSpPr txBox="1"/>
          <p:nvPr>
            <p:custDataLst>
              <p:tags r:id="rId11"/>
            </p:custDataLst>
          </p:nvPr>
        </p:nvSpPr>
        <p:spPr>
          <a:xfrm>
            <a:off x="2068768" y="5159446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加强公共服务设施建设，如教育、医疗、文化等，提升村民生活品质。</a:t>
            </a:r>
          </a:p>
        </p:txBody>
      </p:sp>
      <p:sp>
        <p:nvSpPr>
          <p:cNvPr id="1048712" name="TextBox 16"/>
          <p:cNvSpPr txBox="1"/>
          <p:nvPr>
            <p:custDataLst>
              <p:tags r:id="rId12"/>
            </p:custDataLst>
          </p:nvPr>
        </p:nvSpPr>
        <p:spPr>
          <a:xfrm>
            <a:off x="2068768" y="4622584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三、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公共服务设施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乡风文明：培育新时代乡村文化风尚</a:t>
            </a:r>
          </a:p>
        </p:txBody>
      </p:sp>
      <p:sp>
        <p:nvSpPr>
          <p:cNvPr id="1048714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extBox 2"/>
          <p:cNvSpPr txBox="1"/>
          <p:nvPr/>
        </p:nvSpPr>
        <p:spPr>
          <a:xfrm>
            <a:off x="454963" y="876418"/>
            <a:ext cx="5829300" cy="42289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对乡村中的传统建筑、古迹、民俗、手工艺等进行全面保护，传承历史文化遗产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运用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3D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建模、动作捕捉技术记录传统技艺流程（如苗族银饰锻造的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道工序），建立可交互数字档案库。浙江龙泉青瓷已实现釉料配比、烧制火候的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模拟传承。</a:t>
            </a:r>
            <a:endParaRPr lang="en-US" altLang="zh-CN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游戏化传承：开发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匠木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，玩家通过虚拟榫卯拼接掌握传统木工技艺，已吸引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万年轻用户。</a:t>
            </a:r>
            <a:endParaRPr lang="en-US" altLang="zh-CN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建筑材料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DNA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延续：建立传统建材银行，收集拆除老屋的砖瓦木料，供新村建设循环使用，保持文化连续性。广州永庆坊的改造就采取了这种技术。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716" name="TextBox 3"/>
          <p:cNvSpPr txBox="1"/>
          <p:nvPr/>
        </p:nvSpPr>
        <p:spPr>
          <a:xfrm>
            <a:off x="454963" y="517351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8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</a:t>
            </a:r>
            <a:r>
              <a:rPr lang="en-US" sz="28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文物</a:t>
            </a:r>
            <a:r>
              <a:rPr lang="zh-CN" altLang="en-US" sz="28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</a:t>
            </a:r>
            <a:r>
              <a:rPr lang="en-US" sz="28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</a:t>
            </a:r>
            <a:endParaRPr lang="en-US" sz="28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70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38931" y="1450035"/>
            <a:ext cx="4792980" cy="4792980"/>
          </a:xfrm>
          <a:prstGeom prst="ellipse">
            <a:avLst/>
          </a:prstGeom>
        </p:spPr>
      </p:pic>
      <p:sp>
        <p:nvSpPr>
          <p:cNvPr id="1048721" name="TextBox 9"/>
          <p:cNvSpPr txBox="1"/>
          <p:nvPr/>
        </p:nvSpPr>
        <p:spPr>
          <a:xfrm>
            <a:off x="292411" y="-299415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 dirty="0" err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传统文化传承与发扬</a:t>
            </a:r>
            <a:endParaRPr lang="en-US" sz="3600" b="1" dirty="0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4620809-1CCD-26A0-4549-CB777D10A983}"/>
              </a:ext>
            </a:extLst>
          </p:cNvPr>
          <p:cNvSpPr txBox="1"/>
          <p:nvPr/>
        </p:nvSpPr>
        <p:spPr>
          <a:xfrm>
            <a:off x="587796" y="4800600"/>
            <a:ext cx="5829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文化保护不是冷冻保存，而是让传统基因在当代社会完成进化。通过构建“数字存续</a:t>
            </a:r>
            <a:r>
              <a:rPr lang="en-US" altLang="zh-CN" b="1" dirty="0">
                <a:solidFill>
                  <a:srgbClr val="C00000"/>
                </a:solidFill>
              </a:rPr>
              <a:t>—</a:t>
            </a:r>
            <a:r>
              <a:rPr lang="zh-CN" altLang="en-US" b="1" dirty="0">
                <a:solidFill>
                  <a:srgbClr val="C00000"/>
                </a:solidFill>
              </a:rPr>
              <a:t>创新转化</a:t>
            </a:r>
            <a:r>
              <a:rPr lang="en-US" altLang="zh-CN" b="1" dirty="0">
                <a:solidFill>
                  <a:srgbClr val="C00000"/>
                </a:solidFill>
              </a:rPr>
              <a:t>—</a:t>
            </a:r>
            <a:r>
              <a:rPr lang="zh-CN" altLang="en-US" b="1" dirty="0">
                <a:solidFill>
                  <a:srgbClr val="C00000"/>
                </a:solidFill>
              </a:rPr>
              <a:t>价值变现”的闭环，使乡村文化从需要输血的遗产，转变为能够自我造血的活体生态系统。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AutoShape 2"/>
          <p:cNvSpPr/>
          <p:nvPr>
            <p:custDataLst>
              <p:tags r:id="rId1"/>
            </p:custDataLst>
          </p:nvPr>
        </p:nvSpPr>
        <p:spPr>
          <a:xfrm>
            <a:off x="4952806" y="4952707"/>
            <a:ext cx="620077" cy="620077"/>
          </a:xfrm>
          <a:prstGeom prst="ellipse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04" name="AutoShape 3"/>
          <p:cNvSpPr/>
          <p:nvPr>
            <p:custDataLst>
              <p:tags r:id="rId2"/>
            </p:custDataLst>
          </p:nvPr>
        </p:nvSpPr>
        <p:spPr>
          <a:xfrm>
            <a:off x="4952171" y="3352884"/>
            <a:ext cx="620077" cy="620077"/>
          </a:xfrm>
          <a:prstGeom prst="ellipse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05" name="AutoShape 4"/>
          <p:cNvSpPr/>
          <p:nvPr>
            <p:custDataLst>
              <p:tags r:id="rId3"/>
            </p:custDataLst>
          </p:nvPr>
        </p:nvSpPr>
        <p:spPr>
          <a:xfrm>
            <a:off x="4952171" y="1752745"/>
            <a:ext cx="620077" cy="620077"/>
          </a:xfrm>
          <a:prstGeom prst="ellipse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97156" name="Picture 5"/>
          <p:cNvPicPr>
            <a:picLocks noChangeAspect="1"/>
          </p:cNvPicPr>
          <p:nvPr/>
        </p:nvPicPr>
        <p:blipFill>
          <a:blip r:embed="rId15">
            <a:alphaModFix/>
          </a:blip>
          <a:srcRect/>
          <a:stretch>
            <a:fillRect/>
          </a:stretch>
        </p:blipFill>
        <p:spPr>
          <a:xfrm>
            <a:off x="641457" y="1623215"/>
            <a:ext cx="3722789" cy="4384490"/>
          </a:xfrm>
          <a:prstGeom prst="rect">
            <a:avLst/>
          </a:prstGeom>
        </p:spPr>
      </p:pic>
      <p:sp>
        <p:nvSpPr>
          <p:cNvPr id="104860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现代文明理念融入乡村生活</a:t>
            </a:r>
          </a:p>
        </p:txBody>
      </p:sp>
      <p:sp>
        <p:nvSpPr>
          <p:cNvPr id="1048607" name="TextBox 7"/>
          <p:cNvSpPr txBox="1"/>
          <p:nvPr>
            <p:custDataLst>
              <p:tags r:id="rId4"/>
            </p:custDataLst>
          </p:nvPr>
        </p:nvSpPr>
        <p:spPr>
          <a:xfrm>
            <a:off x="4856445" y="1829103"/>
            <a:ext cx="811530" cy="447041"/>
          </a:xfrm>
          <a:prstGeom prst="rect">
            <a:avLst/>
          </a:prstGeom>
          <a:ln w="12668"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</a:p>
        </p:txBody>
      </p:sp>
      <p:sp>
        <p:nvSpPr>
          <p:cNvPr id="1048608" name="TextBox 8"/>
          <p:cNvSpPr txBox="1"/>
          <p:nvPr>
            <p:custDataLst>
              <p:tags r:id="rId5"/>
            </p:custDataLst>
          </p:nvPr>
        </p:nvSpPr>
        <p:spPr>
          <a:xfrm>
            <a:off x="4856445" y="3429242"/>
            <a:ext cx="811530" cy="447041"/>
          </a:xfrm>
          <a:prstGeom prst="rect">
            <a:avLst/>
          </a:prstGeom>
          <a:ln w="12668"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</a:p>
        </p:txBody>
      </p:sp>
      <p:sp>
        <p:nvSpPr>
          <p:cNvPr id="1048609" name="TextBox 9"/>
          <p:cNvSpPr txBox="1"/>
          <p:nvPr>
            <p:custDataLst>
              <p:tags r:id="rId6"/>
            </p:custDataLst>
          </p:nvPr>
        </p:nvSpPr>
        <p:spPr>
          <a:xfrm>
            <a:off x="4856445" y="5029065"/>
            <a:ext cx="811530" cy="447041"/>
          </a:xfrm>
          <a:prstGeom prst="rect">
            <a:avLst/>
          </a:prstGeom>
          <a:ln w="12668"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</a:p>
        </p:txBody>
      </p:sp>
      <p:sp>
        <p:nvSpPr>
          <p:cNvPr id="1048610" name="TextBox 10"/>
          <p:cNvSpPr txBox="1"/>
          <p:nvPr>
            <p:custDataLst>
              <p:tags r:id="rId7"/>
            </p:custDataLst>
          </p:nvPr>
        </p:nvSpPr>
        <p:spPr>
          <a:xfrm>
            <a:off x="5763333" y="1622245"/>
            <a:ext cx="5737199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文明礼仪普及</a:t>
            </a:r>
          </a:p>
        </p:txBody>
      </p:sp>
      <p:sp>
        <p:nvSpPr>
          <p:cNvPr id="1048611" name="TextBox 11"/>
          <p:cNvSpPr txBox="1"/>
          <p:nvPr>
            <p:custDataLst>
              <p:tags r:id="rId8"/>
            </p:custDataLst>
          </p:nvPr>
        </p:nvSpPr>
        <p:spPr>
          <a:xfrm>
            <a:off x="5763333" y="2124843"/>
            <a:ext cx="5737199" cy="7686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加强乡村居民文明礼仪教育，提高居民文明素质，树立文明新风。</a:t>
            </a:r>
          </a:p>
        </p:txBody>
      </p:sp>
      <p:sp>
        <p:nvSpPr>
          <p:cNvPr id="1048612" name="TextBox 12"/>
          <p:cNvSpPr txBox="1"/>
          <p:nvPr>
            <p:custDataLst>
              <p:tags r:id="rId9"/>
            </p:custDataLst>
          </p:nvPr>
        </p:nvSpPr>
        <p:spPr>
          <a:xfrm>
            <a:off x="5763333" y="3297452"/>
            <a:ext cx="5737199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现代科技应用</a:t>
            </a:r>
          </a:p>
        </p:txBody>
      </p:sp>
      <p:sp>
        <p:nvSpPr>
          <p:cNvPr id="1048613" name="TextBox 13"/>
          <p:cNvSpPr txBox="1"/>
          <p:nvPr>
            <p:custDataLst>
              <p:tags r:id="rId10"/>
            </p:custDataLst>
          </p:nvPr>
        </p:nvSpPr>
        <p:spPr>
          <a:xfrm>
            <a:off x="5763333" y="3800050"/>
            <a:ext cx="5737199" cy="7686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推广现代科技在乡村的应用，如电子商务、智慧农业等，提高乡村现代化水平。</a:t>
            </a:r>
          </a:p>
        </p:txBody>
      </p:sp>
      <p:sp>
        <p:nvSpPr>
          <p:cNvPr id="1048614" name="TextBox 14"/>
          <p:cNvSpPr txBox="1"/>
          <p:nvPr>
            <p:custDataLst>
              <p:tags r:id="rId11"/>
            </p:custDataLst>
          </p:nvPr>
        </p:nvSpPr>
        <p:spPr>
          <a:xfrm>
            <a:off x="5763333" y="4906667"/>
            <a:ext cx="5737199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现代生活理念引导</a:t>
            </a:r>
          </a:p>
        </p:txBody>
      </p:sp>
      <p:sp>
        <p:nvSpPr>
          <p:cNvPr id="1048615" name="TextBox 15"/>
          <p:cNvSpPr txBox="1"/>
          <p:nvPr>
            <p:custDataLst>
              <p:tags r:id="rId12"/>
            </p:custDataLst>
          </p:nvPr>
        </p:nvSpPr>
        <p:spPr>
          <a:xfrm>
            <a:off x="5763333" y="5409265"/>
            <a:ext cx="5737199" cy="7686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引导乡村居民树立现代生活理念，如环保、健康、法律等，改善乡村社会风貌。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AutoShape 2"/>
          <p:cNvSpPr/>
          <p:nvPr>
            <p:custDataLst>
              <p:tags r:id="rId1"/>
            </p:custDataLst>
          </p:nvPr>
        </p:nvSpPr>
        <p:spPr>
          <a:xfrm>
            <a:off x="828234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48594" name="AutoShape 3"/>
          <p:cNvSpPr/>
          <p:nvPr>
            <p:custDataLst>
              <p:tags r:id="rId2"/>
            </p:custDataLst>
          </p:nvPr>
        </p:nvSpPr>
        <p:spPr>
          <a:xfrm>
            <a:off x="437709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48595" name="AutoShape 4"/>
          <p:cNvSpPr/>
          <p:nvPr>
            <p:custDataLst>
              <p:tags r:id="rId3"/>
            </p:custDataLst>
          </p:nvPr>
        </p:nvSpPr>
        <p:spPr>
          <a:xfrm>
            <a:off x="47184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48596" name="TextBox 5"/>
          <p:cNvSpPr txBox="1"/>
          <p:nvPr>
            <p:custDataLst>
              <p:tags r:id="rId4"/>
            </p:custDataLst>
          </p:nvPr>
        </p:nvSpPr>
        <p:spPr>
          <a:xfrm>
            <a:off x="882070" y="3930616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组织丰富多样的文体活动，如农民运动会、乡村歌舞比赛等，丰富群众业余生活。</a:t>
            </a:r>
          </a:p>
        </p:txBody>
      </p:sp>
      <p:sp>
        <p:nvSpPr>
          <p:cNvPr id="1048597" name="TextBox 6"/>
          <p:cNvSpPr txBox="1"/>
          <p:nvPr>
            <p:custDataLst>
              <p:tags r:id="rId5"/>
            </p:custDataLst>
          </p:nvPr>
        </p:nvSpPr>
        <p:spPr>
          <a:xfrm>
            <a:off x="882070" y="3181752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文体活动</a:t>
            </a:r>
          </a:p>
        </p:txBody>
      </p:sp>
      <p:sp>
        <p:nvSpPr>
          <p:cNvPr id="1048598" name="TextBox 7"/>
          <p:cNvSpPr txBox="1"/>
          <p:nvPr/>
        </p:nvSpPr>
        <p:spPr>
          <a:xfrm>
            <a:off x="476023" y="26532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文化活动丰富群众精神世界</a:t>
            </a:r>
          </a:p>
        </p:txBody>
      </p:sp>
      <p:pic>
        <p:nvPicPr>
          <p:cNvPr id="2097153" name="Picture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2414694" y="1693793"/>
            <a:ext cx="1294595" cy="1294595"/>
          </a:xfrm>
          <a:prstGeom prst="roundRect">
            <a:avLst/>
          </a:prstGeom>
        </p:spPr>
      </p:pic>
      <p:sp>
        <p:nvSpPr>
          <p:cNvPr id="1048599" name="TextBox 9"/>
          <p:cNvSpPr txBox="1"/>
          <p:nvPr>
            <p:custDataLst>
              <p:tags r:id="rId7"/>
            </p:custDataLst>
          </p:nvPr>
        </p:nvSpPr>
        <p:spPr>
          <a:xfrm>
            <a:off x="4787321" y="3945231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鼓励乡村文艺创作，挖掘和培养本土文艺人才，创作反映乡村生活的优秀作品。</a:t>
            </a:r>
          </a:p>
        </p:txBody>
      </p:sp>
      <p:sp>
        <p:nvSpPr>
          <p:cNvPr id="1048600" name="TextBox 10"/>
          <p:cNvSpPr txBox="1"/>
          <p:nvPr>
            <p:custDataLst>
              <p:tags r:id="rId8"/>
            </p:custDataLst>
          </p:nvPr>
        </p:nvSpPr>
        <p:spPr>
          <a:xfrm>
            <a:off x="4787321" y="3196367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文艺创作</a:t>
            </a:r>
          </a:p>
        </p:txBody>
      </p:sp>
      <p:pic>
        <p:nvPicPr>
          <p:cNvPr id="2097154" name="Picture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6319944" y="1708408"/>
            <a:ext cx="1294595" cy="1294595"/>
          </a:xfrm>
          <a:prstGeom prst="roundRect">
            <a:avLst/>
          </a:prstGeom>
        </p:spPr>
      </p:pic>
      <p:sp>
        <p:nvSpPr>
          <p:cNvPr id="1048601" name="TextBox 12"/>
          <p:cNvSpPr txBox="1"/>
          <p:nvPr>
            <p:custDataLst>
              <p:tags r:id="rId10"/>
            </p:custDataLst>
          </p:nvPr>
        </p:nvSpPr>
        <p:spPr>
          <a:xfrm>
            <a:off x="8692571" y="3939687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举办具有地方特色的乡村文化节庆活动，如丰收节、庙会等，增强乡村凝聚力。</a:t>
            </a:r>
          </a:p>
        </p:txBody>
      </p:sp>
      <p:sp>
        <p:nvSpPr>
          <p:cNvPr id="1048602" name="TextBox 13"/>
          <p:cNvSpPr txBox="1"/>
          <p:nvPr>
            <p:custDataLst>
              <p:tags r:id="rId11"/>
            </p:custDataLst>
          </p:nvPr>
        </p:nvSpPr>
        <p:spPr>
          <a:xfrm>
            <a:off x="8692571" y="3190824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乡村文化节庆</a:t>
            </a:r>
          </a:p>
        </p:txBody>
      </p:sp>
      <p:pic>
        <p:nvPicPr>
          <p:cNvPr id="2097155" name="Picture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10225194" y="1702864"/>
            <a:ext cx="1294595" cy="1294595"/>
          </a:xfrm>
          <a:prstGeom prst="round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extBox 2"/>
          <p:cNvSpPr txBox="1"/>
          <p:nvPr/>
        </p:nvSpPr>
        <p:spPr>
          <a:xfrm>
            <a:off x="750329" y="945934"/>
            <a:ext cx="8414137" cy="2108133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90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THANKS</a:t>
            </a:r>
          </a:p>
        </p:txBody>
      </p:sp>
      <p:sp>
        <p:nvSpPr>
          <p:cNvPr id="1048585" name="TextBox 3"/>
          <p:cNvSpPr txBox="1"/>
          <p:nvPr/>
        </p:nvSpPr>
        <p:spPr>
          <a:xfrm>
            <a:off x="750329" y="2799693"/>
            <a:ext cx="8414137" cy="90164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感谢观看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DF1E5"/>
      </a:lt1>
      <a:dk2>
        <a:srgbClr val="CB3600"/>
      </a:dk2>
      <a:lt2>
        <a:srgbClr val="EDC8A4"/>
      </a:lt2>
      <a:accent1>
        <a:srgbClr val="CB3600"/>
      </a:accent1>
      <a:accent2>
        <a:srgbClr val="CB3600"/>
      </a:accent2>
      <a:accent3>
        <a:srgbClr val="BC3200"/>
      </a:accent3>
      <a:accent4>
        <a:srgbClr val="B02F00"/>
      </a:accent4>
      <a:accent5>
        <a:srgbClr val="9D2A00"/>
      </a:accent5>
      <a:accent6>
        <a:srgbClr val="902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914</Words>
  <Application>Microsoft Office PowerPoint</Application>
  <PresentationFormat>宽屏</PresentationFormat>
  <Paragraphs>96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Noto Sans SC</vt:lpstr>
      <vt:lpstr>微软雅黑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ALI-AN00</dc:creator>
  <cp:lastModifiedBy>Administrator</cp:lastModifiedBy>
  <cp:revision>2</cp:revision>
  <dcterms:created xsi:type="dcterms:W3CDTF">2025-03-22T13:28:42Z</dcterms:created>
  <dcterms:modified xsi:type="dcterms:W3CDTF">2025-03-26T05:45:31Z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5D19FC40FCE246889E79DA4B5914F7F7_12</vt:lpwstr>
  </property>
  <property fmtid="{D5CDD505-2E9C-101B-9397-08002B2CF9AE}" pid="3" name="KSOProductBuildVer">
    <vt:lpwstr>2052-12.1.0.20305</vt:lpwstr>
  </property>
</Properties>
</file>