
<file path=[Content_Types].xml><?xml version="1.0" encoding="utf-8"?>
<Types xmlns="http://schemas.openxmlformats.org/package/2006/content-types">
  <Default ContentType="image/jpeg" Extension="jpeg"/>
  <Default ContentType="image/.jpg" Extension="jpg"/>
  <Default ContentType="image/png" Extension="png"/>
  <Default ContentType="application/vnd.openxmlformats-package.relationships+xml" Extension="rels"/>
  <Default ContentType="image/vnd.ms-photo" Extension="wdp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x-fontdata" PartName="/ppt/fonts/font1.fntdata"/>
  <Override ContentType="application/x-fontdata" PartName="/ppt/fonts/font2.fntdata"/>
  <Override ContentType="application/x-fontdata" PartName="/ppt/fonts/font3.fntdata"/>
  <Override ContentType="application/x-fontdata" PartName="/ppt/fonts/font4.fntdata"/>
  <Override ContentType="application/x-fontdata" PartName="/ppt/fonts/font5.fntdata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presentationml.tags+xml" PartName="/ppt/tags/tag1.xml"/>
  <Override ContentType="application/vnd.openxmlformats-officedocument.presentationml.tags+xml" PartName="/ppt/tags/tag2.xml"/>
  <Override ContentType="application/vnd.openxmlformats-officedocument.presentationml.tags+xml" PartName="/ppt/tags/tag3.xml"/>
  <Override ContentType="application/vnd.openxmlformats-officedocument.presentationml.tags+xml" PartName="/ppt/tags/tag4.xml"/>
  <Override ContentType="application/vnd.openxmlformats-officedocument.presentationml.tags+xml" PartName="/ppt/tags/tag5.xml"/>
  <Override ContentType="application/vnd.openxmlformats-officedocument.presentationml.tags+xml" PartName="/ppt/tags/tag6.xml"/>
  <Override ContentType="application/vnd.openxmlformats-officedocument.presentationml.tags+xml" PartName="/ppt/tags/tag7.xml"/>
  <Override ContentType="application/vnd.openxmlformats-officedocument.presentationml.tags+xml" PartName="/ppt/tags/tag8.xml"/>
  <Override ContentType="application/vnd.openxmlformats-officedocument.presentationml.tags+xml" PartName="/ppt/tags/tag9.xml"/>
  <Override ContentType="application/vnd.openxmlformats-officedocument.presentationml.tags+xml" PartName="/ppt/tags/tag10.xml"/>
  <Override ContentType="application/vnd.openxmlformats-officedocument.presentationml.tags+xml" PartName="/ppt/tags/tag11.xml"/>
  <Override ContentType="application/vnd.openxmlformats-officedocument.presentationml.tags+xml" PartName="/ppt/tags/tag12.xml"/>
  <Override ContentType="application/vnd.openxmlformats-officedocument.presentationml.tags+xml" PartName="/ppt/tags/tag13.xml"/>
  <Override ContentType="application/vnd.openxmlformats-officedocument.presentationml.tags+xml" PartName="/ppt/tags/tag14.xml"/>
  <Override ContentType="application/vnd.openxmlformats-officedocument.presentationml.tags+xml" PartName="/ppt/tags/tag15.xml"/>
  <Override ContentType="application/vnd.openxmlformats-officedocument.presentationml.tags+xml" PartName="/ppt/tags/tag16.xml"/>
  <Override ContentType="application/vnd.openxmlformats-officedocument.presentationml.tags+xml" PartName="/ppt/tags/tag17.xml"/>
  <Override ContentType="application/vnd.openxmlformats-officedocument.presentationml.tags+xml" PartName="/ppt/tags/tag18.xml"/>
  <Override ContentType="application/vnd.openxmlformats-officedocument.presentationml.tags+xml" PartName="/ppt/tags/tag19.xml"/>
  <Override ContentType="application/vnd.openxmlformats-officedocument.presentationml.tags+xml" PartName="/ppt/tags/tag20.xml"/>
  <Override ContentType="application/vnd.openxmlformats-officedocument.presentationml.tags+xml" PartName="/ppt/tags/tag21.xml"/>
  <Override ContentType="application/vnd.openxmlformats-officedocument.presentationml.tags+xml" PartName="/ppt/tags/tag22.xml"/>
  <Override ContentType="application/vnd.openxmlformats-officedocument.presentationml.tags+xml" PartName="/ppt/tags/tag23.xml"/>
  <Override ContentType="application/vnd.openxmlformats-officedocument.presentationml.tags+xml" PartName="/ppt/tags/tag24.xml"/>
  <Override ContentType="application/vnd.openxmlformats-officedocument.presentationml.tags+xml" PartName="/ppt/tags/tag25.xml"/>
  <Override ContentType="application/vnd.openxmlformats-officedocument.presentationml.tags+xml" PartName="/ppt/tags/tag26.xml"/>
  <Override ContentType="application/vnd.openxmlformats-officedocument.presentationml.tags+xml" PartName="/ppt/tags/tag27.xml"/>
  <Override ContentType="application/vnd.openxmlformats-officedocument.presentationml.tags+xml" PartName="/ppt/tags/tag28.xml"/>
  <Override ContentType="application/vnd.openxmlformats-officedocument.presentationml.tags+xml" PartName="/ppt/tags/tag29.xml"/>
  <Override ContentType="application/vnd.openxmlformats-officedocument.presentationml.tags+xml" PartName="/ppt/tags/tag30.xml"/>
  <Override ContentType="application/vnd.openxmlformats-officedocument.presentationml.tags+xml" PartName="/ppt/tags/tag31.xml"/>
  <Override ContentType="application/vnd.openxmlformats-officedocument.presentationml.tags+xml" PartName="/ppt/tags/tag32.xml"/>
  <Override ContentType="application/vnd.openxmlformats-officedocument.presentationml.tags+xml" PartName="/ppt/tags/tag33.xml"/>
  <Override ContentType="application/vnd.openxmlformats-officedocument.presentationml.tags+xml" PartName="/ppt/tags/tag34.xml"/>
  <Override ContentType="application/vnd.openxmlformats-officedocument.presentationml.tags+xml" PartName="/ppt/tags/tag35.xml"/>
  <Override ContentType="application/vnd.openxmlformats-officedocument.presentationml.tags+xml" PartName="/ppt/tags/tag36.xml"/>
  <Override ContentType="application/vnd.openxmlformats-officedocument.presentationml.tags+xml" PartName="/ppt/tags/tag37.xml"/>
  <Override ContentType="application/vnd.openxmlformats-officedocument.presentationml.tags+xml" PartName="/ppt/tags/tag38.xml"/>
  <Override ContentType="application/vnd.openxmlformats-officedocument.presentationml.tags+xml" PartName="/ppt/tags/tag39.xml"/>
  <Override ContentType="application/vnd.openxmlformats-officedocument.presentationml.tags+xml" PartName="/ppt/tags/tag40.xml"/>
  <Override ContentType="application/vnd.openxmlformats-officedocument.presentationml.tags+xml" PartName="/ppt/tags/tag41.xml"/>
  <Override ContentType="application/vnd.openxmlformats-officedocument.presentationml.tags+xml" PartName="/ppt/tags/tag42.xml"/>
  <Override ContentType="application/vnd.openxmlformats-officedocument.presentationml.tags+xml" PartName="/ppt/tags/tag43.xml"/>
  <Override ContentType="application/vnd.openxmlformats-officedocument.presentationml.tags+xml" PartName="/ppt/tags/tag44.xml"/>
  <Override ContentType="application/vnd.openxmlformats-officedocument.presentationml.tags+xml" PartName="/ppt/tags/tag45.xml"/>
  <Override ContentType="application/vnd.openxmlformats-officedocument.presentationml.tags+xml" PartName="/ppt/tags/tag46.xml"/>
  <Override ContentType="application/vnd.openxmlformats-officedocument.presentationml.tags+xml" PartName="/ppt/tags/tag47.xml"/>
  <Override ContentType="application/vnd.openxmlformats-officedocument.presentationml.tags+xml" PartName="/ppt/tags/tag48.xml"/>
  <Override ContentType="application/vnd.openxmlformats-officedocument.presentationml.tags+xml" PartName="/ppt/tags/tag49.xml"/>
  <Override ContentType="application/vnd.openxmlformats-officedocument.presentationml.tags+xml" PartName="/ppt/tags/tag50.xml"/>
  <Override ContentType="application/vnd.openxmlformats-officedocument.presentationml.tags+xml" PartName="/ppt/tags/tag5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app.xml" Type="http://schemas.openxmlformats.org/officeDocument/2006/relationships/extended-properties"/><Relationship Id="rId3" Target="docProps/core.xml" Type="http://schemas.openxmlformats.org/package/2006/relationships/metadata/core-properties"/><Relationship Id="rId4" Target="docProps/thumbnail.jpeg" Type="http://schemas.openxmlformats.org/package/2006/relationships/metadata/thumbnail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3"/>
    <p:sldId id="262" r:id="rId4"/>
    <p:sldId id="264" r:id="rId5"/>
    <p:sldId id="267" r:id="rId6"/>
    <p:sldId id="278" r:id="rId7"/>
    <p:sldId id="284" r:id="rId8"/>
    <p:sldId id="282" r:id="rId9"/>
    <p:sldId id="265" r:id="rId10"/>
    <p:sldId id="287" r:id="rId11"/>
    <p:sldId id="279" r:id="rId12"/>
    <p:sldId id="283" r:id="rId13"/>
    <p:sldId id="286" r:id="rId14"/>
    <p:sldId id="281" r:id="rId15"/>
    <p:sldId id="277" r:id="rId16"/>
    <p:sldId id="261" r:id="rId17"/>
  </p:sldIdLst>
  <p:sldSz cx="12192000" cy="6858000"/>
  <p:notesSz cx="6858000" cy="9144000"/>
  <p:embeddedFontLst>
    <p:embeddedFont>
      <p:font typeface="微软雅黑" panose="020B0503020204020204" pitchFamily="34" charset="-122"/>
      <p:regular r:id="rId23"/>
    </p:embeddedFont>
    <p:embeddedFont>
      <p:font typeface="Calibri" panose="020F0502020204030204" charset="0"/>
      <p:regular r:id="rId24"/>
      <p:bold r:id="rId25"/>
      <p:italic r:id="rId26"/>
      <p:boldItalic r:id="rId27"/>
    </p:embeddedFont>
  </p:embeddedFontLst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217" userDrawn="1">
          <p15:clr>
            <a:srgbClr val="A4A3A4"/>
          </p15:clr>
        </p15:guide>
        <p15:guide id="3" pos="7469" userDrawn="1">
          <p15:clr>
            <a:srgbClr val="A4A3A4"/>
          </p15:clr>
        </p15:guide>
        <p15:guide id="4" orient="horz" pos="389" userDrawn="1">
          <p15:clr>
            <a:srgbClr val="A4A3A4"/>
          </p15:clr>
        </p15:guide>
        <p15:guide id="5" orient="horz" pos="3984" userDrawn="1">
          <p15:clr>
            <a:srgbClr val="A4A3A4"/>
          </p15:clr>
        </p15:guide>
        <p15:guide id="6" orient="horz" pos="807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AFE6"/>
    <a:srgbClr val="8EC0E4"/>
    <a:srgbClr val="D4D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08"/>
      </p:cViewPr>
      <p:guideLst>
        <p:guide pos="3840"/>
        <p:guide pos="217"/>
        <p:guide pos="7469"/>
        <p:guide orient="horz" pos="389"/>
        <p:guide orient="horz" pos="3984"/>
        <p:guide orient="horz" pos="80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94"/>
    </p:cViewPr>
  </p:sorter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8.xml" Type="http://schemas.openxmlformats.org/officeDocument/2006/relationships/slide"/><Relationship Id="rId11" Target="slides/slide9.xml" Type="http://schemas.openxmlformats.org/officeDocument/2006/relationships/slide"/><Relationship Id="rId12" Target="slides/slide10.xml" Type="http://schemas.openxmlformats.org/officeDocument/2006/relationships/slide"/><Relationship Id="rId13" Target="slides/slide11.xml" Type="http://schemas.openxmlformats.org/officeDocument/2006/relationships/slide"/><Relationship Id="rId14" Target="slides/slide12.xml" Type="http://schemas.openxmlformats.org/officeDocument/2006/relationships/slide"/><Relationship Id="rId15" Target="slides/slide13.xml" Type="http://schemas.openxmlformats.org/officeDocument/2006/relationships/slide"/><Relationship Id="rId16" Target="slides/slide14.xml" Type="http://schemas.openxmlformats.org/officeDocument/2006/relationships/slide"/><Relationship Id="rId17" Target="slides/slide15.xml" Type="http://schemas.openxmlformats.org/officeDocument/2006/relationships/slide"/><Relationship Id="rId18" Target="notesMasters/notesMaster1.xml" Type="http://schemas.openxmlformats.org/officeDocument/2006/relationships/notesMaster"/><Relationship Id="rId19" Target="handoutMasters/handoutMaster1.xml" Type="http://schemas.openxmlformats.org/officeDocument/2006/relationships/handoutMaster"/><Relationship Id="rId2" Target="theme/theme1.xml" Type="http://schemas.openxmlformats.org/officeDocument/2006/relationships/theme"/><Relationship Id="rId20" Target="presProps.xml" Type="http://schemas.openxmlformats.org/officeDocument/2006/relationships/presProps"/><Relationship Id="rId21" Target="viewProps.xml" Type="http://schemas.openxmlformats.org/officeDocument/2006/relationships/viewProps"/><Relationship Id="rId22" Target="tableStyles.xml" Type="http://schemas.openxmlformats.org/officeDocument/2006/relationships/tableStyles"/><Relationship Id="rId23" Target="fonts/font1.fntdata" Type="http://schemas.openxmlformats.org/officeDocument/2006/relationships/font"/><Relationship Id="rId24" Target="fonts/font2.fntdata" Type="http://schemas.openxmlformats.org/officeDocument/2006/relationships/font"/><Relationship Id="rId25" Target="fonts/font3.fntdata" Type="http://schemas.openxmlformats.org/officeDocument/2006/relationships/font"/><Relationship Id="rId26" Target="fonts/font4.fntdata" Type="http://schemas.openxmlformats.org/officeDocument/2006/relationships/font"/><Relationship Id="rId27" Target="fonts/font5.fntdata" Type="http://schemas.openxmlformats.org/officeDocument/2006/relationships/font"/><Relationship Id="rId28" Target="tags/tag51.xml" Type="http://schemas.openxmlformats.org/officeDocument/2006/relationships/tags"/><Relationship Id="rId3" Target="slides/slide1.xml" Type="http://schemas.openxmlformats.org/officeDocument/2006/relationships/slide"/><Relationship Id="rId4" Target="slides/slide2.xml" Type="http://schemas.openxmlformats.org/officeDocument/2006/relationships/slide"/><Relationship Id="rId5" Target="slides/slide3.xml" Type="http://schemas.openxmlformats.org/officeDocument/2006/relationships/slide"/><Relationship Id="rId6" Target="slides/slide4.xml" Type="http://schemas.openxmlformats.org/officeDocument/2006/relationships/slide"/><Relationship Id="rId7" Target="slides/slide5.xml" Type="http://schemas.openxmlformats.org/officeDocument/2006/relationships/slide"/><Relationship Id="rId8" Target="slides/slide6.xml" Type="http://schemas.openxmlformats.org/officeDocument/2006/relationships/slide"/><Relationship Id="rId9" Target="slides/slide7.xml" Type="http://schemas.openxmlformats.org/officeDocument/2006/relationships/slide"/></Relationships>
</file>

<file path=ppt/handoutMasters/_rels/handoutMaster1.xml.rels><?xml version="1.0" encoding="UTF-8" standalone="no"?><Relationships xmlns="http://schemas.openxmlformats.org/package/2006/relationships"><Relationship Id="rId1" Target="../theme/theme3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no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media/image1.png" Type="http://schemas.openxmlformats.org/officeDocument/2006/relationships/image"/><Relationship Id="rId2" Target="../slideLayouts/slideLayout2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media/image2.png" Type="http://schemas.openxmlformats.org/officeDocument/2006/relationships/image"/><Relationship Id="rId10" Target="../tags/tag9.xml" Type="http://schemas.openxmlformats.org/officeDocument/2006/relationships/tags"/><Relationship Id="rId11" Target="../tags/tag10.xml" Type="http://schemas.openxmlformats.org/officeDocument/2006/relationships/tags"/><Relationship Id="rId12" Target="../tags/tag11.xml" Type="http://schemas.openxmlformats.org/officeDocument/2006/relationships/tags"/><Relationship Id="rId13" Target="../tags/tag12.xml" Type="http://schemas.openxmlformats.org/officeDocument/2006/relationships/tags"/><Relationship Id="rId14" Target="../slideLayouts/slideLayout2.xml" Type="http://schemas.openxmlformats.org/officeDocument/2006/relationships/slideLayout"/><Relationship Id="rId2" Target="../tags/tag1.xml" Type="http://schemas.openxmlformats.org/officeDocument/2006/relationships/tags"/><Relationship Id="rId3" Target="../tags/tag2.xml" Type="http://schemas.openxmlformats.org/officeDocument/2006/relationships/tags"/><Relationship Id="rId4" Target="../tags/tag3.xml" Type="http://schemas.openxmlformats.org/officeDocument/2006/relationships/tags"/><Relationship Id="rId5" Target="../tags/tag4.xml" Type="http://schemas.openxmlformats.org/officeDocument/2006/relationships/tags"/><Relationship Id="rId6" Target="../tags/tag5.xml" Type="http://schemas.openxmlformats.org/officeDocument/2006/relationships/tags"/><Relationship Id="rId7" Target="../tags/tag6.xml" Type="http://schemas.openxmlformats.org/officeDocument/2006/relationships/tags"/><Relationship Id="rId8" Target="../tags/tag7.xml" Type="http://schemas.openxmlformats.org/officeDocument/2006/relationships/tags"/><Relationship Id="rId9" Target="../tags/tag8.xml" Type="http://schemas.openxmlformats.org/officeDocument/2006/relationships/tags"/></Relationships>
</file>

<file path=ppt/slides/_rels/slide3.xml.rels><?xml version="1.0" encoding="UTF-8" standalone="no"?><Relationships xmlns="http://schemas.openxmlformats.org/package/2006/relationships"><Relationship Id="rId1" Target="../media/image2.png" Type="http://schemas.openxmlformats.org/officeDocument/2006/relationships/image"/><Relationship Id="rId2" Target="../slideLayouts/slideLayout2.xml" Type="http://schemas.openxmlformats.org/officeDocument/2006/relationships/slideLayout"/></Relationships>
</file>

<file path=ppt/slides/_rels/slide4.xml.rels><?xml version="1.0" encoding="UTF-8" standalone="no"?><Relationships xmlns="http://schemas.openxmlformats.org/package/2006/relationships"><Relationship Id="rId1" Target="../media/image3.png" Type="http://schemas.openxmlformats.org/officeDocument/2006/relationships/image"/><Relationship Id="rId2" Target="../media/image4.wdp" Type="http://schemas.microsoft.com/office/2007/relationships/hdphoto"/><Relationship Id="rId3" Target="../media/image5.png" Type="http://schemas.openxmlformats.org/officeDocument/2006/relationships/image"/><Relationship Id="rId4" Target="../media/image6.wdp" Type="http://schemas.microsoft.com/office/2007/relationships/hdphoto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slideLayouts/slideLayout2.xml" Type="http://schemas.openxmlformats.org/officeDocument/2006/relationships/slideLayout"/></Relationships>
</file>

<file path=ppt/slides/_rels/slide5.xml.rels><?xml version="1.0" encoding="UTF-8" standalone="no"?><Relationships xmlns="http://schemas.openxmlformats.org/package/2006/relationships"><Relationship Id="rId1" Target="../media/image3.png" Type="http://schemas.openxmlformats.org/officeDocument/2006/relationships/image"/><Relationship Id="rId10" Target="../tags/tag17.xml" Type="http://schemas.openxmlformats.org/officeDocument/2006/relationships/tags"/><Relationship Id="rId11" Target="../tags/tag18.xml" Type="http://schemas.openxmlformats.org/officeDocument/2006/relationships/tags"/><Relationship Id="rId12" Target="../tags/tag19.xml" Type="http://schemas.openxmlformats.org/officeDocument/2006/relationships/tags"/><Relationship Id="rId13" Target="../media/image11.png" Type="http://schemas.openxmlformats.org/officeDocument/2006/relationships/image"/><Relationship Id="rId14" Target="../media/image12.png" Type="http://schemas.openxmlformats.org/officeDocument/2006/relationships/image"/><Relationship Id="rId15" Target="../media/image13.png" Type="http://schemas.openxmlformats.org/officeDocument/2006/relationships/image"/><Relationship Id="rId16" Target="../slideLayouts/slideLayout2.xml" Type="http://schemas.openxmlformats.org/officeDocument/2006/relationships/slideLayout"/><Relationship Id="rId2" Target="../media/image4.wdp" Type="http://schemas.microsoft.com/office/2007/relationships/hdphoto"/><Relationship Id="rId3" Target="../media/image5.png" Type="http://schemas.openxmlformats.org/officeDocument/2006/relationships/image"/><Relationship Id="rId4" Target="../media/image6.wdp" Type="http://schemas.microsoft.com/office/2007/relationships/hdphoto"/><Relationship Id="rId5" Target="../tags/tag13.xml" Type="http://schemas.openxmlformats.org/officeDocument/2006/relationships/tags"/><Relationship Id="rId6" Target="../tags/tag14.xml" Type="http://schemas.openxmlformats.org/officeDocument/2006/relationships/tags"/><Relationship Id="rId7" Target="../tags/tag15.xml" Type="http://schemas.openxmlformats.org/officeDocument/2006/relationships/tags"/><Relationship Id="rId8" Target="../tags/tag16.xml" Type="http://schemas.openxmlformats.org/officeDocument/2006/relationships/tags"/><Relationship Id="rId9" Target="../media/image10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media/image2.png" Type="http://schemas.openxmlformats.org/officeDocument/2006/relationships/image"/><Relationship Id="rId2" Target="../slideLayouts/slideLayout2.xml" Type="http://schemas.openxmlformats.org/officeDocument/2006/relationships/slideLayout"/></Relationships>
</file>

<file path=ppt/slides/_rels/slide7.xml.rels><?xml version="1.0" encoding="UTF-8" standalone="no"?><Relationships xmlns="http://schemas.openxmlformats.org/package/2006/relationships"><Relationship Id="rId1" Target="../media/image3.png" Type="http://schemas.openxmlformats.org/officeDocument/2006/relationships/image"/><Relationship Id="rId10" Target="../slideLayouts/slideLayout2.xml" Type="http://schemas.openxmlformats.org/officeDocument/2006/relationships/slideLayout"/><Relationship Id="rId2" Target="../media/image4.wdp" Type="http://schemas.microsoft.com/office/2007/relationships/hdphoto"/><Relationship Id="rId3" Target="../media/image5.png" Type="http://schemas.openxmlformats.org/officeDocument/2006/relationships/image"/><Relationship Id="rId4" Target="../media/image6.wdp" Type="http://schemas.microsoft.com/office/2007/relationships/hdphoto"/><Relationship Id="rId5" Target="../tags/tag20.xml" Type="http://schemas.openxmlformats.org/officeDocument/2006/relationships/tags"/><Relationship Id="rId6" Target="../tags/tag21.xml" Type="http://schemas.openxmlformats.org/officeDocument/2006/relationships/tags"/><Relationship Id="rId7" Target="../tags/tag22.xml" Type="http://schemas.openxmlformats.org/officeDocument/2006/relationships/tags"/><Relationship Id="rId8" Target="../tags/tag23.xml" Type="http://schemas.openxmlformats.org/officeDocument/2006/relationships/tags"/><Relationship Id="rId9" Target="../media/image14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media/image3.png" Type="http://schemas.openxmlformats.org/officeDocument/2006/relationships/image"/><Relationship Id="rId10" Target="../tags/tag29.xml" Type="http://schemas.openxmlformats.org/officeDocument/2006/relationships/tags"/><Relationship Id="rId11" Target="../tags/tag30.xml" Type="http://schemas.openxmlformats.org/officeDocument/2006/relationships/tags"/><Relationship Id="rId12" Target="../tags/tag31.xml" Type="http://schemas.openxmlformats.org/officeDocument/2006/relationships/tags"/><Relationship Id="rId13" Target="../tags/tag32.xml" Type="http://schemas.openxmlformats.org/officeDocument/2006/relationships/tags"/><Relationship Id="rId14" Target="../tags/tag33.xml" Type="http://schemas.openxmlformats.org/officeDocument/2006/relationships/tags"/><Relationship Id="rId15" Target="../tags/tag34.xml" Type="http://schemas.openxmlformats.org/officeDocument/2006/relationships/tags"/><Relationship Id="rId16" Target="../tags/tag35.xml" Type="http://schemas.openxmlformats.org/officeDocument/2006/relationships/tags"/><Relationship Id="rId17" Target="../slideLayouts/slideLayout2.xml" Type="http://schemas.openxmlformats.org/officeDocument/2006/relationships/slideLayout"/><Relationship Id="rId2" Target="../media/image4.wdp" Type="http://schemas.microsoft.com/office/2007/relationships/hdphoto"/><Relationship Id="rId3" Target="../media/image5.png" Type="http://schemas.openxmlformats.org/officeDocument/2006/relationships/image"/><Relationship Id="rId4" Target="../media/image6.wdp" Type="http://schemas.microsoft.com/office/2007/relationships/hdphoto"/><Relationship Id="rId5" Target="../tags/tag24.xml" Type="http://schemas.openxmlformats.org/officeDocument/2006/relationships/tags"/><Relationship Id="rId6" Target="../tags/tag25.xml" Type="http://schemas.openxmlformats.org/officeDocument/2006/relationships/tags"/><Relationship Id="rId7" Target="../tags/tag26.xml" Type="http://schemas.openxmlformats.org/officeDocument/2006/relationships/tags"/><Relationship Id="rId8" Target="../tags/tag27.xml" Type="http://schemas.openxmlformats.org/officeDocument/2006/relationships/tags"/><Relationship Id="rId9" Target="../tags/tag28.xml" Type="http://schemas.openxmlformats.org/officeDocument/2006/relationships/tags"/></Relationships>
</file>

<file path=ppt/slides/_rels/slide9.xml.rels><?xml version="1.0" encoding="UTF-8" standalone="no"?><Relationships xmlns="http://schemas.openxmlformats.org/package/2006/relationships"><Relationship Id="rId1" Target="../media/image2.png" Type="http://schemas.openxmlformats.org/officeDocument/2006/relationships/image"/><Relationship Id="rId2" Target="../slideLayouts/slideLayout2.xml" Type="http://schemas.openxmlformats.org/officeDocument/2006/relationships/slideLayout"/></Relationships>
</file>

<file path=ppt/slides/_rels/slide10.xml.rels><?xml version="1.0" encoding="UTF-8" standalone="no"?><Relationships xmlns="http://schemas.openxmlformats.org/package/2006/relationships"><Relationship Id="rId1" Target="../media/image3.png" Type="http://schemas.openxmlformats.org/officeDocument/2006/relationships/image"/><Relationship Id="rId2" Target="../media/image4.wdp" Type="http://schemas.microsoft.com/office/2007/relationships/hdphoto"/><Relationship Id="rId3" Target="../media/image5.png" Type="http://schemas.openxmlformats.org/officeDocument/2006/relationships/image"/><Relationship Id="rId4" Target="../media/image6.wdp" Type="http://schemas.microsoft.com/office/2007/relationships/hdphoto"/><Relationship Id="rId5" Target="../media/image15.png" Type="http://schemas.openxmlformats.org/officeDocument/2006/relationships/image"/><Relationship Id="rId6" Target="../slideLayouts/slideLayout2.xml" Type="http://schemas.openxmlformats.org/officeDocument/2006/relationships/slideLayout"/></Relationships>
</file>

<file path=ppt/slides/_rels/slide11.xml.rels><?xml version="1.0" encoding="UTF-8" standalone="no"?><Relationships xmlns="http://schemas.openxmlformats.org/package/2006/relationships"><Relationship Id="rId1" Target="../media/image3.png" Type="http://schemas.openxmlformats.org/officeDocument/2006/relationships/image"/><Relationship Id="rId2" Target="../media/image4.wdp" Type="http://schemas.microsoft.com/office/2007/relationships/hdphoto"/><Relationship Id="rId3" Target="../media/image5.png" Type="http://schemas.openxmlformats.org/officeDocument/2006/relationships/image"/><Relationship Id="rId4" Target="../media/image6.wdp" Type="http://schemas.microsoft.com/office/2007/relationships/hdphoto"/><Relationship Id="rId5" Target="../slideLayouts/slideLayout2.xml" Type="http://schemas.openxmlformats.org/officeDocument/2006/relationships/slideLayout"/></Relationships>
</file>

<file path=ppt/slides/_rels/slide12.xml.rels><?xml version="1.0" encoding="UTF-8" standalone="no"?><Relationships xmlns="http://schemas.openxmlformats.org/package/2006/relationships"><Relationship Id="rId1" Target="../media/image2.png" Type="http://schemas.openxmlformats.org/officeDocument/2006/relationships/image"/><Relationship Id="rId2" Target="../slideLayouts/slideLayout2.xml" Type="http://schemas.openxmlformats.org/officeDocument/2006/relationships/slideLayout"/></Relationships>
</file>

<file path=ppt/slides/_rels/slide13.xml.rels><?xml version="1.0" encoding="UTF-8" standalone="no"?><Relationships xmlns="http://schemas.openxmlformats.org/package/2006/relationships"><Relationship Id="rId1" Target="../media/image3.png" Type="http://schemas.openxmlformats.org/officeDocument/2006/relationships/image"/><Relationship Id="rId10" Target="../tags/tag41.xml" Type="http://schemas.openxmlformats.org/officeDocument/2006/relationships/tags"/><Relationship Id="rId11" Target="../tags/tag42.xml" Type="http://schemas.openxmlformats.org/officeDocument/2006/relationships/tags"/><Relationship Id="rId12" Target="../tags/tag43.xml" Type="http://schemas.openxmlformats.org/officeDocument/2006/relationships/tags"/><Relationship Id="rId13" Target="../tags/tag44.xml" Type="http://schemas.openxmlformats.org/officeDocument/2006/relationships/tags"/><Relationship Id="rId14" Target="../tags/tag45.xml" Type="http://schemas.openxmlformats.org/officeDocument/2006/relationships/tags"/><Relationship Id="rId15" Target="../tags/tag46.xml" Type="http://schemas.openxmlformats.org/officeDocument/2006/relationships/tags"/><Relationship Id="rId16" Target="../tags/tag47.xml" Type="http://schemas.openxmlformats.org/officeDocument/2006/relationships/tags"/><Relationship Id="rId17" Target="../tags/tag48.xml" Type="http://schemas.openxmlformats.org/officeDocument/2006/relationships/tags"/><Relationship Id="rId18" Target="../tags/tag49.xml" Type="http://schemas.openxmlformats.org/officeDocument/2006/relationships/tags"/><Relationship Id="rId19" Target="../tags/tag50.xml" Type="http://schemas.openxmlformats.org/officeDocument/2006/relationships/tags"/><Relationship Id="rId2" Target="../media/image4.wdp" Type="http://schemas.microsoft.com/office/2007/relationships/hdphoto"/><Relationship Id="rId20" Target="../media/image16.png" Type="http://schemas.openxmlformats.org/officeDocument/2006/relationships/image"/><Relationship Id="rId21" Target="../slideLayouts/slideLayout2.xml" Type="http://schemas.openxmlformats.org/officeDocument/2006/relationships/slideLayout"/><Relationship Id="rId3" Target="../media/image5.png" Type="http://schemas.openxmlformats.org/officeDocument/2006/relationships/image"/><Relationship Id="rId4" Target="../media/image6.wdp" Type="http://schemas.microsoft.com/office/2007/relationships/hdphoto"/><Relationship Id="rId5" Target="../tags/tag36.xml" Type="http://schemas.openxmlformats.org/officeDocument/2006/relationships/tags"/><Relationship Id="rId6" Target="../tags/tag37.xml" Type="http://schemas.openxmlformats.org/officeDocument/2006/relationships/tags"/><Relationship Id="rId7" Target="../tags/tag38.xml" Type="http://schemas.openxmlformats.org/officeDocument/2006/relationships/tags"/><Relationship Id="rId8" Target="../tags/tag39.xml" Type="http://schemas.openxmlformats.org/officeDocument/2006/relationships/tags"/><Relationship Id="rId9" Target="../tags/tag40.xml" Type="http://schemas.openxmlformats.org/officeDocument/2006/relationships/tags"/></Relationships>
</file>

<file path=ppt/slides/_rels/slide14.xml.rels><?xml version="1.0" encoding="UTF-8" standalone="no"?><Relationships xmlns="http://schemas.openxmlformats.org/package/2006/relationships"><Relationship Id="rId1" Target="../media/image3.png" Type="http://schemas.openxmlformats.org/officeDocument/2006/relationships/image"/><Relationship Id="rId2" Target="../media/image4.wdp" Type="http://schemas.microsoft.com/office/2007/relationships/hdphoto"/><Relationship Id="rId3" Target="../media/image5.png" Type="http://schemas.openxmlformats.org/officeDocument/2006/relationships/image"/><Relationship Id="rId4" Target="../media/image6.wdp" Type="http://schemas.microsoft.com/office/2007/relationships/hdphoto"/><Relationship Id="rId5" Target="../media/image17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slideLayouts/slideLayout2.xml" Type="http://schemas.openxmlformats.org/officeDocument/2006/relationships/slideLayout"/></Relationships>
</file>

<file path=ppt/slides/_rels/slide15.xml.rels><?xml version="1.0" encoding="UTF-8" standalone="no"?><Relationships xmlns="http://schemas.openxmlformats.org/package/2006/relationships"><Relationship Id="rId1" Target="../media/image1.png" Type="http://schemas.openxmlformats.org/officeDocument/2006/relationships/image"/><Relationship Id="rId2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7" t="28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657985" y="2268855"/>
            <a:ext cx="8875395" cy="10128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/>
            <a:r>
              <a:rPr altLang="en-US" dirty="0" lang="zh-CN" sz="5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三农问题及其</a:t>
            </a:r>
            <a:r>
              <a:rPr altLang="en-US" dirty="0" lang="zh-CN" sz="5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发展现状分析</a:t>
            </a:r>
            <a:endParaRPr altLang="en-US" dirty="0" lang="zh-CN" sz="54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83610" y="3392805"/>
            <a:ext cx="522414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altLang="en-US" dirty="0" lang="zh-CN" sz="20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农业</a:t>
            </a:r>
            <a:r>
              <a:rPr altLang="zh-CN" dirty="0" lang="en-US" sz="20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| </a:t>
            </a:r>
            <a:r>
              <a:rPr altLang="en-US" dirty="0" lang="zh-CN" sz="20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农村 </a:t>
            </a:r>
            <a:r>
              <a:rPr altLang="zh-CN" dirty="0" lang="en-US" sz="20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| </a:t>
            </a:r>
            <a:r>
              <a:rPr altLang="en-US" dirty="0" lang="zh-CN" sz="20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农民的现状与</a:t>
            </a:r>
            <a:r>
              <a:rPr altLang="en-US" dirty="0" lang="zh-CN" sz="20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未来 </a:t>
            </a:r>
            <a:endParaRPr altLang="en-US" dirty="0" lang="zh-CN" sz="20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5190" y="4127500"/>
            <a:ext cx="5340985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altLang="en-US" dirty="0" lang="zh-CN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制作小组：信计</a:t>
            </a:r>
            <a:r>
              <a:rPr altLang="zh-CN" dirty="0" lang="en-US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241</a:t>
            </a:r>
            <a:r>
              <a:rPr altLang="en-US" dirty="0" lang="zh-CN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：</a:t>
            </a:r>
            <a:endParaRPr altLang="en-US" dirty="0" lang="zh-CN" sz="24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altLang="zh-CN" dirty="0" lang="en-US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altLang="en-US" dirty="0" lang="zh-CN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制作：林杭、张丽桦、</a:t>
            </a:r>
            <a:r>
              <a:rPr altLang="en-US" dirty="0" lang="zh-CN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谢雅慧</a:t>
            </a:r>
            <a:endParaRPr altLang="en-US" dirty="0" lang="zh-CN" sz="24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 algn="l"/>
            <a:r>
              <a:rPr altLang="en-US" dirty="0" lang="zh-CN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大纲拟定：</a:t>
            </a:r>
            <a:r>
              <a:rPr altLang="en-US" dirty="0" lang="zh-CN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林梓涵</a:t>
            </a:r>
            <a:endParaRPr altLang="en-US" dirty="0" lang="zh-CN" sz="24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 algn="l"/>
            <a:r>
              <a:rPr altLang="en-US" dirty="0" lang="zh-CN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查找资料：杜佳虹、梁雪维</a:t>
            </a:r>
            <a:endParaRPr altLang="en-US" dirty="0" lang="zh-CN" sz="24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altLang="en-US" dirty="0" lang="zh-CN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日期：</a:t>
            </a:r>
            <a:r>
              <a:rPr altLang="zh-CN" dirty="0" lang="en-US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2025</a:t>
            </a:r>
            <a:r>
              <a:rPr altLang="en-US" dirty="0" lang="zh-CN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年</a:t>
            </a:r>
            <a:r>
              <a:rPr altLang="zh-CN" dirty="0" lang="en-US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04</a:t>
            </a:r>
            <a:r>
              <a:rPr altLang="en-US" dirty="0" lang="zh-CN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月</a:t>
            </a:r>
            <a:r>
              <a:rPr altLang="zh-CN" dirty="0" lang="en-US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30</a:t>
            </a:r>
            <a:r>
              <a:rPr altLang="en-US" dirty="0" lang="zh-CN" sz="2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号</a:t>
            </a:r>
            <a:endParaRPr altLang="en-US" dirty="0" lang="zh-CN" sz="24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6" l="4796" r="5326" t="7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217516" y="1063209"/>
            <a:ext cx="17569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altLang="en-US" dirty="0" lang="zh-CN" sz="5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目录</a:t>
            </a:r>
            <a:endParaRPr altLang="en-US" dirty="0" lang="zh-CN" sz="54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>
            <p:custDataLst>
              <p:tags r:id="rId2"/>
            </p:custDataLst>
          </p:nvPr>
        </p:nvGrpSpPr>
        <p:grpSpPr>
          <a:xfrm>
            <a:off x="1988577" y="2548679"/>
            <a:ext cx="3905250" cy="923330"/>
            <a:chOff x="1988577" y="2548679"/>
            <a:chExt cx="3905250" cy="923330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1988577" y="2548679"/>
              <a:ext cx="995785" cy="923330"/>
            </a:xfrm>
            <a:prstGeom prst="rect">
              <a:avLst/>
            </a:prstGeom>
            <a:noFill/>
          </p:spPr>
          <p:txBody>
            <a:bodyPr rtlCol="0" wrap="none">
              <a:spAutoFit/>
            </a:bodyPr>
            <a:lstStyle/>
            <a:p>
              <a:r>
                <a:rPr altLang="zh-CN" dirty="0" lang="en-US" sz="54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01</a:t>
              </a:r>
              <a:endParaRPr altLang="en-US" dirty="0" lang="zh-CN" sz="5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4"/>
              </p:custDataLst>
            </p:nvPr>
          </p:nvSpPr>
          <p:spPr>
            <a:xfrm>
              <a:off x="3122687" y="2824904"/>
              <a:ext cx="2771140" cy="48006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altLang="en-US" dirty="0" lang="zh-CN" sz="28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三农问题概</a:t>
              </a:r>
              <a:r>
                <a:rPr altLang="en-US" dirty="0" lang="zh-CN" sz="28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述</a:t>
              </a:r>
              <a:endParaRPr altLang="en-US" dirty="0" lang="zh-CN" sz="28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5"/>
            </p:custDataLst>
          </p:nvPr>
        </p:nvGrpSpPr>
        <p:grpSpPr>
          <a:xfrm>
            <a:off x="1988577" y="4298948"/>
            <a:ext cx="4638040" cy="923330"/>
            <a:chOff x="1988577" y="4080834"/>
            <a:chExt cx="4638040" cy="923330"/>
          </a:xfrm>
        </p:grpSpPr>
        <p:sp>
          <p:nvSpPr>
            <p:cNvPr id="17" name="文本框 16"/>
            <p:cNvSpPr txBox="1"/>
            <p:nvPr>
              <p:custDataLst>
                <p:tags r:id="rId6"/>
              </p:custDataLst>
            </p:nvPr>
          </p:nvSpPr>
          <p:spPr>
            <a:xfrm>
              <a:off x="1988577" y="4080834"/>
              <a:ext cx="995785" cy="923330"/>
            </a:xfrm>
            <a:prstGeom prst="rect">
              <a:avLst/>
            </a:prstGeom>
            <a:noFill/>
          </p:spPr>
          <p:txBody>
            <a:bodyPr rtlCol="0" wrap="none">
              <a:spAutoFit/>
            </a:bodyPr>
            <a:lstStyle/>
            <a:p>
              <a:r>
                <a:rPr altLang="zh-CN" dirty="0" lang="en-US" sz="54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03</a:t>
              </a:r>
              <a:endParaRPr altLang="en-US" dirty="0" lang="zh-CN" sz="5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3123322" y="4276414"/>
              <a:ext cx="3503295" cy="57277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altLang="en-US" dirty="0" lang="zh-CN" sz="28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农村振兴战略点</a:t>
              </a:r>
              <a:endParaRPr altLang="en-US" dirty="0" lang="zh-CN" sz="28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8"/>
            </p:custDataLst>
          </p:nvPr>
        </p:nvGrpSpPr>
        <p:grpSpPr>
          <a:xfrm>
            <a:off x="6832352" y="4298948"/>
            <a:ext cx="4627880" cy="923330"/>
            <a:chOff x="6832352" y="4080834"/>
            <a:chExt cx="4627880" cy="923330"/>
          </a:xfrm>
        </p:grpSpPr>
        <p:sp>
          <p:nvSpPr>
            <p:cNvPr id="22" name="文本框 21"/>
            <p:cNvSpPr txBox="1"/>
            <p:nvPr>
              <p:custDataLst>
                <p:tags r:id="rId9"/>
              </p:custDataLst>
            </p:nvPr>
          </p:nvSpPr>
          <p:spPr>
            <a:xfrm>
              <a:off x="6832352" y="4080834"/>
              <a:ext cx="995785" cy="923330"/>
            </a:xfrm>
            <a:prstGeom prst="rect">
              <a:avLst/>
            </a:prstGeom>
            <a:noFill/>
          </p:spPr>
          <p:txBody>
            <a:bodyPr rtlCol="0" wrap="none">
              <a:spAutoFit/>
            </a:bodyPr>
            <a:lstStyle/>
            <a:p>
              <a:r>
                <a:rPr altLang="zh-CN" dirty="0" lang="en-US" sz="54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04</a:t>
              </a:r>
              <a:endParaRPr altLang="en-US" dirty="0" lang="zh-CN" sz="5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10"/>
              </p:custDataLst>
            </p:nvPr>
          </p:nvSpPr>
          <p:spPr>
            <a:xfrm>
              <a:off x="7967097" y="4277049"/>
              <a:ext cx="3493135" cy="57277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altLang="en-US" dirty="0" lang="zh-CN" sz="28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政策支持与未来展望</a:t>
              </a:r>
              <a:endParaRPr altLang="en-US" dirty="0" lang="zh-CN" sz="28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1"/>
            </p:custDataLst>
          </p:nvPr>
        </p:nvGrpSpPr>
        <p:grpSpPr>
          <a:xfrm>
            <a:off x="6832352" y="2548679"/>
            <a:ext cx="4895215" cy="923330"/>
            <a:chOff x="6832352" y="2548679"/>
            <a:chExt cx="4895215" cy="923330"/>
          </a:xfrm>
        </p:grpSpPr>
        <p:sp>
          <p:nvSpPr>
            <p:cNvPr id="27" name="文本框 26"/>
            <p:cNvSpPr txBox="1"/>
            <p:nvPr>
              <p:custDataLst>
                <p:tags r:id="rId12"/>
              </p:custDataLst>
            </p:nvPr>
          </p:nvSpPr>
          <p:spPr>
            <a:xfrm>
              <a:off x="6832352" y="2548679"/>
              <a:ext cx="995785" cy="923330"/>
            </a:xfrm>
            <a:prstGeom prst="rect">
              <a:avLst/>
            </a:prstGeom>
            <a:noFill/>
          </p:spPr>
          <p:txBody>
            <a:bodyPr rtlCol="0" wrap="none">
              <a:spAutoFit/>
            </a:bodyPr>
            <a:lstStyle/>
            <a:p>
              <a:r>
                <a:rPr altLang="zh-CN" dirty="0" lang="en-US" sz="54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02</a:t>
              </a:r>
              <a:endParaRPr altLang="en-US" dirty="0" lang="zh-CN" sz="5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>
              <p:custDataLst>
                <p:tags r:id="rId13"/>
              </p:custDataLst>
            </p:nvPr>
          </p:nvSpPr>
          <p:spPr>
            <a:xfrm>
              <a:off x="7967097" y="2824904"/>
              <a:ext cx="3760470" cy="55308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altLang="en-US" dirty="0" lang="zh-CN" sz="28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农业发展现状与挑战</a:t>
              </a:r>
              <a:endParaRPr altLang="en-US" dirty="0" lang="zh-CN" sz="28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6" l="4796" r="5326" t="7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3334860" y="997576"/>
            <a:ext cx="5722864" cy="5152390"/>
            <a:chOff x="3892831" y="1230408"/>
            <a:chExt cx="5722864" cy="5152390"/>
          </a:xfrm>
        </p:grpSpPr>
        <p:sp>
          <p:nvSpPr>
            <p:cNvPr id="32" name="文本框 31"/>
            <p:cNvSpPr txBox="1"/>
            <p:nvPr/>
          </p:nvSpPr>
          <p:spPr>
            <a:xfrm>
              <a:off x="3892831" y="1230408"/>
              <a:ext cx="960120" cy="911860"/>
            </a:xfrm>
            <a:prstGeom prst="rect">
              <a:avLst/>
            </a:prstGeom>
            <a:noFill/>
          </p:spPr>
          <p:txBody>
            <a:bodyPr rtlCol="0" wrap="none">
              <a:noAutofit/>
            </a:bodyPr>
            <a:lstStyle/>
            <a:p>
              <a:r>
                <a:rPr altLang="zh-CN" dirty="0" lang="en-US" sz="60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01</a:t>
              </a:r>
              <a:endParaRPr altLang="en-US" dirty="0" lang="zh-CN" sz="60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893075" y="1434243"/>
              <a:ext cx="5722620" cy="4948555"/>
              <a:chOff x="3893075" y="1496840"/>
              <a:chExt cx="5722620" cy="4948555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100210" y="1496840"/>
                <a:ext cx="1991360" cy="553085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r>
                  <a:rPr altLang="en-US" dirty="0" lang="zh-CN" sz="32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课程导入</a:t>
                </a:r>
                <a:endParaRPr altLang="en-US" dirty="0" lang="zh-CN" sz="32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3893075" y="2604915"/>
                <a:ext cx="5722620" cy="3840480"/>
              </a:xfrm>
              <a:prstGeom prst="rect">
                <a:avLst/>
              </a:prstGeom>
              <a:noFill/>
            </p:spPr>
            <p:txBody>
              <a:bodyPr rtlCol="0" wrap="square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altLang="en-US" dirty="0" lang="zh-CN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定义</a:t>
                </a:r>
                <a:endParaRPr altLang="en-US" dirty="0" lang="zh-CN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>
                    <a:solidFill>
                      <a:srgbClr val="0070C0"/>
                    </a:solidFill>
                    <a:cs typeface="+mn-ea"/>
                    <a:sym typeface="+mn-lt"/>
                  </a:rPr>
                  <a:t>三农</a:t>
                </a:r>
                <a:r>
                  <a:rPr altLang="en-US" dirty="0" lang="zh-CN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指农业、农村、农民。</a:t>
                </a:r>
                <a:endParaRPr altLang="en-US" dirty="0" lang="zh-CN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农业是国民经济基础产业，包括种植业、畜牧业等多领域及农产品生产、加工、流通环节。</a:t>
                </a:r>
                <a:endParaRPr altLang="en-US" dirty="0" lang="zh-CN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>
                    <a:solidFill>
                      <a:srgbClr val="0070C0"/>
                    </a:solidFill>
                    <a:cs typeface="+mn-ea"/>
                    <a:sym typeface="+mn-lt"/>
                  </a:rPr>
                  <a:t>农村</a:t>
                </a:r>
                <a:r>
                  <a:rPr altLang="en-US" dirty="0" lang="zh-CN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是农业生产和农民生活聚集地，涵盖基础设施、公共服务等建设。</a:t>
                </a:r>
                <a:endParaRPr altLang="en-US" dirty="0" lang="zh-CN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>
                    <a:solidFill>
                      <a:srgbClr val="0070C0"/>
                    </a:solidFill>
                    <a:cs typeface="+mn-ea"/>
                    <a:sym typeface="+mn-lt"/>
                  </a:rPr>
                  <a:t>农民</a:t>
                </a:r>
                <a:r>
                  <a:rPr altLang="en-US" dirty="0" lang="zh-CN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是从事农业生产的主体，其素质、收入和生活状况影响重大。</a:t>
                </a:r>
                <a:endParaRPr altLang="en-US" dirty="0" lang="zh-CN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b="64834" l="0" r="52450" 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9870" l="4796" r="68334" t="7905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cstate="print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100000" l="56481" r="100000" t="45230">
                        <a14:foregroundMark x1="99638" x2="99928" y1="46483" y2="91512"/>
                        <a14:foregroundMark x1="97852" x2="82694" y1="46160" y2="71584"/>
                        <a14:foregroundMark x1="80908" x2="57229" y1="70493" y2="98868"/>
                        <a14:foregroundMark x1="96259" x2="81101" y1="47251" y2="68270"/>
                        <a14:foregroundMark x1="65749" x2="59015" y1="82862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06" l="59472" r="5326" t="50250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87840" y="617719"/>
            <a:ext cx="4297680" cy="645160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pPr algn="l"/>
            <a:r>
              <a:rPr altLang="en-US" dirty="0" lang="zh-CN" sz="3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历史背景与现实意义</a:t>
            </a:r>
            <a:endParaRPr altLang="en-US" dirty="0" lang="zh-CN" sz="3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44805" y="1877695"/>
            <a:ext cx="11288395" cy="1456055"/>
          </a:xfrm>
          <a:prstGeom prst="rect">
            <a:avLst/>
          </a:prstGeom>
          <a:noFill/>
          <a:ln>
            <a:noFill/>
          </a:ln>
        </p:spPr>
        <p:txBody>
          <a:bodyPr rtlCol="0" wrap="square">
            <a:noAutofit/>
          </a:bodyPr>
          <a:lstStyle/>
          <a:p>
            <a:pPr>
              <a:lnSpc>
                <a:spcPct val="150000"/>
              </a:lnSpc>
            </a:pPr>
            <a:r>
              <a: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新中国成立初期，农业为工业发展积累资金。改革开放后，家庭联产承包责任制解放农村生产力。但随着经济发展，城乡差距显现，三农问题凸显。解决三农问题是确保国家粮食安全、推动经济可持续发展、促进社会公平正义、实现乡村全面振兴的关键</a:t>
            </a:r>
            <a:endParaRPr altLang="zh-CN" dirty="0" lang="en-US" sz="1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7805" y="2968625"/>
            <a:ext cx="2434590" cy="38195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125" y="2953385"/>
            <a:ext cx="2357755" cy="38347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5610" y="2968625"/>
            <a:ext cx="2434590" cy="38201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b="64834" l="0" r="52450" 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9870" l="4796" r="68334" t="7905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cstate="print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100000" l="56481" r="100000" t="45230">
                        <a14:foregroundMark x1="99638" x2="99928" y1="46483" y2="91512"/>
                        <a14:foregroundMark x1="97852" x2="82694" y1="46160" y2="71584"/>
                        <a14:foregroundMark x1="80908" x2="57229" y1="70493" y2="98868"/>
                        <a14:foregroundMark x1="96259" x2="81101" y1="47251" y2="68270"/>
                        <a14:foregroundMark x1="65749" x2="59015" y1="82862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06" l="59472" r="5326" t="50250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1445" y="461645"/>
            <a:ext cx="5145405" cy="1595120"/>
          </a:xfrm>
          <a:prstGeom prst="rect">
            <a:avLst/>
          </a:prstGeom>
          <a:noFill/>
        </p:spPr>
        <p:txBody>
          <a:bodyPr rtlCol="0" wrap="none">
            <a:noAutofit/>
          </a:bodyPr>
          <a:lstStyle/>
          <a:p>
            <a:pPr algn="l"/>
            <a:r>
              <a:rPr altLang="en-US" dirty="0" lang="zh-CN" sz="3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对国家经济与社会发展的影响</a:t>
            </a:r>
            <a:endParaRPr altLang="en-US" dirty="0" lang="zh-CN" sz="3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>
            <p:custDataLst>
              <p:tags r:id="rId5"/>
            </p:custDataLst>
          </p:nvPr>
        </p:nvGrpSpPr>
        <p:grpSpPr>
          <a:xfrm>
            <a:off x="668659" y="1336384"/>
            <a:ext cx="11188065" cy="4622838"/>
            <a:chOff x="668659" y="1215734"/>
            <a:chExt cx="11188065" cy="4622838"/>
          </a:xfrm>
        </p:grpSpPr>
        <p:grpSp>
          <p:nvGrpSpPr>
            <p:cNvPr id="25" name="组合 24"/>
            <p:cNvGrpSpPr/>
            <p:nvPr/>
          </p:nvGrpSpPr>
          <p:grpSpPr>
            <a:xfrm>
              <a:off x="6274439" y="4157092"/>
              <a:ext cx="5582285" cy="1681480"/>
              <a:chOff x="6274439" y="4398392"/>
              <a:chExt cx="5582285" cy="1681480"/>
            </a:xfrm>
          </p:grpSpPr>
          <p:sp>
            <p:nvSpPr>
              <p:cNvPr id="14" name="文本框 1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057394" y="4398392"/>
                <a:ext cx="4799330" cy="1681480"/>
              </a:xfrm>
              <a:prstGeom prst="rect">
                <a:avLst/>
              </a:prstGeom>
              <a:noFill/>
            </p:spPr>
            <p:txBody>
              <a:bodyPr rtlCol="0" wrap="square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农业为工业提供原材料，稳定物价；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农村是巨大消费市场，能拉动内需；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解决农民就业、促进农民增收，对社会稳定和乡村文明建设意义重大。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6274439" y="4519042"/>
                <a:ext cx="720000" cy="720000"/>
                <a:chOff x="574084" y="5104107"/>
                <a:chExt cx="720000" cy="720000"/>
              </a:xfrm>
            </p:grpSpPr>
            <p:sp>
              <p:nvSpPr>
                <p:cNvPr id="16" name="椭圆 15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574084" y="5104107"/>
                  <a:ext cx="720000" cy="720000"/>
                </a:xfrm>
                <a:prstGeom prst="ellipse">
                  <a:avLst/>
                </a:prstGeom>
                <a:solidFill>
                  <a:srgbClr val="8EC0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lstStyle/>
                <a:p>
                  <a:pPr algn="ctr"/>
                  <a:endParaRPr altLang="en-US" lang="zh-CN"/>
                </a:p>
              </p:txBody>
            </p:sp>
            <p:pic>
              <p:nvPicPr>
                <p:cNvPr id="17" name="图片 16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cstate="print"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2059" y="5125087"/>
                  <a:ext cx="612000" cy="612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6" name="组合 25"/>
            <p:cNvGrpSpPr/>
            <p:nvPr/>
          </p:nvGrpSpPr>
          <p:grpSpPr>
            <a:xfrm>
              <a:off x="668659" y="1215734"/>
              <a:ext cx="5605780" cy="2092854"/>
              <a:chOff x="668659" y="1215734"/>
              <a:chExt cx="5605780" cy="2092854"/>
            </a:xfrm>
          </p:grpSpPr>
          <p:sp>
            <p:nvSpPr>
              <p:cNvPr id="20" name="文本框 19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443359" y="1231503"/>
                <a:ext cx="4831080" cy="2077085"/>
              </a:xfrm>
              <a:prstGeom prst="rect">
                <a:avLst/>
              </a:prstGeom>
              <a:noFill/>
            </p:spPr>
            <p:txBody>
              <a:bodyPr rtlCol="0" wrap="square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市场上，农产品价格波动、市场需求变化影响农民收益；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技术上，农业科技水平制约生产效率提升；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社会结构变迁导致农村劳动力外流，影响农业发展和农村建设。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668659" y="1215734"/>
                <a:ext cx="720000" cy="720000"/>
                <a:chOff x="-5032596" y="771199"/>
                <a:chExt cx="720000" cy="720000"/>
              </a:xfrm>
            </p:grpSpPr>
            <p:sp>
              <p:nvSpPr>
                <p:cNvPr id="22" name="椭圆 21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-5032596" y="771199"/>
                  <a:ext cx="720000" cy="720000"/>
                </a:xfrm>
                <a:prstGeom prst="ellipse">
                  <a:avLst/>
                </a:prstGeom>
                <a:solidFill>
                  <a:srgbClr val="8EC0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lstStyle/>
                <a:p>
                  <a:pPr algn="ctr"/>
                  <a:endParaRPr altLang="en-US" lang="zh-CN"/>
                </a:p>
              </p:txBody>
            </p:sp>
            <p:pic>
              <p:nvPicPr>
                <p:cNvPr id="23" name="图片 22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cstate="print"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4978596" y="786464"/>
                  <a:ext cx="612000" cy="612000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88745" y="3429635"/>
            <a:ext cx="4113530" cy="33635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81595" y="661035"/>
            <a:ext cx="3024505" cy="3459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6" l="4796" r="5326" t="7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3407250" y="2498716"/>
            <a:ext cx="5377501" cy="1520787"/>
            <a:chOff x="3965221" y="2731548"/>
            <a:chExt cx="5377501" cy="1520787"/>
          </a:xfrm>
        </p:grpSpPr>
        <p:sp>
          <p:nvSpPr>
            <p:cNvPr id="32" name="文本框 31"/>
            <p:cNvSpPr txBox="1"/>
            <p:nvPr/>
          </p:nvSpPr>
          <p:spPr>
            <a:xfrm>
              <a:off x="3965221" y="2731548"/>
              <a:ext cx="1085850" cy="1014095"/>
            </a:xfrm>
            <a:prstGeom prst="rect">
              <a:avLst/>
            </a:prstGeom>
            <a:noFill/>
          </p:spPr>
          <p:txBody>
            <a:bodyPr rtlCol="0" wrap="none">
              <a:noAutofit/>
            </a:bodyPr>
            <a:lstStyle/>
            <a:p>
              <a:r>
                <a:rPr altLang="zh-CN" dirty="0" lang="en-US" sz="60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02</a:t>
              </a:r>
              <a:endParaRPr altLang="en-US" dirty="0" lang="zh-CN" sz="60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100210" y="2936018"/>
              <a:ext cx="4242512" cy="1316317"/>
              <a:chOff x="5100210" y="2998615"/>
              <a:chExt cx="4242512" cy="1316317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100210" y="2998615"/>
                <a:ext cx="3966210" cy="809625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r>
                  <a:rPr altLang="en-US" dirty="0" lang="zh-CN" sz="32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农业发展现状与挑战</a:t>
                </a:r>
                <a:endParaRPr altLang="en-US" dirty="0" lang="zh-CN" sz="32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5100210" y="3808202"/>
                <a:ext cx="4242512" cy="506730"/>
              </a:xfrm>
              <a:prstGeom prst="rect">
                <a:avLst/>
              </a:prstGeom>
              <a:noFill/>
            </p:spPr>
            <p:txBody>
              <a:bodyPr rtlCol="0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endParaRPr altLang="en-US" dirty="0" lang="zh-CN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b="64834" l="0" r="52450" 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9870" l="4796" r="68334" t="7905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cstate="print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100000" l="56481" r="100000" t="45230">
                        <a14:foregroundMark x1="99638" x2="99928" y1="46483" y2="91512"/>
                        <a14:foregroundMark x1="97852" x2="82694" y1="46160" y2="71584"/>
                        <a14:foregroundMark x1="80908" x2="57229" y1="70493" y2="98868"/>
                        <a14:foregroundMark x1="96259" x2="81101" y1="47251" y2="68270"/>
                        <a14:foregroundMark x1="65749" x2="59015" y1="82862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06" l="59472" r="5326" t="50250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87840" y="617719"/>
            <a:ext cx="4297680" cy="645160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pPr algn="l"/>
            <a:r>
              <a:rPr altLang="en-US" dirty="0" lang="zh-CN" sz="3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当前农业的主要特点</a:t>
            </a:r>
            <a:endParaRPr altLang="en-US" dirty="0" lang="zh-CN" sz="3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>
            <p:custDataLst>
              <p:tags r:id="rId5"/>
            </p:custDataLst>
          </p:nvPr>
        </p:nvGrpSpPr>
        <p:grpSpPr>
          <a:xfrm>
            <a:off x="6297109" y="2533442"/>
            <a:ext cx="5447835" cy="2746408"/>
            <a:chOff x="6297109" y="2533442"/>
            <a:chExt cx="5447835" cy="2746408"/>
          </a:xfrm>
        </p:grpSpPr>
        <p:sp>
          <p:nvSpPr>
            <p:cNvPr id="20" name="文本框 19"/>
            <p:cNvSpPr txBox="1"/>
            <p:nvPr>
              <p:custDataLst>
                <p:tags r:id="rId6"/>
              </p:custDataLst>
            </p:nvPr>
          </p:nvSpPr>
          <p:spPr>
            <a:xfrm>
              <a:off x="7498051" y="2603325"/>
              <a:ext cx="4246893" cy="2676525"/>
            </a:xfrm>
            <a:prstGeom prst="rect">
              <a:avLst/>
            </a:prstGeom>
            <a:noFill/>
          </p:spPr>
          <p:txBody>
            <a:bodyPr rtlCol="0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生产方式上，部分地区仍以传统分散经营为主，机械化、规模化程度低，但一些地区已实现现代化、集约化生产。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产值结构中，种植业占比较大，畜牧业、渔业等发展迅速。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科技应用逐步增多，如无人机植保、智能灌溉，但整体应用水平有待提高。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297109" y="2533442"/>
              <a:ext cx="813053" cy="813053"/>
              <a:chOff x="442361" y="1769183"/>
              <a:chExt cx="813053" cy="813053"/>
            </a:xfrm>
          </p:grpSpPr>
          <p:sp>
            <p:nvSpPr>
              <p:cNvPr id="18" name="椭圆 17"/>
              <p:cNvSpPr/>
              <p:nvPr>
                <p:custDataLst>
                  <p:tags r:id="rId7"/>
                </p:custDataLst>
              </p:nvPr>
            </p:nvSpPr>
            <p:spPr>
              <a:xfrm rot="8212632">
                <a:off x="442361" y="1769183"/>
                <a:ext cx="813053" cy="813053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endParaRPr altLang="en-US" lang="zh-CN"/>
              </a:p>
            </p:txBody>
          </p:sp>
          <p:sp>
            <p:nvSpPr>
              <p:cNvPr id="19" name="文本框 18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516104" y="1883322"/>
                <a:ext cx="665567" cy="584775"/>
              </a:xfrm>
              <a:prstGeom prst="rect">
                <a:avLst/>
              </a:prstGeom>
              <a:noFill/>
            </p:spPr>
            <p:txBody>
              <a:bodyPr rtlCol="0" wrap="none">
                <a:spAutoFit/>
              </a:bodyPr>
              <a:lstStyle/>
              <a:p>
                <a:r>
                  <a:rPr altLang="zh-CN" dirty="0" lang="en-US" sz="3200">
                    <a:solidFill>
                      <a:schemeClr val="bg1"/>
                    </a:solidFill>
                    <a:latin charset="-122" panose="020B0503020204020204" pitchFamily="34" typeface="微软雅黑"/>
                    <a:ea charset="-122" panose="020B0503020204020204" pitchFamily="34" typeface="微软雅黑"/>
                  </a:rPr>
                  <a:t>01</a:t>
                </a:r>
                <a:endParaRPr altLang="en-US" dirty="0" lang="zh-CN" sz="3200">
                  <a:solidFill>
                    <a:schemeClr val="bg1"/>
                  </a:solidFill>
                  <a:latin charset="-122" panose="020B0503020204020204" pitchFamily="34" typeface="微软雅黑"/>
                  <a:ea charset="-122" panose="020B0503020204020204" pitchFamily="34" typeface="微软雅黑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6060" y="1498600"/>
            <a:ext cx="3482975" cy="49644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b="64834" l="0" r="52450" 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9870" l="4796" r="68334" t="7905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cstate="print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100000" l="56481" r="100000" t="45230">
                        <a14:foregroundMark x1="99638" x2="99928" y1="46483" y2="91512"/>
                        <a14:foregroundMark x1="97852" x2="82694" y1="46160" y2="71584"/>
                        <a14:foregroundMark x1="80908" x2="57229" y1="70493" y2="98868"/>
                        <a14:foregroundMark x1="96259" x2="81101" y1="47251" y2="68270"/>
                        <a14:foregroundMark x1="65749" x2="59015" y1="82862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06" l="59472" r="5326" t="50250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40495" y="269739"/>
            <a:ext cx="3840480" cy="645160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pPr algn="l"/>
            <a:r>
              <a:rPr altLang="en-US" dirty="0" lang="zh-CN" sz="3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农业生产主要挑战</a:t>
            </a:r>
            <a:endParaRPr altLang="en-US" dirty="0" lang="zh-CN" sz="3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>
            <p:custDataLst>
              <p:tags r:id="rId5"/>
            </p:custDataLst>
          </p:nvPr>
        </p:nvGrpSpPr>
        <p:grpSpPr>
          <a:xfrm>
            <a:off x="8595263" y="1099730"/>
            <a:ext cx="2935067" cy="4531559"/>
            <a:chOff x="8595263" y="1788705"/>
            <a:chExt cx="2935067" cy="4531559"/>
          </a:xfrm>
        </p:grpSpPr>
        <p:grpSp>
          <p:nvGrpSpPr>
            <p:cNvPr id="6" name="组合 5"/>
            <p:cNvGrpSpPr/>
            <p:nvPr/>
          </p:nvGrpSpPr>
          <p:grpSpPr>
            <a:xfrm>
              <a:off x="8864476" y="1788705"/>
              <a:ext cx="2043583" cy="2224346"/>
              <a:chOff x="9033334" y="1788705"/>
              <a:chExt cx="2043583" cy="2224346"/>
            </a:xfrm>
          </p:grpSpPr>
          <p:sp>
            <p:nvSpPr>
              <p:cNvPr id="12" name="梯形 11"/>
              <p:cNvSpPr/>
              <p:nvPr>
                <p:custDataLst>
                  <p:tags r:id="rId6"/>
                </p:custDataLst>
              </p:nvPr>
            </p:nvSpPr>
            <p:spPr>
              <a:xfrm rot="5400000">
                <a:off x="8942952" y="1879086"/>
                <a:ext cx="2224346" cy="2043583"/>
              </a:xfrm>
              <a:prstGeom prst="trapezoid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endParaRPr altLang="en-US" lang="zh-CN">
                  <a:latin charset="-122" panose="020B0503020204020204" pitchFamily="34" typeface="微软雅黑"/>
                  <a:ea charset="-122" panose="020B0503020204020204" pitchFamily="34" typeface="微软雅黑"/>
                  <a:cs typeface="+mn-ea"/>
                  <a:sym typeface="+mn-lt"/>
                </a:endParaRPr>
              </a:p>
            </p:txBody>
          </p:sp>
          <p:sp>
            <p:nvSpPr>
              <p:cNvPr id="27" name="文本框 26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9424183" y="2639267"/>
                <a:ext cx="1605280" cy="521970"/>
              </a:xfrm>
              <a:prstGeom prst="rect">
                <a:avLst/>
              </a:prstGeom>
              <a:noFill/>
            </p:spPr>
            <p:txBody>
              <a:bodyPr rtlCol="0" wrap="square">
                <a:spAutoFit/>
              </a:bodyPr>
              <a:lstStyle/>
              <a:p>
                <a:pPr algn="l"/>
                <a:r>
                  <a:rPr altLang="en-US" dirty="0" lang="zh-CN" sz="2800">
                    <a:solidFill>
                      <a:schemeClr val="bg1"/>
                    </a:solidFill>
                  </a:rPr>
                  <a:t>双重压力</a:t>
                </a:r>
                <a:endParaRPr altLang="en-US" dirty="0" lang="zh-CN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1" name="文本框 40"/>
            <p:cNvSpPr txBox="1"/>
            <p:nvPr>
              <p:custDataLst>
                <p:tags r:id="rId8"/>
              </p:custDataLst>
            </p:nvPr>
          </p:nvSpPr>
          <p:spPr>
            <a:xfrm>
              <a:off x="8595263" y="4013309"/>
              <a:ext cx="2935067" cy="2306955"/>
            </a:xfrm>
            <a:prstGeom prst="rect">
              <a:avLst/>
            </a:prstGeom>
            <a:noFill/>
            <a:ln>
              <a:noFill/>
            </a:ln>
          </p:spPr>
          <p:txBody>
            <a:bodyPr rtlCol="0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部分基层地区在执行农业政策时，可能因理解偏差、资源不足，导致政策执行不到位，无法使农民充分享受政策红利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农产品市场价格波动频繁，受供求关系、国际市场影响大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9"/>
            </p:custDataLst>
          </p:nvPr>
        </p:nvGrpSpPr>
        <p:grpSpPr>
          <a:xfrm>
            <a:off x="4608276" y="1099730"/>
            <a:ext cx="2935067" cy="5738059"/>
            <a:chOff x="4142681" y="1788705"/>
            <a:chExt cx="2935067" cy="5738059"/>
          </a:xfrm>
        </p:grpSpPr>
        <p:grpSp>
          <p:nvGrpSpPr>
            <p:cNvPr id="24" name="组合 23"/>
            <p:cNvGrpSpPr/>
            <p:nvPr/>
          </p:nvGrpSpPr>
          <p:grpSpPr>
            <a:xfrm>
              <a:off x="4473489" y="1788705"/>
              <a:ext cx="2043583" cy="2224346"/>
              <a:chOff x="3562152" y="1788705"/>
              <a:chExt cx="2043583" cy="2224346"/>
            </a:xfrm>
          </p:grpSpPr>
          <p:sp>
            <p:nvSpPr>
              <p:cNvPr id="11" name="梯形 10"/>
              <p:cNvSpPr/>
              <p:nvPr>
                <p:custDataLst>
                  <p:tags r:id="rId10"/>
                </p:custDataLst>
              </p:nvPr>
            </p:nvSpPr>
            <p:spPr>
              <a:xfrm rot="5400000">
                <a:off x="3471770" y="1879086"/>
                <a:ext cx="2224346" cy="2043583"/>
              </a:xfrm>
              <a:prstGeom prst="trapezoid">
                <a:avLst/>
              </a:prstGeom>
              <a:solidFill>
                <a:srgbClr val="6AAF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endParaRPr altLang="en-US" lang="zh-CN">
                  <a:latin charset="-122" panose="020B0503020204020204" pitchFamily="34" typeface="微软雅黑"/>
                  <a:ea charset="-122" panose="020B0503020204020204" pitchFamily="34" typeface="微软雅黑"/>
                  <a:cs typeface="+mn-ea"/>
                  <a:sym typeface="+mn-lt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4007922" y="2322105"/>
                <a:ext cx="1381760" cy="1353185"/>
              </a:xfrm>
              <a:prstGeom prst="rect">
                <a:avLst/>
              </a:prstGeom>
              <a:noFill/>
            </p:spPr>
            <p:txBody>
              <a:bodyPr rtlCol="0" wrap="square">
                <a:noAutofit/>
              </a:bodyPr>
              <a:lstStyle/>
              <a:p>
                <a:pPr algn="l"/>
                <a:r>
                  <a:rPr altLang="en-US" dirty="0" lang="zh-CN" sz="2800">
                    <a:solidFill>
                      <a:schemeClr val="bg1"/>
                    </a:solidFill>
                  </a:rPr>
                  <a:t>规模化问题</a:t>
                </a:r>
                <a:endParaRPr altLang="en-US" dirty="0" lang="zh-CN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7" name="文本框 46"/>
            <p:cNvSpPr txBox="1"/>
            <p:nvPr>
              <p:custDataLst>
                <p:tags r:id="rId12"/>
              </p:custDataLst>
            </p:nvPr>
          </p:nvSpPr>
          <p:spPr>
            <a:xfrm>
              <a:off x="4142681" y="4111734"/>
              <a:ext cx="2935067" cy="3415030"/>
            </a:xfrm>
            <a:prstGeom prst="rect">
              <a:avLst/>
            </a:prstGeom>
            <a:noFill/>
            <a:ln>
              <a:noFill/>
            </a:ln>
          </p:spPr>
          <p:txBody>
            <a:bodyPr rtlCol="0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土地细碎化制约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规模化经营风险高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配套服务不足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土地细碎化制约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规模化经营风险高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配套服务不足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研发投入强度低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科研体系协同性差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altLang="en-US" dirty="0" lang="en-US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创新人才短缺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>
            <p:custDataLst>
              <p:tags r:id="rId13"/>
            </p:custDataLst>
          </p:nvPr>
        </p:nvGrpSpPr>
        <p:grpSpPr>
          <a:xfrm>
            <a:off x="620654" y="1099730"/>
            <a:ext cx="2935067" cy="4261049"/>
            <a:chOff x="620654" y="1788705"/>
            <a:chExt cx="2935067" cy="4261049"/>
          </a:xfrm>
        </p:grpSpPr>
        <p:grpSp>
          <p:nvGrpSpPr>
            <p:cNvPr id="4" name="组合 3"/>
            <p:cNvGrpSpPr/>
            <p:nvPr/>
          </p:nvGrpSpPr>
          <p:grpSpPr>
            <a:xfrm>
              <a:off x="1013692" y="1788705"/>
              <a:ext cx="2043583" cy="2224346"/>
              <a:chOff x="580170" y="1788705"/>
              <a:chExt cx="2043583" cy="2224346"/>
            </a:xfrm>
          </p:grpSpPr>
          <p:sp>
            <p:nvSpPr>
              <p:cNvPr id="10" name="梯形 9"/>
              <p:cNvSpPr/>
              <p:nvPr>
                <p:custDataLst>
                  <p:tags r:id="rId14"/>
                </p:custDataLst>
              </p:nvPr>
            </p:nvSpPr>
            <p:spPr>
              <a:xfrm rot="5400000">
                <a:off x="489788" y="1879086"/>
                <a:ext cx="2224346" cy="2043583"/>
              </a:xfrm>
              <a:prstGeom prst="trapezoid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endParaRPr altLang="en-US" lang="zh-CN">
                  <a:latin charset="-122" panose="020B0503020204020204" pitchFamily="34" typeface="微软雅黑"/>
                  <a:ea charset="-122" panose="020B0503020204020204" pitchFamily="34" typeface="微软雅黑"/>
                  <a:cs typeface="+mn-ea"/>
                  <a:sym typeface="+mn-lt"/>
                </a:endParaRPr>
              </a:p>
            </p:txBody>
          </p:sp>
          <p:sp>
            <p:nvSpPr>
              <p:cNvPr id="2" name="文本框 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971330" y="2327185"/>
                <a:ext cx="1366520" cy="1107440"/>
              </a:xfrm>
              <a:prstGeom prst="rect">
                <a:avLst/>
              </a:prstGeom>
              <a:noFill/>
            </p:spPr>
            <p:txBody>
              <a:bodyPr rtlCol="0" wrap="square">
                <a:noAutofit/>
              </a:bodyPr>
              <a:lstStyle/>
              <a:p>
                <a:pPr algn="l"/>
                <a:r>
                  <a:rPr altLang="en-US" dirty="0" lang="zh-CN" sz="2800">
                    <a:solidFill>
                      <a:schemeClr val="bg1"/>
                    </a:solidFill>
                  </a:rPr>
                  <a:t>现代化问题</a:t>
                </a:r>
                <a:endParaRPr altLang="en-US" dirty="0" lang="zh-CN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0" name="文本框 49"/>
            <p:cNvSpPr txBox="1"/>
            <p:nvPr>
              <p:custDataLst>
                <p:tags r:id="rId16"/>
              </p:custDataLst>
            </p:nvPr>
          </p:nvSpPr>
          <p:spPr>
            <a:xfrm>
              <a:off x="620654" y="4111734"/>
              <a:ext cx="2935067" cy="1938020"/>
            </a:xfrm>
            <a:prstGeom prst="rect">
              <a:avLst/>
            </a:prstGeom>
            <a:noFill/>
            <a:ln>
              <a:noFill/>
            </a:ln>
          </p:spPr>
          <p:txBody>
            <a:bodyPr rtlCol="0"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农业生产现代化面临着资金、技术和人才等多方面的难题，这些难题相互交织，严重制约着农业生产现代化的推进速度和发展质量。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6" l="4796" r="5326" t="7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3347560" y="1929756"/>
            <a:ext cx="5377501" cy="2997797"/>
            <a:chOff x="3965221" y="2567083"/>
            <a:chExt cx="5377501" cy="2997797"/>
          </a:xfrm>
        </p:grpSpPr>
        <p:sp>
          <p:nvSpPr>
            <p:cNvPr id="32" name="文本框 31"/>
            <p:cNvSpPr txBox="1"/>
            <p:nvPr/>
          </p:nvSpPr>
          <p:spPr>
            <a:xfrm>
              <a:off x="3965221" y="2567083"/>
              <a:ext cx="1085850" cy="1602105"/>
            </a:xfrm>
            <a:prstGeom prst="rect">
              <a:avLst/>
            </a:prstGeom>
            <a:noFill/>
          </p:spPr>
          <p:txBody>
            <a:bodyPr rtlCol="0" wrap="none">
              <a:noAutofit/>
            </a:bodyPr>
            <a:lstStyle/>
            <a:p>
              <a:r>
                <a:rPr altLang="zh-CN" dirty="0" lang="en-US" sz="60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03</a:t>
              </a:r>
              <a:endParaRPr altLang="en-US" dirty="0" lang="zh-CN" sz="60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100209" y="2729643"/>
              <a:ext cx="4242513" cy="2835237"/>
              <a:chOff x="5100209" y="2792240"/>
              <a:chExt cx="4242513" cy="2835237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100209" y="2792240"/>
                <a:ext cx="3658870" cy="583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altLang="en-US" dirty="0" lang="zh-CN" sz="32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农村振兴战略</a:t>
                </a:r>
                <a:endParaRPr altLang="en-US" dirty="0" lang="zh-CN" sz="32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5100210" y="3458952"/>
                <a:ext cx="4242512" cy="2168525"/>
              </a:xfrm>
              <a:prstGeom prst="rect">
                <a:avLst/>
              </a:prstGeom>
              <a:noFill/>
            </p:spPr>
            <p:txBody>
              <a:bodyPr rtlCol="0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altLang="en-US" dirty="0" lang="zh-CN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振兴战略的核心内容与目标</a:t>
                </a:r>
                <a:endParaRPr altLang="en-US" dirty="0" lang="zh-CN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产业兴旺、生态宜居、乡风文明、治理有效、生活富裕是核心内容，旨在实现农业强、农村美、农民富，缩小城乡差距，推动城乡融合发展。</a:t>
                </a:r>
                <a:endParaRPr altLang="en-US" dirty="0" lang="zh-CN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b="64834" l="0" r="52450" 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9870" l="4796" r="68334" t="7905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cstate="print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100000" l="56481" r="100000" t="45230">
                        <a14:foregroundMark x1="99638" x2="99928" y1="46483" y2="91512"/>
                        <a14:foregroundMark x1="97852" x2="82694" y1="46160" y2="71584"/>
                        <a14:foregroundMark x1="80908" x2="57229" y1="70493" y2="98868"/>
                        <a14:foregroundMark x1="96259" x2="81101" y1="47251" y2="68270"/>
                        <a14:foregroundMark x1="65749" x2="59015" y1="82862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06" l="59472" r="5326" t="50250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87850" y="617855"/>
            <a:ext cx="4294505" cy="64516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altLang="en-US" dirty="0" lang="zh-CN" sz="3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农村振兴战略</a:t>
            </a:r>
            <a:endParaRPr altLang="en-US" dirty="0" lang="zh-CN" sz="3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12010" y="1263650"/>
            <a:ext cx="8676640" cy="1071880"/>
          </a:xfrm>
          <a:prstGeom prst="rect">
            <a:avLst/>
          </a:prstGeom>
          <a:noFill/>
          <a:ln>
            <a:noFill/>
          </a:ln>
        </p:spPr>
        <p:txBody>
          <a:bodyPr rtlCol="0" wrap="square">
            <a:noAutofit/>
          </a:bodyPr>
          <a:lstStyle/>
          <a:p>
            <a:pPr>
              <a:lnSpc>
                <a:spcPct val="150000"/>
              </a:lnSpc>
            </a:pPr>
            <a:r>
              <a: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财政补贴用于农业生产、农村基础设施建设；</a:t>
            </a:r>
            <a:endParaRPr altLang="en-US" dirty="0" lang="zh-CN" sz="1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土地改革完善土地流转制度、推进宅基地改革；</a:t>
            </a:r>
            <a:endParaRPr altLang="en-US" dirty="0" lang="zh-CN" sz="1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加大农村交通、水电、通信等基础设施建设投入，提升农村公共服务水平。</a:t>
            </a:r>
            <a:endParaRPr altLang="en-US" dirty="0" lang="zh-CN" sz="1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12010" y="2566035"/>
            <a:ext cx="2757170" cy="4162425"/>
          </a:xfrm>
          <a:prstGeom prst="rect">
            <a:avLst/>
          </a:prstGeom>
          <a:solidFill>
            <a:srgbClr val="8EC0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dirty="0" lang="zh-CN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26530" y="2884805"/>
            <a:ext cx="5269230" cy="21075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农村产业发展</a:t>
            </a:r>
            <a:endParaRPr altLang="en-US" dirty="0" lang="zh-CN" sz="1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推动现代农业与农产品加工、乡村旅游等产业融合，延长产业链。</a:t>
            </a:r>
            <a:endParaRPr altLang="en-US" dirty="0" lang="zh-CN" sz="1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乡村旅游、生态农业等绿色产业蓬勃发展，成为农村经济新增长点。</a:t>
            </a:r>
            <a:endParaRPr altLang="en-US" dirty="0" lang="zh-CN" sz="1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加强基础设施建设，改善农村人居环境，缩小城乡差距。</a:t>
            </a:r>
            <a:endParaRPr altLang="en-US" dirty="0" lang="zh-CN" sz="1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培育文明乡风，引进和培养农村人才，为农村发展注入活力。</a:t>
            </a:r>
            <a:endParaRPr altLang="en-US" dirty="0" lang="zh-CN" sz="1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5950" y="2417445"/>
            <a:ext cx="2886710" cy="41090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b="64834" l="0" r="52450" 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9870" l="4796" r="68334" t="7905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cstate="print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100000" l="56481" r="100000" t="45230">
                        <a14:foregroundMark x1="99638" x2="99928" y1="46483" y2="91512"/>
                        <a14:foregroundMark x1="97852" x2="82694" y1="46160" y2="71584"/>
                        <a14:foregroundMark x1="80908" x2="57229" y1="70493" y2="98868"/>
                        <a14:foregroundMark x1="96259" x2="81101" y1="47251" y2="68270"/>
                        <a14:foregroundMark x1="65749" x2="59015" y1="82862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06" l="59472" r="5326" t="50250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87840" y="617719"/>
            <a:ext cx="4297680" cy="645160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pPr algn="l"/>
            <a:r>
              <a:rPr altLang="en-US" dirty="0" lang="zh-CN" sz="3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农民收入与生活质量</a:t>
            </a:r>
            <a:endParaRPr altLang="en-US" dirty="0" lang="zh-CN" sz="3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490101" y="1941351"/>
            <a:ext cx="2897685" cy="3922005"/>
            <a:chOff x="1069731" y="1845790"/>
            <a:chExt cx="2897685" cy="3922005"/>
          </a:xfrm>
        </p:grpSpPr>
        <p:sp>
          <p:nvSpPr>
            <p:cNvPr id="59" name="矩形: 圆角 58"/>
            <p:cNvSpPr/>
            <p:nvPr/>
          </p:nvSpPr>
          <p:spPr>
            <a:xfrm>
              <a:off x="1069731" y="1845790"/>
              <a:ext cx="2897436" cy="3922005"/>
            </a:xfrm>
            <a:prstGeom prst="roundRect">
              <a:avLst>
                <a:gd fmla="val 0" name="adj"/>
              </a:avLst>
            </a:prstGeom>
            <a:noFill/>
            <a:ln w="19050">
              <a:solidFill>
                <a:srgbClr val="8EC0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altLang="en-US" dirty="0" lang="zh-CN">
                <a:cs typeface="+mn-ea"/>
                <a:sym typeface="+mn-lt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1156906" y="2010174"/>
              <a:ext cx="2810510" cy="3040930"/>
              <a:chOff x="1156906" y="2209630"/>
              <a:chExt cx="2810510" cy="3040930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1156906" y="3075050"/>
                <a:ext cx="2810510" cy="2175510"/>
                <a:chOff x="1166828" y="2975260"/>
                <a:chExt cx="2810510" cy="2175510"/>
              </a:xfrm>
            </p:grpSpPr>
            <p:sp>
              <p:nvSpPr>
                <p:cNvPr id="63" name="文本框 62"/>
                <p:cNvSpPr txBox="1"/>
                <p:nvPr/>
              </p:nvSpPr>
              <p:spPr>
                <a:xfrm>
                  <a:off x="1522670" y="2975260"/>
                  <a:ext cx="2011680" cy="460375"/>
                </a:xfrm>
                <a:prstGeom prst="rect">
                  <a:avLst/>
                </a:prstGeom>
                <a:noFill/>
              </p:spPr>
              <p:txBody>
                <a:bodyPr rtlCol="0" wrap="none">
                  <a:spAutoFit/>
                </a:bodyPr>
                <a:lstStyle/>
                <a:p>
                  <a:pPr algn="l"/>
                  <a:r>
                    <a:rPr altLang="en-US" dirty="0" lang="zh-CN" sz="2400">
                      <a:solidFill>
                        <a:schemeClr val="bg2">
                          <a:lumMod val="50000"/>
                        </a:schemeClr>
                      </a:solidFill>
                      <a:cs typeface="+mn-ea"/>
                      <a:sym typeface="+mn-lt"/>
                    </a:rPr>
                    <a:t>农民收入来源</a:t>
                  </a:r>
                  <a:endParaRPr altLang="en-US" dirty="0" lang="zh-CN" sz="24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1166828" y="3628675"/>
                  <a:ext cx="2810510" cy="1522095"/>
                </a:xfrm>
                <a:prstGeom prst="rect">
                  <a:avLst/>
                </a:prstGeom>
                <a:noFill/>
              </p:spPr>
              <p:txBody>
                <a:bodyPr rtlCol="0" wrap="square">
                  <a:no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altLang="en-US" dirty="0" lang="zh-CN" sz="1600">
                      <a:solidFill>
                        <a:schemeClr val="bg2">
                          <a:lumMod val="50000"/>
                        </a:schemeClr>
                      </a:solidFill>
                      <a:cs typeface="+mn-ea"/>
                      <a:sym typeface="+mn-lt"/>
                    </a:rPr>
                    <a:t>农业生产收入受农产品价格、产量影响。农民通过在乡镇企业务工、从事电商等获得二、三产业收入。尽管城乡收入差距呈缩小趋势，但绝对差距仍然较大。</a:t>
                  </a:r>
                  <a:endPara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2" name="太阳形 44"/>
              <p:cNvSpPr>
                <a:spLocks noChangeArrowheads="1"/>
              </p:cNvSpPr>
              <p:nvPr/>
            </p:nvSpPr>
            <p:spPr bwMode="auto">
              <a:xfrm>
                <a:off x="2177084" y="2209630"/>
                <a:ext cx="684000" cy="672388"/>
              </a:xfrm>
              <a:custGeom>
                <a:avLst/>
                <a:gdLst>
                  <a:gd fmla="*/ 385710 w 608838" name="connsiteX0"/>
                  <a:gd fmla="*/ 348311 h 596560" name="connsiteY0"/>
                  <a:gd fmla="*/ 413544 w 608838" name="connsiteX1"/>
                  <a:gd fmla="*/ 348311 h 596560" name="connsiteY1"/>
                  <a:gd fmla="*/ 427485 w 608838" name="connsiteX2"/>
                  <a:gd fmla="*/ 348311 h 596560" name="connsiteY2"/>
                  <a:gd fmla="*/ 427485 w 608838" name="connsiteX3"/>
                  <a:gd fmla="*/ 390015 h 596560" name="connsiteY3"/>
                  <a:gd fmla="*/ 385710 w 608838" name="connsiteX4"/>
                  <a:gd fmla="*/ 390015 h 596560" name="connsiteY4"/>
                  <a:gd fmla="*/ 385710 w 608838" name="connsiteX5"/>
                  <a:gd fmla="*/ 355881 h 596560" name="connsiteY5"/>
                  <a:gd fmla="*/ 351898 w 608838" name="connsiteX6"/>
                  <a:gd fmla="*/ 304981 h 596560" name="connsiteY6"/>
                  <a:gd fmla="*/ 351898 w 608838" name="connsiteX7"/>
                  <a:gd fmla="*/ 305969 h 596560" name="connsiteY7"/>
                  <a:gd fmla="*/ 351898 w 608838" name="connsiteX8"/>
                  <a:gd fmla="*/ 320924 h 596560" name="connsiteY8"/>
                  <a:gd fmla="*/ 351898 w 608838" name="connsiteX9"/>
                  <a:gd fmla="*/ 343028 h 596560" name="connsiteY9"/>
                  <a:gd fmla="*/ 351898 w 608838" name="connsiteX10"/>
                  <a:gd fmla="*/ 365132 h 596560" name="connsiteY10"/>
                  <a:gd fmla="*/ 351898 w 608838" name="connsiteX11"/>
                  <a:gd fmla="*/ 431348 h 596560" name="connsiteY11"/>
                  <a:gd fmla="*/ 526975 w 608838" name="connsiteX12"/>
                  <a:gd fmla="*/ 431348 h 596560" name="connsiteY12"/>
                  <a:gd fmla="*/ 548359 w 608838" name="connsiteX13"/>
                  <a:gd fmla="*/ 431348 h 596560" name="connsiteY13"/>
                  <a:gd fmla="*/ 566164 w 608838" name="connsiteX14"/>
                  <a:gd fmla="*/ 431348 h 596560" name="connsiteY14"/>
                  <a:gd fmla="*/ 566164 w 608838" name="connsiteX15"/>
                  <a:gd fmla="*/ 304981 h 596560" name="connsiteY15"/>
                  <a:gd fmla="*/ 551138 w 608838" name="connsiteX16"/>
                  <a:gd fmla="*/ 304981 h 596560" name="connsiteY16"/>
                  <a:gd fmla="*/ 548359 w 608838" name="connsiteX17"/>
                  <a:gd fmla="*/ 304981 h 596560" name="connsiteY17"/>
                  <a:gd fmla="*/ 526975 w 608838" name="connsiteX18"/>
                  <a:gd fmla="*/ 304981 h 596560" name="connsiteY18"/>
                  <a:gd fmla="*/ 491507 w 608838" name="connsiteX19"/>
                  <a:gd fmla="*/ 304981 h 596560" name="connsiteY19"/>
                  <a:gd fmla="*/ 410445 w 608838" name="connsiteX20"/>
                  <a:gd fmla="*/ 304981 h 596560" name="connsiteY20"/>
                  <a:gd fmla="*/ 353829 w 608838" name="connsiteX21"/>
                  <a:gd fmla="*/ 304981 h 596560" name="connsiteY21"/>
                  <a:gd fmla="*/ 42721 w 608838" name="connsiteX22"/>
                  <a:gd fmla="*/ 184494 h 596560" name="connsiteY22"/>
                  <a:gd fmla="*/ 42721 w 608838" name="connsiteX23"/>
                  <a:gd fmla="*/ 190513 h 596560" name="connsiteY23"/>
                  <a:gd fmla="*/ 42721 w 608838" name="connsiteX24"/>
                  <a:gd fmla="*/ 234297 h 596560" name="connsiteY24"/>
                  <a:gd fmla="*/ 42721 w 608838" name="connsiteX25"/>
                  <a:gd fmla="*/ 240693 h 596560" name="connsiteY25"/>
                  <a:gd fmla="*/ 42721 w 608838" name="connsiteX26"/>
                  <a:gd fmla="*/ 321677 h 596560" name="connsiteY26"/>
                  <a:gd fmla="*/ 42721 w 608838" name="connsiteX27"/>
                  <a:gd fmla="*/ 553905 h 596560" name="connsiteY27"/>
                  <a:gd fmla="*/ 526975 w 608838" name="connsiteX28"/>
                  <a:gd fmla="*/ 553905 h 596560" name="connsiteY28"/>
                  <a:gd fmla="*/ 526975 w 608838" name="connsiteX29"/>
                  <a:gd fmla="*/ 474003 h 596560" name="connsiteY29"/>
                  <a:gd fmla="*/ 309176 w 608838" name="connsiteX30"/>
                  <a:gd fmla="*/ 474003 h 596560" name="connsiteY30"/>
                  <a:gd fmla="*/ 309176 w 608838" name="connsiteX31"/>
                  <a:gd fmla="*/ 376748 h 596560" name="connsiteY31"/>
                  <a:gd fmla="*/ 309176 w 608838" name="connsiteX32"/>
                  <a:gd fmla="*/ 354691 h 596560" name="connsiteY32"/>
                  <a:gd fmla="*/ 309176 w 608838" name="connsiteX33"/>
                  <a:gd fmla="*/ 332587 h 596560" name="connsiteY33"/>
                  <a:gd fmla="*/ 309176 w 608838" name="connsiteX34"/>
                  <a:gd fmla="*/ 327085 h 596560" name="connsiteY34"/>
                  <a:gd fmla="*/ 309176 w 608838" name="connsiteX35"/>
                  <a:gd fmla="*/ 279492 h 596560" name="connsiteY35"/>
                  <a:gd fmla="*/ 309176 w 608838" name="connsiteX36"/>
                  <a:gd fmla="*/ 262326 h 596560" name="connsiteY36"/>
                  <a:gd fmla="*/ 343843 w 608838" name="connsiteX37"/>
                  <a:gd fmla="*/ 262326 h 596560" name="connsiteY37"/>
                  <a:gd fmla="*/ 440025 w 608838" name="connsiteX38"/>
                  <a:gd fmla="*/ 262326 h 596560" name="connsiteY38"/>
                  <a:gd fmla="*/ 495229 w 608838" name="connsiteX39"/>
                  <a:gd fmla="*/ 262326 h 596560" name="connsiteY39"/>
                  <a:gd fmla="*/ 517366 w 608838" name="connsiteX40"/>
                  <a:gd fmla="*/ 262326 h 596560" name="connsiteY40"/>
                  <a:gd fmla="*/ 526975 w 608838" name="connsiteX41"/>
                  <a:gd fmla="*/ 262326 h 596560" name="connsiteY41"/>
                  <a:gd fmla="*/ 526975 w 608838" name="connsiteX42"/>
                  <a:gd fmla="*/ 216661 h 596560" name="connsiteY42"/>
                  <a:gd fmla="*/ 526975 w 608838" name="connsiteX43"/>
                  <a:gd fmla="*/ 184494 h 596560" name="connsiteY43"/>
                  <a:gd fmla="*/ 518214 w 608838" name="connsiteX44"/>
                  <a:gd fmla="*/ 184494 h 596560" name="connsiteY44"/>
                  <a:gd fmla="*/ 496076 w 608838" name="connsiteX45"/>
                  <a:gd fmla="*/ 184494 h 596560" name="connsiteY45"/>
                  <a:gd fmla="*/ 473938 w 608838" name="connsiteX46"/>
                  <a:gd fmla="*/ 184494 h 596560" name="connsiteY46"/>
                  <a:gd fmla="*/ 450435 w 608838" name="connsiteX47"/>
                  <a:gd fmla="*/ 184494 h 596560" name="connsiteY47"/>
                  <a:gd fmla="*/ 402768 w 608838" name="connsiteX48"/>
                  <a:gd fmla="*/ 184494 h 596560" name="connsiteY48"/>
                  <a:gd fmla="*/ 145874 w 608838" name="connsiteX49"/>
                  <a:gd fmla="*/ 184494 h 596560" name="connsiteY49"/>
                  <a:gd fmla="*/ 82098 w 608838" name="connsiteX50"/>
                  <a:gd fmla="*/ 184494 h 596560" name="connsiteY50"/>
                  <a:gd fmla="*/ 64812 w 608838" name="connsiteX51"/>
                  <a:gd fmla="*/ 184494 h 596560" name="connsiteY51"/>
                  <a:gd fmla="*/ 451188 w 608838" name="connsiteX52"/>
                  <a:gd fmla="*/ 101300 h 596560" name="connsiteY52"/>
                  <a:gd fmla="*/ 414166 w 608838" name="connsiteX53"/>
                  <a:gd fmla="*/ 111411 h 596560" name="connsiteY53"/>
                  <a:gd fmla="*/ 372198 w 608838" name="connsiteX54"/>
                  <a:gd fmla="*/ 122839 h 596560" name="connsiteY54"/>
                  <a:gd fmla="*/ 302346 w 608838" name="connsiteX55"/>
                  <a:gd fmla="*/ 141839 h 596560" name="connsiteY55"/>
                  <a:gd fmla="*/ 381619 w 608838" name="connsiteX56"/>
                  <a:gd fmla="*/ 141839 h 596560" name="connsiteY56"/>
                  <a:gd fmla="*/ 429286 w 608838" name="connsiteX57"/>
                  <a:gd fmla="*/ 141839 h 596560" name="connsiteY57"/>
                  <a:gd fmla="*/ 462304 w 608838" name="connsiteX58"/>
                  <a:gd fmla="*/ 141839 h 596560" name="connsiteY58"/>
                  <a:gd fmla="*/ 339557 w 608838" name="connsiteX59"/>
                  <a:gd fmla="*/ 57140 h 596560" name="connsiteY59"/>
                  <a:gd fmla="*/ 202773 w 608838" name="connsiteX60"/>
                  <a:gd fmla="*/ 124814 h 596560" name="connsiteY60"/>
                  <a:gd fmla="*/ 352840 w 608838" name="connsiteX61"/>
                  <a:gd fmla="*/ 83899 h 596560" name="connsiteY61"/>
                  <a:gd fmla="*/ 358869 w 608838" name="connsiteX62"/>
                  <a:gd fmla="*/ 0 h 596560" name="connsiteY62"/>
                  <a:gd fmla="*/ 394855 w 608838" name="connsiteX63"/>
                  <a:gd fmla="*/ 72471 h 596560" name="connsiteY63"/>
                  <a:gd fmla="*/ 481145 w 608838" name="connsiteX64"/>
                  <a:gd fmla="*/ 48957 h 596560" name="connsiteY64"/>
                  <a:gd fmla="*/ 506533 w 608838" name="connsiteX65"/>
                  <a:gd fmla="*/ 141839 h 596560" name="connsiteY65"/>
                  <a:gd fmla="*/ 569696 w 608838" name="connsiteX66"/>
                  <a:gd fmla="*/ 141839 h 596560" name="connsiteY66"/>
                  <a:gd fmla="*/ 569696 w 608838" name="connsiteX67"/>
                  <a:gd fmla="*/ 262326 h 596560" name="connsiteY67"/>
                  <a:gd fmla="*/ 608838 w 608838" name="connsiteX68"/>
                  <a:gd fmla="*/ 262326 h 596560" name="connsiteY68"/>
                  <a:gd fmla="*/ 608838 w 608838" name="connsiteX69"/>
                  <a:gd fmla="*/ 474003 h 596560" name="connsiteY69"/>
                  <a:gd fmla="*/ 569696 w 608838" name="connsiteX70"/>
                  <a:gd fmla="*/ 474003 h 596560" name="connsiteY70"/>
                  <a:gd fmla="*/ 569696 w 608838" name="connsiteX71"/>
                  <a:gd fmla="*/ 596560 h 596560" name="connsiteY71"/>
                  <a:gd fmla="*/ 0 w 608838" name="connsiteX72"/>
                  <a:gd fmla="*/ 596560 h 596560" name="connsiteY72"/>
                  <a:gd fmla="*/ 0 w 608838" name="connsiteX73"/>
                  <a:gd fmla="*/ 141839 h 596560" name="connsiteY73"/>
                  <a:gd fmla="*/ 72113 w 608838" name="connsiteX74"/>
                  <a:gd fmla="*/ 141839 h 596560" name="connsiteY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b="b" l="l" r="r" t="t"/>
                <a:pathLst>
                  <a:path h="596560" w="608838">
                    <a:moveTo>
                      <a:pt x="385710" y="348311"/>
                    </a:moveTo>
                    <a:lnTo>
                      <a:pt x="413544" y="348311"/>
                    </a:lnTo>
                    <a:lnTo>
                      <a:pt x="427485" y="348311"/>
                    </a:lnTo>
                    <a:lnTo>
                      <a:pt x="427485" y="390015"/>
                    </a:lnTo>
                    <a:lnTo>
                      <a:pt x="385710" y="390015"/>
                    </a:lnTo>
                    <a:lnTo>
                      <a:pt x="385710" y="355881"/>
                    </a:lnTo>
                    <a:close/>
                    <a:moveTo>
                      <a:pt x="351898" y="304981"/>
                    </a:moveTo>
                    <a:lnTo>
                      <a:pt x="351898" y="305969"/>
                    </a:lnTo>
                    <a:lnTo>
                      <a:pt x="351898" y="320924"/>
                    </a:lnTo>
                    <a:lnTo>
                      <a:pt x="351898" y="343028"/>
                    </a:lnTo>
                    <a:lnTo>
                      <a:pt x="351898" y="365132"/>
                    </a:lnTo>
                    <a:lnTo>
                      <a:pt x="351898" y="431348"/>
                    </a:lnTo>
                    <a:lnTo>
                      <a:pt x="526975" y="431348"/>
                    </a:lnTo>
                    <a:lnTo>
                      <a:pt x="548359" y="431348"/>
                    </a:lnTo>
                    <a:lnTo>
                      <a:pt x="566164" y="431348"/>
                    </a:lnTo>
                    <a:lnTo>
                      <a:pt x="566164" y="304981"/>
                    </a:lnTo>
                    <a:lnTo>
                      <a:pt x="551138" y="304981"/>
                    </a:lnTo>
                    <a:lnTo>
                      <a:pt x="548359" y="304981"/>
                    </a:lnTo>
                    <a:lnTo>
                      <a:pt x="526975" y="304981"/>
                    </a:lnTo>
                    <a:lnTo>
                      <a:pt x="491507" y="304981"/>
                    </a:lnTo>
                    <a:lnTo>
                      <a:pt x="410445" y="304981"/>
                    </a:lnTo>
                    <a:lnTo>
                      <a:pt x="353829" y="304981"/>
                    </a:lnTo>
                    <a:close/>
                    <a:moveTo>
                      <a:pt x="42721" y="184494"/>
                    </a:moveTo>
                    <a:lnTo>
                      <a:pt x="42721" y="190513"/>
                    </a:lnTo>
                    <a:lnTo>
                      <a:pt x="42721" y="234297"/>
                    </a:lnTo>
                    <a:lnTo>
                      <a:pt x="42721" y="240693"/>
                    </a:lnTo>
                    <a:lnTo>
                      <a:pt x="42721" y="321677"/>
                    </a:lnTo>
                    <a:lnTo>
                      <a:pt x="42721" y="553905"/>
                    </a:lnTo>
                    <a:lnTo>
                      <a:pt x="526975" y="553905"/>
                    </a:lnTo>
                    <a:lnTo>
                      <a:pt x="526975" y="474003"/>
                    </a:lnTo>
                    <a:lnTo>
                      <a:pt x="309176" y="474003"/>
                    </a:lnTo>
                    <a:lnTo>
                      <a:pt x="309176" y="376748"/>
                    </a:lnTo>
                    <a:lnTo>
                      <a:pt x="309176" y="354691"/>
                    </a:lnTo>
                    <a:lnTo>
                      <a:pt x="309176" y="332587"/>
                    </a:lnTo>
                    <a:lnTo>
                      <a:pt x="309176" y="327085"/>
                    </a:lnTo>
                    <a:lnTo>
                      <a:pt x="309176" y="279492"/>
                    </a:lnTo>
                    <a:lnTo>
                      <a:pt x="309176" y="262326"/>
                    </a:lnTo>
                    <a:lnTo>
                      <a:pt x="343843" y="262326"/>
                    </a:lnTo>
                    <a:lnTo>
                      <a:pt x="440025" y="262326"/>
                    </a:lnTo>
                    <a:lnTo>
                      <a:pt x="495229" y="262326"/>
                    </a:lnTo>
                    <a:lnTo>
                      <a:pt x="517366" y="262326"/>
                    </a:lnTo>
                    <a:lnTo>
                      <a:pt x="526975" y="262326"/>
                    </a:lnTo>
                    <a:lnTo>
                      <a:pt x="526975" y="216661"/>
                    </a:lnTo>
                    <a:lnTo>
                      <a:pt x="526975" y="184494"/>
                    </a:lnTo>
                    <a:lnTo>
                      <a:pt x="518214" y="184494"/>
                    </a:lnTo>
                    <a:lnTo>
                      <a:pt x="496076" y="184494"/>
                    </a:lnTo>
                    <a:lnTo>
                      <a:pt x="473938" y="184494"/>
                    </a:lnTo>
                    <a:lnTo>
                      <a:pt x="450435" y="184494"/>
                    </a:lnTo>
                    <a:lnTo>
                      <a:pt x="402768" y="184494"/>
                    </a:lnTo>
                    <a:lnTo>
                      <a:pt x="145874" y="184494"/>
                    </a:lnTo>
                    <a:lnTo>
                      <a:pt x="82098" y="184494"/>
                    </a:lnTo>
                    <a:lnTo>
                      <a:pt x="64812" y="184494"/>
                    </a:lnTo>
                    <a:close/>
                    <a:moveTo>
                      <a:pt x="451188" y="101300"/>
                    </a:moveTo>
                    <a:lnTo>
                      <a:pt x="414166" y="111411"/>
                    </a:lnTo>
                    <a:lnTo>
                      <a:pt x="372198" y="122839"/>
                    </a:lnTo>
                    <a:lnTo>
                      <a:pt x="302346" y="141839"/>
                    </a:lnTo>
                    <a:lnTo>
                      <a:pt x="381619" y="141839"/>
                    </a:lnTo>
                    <a:lnTo>
                      <a:pt x="429286" y="141839"/>
                    </a:lnTo>
                    <a:lnTo>
                      <a:pt x="462304" y="141839"/>
                    </a:lnTo>
                    <a:close/>
                    <a:moveTo>
                      <a:pt x="339557" y="57140"/>
                    </a:moveTo>
                    <a:lnTo>
                      <a:pt x="202773" y="124814"/>
                    </a:lnTo>
                    <a:lnTo>
                      <a:pt x="352840" y="83899"/>
                    </a:lnTo>
                    <a:close/>
                    <a:moveTo>
                      <a:pt x="358869" y="0"/>
                    </a:moveTo>
                    <a:lnTo>
                      <a:pt x="394855" y="72471"/>
                    </a:lnTo>
                    <a:lnTo>
                      <a:pt x="481145" y="48957"/>
                    </a:lnTo>
                    <a:lnTo>
                      <a:pt x="506533" y="141839"/>
                    </a:lnTo>
                    <a:lnTo>
                      <a:pt x="569696" y="141839"/>
                    </a:lnTo>
                    <a:lnTo>
                      <a:pt x="569696" y="262326"/>
                    </a:lnTo>
                    <a:lnTo>
                      <a:pt x="608838" y="262326"/>
                    </a:lnTo>
                    <a:lnTo>
                      <a:pt x="608838" y="474003"/>
                    </a:lnTo>
                    <a:lnTo>
                      <a:pt x="569696" y="474003"/>
                    </a:lnTo>
                    <a:lnTo>
                      <a:pt x="569696" y="596560"/>
                    </a:lnTo>
                    <a:lnTo>
                      <a:pt x="0" y="596560"/>
                    </a:lnTo>
                    <a:lnTo>
                      <a:pt x="0" y="141839"/>
                    </a:lnTo>
                    <a:lnTo>
                      <a:pt x="72113" y="141839"/>
                    </a:lnTo>
                    <a:close/>
                  </a:path>
                </a:pathLst>
              </a:custGeom>
              <a:solidFill>
                <a:srgbClr val="8EC0E4"/>
              </a:solidFill>
              <a:ln w="25400">
                <a:noFill/>
                <a:bevel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endParaRPr altLang="zh-CN" dirty="0" lang="zh-CN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5637530" y="1942465"/>
            <a:ext cx="5604046" cy="3921411"/>
            <a:chOff x="4420016" y="1899620"/>
            <a:chExt cx="3400425" cy="3921760"/>
          </a:xfrm>
        </p:grpSpPr>
        <p:sp>
          <p:nvSpPr>
            <p:cNvPr id="66" name="矩形: 圆角 65"/>
            <p:cNvSpPr/>
            <p:nvPr/>
          </p:nvSpPr>
          <p:spPr>
            <a:xfrm>
              <a:off x="4420016" y="1899620"/>
              <a:ext cx="3400425" cy="3921760"/>
            </a:xfrm>
            <a:prstGeom prst="roundRect">
              <a:avLst>
                <a:gd fmla="val 0" name="adj"/>
              </a:avLst>
            </a:prstGeom>
            <a:solidFill>
              <a:srgbClr val="8EC0E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altLang="en-US" dirty="0" lang="zh-CN">
                <a:cs typeface="+mn-ea"/>
                <a:sym typeface="+mn-lt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720801" y="2063771"/>
              <a:ext cx="2810717" cy="3041056"/>
              <a:chOff x="4690257" y="2209194"/>
              <a:chExt cx="2810717" cy="3041056"/>
            </a:xfrm>
          </p:grpSpPr>
          <p:grpSp>
            <p:nvGrpSpPr>
              <p:cNvPr id="68" name="组合 67"/>
              <p:cNvGrpSpPr/>
              <p:nvPr/>
            </p:nvGrpSpPr>
            <p:grpSpPr>
              <a:xfrm>
                <a:off x="4690257" y="3074374"/>
                <a:ext cx="2810717" cy="2175876"/>
                <a:chOff x="1122628" y="2974584"/>
                <a:chExt cx="2810717" cy="2175876"/>
              </a:xfrm>
            </p:grpSpPr>
            <p:sp>
              <p:nvSpPr>
                <p:cNvPr id="70" name="文本框 69"/>
                <p:cNvSpPr txBox="1"/>
                <p:nvPr/>
              </p:nvSpPr>
              <p:spPr>
                <a:xfrm>
                  <a:off x="1632071" y="2974584"/>
                  <a:ext cx="1779726" cy="460416"/>
                </a:xfrm>
                <a:prstGeom prst="rect">
                  <a:avLst/>
                </a:prstGeom>
                <a:noFill/>
              </p:spPr>
              <p:txBody>
                <a:bodyPr rtlCol="0" wrap="square">
                  <a:spAutoFit/>
                </a:bodyPr>
                <a:lstStyle/>
                <a:p>
                  <a:pPr algn="l"/>
                  <a:r>
                    <a:rPr altLang="en-US" dirty="0" lang="zh-CN" sz="2400">
                      <a:solidFill>
                        <a:schemeClr val="bg1"/>
                      </a:solidFill>
                      <a:cs typeface="+mn-ea"/>
                      <a:sym typeface="+mn-lt"/>
                    </a:rPr>
                    <a:t>农民生活质量的提升</a:t>
                  </a:r>
                  <a:endParaRPr altLang="en-US" dirty="0" lang="zh-CN" sz="240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文本框 70"/>
                <p:cNvSpPr txBox="1"/>
                <p:nvPr/>
              </p:nvSpPr>
              <p:spPr>
                <a:xfrm>
                  <a:off x="1122628" y="3581871"/>
                  <a:ext cx="2810717" cy="1568589"/>
                </a:xfrm>
                <a:prstGeom prst="rect">
                  <a:avLst/>
                </a:prstGeom>
                <a:noFill/>
              </p:spPr>
              <p:txBody>
                <a:bodyPr rtlCol="0"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altLang="en-US" dirty="0" lang="zh-CN" sz="1600">
                      <a:solidFill>
                        <a:schemeClr val="bg1"/>
                      </a:solidFill>
                      <a:cs typeface="+mn-ea"/>
                      <a:sym typeface="+mn-lt"/>
                    </a:rPr>
                    <a:t>农村教育资源逐步改善，医疗保障体系不断完善，社会保障覆盖面扩大。农村住房条件显著改善，基础设施更加完善。农民参与村务管理，文化活动日益丰富，文化认同感增强</a:t>
                  </a:r>
                  <a:endParaRPr altLang="en-US" dirty="0" lang="zh-CN" sz="160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9" name="太阳形 44"/>
              <p:cNvSpPr>
                <a:spLocks noChangeArrowheads="1"/>
              </p:cNvSpPr>
              <p:nvPr/>
            </p:nvSpPr>
            <p:spPr bwMode="auto">
              <a:xfrm>
                <a:off x="5830675" y="2209194"/>
                <a:ext cx="684000" cy="673200"/>
              </a:xfrm>
              <a:custGeom>
                <a:avLst/>
                <a:gdLst>
                  <a:gd fmla="*/ 11888 w 12803" name="T0"/>
                  <a:gd fmla="*/ 0 h 12345" name="T1"/>
                  <a:gd fmla="*/ 914 w 12803" name="T2"/>
                  <a:gd fmla="*/ 0 h 12345" name="T3"/>
                  <a:gd fmla="*/ 0 w 12803" name="T4"/>
                  <a:gd fmla="*/ 914 h 12345" name="T5"/>
                  <a:gd fmla="*/ 0 w 12803" name="T6"/>
                  <a:gd fmla="*/ 8687 h 12345" name="T7"/>
                  <a:gd fmla="*/ 914 w 12803" name="T8"/>
                  <a:gd fmla="*/ 9602 h 12345" name="T9"/>
                  <a:gd fmla="*/ 3201 w 12803" name="T10"/>
                  <a:gd fmla="*/ 9602 h 12345" name="T11"/>
                  <a:gd fmla="*/ 3201 w 12803" name="T12"/>
                  <a:gd fmla="*/ 12345 h 12345" name="T13"/>
                  <a:gd fmla="*/ 8230 w 12803" name="T14"/>
                  <a:gd fmla="*/ 9602 h 12345" name="T15"/>
                  <a:gd fmla="*/ 11888 w 12803" name="T16"/>
                  <a:gd fmla="*/ 9602 h 12345" name="T17"/>
                  <a:gd fmla="*/ 12803 w 12803" name="T18"/>
                  <a:gd fmla="*/ 8687 h 12345" name="T19"/>
                  <a:gd fmla="*/ 12803 w 12803" name="T20"/>
                  <a:gd fmla="*/ 914 h 12345" name="T21"/>
                  <a:gd fmla="*/ 11888 w 12803" name="T22"/>
                  <a:gd fmla="*/ 0 h 12345" name="T23"/>
                  <a:gd fmla="*/ 3201 w 12803" name="T24"/>
                  <a:gd fmla="*/ 5487 h 12345" name="T25"/>
                  <a:gd fmla="*/ 2286 w 12803" name="T26"/>
                  <a:gd fmla="*/ 4572 h 12345" name="T27"/>
                  <a:gd fmla="*/ 3201 w 12803" name="T28"/>
                  <a:gd fmla="*/ 3658 h 12345" name="T29"/>
                  <a:gd fmla="*/ 4115 w 12803" name="T30"/>
                  <a:gd fmla="*/ 4572 h 12345" name="T31"/>
                  <a:gd fmla="*/ 3201 w 12803" name="T32"/>
                  <a:gd fmla="*/ 5487 h 12345" name="T33"/>
                  <a:gd fmla="*/ 6401 w 12803" name="T34"/>
                  <a:gd fmla="*/ 5487 h 12345" name="T35"/>
                  <a:gd fmla="*/ 5487 w 12803" name="T36"/>
                  <a:gd fmla="*/ 4572 h 12345" name="T37"/>
                  <a:gd fmla="*/ 6401 w 12803" name="T38"/>
                  <a:gd fmla="*/ 3658 h 12345" name="T39"/>
                  <a:gd fmla="*/ 7316 w 12803" name="T40"/>
                  <a:gd fmla="*/ 4572 h 12345" name="T41"/>
                  <a:gd fmla="*/ 6401 w 12803" name="T42"/>
                  <a:gd fmla="*/ 5487 h 12345" name="T43"/>
                  <a:gd fmla="*/ 9602 w 12803" name="T44"/>
                  <a:gd fmla="*/ 5487 h 12345" name="T45"/>
                  <a:gd fmla="*/ 8687 w 12803" name="T46"/>
                  <a:gd fmla="*/ 4572 h 12345" name="T47"/>
                  <a:gd fmla="*/ 9602 w 12803" name="T48"/>
                  <a:gd fmla="*/ 3658 h 12345" name="T49"/>
                  <a:gd fmla="*/ 10516 w 12803" name="T50"/>
                  <a:gd fmla="*/ 4572 h 12345" name="T51"/>
                  <a:gd fmla="*/ 9602 w 12803" name="T52"/>
                  <a:gd fmla="*/ 5487 h 12345" name="T53"/>
                  <a:gd fmla="*/ 9602 w 12803" name="T54"/>
                  <a:gd fmla="*/ 5487 h 12345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2345" w="12803">
                    <a:moveTo>
                      <a:pt x="11888" y="0"/>
                    </a:moveTo>
                    <a:lnTo>
                      <a:pt x="914" y="0"/>
                    </a:lnTo>
                    <a:cubicBezTo>
                      <a:pt x="409" y="0"/>
                      <a:pt x="0" y="409"/>
                      <a:pt x="0" y="914"/>
                    </a:cubicBezTo>
                    <a:lnTo>
                      <a:pt x="0" y="8687"/>
                    </a:lnTo>
                    <a:cubicBezTo>
                      <a:pt x="0" y="9193"/>
                      <a:pt x="409" y="9602"/>
                      <a:pt x="914" y="9602"/>
                    </a:cubicBezTo>
                    <a:lnTo>
                      <a:pt x="3201" y="9602"/>
                    </a:lnTo>
                    <a:lnTo>
                      <a:pt x="3201" y="12345"/>
                    </a:lnTo>
                    <a:lnTo>
                      <a:pt x="8230" y="9602"/>
                    </a:lnTo>
                    <a:lnTo>
                      <a:pt x="11888" y="9602"/>
                    </a:lnTo>
                    <a:cubicBezTo>
                      <a:pt x="12393" y="9602"/>
                      <a:pt x="12803" y="9193"/>
                      <a:pt x="12803" y="8687"/>
                    </a:cubicBezTo>
                    <a:lnTo>
                      <a:pt x="12803" y="914"/>
                    </a:lnTo>
                    <a:cubicBezTo>
                      <a:pt x="12803" y="409"/>
                      <a:pt x="12393" y="0"/>
                      <a:pt x="11888" y="0"/>
                    </a:cubicBezTo>
                    <a:close/>
                    <a:moveTo>
                      <a:pt x="3201" y="5487"/>
                    </a:moveTo>
                    <a:cubicBezTo>
                      <a:pt x="2695" y="5487"/>
                      <a:pt x="2286" y="5077"/>
                      <a:pt x="2286" y="4572"/>
                    </a:cubicBezTo>
                    <a:cubicBezTo>
                      <a:pt x="2286" y="4067"/>
                      <a:pt x="2695" y="3658"/>
                      <a:pt x="3201" y="3658"/>
                    </a:cubicBezTo>
                    <a:cubicBezTo>
                      <a:pt x="3706" y="3658"/>
                      <a:pt x="4115" y="4067"/>
                      <a:pt x="4115" y="4572"/>
                    </a:cubicBezTo>
                    <a:cubicBezTo>
                      <a:pt x="4115" y="5077"/>
                      <a:pt x="3706" y="5487"/>
                      <a:pt x="3201" y="5487"/>
                    </a:cubicBezTo>
                    <a:close/>
                    <a:moveTo>
                      <a:pt x="6401" y="5487"/>
                    </a:moveTo>
                    <a:cubicBezTo>
                      <a:pt x="5896" y="5487"/>
                      <a:pt x="5487" y="5077"/>
                      <a:pt x="5487" y="4572"/>
                    </a:cubicBezTo>
                    <a:cubicBezTo>
                      <a:pt x="5487" y="4067"/>
                      <a:pt x="5896" y="3658"/>
                      <a:pt x="6401" y="3658"/>
                    </a:cubicBezTo>
                    <a:cubicBezTo>
                      <a:pt x="6907" y="3658"/>
                      <a:pt x="7316" y="4067"/>
                      <a:pt x="7316" y="4572"/>
                    </a:cubicBezTo>
                    <a:cubicBezTo>
                      <a:pt x="7316" y="5077"/>
                      <a:pt x="6907" y="5487"/>
                      <a:pt x="6401" y="5487"/>
                    </a:cubicBezTo>
                    <a:close/>
                    <a:moveTo>
                      <a:pt x="9602" y="5487"/>
                    </a:moveTo>
                    <a:cubicBezTo>
                      <a:pt x="9097" y="5487"/>
                      <a:pt x="8687" y="5077"/>
                      <a:pt x="8687" y="4572"/>
                    </a:cubicBezTo>
                    <a:cubicBezTo>
                      <a:pt x="8687" y="4067"/>
                      <a:pt x="9097" y="3658"/>
                      <a:pt x="9602" y="3658"/>
                    </a:cubicBezTo>
                    <a:cubicBezTo>
                      <a:pt x="10107" y="3658"/>
                      <a:pt x="10516" y="4067"/>
                      <a:pt x="10516" y="4572"/>
                    </a:cubicBezTo>
                    <a:cubicBezTo>
                      <a:pt x="10516" y="5077"/>
                      <a:pt x="10107" y="5487"/>
                      <a:pt x="9602" y="5487"/>
                    </a:cubicBezTo>
                    <a:close/>
                    <a:moveTo>
                      <a:pt x="9602" y="5487"/>
                    </a:moveTo>
                    <a:close/>
                  </a:path>
                </a:pathLst>
              </a:custGeom>
              <a:solidFill>
                <a:schemeClr val="bg1"/>
              </a:solidFill>
              <a:ln w="25400">
                <a:noFill/>
                <a:bevel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endParaRPr altLang="zh-CN" lang="zh-CN">
                  <a:solidFill>
                    <a:srgbClr val="6E7783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6" l="4796" r="5326" t="7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3407250" y="2921169"/>
            <a:ext cx="5359400" cy="1015663"/>
            <a:chOff x="3965221" y="3154001"/>
            <a:chExt cx="5359400" cy="1015663"/>
          </a:xfrm>
        </p:grpSpPr>
        <p:sp>
          <p:nvSpPr>
            <p:cNvPr id="32" name="文本框 31"/>
            <p:cNvSpPr txBox="1"/>
            <p:nvPr/>
          </p:nvSpPr>
          <p:spPr>
            <a:xfrm>
              <a:off x="3965221" y="3154001"/>
              <a:ext cx="1085554" cy="1015663"/>
            </a:xfrm>
            <a:prstGeom prst="rect">
              <a:avLst/>
            </a:prstGeom>
            <a:noFill/>
          </p:spPr>
          <p:txBody>
            <a:bodyPr rtlCol="0" wrap="none">
              <a:spAutoFit/>
            </a:bodyPr>
            <a:lstStyle/>
            <a:p>
              <a:r>
                <a:rPr altLang="zh-CN" dirty="0" lang="en-US" sz="60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04</a:t>
              </a:r>
              <a:endParaRPr altLang="en-US" dirty="0" lang="zh-CN" sz="60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050436" y="3370358"/>
              <a:ext cx="4274185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altLang="en-US" dirty="0" lang="zh-CN" sz="32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政策支持与未来展望</a:t>
              </a:r>
              <a:endParaRPr altLang="en-US" dirty="0" lang="zh-CN" sz="32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b="64834" l="0" r="52450" 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9870" l="4796" r="68334" t="7905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cstate="print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100000" l="56481" r="100000" t="45230">
                        <a14:foregroundMark x1="99638" x2="99928" y1="46483" y2="91512"/>
                        <a14:foregroundMark x1="97852" x2="82694" y1="46160" y2="71584"/>
                        <a14:foregroundMark x1="80908" x2="57229" y1="70493" y2="98868"/>
                        <a14:foregroundMark x1="96259" x2="81101" y1="47251" y2="68270"/>
                        <a14:foregroundMark x1="65749" x2="59015" y1="82862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06" l="59472" r="5326" t="50250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grpSp>
        <p:nvGrpSpPr>
          <p:cNvPr id="36" name="组合 35"/>
          <p:cNvGrpSpPr/>
          <p:nvPr>
            <p:custDataLst>
              <p:tags r:id="rId5"/>
            </p:custDataLst>
          </p:nvPr>
        </p:nvGrpSpPr>
        <p:grpSpPr>
          <a:xfrm>
            <a:off x="645793" y="402372"/>
            <a:ext cx="6783707" cy="1345898"/>
            <a:chOff x="645793" y="1853347"/>
            <a:chExt cx="6783707" cy="1345898"/>
          </a:xfrm>
        </p:grpSpPr>
        <p:grpSp>
          <p:nvGrpSpPr>
            <p:cNvPr id="31" name="组合 30"/>
            <p:cNvGrpSpPr/>
            <p:nvPr/>
          </p:nvGrpSpPr>
          <p:grpSpPr>
            <a:xfrm>
              <a:off x="1846735" y="1853347"/>
              <a:ext cx="5582765" cy="1345898"/>
              <a:chOff x="1846735" y="1853347"/>
              <a:chExt cx="5582765" cy="1345898"/>
            </a:xfrm>
          </p:grpSpPr>
          <p:sp>
            <p:nvSpPr>
              <p:cNvPr id="14" name="文本框 1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846735" y="2369300"/>
                <a:ext cx="5582765" cy="829945"/>
              </a:xfrm>
              <a:prstGeom prst="rect">
                <a:avLst/>
              </a:prstGeom>
              <a:noFill/>
            </p:spPr>
            <p:txBody>
              <a:bodyPr rtlCol="0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发放农业补贴，提供农村信贷支持，降低农民融资成本。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鼓励农民成立合作社，提高市场竞争力，保障农民权益。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文本框 14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846735" y="1853347"/>
                <a:ext cx="3841750" cy="693420"/>
              </a:xfrm>
              <a:prstGeom prst="rect">
                <a:avLst/>
              </a:prstGeom>
              <a:noFill/>
            </p:spPr>
            <p:txBody>
              <a:bodyPr rtlCol="0" wrap="square">
                <a:noAutofit/>
              </a:bodyPr>
              <a:lstStyle/>
              <a:p>
                <a:r>
                  <a:rPr altLang="en-US" dirty="0" lang="zh-CN" sz="24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国家对三农问题的政策支持</a:t>
                </a:r>
                <a:endParaRPr altLang="en-US" dirty="0" lang="zh-CN" sz="24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45793" y="1922346"/>
              <a:ext cx="813053" cy="813053"/>
              <a:chOff x="442361" y="1769183"/>
              <a:chExt cx="813053" cy="813053"/>
            </a:xfrm>
          </p:grpSpPr>
          <p:sp>
            <p:nvSpPr>
              <p:cNvPr id="12" name="椭圆 11"/>
              <p:cNvSpPr/>
              <p:nvPr>
                <p:custDataLst>
                  <p:tags r:id="rId8"/>
                </p:custDataLst>
              </p:nvPr>
            </p:nvSpPr>
            <p:spPr>
              <a:xfrm rot="8212632">
                <a:off x="442361" y="1769183"/>
                <a:ext cx="813053" cy="813053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endParaRPr altLang="en-US" lang="zh-CN"/>
              </a:p>
            </p:txBody>
          </p:sp>
          <p:sp>
            <p:nvSpPr>
              <p:cNvPr id="13" name="文本框 1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516104" y="1883322"/>
                <a:ext cx="665567" cy="584775"/>
              </a:xfrm>
              <a:prstGeom prst="rect">
                <a:avLst/>
              </a:prstGeom>
              <a:noFill/>
            </p:spPr>
            <p:txBody>
              <a:bodyPr rtlCol="0" wrap="none">
                <a:spAutoFit/>
              </a:bodyPr>
              <a:lstStyle/>
              <a:p>
                <a:r>
                  <a:rPr altLang="zh-CN" dirty="0" lang="en-US" sz="3200">
                    <a:solidFill>
                      <a:schemeClr val="bg1"/>
                    </a:solidFill>
                    <a:latin charset="-122" panose="020B0503020204020204" pitchFamily="34" typeface="微软雅黑"/>
                    <a:ea charset="-122" panose="020B0503020204020204" pitchFamily="34" typeface="微软雅黑"/>
                  </a:rPr>
                  <a:t>01</a:t>
                </a:r>
                <a:endParaRPr altLang="en-US" dirty="0" lang="zh-CN" sz="3200">
                  <a:solidFill>
                    <a:schemeClr val="bg1"/>
                  </a:solidFill>
                  <a:latin charset="-122" panose="020B0503020204020204" pitchFamily="34" typeface="微软雅黑"/>
                  <a:ea charset="-122" panose="020B0503020204020204" pitchFamily="34" typeface="微软雅黑"/>
                </a:endParaRPr>
              </a:p>
            </p:txBody>
          </p:sp>
        </p:grpSp>
      </p:grpSp>
      <p:grpSp>
        <p:nvGrpSpPr>
          <p:cNvPr id="34" name="组合 33"/>
          <p:cNvGrpSpPr/>
          <p:nvPr>
            <p:custDataLst>
              <p:tags r:id="rId10"/>
            </p:custDataLst>
          </p:nvPr>
        </p:nvGrpSpPr>
        <p:grpSpPr>
          <a:xfrm>
            <a:off x="645793" y="4420017"/>
            <a:ext cx="6783707" cy="2332688"/>
            <a:chOff x="645793" y="4938177"/>
            <a:chExt cx="6783707" cy="2332688"/>
          </a:xfrm>
        </p:grpSpPr>
        <p:grpSp>
          <p:nvGrpSpPr>
            <p:cNvPr id="33" name="组合 32"/>
            <p:cNvGrpSpPr/>
            <p:nvPr/>
          </p:nvGrpSpPr>
          <p:grpSpPr>
            <a:xfrm>
              <a:off x="1846735" y="4938177"/>
              <a:ext cx="5582765" cy="2332688"/>
              <a:chOff x="1846735" y="4938177"/>
              <a:chExt cx="5582765" cy="2332688"/>
            </a:xfrm>
          </p:grpSpPr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846735" y="5332845"/>
                <a:ext cx="5582765" cy="1938020"/>
              </a:xfrm>
              <a:prstGeom prst="rect">
                <a:avLst/>
              </a:prstGeom>
              <a:noFill/>
            </p:spPr>
            <p:txBody>
              <a:bodyPr rtlCol="0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加大财政投入，完善补贴政策，加强金融支持。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鼓励农业科技创新，推广绿色生产技术。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加强农村道路、水电等基础设施建设，提升教育、医疗等公共服务水平。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开展职业技能培训，提高农民素质，培养新型农民。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文本框 21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846735" y="4938177"/>
                <a:ext cx="2319049" cy="460375"/>
              </a:xfrm>
              <a:prstGeom prst="rect">
                <a:avLst/>
              </a:prstGeom>
              <a:noFill/>
            </p:spPr>
            <p:txBody>
              <a:bodyPr rtlCol="0" wrap="square">
                <a:spAutoFit/>
              </a:bodyPr>
              <a:lstStyle/>
              <a:p>
                <a:r>
                  <a:rPr altLang="en-US" dirty="0" lang="zh-CN" sz="24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对策与建议</a:t>
                </a:r>
                <a:endParaRPr altLang="en-US" dirty="0" lang="zh-CN" sz="24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45793" y="5122746"/>
              <a:ext cx="813053" cy="813053"/>
              <a:chOff x="442361" y="1769183"/>
              <a:chExt cx="813053" cy="813053"/>
            </a:xfrm>
          </p:grpSpPr>
          <p:sp>
            <p:nvSpPr>
              <p:cNvPr id="19" name="椭圆 18"/>
              <p:cNvSpPr/>
              <p:nvPr>
                <p:custDataLst>
                  <p:tags r:id="rId13"/>
                </p:custDataLst>
              </p:nvPr>
            </p:nvSpPr>
            <p:spPr>
              <a:xfrm rot="8212632">
                <a:off x="442361" y="1769183"/>
                <a:ext cx="813053" cy="813053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endParaRPr altLang="en-US" lang="zh-CN"/>
              </a:p>
            </p:txBody>
          </p:sp>
          <p:sp>
            <p:nvSpPr>
              <p:cNvPr id="20" name="文本框 1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516104" y="1883322"/>
                <a:ext cx="665567" cy="584775"/>
              </a:xfrm>
              <a:prstGeom prst="rect">
                <a:avLst/>
              </a:prstGeom>
              <a:noFill/>
            </p:spPr>
            <p:txBody>
              <a:bodyPr rtlCol="0" wrap="none">
                <a:spAutoFit/>
              </a:bodyPr>
              <a:lstStyle/>
              <a:p>
                <a:r>
                  <a:rPr altLang="zh-CN" dirty="0" lang="en-US" sz="3200">
                    <a:solidFill>
                      <a:schemeClr val="bg1"/>
                    </a:solidFill>
                    <a:latin charset="-122" panose="020B0503020204020204" pitchFamily="34" typeface="微软雅黑"/>
                    <a:ea charset="-122" panose="020B0503020204020204" pitchFamily="34" typeface="微软雅黑"/>
                  </a:rPr>
                  <a:t>03</a:t>
                </a:r>
                <a:endParaRPr altLang="en-US" dirty="0" lang="zh-CN" sz="3200">
                  <a:solidFill>
                    <a:schemeClr val="bg1"/>
                  </a:solidFill>
                  <a:latin charset="-122" panose="020B0503020204020204" pitchFamily="34" typeface="微软雅黑"/>
                  <a:ea charset="-122" panose="020B0503020204020204" pitchFamily="34" typeface="微软雅黑"/>
                </a:endParaRPr>
              </a:p>
            </p:txBody>
          </p:sp>
        </p:grpSp>
      </p:grpSp>
      <p:grpSp>
        <p:nvGrpSpPr>
          <p:cNvPr id="35" name="组合 34"/>
          <p:cNvGrpSpPr/>
          <p:nvPr>
            <p:custDataLst>
              <p:tags r:id="rId15"/>
            </p:custDataLst>
          </p:nvPr>
        </p:nvGrpSpPr>
        <p:grpSpPr>
          <a:xfrm>
            <a:off x="645793" y="2166402"/>
            <a:ext cx="6748937" cy="1923415"/>
            <a:chOff x="645793" y="3085882"/>
            <a:chExt cx="6748937" cy="1923415"/>
          </a:xfrm>
        </p:grpSpPr>
        <p:grpSp>
          <p:nvGrpSpPr>
            <p:cNvPr id="32" name="组合 31"/>
            <p:cNvGrpSpPr/>
            <p:nvPr/>
          </p:nvGrpSpPr>
          <p:grpSpPr>
            <a:xfrm>
              <a:off x="1811810" y="3085882"/>
              <a:ext cx="5582920" cy="1923415"/>
              <a:chOff x="1811810" y="3085882"/>
              <a:chExt cx="5582920" cy="1923415"/>
            </a:xfrm>
          </p:grpSpPr>
          <p:sp>
            <p:nvSpPr>
              <p:cNvPr id="28" name="文本框 27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811810" y="3535462"/>
                <a:ext cx="5582920" cy="1473835"/>
              </a:xfrm>
              <a:prstGeom prst="rect">
                <a:avLst/>
              </a:prstGeom>
              <a:noFill/>
            </p:spPr>
            <p:txBody>
              <a:bodyPr rtlCol="0" wrap="square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altLang="en-US" dirty="0" lang="zh-CN" sz="16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业产业化、现代化加速推进，提高生产效率和农产品质量。大数据、人工智能等技术广泛应用于农业生产、销售。发展绿色农业，实现可持续发展。农村基础设施和公共服务改善，吸引年轻人回乡创业，推动农村发展</a:t>
                </a:r>
                <a:endPara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文本框 28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1811810" y="3085882"/>
                <a:ext cx="3136265" cy="622935"/>
              </a:xfrm>
              <a:prstGeom prst="rect">
                <a:avLst/>
              </a:prstGeom>
              <a:noFill/>
            </p:spPr>
            <p:txBody>
              <a:bodyPr rtlCol="0" wrap="square">
                <a:noAutofit/>
              </a:bodyPr>
              <a:lstStyle/>
              <a:p>
                <a:r>
                  <a:rPr altLang="en-US" dirty="0" lang="zh-CN" sz="240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未来的三农发展趋势</a:t>
                </a:r>
                <a:endParaRPr altLang="en-US" dirty="0" lang="zh-CN" sz="24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45793" y="3522546"/>
              <a:ext cx="813053" cy="813053"/>
              <a:chOff x="442361" y="1769183"/>
              <a:chExt cx="813053" cy="813053"/>
            </a:xfrm>
          </p:grpSpPr>
          <p:sp>
            <p:nvSpPr>
              <p:cNvPr id="26" name="椭圆 25"/>
              <p:cNvSpPr/>
              <p:nvPr>
                <p:custDataLst>
                  <p:tags r:id="rId18"/>
                </p:custDataLst>
              </p:nvPr>
            </p:nvSpPr>
            <p:spPr>
              <a:xfrm rot="8212632">
                <a:off x="442361" y="1769183"/>
                <a:ext cx="813053" cy="813053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endParaRPr altLang="en-US" lang="zh-CN"/>
              </a:p>
            </p:txBody>
          </p:sp>
          <p:sp>
            <p:nvSpPr>
              <p:cNvPr id="27" name="文本框 2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516104" y="1883322"/>
                <a:ext cx="665567" cy="584775"/>
              </a:xfrm>
              <a:prstGeom prst="rect">
                <a:avLst/>
              </a:prstGeom>
              <a:noFill/>
            </p:spPr>
            <p:txBody>
              <a:bodyPr rtlCol="0" wrap="none">
                <a:spAutoFit/>
              </a:bodyPr>
              <a:lstStyle/>
              <a:p>
                <a:r>
                  <a:rPr altLang="zh-CN" dirty="0" lang="en-US" sz="3200">
                    <a:solidFill>
                      <a:schemeClr val="bg1"/>
                    </a:solidFill>
                    <a:latin charset="-122" panose="020B0503020204020204" pitchFamily="34" typeface="微软雅黑"/>
                    <a:ea charset="-122" panose="020B0503020204020204" pitchFamily="34" typeface="微软雅黑"/>
                  </a:rPr>
                  <a:t>02</a:t>
                </a:r>
                <a:endParaRPr altLang="en-US" dirty="0" lang="zh-CN" sz="3200">
                  <a:solidFill>
                    <a:schemeClr val="bg1"/>
                  </a:solidFill>
                  <a:latin charset="-122" panose="020B0503020204020204" pitchFamily="34" typeface="微软雅黑"/>
                  <a:ea charset="-122" panose="020B0503020204020204" pitchFamily="34" typeface="微软雅黑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20660" y="10160"/>
            <a:ext cx="4371340" cy="68478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b="64834" l="0" r="52450" 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9870" l="4796" r="68334" t="7905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cstate="print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100000" l="56481" r="100000" t="45230">
                        <a14:foregroundMark x1="99638" x2="99928" y1="46483" y2="91512"/>
                        <a14:foregroundMark x1="97852" x2="82694" y1="46160" y2="71584"/>
                        <a14:foregroundMark x1="80908" x2="57229" y1="70493" y2="98868"/>
                        <a14:foregroundMark x1="96259" x2="81101" y1="47251" y2="68270"/>
                        <a14:foregroundMark x1="65749" x2="59015" y1="82862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06" l="59472" r="5326" t="50250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blipFill dpi="0" rotWithShape="1">
            <a:blip r:embed="rId5"/>
            <a:srcRect/>
            <a:tile algn="ctr" flip="none" sx="100000" sy="100000" tx="0" ty="0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altLang="en-US" lang="zh-CN"/>
          </a:p>
        </p:txBody>
      </p:sp>
      <p:sp>
        <p:nvSpPr>
          <p:cNvPr id="9" name="文本框 8"/>
          <p:cNvSpPr txBox="1"/>
          <p:nvPr/>
        </p:nvSpPr>
        <p:spPr>
          <a:xfrm>
            <a:off x="114935" y="3930650"/>
            <a:ext cx="5644515" cy="64516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altLang="en-US" dirty="0" lang="zh-CN" sz="3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总结</a:t>
            </a:r>
            <a:endParaRPr altLang="en-US" dirty="0" lang="zh-CN" sz="3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7510" y="4812263"/>
            <a:ext cx="5644190" cy="1938020"/>
          </a:xfrm>
          <a:prstGeom prst="rect">
            <a:avLst/>
          </a:prstGeom>
          <a:noFill/>
          <a:ln>
            <a:noFill/>
          </a:ln>
        </p:spPr>
        <p:txBody>
          <a:bodyPr rtlCol="0" wrap="square">
            <a:spAutoFit/>
          </a:bodyPr>
          <a:lstStyle/>
          <a:p>
            <a:pPr>
              <a:lnSpc>
                <a:spcPct val="150000"/>
              </a:lnSpc>
            </a:pPr>
            <a:r>
              <a: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三农问题作为一个复杂的系统性问题，涵盖了农业、农村、农民这三大紧密相连的领域，其形成和发展受到来自政策、市场、技术、社会结构等多方面因素的综合作用。</a:t>
            </a:r>
            <a:endParaRPr altLang="en-US" dirty="0" lang="zh-CN" sz="1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政策方面，土地、补贴、产业扶持等政策的调整，直接影响着农业生产的积极性、农村建设的方向以及农民的切身利益；</a:t>
            </a:r>
            <a:endParaRPr altLang="en-US" dirty="0" lang="zh-CN" sz="16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75074" y="4920208"/>
            <a:ext cx="5581963" cy="1938020"/>
            <a:chOff x="6275074" y="5152666"/>
            <a:chExt cx="5581963" cy="1938020"/>
          </a:xfrm>
        </p:grpSpPr>
        <p:sp>
          <p:nvSpPr>
            <p:cNvPr id="10" name="文本框 9"/>
            <p:cNvSpPr txBox="1"/>
            <p:nvPr/>
          </p:nvSpPr>
          <p:spPr>
            <a:xfrm>
              <a:off x="7057482" y="5152666"/>
              <a:ext cx="4799555" cy="1938020"/>
            </a:xfrm>
            <a:prstGeom prst="rect">
              <a:avLst/>
            </a:prstGeom>
            <a:noFill/>
          </p:spPr>
          <p:txBody>
            <a:bodyPr rtlCol="0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技术层面，农业科技的创新程度与应用水平，在很大程度上决定了农业生产的效率和质量；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而社会结构的变迁，例如人口流动、城镇化进程等，深刻改变着农村的劳动力结构、社会关系以及发展模式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6275074" y="5186427"/>
              <a:ext cx="720000" cy="720000"/>
              <a:chOff x="574719" y="5771492"/>
              <a:chExt cx="720000" cy="7200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574719" y="5771492"/>
                <a:ext cx="720000" cy="720000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endParaRPr altLang="en-US" lang="zh-CN"/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cstate="print"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719" y="5825492"/>
                <a:ext cx="612000" cy="612000"/>
              </a:xfrm>
              <a:prstGeom prst="rect">
                <a:avLst/>
              </a:prstGeom>
            </p:spPr>
          </p:pic>
        </p:grpSp>
      </p:grpSp>
      <p:grpSp>
        <p:nvGrpSpPr>
          <p:cNvPr id="4" name="组合 3"/>
          <p:cNvGrpSpPr/>
          <p:nvPr/>
        </p:nvGrpSpPr>
        <p:grpSpPr>
          <a:xfrm>
            <a:off x="6275074" y="3930840"/>
            <a:ext cx="5581964" cy="829945"/>
            <a:chOff x="6275074" y="3797538"/>
            <a:chExt cx="5581964" cy="829945"/>
          </a:xfrm>
        </p:grpSpPr>
        <p:sp>
          <p:nvSpPr>
            <p:cNvPr id="14" name="文本框 13"/>
            <p:cNvSpPr txBox="1"/>
            <p:nvPr/>
          </p:nvSpPr>
          <p:spPr>
            <a:xfrm>
              <a:off x="7057482" y="3797538"/>
              <a:ext cx="4799556" cy="829945"/>
            </a:xfrm>
            <a:prstGeom prst="rect">
              <a:avLst/>
            </a:prstGeom>
            <a:noFill/>
          </p:spPr>
          <p:txBody>
            <a:bodyPr rtlCol="0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altLang="en-US" dirty="0" lang="zh-CN" sz="16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市场因素中，农产品价格的波动、市场需求的变化，时刻左右着农业产业的经济效益和农民的收入；</a:t>
              </a:r>
              <a:endParaRPr altLang="en-US" dirty="0" lang="zh-CN" sz="16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275074" y="3831299"/>
              <a:ext cx="720000" cy="720000"/>
              <a:chOff x="573819" y="3386764"/>
              <a:chExt cx="720000" cy="720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73819" y="3386764"/>
                <a:ext cx="720000" cy="720000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endParaRPr altLang="en-US" lang="zh-CN"/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cstate="print"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7819" y="3440764"/>
                <a:ext cx="612000" cy="612000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cstate="print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7" t="28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470025" y="2383155"/>
            <a:ext cx="9354820" cy="20910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altLang="en-US" dirty="0" lang="zh-CN" sz="5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感谢各位的</a:t>
            </a:r>
            <a:r>
              <a:rPr altLang="en-US" dirty="0" lang="zh-CN" sz="5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观看</a:t>
            </a:r>
            <a:endParaRPr altLang="en-US" dirty="0" lang="zh-CN" sz="54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altLang="en-US" dirty="0" lang="zh-CN" sz="540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期待共同推进三农问题的解决</a:t>
            </a:r>
            <a:endParaRPr altLang="en-US" dirty="0" lang="zh-CN" sz="540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2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3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4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5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6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7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8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9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10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11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12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13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4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5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6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7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8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9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20.xml><?xml version="1.0" encoding="utf-8"?>
<p:tagLst xmlns:p="http://schemas.openxmlformats.org/presentationml/2006/main">
  <p:tag name="KSO_WM_DIAGRAM_VIRTUALLY_FRAME" val="{&quot;height&quot;:306.8116535433071,&quot;left&quot;:495.83535433070864,&quot;top&quot;:166.91,&quot;width&quot;:428.9633858267716}"/>
</p:tagLst>
</file>

<file path=ppt/tags/tag21.xml><?xml version="1.0" encoding="utf-8"?>
<p:tagLst xmlns:p="http://schemas.openxmlformats.org/presentationml/2006/main">
  <p:tag name="KSO_WM_DIAGRAM_VIRTUALLY_FRAME" val="{&quot;height&quot;:306.8116535433071,&quot;left&quot;:495.83535433070864,&quot;top&quot;:166.91,&quot;width&quot;:428.9633858267716}"/>
</p:tagLst>
</file>

<file path=ppt/tags/tag22.xml><?xml version="1.0" encoding="utf-8"?>
<p:tagLst xmlns:p="http://schemas.openxmlformats.org/presentationml/2006/main">
  <p:tag name="KSO_WM_DIAGRAM_VIRTUALLY_FRAME" val="{&quot;height&quot;:306.8116535433071,&quot;left&quot;:495.83535433070864,&quot;top&quot;:166.91,&quot;width&quot;:428.9633858267716}"/>
</p:tagLst>
</file>

<file path=ppt/tags/tag23.xml><?xml version="1.0" encoding="utf-8"?>
<p:tagLst xmlns:p="http://schemas.openxmlformats.org/presentationml/2006/main">
  <p:tag name="KSO_WM_DIAGRAM_VIRTUALLY_FRAME" val="{&quot;height&quot;:306.8116535433071,&quot;left&quot;:495.83535433070864,&quot;top&quot;:166.91,&quot;width&quot;:428.9633858267716}"/>
</p:tagLst>
</file>

<file path=ppt/tags/tag24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25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26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27.xml><?xml version="1.0" encoding="utf-8"?>
<p:tagLst xmlns:p="http://schemas.openxmlformats.org/presentationml/2006/main">
  <p:tag name="KSO_WM_DIAGRAM_VIRTUALLY_FRAME" val="{&quot;height&quot;:512.4656692913386,&quot;left&quot;:44.72039370078737,&quot;top&quot;:154.84291338582676,&quot;width&quot;:849.2796062992129}"/>
</p:tagLst>
</file>

<file path=ppt/tags/tag28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29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30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31.xml><?xml version="1.0" encoding="utf-8"?>
<p:tagLst xmlns:p="http://schemas.openxmlformats.org/presentationml/2006/main">
  <p:tag name="KSO_WM_DIAGRAM_VIRTUALLY_FRAME" val="{&quot;height&quot;:512.4656692913386,&quot;left&quot;:44.72039370078737,&quot;top&quot;:154.84291338582676,&quot;width&quot;:849.2796062992129}"/>
</p:tagLst>
</file>

<file path=ppt/tags/tag32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33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34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35.xml><?xml version="1.0" encoding="utf-8"?>
<p:tagLst xmlns:p="http://schemas.openxmlformats.org/presentationml/2006/main">
  <p:tag name="KSO_WM_DIAGRAM_VIRTUALLY_FRAME" val="{&quot;height&quot;:512.4656692913386,&quot;left&quot;:44.72039370078737,&quot;top&quot;:154.84291338582676,&quot;width&quot;:849.2796062992129}"/>
</p:tagLst>
</file>

<file path=ppt/tags/tag36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37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38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39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0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1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2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3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4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5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6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7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8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9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50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51.xml><?xml version="1.0" encoding="utf-8"?>
<p:tagLst xmlns:p="http://schemas.openxmlformats.org/presentationml/2006/main">
  <p:tag name="COMMONDATA" val="eyJoZGlkIjoiMWFiNWU5MDZkOTdhOTkwZmU2NDUwMzRjY2M4ZTJjMzQifQ=="/>
  <p:tag name="KSO_WPP_MARK_KEY" val="bbc51847-0691-4304-a0ac-1a22c4400c8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s5upg2n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 xmlns:xsi="http://www.w3.org/2001/XMLSchema-instance">
  <TotalTime>0</TotalTime>
  <Words>1883</Words>
  <Application>WPS 演示</Application>
  <PresentationFormat>宽屏</PresentationFormat>
  <Paragraphs>155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Company xsi:nil="true"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2020-06-26T00:28:00Z</dcterms:created>
  <cp:lastModifiedBy>醴酒</cp:lastModifiedBy>
  <dcterms:modified xsi:type="dcterms:W3CDTF">2025-04-29T15:46:53Z</dcterms:modified>
  <cp:revision>31</cp:revi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6C18116D581448DDB2B51570C68EC51D_12</vt:lpwstr>
  </property>
  <property fmtid="{D5CDD505-2E9C-101B-9397-08002B2CF9AE}" pid="4" name="KSOTemplateUUID">
    <vt:lpwstr>v1.0_mb_TOzfwQJKIkXr6ltSdrKxHQ==</vt:lpwstr>
  </property>
</Properties>
</file>