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embeddedFontLst>
    <p:embeddedFont>
      <p:font typeface="OPPOSans B" panose="02010600030101010101" charset="-122"/>
      <p:regular r:id="rId22"/>
    </p:embeddedFont>
    <p:embeddedFont>
      <p:font typeface="OPPOSans H" panose="02010600030101010101" charset="-122"/>
      <p:regular r:id="rId23"/>
    </p:embeddedFont>
    <p:embeddedFont>
      <p:font typeface="Source Han Sans" panose="02010600030101010101" charset="-122"/>
      <p:regular r:id="rId24"/>
    </p:embeddedFont>
    <p:embeddedFont>
      <p:font typeface="Source Han Sans CN Bold" panose="02010600030101010101" charset="-122"/>
      <p:regular r:id="rId2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13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8091769" y="-150930"/>
            <a:ext cx="4252948" cy="3057613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06406" y="2906683"/>
            <a:ext cx="4053143" cy="4122193"/>
          </a:xfrm>
          <a:prstGeom prst="roundRect">
            <a:avLst>
              <a:gd name="adj" fmla="val 3617"/>
            </a:avLst>
          </a:prstGeom>
          <a:solidFill>
            <a:schemeClr val="accent2">
              <a:alpha val="50000"/>
            </a:schemeClr>
          </a:solidFill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</a:blip>
          <a:srcRect l="25858" r="25858"/>
          <a:stretch>
            <a:fillRect/>
          </a:stretch>
        </p:blipFill>
        <p:spPr>
          <a:xfrm>
            <a:off x="7125193" y="456557"/>
            <a:ext cx="4531708" cy="5260045"/>
          </a:xfrm>
          <a:custGeom>
            <a:avLst/>
            <a:gdLst>
              <a:gd name="connsiteX0" fmla="*/ 149729 w 4405086"/>
              <a:gd name="connsiteY0" fmla="*/ 0 h 4618093"/>
              <a:gd name="connsiteX1" fmla="*/ 4255357 w 4405086"/>
              <a:gd name="connsiteY1" fmla="*/ 0 h 4618093"/>
              <a:gd name="connsiteX2" fmla="*/ 4405086 w 4405086"/>
              <a:gd name="connsiteY2" fmla="*/ 149729 h 4618093"/>
              <a:gd name="connsiteX3" fmla="*/ 4405086 w 4405086"/>
              <a:gd name="connsiteY3" fmla="*/ 4468364 h 4618093"/>
              <a:gd name="connsiteX4" fmla="*/ 4255357 w 4405086"/>
              <a:gd name="connsiteY4" fmla="*/ 4618093 h 4618093"/>
              <a:gd name="connsiteX5" fmla="*/ 149729 w 4405086"/>
              <a:gd name="connsiteY5" fmla="*/ 4618093 h 4618093"/>
              <a:gd name="connsiteX6" fmla="*/ 0 w 4405086"/>
              <a:gd name="connsiteY6" fmla="*/ 4468364 h 4618093"/>
              <a:gd name="connsiteX7" fmla="*/ 0 w 4405086"/>
              <a:gd name="connsiteY7" fmla="*/ 149729 h 4618093"/>
              <a:gd name="connsiteX8" fmla="*/ 149729 w 4405086"/>
              <a:gd name="connsiteY8" fmla="*/ 0 h 4618093"/>
            </a:gdLst>
            <a:ahLst/>
            <a:cxnLst/>
            <a:rect l="l" t="t" r="r" b="b"/>
            <a:pathLst>
              <a:path w="4405086" h="4618093">
                <a:moveTo>
                  <a:pt x="149729" y="0"/>
                </a:moveTo>
                <a:lnTo>
                  <a:pt x="4255357" y="0"/>
                </a:lnTo>
                <a:cubicBezTo>
                  <a:pt x="4338050" y="0"/>
                  <a:pt x="4405086" y="67036"/>
                  <a:pt x="4405086" y="149729"/>
                </a:cubicBezTo>
                <a:lnTo>
                  <a:pt x="4405086" y="4468364"/>
                </a:lnTo>
                <a:cubicBezTo>
                  <a:pt x="4405086" y="4551057"/>
                  <a:pt x="4338050" y="4618093"/>
                  <a:pt x="4255357" y="4618093"/>
                </a:cubicBezTo>
                <a:lnTo>
                  <a:pt x="149729" y="4618093"/>
                </a:lnTo>
                <a:cubicBezTo>
                  <a:pt x="67036" y="4618093"/>
                  <a:pt x="0" y="4551057"/>
                  <a:pt x="0" y="4468364"/>
                </a:cubicBezTo>
                <a:lnTo>
                  <a:pt x="0" y="149729"/>
                </a:lnTo>
                <a:cubicBezTo>
                  <a:pt x="0" y="67036"/>
                  <a:pt x="67036" y="0"/>
                  <a:pt x="149729" y="0"/>
                </a:cubicBezTo>
                <a:close/>
              </a:path>
            </a:pathLst>
          </a:custGeom>
          <a:noFill/>
          <a:ln cap="sq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6686662" y="914026"/>
            <a:ext cx="4531707" cy="5248260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14155" y="5122365"/>
            <a:ext cx="838562" cy="838562"/>
            <a:chOff x="6414155" y="5122365"/>
            <a:chExt cx="838562" cy="838562"/>
          </a:xfrm>
        </p:grpSpPr>
        <p:sp>
          <p:nvSpPr>
            <p:cNvPr id="9" name="标题 1"/>
            <p:cNvSpPr txBox="1"/>
            <p:nvPr/>
          </p:nvSpPr>
          <p:spPr>
            <a:xfrm>
              <a:off x="6428473" y="5136683"/>
              <a:ext cx="809927" cy="809927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18900000" flipH="1">
              <a:off x="6550589" y="5231540"/>
              <a:ext cx="565693" cy="620213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6457734" y="1486742"/>
            <a:ext cx="433689" cy="433689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939695" y="1046650"/>
            <a:ext cx="571750" cy="5717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73366" y="641846"/>
            <a:ext cx="2064709" cy="457200"/>
          </a:xfrm>
          <a:prstGeom prst="roundRect">
            <a:avLst>
              <a:gd name="adj" fmla="val 1579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01267" y="770551"/>
            <a:ext cx="1608907" cy="19979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907262" y="738918"/>
            <a:ext cx="554162" cy="554162"/>
            <a:chOff x="10907262" y="738918"/>
            <a:chExt cx="554162" cy="554162"/>
          </a:xfrm>
        </p:grpSpPr>
        <p:sp>
          <p:nvSpPr>
            <p:cNvPr id="16" name="标题 1"/>
            <p:cNvSpPr txBox="1"/>
            <p:nvPr/>
          </p:nvSpPr>
          <p:spPr>
            <a:xfrm>
              <a:off x="10916724" y="748380"/>
              <a:ext cx="535239" cy="535239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 rot="18900000" flipH="1">
              <a:off x="10997424" y="811066"/>
              <a:ext cx="373837" cy="409867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8" name="标题 1"/>
          <p:cNvSpPr txBox="1"/>
          <p:nvPr/>
        </p:nvSpPr>
        <p:spPr>
          <a:xfrm>
            <a:off x="10863080" y="5397633"/>
            <a:ext cx="660722" cy="660721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976397" y="5015935"/>
            <a:ext cx="128555" cy="128555"/>
          </a:xfrm>
          <a:prstGeom prst="plus">
            <a:avLst>
              <a:gd name="adj" fmla="val 38572"/>
            </a:avLst>
          </a:prstGeom>
          <a:gradFill>
            <a:gsLst>
              <a:gs pos="0">
                <a:schemeClr val="accent2">
                  <a:alpha val="28000"/>
                </a:schemeClr>
              </a:gs>
              <a:gs pos="100000">
                <a:schemeClr val="accent1">
                  <a:alpha val="35000"/>
                </a:schemeClr>
              </a:gs>
            </a:gsLst>
            <a:lin ang="2700000" scaled="0"/>
          </a:gradFill>
          <a:ln w="508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30457" y="1760647"/>
            <a:ext cx="2539001" cy="117780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endParaRPr kumimoji="1" lang="zh-CN" altLang="en-US" dirty="0"/>
          </a:p>
        </p:txBody>
      </p:sp>
      <p:sp>
        <p:nvSpPr>
          <p:cNvPr id="21" name="标题 1"/>
          <p:cNvSpPr txBox="1"/>
          <p:nvPr/>
        </p:nvSpPr>
        <p:spPr>
          <a:xfrm>
            <a:off x="3322175" y="2329648"/>
            <a:ext cx="2549531" cy="8039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73547" y="2782095"/>
            <a:ext cx="5112250" cy="175131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933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“三农”问题：中国现代化进程的关键课题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8489" y="4795568"/>
            <a:ext cx="4868111" cy="642258"/>
          </a:xfrm>
          <a:prstGeom prst="roundRect">
            <a:avLst/>
          </a:prstGeom>
          <a:solidFill>
            <a:schemeClr val="bg1"/>
          </a:solidFill>
          <a:ln w="12700" cap="sq">
            <a:solidFill>
              <a:schemeClr val="accent1">
                <a:shade val="15000"/>
              </a:schemeClr>
            </a:solidFill>
            <a:miter/>
          </a:ln>
          <a:effectLst>
            <a:outerShdw blurRad="647700" dist="279400" dir="5400000" sx="98000" sy="98000" algn="t" rotWithShape="0">
              <a:schemeClr val="accent1"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570716" y="4951341"/>
            <a:ext cx="1215351" cy="330712"/>
          </a:xfrm>
          <a:prstGeom prst="roundRect">
            <a:avLst>
              <a:gd name="adj" fmla="val 18730"/>
            </a:avLst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 </a:t>
            </a:r>
            <a:endParaRPr kumimoji="1" lang="zh-CN" altLang="en-US" dirty="0"/>
          </a:p>
        </p:txBody>
      </p:sp>
      <p:sp>
        <p:nvSpPr>
          <p:cNvPr id="25" name="标题 1"/>
          <p:cNvSpPr txBox="1"/>
          <p:nvPr/>
        </p:nvSpPr>
        <p:spPr>
          <a:xfrm>
            <a:off x="1400767" y="4938780"/>
            <a:ext cx="935951" cy="330712"/>
          </a:xfrm>
          <a:prstGeom prst="roundRect">
            <a:avLst>
              <a:gd name="adj" fmla="val 18730"/>
            </a:avLst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800" dirty="0" err="1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时间</a:t>
            </a:r>
            <a:r>
              <a:rPr kumimoji="1" lang="en-US" altLang="zh-CN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：</a:t>
            </a:r>
            <a:endParaRPr kumimoji="1" lang="zh-CN" altLang="en-US" dirty="0"/>
          </a:p>
        </p:txBody>
      </p:sp>
      <p:sp>
        <p:nvSpPr>
          <p:cNvPr id="26" name="标题 1"/>
          <p:cNvSpPr txBox="1"/>
          <p:nvPr/>
        </p:nvSpPr>
        <p:spPr>
          <a:xfrm>
            <a:off x="668490" y="4795568"/>
            <a:ext cx="623291" cy="642258"/>
          </a:xfrm>
          <a:custGeom>
            <a:avLst/>
            <a:gdLst>
              <a:gd name="connsiteX0" fmla="*/ 107045 w 623291"/>
              <a:gd name="connsiteY0" fmla="*/ 0 h 642258"/>
              <a:gd name="connsiteX1" fmla="*/ 623291 w 623291"/>
              <a:gd name="connsiteY1" fmla="*/ 0 h 642258"/>
              <a:gd name="connsiteX2" fmla="*/ 623291 w 623291"/>
              <a:gd name="connsiteY2" fmla="*/ 642258 h 642258"/>
              <a:gd name="connsiteX3" fmla="*/ 107045 w 623291"/>
              <a:gd name="connsiteY3" fmla="*/ 642258 h 642258"/>
              <a:gd name="connsiteX4" fmla="*/ 0 w 623291"/>
              <a:gd name="connsiteY4" fmla="*/ 535213 h 642258"/>
              <a:gd name="connsiteX5" fmla="*/ 0 w 623291"/>
              <a:gd name="connsiteY5" fmla="*/ 107045 h 642258"/>
              <a:gd name="connsiteX6" fmla="*/ 107045 w 623291"/>
              <a:gd name="connsiteY6" fmla="*/ 0 h 642258"/>
            </a:gdLst>
            <a:ahLst/>
            <a:cxnLst/>
            <a:rect l="l" t="t" r="r" b="b"/>
            <a:pathLst>
              <a:path w="623291" h="642258">
                <a:moveTo>
                  <a:pt x="107045" y="0"/>
                </a:moveTo>
                <a:lnTo>
                  <a:pt x="623291" y="0"/>
                </a:lnTo>
                <a:lnTo>
                  <a:pt x="623291" y="642258"/>
                </a:lnTo>
                <a:lnTo>
                  <a:pt x="107045" y="642258"/>
                </a:lnTo>
                <a:cubicBezTo>
                  <a:pt x="47926" y="642258"/>
                  <a:pt x="0" y="594332"/>
                  <a:pt x="0" y="535213"/>
                </a:cubicBezTo>
                <a:lnTo>
                  <a:pt x="0" y="107045"/>
                </a:lnTo>
                <a:cubicBezTo>
                  <a:pt x="0" y="47926"/>
                  <a:pt x="47926" y="0"/>
                  <a:pt x="107045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solidFill>
              <a:schemeClr val="accent1">
                <a:shade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07963" y="4954421"/>
            <a:ext cx="344344" cy="324552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510516" y="4951341"/>
            <a:ext cx="974051" cy="330712"/>
          </a:xfrm>
          <a:prstGeom prst="roundRect">
            <a:avLst>
              <a:gd name="adj" fmla="val 18730"/>
            </a:avLst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 dirty="0"/>
          </a:p>
        </p:txBody>
      </p:sp>
      <p:sp>
        <p:nvSpPr>
          <p:cNvPr id="29" name="标题 1"/>
          <p:cNvSpPr txBox="1"/>
          <p:nvPr/>
        </p:nvSpPr>
        <p:spPr>
          <a:xfrm>
            <a:off x="2049829" y="4946380"/>
            <a:ext cx="1012151" cy="330712"/>
          </a:xfrm>
          <a:prstGeom prst="roundRect">
            <a:avLst>
              <a:gd name="adj" fmla="val 18730"/>
            </a:avLst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en-US" altLang="zh-CN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2025.4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89034" y="1575713"/>
            <a:ext cx="1095056" cy="1095056"/>
          </a:xfrm>
          <a:prstGeom prst="ellipse">
            <a:avLst/>
          </a:prstGeom>
          <a:gradFill>
            <a:gsLst>
              <a:gs pos="0">
                <a:schemeClr val="accent1">
                  <a:alpha val="70000"/>
                </a:schemeClr>
              </a:gs>
              <a:gs pos="100000">
                <a:schemeClr val="bg1"/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6565282" y="2832119"/>
            <a:ext cx="6849849" cy="6849849"/>
          </a:xfrm>
          <a:prstGeom prst="ellipse">
            <a:avLst/>
          </a:prstGeom>
          <a:gradFill>
            <a:gsLst>
              <a:gs pos="0">
                <a:schemeClr val="accent1">
                  <a:alpha val="70000"/>
                </a:schemeClr>
              </a:gs>
              <a:gs pos="100000">
                <a:schemeClr val="bg1"/>
              </a:gs>
            </a:gsLst>
            <a:lin ang="5400000" scaled="0"/>
          </a:gra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05958" y="2086707"/>
            <a:ext cx="5057039" cy="2976612"/>
          </a:xfrm>
          <a:prstGeom prst="roundRect">
            <a:avLst>
              <a:gd name="adj" fmla="val 10915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05959" y="1973563"/>
            <a:ext cx="5057039" cy="2976612"/>
          </a:xfrm>
          <a:prstGeom prst="roundRect">
            <a:avLst>
              <a:gd name="adj" fmla="val 10915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5440283" y="2162703"/>
            <a:ext cx="172137" cy="170330"/>
          </a:xfrm>
          <a:prstGeom prst="ellipse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16669" y="2162703"/>
            <a:ext cx="172137" cy="170330"/>
          </a:xfrm>
          <a:prstGeom prst="ellipse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486690" y="1651378"/>
            <a:ext cx="127722" cy="607267"/>
          </a:xfrm>
          <a:prstGeom prst="arc">
            <a:avLst>
              <a:gd name="adj1" fmla="val 10310448"/>
              <a:gd name="adj2" fmla="val 6090222"/>
            </a:avLst>
          </a:prstGeom>
          <a:noFill/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255932" y="1651378"/>
            <a:ext cx="127722" cy="607267"/>
          </a:xfrm>
          <a:prstGeom prst="arc">
            <a:avLst>
              <a:gd name="adj1" fmla="val 10310448"/>
              <a:gd name="adj2" fmla="val 6090222"/>
            </a:avLst>
          </a:prstGeom>
          <a:noFill/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763340" y="2832119"/>
            <a:ext cx="3342276" cy="19295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农村是生态环境的守护者，拥有丰富的自然资源和生态景观，是维护生态平衡、保障生态安全的重要区域。
推进农村绿色发展，加强生态保护和修复，发展生态农业、循环农业，实现农村经济发展与生态保护相协调。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657668" y="1848562"/>
            <a:ext cx="3553621" cy="749861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008779" y="1922846"/>
            <a:ext cx="2851398" cy="6012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农村生态环境的重要性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216302" y="2086707"/>
            <a:ext cx="5057039" cy="2976612"/>
          </a:xfrm>
          <a:prstGeom prst="roundRect">
            <a:avLst>
              <a:gd name="adj" fmla="val 10915"/>
            </a:avLst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6216303" y="1973563"/>
            <a:ext cx="5057039" cy="2976612"/>
          </a:xfrm>
          <a:prstGeom prst="roundRect">
            <a:avLst>
              <a:gd name="adj" fmla="val 10915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bg1"/>
              </a:gs>
            </a:gsLst>
            <a:lin ang="5400000" scaled="0"/>
          </a:gra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0750627" y="2162703"/>
            <a:ext cx="172137" cy="170330"/>
          </a:xfrm>
          <a:prstGeom prst="ellipse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6527013" y="2162703"/>
            <a:ext cx="172137" cy="170330"/>
          </a:xfrm>
          <a:prstGeom prst="ellipse">
            <a:avLst/>
          </a:prstGeom>
          <a:solidFill>
            <a:schemeClr val="bg1"/>
          </a:solidFill>
          <a:ln w="1905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0797034" y="1651378"/>
            <a:ext cx="127722" cy="607267"/>
          </a:xfrm>
          <a:prstGeom prst="arc">
            <a:avLst>
              <a:gd name="adj1" fmla="val 10310448"/>
              <a:gd name="adj2" fmla="val 6090222"/>
            </a:avLst>
          </a:prstGeom>
          <a:noFill/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6566276" y="1651378"/>
            <a:ext cx="127722" cy="607267"/>
          </a:xfrm>
          <a:prstGeom prst="arc">
            <a:avLst>
              <a:gd name="adj1" fmla="val 10310448"/>
              <a:gd name="adj2" fmla="val 6090222"/>
            </a:avLst>
          </a:prstGeom>
          <a:noFill/>
          <a:ln w="381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073684" y="2832119"/>
            <a:ext cx="3342276" cy="19295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可持续农业是未来农业发展的必然选择，注重资源节约、环境友好和生态平衡，提高农业资源利用效率。
加强农业科技研发和推广应用，推广绿色防控、节水灌溉等技术，推动农业可持续发展。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6968012" y="1848562"/>
            <a:ext cx="3553621" cy="749861"/>
          </a:xfrm>
          <a:prstGeom prst="roundRect">
            <a:avLst/>
          </a:prstGeom>
          <a:solidFill>
            <a:schemeClr val="accent1"/>
          </a:solidFill>
          <a:ln w="1905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7319123" y="1922846"/>
            <a:ext cx="2851398" cy="601292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可持续农业的发展方向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生态安全的保障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6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7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8091769" y="-150930"/>
            <a:ext cx="4252948" cy="3057613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06406" y="2906683"/>
            <a:ext cx="4053143" cy="4122193"/>
          </a:xfrm>
          <a:prstGeom prst="roundRect">
            <a:avLst>
              <a:gd name="adj" fmla="val 3617"/>
            </a:avLst>
          </a:prstGeom>
          <a:solidFill>
            <a:schemeClr val="accent2">
              <a:alpha val="50000"/>
            </a:schemeClr>
          </a:solidFill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</a:blip>
          <a:srcRect l="25858" r="25858"/>
          <a:stretch>
            <a:fillRect/>
          </a:stretch>
        </p:blipFill>
        <p:spPr>
          <a:xfrm>
            <a:off x="7125193" y="456557"/>
            <a:ext cx="4531708" cy="5260045"/>
          </a:xfrm>
          <a:custGeom>
            <a:avLst/>
            <a:gdLst>
              <a:gd name="connsiteX0" fmla="*/ 149729 w 4405086"/>
              <a:gd name="connsiteY0" fmla="*/ 0 h 4618093"/>
              <a:gd name="connsiteX1" fmla="*/ 4255357 w 4405086"/>
              <a:gd name="connsiteY1" fmla="*/ 0 h 4618093"/>
              <a:gd name="connsiteX2" fmla="*/ 4405086 w 4405086"/>
              <a:gd name="connsiteY2" fmla="*/ 149729 h 4618093"/>
              <a:gd name="connsiteX3" fmla="*/ 4405086 w 4405086"/>
              <a:gd name="connsiteY3" fmla="*/ 4468364 h 4618093"/>
              <a:gd name="connsiteX4" fmla="*/ 4255357 w 4405086"/>
              <a:gd name="connsiteY4" fmla="*/ 4618093 h 4618093"/>
              <a:gd name="connsiteX5" fmla="*/ 149729 w 4405086"/>
              <a:gd name="connsiteY5" fmla="*/ 4618093 h 4618093"/>
              <a:gd name="connsiteX6" fmla="*/ 0 w 4405086"/>
              <a:gd name="connsiteY6" fmla="*/ 4468364 h 4618093"/>
              <a:gd name="connsiteX7" fmla="*/ 0 w 4405086"/>
              <a:gd name="connsiteY7" fmla="*/ 149729 h 4618093"/>
              <a:gd name="connsiteX8" fmla="*/ 149729 w 4405086"/>
              <a:gd name="connsiteY8" fmla="*/ 0 h 4618093"/>
            </a:gdLst>
            <a:ahLst/>
            <a:cxnLst/>
            <a:rect l="l" t="t" r="r" b="b"/>
            <a:pathLst>
              <a:path w="4405086" h="4618093">
                <a:moveTo>
                  <a:pt x="149729" y="0"/>
                </a:moveTo>
                <a:lnTo>
                  <a:pt x="4255357" y="0"/>
                </a:lnTo>
                <a:cubicBezTo>
                  <a:pt x="4338050" y="0"/>
                  <a:pt x="4405086" y="67036"/>
                  <a:pt x="4405086" y="149729"/>
                </a:cubicBezTo>
                <a:lnTo>
                  <a:pt x="4405086" y="4468364"/>
                </a:lnTo>
                <a:cubicBezTo>
                  <a:pt x="4405086" y="4551057"/>
                  <a:pt x="4338050" y="4618093"/>
                  <a:pt x="4255357" y="4618093"/>
                </a:cubicBezTo>
                <a:lnTo>
                  <a:pt x="149729" y="4618093"/>
                </a:lnTo>
                <a:cubicBezTo>
                  <a:pt x="67036" y="4618093"/>
                  <a:pt x="0" y="4551057"/>
                  <a:pt x="0" y="4468364"/>
                </a:cubicBezTo>
                <a:lnTo>
                  <a:pt x="0" y="149729"/>
                </a:lnTo>
                <a:cubicBezTo>
                  <a:pt x="0" y="67036"/>
                  <a:pt x="67036" y="0"/>
                  <a:pt x="149729" y="0"/>
                </a:cubicBezTo>
                <a:close/>
              </a:path>
            </a:pathLst>
          </a:custGeom>
          <a:noFill/>
          <a:ln cap="sq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6686662" y="914026"/>
            <a:ext cx="4531707" cy="5248260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14155" y="5122365"/>
            <a:ext cx="838562" cy="838562"/>
            <a:chOff x="6414155" y="5122365"/>
            <a:chExt cx="838562" cy="838562"/>
          </a:xfrm>
        </p:grpSpPr>
        <p:sp>
          <p:nvSpPr>
            <p:cNvPr id="9" name="标题 1"/>
            <p:cNvSpPr txBox="1"/>
            <p:nvPr/>
          </p:nvSpPr>
          <p:spPr>
            <a:xfrm>
              <a:off x="6428473" y="5136683"/>
              <a:ext cx="809927" cy="809927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18900000" flipH="1">
              <a:off x="6550589" y="5231540"/>
              <a:ext cx="565693" cy="620213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6457734" y="1486742"/>
            <a:ext cx="433689" cy="433689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863080" y="5397633"/>
            <a:ext cx="660722" cy="660721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939695" y="1046650"/>
            <a:ext cx="571750" cy="5717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93914" y="641846"/>
            <a:ext cx="2064709" cy="457200"/>
          </a:xfrm>
          <a:prstGeom prst="roundRect">
            <a:avLst>
              <a:gd name="adj" fmla="val 1579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1815" y="770551"/>
            <a:ext cx="1608907" cy="19979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81367" y="3478449"/>
            <a:ext cx="5810606" cy="185433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国家政策与行动</a:t>
            </a:r>
            <a:endParaRPr kumimoji="1"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10907262" y="738918"/>
            <a:ext cx="554162" cy="554162"/>
            <a:chOff x="10907262" y="738918"/>
            <a:chExt cx="554162" cy="554162"/>
          </a:xfrm>
        </p:grpSpPr>
        <p:sp>
          <p:nvSpPr>
            <p:cNvPr id="18" name="标题 1"/>
            <p:cNvSpPr txBox="1"/>
            <p:nvPr/>
          </p:nvSpPr>
          <p:spPr>
            <a:xfrm>
              <a:off x="10916724" y="748380"/>
              <a:ext cx="535239" cy="535239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18900000" flipH="1">
              <a:off x="10997424" y="811066"/>
              <a:ext cx="373837" cy="409867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0" name="标题 1"/>
          <p:cNvSpPr txBox="1"/>
          <p:nvPr/>
        </p:nvSpPr>
        <p:spPr>
          <a:xfrm>
            <a:off x="1413143" y="5143747"/>
            <a:ext cx="5112250" cy="42051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4900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0800000">
            <a:off x="1068763" y="5128189"/>
            <a:ext cx="92336" cy="92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0800000">
            <a:off x="862526" y="5128189"/>
            <a:ext cx="92336" cy="92335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0800000">
            <a:off x="656288" y="5128189"/>
            <a:ext cx="92336" cy="92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9998" y="2368625"/>
            <a:ext cx="3994469" cy="924369"/>
          </a:xfrm>
          <a:prstGeom prst="round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326434" y="2171312"/>
            <a:ext cx="2746986" cy="117027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414888" y="1187014"/>
            <a:ext cx="1077487" cy="218539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03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438274" y="2783246"/>
            <a:ext cx="2518412" cy="2171044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851911" y="2225184"/>
            <a:ext cx="1294704" cy="1116124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737736" y="3310706"/>
            <a:ext cx="1294704" cy="1116124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3851911" y="4396228"/>
            <a:ext cx="1294704" cy="1116124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264635" y="2533283"/>
            <a:ext cx="469255" cy="469324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5151897" y="3653081"/>
            <a:ext cx="477378" cy="461976"/>
          </a:xfrm>
          <a:custGeom>
            <a:avLst/>
            <a:gdLst>
              <a:gd name="connsiteX0" fmla="*/ 695958 w 1660735"/>
              <a:gd name="connsiteY0" fmla="*/ 752512 h 1607157"/>
              <a:gd name="connsiteX1" fmla="*/ 376349 w 1660735"/>
              <a:gd name="connsiteY1" fmla="*/ 752512 h 1607157"/>
              <a:gd name="connsiteX2" fmla="*/ 110505 w 1660735"/>
              <a:gd name="connsiteY2" fmla="*/ 642007 h 1607157"/>
              <a:gd name="connsiteX3" fmla="*/ 0 w 1660735"/>
              <a:gd name="connsiteY3" fmla="*/ 376349 h 1607157"/>
              <a:gd name="connsiteX4" fmla="*/ 110505 w 1660735"/>
              <a:gd name="connsiteY4" fmla="*/ 110505 h 1607157"/>
              <a:gd name="connsiteX5" fmla="*/ 376349 w 1660735"/>
              <a:gd name="connsiteY5" fmla="*/ 0 h 1607157"/>
              <a:gd name="connsiteX6" fmla="*/ 642193 w 1660735"/>
              <a:gd name="connsiteY6" fmla="*/ 110505 h 1607157"/>
              <a:gd name="connsiteX7" fmla="*/ 752698 w 1660735"/>
              <a:gd name="connsiteY7" fmla="*/ 376349 h 1607157"/>
              <a:gd name="connsiteX8" fmla="*/ 752698 w 1660735"/>
              <a:gd name="connsiteY8" fmla="*/ 695958 h 1607157"/>
              <a:gd name="connsiteX9" fmla="*/ 695958 w 1660735"/>
              <a:gd name="connsiteY9" fmla="*/ 752512 h 1607157"/>
              <a:gd name="connsiteX10" fmla="*/ 376349 w 1660735"/>
              <a:gd name="connsiteY10" fmla="*/ 111621 h 1607157"/>
              <a:gd name="connsiteX11" fmla="*/ 111621 w 1660735"/>
              <a:gd name="connsiteY11" fmla="*/ 376349 h 1607157"/>
              <a:gd name="connsiteX12" fmla="*/ 376349 w 1660735"/>
              <a:gd name="connsiteY12" fmla="*/ 641077 h 1607157"/>
              <a:gd name="connsiteX13" fmla="*/ 641077 w 1660735"/>
              <a:gd name="connsiteY13" fmla="*/ 641077 h 1607157"/>
              <a:gd name="connsiteX14" fmla="*/ 641077 w 1660735"/>
              <a:gd name="connsiteY14" fmla="*/ 376349 h 1607157"/>
              <a:gd name="connsiteX15" fmla="*/ 376349 w 1660735"/>
              <a:gd name="connsiteY15" fmla="*/ 111621 h 1607157"/>
              <a:gd name="connsiteX16" fmla="*/ 1284201 w 1660735"/>
              <a:gd name="connsiteY16" fmla="*/ 752512 h 1607157"/>
              <a:gd name="connsiteX17" fmla="*/ 964592 w 1660735"/>
              <a:gd name="connsiteY17" fmla="*/ 752512 h 1607157"/>
              <a:gd name="connsiteX18" fmla="*/ 908038 w 1660735"/>
              <a:gd name="connsiteY18" fmla="*/ 695958 h 1607157"/>
              <a:gd name="connsiteX19" fmla="*/ 908038 w 1660735"/>
              <a:gd name="connsiteY19" fmla="*/ 376349 h 1607157"/>
              <a:gd name="connsiteX20" fmla="*/ 1018543 w 1660735"/>
              <a:gd name="connsiteY20" fmla="*/ 110505 h 1607157"/>
              <a:gd name="connsiteX21" fmla="*/ 1284387 w 1660735"/>
              <a:gd name="connsiteY21" fmla="*/ 0 h 1607157"/>
              <a:gd name="connsiteX22" fmla="*/ 1550231 w 1660735"/>
              <a:gd name="connsiteY22" fmla="*/ 110505 h 1607157"/>
              <a:gd name="connsiteX23" fmla="*/ 1660736 w 1660735"/>
              <a:gd name="connsiteY23" fmla="*/ 376349 h 1607157"/>
              <a:gd name="connsiteX24" fmla="*/ 1550231 w 1660735"/>
              <a:gd name="connsiteY24" fmla="*/ 642193 h 1607157"/>
              <a:gd name="connsiteX25" fmla="*/ 1284201 w 1660735"/>
              <a:gd name="connsiteY25" fmla="*/ 752512 h 1607157"/>
              <a:gd name="connsiteX26" fmla="*/ 1019659 w 1660735"/>
              <a:gd name="connsiteY26" fmla="*/ 640891 h 1607157"/>
              <a:gd name="connsiteX27" fmla="*/ 1284387 w 1660735"/>
              <a:gd name="connsiteY27" fmla="*/ 640891 h 1607157"/>
              <a:gd name="connsiteX28" fmla="*/ 1549115 w 1660735"/>
              <a:gd name="connsiteY28" fmla="*/ 376163 h 1607157"/>
              <a:gd name="connsiteX29" fmla="*/ 1284387 w 1660735"/>
              <a:gd name="connsiteY29" fmla="*/ 111435 h 1607157"/>
              <a:gd name="connsiteX30" fmla="*/ 1019659 w 1660735"/>
              <a:gd name="connsiteY30" fmla="*/ 376163 h 1607157"/>
              <a:gd name="connsiteX31" fmla="*/ 1019659 w 1660735"/>
              <a:gd name="connsiteY31" fmla="*/ 640891 h 1607157"/>
              <a:gd name="connsiteX32" fmla="*/ 376349 w 1660735"/>
              <a:gd name="connsiteY32" fmla="*/ 1607158 h 1607157"/>
              <a:gd name="connsiteX33" fmla="*/ 110505 w 1660735"/>
              <a:gd name="connsiteY33" fmla="*/ 1496653 h 1607157"/>
              <a:gd name="connsiteX34" fmla="*/ 0 w 1660735"/>
              <a:gd name="connsiteY34" fmla="*/ 1230809 h 1607157"/>
              <a:gd name="connsiteX35" fmla="*/ 110505 w 1660735"/>
              <a:gd name="connsiteY35" fmla="*/ 964964 h 1607157"/>
              <a:gd name="connsiteX36" fmla="*/ 376349 w 1660735"/>
              <a:gd name="connsiteY36" fmla="*/ 854459 h 1607157"/>
              <a:gd name="connsiteX37" fmla="*/ 695958 w 1660735"/>
              <a:gd name="connsiteY37" fmla="*/ 854459 h 1607157"/>
              <a:gd name="connsiteX38" fmla="*/ 752512 w 1660735"/>
              <a:gd name="connsiteY38" fmla="*/ 911014 h 1607157"/>
              <a:gd name="connsiteX39" fmla="*/ 752512 w 1660735"/>
              <a:gd name="connsiteY39" fmla="*/ 1230623 h 1607157"/>
              <a:gd name="connsiteX40" fmla="*/ 642007 w 1660735"/>
              <a:gd name="connsiteY40" fmla="*/ 1496467 h 1607157"/>
              <a:gd name="connsiteX41" fmla="*/ 376349 w 1660735"/>
              <a:gd name="connsiteY41" fmla="*/ 1607158 h 1607157"/>
              <a:gd name="connsiteX42" fmla="*/ 376349 w 1660735"/>
              <a:gd name="connsiteY42" fmla="*/ 966267 h 1607157"/>
              <a:gd name="connsiteX43" fmla="*/ 111621 w 1660735"/>
              <a:gd name="connsiteY43" fmla="*/ 1230809 h 1607157"/>
              <a:gd name="connsiteX44" fmla="*/ 376349 w 1660735"/>
              <a:gd name="connsiteY44" fmla="*/ 1495537 h 1607157"/>
              <a:gd name="connsiteX45" fmla="*/ 641077 w 1660735"/>
              <a:gd name="connsiteY45" fmla="*/ 1230809 h 1607157"/>
              <a:gd name="connsiteX46" fmla="*/ 641077 w 1660735"/>
              <a:gd name="connsiteY46" fmla="*/ 966267 h 1607157"/>
              <a:gd name="connsiteX47" fmla="*/ 376349 w 1660735"/>
              <a:gd name="connsiteY47" fmla="*/ 966267 h 1607157"/>
              <a:gd name="connsiteX48" fmla="*/ 1284201 w 1660735"/>
              <a:gd name="connsiteY48" fmla="*/ 1607158 h 1607157"/>
              <a:gd name="connsiteX49" fmla="*/ 1018357 w 1660735"/>
              <a:gd name="connsiteY49" fmla="*/ 1496653 h 1607157"/>
              <a:gd name="connsiteX50" fmla="*/ 907852 w 1660735"/>
              <a:gd name="connsiteY50" fmla="*/ 1230809 h 1607157"/>
              <a:gd name="connsiteX51" fmla="*/ 907852 w 1660735"/>
              <a:gd name="connsiteY51" fmla="*/ 911200 h 1607157"/>
              <a:gd name="connsiteX52" fmla="*/ 964406 w 1660735"/>
              <a:gd name="connsiteY52" fmla="*/ 854646 h 1607157"/>
              <a:gd name="connsiteX53" fmla="*/ 1284015 w 1660735"/>
              <a:gd name="connsiteY53" fmla="*/ 854646 h 1607157"/>
              <a:gd name="connsiteX54" fmla="*/ 1549859 w 1660735"/>
              <a:gd name="connsiteY54" fmla="*/ 965150 h 1607157"/>
              <a:gd name="connsiteX55" fmla="*/ 1660364 w 1660735"/>
              <a:gd name="connsiteY55" fmla="*/ 1230995 h 1607157"/>
              <a:gd name="connsiteX56" fmla="*/ 1550045 w 1660735"/>
              <a:gd name="connsiteY56" fmla="*/ 1496653 h 1607157"/>
              <a:gd name="connsiteX57" fmla="*/ 1284201 w 1660735"/>
              <a:gd name="connsiteY57" fmla="*/ 1607158 h 1607157"/>
              <a:gd name="connsiteX58" fmla="*/ 1019659 w 1660735"/>
              <a:gd name="connsiteY58" fmla="*/ 966267 h 1607157"/>
              <a:gd name="connsiteX59" fmla="*/ 1019659 w 1660735"/>
              <a:gd name="connsiteY59" fmla="*/ 1230995 h 1607157"/>
              <a:gd name="connsiteX60" fmla="*/ 1284387 w 1660735"/>
              <a:gd name="connsiteY60" fmla="*/ 1495723 h 1607157"/>
              <a:gd name="connsiteX61" fmla="*/ 1549115 w 1660735"/>
              <a:gd name="connsiteY61" fmla="*/ 1230995 h 1607157"/>
              <a:gd name="connsiteX62" fmla="*/ 1284387 w 1660735"/>
              <a:gd name="connsiteY62" fmla="*/ 966267 h 1607157"/>
              <a:gd name="connsiteX63" fmla="*/ 1019659 w 1660735"/>
              <a:gd name="connsiteY63" fmla="*/ 966267 h 1607157"/>
            </a:gdLst>
            <a:ahLst/>
            <a:cxnLst/>
            <a:rect l="l" t="t" r="r" b="b"/>
            <a:pathLst>
              <a:path w="1660735" h="1607157">
                <a:moveTo>
                  <a:pt x="695958" y="752512"/>
                </a:moveTo>
                <a:lnTo>
                  <a:pt x="376349" y="752512"/>
                </a:lnTo>
                <a:cubicBezTo>
                  <a:pt x="276262" y="752512"/>
                  <a:pt x="181756" y="713259"/>
                  <a:pt x="110505" y="642007"/>
                </a:cubicBezTo>
                <a:cubicBezTo>
                  <a:pt x="39253" y="570756"/>
                  <a:pt x="0" y="476436"/>
                  <a:pt x="0" y="376349"/>
                </a:cubicBezTo>
                <a:cubicBezTo>
                  <a:pt x="0" y="276262"/>
                  <a:pt x="39253" y="181756"/>
                  <a:pt x="110505" y="110505"/>
                </a:cubicBezTo>
                <a:cubicBezTo>
                  <a:pt x="181756" y="39253"/>
                  <a:pt x="276076" y="0"/>
                  <a:pt x="376349" y="0"/>
                </a:cubicBezTo>
                <a:cubicBezTo>
                  <a:pt x="476436" y="0"/>
                  <a:pt x="570942" y="39253"/>
                  <a:pt x="642193" y="110505"/>
                </a:cubicBezTo>
                <a:cubicBezTo>
                  <a:pt x="713445" y="181756"/>
                  <a:pt x="752698" y="276076"/>
                  <a:pt x="752698" y="376349"/>
                </a:cubicBezTo>
                <a:lnTo>
                  <a:pt x="752698" y="695958"/>
                </a:lnTo>
                <a:cubicBezTo>
                  <a:pt x="752512" y="727211"/>
                  <a:pt x="727211" y="752512"/>
                  <a:pt x="695958" y="752512"/>
                </a:cubicBezTo>
                <a:close/>
                <a:moveTo>
                  <a:pt x="376349" y="111621"/>
                </a:moveTo>
                <a:cubicBezTo>
                  <a:pt x="230498" y="111621"/>
                  <a:pt x="111621" y="230312"/>
                  <a:pt x="111621" y="376349"/>
                </a:cubicBezTo>
                <a:cubicBezTo>
                  <a:pt x="111621" y="522201"/>
                  <a:pt x="230312" y="641077"/>
                  <a:pt x="376349" y="641077"/>
                </a:cubicBezTo>
                <a:lnTo>
                  <a:pt x="641077" y="641077"/>
                </a:lnTo>
                <a:lnTo>
                  <a:pt x="641077" y="376349"/>
                </a:lnTo>
                <a:cubicBezTo>
                  <a:pt x="640891" y="230312"/>
                  <a:pt x="522201" y="111621"/>
                  <a:pt x="376349" y="111621"/>
                </a:cubicBezTo>
                <a:close/>
                <a:moveTo>
                  <a:pt x="1284201" y="752512"/>
                </a:moveTo>
                <a:lnTo>
                  <a:pt x="964592" y="752512"/>
                </a:lnTo>
                <a:cubicBezTo>
                  <a:pt x="933338" y="752512"/>
                  <a:pt x="908038" y="727025"/>
                  <a:pt x="908038" y="695958"/>
                </a:cubicBezTo>
                <a:lnTo>
                  <a:pt x="908038" y="376349"/>
                </a:lnTo>
                <a:cubicBezTo>
                  <a:pt x="908038" y="276262"/>
                  <a:pt x="947291" y="181756"/>
                  <a:pt x="1018543" y="110505"/>
                </a:cubicBezTo>
                <a:cubicBezTo>
                  <a:pt x="1089794" y="39253"/>
                  <a:pt x="1184114" y="0"/>
                  <a:pt x="1284387" y="0"/>
                </a:cubicBezTo>
                <a:cubicBezTo>
                  <a:pt x="1384660" y="0"/>
                  <a:pt x="1478980" y="39253"/>
                  <a:pt x="1550231" y="110505"/>
                </a:cubicBezTo>
                <a:cubicBezTo>
                  <a:pt x="1621482" y="181756"/>
                  <a:pt x="1660736" y="276076"/>
                  <a:pt x="1660736" y="376349"/>
                </a:cubicBezTo>
                <a:cubicBezTo>
                  <a:pt x="1660736" y="476622"/>
                  <a:pt x="1621482" y="570942"/>
                  <a:pt x="1550231" y="642193"/>
                </a:cubicBezTo>
                <a:cubicBezTo>
                  <a:pt x="1478794" y="713259"/>
                  <a:pt x="1384288" y="752512"/>
                  <a:pt x="1284201" y="752512"/>
                </a:cubicBezTo>
                <a:close/>
                <a:moveTo>
                  <a:pt x="1019659" y="640891"/>
                </a:moveTo>
                <a:lnTo>
                  <a:pt x="1284387" y="640891"/>
                </a:lnTo>
                <a:cubicBezTo>
                  <a:pt x="1430238" y="640891"/>
                  <a:pt x="1549115" y="522201"/>
                  <a:pt x="1549115" y="376163"/>
                </a:cubicBezTo>
                <a:cubicBezTo>
                  <a:pt x="1549115" y="230312"/>
                  <a:pt x="1430424" y="111435"/>
                  <a:pt x="1284387" y="111435"/>
                </a:cubicBezTo>
                <a:cubicBezTo>
                  <a:pt x="1138349" y="111435"/>
                  <a:pt x="1019659" y="230125"/>
                  <a:pt x="1019659" y="376163"/>
                </a:cubicBezTo>
                <a:lnTo>
                  <a:pt x="1019659" y="640891"/>
                </a:lnTo>
                <a:close/>
                <a:moveTo>
                  <a:pt x="376349" y="1607158"/>
                </a:moveTo>
                <a:cubicBezTo>
                  <a:pt x="276262" y="1607158"/>
                  <a:pt x="181756" y="1567904"/>
                  <a:pt x="110505" y="1496653"/>
                </a:cubicBezTo>
                <a:cubicBezTo>
                  <a:pt x="39253" y="1425401"/>
                  <a:pt x="0" y="1330896"/>
                  <a:pt x="0" y="1230809"/>
                </a:cubicBezTo>
                <a:cubicBezTo>
                  <a:pt x="0" y="1130722"/>
                  <a:pt x="39253" y="1036216"/>
                  <a:pt x="110505" y="964964"/>
                </a:cubicBezTo>
                <a:cubicBezTo>
                  <a:pt x="181756" y="893713"/>
                  <a:pt x="276076" y="854459"/>
                  <a:pt x="376349" y="854459"/>
                </a:cubicBezTo>
                <a:lnTo>
                  <a:pt x="695958" y="854459"/>
                </a:lnTo>
                <a:cubicBezTo>
                  <a:pt x="727211" y="854459"/>
                  <a:pt x="752512" y="879760"/>
                  <a:pt x="752512" y="911014"/>
                </a:cubicBezTo>
                <a:lnTo>
                  <a:pt x="752512" y="1230623"/>
                </a:lnTo>
                <a:cubicBezTo>
                  <a:pt x="752512" y="1330709"/>
                  <a:pt x="713259" y="1425215"/>
                  <a:pt x="642007" y="1496467"/>
                </a:cubicBezTo>
                <a:cubicBezTo>
                  <a:pt x="570756" y="1567718"/>
                  <a:pt x="476436" y="1607158"/>
                  <a:pt x="376349" y="1607158"/>
                </a:cubicBezTo>
                <a:close/>
                <a:moveTo>
                  <a:pt x="376349" y="966267"/>
                </a:moveTo>
                <a:cubicBezTo>
                  <a:pt x="230312" y="966267"/>
                  <a:pt x="111621" y="1084957"/>
                  <a:pt x="111621" y="1230809"/>
                </a:cubicBezTo>
                <a:cubicBezTo>
                  <a:pt x="111621" y="1376660"/>
                  <a:pt x="230312" y="1495537"/>
                  <a:pt x="376349" y="1495537"/>
                </a:cubicBezTo>
                <a:cubicBezTo>
                  <a:pt x="522201" y="1495537"/>
                  <a:pt x="641077" y="1376846"/>
                  <a:pt x="641077" y="1230809"/>
                </a:cubicBezTo>
                <a:lnTo>
                  <a:pt x="641077" y="966267"/>
                </a:lnTo>
                <a:lnTo>
                  <a:pt x="376349" y="966267"/>
                </a:lnTo>
                <a:close/>
                <a:moveTo>
                  <a:pt x="1284201" y="1607158"/>
                </a:moveTo>
                <a:cubicBezTo>
                  <a:pt x="1184114" y="1607158"/>
                  <a:pt x="1089608" y="1567904"/>
                  <a:pt x="1018357" y="1496653"/>
                </a:cubicBezTo>
                <a:cubicBezTo>
                  <a:pt x="947105" y="1425401"/>
                  <a:pt x="907852" y="1331082"/>
                  <a:pt x="907852" y="1230809"/>
                </a:cubicBezTo>
                <a:lnTo>
                  <a:pt x="907852" y="911200"/>
                </a:lnTo>
                <a:cubicBezTo>
                  <a:pt x="907852" y="879946"/>
                  <a:pt x="933152" y="854646"/>
                  <a:pt x="964406" y="854646"/>
                </a:cubicBezTo>
                <a:lnTo>
                  <a:pt x="1284015" y="854646"/>
                </a:lnTo>
                <a:cubicBezTo>
                  <a:pt x="1384102" y="854646"/>
                  <a:pt x="1478607" y="893899"/>
                  <a:pt x="1549859" y="965150"/>
                </a:cubicBezTo>
                <a:cubicBezTo>
                  <a:pt x="1621110" y="1036402"/>
                  <a:pt x="1660364" y="1130722"/>
                  <a:pt x="1660364" y="1230995"/>
                </a:cubicBezTo>
                <a:cubicBezTo>
                  <a:pt x="1660364" y="1331268"/>
                  <a:pt x="1621296" y="1425401"/>
                  <a:pt x="1550045" y="1496653"/>
                </a:cubicBezTo>
                <a:cubicBezTo>
                  <a:pt x="1478794" y="1567904"/>
                  <a:pt x="1384288" y="1607158"/>
                  <a:pt x="1284201" y="1607158"/>
                </a:cubicBezTo>
                <a:close/>
                <a:moveTo>
                  <a:pt x="1019659" y="966267"/>
                </a:moveTo>
                <a:lnTo>
                  <a:pt x="1019659" y="1230995"/>
                </a:lnTo>
                <a:cubicBezTo>
                  <a:pt x="1019659" y="1376846"/>
                  <a:pt x="1138349" y="1495723"/>
                  <a:pt x="1284387" y="1495723"/>
                </a:cubicBezTo>
                <a:cubicBezTo>
                  <a:pt x="1430424" y="1495723"/>
                  <a:pt x="1549115" y="1377032"/>
                  <a:pt x="1549115" y="1230995"/>
                </a:cubicBezTo>
                <a:cubicBezTo>
                  <a:pt x="1549115" y="1084957"/>
                  <a:pt x="1430424" y="966267"/>
                  <a:pt x="1284387" y="966267"/>
                </a:cubicBezTo>
                <a:lnTo>
                  <a:pt x="1019659" y="966267"/>
                </a:ln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229974" y="4686300"/>
            <a:ext cx="535980" cy="535980"/>
          </a:xfrm>
          <a:custGeom>
            <a:avLst/>
            <a:gdLst>
              <a:gd name="connsiteX0" fmla="*/ 457070 w 720001"/>
              <a:gd name="connsiteY0" fmla="*/ 57166 h 720001"/>
              <a:gd name="connsiteX1" fmla="*/ 457070 w 720001"/>
              <a:gd name="connsiteY1" fmla="*/ 263017 h 720001"/>
              <a:gd name="connsiteX2" fmla="*/ 662921 w 720001"/>
              <a:gd name="connsiteY2" fmla="*/ 263017 h 720001"/>
              <a:gd name="connsiteX3" fmla="*/ 647393 w 720001"/>
              <a:gd name="connsiteY3" fmla="*/ 212704 h 720001"/>
              <a:gd name="connsiteX4" fmla="*/ 591008 w 720001"/>
              <a:gd name="connsiteY4" fmla="*/ 129079 h 720001"/>
              <a:gd name="connsiteX5" fmla="*/ 507383 w 720001"/>
              <a:gd name="connsiteY5" fmla="*/ 72694 h 720001"/>
              <a:gd name="connsiteX6" fmla="*/ 457070 w 720001"/>
              <a:gd name="connsiteY6" fmla="*/ 57166 h 720001"/>
              <a:gd name="connsiteX7" fmla="*/ 307952 w 720001"/>
              <a:gd name="connsiteY7" fmla="*/ 56386 h 720001"/>
              <a:gd name="connsiteX8" fmla="*/ 240115 w 720001"/>
              <a:gd name="connsiteY8" fmla="*/ 76251 h 720001"/>
              <a:gd name="connsiteX9" fmla="*/ 142092 w 720001"/>
              <a:gd name="connsiteY9" fmla="*/ 142179 h 720001"/>
              <a:gd name="connsiteX10" fmla="*/ 76077 w 720001"/>
              <a:gd name="connsiteY10" fmla="*/ 240116 h 720001"/>
              <a:gd name="connsiteX11" fmla="*/ 51874 w 720001"/>
              <a:gd name="connsiteY11" fmla="*/ 360000 h 720001"/>
              <a:gd name="connsiteX12" fmla="*/ 76077 w 720001"/>
              <a:gd name="connsiteY12" fmla="*/ 479885 h 720001"/>
              <a:gd name="connsiteX13" fmla="*/ 142092 w 720001"/>
              <a:gd name="connsiteY13" fmla="*/ 577822 h 720001"/>
              <a:gd name="connsiteX14" fmla="*/ 240029 w 720001"/>
              <a:gd name="connsiteY14" fmla="*/ 643837 h 720001"/>
              <a:gd name="connsiteX15" fmla="*/ 359913 w 720001"/>
              <a:gd name="connsiteY15" fmla="*/ 668039 h 720001"/>
              <a:gd name="connsiteX16" fmla="*/ 479798 w 720001"/>
              <a:gd name="connsiteY16" fmla="*/ 643837 h 720001"/>
              <a:gd name="connsiteX17" fmla="*/ 577735 w 720001"/>
              <a:gd name="connsiteY17" fmla="*/ 577822 h 720001"/>
              <a:gd name="connsiteX18" fmla="*/ 643750 w 720001"/>
              <a:gd name="connsiteY18" fmla="*/ 479885 h 720001"/>
              <a:gd name="connsiteX19" fmla="*/ 663615 w 720001"/>
              <a:gd name="connsiteY19" fmla="*/ 412049 h 720001"/>
              <a:gd name="connsiteX20" fmla="*/ 360000 w 720001"/>
              <a:gd name="connsiteY20" fmla="*/ 412049 h 720001"/>
              <a:gd name="connsiteX21" fmla="*/ 307952 w 720001"/>
              <a:gd name="connsiteY21" fmla="*/ 360000 h 720001"/>
              <a:gd name="connsiteX22" fmla="*/ 405022 w 720001"/>
              <a:gd name="connsiteY22" fmla="*/ 0 h 720001"/>
              <a:gd name="connsiteX23" fmla="*/ 720001 w 720001"/>
              <a:gd name="connsiteY23" fmla="*/ 314979 h 720001"/>
              <a:gd name="connsiteX24" fmla="*/ 405022 w 720001"/>
              <a:gd name="connsiteY24" fmla="*/ 314979 h 720001"/>
              <a:gd name="connsiteX25" fmla="*/ 360000 w 720001"/>
              <a:gd name="connsiteY25" fmla="*/ 0 h 720001"/>
              <a:gd name="connsiteX26" fmla="*/ 360000 w 720001"/>
              <a:gd name="connsiteY26" fmla="*/ 360000 h 720001"/>
              <a:gd name="connsiteX27" fmla="*/ 720001 w 720001"/>
              <a:gd name="connsiteY27" fmla="*/ 360000 h 720001"/>
              <a:gd name="connsiteX28" fmla="*/ 360000 w 720001"/>
              <a:gd name="connsiteY28" fmla="*/ 720001 h 720001"/>
              <a:gd name="connsiteX29" fmla="*/ 0 w 720001"/>
              <a:gd name="connsiteY29" fmla="*/ 360000 h 720001"/>
              <a:gd name="connsiteX30" fmla="*/ 360000 w 720001"/>
              <a:gd name="connsiteY30" fmla="*/ 0 h 720001"/>
            </a:gdLst>
            <a:ahLst/>
            <a:cxnLst/>
            <a:rect l="l" t="t" r="r" b="b"/>
            <a:pathLst>
              <a:path w="720001" h="720001">
                <a:moveTo>
                  <a:pt x="457070" y="57166"/>
                </a:moveTo>
                <a:lnTo>
                  <a:pt x="457070" y="263017"/>
                </a:lnTo>
                <a:lnTo>
                  <a:pt x="662921" y="263017"/>
                </a:lnTo>
                <a:cubicBezTo>
                  <a:pt x="659451" y="245755"/>
                  <a:pt x="654246" y="229012"/>
                  <a:pt x="647393" y="212704"/>
                </a:cubicBezTo>
                <a:cubicBezTo>
                  <a:pt x="634121" y="181388"/>
                  <a:pt x="615210" y="153282"/>
                  <a:pt x="591008" y="129079"/>
                </a:cubicBezTo>
                <a:cubicBezTo>
                  <a:pt x="566806" y="104877"/>
                  <a:pt x="538699" y="85966"/>
                  <a:pt x="507383" y="72694"/>
                </a:cubicBezTo>
                <a:cubicBezTo>
                  <a:pt x="491075" y="65755"/>
                  <a:pt x="474246" y="60636"/>
                  <a:pt x="457070" y="57166"/>
                </a:cubicBezTo>
                <a:close/>
                <a:moveTo>
                  <a:pt x="307952" y="56386"/>
                </a:moveTo>
                <a:cubicBezTo>
                  <a:pt x="284703" y="60376"/>
                  <a:pt x="262062" y="66969"/>
                  <a:pt x="240115" y="76251"/>
                </a:cubicBezTo>
                <a:cubicBezTo>
                  <a:pt x="203508" y="91778"/>
                  <a:pt x="170544" y="113986"/>
                  <a:pt x="142092" y="142179"/>
                </a:cubicBezTo>
                <a:cubicBezTo>
                  <a:pt x="113812" y="170545"/>
                  <a:pt x="91605" y="203422"/>
                  <a:pt x="76077" y="240116"/>
                </a:cubicBezTo>
                <a:cubicBezTo>
                  <a:pt x="60029" y="278111"/>
                  <a:pt x="51874" y="318362"/>
                  <a:pt x="51874" y="360000"/>
                </a:cubicBezTo>
                <a:cubicBezTo>
                  <a:pt x="51874" y="401639"/>
                  <a:pt x="60029" y="441976"/>
                  <a:pt x="76077" y="479885"/>
                </a:cubicBezTo>
                <a:cubicBezTo>
                  <a:pt x="91605" y="516579"/>
                  <a:pt x="113812" y="549543"/>
                  <a:pt x="142092" y="577822"/>
                </a:cubicBezTo>
                <a:cubicBezTo>
                  <a:pt x="170458" y="606102"/>
                  <a:pt x="203335" y="628309"/>
                  <a:pt x="240029" y="643837"/>
                </a:cubicBezTo>
                <a:cubicBezTo>
                  <a:pt x="278024" y="659885"/>
                  <a:pt x="318275" y="668039"/>
                  <a:pt x="359913" y="668039"/>
                </a:cubicBezTo>
                <a:cubicBezTo>
                  <a:pt x="401552" y="668039"/>
                  <a:pt x="441890" y="659885"/>
                  <a:pt x="479798" y="643837"/>
                </a:cubicBezTo>
                <a:cubicBezTo>
                  <a:pt x="516492" y="628309"/>
                  <a:pt x="549456" y="606102"/>
                  <a:pt x="577735" y="577822"/>
                </a:cubicBezTo>
                <a:cubicBezTo>
                  <a:pt x="606015" y="549456"/>
                  <a:pt x="628222" y="516579"/>
                  <a:pt x="643750" y="479885"/>
                </a:cubicBezTo>
                <a:cubicBezTo>
                  <a:pt x="653032" y="457938"/>
                  <a:pt x="659625" y="435297"/>
                  <a:pt x="663615" y="412049"/>
                </a:cubicBezTo>
                <a:lnTo>
                  <a:pt x="360000" y="412049"/>
                </a:lnTo>
                <a:cubicBezTo>
                  <a:pt x="331287" y="412049"/>
                  <a:pt x="307952" y="388714"/>
                  <a:pt x="307952" y="360000"/>
                </a:cubicBezTo>
                <a:close/>
                <a:moveTo>
                  <a:pt x="405022" y="0"/>
                </a:moveTo>
                <a:cubicBezTo>
                  <a:pt x="578950" y="0"/>
                  <a:pt x="720001" y="141051"/>
                  <a:pt x="720001" y="314979"/>
                </a:cubicBezTo>
                <a:lnTo>
                  <a:pt x="405022" y="314979"/>
                </a:lnTo>
                <a:close/>
                <a:moveTo>
                  <a:pt x="360000" y="0"/>
                </a:moveTo>
                <a:lnTo>
                  <a:pt x="360000" y="360000"/>
                </a:lnTo>
                <a:lnTo>
                  <a:pt x="720001" y="360000"/>
                </a:lnTo>
                <a:cubicBezTo>
                  <a:pt x="720001" y="558825"/>
                  <a:pt x="558824" y="720001"/>
                  <a:pt x="360000" y="720001"/>
                </a:cubicBezTo>
                <a:cubicBezTo>
                  <a:pt x="161176" y="720001"/>
                  <a:pt x="0" y="558825"/>
                  <a:pt x="0" y="360000"/>
                </a:cubicBezTo>
                <a:cubicBezTo>
                  <a:pt x="0" y="161176"/>
                  <a:pt x="161176" y="0"/>
                  <a:pt x="360000" y="0"/>
                </a:cubicBezTo>
                <a:close/>
              </a:path>
            </a:pathLst>
          </a:custGeom>
          <a:solidFill>
            <a:schemeClr val="accent1"/>
          </a:solidFill>
          <a:ln cap="sq">
            <a:noFill/>
            <a:prstDash val="solid"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>
            <a:off x="3204375" y="2783248"/>
            <a:ext cx="657061" cy="2171042"/>
          </a:xfrm>
          <a:custGeom>
            <a:avLst/>
            <a:gdLst>
              <a:gd name="connsiteX0" fmla="*/ 542761 w 657061"/>
              <a:gd name="connsiteY0" fmla="*/ 0 h 2171042"/>
              <a:gd name="connsiteX1" fmla="*/ 657061 w 657061"/>
              <a:gd name="connsiteY1" fmla="*/ 0 h 2171042"/>
              <a:gd name="connsiteX2" fmla="*/ 114300 w 657061"/>
              <a:gd name="connsiteY2" fmla="*/ 1085521 h 2171042"/>
              <a:gd name="connsiteX3" fmla="*/ 657061 w 657061"/>
              <a:gd name="connsiteY3" fmla="*/ 2171042 h 2171042"/>
              <a:gd name="connsiteX4" fmla="*/ 542761 w 657061"/>
              <a:gd name="connsiteY4" fmla="*/ 2171042 h 2171042"/>
              <a:gd name="connsiteX5" fmla="*/ 0 w 657061"/>
              <a:gd name="connsiteY5" fmla="*/ 1085521 h 2171042"/>
            </a:gdLst>
            <a:ahLst/>
            <a:cxnLst/>
            <a:rect l="l" t="t" r="r" b="b"/>
            <a:pathLst>
              <a:path w="657061" h="2171042">
                <a:moveTo>
                  <a:pt x="542761" y="0"/>
                </a:moveTo>
                <a:lnTo>
                  <a:pt x="657061" y="0"/>
                </a:lnTo>
                <a:lnTo>
                  <a:pt x="114300" y="1085521"/>
                </a:lnTo>
                <a:lnTo>
                  <a:pt x="657061" y="2171042"/>
                </a:lnTo>
                <a:lnTo>
                  <a:pt x="542761" y="2171042"/>
                </a:lnTo>
                <a:lnTo>
                  <a:pt x="0" y="1085521"/>
                </a:lnTo>
                <a:close/>
              </a:path>
            </a:pathLst>
          </a:custGeom>
          <a:solidFill>
            <a:schemeClr val="bg1"/>
          </a:solidFill>
          <a:ln cap="sq">
            <a:noFill/>
            <a:prstDash val="solid"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381624" y="2308714"/>
            <a:ext cx="5324476" cy="9043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7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乡村振兴战略目标是到2050年全面实现农业强、农村美、农民富，推动农业农村现代化，促进城乡融合发展。
乡村振兴战略涵盖产业兴旺、生态宜居、乡风文明、治理有效、生活富裕等多方面内容，是一项系统工程。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5381624" y="1838814"/>
            <a:ext cx="5324476" cy="3836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乡村振兴战略的目标与愿景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194424" y="3858114"/>
            <a:ext cx="5324476" cy="9043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7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加强农村基础设施建设，改善农村生产生活条件，提升农村公共服务水平，缩小城乡差距。
推动农村产业融合发展，培育壮大乡村产业，促进农民就业创业，增加农民收入。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194424" y="3388214"/>
            <a:ext cx="5311776" cy="3836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乡村振兴战略的政策措施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5381624" y="5420214"/>
            <a:ext cx="5311776" cy="9043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07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乡村振兴战略实施以来，农村面貌发生显著变化，农村经济发展活力增强，农民生活水平显著提高。
乡村产业蓬勃发展，农村生态环境明显改善，农村社会治理能力不断提升，农民获得感、幸福感和安全感显著增强。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5381624" y="4950314"/>
            <a:ext cx="5324476" cy="38368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乡村振兴战略的实施成效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57733" y="3543472"/>
            <a:ext cx="763907" cy="720000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乡村振兴战略的实施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2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4557389" y="1689990"/>
            <a:ext cx="3064525" cy="3899238"/>
          </a:xfrm>
          <a:custGeom>
            <a:avLst/>
            <a:gdLst>
              <a:gd name="connsiteX0" fmla="*/ 252000 w 2520000"/>
              <a:gd name="connsiteY0" fmla="*/ 0 h 3240000"/>
              <a:gd name="connsiteX1" fmla="*/ 2268000 w 2520000"/>
              <a:gd name="connsiteY1" fmla="*/ 0 h 3240000"/>
              <a:gd name="connsiteX2" fmla="*/ 2520000 w 2520000"/>
              <a:gd name="connsiteY2" fmla="*/ 252000 h 3240000"/>
              <a:gd name="connsiteX3" fmla="*/ 2520000 w 2520000"/>
              <a:gd name="connsiteY3" fmla="*/ 2988000 h 3240000"/>
              <a:gd name="connsiteX4" fmla="*/ 2268000 w 2520000"/>
              <a:gd name="connsiteY4" fmla="*/ 3240000 h 3240000"/>
              <a:gd name="connsiteX5" fmla="*/ 1687740 w 2520000"/>
              <a:gd name="connsiteY5" fmla="*/ 3240000 h 3240000"/>
              <a:gd name="connsiteX6" fmla="*/ 1683224 w 2520000"/>
              <a:gd name="connsiteY6" fmla="*/ 3195197 h 3240000"/>
              <a:gd name="connsiteX7" fmla="*/ 1260000 w 2520000"/>
              <a:gd name="connsiteY7" fmla="*/ 2850260 h 3240000"/>
              <a:gd name="connsiteX8" fmla="*/ 836777 w 2520000"/>
              <a:gd name="connsiteY8" fmla="*/ 3195197 h 3240000"/>
              <a:gd name="connsiteX9" fmla="*/ 832260 w 2520000"/>
              <a:gd name="connsiteY9" fmla="*/ 3240000 h 3240000"/>
              <a:gd name="connsiteX10" fmla="*/ 252000 w 2520000"/>
              <a:gd name="connsiteY10" fmla="*/ 3240000 h 3240000"/>
              <a:gd name="connsiteX11" fmla="*/ 0 w 2520000"/>
              <a:gd name="connsiteY11" fmla="*/ 2988000 h 3240000"/>
              <a:gd name="connsiteX12" fmla="*/ 0 w 2520000"/>
              <a:gd name="connsiteY12" fmla="*/ 252000 h 3240000"/>
              <a:gd name="connsiteX13" fmla="*/ 252000 w 2520000"/>
              <a:gd name="connsiteY13" fmla="*/ 0 h 3240000"/>
            </a:gdLst>
            <a:ahLst/>
            <a:cxnLst/>
            <a:rect l="l" t="t" r="r" b="b"/>
            <a:pathLst>
              <a:path w="2520000" h="3240000">
                <a:moveTo>
                  <a:pt x="252000" y="0"/>
                </a:moveTo>
                <a:lnTo>
                  <a:pt x="2268000" y="0"/>
                </a:lnTo>
                <a:cubicBezTo>
                  <a:pt x="2407176" y="0"/>
                  <a:pt x="2520000" y="112824"/>
                  <a:pt x="2520000" y="252000"/>
                </a:cubicBezTo>
                <a:lnTo>
                  <a:pt x="2520000" y="2988000"/>
                </a:lnTo>
                <a:cubicBezTo>
                  <a:pt x="2520000" y="3127176"/>
                  <a:pt x="2407176" y="3240000"/>
                  <a:pt x="2268000" y="3240000"/>
                </a:cubicBezTo>
                <a:lnTo>
                  <a:pt x="1687740" y="3240000"/>
                </a:lnTo>
                <a:lnTo>
                  <a:pt x="1683224" y="3195197"/>
                </a:lnTo>
                <a:cubicBezTo>
                  <a:pt x="1642941" y="2998342"/>
                  <a:pt x="1468764" y="2850260"/>
                  <a:pt x="1260000" y="2850260"/>
                </a:cubicBezTo>
                <a:cubicBezTo>
                  <a:pt x="1051237" y="2850260"/>
                  <a:pt x="877059" y="2998342"/>
                  <a:pt x="836777" y="3195197"/>
                </a:cubicBezTo>
                <a:lnTo>
                  <a:pt x="832260" y="3240000"/>
                </a:lnTo>
                <a:lnTo>
                  <a:pt x="252000" y="3240000"/>
                </a:lnTo>
                <a:cubicBezTo>
                  <a:pt x="112824" y="3240000"/>
                  <a:pt x="0" y="3127176"/>
                  <a:pt x="0" y="2988000"/>
                </a:cubicBezTo>
                <a:lnTo>
                  <a:pt x="0" y="252000"/>
                </a:lnTo>
                <a:cubicBezTo>
                  <a:pt x="0" y="112824"/>
                  <a:pt x="112824" y="0"/>
                  <a:pt x="252000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5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557389" y="1297726"/>
            <a:ext cx="3064525" cy="656684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5000">
                <a:schemeClr val="accent1"/>
              </a:gs>
            </a:gsLst>
            <a:lin ang="0" scaled="0"/>
          </a:gradFill>
          <a:ln w="25400" cap="sq">
            <a:noFill/>
            <a:miter/>
          </a:ln>
          <a:effectLst>
            <a:outerShdw blurRad="254000" dist="127000" dir="270000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4776282" y="2174610"/>
            <a:ext cx="2626735" cy="7880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巩固拓展脱贫攻坚成果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4776282" y="3005909"/>
            <a:ext cx="2626735" cy="21113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重点转向防止返贫和乡村振兴衔接，建立健全防止返贫动态监测和帮扶机制，确保脱贫成果巩固拓展。
加大对脱贫地区产业扶持力度，促进脱贫人口稳定就业，增强脱贫地区自我发展能力。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252085" y="1689990"/>
            <a:ext cx="3064525" cy="3899238"/>
          </a:xfrm>
          <a:custGeom>
            <a:avLst/>
            <a:gdLst>
              <a:gd name="connsiteX0" fmla="*/ 252000 w 2520000"/>
              <a:gd name="connsiteY0" fmla="*/ 0 h 3240000"/>
              <a:gd name="connsiteX1" fmla="*/ 2268000 w 2520000"/>
              <a:gd name="connsiteY1" fmla="*/ 0 h 3240000"/>
              <a:gd name="connsiteX2" fmla="*/ 2520000 w 2520000"/>
              <a:gd name="connsiteY2" fmla="*/ 252000 h 3240000"/>
              <a:gd name="connsiteX3" fmla="*/ 2520000 w 2520000"/>
              <a:gd name="connsiteY3" fmla="*/ 2988000 h 3240000"/>
              <a:gd name="connsiteX4" fmla="*/ 2268000 w 2520000"/>
              <a:gd name="connsiteY4" fmla="*/ 3240000 h 3240000"/>
              <a:gd name="connsiteX5" fmla="*/ 1687740 w 2520000"/>
              <a:gd name="connsiteY5" fmla="*/ 3240000 h 3240000"/>
              <a:gd name="connsiteX6" fmla="*/ 1683224 w 2520000"/>
              <a:gd name="connsiteY6" fmla="*/ 3195197 h 3240000"/>
              <a:gd name="connsiteX7" fmla="*/ 1260000 w 2520000"/>
              <a:gd name="connsiteY7" fmla="*/ 2850260 h 3240000"/>
              <a:gd name="connsiteX8" fmla="*/ 836777 w 2520000"/>
              <a:gd name="connsiteY8" fmla="*/ 3195197 h 3240000"/>
              <a:gd name="connsiteX9" fmla="*/ 832260 w 2520000"/>
              <a:gd name="connsiteY9" fmla="*/ 3240000 h 3240000"/>
              <a:gd name="connsiteX10" fmla="*/ 252000 w 2520000"/>
              <a:gd name="connsiteY10" fmla="*/ 3240000 h 3240000"/>
              <a:gd name="connsiteX11" fmla="*/ 0 w 2520000"/>
              <a:gd name="connsiteY11" fmla="*/ 2988000 h 3240000"/>
              <a:gd name="connsiteX12" fmla="*/ 0 w 2520000"/>
              <a:gd name="connsiteY12" fmla="*/ 252000 h 3240000"/>
              <a:gd name="connsiteX13" fmla="*/ 252000 w 2520000"/>
              <a:gd name="connsiteY13" fmla="*/ 0 h 3240000"/>
            </a:gdLst>
            <a:ahLst/>
            <a:cxnLst/>
            <a:rect l="l" t="t" r="r" b="b"/>
            <a:pathLst>
              <a:path w="2520000" h="3240000">
                <a:moveTo>
                  <a:pt x="252000" y="0"/>
                </a:moveTo>
                <a:lnTo>
                  <a:pt x="2268000" y="0"/>
                </a:lnTo>
                <a:cubicBezTo>
                  <a:pt x="2407176" y="0"/>
                  <a:pt x="2520000" y="112824"/>
                  <a:pt x="2520000" y="252000"/>
                </a:cubicBezTo>
                <a:lnTo>
                  <a:pt x="2520000" y="2988000"/>
                </a:lnTo>
                <a:cubicBezTo>
                  <a:pt x="2520000" y="3127176"/>
                  <a:pt x="2407176" y="3240000"/>
                  <a:pt x="2268000" y="3240000"/>
                </a:cubicBezTo>
                <a:lnTo>
                  <a:pt x="1687740" y="3240000"/>
                </a:lnTo>
                <a:lnTo>
                  <a:pt x="1683224" y="3195197"/>
                </a:lnTo>
                <a:cubicBezTo>
                  <a:pt x="1642941" y="2998342"/>
                  <a:pt x="1468764" y="2850260"/>
                  <a:pt x="1260000" y="2850260"/>
                </a:cubicBezTo>
                <a:cubicBezTo>
                  <a:pt x="1051237" y="2850260"/>
                  <a:pt x="877059" y="2998342"/>
                  <a:pt x="836777" y="3195197"/>
                </a:cubicBezTo>
                <a:lnTo>
                  <a:pt x="832260" y="3240000"/>
                </a:lnTo>
                <a:lnTo>
                  <a:pt x="252000" y="3240000"/>
                </a:lnTo>
                <a:cubicBezTo>
                  <a:pt x="112824" y="3240000"/>
                  <a:pt x="0" y="3127176"/>
                  <a:pt x="0" y="2988000"/>
                </a:cubicBezTo>
                <a:lnTo>
                  <a:pt x="0" y="252000"/>
                </a:lnTo>
                <a:cubicBezTo>
                  <a:pt x="0" y="112824"/>
                  <a:pt x="112824" y="0"/>
                  <a:pt x="252000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5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8252085" y="1297726"/>
            <a:ext cx="3064525" cy="656684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5000">
                <a:schemeClr val="accent1"/>
              </a:gs>
            </a:gsLst>
            <a:lin ang="0" scaled="0"/>
          </a:gradFill>
          <a:ln w="25400" cap="sq">
            <a:noFill/>
            <a:miter/>
          </a:ln>
          <a:effectLst>
            <a:outerShdw blurRad="254000" dist="127000" dir="270000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8470981" y="2174610"/>
            <a:ext cx="2626735" cy="7880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推动脱贫攻坚与乡村振兴有效衔接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470981" y="3005909"/>
            <a:ext cx="2626735" cy="21113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做好规划衔接、政策衔接、工作衔接和考核衔接，确保脱贫攻坚与乡村振兴平稳过渡。
促进脱贫地区与乡村振兴战略重点区域协同发展，实现共同富裕。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62690" y="1689990"/>
            <a:ext cx="3064525" cy="3899238"/>
          </a:xfrm>
          <a:custGeom>
            <a:avLst/>
            <a:gdLst>
              <a:gd name="connsiteX0" fmla="*/ 252000 w 2520000"/>
              <a:gd name="connsiteY0" fmla="*/ 0 h 3240000"/>
              <a:gd name="connsiteX1" fmla="*/ 2268000 w 2520000"/>
              <a:gd name="connsiteY1" fmla="*/ 0 h 3240000"/>
              <a:gd name="connsiteX2" fmla="*/ 2520000 w 2520000"/>
              <a:gd name="connsiteY2" fmla="*/ 252000 h 3240000"/>
              <a:gd name="connsiteX3" fmla="*/ 2520000 w 2520000"/>
              <a:gd name="connsiteY3" fmla="*/ 2988000 h 3240000"/>
              <a:gd name="connsiteX4" fmla="*/ 2268000 w 2520000"/>
              <a:gd name="connsiteY4" fmla="*/ 3240000 h 3240000"/>
              <a:gd name="connsiteX5" fmla="*/ 1687740 w 2520000"/>
              <a:gd name="connsiteY5" fmla="*/ 3240000 h 3240000"/>
              <a:gd name="connsiteX6" fmla="*/ 1683223 w 2520000"/>
              <a:gd name="connsiteY6" fmla="*/ 3195197 h 3240000"/>
              <a:gd name="connsiteX7" fmla="*/ 1260000 w 2520000"/>
              <a:gd name="connsiteY7" fmla="*/ 2850260 h 3240000"/>
              <a:gd name="connsiteX8" fmla="*/ 836777 w 2520000"/>
              <a:gd name="connsiteY8" fmla="*/ 3195197 h 3240000"/>
              <a:gd name="connsiteX9" fmla="*/ 832260 w 2520000"/>
              <a:gd name="connsiteY9" fmla="*/ 3240000 h 3240000"/>
              <a:gd name="connsiteX10" fmla="*/ 252000 w 2520000"/>
              <a:gd name="connsiteY10" fmla="*/ 3240000 h 3240000"/>
              <a:gd name="connsiteX11" fmla="*/ 0 w 2520000"/>
              <a:gd name="connsiteY11" fmla="*/ 2988000 h 3240000"/>
              <a:gd name="connsiteX12" fmla="*/ 0 w 2520000"/>
              <a:gd name="connsiteY12" fmla="*/ 252000 h 3240000"/>
              <a:gd name="connsiteX13" fmla="*/ 252000 w 2520000"/>
              <a:gd name="connsiteY13" fmla="*/ 0 h 3240000"/>
            </a:gdLst>
            <a:ahLst/>
            <a:cxnLst/>
            <a:rect l="l" t="t" r="r" b="b"/>
            <a:pathLst>
              <a:path w="2520000" h="3240000">
                <a:moveTo>
                  <a:pt x="252000" y="0"/>
                </a:moveTo>
                <a:lnTo>
                  <a:pt x="2268000" y="0"/>
                </a:lnTo>
                <a:cubicBezTo>
                  <a:pt x="2407176" y="0"/>
                  <a:pt x="2520000" y="112824"/>
                  <a:pt x="2520000" y="252000"/>
                </a:cubicBezTo>
                <a:lnTo>
                  <a:pt x="2520000" y="2988000"/>
                </a:lnTo>
                <a:cubicBezTo>
                  <a:pt x="2520000" y="3127176"/>
                  <a:pt x="2407176" y="3240000"/>
                  <a:pt x="2268000" y="3240000"/>
                </a:cubicBezTo>
                <a:lnTo>
                  <a:pt x="1687740" y="3240000"/>
                </a:lnTo>
                <a:lnTo>
                  <a:pt x="1683223" y="3195197"/>
                </a:lnTo>
                <a:cubicBezTo>
                  <a:pt x="1642941" y="2998342"/>
                  <a:pt x="1468764" y="2850260"/>
                  <a:pt x="1260000" y="2850260"/>
                </a:cubicBezTo>
                <a:cubicBezTo>
                  <a:pt x="1051236" y="2850260"/>
                  <a:pt x="877059" y="2998342"/>
                  <a:pt x="836777" y="3195197"/>
                </a:cubicBezTo>
                <a:lnTo>
                  <a:pt x="832260" y="3240000"/>
                </a:lnTo>
                <a:lnTo>
                  <a:pt x="252000" y="3240000"/>
                </a:lnTo>
                <a:cubicBezTo>
                  <a:pt x="112824" y="3240000"/>
                  <a:pt x="0" y="3127176"/>
                  <a:pt x="0" y="2988000"/>
                </a:cubicBezTo>
                <a:lnTo>
                  <a:pt x="0" y="252000"/>
                </a:lnTo>
                <a:cubicBezTo>
                  <a:pt x="0" y="112824"/>
                  <a:pt x="112824" y="0"/>
                  <a:pt x="252000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5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62690" y="1297726"/>
            <a:ext cx="3064525" cy="656684"/>
          </a:xfrm>
          <a:prstGeom prst="roundRect">
            <a:avLst>
              <a:gd name="adj" fmla="val 10000"/>
            </a:avLst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95000">
                <a:schemeClr val="accent1"/>
              </a:gs>
            </a:gsLst>
            <a:lin ang="0" scaled="0"/>
          </a:gradFill>
          <a:ln w="25400" cap="sq">
            <a:noFill/>
            <a:miter/>
          </a:ln>
          <a:effectLst>
            <a:outerShdw blurRad="254000" dist="127000" dir="2700000" algn="tl" rotWithShape="0">
              <a:schemeClr val="accent1"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just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081585" y="2174610"/>
            <a:ext cx="2626735" cy="78802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脱贫攻坚的历史性成就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081585" y="3005909"/>
            <a:ext cx="2626735" cy="211130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23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2020年中国历史性消除绝对贫困，提前10年实现联合国2030年可持续发展议程减贫目标，创造了人类减贫史上的奇迹。
脱贫攻坚过程中，中国形成了一整套行之有效的扶贫经验和模式，为全球减贫事业提供了中国智慧和中国方案。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1081585" y="1457642"/>
            <a:ext cx="26289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PART 01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776282" y="1457642"/>
            <a:ext cx="26289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PART 02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470981" y="1457642"/>
            <a:ext cx="2628900" cy="30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PART 03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126614" y="5353767"/>
            <a:ext cx="536676" cy="612905"/>
          </a:xfrm>
          <a:custGeom>
            <a:avLst/>
            <a:gdLst>
              <a:gd name="connsiteX0" fmla="*/ 361901 w 630455"/>
              <a:gd name="connsiteY0" fmla="*/ 82589 h 720001"/>
              <a:gd name="connsiteX1" fmla="*/ 361901 w 630455"/>
              <a:gd name="connsiteY1" fmla="*/ 203034 h 720001"/>
              <a:gd name="connsiteX2" fmla="*/ 427179 w 630455"/>
              <a:gd name="connsiteY2" fmla="*/ 268312 h 720001"/>
              <a:gd name="connsiteX3" fmla="*/ 547624 w 630455"/>
              <a:gd name="connsiteY3" fmla="*/ 268312 h 720001"/>
              <a:gd name="connsiteX4" fmla="*/ 113812 w 630455"/>
              <a:gd name="connsiteY4" fmla="*/ 0 h 720001"/>
              <a:gd name="connsiteX5" fmla="*/ 338847 w 630455"/>
              <a:gd name="connsiteY5" fmla="*/ 0 h 720001"/>
              <a:gd name="connsiteX6" fmla="*/ 340465 w 630455"/>
              <a:gd name="connsiteY6" fmla="*/ 162 h 720001"/>
              <a:gd name="connsiteX7" fmla="*/ 340789 w 630455"/>
              <a:gd name="connsiteY7" fmla="*/ 162 h 720001"/>
              <a:gd name="connsiteX8" fmla="*/ 344106 w 630455"/>
              <a:gd name="connsiteY8" fmla="*/ 809 h 720001"/>
              <a:gd name="connsiteX9" fmla="*/ 344186 w 630455"/>
              <a:gd name="connsiteY9" fmla="*/ 809 h 720001"/>
              <a:gd name="connsiteX10" fmla="*/ 347422 w 630455"/>
              <a:gd name="connsiteY10" fmla="*/ 1942 h 720001"/>
              <a:gd name="connsiteX11" fmla="*/ 347503 w 630455"/>
              <a:gd name="connsiteY11" fmla="*/ 1942 h 720001"/>
              <a:gd name="connsiteX12" fmla="*/ 349040 w 630455"/>
              <a:gd name="connsiteY12" fmla="*/ 2670 h 720001"/>
              <a:gd name="connsiteX13" fmla="*/ 349121 w 630455"/>
              <a:gd name="connsiteY13" fmla="*/ 2670 h 720001"/>
              <a:gd name="connsiteX14" fmla="*/ 350576 w 630455"/>
              <a:gd name="connsiteY14" fmla="*/ 3479 h 720001"/>
              <a:gd name="connsiteX15" fmla="*/ 350819 w 630455"/>
              <a:gd name="connsiteY15" fmla="*/ 3640 h 720001"/>
              <a:gd name="connsiteX16" fmla="*/ 352033 w 630455"/>
              <a:gd name="connsiteY16" fmla="*/ 4449 h 720001"/>
              <a:gd name="connsiteX17" fmla="*/ 352194 w 630455"/>
              <a:gd name="connsiteY17" fmla="*/ 4530 h 720001"/>
              <a:gd name="connsiteX18" fmla="*/ 353408 w 630455"/>
              <a:gd name="connsiteY18" fmla="*/ 5501 h 720001"/>
              <a:gd name="connsiteX19" fmla="*/ 353651 w 630455"/>
              <a:gd name="connsiteY19" fmla="*/ 5743 h 720001"/>
              <a:gd name="connsiteX20" fmla="*/ 354864 w 630455"/>
              <a:gd name="connsiteY20" fmla="*/ 6876 h 720001"/>
              <a:gd name="connsiteX21" fmla="*/ 623418 w 630455"/>
              <a:gd name="connsiteY21" fmla="*/ 275430 h 720001"/>
              <a:gd name="connsiteX22" fmla="*/ 624551 w 630455"/>
              <a:gd name="connsiteY22" fmla="*/ 276643 h 720001"/>
              <a:gd name="connsiteX23" fmla="*/ 624793 w 630455"/>
              <a:gd name="connsiteY23" fmla="*/ 276886 h 720001"/>
              <a:gd name="connsiteX24" fmla="*/ 625764 w 630455"/>
              <a:gd name="connsiteY24" fmla="*/ 278180 h 720001"/>
              <a:gd name="connsiteX25" fmla="*/ 625845 w 630455"/>
              <a:gd name="connsiteY25" fmla="*/ 278342 h 720001"/>
              <a:gd name="connsiteX26" fmla="*/ 626734 w 630455"/>
              <a:gd name="connsiteY26" fmla="*/ 279637 h 720001"/>
              <a:gd name="connsiteX27" fmla="*/ 626896 w 630455"/>
              <a:gd name="connsiteY27" fmla="*/ 279798 h 720001"/>
              <a:gd name="connsiteX28" fmla="*/ 627705 w 630455"/>
              <a:gd name="connsiteY28" fmla="*/ 281254 h 720001"/>
              <a:gd name="connsiteX29" fmla="*/ 628433 w 630455"/>
              <a:gd name="connsiteY29" fmla="*/ 282791 h 720001"/>
              <a:gd name="connsiteX30" fmla="*/ 629646 w 630455"/>
              <a:gd name="connsiteY30" fmla="*/ 286107 h 720001"/>
              <a:gd name="connsiteX31" fmla="*/ 630293 w 630455"/>
              <a:gd name="connsiteY31" fmla="*/ 289424 h 720001"/>
              <a:gd name="connsiteX32" fmla="*/ 630293 w 630455"/>
              <a:gd name="connsiteY32" fmla="*/ 289667 h 720001"/>
              <a:gd name="connsiteX33" fmla="*/ 630455 w 630455"/>
              <a:gd name="connsiteY33" fmla="*/ 291285 h 720001"/>
              <a:gd name="connsiteX34" fmla="*/ 630455 w 630455"/>
              <a:gd name="connsiteY34" fmla="*/ 292579 h 720001"/>
              <a:gd name="connsiteX35" fmla="*/ 630455 w 630455"/>
              <a:gd name="connsiteY35" fmla="*/ 606189 h 720001"/>
              <a:gd name="connsiteX36" fmla="*/ 516644 w 630455"/>
              <a:gd name="connsiteY36" fmla="*/ 720001 h 720001"/>
              <a:gd name="connsiteX37" fmla="*/ 113812 w 630455"/>
              <a:gd name="connsiteY37" fmla="*/ 720001 h 720001"/>
              <a:gd name="connsiteX38" fmla="*/ 0 w 630455"/>
              <a:gd name="connsiteY38" fmla="*/ 606189 h 720001"/>
              <a:gd name="connsiteX39" fmla="*/ 0 w 630455"/>
              <a:gd name="connsiteY39" fmla="*/ 113812 h 720001"/>
              <a:gd name="connsiteX40" fmla="*/ 113812 w 630455"/>
              <a:gd name="connsiteY40" fmla="*/ 0 h 720001"/>
            </a:gdLst>
            <a:ahLst/>
            <a:cxnLst/>
            <a:rect l="l" t="t" r="r" b="b"/>
            <a:pathLst>
              <a:path w="630455" h="720001">
                <a:moveTo>
                  <a:pt x="361901" y="82589"/>
                </a:moveTo>
                <a:lnTo>
                  <a:pt x="361901" y="203034"/>
                </a:lnTo>
                <a:cubicBezTo>
                  <a:pt x="361901" y="239030"/>
                  <a:pt x="391183" y="268312"/>
                  <a:pt x="427179" y="268312"/>
                </a:cubicBezTo>
                <a:lnTo>
                  <a:pt x="547624" y="268312"/>
                </a:lnTo>
                <a:close/>
                <a:moveTo>
                  <a:pt x="113812" y="0"/>
                </a:moveTo>
                <a:lnTo>
                  <a:pt x="338847" y="0"/>
                </a:lnTo>
                <a:cubicBezTo>
                  <a:pt x="339414" y="81"/>
                  <a:pt x="339899" y="81"/>
                  <a:pt x="340465" y="162"/>
                </a:cubicBezTo>
                <a:lnTo>
                  <a:pt x="340789" y="162"/>
                </a:lnTo>
                <a:cubicBezTo>
                  <a:pt x="341922" y="324"/>
                  <a:pt x="343054" y="485"/>
                  <a:pt x="344106" y="809"/>
                </a:cubicBezTo>
                <a:lnTo>
                  <a:pt x="344186" y="809"/>
                </a:lnTo>
                <a:cubicBezTo>
                  <a:pt x="345238" y="1052"/>
                  <a:pt x="346371" y="1456"/>
                  <a:pt x="347422" y="1942"/>
                </a:cubicBezTo>
                <a:lnTo>
                  <a:pt x="347503" y="1942"/>
                </a:lnTo>
                <a:cubicBezTo>
                  <a:pt x="348069" y="2184"/>
                  <a:pt x="348555" y="2427"/>
                  <a:pt x="349040" y="2670"/>
                </a:cubicBezTo>
                <a:lnTo>
                  <a:pt x="349121" y="2670"/>
                </a:lnTo>
                <a:cubicBezTo>
                  <a:pt x="349606" y="2912"/>
                  <a:pt x="350091" y="3155"/>
                  <a:pt x="350576" y="3479"/>
                </a:cubicBezTo>
                <a:cubicBezTo>
                  <a:pt x="350657" y="3560"/>
                  <a:pt x="350739" y="3560"/>
                  <a:pt x="350819" y="3640"/>
                </a:cubicBezTo>
                <a:cubicBezTo>
                  <a:pt x="351224" y="3883"/>
                  <a:pt x="351628" y="4126"/>
                  <a:pt x="352033" y="4449"/>
                </a:cubicBezTo>
                <a:cubicBezTo>
                  <a:pt x="352113" y="4449"/>
                  <a:pt x="352113" y="4530"/>
                  <a:pt x="352194" y="4530"/>
                </a:cubicBezTo>
                <a:lnTo>
                  <a:pt x="353408" y="5501"/>
                </a:lnTo>
                <a:lnTo>
                  <a:pt x="353651" y="5743"/>
                </a:lnTo>
                <a:cubicBezTo>
                  <a:pt x="354055" y="6148"/>
                  <a:pt x="354459" y="6472"/>
                  <a:pt x="354864" y="6876"/>
                </a:cubicBezTo>
                <a:lnTo>
                  <a:pt x="623418" y="275430"/>
                </a:lnTo>
                <a:cubicBezTo>
                  <a:pt x="623822" y="275835"/>
                  <a:pt x="624227" y="276239"/>
                  <a:pt x="624551" y="276643"/>
                </a:cubicBezTo>
                <a:lnTo>
                  <a:pt x="624793" y="276886"/>
                </a:lnTo>
                <a:cubicBezTo>
                  <a:pt x="625117" y="277291"/>
                  <a:pt x="625440" y="277776"/>
                  <a:pt x="625764" y="278180"/>
                </a:cubicBezTo>
                <a:cubicBezTo>
                  <a:pt x="625764" y="278261"/>
                  <a:pt x="625845" y="278342"/>
                  <a:pt x="625845" y="278342"/>
                </a:cubicBezTo>
                <a:cubicBezTo>
                  <a:pt x="626168" y="278747"/>
                  <a:pt x="626491" y="279232"/>
                  <a:pt x="626734" y="279637"/>
                </a:cubicBezTo>
                <a:cubicBezTo>
                  <a:pt x="626815" y="279637"/>
                  <a:pt x="626815" y="279717"/>
                  <a:pt x="626896" y="279798"/>
                </a:cubicBezTo>
                <a:cubicBezTo>
                  <a:pt x="627139" y="280284"/>
                  <a:pt x="627462" y="280769"/>
                  <a:pt x="627705" y="281254"/>
                </a:cubicBezTo>
                <a:cubicBezTo>
                  <a:pt x="627948" y="281739"/>
                  <a:pt x="628190" y="282225"/>
                  <a:pt x="628433" y="282791"/>
                </a:cubicBezTo>
                <a:cubicBezTo>
                  <a:pt x="628918" y="283843"/>
                  <a:pt x="629323" y="284975"/>
                  <a:pt x="629646" y="286107"/>
                </a:cubicBezTo>
                <a:cubicBezTo>
                  <a:pt x="629889" y="287159"/>
                  <a:pt x="630132" y="288291"/>
                  <a:pt x="630293" y="289424"/>
                </a:cubicBezTo>
                <a:lnTo>
                  <a:pt x="630293" y="289667"/>
                </a:lnTo>
                <a:cubicBezTo>
                  <a:pt x="630374" y="290152"/>
                  <a:pt x="630455" y="290718"/>
                  <a:pt x="630455" y="291285"/>
                </a:cubicBezTo>
                <a:lnTo>
                  <a:pt x="630455" y="292579"/>
                </a:lnTo>
                <a:lnTo>
                  <a:pt x="630455" y="606189"/>
                </a:lnTo>
                <a:cubicBezTo>
                  <a:pt x="630455" y="668959"/>
                  <a:pt x="579414" y="720001"/>
                  <a:pt x="516644" y="720001"/>
                </a:cubicBezTo>
                <a:lnTo>
                  <a:pt x="113812" y="720001"/>
                </a:lnTo>
                <a:cubicBezTo>
                  <a:pt x="51042" y="720001"/>
                  <a:pt x="0" y="668959"/>
                  <a:pt x="0" y="606189"/>
                </a:cubicBezTo>
                <a:lnTo>
                  <a:pt x="0" y="113812"/>
                </a:lnTo>
                <a:cubicBezTo>
                  <a:pt x="0" y="51042"/>
                  <a:pt x="51042" y="0"/>
                  <a:pt x="113812" y="0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5783198" y="5373541"/>
            <a:ext cx="612905" cy="593133"/>
          </a:xfrm>
          <a:custGeom>
            <a:avLst/>
            <a:gdLst>
              <a:gd name="connsiteX0" fmla="*/ 311954 w 744004"/>
              <a:gd name="connsiteY0" fmla="*/ 337123 h 720001"/>
              <a:gd name="connsiteX1" fmla="*/ 168770 w 744004"/>
              <a:gd name="connsiteY1" fmla="*/ 337123 h 720001"/>
              <a:gd name="connsiteX2" fmla="*/ 49673 w 744004"/>
              <a:gd name="connsiteY2" fmla="*/ 287618 h 720001"/>
              <a:gd name="connsiteX3" fmla="*/ 167 w 744004"/>
              <a:gd name="connsiteY3" fmla="*/ 168520 h 720001"/>
              <a:gd name="connsiteX4" fmla="*/ 49590 w 744004"/>
              <a:gd name="connsiteY4" fmla="*/ 49507 h 720001"/>
              <a:gd name="connsiteX5" fmla="*/ 168687 w 744004"/>
              <a:gd name="connsiteY5" fmla="*/ 0 h 720001"/>
              <a:gd name="connsiteX6" fmla="*/ 287784 w 744004"/>
              <a:gd name="connsiteY6" fmla="*/ 49507 h 720001"/>
              <a:gd name="connsiteX7" fmla="*/ 337290 w 744004"/>
              <a:gd name="connsiteY7" fmla="*/ 168604 h 720001"/>
              <a:gd name="connsiteX8" fmla="*/ 337290 w 744004"/>
              <a:gd name="connsiteY8" fmla="*/ 311787 h 720001"/>
              <a:gd name="connsiteX9" fmla="*/ 311954 w 744004"/>
              <a:gd name="connsiteY9" fmla="*/ 337123 h 720001"/>
              <a:gd name="connsiteX10" fmla="*/ 575401 w 744004"/>
              <a:gd name="connsiteY10" fmla="*/ 337207 h 720001"/>
              <a:gd name="connsiteX11" fmla="*/ 432218 w 744004"/>
              <a:gd name="connsiteY11" fmla="*/ 337207 h 720001"/>
              <a:gd name="connsiteX12" fmla="*/ 406882 w 744004"/>
              <a:gd name="connsiteY12" fmla="*/ 311870 h 720001"/>
              <a:gd name="connsiteX13" fmla="*/ 406882 w 744004"/>
              <a:gd name="connsiteY13" fmla="*/ 168687 h 720001"/>
              <a:gd name="connsiteX14" fmla="*/ 456387 w 744004"/>
              <a:gd name="connsiteY14" fmla="*/ 49590 h 720001"/>
              <a:gd name="connsiteX15" fmla="*/ 575401 w 744004"/>
              <a:gd name="connsiteY15" fmla="*/ 0 h 720001"/>
              <a:gd name="connsiteX16" fmla="*/ 694498 w 744004"/>
              <a:gd name="connsiteY16" fmla="*/ 49507 h 720001"/>
              <a:gd name="connsiteX17" fmla="*/ 744004 w 744004"/>
              <a:gd name="connsiteY17" fmla="*/ 168604 h 720001"/>
              <a:gd name="connsiteX18" fmla="*/ 694498 w 744004"/>
              <a:gd name="connsiteY18" fmla="*/ 287701 h 720001"/>
              <a:gd name="connsiteX19" fmla="*/ 575401 w 744004"/>
              <a:gd name="connsiteY19" fmla="*/ 337207 h 720001"/>
              <a:gd name="connsiteX20" fmla="*/ 168604 w 744004"/>
              <a:gd name="connsiteY20" fmla="*/ 720001 h 720001"/>
              <a:gd name="connsiteX21" fmla="*/ 49507 w 744004"/>
              <a:gd name="connsiteY21" fmla="*/ 670495 h 720001"/>
              <a:gd name="connsiteX22" fmla="*/ 0 w 744004"/>
              <a:gd name="connsiteY22" fmla="*/ 551398 h 720001"/>
              <a:gd name="connsiteX23" fmla="*/ 49507 w 744004"/>
              <a:gd name="connsiteY23" fmla="*/ 432301 h 720001"/>
              <a:gd name="connsiteX24" fmla="*/ 168687 w 744004"/>
              <a:gd name="connsiteY24" fmla="*/ 382879 h 720001"/>
              <a:gd name="connsiteX25" fmla="*/ 311871 w 744004"/>
              <a:gd name="connsiteY25" fmla="*/ 382879 h 720001"/>
              <a:gd name="connsiteX26" fmla="*/ 337207 w 744004"/>
              <a:gd name="connsiteY26" fmla="*/ 408215 h 720001"/>
              <a:gd name="connsiteX27" fmla="*/ 337207 w 744004"/>
              <a:gd name="connsiteY27" fmla="*/ 551398 h 720001"/>
              <a:gd name="connsiteX28" fmla="*/ 287701 w 744004"/>
              <a:gd name="connsiteY28" fmla="*/ 670495 h 720001"/>
              <a:gd name="connsiteX29" fmla="*/ 168604 w 744004"/>
              <a:gd name="connsiteY29" fmla="*/ 720001 h 720001"/>
              <a:gd name="connsiteX30" fmla="*/ 575401 w 744004"/>
              <a:gd name="connsiteY30" fmla="*/ 720001 h 720001"/>
              <a:gd name="connsiteX31" fmla="*/ 456304 w 744004"/>
              <a:gd name="connsiteY31" fmla="*/ 670495 h 720001"/>
              <a:gd name="connsiteX32" fmla="*/ 406798 w 744004"/>
              <a:gd name="connsiteY32" fmla="*/ 551398 h 720001"/>
              <a:gd name="connsiteX33" fmla="*/ 406798 w 744004"/>
              <a:gd name="connsiteY33" fmla="*/ 408215 h 720001"/>
              <a:gd name="connsiteX34" fmla="*/ 432218 w 744004"/>
              <a:gd name="connsiteY34" fmla="*/ 382879 h 720001"/>
              <a:gd name="connsiteX35" fmla="*/ 575401 w 744004"/>
              <a:gd name="connsiteY35" fmla="*/ 382879 h 720001"/>
              <a:gd name="connsiteX36" fmla="*/ 694498 w 744004"/>
              <a:gd name="connsiteY36" fmla="*/ 432385 h 720001"/>
              <a:gd name="connsiteX37" fmla="*/ 744004 w 744004"/>
              <a:gd name="connsiteY37" fmla="*/ 551398 h 720001"/>
              <a:gd name="connsiteX38" fmla="*/ 694498 w 744004"/>
              <a:gd name="connsiteY38" fmla="*/ 670495 h 720001"/>
              <a:gd name="connsiteX39" fmla="*/ 575401 w 744004"/>
              <a:gd name="connsiteY39" fmla="*/ 720001 h 720001"/>
            </a:gdLst>
            <a:ahLst/>
            <a:cxnLst/>
            <a:rect l="l" t="t" r="r" b="b"/>
            <a:pathLst>
              <a:path w="744004" h="720001">
                <a:moveTo>
                  <a:pt x="311954" y="337123"/>
                </a:moveTo>
                <a:lnTo>
                  <a:pt x="168770" y="337123"/>
                </a:lnTo>
                <a:cubicBezTo>
                  <a:pt x="123932" y="337123"/>
                  <a:pt x="81594" y="319538"/>
                  <a:pt x="49673" y="287618"/>
                </a:cubicBezTo>
                <a:cubicBezTo>
                  <a:pt x="17753" y="255697"/>
                  <a:pt x="167" y="213442"/>
                  <a:pt x="167" y="168520"/>
                </a:cubicBezTo>
                <a:cubicBezTo>
                  <a:pt x="167" y="123598"/>
                  <a:pt x="17669" y="81427"/>
                  <a:pt x="49590" y="49507"/>
                </a:cubicBezTo>
                <a:cubicBezTo>
                  <a:pt x="81510" y="17586"/>
                  <a:pt x="123848" y="0"/>
                  <a:pt x="168687" y="0"/>
                </a:cubicBezTo>
                <a:cubicBezTo>
                  <a:pt x="213526" y="0"/>
                  <a:pt x="255864" y="17586"/>
                  <a:pt x="287784" y="49507"/>
                </a:cubicBezTo>
                <a:cubicBezTo>
                  <a:pt x="319705" y="81427"/>
                  <a:pt x="337290" y="123682"/>
                  <a:pt x="337290" y="168604"/>
                </a:cubicBezTo>
                <a:lnTo>
                  <a:pt x="337290" y="311787"/>
                </a:lnTo>
                <a:cubicBezTo>
                  <a:pt x="337290" y="325789"/>
                  <a:pt x="325956" y="337123"/>
                  <a:pt x="311954" y="337123"/>
                </a:cubicBezTo>
                <a:close/>
                <a:moveTo>
                  <a:pt x="575401" y="337207"/>
                </a:moveTo>
                <a:lnTo>
                  <a:pt x="432218" y="337207"/>
                </a:lnTo>
                <a:cubicBezTo>
                  <a:pt x="418216" y="337207"/>
                  <a:pt x="406882" y="325872"/>
                  <a:pt x="406882" y="311870"/>
                </a:cubicBezTo>
                <a:lnTo>
                  <a:pt x="406882" y="168687"/>
                </a:lnTo>
                <a:cubicBezTo>
                  <a:pt x="406882" y="123849"/>
                  <a:pt x="424467" y="81510"/>
                  <a:pt x="456387" y="49590"/>
                </a:cubicBezTo>
                <a:cubicBezTo>
                  <a:pt x="488308" y="17669"/>
                  <a:pt x="530563" y="0"/>
                  <a:pt x="575401" y="0"/>
                </a:cubicBezTo>
                <a:cubicBezTo>
                  <a:pt x="620240" y="0"/>
                  <a:pt x="662578" y="17586"/>
                  <a:pt x="694498" y="49507"/>
                </a:cubicBezTo>
                <a:cubicBezTo>
                  <a:pt x="726419" y="81427"/>
                  <a:pt x="744004" y="123765"/>
                  <a:pt x="744004" y="168604"/>
                </a:cubicBezTo>
                <a:cubicBezTo>
                  <a:pt x="744004" y="213442"/>
                  <a:pt x="726419" y="255780"/>
                  <a:pt x="694498" y="287701"/>
                </a:cubicBezTo>
                <a:cubicBezTo>
                  <a:pt x="662578" y="319621"/>
                  <a:pt x="620323" y="337207"/>
                  <a:pt x="575401" y="337207"/>
                </a:cubicBezTo>
                <a:close/>
                <a:moveTo>
                  <a:pt x="168604" y="720001"/>
                </a:moveTo>
                <a:cubicBezTo>
                  <a:pt x="123682" y="720001"/>
                  <a:pt x="81427" y="702416"/>
                  <a:pt x="49507" y="670495"/>
                </a:cubicBezTo>
                <a:cubicBezTo>
                  <a:pt x="17586" y="638575"/>
                  <a:pt x="0" y="596320"/>
                  <a:pt x="0" y="551398"/>
                </a:cubicBezTo>
                <a:cubicBezTo>
                  <a:pt x="0" y="506476"/>
                  <a:pt x="17586" y="464221"/>
                  <a:pt x="49507" y="432301"/>
                </a:cubicBezTo>
                <a:cubicBezTo>
                  <a:pt x="81510" y="400464"/>
                  <a:pt x="123848" y="382879"/>
                  <a:pt x="168687" y="382879"/>
                </a:cubicBezTo>
                <a:lnTo>
                  <a:pt x="311871" y="382879"/>
                </a:lnTo>
                <a:cubicBezTo>
                  <a:pt x="325872" y="382879"/>
                  <a:pt x="337207" y="394297"/>
                  <a:pt x="337207" y="408215"/>
                </a:cubicBezTo>
                <a:lnTo>
                  <a:pt x="337207" y="551398"/>
                </a:lnTo>
                <a:cubicBezTo>
                  <a:pt x="337207" y="596237"/>
                  <a:pt x="319621" y="638575"/>
                  <a:pt x="287701" y="670495"/>
                </a:cubicBezTo>
                <a:cubicBezTo>
                  <a:pt x="255781" y="702416"/>
                  <a:pt x="213526" y="720001"/>
                  <a:pt x="168604" y="720001"/>
                </a:cubicBezTo>
                <a:close/>
                <a:moveTo>
                  <a:pt x="575401" y="720001"/>
                </a:moveTo>
                <a:cubicBezTo>
                  <a:pt x="530563" y="720001"/>
                  <a:pt x="488224" y="702416"/>
                  <a:pt x="456304" y="670495"/>
                </a:cubicBezTo>
                <a:cubicBezTo>
                  <a:pt x="424383" y="638575"/>
                  <a:pt x="406798" y="596320"/>
                  <a:pt x="406798" y="551398"/>
                </a:cubicBezTo>
                <a:lnTo>
                  <a:pt x="406798" y="408215"/>
                </a:lnTo>
                <a:cubicBezTo>
                  <a:pt x="406882" y="394213"/>
                  <a:pt x="418216" y="382879"/>
                  <a:pt x="432218" y="382879"/>
                </a:cubicBezTo>
                <a:lnTo>
                  <a:pt x="575401" y="382879"/>
                </a:lnTo>
                <a:cubicBezTo>
                  <a:pt x="620240" y="382879"/>
                  <a:pt x="662578" y="400464"/>
                  <a:pt x="694498" y="432385"/>
                </a:cubicBezTo>
                <a:cubicBezTo>
                  <a:pt x="726419" y="464305"/>
                  <a:pt x="744004" y="506560"/>
                  <a:pt x="744004" y="551398"/>
                </a:cubicBezTo>
                <a:cubicBezTo>
                  <a:pt x="744004" y="596237"/>
                  <a:pt x="726419" y="638575"/>
                  <a:pt x="694498" y="670495"/>
                </a:cubicBezTo>
                <a:cubicBezTo>
                  <a:pt x="662578" y="702416"/>
                  <a:pt x="620323" y="720001"/>
                  <a:pt x="575401" y="720001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9477896" y="5388995"/>
            <a:ext cx="612905" cy="577678"/>
          </a:xfrm>
          <a:custGeom>
            <a:avLst/>
            <a:gdLst>
              <a:gd name="connsiteX0" fmla="*/ 565749 w 763907"/>
              <a:gd name="connsiteY0" fmla="*/ 529546 h 720000"/>
              <a:gd name="connsiteX1" fmla="*/ 585849 w 763907"/>
              <a:gd name="connsiteY1" fmla="*/ 537865 h 720000"/>
              <a:gd name="connsiteX2" fmla="*/ 698960 w 763907"/>
              <a:gd name="connsiteY2" fmla="*/ 650977 h 720000"/>
              <a:gd name="connsiteX3" fmla="*/ 698960 w 763907"/>
              <a:gd name="connsiteY3" fmla="*/ 691178 h 720000"/>
              <a:gd name="connsiteX4" fmla="*/ 678860 w 763907"/>
              <a:gd name="connsiteY4" fmla="*/ 699521 h 720000"/>
              <a:gd name="connsiteX5" fmla="*/ 658760 w 763907"/>
              <a:gd name="connsiteY5" fmla="*/ 691178 h 720000"/>
              <a:gd name="connsiteX6" fmla="*/ 545648 w 763907"/>
              <a:gd name="connsiteY6" fmla="*/ 578066 h 720000"/>
              <a:gd name="connsiteX7" fmla="*/ 545648 w 763907"/>
              <a:gd name="connsiteY7" fmla="*/ 537865 h 720000"/>
              <a:gd name="connsiteX8" fmla="*/ 565749 w 763907"/>
              <a:gd name="connsiteY8" fmla="*/ 529546 h 720000"/>
              <a:gd name="connsiteX9" fmla="*/ 565749 w 763907"/>
              <a:gd name="connsiteY9" fmla="*/ 359807 h 720000"/>
              <a:gd name="connsiteX10" fmla="*/ 735464 w 763907"/>
              <a:gd name="connsiteY10" fmla="*/ 359807 h 720000"/>
              <a:gd name="connsiteX11" fmla="*/ 763907 w 763907"/>
              <a:gd name="connsiteY11" fmla="*/ 388251 h 720000"/>
              <a:gd name="connsiteX12" fmla="*/ 735464 w 763907"/>
              <a:gd name="connsiteY12" fmla="*/ 416695 h 720000"/>
              <a:gd name="connsiteX13" fmla="*/ 565749 w 763907"/>
              <a:gd name="connsiteY13" fmla="*/ 416695 h 720000"/>
              <a:gd name="connsiteX14" fmla="*/ 537305 w 763907"/>
              <a:gd name="connsiteY14" fmla="*/ 388251 h 720000"/>
              <a:gd name="connsiteX15" fmla="*/ 565749 w 763907"/>
              <a:gd name="connsiteY15" fmla="*/ 359807 h 720000"/>
              <a:gd name="connsiteX16" fmla="*/ 678860 w 763907"/>
              <a:gd name="connsiteY16" fmla="*/ 77005 h 720000"/>
              <a:gd name="connsiteX17" fmla="*/ 698960 w 763907"/>
              <a:gd name="connsiteY17" fmla="*/ 85325 h 720000"/>
              <a:gd name="connsiteX18" fmla="*/ 698960 w 763907"/>
              <a:gd name="connsiteY18" fmla="*/ 125525 h 720000"/>
              <a:gd name="connsiteX19" fmla="*/ 585849 w 763907"/>
              <a:gd name="connsiteY19" fmla="*/ 238636 h 720000"/>
              <a:gd name="connsiteX20" fmla="*/ 565749 w 763907"/>
              <a:gd name="connsiteY20" fmla="*/ 246980 h 720000"/>
              <a:gd name="connsiteX21" fmla="*/ 545648 w 763907"/>
              <a:gd name="connsiteY21" fmla="*/ 238636 h 720000"/>
              <a:gd name="connsiteX22" fmla="*/ 545648 w 763907"/>
              <a:gd name="connsiteY22" fmla="*/ 198436 h 720000"/>
              <a:gd name="connsiteX23" fmla="*/ 658760 w 763907"/>
              <a:gd name="connsiteY23" fmla="*/ 85325 h 720000"/>
              <a:gd name="connsiteX24" fmla="*/ 678860 w 763907"/>
              <a:gd name="connsiteY24" fmla="*/ 77005 h 720000"/>
              <a:gd name="connsiteX25" fmla="*/ 362802 w 763907"/>
              <a:gd name="connsiteY25" fmla="*/ 5 h 720000"/>
              <a:gd name="connsiteX26" fmla="*/ 422012 w 763907"/>
              <a:gd name="connsiteY26" fmla="*/ 16490 h 720000"/>
              <a:gd name="connsiteX27" fmla="*/ 481080 w 763907"/>
              <a:gd name="connsiteY27" fmla="*/ 119457 h 720000"/>
              <a:gd name="connsiteX28" fmla="*/ 481080 w 763907"/>
              <a:gd name="connsiteY28" fmla="*/ 600631 h 720000"/>
              <a:gd name="connsiteX29" fmla="*/ 422012 w 763907"/>
              <a:gd name="connsiteY29" fmla="*/ 703598 h 720000"/>
              <a:gd name="connsiteX30" fmla="*/ 361806 w 763907"/>
              <a:gd name="connsiteY30" fmla="*/ 720000 h 720000"/>
              <a:gd name="connsiteX31" fmla="*/ 303306 w 763907"/>
              <a:gd name="connsiteY31" fmla="*/ 704546 h 720000"/>
              <a:gd name="connsiteX32" fmla="*/ 60870 w 763907"/>
              <a:gd name="connsiteY32" fmla="*/ 568300 h 720000"/>
              <a:gd name="connsiteX33" fmla="*/ 0 w 763907"/>
              <a:gd name="connsiteY33" fmla="*/ 464291 h 720000"/>
              <a:gd name="connsiteX34" fmla="*/ 0 w 763907"/>
              <a:gd name="connsiteY34" fmla="*/ 255702 h 720000"/>
              <a:gd name="connsiteX35" fmla="*/ 60870 w 763907"/>
              <a:gd name="connsiteY35" fmla="*/ 151693 h 720000"/>
              <a:gd name="connsiteX36" fmla="*/ 303306 w 763907"/>
              <a:gd name="connsiteY36" fmla="*/ 15447 h 720000"/>
              <a:gd name="connsiteX37" fmla="*/ 362802 w 763907"/>
              <a:gd name="connsiteY37" fmla="*/ 5 h 720000"/>
            </a:gdLst>
            <a:ahLst/>
            <a:cxnLst/>
            <a:rect l="l" t="t" r="r" b="b"/>
            <a:pathLst>
              <a:path w="763907" h="720000">
                <a:moveTo>
                  <a:pt x="565749" y="529546"/>
                </a:moveTo>
                <a:cubicBezTo>
                  <a:pt x="573025" y="529546"/>
                  <a:pt x="580302" y="532319"/>
                  <a:pt x="585849" y="537865"/>
                </a:cubicBezTo>
                <a:lnTo>
                  <a:pt x="698960" y="650977"/>
                </a:lnTo>
                <a:cubicBezTo>
                  <a:pt x="710054" y="662070"/>
                  <a:pt x="710054" y="680084"/>
                  <a:pt x="698960" y="691178"/>
                </a:cubicBezTo>
                <a:cubicBezTo>
                  <a:pt x="693461" y="696677"/>
                  <a:pt x="686161" y="699521"/>
                  <a:pt x="678860" y="699521"/>
                </a:cubicBezTo>
                <a:cubicBezTo>
                  <a:pt x="671560" y="699521"/>
                  <a:pt x="664259" y="696771"/>
                  <a:pt x="658760" y="691178"/>
                </a:cubicBezTo>
                <a:lnTo>
                  <a:pt x="545648" y="578066"/>
                </a:lnTo>
                <a:cubicBezTo>
                  <a:pt x="534555" y="566973"/>
                  <a:pt x="534555" y="548959"/>
                  <a:pt x="545648" y="537865"/>
                </a:cubicBezTo>
                <a:cubicBezTo>
                  <a:pt x="551195" y="532319"/>
                  <a:pt x="558471" y="529546"/>
                  <a:pt x="565749" y="529546"/>
                </a:cubicBezTo>
                <a:close/>
                <a:moveTo>
                  <a:pt x="565749" y="359807"/>
                </a:moveTo>
                <a:lnTo>
                  <a:pt x="735464" y="359807"/>
                </a:lnTo>
                <a:cubicBezTo>
                  <a:pt x="751202" y="359807"/>
                  <a:pt x="763907" y="372512"/>
                  <a:pt x="763907" y="388251"/>
                </a:cubicBezTo>
                <a:cubicBezTo>
                  <a:pt x="763907" y="403990"/>
                  <a:pt x="751107" y="416695"/>
                  <a:pt x="735464" y="416695"/>
                </a:cubicBezTo>
                <a:lnTo>
                  <a:pt x="565749" y="416695"/>
                </a:lnTo>
                <a:cubicBezTo>
                  <a:pt x="550010" y="416695"/>
                  <a:pt x="537305" y="403990"/>
                  <a:pt x="537305" y="388251"/>
                </a:cubicBezTo>
                <a:cubicBezTo>
                  <a:pt x="537305" y="372512"/>
                  <a:pt x="550010" y="359807"/>
                  <a:pt x="565749" y="359807"/>
                </a:cubicBezTo>
                <a:close/>
                <a:moveTo>
                  <a:pt x="678860" y="77005"/>
                </a:moveTo>
                <a:cubicBezTo>
                  <a:pt x="686137" y="77005"/>
                  <a:pt x="693414" y="79778"/>
                  <a:pt x="698960" y="85325"/>
                </a:cubicBezTo>
                <a:cubicBezTo>
                  <a:pt x="710054" y="96418"/>
                  <a:pt x="710054" y="114432"/>
                  <a:pt x="698960" y="125525"/>
                </a:cubicBezTo>
                <a:lnTo>
                  <a:pt x="585849" y="238636"/>
                </a:lnTo>
                <a:cubicBezTo>
                  <a:pt x="580350" y="244231"/>
                  <a:pt x="573049" y="246980"/>
                  <a:pt x="565749" y="246980"/>
                </a:cubicBezTo>
                <a:cubicBezTo>
                  <a:pt x="558448" y="246980"/>
                  <a:pt x="551147" y="244231"/>
                  <a:pt x="545648" y="238636"/>
                </a:cubicBezTo>
                <a:cubicBezTo>
                  <a:pt x="534555" y="227543"/>
                  <a:pt x="534555" y="209529"/>
                  <a:pt x="545648" y="198436"/>
                </a:cubicBezTo>
                <a:lnTo>
                  <a:pt x="658760" y="85325"/>
                </a:lnTo>
                <a:cubicBezTo>
                  <a:pt x="664306" y="79778"/>
                  <a:pt x="671583" y="77005"/>
                  <a:pt x="678860" y="77005"/>
                </a:cubicBezTo>
                <a:close/>
                <a:moveTo>
                  <a:pt x="362802" y="5"/>
                </a:moveTo>
                <a:cubicBezTo>
                  <a:pt x="383186" y="183"/>
                  <a:pt x="403524" y="5682"/>
                  <a:pt x="422012" y="16490"/>
                </a:cubicBezTo>
                <a:cubicBezTo>
                  <a:pt x="458989" y="38108"/>
                  <a:pt x="481080" y="76601"/>
                  <a:pt x="481080" y="119457"/>
                </a:cubicBezTo>
                <a:lnTo>
                  <a:pt x="481080" y="600631"/>
                </a:lnTo>
                <a:cubicBezTo>
                  <a:pt x="481080" y="643486"/>
                  <a:pt x="458989" y="681980"/>
                  <a:pt x="422012" y="703598"/>
                </a:cubicBezTo>
                <a:cubicBezTo>
                  <a:pt x="403240" y="714501"/>
                  <a:pt x="382475" y="720000"/>
                  <a:pt x="361806" y="720000"/>
                </a:cubicBezTo>
                <a:cubicBezTo>
                  <a:pt x="341706" y="720000"/>
                  <a:pt x="321700" y="714881"/>
                  <a:pt x="303306" y="704546"/>
                </a:cubicBezTo>
                <a:lnTo>
                  <a:pt x="60870" y="568300"/>
                </a:lnTo>
                <a:cubicBezTo>
                  <a:pt x="23324" y="547157"/>
                  <a:pt x="0" y="507336"/>
                  <a:pt x="0" y="464291"/>
                </a:cubicBezTo>
                <a:lnTo>
                  <a:pt x="0" y="255702"/>
                </a:lnTo>
                <a:cubicBezTo>
                  <a:pt x="0" y="212657"/>
                  <a:pt x="23324" y="172742"/>
                  <a:pt x="60870" y="151693"/>
                </a:cubicBezTo>
                <a:lnTo>
                  <a:pt x="303306" y="15447"/>
                </a:lnTo>
                <a:cubicBezTo>
                  <a:pt x="321984" y="4970"/>
                  <a:pt x="342417" y="-173"/>
                  <a:pt x="362802" y="5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540000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脱贫攻坚与乡村振兴衔接</a:t>
            </a: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4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5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660400" y="1742200"/>
            <a:ext cx="3420000" cy="3780000"/>
          </a:xfrm>
          <a:prstGeom prst="roundRect">
            <a:avLst>
              <a:gd name="adj" fmla="val 7804"/>
            </a:avLst>
          </a:prstGeom>
          <a:solidFill>
            <a:schemeClr val="bg1"/>
          </a:solidFill>
          <a:ln w="9525" cap="flat">
            <a:solidFill>
              <a:schemeClr val="accent1"/>
            </a:solidFill>
            <a:miter/>
          </a:ln>
          <a:effectLst>
            <a:outerShdw blurRad="317500" dist="127000" dir="2700000" algn="tl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870691" y="2034653"/>
            <a:ext cx="360000" cy="36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930400" y="2123206"/>
            <a:ext cx="2880000" cy="324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农村“三权分置”制度改革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0400" y="2750004"/>
            <a:ext cx="2880000" cy="234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农村“三权分置”即所有权、承包权、经营权分离，激活土地资源，促进土地流转和适度规模经营。
“三权分置”制度保障农民土地权益，提高土地利用效率，推动农业现代化发展。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4379650" y="1742200"/>
            <a:ext cx="3420000" cy="3780000"/>
          </a:xfrm>
          <a:prstGeom prst="roundRect">
            <a:avLst>
              <a:gd name="adj" fmla="val 7804"/>
            </a:avLst>
          </a:prstGeom>
          <a:solidFill>
            <a:schemeClr val="bg1"/>
          </a:solidFill>
          <a:ln w="9525" cap="flat">
            <a:solidFill>
              <a:schemeClr val="accent1"/>
            </a:solidFill>
            <a:miter/>
          </a:ln>
          <a:effectLst>
            <a:outerShdw blurRad="317500" dist="127000" dir="2700000" algn="tl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4589941" y="2034653"/>
            <a:ext cx="360000" cy="36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649650" y="2123206"/>
            <a:ext cx="2880000" cy="324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土地制度改革的政策支持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649650" y="2750004"/>
            <a:ext cx="2880000" cy="234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国家出台一系列政策措施支持土地制度改革，加强土地流转管理和服务，完善土地流转市场体系。
推动农村土地确权登记颁证工作，明确土地权属关系，为土地制度改革提供基础保障。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8098899" y="1742200"/>
            <a:ext cx="3420000" cy="3780000"/>
          </a:xfrm>
          <a:prstGeom prst="roundRect">
            <a:avLst>
              <a:gd name="adj" fmla="val 7804"/>
            </a:avLst>
          </a:prstGeom>
          <a:solidFill>
            <a:schemeClr val="bg1"/>
          </a:solidFill>
          <a:ln w="9525" cap="flat">
            <a:solidFill>
              <a:schemeClr val="accent1"/>
            </a:solidFill>
            <a:miter/>
          </a:ln>
          <a:effectLst>
            <a:outerShdw blurRad="317500" dist="127000" dir="2700000" algn="tl" rotWithShape="0">
              <a:schemeClr val="accent1">
                <a:alpha val="1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8309190" y="2034653"/>
            <a:ext cx="360000" cy="360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8368900" y="2123206"/>
            <a:ext cx="2880000" cy="324000"/>
          </a:xfrm>
          <a:prstGeom prst="rect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土地制度改革的实践成效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8368900" y="2750004"/>
            <a:ext cx="2880000" cy="234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土地制度改革激发农村发展活力，促进农村产业结构调整和优化升级，增加农民财产性收入。
推动农村土地规模化经营，培育壮大新型农业经营主体，提高农业生产经营效率。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土地制度改革的推进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8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19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3" name="标题 1"/>
          <p:cNvCxnSpPr/>
          <p:nvPr/>
        </p:nvCxnSpPr>
        <p:spPr>
          <a:xfrm>
            <a:off x="516000" y="2421339"/>
            <a:ext cx="11160000" cy="0"/>
          </a:xfrm>
          <a:prstGeom prst="straightConnector1">
            <a:avLst/>
          </a:prstGeom>
          <a:noFill/>
          <a:ln w="19050" cap="sq">
            <a:solidFill>
              <a:schemeClr val="accent1"/>
            </a:solidFill>
            <a:miter/>
            <a:headEnd type="oval" w="med" len="med"/>
            <a:tailEnd type="oval" w="med" len="med"/>
          </a:ln>
        </p:spPr>
      </p:cxnSp>
      <p:sp>
        <p:nvSpPr>
          <p:cNvPr id="4" name="标题 1"/>
          <p:cNvSpPr txBox="1"/>
          <p:nvPr/>
        </p:nvSpPr>
        <p:spPr>
          <a:xfrm rot="3769480">
            <a:off x="561003" y="1915921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17984" y="1961392"/>
            <a:ext cx="924436" cy="924436"/>
          </a:xfrm>
          <a:prstGeom prst="diamond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762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 rot="3769480">
            <a:off x="594312" y="2765999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16932546">
            <a:off x="1758604" y="1968329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258979" y="3580284"/>
            <a:ext cx="2880000" cy="18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数字乡村建设是乡村振兴战略的重要内容，通过信息技术应用推动农村经济社会发展，缩小城乡数字鸿沟。
目标是实现乡村数字化转型，提升农村生产生活智能化水平，促进农村经济社会高质量发展。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258978" y="2986688"/>
            <a:ext cx="2880000" cy="54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数字乡村建设的内涵与目标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931050" y="2163935"/>
            <a:ext cx="698304" cy="519351"/>
          </a:xfrm>
          <a:prstGeom prst="ellipse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01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3769480">
            <a:off x="4265711" y="1915921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522692" y="1961392"/>
            <a:ext cx="924436" cy="924436"/>
          </a:xfrm>
          <a:prstGeom prst="diamond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762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rot="3769480">
            <a:off x="4299020" y="2765999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rot="16932546">
            <a:off x="5463312" y="1968329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963687" y="3580284"/>
            <a:ext cx="2880000" cy="18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推动农村电商发展，拓宽农产品销售渠道，促进农产品出村进城，增加农民收入。
加强农村信息基础设施建设，提升农村网络覆盖水平，推动农村数字化公共服务体系建设。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4963686" y="2986688"/>
            <a:ext cx="2880000" cy="54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数字乡村建设的实践路径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635758" y="2163935"/>
            <a:ext cx="698304" cy="519351"/>
          </a:xfrm>
          <a:prstGeom prst="ellipse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3769480">
            <a:off x="7970420" y="1915921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8227401" y="1961392"/>
            <a:ext cx="924436" cy="924436"/>
          </a:xfrm>
          <a:prstGeom prst="diamond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76200" dir="2700000" algn="tl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3769480">
            <a:off x="8003729" y="2765999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6932546">
            <a:off x="9168021" y="1968329"/>
            <a:ext cx="400275" cy="400275"/>
          </a:xfrm>
          <a:prstGeom prst="diamond">
            <a:avLst/>
          </a:prstGeom>
          <a:solidFill>
            <a:schemeClr val="bg1">
              <a:lumMod val="9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8668396" y="3580284"/>
            <a:ext cx="2880000" cy="180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595959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数字乡村建设为农村发展带来新机遇，促进农村产业数字化、数字产业化，推动农村经济社会创新发展。
未来数字乡村建设将更加注重数据资源开发利用，推动农村智慧农业、智慧治理等应用发展。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8668395" y="2986688"/>
            <a:ext cx="2880000" cy="54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2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数字乡村建设的发展前景</a:t>
            </a: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8340467" y="2163935"/>
            <a:ext cx="698304" cy="519351"/>
          </a:xfrm>
          <a:prstGeom prst="ellipse">
            <a:avLst/>
          </a:prstGeom>
          <a:noFill/>
          <a:ln w="12700" cap="sq">
            <a:noFill/>
            <a:miter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2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03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数字乡村建设的探索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8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9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8091769" y="-150930"/>
            <a:ext cx="4252948" cy="3057613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06406" y="2906683"/>
            <a:ext cx="4053143" cy="4122193"/>
          </a:xfrm>
          <a:prstGeom prst="roundRect">
            <a:avLst>
              <a:gd name="adj" fmla="val 3617"/>
            </a:avLst>
          </a:prstGeom>
          <a:solidFill>
            <a:schemeClr val="accent2">
              <a:alpha val="50000"/>
            </a:schemeClr>
          </a:solidFill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</a:blip>
          <a:srcRect l="25858" r="25858"/>
          <a:stretch>
            <a:fillRect/>
          </a:stretch>
        </p:blipFill>
        <p:spPr>
          <a:xfrm>
            <a:off x="7125193" y="456557"/>
            <a:ext cx="4531708" cy="5260045"/>
          </a:xfrm>
          <a:custGeom>
            <a:avLst/>
            <a:gdLst>
              <a:gd name="connsiteX0" fmla="*/ 149729 w 4405086"/>
              <a:gd name="connsiteY0" fmla="*/ 0 h 4618093"/>
              <a:gd name="connsiteX1" fmla="*/ 4255357 w 4405086"/>
              <a:gd name="connsiteY1" fmla="*/ 0 h 4618093"/>
              <a:gd name="connsiteX2" fmla="*/ 4405086 w 4405086"/>
              <a:gd name="connsiteY2" fmla="*/ 149729 h 4618093"/>
              <a:gd name="connsiteX3" fmla="*/ 4405086 w 4405086"/>
              <a:gd name="connsiteY3" fmla="*/ 4468364 h 4618093"/>
              <a:gd name="connsiteX4" fmla="*/ 4255357 w 4405086"/>
              <a:gd name="connsiteY4" fmla="*/ 4618093 h 4618093"/>
              <a:gd name="connsiteX5" fmla="*/ 149729 w 4405086"/>
              <a:gd name="connsiteY5" fmla="*/ 4618093 h 4618093"/>
              <a:gd name="connsiteX6" fmla="*/ 0 w 4405086"/>
              <a:gd name="connsiteY6" fmla="*/ 4468364 h 4618093"/>
              <a:gd name="connsiteX7" fmla="*/ 0 w 4405086"/>
              <a:gd name="connsiteY7" fmla="*/ 149729 h 4618093"/>
              <a:gd name="connsiteX8" fmla="*/ 149729 w 4405086"/>
              <a:gd name="connsiteY8" fmla="*/ 0 h 4618093"/>
            </a:gdLst>
            <a:ahLst/>
            <a:cxnLst/>
            <a:rect l="l" t="t" r="r" b="b"/>
            <a:pathLst>
              <a:path w="4405086" h="4618093">
                <a:moveTo>
                  <a:pt x="149729" y="0"/>
                </a:moveTo>
                <a:lnTo>
                  <a:pt x="4255357" y="0"/>
                </a:lnTo>
                <a:cubicBezTo>
                  <a:pt x="4338050" y="0"/>
                  <a:pt x="4405086" y="67036"/>
                  <a:pt x="4405086" y="149729"/>
                </a:cubicBezTo>
                <a:lnTo>
                  <a:pt x="4405086" y="4468364"/>
                </a:lnTo>
                <a:cubicBezTo>
                  <a:pt x="4405086" y="4551057"/>
                  <a:pt x="4338050" y="4618093"/>
                  <a:pt x="4255357" y="4618093"/>
                </a:cubicBezTo>
                <a:lnTo>
                  <a:pt x="149729" y="4618093"/>
                </a:lnTo>
                <a:cubicBezTo>
                  <a:pt x="67036" y="4618093"/>
                  <a:pt x="0" y="4551057"/>
                  <a:pt x="0" y="4468364"/>
                </a:cubicBezTo>
                <a:lnTo>
                  <a:pt x="0" y="149729"/>
                </a:lnTo>
                <a:cubicBezTo>
                  <a:pt x="0" y="67036"/>
                  <a:pt x="67036" y="0"/>
                  <a:pt x="149729" y="0"/>
                </a:cubicBezTo>
                <a:close/>
              </a:path>
            </a:pathLst>
          </a:custGeom>
          <a:noFill/>
          <a:ln cap="sq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6686662" y="914026"/>
            <a:ext cx="4531707" cy="5248260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14155" y="5122365"/>
            <a:ext cx="838562" cy="838562"/>
            <a:chOff x="6414155" y="5122365"/>
            <a:chExt cx="838562" cy="838562"/>
          </a:xfrm>
        </p:grpSpPr>
        <p:sp>
          <p:nvSpPr>
            <p:cNvPr id="9" name="标题 1"/>
            <p:cNvSpPr txBox="1"/>
            <p:nvPr/>
          </p:nvSpPr>
          <p:spPr>
            <a:xfrm>
              <a:off x="6428473" y="5136683"/>
              <a:ext cx="809927" cy="809927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18900000" flipH="1">
              <a:off x="6550589" y="5231540"/>
              <a:ext cx="565693" cy="620213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6457734" y="1486742"/>
            <a:ext cx="433689" cy="433689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863080" y="5397633"/>
            <a:ext cx="660722" cy="660721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939695" y="1046650"/>
            <a:ext cx="571750" cy="5717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93914" y="641846"/>
            <a:ext cx="2064709" cy="457200"/>
          </a:xfrm>
          <a:prstGeom prst="roundRect">
            <a:avLst>
              <a:gd name="adj" fmla="val 1579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1815" y="770551"/>
            <a:ext cx="1608907" cy="19979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81367" y="3478449"/>
            <a:ext cx="5810606" cy="185433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总结与展望</a:t>
            </a:r>
            <a:endParaRPr kumimoji="1"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10907262" y="738918"/>
            <a:ext cx="554162" cy="554162"/>
            <a:chOff x="10907262" y="738918"/>
            <a:chExt cx="554162" cy="554162"/>
          </a:xfrm>
        </p:grpSpPr>
        <p:sp>
          <p:nvSpPr>
            <p:cNvPr id="18" name="标题 1"/>
            <p:cNvSpPr txBox="1"/>
            <p:nvPr/>
          </p:nvSpPr>
          <p:spPr>
            <a:xfrm>
              <a:off x="10916724" y="748380"/>
              <a:ext cx="535239" cy="535239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18900000" flipH="1">
              <a:off x="10997424" y="811066"/>
              <a:ext cx="373837" cy="409867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0" name="标题 1"/>
          <p:cNvSpPr txBox="1"/>
          <p:nvPr/>
        </p:nvSpPr>
        <p:spPr>
          <a:xfrm>
            <a:off x="1413143" y="5143747"/>
            <a:ext cx="5112250" cy="42051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4900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0800000">
            <a:off x="1068763" y="5128189"/>
            <a:ext cx="92336" cy="92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0800000">
            <a:off x="862526" y="5128189"/>
            <a:ext cx="92336" cy="92335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0800000">
            <a:off x="656288" y="5128189"/>
            <a:ext cx="92336" cy="92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9998" y="2368625"/>
            <a:ext cx="3994469" cy="924369"/>
          </a:xfrm>
          <a:prstGeom prst="round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326434" y="2171312"/>
            <a:ext cx="2746986" cy="117027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414888" y="1187014"/>
            <a:ext cx="1077487" cy="218539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04</a:t>
            </a:r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2122126" y="1923633"/>
            <a:ext cx="1767840" cy="1524000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3517400" y="2160760"/>
            <a:ext cx="294658" cy="254016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788745" y="1652203"/>
            <a:ext cx="543206" cy="468280"/>
          </a:xfrm>
          <a:prstGeom prst="hexagon">
            <a:avLst/>
          </a:prstGeom>
          <a:solidFill>
            <a:schemeClr val="bg1">
              <a:lumMod val="95000"/>
              <a:alpha val="7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122126" y="3807511"/>
            <a:ext cx="1767840" cy="1524000"/>
          </a:xfrm>
          <a:prstGeom prst="hexagon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762000" dist="254000" dir="5400000" algn="ctr" rotWithShape="0">
              <a:srgbClr val="000000">
                <a:alpha val="10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2184622" y="4044638"/>
            <a:ext cx="294658" cy="254016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3675480" y="3536081"/>
            <a:ext cx="543206" cy="468280"/>
          </a:xfrm>
          <a:prstGeom prst="hexagon">
            <a:avLst/>
          </a:prstGeom>
          <a:solidFill>
            <a:schemeClr val="bg1">
              <a:lumMod val="95000"/>
              <a:alpha val="70000"/>
            </a:schemeClr>
          </a:solidFill>
          <a:ln cap="sq">
            <a:noFill/>
            <a:prstDash val="solid"/>
            <a:miter/>
          </a:ln>
          <a:effectLst/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9" name="标题 1"/>
          <p:cNvCxnSpPr/>
          <p:nvPr/>
        </p:nvCxnSpPr>
        <p:spPr>
          <a:xfrm>
            <a:off x="4777647" y="3556000"/>
            <a:ext cx="5807803" cy="0"/>
          </a:xfrm>
          <a:prstGeom prst="line">
            <a:avLst/>
          </a:prstGeom>
          <a:noFill/>
          <a:ln w="6350" cap="sq">
            <a:solidFill>
              <a:schemeClr val="tx1"/>
            </a:solidFill>
            <a:miter/>
          </a:ln>
        </p:spPr>
      </p:cxnSp>
      <p:sp>
        <p:nvSpPr>
          <p:cNvPr id="10" name="标题 1"/>
          <p:cNvSpPr txBox="1"/>
          <p:nvPr/>
        </p:nvSpPr>
        <p:spPr>
          <a:xfrm>
            <a:off x="2348142" y="5760323"/>
            <a:ext cx="1315808" cy="1134318"/>
          </a:xfrm>
          <a:prstGeom prst="hexagon">
            <a:avLst/>
          </a:prstGeom>
          <a:solidFill>
            <a:schemeClr val="accent1"/>
          </a:solidFill>
          <a:ln cap="sq">
            <a:noFill/>
            <a:prstDash val="solid"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848883" y="6172200"/>
            <a:ext cx="314325" cy="342900"/>
          </a:xfrm>
          <a:prstGeom prst="downArrow">
            <a:avLst/>
          </a:prstGeom>
          <a:solidFill>
            <a:schemeClr val="bg1"/>
          </a:solidFill>
          <a:ln cap="sq">
            <a:noFill/>
            <a:prstDash val="solid"/>
            <a:miter/>
          </a:ln>
          <a:effectLst>
            <a:outerShdw blurRad="38100" dist="12700" dir="5400000" algn="ctr" rotWithShape="0">
              <a:srgbClr val="000000">
                <a:alpha val="15000"/>
              </a:srgbClr>
            </a:outerShdw>
          </a:effectLst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768121" y="2352841"/>
            <a:ext cx="5823679" cy="10591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06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“三农”问题是中国现代化进程中的关键课题，解决“三农”问题是实现国家现代化的必然要求。
“三农”问题的解决程度直接关系到国家现代化的质量和水平，是实现共同富裕、维护国家长治久安的战略基础。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768121" y="4389119"/>
            <a:ext cx="5823679" cy="10591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106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解决“三农”问题是实现共同富裕的重要任务，缩小城乡差距是共同富裕的关键环节。
通过乡村振兴战略等政策措施，促进农村经济发展和农民增收，推动城乡共同富裕。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768121" y="1819441"/>
            <a:ext cx="5823679" cy="462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“三农”问题与国家现代化进程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4768121" y="3775241"/>
            <a:ext cx="5823679" cy="4622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“三农”问题与共同富裕目标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367821" y="2098841"/>
            <a:ext cx="1302479" cy="11734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01</a:t>
            </a: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367821" y="3991141"/>
            <a:ext cx="1302479" cy="117348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50000"/>
              </a:lnSpc>
            </a:pPr>
            <a:r>
              <a:rPr kumimoji="1" lang="en-US" altLang="zh-CN" sz="3200">
                <a:ln w="12700">
                  <a:noFill/>
                </a:ln>
                <a:solidFill>
                  <a:srgbClr val="404040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02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“三农”问题的战略意义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2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682081" y="1620252"/>
            <a:ext cx="3986464" cy="3986464"/>
          </a:xfrm>
          <a:prstGeom prst="teardrop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760623" y="1692444"/>
            <a:ext cx="3842080" cy="3842080"/>
          </a:xfrm>
          <a:prstGeom prst="teardrop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293893" y="1812758"/>
            <a:ext cx="176466" cy="176464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093493" y="3050784"/>
            <a:ext cx="3232235" cy="137421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16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近年来，随着政策力度加大，农村面貌发生显著变化，农村基础设施不断完善，公共服务水平显著提高。
农村产业发展活力增强，农民收入持续增长，农村生态环境明显改善，农村社会保持稳定。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6510755" y="1620252"/>
            <a:ext cx="3986464" cy="3986464"/>
          </a:xfrm>
          <a:prstGeom prst="teardrop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589297" y="1692444"/>
            <a:ext cx="3842080" cy="3842080"/>
          </a:xfrm>
          <a:prstGeom prst="teardrop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0122567" y="1812758"/>
            <a:ext cx="176466" cy="176464"/>
          </a:xfrm>
          <a:prstGeom prst="ellipse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922167" y="3050784"/>
            <a:ext cx="3232235" cy="137421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城乡差距依然存在，农村在经济发展、公共服务、基础设施等方面与城市相比仍有较大差距。
农村人口老龄化问题突出，劳动力短缺，农村人才匮乏，制约农村发展。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2438399" y="2221832"/>
            <a:ext cx="2887329" cy="7567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农村发展的显著变化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279773" y="2221832"/>
            <a:ext cx="2874629" cy="75676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仍需应对的挑战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“三农”问题的现状与挑战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6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17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rot="21280103">
            <a:off x="2677881" y="1840377"/>
            <a:ext cx="1656000" cy="1656000"/>
          </a:xfrm>
          <a:prstGeom prst="roundRect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254000" dist="101600" dir="5400000" algn="t" rotWithShape="0">
              <a:schemeClr val="accent1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345881" y="4390663"/>
            <a:ext cx="4320000" cy="103336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0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未来“三农”发展将更加注重高质量发展，推动农业现代化、农村美丽化、农民富裕化。
加强科技创新驱动，推动数字乡村建设，促进农村产业数字化转型，提升农村发展质量和效益。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345881" y="3902267"/>
            <a:ext cx="4320000" cy="338554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未来发展的方向与趋势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929246" y="2068213"/>
            <a:ext cx="1153270" cy="12003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1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rot="467930">
            <a:off x="7845419" y="1840377"/>
            <a:ext cx="1656000" cy="1656000"/>
          </a:xfrm>
          <a:prstGeom prst="roundRect">
            <a:avLst/>
          </a:prstGeom>
          <a:solidFill>
            <a:schemeClr val="accent2"/>
          </a:solidFill>
          <a:ln w="12700" cap="sq">
            <a:noFill/>
            <a:miter/>
          </a:ln>
          <a:effectLst>
            <a:outerShdw blurRad="254000" dist="101600" dir="5400000" algn="t" rotWithShape="0">
              <a:schemeClr val="accent2">
                <a:lumMod val="75000"/>
                <a:alpha val="20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6513419" y="4390663"/>
            <a:ext cx="4320000" cy="103336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101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进一步加大政策支持力度，完善农村基础设施建设，提升农村公共服务水平，缩小城乡差距。
加强农村人才培养和引进，提高农民素质和能力，为农村发展提供人才支撑。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6513419" y="3902267"/>
            <a:ext cx="4320000" cy="338554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政策建议与展望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8096784" y="2068213"/>
            <a:ext cx="1153270" cy="1200329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2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881648" y="2460376"/>
            <a:ext cx="416003" cy="416003"/>
          </a:xfrm>
          <a:prstGeom prst="chevron">
            <a:avLst/>
          </a:prstGeom>
          <a:solidFill>
            <a:schemeClr val="bg1">
              <a:lumMod val="85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未来发展的展望与建议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5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16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-301635" y="1766202"/>
            <a:ext cx="12774990" cy="4379955"/>
          </a:xfrm>
          <a:prstGeom prst="rect">
            <a:avLst/>
          </a:prstGeom>
          <a:solidFill>
            <a:schemeClr val="accent1"/>
          </a:solidFill>
          <a:ln w="12700" cap="sq">
            <a:noFill/>
            <a:miter/>
          </a:ln>
          <a:effectLst>
            <a:outerShdw blurRad="101600" sx="102000" sy="102000" algn="ctr" rotWithShape="0">
              <a:schemeClr val="accent1">
                <a:lumMod val="50000"/>
                <a:alpha val="1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-301635" y="1701478"/>
            <a:ext cx="12774990" cy="4375231"/>
          </a:xfrm>
          <a:prstGeom prst="rect">
            <a:avLst/>
          </a:prstGeom>
          <a:solidFill>
            <a:schemeClr val="bg1"/>
          </a:solidFill>
          <a:ln w="12700" cap="sq">
            <a:noFill/>
            <a:miter/>
          </a:ln>
          <a:effectLst>
            <a:outerShdw blurRad="101600" sx="102000" sy="102000" algn="ctr" rotWithShape="0">
              <a:schemeClr val="accent1">
                <a:lumMod val="50000"/>
                <a:alpha val="14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5" name="组合 4"/>
          <p:cNvGrpSpPr/>
          <p:nvPr/>
        </p:nvGrpSpPr>
        <p:grpSpPr>
          <a:xfrm>
            <a:off x="11286357" y="6417724"/>
            <a:ext cx="453022" cy="117329"/>
            <a:chOff x="11286357" y="6417724"/>
            <a:chExt cx="453022" cy="117329"/>
          </a:xfrm>
        </p:grpSpPr>
        <p:sp>
          <p:nvSpPr>
            <p:cNvPr id="6" name="标题 1"/>
            <p:cNvSpPr txBox="1"/>
            <p:nvPr/>
          </p:nvSpPr>
          <p:spPr>
            <a:xfrm>
              <a:off x="11286357" y="6417724"/>
              <a:ext cx="453022" cy="3020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7" name="标题 1"/>
            <p:cNvSpPr txBox="1"/>
            <p:nvPr/>
          </p:nvSpPr>
          <p:spPr>
            <a:xfrm>
              <a:off x="11286357" y="6504852"/>
              <a:ext cx="302015" cy="30201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8" name="标题 1"/>
          <p:cNvSpPr txBox="1"/>
          <p:nvPr/>
        </p:nvSpPr>
        <p:spPr>
          <a:xfrm>
            <a:off x="6813225" y="2925480"/>
            <a:ext cx="672908" cy="67290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668830" y="2872664"/>
            <a:ext cx="3617527" cy="7785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国家政策与行动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6848154" y="3000324"/>
            <a:ext cx="671979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03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6813225" y="4251565"/>
            <a:ext cx="672908" cy="67290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668830" y="4198749"/>
            <a:ext cx="3617527" cy="7785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总结与展望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810484" y="4326409"/>
            <a:ext cx="671979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04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424139" y="776696"/>
            <a:ext cx="5290869" cy="14057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8000">
                <a:ln w="12700">
                  <a:solidFill>
                    <a:srgbClr val="FFFFFF">
                      <a:alpha val="100000"/>
                    </a:srgbClr>
                  </a:solidFill>
                </a:ln>
                <a:solidFill>
                  <a:srgbClr val="629728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目录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2607622" y="1188116"/>
            <a:ext cx="2036727" cy="47840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35000"/>
              </a:lnSpc>
            </a:pPr>
            <a:r>
              <a:rPr kumimoji="1" lang="en-US" altLang="zh-CN" sz="2000">
                <a:ln w="12700">
                  <a:noFill/>
                </a:ln>
                <a:solidFill>
                  <a:srgbClr val="A6A6A6">
                    <a:alpha val="100000"/>
                  </a:srgbClr>
                </a:solidFill>
                <a:latin typeface="OPPOSans B"/>
                <a:ea typeface="OPPOSans B"/>
                <a:cs typeface="OPPOSans B"/>
              </a:rPr>
              <a:t>CONTENTS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1161572" y="2925480"/>
            <a:ext cx="672908" cy="67290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2017177" y="2872664"/>
            <a:ext cx="3617527" cy="7785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“三农”问题概述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1196501" y="3000324"/>
            <a:ext cx="611065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01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1161572" y="4251565"/>
            <a:ext cx="672908" cy="672908"/>
          </a:xfrm>
          <a:prstGeom prst="roundRect">
            <a:avLst/>
          </a:prstGeom>
          <a:solidFill>
            <a:schemeClr val="accent1">
              <a:lumMod val="10000"/>
              <a:lumOff val="9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2017177" y="4198749"/>
            <a:ext cx="3617527" cy="77854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220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“三农”问题的重要性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>
            <a:off x="1158831" y="4326409"/>
            <a:ext cx="671979" cy="5232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OPPOSans H"/>
                <a:ea typeface="OPPOSans H"/>
                <a:cs typeface="OPPOSans H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8091769" y="-150930"/>
            <a:ext cx="4252948" cy="3057613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06406" y="2906683"/>
            <a:ext cx="4053143" cy="4122193"/>
          </a:xfrm>
          <a:prstGeom prst="roundRect">
            <a:avLst>
              <a:gd name="adj" fmla="val 3617"/>
            </a:avLst>
          </a:prstGeom>
          <a:solidFill>
            <a:schemeClr val="accent2">
              <a:alpha val="50000"/>
            </a:schemeClr>
          </a:solidFill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</a:blip>
          <a:srcRect l="25858" r="25858"/>
          <a:stretch>
            <a:fillRect/>
          </a:stretch>
        </p:blipFill>
        <p:spPr>
          <a:xfrm>
            <a:off x="7125193" y="456557"/>
            <a:ext cx="4531708" cy="5260045"/>
          </a:xfrm>
          <a:custGeom>
            <a:avLst/>
            <a:gdLst>
              <a:gd name="connsiteX0" fmla="*/ 149729 w 4405086"/>
              <a:gd name="connsiteY0" fmla="*/ 0 h 4618093"/>
              <a:gd name="connsiteX1" fmla="*/ 4255357 w 4405086"/>
              <a:gd name="connsiteY1" fmla="*/ 0 h 4618093"/>
              <a:gd name="connsiteX2" fmla="*/ 4405086 w 4405086"/>
              <a:gd name="connsiteY2" fmla="*/ 149729 h 4618093"/>
              <a:gd name="connsiteX3" fmla="*/ 4405086 w 4405086"/>
              <a:gd name="connsiteY3" fmla="*/ 4468364 h 4618093"/>
              <a:gd name="connsiteX4" fmla="*/ 4255357 w 4405086"/>
              <a:gd name="connsiteY4" fmla="*/ 4618093 h 4618093"/>
              <a:gd name="connsiteX5" fmla="*/ 149729 w 4405086"/>
              <a:gd name="connsiteY5" fmla="*/ 4618093 h 4618093"/>
              <a:gd name="connsiteX6" fmla="*/ 0 w 4405086"/>
              <a:gd name="connsiteY6" fmla="*/ 4468364 h 4618093"/>
              <a:gd name="connsiteX7" fmla="*/ 0 w 4405086"/>
              <a:gd name="connsiteY7" fmla="*/ 149729 h 4618093"/>
              <a:gd name="connsiteX8" fmla="*/ 149729 w 4405086"/>
              <a:gd name="connsiteY8" fmla="*/ 0 h 4618093"/>
            </a:gdLst>
            <a:ahLst/>
            <a:cxnLst/>
            <a:rect l="l" t="t" r="r" b="b"/>
            <a:pathLst>
              <a:path w="4405086" h="4618093">
                <a:moveTo>
                  <a:pt x="149729" y="0"/>
                </a:moveTo>
                <a:lnTo>
                  <a:pt x="4255357" y="0"/>
                </a:lnTo>
                <a:cubicBezTo>
                  <a:pt x="4338050" y="0"/>
                  <a:pt x="4405086" y="67036"/>
                  <a:pt x="4405086" y="149729"/>
                </a:cubicBezTo>
                <a:lnTo>
                  <a:pt x="4405086" y="4468364"/>
                </a:lnTo>
                <a:cubicBezTo>
                  <a:pt x="4405086" y="4551057"/>
                  <a:pt x="4338050" y="4618093"/>
                  <a:pt x="4255357" y="4618093"/>
                </a:cubicBezTo>
                <a:lnTo>
                  <a:pt x="149729" y="4618093"/>
                </a:lnTo>
                <a:cubicBezTo>
                  <a:pt x="67036" y="4618093"/>
                  <a:pt x="0" y="4551057"/>
                  <a:pt x="0" y="4468364"/>
                </a:cubicBezTo>
                <a:lnTo>
                  <a:pt x="0" y="149729"/>
                </a:lnTo>
                <a:cubicBezTo>
                  <a:pt x="0" y="67036"/>
                  <a:pt x="67036" y="0"/>
                  <a:pt x="149729" y="0"/>
                </a:cubicBezTo>
                <a:close/>
              </a:path>
            </a:pathLst>
          </a:custGeom>
          <a:noFill/>
          <a:ln cap="sq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6686662" y="914026"/>
            <a:ext cx="4531707" cy="5248260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14155" y="5122365"/>
            <a:ext cx="838562" cy="838562"/>
            <a:chOff x="6414155" y="5122365"/>
            <a:chExt cx="838562" cy="838562"/>
          </a:xfrm>
        </p:grpSpPr>
        <p:sp>
          <p:nvSpPr>
            <p:cNvPr id="9" name="标题 1"/>
            <p:cNvSpPr txBox="1"/>
            <p:nvPr/>
          </p:nvSpPr>
          <p:spPr>
            <a:xfrm>
              <a:off x="6428473" y="5136683"/>
              <a:ext cx="809927" cy="809927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18900000" flipH="1">
              <a:off x="6550589" y="5231540"/>
              <a:ext cx="565693" cy="620213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6457734" y="1486742"/>
            <a:ext cx="433689" cy="433689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6939695" y="1046650"/>
            <a:ext cx="571750" cy="5717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73366" y="641846"/>
            <a:ext cx="2064709" cy="457200"/>
          </a:xfrm>
          <a:prstGeom prst="roundRect">
            <a:avLst>
              <a:gd name="adj" fmla="val 1579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01267" y="770551"/>
            <a:ext cx="1608907" cy="19979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15" name="组合 14"/>
          <p:cNvGrpSpPr/>
          <p:nvPr/>
        </p:nvGrpSpPr>
        <p:grpSpPr>
          <a:xfrm>
            <a:off x="10907262" y="738918"/>
            <a:ext cx="554162" cy="554162"/>
            <a:chOff x="10907262" y="738918"/>
            <a:chExt cx="554162" cy="554162"/>
          </a:xfrm>
        </p:grpSpPr>
        <p:sp>
          <p:nvSpPr>
            <p:cNvPr id="16" name="标题 1"/>
            <p:cNvSpPr txBox="1"/>
            <p:nvPr/>
          </p:nvSpPr>
          <p:spPr>
            <a:xfrm>
              <a:off x="10916724" y="748380"/>
              <a:ext cx="535239" cy="535239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7" name="标题 1"/>
            <p:cNvSpPr txBox="1"/>
            <p:nvPr/>
          </p:nvSpPr>
          <p:spPr>
            <a:xfrm rot="18900000" flipH="1">
              <a:off x="10997424" y="811066"/>
              <a:ext cx="373837" cy="409867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8" name="标题 1"/>
          <p:cNvSpPr txBox="1"/>
          <p:nvPr/>
        </p:nvSpPr>
        <p:spPr>
          <a:xfrm>
            <a:off x="10863080" y="5397633"/>
            <a:ext cx="660722" cy="660721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>
            <a:off x="4976397" y="5015935"/>
            <a:ext cx="128555" cy="128555"/>
          </a:xfrm>
          <a:prstGeom prst="plus">
            <a:avLst>
              <a:gd name="adj" fmla="val 38572"/>
            </a:avLst>
          </a:prstGeom>
          <a:gradFill>
            <a:gsLst>
              <a:gs pos="0">
                <a:schemeClr val="accent2">
                  <a:alpha val="28000"/>
                </a:schemeClr>
              </a:gs>
              <a:gs pos="100000">
                <a:schemeClr val="accent1">
                  <a:alpha val="35000"/>
                </a:schemeClr>
              </a:gs>
            </a:gsLst>
            <a:lin ang="2700000" scaled="0"/>
          </a:gradFill>
          <a:ln w="508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630457" y="1760647"/>
            <a:ext cx="2539001" cy="117780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endParaRPr kumimoji="1" lang="zh-CN" altLang="en-US" dirty="0"/>
          </a:p>
        </p:txBody>
      </p:sp>
      <p:sp>
        <p:nvSpPr>
          <p:cNvPr id="21" name="标题 1"/>
          <p:cNvSpPr txBox="1"/>
          <p:nvPr/>
        </p:nvSpPr>
        <p:spPr>
          <a:xfrm>
            <a:off x="3322175" y="2329648"/>
            <a:ext cx="2549531" cy="80399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>
            <a:off x="673547" y="2782095"/>
            <a:ext cx="5112250" cy="1751311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44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谢谢大家</a:t>
            </a: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>
            <a:off x="668489" y="4795568"/>
            <a:ext cx="4868111" cy="642258"/>
          </a:xfrm>
          <a:prstGeom prst="roundRect">
            <a:avLst/>
          </a:prstGeom>
          <a:solidFill>
            <a:schemeClr val="bg1"/>
          </a:solidFill>
          <a:ln w="12700" cap="sq">
            <a:solidFill>
              <a:schemeClr val="accent1">
                <a:shade val="15000"/>
              </a:schemeClr>
            </a:solidFill>
            <a:miter/>
          </a:ln>
          <a:effectLst>
            <a:outerShdw blurRad="647700" dist="279400" dir="5400000" sx="98000" sy="98000" algn="t" rotWithShape="0">
              <a:schemeClr val="accent1"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1270836" y="4979134"/>
            <a:ext cx="1215351" cy="330712"/>
          </a:xfrm>
          <a:prstGeom prst="roundRect">
            <a:avLst>
              <a:gd name="adj" fmla="val 18730"/>
            </a:avLst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r>
              <a:rPr kumimoji="1" lang="zh-CN" altLang="en-US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制作</a:t>
            </a:r>
            <a:r>
              <a:rPr kumimoji="1" lang="en-US" altLang="zh-CN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人： </a:t>
            </a:r>
            <a:endParaRPr kumimoji="1" lang="zh-CN" altLang="en-US" dirty="0"/>
          </a:p>
        </p:txBody>
      </p:sp>
      <p:sp>
        <p:nvSpPr>
          <p:cNvPr id="26" name="标题 1"/>
          <p:cNvSpPr txBox="1"/>
          <p:nvPr/>
        </p:nvSpPr>
        <p:spPr>
          <a:xfrm>
            <a:off x="668490" y="4795568"/>
            <a:ext cx="623291" cy="642258"/>
          </a:xfrm>
          <a:custGeom>
            <a:avLst/>
            <a:gdLst>
              <a:gd name="connsiteX0" fmla="*/ 107045 w 623291"/>
              <a:gd name="connsiteY0" fmla="*/ 0 h 642258"/>
              <a:gd name="connsiteX1" fmla="*/ 623291 w 623291"/>
              <a:gd name="connsiteY1" fmla="*/ 0 h 642258"/>
              <a:gd name="connsiteX2" fmla="*/ 623291 w 623291"/>
              <a:gd name="connsiteY2" fmla="*/ 642258 h 642258"/>
              <a:gd name="connsiteX3" fmla="*/ 107045 w 623291"/>
              <a:gd name="connsiteY3" fmla="*/ 642258 h 642258"/>
              <a:gd name="connsiteX4" fmla="*/ 0 w 623291"/>
              <a:gd name="connsiteY4" fmla="*/ 535213 h 642258"/>
              <a:gd name="connsiteX5" fmla="*/ 0 w 623291"/>
              <a:gd name="connsiteY5" fmla="*/ 107045 h 642258"/>
              <a:gd name="connsiteX6" fmla="*/ 107045 w 623291"/>
              <a:gd name="connsiteY6" fmla="*/ 0 h 642258"/>
            </a:gdLst>
            <a:ahLst/>
            <a:cxnLst/>
            <a:rect l="l" t="t" r="r" b="b"/>
            <a:pathLst>
              <a:path w="623291" h="642258">
                <a:moveTo>
                  <a:pt x="107045" y="0"/>
                </a:moveTo>
                <a:lnTo>
                  <a:pt x="623291" y="0"/>
                </a:lnTo>
                <a:lnTo>
                  <a:pt x="623291" y="642258"/>
                </a:lnTo>
                <a:lnTo>
                  <a:pt x="107045" y="642258"/>
                </a:lnTo>
                <a:cubicBezTo>
                  <a:pt x="47926" y="642258"/>
                  <a:pt x="0" y="594332"/>
                  <a:pt x="0" y="535213"/>
                </a:cubicBezTo>
                <a:lnTo>
                  <a:pt x="0" y="107045"/>
                </a:lnTo>
                <a:cubicBezTo>
                  <a:pt x="0" y="47926"/>
                  <a:pt x="47926" y="0"/>
                  <a:pt x="107045" y="0"/>
                </a:cubicBezTo>
                <a:close/>
              </a:path>
            </a:pathLst>
          </a:custGeom>
          <a:solidFill>
            <a:schemeClr val="accent2"/>
          </a:solidFill>
          <a:ln w="12700" cap="flat">
            <a:solidFill>
              <a:schemeClr val="accent1">
                <a:shade val="15000"/>
              </a:schemeClr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7" name="标题 1"/>
          <p:cNvSpPr txBox="1"/>
          <p:nvPr/>
        </p:nvSpPr>
        <p:spPr>
          <a:xfrm>
            <a:off x="807963" y="4954421"/>
            <a:ext cx="344344" cy="324552"/>
          </a:xfrm>
          <a:custGeom>
            <a:avLst/>
            <a:gdLst>
              <a:gd name="connsiteX0" fmla="*/ 1110072 w 1498885"/>
              <a:gd name="connsiteY0" fmla="*/ 1039039 h 1412736"/>
              <a:gd name="connsiteX1" fmla="*/ 1149511 w 1498885"/>
              <a:gd name="connsiteY1" fmla="*/ 1055363 h 1412736"/>
              <a:gd name="connsiteX2" fmla="*/ 1371451 w 1498885"/>
              <a:gd name="connsiteY2" fmla="*/ 1277303 h 1412736"/>
              <a:gd name="connsiteX3" fmla="*/ 1371451 w 1498885"/>
              <a:gd name="connsiteY3" fmla="*/ 1356182 h 1412736"/>
              <a:gd name="connsiteX4" fmla="*/ 1332012 w 1498885"/>
              <a:gd name="connsiteY4" fmla="*/ 1372553 h 1412736"/>
              <a:gd name="connsiteX5" fmla="*/ 1292572 w 1498885"/>
              <a:gd name="connsiteY5" fmla="*/ 1356182 h 1412736"/>
              <a:gd name="connsiteX6" fmla="*/ 1070632 w 1498885"/>
              <a:gd name="connsiteY6" fmla="*/ 1134242 h 1412736"/>
              <a:gd name="connsiteX7" fmla="*/ 1070632 w 1498885"/>
              <a:gd name="connsiteY7" fmla="*/ 1055363 h 1412736"/>
              <a:gd name="connsiteX8" fmla="*/ 1110072 w 1498885"/>
              <a:gd name="connsiteY8" fmla="*/ 1039039 h 1412736"/>
              <a:gd name="connsiteX9" fmla="*/ 1110072 w 1498885"/>
              <a:gd name="connsiteY9" fmla="*/ 705989 h 1412736"/>
              <a:gd name="connsiteX10" fmla="*/ 1443075 w 1498885"/>
              <a:gd name="connsiteY10" fmla="*/ 705989 h 1412736"/>
              <a:gd name="connsiteX11" fmla="*/ 1498885 w 1498885"/>
              <a:gd name="connsiteY11" fmla="*/ 761800 h 1412736"/>
              <a:gd name="connsiteX12" fmla="*/ 1443075 w 1498885"/>
              <a:gd name="connsiteY12" fmla="*/ 817611 h 1412736"/>
              <a:gd name="connsiteX13" fmla="*/ 1110072 w 1498885"/>
              <a:gd name="connsiteY13" fmla="*/ 817611 h 1412736"/>
              <a:gd name="connsiteX14" fmla="*/ 1054261 w 1498885"/>
              <a:gd name="connsiteY14" fmla="*/ 761800 h 1412736"/>
              <a:gd name="connsiteX15" fmla="*/ 1110072 w 1498885"/>
              <a:gd name="connsiteY15" fmla="*/ 705989 h 1412736"/>
              <a:gd name="connsiteX16" fmla="*/ 1332012 w 1498885"/>
              <a:gd name="connsiteY16" fmla="*/ 151093 h 1412736"/>
              <a:gd name="connsiteX17" fmla="*/ 1371451 w 1498885"/>
              <a:gd name="connsiteY17" fmla="*/ 167418 h 1412736"/>
              <a:gd name="connsiteX18" fmla="*/ 1371451 w 1498885"/>
              <a:gd name="connsiteY18" fmla="*/ 246297 h 1412736"/>
              <a:gd name="connsiteX19" fmla="*/ 1149511 w 1498885"/>
              <a:gd name="connsiteY19" fmla="*/ 468236 h 1412736"/>
              <a:gd name="connsiteX20" fmla="*/ 1110072 w 1498885"/>
              <a:gd name="connsiteY20" fmla="*/ 484608 h 1412736"/>
              <a:gd name="connsiteX21" fmla="*/ 1070632 w 1498885"/>
              <a:gd name="connsiteY21" fmla="*/ 468236 h 1412736"/>
              <a:gd name="connsiteX22" fmla="*/ 1070632 w 1498885"/>
              <a:gd name="connsiteY22" fmla="*/ 389358 h 1412736"/>
              <a:gd name="connsiteX23" fmla="*/ 1292572 w 1498885"/>
              <a:gd name="connsiteY23" fmla="*/ 167418 h 1412736"/>
              <a:gd name="connsiteX24" fmla="*/ 1332012 w 1498885"/>
              <a:gd name="connsiteY24" fmla="*/ 151093 h 1412736"/>
              <a:gd name="connsiteX25" fmla="*/ 709724 w 1498885"/>
              <a:gd name="connsiteY25" fmla="*/ 111607 h 1412736"/>
              <a:gd name="connsiteX26" fmla="*/ 649635 w 1498885"/>
              <a:gd name="connsiteY26" fmla="*/ 127420 h 1412736"/>
              <a:gd name="connsiteX27" fmla="*/ 174129 w 1498885"/>
              <a:gd name="connsiteY27" fmla="*/ 394752 h 1412736"/>
              <a:gd name="connsiteX28" fmla="*/ 111621 w 1498885"/>
              <a:gd name="connsiteY28" fmla="*/ 501536 h 1412736"/>
              <a:gd name="connsiteX29" fmla="*/ 111621 w 1498885"/>
              <a:gd name="connsiteY29" fmla="*/ 910814 h 1412736"/>
              <a:gd name="connsiteX30" fmla="*/ 174129 w 1498885"/>
              <a:gd name="connsiteY30" fmla="*/ 1017598 h 1412736"/>
              <a:gd name="connsiteX31" fmla="*/ 649821 w 1498885"/>
              <a:gd name="connsiteY31" fmla="*/ 1284930 h 1412736"/>
              <a:gd name="connsiteX32" fmla="*/ 771674 w 1498885"/>
              <a:gd name="connsiteY32" fmla="*/ 1283814 h 1412736"/>
              <a:gd name="connsiteX33" fmla="*/ 832321 w 1498885"/>
              <a:gd name="connsiteY33" fmla="*/ 1178146 h 1412736"/>
              <a:gd name="connsiteX34" fmla="*/ 832321 w 1498885"/>
              <a:gd name="connsiteY34" fmla="*/ 234204 h 1412736"/>
              <a:gd name="connsiteX35" fmla="*/ 771674 w 1498885"/>
              <a:gd name="connsiteY35" fmla="*/ 128536 h 1412736"/>
              <a:gd name="connsiteX36" fmla="*/ 709724 w 1498885"/>
              <a:gd name="connsiteY36" fmla="*/ 111607 h 1412736"/>
              <a:gd name="connsiteX37" fmla="*/ 711864 w 1498885"/>
              <a:gd name="connsiteY37" fmla="*/ 9 h 1412736"/>
              <a:gd name="connsiteX38" fmla="*/ 828043 w 1498885"/>
              <a:gd name="connsiteY38" fmla="*/ 32356 h 1412736"/>
              <a:gd name="connsiteX39" fmla="*/ 943942 w 1498885"/>
              <a:gd name="connsiteY39" fmla="*/ 234390 h 1412736"/>
              <a:gd name="connsiteX40" fmla="*/ 943942 w 1498885"/>
              <a:gd name="connsiteY40" fmla="*/ 1178518 h 1412736"/>
              <a:gd name="connsiteX41" fmla="*/ 828043 w 1498885"/>
              <a:gd name="connsiteY41" fmla="*/ 1380552 h 1412736"/>
              <a:gd name="connsiteX42" fmla="*/ 709910 w 1498885"/>
              <a:gd name="connsiteY42" fmla="*/ 1412736 h 1412736"/>
              <a:gd name="connsiteX43" fmla="*/ 595126 w 1498885"/>
              <a:gd name="connsiteY43" fmla="*/ 1382413 h 1412736"/>
              <a:gd name="connsiteX44" fmla="*/ 119435 w 1498885"/>
              <a:gd name="connsiteY44" fmla="*/ 1115080 h 1412736"/>
              <a:gd name="connsiteX45" fmla="*/ 0 w 1498885"/>
              <a:gd name="connsiteY45" fmla="*/ 911000 h 1412736"/>
              <a:gd name="connsiteX46" fmla="*/ 0 w 1498885"/>
              <a:gd name="connsiteY46" fmla="*/ 501722 h 1412736"/>
              <a:gd name="connsiteX47" fmla="*/ 119435 w 1498885"/>
              <a:gd name="connsiteY47" fmla="*/ 297642 h 1412736"/>
              <a:gd name="connsiteX48" fmla="*/ 595126 w 1498885"/>
              <a:gd name="connsiteY48" fmla="*/ 30309 h 1412736"/>
              <a:gd name="connsiteX49" fmla="*/ 711864 w 1498885"/>
              <a:gd name="connsiteY49" fmla="*/ 9 h 1412736"/>
            </a:gdLst>
            <a:ahLst/>
            <a:cxnLst/>
            <a:rect l="l" t="t" r="r" b="b"/>
            <a:pathLst>
              <a:path w="1498885" h="1412736">
                <a:moveTo>
                  <a:pt x="1110072" y="1039039"/>
                </a:moveTo>
                <a:cubicBezTo>
                  <a:pt x="1124350" y="1039039"/>
                  <a:pt x="1138628" y="1044480"/>
                  <a:pt x="1149511" y="1055363"/>
                </a:cubicBezTo>
                <a:lnTo>
                  <a:pt x="1371451" y="1277303"/>
                </a:lnTo>
                <a:cubicBezTo>
                  <a:pt x="1393217" y="1299070"/>
                  <a:pt x="1393217" y="1334416"/>
                  <a:pt x="1371451" y="1356182"/>
                </a:cubicBezTo>
                <a:cubicBezTo>
                  <a:pt x="1360661" y="1366972"/>
                  <a:pt x="1346336" y="1372553"/>
                  <a:pt x="1332012" y="1372553"/>
                </a:cubicBezTo>
                <a:cubicBezTo>
                  <a:pt x="1317687" y="1372553"/>
                  <a:pt x="1303362" y="1367158"/>
                  <a:pt x="1292572" y="1356182"/>
                </a:cubicBezTo>
                <a:lnTo>
                  <a:pt x="1070632" y="1134242"/>
                </a:lnTo>
                <a:cubicBezTo>
                  <a:pt x="1048866" y="1112476"/>
                  <a:pt x="1048866" y="1077130"/>
                  <a:pt x="1070632" y="1055363"/>
                </a:cubicBezTo>
                <a:cubicBezTo>
                  <a:pt x="1081515" y="1044480"/>
                  <a:pt x="1095793" y="1039039"/>
                  <a:pt x="1110072" y="1039039"/>
                </a:cubicBezTo>
                <a:close/>
                <a:moveTo>
                  <a:pt x="1110072" y="705989"/>
                </a:moveTo>
                <a:lnTo>
                  <a:pt x="1443075" y="705989"/>
                </a:lnTo>
                <a:cubicBezTo>
                  <a:pt x="1473956" y="705989"/>
                  <a:pt x="1498885" y="730918"/>
                  <a:pt x="1498885" y="761800"/>
                </a:cubicBezTo>
                <a:cubicBezTo>
                  <a:pt x="1498885" y="792682"/>
                  <a:pt x="1473770" y="817611"/>
                  <a:pt x="1443075" y="817611"/>
                </a:cubicBezTo>
                <a:lnTo>
                  <a:pt x="1110072" y="817611"/>
                </a:lnTo>
                <a:cubicBezTo>
                  <a:pt x="1079190" y="817611"/>
                  <a:pt x="1054261" y="792682"/>
                  <a:pt x="1054261" y="761800"/>
                </a:cubicBezTo>
                <a:cubicBezTo>
                  <a:pt x="1054261" y="730918"/>
                  <a:pt x="1079190" y="705989"/>
                  <a:pt x="1110072" y="705989"/>
                </a:cubicBezTo>
                <a:close/>
                <a:moveTo>
                  <a:pt x="1332012" y="151093"/>
                </a:moveTo>
                <a:cubicBezTo>
                  <a:pt x="1346290" y="151093"/>
                  <a:pt x="1360568" y="156535"/>
                  <a:pt x="1371451" y="167418"/>
                </a:cubicBezTo>
                <a:cubicBezTo>
                  <a:pt x="1393217" y="189184"/>
                  <a:pt x="1393217" y="224530"/>
                  <a:pt x="1371451" y="246297"/>
                </a:cubicBezTo>
                <a:lnTo>
                  <a:pt x="1149511" y="468236"/>
                </a:lnTo>
                <a:cubicBezTo>
                  <a:pt x="1138721" y="479213"/>
                  <a:pt x="1124396" y="484608"/>
                  <a:pt x="1110072" y="484608"/>
                </a:cubicBezTo>
                <a:cubicBezTo>
                  <a:pt x="1095747" y="484608"/>
                  <a:pt x="1081422" y="479213"/>
                  <a:pt x="1070632" y="468236"/>
                </a:cubicBezTo>
                <a:cubicBezTo>
                  <a:pt x="1048866" y="446470"/>
                  <a:pt x="1048866" y="411124"/>
                  <a:pt x="1070632" y="389358"/>
                </a:cubicBezTo>
                <a:lnTo>
                  <a:pt x="1292572" y="167418"/>
                </a:lnTo>
                <a:cubicBezTo>
                  <a:pt x="1303455" y="156535"/>
                  <a:pt x="1317733" y="151093"/>
                  <a:pt x="1332012" y="151093"/>
                </a:cubicBezTo>
                <a:close/>
                <a:moveTo>
                  <a:pt x="709724" y="111607"/>
                </a:moveTo>
                <a:cubicBezTo>
                  <a:pt x="689074" y="111607"/>
                  <a:pt x="668610" y="116816"/>
                  <a:pt x="649635" y="127420"/>
                </a:cubicBezTo>
                <a:lnTo>
                  <a:pt x="174129" y="394752"/>
                </a:lnTo>
                <a:cubicBezTo>
                  <a:pt x="135620" y="416332"/>
                  <a:pt x="111621" y="457260"/>
                  <a:pt x="111621" y="501536"/>
                </a:cubicBezTo>
                <a:lnTo>
                  <a:pt x="111621" y="910814"/>
                </a:lnTo>
                <a:cubicBezTo>
                  <a:pt x="111621" y="955090"/>
                  <a:pt x="135620" y="996018"/>
                  <a:pt x="174129" y="1017598"/>
                </a:cubicBezTo>
                <a:lnTo>
                  <a:pt x="649821" y="1284930"/>
                </a:lnTo>
                <a:cubicBezTo>
                  <a:pt x="688144" y="1306510"/>
                  <a:pt x="733723" y="1306138"/>
                  <a:pt x="771674" y="1283814"/>
                </a:cubicBezTo>
                <a:cubicBezTo>
                  <a:pt x="809625" y="1261676"/>
                  <a:pt x="832321" y="1222050"/>
                  <a:pt x="832321" y="1178146"/>
                </a:cubicBezTo>
                <a:lnTo>
                  <a:pt x="832321" y="234204"/>
                </a:lnTo>
                <a:cubicBezTo>
                  <a:pt x="832321" y="190113"/>
                  <a:pt x="809625" y="150674"/>
                  <a:pt x="771674" y="128536"/>
                </a:cubicBezTo>
                <a:cubicBezTo>
                  <a:pt x="752326" y="117188"/>
                  <a:pt x="731118" y="111607"/>
                  <a:pt x="709724" y="111607"/>
                </a:cubicBezTo>
                <a:close/>
                <a:moveTo>
                  <a:pt x="711864" y="9"/>
                </a:moveTo>
                <a:cubicBezTo>
                  <a:pt x="751861" y="358"/>
                  <a:pt x="791766" y="11148"/>
                  <a:pt x="828043" y="32356"/>
                </a:cubicBezTo>
                <a:cubicBezTo>
                  <a:pt x="900596" y="74772"/>
                  <a:pt x="943942" y="150302"/>
                  <a:pt x="943942" y="234390"/>
                </a:cubicBezTo>
                <a:lnTo>
                  <a:pt x="943942" y="1178518"/>
                </a:lnTo>
                <a:cubicBezTo>
                  <a:pt x="943942" y="1262606"/>
                  <a:pt x="900596" y="1338136"/>
                  <a:pt x="828043" y="1380552"/>
                </a:cubicBezTo>
                <a:cubicBezTo>
                  <a:pt x="791208" y="1401946"/>
                  <a:pt x="750466" y="1412736"/>
                  <a:pt x="709910" y="1412736"/>
                </a:cubicBezTo>
                <a:cubicBezTo>
                  <a:pt x="670471" y="1412736"/>
                  <a:pt x="631217" y="1402691"/>
                  <a:pt x="595126" y="1382413"/>
                </a:cubicBezTo>
                <a:lnTo>
                  <a:pt x="119435" y="1115080"/>
                </a:lnTo>
                <a:cubicBezTo>
                  <a:pt x="45765" y="1073594"/>
                  <a:pt x="0" y="995460"/>
                  <a:pt x="0" y="911000"/>
                </a:cubicBezTo>
                <a:lnTo>
                  <a:pt x="0" y="501722"/>
                </a:lnTo>
                <a:cubicBezTo>
                  <a:pt x="0" y="417262"/>
                  <a:pt x="45765" y="338942"/>
                  <a:pt x="119435" y="297642"/>
                </a:cubicBezTo>
                <a:lnTo>
                  <a:pt x="595126" y="30309"/>
                </a:lnTo>
                <a:cubicBezTo>
                  <a:pt x="631775" y="9752"/>
                  <a:pt x="671866" y="-340"/>
                  <a:pt x="711864" y="9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28" name="标题 1"/>
          <p:cNvSpPr txBox="1"/>
          <p:nvPr/>
        </p:nvSpPr>
        <p:spPr>
          <a:xfrm>
            <a:off x="2100545" y="5081633"/>
            <a:ext cx="3588772" cy="358097"/>
          </a:xfrm>
          <a:prstGeom prst="roundRect">
            <a:avLst>
              <a:gd name="adj" fmla="val 18730"/>
            </a:avLst>
          </a:prstGeom>
          <a:noFill/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r>
              <a:rPr kumimoji="1" lang="zh-CN" altLang="en-US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陈凯楠，黄佳欣，王汝娜，许芷璇，朱丽贞，何美瑜</a:t>
            </a:r>
            <a:r>
              <a:rPr kumimoji="1" lang="en-US" altLang="zh-CN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 </a:t>
            </a:r>
            <a:endParaRPr kumimoji="1" lang="zh-CN" altLang="en-US" dirty="0"/>
          </a:p>
          <a:p>
            <a:pPr algn="l">
              <a:lnSpc>
                <a:spcPct val="100000"/>
              </a:lnSpc>
            </a:pPr>
            <a:r>
              <a:rPr kumimoji="1" lang="en-US" altLang="zh-CN" sz="1800" dirty="0">
                <a:ln w="12700">
                  <a:noFill/>
                </a:ln>
                <a:solidFill>
                  <a:srgbClr val="000000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 </a:t>
            </a:r>
            <a:endParaRPr kumimoji="1"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8091769" y="-150930"/>
            <a:ext cx="4252948" cy="3057613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06406" y="2906683"/>
            <a:ext cx="4053143" cy="4122193"/>
          </a:xfrm>
          <a:prstGeom prst="roundRect">
            <a:avLst>
              <a:gd name="adj" fmla="val 3617"/>
            </a:avLst>
          </a:prstGeom>
          <a:solidFill>
            <a:schemeClr val="accent2">
              <a:alpha val="50000"/>
            </a:schemeClr>
          </a:solidFill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</a:blip>
          <a:srcRect l="25858" r="25858"/>
          <a:stretch>
            <a:fillRect/>
          </a:stretch>
        </p:blipFill>
        <p:spPr>
          <a:xfrm>
            <a:off x="7125193" y="456557"/>
            <a:ext cx="4531708" cy="5260045"/>
          </a:xfrm>
          <a:custGeom>
            <a:avLst/>
            <a:gdLst>
              <a:gd name="connsiteX0" fmla="*/ 149729 w 4405086"/>
              <a:gd name="connsiteY0" fmla="*/ 0 h 4618093"/>
              <a:gd name="connsiteX1" fmla="*/ 4255357 w 4405086"/>
              <a:gd name="connsiteY1" fmla="*/ 0 h 4618093"/>
              <a:gd name="connsiteX2" fmla="*/ 4405086 w 4405086"/>
              <a:gd name="connsiteY2" fmla="*/ 149729 h 4618093"/>
              <a:gd name="connsiteX3" fmla="*/ 4405086 w 4405086"/>
              <a:gd name="connsiteY3" fmla="*/ 4468364 h 4618093"/>
              <a:gd name="connsiteX4" fmla="*/ 4255357 w 4405086"/>
              <a:gd name="connsiteY4" fmla="*/ 4618093 h 4618093"/>
              <a:gd name="connsiteX5" fmla="*/ 149729 w 4405086"/>
              <a:gd name="connsiteY5" fmla="*/ 4618093 h 4618093"/>
              <a:gd name="connsiteX6" fmla="*/ 0 w 4405086"/>
              <a:gd name="connsiteY6" fmla="*/ 4468364 h 4618093"/>
              <a:gd name="connsiteX7" fmla="*/ 0 w 4405086"/>
              <a:gd name="connsiteY7" fmla="*/ 149729 h 4618093"/>
              <a:gd name="connsiteX8" fmla="*/ 149729 w 4405086"/>
              <a:gd name="connsiteY8" fmla="*/ 0 h 4618093"/>
            </a:gdLst>
            <a:ahLst/>
            <a:cxnLst/>
            <a:rect l="l" t="t" r="r" b="b"/>
            <a:pathLst>
              <a:path w="4405086" h="4618093">
                <a:moveTo>
                  <a:pt x="149729" y="0"/>
                </a:moveTo>
                <a:lnTo>
                  <a:pt x="4255357" y="0"/>
                </a:lnTo>
                <a:cubicBezTo>
                  <a:pt x="4338050" y="0"/>
                  <a:pt x="4405086" y="67036"/>
                  <a:pt x="4405086" y="149729"/>
                </a:cubicBezTo>
                <a:lnTo>
                  <a:pt x="4405086" y="4468364"/>
                </a:lnTo>
                <a:cubicBezTo>
                  <a:pt x="4405086" y="4551057"/>
                  <a:pt x="4338050" y="4618093"/>
                  <a:pt x="4255357" y="4618093"/>
                </a:cubicBezTo>
                <a:lnTo>
                  <a:pt x="149729" y="4618093"/>
                </a:lnTo>
                <a:cubicBezTo>
                  <a:pt x="67036" y="4618093"/>
                  <a:pt x="0" y="4551057"/>
                  <a:pt x="0" y="4468364"/>
                </a:cubicBezTo>
                <a:lnTo>
                  <a:pt x="0" y="149729"/>
                </a:lnTo>
                <a:cubicBezTo>
                  <a:pt x="0" y="67036"/>
                  <a:pt x="67036" y="0"/>
                  <a:pt x="149729" y="0"/>
                </a:cubicBezTo>
                <a:close/>
              </a:path>
            </a:pathLst>
          </a:custGeom>
          <a:noFill/>
          <a:ln cap="sq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6686662" y="914026"/>
            <a:ext cx="4531707" cy="5248260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14155" y="5122365"/>
            <a:ext cx="838562" cy="838562"/>
            <a:chOff x="6414155" y="5122365"/>
            <a:chExt cx="838562" cy="838562"/>
          </a:xfrm>
        </p:grpSpPr>
        <p:sp>
          <p:nvSpPr>
            <p:cNvPr id="9" name="标题 1"/>
            <p:cNvSpPr txBox="1"/>
            <p:nvPr/>
          </p:nvSpPr>
          <p:spPr>
            <a:xfrm>
              <a:off x="6428473" y="5136683"/>
              <a:ext cx="809927" cy="809927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18900000" flipH="1">
              <a:off x="6550589" y="5231540"/>
              <a:ext cx="565693" cy="620213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6457734" y="1486742"/>
            <a:ext cx="433689" cy="433689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863080" y="5397633"/>
            <a:ext cx="660722" cy="660721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939695" y="1046650"/>
            <a:ext cx="571750" cy="5717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93914" y="641846"/>
            <a:ext cx="2064709" cy="457200"/>
          </a:xfrm>
          <a:prstGeom prst="roundRect">
            <a:avLst>
              <a:gd name="adj" fmla="val 1579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1815" y="770551"/>
            <a:ext cx="1608907" cy="19979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81367" y="3478449"/>
            <a:ext cx="5810606" cy="185433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800" dirty="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</a:t>
            </a:r>
            <a:r>
              <a:rPr kumimoji="1" lang="en-US" altLang="zh-CN" sz="4800" dirty="0" err="1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三农”问题概述</a:t>
            </a:r>
            <a:endParaRPr kumimoji="1" lang="zh-CN" altLang="en-US" dirty="0"/>
          </a:p>
        </p:txBody>
      </p:sp>
      <p:grpSp>
        <p:nvGrpSpPr>
          <p:cNvPr id="17" name="组合 16"/>
          <p:cNvGrpSpPr/>
          <p:nvPr/>
        </p:nvGrpSpPr>
        <p:grpSpPr>
          <a:xfrm>
            <a:off x="10907262" y="738918"/>
            <a:ext cx="554162" cy="554162"/>
            <a:chOff x="10907262" y="738918"/>
            <a:chExt cx="554162" cy="554162"/>
          </a:xfrm>
        </p:grpSpPr>
        <p:sp>
          <p:nvSpPr>
            <p:cNvPr id="18" name="标题 1"/>
            <p:cNvSpPr txBox="1"/>
            <p:nvPr/>
          </p:nvSpPr>
          <p:spPr>
            <a:xfrm>
              <a:off x="10916724" y="748380"/>
              <a:ext cx="535239" cy="535239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18900000" flipH="1">
              <a:off x="10997424" y="811066"/>
              <a:ext cx="373837" cy="409867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0" name="标题 1"/>
          <p:cNvSpPr txBox="1"/>
          <p:nvPr/>
        </p:nvSpPr>
        <p:spPr>
          <a:xfrm>
            <a:off x="1413143" y="5143747"/>
            <a:ext cx="5112250" cy="42051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4900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0800000">
            <a:off x="1068763" y="5128189"/>
            <a:ext cx="92336" cy="92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0800000">
            <a:off x="862526" y="5128189"/>
            <a:ext cx="92336" cy="92335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0800000">
            <a:off x="656288" y="5128189"/>
            <a:ext cx="92336" cy="92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9998" y="2368625"/>
            <a:ext cx="3994469" cy="924369"/>
          </a:xfrm>
          <a:prstGeom prst="round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326434" y="2171312"/>
            <a:ext cx="2746986" cy="117027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414888" y="1187014"/>
            <a:ext cx="1077487" cy="218539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01</a:t>
            </a:r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 flipV="1">
            <a:off x="660400" y="2049492"/>
            <a:ext cx="3394898" cy="3433373"/>
          </a:xfrm>
          <a:custGeom>
            <a:avLst/>
            <a:gdLst>
              <a:gd name="connsiteX0" fmla="*/ 121647 w 5001127"/>
              <a:gd name="connsiteY0" fmla="*/ 4106779 h 4106779"/>
              <a:gd name="connsiteX1" fmla="*/ 4879480 w 5001127"/>
              <a:gd name="connsiteY1" fmla="*/ 4106779 h 4106779"/>
              <a:gd name="connsiteX2" fmla="*/ 5001127 w 5001127"/>
              <a:gd name="connsiteY2" fmla="*/ 3985132 h 4106779"/>
              <a:gd name="connsiteX3" fmla="*/ 5001127 w 5001127"/>
              <a:gd name="connsiteY3" fmla="*/ 370300 h 4106779"/>
              <a:gd name="connsiteX4" fmla="*/ 4879480 w 5001127"/>
              <a:gd name="connsiteY4" fmla="*/ 248653 h 4106779"/>
              <a:gd name="connsiteX5" fmla="*/ 2667343 w 5001127"/>
              <a:gd name="connsiteY5" fmla="*/ 248653 h 4106779"/>
              <a:gd name="connsiteX6" fmla="*/ 2500563 w 5001127"/>
              <a:gd name="connsiteY6" fmla="*/ 0 h 4106779"/>
              <a:gd name="connsiteX7" fmla="*/ 2333784 w 5001127"/>
              <a:gd name="connsiteY7" fmla="*/ 248653 h 4106779"/>
              <a:gd name="connsiteX8" fmla="*/ 121647 w 5001127"/>
              <a:gd name="connsiteY8" fmla="*/ 248653 h 4106779"/>
              <a:gd name="connsiteX9" fmla="*/ 0 w 5001127"/>
              <a:gd name="connsiteY9" fmla="*/ 370300 h 4106779"/>
              <a:gd name="connsiteX10" fmla="*/ 0 w 5001127"/>
              <a:gd name="connsiteY10" fmla="*/ 3985132 h 4106779"/>
              <a:gd name="connsiteX11" fmla="*/ 121647 w 5001127"/>
              <a:gd name="connsiteY11" fmla="*/ 4106779 h 4106779"/>
            </a:gdLst>
            <a:ahLst/>
            <a:cxnLst/>
            <a:rect l="l" t="t" r="r" b="b"/>
            <a:pathLst>
              <a:path w="5001127" h="4106779">
                <a:moveTo>
                  <a:pt x="121647" y="4106779"/>
                </a:moveTo>
                <a:lnTo>
                  <a:pt x="4879480" y="4106779"/>
                </a:lnTo>
                <a:cubicBezTo>
                  <a:pt x="4946664" y="4106779"/>
                  <a:pt x="5001127" y="4052316"/>
                  <a:pt x="5001127" y="3985132"/>
                </a:cubicBezTo>
                <a:lnTo>
                  <a:pt x="5001127" y="370300"/>
                </a:lnTo>
                <a:cubicBezTo>
                  <a:pt x="5001127" y="303116"/>
                  <a:pt x="4946664" y="248653"/>
                  <a:pt x="4879480" y="248653"/>
                </a:cubicBezTo>
                <a:lnTo>
                  <a:pt x="2667343" y="248653"/>
                </a:lnTo>
                <a:lnTo>
                  <a:pt x="2500563" y="0"/>
                </a:lnTo>
                <a:lnTo>
                  <a:pt x="2333784" y="248653"/>
                </a:lnTo>
                <a:lnTo>
                  <a:pt x="121647" y="248653"/>
                </a:lnTo>
                <a:cubicBezTo>
                  <a:pt x="54463" y="248653"/>
                  <a:pt x="0" y="303116"/>
                  <a:pt x="0" y="370300"/>
                </a:cubicBezTo>
                <a:lnTo>
                  <a:pt x="0" y="3985132"/>
                </a:lnTo>
                <a:cubicBezTo>
                  <a:pt x="0" y="4052316"/>
                  <a:pt x="54463" y="4106779"/>
                  <a:pt x="121647" y="4106779"/>
                </a:cubicBez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939043" y="1644315"/>
            <a:ext cx="837611" cy="837611"/>
          </a:xfrm>
          <a:prstGeom prst="flowChartConnector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6586" y="3184901"/>
            <a:ext cx="3022524" cy="19977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农业是国民经济的基础产业，涵盖种植业、林业、畜牧业和渔业等生产活动，直接关系到国家的粮食安全和生态平衡。
中国农业历史悠久，从传统的小农经济逐步向现代化农业转型，农业生产方式不断革新，机械化水平显著提高。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2152434" y="1883283"/>
            <a:ext cx="410830" cy="359676"/>
          </a:xfrm>
          <a:custGeom>
            <a:avLst/>
            <a:gdLst>
              <a:gd name="connsiteX0" fmla="*/ 411292 w 822400"/>
              <a:gd name="connsiteY0" fmla="*/ 234366 h 720000"/>
              <a:gd name="connsiteX1" fmla="*/ 285658 w 822400"/>
              <a:gd name="connsiteY1" fmla="*/ 360000 h 720000"/>
              <a:gd name="connsiteX2" fmla="*/ 411292 w 822400"/>
              <a:gd name="connsiteY2" fmla="*/ 485635 h 720000"/>
              <a:gd name="connsiteX3" fmla="*/ 536927 w 822400"/>
              <a:gd name="connsiteY3" fmla="*/ 360000 h 720000"/>
              <a:gd name="connsiteX4" fmla="*/ 411292 w 822400"/>
              <a:gd name="connsiteY4" fmla="*/ 234366 h 720000"/>
              <a:gd name="connsiteX5" fmla="*/ 411292 w 822400"/>
              <a:gd name="connsiteY5" fmla="*/ 178938 h 720000"/>
              <a:gd name="connsiteX6" fmla="*/ 592354 w 822400"/>
              <a:gd name="connsiteY6" fmla="*/ 360000 h 720000"/>
              <a:gd name="connsiteX7" fmla="*/ 411292 w 822400"/>
              <a:gd name="connsiteY7" fmla="*/ 541063 h 720000"/>
              <a:gd name="connsiteX8" fmla="*/ 230230 w 822400"/>
              <a:gd name="connsiteY8" fmla="*/ 360000 h 720000"/>
              <a:gd name="connsiteX9" fmla="*/ 411292 w 822400"/>
              <a:gd name="connsiteY9" fmla="*/ 178938 h 720000"/>
              <a:gd name="connsiteX10" fmla="*/ 235403 w 822400"/>
              <a:gd name="connsiteY10" fmla="*/ 55427 h 720000"/>
              <a:gd name="connsiteX11" fmla="*/ 59514 w 822400"/>
              <a:gd name="connsiteY11" fmla="*/ 360000 h 720000"/>
              <a:gd name="connsiteX12" fmla="*/ 235403 w 822400"/>
              <a:gd name="connsiteY12" fmla="*/ 664573 h 720000"/>
              <a:gd name="connsiteX13" fmla="*/ 587089 w 822400"/>
              <a:gd name="connsiteY13" fmla="*/ 664573 h 720000"/>
              <a:gd name="connsiteX14" fmla="*/ 762978 w 822400"/>
              <a:gd name="connsiteY14" fmla="*/ 360000 h 720000"/>
              <a:gd name="connsiteX15" fmla="*/ 587089 w 822400"/>
              <a:gd name="connsiteY15" fmla="*/ 55427 h 720000"/>
              <a:gd name="connsiteX16" fmla="*/ 219883 w 822400"/>
              <a:gd name="connsiteY16" fmla="*/ 0 h 720000"/>
              <a:gd name="connsiteX17" fmla="*/ 602516 w 822400"/>
              <a:gd name="connsiteY17" fmla="*/ 0 h 720000"/>
              <a:gd name="connsiteX18" fmla="*/ 627274 w 822400"/>
              <a:gd name="connsiteY18" fmla="*/ 14319 h 720000"/>
              <a:gd name="connsiteX19" fmla="*/ 818590 w 822400"/>
              <a:gd name="connsiteY19" fmla="*/ 345682 h 720000"/>
              <a:gd name="connsiteX20" fmla="*/ 818590 w 822400"/>
              <a:gd name="connsiteY20" fmla="*/ 374319 h 720000"/>
              <a:gd name="connsiteX21" fmla="*/ 627366 w 822400"/>
              <a:gd name="connsiteY21" fmla="*/ 705682 h 720000"/>
              <a:gd name="connsiteX22" fmla="*/ 602608 w 822400"/>
              <a:gd name="connsiteY22" fmla="*/ 720000 h 720000"/>
              <a:gd name="connsiteX23" fmla="*/ 219976 w 822400"/>
              <a:gd name="connsiteY23" fmla="*/ 720000 h 720000"/>
              <a:gd name="connsiteX24" fmla="*/ 195218 w 822400"/>
              <a:gd name="connsiteY24" fmla="*/ 705682 h 720000"/>
              <a:gd name="connsiteX25" fmla="*/ 3810 w 822400"/>
              <a:gd name="connsiteY25" fmla="*/ 374319 h 720000"/>
              <a:gd name="connsiteX26" fmla="*/ 3810 w 822400"/>
              <a:gd name="connsiteY26" fmla="*/ 345682 h 720000"/>
              <a:gd name="connsiteX27" fmla="*/ 195126 w 822400"/>
              <a:gd name="connsiteY27" fmla="*/ 14319 h 720000"/>
              <a:gd name="connsiteX28" fmla="*/ 219883 w 822400"/>
              <a:gd name="connsiteY28" fmla="*/ 0 h 720000"/>
            </a:gdLst>
            <a:ahLst/>
            <a:cxnLst/>
            <a:rect l="l" t="t" r="r" b="b"/>
            <a:pathLst>
              <a:path w="822400" h="720000">
                <a:moveTo>
                  <a:pt x="411292" y="234366"/>
                </a:moveTo>
                <a:cubicBezTo>
                  <a:pt x="342008" y="234366"/>
                  <a:pt x="285658" y="290716"/>
                  <a:pt x="285658" y="360000"/>
                </a:cubicBezTo>
                <a:cubicBezTo>
                  <a:pt x="285658" y="429284"/>
                  <a:pt x="342008" y="485635"/>
                  <a:pt x="411292" y="485635"/>
                </a:cubicBezTo>
                <a:cubicBezTo>
                  <a:pt x="480576" y="485635"/>
                  <a:pt x="536927" y="429284"/>
                  <a:pt x="536927" y="360000"/>
                </a:cubicBezTo>
                <a:cubicBezTo>
                  <a:pt x="536927" y="290716"/>
                  <a:pt x="480576" y="234366"/>
                  <a:pt x="411292" y="234366"/>
                </a:cubicBezTo>
                <a:close/>
                <a:moveTo>
                  <a:pt x="411292" y="178938"/>
                </a:moveTo>
                <a:cubicBezTo>
                  <a:pt x="511153" y="178938"/>
                  <a:pt x="592354" y="260139"/>
                  <a:pt x="592354" y="360000"/>
                </a:cubicBezTo>
                <a:cubicBezTo>
                  <a:pt x="592354" y="459861"/>
                  <a:pt x="511153" y="541063"/>
                  <a:pt x="411292" y="541063"/>
                </a:cubicBezTo>
                <a:cubicBezTo>
                  <a:pt x="311431" y="541063"/>
                  <a:pt x="230230" y="459861"/>
                  <a:pt x="230230" y="360000"/>
                </a:cubicBezTo>
                <a:cubicBezTo>
                  <a:pt x="230230" y="260139"/>
                  <a:pt x="311431" y="178938"/>
                  <a:pt x="411292" y="178938"/>
                </a:cubicBezTo>
                <a:close/>
                <a:moveTo>
                  <a:pt x="235403" y="55427"/>
                </a:moveTo>
                <a:lnTo>
                  <a:pt x="59514" y="360000"/>
                </a:lnTo>
                <a:lnTo>
                  <a:pt x="235403" y="664573"/>
                </a:lnTo>
                <a:lnTo>
                  <a:pt x="587089" y="664573"/>
                </a:lnTo>
                <a:lnTo>
                  <a:pt x="762978" y="360000"/>
                </a:lnTo>
                <a:lnTo>
                  <a:pt x="587089" y="55427"/>
                </a:lnTo>
                <a:close/>
                <a:moveTo>
                  <a:pt x="219883" y="0"/>
                </a:moveTo>
                <a:lnTo>
                  <a:pt x="602516" y="0"/>
                </a:lnTo>
                <a:cubicBezTo>
                  <a:pt x="612678" y="0"/>
                  <a:pt x="622193" y="5450"/>
                  <a:pt x="627274" y="14319"/>
                </a:cubicBezTo>
                <a:lnTo>
                  <a:pt x="818590" y="345682"/>
                </a:lnTo>
                <a:cubicBezTo>
                  <a:pt x="823671" y="354550"/>
                  <a:pt x="823671" y="365451"/>
                  <a:pt x="818590" y="374319"/>
                </a:cubicBezTo>
                <a:lnTo>
                  <a:pt x="627366" y="705682"/>
                </a:lnTo>
                <a:cubicBezTo>
                  <a:pt x="622285" y="714550"/>
                  <a:pt x="612770" y="720000"/>
                  <a:pt x="602608" y="720000"/>
                </a:cubicBezTo>
                <a:lnTo>
                  <a:pt x="219976" y="720000"/>
                </a:lnTo>
                <a:cubicBezTo>
                  <a:pt x="209814" y="720000"/>
                  <a:pt x="200299" y="714550"/>
                  <a:pt x="195218" y="705682"/>
                </a:cubicBezTo>
                <a:lnTo>
                  <a:pt x="3810" y="374319"/>
                </a:lnTo>
                <a:cubicBezTo>
                  <a:pt x="-1271" y="365543"/>
                  <a:pt x="-1271" y="354550"/>
                  <a:pt x="3810" y="345682"/>
                </a:cubicBezTo>
                <a:lnTo>
                  <a:pt x="195126" y="14319"/>
                </a:lnTo>
                <a:cubicBezTo>
                  <a:pt x="200207" y="5450"/>
                  <a:pt x="209721" y="0"/>
                  <a:pt x="219883" y="0"/>
                </a:cubicBezTo>
                <a:close/>
              </a:path>
            </a:pathLst>
          </a:custGeom>
          <a:solidFill>
            <a:schemeClr val="accent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846587" y="2582687"/>
            <a:ext cx="3022524" cy="5712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农业定义与涵盖范围</a:t>
            </a: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flipV="1">
            <a:off x="4392201" y="2049492"/>
            <a:ext cx="3394898" cy="3433373"/>
          </a:xfrm>
          <a:custGeom>
            <a:avLst/>
            <a:gdLst>
              <a:gd name="connsiteX0" fmla="*/ 121647 w 5001127"/>
              <a:gd name="connsiteY0" fmla="*/ 4106779 h 4106779"/>
              <a:gd name="connsiteX1" fmla="*/ 4879480 w 5001127"/>
              <a:gd name="connsiteY1" fmla="*/ 4106779 h 4106779"/>
              <a:gd name="connsiteX2" fmla="*/ 5001127 w 5001127"/>
              <a:gd name="connsiteY2" fmla="*/ 3985132 h 4106779"/>
              <a:gd name="connsiteX3" fmla="*/ 5001127 w 5001127"/>
              <a:gd name="connsiteY3" fmla="*/ 370300 h 4106779"/>
              <a:gd name="connsiteX4" fmla="*/ 4879480 w 5001127"/>
              <a:gd name="connsiteY4" fmla="*/ 248653 h 4106779"/>
              <a:gd name="connsiteX5" fmla="*/ 2667343 w 5001127"/>
              <a:gd name="connsiteY5" fmla="*/ 248653 h 4106779"/>
              <a:gd name="connsiteX6" fmla="*/ 2500563 w 5001127"/>
              <a:gd name="connsiteY6" fmla="*/ 0 h 4106779"/>
              <a:gd name="connsiteX7" fmla="*/ 2333784 w 5001127"/>
              <a:gd name="connsiteY7" fmla="*/ 248653 h 4106779"/>
              <a:gd name="connsiteX8" fmla="*/ 121647 w 5001127"/>
              <a:gd name="connsiteY8" fmla="*/ 248653 h 4106779"/>
              <a:gd name="connsiteX9" fmla="*/ 0 w 5001127"/>
              <a:gd name="connsiteY9" fmla="*/ 370300 h 4106779"/>
              <a:gd name="connsiteX10" fmla="*/ 0 w 5001127"/>
              <a:gd name="connsiteY10" fmla="*/ 3985132 h 4106779"/>
              <a:gd name="connsiteX11" fmla="*/ 121647 w 5001127"/>
              <a:gd name="connsiteY11" fmla="*/ 4106779 h 4106779"/>
            </a:gdLst>
            <a:ahLst/>
            <a:cxnLst/>
            <a:rect l="l" t="t" r="r" b="b"/>
            <a:pathLst>
              <a:path w="5001127" h="4106779">
                <a:moveTo>
                  <a:pt x="121647" y="4106779"/>
                </a:moveTo>
                <a:lnTo>
                  <a:pt x="4879480" y="4106779"/>
                </a:lnTo>
                <a:cubicBezTo>
                  <a:pt x="4946664" y="4106779"/>
                  <a:pt x="5001127" y="4052316"/>
                  <a:pt x="5001127" y="3985132"/>
                </a:cubicBezTo>
                <a:lnTo>
                  <a:pt x="5001127" y="370300"/>
                </a:lnTo>
                <a:cubicBezTo>
                  <a:pt x="5001127" y="303116"/>
                  <a:pt x="4946664" y="248653"/>
                  <a:pt x="4879480" y="248653"/>
                </a:cubicBezTo>
                <a:lnTo>
                  <a:pt x="2667343" y="248653"/>
                </a:lnTo>
                <a:lnTo>
                  <a:pt x="2500563" y="0"/>
                </a:lnTo>
                <a:lnTo>
                  <a:pt x="2333784" y="248653"/>
                </a:lnTo>
                <a:lnTo>
                  <a:pt x="121647" y="248653"/>
                </a:lnTo>
                <a:cubicBezTo>
                  <a:pt x="54463" y="248653"/>
                  <a:pt x="0" y="303116"/>
                  <a:pt x="0" y="370300"/>
                </a:cubicBezTo>
                <a:lnTo>
                  <a:pt x="0" y="3985132"/>
                </a:lnTo>
                <a:cubicBezTo>
                  <a:pt x="0" y="4052316"/>
                  <a:pt x="54463" y="4106779"/>
                  <a:pt x="121647" y="4106779"/>
                </a:cubicBez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5670844" y="1644315"/>
            <a:ext cx="837611" cy="837611"/>
          </a:xfrm>
          <a:prstGeom prst="flowChartConnector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4578387" y="3184901"/>
            <a:ext cx="3022524" cy="19977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农业保障国家粮食安全，中国始终强调“把饭碗牢牢端在自己手中”，粮食产量连续多年稳定增长，为社会稳定奠定基础。
农业为工业提供原料，如棉花、油料等，推动相关产业发展，同时维护生态平衡，促进绿色发展。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5884235" y="1873098"/>
            <a:ext cx="410830" cy="380046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accent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4578388" y="2582687"/>
            <a:ext cx="3022524" cy="5712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农业的重要性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 flipV="1">
            <a:off x="8124002" y="2049492"/>
            <a:ext cx="3394898" cy="3433373"/>
          </a:xfrm>
          <a:custGeom>
            <a:avLst/>
            <a:gdLst>
              <a:gd name="connsiteX0" fmla="*/ 121647 w 5001127"/>
              <a:gd name="connsiteY0" fmla="*/ 4106779 h 4106779"/>
              <a:gd name="connsiteX1" fmla="*/ 4879480 w 5001127"/>
              <a:gd name="connsiteY1" fmla="*/ 4106779 h 4106779"/>
              <a:gd name="connsiteX2" fmla="*/ 5001127 w 5001127"/>
              <a:gd name="connsiteY2" fmla="*/ 3985132 h 4106779"/>
              <a:gd name="connsiteX3" fmla="*/ 5001127 w 5001127"/>
              <a:gd name="connsiteY3" fmla="*/ 370300 h 4106779"/>
              <a:gd name="connsiteX4" fmla="*/ 4879480 w 5001127"/>
              <a:gd name="connsiteY4" fmla="*/ 248653 h 4106779"/>
              <a:gd name="connsiteX5" fmla="*/ 2667343 w 5001127"/>
              <a:gd name="connsiteY5" fmla="*/ 248653 h 4106779"/>
              <a:gd name="connsiteX6" fmla="*/ 2500563 w 5001127"/>
              <a:gd name="connsiteY6" fmla="*/ 0 h 4106779"/>
              <a:gd name="connsiteX7" fmla="*/ 2333784 w 5001127"/>
              <a:gd name="connsiteY7" fmla="*/ 248653 h 4106779"/>
              <a:gd name="connsiteX8" fmla="*/ 121647 w 5001127"/>
              <a:gd name="connsiteY8" fmla="*/ 248653 h 4106779"/>
              <a:gd name="connsiteX9" fmla="*/ 0 w 5001127"/>
              <a:gd name="connsiteY9" fmla="*/ 370300 h 4106779"/>
              <a:gd name="connsiteX10" fmla="*/ 0 w 5001127"/>
              <a:gd name="connsiteY10" fmla="*/ 3985132 h 4106779"/>
              <a:gd name="connsiteX11" fmla="*/ 121647 w 5001127"/>
              <a:gd name="connsiteY11" fmla="*/ 4106779 h 4106779"/>
            </a:gdLst>
            <a:ahLst/>
            <a:cxnLst/>
            <a:rect l="l" t="t" r="r" b="b"/>
            <a:pathLst>
              <a:path w="5001127" h="4106779">
                <a:moveTo>
                  <a:pt x="121647" y="4106779"/>
                </a:moveTo>
                <a:lnTo>
                  <a:pt x="4879480" y="4106779"/>
                </a:lnTo>
                <a:cubicBezTo>
                  <a:pt x="4946664" y="4106779"/>
                  <a:pt x="5001127" y="4052316"/>
                  <a:pt x="5001127" y="3985132"/>
                </a:cubicBezTo>
                <a:lnTo>
                  <a:pt x="5001127" y="370300"/>
                </a:lnTo>
                <a:cubicBezTo>
                  <a:pt x="5001127" y="303116"/>
                  <a:pt x="4946664" y="248653"/>
                  <a:pt x="4879480" y="248653"/>
                </a:cubicBezTo>
                <a:lnTo>
                  <a:pt x="2667343" y="248653"/>
                </a:lnTo>
                <a:lnTo>
                  <a:pt x="2500563" y="0"/>
                </a:lnTo>
                <a:lnTo>
                  <a:pt x="2333784" y="248653"/>
                </a:lnTo>
                <a:lnTo>
                  <a:pt x="121647" y="248653"/>
                </a:lnTo>
                <a:cubicBezTo>
                  <a:pt x="54463" y="248653"/>
                  <a:pt x="0" y="303116"/>
                  <a:pt x="0" y="370300"/>
                </a:cubicBezTo>
                <a:lnTo>
                  <a:pt x="0" y="3985132"/>
                </a:lnTo>
                <a:cubicBezTo>
                  <a:pt x="0" y="4052316"/>
                  <a:pt x="54463" y="4106779"/>
                  <a:pt x="121647" y="4106779"/>
                </a:cubicBez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9402645" y="1644315"/>
            <a:ext cx="837611" cy="837611"/>
          </a:xfrm>
          <a:prstGeom prst="flowChartConnector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8310189" y="3184901"/>
            <a:ext cx="3022524" cy="199778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t"/>
          <a:lstStyle/>
          <a:p>
            <a:pPr algn="ctr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农业生产效率有待进一步提升，科技应用如智慧农业需加速推广，以提高生产效益和应对气候变化带来的不确定性。
农业资源环境约束加剧，土地退化、水资源短缺等问题凸显，需要加强农业生态保护和可持续发展。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9616067" y="1857706"/>
            <a:ext cx="410770" cy="410830"/>
          </a:xfrm>
          <a:custGeom>
            <a:avLst/>
            <a:gdLst>
              <a:gd name="connsiteX0" fmla="*/ 669168 w 1599855"/>
              <a:gd name="connsiteY0" fmla="*/ 111621 h 1600088"/>
              <a:gd name="connsiteX1" fmla="*/ 886086 w 1599855"/>
              <a:gd name="connsiteY1" fmla="*/ 155339 h 1600088"/>
              <a:gd name="connsiteX2" fmla="*/ 1063377 w 1599855"/>
              <a:gd name="connsiteY2" fmla="*/ 274960 h 1600088"/>
              <a:gd name="connsiteX3" fmla="*/ 1182998 w 1599855"/>
              <a:gd name="connsiteY3" fmla="*/ 452251 h 1600088"/>
              <a:gd name="connsiteX4" fmla="*/ 1226716 w 1599855"/>
              <a:gd name="connsiteY4" fmla="*/ 669168 h 1600088"/>
              <a:gd name="connsiteX5" fmla="*/ 1182998 w 1599855"/>
              <a:gd name="connsiteY5" fmla="*/ 886085 h 1600088"/>
              <a:gd name="connsiteX6" fmla="*/ 1063377 w 1599855"/>
              <a:gd name="connsiteY6" fmla="*/ 1063377 h 1600088"/>
              <a:gd name="connsiteX7" fmla="*/ 886086 w 1599855"/>
              <a:gd name="connsiteY7" fmla="*/ 1182998 h 1600088"/>
              <a:gd name="connsiteX8" fmla="*/ 669168 w 1599855"/>
              <a:gd name="connsiteY8" fmla="*/ 1226716 h 1600088"/>
              <a:gd name="connsiteX9" fmla="*/ 452251 w 1599855"/>
              <a:gd name="connsiteY9" fmla="*/ 1182998 h 1600088"/>
              <a:gd name="connsiteX10" fmla="*/ 274960 w 1599855"/>
              <a:gd name="connsiteY10" fmla="*/ 1063377 h 1600088"/>
              <a:gd name="connsiteX11" fmla="*/ 155339 w 1599855"/>
              <a:gd name="connsiteY11" fmla="*/ 886085 h 1600088"/>
              <a:gd name="connsiteX12" fmla="*/ 111621 w 1599855"/>
              <a:gd name="connsiteY12" fmla="*/ 669168 h 1600088"/>
              <a:gd name="connsiteX13" fmla="*/ 155339 w 1599855"/>
              <a:gd name="connsiteY13" fmla="*/ 452251 h 1600088"/>
              <a:gd name="connsiteX14" fmla="*/ 274960 w 1599855"/>
              <a:gd name="connsiteY14" fmla="*/ 274960 h 1600088"/>
              <a:gd name="connsiteX15" fmla="*/ 452251 w 1599855"/>
              <a:gd name="connsiteY15" fmla="*/ 155339 h 1600088"/>
              <a:gd name="connsiteX16" fmla="*/ 669168 w 1599855"/>
              <a:gd name="connsiteY16" fmla="*/ 111621 h 1600088"/>
              <a:gd name="connsiteX17" fmla="*/ 669168 w 1599855"/>
              <a:gd name="connsiteY17" fmla="*/ 0 h 1600088"/>
              <a:gd name="connsiteX18" fmla="*/ 0 w 1599855"/>
              <a:gd name="connsiteY18" fmla="*/ 669168 h 1600088"/>
              <a:gd name="connsiteX19" fmla="*/ 669168 w 1599855"/>
              <a:gd name="connsiteY19" fmla="*/ 1338337 h 1600088"/>
              <a:gd name="connsiteX20" fmla="*/ 1338337 w 1599855"/>
              <a:gd name="connsiteY20" fmla="*/ 669168 h 1600088"/>
              <a:gd name="connsiteX21" fmla="*/ 669168 w 1599855"/>
              <a:gd name="connsiteY21" fmla="*/ 0 h 1600088"/>
              <a:gd name="connsiteX22" fmla="*/ 1544278 w 1599855"/>
              <a:gd name="connsiteY22" fmla="*/ 1600088 h 1600088"/>
              <a:gd name="connsiteX23" fmla="*/ 1504838 w 1599855"/>
              <a:gd name="connsiteY23" fmla="*/ 1583717 h 1600088"/>
              <a:gd name="connsiteX24" fmla="*/ 1247366 w 1599855"/>
              <a:gd name="connsiteY24" fmla="*/ 1326431 h 1600088"/>
              <a:gd name="connsiteX25" fmla="*/ 1247366 w 1599855"/>
              <a:gd name="connsiteY25" fmla="*/ 1247552 h 1600088"/>
              <a:gd name="connsiteX26" fmla="*/ 1326245 w 1599855"/>
              <a:gd name="connsiteY26" fmla="*/ 1247552 h 1600088"/>
              <a:gd name="connsiteX27" fmla="*/ 1583531 w 1599855"/>
              <a:gd name="connsiteY27" fmla="*/ 1504838 h 1600088"/>
              <a:gd name="connsiteX28" fmla="*/ 1583531 w 1599855"/>
              <a:gd name="connsiteY28" fmla="*/ 1583717 h 1600088"/>
              <a:gd name="connsiteX29" fmla="*/ 1544278 w 1599855"/>
              <a:gd name="connsiteY29" fmla="*/ 1600088 h 1600088"/>
            </a:gdLst>
            <a:ahLst/>
            <a:cxnLst/>
            <a:rect l="l" t="t" r="r" b="b"/>
            <a:pathLst>
              <a:path w="1599855" h="1600088">
                <a:moveTo>
                  <a:pt x="669168" y="111621"/>
                </a:moveTo>
                <a:cubicBezTo>
                  <a:pt x="744513" y="111621"/>
                  <a:pt x="817438" y="126318"/>
                  <a:pt x="886086" y="155339"/>
                </a:cubicBezTo>
                <a:cubicBezTo>
                  <a:pt x="952500" y="183431"/>
                  <a:pt x="1012031" y="223614"/>
                  <a:pt x="1063377" y="274960"/>
                </a:cubicBezTo>
                <a:cubicBezTo>
                  <a:pt x="1114537" y="326120"/>
                  <a:pt x="1154906" y="385837"/>
                  <a:pt x="1182998" y="452251"/>
                </a:cubicBezTo>
                <a:cubicBezTo>
                  <a:pt x="1212019" y="520898"/>
                  <a:pt x="1226716" y="594010"/>
                  <a:pt x="1226716" y="669168"/>
                </a:cubicBezTo>
                <a:cubicBezTo>
                  <a:pt x="1226716" y="744327"/>
                  <a:pt x="1212019" y="817438"/>
                  <a:pt x="1182998" y="886085"/>
                </a:cubicBezTo>
                <a:cubicBezTo>
                  <a:pt x="1154906" y="952500"/>
                  <a:pt x="1114723" y="1012031"/>
                  <a:pt x="1063377" y="1063377"/>
                </a:cubicBezTo>
                <a:cubicBezTo>
                  <a:pt x="1012217" y="1114537"/>
                  <a:pt x="952500" y="1154906"/>
                  <a:pt x="886086" y="1182998"/>
                </a:cubicBezTo>
                <a:cubicBezTo>
                  <a:pt x="817438" y="1212019"/>
                  <a:pt x="744327" y="1226716"/>
                  <a:pt x="669168" y="1226716"/>
                </a:cubicBezTo>
                <a:cubicBezTo>
                  <a:pt x="594010" y="1226716"/>
                  <a:pt x="520898" y="1212019"/>
                  <a:pt x="452251" y="1182998"/>
                </a:cubicBezTo>
                <a:cubicBezTo>
                  <a:pt x="385837" y="1154906"/>
                  <a:pt x="326306" y="1114723"/>
                  <a:pt x="274960" y="1063377"/>
                </a:cubicBezTo>
                <a:cubicBezTo>
                  <a:pt x="223800" y="1012217"/>
                  <a:pt x="183431" y="952500"/>
                  <a:pt x="155339" y="886085"/>
                </a:cubicBezTo>
                <a:cubicBezTo>
                  <a:pt x="126318" y="817438"/>
                  <a:pt x="111621" y="744327"/>
                  <a:pt x="111621" y="669168"/>
                </a:cubicBezTo>
                <a:cubicBezTo>
                  <a:pt x="111621" y="594010"/>
                  <a:pt x="126318" y="520898"/>
                  <a:pt x="155339" y="452251"/>
                </a:cubicBezTo>
                <a:cubicBezTo>
                  <a:pt x="183431" y="385837"/>
                  <a:pt x="223614" y="326306"/>
                  <a:pt x="274960" y="274960"/>
                </a:cubicBezTo>
                <a:cubicBezTo>
                  <a:pt x="326306" y="223614"/>
                  <a:pt x="385837" y="183431"/>
                  <a:pt x="452251" y="155339"/>
                </a:cubicBezTo>
                <a:cubicBezTo>
                  <a:pt x="520898" y="126318"/>
                  <a:pt x="593824" y="111621"/>
                  <a:pt x="669168" y="111621"/>
                </a:cubicBezTo>
                <a:moveTo>
                  <a:pt x="669168" y="0"/>
                </a:moveTo>
                <a:cubicBezTo>
                  <a:pt x="299517" y="0"/>
                  <a:pt x="0" y="299517"/>
                  <a:pt x="0" y="669168"/>
                </a:cubicBezTo>
                <a:cubicBezTo>
                  <a:pt x="0" y="1038820"/>
                  <a:pt x="299517" y="1338337"/>
                  <a:pt x="669168" y="1338337"/>
                </a:cubicBezTo>
                <a:cubicBezTo>
                  <a:pt x="1038820" y="1338337"/>
                  <a:pt x="1338337" y="1038820"/>
                  <a:pt x="1338337" y="669168"/>
                </a:cubicBezTo>
                <a:cubicBezTo>
                  <a:pt x="1338337" y="299703"/>
                  <a:pt x="1038820" y="0"/>
                  <a:pt x="669168" y="0"/>
                </a:cubicBezTo>
                <a:close/>
                <a:moveTo>
                  <a:pt x="1544278" y="1600088"/>
                </a:moveTo>
                <a:cubicBezTo>
                  <a:pt x="1529953" y="1600088"/>
                  <a:pt x="1515628" y="1594693"/>
                  <a:pt x="1504838" y="1583717"/>
                </a:cubicBezTo>
                <a:lnTo>
                  <a:pt x="1247366" y="1326431"/>
                </a:lnTo>
                <a:cubicBezTo>
                  <a:pt x="1225600" y="1304665"/>
                  <a:pt x="1225600" y="1269318"/>
                  <a:pt x="1247366" y="1247552"/>
                </a:cubicBezTo>
                <a:cubicBezTo>
                  <a:pt x="1269132" y="1225786"/>
                  <a:pt x="1304479" y="1225786"/>
                  <a:pt x="1326245" y="1247552"/>
                </a:cubicBezTo>
                <a:lnTo>
                  <a:pt x="1583531" y="1504838"/>
                </a:lnTo>
                <a:cubicBezTo>
                  <a:pt x="1605297" y="1526605"/>
                  <a:pt x="1605297" y="1561951"/>
                  <a:pt x="1583531" y="1583717"/>
                </a:cubicBezTo>
                <a:cubicBezTo>
                  <a:pt x="1572927" y="1594693"/>
                  <a:pt x="1558603" y="1600088"/>
                  <a:pt x="1544278" y="1600088"/>
                </a:cubicBezTo>
                <a:close/>
              </a:path>
            </a:pathLst>
          </a:custGeom>
          <a:solidFill>
            <a:schemeClr val="accent1"/>
          </a:solidFill>
          <a:ln w="1553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8310189" y="2582687"/>
            <a:ext cx="3022524" cy="57121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农业面临的挑战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农业：基础产业的关键地位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1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2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593850" y="1028700"/>
            <a:ext cx="8991600" cy="1620000"/>
          </a:xfrm>
          <a:prstGeom prst="roundRect">
            <a:avLst>
              <a:gd name="adj" fmla="val 5579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 rot="5400000">
            <a:off x="3482033" y="-713216"/>
            <a:ext cx="540000" cy="43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959896" y="1827812"/>
            <a:ext cx="8261685" cy="65459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87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农村是以农业生产为主体的地域空间，涵盖经济、社会、文化、生态等综合系统，承载着丰富的传统文化和生态资源。
中国农村地域广阔，不同地区农村在经济发展水平、文化特色和生态环境等方面存在差异，需要因地制宜发展。</a:t>
            </a: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959898" y="1242624"/>
            <a:ext cx="3726802" cy="40832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农村的定义与内涵</a:t>
            </a: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593850" y="2839407"/>
            <a:ext cx="8991600" cy="1620000"/>
          </a:xfrm>
          <a:prstGeom prst="roundRect">
            <a:avLst>
              <a:gd name="adj" fmla="val 5579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 rot="5400000">
            <a:off x="3482033" y="1097491"/>
            <a:ext cx="540000" cy="43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959896" y="3638519"/>
            <a:ext cx="8261685" cy="65459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987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农村是传统文化和生态资源的载体，承载着中华民族的历史记忆和文化根脉，是传承和发展中华优秀传统文化的重要基础。
农村在国家经济社会发展中具有重要战略地位，是扩大内需、促进经济内循环的关键领域，农村消费市场潜力巨大。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959898" y="3053331"/>
            <a:ext cx="3726802" cy="40832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农村的重要性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1593850" y="4650114"/>
            <a:ext cx="8991600" cy="1620000"/>
          </a:xfrm>
          <a:prstGeom prst="roundRect">
            <a:avLst>
              <a:gd name="adj" fmla="val 5579"/>
            </a:avLst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 rot="5400000">
            <a:off x="3482033" y="2908198"/>
            <a:ext cx="540000" cy="432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1959896" y="5449226"/>
            <a:ext cx="8261685" cy="654592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通过“乡村振兴战略”推动农村现代化，改善农村人居环境，加强基础设施建设，提升公共服务水平。
发展农村特色产业，如乡村旅游、农村电商等，促进农村一二三产业融合发展，增加农民收入。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1959898" y="4864038"/>
            <a:ext cx="3726802" cy="40832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农村发展的政策方向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16200000">
            <a:off x="9655968" y="5005450"/>
            <a:ext cx="125496" cy="12549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rot="16200000">
            <a:off x="9875584" y="5005450"/>
            <a:ext cx="125496" cy="125496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rot="16200000">
            <a:off x="10094995" y="5005450"/>
            <a:ext cx="125496" cy="12549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 rot="16200000">
            <a:off x="9655968" y="3194743"/>
            <a:ext cx="125496" cy="12549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16200000">
            <a:off x="9875584" y="3194743"/>
            <a:ext cx="125496" cy="125496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 rot="16200000">
            <a:off x="10094995" y="3194743"/>
            <a:ext cx="125496" cy="12549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6200000">
            <a:off x="9655968" y="1384036"/>
            <a:ext cx="125496" cy="12549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6200000">
            <a:off x="9875584" y="1384036"/>
            <a:ext cx="125496" cy="125496"/>
          </a:xfrm>
          <a:prstGeom prst="ellipse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6200000">
            <a:off x="10094995" y="1384036"/>
            <a:ext cx="125496" cy="12549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农村：综合系统的协调发展</a:t>
            </a: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7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8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177290" y="2001520"/>
            <a:ext cx="3759200" cy="3759200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81000">
                <a:schemeClr val="accent1">
                  <a:lumMod val="20000"/>
                  <a:lumOff val="80000"/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177290" y="2499360"/>
            <a:ext cx="2763520" cy="2763520"/>
          </a:xfrm>
          <a:prstGeom prst="ellipse">
            <a:avLst/>
          </a:prstGeom>
          <a:solidFill>
            <a:schemeClr val="bg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177290" y="2631440"/>
            <a:ext cx="2499360" cy="2499360"/>
          </a:xfrm>
          <a:prstGeom prst="ellipse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2700000" scaled="0"/>
          </a:gradFill>
          <a:ln w="12700" cap="sq">
            <a:noFill/>
            <a:miter/>
          </a:ln>
          <a:effectLst>
            <a:outerShdw blurRad="50800" dist="38100" dir="5400000" algn="t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1389718" y="2843868"/>
            <a:ext cx="2074504" cy="2074504"/>
          </a:xfrm>
          <a:prstGeom prst="ellipse">
            <a:avLst/>
          </a:prstGeom>
          <a:noFill/>
          <a:ln w="12700" cap="sq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93000">
                  <a:schemeClr val="bg1">
                    <a:alpha val="0"/>
                  </a:schemeClr>
                </a:gs>
              </a:gsLst>
              <a:lin ang="0" scaled="0"/>
            </a:gradFill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891360" y="3430529"/>
            <a:ext cx="1071220" cy="90118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标题 1"/>
          <p:cNvSpPr txBox="1"/>
          <p:nvPr/>
        </p:nvSpPr>
        <p:spPr>
          <a:xfrm>
            <a:off x="2310130" y="2474668"/>
            <a:ext cx="2357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63500" sx="102000" sy="102000" algn="ctr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4785297" y="2232169"/>
            <a:ext cx="6216713" cy="10178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098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农民是从事农业生产经营的劳动者群体，是中国人口的重要组成部分，具有勤劳、朴实、坚韧等优秀品质。
随着经济社会发展，农民群体结构发生变化，新型职业农民不断涌现，成为推动农业现代化的重要力量。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2552034" y="2563057"/>
            <a:ext cx="1779936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386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农民的定义与群体特征</a:t>
            </a: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 rot="5400000">
            <a:off x="4389120" y="2695649"/>
            <a:ext cx="137160" cy="118241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2310130" y="3656507"/>
            <a:ext cx="2357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63500" sx="102000" sy="102000" algn="ctr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4785297" y="3414008"/>
            <a:ext cx="6216713" cy="10178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098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农民是乡村振兴的主体，其收入增长、权益保障直接关系到社会公平和农村稳定，是实现共同富裕的关键。
农民的素质和能力提升对农业现代化和农村发展至关重要，需要加强农民教育培训，提高农民科技文化水平。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552034" y="3744896"/>
            <a:ext cx="1779936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农民的重要性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rot="5400000">
            <a:off x="4389120" y="3877488"/>
            <a:ext cx="137160" cy="118241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2310130" y="4838346"/>
            <a:ext cx="2357120" cy="54864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/>
              </a:gs>
              <a:gs pos="100000">
                <a:schemeClr val="accent1">
                  <a:lumMod val="20000"/>
                  <a:lumOff val="80000"/>
                </a:schemeClr>
              </a:gs>
            </a:gsLst>
            <a:lin ang="2700000" scaled="0"/>
          </a:gradFill>
          <a:ln w="12700" cap="sq">
            <a:noFill/>
            <a:miter/>
          </a:ln>
          <a:effectLst>
            <a:outerShdw blurRad="63500" sx="102000" sy="102000" algn="ctr" rotWithShape="0">
              <a:schemeClr val="accent1">
                <a:lumMod val="50000"/>
                <a:alpha val="25000"/>
              </a:schemeClr>
            </a:outerShdw>
          </a:effectLst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>
            <a:off x="4785297" y="4595847"/>
            <a:ext cx="6216713" cy="101787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098">
                <a:ln w="12700">
                  <a:noFill/>
                </a:ln>
                <a:solidFill>
                  <a:srgbClr val="0D0D0D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提高农民收入是关键，通过发展农村电商、农产品加工等产业助农增收，同时完善农村社会保障体系，保障农民基本权益。
促进农民职业转型，培育新型职业农民，提升农民就业创业能力，推动农民向农业产业工人和新型农业经营主体转变。</a:t>
            </a:r>
            <a:endParaRPr kumimoji="1" lang="zh-CN" altLang="en-US"/>
          </a:p>
        </p:txBody>
      </p:sp>
      <p:sp>
        <p:nvSpPr>
          <p:cNvPr id="18" name="标题 1"/>
          <p:cNvSpPr txBox="1"/>
          <p:nvPr/>
        </p:nvSpPr>
        <p:spPr>
          <a:xfrm>
            <a:off x="2552034" y="4926735"/>
            <a:ext cx="1779936" cy="4001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kumimoji="1" lang="en-US" altLang="zh-CN" sz="154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农民面临的核心问题</a:t>
            </a:r>
            <a:endParaRPr kumimoji="1" lang="zh-CN" altLang="en-US"/>
          </a:p>
        </p:txBody>
      </p:sp>
      <p:sp>
        <p:nvSpPr>
          <p:cNvPr id="19" name="标题 1"/>
          <p:cNvSpPr txBox="1"/>
          <p:nvPr/>
        </p:nvSpPr>
        <p:spPr>
          <a:xfrm rot="5400000">
            <a:off x="4389120" y="5059327"/>
            <a:ext cx="137160" cy="118241"/>
          </a:xfrm>
          <a:prstGeom prst="triangl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0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农民：乡村振兴的主体力量</a:t>
            </a: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23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24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10000"/>
          </a:blip>
          <a:srcRect/>
          <a:stretch>
            <a:fillRect/>
          </a:stretch>
        </p:blipFill>
        <p:spPr>
          <a:xfrm>
            <a:off x="0" y="12560"/>
            <a:ext cx="12192000" cy="68328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标题 1"/>
          <p:cNvSpPr txBox="1"/>
          <p:nvPr/>
        </p:nvSpPr>
        <p:spPr>
          <a:xfrm>
            <a:off x="8091769" y="-150930"/>
            <a:ext cx="4252948" cy="3057613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8406406" y="2906683"/>
            <a:ext cx="4053143" cy="4122193"/>
          </a:xfrm>
          <a:prstGeom prst="roundRect">
            <a:avLst>
              <a:gd name="adj" fmla="val 3617"/>
            </a:avLst>
          </a:prstGeom>
          <a:solidFill>
            <a:schemeClr val="accent2">
              <a:alpha val="50000"/>
            </a:schemeClr>
          </a:solidFill>
          <a:ln w="254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alphaModFix/>
          </a:blip>
          <a:srcRect l="25858" r="25858"/>
          <a:stretch>
            <a:fillRect/>
          </a:stretch>
        </p:blipFill>
        <p:spPr>
          <a:xfrm>
            <a:off x="7125193" y="456557"/>
            <a:ext cx="4531708" cy="5260045"/>
          </a:xfrm>
          <a:custGeom>
            <a:avLst/>
            <a:gdLst>
              <a:gd name="connsiteX0" fmla="*/ 149729 w 4405086"/>
              <a:gd name="connsiteY0" fmla="*/ 0 h 4618093"/>
              <a:gd name="connsiteX1" fmla="*/ 4255357 w 4405086"/>
              <a:gd name="connsiteY1" fmla="*/ 0 h 4618093"/>
              <a:gd name="connsiteX2" fmla="*/ 4405086 w 4405086"/>
              <a:gd name="connsiteY2" fmla="*/ 149729 h 4618093"/>
              <a:gd name="connsiteX3" fmla="*/ 4405086 w 4405086"/>
              <a:gd name="connsiteY3" fmla="*/ 4468364 h 4618093"/>
              <a:gd name="connsiteX4" fmla="*/ 4255357 w 4405086"/>
              <a:gd name="connsiteY4" fmla="*/ 4618093 h 4618093"/>
              <a:gd name="connsiteX5" fmla="*/ 149729 w 4405086"/>
              <a:gd name="connsiteY5" fmla="*/ 4618093 h 4618093"/>
              <a:gd name="connsiteX6" fmla="*/ 0 w 4405086"/>
              <a:gd name="connsiteY6" fmla="*/ 4468364 h 4618093"/>
              <a:gd name="connsiteX7" fmla="*/ 0 w 4405086"/>
              <a:gd name="connsiteY7" fmla="*/ 149729 h 4618093"/>
              <a:gd name="connsiteX8" fmla="*/ 149729 w 4405086"/>
              <a:gd name="connsiteY8" fmla="*/ 0 h 4618093"/>
            </a:gdLst>
            <a:ahLst/>
            <a:cxnLst/>
            <a:rect l="l" t="t" r="r" b="b"/>
            <a:pathLst>
              <a:path w="4405086" h="4618093">
                <a:moveTo>
                  <a:pt x="149729" y="0"/>
                </a:moveTo>
                <a:lnTo>
                  <a:pt x="4255357" y="0"/>
                </a:lnTo>
                <a:cubicBezTo>
                  <a:pt x="4338050" y="0"/>
                  <a:pt x="4405086" y="67036"/>
                  <a:pt x="4405086" y="149729"/>
                </a:cubicBezTo>
                <a:lnTo>
                  <a:pt x="4405086" y="4468364"/>
                </a:lnTo>
                <a:cubicBezTo>
                  <a:pt x="4405086" y="4551057"/>
                  <a:pt x="4338050" y="4618093"/>
                  <a:pt x="4255357" y="4618093"/>
                </a:cubicBezTo>
                <a:lnTo>
                  <a:pt x="149729" y="4618093"/>
                </a:lnTo>
                <a:cubicBezTo>
                  <a:pt x="67036" y="4618093"/>
                  <a:pt x="0" y="4551057"/>
                  <a:pt x="0" y="4468364"/>
                </a:cubicBezTo>
                <a:lnTo>
                  <a:pt x="0" y="149729"/>
                </a:lnTo>
                <a:cubicBezTo>
                  <a:pt x="0" y="67036"/>
                  <a:pt x="67036" y="0"/>
                  <a:pt x="149729" y="0"/>
                </a:cubicBezTo>
                <a:close/>
              </a:path>
            </a:pathLst>
          </a:custGeom>
          <a:noFill/>
          <a:ln cap="sq">
            <a:noFill/>
          </a:ln>
        </p:spPr>
      </p:pic>
      <p:sp>
        <p:nvSpPr>
          <p:cNvPr id="7" name="标题 1"/>
          <p:cNvSpPr txBox="1"/>
          <p:nvPr/>
        </p:nvSpPr>
        <p:spPr>
          <a:xfrm>
            <a:off x="6686662" y="914026"/>
            <a:ext cx="4531707" cy="5248260"/>
          </a:xfrm>
          <a:prstGeom prst="roundRect">
            <a:avLst>
              <a:gd name="adj" fmla="val 3617"/>
            </a:avLst>
          </a:prstGeom>
          <a:solidFill>
            <a:schemeClr val="bg1">
              <a:alpha val="20000"/>
            </a:schemeClr>
          </a:solidFill>
          <a:ln w="25400" cap="sq">
            <a:solidFill>
              <a:schemeClr val="bg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6414155" y="5122365"/>
            <a:ext cx="838562" cy="838562"/>
            <a:chOff x="6414155" y="5122365"/>
            <a:chExt cx="838562" cy="838562"/>
          </a:xfrm>
        </p:grpSpPr>
        <p:sp>
          <p:nvSpPr>
            <p:cNvPr id="9" name="标题 1"/>
            <p:cNvSpPr txBox="1"/>
            <p:nvPr/>
          </p:nvSpPr>
          <p:spPr>
            <a:xfrm>
              <a:off x="6428473" y="5136683"/>
              <a:ext cx="809927" cy="809927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0" name="标题 1"/>
            <p:cNvSpPr txBox="1"/>
            <p:nvPr/>
          </p:nvSpPr>
          <p:spPr>
            <a:xfrm rot="18900000" flipH="1">
              <a:off x="6550589" y="5231540"/>
              <a:ext cx="565693" cy="620213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11" name="标题 1"/>
          <p:cNvSpPr txBox="1"/>
          <p:nvPr/>
        </p:nvSpPr>
        <p:spPr>
          <a:xfrm>
            <a:off x="6457734" y="1486742"/>
            <a:ext cx="433689" cy="433689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0863080" y="5397633"/>
            <a:ext cx="660722" cy="660721"/>
          </a:xfrm>
          <a:prstGeom prst="rect">
            <a:avLst/>
          </a:prstGeom>
          <a:solidFill>
            <a:schemeClr val="accent2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6939695" y="1046650"/>
            <a:ext cx="571750" cy="571750"/>
          </a:xfrm>
          <a:prstGeom prst="rect">
            <a:avLst/>
          </a:prstGeom>
          <a:solidFill>
            <a:schemeClr val="accent1">
              <a:alpha val="50000"/>
            </a:schemeClr>
          </a:solidFill>
          <a:ln w="12700" cap="flat">
            <a:noFill/>
            <a:miter/>
          </a:ln>
          <a:effectLst/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00000"/>
              </a:lnSpc>
            </a:pP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693914" y="641846"/>
            <a:ext cx="2064709" cy="457200"/>
          </a:xfrm>
          <a:prstGeom prst="roundRect">
            <a:avLst>
              <a:gd name="adj" fmla="val 15790"/>
            </a:avLst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921815" y="770551"/>
            <a:ext cx="1608907" cy="199791"/>
          </a:xfrm>
          <a:custGeom>
            <a:avLst/>
            <a:gdLst>
              <a:gd name="connsiteX0" fmla="*/ 353068 w 1228797"/>
              <a:gd name="connsiteY0" fmla="*/ 146933 h 152590"/>
              <a:gd name="connsiteX1" fmla="*/ 353259 w 1228797"/>
              <a:gd name="connsiteY1" fmla="*/ 146971 h 152590"/>
              <a:gd name="connsiteX2" fmla="*/ 352878 w 1228797"/>
              <a:gd name="connsiteY2" fmla="*/ 146971 h 152590"/>
              <a:gd name="connsiteX3" fmla="*/ 463654 w 1228797"/>
              <a:gd name="connsiteY3" fmla="*/ 28766 h 152590"/>
              <a:gd name="connsiteX4" fmla="*/ 457368 w 1228797"/>
              <a:gd name="connsiteY4" fmla="*/ 35052 h 152590"/>
              <a:gd name="connsiteX5" fmla="*/ 457368 w 1228797"/>
              <a:gd name="connsiteY5" fmla="*/ 66866 h 152590"/>
              <a:gd name="connsiteX6" fmla="*/ 463464 w 1228797"/>
              <a:gd name="connsiteY6" fmla="*/ 73152 h 152590"/>
              <a:gd name="connsiteX7" fmla="*/ 463654 w 1228797"/>
              <a:gd name="connsiteY7" fmla="*/ 73152 h 152590"/>
              <a:gd name="connsiteX8" fmla="*/ 502611 w 1228797"/>
              <a:gd name="connsiteY8" fmla="*/ 73152 h 152590"/>
              <a:gd name="connsiteX9" fmla="*/ 525281 w 1228797"/>
              <a:gd name="connsiteY9" fmla="*/ 51911 h 152590"/>
              <a:gd name="connsiteX10" fmla="*/ 504450 w 1228797"/>
              <a:gd name="connsiteY10" fmla="*/ 28795 h 152590"/>
              <a:gd name="connsiteX11" fmla="*/ 503183 w 1228797"/>
              <a:gd name="connsiteY11" fmla="*/ 28766 h 152590"/>
              <a:gd name="connsiteX12" fmla="*/ 1154216 w 1228797"/>
              <a:gd name="connsiteY12" fmla="*/ 28194 h 152590"/>
              <a:gd name="connsiteX13" fmla="*/ 1154216 w 1228797"/>
              <a:gd name="connsiteY13" fmla="*/ 28765 h 152590"/>
              <a:gd name="connsiteX14" fmla="*/ 1104877 w 1228797"/>
              <a:gd name="connsiteY14" fmla="*/ 77914 h 152590"/>
              <a:gd name="connsiteX15" fmla="*/ 1154026 w 1228797"/>
              <a:gd name="connsiteY15" fmla="*/ 127254 h 152590"/>
              <a:gd name="connsiteX16" fmla="*/ 1203365 w 1228797"/>
              <a:gd name="connsiteY16" fmla="*/ 78105 h 152590"/>
              <a:gd name="connsiteX17" fmla="*/ 1203365 w 1228797"/>
              <a:gd name="connsiteY17" fmla="*/ 78009 h 152590"/>
              <a:gd name="connsiteX18" fmla="*/ 1154502 w 1228797"/>
              <a:gd name="connsiteY18" fmla="*/ 28195 h 152590"/>
              <a:gd name="connsiteX19" fmla="*/ 1154216 w 1228797"/>
              <a:gd name="connsiteY19" fmla="*/ 28194 h 152590"/>
              <a:gd name="connsiteX20" fmla="*/ 836558 w 1228797"/>
              <a:gd name="connsiteY20" fmla="*/ 25718 h 152590"/>
              <a:gd name="connsiteX21" fmla="*/ 787314 w 1228797"/>
              <a:gd name="connsiteY21" fmla="*/ 74962 h 152590"/>
              <a:gd name="connsiteX22" fmla="*/ 836558 w 1228797"/>
              <a:gd name="connsiteY22" fmla="*/ 124207 h 152590"/>
              <a:gd name="connsiteX23" fmla="*/ 885802 w 1228797"/>
              <a:gd name="connsiteY23" fmla="*/ 74962 h 152590"/>
              <a:gd name="connsiteX24" fmla="*/ 885802 w 1228797"/>
              <a:gd name="connsiteY24" fmla="*/ 74867 h 152590"/>
              <a:gd name="connsiteX25" fmla="*/ 836558 w 1228797"/>
              <a:gd name="connsiteY25" fmla="*/ 25718 h 152590"/>
              <a:gd name="connsiteX26" fmla="*/ 200954 w 1228797"/>
              <a:gd name="connsiteY26" fmla="*/ 25527 h 152590"/>
              <a:gd name="connsiteX27" fmla="*/ 200954 w 1228797"/>
              <a:gd name="connsiteY27" fmla="*/ 25908 h 152590"/>
              <a:gd name="connsiteX28" fmla="*/ 151424 w 1228797"/>
              <a:gd name="connsiteY28" fmla="*/ 75248 h 152590"/>
              <a:gd name="connsiteX29" fmla="*/ 200764 w 1228797"/>
              <a:gd name="connsiteY29" fmla="*/ 124778 h 152590"/>
              <a:gd name="connsiteX30" fmla="*/ 250294 w 1228797"/>
              <a:gd name="connsiteY30" fmla="*/ 75438 h 152590"/>
              <a:gd name="connsiteX31" fmla="*/ 250294 w 1228797"/>
              <a:gd name="connsiteY31" fmla="*/ 75248 h 152590"/>
              <a:gd name="connsiteX32" fmla="*/ 201145 w 1228797"/>
              <a:gd name="connsiteY32" fmla="*/ 25528 h 152590"/>
              <a:gd name="connsiteX33" fmla="*/ 200954 w 1228797"/>
              <a:gd name="connsiteY33" fmla="*/ 25527 h 152590"/>
              <a:gd name="connsiteX34" fmla="*/ 437841 w 1228797"/>
              <a:gd name="connsiteY34" fmla="*/ 3429 h 152590"/>
              <a:gd name="connsiteX35" fmla="*/ 502040 w 1228797"/>
              <a:gd name="connsiteY35" fmla="*/ 3429 h 152590"/>
              <a:gd name="connsiteX36" fmla="*/ 535949 w 1228797"/>
              <a:gd name="connsiteY36" fmla="*/ 16764 h 152590"/>
              <a:gd name="connsiteX37" fmla="*/ 550808 w 1228797"/>
              <a:gd name="connsiteY37" fmla="*/ 49340 h 152590"/>
              <a:gd name="connsiteX38" fmla="*/ 528615 w 1228797"/>
              <a:gd name="connsiteY38" fmla="*/ 91345 h 152590"/>
              <a:gd name="connsiteX39" fmla="*/ 526233 w 1228797"/>
              <a:gd name="connsiteY39" fmla="*/ 99251 h 152590"/>
              <a:gd name="connsiteX40" fmla="*/ 544712 w 1228797"/>
              <a:gd name="connsiteY40" fmla="*/ 138017 h 152590"/>
              <a:gd name="connsiteX41" fmla="*/ 541683 w 1228797"/>
              <a:gd name="connsiteY41" fmla="*/ 146377 h 152590"/>
              <a:gd name="connsiteX42" fmla="*/ 538997 w 1228797"/>
              <a:gd name="connsiteY42" fmla="*/ 146971 h 152590"/>
              <a:gd name="connsiteX43" fmla="*/ 525567 w 1228797"/>
              <a:gd name="connsiteY43" fmla="*/ 146971 h 152590"/>
              <a:gd name="connsiteX44" fmla="*/ 519947 w 1228797"/>
              <a:gd name="connsiteY44" fmla="*/ 143447 h 152590"/>
              <a:gd name="connsiteX45" fmla="*/ 500230 w 1228797"/>
              <a:gd name="connsiteY45" fmla="*/ 102203 h 152590"/>
              <a:gd name="connsiteX46" fmla="*/ 494611 w 1228797"/>
              <a:gd name="connsiteY46" fmla="*/ 98679 h 152590"/>
              <a:gd name="connsiteX47" fmla="*/ 463654 w 1228797"/>
              <a:gd name="connsiteY47" fmla="*/ 98679 h 152590"/>
              <a:gd name="connsiteX48" fmla="*/ 457368 w 1228797"/>
              <a:gd name="connsiteY48" fmla="*/ 104773 h 152590"/>
              <a:gd name="connsiteX49" fmla="*/ 457368 w 1228797"/>
              <a:gd name="connsiteY49" fmla="*/ 104966 h 152590"/>
              <a:gd name="connsiteX50" fmla="*/ 457368 w 1228797"/>
              <a:gd name="connsiteY50" fmla="*/ 140684 h 152590"/>
              <a:gd name="connsiteX51" fmla="*/ 451081 w 1228797"/>
              <a:gd name="connsiteY51" fmla="*/ 146971 h 152590"/>
              <a:gd name="connsiteX52" fmla="*/ 437841 w 1228797"/>
              <a:gd name="connsiteY52" fmla="*/ 146971 h 152590"/>
              <a:gd name="connsiteX53" fmla="*/ 431555 w 1228797"/>
              <a:gd name="connsiteY53" fmla="*/ 140684 h 152590"/>
              <a:gd name="connsiteX54" fmla="*/ 431555 w 1228797"/>
              <a:gd name="connsiteY54" fmla="*/ 9716 h 152590"/>
              <a:gd name="connsiteX55" fmla="*/ 437841 w 1228797"/>
              <a:gd name="connsiteY55" fmla="*/ 3429 h 152590"/>
              <a:gd name="connsiteX56" fmla="*/ 293633 w 1228797"/>
              <a:gd name="connsiteY56" fmla="*/ 3429 h 152590"/>
              <a:gd name="connsiteX57" fmla="*/ 306777 w 1228797"/>
              <a:gd name="connsiteY57" fmla="*/ 3429 h 152590"/>
              <a:gd name="connsiteX58" fmla="*/ 312683 w 1228797"/>
              <a:gd name="connsiteY58" fmla="*/ 9715 h 152590"/>
              <a:gd name="connsiteX59" fmla="*/ 312683 w 1228797"/>
              <a:gd name="connsiteY59" fmla="*/ 80677 h 152590"/>
              <a:gd name="connsiteX60" fmla="*/ 350592 w 1228797"/>
              <a:gd name="connsiteY60" fmla="*/ 123032 h 152590"/>
              <a:gd name="connsiteX61" fmla="*/ 392950 w 1228797"/>
              <a:gd name="connsiteY61" fmla="*/ 85118 h 152590"/>
              <a:gd name="connsiteX62" fmla="*/ 392978 w 1228797"/>
              <a:gd name="connsiteY62" fmla="*/ 81248 h 152590"/>
              <a:gd name="connsiteX63" fmla="*/ 392978 w 1228797"/>
              <a:gd name="connsiteY63" fmla="*/ 9715 h 152590"/>
              <a:gd name="connsiteX64" fmla="*/ 399265 w 1228797"/>
              <a:gd name="connsiteY64" fmla="*/ 3429 h 152590"/>
              <a:gd name="connsiteX65" fmla="*/ 412505 w 1228797"/>
              <a:gd name="connsiteY65" fmla="*/ 3429 h 152590"/>
              <a:gd name="connsiteX66" fmla="*/ 418696 w 1228797"/>
              <a:gd name="connsiteY66" fmla="*/ 9715 h 152590"/>
              <a:gd name="connsiteX67" fmla="*/ 418696 w 1228797"/>
              <a:gd name="connsiteY67" fmla="*/ 81153 h 152590"/>
              <a:gd name="connsiteX68" fmla="*/ 378496 w 1228797"/>
              <a:gd name="connsiteY68" fmla="*/ 141799 h 152590"/>
              <a:gd name="connsiteX69" fmla="*/ 353068 w 1228797"/>
              <a:gd name="connsiteY69" fmla="*/ 146933 h 152590"/>
              <a:gd name="connsiteX70" fmla="*/ 327634 w 1228797"/>
              <a:gd name="connsiteY70" fmla="*/ 141836 h 152590"/>
              <a:gd name="connsiteX71" fmla="*/ 287346 w 1228797"/>
              <a:gd name="connsiteY71" fmla="*/ 81248 h 152590"/>
              <a:gd name="connsiteX72" fmla="*/ 287346 w 1228797"/>
              <a:gd name="connsiteY72" fmla="*/ 81153 h 152590"/>
              <a:gd name="connsiteX73" fmla="*/ 287346 w 1228797"/>
              <a:gd name="connsiteY73" fmla="*/ 9715 h 152590"/>
              <a:gd name="connsiteX74" fmla="*/ 293633 w 1228797"/>
              <a:gd name="connsiteY74" fmla="*/ 3429 h 152590"/>
              <a:gd name="connsiteX75" fmla="*/ 6264 w 1228797"/>
              <a:gd name="connsiteY75" fmla="*/ 3333 h 152590"/>
              <a:gd name="connsiteX76" fmla="*/ 18646 w 1228797"/>
              <a:gd name="connsiteY76" fmla="*/ 3333 h 152590"/>
              <a:gd name="connsiteX77" fmla="*/ 23790 w 1228797"/>
              <a:gd name="connsiteY77" fmla="*/ 6000 h 152590"/>
              <a:gd name="connsiteX78" fmla="*/ 61890 w 1228797"/>
              <a:gd name="connsiteY78" fmla="*/ 59817 h 152590"/>
              <a:gd name="connsiteX79" fmla="*/ 67033 w 1228797"/>
              <a:gd name="connsiteY79" fmla="*/ 62388 h 152590"/>
              <a:gd name="connsiteX80" fmla="*/ 72081 w 1228797"/>
              <a:gd name="connsiteY80" fmla="*/ 59817 h 152590"/>
              <a:gd name="connsiteX81" fmla="*/ 110181 w 1228797"/>
              <a:gd name="connsiteY81" fmla="*/ 6000 h 152590"/>
              <a:gd name="connsiteX82" fmla="*/ 115325 w 1228797"/>
              <a:gd name="connsiteY82" fmla="*/ 3333 h 152590"/>
              <a:gd name="connsiteX83" fmla="*/ 127707 w 1228797"/>
              <a:gd name="connsiteY83" fmla="*/ 3333 h 152590"/>
              <a:gd name="connsiteX84" fmla="*/ 134065 w 1228797"/>
              <a:gd name="connsiteY84" fmla="*/ 9548 h 152590"/>
              <a:gd name="connsiteX85" fmla="*/ 132851 w 1228797"/>
              <a:gd name="connsiteY85" fmla="*/ 13335 h 152590"/>
              <a:gd name="connsiteX86" fmla="*/ 81702 w 1228797"/>
              <a:gd name="connsiteY86" fmla="*/ 83724 h 152590"/>
              <a:gd name="connsiteX87" fmla="*/ 79987 w 1228797"/>
              <a:gd name="connsiteY87" fmla="*/ 89154 h 152590"/>
              <a:gd name="connsiteX88" fmla="*/ 79987 w 1228797"/>
              <a:gd name="connsiteY88" fmla="*/ 140684 h 152590"/>
              <a:gd name="connsiteX89" fmla="*/ 73701 w 1228797"/>
              <a:gd name="connsiteY89" fmla="*/ 146970 h 152590"/>
              <a:gd name="connsiteX90" fmla="*/ 60270 w 1228797"/>
              <a:gd name="connsiteY90" fmla="*/ 146970 h 152590"/>
              <a:gd name="connsiteX91" fmla="*/ 53984 w 1228797"/>
              <a:gd name="connsiteY91" fmla="*/ 140684 h 152590"/>
              <a:gd name="connsiteX92" fmla="*/ 53984 w 1228797"/>
              <a:gd name="connsiteY92" fmla="*/ 89154 h 152590"/>
              <a:gd name="connsiteX93" fmla="*/ 52269 w 1228797"/>
              <a:gd name="connsiteY93" fmla="*/ 83724 h 152590"/>
              <a:gd name="connsiteX94" fmla="*/ 1215 w 1228797"/>
              <a:gd name="connsiteY94" fmla="*/ 13335 h 152590"/>
              <a:gd name="connsiteX95" fmla="*/ 2572 w 1228797"/>
              <a:gd name="connsiteY95" fmla="*/ 4549 h 152590"/>
              <a:gd name="connsiteX96" fmla="*/ 6264 w 1228797"/>
              <a:gd name="connsiteY96" fmla="*/ 3333 h 152590"/>
              <a:gd name="connsiteX97" fmla="*/ 1154026 w 1228797"/>
              <a:gd name="connsiteY97" fmla="*/ 3238 h 152590"/>
              <a:gd name="connsiteX98" fmla="*/ 1228797 w 1228797"/>
              <a:gd name="connsiteY98" fmla="*/ 77819 h 152590"/>
              <a:gd name="connsiteX99" fmla="*/ 1228797 w 1228797"/>
              <a:gd name="connsiteY99" fmla="*/ 77914 h 152590"/>
              <a:gd name="connsiteX100" fmla="*/ 1154216 w 1228797"/>
              <a:gd name="connsiteY100" fmla="*/ 152590 h 152590"/>
              <a:gd name="connsiteX101" fmla="*/ 1079445 w 1228797"/>
              <a:gd name="connsiteY101" fmla="*/ 78009 h 152590"/>
              <a:gd name="connsiteX102" fmla="*/ 1154026 w 1228797"/>
              <a:gd name="connsiteY102" fmla="*/ 3238 h 152590"/>
              <a:gd name="connsiteX103" fmla="*/ 646058 w 1228797"/>
              <a:gd name="connsiteY103" fmla="*/ 2096 h 152590"/>
              <a:gd name="connsiteX104" fmla="*/ 659774 w 1228797"/>
              <a:gd name="connsiteY104" fmla="*/ 2096 h 152590"/>
              <a:gd name="connsiteX105" fmla="*/ 666060 w 1228797"/>
              <a:gd name="connsiteY105" fmla="*/ 8382 h 152590"/>
              <a:gd name="connsiteX106" fmla="*/ 666060 w 1228797"/>
              <a:gd name="connsiteY106" fmla="*/ 116491 h 152590"/>
              <a:gd name="connsiteX107" fmla="*/ 672346 w 1228797"/>
              <a:gd name="connsiteY107" fmla="*/ 122778 h 152590"/>
              <a:gd name="connsiteX108" fmla="*/ 750166 w 1228797"/>
              <a:gd name="connsiteY108" fmla="*/ 122778 h 152590"/>
              <a:gd name="connsiteX109" fmla="*/ 756452 w 1228797"/>
              <a:gd name="connsiteY109" fmla="*/ 129064 h 152590"/>
              <a:gd name="connsiteX110" fmla="*/ 756452 w 1228797"/>
              <a:gd name="connsiteY110" fmla="*/ 141733 h 152590"/>
              <a:gd name="connsiteX111" fmla="*/ 750356 w 1228797"/>
              <a:gd name="connsiteY111" fmla="*/ 148019 h 152590"/>
              <a:gd name="connsiteX112" fmla="*/ 750166 w 1228797"/>
              <a:gd name="connsiteY112" fmla="*/ 148019 h 152590"/>
              <a:gd name="connsiteX113" fmla="*/ 646058 w 1228797"/>
              <a:gd name="connsiteY113" fmla="*/ 148019 h 152590"/>
              <a:gd name="connsiteX114" fmla="*/ 639771 w 1228797"/>
              <a:gd name="connsiteY114" fmla="*/ 141733 h 152590"/>
              <a:gd name="connsiteX115" fmla="*/ 639771 w 1228797"/>
              <a:gd name="connsiteY115" fmla="*/ 8382 h 152590"/>
              <a:gd name="connsiteX116" fmla="*/ 646058 w 1228797"/>
              <a:gd name="connsiteY116" fmla="*/ 2096 h 152590"/>
              <a:gd name="connsiteX117" fmla="*/ 995720 w 1228797"/>
              <a:gd name="connsiteY117" fmla="*/ 191 h 152590"/>
              <a:gd name="connsiteX118" fmla="*/ 1040488 w 1228797"/>
              <a:gd name="connsiteY118" fmla="*/ 15621 h 152590"/>
              <a:gd name="connsiteX119" fmla="*/ 1051060 w 1228797"/>
              <a:gd name="connsiteY119" fmla="*/ 25146 h 152590"/>
              <a:gd name="connsiteX120" fmla="*/ 1051251 w 1228797"/>
              <a:gd name="connsiteY120" fmla="*/ 25418 h 152590"/>
              <a:gd name="connsiteX121" fmla="*/ 1049536 w 1228797"/>
              <a:gd name="connsiteY121" fmla="*/ 34004 h 152590"/>
              <a:gd name="connsiteX122" fmla="*/ 1038964 w 1228797"/>
              <a:gd name="connsiteY122" fmla="*/ 41434 h 152590"/>
              <a:gd name="connsiteX123" fmla="*/ 1030867 w 1228797"/>
              <a:gd name="connsiteY123" fmla="*/ 40767 h 152590"/>
              <a:gd name="connsiteX124" fmla="*/ 1028010 w 1228797"/>
              <a:gd name="connsiteY124" fmla="*/ 38100 h 152590"/>
              <a:gd name="connsiteX125" fmla="*/ 1027343 w 1228797"/>
              <a:gd name="connsiteY125" fmla="*/ 37624 h 152590"/>
              <a:gd name="connsiteX126" fmla="*/ 995911 w 1228797"/>
              <a:gd name="connsiteY126" fmla="*/ 26194 h 152590"/>
              <a:gd name="connsiteX127" fmla="*/ 993815 w 1228797"/>
              <a:gd name="connsiteY127" fmla="*/ 26194 h 152590"/>
              <a:gd name="connsiteX128" fmla="*/ 990386 w 1228797"/>
              <a:gd name="connsiteY128" fmla="*/ 26194 h 152590"/>
              <a:gd name="connsiteX129" fmla="*/ 981623 w 1228797"/>
              <a:gd name="connsiteY129" fmla="*/ 28004 h 152590"/>
              <a:gd name="connsiteX130" fmla="*/ 947638 w 1228797"/>
              <a:gd name="connsiteY130" fmla="*/ 64456 h 152590"/>
              <a:gd name="connsiteX131" fmla="*/ 984957 w 1228797"/>
              <a:gd name="connsiteY131" fmla="*/ 123254 h 152590"/>
              <a:gd name="connsiteX132" fmla="*/ 988957 w 1228797"/>
              <a:gd name="connsiteY132" fmla="*/ 124016 h 152590"/>
              <a:gd name="connsiteX133" fmla="*/ 992291 w 1228797"/>
              <a:gd name="connsiteY133" fmla="*/ 122968 h 152590"/>
              <a:gd name="connsiteX134" fmla="*/ 1001816 w 1228797"/>
              <a:gd name="connsiteY134" fmla="*/ 122968 h 152590"/>
              <a:gd name="connsiteX135" fmla="*/ 1009150 w 1228797"/>
              <a:gd name="connsiteY135" fmla="*/ 121920 h 152590"/>
              <a:gd name="connsiteX136" fmla="*/ 1010484 w 1228797"/>
              <a:gd name="connsiteY136" fmla="*/ 121920 h 152590"/>
              <a:gd name="connsiteX137" fmla="*/ 1011817 w 1228797"/>
              <a:gd name="connsiteY137" fmla="*/ 121920 h 152590"/>
              <a:gd name="connsiteX138" fmla="*/ 1017437 w 1228797"/>
              <a:gd name="connsiteY138" fmla="*/ 119920 h 152590"/>
              <a:gd name="connsiteX139" fmla="*/ 1018580 w 1228797"/>
              <a:gd name="connsiteY139" fmla="*/ 119444 h 152590"/>
              <a:gd name="connsiteX140" fmla="*/ 1019723 w 1228797"/>
              <a:gd name="connsiteY140" fmla="*/ 118967 h 152590"/>
              <a:gd name="connsiteX141" fmla="*/ 1020866 w 1228797"/>
              <a:gd name="connsiteY141" fmla="*/ 118396 h 152590"/>
              <a:gd name="connsiteX142" fmla="*/ 1023438 w 1228797"/>
              <a:gd name="connsiteY142" fmla="*/ 117062 h 152590"/>
              <a:gd name="connsiteX143" fmla="*/ 1024200 w 1228797"/>
              <a:gd name="connsiteY143" fmla="*/ 116491 h 152590"/>
              <a:gd name="connsiteX144" fmla="*/ 1041154 w 1228797"/>
              <a:gd name="connsiteY144" fmla="*/ 95345 h 152590"/>
              <a:gd name="connsiteX145" fmla="*/ 1040202 w 1228797"/>
              <a:gd name="connsiteY145" fmla="*/ 90297 h 152590"/>
              <a:gd name="connsiteX146" fmla="*/ 1036106 w 1228797"/>
              <a:gd name="connsiteY146" fmla="*/ 88583 h 152590"/>
              <a:gd name="connsiteX147" fmla="*/ 1008579 w 1228797"/>
              <a:gd name="connsiteY147" fmla="*/ 88583 h 152590"/>
              <a:gd name="connsiteX148" fmla="*/ 1002292 w 1228797"/>
              <a:gd name="connsiteY148" fmla="*/ 82296 h 152590"/>
              <a:gd name="connsiteX149" fmla="*/ 1002292 w 1228797"/>
              <a:gd name="connsiteY149" fmla="*/ 69437 h 152590"/>
              <a:gd name="connsiteX150" fmla="*/ 1002292 w 1228797"/>
              <a:gd name="connsiteY150" fmla="*/ 69245 h 152590"/>
              <a:gd name="connsiteX151" fmla="*/ 1008579 w 1228797"/>
              <a:gd name="connsiteY151" fmla="*/ 63151 h 152590"/>
              <a:gd name="connsiteX152" fmla="*/ 1065729 w 1228797"/>
              <a:gd name="connsiteY152" fmla="*/ 63151 h 152590"/>
              <a:gd name="connsiteX153" fmla="*/ 1066205 w 1228797"/>
              <a:gd name="connsiteY153" fmla="*/ 63151 h 152590"/>
              <a:gd name="connsiteX154" fmla="*/ 1066777 w 1228797"/>
              <a:gd name="connsiteY154" fmla="*/ 63151 h 152590"/>
              <a:gd name="connsiteX155" fmla="*/ 1068205 w 1228797"/>
              <a:gd name="connsiteY155" fmla="*/ 68771 h 152590"/>
              <a:gd name="connsiteX156" fmla="*/ 1068205 w 1228797"/>
              <a:gd name="connsiteY156" fmla="*/ 80391 h 152590"/>
              <a:gd name="connsiteX157" fmla="*/ 1043155 w 1228797"/>
              <a:gd name="connsiteY157" fmla="*/ 136112 h 152590"/>
              <a:gd name="connsiteX158" fmla="*/ 1040869 w 1228797"/>
              <a:gd name="connsiteY158" fmla="*/ 138113 h 152590"/>
              <a:gd name="connsiteX159" fmla="*/ 1039630 w 1228797"/>
              <a:gd name="connsiteY159" fmla="*/ 139065 h 152590"/>
              <a:gd name="connsiteX160" fmla="*/ 1037249 w 1228797"/>
              <a:gd name="connsiteY160" fmla="*/ 140780 h 152590"/>
              <a:gd name="connsiteX161" fmla="*/ 1036011 w 1228797"/>
              <a:gd name="connsiteY161" fmla="*/ 141637 h 152590"/>
              <a:gd name="connsiteX162" fmla="*/ 1033630 w 1228797"/>
              <a:gd name="connsiteY162" fmla="*/ 143161 h 152590"/>
              <a:gd name="connsiteX163" fmla="*/ 1032391 w 1228797"/>
              <a:gd name="connsiteY163" fmla="*/ 143923 h 152590"/>
              <a:gd name="connsiteX164" fmla="*/ 1029915 w 1228797"/>
              <a:gd name="connsiteY164" fmla="*/ 145352 h 152590"/>
              <a:gd name="connsiteX165" fmla="*/ 1029343 w 1228797"/>
              <a:gd name="connsiteY165" fmla="*/ 145352 h 152590"/>
              <a:gd name="connsiteX166" fmla="*/ 1025343 w 1228797"/>
              <a:gd name="connsiteY166" fmla="*/ 147257 h 152590"/>
              <a:gd name="connsiteX167" fmla="*/ 1024676 w 1228797"/>
              <a:gd name="connsiteY167" fmla="*/ 147257 h 152590"/>
              <a:gd name="connsiteX168" fmla="*/ 1022104 w 1228797"/>
              <a:gd name="connsiteY168" fmla="*/ 148209 h 152590"/>
              <a:gd name="connsiteX169" fmla="*/ 1020866 w 1228797"/>
              <a:gd name="connsiteY169" fmla="*/ 148209 h 152590"/>
              <a:gd name="connsiteX170" fmla="*/ 1020104 w 1228797"/>
              <a:gd name="connsiteY170" fmla="*/ 148209 h 152590"/>
              <a:gd name="connsiteX171" fmla="*/ 1018009 w 1228797"/>
              <a:gd name="connsiteY171" fmla="*/ 148971 h 152590"/>
              <a:gd name="connsiteX172" fmla="*/ 1017151 w 1228797"/>
              <a:gd name="connsiteY172" fmla="*/ 148971 h 152590"/>
              <a:gd name="connsiteX173" fmla="*/ 1015913 w 1228797"/>
              <a:gd name="connsiteY173" fmla="*/ 148971 h 152590"/>
              <a:gd name="connsiteX174" fmla="*/ 1015056 w 1228797"/>
              <a:gd name="connsiteY174" fmla="*/ 148971 h 152590"/>
              <a:gd name="connsiteX175" fmla="*/ 1013151 w 1228797"/>
              <a:gd name="connsiteY175" fmla="*/ 149447 h 152590"/>
              <a:gd name="connsiteX176" fmla="*/ 1012103 w 1228797"/>
              <a:gd name="connsiteY176" fmla="*/ 149447 h 152590"/>
              <a:gd name="connsiteX177" fmla="*/ 1010960 w 1228797"/>
              <a:gd name="connsiteY177" fmla="*/ 149447 h 152590"/>
              <a:gd name="connsiteX178" fmla="*/ 1009912 w 1228797"/>
              <a:gd name="connsiteY178" fmla="*/ 149447 h 152590"/>
              <a:gd name="connsiteX179" fmla="*/ 1008103 w 1228797"/>
              <a:gd name="connsiteY179" fmla="*/ 149447 h 152590"/>
              <a:gd name="connsiteX180" fmla="*/ 1006960 w 1228797"/>
              <a:gd name="connsiteY180" fmla="*/ 149447 h 152590"/>
              <a:gd name="connsiteX181" fmla="*/ 1005817 w 1228797"/>
              <a:gd name="connsiteY181" fmla="*/ 149447 h 152590"/>
              <a:gd name="connsiteX182" fmla="*/ 1004578 w 1228797"/>
              <a:gd name="connsiteY182" fmla="*/ 149447 h 152590"/>
              <a:gd name="connsiteX183" fmla="*/ 1002864 w 1228797"/>
              <a:gd name="connsiteY183" fmla="*/ 149447 h 152590"/>
              <a:gd name="connsiteX184" fmla="*/ 995720 w 1228797"/>
              <a:gd name="connsiteY184" fmla="*/ 149447 h 152590"/>
              <a:gd name="connsiteX185" fmla="*/ 990386 w 1228797"/>
              <a:gd name="connsiteY185" fmla="*/ 149447 h 152590"/>
              <a:gd name="connsiteX186" fmla="*/ 918425 w 1228797"/>
              <a:gd name="connsiteY186" fmla="*/ 72152 h 152590"/>
              <a:gd name="connsiteX187" fmla="*/ 995720 w 1228797"/>
              <a:gd name="connsiteY187" fmla="*/ 191 h 152590"/>
              <a:gd name="connsiteX188" fmla="*/ 836558 w 1228797"/>
              <a:gd name="connsiteY188" fmla="*/ 191 h 152590"/>
              <a:gd name="connsiteX189" fmla="*/ 911234 w 1228797"/>
              <a:gd name="connsiteY189" fmla="*/ 74867 h 152590"/>
              <a:gd name="connsiteX190" fmla="*/ 836558 w 1228797"/>
              <a:gd name="connsiteY190" fmla="*/ 149543 h 152590"/>
              <a:gd name="connsiteX191" fmla="*/ 761882 w 1228797"/>
              <a:gd name="connsiteY191" fmla="*/ 74867 h 152590"/>
              <a:gd name="connsiteX192" fmla="*/ 836558 w 1228797"/>
              <a:gd name="connsiteY192" fmla="*/ 191 h 152590"/>
              <a:gd name="connsiteX193" fmla="*/ 200954 w 1228797"/>
              <a:gd name="connsiteY193" fmla="*/ 0 h 152590"/>
              <a:gd name="connsiteX194" fmla="*/ 275821 w 1228797"/>
              <a:gd name="connsiteY194" fmla="*/ 74867 h 152590"/>
              <a:gd name="connsiteX195" fmla="*/ 200954 w 1228797"/>
              <a:gd name="connsiteY195" fmla="*/ 149733 h 152590"/>
              <a:gd name="connsiteX196" fmla="*/ 126088 w 1228797"/>
              <a:gd name="connsiteY196" fmla="*/ 74867 h 152590"/>
              <a:gd name="connsiteX197" fmla="*/ 200954 w 1228797"/>
              <a:gd name="connsiteY197" fmla="*/ 0 h 152590"/>
            </a:gdLst>
            <a:ahLst/>
            <a:cxnLst/>
            <a:rect l="l" t="t" r="r" b="b"/>
            <a:pathLst>
              <a:path w="1228797" h="152590">
                <a:moveTo>
                  <a:pt x="353068" y="146933"/>
                </a:moveTo>
                <a:lnTo>
                  <a:pt x="353259" y="146971"/>
                </a:lnTo>
                <a:lnTo>
                  <a:pt x="352878" y="146971"/>
                </a:lnTo>
                <a:close/>
                <a:moveTo>
                  <a:pt x="463654" y="28766"/>
                </a:moveTo>
                <a:cubicBezTo>
                  <a:pt x="460187" y="28766"/>
                  <a:pt x="457368" y="31580"/>
                  <a:pt x="457368" y="35052"/>
                </a:cubicBezTo>
                <a:lnTo>
                  <a:pt x="457368" y="66866"/>
                </a:lnTo>
                <a:cubicBezTo>
                  <a:pt x="457311" y="70284"/>
                  <a:pt x="460044" y="73099"/>
                  <a:pt x="463464" y="73152"/>
                </a:cubicBezTo>
                <a:cubicBezTo>
                  <a:pt x="463530" y="73153"/>
                  <a:pt x="463588" y="73153"/>
                  <a:pt x="463654" y="73152"/>
                </a:cubicBezTo>
                <a:lnTo>
                  <a:pt x="502611" y="73152"/>
                </a:lnTo>
                <a:cubicBezTo>
                  <a:pt x="514613" y="73223"/>
                  <a:pt x="524576" y="63892"/>
                  <a:pt x="525281" y="51911"/>
                </a:cubicBezTo>
                <a:cubicBezTo>
                  <a:pt x="525910" y="39775"/>
                  <a:pt x="516585" y="29427"/>
                  <a:pt x="504450" y="28795"/>
                </a:cubicBezTo>
                <a:cubicBezTo>
                  <a:pt x="504031" y="28773"/>
                  <a:pt x="503602" y="28763"/>
                  <a:pt x="503183" y="28766"/>
                </a:cubicBezTo>
                <a:close/>
                <a:moveTo>
                  <a:pt x="1154216" y="28194"/>
                </a:moveTo>
                <a:lnTo>
                  <a:pt x="1154216" y="28765"/>
                </a:lnTo>
                <a:cubicBezTo>
                  <a:pt x="1127022" y="28713"/>
                  <a:pt x="1104934" y="50717"/>
                  <a:pt x="1104877" y="77914"/>
                </a:cubicBezTo>
                <a:cubicBezTo>
                  <a:pt x="1104820" y="105111"/>
                  <a:pt x="1126832" y="127201"/>
                  <a:pt x="1154026" y="127254"/>
                </a:cubicBezTo>
                <a:cubicBezTo>
                  <a:pt x="1181220" y="127306"/>
                  <a:pt x="1203308" y="105301"/>
                  <a:pt x="1203365" y="78105"/>
                </a:cubicBezTo>
                <a:cubicBezTo>
                  <a:pt x="1203365" y="78073"/>
                  <a:pt x="1203365" y="78041"/>
                  <a:pt x="1203365" y="78009"/>
                </a:cubicBezTo>
                <a:cubicBezTo>
                  <a:pt x="1203632" y="50761"/>
                  <a:pt x="1181753" y="28458"/>
                  <a:pt x="1154502" y="28195"/>
                </a:cubicBezTo>
                <a:cubicBezTo>
                  <a:pt x="1154407" y="28195"/>
                  <a:pt x="1154312" y="28194"/>
                  <a:pt x="1154216" y="28194"/>
                </a:cubicBezTo>
                <a:close/>
                <a:moveTo>
                  <a:pt x="836558" y="25718"/>
                </a:moveTo>
                <a:cubicBezTo>
                  <a:pt x="809364" y="25718"/>
                  <a:pt x="787314" y="47766"/>
                  <a:pt x="787314" y="74962"/>
                </a:cubicBezTo>
                <a:cubicBezTo>
                  <a:pt x="787314" y="102159"/>
                  <a:pt x="809364" y="124207"/>
                  <a:pt x="836558" y="124207"/>
                </a:cubicBezTo>
                <a:cubicBezTo>
                  <a:pt x="863752" y="124207"/>
                  <a:pt x="885802" y="102159"/>
                  <a:pt x="885802" y="74962"/>
                </a:cubicBezTo>
                <a:cubicBezTo>
                  <a:pt x="885802" y="74931"/>
                  <a:pt x="885802" y="74898"/>
                  <a:pt x="885802" y="74867"/>
                </a:cubicBezTo>
                <a:cubicBezTo>
                  <a:pt x="885745" y="47707"/>
                  <a:pt x="863714" y="25718"/>
                  <a:pt x="836558" y="25718"/>
                </a:cubicBezTo>
                <a:close/>
                <a:moveTo>
                  <a:pt x="200954" y="25527"/>
                </a:moveTo>
                <a:lnTo>
                  <a:pt x="200954" y="25908"/>
                </a:lnTo>
                <a:cubicBezTo>
                  <a:pt x="173652" y="25856"/>
                  <a:pt x="151477" y="47945"/>
                  <a:pt x="151424" y="75248"/>
                </a:cubicBezTo>
                <a:cubicBezTo>
                  <a:pt x="151372" y="102550"/>
                  <a:pt x="173462" y="124725"/>
                  <a:pt x="200764" y="124778"/>
                </a:cubicBezTo>
                <a:cubicBezTo>
                  <a:pt x="228063" y="124830"/>
                  <a:pt x="250237" y="102740"/>
                  <a:pt x="250294" y="75438"/>
                </a:cubicBezTo>
                <a:cubicBezTo>
                  <a:pt x="250294" y="75374"/>
                  <a:pt x="250294" y="75311"/>
                  <a:pt x="250294" y="75248"/>
                </a:cubicBezTo>
                <a:cubicBezTo>
                  <a:pt x="250456" y="47946"/>
                  <a:pt x="228444" y="25686"/>
                  <a:pt x="201145" y="25528"/>
                </a:cubicBezTo>
                <a:cubicBezTo>
                  <a:pt x="201078" y="25527"/>
                  <a:pt x="201021" y="25527"/>
                  <a:pt x="200954" y="25527"/>
                </a:cubicBezTo>
                <a:close/>
                <a:moveTo>
                  <a:pt x="437841" y="3429"/>
                </a:moveTo>
                <a:lnTo>
                  <a:pt x="502040" y="3429"/>
                </a:lnTo>
                <a:cubicBezTo>
                  <a:pt x="514623" y="3414"/>
                  <a:pt x="526748" y="8180"/>
                  <a:pt x="535949" y="16764"/>
                </a:cubicBezTo>
                <a:cubicBezTo>
                  <a:pt x="545074" y="25190"/>
                  <a:pt x="550427" y="36928"/>
                  <a:pt x="550808" y="49340"/>
                </a:cubicBezTo>
                <a:cubicBezTo>
                  <a:pt x="551303" y="66268"/>
                  <a:pt x="542883" y="82215"/>
                  <a:pt x="528615" y="91345"/>
                </a:cubicBezTo>
                <a:cubicBezTo>
                  <a:pt x="525881" y="92959"/>
                  <a:pt x="524852" y="96397"/>
                  <a:pt x="526233" y="99251"/>
                </a:cubicBezTo>
                <a:lnTo>
                  <a:pt x="544712" y="138017"/>
                </a:lnTo>
                <a:cubicBezTo>
                  <a:pt x="546188" y="141161"/>
                  <a:pt x="544826" y="144904"/>
                  <a:pt x="541683" y="146377"/>
                </a:cubicBezTo>
                <a:cubicBezTo>
                  <a:pt x="540845" y="146772"/>
                  <a:pt x="539930" y="146974"/>
                  <a:pt x="538997" y="146971"/>
                </a:cubicBezTo>
                <a:lnTo>
                  <a:pt x="525567" y="146971"/>
                </a:lnTo>
                <a:cubicBezTo>
                  <a:pt x="523166" y="146983"/>
                  <a:pt x="520976" y="145611"/>
                  <a:pt x="519947" y="143447"/>
                </a:cubicBezTo>
                <a:lnTo>
                  <a:pt x="500230" y="102203"/>
                </a:lnTo>
                <a:cubicBezTo>
                  <a:pt x="499221" y="100023"/>
                  <a:pt x="497011" y="98643"/>
                  <a:pt x="494611" y="98679"/>
                </a:cubicBezTo>
                <a:lnTo>
                  <a:pt x="463654" y="98679"/>
                </a:lnTo>
                <a:cubicBezTo>
                  <a:pt x="460235" y="98626"/>
                  <a:pt x="457425" y="101355"/>
                  <a:pt x="457368" y="104773"/>
                </a:cubicBezTo>
                <a:cubicBezTo>
                  <a:pt x="457368" y="104838"/>
                  <a:pt x="457368" y="104902"/>
                  <a:pt x="457368" y="104966"/>
                </a:cubicBezTo>
                <a:lnTo>
                  <a:pt x="457368" y="140684"/>
                </a:lnTo>
                <a:cubicBezTo>
                  <a:pt x="457368" y="144156"/>
                  <a:pt x="454558" y="146971"/>
                  <a:pt x="451081" y="146971"/>
                </a:cubicBezTo>
                <a:lnTo>
                  <a:pt x="437841" y="146971"/>
                </a:lnTo>
                <a:cubicBezTo>
                  <a:pt x="434365" y="146971"/>
                  <a:pt x="431555" y="144156"/>
                  <a:pt x="431555" y="140684"/>
                </a:cubicBezTo>
                <a:lnTo>
                  <a:pt x="431555" y="9716"/>
                </a:lnTo>
                <a:cubicBezTo>
                  <a:pt x="431603" y="6265"/>
                  <a:pt x="434393" y="3480"/>
                  <a:pt x="437841" y="3429"/>
                </a:cubicBezTo>
                <a:close/>
                <a:moveTo>
                  <a:pt x="293633" y="3429"/>
                </a:moveTo>
                <a:lnTo>
                  <a:pt x="306777" y="3429"/>
                </a:lnTo>
                <a:cubicBezTo>
                  <a:pt x="310101" y="3631"/>
                  <a:pt x="312692" y="6387"/>
                  <a:pt x="312683" y="9715"/>
                </a:cubicBezTo>
                <a:lnTo>
                  <a:pt x="312683" y="80677"/>
                </a:lnTo>
                <a:cubicBezTo>
                  <a:pt x="311454" y="102842"/>
                  <a:pt x="328427" y="121805"/>
                  <a:pt x="350592" y="123032"/>
                </a:cubicBezTo>
                <a:cubicBezTo>
                  <a:pt x="372757" y="124258"/>
                  <a:pt x="391721" y="107284"/>
                  <a:pt x="392950" y="85118"/>
                </a:cubicBezTo>
                <a:cubicBezTo>
                  <a:pt x="393026" y="83830"/>
                  <a:pt x="393035" y="82538"/>
                  <a:pt x="392978" y="81248"/>
                </a:cubicBezTo>
                <a:lnTo>
                  <a:pt x="392978" y="9715"/>
                </a:lnTo>
                <a:cubicBezTo>
                  <a:pt x="393026" y="6265"/>
                  <a:pt x="395817" y="3480"/>
                  <a:pt x="399265" y="3429"/>
                </a:cubicBezTo>
                <a:lnTo>
                  <a:pt x="412505" y="3429"/>
                </a:lnTo>
                <a:cubicBezTo>
                  <a:pt x="415943" y="3481"/>
                  <a:pt x="418696" y="6281"/>
                  <a:pt x="418696" y="9715"/>
                </a:cubicBezTo>
                <a:lnTo>
                  <a:pt x="418696" y="81153"/>
                </a:lnTo>
                <a:cubicBezTo>
                  <a:pt x="418696" y="108416"/>
                  <a:pt x="402119" y="131807"/>
                  <a:pt x="378496" y="141799"/>
                </a:cubicBezTo>
                <a:lnTo>
                  <a:pt x="353068" y="146933"/>
                </a:lnTo>
                <a:lnTo>
                  <a:pt x="327634" y="141836"/>
                </a:lnTo>
                <a:cubicBezTo>
                  <a:pt x="303998" y="131878"/>
                  <a:pt x="287389" y="108511"/>
                  <a:pt x="287346" y="81248"/>
                </a:cubicBezTo>
                <a:cubicBezTo>
                  <a:pt x="287346" y="81217"/>
                  <a:pt x="287346" y="81184"/>
                  <a:pt x="287346" y="81153"/>
                </a:cubicBezTo>
                <a:lnTo>
                  <a:pt x="287346" y="9715"/>
                </a:lnTo>
                <a:cubicBezTo>
                  <a:pt x="287394" y="6265"/>
                  <a:pt x="290184" y="3480"/>
                  <a:pt x="293633" y="3429"/>
                </a:cubicBezTo>
                <a:close/>
                <a:moveTo>
                  <a:pt x="6264" y="3333"/>
                </a:moveTo>
                <a:lnTo>
                  <a:pt x="18646" y="3333"/>
                </a:lnTo>
                <a:cubicBezTo>
                  <a:pt x="20692" y="3332"/>
                  <a:pt x="22611" y="4327"/>
                  <a:pt x="23790" y="6000"/>
                </a:cubicBezTo>
                <a:lnTo>
                  <a:pt x="61890" y="59817"/>
                </a:lnTo>
                <a:cubicBezTo>
                  <a:pt x="63109" y="61430"/>
                  <a:pt x="65011" y="62381"/>
                  <a:pt x="67033" y="62388"/>
                </a:cubicBezTo>
                <a:cubicBezTo>
                  <a:pt x="69032" y="62397"/>
                  <a:pt x="70913" y="61439"/>
                  <a:pt x="72081" y="59817"/>
                </a:cubicBezTo>
                <a:lnTo>
                  <a:pt x="110181" y="6000"/>
                </a:lnTo>
                <a:cubicBezTo>
                  <a:pt x="111360" y="4327"/>
                  <a:pt x="113279" y="3332"/>
                  <a:pt x="115325" y="3333"/>
                </a:cubicBezTo>
                <a:lnTo>
                  <a:pt x="127707" y="3333"/>
                </a:lnTo>
                <a:cubicBezTo>
                  <a:pt x="131179" y="3293"/>
                  <a:pt x="134026" y="6076"/>
                  <a:pt x="134065" y="9548"/>
                </a:cubicBezTo>
                <a:cubicBezTo>
                  <a:pt x="134082" y="10908"/>
                  <a:pt x="133655" y="12237"/>
                  <a:pt x="132851" y="13335"/>
                </a:cubicBezTo>
                <a:lnTo>
                  <a:pt x="81702" y="83724"/>
                </a:lnTo>
                <a:cubicBezTo>
                  <a:pt x="80555" y="85300"/>
                  <a:pt x="79953" y="87206"/>
                  <a:pt x="79987" y="89154"/>
                </a:cubicBezTo>
                <a:lnTo>
                  <a:pt x="79987" y="140684"/>
                </a:lnTo>
                <a:cubicBezTo>
                  <a:pt x="79987" y="144156"/>
                  <a:pt x="77172" y="146970"/>
                  <a:pt x="73701" y="146970"/>
                </a:cubicBezTo>
                <a:lnTo>
                  <a:pt x="60270" y="146970"/>
                </a:lnTo>
                <a:cubicBezTo>
                  <a:pt x="56798" y="146970"/>
                  <a:pt x="53984" y="144156"/>
                  <a:pt x="53984" y="140684"/>
                </a:cubicBezTo>
                <a:lnTo>
                  <a:pt x="53984" y="89154"/>
                </a:lnTo>
                <a:cubicBezTo>
                  <a:pt x="54018" y="87206"/>
                  <a:pt x="53416" y="85300"/>
                  <a:pt x="52269" y="83724"/>
                </a:cubicBezTo>
                <a:lnTo>
                  <a:pt x="1215" y="13335"/>
                </a:lnTo>
                <a:cubicBezTo>
                  <a:pt x="-836" y="10533"/>
                  <a:pt x="-229" y="6600"/>
                  <a:pt x="2572" y="4549"/>
                </a:cubicBezTo>
                <a:cubicBezTo>
                  <a:pt x="3643" y="3764"/>
                  <a:pt x="4936" y="3338"/>
                  <a:pt x="6264" y="3333"/>
                </a:cubicBezTo>
                <a:close/>
                <a:moveTo>
                  <a:pt x="1154026" y="3238"/>
                </a:moveTo>
                <a:cubicBezTo>
                  <a:pt x="1195269" y="3186"/>
                  <a:pt x="1228740" y="36577"/>
                  <a:pt x="1228797" y="77819"/>
                </a:cubicBezTo>
                <a:cubicBezTo>
                  <a:pt x="1228797" y="77850"/>
                  <a:pt x="1228797" y="77883"/>
                  <a:pt x="1228797" y="77914"/>
                </a:cubicBezTo>
                <a:cubicBezTo>
                  <a:pt x="1228740" y="119097"/>
                  <a:pt x="1195402" y="152485"/>
                  <a:pt x="1154216" y="152590"/>
                </a:cubicBezTo>
                <a:cubicBezTo>
                  <a:pt x="1112973" y="152642"/>
                  <a:pt x="1079502" y="119252"/>
                  <a:pt x="1079445" y="78009"/>
                </a:cubicBezTo>
                <a:cubicBezTo>
                  <a:pt x="1079388" y="36767"/>
                  <a:pt x="1112783" y="3290"/>
                  <a:pt x="1154026" y="3238"/>
                </a:cubicBezTo>
                <a:close/>
                <a:moveTo>
                  <a:pt x="646058" y="2096"/>
                </a:moveTo>
                <a:lnTo>
                  <a:pt x="659774" y="2096"/>
                </a:lnTo>
                <a:cubicBezTo>
                  <a:pt x="663250" y="2096"/>
                  <a:pt x="666060" y="4911"/>
                  <a:pt x="666060" y="8382"/>
                </a:cubicBezTo>
                <a:lnTo>
                  <a:pt x="666060" y="116491"/>
                </a:lnTo>
                <a:cubicBezTo>
                  <a:pt x="666060" y="119963"/>
                  <a:pt x="668870" y="122778"/>
                  <a:pt x="672346" y="122778"/>
                </a:cubicBezTo>
                <a:lnTo>
                  <a:pt x="750166" y="122778"/>
                </a:lnTo>
                <a:cubicBezTo>
                  <a:pt x="753633" y="122778"/>
                  <a:pt x="756452" y="125592"/>
                  <a:pt x="756452" y="129064"/>
                </a:cubicBezTo>
                <a:lnTo>
                  <a:pt x="756452" y="141733"/>
                </a:lnTo>
                <a:cubicBezTo>
                  <a:pt x="756509" y="145151"/>
                  <a:pt x="753776" y="147966"/>
                  <a:pt x="750356" y="148019"/>
                </a:cubicBezTo>
                <a:cubicBezTo>
                  <a:pt x="750290" y="148020"/>
                  <a:pt x="750232" y="148020"/>
                  <a:pt x="750166" y="148019"/>
                </a:cubicBezTo>
                <a:lnTo>
                  <a:pt x="646058" y="148019"/>
                </a:lnTo>
                <a:cubicBezTo>
                  <a:pt x="642581" y="148019"/>
                  <a:pt x="639771" y="145204"/>
                  <a:pt x="639771" y="141733"/>
                </a:cubicBezTo>
                <a:lnTo>
                  <a:pt x="639771" y="8382"/>
                </a:lnTo>
                <a:cubicBezTo>
                  <a:pt x="639819" y="4932"/>
                  <a:pt x="642609" y="2147"/>
                  <a:pt x="646058" y="2096"/>
                </a:cubicBezTo>
                <a:close/>
                <a:moveTo>
                  <a:pt x="995720" y="191"/>
                </a:moveTo>
                <a:cubicBezTo>
                  <a:pt x="1011922" y="355"/>
                  <a:pt x="1027629" y="5769"/>
                  <a:pt x="1040488" y="15621"/>
                </a:cubicBezTo>
                <a:cubicBezTo>
                  <a:pt x="1044298" y="18466"/>
                  <a:pt x="1047831" y="21654"/>
                  <a:pt x="1051060" y="25146"/>
                </a:cubicBezTo>
                <a:cubicBezTo>
                  <a:pt x="1051127" y="25235"/>
                  <a:pt x="1051194" y="25326"/>
                  <a:pt x="1051251" y="25418"/>
                </a:cubicBezTo>
                <a:cubicBezTo>
                  <a:pt x="1053146" y="28264"/>
                  <a:pt x="1052384" y="32107"/>
                  <a:pt x="1049536" y="34004"/>
                </a:cubicBezTo>
                <a:lnTo>
                  <a:pt x="1038964" y="41434"/>
                </a:lnTo>
                <a:cubicBezTo>
                  <a:pt x="1036478" y="43261"/>
                  <a:pt x="1033020" y="42976"/>
                  <a:pt x="1030867" y="40767"/>
                </a:cubicBezTo>
                <a:cubicBezTo>
                  <a:pt x="1029962" y="39830"/>
                  <a:pt x="1029010" y="38939"/>
                  <a:pt x="1028010" y="38100"/>
                </a:cubicBezTo>
                <a:cubicBezTo>
                  <a:pt x="1027753" y="37997"/>
                  <a:pt x="1027524" y="37834"/>
                  <a:pt x="1027343" y="37624"/>
                </a:cubicBezTo>
                <a:cubicBezTo>
                  <a:pt x="1018532" y="30242"/>
                  <a:pt x="1007407" y="26196"/>
                  <a:pt x="995911" y="26194"/>
                </a:cubicBezTo>
                <a:lnTo>
                  <a:pt x="993815" y="26194"/>
                </a:lnTo>
                <a:cubicBezTo>
                  <a:pt x="992672" y="26099"/>
                  <a:pt x="991529" y="26099"/>
                  <a:pt x="990386" y="26194"/>
                </a:cubicBezTo>
                <a:cubicBezTo>
                  <a:pt x="987414" y="26512"/>
                  <a:pt x="984481" y="27118"/>
                  <a:pt x="981623" y="28004"/>
                </a:cubicBezTo>
                <a:cubicBezTo>
                  <a:pt x="964526" y="33101"/>
                  <a:pt x="951524" y="47046"/>
                  <a:pt x="947638" y="64456"/>
                </a:cubicBezTo>
                <a:cubicBezTo>
                  <a:pt x="941704" y="90998"/>
                  <a:pt x="958411" y="117323"/>
                  <a:pt x="984957" y="123254"/>
                </a:cubicBezTo>
                <a:lnTo>
                  <a:pt x="988957" y="124016"/>
                </a:lnTo>
                <a:lnTo>
                  <a:pt x="992291" y="122968"/>
                </a:lnTo>
                <a:lnTo>
                  <a:pt x="1001816" y="122968"/>
                </a:lnTo>
                <a:cubicBezTo>
                  <a:pt x="1004274" y="122753"/>
                  <a:pt x="1006731" y="122403"/>
                  <a:pt x="1009150" y="121920"/>
                </a:cubicBezTo>
                <a:lnTo>
                  <a:pt x="1010484" y="121920"/>
                </a:lnTo>
                <a:lnTo>
                  <a:pt x="1011817" y="121920"/>
                </a:lnTo>
                <a:lnTo>
                  <a:pt x="1017437" y="119920"/>
                </a:lnTo>
                <a:lnTo>
                  <a:pt x="1018580" y="119444"/>
                </a:lnTo>
                <a:lnTo>
                  <a:pt x="1019723" y="118967"/>
                </a:lnTo>
                <a:lnTo>
                  <a:pt x="1020866" y="118396"/>
                </a:lnTo>
                <a:lnTo>
                  <a:pt x="1023438" y="117062"/>
                </a:lnTo>
                <a:lnTo>
                  <a:pt x="1024200" y="116491"/>
                </a:lnTo>
                <a:cubicBezTo>
                  <a:pt x="1031496" y="110931"/>
                  <a:pt x="1037316" y="103671"/>
                  <a:pt x="1041154" y="95345"/>
                </a:cubicBezTo>
                <a:cubicBezTo>
                  <a:pt x="1041764" y="93613"/>
                  <a:pt x="1041393" y="91690"/>
                  <a:pt x="1040202" y="90297"/>
                </a:cubicBezTo>
                <a:cubicBezTo>
                  <a:pt x="1039135" y="89178"/>
                  <a:pt x="1037649" y="88556"/>
                  <a:pt x="1036106" y="88583"/>
                </a:cubicBezTo>
                <a:lnTo>
                  <a:pt x="1008579" y="88583"/>
                </a:lnTo>
                <a:cubicBezTo>
                  <a:pt x="1005102" y="88583"/>
                  <a:pt x="1002292" y="85768"/>
                  <a:pt x="1002292" y="82296"/>
                </a:cubicBezTo>
                <a:lnTo>
                  <a:pt x="1002292" y="69437"/>
                </a:lnTo>
                <a:cubicBezTo>
                  <a:pt x="1002292" y="69373"/>
                  <a:pt x="1002292" y="69310"/>
                  <a:pt x="1002292" y="69245"/>
                </a:cubicBezTo>
                <a:cubicBezTo>
                  <a:pt x="1002350" y="65826"/>
                  <a:pt x="1005159" y="63097"/>
                  <a:pt x="1008579" y="63151"/>
                </a:cubicBezTo>
                <a:lnTo>
                  <a:pt x="1065729" y="63151"/>
                </a:lnTo>
                <a:lnTo>
                  <a:pt x="1066205" y="63151"/>
                </a:lnTo>
                <a:lnTo>
                  <a:pt x="1066777" y="63151"/>
                </a:lnTo>
                <a:cubicBezTo>
                  <a:pt x="1068139" y="64680"/>
                  <a:pt x="1068672" y="66776"/>
                  <a:pt x="1068205" y="68771"/>
                </a:cubicBezTo>
                <a:lnTo>
                  <a:pt x="1068205" y="80391"/>
                </a:lnTo>
                <a:cubicBezTo>
                  <a:pt x="1068244" y="101700"/>
                  <a:pt x="1059119" y="121997"/>
                  <a:pt x="1043155" y="136112"/>
                </a:cubicBezTo>
                <a:lnTo>
                  <a:pt x="1040869" y="138113"/>
                </a:lnTo>
                <a:lnTo>
                  <a:pt x="1039630" y="139065"/>
                </a:lnTo>
                <a:cubicBezTo>
                  <a:pt x="1038878" y="139697"/>
                  <a:pt x="1038087" y="140270"/>
                  <a:pt x="1037249" y="140780"/>
                </a:cubicBezTo>
                <a:lnTo>
                  <a:pt x="1036011" y="141637"/>
                </a:lnTo>
                <a:lnTo>
                  <a:pt x="1033630" y="143161"/>
                </a:lnTo>
                <a:lnTo>
                  <a:pt x="1032391" y="143923"/>
                </a:lnTo>
                <a:lnTo>
                  <a:pt x="1029915" y="145352"/>
                </a:lnTo>
                <a:lnTo>
                  <a:pt x="1029343" y="145352"/>
                </a:lnTo>
                <a:lnTo>
                  <a:pt x="1025343" y="147257"/>
                </a:lnTo>
                <a:lnTo>
                  <a:pt x="1024676" y="147257"/>
                </a:lnTo>
                <a:lnTo>
                  <a:pt x="1022104" y="148209"/>
                </a:lnTo>
                <a:lnTo>
                  <a:pt x="1020866" y="148209"/>
                </a:lnTo>
                <a:lnTo>
                  <a:pt x="1020104" y="148209"/>
                </a:lnTo>
                <a:lnTo>
                  <a:pt x="1018009" y="148971"/>
                </a:lnTo>
                <a:lnTo>
                  <a:pt x="1017151" y="148971"/>
                </a:lnTo>
                <a:lnTo>
                  <a:pt x="1015913" y="148971"/>
                </a:lnTo>
                <a:lnTo>
                  <a:pt x="1015056" y="148971"/>
                </a:lnTo>
                <a:lnTo>
                  <a:pt x="1013151" y="149447"/>
                </a:lnTo>
                <a:lnTo>
                  <a:pt x="1012103" y="149447"/>
                </a:lnTo>
                <a:lnTo>
                  <a:pt x="1010960" y="149447"/>
                </a:lnTo>
                <a:lnTo>
                  <a:pt x="1009912" y="149447"/>
                </a:lnTo>
                <a:lnTo>
                  <a:pt x="1008103" y="149447"/>
                </a:lnTo>
                <a:lnTo>
                  <a:pt x="1006960" y="149447"/>
                </a:lnTo>
                <a:lnTo>
                  <a:pt x="1005817" y="149447"/>
                </a:lnTo>
                <a:lnTo>
                  <a:pt x="1004578" y="149447"/>
                </a:lnTo>
                <a:lnTo>
                  <a:pt x="1002864" y="149447"/>
                </a:lnTo>
                <a:lnTo>
                  <a:pt x="995720" y="149447"/>
                </a:lnTo>
                <a:cubicBezTo>
                  <a:pt x="993939" y="149511"/>
                  <a:pt x="992167" y="149511"/>
                  <a:pt x="990386" y="149447"/>
                </a:cubicBezTo>
                <a:cubicBezTo>
                  <a:pt x="949171" y="147975"/>
                  <a:pt x="916948" y="113368"/>
                  <a:pt x="918425" y="72152"/>
                </a:cubicBezTo>
                <a:cubicBezTo>
                  <a:pt x="919901" y="30936"/>
                  <a:pt x="954505" y="-1282"/>
                  <a:pt x="995720" y="191"/>
                </a:cubicBezTo>
                <a:close/>
                <a:moveTo>
                  <a:pt x="836558" y="191"/>
                </a:moveTo>
                <a:cubicBezTo>
                  <a:pt x="877801" y="191"/>
                  <a:pt x="911234" y="33625"/>
                  <a:pt x="911234" y="74867"/>
                </a:cubicBezTo>
                <a:cubicBezTo>
                  <a:pt x="911234" y="116109"/>
                  <a:pt x="877801" y="149543"/>
                  <a:pt x="836558" y="149543"/>
                </a:cubicBezTo>
                <a:cubicBezTo>
                  <a:pt x="795315" y="149543"/>
                  <a:pt x="761882" y="116109"/>
                  <a:pt x="761882" y="74867"/>
                </a:cubicBezTo>
                <a:cubicBezTo>
                  <a:pt x="761882" y="33625"/>
                  <a:pt x="795315" y="191"/>
                  <a:pt x="836558" y="191"/>
                </a:cubicBezTo>
                <a:close/>
                <a:moveTo>
                  <a:pt x="200954" y="0"/>
                </a:moveTo>
                <a:cubicBezTo>
                  <a:pt x="242302" y="0"/>
                  <a:pt x="275821" y="33518"/>
                  <a:pt x="275821" y="74867"/>
                </a:cubicBezTo>
                <a:cubicBezTo>
                  <a:pt x="275821" y="116215"/>
                  <a:pt x="242302" y="149733"/>
                  <a:pt x="200954" y="149733"/>
                </a:cubicBezTo>
                <a:cubicBezTo>
                  <a:pt x="159606" y="149733"/>
                  <a:pt x="126088" y="116215"/>
                  <a:pt x="126088" y="74867"/>
                </a:cubicBezTo>
                <a:cubicBezTo>
                  <a:pt x="126088" y="33518"/>
                  <a:pt x="159606" y="0"/>
                  <a:pt x="20095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>
            <a:off x="681367" y="3478449"/>
            <a:ext cx="5810606" cy="1854330"/>
          </a:xfrm>
          <a:prstGeom prst="rect">
            <a:avLst/>
          </a:prstGeom>
          <a:noFill/>
          <a:ln cap="sq">
            <a:noFill/>
          </a:ln>
        </p:spPr>
        <p:txBody>
          <a:bodyPr vert="horz" wrap="square" lIns="0" tIns="0" rIns="0" bIns="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48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“三农”问题的重要性</a:t>
            </a:r>
            <a:endParaRPr kumimoji="1"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10907262" y="738918"/>
            <a:ext cx="554162" cy="554162"/>
            <a:chOff x="10907262" y="738918"/>
            <a:chExt cx="554162" cy="554162"/>
          </a:xfrm>
        </p:grpSpPr>
        <p:sp>
          <p:nvSpPr>
            <p:cNvPr id="18" name="标题 1"/>
            <p:cNvSpPr txBox="1"/>
            <p:nvPr/>
          </p:nvSpPr>
          <p:spPr>
            <a:xfrm>
              <a:off x="10916724" y="748380"/>
              <a:ext cx="535239" cy="535239"/>
            </a:xfrm>
            <a:prstGeom prst="rect">
              <a:avLst/>
            </a:prstGeom>
            <a:solidFill>
              <a:schemeClr val="accent2"/>
            </a:solidFill>
            <a:ln w="12700" cap="sq">
              <a:solidFill>
                <a:schemeClr val="accent2">
                  <a:lumMod val="60000"/>
                  <a:lumOff val="40000"/>
                </a:schemeClr>
              </a:solidFill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  <p:sp>
          <p:nvSpPr>
            <p:cNvPr id="19" name="标题 1"/>
            <p:cNvSpPr txBox="1"/>
            <p:nvPr/>
          </p:nvSpPr>
          <p:spPr>
            <a:xfrm rot="18900000" flipH="1">
              <a:off x="10997424" y="811066"/>
              <a:ext cx="373837" cy="409867"/>
            </a:xfrm>
            <a:custGeom>
              <a:avLst/>
              <a:gdLst>
                <a:gd name="connsiteX0" fmla="*/ 411243 w 850585"/>
                <a:gd name="connsiteY0" fmla="*/ 5272 h 932565"/>
                <a:gd name="connsiteX1" fmla="*/ 405971 w 850585"/>
                <a:gd name="connsiteY1" fmla="*/ 18000 h 932565"/>
                <a:gd name="connsiteX2" fmla="*/ 405971 w 850585"/>
                <a:gd name="connsiteY2" fmla="*/ 869788 h 932565"/>
                <a:gd name="connsiteX3" fmla="*/ 30727 w 850585"/>
                <a:gd name="connsiteY3" fmla="*/ 494544 h 932565"/>
                <a:gd name="connsiteX4" fmla="*/ 5271 w 850585"/>
                <a:gd name="connsiteY4" fmla="*/ 494544 h 932565"/>
                <a:gd name="connsiteX5" fmla="*/ 5271 w 850585"/>
                <a:gd name="connsiteY5" fmla="*/ 520000 h 932565"/>
                <a:gd name="connsiteX6" fmla="*/ 412565 w 850585"/>
                <a:gd name="connsiteY6" fmla="*/ 927294 h 932565"/>
                <a:gd name="connsiteX7" fmla="*/ 438021 w 850585"/>
                <a:gd name="connsiteY7" fmla="*/ 927294 h 932565"/>
                <a:gd name="connsiteX8" fmla="*/ 845314 w 850585"/>
                <a:gd name="connsiteY8" fmla="*/ 520000 h 932565"/>
                <a:gd name="connsiteX9" fmla="*/ 845314 w 850585"/>
                <a:gd name="connsiteY9" fmla="*/ 494544 h 932565"/>
                <a:gd name="connsiteX10" fmla="*/ 819858 w 850585"/>
                <a:gd name="connsiteY10" fmla="*/ 494544 h 932565"/>
                <a:gd name="connsiteX11" fmla="*/ 441971 w 850585"/>
                <a:gd name="connsiteY11" fmla="*/ 872431 h 932565"/>
                <a:gd name="connsiteX12" fmla="*/ 441971 w 850585"/>
                <a:gd name="connsiteY12" fmla="*/ 18000 h 932565"/>
                <a:gd name="connsiteX13" fmla="*/ 423971 w 850585"/>
                <a:gd name="connsiteY13" fmla="*/ 0 h 932565"/>
                <a:gd name="connsiteX14" fmla="*/ 411243 w 850585"/>
                <a:gd name="connsiteY14" fmla="*/ 5272 h 932565"/>
              </a:gdLst>
              <a:ahLst/>
              <a:cxnLst/>
              <a:rect l="l" t="t" r="r" b="b"/>
              <a:pathLst>
                <a:path w="850585" h="932565">
                  <a:moveTo>
                    <a:pt x="411243" y="5272"/>
                  </a:moveTo>
                  <a:cubicBezTo>
                    <a:pt x="407986" y="8529"/>
                    <a:pt x="405971" y="13030"/>
                    <a:pt x="405971" y="18000"/>
                  </a:cubicBezTo>
                  <a:lnTo>
                    <a:pt x="405971" y="869788"/>
                  </a:lnTo>
                  <a:lnTo>
                    <a:pt x="30727" y="494544"/>
                  </a:lnTo>
                  <a:cubicBezTo>
                    <a:pt x="23698" y="487515"/>
                    <a:pt x="12301" y="487515"/>
                    <a:pt x="5271" y="494544"/>
                  </a:cubicBezTo>
                  <a:cubicBezTo>
                    <a:pt x="-1758" y="501574"/>
                    <a:pt x="-1758" y="512971"/>
                    <a:pt x="5271" y="520000"/>
                  </a:cubicBezTo>
                  <a:lnTo>
                    <a:pt x="412565" y="927294"/>
                  </a:lnTo>
                  <a:cubicBezTo>
                    <a:pt x="419594" y="934323"/>
                    <a:pt x="430991" y="934323"/>
                    <a:pt x="438021" y="927294"/>
                  </a:cubicBezTo>
                  <a:lnTo>
                    <a:pt x="845314" y="520000"/>
                  </a:lnTo>
                  <a:cubicBezTo>
                    <a:pt x="852343" y="512971"/>
                    <a:pt x="852343" y="501574"/>
                    <a:pt x="845314" y="494544"/>
                  </a:cubicBezTo>
                  <a:cubicBezTo>
                    <a:pt x="838285" y="487515"/>
                    <a:pt x="826888" y="487515"/>
                    <a:pt x="819858" y="494544"/>
                  </a:cubicBezTo>
                  <a:lnTo>
                    <a:pt x="441971" y="872431"/>
                  </a:lnTo>
                  <a:lnTo>
                    <a:pt x="441971" y="18000"/>
                  </a:lnTo>
                  <a:cubicBezTo>
                    <a:pt x="441971" y="8059"/>
                    <a:pt x="433912" y="0"/>
                    <a:pt x="423971" y="0"/>
                  </a:cubicBezTo>
                  <a:cubicBezTo>
                    <a:pt x="419000" y="0"/>
                    <a:pt x="414501" y="2015"/>
                    <a:pt x="411243" y="5272"/>
                  </a:cubicBezTo>
                  <a:close/>
                </a:path>
              </a:pathLst>
            </a:custGeom>
            <a:solidFill>
              <a:schemeClr val="bg1"/>
            </a:solidFill>
            <a:ln w="12700" cap="sq">
              <a:noFill/>
              <a:miter/>
            </a:ln>
          </p:spPr>
          <p:txBody>
            <a:bodyPr vert="horz" wrap="square" lIns="91440" tIns="45720" rIns="91440" bIns="45720" rtlCol="0" anchor="ctr"/>
            <a:lstStyle/>
            <a:p>
              <a:pPr algn="ctr">
                <a:lnSpc>
                  <a:spcPct val="110000"/>
                </a:lnSpc>
              </a:pPr>
              <a:endParaRPr kumimoji="1" lang="zh-CN" altLang="en-US"/>
            </a:p>
          </p:txBody>
        </p:sp>
      </p:grpSp>
      <p:sp>
        <p:nvSpPr>
          <p:cNvPr id="20" name="标题 1"/>
          <p:cNvSpPr txBox="1"/>
          <p:nvPr/>
        </p:nvSpPr>
        <p:spPr>
          <a:xfrm>
            <a:off x="1413143" y="5143747"/>
            <a:ext cx="5112250" cy="42051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49000">
                <a:schemeClr val="accent2"/>
              </a:gs>
              <a:gs pos="100000">
                <a:schemeClr val="accent2">
                  <a:alpha val="0"/>
                </a:schemeClr>
              </a:gs>
            </a:gsLst>
            <a:lin ang="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1" name="标题 1"/>
          <p:cNvSpPr txBox="1"/>
          <p:nvPr/>
        </p:nvSpPr>
        <p:spPr>
          <a:xfrm rot="10800000">
            <a:off x="1068763" y="5128189"/>
            <a:ext cx="92336" cy="923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2" name="标题 1"/>
          <p:cNvSpPr txBox="1"/>
          <p:nvPr/>
        </p:nvSpPr>
        <p:spPr>
          <a:xfrm rot="10800000">
            <a:off x="862526" y="5128189"/>
            <a:ext cx="92336" cy="92335"/>
          </a:xfrm>
          <a:prstGeom prst="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3" name="标题 1"/>
          <p:cNvSpPr txBox="1"/>
          <p:nvPr/>
        </p:nvSpPr>
        <p:spPr>
          <a:xfrm rot="10800000">
            <a:off x="656288" y="5128189"/>
            <a:ext cx="92336" cy="9233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4" name="标题 1"/>
          <p:cNvSpPr txBox="1"/>
          <p:nvPr/>
        </p:nvSpPr>
        <p:spPr>
          <a:xfrm>
            <a:off x="669998" y="2368625"/>
            <a:ext cx="3994469" cy="924369"/>
          </a:xfrm>
          <a:prstGeom prst="roundRect">
            <a:avLst/>
          </a:prstGeom>
          <a:solidFill>
            <a:schemeClr val="accent2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25" name="标题 1"/>
          <p:cNvSpPr txBox="1"/>
          <p:nvPr/>
        </p:nvSpPr>
        <p:spPr>
          <a:xfrm>
            <a:off x="326434" y="2171312"/>
            <a:ext cx="2746986" cy="117027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r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PART</a:t>
            </a:r>
            <a:endParaRPr kumimoji="1" lang="zh-CN" altLang="en-US"/>
          </a:p>
        </p:txBody>
      </p:sp>
      <p:sp>
        <p:nvSpPr>
          <p:cNvPr id="26" name="标题 1"/>
          <p:cNvSpPr txBox="1"/>
          <p:nvPr/>
        </p:nvSpPr>
        <p:spPr>
          <a:xfrm>
            <a:off x="3414888" y="1187014"/>
            <a:ext cx="1077487" cy="2185397"/>
          </a:xfrm>
          <a:prstGeom prst="rect">
            <a:avLst/>
          </a:prstGeom>
          <a:noFill/>
          <a:ln cap="sq">
            <a:noFill/>
          </a:ln>
          <a:effectLst/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6600">
                <a:ln w="12700">
                  <a:noFill/>
                </a:ln>
                <a:solidFill>
                  <a:srgbClr val="FFFFFF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02</a:t>
            </a:r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3526588" y="1315453"/>
            <a:ext cx="5159209" cy="5159209"/>
          </a:xfrm>
          <a:prstGeom prst="ellipse">
            <a:avLst/>
          </a:prstGeom>
          <a:solidFill>
            <a:schemeClr val="accent1">
              <a:lumMod val="20000"/>
              <a:lumOff val="80000"/>
              <a:alpha val="2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4610919" y="2380733"/>
            <a:ext cx="2826446" cy="2826446"/>
          </a:xfrm>
          <a:prstGeom prst="ellipse">
            <a:avLst/>
          </a:prstGeom>
          <a:solidFill>
            <a:schemeClr val="accent1">
              <a:lumMod val="20000"/>
              <a:lumOff val="80000"/>
              <a:alpha val="70000"/>
            </a:schemeClr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5080509" y="2850323"/>
            <a:ext cx="1887266" cy="1887266"/>
          </a:xfrm>
          <a:prstGeom prst="ellipse">
            <a:avLst/>
          </a:prstGeom>
          <a:solidFill>
            <a:schemeClr val="accent1"/>
          </a:soli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5775147" y="3519680"/>
            <a:ext cx="497991" cy="451485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w="1860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 flipV="1">
            <a:off x="654082" y="2743011"/>
            <a:ext cx="3628923" cy="1954855"/>
          </a:xfrm>
          <a:custGeom>
            <a:avLst/>
            <a:gdLst>
              <a:gd name="connsiteX0" fmla="*/ 105941 w 2743200"/>
              <a:gd name="connsiteY0" fmla="*/ 1325461 h 1325461"/>
              <a:gd name="connsiteX1" fmla="*/ 2637259 w 2743200"/>
              <a:gd name="connsiteY1" fmla="*/ 1325461 h 1325461"/>
              <a:gd name="connsiteX2" fmla="*/ 2743200 w 2743200"/>
              <a:gd name="connsiteY2" fmla="*/ 1219520 h 1325461"/>
              <a:gd name="connsiteX3" fmla="*/ 2743200 w 2743200"/>
              <a:gd name="connsiteY3" fmla="*/ 260524 h 1325461"/>
              <a:gd name="connsiteX4" fmla="*/ 2741746 w 2743200"/>
              <a:gd name="connsiteY4" fmla="*/ 253322 h 1325461"/>
              <a:gd name="connsiteX5" fmla="*/ 2741746 w 2743200"/>
              <a:gd name="connsiteY5" fmla="*/ 3502 h 1325461"/>
              <a:gd name="connsiteX6" fmla="*/ 2738829 w 2743200"/>
              <a:gd name="connsiteY6" fmla="*/ 0 h 1325461"/>
              <a:gd name="connsiteX7" fmla="*/ 2610055 w 2743200"/>
              <a:gd name="connsiteY7" fmla="*/ 154583 h 1325461"/>
              <a:gd name="connsiteX8" fmla="*/ 105941 w 2743200"/>
              <a:gd name="connsiteY8" fmla="*/ 154583 h 1325461"/>
              <a:gd name="connsiteX9" fmla="*/ 0 w 2743200"/>
              <a:gd name="connsiteY9" fmla="*/ 260524 h 1325461"/>
              <a:gd name="connsiteX10" fmla="*/ 0 w 2743200"/>
              <a:gd name="connsiteY10" fmla="*/ 1219520 h 1325461"/>
              <a:gd name="connsiteX11" fmla="*/ 105941 w 2743200"/>
              <a:gd name="connsiteY11" fmla="*/ 1325461 h 1325461"/>
            </a:gdLst>
            <a:ahLst/>
            <a:cxnLst/>
            <a:rect l="l" t="t" r="r" b="b"/>
            <a:pathLst>
              <a:path w="2743200" h="1325461">
                <a:moveTo>
                  <a:pt x="105941" y="1325461"/>
                </a:moveTo>
                <a:lnTo>
                  <a:pt x="2637259" y="1325461"/>
                </a:lnTo>
                <a:cubicBezTo>
                  <a:pt x="2695769" y="1325461"/>
                  <a:pt x="2743200" y="1278030"/>
                  <a:pt x="2743200" y="1219520"/>
                </a:cubicBezTo>
                <a:lnTo>
                  <a:pt x="2743200" y="260524"/>
                </a:lnTo>
                <a:lnTo>
                  <a:pt x="2741746" y="253322"/>
                </a:lnTo>
                <a:lnTo>
                  <a:pt x="2741746" y="3502"/>
                </a:lnTo>
                <a:lnTo>
                  <a:pt x="2738829" y="0"/>
                </a:lnTo>
                <a:lnTo>
                  <a:pt x="2610055" y="154583"/>
                </a:lnTo>
                <a:lnTo>
                  <a:pt x="105941" y="154583"/>
                </a:lnTo>
                <a:cubicBezTo>
                  <a:pt x="47431" y="154583"/>
                  <a:pt x="0" y="202014"/>
                  <a:pt x="0" y="260524"/>
                </a:cubicBezTo>
                <a:lnTo>
                  <a:pt x="0" y="1219520"/>
                </a:lnTo>
                <a:cubicBezTo>
                  <a:pt x="0" y="1278030"/>
                  <a:pt x="47431" y="1325461"/>
                  <a:pt x="105941" y="1325461"/>
                </a:cubicBez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714112" y="3304499"/>
            <a:ext cx="3493035" cy="10415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r">
              <a:lnSpc>
                <a:spcPct val="120000"/>
              </a:lnSpc>
            </a:pPr>
            <a:r>
              <a:rPr kumimoji="1" lang="en-US" altLang="zh-CN" sz="1142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中国有约5亿农村人口，“三农”问题关乎社会公平与和谐，直接影响农村社会稳定和城乡关系。
农村社会稳定是国家长治久安的重要保障，解决“三农”问题有助于缩小城乡差距，促进社会公平正义。</a:t>
            </a: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715769" y="2905383"/>
            <a:ext cx="3491378" cy="4154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r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农村人口规模与社会影响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 flipH="1" flipV="1">
            <a:off x="7885182" y="2743011"/>
            <a:ext cx="3640036" cy="1954855"/>
          </a:xfrm>
          <a:custGeom>
            <a:avLst/>
            <a:gdLst>
              <a:gd name="connsiteX0" fmla="*/ 105941 w 2743200"/>
              <a:gd name="connsiteY0" fmla="*/ 1325461 h 1325461"/>
              <a:gd name="connsiteX1" fmla="*/ 2637259 w 2743200"/>
              <a:gd name="connsiteY1" fmla="*/ 1325461 h 1325461"/>
              <a:gd name="connsiteX2" fmla="*/ 2743200 w 2743200"/>
              <a:gd name="connsiteY2" fmla="*/ 1219520 h 1325461"/>
              <a:gd name="connsiteX3" fmla="*/ 2743200 w 2743200"/>
              <a:gd name="connsiteY3" fmla="*/ 260524 h 1325461"/>
              <a:gd name="connsiteX4" fmla="*/ 2741746 w 2743200"/>
              <a:gd name="connsiteY4" fmla="*/ 253322 h 1325461"/>
              <a:gd name="connsiteX5" fmla="*/ 2741746 w 2743200"/>
              <a:gd name="connsiteY5" fmla="*/ 3502 h 1325461"/>
              <a:gd name="connsiteX6" fmla="*/ 2738829 w 2743200"/>
              <a:gd name="connsiteY6" fmla="*/ 0 h 1325461"/>
              <a:gd name="connsiteX7" fmla="*/ 2610055 w 2743200"/>
              <a:gd name="connsiteY7" fmla="*/ 154583 h 1325461"/>
              <a:gd name="connsiteX8" fmla="*/ 105941 w 2743200"/>
              <a:gd name="connsiteY8" fmla="*/ 154583 h 1325461"/>
              <a:gd name="connsiteX9" fmla="*/ 0 w 2743200"/>
              <a:gd name="connsiteY9" fmla="*/ 260524 h 1325461"/>
              <a:gd name="connsiteX10" fmla="*/ 0 w 2743200"/>
              <a:gd name="connsiteY10" fmla="*/ 1219520 h 1325461"/>
              <a:gd name="connsiteX11" fmla="*/ 105941 w 2743200"/>
              <a:gd name="connsiteY11" fmla="*/ 1325461 h 1325461"/>
            </a:gdLst>
            <a:ahLst/>
            <a:cxnLst/>
            <a:rect l="l" t="t" r="r" b="b"/>
            <a:pathLst>
              <a:path w="2743200" h="1325461">
                <a:moveTo>
                  <a:pt x="105941" y="1325461"/>
                </a:moveTo>
                <a:lnTo>
                  <a:pt x="2637259" y="1325461"/>
                </a:lnTo>
                <a:cubicBezTo>
                  <a:pt x="2695769" y="1325461"/>
                  <a:pt x="2743200" y="1278030"/>
                  <a:pt x="2743200" y="1219520"/>
                </a:cubicBezTo>
                <a:lnTo>
                  <a:pt x="2743200" y="260524"/>
                </a:lnTo>
                <a:lnTo>
                  <a:pt x="2741746" y="253322"/>
                </a:lnTo>
                <a:lnTo>
                  <a:pt x="2741746" y="3502"/>
                </a:lnTo>
                <a:lnTo>
                  <a:pt x="2738829" y="0"/>
                </a:lnTo>
                <a:lnTo>
                  <a:pt x="2610055" y="154583"/>
                </a:lnTo>
                <a:lnTo>
                  <a:pt x="105941" y="154583"/>
                </a:lnTo>
                <a:cubicBezTo>
                  <a:pt x="47431" y="154583"/>
                  <a:pt x="0" y="202014"/>
                  <a:pt x="0" y="260524"/>
                </a:cubicBezTo>
                <a:lnTo>
                  <a:pt x="0" y="1219520"/>
                </a:lnTo>
                <a:cubicBezTo>
                  <a:pt x="0" y="1278030"/>
                  <a:pt x="47431" y="1325461"/>
                  <a:pt x="105941" y="1325461"/>
                </a:cubicBezTo>
                <a:close/>
              </a:path>
            </a:pathLst>
          </a:custGeom>
          <a:solidFill>
            <a:schemeClr val="bg1"/>
          </a:solidFill>
          <a:ln w="12700" cap="sq">
            <a:solidFill>
              <a:schemeClr val="accent2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7961041" y="3304499"/>
            <a:ext cx="3500656" cy="10415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20000"/>
              </a:lnSpc>
            </a:pPr>
            <a:r>
              <a:rPr kumimoji="1" lang="en-US" altLang="zh-CN" sz="1142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农民的权益保障是社会稳定的关键，包括土地权益、劳动权益、社会保障权益等，需要完善相关法律法规和政策措施。
加强农村社会治理，创新治理方式，提高农村治理水平，营造和谐稳定的农村社会环境。</a:t>
            </a: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7961041" y="2905383"/>
            <a:ext cx="3491378" cy="41549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/>
          <a:lstStyle/>
          <a:p>
            <a:pPr algn="l">
              <a:lnSpc>
                <a:spcPct val="11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97D53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农民权益保障与社会和谐</a:t>
            </a: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社会稳定的基础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6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17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alpha val="4000"/>
                </a:schemeClr>
              </a:gs>
              <a:gs pos="100000">
                <a:schemeClr val="accent1">
                  <a:lumMod val="20000"/>
                  <a:lumOff val="80000"/>
                  <a:alpha val="68000"/>
                </a:schemeClr>
              </a:gs>
            </a:gsLst>
            <a:lin ang="5400000" scaled="0"/>
          </a:gradFill>
          <a:ln w="12700" cap="sq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3" name="标题 1"/>
          <p:cNvSpPr txBox="1"/>
          <p:nvPr/>
        </p:nvSpPr>
        <p:spPr>
          <a:xfrm>
            <a:off x="1491441" y="1886361"/>
            <a:ext cx="9769014" cy="1542639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4" name="标题 1"/>
          <p:cNvSpPr txBox="1"/>
          <p:nvPr/>
        </p:nvSpPr>
        <p:spPr>
          <a:xfrm>
            <a:off x="1820400" y="2194090"/>
            <a:ext cx="9184150" cy="9271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农村消费市场潜力巨大，随着农村居民收入水平提高和消费观念转变，农村消费结构不断升级，成为扩大内需的关键领域。
发展农村电商、物流配送等现代流通体系，促进农村消费升级，推动农村消费市场繁荣。</a:t>
            </a:r>
            <a:endParaRPr kumimoji="1" lang="zh-CN" altLang="en-US"/>
          </a:p>
        </p:txBody>
      </p:sp>
      <p:sp>
        <p:nvSpPr>
          <p:cNvPr id="5" name="标题 1"/>
          <p:cNvSpPr txBox="1"/>
          <p:nvPr/>
        </p:nvSpPr>
        <p:spPr>
          <a:xfrm>
            <a:off x="1044252" y="1269870"/>
            <a:ext cx="894377" cy="894377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6" name="标题 1"/>
          <p:cNvSpPr txBox="1"/>
          <p:nvPr/>
        </p:nvSpPr>
        <p:spPr>
          <a:xfrm>
            <a:off x="931545" y="1886361"/>
            <a:ext cx="199475" cy="199475"/>
          </a:xfrm>
          <a:prstGeom prst="rect">
            <a:avLst/>
          </a:prstGeom>
          <a:solidFill>
            <a:schemeClr val="accent3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7" name="标题 1"/>
          <p:cNvSpPr txBox="1"/>
          <p:nvPr/>
        </p:nvSpPr>
        <p:spPr>
          <a:xfrm>
            <a:off x="1282985" y="1528069"/>
            <a:ext cx="416910" cy="377978"/>
          </a:xfrm>
          <a:custGeom>
            <a:avLst/>
            <a:gdLst>
              <a:gd name="connsiteX0" fmla="*/ 351048 w 1543905"/>
              <a:gd name="connsiteY0" fmla="*/ 523317 h 1399728"/>
              <a:gd name="connsiteX1" fmla="*/ 351048 w 1543905"/>
              <a:gd name="connsiteY1" fmla="*/ 523317 h 1399728"/>
              <a:gd name="connsiteX2" fmla="*/ 351420 w 1543905"/>
              <a:gd name="connsiteY2" fmla="*/ 523503 h 1399728"/>
              <a:gd name="connsiteX3" fmla="*/ 351420 w 1543905"/>
              <a:gd name="connsiteY3" fmla="*/ 1020031 h 1399728"/>
              <a:gd name="connsiteX4" fmla="*/ 351048 w 1543905"/>
              <a:gd name="connsiteY4" fmla="*/ 1020403 h 1399728"/>
              <a:gd name="connsiteX5" fmla="*/ 163525 w 1543905"/>
              <a:gd name="connsiteY5" fmla="*/ 1020403 h 1399728"/>
              <a:gd name="connsiteX6" fmla="*/ 163153 w 1543905"/>
              <a:gd name="connsiteY6" fmla="*/ 1020031 h 1399728"/>
              <a:gd name="connsiteX7" fmla="*/ 163153 w 1543905"/>
              <a:gd name="connsiteY7" fmla="*/ 523503 h 1399728"/>
              <a:gd name="connsiteX8" fmla="*/ 163153 w 1543905"/>
              <a:gd name="connsiteY8" fmla="*/ 523317 h 1399728"/>
              <a:gd name="connsiteX9" fmla="*/ 163339 w 1543905"/>
              <a:gd name="connsiteY9" fmla="*/ 523131 h 1399728"/>
              <a:gd name="connsiteX10" fmla="*/ 351048 w 1543905"/>
              <a:gd name="connsiteY10" fmla="*/ 523131 h 1399728"/>
              <a:gd name="connsiteX11" fmla="*/ 351048 w 1543905"/>
              <a:gd name="connsiteY11" fmla="*/ 411696 h 1399728"/>
              <a:gd name="connsiteX12" fmla="*/ 163339 w 1543905"/>
              <a:gd name="connsiteY12" fmla="*/ 411696 h 1399728"/>
              <a:gd name="connsiteX13" fmla="*/ 51346 w 1543905"/>
              <a:gd name="connsiteY13" fmla="*/ 523689 h 1399728"/>
              <a:gd name="connsiteX14" fmla="*/ 51346 w 1543905"/>
              <a:gd name="connsiteY14" fmla="*/ 1020217 h 1399728"/>
              <a:gd name="connsiteX15" fmla="*/ 163339 w 1543905"/>
              <a:gd name="connsiteY15" fmla="*/ 1132210 h 1399728"/>
              <a:gd name="connsiteX16" fmla="*/ 351048 w 1543905"/>
              <a:gd name="connsiteY16" fmla="*/ 1132210 h 1399728"/>
              <a:gd name="connsiteX17" fmla="*/ 463042 w 1543905"/>
              <a:gd name="connsiteY17" fmla="*/ 1020217 h 1399728"/>
              <a:gd name="connsiteX18" fmla="*/ 463042 w 1543905"/>
              <a:gd name="connsiteY18" fmla="*/ 523503 h 1399728"/>
              <a:gd name="connsiteX19" fmla="*/ 351048 w 1543905"/>
              <a:gd name="connsiteY19" fmla="*/ 411696 h 1399728"/>
              <a:gd name="connsiteX20" fmla="*/ 865808 w 1543905"/>
              <a:gd name="connsiteY20" fmla="*/ 111621 h 1399728"/>
              <a:gd name="connsiteX21" fmla="*/ 866180 w 1543905"/>
              <a:gd name="connsiteY21" fmla="*/ 111807 h 1399728"/>
              <a:gd name="connsiteX22" fmla="*/ 866180 w 1543905"/>
              <a:gd name="connsiteY22" fmla="*/ 1020031 h 1399728"/>
              <a:gd name="connsiteX23" fmla="*/ 865808 w 1543905"/>
              <a:gd name="connsiteY23" fmla="*/ 1020403 h 1399728"/>
              <a:gd name="connsiteX24" fmla="*/ 678284 w 1543905"/>
              <a:gd name="connsiteY24" fmla="*/ 1020403 h 1399728"/>
              <a:gd name="connsiteX25" fmla="*/ 677912 w 1543905"/>
              <a:gd name="connsiteY25" fmla="*/ 1020031 h 1399728"/>
              <a:gd name="connsiteX26" fmla="*/ 677912 w 1543905"/>
              <a:gd name="connsiteY26" fmla="*/ 111993 h 1399728"/>
              <a:gd name="connsiteX27" fmla="*/ 677912 w 1543905"/>
              <a:gd name="connsiteY27" fmla="*/ 111807 h 1399728"/>
              <a:gd name="connsiteX28" fmla="*/ 678098 w 1543905"/>
              <a:gd name="connsiteY28" fmla="*/ 111621 h 1399728"/>
              <a:gd name="connsiteX29" fmla="*/ 865808 w 1543905"/>
              <a:gd name="connsiteY29" fmla="*/ 111621 h 1399728"/>
              <a:gd name="connsiteX30" fmla="*/ 865808 w 1543905"/>
              <a:gd name="connsiteY30" fmla="*/ 0 h 1399728"/>
              <a:gd name="connsiteX31" fmla="*/ 677912 w 1543905"/>
              <a:gd name="connsiteY31" fmla="*/ 0 h 1399728"/>
              <a:gd name="connsiteX32" fmla="*/ 565919 w 1543905"/>
              <a:gd name="connsiteY32" fmla="*/ 111993 h 1399728"/>
              <a:gd name="connsiteX33" fmla="*/ 565919 w 1543905"/>
              <a:gd name="connsiteY33" fmla="*/ 1020217 h 1399728"/>
              <a:gd name="connsiteX34" fmla="*/ 677912 w 1543905"/>
              <a:gd name="connsiteY34" fmla="*/ 1132210 h 1399728"/>
              <a:gd name="connsiteX35" fmla="*/ 865622 w 1543905"/>
              <a:gd name="connsiteY35" fmla="*/ 1132210 h 1399728"/>
              <a:gd name="connsiteX36" fmla="*/ 977615 w 1543905"/>
              <a:gd name="connsiteY36" fmla="*/ 1020217 h 1399728"/>
              <a:gd name="connsiteX37" fmla="*/ 977615 w 1543905"/>
              <a:gd name="connsiteY37" fmla="*/ 111993 h 1399728"/>
              <a:gd name="connsiteX38" fmla="*/ 865808 w 1543905"/>
              <a:gd name="connsiteY38" fmla="*/ 0 h 1399728"/>
              <a:gd name="connsiteX39" fmla="*/ 1380381 w 1543905"/>
              <a:gd name="connsiteY39" fmla="*/ 729072 h 1399728"/>
              <a:gd name="connsiteX40" fmla="*/ 1380753 w 1543905"/>
              <a:gd name="connsiteY40" fmla="*/ 729258 h 1399728"/>
              <a:gd name="connsiteX41" fmla="*/ 1380753 w 1543905"/>
              <a:gd name="connsiteY41" fmla="*/ 1020031 h 1399728"/>
              <a:gd name="connsiteX42" fmla="*/ 1380381 w 1543905"/>
              <a:gd name="connsiteY42" fmla="*/ 1020403 h 1399728"/>
              <a:gd name="connsiteX43" fmla="*/ 1192858 w 1543905"/>
              <a:gd name="connsiteY43" fmla="*/ 1020403 h 1399728"/>
              <a:gd name="connsiteX44" fmla="*/ 1192485 w 1543905"/>
              <a:gd name="connsiteY44" fmla="*/ 1020031 h 1399728"/>
              <a:gd name="connsiteX45" fmla="*/ 1192485 w 1543905"/>
              <a:gd name="connsiteY45" fmla="*/ 729444 h 1399728"/>
              <a:gd name="connsiteX46" fmla="*/ 1192485 w 1543905"/>
              <a:gd name="connsiteY46" fmla="*/ 729258 h 1399728"/>
              <a:gd name="connsiteX47" fmla="*/ 1192671 w 1543905"/>
              <a:gd name="connsiteY47" fmla="*/ 729072 h 1399728"/>
              <a:gd name="connsiteX48" fmla="*/ 1380381 w 1543905"/>
              <a:gd name="connsiteY48" fmla="*/ 729072 h 1399728"/>
              <a:gd name="connsiteX49" fmla="*/ 1380381 w 1543905"/>
              <a:gd name="connsiteY49" fmla="*/ 617451 h 1399728"/>
              <a:gd name="connsiteX50" fmla="*/ 1192671 w 1543905"/>
              <a:gd name="connsiteY50" fmla="*/ 617451 h 1399728"/>
              <a:gd name="connsiteX51" fmla="*/ 1080678 w 1543905"/>
              <a:gd name="connsiteY51" fmla="*/ 729444 h 1399728"/>
              <a:gd name="connsiteX52" fmla="*/ 1080678 w 1543905"/>
              <a:gd name="connsiteY52" fmla="*/ 1020031 h 1399728"/>
              <a:gd name="connsiteX53" fmla="*/ 1192671 w 1543905"/>
              <a:gd name="connsiteY53" fmla="*/ 1132024 h 1399728"/>
              <a:gd name="connsiteX54" fmla="*/ 1380381 w 1543905"/>
              <a:gd name="connsiteY54" fmla="*/ 1132024 h 1399728"/>
              <a:gd name="connsiteX55" fmla="*/ 1492374 w 1543905"/>
              <a:gd name="connsiteY55" fmla="*/ 1020031 h 1399728"/>
              <a:gd name="connsiteX56" fmla="*/ 1492374 w 1543905"/>
              <a:gd name="connsiteY56" fmla="*/ 729444 h 1399728"/>
              <a:gd name="connsiteX57" fmla="*/ 1380381 w 1543905"/>
              <a:gd name="connsiteY57" fmla="*/ 617451 h 1399728"/>
              <a:gd name="connsiteX58" fmla="*/ 1481956 w 1543905"/>
              <a:gd name="connsiteY58" fmla="*/ 1276201 h 1399728"/>
              <a:gd name="connsiteX59" fmla="*/ 61764 w 1543905"/>
              <a:gd name="connsiteY59" fmla="*/ 1276201 h 1399728"/>
              <a:gd name="connsiteX60" fmla="*/ 0 w 1543905"/>
              <a:gd name="connsiteY60" fmla="*/ 1337965 h 1399728"/>
              <a:gd name="connsiteX61" fmla="*/ 61764 w 1543905"/>
              <a:gd name="connsiteY61" fmla="*/ 1399729 h 1399728"/>
              <a:gd name="connsiteX62" fmla="*/ 1482142 w 1543905"/>
              <a:gd name="connsiteY62" fmla="*/ 1399729 h 1399728"/>
              <a:gd name="connsiteX63" fmla="*/ 1543906 w 1543905"/>
              <a:gd name="connsiteY63" fmla="*/ 1337965 h 1399728"/>
              <a:gd name="connsiteX64" fmla="*/ 1481956 w 1543905"/>
              <a:gd name="connsiteY64" fmla="*/ 1276201 h 1399728"/>
            </a:gdLst>
            <a:ahLst/>
            <a:cxnLst/>
            <a:rect l="l" t="t" r="r" b="b"/>
            <a:pathLst>
              <a:path w="1543905" h="1399728">
                <a:moveTo>
                  <a:pt x="351048" y="523317"/>
                </a:moveTo>
                <a:cubicBezTo>
                  <a:pt x="351234" y="523317"/>
                  <a:pt x="351234" y="523317"/>
                  <a:pt x="351048" y="523317"/>
                </a:cubicBezTo>
                <a:cubicBezTo>
                  <a:pt x="351234" y="523317"/>
                  <a:pt x="351420" y="523503"/>
                  <a:pt x="351420" y="523503"/>
                </a:cubicBezTo>
                <a:lnTo>
                  <a:pt x="351420" y="1020031"/>
                </a:lnTo>
                <a:lnTo>
                  <a:pt x="351048" y="1020403"/>
                </a:lnTo>
                <a:lnTo>
                  <a:pt x="163525" y="1020403"/>
                </a:lnTo>
                <a:lnTo>
                  <a:pt x="163153" y="1020031"/>
                </a:lnTo>
                <a:lnTo>
                  <a:pt x="163153" y="523503"/>
                </a:lnTo>
                <a:lnTo>
                  <a:pt x="163153" y="523317"/>
                </a:lnTo>
                <a:lnTo>
                  <a:pt x="163339" y="523131"/>
                </a:lnTo>
                <a:lnTo>
                  <a:pt x="351048" y="523131"/>
                </a:lnTo>
                <a:moveTo>
                  <a:pt x="351048" y="411696"/>
                </a:moveTo>
                <a:lnTo>
                  <a:pt x="163339" y="411696"/>
                </a:lnTo>
                <a:cubicBezTo>
                  <a:pt x="101575" y="411696"/>
                  <a:pt x="51346" y="461739"/>
                  <a:pt x="51346" y="523689"/>
                </a:cubicBezTo>
                <a:lnTo>
                  <a:pt x="51346" y="1020217"/>
                </a:lnTo>
                <a:cubicBezTo>
                  <a:pt x="51346" y="1081795"/>
                  <a:pt x="101761" y="1132210"/>
                  <a:pt x="163339" y="1132210"/>
                </a:cubicBezTo>
                <a:lnTo>
                  <a:pt x="351048" y="1132210"/>
                </a:lnTo>
                <a:cubicBezTo>
                  <a:pt x="412626" y="1132210"/>
                  <a:pt x="463042" y="1081795"/>
                  <a:pt x="463042" y="1020217"/>
                </a:cubicBezTo>
                <a:lnTo>
                  <a:pt x="463042" y="523503"/>
                </a:lnTo>
                <a:cubicBezTo>
                  <a:pt x="463042" y="461739"/>
                  <a:pt x="412998" y="411696"/>
                  <a:pt x="351048" y="411696"/>
                </a:cubicBezTo>
                <a:close/>
                <a:moveTo>
                  <a:pt x="865808" y="111621"/>
                </a:moveTo>
                <a:cubicBezTo>
                  <a:pt x="865994" y="111621"/>
                  <a:pt x="866180" y="111807"/>
                  <a:pt x="866180" y="111807"/>
                </a:cubicBezTo>
                <a:lnTo>
                  <a:pt x="866180" y="1020031"/>
                </a:lnTo>
                <a:lnTo>
                  <a:pt x="865808" y="1020403"/>
                </a:lnTo>
                <a:lnTo>
                  <a:pt x="678284" y="1020403"/>
                </a:lnTo>
                <a:lnTo>
                  <a:pt x="677912" y="1020031"/>
                </a:lnTo>
                <a:lnTo>
                  <a:pt x="677912" y="111993"/>
                </a:lnTo>
                <a:lnTo>
                  <a:pt x="677912" y="111807"/>
                </a:lnTo>
                <a:lnTo>
                  <a:pt x="678098" y="111621"/>
                </a:lnTo>
                <a:lnTo>
                  <a:pt x="865808" y="111621"/>
                </a:lnTo>
                <a:moveTo>
                  <a:pt x="865808" y="0"/>
                </a:moveTo>
                <a:lnTo>
                  <a:pt x="677912" y="0"/>
                </a:lnTo>
                <a:cubicBezTo>
                  <a:pt x="616148" y="0"/>
                  <a:pt x="565919" y="50043"/>
                  <a:pt x="565919" y="111993"/>
                </a:cubicBezTo>
                <a:lnTo>
                  <a:pt x="565919" y="1020217"/>
                </a:lnTo>
                <a:cubicBezTo>
                  <a:pt x="565919" y="1081795"/>
                  <a:pt x="616335" y="1132210"/>
                  <a:pt x="677912" y="1132210"/>
                </a:cubicBezTo>
                <a:lnTo>
                  <a:pt x="865622" y="1132210"/>
                </a:lnTo>
                <a:cubicBezTo>
                  <a:pt x="927199" y="1132210"/>
                  <a:pt x="977615" y="1081795"/>
                  <a:pt x="977615" y="1020217"/>
                </a:cubicBezTo>
                <a:lnTo>
                  <a:pt x="977615" y="111993"/>
                </a:lnTo>
                <a:cubicBezTo>
                  <a:pt x="977615" y="50043"/>
                  <a:pt x="927571" y="0"/>
                  <a:pt x="865808" y="0"/>
                </a:cubicBezTo>
                <a:close/>
                <a:moveTo>
                  <a:pt x="1380381" y="729072"/>
                </a:moveTo>
                <a:cubicBezTo>
                  <a:pt x="1380567" y="729072"/>
                  <a:pt x="1380753" y="729258"/>
                  <a:pt x="1380753" y="729258"/>
                </a:cubicBezTo>
                <a:lnTo>
                  <a:pt x="1380753" y="1020031"/>
                </a:lnTo>
                <a:lnTo>
                  <a:pt x="1380381" y="1020403"/>
                </a:lnTo>
                <a:lnTo>
                  <a:pt x="1192858" y="1020403"/>
                </a:lnTo>
                <a:lnTo>
                  <a:pt x="1192485" y="1020031"/>
                </a:lnTo>
                <a:lnTo>
                  <a:pt x="1192485" y="729444"/>
                </a:lnTo>
                <a:lnTo>
                  <a:pt x="1192485" y="729258"/>
                </a:lnTo>
                <a:lnTo>
                  <a:pt x="1192671" y="729072"/>
                </a:lnTo>
                <a:lnTo>
                  <a:pt x="1380381" y="729072"/>
                </a:lnTo>
                <a:moveTo>
                  <a:pt x="1380381" y="617451"/>
                </a:moveTo>
                <a:lnTo>
                  <a:pt x="1192671" y="617451"/>
                </a:lnTo>
                <a:cubicBezTo>
                  <a:pt x="1130908" y="617451"/>
                  <a:pt x="1080678" y="667494"/>
                  <a:pt x="1080678" y="729444"/>
                </a:cubicBezTo>
                <a:lnTo>
                  <a:pt x="1080678" y="1020031"/>
                </a:lnTo>
                <a:cubicBezTo>
                  <a:pt x="1080678" y="1081608"/>
                  <a:pt x="1131094" y="1132024"/>
                  <a:pt x="1192671" y="1132024"/>
                </a:cubicBezTo>
                <a:lnTo>
                  <a:pt x="1380381" y="1132024"/>
                </a:lnTo>
                <a:cubicBezTo>
                  <a:pt x="1441959" y="1132024"/>
                  <a:pt x="1492374" y="1081608"/>
                  <a:pt x="1492374" y="1020031"/>
                </a:cubicBezTo>
                <a:lnTo>
                  <a:pt x="1492374" y="729444"/>
                </a:lnTo>
                <a:cubicBezTo>
                  <a:pt x="1492374" y="667680"/>
                  <a:pt x="1442145" y="617451"/>
                  <a:pt x="1380381" y="617451"/>
                </a:cubicBezTo>
                <a:close/>
                <a:moveTo>
                  <a:pt x="1481956" y="1276201"/>
                </a:moveTo>
                <a:lnTo>
                  <a:pt x="61764" y="1276201"/>
                </a:lnTo>
                <a:cubicBezTo>
                  <a:pt x="27719" y="1276201"/>
                  <a:pt x="0" y="1303920"/>
                  <a:pt x="0" y="1337965"/>
                </a:cubicBezTo>
                <a:cubicBezTo>
                  <a:pt x="0" y="1372009"/>
                  <a:pt x="27719" y="1399729"/>
                  <a:pt x="61764" y="1399729"/>
                </a:cubicBezTo>
                <a:lnTo>
                  <a:pt x="1482142" y="1399729"/>
                </a:lnTo>
                <a:cubicBezTo>
                  <a:pt x="1516187" y="1399729"/>
                  <a:pt x="1543906" y="1372009"/>
                  <a:pt x="1543906" y="1337965"/>
                </a:cubicBezTo>
                <a:cubicBezTo>
                  <a:pt x="1543720" y="1303734"/>
                  <a:pt x="1516187" y="1276201"/>
                  <a:pt x="1481956" y="1276201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8" name="标题 1"/>
          <p:cNvSpPr txBox="1"/>
          <p:nvPr/>
        </p:nvSpPr>
        <p:spPr>
          <a:xfrm>
            <a:off x="1491441" y="4353220"/>
            <a:ext cx="9767109" cy="1542639"/>
          </a:xfrm>
          <a:prstGeom prst="rect">
            <a:avLst/>
          </a:prstGeom>
          <a:solidFill>
            <a:schemeClr val="bg1"/>
          </a:solidFill>
          <a:ln w="12700" cap="sq">
            <a:solidFill>
              <a:schemeClr val="accent1"/>
            </a:solidFill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9" name="标题 1"/>
          <p:cNvSpPr txBox="1"/>
          <p:nvPr/>
        </p:nvSpPr>
        <p:spPr>
          <a:xfrm>
            <a:off x="1820400" y="4660949"/>
            <a:ext cx="9179284" cy="92718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50000"/>
              </a:lnSpc>
            </a:pPr>
            <a:r>
              <a:rPr kumimoji="1" lang="en-US" altLang="zh-CN" sz="14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"/>
                <a:ea typeface="Source Han Sans"/>
                <a:cs typeface="Source Han Sans"/>
              </a:rPr>
              <a:t>农业产业在国民经济中具有重要地位，不仅提供农产品，还带动相关产业发展，促进农村就业和农民增收。
推进农业产业化经营，培育壮大农业龙头企业，提高农业产业竞争力，促进农村经济发展。</a:t>
            </a:r>
            <a:endParaRPr kumimoji="1" lang="zh-CN" altLang="en-US"/>
          </a:p>
        </p:txBody>
      </p:sp>
      <p:sp>
        <p:nvSpPr>
          <p:cNvPr id="10" name="标题 1"/>
          <p:cNvSpPr txBox="1"/>
          <p:nvPr/>
        </p:nvSpPr>
        <p:spPr>
          <a:xfrm>
            <a:off x="1044252" y="3736729"/>
            <a:ext cx="894377" cy="894377"/>
          </a:xfrm>
          <a:prstGeom prst="rect">
            <a:avLst/>
          </a:prstGeom>
          <a:solidFill>
            <a:schemeClr val="accent1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1" name="标题 1"/>
          <p:cNvSpPr txBox="1"/>
          <p:nvPr/>
        </p:nvSpPr>
        <p:spPr>
          <a:xfrm>
            <a:off x="931545" y="4353220"/>
            <a:ext cx="199475" cy="199475"/>
          </a:xfrm>
          <a:prstGeom prst="rect">
            <a:avLst/>
          </a:prstGeom>
          <a:solidFill>
            <a:schemeClr val="accent3"/>
          </a:solidFill>
          <a:ln cap="sq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ctr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2" name="标题 1"/>
          <p:cNvSpPr txBox="1"/>
          <p:nvPr/>
        </p:nvSpPr>
        <p:spPr>
          <a:xfrm>
            <a:off x="1282985" y="3991081"/>
            <a:ext cx="416910" cy="385671"/>
          </a:xfrm>
          <a:custGeom>
            <a:avLst/>
            <a:gdLst>
              <a:gd name="connsiteX0" fmla="*/ 56258 w 778320"/>
              <a:gd name="connsiteY0" fmla="*/ 333700 h 720001"/>
              <a:gd name="connsiteX1" fmla="*/ 56258 w 778320"/>
              <a:gd name="connsiteY1" fmla="*/ 627457 h 720001"/>
              <a:gd name="connsiteX2" fmla="*/ 66946 w 778320"/>
              <a:gd name="connsiteY2" fmla="*/ 653054 h 720001"/>
              <a:gd name="connsiteX3" fmla="*/ 92544 w 778320"/>
              <a:gd name="connsiteY3" fmla="*/ 663743 h 720001"/>
              <a:gd name="connsiteX4" fmla="*/ 685683 w 778320"/>
              <a:gd name="connsiteY4" fmla="*/ 663743 h 720001"/>
              <a:gd name="connsiteX5" fmla="*/ 711281 w 778320"/>
              <a:gd name="connsiteY5" fmla="*/ 653054 h 720001"/>
              <a:gd name="connsiteX6" fmla="*/ 721969 w 778320"/>
              <a:gd name="connsiteY6" fmla="*/ 627457 h 720001"/>
              <a:gd name="connsiteX7" fmla="*/ 721969 w 778320"/>
              <a:gd name="connsiteY7" fmla="*/ 333700 h 720001"/>
              <a:gd name="connsiteX8" fmla="*/ 92544 w 778320"/>
              <a:gd name="connsiteY8" fmla="*/ 142049 h 720001"/>
              <a:gd name="connsiteX9" fmla="*/ 56258 w 778320"/>
              <a:gd name="connsiteY9" fmla="*/ 178336 h 720001"/>
              <a:gd name="connsiteX10" fmla="*/ 56258 w 778320"/>
              <a:gd name="connsiteY10" fmla="*/ 277443 h 720001"/>
              <a:gd name="connsiteX11" fmla="*/ 721969 w 778320"/>
              <a:gd name="connsiteY11" fmla="*/ 277443 h 720001"/>
              <a:gd name="connsiteX12" fmla="*/ 721969 w 778320"/>
              <a:gd name="connsiteY12" fmla="*/ 178336 h 720001"/>
              <a:gd name="connsiteX13" fmla="*/ 685683 w 778320"/>
              <a:gd name="connsiteY13" fmla="*/ 142049 h 720001"/>
              <a:gd name="connsiteX14" fmla="*/ 561355 w 778320"/>
              <a:gd name="connsiteY14" fmla="*/ 142049 h 720001"/>
              <a:gd name="connsiteX15" fmla="*/ 561355 w 778320"/>
              <a:gd name="connsiteY15" fmla="*/ 201026 h 720001"/>
              <a:gd name="connsiteX16" fmla="*/ 533226 w 778320"/>
              <a:gd name="connsiteY16" fmla="*/ 229249 h 720001"/>
              <a:gd name="connsiteX17" fmla="*/ 505097 w 778320"/>
              <a:gd name="connsiteY17" fmla="*/ 201120 h 720001"/>
              <a:gd name="connsiteX18" fmla="*/ 505097 w 778320"/>
              <a:gd name="connsiteY18" fmla="*/ 142049 h 720001"/>
              <a:gd name="connsiteX19" fmla="*/ 273129 w 778320"/>
              <a:gd name="connsiteY19" fmla="*/ 142049 h 720001"/>
              <a:gd name="connsiteX20" fmla="*/ 273129 w 778320"/>
              <a:gd name="connsiteY20" fmla="*/ 201026 h 720001"/>
              <a:gd name="connsiteX21" fmla="*/ 245001 w 778320"/>
              <a:gd name="connsiteY21" fmla="*/ 229249 h 720001"/>
              <a:gd name="connsiteX22" fmla="*/ 216872 w 778320"/>
              <a:gd name="connsiteY22" fmla="*/ 201120 h 720001"/>
              <a:gd name="connsiteX23" fmla="*/ 216872 w 778320"/>
              <a:gd name="connsiteY23" fmla="*/ 142049 h 720001"/>
              <a:gd name="connsiteX24" fmla="*/ 245001 w 778320"/>
              <a:gd name="connsiteY24" fmla="*/ 0 h 720001"/>
              <a:gd name="connsiteX25" fmla="*/ 273129 w 778320"/>
              <a:gd name="connsiteY25" fmla="*/ 28129 h 720001"/>
              <a:gd name="connsiteX26" fmla="*/ 273129 w 778320"/>
              <a:gd name="connsiteY26" fmla="*/ 85792 h 720001"/>
              <a:gd name="connsiteX27" fmla="*/ 505097 w 778320"/>
              <a:gd name="connsiteY27" fmla="*/ 85792 h 720001"/>
              <a:gd name="connsiteX28" fmla="*/ 505097 w 778320"/>
              <a:gd name="connsiteY28" fmla="*/ 28129 h 720001"/>
              <a:gd name="connsiteX29" fmla="*/ 533226 w 778320"/>
              <a:gd name="connsiteY29" fmla="*/ 0 h 720001"/>
              <a:gd name="connsiteX30" fmla="*/ 561355 w 778320"/>
              <a:gd name="connsiteY30" fmla="*/ 28129 h 720001"/>
              <a:gd name="connsiteX31" fmla="*/ 561355 w 778320"/>
              <a:gd name="connsiteY31" fmla="*/ 85792 h 720001"/>
              <a:gd name="connsiteX32" fmla="*/ 685683 w 778320"/>
              <a:gd name="connsiteY32" fmla="*/ 85792 h 720001"/>
              <a:gd name="connsiteX33" fmla="*/ 778320 w 778320"/>
              <a:gd name="connsiteY33" fmla="*/ 178336 h 720001"/>
              <a:gd name="connsiteX34" fmla="*/ 778320 w 778320"/>
              <a:gd name="connsiteY34" fmla="*/ 627457 h 720001"/>
              <a:gd name="connsiteX35" fmla="*/ 685777 w 778320"/>
              <a:gd name="connsiteY35" fmla="*/ 720001 h 720001"/>
              <a:gd name="connsiteX36" fmla="*/ 92544 w 778320"/>
              <a:gd name="connsiteY36" fmla="*/ 720001 h 720001"/>
              <a:gd name="connsiteX37" fmla="*/ 0 w 778320"/>
              <a:gd name="connsiteY37" fmla="*/ 627457 h 720001"/>
              <a:gd name="connsiteX38" fmla="*/ 0 w 778320"/>
              <a:gd name="connsiteY38" fmla="*/ 333700 h 720001"/>
              <a:gd name="connsiteX39" fmla="*/ 0 w 778320"/>
              <a:gd name="connsiteY39" fmla="*/ 277443 h 720001"/>
              <a:gd name="connsiteX40" fmla="*/ 0 w 778320"/>
              <a:gd name="connsiteY40" fmla="*/ 178336 h 720001"/>
              <a:gd name="connsiteX41" fmla="*/ 92544 w 778320"/>
              <a:gd name="connsiteY41" fmla="*/ 85792 h 720001"/>
              <a:gd name="connsiteX42" fmla="*/ 216872 w 778320"/>
              <a:gd name="connsiteY42" fmla="*/ 85792 h 720001"/>
              <a:gd name="connsiteX43" fmla="*/ 216872 w 778320"/>
              <a:gd name="connsiteY43" fmla="*/ 28129 h 720001"/>
              <a:gd name="connsiteX44" fmla="*/ 245001 w 778320"/>
              <a:gd name="connsiteY44" fmla="*/ 0 h 720001"/>
            </a:gdLst>
            <a:ahLst/>
            <a:cxnLst/>
            <a:rect l="l" t="t" r="r" b="b"/>
            <a:pathLst>
              <a:path w="778320" h="720001">
                <a:moveTo>
                  <a:pt x="56258" y="333700"/>
                </a:moveTo>
                <a:lnTo>
                  <a:pt x="56258" y="627457"/>
                </a:lnTo>
                <a:cubicBezTo>
                  <a:pt x="56258" y="637115"/>
                  <a:pt x="60008" y="646116"/>
                  <a:pt x="66946" y="653054"/>
                </a:cubicBezTo>
                <a:cubicBezTo>
                  <a:pt x="73885" y="659899"/>
                  <a:pt x="82980" y="663743"/>
                  <a:pt x="92544" y="663743"/>
                </a:cubicBezTo>
                <a:lnTo>
                  <a:pt x="685683" y="663743"/>
                </a:lnTo>
                <a:cubicBezTo>
                  <a:pt x="695341" y="663743"/>
                  <a:pt x="704342" y="659993"/>
                  <a:pt x="711281" y="653054"/>
                </a:cubicBezTo>
                <a:cubicBezTo>
                  <a:pt x="718125" y="646116"/>
                  <a:pt x="721969" y="637021"/>
                  <a:pt x="721969" y="627457"/>
                </a:cubicBezTo>
                <a:lnTo>
                  <a:pt x="721969" y="333700"/>
                </a:lnTo>
                <a:close/>
                <a:moveTo>
                  <a:pt x="92544" y="142049"/>
                </a:moveTo>
                <a:cubicBezTo>
                  <a:pt x="72478" y="142049"/>
                  <a:pt x="56258" y="158364"/>
                  <a:pt x="56258" y="178336"/>
                </a:cubicBezTo>
                <a:lnTo>
                  <a:pt x="56258" y="277443"/>
                </a:lnTo>
                <a:lnTo>
                  <a:pt x="721969" y="277443"/>
                </a:lnTo>
                <a:lnTo>
                  <a:pt x="721969" y="178336"/>
                </a:lnTo>
                <a:cubicBezTo>
                  <a:pt x="721969" y="158270"/>
                  <a:pt x="705655" y="142049"/>
                  <a:pt x="685683" y="142049"/>
                </a:cubicBezTo>
                <a:lnTo>
                  <a:pt x="561355" y="142049"/>
                </a:lnTo>
                <a:lnTo>
                  <a:pt x="561355" y="201026"/>
                </a:lnTo>
                <a:cubicBezTo>
                  <a:pt x="561355" y="216591"/>
                  <a:pt x="548790" y="229249"/>
                  <a:pt x="533226" y="229249"/>
                </a:cubicBezTo>
                <a:cubicBezTo>
                  <a:pt x="517661" y="229249"/>
                  <a:pt x="505097" y="216685"/>
                  <a:pt x="505097" y="201120"/>
                </a:cubicBezTo>
                <a:lnTo>
                  <a:pt x="505097" y="142049"/>
                </a:lnTo>
                <a:lnTo>
                  <a:pt x="273129" y="142049"/>
                </a:lnTo>
                <a:lnTo>
                  <a:pt x="273129" y="201026"/>
                </a:lnTo>
                <a:cubicBezTo>
                  <a:pt x="273129" y="216591"/>
                  <a:pt x="260565" y="229249"/>
                  <a:pt x="245001" y="229249"/>
                </a:cubicBezTo>
                <a:cubicBezTo>
                  <a:pt x="229436" y="229249"/>
                  <a:pt x="216872" y="216685"/>
                  <a:pt x="216872" y="201120"/>
                </a:cubicBezTo>
                <a:lnTo>
                  <a:pt x="216872" y="142049"/>
                </a:lnTo>
                <a:close/>
                <a:moveTo>
                  <a:pt x="245001" y="0"/>
                </a:moveTo>
                <a:cubicBezTo>
                  <a:pt x="260565" y="0"/>
                  <a:pt x="273129" y="12564"/>
                  <a:pt x="273129" y="28129"/>
                </a:cubicBezTo>
                <a:lnTo>
                  <a:pt x="273129" y="85792"/>
                </a:lnTo>
                <a:lnTo>
                  <a:pt x="505097" y="85792"/>
                </a:lnTo>
                <a:lnTo>
                  <a:pt x="505097" y="28129"/>
                </a:lnTo>
                <a:cubicBezTo>
                  <a:pt x="505097" y="12564"/>
                  <a:pt x="517661" y="0"/>
                  <a:pt x="533226" y="0"/>
                </a:cubicBezTo>
                <a:cubicBezTo>
                  <a:pt x="548790" y="0"/>
                  <a:pt x="561355" y="12564"/>
                  <a:pt x="561355" y="28129"/>
                </a:cubicBezTo>
                <a:lnTo>
                  <a:pt x="561355" y="85792"/>
                </a:lnTo>
                <a:lnTo>
                  <a:pt x="685683" y="85792"/>
                </a:lnTo>
                <a:cubicBezTo>
                  <a:pt x="736784" y="85792"/>
                  <a:pt x="778227" y="127235"/>
                  <a:pt x="778320" y="178336"/>
                </a:cubicBezTo>
                <a:lnTo>
                  <a:pt x="778320" y="627457"/>
                </a:lnTo>
                <a:cubicBezTo>
                  <a:pt x="778320" y="678370"/>
                  <a:pt x="736690" y="720001"/>
                  <a:pt x="685777" y="720001"/>
                </a:cubicBezTo>
                <a:lnTo>
                  <a:pt x="92544" y="720001"/>
                </a:lnTo>
                <a:cubicBezTo>
                  <a:pt x="41631" y="720001"/>
                  <a:pt x="0" y="678370"/>
                  <a:pt x="0" y="627457"/>
                </a:cubicBezTo>
                <a:lnTo>
                  <a:pt x="0" y="333700"/>
                </a:lnTo>
                <a:lnTo>
                  <a:pt x="0" y="277443"/>
                </a:lnTo>
                <a:lnTo>
                  <a:pt x="0" y="178336"/>
                </a:lnTo>
                <a:cubicBezTo>
                  <a:pt x="0" y="127235"/>
                  <a:pt x="41443" y="85792"/>
                  <a:pt x="92544" y="85792"/>
                </a:cubicBezTo>
                <a:lnTo>
                  <a:pt x="216872" y="85792"/>
                </a:lnTo>
                <a:lnTo>
                  <a:pt x="216872" y="28129"/>
                </a:lnTo>
                <a:cubicBezTo>
                  <a:pt x="216872" y="12564"/>
                  <a:pt x="229436" y="0"/>
                  <a:pt x="245001" y="0"/>
                </a:cubicBezTo>
                <a:close/>
              </a:path>
            </a:pathLst>
          </a:custGeom>
          <a:solidFill>
            <a:schemeClr val="bg1"/>
          </a:solidFill>
          <a:ln cap="flat">
            <a:noFill/>
            <a:prstDash val="solid"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3" name="标题 1"/>
          <p:cNvSpPr txBox="1"/>
          <p:nvPr/>
        </p:nvSpPr>
        <p:spPr>
          <a:xfrm>
            <a:off x="2051336" y="1452852"/>
            <a:ext cx="8953214" cy="377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农村消费市场的潜力</a:t>
            </a:r>
            <a:endParaRPr kumimoji="1" lang="zh-CN" altLang="en-US"/>
          </a:p>
        </p:txBody>
      </p:sp>
      <p:sp>
        <p:nvSpPr>
          <p:cNvPr id="14" name="标题 1"/>
          <p:cNvSpPr txBox="1"/>
          <p:nvPr/>
        </p:nvSpPr>
        <p:spPr>
          <a:xfrm>
            <a:off x="2051336" y="3881244"/>
            <a:ext cx="8940514" cy="377527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/>
          <a:lstStyle/>
          <a:p>
            <a:pPr algn="l">
              <a:lnSpc>
                <a:spcPct val="130000"/>
              </a:lnSpc>
            </a:pPr>
            <a:r>
              <a:rPr kumimoji="1" lang="en-US" altLang="zh-CN" sz="1600">
                <a:ln w="12700">
                  <a:noFill/>
                </a:ln>
                <a:solidFill>
                  <a:srgbClr val="262626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农业产业的经济贡献</a:t>
            </a:r>
            <a:endParaRPr kumimoji="1" lang="zh-CN" altLang="en-US"/>
          </a:p>
        </p:txBody>
      </p:sp>
      <p:sp>
        <p:nvSpPr>
          <p:cNvPr id="15" name="标题 1"/>
          <p:cNvSpPr txBox="1"/>
          <p:nvPr/>
        </p:nvSpPr>
        <p:spPr>
          <a:xfrm>
            <a:off x="765716" y="326456"/>
            <a:ext cx="10753183" cy="468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ctr"/>
          <a:lstStyle/>
          <a:p>
            <a:pPr algn="l">
              <a:lnSpc>
                <a:spcPct val="110000"/>
              </a:lnSpc>
            </a:pPr>
            <a:r>
              <a:rPr kumimoji="1" lang="en-US" altLang="zh-CN" sz="2800">
                <a:ln w="12700">
                  <a:noFill/>
                </a:ln>
                <a:solidFill>
                  <a:srgbClr val="629728">
                    <a:alpha val="100000"/>
                  </a:srgbClr>
                </a:solidFill>
                <a:latin typeface="Source Han Sans CN Bold"/>
                <a:ea typeface="Source Han Sans CN Bold"/>
                <a:cs typeface="Source Han Sans CN Bold"/>
              </a:rPr>
              <a:t>经济内循环的关键</a:t>
            </a:r>
            <a:endParaRPr kumimoji="1" lang="zh-CN" altLang="en-US"/>
          </a:p>
        </p:txBody>
      </p:sp>
      <p:sp>
        <p:nvSpPr>
          <p:cNvPr id="16" name="标题 1"/>
          <p:cNvSpPr txBox="1"/>
          <p:nvPr/>
        </p:nvSpPr>
        <p:spPr>
          <a:xfrm flipH="1" flipV="1">
            <a:off x="342899" y="356192"/>
            <a:ext cx="341434" cy="396000"/>
          </a:xfrm>
          <a:prstGeom prst="parallelogram">
            <a:avLst>
              <a:gd name="adj" fmla="val 83922"/>
            </a:avLst>
          </a:prstGeom>
          <a:solidFill>
            <a:schemeClr val="accent1">
              <a:lumMod val="60000"/>
              <a:lumOff val="40000"/>
            </a:schemeClr>
          </a:soli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sp>
        <p:nvSpPr>
          <p:cNvPr id="17" name="标题 1"/>
          <p:cNvSpPr txBox="1"/>
          <p:nvPr/>
        </p:nvSpPr>
        <p:spPr>
          <a:xfrm flipH="1" flipV="1">
            <a:off x="0" y="356192"/>
            <a:ext cx="569896" cy="396000"/>
          </a:xfrm>
          <a:custGeom>
            <a:avLst/>
            <a:gdLst>
              <a:gd name="connsiteX0" fmla="*/ 569896 w 569896"/>
              <a:gd name="connsiteY0" fmla="*/ 325652 h 325652"/>
              <a:gd name="connsiteX1" fmla="*/ 0 w 569896"/>
              <a:gd name="connsiteY1" fmla="*/ 325652 h 325652"/>
              <a:gd name="connsiteX2" fmla="*/ 273294 w 569896"/>
              <a:gd name="connsiteY2" fmla="*/ 0 h 325652"/>
              <a:gd name="connsiteX3" fmla="*/ 569896 w 569896"/>
              <a:gd name="connsiteY3" fmla="*/ 0 h 325652"/>
            </a:gdLst>
            <a:ahLst/>
            <a:cxnLst/>
            <a:rect l="l" t="t" r="r" b="b"/>
            <a:pathLst>
              <a:path w="569896" h="325652">
                <a:moveTo>
                  <a:pt x="569896" y="325652"/>
                </a:moveTo>
                <a:lnTo>
                  <a:pt x="0" y="325652"/>
                </a:lnTo>
                <a:lnTo>
                  <a:pt x="273294" y="0"/>
                </a:lnTo>
                <a:lnTo>
                  <a:pt x="569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/>
              </a:gs>
            </a:gsLst>
            <a:lin ang="0" scaled="0"/>
          </a:gradFill>
          <a:ln w="9525" cap="flat">
            <a:noFill/>
            <a:miter/>
          </a:ln>
        </p:spPr>
        <p:txBody>
          <a:bodyPr vert="horz" wrap="square" lIns="91440" tIns="45720" rIns="91440" bIns="45720" rtlCol="0" anchor="ctr"/>
          <a:lstStyle/>
          <a:p>
            <a:pPr algn="l">
              <a:lnSpc>
                <a:spcPct val="110000"/>
              </a:lnSpc>
            </a:pPr>
            <a:endParaRPr kumimoji="1" lang="zh-CN" altLang="en-US"/>
          </a:p>
        </p:txBody>
      </p:sp>
      <p:cxnSp>
        <p:nvCxnSpPr>
          <p:cNvPr id="18" name="标题 1"/>
          <p:cNvCxnSpPr/>
          <p:nvPr/>
        </p:nvCxnSpPr>
        <p:spPr>
          <a:xfrm>
            <a:off x="404053" y="924812"/>
            <a:ext cx="3406412" cy="0"/>
          </a:xfrm>
          <a:prstGeom prst="line">
            <a:avLst/>
          </a:prstGeom>
          <a:noFill/>
          <a:ln w="6350" cap="sq">
            <a:gradFill>
              <a:gsLst>
                <a:gs pos="4000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  <p:cxnSp>
        <p:nvCxnSpPr>
          <p:cNvPr id="19" name="标题 1"/>
          <p:cNvCxnSpPr/>
          <p:nvPr/>
        </p:nvCxnSpPr>
        <p:spPr>
          <a:xfrm>
            <a:off x="1597853" y="865774"/>
            <a:ext cx="2733312" cy="0"/>
          </a:xfrm>
          <a:prstGeom prst="line">
            <a:avLst/>
          </a:prstGeom>
          <a:noFill/>
          <a:ln w="6350" cap="sq">
            <a:gradFill>
              <a:gsLst>
                <a:gs pos="0">
                  <a:schemeClr val="accent1"/>
                </a:gs>
                <a:gs pos="100000">
                  <a:schemeClr val="bg1"/>
                </a:gs>
              </a:gsLst>
              <a:lin ang="10800000" scaled="0"/>
            </a:gradFill>
            <a:miter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629728"/>
      </a:accent1>
      <a:accent2>
        <a:srgbClr val="297D53"/>
      </a:accent2>
      <a:accent3>
        <a:srgbClr val="297D53"/>
      </a:accent3>
      <a:accent4>
        <a:srgbClr val="30937B"/>
      </a:accent4>
      <a:accent5>
        <a:srgbClr val="2D8DA8"/>
      </a:accent5>
      <a:accent6>
        <a:srgbClr val="08A5EF"/>
      </a:accent6>
      <a:hlink>
        <a:srgbClr val="B25C05"/>
      </a:hlink>
      <a:folHlink>
        <a:srgbClr val="715C21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727</Words>
  <Application>Microsoft Office PowerPoint</Application>
  <PresentationFormat>宽屏</PresentationFormat>
  <Paragraphs>119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Arial</vt:lpstr>
      <vt:lpstr>Source Han Sans CN Bold</vt:lpstr>
      <vt:lpstr>OPPOSans B</vt:lpstr>
      <vt:lpstr>OPPOSans H</vt:lpstr>
      <vt:lpstr>Source Han Sans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凯楠 陈</cp:lastModifiedBy>
  <cp:revision>3</cp:revision>
  <dcterms:modified xsi:type="dcterms:W3CDTF">2025-04-18T16:07:32Z</dcterms:modified>
</cp:coreProperties>
</file>