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</p:sldIdLst>
  <p:sldSz cx="12192000" cy="6858000"/>
  <p:notesSz cx="6858000" cy="9144000"/>
  <p:embeddedFontLst>
    <p:embeddedFont>
      <p:font typeface="Source Han Sans CN Regular" panose="020B0A00000000000000" charset="-122"/>
      <p:bold r:id="rId27"/>
    </p:embeddedFont>
    <p:embeddedFont>
      <p:font typeface="Source Han Sans" panose="020B0400000000000000" charset="-122"/>
      <p:regular r:id="rId28"/>
    </p:embeddedFont>
    <p:embeddedFont>
      <p:font typeface="OPPOSans H" panose="00020600040101010101" charset="-122"/>
      <p:regular r:id="rId29"/>
    </p:embeddedFont>
    <p:embeddedFont>
      <p:font typeface="Source Han Sans CN Bold" panose="020B0800000000000000" charset="-122"/>
      <p:bold r:id="rId30"/>
    </p:embeddedFont>
    <p:embeddedFont>
      <p:font typeface="OPPOSans B" panose="00020600040101010101" charset="-122"/>
      <p:regular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7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3004325">
            <a:off x="9647984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459129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84956" y="4606256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7660" y="2436685"/>
            <a:ext cx="5725478" cy="1991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聚焦三农：农民、农业、农村</a:t>
            </a: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>
            <a:off x="1842991" y="4672527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>
            <a:off x="557660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204716" y="5469405"/>
            <a:ext cx="11024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主讲人：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04627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078359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739063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225326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748802" y="6238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2220838" y="1579881"/>
            <a:ext cx="492795" cy="391083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ahLst/>
            <a:cxnLst/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43809" y="2250565"/>
            <a:ext cx="5004461" cy="1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2892" y="1552708"/>
            <a:ext cx="188964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 dirty="0" smtClean="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557660" y="2229816"/>
            <a:ext cx="1169005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974868" y="5469405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</a:rPr>
              <a:t>苏若杭</a:t>
            </a:r>
            <a:endParaRPr kumimoji="1" lang="zh-CN" altLang="en-US" dirty="0"/>
          </a:p>
        </p:txBody>
      </p:sp>
      <p:sp>
        <p:nvSpPr>
          <p:cNvPr id="23" name="标题 1"/>
          <p:cNvSpPr txBox="1"/>
          <p:nvPr/>
        </p:nvSpPr>
        <p:spPr>
          <a:xfrm>
            <a:off x="4328474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 dirty="0"/>
          </a:p>
        </p:txBody>
      </p:sp>
      <p:sp>
        <p:nvSpPr>
          <p:cNvPr id="24" name="标题 1"/>
          <p:cNvSpPr txBox="1"/>
          <p:nvPr/>
        </p:nvSpPr>
        <p:spPr>
          <a:xfrm>
            <a:off x="3320096" y="5415444"/>
            <a:ext cx="197178" cy="204996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03365" y="5415444"/>
            <a:ext cx="189243" cy="204996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98995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7294759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29" name="标题 1"/>
          <p:cNvSpPr txBox="1"/>
          <p:nvPr/>
        </p:nvSpPr>
        <p:spPr>
          <a:xfrm>
            <a:off x="141831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487717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99779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6323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57728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44506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03546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27431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351316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9227714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933431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11303228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5400000">
            <a:off x="10587221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5782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4919" y="0"/>
            <a:ext cx="14376920" cy="7605464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 rot="18900000">
            <a:off x="4229664" y="2349320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048263" y="2284898"/>
            <a:ext cx="892296" cy="6583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8900000">
            <a:off x="10990926" y="702771"/>
            <a:ext cx="437388" cy="437388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8900000">
            <a:off x="10524757" y="602401"/>
            <a:ext cx="249530" cy="249530"/>
          </a:xfrm>
          <a:prstGeom prst="roundRect">
            <a:avLst>
              <a:gd name="adj" fmla="val 1618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8900000">
            <a:off x="1735774" y="3588350"/>
            <a:ext cx="1503446" cy="1503446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8900000">
            <a:off x="-784500" y="-779958"/>
            <a:ext cx="4086542" cy="4086542"/>
          </a:xfrm>
          <a:prstGeom prst="roundRect">
            <a:avLst>
              <a:gd name="adj" fmla="val 6929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51450" y="1975291"/>
            <a:ext cx="2691725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1450" y="1610112"/>
            <a:ext cx="2691725" cy="7674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635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Contents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8900000">
            <a:off x="4231667" y="1257473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048263" y="1193051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19733" y="119305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</a:t>
            </a:r>
            <a:r>
              <a:rPr kumimoji="1" lang="zh-CN" altLang="en-US" sz="1800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之农民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标题 1"/>
          <p:cNvSpPr txBox="1"/>
          <p:nvPr/>
        </p:nvSpPr>
        <p:spPr>
          <a:xfrm rot="18900000">
            <a:off x="4231667" y="3383695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048263" y="3319273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992050" y="3267818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农之农村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 rot="18900000">
            <a:off x="4231667" y="4446806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4048263" y="4382384"/>
            <a:ext cx="892296" cy="6583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989052" y="4379960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农发展成就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 rot="18900000">
            <a:off x="4231667" y="5509917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048263" y="5445495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05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992051" y="544307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面临的挑战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23" name="标题 1"/>
          <p:cNvSpPr txBox="1"/>
          <p:nvPr/>
        </p:nvSpPr>
        <p:spPr>
          <a:xfrm rot="18900000">
            <a:off x="8044654" y="1257473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861250" y="1193051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06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616280" y="114781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未来展望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30" name="标题 1"/>
          <p:cNvSpPr txBox="1"/>
          <p:nvPr/>
        </p:nvSpPr>
        <p:spPr>
          <a:xfrm>
            <a:off x="4940559" y="2282474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之农业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31" name="标题 1"/>
          <p:cNvSpPr txBox="1"/>
          <p:nvPr/>
        </p:nvSpPr>
        <p:spPr>
          <a:xfrm rot="18900000">
            <a:off x="-1398059" y="4905545"/>
            <a:ext cx="4086542" cy="4086542"/>
          </a:xfrm>
          <a:prstGeom prst="roundRect">
            <a:avLst>
              <a:gd name="adj" fmla="val 692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三农之农民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01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820933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01495" y="1808163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4390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我国农民数量庞大，占人口比重较高，是农业生产主力军。家庭经营性收入占农民收入一定比例，工资性收入、转移性收入等占比逐步提升，收入来源多元化趋势明显。
以某地区为例，家庭经营性收入占比从十年前的60%降至40%，工资性收入从30%升至45%，转移性收入从10%增至15%。</a:t>
            </a:r>
            <a:endParaRPr kumimoji="1" lang="zh-CN" altLang="en-US" dirty="0"/>
          </a:p>
        </p:txBody>
      </p:sp>
      <p:sp>
        <p:nvSpPr>
          <p:cNvPr id="6" name="标题 1"/>
          <p:cNvSpPr txBox="1"/>
          <p:nvPr/>
        </p:nvSpPr>
        <p:spPr>
          <a:xfrm>
            <a:off x="4488941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367468" y="1808161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90027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农民受教育水平逐步提升，但区域差异依然存在。东部地区农民受教育程度相对较高，中西部部分偏远地区农民受教育程度提升较慢。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据统计，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东部地区农民高中及以上学历占比达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30%，而中西部偏远地区该比例仅10%左右，教育投入和资源分配不均是主要原因。</a:t>
            </a:r>
            <a:endParaRPr kumimoji="1" lang="zh-CN" altLang="en-US" sz="1230" dirty="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8156950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037512" y="1808163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347419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农民职业化发展逐渐受到重视，新型职业农民培训广泛开展。越来越多农民掌握专业农业技能，成为农业现代化的重要力量。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某农业大省每年培训新型职业农民超10万人次，涵盖种植、养殖、农产品加工等多领域，培训后农民生产经营效益普遍提高20%以上。</a:t>
            </a:r>
            <a:endParaRPr kumimoji="1" lang="zh-CN" altLang="en-US" sz="1230" dirty="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10480945" y="5200651"/>
            <a:ext cx="473075" cy="47307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1068320" y="4908551"/>
            <a:ext cx="250825" cy="2508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93279" y="1655763"/>
            <a:ext cx="323850" cy="32385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02448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66431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34439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565445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职业化发展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884744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受教育程度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216737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数量规模与收入结构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农民现状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10491273" y="3773451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81653" y="3711074"/>
            <a:ext cx="102702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144573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76853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7820635">
            <a:off x="-196345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91605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1601" y="2061115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农民辛勤耕耘，保障国家粮食安全，产出大量农产品。我国粮食总产量连续多年稳定增长，农民功不可没。</a:t>
            </a:r>
            <a:r>
              <a:rPr kumimoji="1" lang="en-US" altLang="zh-CN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2024年我国粮食总产量达6.8亿吨，较十年前增长10%，农民人均粮食产量贡献从400公斤增至450公斤。</a:t>
            </a:r>
            <a:endParaRPr kumimoji="1" lang="zh-CN" altLang="en-US" dirty="0"/>
          </a:p>
        </p:txBody>
      </p:sp>
      <p:sp>
        <p:nvSpPr>
          <p:cNvPr id="10" name="标题 1"/>
          <p:cNvSpPr txBox="1"/>
          <p:nvPr/>
        </p:nvSpPr>
        <p:spPr>
          <a:xfrm>
            <a:off x="10741854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274134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688886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86954" y="2132856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传承乡村传统农耕文化、民俗文化等，丰富乡村文化内涵。各地民俗活动、传统技艺得以延续，乡村文化魅力彰显。某地传统民俗活动“花灯节”传承百年，农民积极参与制作花灯、组织表演，吸引大量游客，带动乡村文化产业发展。</a:t>
            </a:r>
            <a:endParaRPr kumimoji="1" lang="zh-CN" altLang="en-US" sz="105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1091600" y="1635725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粮食供应保障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688881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文化传承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7820635">
            <a:off x="5404534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7820635">
            <a:off x="108455" y="4098084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396405" y="4725144"/>
            <a:ext cx="9556012" cy="8445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农民在生态保护方面发挥重要作用，参与退耕还林还草等生态工程。农村生态环境得到改善，生态效益显著。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近五年来，全国退耕还林还草面积超1亿亩，参与农民达数千万，相关地区森林覆盖率平均提高5个百分点，水土流失等生态问题得到有效缓解。</a:t>
            </a:r>
            <a:endParaRPr kumimoji="1"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1396400" y="4327182"/>
            <a:ext cx="955100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生态保护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396405" y="3802848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农民贡献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三农之农业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660400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62515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9523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种植业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50046" y="2955979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粮食作物种植规模稳定，水稻、小麦、玉米等主粮产量持续增长。经济作物种植结构优化，棉花、油菜等产量满足国内需求。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2024年我国水稻种植面积达4.5亿亩，产量2.1亿吨；棉花种植面积5000万亩，产量600万吨，种植技术不断改进，单产逐年提高。</a:t>
            </a:r>
            <a:endParaRPr kumimoji="1" lang="zh-CN" altLang="en-US" dirty="0"/>
          </a:p>
        </p:txBody>
      </p:sp>
      <p:sp>
        <p:nvSpPr>
          <p:cNvPr id="7" name="标题 1"/>
          <p:cNvSpPr txBox="1"/>
          <p:nvPr/>
        </p:nvSpPr>
        <p:spPr>
          <a:xfrm>
            <a:off x="3445933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540764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635056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畜牧业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635056" y="2996952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生猪、牛羊等养殖数量稳定，规模化养殖占比提升。养殖模式向生态化、智能化转变，畜产品质量安全水平提高。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某大型生猪养殖企业采用智能化养殖系统，生猪存栏量达百万头，养殖成本降低15%，猪肉质量抽检合格率保持在99%以上。</a:t>
            </a:r>
            <a:endParaRPr kumimoji="1" lang="zh-CN" altLang="en-US" dirty="0"/>
          </a:p>
        </p:txBody>
      </p:sp>
      <p:sp>
        <p:nvSpPr>
          <p:cNvPr id="11" name="标题 1"/>
          <p:cNvSpPr txBox="1"/>
          <p:nvPr/>
        </p:nvSpPr>
        <p:spPr>
          <a:xfrm>
            <a:off x="6231466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333581" y="2924944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420589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渔业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42465" y="2996952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淡水渔业、海洋渔业产量稳定增长，捕捞与养殖并重。渔业资源保护意识增强，可持续发展能力提升。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2024年我国淡水渔业产量达3000万吨，海洋渔业产量2500万吨，部分沿海地区推广生态养殖模式，渔业资源恢复良好。</a:t>
            </a:r>
            <a:endParaRPr kumimoji="1" lang="zh-CN" altLang="en-US" dirty="0"/>
          </a:p>
        </p:txBody>
      </p:sp>
      <p:sp>
        <p:nvSpPr>
          <p:cNvPr id="15" name="标题 1"/>
          <p:cNvSpPr txBox="1"/>
          <p:nvPr/>
        </p:nvSpPr>
        <p:spPr>
          <a:xfrm>
            <a:off x="9017000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119115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206123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林业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206123" y="3010217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森林覆盖率持续提升，木材及林产品产出稳定。林业生态功能增强，木材加工等林产业不断发展。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近十年我国森林覆盖率从20%提高至23%，木材年产量稳定在8000万立方米，林产品加工企业超10万家，吸纳大量农村劳动力就业。</a:t>
            </a:r>
            <a:endParaRPr kumimoji="1"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农业类型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0" y="0"/>
            <a:ext cx="1222144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1800000">
            <a:off x="10955217" y="5207634"/>
            <a:ext cx="253413" cy="467270"/>
          </a:xfrm>
          <a:custGeom>
            <a:avLst/>
            <a:gdLst>
              <a:gd name="connsiteX0" fmla="*/ 0 w 253413"/>
              <a:gd name="connsiteY0" fmla="*/ 306058 h 467270"/>
              <a:gd name="connsiteX1" fmla="*/ 253413 w 253413"/>
              <a:gd name="connsiteY1" fmla="*/ 0 h 467270"/>
              <a:gd name="connsiteX2" fmla="*/ 117433 w 253413"/>
              <a:gd name="connsiteY2" fmla="*/ 467270 h 467270"/>
              <a:gd name="connsiteX3" fmla="*/ 0 w 253413"/>
              <a:gd name="connsiteY3" fmla="*/ 306058 h 467270"/>
            </a:gdLst>
            <a:ahLst/>
            <a:cxnLst/>
            <a:rect l="l" t="t" r="r" b="b"/>
            <a:pathLst>
              <a:path w="253413" h="467270">
                <a:moveTo>
                  <a:pt x="0" y="306058"/>
                </a:moveTo>
                <a:lnTo>
                  <a:pt x="253413" y="0"/>
                </a:lnTo>
                <a:lnTo>
                  <a:pt x="117433" y="467270"/>
                </a:lnTo>
                <a:lnTo>
                  <a:pt x="0" y="30605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79465" y="1996758"/>
            <a:ext cx="3497580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1304627">
            <a:off x="7491907" y="4829038"/>
            <a:ext cx="3908387" cy="741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800000">
            <a:off x="7769024" y="5221003"/>
            <a:ext cx="207219" cy="440089"/>
          </a:xfrm>
          <a:custGeom>
            <a:avLst/>
            <a:gdLst>
              <a:gd name="connsiteX0" fmla="*/ 0 w 207219"/>
              <a:gd name="connsiteY0" fmla="*/ 279388 h 440089"/>
              <a:gd name="connsiteX1" fmla="*/ 207219 w 207219"/>
              <a:gd name="connsiteY1" fmla="*/ 0 h 440089"/>
              <a:gd name="connsiteX2" fmla="*/ 125936 w 207219"/>
              <a:gd name="connsiteY2" fmla="*/ 440089 h 440089"/>
              <a:gd name="connsiteX3" fmla="*/ 0 w 207219"/>
              <a:gd name="connsiteY3" fmla="*/ 279388 h 440089"/>
            </a:gdLst>
            <a:ahLst/>
            <a:cxnLst/>
            <a:rect l="l" t="t" r="r" b="b"/>
            <a:pathLst>
              <a:path w="207219" h="440089">
                <a:moveTo>
                  <a:pt x="0" y="279388"/>
                </a:moveTo>
                <a:lnTo>
                  <a:pt x="207219" y="0"/>
                </a:lnTo>
                <a:lnTo>
                  <a:pt x="125936" y="440089"/>
                </a:lnTo>
                <a:lnTo>
                  <a:pt x="0" y="27938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900477" y="1996758"/>
            <a:ext cx="3992880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1304627">
            <a:off x="4255819" y="4829038"/>
            <a:ext cx="3908387" cy="741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486956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753525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857214" y="2212848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科技化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57214" y="2749341"/>
            <a:ext cx="2686466" cy="18101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农业科技创新成果广泛应用，良种培育、智慧农业等助力农业增产增效。农业科技成果转化率不断提高，农业科技进步贡献率显著提升。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某科研机构培育的高产水稻新品种在全国推广种植，平均亩产提高100公斤；智慧农业系统应用面积超1亿亩，农业科技进步贡献率从十年前的50%提高至60%。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8032790" y="2249469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产业化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82170" y="2826473"/>
            <a:ext cx="2686466" cy="182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农业产业化龙头企业带动作用明显，产业链不断延伸。农产品加工、冷链物流等产业发展迅速，农业附加值显著提高。
全国农业产业化龙头企业超10万家，带动农户超1亿户；农产品加工业产值达10万亿元，冷链物流覆盖率达到80%，农产品损耗率降低10个百分点。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800000">
            <a:off x="919282" y="5588371"/>
            <a:ext cx="414438" cy="27938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800000">
            <a:off x="4416225" y="5221003"/>
            <a:ext cx="207219" cy="440089"/>
          </a:xfrm>
          <a:custGeom>
            <a:avLst/>
            <a:gdLst>
              <a:gd name="connsiteX0" fmla="*/ 0 w 207219"/>
              <a:gd name="connsiteY0" fmla="*/ 279388 h 440089"/>
              <a:gd name="connsiteX1" fmla="*/ 207219 w 207219"/>
              <a:gd name="connsiteY1" fmla="*/ 0 h 440089"/>
              <a:gd name="connsiteX2" fmla="*/ 125936 w 207219"/>
              <a:gd name="connsiteY2" fmla="*/ 440089 h 440089"/>
              <a:gd name="connsiteX3" fmla="*/ 0 w 207219"/>
              <a:gd name="connsiteY3" fmla="*/ 279388 h 440089"/>
            </a:gdLst>
            <a:ahLst/>
            <a:cxnLst/>
            <a:rect l="l" t="t" r="r" b="b"/>
            <a:pathLst>
              <a:path w="207219" h="440089">
                <a:moveTo>
                  <a:pt x="0" y="279388"/>
                </a:moveTo>
                <a:lnTo>
                  <a:pt x="207219" y="0"/>
                </a:lnTo>
                <a:lnTo>
                  <a:pt x="125936" y="440089"/>
                </a:lnTo>
                <a:lnTo>
                  <a:pt x="0" y="27938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67823" y="1996758"/>
            <a:ext cx="3403214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21304627">
            <a:off x="779006" y="4834369"/>
            <a:ext cx="4032666" cy="742521"/>
          </a:xfrm>
          <a:custGeom>
            <a:avLst/>
            <a:gdLst>
              <a:gd name="connsiteX0" fmla="*/ 3661826 w 4032666"/>
              <a:gd name="connsiteY0" fmla="*/ 0 h 742521"/>
              <a:gd name="connsiteX1" fmla="*/ 4032666 w 4032666"/>
              <a:gd name="connsiteY1" fmla="*/ 370841 h 742521"/>
              <a:gd name="connsiteX2" fmla="*/ 3661826 w 4032666"/>
              <a:gd name="connsiteY2" fmla="*/ 741681 h 742521"/>
              <a:gd name="connsiteX3" fmla="*/ 3272871 w 4032666"/>
              <a:gd name="connsiteY3" fmla="*/ 741681 h 742521"/>
              <a:gd name="connsiteX4" fmla="*/ 3272871 w 4032666"/>
              <a:gd name="connsiteY4" fmla="*/ 742521 h 742521"/>
              <a:gd name="connsiteX5" fmla="*/ 0 w 4032666"/>
              <a:gd name="connsiteY5" fmla="*/ 742521 h 742521"/>
              <a:gd name="connsiteX6" fmla="*/ 0 w 4032666"/>
              <a:gd name="connsiteY6" fmla="*/ 841 h 742521"/>
              <a:gd name="connsiteX7" fmla="*/ 1122297 w 4032666"/>
              <a:gd name="connsiteY7" fmla="*/ 841 h 742521"/>
              <a:gd name="connsiteX8" fmla="*/ 1130635 w 4032666"/>
              <a:gd name="connsiteY8" fmla="*/ 0 h 742521"/>
            </a:gdLst>
            <a:ahLst/>
            <a:cxnLst/>
            <a:rect l="l" t="t" r="r" b="b"/>
            <a:pathLst>
              <a:path w="4032666" h="742521">
                <a:moveTo>
                  <a:pt x="3661826" y="0"/>
                </a:moveTo>
                <a:cubicBezTo>
                  <a:pt x="3866635" y="1"/>
                  <a:pt x="4032666" y="166032"/>
                  <a:pt x="4032666" y="370841"/>
                </a:cubicBezTo>
                <a:cubicBezTo>
                  <a:pt x="4032666" y="575650"/>
                  <a:pt x="3866635" y="741681"/>
                  <a:pt x="3661826" y="741681"/>
                </a:cubicBezTo>
                <a:lnTo>
                  <a:pt x="3272871" y="741681"/>
                </a:lnTo>
                <a:lnTo>
                  <a:pt x="3272871" y="742521"/>
                </a:lnTo>
                <a:lnTo>
                  <a:pt x="0" y="742521"/>
                </a:lnTo>
                <a:lnTo>
                  <a:pt x="0" y="841"/>
                </a:lnTo>
                <a:lnTo>
                  <a:pt x="1122297" y="841"/>
                </a:lnTo>
                <a:lnTo>
                  <a:pt x="113063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195117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523036" y="2249469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机械化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523036" y="2865012"/>
            <a:ext cx="2686466" cy="17577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22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农业机械保有量大幅增加，耕种收综合机械化率显著提升。农机装备智能化水平提高，作业效率和质量大幅提高。
我国农机总动力达10亿千瓦，耕种收综合机械化率从十年前的50%提高至70%，智能农机装备占比达20%，作业精度和效率提升30%以上。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04855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34039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060937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162242" y="5164849"/>
            <a:ext cx="380153" cy="344653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43485" y="5164848"/>
            <a:ext cx="365671" cy="344653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4867403" y="5164849"/>
            <a:ext cx="344603" cy="344653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13214841">
            <a:off x="3357441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3214841">
            <a:off x="6664521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13214841">
            <a:off x="9925882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三农之农村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0"/>
            <a:ext cx="121967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5400000">
            <a:off x="-2319833" y="5755285"/>
            <a:ext cx="6974007" cy="5105400"/>
          </a:xfrm>
          <a:prstGeom prst="hexagon">
            <a:avLst/>
          </a:prstGeom>
          <a:solidFill>
            <a:schemeClr val="bg1">
              <a:lumMod val="95000"/>
              <a:alpha val="53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333626" y="2219390"/>
            <a:ext cx="4311289" cy="3254680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6200000">
            <a:off x="4003124" y="2219390"/>
            <a:ext cx="4311290" cy="3254679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>
            <a:off x="7672621" y="2219390"/>
            <a:ext cx="4311290" cy="3254679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129350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交通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2176449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9" name="标题 1"/>
          <p:cNvSpPr txBox="1"/>
          <p:nvPr/>
        </p:nvSpPr>
        <p:spPr>
          <a:xfrm>
            <a:off x="1129350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农村公路里程大幅增加，道路硬化率不断提高。农村交通条件改善，农产品运输和农民出行更加便捷。
近五年全国农村公路里程新增100万公里，道路硬化率从70%提高至90%，农村地区物流配送时间平均缩短2天。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98849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水电</a:t>
            </a:r>
            <a:endParaRPr kumimoji="1" lang="zh-CN" altLang="en-US"/>
          </a:p>
        </p:txBody>
      </p:sp>
      <p:cxnSp>
        <p:nvCxnSpPr>
          <p:cNvPr id="11" name="标题 1"/>
          <p:cNvCxnSpPr/>
          <p:nvPr/>
        </p:nvCxnSpPr>
        <p:spPr>
          <a:xfrm>
            <a:off x="5845948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12" name="标题 1"/>
          <p:cNvSpPr txBox="1"/>
          <p:nvPr/>
        </p:nvSpPr>
        <p:spPr>
          <a:xfrm>
            <a:off x="4798849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安全饮用水普及率大幅提升，电网升级改造成效显著。农村水电基础设施不断完善，农民生活质量显著提高。
我国农村安全饮用水普及率从十年前的80%提高至95%，电网升级改造后农村供电可靠率达到99.9%，农民生产生活用电得到充分保障。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400000">
            <a:off x="9560929" y="-3278581"/>
            <a:ext cx="6974007" cy="5105400"/>
          </a:xfrm>
          <a:prstGeom prst="hexagon">
            <a:avLst/>
          </a:prstGeom>
          <a:solidFill>
            <a:schemeClr val="bg1">
              <a:lumMod val="95000"/>
              <a:alpha val="53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468346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通信</a:t>
            </a: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>
            <a:off x="9515445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16" name="标题 1"/>
          <p:cNvSpPr txBox="1"/>
          <p:nvPr/>
        </p:nvSpPr>
        <p:spPr>
          <a:xfrm>
            <a:off x="8468346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宽带网络、4G/5G网络覆盖范围不断扩大。农村信息化水平提高，数字乡村建设加速推进。
目前全国农村宽带网络覆盖率达到90%，4G/5G网络基本实现全覆盖，农村电商、远程医疗等数字应用广泛普及。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基础设施建设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5400000">
            <a:off x="8947633" y="912172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>
            <a:off x="5503458" y="-2525854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5400000">
            <a:off x="1910493" y="912175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990779" y="1461486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663018" y="1741804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农村学校办学条件显著改善，师资力量配备不断加强。农村教育质量逐步提高，教育公平得到更好保障。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近年来，全国新建和改扩建农村学校超10万所，招聘特岗教师超100万名，农村学校生师比从十年前的20:1降至15:1，教育质量稳步提升。</a:t>
            </a:r>
            <a:endParaRPr kumimoji="1" lang="zh-CN" altLang="en-US" sz="1000" dirty="0"/>
          </a:p>
        </p:txBody>
      </p:sp>
      <p:sp>
        <p:nvSpPr>
          <p:cNvPr id="8" name="标题 1"/>
          <p:cNvSpPr txBox="1"/>
          <p:nvPr/>
        </p:nvSpPr>
        <p:spPr>
          <a:xfrm>
            <a:off x="3663021" y="1285225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教育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>
            <a:off x="8947633" y="2651059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>
            <a:off x="5503458" y="-786966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1910493" y="2651062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990779" y="3200373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663018" y="3480691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乡镇卫生院、村卫生室建设不断完善，医保覆盖范围扩大。农村医疗卫生服务水平提高，农民看病就医更加方便。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全国乡镇卫生院超3.5万所，村卫生室超60万个，医保覆盖率达到95%以上，农村地区常见病、多发病的诊治能力显著增强。</a:t>
            </a:r>
            <a:endParaRPr kumimoji="1" lang="zh-CN" altLang="en-US" sz="10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3663021" y="3024113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医疗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8947633" y="4389947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5503458" y="951921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1910493" y="4389950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990779" y="4939261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03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63018" y="5219579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农村文化广场、农家书屋等文化设施建设成效显著。农村文化活动丰富多彩，农民精神文化生活更加充实。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全国农村文化广场超100万个，农家书屋超50万个，每年开展各类文化活动超1000万场次，农民参与度和满意度不断提高。</a:t>
            </a:r>
            <a:endParaRPr kumimoji="1" lang="zh-CN" altLang="en-US" sz="10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3663021" y="4763000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文化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公共服务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三农发展成就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04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0" y="0"/>
            <a:ext cx="121967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636234" y="2123759"/>
            <a:ext cx="10858499" cy="3829050"/>
          </a:xfrm>
          <a:prstGeom prst="roundRect">
            <a:avLst>
              <a:gd name="adj" fmla="val 3845"/>
            </a:avLst>
          </a:prstGeom>
          <a:gradFill>
            <a:gsLst>
              <a:gs pos="29000">
                <a:schemeClr val="bg1"/>
              </a:gs>
              <a:gs pos="100000">
                <a:schemeClr val="accent1">
                  <a:lumMod val="40000"/>
                  <a:lumOff val="60000"/>
                  <a:alpha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90500" algn="ctr" rotWithShape="0">
              <a:schemeClr val="accent1">
                <a:alpha val="8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657351" y="299113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脱贫攻坚成果显著，贫困地区农村面貌焕然一新。贫困人口全部脱贫，贫困县全部摘帽，贫困地区基础设施和公共服务水平大幅提升。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我国累计脱贫人口超9899万，贫困县全部摘帽，贫困地区农村居民人均可支配收入从2012年的3400元增长至2024年的1.5万元。</a:t>
            </a:r>
            <a:endParaRPr kumimoji="1" lang="zh-CN" altLang="en-US" dirty="0"/>
          </a:p>
        </p:txBody>
      </p:sp>
      <p:sp>
        <p:nvSpPr>
          <p:cNvPr id="5" name="标题 1"/>
          <p:cNvSpPr txBox="1"/>
          <p:nvPr/>
        </p:nvSpPr>
        <p:spPr>
          <a:xfrm>
            <a:off x="1638629" y="270335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lvl="0">
              <a:lnSpc>
                <a:spcPct val="110000"/>
              </a:lnSpc>
            </a:pPr>
            <a:r>
              <a:rPr kumimoji="1" lang="en-US" altLang="zh-CN" sz="1600" dirty="0" err="1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脱贫攻坚成果</a:t>
            </a:r>
            <a:endParaRPr kumimoji="1"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1022596" y="5589240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43195" y="2720814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16224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175238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乡村治理有效推进，基层民主建设不断加强。村民自治、法治、德治相结合的乡村治理体系逐步完善，乡村社会和谐稳定。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全国超90%的村庄建立村民议事会等自治组织，乡村治理信息化平台覆盖率达到60</a:t>
            </a:r>
            <a:r>
              <a:rPr kumimoji="1" lang="en-US" altLang="zh-CN" sz="1235" dirty="0" smtClean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乡村治理效能显著提高。</a:t>
            </a:r>
            <a:endParaRPr kumimoji="1" lang="zh-CN" altLang="en-US" sz="123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5175238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乡村治理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569070" y="5577952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64158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85809" y="2833477"/>
            <a:ext cx="294655" cy="277719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69620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农村生态环境持续改善，美丽乡村建设成效初显。农村人居环境整治成效显著，生态宜居的乡村环境逐步形成。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全国农村卫生厕所普及率从十年前的50%提高至85%，农村生活垃圾处理率达到90%，农村生活污水治理率达到40</a:t>
            </a:r>
            <a:r>
              <a:rPr kumimoji="1" lang="en-US" altLang="zh-CN" sz="1235" dirty="0" smtClean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乡村生态环境质量显著提升。</a:t>
            </a:r>
            <a:endParaRPr kumimoji="1" lang="zh-CN" altLang="en-US" sz="123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869620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生态环境改善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90033" y="5577952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8204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20109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社会层面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54777" y="435448"/>
            <a:ext cx="1831490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A7DCA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面临的挑战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05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9656929" y="471488"/>
            <a:ext cx="1898044" cy="235696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28868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1453678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745991" y="3531732"/>
            <a:ext cx="2236409" cy="106400"/>
            <a:chOff x="1745991" y="3531732"/>
            <a:chExt cx="2236409" cy="106400"/>
          </a:xfrm>
        </p:grpSpPr>
        <p:cxnSp>
          <p:nvCxnSpPr>
            <p:cNvPr id="5" name="标题 1"/>
            <p:cNvCxnSpPr/>
            <p:nvPr/>
          </p:nvCxnSpPr>
          <p:spPr>
            <a:xfrm>
              <a:off x="1745991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6" name="标题 1"/>
            <p:cNvSpPr txBox="1"/>
            <p:nvPr/>
          </p:nvSpPr>
          <p:spPr>
            <a:xfrm flipV="1">
              <a:off x="2793142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>
            <a:off x="4621049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3362" y="3531732"/>
            <a:ext cx="2236409" cy="106400"/>
            <a:chOff x="4913362" y="3531732"/>
            <a:chExt cx="2236409" cy="106400"/>
          </a:xfrm>
        </p:grpSpPr>
        <p:cxnSp>
          <p:nvCxnSpPr>
            <p:cNvPr id="9" name="标题 1"/>
            <p:cNvCxnSpPr/>
            <p:nvPr/>
          </p:nvCxnSpPr>
          <p:spPr>
            <a:xfrm>
              <a:off x="4913362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0" name="标题 1"/>
            <p:cNvSpPr txBox="1"/>
            <p:nvPr/>
          </p:nvSpPr>
          <p:spPr>
            <a:xfrm flipV="1">
              <a:off x="5960513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906821" y="2133779"/>
            <a:ext cx="2821034" cy="3876983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199134" y="3540851"/>
            <a:ext cx="2236409" cy="106400"/>
            <a:chOff x="8199134" y="3540851"/>
            <a:chExt cx="2236409" cy="106400"/>
          </a:xfrm>
        </p:grpSpPr>
        <p:cxnSp>
          <p:nvCxnSpPr>
            <p:cNvPr id="13" name="标题 1"/>
            <p:cNvCxnSpPr/>
            <p:nvPr/>
          </p:nvCxnSpPr>
          <p:spPr>
            <a:xfrm>
              <a:off x="8199134" y="3542775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4" name="标题 1"/>
            <p:cNvSpPr txBox="1"/>
            <p:nvPr/>
          </p:nvSpPr>
          <p:spPr>
            <a:xfrm flipV="1">
              <a:off x="9246285" y="3540851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5" name="标题 1"/>
          <p:cNvSpPr txBox="1"/>
          <p:nvPr/>
        </p:nvSpPr>
        <p:spPr>
          <a:xfrm>
            <a:off x="1683408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劳动力老龄化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1670890" y="3521383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农村劳动力老龄化严重，年轻劳动力外流。农业生产面临劳动力短缺和劳动力素质下降的双重压力</a:t>
            </a:r>
            <a:r>
              <a:rPr kumimoji="1" lang="zh-CN" altLang="en-US" sz="1235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en-US" altLang="zh-CN" sz="1235" b="1" dirty="0" smtClean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1235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某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农业大县农村劳动力平均年龄从十年前的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40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岁升至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50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岁，年轻劳动力外流比例达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60%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，农业生产效率受到一定影响。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4788198" y="2432096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技能不足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4828191" y="3594051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部分农民缺乏现代农业生产经营技能。农业现代化进程加快，农民技能不足制约农业发展。调查显示，部分农村地区农民掌握现代农业技能的比例不足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30%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，农业生产中新技术应用能力较弱，影响农业效益提升。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7997792" y="2432096"/>
            <a:ext cx="2591303" cy="111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就业机会有限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8095839" y="3478696"/>
            <a:ext cx="2361573" cy="19682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农村就业机会相对有限，农民增收渠道有待拓宽。农村产业发展不足，就业岗位不足，农民收入增长面临瓶颈。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某农村地区除传统农业外，就业岗位有限，农民人均年收入中有30%来自外出务工，本地就业机会不足制约农民收入增长。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22200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6716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87708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ED7D31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农民相关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696" y="0"/>
            <a:ext cx="12360695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标题 1"/>
          <p:cNvCxnSpPr/>
          <p:nvPr/>
        </p:nvCxnSpPr>
        <p:spPr>
          <a:xfrm>
            <a:off x="-24000" y="3363444"/>
            <a:ext cx="12240000" cy="0"/>
          </a:xfrm>
          <a:prstGeom prst="line">
            <a:avLst/>
          </a:prstGeom>
          <a:noFill/>
          <a:ln w="25400" cap="sq">
            <a:solidFill>
              <a:schemeClr val="bg1">
                <a:lumMod val="85000"/>
              </a:schemeClr>
            </a:solidFill>
            <a:miter/>
          </a:ln>
        </p:spPr>
      </p:cxnSp>
      <p:sp>
        <p:nvSpPr>
          <p:cNvPr id="4" name="标题 1"/>
          <p:cNvSpPr txBox="1"/>
          <p:nvPr/>
        </p:nvSpPr>
        <p:spPr>
          <a:xfrm rot="8113744">
            <a:off x="16864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2444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10400" y="1915027"/>
            <a:ext cx="612000" cy="56614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604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耕地面积有限，水资源短缺，农业生态环境压力大。资源约束制约农业可持续发展，农业发展面临资源瓶颈。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我国人均耕地面积不足世界平均水平的40%，人均水资源仅为世界平均水平的1/4，部分地区农业用水紧张，生态环境压力大</a:t>
            </a:r>
            <a:r>
              <a:rPr kumimoji="1" lang="en-US" altLang="zh-CN" sz="11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/>
        </p:nvSpPr>
        <p:spPr>
          <a:xfrm>
            <a:off x="588400" y="3503882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资源约束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 rot="8113744">
            <a:off x="545965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01765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783650" y="1920672"/>
            <a:ext cx="612000" cy="554849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43365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农产品价格波动大，农业生产面临自然和市场双重风险。市场风险影响农民收入稳定，农业产业发展面临不确定性。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近年来，部分农产品价格波动频繁，如大蒜价格从每斤2元跌至0.5元，生猪价格从每斤10元跌至5元，农民收入受到较大影响</a:t>
            </a:r>
            <a:r>
              <a:rPr kumimoji="1" lang="en-US" altLang="zh-CN" sz="11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4433650" y="353491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市场风险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 rot="8113744">
            <a:off x="92329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7909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 flipV="1">
            <a:off x="9574900" y="1919388"/>
            <a:ext cx="576000" cy="557416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2069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农业科技创新能力不足，科技成果转化率有待提高。农业现代化进程需要更强的科技支撑，科技创新是农业发展的关键。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我国农业科研投入占农业总产值的比例仅为0.5%，低于发达国家1%的水平，农业科技成果转化率不足50</a:t>
            </a:r>
            <a:r>
              <a:rPr kumimoji="1" lang="en-US" altLang="zh-CN" sz="1160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制约农业现代化进程。</a:t>
            </a:r>
            <a:endParaRPr kumimoji="1" lang="zh-CN" altLang="en-US" sz="116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8202290" y="356742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科技创新能力不足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农业相关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385376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4681699" y="6024962"/>
            <a:ext cx="2814891" cy="1048939"/>
          </a:xfrm>
          <a:custGeom>
            <a:avLst/>
            <a:gdLst>
              <a:gd name="connsiteX0" fmla="*/ 0 w 2814891"/>
              <a:gd name="connsiteY0" fmla="*/ 0 h 1048939"/>
              <a:gd name="connsiteX1" fmla="*/ 2814891 w 2814891"/>
              <a:gd name="connsiteY1" fmla="*/ 0 h 1048939"/>
              <a:gd name="connsiteX2" fmla="*/ 2814891 w 2814891"/>
              <a:gd name="connsiteY2" fmla="*/ 1048939 h 1048939"/>
              <a:gd name="connsiteX3" fmla="*/ 0 w 2814891"/>
              <a:gd name="connsiteY3" fmla="*/ 1048939 h 1048939"/>
            </a:gdLst>
            <a:ahLst/>
            <a:cxnLst/>
            <a:rect l="l" t="t" r="r" b="b"/>
            <a:pathLst>
              <a:path w="2814891" h="1048939">
                <a:moveTo>
                  <a:pt x="0" y="0"/>
                </a:moveTo>
                <a:lnTo>
                  <a:pt x="2814891" y="0"/>
                </a:lnTo>
                <a:lnTo>
                  <a:pt x="2814891" y="1048939"/>
                </a:lnTo>
                <a:lnTo>
                  <a:pt x="0" y="1048939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568016" y="5656580"/>
            <a:ext cx="2814891" cy="1417320"/>
          </a:xfrm>
          <a:custGeom>
            <a:avLst/>
            <a:gdLst>
              <a:gd name="connsiteX0" fmla="*/ 0 w 2814891"/>
              <a:gd name="connsiteY0" fmla="*/ 0 h 1417320"/>
              <a:gd name="connsiteX1" fmla="*/ 2814891 w 2814891"/>
              <a:gd name="connsiteY1" fmla="*/ 0 h 1417320"/>
              <a:gd name="connsiteX2" fmla="*/ 2814891 w 2814891"/>
              <a:gd name="connsiteY2" fmla="*/ 1417320 h 1417320"/>
              <a:gd name="connsiteX3" fmla="*/ 0 w 2814891"/>
              <a:gd name="connsiteY3" fmla="*/ 1417320 h 1417320"/>
            </a:gdLst>
            <a:ahLst/>
            <a:cxnLst/>
            <a:rect l="l" t="t" r="r" b="b"/>
            <a:pathLst>
              <a:path w="2814891" h="1417320">
                <a:moveTo>
                  <a:pt x="0" y="0"/>
                </a:moveTo>
                <a:lnTo>
                  <a:pt x="2814891" y="0"/>
                </a:lnTo>
                <a:lnTo>
                  <a:pt x="2814891" y="1417320"/>
                </a:lnTo>
                <a:lnTo>
                  <a:pt x="0" y="141732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809096" y="5412740"/>
            <a:ext cx="2814891" cy="1661160"/>
          </a:xfrm>
          <a:custGeom>
            <a:avLst/>
            <a:gdLst>
              <a:gd name="connsiteX0" fmla="*/ 0 w 2814891"/>
              <a:gd name="connsiteY0" fmla="*/ 0 h 1661160"/>
              <a:gd name="connsiteX1" fmla="*/ 1360269 w 2814891"/>
              <a:gd name="connsiteY1" fmla="*/ 0 h 1661160"/>
              <a:gd name="connsiteX2" fmla="*/ 2814891 w 2814891"/>
              <a:gd name="connsiteY2" fmla="*/ 173547 h 1661160"/>
              <a:gd name="connsiteX3" fmla="*/ 2814891 w 2814891"/>
              <a:gd name="connsiteY3" fmla="*/ 1661160 h 1661160"/>
              <a:gd name="connsiteX4" fmla="*/ 0 w 2814891"/>
              <a:gd name="connsiteY4" fmla="*/ 1661160 h 1661160"/>
            </a:gdLst>
            <a:ahLst/>
            <a:cxnLst/>
            <a:rect l="l" t="t" r="r" b="b"/>
            <a:pathLst>
              <a:path w="2814891" h="1661160">
                <a:moveTo>
                  <a:pt x="0" y="0"/>
                </a:moveTo>
                <a:lnTo>
                  <a:pt x="1360269" y="0"/>
                </a:lnTo>
                <a:lnTo>
                  <a:pt x="2814891" y="173547"/>
                </a:lnTo>
                <a:lnTo>
                  <a:pt x="2814891" y="1661160"/>
                </a:lnTo>
                <a:lnTo>
                  <a:pt x="0" y="166116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681699" y="1366183"/>
            <a:ext cx="2814891" cy="4929525"/>
          </a:xfrm>
          <a:custGeom>
            <a:avLst/>
            <a:gdLst>
              <a:gd name="connsiteX0" fmla="*/ 809240 w 1668026"/>
              <a:gd name="connsiteY0" fmla="*/ 0 h 4069478"/>
              <a:gd name="connsiteX1" fmla="*/ 1668026 w 1668026"/>
              <a:gd name="connsiteY1" fmla="*/ 153040 h 4069478"/>
              <a:gd name="connsiteX2" fmla="*/ 1668026 w 1668026"/>
              <a:gd name="connsiteY2" fmla="*/ 3916438 h 4069478"/>
              <a:gd name="connsiteX3" fmla="*/ 809240 w 1668026"/>
              <a:gd name="connsiteY3" fmla="*/ 4069478 h 4069478"/>
              <a:gd name="connsiteX4" fmla="*/ 0 w 1668026"/>
              <a:gd name="connsiteY4" fmla="*/ 3925268 h 4069478"/>
              <a:gd name="connsiteX5" fmla="*/ 0 w 1668026"/>
              <a:gd name="connsiteY5" fmla="*/ 144211 h 4069478"/>
              <a:gd name="connsiteX6" fmla="*/ 809240 w 1668026"/>
              <a:gd name="connsiteY6" fmla="*/ 0 h 4069478"/>
            </a:gdLst>
            <a:ahLst/>
            <a:cxnLst/>
            <a:rect l="l" t="t" r="r" b="b"/>
            <a:pathLst>
              <a:path w="1668026" h="4069478">
                <a:moveTo>
                  <a:pt x="809240" y="0"/>
                </a:moveTo>
                <a:lnTo>
                  <a:pt x="1668026" y="153040"/>
                </a:lnTo>
                <a:lnTo>
                  <a:pt x="1668026" y="3916438"/>
                </a:lnTo>
                <a:lnTo>
                  <a:pt x="809240" y="4069478"/>
                </a:lnTo>
                <a:lnTo>
                  <a:pt x="0" y="3925268"/>
                </a:lnTo>
                <a:lnTo>
                  <a:pt x="0" y="144211"/>
                </a:lnTo>
                <a:lnTo>
                  <a:pt x="809240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568016" y="1598296"/>
            <a:ext cx="2814891" cy="4455139"/>
          </a:xfrm>
          <a:custGeom>
            <a:avLst/>
            <a:gdLst>
              <a:gd name="connsiteX0" fmla="*/ 1668026 w 1668026"/>
              <a:gd name="connsiteY0" fmla="*/ 0 h 3677858"/>
              <a:gd name="connsiteX1" fmla="*/ 1668026 w 1668026"/>
              <a:gd name="connsiteY1" fmla="*/ 3677858 h 3677858"/>
              <a:gd name="connsiteX2" fmla="*/ 0 w 1668026"/>
              <a:gd name="connsiteY2" fmla="*/ 3380607 h 3677858"/>
              <a:gd name="connsiteX3" fmla="*/ 0 w 1668026"/>
              <a:gd name="connsiteY3" fmla="*/ 297251 h 3677858"/>
              <a:gd name="connsiteX4" fmla="*/ 1668026 w 1668026"/>
              <a:gd name="connsiteY4" fmla="*/ 0 h 3677858"/>
            </a:gdLst>
            <a:ahLst/>
            <a:cxnLst/>
            <a:rect l="l" t="t" r="r" b="b"/>
            <a:pathLst>
              <a:path w="1668026" h="3677858">
                <a:moveTo>
                  <a:pt x="1668026" y="0"/>
                </a:moveTo>
                <a:lnTo>
                  <a:pt x="1668026" y="3677858"/>
                </a:lnTo>
                <a:lnTo>
                  <a:pt x="0" y="3380607"/>
                </a:lnTo>
                <a:lnTo>
                  <a:pt x="0" y="297251"/>
                </a:lnTo>
                <a:lnTo>
                  <a:pt x="1668026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809096" y="1614073"/>
            <a:ext cx="2814891" cy="4433748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771896" y="2284140"/>
            <a:ext cx="407130" cy="39399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853692" y="2178519"/>
            <a:ext cx="470904" cy="426930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038768" y="2275370"/>
            <a:ext cx="355546" cy="38514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357950" y="3543202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471633" y="3518975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599030" y="3537328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0" y="2565284"/>
            <a:ext cx="984591" cy="4292716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207409" y="2565284"/>
            <a:ext cx="984591" cy="4292716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774526" y="2830606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区域发展不平衡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774527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东部、中部、西部农村发展差距依然存在。区域发展不平衡影响全国农村整体发展水平，区域协调发展任务艰巨。
东部地区农村居民人均可支配收入超3万元，而西部部分地区仅1万元左右，区域间基础设施、公共服务等差距依然较大。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888209" y="2782150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公共服务水平有待提升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888210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与城市相比，农村教育、医疗等公共服务资源仍相对薄弱。公共服务水平提升是农村发展的关键，城乡公共服务均等化任重道远。
农村学校生师比仍高于城市，农村医疗卫生服务水平与城市差距较大，农村公共服务投入不足制约农村发展。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015606" y="2818858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人才短缺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015607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农村人才短缺问题突出，人才吸引力不足。人才是农村发展的核心动力，人才短缺制约农村产业发展和乡村振兴。
某农村地区每年流失人才超1000人，吸引人才回流和外来人才政策不足，农村产业发展缺乏人才支撑。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农村相关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未来展望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06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1712913"/>
            <a:ext cx="18288000" cy="102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4379650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098899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86400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505650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2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224899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6174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471826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75200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15424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191076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894450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5400000" scaled="0"/>
          </a:gradFill>
          <a:ln w="2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534673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910325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613699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30400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农业科技驱动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0400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农业科技创新驱动，生物育种、农业机器人等新技术广泛应用。科技创新助力农业现代化，农业生产效率和质量显著提高。
某科研机构研发的农业机器人在多地推广使用，作业效率提高50%，生物育种技术培育的优良品种推广种植面积超1亿亩，农业科技进步贡献率不断提高。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649650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数字化赋能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649650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数字化赋能农业农村，农村电商、智慧乡村建设加速推进。数字化为农村发展提供新路径，农村信息化水平显著提升。
全国农村电商交易额达2万亿元，智慧乡村平台覆盖超50%的农村地区，农村数字化应用场景不断丰富，农村发展效率显著提高。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368899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创新体系建设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368899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农业科技创新体系建设不断完善，产学研合作不断加强。创新体系为农业科技创新提供支撑，农业科技创新能力显著提升。
全国超1000家农业科研机构与企业、高校建立合作关系，农业科技创新成果转化率提高至60%，农业科技创新体系不断完善。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304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46515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83726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科技创新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1744663"/>
            <a:ext cx="18288000" cy="102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516000" y="2012200"/>
            <a:ext cx="11160000" cy="3240000"/>
          </a:xfrm>
          <a:prstGeom prst="roundRect">
            <a:avLst>
              <a:gd name="adj" fmla="val 6002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349900" y="1662678"/>
            <a:ext cx="3046331" cy="3939044"/>
          </a:xfrm>
          <a:custGeom>
            <a:avLst/>
            <a:gdLst>
              <a:gd name="connsiteX0" fmla="*/ 3143250 w 4284811"/>
              <a:gd name="connsiteY0" fmla="*/ 5085017 h 6064091"/>
              <a:gd name="connsiteX1" fmla="*/ 3099435 w 4284811"/>
              <a:gd name="connsiteY1" fmla="*/ 5543550 h 6064091"/>
              <a:gd name="connsiteX2" fmla="*/ 3286125 w 4284811"/>
              <a:gd name="connsiteY2" fmla="*/ 5926836 h 6064091"/>
              <a:gd name="connsiteX3" fmla="*/ 2559749 w 4284811"/>
              <a:gd name="connsiteY3" fmla="*/ 6064092 h 6064091"/>
              <a:gd name="connsiteX4" fmla="*/ 339662 w 4284811"/>
              <a:gd name="connsiteY4" fmla="*/ 6064092 h 6064091"/>
              <a:gd name="connsiteX5" fmla="*/ 0 w 4284811"/>
              <a:gd name="connsiteY5" fmla="*/ 5724525 h 6064091"/>
              <a:gd name="connsiteX6" fmla="*/ 0 w 4284811"/>
              <a:gd name="connsiteY6" fmla="*/ 339662 h 6064091"/>
              <a:gd name="connsiteX7" fmla="*/ 339662 w 4284811"/>
              <a:gd name="connsiteY7" fmla="*/ 0 h 6064091"/>
              <a:gd name="connsiteX8" fmla="*/ 3941445 w 4284811"/>
              <a:gd name="connsiteY8" fmla="*/ 0 h 6064091"/>
              <a:gd name="connsiteX9" fmla="*/ 4281107 w 4284811"/>
              <a:gd name="connsiteY9" fmla="*/ 337852 h 6064091"/>
              <a:gd name="connsiteX10" fmla="*/ 4279011 w 4284811"/>
              <a:gd name="connsiteY10" fmla="*/ 2657951 h 6064091"/>
              <a:gd name="connsiteX11" fmla="*/ 4190714 w 4284811"/>
              <a:gd name="connsiteY11" fmla="*/ 3344609 h 6064091"/>
              <a:gd name="connsiteX12" fmla="*/ 3143250 w 4284811"/>
              <a:gd name="connsiteY12" fmla="*/ 5085017 h 6064091"/>
            </a:gdLst>
            <a:ahLst/>
            <a:cxnLst/>
            <a:rect l="l" t="t" r="r" b="b"/>
            <a:pathLst>
              <a:path w="4284811" h="6064091">
                <a:moveTo>
                  <a:pt x="3143250" y="5085017"/>
                </a:moveTo>
                <a:cubicBezTo>
                  <a:pt x="3011281" y="5203032"/>
                  <a:pt x="2992203" y="5402676"/>
                  <a:pt x="3099435" y="5543550"/>
                </a:cubicBezTo>
                <a:cubicBezTo>
                  <a:pt x="3209925" y="5688235"/>
                  <a:pt x="3315843" y="5854732"/>
                  <a:pt x="3286125" y="5926836"/>
                </a:cubicBezTo>
                <a:cubicBezTo>
                  <a:pt x="3228975" y="6064092"/>
                  <a:pt x="3133725" y="6064092"/>
                  <a:pt x="2559749" y="6064092"/>
                </a:cubicBezTo>
                <a:lnTo>
                  <a:pt x="339662" y="6064092"/>
                </a:lnTo>
                <a:cubicBezTo>
                  <a:pt x="152130" y="6064044"/>
                  <a:pt x="105" y="5912053"/>
                  <a:pt x="0" y="5724525"/>
                </a:cubicBezTo>
                <a:lnTo>
                  <a:pt x="0" y="339662"/>
                </a:lnTo>
                <a:cubicBezTo>
                  <a:pt x="53" y="152093"/>
                  <a:pt x="152093" y="53"/>
                  <a:pt x="339662" y="0"/>
                </a:cubicBezTo>
                <a:lnTo>
                  <a:pt x="3941445" y="0"/>
                </a:lnTo>
                <a:cubicBezTo>
                  <a:pt x="4128335" y="-3"/>
                  <a:pt x="4280107" y="150969"/>
                  <a:pt x="4281107" y="337852"/>
                </a:cubicBezTo>
                <a:cubicBezTo>
                  <a:pt x="4284155" y="895160"/>
                  <a:pt x="4288536" y="2010061"/>
                  <a:pt x="4279011" y="2657951"/>
                </a:cubicBezTo>
                <a:cubicBezTo>
                  <a:pt x="4275392" y="2902649"/>
                  <a:pt x="4221861" y="3200400"/>
                  <a:pt x="4190714" y="3344609"/>
                </a:cubicBezTo>
                <a:cubicBezTo>
                  <a:pt x="4005358" y="4202716"/>
                  <a:pt x="3467100" y="4795076"/>
                  <a:pt x="3143250" y="5085017"/>
                </a:cubicBezTo>
                <a:close/>
              </a:path>
            </a:pathLst>
          </a:custGeom>
          <a:gradFill>
            <a:gsLst>
              <a:gs pos="40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9842" y="4713877"/>
            <a:ext cx="6850388" cy="124026"/>
          </a:xfrm>
          <a:custGeom>
            <a:avLst/>
            <a:gdLst>
              <a:gd name="connsiteX0" fmla="*/ 12192000 w 12192000"/>
              <a:gd name="connsiteY0" fmla="*/ 0 h 318313"/>
              <a:gd name="connsiteX1" fmla="*/ 0 w 12192000"/>
              <a:gd name="connsiteY1" fmla="*/ 0 h 318313"/>
              <a:gd name="connsiteX2" fmla="*/ 0 w 12192000"/>
              <a:gd name="connsiteY2" fmla="*/ 114112 h 318313"/>
              <a:gd name="connsiteX3" fmla="*/ 11795610 w 12192000"/>
              <a:gd name="connsiteY3" fmla="*/ 114112 h 318313"/>
              <a:gd name="connsiteX4" fmla="*/ 11795610 w 12192000"/>
              <a:gd name="connsiteY4" fmla="*/ 318313 h 318313"/>
              <a:gd name="connsiteX5" fmla="*/ 12192000 w 12192000"/>
              <a:gd name="connsiteY5" fmla="*/ 0 h 318313"/>
            </a:gdLst>
            <a:ahLst/>
            <a:cxnLst/>
            <a:rect l="l" t="t" r="r" b="b"/>
            <a:pathLst>
              <a:path w="12192000" h="318313">
                <a:moveTo>
                  <a:pt x="12192000" y="0"/>
                </a:moveTo>
                <a:lnTo>
                  <a:pt x="0" y="0"/>
                </a:lnTo>
                <a:lnTo>
                  <a:pt x="0" y="114112"/>
                </a:lnTo>
                <a:lnTo>
                  <a:pt x="11795610" y="114112"/>
                </a:lnTo>
                <a:lnTo>
                  <a:pt x="11795610" y="318313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56904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深化农村一二三产业融合，打造全产业链发展模式。产业融合带动农村产业升级，农村经济多元化发展格局加速形成。
全国超50%的农村地区实现全产业链发展，农产品加工转化率达到80%，农村产业融合带动农民人均增收3000元以上。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56904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全产业链打造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50039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发展乡村旅游、休闲农业等新业态，拓展农民增收渠道。新业态为农村发展注入新活力，农村产业发展模式不断创新。
某乡村旅游示范村每年接待游客超100万人次，旅游收入超1亿元，农民人均增收5000元以上，农村新业态发展成效显著。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50039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新业态发展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703065" y="2832036"/>
            <a:ext cx="2340000" cy="152417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2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加强农产品品牌建设，提升农产品市场竞争力。品牌建设为农村产业发展提供新动力，农村产业发展质量显著提升。
全国超10万个农产品品牌获得认证，品牌农产品市场占有率提高至30%，品牌建设带动农村产业发展，农民收入显著增加。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703065" y="1804973"/>
            <a:ext cx="2340000" cy="88621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品牌建设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402937" y="4067187"/>
            <a:ext cx="854207" cy="1445378"/>
          </a:xfrm>
          <a:custGeom>
            <a:avLst/>
            <a:gdLst>
              <a:gd name="connsiteX0" fmla="*/ 0 w 1201483"/>
              <a:gd name="connsiteY0" fmla="*/ 1588008 h 2225135"/>
              <a:gd name="connsiteX1" fmla="*/ 398240 w 1201483"/>
              <a:gd name="connsiteY1" fmla="*/ 2225135 h 2225135"/>
              <a:gd name="connsiteX2" fmla="*/ 1201483 w 1201483"/>
              <a:gd name="connsiteY2" fmla="*/ 0 h 2225135"/>
              <a:gd name="connsiteX3" fmla="*/ 0 w 1201483"/>
              <a:gd name="connsiteY3" fmla="*/ 1588008 h 2225135"/>
            </a:gdLst>
            <a:ahLst/>
            <a:cxnLst/>
            <a:rect l="l" t="t" r="r" b="b"/>
            <a:pathLst>
              <a:path w="1201483" h="2225135">
                <a:moveTo>
                  <a:pt x="0" y="1588008"/>
                </a:moveTo>
                <a:cubicBezTo>
                  <a:pt x="0" y="1588008"/>
                  <a:pt x="456438" y="2085023"/>
                  <a:pt x="398240" y="2225135"/>
                </a:cubicBezTo>
                <a:cubicBezTo>
                  <a:pt x="653796" y="1604772"/>
                  <a:pt x="837247" y="1073087"/>
                  <a:pt x="1201483" y="0"/>
                </a:cubicBezTo>
                <a:cubicBezTo>
                  <a:pt x="836581" y="1030510"/>
                  <a:pt x="0" y="1588008"/>
                  <a:pt x="0" y="1588008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产业融合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3004325">
            <a:off x="9647984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459129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5400000">
            <a:off x="1143094" y="-840922"/>
            <a:ext cx="574326" cy="2860517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84956" y="4606256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7660" y="2436685"/>
            <a:ext cx="5725478" cy="1991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谢谢大家</a:t>
            </a: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>
            <a:off x="1842991" y="4672527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>
            <a:off x="557660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204716" y="5469405"/>
            <a:ext cx="11024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主讲人：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04627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078359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739063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225326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748802" y="6238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2220838" y="1579881"/>
            <a:ext cx="492795" cy="391083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ahLst/>
            <a:cxnLst/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43809" y="2250565"/>
            <a:ext cx="5004461" cy="1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57660" y="1538168"/>
            <a:ext cx="188964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 dirty="0" smtClean="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557660" y="2229816"/>
            <a:ext cx="1169005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974868" y="5469405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</a:rPr>
              <a:t>苏若杭</a:t>
            </a:r>
            <a:endParaRPr kumimoji="1" lang="zh-CN" altLang="en-US" dirty="0"/>
          </a:p>
        </p:txBody>
      </p:sp>
      <p:sp>
        <p:nvSpPr>
          <p:cNvPr id="23" name="标题 1"/>
          <p:cNvSpPr txBox="1"/>
          <p:nvPr/>
        </p:nvSpPr>
        <p:spPr>
          <a:xfrm>
            <a:off x="4328474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320096" y="5415444"/>
            <a:ext cx="197178" cy="204996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03365" y="5415444"/>
            <a:ext cx="189243" cy="204996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98995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7294759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29" name="标题 1"/>
          <p:cNvSpPr txBox="1"/>
          <p:nvPr/>
        </p:nvSpPr>
        <p:spPr>
          <a:xfrm>
            <a:off x="141831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487717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99779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6323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57728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44506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03546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27431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351316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9227714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933431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11303228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5400000">
            <a:off x="10587221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5782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A913E"/>
      </a:accent1>
      <a:accent2>
        <a:srgbClr val="ED7D31"/>
      </a:accent2>
      <a:accent3>
        <a:srgbClr val="3A913E"/>
      </a:accent3>
      <a:accent4>
        <a:srgbClr val="ED7D31"/>
      </a:accent4>
      <a:accent5>
        <a:srgbClr val="3A913E"/>
      </a:accent5>
      <a:accent6>
        <a:srgbClr val="ED7D3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4610</Words>
  <Application>WPS 演示</Application>
  <PresentationFormat>自定义</PresentationFormat>
  <Paragraphs>305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Source Han Sans CN Regular</vt:lpstr>
      <vt:lpstr>Source Han Sans</vt:lpstr>
      <vt:lpstr>OPPOSans H</vt:lpstr>
      <vt:lpstr>Source Han Sans CN Bold</vt:lpstr>
      <vt:lpstr>OPPOSans B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DaniellLpp</cp:lastModifiedBy>
  <cp:revision>8</cp:revision>
  <dcterms:created xsi:type="dcterms:W3CDTF">2025-04-29T09:45:41Z</dcterms:created>
  <dcterms:modified xsi:type="dcterms:W3CDTF">2025-04-29T10:04:59Z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EC9851725EEC421EAD5261272B788322_12</vt:lpwstr>
  </property>
  <property fmtid="{D5CDD505-2E9C-101B-9397-08002B2CF9AE}" pid="3" name="KSOProductBuildVer">
    <vt:lpwstr>2052-12.1.0.20784</vt:lpwstr>
  </property>
</Properties>
</file>