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embeddedFontLst>
    <p:embeddedFont>
      <p:font typeface="HelloFont WenYiHei" panose="02010600030101010101" charset="-122"/>
      <p:regular r:id="rId30"/>
    </p:embeddedFont>
    <p:embeddedFont>
      <p:font typeface="OPPOSans B" panose="02010600030101010101" charset="-122"/>
      <p:regular r:id="rId31"/>
    </p:embeddedFont>
    <p:embeddedFont>
      <p:font typeface="OPPOSans H" panose="02010600030101010101" charset="-122"/>
      <p:regular r:id="rId32"/>
    </p:embeddedFont>
    <p:embeddedFont>
      <p:font typeface="OPPOSans L" panose="02010600030101010101" charset="-122"/>
      <p:regular r:id="rId33"/>
    </p:embeddedFont>
    <p:embeddedFont>
      <p:font typeface="OPPOSans R" panose="02010600030101010101" charset="-122"/>
      <p:regular r:id="rId34"/>
    </p:embeddedFont>
    <p:embeddedFont>
      <p:font typeface="Source Han Sans" panose="02010600030101010101" charset="-122"/>
      <p:regular r:id="rId35"/>
    </p:embeddedFont>
    <p:embeddedFont>
      <p:font typeface="Source Han Sans CN Bold" panose="02010600030101010101" charset="-122"/>
      <p:bold r:id="rId3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3428484"/>
            <a:ext cx="12192000" cy="343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343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1767" y="365760"/>
            <a:ext cx="11308466" cy="6126480"/>
          </a:xfrm>
          <a:prstGeom prst="roundRect">
            <a:avLst>
              <a:gd name="adj" fmla="val 3190"/>
            </a:avLst>
          </a:prstGeom>
          <a:solidFill>
            <a:schemeClr val="bg1">
              <a:alpha val="70000"/>
            </a:schemeClr>
          </a:solidFill>
          <a:ln w="12700" cap="sq">
            <a:noFill/>
            <a:miter/>
          </a:ln>
          <a:effectLst>
            <a:outerShdw blurRad="63500" algn="c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378" y="555815"/>
            <a:ext cx="10965244" cy="5746371"/>
          </a:xfrm>
          <a:prstGeom prst="rect">
            <a:avLst/>
          </a:prstGeom>
          <a:solidFill>
            <a:schemeClr val="bg1">
              <a:alpha val="90000"/>
            </a:schemeClr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35584" y="1708395"/>
            <a:ext cx="3918799" cy="3918799"/>
          </a:xfrm>
          <a:prstGeom prst="round2DiagRect">
            <a:avLst>
              <a:gd name="adj1" fmla="val 29139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V="1">
            <a:off x="10606819" y="5762565"/>
            <a:ext cx="612001" cy="347695"/>
          </a:xfrm>
          <a:custGeom>
            <a:avLst/>
            <a:gdLst>
              <a:gd name="connsiteX0" fmla="*/ 233120 w 612001"/>
              <a:gd name="connsiteY0" fmla="*/ 324834 h 347695"/>
              <a:gd name="connsiteX1" fmla="*/ 233120 w 612001"/>
              <a:gd name="connsiteY1" fmla="*/ 324835 h 347695"/>
              <a:gd name="connsiteX2" fmla="*/ 233120 w 612001"/>
              <a:gd name="connsiteY2" fmla="*/ 324835 h 347695"/>
              <a:gd name="connsiteX3" fmla="*/ 255980 w 612001"/>
              <a:gd name="connsiteY3" fmla="*/ 301975 h 347695"/>
              <a:gd name="connsiteX4" fmla="*/ 354261 w 612001"/>
              <a:gd name="connsiteY4" fmla="*/ 301975 h 347695"/>
              <a:gd name="connsiteX5" fmla="*/ 377121 w 612001"/>
              <a:gd name="connsiteY5" fmla="*/ 324835 h 347695"/>
              <a:gd name="connsiteX6" fmla="*/ 377120 w 612001"/>
              <a:gd name="connsiteY6" fmla="*/ 324835 h 347695"/>
              <a:gd name="connsiteX7" fmla="*/ 354260 w 612001"/>
              <a:gd name="connsiteY7" fmla="*/ 347695 h 347695"/>
              <a:gd name="connsiteX8" fmla="*/ 255980 w 612001"/>
              <a:gd name="connsiteY8" fmla="*/ 347694 h 347695"/>
              <a:gd name="connsiteX9" fmla="*/ 239816 w 612001"/>
              <a:gd name="connsiteY9" fmla="*/ 340998 h 347695"/>
              <a:gd name="connsiteX10" fmla="*/ 233120 w 612001"/>
              <a:gd name="connsiteY10" fmla="*/ 324835 h 347695"/>
              <a:gd name="connsiteX11" fmla="*/ 239816 w 612001"/>
              <a:gd name="connsiteY11" fmla="*/ 308671 h 347695"/>
              <a:gd name="connsiteX12" fmla="*/ 255980 w 612001"/>
              <a:gd name="connsiteY12" fmla="*/ 301975 h 347695"/>
              <a:gd name="connsiteX13" fmla="*/ 161120 w 612001"/>
              <a:gd name="connsiteY13" fmla="*/ 224175 h 347695"/>
              <a:gd name="connsiteX14" fmla="*/ 161120 w 612001"/>
              <a:gd name="connsiteY14" fmla="*/ 224176 h 347695"/>
              <a:gd name="connsiteX15" fmla="*/ 161120 w 612001"/>
              <a:gd name="connsiteY15" fmla="*/ 224176 h 347695"/>
              <a:gd name="connsiteX16" fmla="*/ 183980 w 612001"/>
              <a:gd name="connsiteY16" fmla="*/ 201316 h 347695"/>
              <a:gd name="connsiteX17" fmla="*/ 426261 w 612001"/>
              <a:gd name="connsiteY17" fmla="*/ 201316 h 347695"/>
              <a:gd name="connsiteX18" fmla="*/ 449121 w 612001"/>
              <a:gd name="connsiteY18" fmla="*/ 224176 h 347695"/>
              <a:gd name="connsiteX19" fmla="*/ 449120 w 612001"/>
              <a:gd name="connsiteY19" fmla="*/ 224176 h 347695"/>
              <a:gd name="connsiteX20" fmla="*/ 426260 w 612001"/>
              <a:gd name="connsiteY20" fmla="*/ 247036 h 347695"/>
              <a:gd name="connsiteX21" fmla="*/ 183980 w 612001"/>
              <a:gd name="connsiteY21" fmla="*/ 247035 h 347695"/>
              <a:gd name="connsiteX22" fmla="*/ 167816 w 612001"/>
              <a:gd name="connsiteY22" fmla="*/ 240339 h 347695"/>
              <a:gd name="connsiteX23" fmla="*/ 161120 w 612001"/>
              <a:gd name="connsiteY23" fmla="*/ 224176 h 347695"/>
              <a:gd name="connsiteX24" fmla="*/ 167816 w 612001"/>
              <a:gd name="connsiteY24" fmla="*/ 208012 h 347695"/>
              <a:gd name="connsiteX25" fmla="*/ 183980 w 612001"/>
              <a:gd name="connsiteY25" fmla="*/ 201316 h 347695"/>
              <a:gd name="connsiteX26" fmla="*/ 71120 w 612001"/>
              <a:gd name="connsiteY26" fmla="*/ 123517 h 347695"/>
              <a:gd name="connsiteX27" fmla="*/ 71120 w 612001"/>
              <a:gd name="connsiteY27" fmla="*/ 123518 h 347695"/>
              <a:gd name="connsiteX28" fmla="*/ 71120 w 612001"/>
              <a:gd name="connsiteY28" fmla="*/ 123518 h 347695"/>
              <a:gd name="connsiteX29" fmla="*/ 93980 w 612001"/>
              <a:gd name="connsiteY29" fmla="*/ 100658 h 347695"/>
              <a:gd name="connsiteX30" fmla="*/ 516261 w 612001"/>
              <a:gd name="connsiteY30" fmla="*/ 100658 h 347695"/>
              <a:gd name="connsiteX31" fmla="*/ 539121 w 612001"/>
              <a:gd name="connsiteY31" fmla="*/ 123518 h 347695"/>
              <a:gd name="connsiteX32" fmla="*/ 539120 w 612001"/>
              <a:gd name="connsiteY32" fmla="*/ 123518 h 347695"/>
              <a:gd name="connsiteX33" fmla="*/ 516260 w 612001"/>
              <a:gd name="connsiteY33" fmla="*/ 146378 h 347695"/>
              <a:gd name="connsiteX34" fmla="*/ 93980 w 612001"/>
              <a:gd name="connsiteY34" fmla="*/ 146377 h 347695"/>
              <a:gd name="connsiteX35" fmla="*/ 77816 w 612001"/>
              <a:gd name="connsiteY35" fmla="*/ 139681 h 347695"/>
              <a:gd name="connsiteX36" fmla="*/ 71120 w 612001"/>
              <a:gd name="connsiteY36" fmla="*/ 123518 h 347695"/>
              <a:gd name="connsiteX37" fmla="*/ 77816 w 612001"/>
              <a:gd name="connsiteY37" fmla="*/ 107354 h 347695"/>
              <a:gd name="connsiteX38" fmla="*/ 93980 w 612001"/>
              <a:gd name="connsiteY38" fmla="*/ 100658 h 347695"/>
              <a:gd name="connsiteX39" fmla="*/ 0 w 612001"/>
              <a:gd name="connsiteY39" fmla="*/ 22859 h 347695"/>
              <a:gd name="connsiteX40" fmla="*/ 0 w 612001"/>
              <a:gd name="connsiteY40" fmla="*/ 22860 h 347695"/>
              <a:gd name="connsiteX41" fmla="*/ 0 w 612001"/>
              <a:gd name="connsiteY41" fmla="*/ 22860 h 347695"/>
              <a:gd name="connsiteX42" fmla="*/ 22860 w 612001"/>
              <a:gd name="connsiteY42" fmla="*/ 0 h 347695"/>
              <a:gd name="connsiteX43" fmla="*/ 589141 w 612001"/>
              <a:gd name="connsiteY43" fmla="*/ 0 h 347695"/>
              <a:gd name="connsiteX44" fmla="*/ 612001 w 612001"/>
              <a:gd name="connsiteY44" fmla="*/ 22860 h 347695"/>
              <a:gd name="connsiteX45" fmla="*/ 612000 w 612001"/>
              <a:gd name="connsiteY45" fmla="*/ 22860 h 347695"/>
              <a:gd name="connsiteX46" fmla="*/ 589140 w 612001"/>
              <a:gd name="connsiteY46" fmla="*/ 45720 h 347695"/>
              <a:gd name="connsiteX47" fmla="*/ 22860 w 612001"/>
              <a:gd name="connsiteY47" fmla="*/ 45719 h 347695"/>
              <a:gd name="connsiteX48" fmla="*/ 6696 w 612001"/>
              <a:gd name="connsiteY48" fmla="*/ 39023 h 347695"/>
              <a:gd name="connsiteX49" fmla="*/ 0 w 612001"/>
              <a:gd name="connsiteY49" fmla="*/ 22860 h 347695"/>
              <a:gd name="connsiteX50" fmla="*/ 6696 w 612001"/>
              <a:gd name="connsiteY50" fmla="*/ 6696 h 347695"/>
              <a:gd name="connsiteX51" fmla="*/ 22860 w 612001"/>
              <a:gd name="connsiteY51" fmla="*/ 0 h 347695"/>
            </a:gdLst>
            <a:ahLst/>
            <a:cxnLst/>
            <a:rect l="l" t="t" r="r" b="b"/>
            <a:pathLst>
              <a:path w="612001" h="347695">
                <a:moveTo>
                  <a:pt x="233120" y="324834"/>
                </a:moveTo>
                <a:lnTo>
                  <a:pt x="233120" y="324835"/>
                </a:lnTo>
                <a:lnTo>
                  <a:pt x="233120" y="324835"/>
                </a:lnTo>
                <a:close/>
                <a:moveTo>
                  <a:pt x="255980" y="301975"/>
                </a:moveTo>
                <a:lnTo>
                  <a:pt x="354261" y="301975"/>
                </a:lnTo>
                <a:cubicBezTo>
                  <a:pt x="366886" y="301975"/>
                  <a:pt x="377121" y="312210"/>
                  <a:pt x="377121" y="324835"/>
                </a:cubicBezTo>
                <a:lnTo>
                  <a:pt x="377120" y="324835"/>
                </a:lnTo>
                <a:cubicBezTo>
                  <a:pt x="377120" y="337460"/>
                  <a:pt x="366885" y="347695"/>
                  <a:pt x="354260" y="347695"/>
                </a:cubicBezTo>
                <a:lnTo>
                  <a:pt x="255980" y="347694"/>
                </a:lnTo>
                <a:cubicBezTo>
                  <a:pt x="249668" y="347694"/>
                  <a:pt x="243953" y="345135"/>
                  <a:pt x="239816" y="340998"/>
                </a:cubicBezTo>
                <a:lnTo>
                  <a:pt x="233120" y="324835"/>
                </a:lnTo>
                <a:lnTo>
                  <a:pt x="239816" y="308671"/>
                </a:lnTo>
                <a:cubicBezTo>
                  <a:pt x="243953" y="304534"/>
                  <a:pt x="249668" y="301975"/>
                  <a:pt x="255980" y="301975"/>
                </a:cubicBezTo>
                <a:close/>
                <a:moveTo>
                  <a:pt x="161120" y="224175"/>
                </a:moveTo>
                <a:lnTo>
                  <a:pt x="161120" y="224176"/>
                </a:lnTo>
                <a:lnTo>
                  <a:pt x="161120" y="224176"/>
                </a:lnTo>
                <a:close/>
                <a:moveTo>
                  <a:pt x="183980" y="201316"/>
                </a:moveTo>
                <a:lnTo>
                  <a:pt x="426261" y="201316"/>
                </a:lnTo>
                <a:cubicBezTo>
                  <a:pt x="438886" y="201316"/>
                  <a:pt x="449121" y="211551"/>
                  <a:pt x="449121" y="224176"/>
                </a:cubicBezTo>
                <a:lnTo>
                  <a:pt x="449120" y="224176"/>
                </a:lnTo>
                <a:cubicBezTo>
                  <a:pt x="449120" y="236801"/>
                  <a:pt x="438885" y="247036"/>
                  <a:pt x="426260" y="247036"/>
                </a:cubicBezTo>
                <a:lnTo>
                  <a:pt x="183980" y="247035"/>
                </a:lnTo>
                <a:cubicBezTo>
                  <a:pt x="177668" y="247035"/>
                  <a:pt x="171953" y="244476"/>
                  <a:pt x="167816" y="240339"/>
                </a:cubicBezTo>
                <a:lnTo>
                  <a:pt x="161120" y="224176"/>
                </a:lnTo>
                <a:lnTo>
                  <a:pt x="167816" y="208012"/>
                </a:lnTo>
                <a:cubicBezTo>
                  <a:pt x="171953" y="203875"/>
                  <a:pt x="177668" y="201316"/>
                  <a:pt x="183980" y="201316"/>
                </a:cubicBezTo>
                <a:close/>
                <a:moveTo>
                  <a:pt x="71120" y="123517"/>
                </a:moveTo>
                <a:lnTo>
                  <a:pt x="71120" y="123518"/>
                </a:lnTo>
                <a:lnTo>
                  <a:pt x="71120" y="123518"/>
                </a:lnTo>
                <a:close/>
                <a:moveTo>
                  <a:pt x="93980" y="100658"/>
                </a:moveTo>
                <a:lnTo>
                  <a:pt x="516261" y="100658"/>
                </a:lnTo>
                <a:cubicBezTo>
                  <a:pt x="528886" y="100658"/>
                  <a:pt x="539121" y="110893"/>
                  <a:pt x="539121" y="123518"/>
                </a:cubicBezTo>
                <a:lnTo>
                  <a:pt x="539120" y="123518"/>
                </a:lnTo>
                <a:cubicBezTo>
                  <a:pt x="539120" y="136143"/>
                  <a:pt x="528885" y="146378"/>
                  <a:pt x="516260" y="146378"/>
                </a:cubicBezTo>
                <a:lnTo>
                  <a:pt x="93980" y="146377"/>
                </a:lnTo>
                <a:cubicBezTo>
                  <a:pt x="87668" y="146377"/>
                  <a:pt x="81953" y="143818"/>
                  <a:pt x="77816" y="139681"/>
                </a:cubicBezTo>
                <a:lnTo>
                  <a:pt x="71120" y="123518"/>
                </a:lnTo>
                <a:lnTo>
                  <a:pt x="77816" y="107354"/>
                </a:lnTo>
                <a:cubicBezTo>
                  <a:pt x="81953" y="103217"/>
                  <a:pt x="87668" y="100658"/>
                  <a:pt x="93980" y="100658"/>
                </a:cubicBezTo>
                <a:close/>
                <a:moveTo>
                  <a:pt x="0" y="22859"/>
                </a:moveTo>
                <a:lnTo>
                  <a:pt x="0" y="22860"/>
                </a:lnTo>
                <a:lnTo>
                  <a:pt x="0" y="22860"/>
                </a:lnTo>
                <a:close/>
                <a:moveTo>
                  <a:pt x="22860" y="0"/>
                </a:moveTo>
                <a:lnTo>
                  <a:pt x="589141" y="0"/>
                </a:lnTo>
                <a:cubicBezTo>
                  <a:pt x="601766" y="0"/>
                  <a:pt x="612001" y="10235"/>
                  <a:pt x="612001" y="22860"/>
                </a:cubicBezTo>
                <a:lnTo>
                  <a:pt x="612000" y="22860"/>
                </a:lnTo>
                <a:cubicBezTo>
                  <a:pt x="612000" y="35485"/>
                  <a:pt x="601765" y="45720"/>
                  <a:pt x="589140" y="45720"/>
                </a:cubicBezTo>
                <a:lnTo>
                  <a:pt x="22860" y="45719"/>
                </a:lnTo>
                <a:cubicBezTo>
                  <a:pt x="16548" y="45719"/>
                  <a:pt x="10833" y="43160"/>
                  <a:pt x="6696" y="39023"/>
                </a:cubicBezTo>
                <a:lnTo>
                  <a:pt x="0" y="22860"/>
                </a:lnTo>
                <a:lnTo>
                  <a:pt x="6696" y="6696"/>
                </a:lnTo>
                <a:cubicBezTo>
                  <a:pt x="10833" y="2559"/>
                  <a:pt x="16548" y="0"/>
                  <a:pt x="2286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alphaModFix/>
          </a:blip>
          <a:srcRect l="21823" r="21823"/>
          <a:stretch>
            <a:fillRect/>
          </a:stretch>
        </p:blipFill>
        <p:spPr>
          <a:xfrm>
            <a:off x="944855" y="1832935"/>
            <a:ext cx="3709740" cy="3689765"/>
          </a:xfrm>
          <a:custGeom>
            <a:avLst/>
            <a:gdLst>
              <a:gd name="connsiteX0" fmla="*/ 846308 w 3522516"/>
              <a:gd name="connsiteY0" fmla="*/ 0 h 3503549"/>
              <a:gd name="connsiteX1" fmla="*/ 3522516 w 3522516"/>
              <a:gd name="connsiteY1" fmla="*/ 0 h 3503549"/>
              <a:gd name="connsiteX2" fmla="*/ 3522516 w 3522516"/>
              <a:gd name="connsiteY2" fmla="*/ 2479318 h 3503549"/>
              <a:gd name="connsiteX3" fmla="*/ 2601036 w 3522516"/>
              <a:gd name="connsiteY3" fmla="*/ 3500445 h 3503549"/>
              <a:gd name="connsiteX4" fmla="*/ 2539559 w 3522516"/>
              <a:gd name="connsiteY4" fmla="*/ 3503549 h 3503549"/>
              <a:gd name="connsiteX5" fmla="*/ 0 w 3522516"/>
              <a:gd name="connsiteY5" fmla="*/ 3503549 h 3503549"/>
              <a:gd name="connsiteX6" fmla="*/ 0 w 3522516"/>
              <a:gd name="connsiteY6" fmla="*/ 1009654 h 3503549"/>
              <a:gd name="connsiteX7" fmla="*/ 819566 w 3522516"/>
              <a:gd name="connsiteY7" fmla="*/ 4081 h 3503549"/>
            </a:gdLst>
            <a:ahLst/>
            <a:cxnLst/>
            <a:rect l="l" t="t" r="r" b="b"/>
            <a:pathLst>
              <a:path w="3522516" h="3503549">
                <a:moveTo>
                  <a:pt x="846308" y="0"/>
                </a:moveTo>
                <a:lnTo>
                  <a:pt x="3522516" y="0"/>
                </a:lnTo>
                <a:lnTo>
                  <a:pt x="3522516" y="2479318"/>
                </a:lnTo>
                <a:cubicBezTo>
                  <a:pt x="3522516" y="3010767"/>
                  <a:pt x="3118617" y="3447882"/>
                  <a:pt x="2601036" y="3500445"/>
                </a:cubicBezTo>
                <a:lnTo>
                  <a:pt x="2539559" y="3503549"/>
                </a:lnTo>
                <a:lnTo>
                  <a:pt x="0" y="3503549"/>
                </a:lnTo>
                <a:lnTo>
                  <a:pt x="0" y="1009654"/>
                </a:lnTo>
                <a:cubicBezTo>
                  <a:pt x="0" y="513635"/>
                  <a:pt x="351841" y="99792"/>
                  <a:pt x="819566" y="408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0" name="标题 1"/>
          <p:cNvSpPr txBox="1"/>
          <p:nvPr/>
        </p:nvSpPr>
        <p:spPr>
          <a:xfrm rot="2700000">
            <a:off x="-296835" y="5962354"/>
            <a:ext cx="1636037" cy="1091429"/>
          </a:xfrm>
          <a:custGeom>
            <a:avLst/>
            <a:gdLst>
              <a:gd name="connsiteX0" fmla="*/ 580950 w 1636037"/>
              <a:gd name="connsiteY0" fmla="*/ 1045710 h 1091429"/>
              <a:gd name="connsiteX1" fmla="*/ 827293 w 1636037"/>
              <a:gd name="connsiteY1" fmla="*/ 1045710 h 1091429"/>
              <a:gd name="connsiteX2" fmla="*/ 781574 w 1636037"/>
              <a:gd name="connsiteY2" fmla="*/ 1091429 h 1091429"/>
              <a:gd name="connsiteX3" fmla="*/ 626669 w 1636037"/>
              <a:gd name="connsiteY3" fmla="*/ 1091429 h 1091429"/>
              <a:gd name="connsiteX4" fmla="*/ 464760 w 1636037"/>
              <a:gd name="connsiteY4" fmla="*/ 929520 h 1091429"/>
              <a:gd name="connsiteX5" fmla="*/ 943482 w 1636037"/>
              <a:gd name="connsiteY5" fmla="*/ 929520 h 1091429"/>
              <a:gd name="connsiteX6" fmla="*/ 897763 w 1636037"/>
              <a:gd name="connsiteY6" fmla="*/ 975239 h 1091429"/>
              <a:gd name="connsiteX7" fmla="*/ 510478 w 1636037"/>
              <a:gd name="connsiteY7" fmla="*/ 975239 h 1091429"/>
              <a:gd name="connsiteX8" fmla="*/ 348571 w 1636037"/>
              <a:gd name="connsiteY8" fmla="*/ 813330 h 1091429"/>
              <a:gd name="connsiteX9" fmla="*/ 1059674 w 1636037"/>
              <a:gd name="connsiteY9" fmla="*/ 813330 h 1091429"/>
              <a:gd name="connsiteX10" fmla="*/ 1013955 w 1636037"/>
              <a:gd name="connsiteY10" fmla="*/ 859049 h 1091429"/>
              <a:gd name="connsiteX11" fmla="*/ 394290 w 1636037"/>
              <a:gd name="connsiteY11" fmla="*/ 859049 h 1091429"/>
              <a:gd name="connsiteX12" fmla="*/ 232380 w 1636037"/>
              <a:gd name="connsiteY12" fmla="*/ 697140 h 1091429"/>
              <a:gd name="connsiteX13" fmla="*/ 1175863 w 1636037"/>
              <a:gd name="connsiteY13" fmla="*/ 697140 h 1091429"/>
              <a:gd name="connsiteX14" fmla="*/ 1130144 w 1636037"/>
              <a:gd name="connsiteY14" fmla="*/ 742859 h 1091429"/>
              <a:gd name="connsiteX15" fmla="*/ 278099 w 1636037"/>
              <a:gd name="connsiteY15" fmla="*/ 742859 h 1091429"/>
              <a:gd name="connsiteX16" fmla="*/ 116192 w 1636037"/>
              <a:gd name="connsiteY16" fmla="*/ 580950 h 1091429"/>
              <a:gd name="connsiteX17" fmla="*/ 1292054 w 1636037"/>
              <a:gd name="connsiteY17" fmla="*/ 580950 h 1091429"/>
              <a:gd name="connsiteX18" fmla="*/ 1246335 w 1636037"/>
              <a:gd name="connsiteY18" fmla="*/ 626669 h 1091429"/>
              <a:gd name="connsiteX19" fmla="*/ 161911 w 1636037"/>
              <a:gd name="connsiteY19" fmla="*/ 626669 h 1091429"/>
              <a:gd name="connsiteX20" fmla="*/ 508187 w 1636037"/>
              <a:gd name="connsiteY20" fmla="*/ 45719 h 1091429"/>
              <a:gd name="connsiteX21" fmla="*/ 576340 w 1636037"/>
              <a:gd name="connsiteY21" fmla="*/ 21881 h 1091429"/>
              <a:gd name="connsiteX22" fmla="*/ 665956 w 1636037"/>
              <a:gd name="connsiteY22" fmla="*/ 0 h 1091429"/>
              <a:gd name="connsiteX23" fmla="*/ 1142674 w 1636037"/>
              <a:gd name="connsiteY23" fmla="*/ 0 h 1091429"/>
              <a:gd name="connsiteX24" fmla="*/ 1232292 w 1636037"/>
              <a:gd name="connsiteY24" fmla="*/ 21881 h 1091429"/>
              <a:gd name="connsiteX25" fmla="*/ 1300444 w 1636037"/>
              <a:gd name="connsiteY25" fmla="*/ 45719 h 1091429"/>
              <a:gd name="connsiteX26" fmla="*/ 0 w 1636037"/>
              <a:gd name="connsiteY26" fmla="*/ 464760 h 1091429"/>
              <a:gd name="connsiteX27" fmla="*/ 1408242 w 1636037"/>
              <a:gd name="connsiteY27" fmla="*/ 464760 h 1091429"/>
              <a:gd name="connsiteX28" fmla="*/ 1362523 w 1636037"/>
              <a:gd name="connsiteY28" fmla="*/ 510479 h 1091429"/>
              <a:gd name="connsiteX29" fmla="*/ 45718 w 1636037"/>
              <a:gd name="connsiteY29" fmla="*/ 510479 h 1091429"/>
              <a:gd name="connsiteX30" fmla="*/ 274386 w 1636037"/>
              <a:gd name="connsiteY30" fmla="*/ 161909 h 1091429"/>
              <a:gd name="connsiteX31" fmla="*/ 351753 w 1636037"/>
              <a:gd name="connsiteY31" fmla="*/ 116190 h 1091429"/>
              <a:gd name="connsiteX32" fmla="*/ 1456878 w 1636037"/>
              <a:gd name="connsiteY32" fmla="*/ 116190 h 1091429"/>
              <a:gd name="connsiteX33" fmla="*/ 1534246 w 1636037"/>
              <a:gd name="connsiteY33" fmla="*/ 161909 h 1091429"/>
              <a:gd name="connsiteX34" fmla="*/ 127084 w 1636037"/>
              <a:gd name="connsiteY34" fmla="*/ 278099 h 1091429"/>
              <a:gd name="connsiteX35" fmla="*/ 177252 w 1636037"/>
              <a:gd name="connsiteY35" fmla="*/ 232754 h 1091429"/>
              <a:gd name="connsiteX36" fmla="*/ 177761 w 1636037"/>
              <a:gd name="connsiteY36" fmla="*/ 232380 h 1091429"/>
              <a:gd name="connsiteX37" fmla="*/ 1630869 w 1636037"/>
              <a:gd name="connsiteY37" fmla="*/ 232380 h 1091429"/>
              <a:gd name="connsiteX38" fmla="*/ 1631378 w 1636037"/>
              <a:gd name="connsiteY38" fmla="*/ 232754 h 1091429"/>
              <a:gd name="connsiteX39" fmla="*/ 1636037 w 1636037"/>
              <a:gd name="connsiteY39" fmla="*/ 236965 h 1091429"/>
              <a:gd name="connsiteX40" fmla="*/ 1594903 w 1636037"/>
              <a:gd name="connsiteY40" fmla="*/ 278099 h 1091429"/>
              <a:gd name="connsiteX41" fmla="*/ 56559 w 1636037"/>
              <a:gd name="connsiteY41" fmla="*/ 348570 h 1091429"/>
              <a:gd name="connsiteX42" fmla="*/ 1524434 w 1636037"/>
              <a:gd name="connsiteY42" fmla="*/ 348570 h 1091429"/>
              <a:gd name="connsiteX43" fmla="*/ 1478715 w 1636037"/>
              <a:gd name="connsiteY43" fmla="*/ 394289 h 1091429"/>
              <a:gd name="connsiteX44" fmla="*/ 15236 w 1636037"/>
              <a:gd name="connsiteY44" fmla="*/ 394289 h 1091429"/>
            </a:gdLst>
            <a:ahLst/>
            <a:cxnLst/>
            <a:rect l="l" t="t" r="r" b="b"/>
            <a:pathLst>
              <a:path w="1636037" h="1091429">
                <a:moveTo>
                  <a:pt x="580950" y="1045710"/>
                </a:moveTo>
                <a:lnTo>
                  <a:pt x="827293" y="1045710"/>
                </a:lnTo>
                <a:lnTo>
                  <a:pt x="781574" y="1091429"/>
                </a:lnTo>
                <a:lnTo>
                  <a:pt x="626669" y="1091429"/>
                </a:lnTo>
                <a:close/>
                <a:moveTo>
                  <a:pt x="464760" y="929520"/>
                </a:moveTo>
                <a:lnTo>
                  <a:pt x="943482" y="929520"/>
                </a:lnTo>
                <a:lnTo>
                  <a:pt x="897763" y="975239"/>
                </a:lnTo>
                <a:lnTo>
                  <a:pt x="510478" y="975239"/>
                </a:lnTo>
                <a:close/>
                <a:moveTo>
                  <a:pt x="348571" y="813330"/>
                </a:moveTo>
                <a:lnTo>
                  <a:pt x="1059674" y="813330"/>
                </a:lnTo>
                <a:lnTo>
                  <a:pt x="1013955" y="859049"/>
                </a:lnTo>
                <a:lnTo>
                  <a:pt x="394290" y="859049"/>
                </a:lnTo>
                <a:close/>
                <a:moveTo>
                  <a:pt x="232380" y="697140"/>
                </a:moveTo>
                <a:lnTo>
                  <a:pt x="1175863" y="697140"/>
                </a:lnTo>
                <a:lnTo>
                  <a:pt x="1130144" y="742859"/>
                </a:lnTo>
                <a:lnTo>
                  <a:pt x="278099" y="742859"/>
                </a:lnTo>
                <a:close/>
                <a:moveTo>
                  <a:pt x="116192" y="580950"/>
                </a:moveTo>
                <a:lnTo>
                  <a:pt x="1292054" y="580950"/>
                </a:lnTo>
                <a:lnTo>
                  <a:pt x="1246335" y="626669"/>
                </a:lnTo>
                <a:lnTo>
                  <a:pt x="161911" y="626669"/>
                </a:lnTo>
                <a:close/>
                <a:moveTo>
                  <a:pt x="508187" y="45719"/>
                </a:moveTo>
                <a:lnTo>
                  <a:pt x="576340" y="21881"/>
                </a:lnTo>
                <a:lnTo>
                  <a:pt x="665956" y="0"/>
                </a:lnTo>
                <a:lnTo>
                  <a:pt x="1142674" y="0"/>
                </a:lnTo>
                <a:lnTo>
                  <a:pt x="1232292" y="21881"/>
                </a:lnTo>
                <a:lnTo>
                  <a:pt x="1300444" y="45719"/>
                </a:lnTo>
                <a:close/>
                <a:moveTo>
                  <a:pt x="0" y="464760"/>
                </a:moveTo>
                <a:lnTo>
                  <a:pt x="1408242" y="464760"/>
                </a:lnTo>
                <a:lnTo>
                  <a:pt x="1362523" y="510479"/>
                </a:lnTo>
                <a:lnTo>
                  <a:pt x="45718" y="510479"/>
                </a:lnTo>
                <a:close/>
                <a:moveTo>
                  <a:pt x="274386" y="161909"/>
                </a:moveTo>
                <a:lnTo>
                  <a:pt x="351753" y="116190"/>
                </a:lnTo>
                <a:lnTo>
                  <a:pt x="1456878" y="116190"/>
                </a:lnTo>
                <a:lnTo>
                  <a:pt x="1534246" y="161909"/>
                </a:lnTo>
                <a:close/>
                <a:moveTo>
                  <a:pt x="127084" y="278099"/>
                </a:moveTo>
                <a:lnTo>
                  <a:pt x="177252" y="232754"/>
                </a:lnTo>
                <a:lnTo>
                  <a:pt x="177761" y="232380"/>
                </a:lnTo>
                <a:lnTo>
                  <a:pt x="1630869" y="232380"/>
                </a:lnTo>
                <a:lnTo>
                  <a:pt x="1631378" y="232754"/>
                </a:lnTo>
                <a:lnTo>
                  <a:pt x="1636037" y="236965"/>
                </a:lnTo>
                <a:lnTo>
                  <a:pt x="1594903" y="278099"/>
                </a:lnTo>
                <a:close/>
                <a:moveTo>
                  <a:pt x="56559" y="348570"/>
                </a:moveTo>
                <a:lnTo>
                  <a:pt x="1524434" y="348570"/>
                </a:lnTo>
                <a:lnTo>
                  <a:pt x="1478715" y="394289"/>
                </a:lnTo>
                <a:lnTo>
                  <a:pt x="15236" y="3942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2700000">
            <a:off x="-4512" y="6862218"/>
            <a:ext cx="13962" cy="6981"/>
          </a:xfrm>
          <a:custGeom>
            <a:avLst/>
            <a:gdLst>
              <a:gd name="connsiteX0" fmla="*/ 0 w 13962"/>
              <a:gd name="connsiteY0" fmla="*/ 0 h 6981"/>
              <a:gd name="connsiteX1" fmla="*/ 13962 w 13962"/>
              <a:gd name="connsiteY1" fmla="*/ 0 h 6981"/>
              <a:gd name="connsiteX2" fmla="*/ 6981 w 13962"/>
              <a:gd name="connsiteY2" fmla="*/ 6981 h 6981"/>
            </a:gdLst>
            <a:ahLst/>
            <a:cxnLst/>
            <a:rect l="l" t="t" r="r" b="b"/>
            <a:pathLst>
              <a:path w="13962" h="6981">
                <a:moveTo>
                  <a:pt x="0" y="0"/>
                </a:moveTo>
                <a:lnTo>
                  <a:pt x="13962" y="0"/>
                </a:lnTo>
                <a:lnTo>
                  <a:pt x="6981" y="6981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140971" y="4200216"/>
            <a:ext cx="756000" cy="4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5544058" y="4216895"/>
            <a:ext cx="5472000" cy="12542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35584" y="1588900"/>
            <a:ext cx="4029826" cy="4029826"/>
          </a:xfrm>
          <a:prstGeom prst="round2DiagRect">
            <a:avLst>
              <a:gd name="adj1" fmla="val 29139"/>
              <a:gd name="adj2" fmla="val 0"/>
            </a:avLst>
          </a:prstGeom>
          <a:blipFill rotWithShape="1">
            <a:blip r:embed="rId3"/>
            <a:stretch>
              <a:fillRect/>
            </a:stretch>
          </a:blipFill>
          <a:ln w="34925" cap="sq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81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754487" y="4601757"/>
            <a:ext cx="2239930" cy="471111"/>
          </a:xfrm>
          <a:prstGeom prst="roundRect">
            <a:avLst/>
          </a:prstGeom>
          <a:noFill/>
          <a:ln w="1905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802056" y="4650622"/>
            <a:ext cx="122708" cy="37338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982113" y="4650622"/>
            <a:ext cx="1900257" cy="373380"/>
          </a:xfrm>
          <a:prstGeom prst="roundRect">
            <a:avLst>
              <a:gd name="adj" fmla="val 21046"/>
            </a:avLst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8237577" y="4706353"/>
            <a:ext cx="679552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时间：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8921316" y="4706353"/>
            <a:ext cx="742969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2025.4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0176527" y="851114"/>
            <a:ext cx="236955" cy="236955"/>
          </a:xfrm>
          <a:prstGeom prst="diamond">
            <a:avLst/>
          </a:prstGeom>
          <a:solidFill>
            <a:schemeClr val="accent1"/>
          </a:solidFill>
          <a:ln w="12700" cap="flat">
            <a:solidFill>
              <a:schemeClr val="accent1">
                <a:shade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0577688" y="851114"/>
            <a:ext cx="236955" cy="236955"/>
          </a:xfrm>
          <a:prstGeom prst="diamond">
            <a:avLst/>
          </a:prstGeom>
          <a:noFill/>
          <a:ln w="15875" cap="sq">
            <a:solidFill>
              <a:schemeClr val="accent1">
                <a:lumMod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10981865" y="851114"/>
            <a:ext cx="236955" cy="236955"/>
          </a:xfrm>
          <a:prstGeom prst="diamond">
            <a:avLst/>
          </a:prstGeom>
          <a:solidFill>
            <a:schemeClr val="accent1"/>
          </a:solidFill>
          <a:ln w="12700" cap="flat">
            <a:solidFill>
              <a:schemeClr val="accent1">
                <a:shade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5122090" y="1772565"/>
            <a:ext cx="6174449" cy="21038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53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聚焦三农发展，助力乡村振兴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707630" y="5147310"/>
            <a:ext cx="3180080" cy="471170"/>
          </a:xfrm>
          <a:prstGeom prst="roundRect">
            <a:avLst/>
          </a:prstGeom>
          <a:noFill/>
          <a:ln w="1905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7760335" y="5179060"/>
            <a:ext cx="182245" cy="39433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7981950" y="5172075"/>
            <a:ext cx="2832735" cy="394335"/>
          </a:xfrm>
          <a:prstGeom prst="roundRect">
            <a:avLst>
              <a:gd name="adj" fmla="val 21046"/>
            </a:avLst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9177020" y="5172075"/>
            <a:ext cx="1430020" cy="3575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文心妍</a:t>
            </a: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 </a:t>
            </a:r>
            <a:r>
              <a:rPr kumimoji="1" lang="zh-CN" altLang="en-US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陈芷玲</a:t>
            </a:r>
          </a:p>
        </p:txBody>
      </p:sp>
      <p:sp>
        <p:nvSpPr>
          <p:cNvPr id="33" name="标题 1"/>
          <p:cNvSpPr txBox="1"/>
          <p:nvPr/>
        </p:nvSpPr>
        <p:spPr>
          <a:xfrm>
            <a:off x="8040370" y="5229225"/>
            <a:ext cx="1364615" cy="3086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小组成员</a:t>
            </a: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：</a:t>
            </a:r>
            <a:endParaRPr kumimoji="1" lang="zh-CN" altLang="en-US" sz="1700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399" y="1783916"/>
            <a:ext cx="2463724" cy="679648"/>
          </a:xfrm>
          <a:custGeom>
            <a:avLst/>
            <a:gdLst>
              <a:gd name="connsiteX0" fmla="*/ 719138 w 9429750"/>
              <a:gd name="connsiteY0" fmla="*/ 2190750 h 2591431"/>
              <a:gd name="connsiteX1" fmla="*/ 1245965 w 9429750"/>
              <a:gd name="connsiteY1" fmla="*/ 2190750 h 2591431"/>
              <a:gd name="connsiteX2" fmla="*/ 1309021 w 9429750"/>
              <a:gd name="connsiteY2" fmla="*/ 2235803 h 2591431"/>
              <a:gd name="connsiteX3" fmla="*/ 1649921 w 9429750"/>
              <a:gd name="connsiteY3" fmla="*/ 2584037 h 2591431"/>
              <a:gd name="connsiteX4" fmla="*/ 1739703 w 9429750"/>
              <a:gd name="connsiteY4" fmla="*/ 2555234 h 2591431"/>
              <a:gd name="connsiteX5" fmla="*/ 1744409 w 9429750"/>
              <a:gd name="connsiteY5" fmla="*/ 2506028 h 2591431"/>
              <a:gd name="connsiteX6" fmla="*/ 1874139 w 9429750"/>
              <a:gd name="connsiteY6" fmla="*/ 2195417 h 2591431"/>
              <a:gd name="connsiteX7" fmla="*/ 1898618 w 9429750"/>
              <a:gd name="connsiteY7" fmla="*/ 2190750 h 2591431"/>
              <a:gd name="connsiteX8" fmla="*/ 8710612 w 9429750"/>
              <a:gd name="connsiteY8" fmla="*/ 2190750 h 2591431"/>
              <a:gd name="connsiteX9" fmla="*/ 9429750 w 9429750"/>
              <a:gd name="connsiteY9" fmla="*/ 1471613 h 2591431"/>
              <a:gd name="connsiteX10" fmla="*/ 9429750 w 9429750"/>
              <a:gd name="connsiteY10" fmla="*/ 719138 h 2591431"/>
              <a:gd name="connsiteX11" fmla="*/ 8710612 w 9429750"/>
              <a:gd name="connsiteY11" fmla="*/ 0 h 2591431"/>
              <a:gd name="connsiteX12" fmla="*/ 719138 w 9429750"/>
              <a:gd name="connsiteY12" fmla="*/ 0 h 2591431"/>
              <a:gd name="connsiteX13" fmla="*/ 0 w 9429750"/>
              <a:gd name="connsiteY13" fmla="*/ 719138 h 2591431"/>
              <a:gd name="connsiteX14" fmla="*/ 0 w 9429750"/>
              <a:gd name="connsiteY14" fmla="*/ 1471613 h 2591431"/>
              <a:gd name="connsiteX15" fmla="*/ 719138 w 9429750"/>
              <a:gd name="connsiteY15" fmla="*/ 2190750 h 2591431"/>
            </a:gdLst>
            <a:ahLst/>
            <a:cxnLst/>
            <a:rect l="l" t="t" r="r" b="b"/>
            <a:pathLst>
              <a:path w="9429750" h="2591431">
                <a:moveTo>
                  <a:pt x="719138" y="2190750"/>
                </a:moveTo>
                <a:lnTo>
                  <a:pt x="1245965" y="2190750"/>
                </a:lnTo>
                <a:cubicBezTo>
                  <a:pt x="1274445" y="2190760"/>
                  <a:pt x="1299782" y="2208857"/>
                  <a:pt x="1309021" y="2235803"/>
                </a:cubicBezTo>
                <a:cubicBezTo>
                  <a:pt x="1372362" y="2413064"/>
                  <a:pt x="1528096" y="2522791"/>
                  <a:pt x="1649921" y="2584037"/>
                </a:cubicBezTo>
                <a:cubicBezTo>
                  <a:pt x="1682668" y="2600878"/>
                  <a:pt x="1722863" y="2587981"/>
                  <a:pt x="1739703" y="2555234"/>
                </a:cubicBezTo>
                <a:cubicBezTo>
                  <a:pt x="1747523" y="2540041"/>
                  <a:pt x="1749209" y="2522430"/>
                  <a:pt x="1744409" y="2506028"/>
                </a:cubicBezTo>
                <a:cubicBezTo>
                  <a:pt x="1712500" y="2400300"/>
                  <a:pt x="1710785" y="2262950"/>
                  <a:pt x="1874139" y="2195417"/>
                </a:cubicBezTo>
                <a:cubicBezTo>
                  <a:pt x="1881912" y="2192255"/>
                  <a:pt x="1890227" y="2190664"/>
                  <a:pt x="1898618" y="2190750"/>
                </a:cubicBezTo>
                <a:lnTo>
                  <a:pt x="8710612" y="2190750"/>
                </a:lnTo>
                <a:cubicBezTo>
                  <a:pt x="9107786" y="2190750"/>
                  <a:pt x="9429750" y="1868777"/>
                  <a:pt x="9429750" y="1471613"/>
                </a:cubicBezTo>
                <a:lnTo>
                  <a:pt x="9429750" y="719138"/>
                </a:lnTo>
                <a:cubicBezTo>
                  <a:pt x="9429750" y="321969"/>
                  <a:pt x="9107786" y="0"/>
                  <a:pt x="8710612" y="0"/>
                </a:cubicBezTo>
                <a:lnTo>
                  <a:pt x="719138" y="0"/>
                </a:lnTo>
                <a:cubicBezTo>
                  <a:pt x="321969" y="0"/>
                  <a:pt x="0" y="321969"/>
                  <a:pt x="0" y="719138"/>
                </a:cubicBezTo>
                <a:lnTo>
                  <a:pt x="0" y="1471613"/>
                </a:lnTo>
                <a:cubicBezTo>
                  <a:pt x="0" y="1868777"/>
                  <a:pt x="321969" y="2190750"/>
                  <a:pt x="719138" y="2190750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30311" y="1903513"/>
            <a:ext cx="2123900" cy="339824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STEP. 01 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480981" y="1783916"/>
            <a:ext cx="2463724" cy="679648"/>
          </a:xfrm>
          <a:custGeom>
            <a:avLst/>
            <a:gdLst>
              <a:gd name="connsiteX0" fmla="*/ 719138 w 9429750"/>
              <a:gd name="connsiteY0" fmla="*/ 2190750 h 2591431"/>
              <a:gd name="connsiteX1" fmla="*/ 1245965 w 9429750"/>
              <a:gd name="connsiteY1" fmla="*/ 2190750 h 2591431"/>
              <a:gd name="connsiteX2" fmla="*/ 1309021 w 9429750"/>
              <a:gd name="connsiteY2" fmla="*/ 2235803 h 2591431"/>
              <a:gd name="connsiteX3" fmla="*/ 1649921 w 9429750"/>
              <a:gd name="connsiteY3" fmla="*/ 2584037 h 2591431"/>
              <a:gd name="connsiteX4" fmla="*/ 1739703 w 9429750"/>
              <a:gd name="connsiteY4" fmla="*/ 2555234 h 2591431"/>
              <a:gd name="connsiteX5" fmla="*/ 1744409 w 9429750"/>
              <a:gd name="connsiteY5" fmla="*/ 2506028 h 2591431"/>
              <a:gd name="connsiteX6" fmla="*/ 1874139 w 9429750"/>
              <a:gd name="connsiteY6" fmla="*/ 2195417 h 2591431"/>
              <a:gd name="connsiteX7" fmla="*/ 1898618 w 9429750"/>
              <a:gd name="connsiteY7" fmla="*/ 2190750 h 2591431"/>
              <a:gd name="connsiteX8" fmla="*/ 8710612 w 9429750"/>
              <a:gd name="connsiteY8" fmla="*/ 2190750 h 2591431"/>
              <a:gd name="connsiteX9" fmla="*/ 9429750 w 9429750"/>
              <a:gd name="connsiteY9" fmla="*/ 1471613 h 2591431"/>
              <a:gd name="connsiteX10" fmla="*/ 9429750 w 9429750"/>
              <a:gd name="connsiteY10" fmla="*/ 719138 h 2591431"/>
              <a:gd name="connsiteX11" fmla="*/ 8710612 w 9429750"/>
              <a:gd name="connsiteY11" fmla="*/ 0 h 2591431"/>
              <a:gd name="connsiteX12" fmla="*/ 719138 w 9429750"/>
              <a:gd name="connsiteY12" fmla="*/ 0 h 2591431"/>
              <a:gd name="connsiteX13" fmla="*/ 0 w 9429750"/>
              <a:gd name="connsiteY13" fmla="*/ 719138 h 2591431"/>
              <a:gd name="connsiteX14" fmla="*/ 0 w 9429750"/>
              <a:gd name="connsiteY14" fmla="*/ 1471613 h 2591431"/>
              <a:gd name="connsiteX15" fmla="*/ 719138 w 9429750"/>
              <a:gd name="connsiteY15" fmla="*/ 2190750 h 2591431"/>
            </a:gdLst>
            <a:ahLst/>
            <a:cxnLst/>
            <a:rect l="l" t="t" r="r" b="b"/>
            <a:pathLst>
              <a:path w="9429750" h="2591431">
                <a:moveTo>
                  <a:pt x="719138" y="2190750"/>
                </a:moveTo>
                <a:lnTo>
                  <a:pt x="1245965" y="2190750"/>
                </a:lnTo>
                <a:cubicBezTo>
                  <a:pt x="1274445" y="2190760"/>
                  <a:pt x="1299782" y="2208857"/>
                  <a:pt x="1309021" y="2235803"/>
                </a:cubicBezTo>
                <a:cubicBezTo>
                  <a:pt x="1372362" y="2413064"/>
                  <a:pt x="1528096" y="2522791"/>
                  <a:pt x="1649921" y="2584037"/>
                </a:cubicBezTo>
                <a:cubicBezTo>
                  <a:pt x="1682668" y="2600878"/>
                  <a:pt x="1722863" y="2587981"/>
                  <a:pt x="1739703" y="2555234"/>
                </a:cubicBezTo>
                <a:cubicBezTo>
                  <a:pt x="1747523" y="2540041"/>
                  <a:pt x="1749209" y="2522430"/>
                  <a:pt x="1744409" y="2506028"/>
                </a:cubicBezTo>
                <a:cubicBezTo>
                  <a:pt x="1712500" y="2400300"/>
                  <a:pt x="1710785" y="2262950"/>
                  <a:pt x="1874139" y="2195417"/>
                </a:cubicBezTo>
                <a:cubicBezTo>
                  <a:pt x="1881912" y="2192255"/>
                  <a:pt x="1890227" y="2190664"/>
                  <a:pt x="1898618" y="2190750"/>
                </a:cubicBezTo>
                <a:lnTo>
                  <a:pt x="8710612" y="2190750"/>
                </a:lnTo>
                <a:cubicBezTo>
                  <a:pt x="9107786" y="2190750"/>
                  <a:pt x="9429750" y="1868777"/>
                  <a:pt x="9429750" y="1471613"/>
                </a:cubicBezTo>
                <a:lnTo>
                  <a:pt x="9429750" y="719138"/>
                </a:lnTo>
                <a:cubicBezTo>
                  <a:pt x="9429750" y="321969"/>
                  <a:pt x="9107786" y="0"/>
                  <a:pt x="8710612" y="0"/>
                </a:cubicBezTo>
                <a:lnTo>
                  <a:pt x="719138" y="0"/>
                </a:lnTo>
                <a:cubicBezTo>
                  <a:pt x="321969" y="0"/>
                  <a:pt x="0" y="321969"/>
                  <a:pt x="0" y="719138"/>
                </a:cubicBezTo>
                <a:lnTo>
                  <a:pt x="0" y="1471613"/>
                </a:lnTo>
                <a:cubicBezTo>
                  <a:pt x="0" y="1868777"/>
                  <a:pt x="321969" y="2190750"/>
                  <a:pt x="719138" y="2190750"/>
                </a:cubicBezTo>
                <a:close/>
              </a:path>
            </a:pathLst>
          </a:custGeom>
          <a:solidFill>
            <a:schemeClr val="accent2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650893" y="1903513"/>
            <a:ext cx="2123900" cy="339824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STEP. 02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301565" y="1783916"/>
            <a:ext cx="2463724" cy="679648"/>
          </a:xfrm>
          <a:custGeom>
            <a:avLst/>
            <a:gdLst>
              <a:gd name="connsiteX0" fmla="*/ 719138 w 9429750"/>
              <a:gd name="connsiteY0" fmla="*/ 2190750 h 2591431"/>
              <a:gd name="connsiteX1" fmla="*/ 1245965 w 9429750"/>
              <a:gd name="connsiteY1" fmla="*/ 2190750 h 2591431"/>
              <a:gd name="connsiteX2" fmla="*/ 1309021 w 9429750"/>
              <a:gd name="connsiteY2" fmla="*/ 2235803 h 2591431"/>
              <a:gd name="connsiteX3" fmla="*/ 1649921 w 9429750"/>
              <a:gd name="connsiteY3" fmla="*/ 2584037 h 2591431"/>
              <a:gd name="connsiteX4" fmla="*/ 1739703 w 9429750"/>
              <a:gd name="connsiteY4" fmla="*/ 2555234 h 2591431"/>
              <a:gd name="connsiteX5" fmla="*/ 1744409 w 9429750"/>
              <a:gd name="connsiteY5" fmla="*/ 2506028 h 2591431"/>
              <a:gd name="connsiteX6" fmla="*/ 1874139 w 9429750"/>
              <a:gd name="connsiteY6" fmla="*/ 2195417 h 2591431"/>
              <a:gd name="connsiteX7" fmla="*/ 1898618 w 9429750"/>
              <a:gd name="connsiteY7" fmla="*/ 2190750 h 2591431"/>
              <a:gd name="connsiteX8" fmla="*/ 8710612 w 9429750"/>
              <a:gd name="connsiteY8" fmla="*/ 2190750 h 2591431"/>
              <a:gd name="connsiteX9" fmla="*/ 9429750 w 9429750"/>
              <a:gd name="connsiteY9" fmla="*/ 1471613 h 2591431"/>
              <a:gd name="connsiteX10" fmla="*/ 9429750 w 9429750"/>
              <a:gd name="connsiteY10" fmla="*/ 719138 h 2591431"/>
              <a:gd name="connsiteX11" fmla="*/ 8710612 w 9429750"/>
              <a:gd name="connsiteY11" fmla="*/ 0 h 2591431"/>
              <a:gd name="connsiteX12" fmla="*/ 719138 w 9429750"/>
              <a:gd name="connsiteY12" fmla="*/ 0 h 2591431"/>
              <a:gd name="connsiteX13" fmla="*/ 0 w 9429750"/>
              <a:gd name="connsiteY13" fmla="*/ 719138 h 2591431"/>
              <a:gd name="connsiteX14" fmla="*/ 0 w 9429750"/>
              <a:gd name="connsiteY14" fmla="*/ 1471613 h 2591431"/>
              <a:gd name="connsiteX15" fmla="*/ 719138 w 9429750"/>
              <a:gd name="connsiteY15" fmla="*/ 2190750 h 2591431"/>
            </a:gdLst>
            <a:ahLst/>
            <a:cxnLst/>
            <a:rect l="l" t="t" r="r" b="b"/>
            <a:pathLst>
              <a:path w="9429750" h="2591431">
                <a:moveTo>
                  <a:pt x="719138" y="2190750"/>
                </a:moveTo>
                <a:lnTo>
                  <a:pt x="1245965" y="2190750"/>
                </a:lnTo>
                <a:cubicBezTo>
                  <a:pt x="1274445" y="2190760"/>
                  <a:pt x="1299782" y="2208857"/>
                  <a:pt x="1309021" y="2235803"/>
                </a:cubicBezTo>
                <a:cubicBezTo>
                  <a:pt x="1372362" y="2413064"/>
                  <a:pt x="1528096" y="2522791"/>
                  <a:pt x="1649921" y="2584037"/>
                </a:cubicBezTo>
                <a:cubicBezTo>
                  <a:pt x="1682668" y="2600878"/>
                  <a:pt x="1722863" y="2587981"/>
                  <a:pt x="1739703" y="2555234"/>
                </a:cubicBezTo>
                <a:cubicBezTo>
                  <a:pt x="1747523" y="2540041"/>
                  <a:pt x="1749209" y="2522430"/>
                  <a:pt x="1744409" y="2506028"/>
                </a:cubicBezTo>
                <a:cubicBezTo>
                  <a:pt x="1712500" y="2400300"/>
                  <a:pt x="1710785" y="2262950"/>
                  <a:pt x="1874139" y="2195417"/>
                </a:cubicBezTo>
                <a:cubicBezTo>
                  <a:pt x="1881912" y="2192255"/>
                  <a:pt x="1890227" y="2190664"/>
                  <a:pt x="1898618" y="2190750"/>
                </a:cubicBezTo>
                <a:lnTo>
                  <a:pt x="8710612" y="2190750"/>
                </a:lnTo>
                <a:cubicBezTo>
                  <a:pt x="9107786" y="2190750"/>
                  <a:pt x="9429750" y="1868777"/>
                  <a:pt x="9429750" y="1471613"/>
                </a:cubicBezTo>
                <a:lnTo>
                  <a:pt x="9429750" y="719138"/>
                </a:lnTo>
                <a:cubicBezTo>
                  <a:pt x="9429750" y="321969"/>
                  <a:pt x="9107786" y="0"/>
                  <a:pt x="8710612" y="0"/>
                </a:cubicBezTo>
                <a:lnTo>
                  <a:pt x="719138" y="0"/>
                </a:lnTo>
                <a:cubicBezTo>
                  <a:pt x="321969" y="0"/>
                  <a:pt x="0" y="321969"/>
                  <a:pt x="0" y="719138"/>
                </a:cubicBezTo>
                <a:lnTo>
                  <a:pt x="0" y="1471613"/>
                </a:lnTo>
                <a:cubicBezTo>
                  <a:pt x="0" y="1868777"/>
                  <a:pt x="321969" y="2190750"/>
                  <a:pt x="719138" y="2190750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471477" y="1903513"/>
            <a:ext cx="2123900" cy="339824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STEP .03</a:t>
            </a:r>
            <a:endParaRPr kumimoji="1" lang="zh-CN" altLang="en-US"/>
          </a:p>
        </p:txBody>
      </p:sp>
      <p:cxnSp>
        <p:nvCxnSpPr>
          <p:cNvPr id="10" name="标题 1"/>
          <p:cNvCxnSpPr/>
          <p:nvPr/>
        </p:nvCxnSpPr>
        <p:spPr>
          <a:xfrm>
            <a:off x="686527" y="5473471"/>
            <a:ext cx="7668000" cy="0"/>
          </a:xfrm>
          <a:prstGeom prst="line">
            <a:avLst/>
          </a:prstGeom>
          <a:noFill/>
          <a:ln w="12700" cap="sq">
            <a:solidFill>
              <a:schemeClr val="bg1">
                <a:lumMod val="85000"/>
              </a:schemeClr>
            </a:solidFill>
            <a:round/>
            <a:headEnd type="none"/>
            <a:tailEnd type="none"/>
          </a:ln>
        </p:spPr>
      </p:cxnSp>
      <p:sp>
        <p:nvSpPr>
          <p:cNvPr id="11" name="标题 1"/>
          <p:cNvSpPr txBox="1"/>
          <p:nvPr/>
        </p:nvSpPr>
        <p:spPr>
          <a:xfrm>
            <a:off x="4480981" y="5419471"/>
            <a:ext cx="108000" cy="108000"/>
          </a:xfrm>
          <a:prstGeom prst="ellipse">
            <a:avLst/>
          </a:prstGeom>
          <a:solidFill>
            <a:schemeClr val="bg1">
              <a:lumMod val="8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301565" y="5419471"/>
            <a:ext cx="108000" cy="108000"/>
          </a:xfrm>
          <a:prstGeom prst="ellipse">
            <a:avLst/>
          </a:prstGeom>
          <a:solidFill>
            <a:schemeClr val="bg1">
              <a:lumMod val="8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60399" y="5419471"/>
            <a:ext cx="108000" cy="108000"/>
          </a:xfrm>
          <a:prstGeom prst="ellipse">
            <a:avLst/>
          </a:prstGeom>
          <a:solidFill>
            <a:schemeClr val="bg1">
              <a:lumMod val="8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398" y="2535123"/>
            <a:ext cx="3217335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农村基础设施建设成果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60398" y="3214773"/>
            <a:ext cx="3217335" cy="19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农村交通网络四通八达，村村通公路让农产品运输更便捷，水电供应稳定，网络覆盖率达98%，缩小城乡数字鸿沟。
农村人居环境整治成效显著，垃圾处理率超90%，污水治理率超60%，乡村面貌焕然一新，生活品质大幅提升。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480982" y="2535123"/>
            <a:ext cx="3217335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新型农村发展模式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480982" y="3214773"/>
            <a:ext cx="3217335" cy="19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2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特色小镇如浙江安吉鲁家村，打造“公司 + 合作社 + 家庭农场”模式，发展乡村旅游，年接待游客超50万人次，带动村民增收致富。
田园综合体如江苏无锡田园东方，融合农业生产、休闲旅游、文化创意，打造综合产业平台，推动农村一二三产业融合发展。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301565" y="2535123"/>
            <a:ext cx="3217335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农村公共服务提升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301565" y="3214773"/>
            <a:ext cx="3217335" cy="19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农村教育投入增加，乡村学校标准化建设推进，师资力量不断优化，教育质量稳步提升，阻断贫困代际传递。
农村医疗卫生条件改善，远程医疗覆盖更多地区，医保报销比例提高，农民看病就医更加便捷，健康水平显著提高。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农村建设新貌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33273" y="1130300"/>
            <a:ext cx="5165094" cy="2379502"/>
          </a:xfrm>
          <a:prstGeom prst="roundRect">
            <a:avLst>
              <a:gd name="adj" fmla="val 3246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13119" y="1195546"/>
            <a:ext cx="4994018" cy="2256905"/>
          </a:xfrm>
          <a:prstGeom prst="roundRect">
            <a:avLst>
              <a:gd name="adj" fmla="val 3246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79361" y="1402390"/>
            <a:ext cx="163255" cy="1632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79361" y="1775544"/>
            <a:ext cx="163255" cy="1632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79361" y="2702137"/>
            <a:ext cx="163255" cy="1632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79361" y="3075291"/>
            <a:ext cx="163255" cy="1632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15044" y="1433485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15044" y="1806639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15044" y="2729343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15044" y="3102498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444213" y="1958029"/>
            <a:ext cx="4169269" cy="124794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4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农民收入持续增长，2023年农村居民人均可支配收入达2.1万元，较十年前翻一番，收入来源多元化，生活质量显著提升。
农村电商发展带动农产品销售，农民增收渠道拓宽，如江苏沭阳花木电商年销售额超50亿元，带动数万农民就业。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323643" y="1433485"/>
            <a:ext cx="4410408" cy="45716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444213" y="1451728"/>
            <a:ext cx="4169269" cy="38958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农民收入增长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311862" y="1130300"/>
            <a:ext cx="5165094" cy="2379502"/>
          </a:xfrm>
          <a:prstGeom prst="roundRect">
            <a:avLst>
              <a:gd name="adj" fmla="val 3246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391707" y="1191598"/>
            <a:ext cx="4994018" cy="2256905"/>
          </a:xfrm>
          <a:prstGeom prst="roundRect">
            <a:avLst>
              <a:gd name="adj" fmla="val 3246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457949" y="1402390"/>
            <a:ext cx="163255" cy="1632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457949" y="1775544"/>
            <a:ext cx="163255" cy="1632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457949" y="2702137"/>
            <a:ext cx="163255" cy="1632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457949" y="3075291"/>
            <a:ext cx="163255" cy="16325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193631" y="1433485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193631" y="1806639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6193631" y="2729343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6193631" y="3102498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6922801" y="1958029"/>
            <a:ext cx="4169269" cy="124794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4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农村医保、养老等社会保障体系不断完善，医保报销范围扩大，养老保障水平提高，农民生活更有保障。
脱贫攻坚成果显著，9899万农村贫困人口全部脱贫，832个贫困县全部摘帽，12.8万个贫困村全部出列，历史性解决绝对贫困问题。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6802231" y="1433485"/>
            <a:ext cx="4410408" cy="45716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6922801" y="1467276"/>
            <a:ext cx="4169269" cy="38958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农村社会保障体系</a:t>
            </a: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1226973" y="3754598"/>
            <a:ext cx="9902194" cy="2379502"/>
          </a:xfrm>
          <a:prstGeom prst="roundRect">
            <a:avLst>
              <a:gd name="adj" fmla="val 3246"/>
            </a:avLst>
          </a:pr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1306819" y="3819843"/>
            <a:ext cx="9743818" cy="2256905"/>
          </a:xfrm>
          <a:prstGeom prst="roundRect">
            <a:avLst>
              <a:gd name="adj" fmla="val 3246"/>
            </a:avLst>
          </a:pr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1373061" y="4026688"/>
            <a:ext cx="163255" cy="16325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1373061" y="4399842"/>
            <a:ext cx="163255" cy="16325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1373061" y="5326435"/>
            <a:ext cx="163255" cy="16325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1373061" y="5699589"/>
            <a:ext cx="163255" cy="16325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1108744" y="4057783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>
            <a:off x="1108744" y="4430937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8" name="标题 1"/>
          <p:cNvSpPr txBox="1"/>
          <p:nvPr/>
        </p:nvSpPr>
        <p:spPr>
          <a:xfrm>
            <a:off x="1108744" y="5353641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9" name="标题 1"/>
          <p:cNvSpPr txBox="1"/>
          <p:nvPr/>
        </p:nvSpPr>
        <p:spPr>
          <a:xfrm>
            <a:off x="1108744" y="5726795"/>
            <a:ext cx="354529" cy="10106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0" name="标题 1"/>
          <p:cNvSpPr txBox="1"/>
          <p:nvPr/>
        </p:nvSpPr>
        <p:spPr>
          <a:xfrm>
            <a:off x="1777628" y="4582327"/>
            <a:ext cx="8880969" cy="124794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河南兰考通过发展特色种植养殖、乡村旅游等产业，实现脱贫摘帽，成为乡村振兴典范，农民人均收入翻倍增长。
甘肃定西通过易地扶贫搬迁、技能培训等措施，帮助贫困群众挪穷窝、拔穷根，走上致富路，展现脱贫攻坚强大合力。</a:t>
            </a:r>
            <a:endParaRPr kumimoji="1" lang="zh-CN" altLang="en-US"/>
          </a:p>
        </p:txBody>
      </p:sp>
      <p:sp>
        <p:nvSpPr>
          <p:cNvPr id="41" name="标题 1"/>
          <p:cNvSpPr txBox="1"/>
          <p:nvPr/>
        </p:nvSpPr>
        <p:spPr>
          <a:xfrm>
            <a:off x="4012909" y="4057783"/>
            <a:ext cx="4410408" cy="45716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2" name="标题 1"/>
          <p:cNvSpPr txBox="1"/>
          <p:nvPr/>
        </p:nvSpPr>
        <p:spPr>
          <a:xfrm>
            <a:off x="4133478" y="4076025"/>
            <a:ext cx="4169269" cy="38958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脱贫攻坚故事</a:t>
            </a:r>
            <a:endParaRPr kumimoji="1" lang="zh-CN" altLang="en-US"/>
          </a:p>
        </p:txBody>
      </p:sp>
      <p:sp>
        <p:nvSpPr>
          <p:cNvPr id="43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农民生活改善</a:t>
            </a:r>
            <a:endParaRPr kumimoji="1" lang="zh-CN" altLang="en-US"/>
          </a:p>
        </p:txBody>
      </p:sp>
      <p:sp>
        <p:nvSpPr>
          <p:cNvPr id="44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5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6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3428484"/>
            <a:ext cx="12192000" cy="343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343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1767" y="365760"/>
            <a:ext cx="11308466" cy="6126480"/>
          </a:xfrm>
          <a:prstGeom prst="roundRect">
            <a:avLst>
              <a:gd name="adj" fmla="val 3190"/>
            </a:avLst>
          </a:prstGeom>
          <a:solidFill>
            <a:schemeClr val="bg1">
              <a:alpha val="70000"/>
            </a:schemeClr>
          </a:solidFill>
          <a:ln w="12700" cap="sq">
            <a:noFill/>
            <a:miter/>
          </a:ln>
          <a:effectLst>
            <a:outerShdw blurRad="63500" algn="c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378" y="555815"/>
            <a:ext cx="10965244" cy="5746371"/>
          </a:xfrm>
          <a:prstGeom prst="rect">
            <a:avLst/>
          </a:prstGeom>
          <a:solidFill>
            <a:schemeClr val="bg1">
              <a:alpha val="90000"/>
            </a:schemeClr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700000">
            <a:off x="-296835" y="5962354"/>
            <a:ext cx="1636037" cy="1091429"/>
          </a:xfrm>
          <a:custGeom>
            <a:avLst/>
            <a:gdLst>
              <a:gd name="connsiteX0" fmla="*/ 580950 w 1636037"/>
              <a:gd name="connsiteY0" fmla="*/ 1045710 h 1091429"/>
              <a:gd name="connsiteX1" fmla="*/ 827293 w 1636037"/>
              <a:gd name="connsiteY1" fmla="*/ 1045710 h 1091429"/>
              <a:gd name="connsiteX2" fmla="*/ 781574 w 1636037"/>
              <a:gd name="connsiteY2" fmla="*/ 1091429 h 1091429"/>
              <a:gd name="connsiteX3" fmla="*/ 626669 w 1636037"/>
              <a:gd name="connsiteY3" fmla="*/ 1091429 h 1091429"/>
              <a:gd name="connsiteX4" fmla="*/ 464760 w 1636037"/>
              <a:gd name="connsiteY4" fmla="*/ 929520 h 1091429"/>
              <a:gd name="connsiteX5" fmla="*/ 943482 w 1636037"/>
              <a:gd name="connsiteY5" fmla="*/ 929520 h 1091429"/>
              <a:gd name="connsiteX6" fmla="*/ 897763 w 1636037"/>
              <a:gd name="connsiteY6" fmla="*/ 975239 h 1091429"/>
              <a:gd name="connsiteX7" fmla="*/ 510478 w 1636037"/>
              <a:gd name="connsiteY7" fmla="*/ 975239 h 1091429"/>
              <a:gd name="connsiteX8" fmla="*/ 348571 w 1636037"/>
              <a:gd name="connsiteY8" fmla="*/ 813330 h 1091429"/>
              <a:gd name="connsiteX9" fmla="*/ 1059674 w 1636037"/>
              <a:gd name="connsiteY9" fmla="*/ 813330 h 1091429"/>
              <a:gd name="connsiteX10" fmla="*/ 1013955 w 1636037"/>
              <a:gd name="connsiteY10" fmla="*/ 859049 h 1091429"/>
              <a:gd name="connsiteX11" fmla="*/ 394290 w 1636037"/>
              <a:gd name="connsiteY11" fmla="*/ 859049 h 1091429"/>
              <a:gd name="connsiteX12" fmla="*/ 232380 w 1636037"/>
              <a:gd name="connsiteY12" fmla="*/ 697140 h 1091429"/>
              <a:gd name="connsiteX13" fmla="*/ 1175863 w 1636037"/>
              <a:gd name="connsiteY13" fmla="*/ 697140 h 1091429"/>
              <a:gd name="connsiteX14" fmla="*/ 1130144 w 1636037"/>
              <a:gd name="connsiteY14" fmla="*/ 742859 h 1091429"/>
              <a:gd name="connsiteX15" fmla="*/ 278099 w 1636037"/>
              <a:gd name="connsiteY15" fmla="*/ 742859 h 1091429"/>
              <a:gd name="connsiteX16" fmla="*/ 116192 w 1636037"/>
              <a:gd name="connsiteY16" fmla="*/ 580950 h 1091429"/>
              <a:gd name="connsiteX17" fmla="*/ 1292054 w 1636037"/>
              <a:gd name="connsiteY17" fmla="*/ 580950 h 1091429"/>
              <a:gd name="connsiteX18" fmla="*/ 1246335 w 1636037"/>
              <a:gd name="connsiteY18" fmla="*/ 626669 h 1091429"/>
              <a:gd name="connsiteX19" fmla="*/ 161911 w 1636037"/>
              <a:gd name="connsiteY19" fmla="*/ 626669 h 1091429"/>
              <a:gd name="connsiteX20" fmla="*/ 508187 w 1636037"/>
              <a:gd name="connsiteY20" fmla="*/ 45719 h 1091429"/>
              <a:gd name="connsiteX21" fmla="*/ 576340 w 1636037"/>
              <a:gd name="connsiteY21" fmla="*/ 21881 h 1091429"/>
              <a:gd name="connsiteX22" fmla="*/ 665956 w 1636037"/>
              <a:gd name="connsiteY22" fmla="*/ 0 h 1091429"/>
              <a:gd name="connsiteX23" fmla="*/ 1142674 w 1636037"/>
              <a:gd name="connsiteY23" fmla="*/ 0 h 1091429"/>
              <a:gd name="connsiteX24" fmla="*/ 1232292 w 1636037"/>
              <a:gd name="connsiteY24" fmla="*/ 21881 h 1091429"/>
              <a:gd name="connsiteX25" fmla="*/ 1300444 w 1636037"/>
              <a:gd name="connsiteY25" fmla="*/ 45719 h 1091429"/>
              <a:gd name="connsiteX26" fmla="*/ 0 w 1636037"/>
              <a:gd name="connsiteY26" fmla="*/ 464760 h 1091429"/>
              <a:gd name="connsiteX27" fmla="*/ 1408242 w 1636037"/>
              <a:gd name="connsiteY27" fmla="*/ 464760 h 1091429"/>
              <a:gd name="connsiteX28" fmla="*/ 1362523 w 1636037"/>
              <a:gd name="connsiteY28" fmla="*/ 510479 h 1091429"/>
              <a:gd name="connsiteX29" fmla="*/ 45718 w 1636037"/>
              <a:gd name="connsiteY29" fmla="*/ 510479 h 1091429"/>
              <a:gd name="connsiteX30" fmla="*/ 274386 w 1636037"/>
              <a:gd name="connsiteY30" fmla="*/ 161909 h 1091429"/>
              <a:gd name="connsiteX31" fmla="*/ 351753 w 1636037"/>
              <a:gd name="connsiteY31" fmla="*/ 116190 h 1091429"/>
              <a:gd name="connsiteX32" fmla="*/ 1456878 w 1636037"/>
              <a:gd name="connsiteY32" fmla="*/ 116190 h 1091429"/>
              <a:gd name="connsiteX33" fmla="*/ 1534246 w 1636037"/>
              <a:gd name="connsiteY33" fmla="*/ 161909 h 1091429"/>
              <a:gd name="connsiteX34" fmla="*/ 127084 w 1636037"/>
              <a:gd name="connsiteY34" fmla="*/ 278099 h 1091429"/>
              <a:gd name="connsiteX35" fmla="*/ 177252 w 1636037"/>
              <a:gd name="connsiteY35" fmla="*/ 232754 h 1091429"/>
              <a:gd name="connsiteX36" fmla="*/ 177761 w 1636037"/>
              <a:gd name="connsiteY36" fmla="*/ 232380 h 1091429"/>
              <a:gd name="connsiteX37" fmla="*/ 1630869 w 1636037"/>
              <a:gd name="connsiteY37" fmla="*/ 232380 h 1091429"/>
              <a:gd name="connsiteX38" fmla="*/ 1631378 w 1636037"/>
              <a:gd name="connsiteY38" fmla="*/ 232754 h 1091429"/>
              <a:gd name="connsiteX39" fmla="*/ 1636037 w 1636037"/>
              <a:gd name="connsiteY39" fmla="*/ 236965 h 1091429"/>
              <a:gd name="connsiteX40" fmla="*/ 1594903 w 1636037"/>
              <a:gd name="connsiteY40" fmla="*/ 278099 h 1091429"/>
              <a:gd name="connsiteX41" fmla="*/ 56559 w 1636037"/>
              <a:gd name="connsiteY41" fmla="*/ 348570 h 1091429"/>
              <a:gd name="connsiteX42" fmla="*/ 1524434 w 1636037"/>
              <a:gd name="connsiteY42" fmla="*/ 348570 h 1091429"/>
              <a:gd name="connsiteX43" fmla="*/ 1478715 w 1636037"/>
              <a:gd name="connsiteY43" fmla="*/ 394289 h 1091429"/>
              <a:gd name="connsiteX44" fmla="*/ 15236 w 1636037"/>
              <a:gd name="connsiteY44" fmla="*/ 394289 h 1091429"/>
            </a:gdLst>
            <a:ahLst/>
            <a:cxnLst/>
            <a:rect l="l" t="t" r="r" b="b"/>
            <a:pathLst>
              <a:path w="1636037" h="1091429">
                <a:moveTo>
                  <a:pt x="580950" y="1045710"/>
                </a:moveTo>
                <a:lnTo>
                  <a:pt x="827293" y="1045710"/>
                </a:lnTo>
                <a:lnTo>
                  <a:pt x="781574" y="1091429"/>
                </a:lnTo>
                <a:lnTo>
                  <a:pt x="626669" y="1091429"/>
                </a:lnTo>
                <a:close/>
                <a:moveTo>
                  <a:pt x="464760" y="929520"/>
                </a:moveTo>
                <a:lnTo>
                  <a:pt x="943482" y="929520"/>
                </a:lnTo>
                <a:lnTo>
                  <a:pt x="897763" y="975239"/>
                </a:lnTo>
                <a:lnTo>
                  <a:pt x="510478" y="975239"/>
                </a:lnTo>
                <a:close/>
                <a:moveTo>
                  <a:pt x="348571" y="813330"/>
                </a:moveTo>
                <a:lnTo>
                  <a:pt x="1059674" y="813330"/>
                </a:lnTo>
                <a:lnTo>
                  <a:pt x="1013955" y="859049"/>
                </a:lnTo>
                <a:lnTo>
                  <a:pt x="394290" y="859049"/>
                </a:lnTo>
                <a:close/>
                <a:moveTo>
                  <a:pt x="232380" y="697140"/>
                </a:moveTo>
                <a:lnTo>
                  <a:pt x="1175863" y="697140"/>
                </a:lnTo>
                <a:lnTo>
                  <a:pt x="1130144" y="742859"/>
                </a:lnTo>
                <a:lnTo>
                  <a:pt x="278099" y="742859"/>
                </a:lnTo>
                <a:close/>
                <a:moveTo>
                  <a:pt x="116192" y="580950"/>
                </a:moveTo>
                <a:lnTo>
                  <a:pt x="1292054" y="580950"/>
                </a:lnTo>
                <a:lnTo>
                  <a:pt x="1246335" y="626669"/>
                </a:lnTo>
                <a:lnTo>
                  <a:pt x="161911" y="626669"/>
                </a:lnTo>
                <a:close/>
                <a:moveTo>
                  <a:pt x="508187" y="45719"/>
                </a:moveTo>
                <a:lnTo>
                  <a:pt x="576340" y="21881"/>
                </a:lnTo>
                <a:lnTo>
                  <a:pt x="665956" y="0"/>
                </a:lnTo>
                <a:lnTo>
                  <a:pt x="1142674" y="0"/>
                </a:lnTo>
                <a:lnTo>
                  <a:pt x="1232292" y="21881"/>
                </a:lnTo>
                <a:lnTo>
                  <a:pt x="1300444" y="45719"/>
                </a:lnTo>
                <a:close/>
                <a:moveTo>
                  <a:pt x="0" y="464760"/>
                </a:moveTo>
                <a:lnTo>
                  <a:pt x="1408242" y="464760"/>
                </a:lnTo>
                <a:lnTo>
                  <a:pt x="1362523" y="510479"/>
                </a:lnTo>
                <a:lnTo>
                  <a:pt x="45718" y="510479"/>
                </a:lnTo>
                <a:close/>
                <a:moveTo>
                  <a:pt x="274386" y="161909"/>
                </a:moveTo>
                <a:lnTo>
                  <a:pt x="351753" y="116190"/>
                </a:lnTo>
                <a:lnTo>
                  <a:pt x="1456878" y="116190"/>
                </a:lnTo>
                <a:lnTo>
                  <a:pt x="1534246" y="161909"/>
                </a:lnTo>
                <a:close/>
                <a:moveTo>
                  <a:pt x="127084" y="278099"/>
                </a:moveTo>
                <a:lnTo>
                  <a:pt x="177252" y="232754"/>
                </a:lnTo>
                <a:lnTo>
                  <a:pt x="177761" y="232380"/>
                </a:lnTo>
                <a:lnTo>
                  <a:pt x="1630869" y="232380"/>
                </a:lnTo>
                <a:lnTo>
                  <a:pt x="1631378" y="232754"/>
                </a:lnTo>
                <a:lnTo>
                  <a:pt x="1636037" y="236965"/>
                </a:lnTo>
                <a:lnTo>
                  <a:pt x="1594903" y="278099"/>
                </a:lnTo>
                <a:close/>
                <a:moveTo>
                  <a:pt x="56559" y="348570"/>
                </a:moveTo>
                <a:lnTo>
                  <a:pt x="1524434" y="348570"/>
                </a:lnTo>
                <a:lnTo>
                  <a:pt x="1478715" y="394289"/>
                </a:lnTo>
                <a:lnTo>
                  <a:pt x="15236" y="3942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2700000">
            <a:off x="-4512" y="6862218"/>
            <a:ext cx="13962" cy="6981"/>
          </a:xfrm>
          <a:custGeom>
            <a:avLst/>
            <a:gdLst>
              <a:gd name="connsiteX0" fmla="*/ 0 w 13962"/>
              <a:gd name="connsiteY0" fmla="*/ 0 h 6981"/>
              <a:gd name="connsiteX1" fmla="*/ 13962 w 13962"/>
              <a:gd name="connsiteY1" fmla="*/ 0 h 6981"/>
              <a:gd name="connsiteX2" fmla="*/ 6981 w 13962"/>
              <a:gd name="connsiteY2" fmla="*/ 6981 h 6981"/>
            </a:gdLst>
            <a:ahLst/>
            <a:cxnLst/>
            <a:rect l="l" t="t" r="r" b="b"/>
            <a:pathLst>
              <a:path w="13962" h="6981">
                <a:moveTo>
                  <a:pt x="0" y="0"/>
                </a:moveTo>
                <a:lnTo>
                  <a:pt x="13962" y="0"/>
                </a:lnTo>
                <a:lnTo>
                  <a:pt x="6981" y="6981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7337370" y="1689833"/>
            <a:ext cx="3918799" cy="3918799"/>
          </a:xfrm>
          <a:prstGeom prst="round2DiagRect">
            <a:avLst>
              <a:gd name="adj1" fmla="val 29139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alphaModFix/>
          </a:blip>
          <a:srcRect l="16496" r="16496"/>
          <a:stretch>
            <a:fillRect/>
          </a:stretch>
        </p:blipFill>
        <p:spPr>
          <a:xfrm flipH="1">
            <a:off x="7437158" y="1814373"/>
            <a:ext cx="3709740" cy="3689765"/>
          </a:xfrm>
          <a:custGeom>
            <a:avLst/>
            <a:gdLst>
              <a:gd name="connsiteX0" fmla="*/ 846308 w 3522516"/>
              <a:gd name="connsiteY0" fmla="*/ 0 h 3503549"/>
              <a:gd name="connsiteX1" fmla="*/ 3522516 w 3522516"/>
              <a:gd name="connsiteY1" fmla="*/ 0 h 3503549"/>
              <a:gd name="connsiteX2" fmla="*/ 3522516 w 3522516"/>
              <a:gd name="connsiteY2" fmla="*/ 2479318 h 3503549"/>
              <a:gd name="connsiteX3" fmla="*/ 2601036 w 3522516"/>
              <a:gd name="connsiteY3" fmla="*/ 3500445 h 3503549"/>
              <a:gd name="connsiteX4" fmla="*/ 2539559 w 3522516"/>
              <a:gd name="connsiteY4" fmla="*/ 3503549 h 3503549"/>
              <a:gd name="connsiteX5" fmla="*/ 0 w 3522516"/>
              <a:gd name="connsiteY5" fmla="*/ 3503549 h 3503549"/>
              <a:gd name="connsiteX6" fmla="*/ 0 w 3522516"/>
              <a:gd name="connsiteY6" fmla="*/ 1009654 h 3503549"/>
              <a:gd name="connsiteX7" fmla="*/ 819566 w 3522516"/>
              <a:gd name="connsiteY7" fmla="*/ 4081 h 3503549"/>
            </a:gdLst>
            <a:ahLst/>
            <a:cxnLst/>
            <a:rect l="l" t="t" r="r" b="b"/>
            <a:pathLst>
              <a:path w="3522516" h="3503549">
                <a:moveTo>
                  <a:pt x="846308" y="0"/>
                </a:moveTo>
                <a:lnTo>
                  <a:pt x="3522516" y="0"/>
                </a:lnTo>
                <a:lnTo>
                  <a:pt x="3522516" y="2479318"/>
                </a:lnTo>
                <a:cubicBezTo>
                  <a:pt x="3522516" y="3010767"/>
                  <a:pt x="3118617" y="3447882"/>
                  <a:pt x="2601036" y="3500445"/>
                </a:cubicBezTo>
                <a:lnTo>
                  <a:pt x="2539559" y="3503549"/>
                </a:lnTo>
                <a:lnTo>
                  <a:pt x="0" y="3503549"/>
                </a:lnTo>
                <a:lnTo>
                  <a:pt x="0" y="1009654"/>
                </a:lnTo>
                <a:cubicBezTo>
                  <a:pt x="0" y="513635"/>
                  <a:pt x="351841" y="99792"/>
                  <a:pt x="819566" y="408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7226343" y="1570338"/>
            <a:ext cx="4029826" cy="4029826"/>
          </a:xfrm>
          <a:prstGeom prst="round2DiagRect">
            <a:avLst>
              <a:gd name="adj1" fmla="val 29139"/>
              <a:gd name="adj2" fmla="val 0"/>
            </a:avLst>
          </a:prstGeom>
          <a:blipFill rotWithShape="1">
            <a:blip r:embed="rId3"/>
            <a:stretch>
              <a:fillRect/>
            </a:stretch>
          </a:blipFill>
          <a:ln w="34925" cap="sq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81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37831" y="3281774"/>
            <a:ext cx="5616542" cy="17356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当前三农面临的挑战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301025" y="2310610"/>
            <a:ext cx="1994082" cy="7699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065231" y="2499037"/>
            <a:ext cx="45719" cy="468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03404" y="1333282"/>
            <a:ext cx="1063803" cy="1747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5646" y="3144802"/>
            <a:ext cx="936000" cy="4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V="1">
            <a:off x="1508733" y="3158752"/>
            <a:ext cx="2664000" cy="18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0644168" y="771200"/>
            <a:ext cx="612001" cy="347695"/>
          </a:xfrm>
          <a:custGeom>
            <a:avLst/>
            <a:gdLst>
              <a:gd name="connsiteX0" fmla="*/ 233120 w 612001"/>
              <a:gd name="connsiteY0" fmla="*/ 324834 h 347695"/>
              <a:gd name="connsiteX1" fmla="*/ 233120 w 612001"/>
              <a:gd name="connsiteY1" fmla="*/ 324835 h 347695"/>
              <a:gd name="connsiteX2" fmla="*/ 233120 w 612001"/>
              <a:gd name="connsiteY2" fmla="*/ 324835 h 347695"/>
              <a:gd name="connsiteX3" fmla="*/ 255980 w 612001"/>
              <a:gd name="connsiteY3" fmla="*/ 301975 h 347695"/>
              <a:gd name="connsiteX4" fmla="*/ 354261 w 612001"/>
              <a:gd name="connsiteY4" fmla="*/ 301975 h 347695"/>
              <a:gd name="connsiteX5" fmla="*/ 377121 w 612001"/>
              <a:gd name="connsiteY5" fmla="*/ 324835 h 347695"/>
              <a:gd name="connsiteX6" fmla="*/ 377120 w 612001"/>
              <a:gd name="connsiteY6" fmla="*/ 324835 h 347695"/>
              <a:gd name="connsiteX7" fmla="*/ 354260 w 612001"/>
              <a:gd name="connsiteY7" fmla="*/ 347695 h 347695"/>
              <a:gd name="connsiteX8" fmla="*/ 255980 w 612001"/>
              <a:gd name="connsiteY8" fmla="*/ 347694 h 347695"/>
              <a:gd name="connsiteX9" fmla="*/ 239816 w 612001"/>
              <a:gd name="connsiteY9" fmla="*/ 340998 h 347695"/>
              <a:gd name="connsiteX10" fmla="*/ 233120 w 612001"/>
              <a:gd name="connsiteY10" fmla="*/ 324835 h 347695"/>
              <a:gd name="connsiteX11" fmla="*/ 239816 w 612001"/>
              <a:gd name="connsiteY11" fmla="*/ 308671 h 347695"/>
              <a:gd name="connsiteX12" fmla="*/ 255980 w 612001"/>
              <a:gd name="connsiteY12" fmla="*/ 301975 h 347695"/>
              <a:gd name="connsiteX13" fmla="*/ 161120 w 612001"/>
              <a:gd name="connsiteY13" fmla="*/ 224175 h 347695"/>
              <a:gd name="connsiteX14" fmla="*/ 161120 w 612001"/>
              <a:gd name="connsiteY14" fmla="*/ 224176 h 347695"/>
              <a:gd name="connsiteX15" fmla="*/ 161120 w 612001"/>
              <a:gd name="connsiteY15" fmla="*/ 224176 h 347695"/>
              <a:gd name="connsiteX16" fmla="*/ 183980 w 612001"/>
              <a:gd name="connsiteY16" fmla="*/ 201316 h 347695"/>
              <a:gd name="connsiteX17" fmla="*/ 426261 w 612001"/>
              <a:gd name="connsiteY17" fmla="*/ 201316 h 347695"/>
              <a:gd name="connsiteX18" fmla="*/ 449121 w 612001"/>
              <a:gd name="connsiteY18" fmla="*/ 224176 h 347695"/>
              <a:gd name="connsiteX19" fmla="*/ 449120 w 612001"/>
              <a:gd name="connsiteY19" fmla="*/ 224176 h 347695"/>
              <a:gd name="connsiteX20" fmla="*/ 426260 w 612001"/>
              <a:gd name="connsiteY20" fmla="*/ 247036 h 347695"/>
              <a:gd name="connsiteX21" fmla="*/ 183980 w 612001"/>
              <a:gd name="connsiteY21" fmla="*/ 247035 h 347695"/>
              <a:gd name="connsiteX22" fmla="*/ 167816 w 612001"/>
              <a:gd name="connsiteY22" fmla="*/ 240339 h 347695"/>
              <a:gd name="connsiteX23" fmla="*/ 161120 w 612001"/>
              <a:gd name="connsiteY23" fmla="*/ 224176 h 347695"/>
              <a:gd name="connsiteX24" fmla="*/ 167816 w 612001"/>
              <a:gd name="connsiteY24" fmla="*/ 208012 h 347695"/>
              <a:gd name="connsiteX25" fmla="*/ 183980 w 612001"/>
              <a:gd name="connsiteY25" fmla="*/ 201316 h 347695"/>
              <a:gd name="connsiteX26" fmla="*/ 71120 w 612001"/>
              <a:gd name="connsiteY26" fmla="*/ 123517 h 347695"/>
              <a:gd name="connsiteX27" fmla="*/ 71120 w 612001"/>
              <a:gd name="connsiteY27" fmla="*/ 123518 h 347695"/>
              <a:gd name="connsiteX28" fmla="*/ 71120 w 612001"/>
              <a:gd name="connsiteY28" fmla="*/ 123518 h 347695"/>
              <a:gd name="connsiteX29" fmla="*/ 93980 w 612001"/>
              <a:gd name="connsiteY29" fmla="*/ 100658 h 347695"/>
              <a:gd name="connsiteX30" fmla="*/ 516261 w 612001"/>
              <a:gd name="connsiteY30" fmla="*/ 100658 h 347695"/>
              <a:gd name="connsiteX31" fmla="*/ 539121 w 612001"/>
              <a:gd name="connsiteY31" fmla="*/ 123518 h 347695"/>
              <a:gd name="connsiteX32" fmla="*/ 539120 w 612001"/>
              <a:gd name="connsiteY32" fmla="*/ 123518 h 347695"/>
              <a:gd name="connsiteX33" fmla="*/ 516260 w 612001"/>
              <a:gd name="connsiteY33" fmla="*/ 146378 h 347695"/>
              <a:gd name="connsiteX34" fmla="*/ 93980 w 612001"/>
              <a:gd name="connsiteY34" fmla="*/ 146377 h 347695"/>
              <a:gd name="connsiteX35" fmla="*/ 77816 w 612001"/>
              <a:gd name="connsiteY35" fmla="*/ 139681 h 347695"/>
              <a:gd name="connsiteX36" fmla="*/ 71120 w 612001"/>
              <a:gd name="connsiteY36" fmla="*/ 123518 h 347695"/>
              <a:gd name="connsiteX37" fmla="*/ 77816 w 612001"/>
              <a:gd name="connsiteY37" fmla="*/ 107354 h 347695"/>
              <a:gd name="connsiteX38" fmla="*/ 93980 w 612001"/>
              <a:gd name="connsiteY38" fmla="*/ 100658 h 347695"/>
              <a:gd name="connsiteX39" fmla="*/ 0 w 612001"/>
              <a:gd name="connsiteY39" fmla="*/ 22859 h 347695"/>
              <a:gd name="connsiteX40" fmla="*/ 0 w 612001"/>
              <a:gd name="connsiteY40" fmla="*/ 22860 h 347695"/>
              <a:gd name="connsiteX41" fmla="*/ 0 w 612001"/>
              <a:gd name="connsiteY41" fmla="*/ 22860 h 347695"/>
              <a:gd name="connsiteX42" fmla="*/ 22860 w 612001"/>
              <a:gd name="connsiteY42" fmla="*/ 0 h 347695"/>
              <a:gd name="connsiteX43" fmla="*/ 589141 w 612001"/>
              <a:gd name="connsiteY43" fmla="*/ 0 h 347695"/>
              <a:gd name="connsiteX44" fmla="*/ 612001 w 612001"/>
              <a:gd name="connsiteY44" fmla="*/ 22860 h 347695"/>
              <a:gd name="connsiteX45" fmla="*/ 612000 w 612001"/>
              <a:gd name="connsiteY45" fmla="*/ 22860 h 347695"/>
              <a:gd name="connsiteX46" fmla="*/ 589140 w 612001"/>
              <a:gd name="connsiteY46" fmla="*/ 45720 h 347695"/>
              <a:gd name="connsiteX47" fmla="*/ 22860 w 612001"/>
              <a:gd name="connsiteY47" fmla="*/ 45719 h 347695"/>
              <a:gd name="connsiteX48" fmla="*/ 6696 w 612001"/>
              <a:gd name="connsiteY48" fmla="*/ 39023 h 347695"/>
              <a:gd name="connsiteX49" fmla="*/ 0 w 612001"/>
              <a:gd name="connsiteY49" fmla="*/ 22860 h 347695"/>
              <a:gd name="connsiteX50" fmla="*/ 6696 w 612001"/>
              <a:gd name="connsiteY50" fmla="*/ 6696 h 347695"/>
              <a:gd name="connsiteX51" fmla="*/ 22860 w 612001"/>
              <a:gd name="connsiteY51" fmla="*/ 0 h 347695"/>
            </a:gdLst>
            <a:ahLst/>
            <a:cxnLst/>
            <a:rect l="l" t="t" r="r" b="b"/>
            <a:pathLst>
              <a:path w="612001" h="347695">
                <a:moveTo>
                  <a:pt x="233120" y="324834"/>
                </a:moveTo>
                <a:lnTo>
                  <a:pt x="233120" y="324835"/>
                </a:lnTo>
                <a:lnTo>
                  <a:pt x="233120" y="324835"/>
                </a:lnTo>
                <a:close/>
                <a:moveTo>
                  <a:pt x="255980" y="301975"/>
                </a:moveTo>
                <a:lnTo>
                  <a:pt x="354261" y="301975"/>
                </a:lnTo>
                <a:cubicBezTo>
                  <a:pt x="366886" y="301975"/>
                  <a:pt x="377121" y="312210"/>
                  <a:pt x="377121" y="324835"/>
                </a:cubicBezTo>
                <a:lnTo>
                  <a:pt x="377120" y="324835"/>
                </a:lnTo>
                <a:cubicBezTo>
                  <a:pt x="377120" y="337460"/>
                  <a:pt x="366885" y="347695"/>
                  <a:pt x="354260" y="347695"/>
                </a:cubicBezTo>
                <a:lnTo>
                  <a:pt x="255980" y="347694"/>
                </a:lnTo>
                <a:cubicBezTo>
                  <a:pt x="249668" y="347694"/>
                  <a:pt x="243953" y="345135"/>
                  <a:pt x="239816" y="340998"/>
                </a:cubicBezTo>
                <a:lnTo>
                  <a:pt x="233120" y="324835"/>
                </a:lnTo>
                <a:lnTo>
                  <a:pt x="239816" y="308671"/>
                </a:lnTo>
                <a:cubicBezTo>
                  <a:pt x="243953" y="304534"/>
                  <a:pt x="249668" y="301975"/>
                  <a:pt x="255980" y="301975"/>
                </a:cubicBezTo>
                <a:close/>
                <a:moveTo>
                  <a:pt x="161120" y="224175"/>
                </a:moveTo>
                <a:lnTo>
                  <a:pt x="161120" y="224176"/>
                </a:lnTo>
                <a:lnTo>
                  <a:pt x="161120" y="224176"/>
                </a:lnTo>
                <a:close/>
                <a:moveTo>
                  <a:pt x="183980" y="201316"/>
                </a:moveTo>
                <a:lnTo>
                  <a:pt x="426261" y="201316"/>
                </a:lnTo>
                <a:cubicBezTo>
                  <a:pt x="438886" y="201316"/>
                  <a:pt x="449121" y="211551"/>
                  <a:pt x="449121" y="224176"/>
                </a:cubicBezTo>
                <a:lnTo>
                  <a:pt x="449120" y="224176"/>
                </a:lnTo>
                <a:cubicBezTo>
                  <a:pt x="449120" y="236801"/>
                  <a:pt x="438885" y="247036"/>
                  <a:pt x="426260" y="247036"/>
                </a:cubicBezTo>
                <a:lnTo>
                  <a:pt x="183980" y="247035"/>
                </a:lnTo>
                <a:cubicBezTo>
                  <a:pt x="177668" y="247035"/>
                  <a:pt x="171953" y="244476"/>
                  <a:pt x="167816" y="240339"/>
                </a:cubicBezTo>
                <a:lnTo>
                  <a:pt x="161120" y="224176"/>
                </a:lnTo>
                <a:lnTo>
                  <a:pt x="167816" y="208012"/>
                </a:lnTo>
                <a:cubicBezTo>
                  <a:pt x="171953" y="203875"/>
                  <a:pt x="177668" y="201316"/>
                  <a:pt x="183980" y="201316"/>
                </a:cubicBezTo>
                <a:close/>
                <a:moveTo>
                  <a:pt x="71120" y="123517"/>
                </a:moveTo>
                <a:lnTo>
                  <a:pt x="71120" y="123518"/>
                </a:lnTo>
                <a:lnTo>
                  <a:pt x="71120" y="123518"/>
                </a:lnTo>
                <a:close/>
                <a:moveTo>
                  <a:pt x="93980" y="100658"/>
                </a:moveTo>
                <a:lnTo>
                  <a:pt x="516261" y="100658"/>
                </a:lnTo>
                <a:cubicBezTo>
                  <a:pt x="528886" y="100658"/>
                  <a:pt x="539121" y="110893"/>
                  <a:pt x="539121" y="123518"/>
                </a:cubicBezTo>
                <a:lnTo>
                  <a:pt x="539120" y="123518"/>
                </a:lnTo>
                <a:cubicBezTo>
                  <a:pt x="539120" y="136143"/>
                  <a:pt x="528885" y="146378"/>
                  <a:pt x="516260" y="146378"/>
                </a:cubicBezTo>
                <a:lnTo>
                  <a:pt x="93980" y="146377"/>
                </a:lnTo>
                <a:cubicBezTo>
                  <a:pt x="87668" y="146377"/>
                  <a:pt x="81953" y="143818"/>
                  <a:pt x="77816" y="139681"/>
                </a:cubicBezTo>
                <a:lnTo>
                  <a:pt x="71120" y="123518"/>
                </a:lnTo>
                <a:lnTo>
                  <a:pt x="77816" y="107354"/>
                </a:lnTo>
                <a:cubicBezTo>
                  <a:pt x="81953" y="103217"/>
                  <a:pt x="87668" y="100658"/>
                  <a:pt x="93980" y="100658"/>
                </a:cubicBezTo>
                <a:close/>
                <a:moveTo>
                  <a:pt x="0" y="22859"/>
                </a:moveTo>
                <a:lnTo>
                  <a:pt x="0" y="22860"/>
                </a:lnTo>
                <a:lnTo>
                  <a:pt x="0" y="22860"/>
                </a:lnTo>
                <a:close/>
                <a:moveTo>
                  <a:pt x="22860" y="0"/>
                </a:moveTo>
                <a:lnTo>
                  <a:pt x="589141" y="0"/>
                </a:lnTo>
                <a:cubicBezTo>
                  <a:pt x="601766" y="0"/>
                  <a:pt x="612001" y="10235"/>
                  <a:pt x="612001" y="22860"/>
                </a:cubicBezTo>
                <a:lnTo>
                  <a:pt x="612000" y="22860"/>
                </a:lnTo>
                <a:cubicBezTo>
                  <a:pt x="612000" y="35485"/>
                  <a:pt x="601765" y="45720"/>
                  <a:pt x="589140" y="45720"/>
                </a:cubicBezTo>
                <a:lnTo>
                  <a:pt x="22860" y="45719"/>
                </a:lnTo>
                <a:cubicBezTo>
                  <a:pt x="16548" y="45719"/>
                  <a:pt x="10833" y="43160"/>
                  <a:pt x="6696" y="39023"/>
                </a:cubicBezTo>
                <a:lnTo>
                  <a:pt x="0" y="22860"/>
                </a:lnTo>
                <a:lnTo>
                  <a:pt x="6696" y="6696"/>
                </a:lnTo>
                <a:cubicBezTo>
                  <a:pt x="10833" y="2559"/>
                  <a:pt x="16548" y="0"/>
                  <a:pt x="2286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V="1">
            <a:off x="3656841" y="1308798"/>
            <a:ext cx="6505075" cy="1422964"/>
          </a:xfrm>
          <a:custGeom>
            <a:avLst/>
            <a:gdLst>
              <a:gd name="connsiteX0" fmla="*/ 0 w 6240379"/>
              <a:gd name="connsiteY0" fmla="*/ 1613495 h 1613495"/>
              <a:gd name="connsiteX1" fmla="*/ 6240379 w 6240379"/>
              <a:gd name="connsiteY1" fmla="*/ 1613495 h 1613495"/>
              <a:gd name="connsiteX2" fmla="*/ 6240379 w 6240379"/>
              <a:gd name="connsiteY2" fmla="*/ 217832 h 1613495"/>
              <a:gd name="connsiteX3" fmla="*/ 652886 w 6240379"/>
              <a:gd name="connsiteY3" fmla="*/ 217832 h 1613495"/>
              <a:gd name="connsiteX4" fmla="*/ 581527 w 6240379"/>
              <a:gd name="connsiteY4" fmla="*/ 0 h 1613495"/>
              <a:gd name="connsiteX5" fmla="*/ 510168 w 6240379"/>
              <a:gd name="connsiteY5" fmla="*/ 217832 h 1613495"/>
              <a:gd name="connsiteX6" fmla="*/ 0 w 6240379"/>
              <a:gd name="connsiteY6" fmla="*/ 217832 h 1613495"/>
            </a:gdLst>
            <a:ahLst/>
            <a:cxnLst/>
            <a:rect l="l" t="t" r="r" b="b"/>
            <a:pathLst>
              <a:path w="6240379" h="1613495">
                <a:moveTo>
                  <a:pt x="0" y="1613495"/>
                </a:moveTo>
                <a:lnTo>
                  <a:pt x="6240379" y="1613495"/>
                </a:lnTo>
                <a:lnTo>
                  <a:pt x="6240379" y="217832"/>
                </a:lnTo>
                <a:lnTo>
                  <a:pt x="652886" y="217832"/>
                </a:lnTo>
                <a:lnTo>
                  <a:pt x="581527" y="0"/>
                </a:lnTo>
                <a:lnTo>
                  <a:pt x="510168" y="217832"/>
                </a:lnTo>
                <a:lnTo>
                  <a:pt x="0" y="217832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657118" y="1654992"/>
            <a:ext cx="4979200" cy="8115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我国耕地面积持续减少，人均耕地面积仅0.09公顷，低于世界平均水平，土地退化问题突出，水土流失面积达295万平方公里。
耕地质量下降，土壤肥力减弱，影响粮食产量和质量，保障国家粮食安全面临严峻挑战，需加强耕地保护和质量提升。</a:t>
            </a:r>
            <a:endParaRPr kumimoji="1" lang="zh-CN" altLang="en-US" sz="1200"/>
          </a:p>
        </p:txBody>
      </p:sp>
      <p:sp>
        <p:nvSpPr>
          <p:cNvPr id="6" name="标题 1"/>
          <p:cNvSpPr txBox="1"/>
          <p:nvPr/>
        </p:nvSpPr>
        <p:spPr>
          <a:xfrm>
            <a:off x="8868914" y="1252501"/>
            <a:ext cx="1373372" cy="1345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342257" y="1696471"/>
            <a:ext cx="494726" cy="457656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769513" y="1356423"/>
            <a:ext cx="4979200" cy="2479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耕地面积与土地退化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 flipV="1">
            <a:off x="2148205" y="2947670"/>
            <a:ext cx="6772275" cy="1767205"/>
          </a:xfrm>
          <a:custGeom>
            <a:avLst/>
            <a:gdLst>
              <a:gd name="connsiteX0" fmla="*/ 0 w 6240379"/>
              <a:gd name="connsiteY0" fmla="*/ 1613495 h 1613495"/>
              <a:gd name="connsiteX1" fmla="*/ 6240379 w 6240379"/>
              <a:gd name="connsiteY1" fmla="*/ 1613495 h 1613495"/>
              <a:gd name="connsiteX2" fmla="*/ 6240379 w 6240379"/>
              <a:gd name="connsiteY2" fmla="*/ 217832 h 1613495"/>
              <a:gd name="connsiteX3" fmla="*/ 652886 w 6240379"/>
              <a:gd name="connsiteY3" fmla="*/ 217832 h 1613495"/>
              <a:gd name="connsiteX4" fmla="*/ 581527 w 6240379"/>
              <a:gd name="connsiteY4" fmla="*/ 0 h 1613495"/>
              <a:gd name="connsiteX5" fmla="*/ 510168 w 6240379"/>
              <a:gd name="connsiteY5" fmla="*/ 217832 h 1613495"/>
              <a:gd name="connsiteX6" fmla="*/ 0 w 6240379"/>
              <a:gd name="connsiteY6" fmla="*/ 217832 h 1613495"/>
            </a:gdLst>
            <a:ahLst/>
            <a:cxnLst/>
            <a:rect l="l" t="t" r="r" b="b"/>
            <a:pathLst>
              <a:path w="6240379" h="1613495">
                <a:moveTo>
                  <a:pt x="0" y="1613495"/>
                </a:moveTo>
                <a:lnTo>
                  <a:pt x="6240379" y="1613495"/>
                </a:lnTo>
                <a:lnTo>
                  <a:pt x="6240379" y="217832"/>
                </a:lnTo>
                <a:lnTo>
                  <a:pt x="652886" y="217832"/>
                </a:lnTo>
                <a:lnTo>
                  <a:pt x="581527" y="0"/>
                </a:lnTo>
                <a:lnTo>
                  <a:pt x="510168" y="217832"/>
                </a:lnTo>
                <a:lnTo>
                  <a:pt x="0" y="217832"/>
                </a:ln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3719628" y="3339694"/>
            <a:ext cx="4964480" cy="8115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农业生产成本不断上升，种子、化肥、农药、劳动力价格上涨，农民种粮收益空间压缩，生产积极性受挫。
农产品价格波动大，受市场供求、自然灾害等因素影响，农民收入不稳定，需完善市场调控机制，保障农民收益。</a:t>
            </a:r>
            <a:endParaRPr kumimoji="1" lang="zh-CN" altLang="en-US" sz="1200"/>
          </a:p>
        </p:txBody>
      </p:sp>
      <p:sp>
        <p:nvSpPr>
          <p:cNvPr id="11" name="标题 1"/>
          <p:cNvSpPr txBox="1"/>
          <p:nvPr/>
        </p:nvSpPr>
        <p:spPr>
          <a:xfrm>
            <a:off x="2038985" y="2893695"/>
            <a:ext cx="1430020" cy="1671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478405" y="3361690"/>
            <a:ext cx="514985" cy="508000"/>
          </a:xfrm>
          <a:custGeom>
            <a:avLst/>
            <a:gdLst>
              <a:gd name="connsiteX0" fmla="*/ 153878 w 870468"/>
              <a:gd name="connsiteY0" fmla="*/ 353026 h 720000"/>
              <a:gd name="connsiteX1" fmla="*/ 449972 w 870468"/>
              <a:gd name="connsiteY1" fmla="*/ 353026 h 720000"/>
              <a:gd name="connsiteX2" fmla="*/ 489985 w 870468"/>
              <a:gd name="connsiteY2" fmla="*/ 393039 h 720000"/>
              <a:gd name="connsiteX3" fmla="*/ 449972 w 870468"/>
              <a:gd name="connsiteY3" fmla="*/ 433051 h 720000"/>
              <a:gd name="connsiteX4" fmla="*/ 153878 w 870468"/>
              <a:gd name="connsiteY4" fmla="*/ 433051 h 720000"/>
              <a:gd name="connsiteX5" fmla="*/ 113865 w 870468"/>
              <a:gd name="connsiteY5" fmla="*/ 393039 h 720000"/>
              <a:gd name="connsiteX6" fmla="*/ 153878 w 870468"/>
              <a:gd name="connsiteY6" fmla="*/ 353026 h 720000"/>
              <a:gd name="connsiteX7" fmla="*/ 68708 w 870468"/>
              <a:gd name="connsiteY7" fmla="*/ 275858 h 720000"/>
              <a:gd name="connsiteX8" fmla="*/ 68708 w 870468"/>
              <a:gd name="connsiteY8" fmla="*/ 603735 h 720000"/>
              <a:gd name="connsiteX9" fmla="*/ 116266 w 870468"/>
              <a:gd name="connsiteY9" fmla="*/ 651293 h 720000"/>
              <a:gd name="connsiteX10" fmla="*/ 598821 w 870468"/>
              <a:gd name="connsiteY10" fmla="*/ 651293 h 720000"/>
              <a:gd name="connsiteX11" fmla="*/ 754317 w 870468"/>
              <a:gd name="connsiteY11" fmla="*/ 651293 h 720000"/>
              <a:gd name="connsiteX12" fmla="*/ 801875 w 870468"/>
              <a:gd name="connsiteY12" fmla="*/ 603735 h 720000"/>
              <a:gd name="connsiteX13" fmla="*/ 801875 w 870468"/>
              <a:gd name="connsiteY13" fmla="*/ 275858 h 720000"/>
              <a:gd name="connsiteX14" fmla="*/ 598821 w 870468"/>
              <a:gd name="connsiteY14" fmla="*/ 275858 h 720000"/>
              <a:gd name="connsiteX15" fmla="*/ 116266 w 870468"/>
              <a:gd name="connsiteY15" fmla="*/ 68593 h 720000"/>
              <a:gd name="connsiteX16" fmla="*/ 68708 w 870468"/>
              <a:gd name="connsiteY16" fmla="*/ 116151 h 720000"/>
              <a:gd name="connsiteX17" fmla="*/ 68708 w 870468"/>
              <a:gd name="connsiteY17" fmla="*/ 207265 h 720000"/>
              <a:gd name="connsiteX18" fmla="*/ 598821 w 870468"/>
              <a:gd name="connsiteY18" fmla="*/ 207265 h 720000"/>
              <a:gd name="connsiteX19" fmla="*/ 801875 w 870468"/>
              <a:gd name="connsiteY19" fmla="*/ 207265 h 720000"/>
              <a:gd name="connsiteX20" fmla="*/ 801875 w 870468"/>
              <a:gd name="connsiteY20" fmla="*/ 116151 h 720000"/>
              <a:gd name="connsiteX21" fmla="*/ 754317 w 870468"/>
              <a:gd name="connsiteY21" fmla="*/ 68593 h 720000"/>
              <a:gd name="connsiteX22" fmla="*/ 598821 w 870468"/>
              <a:gd name="connsiteY22" fmla="*/ 68593 h 720000"/>
              <a:gd name="connsiteX23" fmla="*/ 116266 w 870468"/>
              <a:gd name="connsiteY23" fmla="*/ 0 h 720000"/>
              <a:gd name="connsiteX24" fmla="*/ 598821 w 870468"/>
              <a:gd name="connsiteY24" fmla="*/ 0 h 720000"/>
              <a:gd name="connsiteX25" fmla="*/ 754317 w 870468"/>
              <a:gd name="connsiteY25" fmla="*/ 0 h 720000"/>
              <a:gd name="connsiteX26" fmla="*/ 870468 w 870468"/>
              <a:gd name="connsiteY26" fmla="*/ 116151 h 720000"/>
              <a:gd name="connsiteX27" fmla="*/ 870468 w 870468"/>
              <a:gd name="connsiteY27" fmla="*/ 241562 h 720000"/>
              <a:gd name="connsiteX28" fmla="*/ 870468 w 870468"/>
              <a:gd name="connsiteY28" fmla="*/ 603735 h 720000"/>
              <a:gd name="connsiteX29" fmla="*/ 754317 w 870468"/>
              <a:gd name="connsiteY29" fmla="*/ 720000 h 720000"/>
              <a:gd name="connsiteX30" fmla="*/ 598821 w 870468"/>
              <a:gd name="connsiteY30" fmla="*/ 720000 h 720000"/>
              <a:gd name="connsiteX31" fmla="*/ 116266 w 870468"/>
              <a:gd name="connsiteY31" fmla="*/ 720000 h 720000"/>
              <a:gd name="connsiteX32" fmla="*/ 115 w 870468"/>
              <a:gd name="connsiteY32" fmla="*/ 603849 h 720000"/>
              <a:gd name="connsiteX33" fmla="*/ 115 w 870468"/>
              <a:gd name="connsiteY33" fmla="*/ 241841 h 720000"/>
              <a:gd name="connsiteX34" fmla="*/ 0 w 870468"/>
              <a:gd name="connsiteY34" fmla="*/ 241562 h 720000"/>
              <a:gd name="connsiteX35" fmla="*/ 115 w 870468"/>
              <a:gd name="connsiteY35" fmla="*/ 241284 h 720000"/>
              <a:gd name="connsiteX36" fmla="*/ 115 w 870468"/>
              <a:gd name="connsiteY36" fmla="*/ 116151 h 720000"/>
              <a:gd name="connsiteX37" fmla="*/ 116266 w 870468"/>
              <a:gd name="connsiteY37" fmla="*/ 0 h 720000"/>
            </a:gdLst>
            <a:ahLst/>
            <a:cxnLst/>
            <a:rect l="l" t="t" r="r" b="b"/>
            <a:pathLst>
              <a:path w="870468" h="720000">
                <a:moveTo>
                  <a:pt x="153878" y="353026"/>
                </a:moveTo>
                <a:lnTo>
                  <a:pt x="449972" y="353026"/>
                </a:lnTo>
                <a:cubicBezTo>
                  <a:pt x="472036" y="353026"/>
                  <a:pt x="489985" y="370975"/>
                  <a:pt x="489985" y="393039"/>
                </a:cubicBezTo>
                <a:cubicBezTo>
                  <a:pt x="489985" y="415103"/>
                  <a:pt x="472150" y="433051"/>
                  <a:pt x="449972" y="433051"/>
                </a:cubicBezTo>
                <a:lnTo>
                  <a:pt x="153878" y="433051"/>
                </a:lnTo>
                <a:cubicBezTo>
                  <a:pt x="131814" y="433051"/>
                  <a:pt x="113865" y="415103"/>
                  <a:pt x="113865" y="393039"/>
                </a:cubicBezTo>
                <a:cubicBezTo>
                  <a:pt x="113865" y="370975"/>
                  <a:pt x="131814" y="353026"/>
                  <a:pt x="153878" y="353026"/>
                </a:cubicBezTo>
                <a:close/>
                <a:moveTo>
                  <a:pt x="68708" y="275858"/>
                </a:moveTo>
                <a:lnTo>
                  <a:pt x="68708" y="603735"/>
                </a:lnTo>
                <a:cubicBezTo>
                  <a:pt x="68708" y="630029"/>
                  <a:pt x="90087" y="651293"/>
                  <a:pt x="116266" y="651293"/>
                </a:cubicBezTo>
                <a:lnTo>
                  <a:pt x="598821" y="651293"/>
                </a:lnTo>
                <a:lnTo>
                  <a:pt x="754317" y="651293"/>
                </a:lnTo>
                <a:cubicBezTo>
                  <a:pt x="780611" y="651293"/>
                  <a:pt x="801875" y="629915"/>
                  <a:pt x="801875" y="603735"/>
                </a:cubicBezTo>
                <a:lnTo>
                  <a:pt x="801875" y="275858"/>
                </a:lnTo>
                <a:lnTo>
                  <a:pt x="598821" y="275858"/>
                </a:lnTo>
                <a:close/>
                <a:moveTo>
                  <a:pt x="116266" y="68593"/>
                </a:moveTo>
                <a:cubicBezTo>
                  <a:pt x="89972" y="68593"/>
                  <a:pt x="68708" y="89972"/>
                  <a:pt x="68708" y="116151"/>
                </a:cubicBezTo>
                <a:lnTo>
                  <a:pt x="68708" y="207265"/>
                </a:lnTo>
                <a:lnTo>
                  <a:pt x="598821" y="207265"/>
                </a:lnTo>
                <a:lnTo>
                  <a:pt x="801875" y="207265"/>
                </a:lnTo>
                <a:lnTo>
                  <a:pt x="801875" y="116151"/>
                </a:lnTo>
                <a:cubicBezTo>
                  <a:pt x="801875" y="89857"/>
                  <a:pt x="780497" y="68593"/>
                  <a:pt x="754317" y="68593"/>
                </a:cubicBezTo>
                <a:lnTo>
                  <a:pt x="598821" y="68593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1"/>
                </a:cubicBezTo>
                <a:lnTo>
                  <a:pt x="870468" y="241562"/>
                </a:lnTo>
                <a:lnTo>
                  <a:pt x="870468" y="603735"/>
                </a:lnTo>
                <a:cubicBezTo>
                  <a:pt x="870468" y="667869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69"/>
                  <a:pt x="115" y="603849"/>
                </a:cubicBezTo>
                <a:lnTo>
                  <a:pt x="115" y="241841"/>
                </a:lnTo>
                <a:lnTo>
                  <a:pt x="0" y="241562"/>
                </a:lnTo>
                <a:lnTo>
                  <a:pt x="115" y="241284"/>
                </a:lnTo>
                <a:lnTo>
                  <a:pt x="115" y="116151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3521508" y="3032870"/>
            <a:ext cx="4964480" cy="2479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农业生产成本与价格波动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V="1">
            <a:off x="3656965" y="4711065"/>
            <a:ext cx="6665595" cy="1591945"/>
          </a:xfrm>
          <a:custGeom>
            <a:avLst/>
            <a:gdLst>
              <a:gd name="connsiteX0" fmla="*/ 0 w 6240379"/>
              <a:gd name="connsiteY0" fmla="*/ 1613495 h 1613495"/>
              <a:gd name="connsiteX1" fmla="*/ 6240379 w 6240379"/>
              <a:gd name="connsiteY1" fmla="*/ 1613495 h 1613495"/>
              <a:gd name="connsiteX2" fmla="*/ 6240379 w 6240379"/>
              <a:gd name="connsiteY2" fmla="*/ 217832 h 1613495"/>
              <a:gd name="connsiteX3" fmla="*/ 652886 w 6240379"/>
              <a:gd name="connsiteY3" fmla="*/ 217832 h 1613495"/>
              <a:gd name="connsiteX4" fmla="*/ 581527 w 6240379"/>
              <a:gd name="connsiteY4" fmla="*/ 0 h 1613495"/>
              <a:gd name="connsiteX5" fmla="*/ 510168 w 6240379"/>
              <a:gd name="connsiteY5" fmla="*/ 217832 h 1613495"/>
              <a:gd name="connsiteX6" fmla="*/ 0 w 6240379"/>
              <a:gd name="connsiteY6" fmla="*/ 217832 h 1613495"/>
            </a:gdLst>
            <a:ahLst/>
            <a:cxnLst/>
            <a:rect l="l" t="t" r="r" b="b"/>
            <a:pathLst>
              <a:path w="6240379" h="1613495">
                <a:moveTo>
                  <a:pt x="0" y="1613495"/>
                </a:moveTo>
                <a:lnTo>
                  <a:pt x="6240379" y="1613495"/>
                </a:lnTo>
                <a:lnTo>
                  <a:pt x="6240379" y="217832"/>
                </a:lnTo>
                <a:lnTo>
                  <a:pt x="652886" y="217832"/>
                </a:lnTo>
                <a:lnTo>
                  <a:pt x="581527" y="0"/>
                </a:lnTo>
                <a:lnTo>
                  <a:pt x="510168" y="217832"/>
                </a:lnTo>
                <a:lnTo>
                  <a:pt x="0" y="217832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3719983" y="4995735"/>
            <a:ext cx="4979200" cy="8115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农业科技成果转化率低，部分先进适用技术推广难度大，农民接受新技术能力有限，制约农业现代化进程。
农业科技创新投入不足，研发方向与农民实际需求脱节，需加大投入，优化创新生态，提高科技支撑能力。</a:t>
            </a:r>
          </a:p>
        </p:txBody>
      </p:sp>
      <p:sp>
        <p:nvSpPr>
          <p:cNvPr id="16" name="标题 1"/>
          <p:cNvSpPr txBox="1"/>
          <p:nvPr/>
        </p:nvSpPr>
        <p:spPr>
          <a:xfrm>
            <a:off x="8869045" y="4654550"/>
            <a:ext cx="1529715" cy="14719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9342257" y="5098809"/>
            <a:ext cx="494726" cy="457656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769513" y="4758761"/>
            <a:ext cx="4979200" cy="2479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农业科技应用瓶颈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农业层面挑战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flipV="1">
            <a:off x="3656965" y="1261110"/>
            <a:ext cx="6665595" cy="1604010"/>
          </a:xfrm>
          <a:custGeom>
            <a:avLst/>
            <a:gdLst>
              <a:gd name="connsiteX0" fmla="*/ 0 w 6240379"/>
              <a:gd name="connsiteY0" fmla="*/ 1613495 h 1613495"/>
              <a:gd name="connsiteX1" fmla="*/ 6240379 w 6240379"/>
              <a:gd name="connsiteY1" fmla="*/ 1613495 h 1613495"/>
              <a:gd name="connsiteX2" fmla="*/ 6240379 w 6240379"/>
              <a:gd name="connsiteY2" fmla="*/ 217832 h 1613495"/>
              <a:gd name="connsiteX3" fmla="*/ 652886 w 6240379"/>
              <a:gd name="connsiteY3" fmla="*/ 217832 h 1613495"/>
              <a:gd name="connsiteX4" fmla="*/ 581527 w 6240379"/>
              <a:gd name="connsiteY4" fmla="*/ 0 h 1613495"/>
              <a:gd name="connsiteX5" fmla="*/ 510168 w 6240379"/>
              <a:gd name="connsiteY5" fmla="*/ 217832 h 1613495"/>
              <a:gd name="connsiteX6" fmla="*/ 0 w 6240379"/>
              <a:gd name="connsiteY6" fmla="*/ 217832 h 1613495"/>
            </a:gdLst>
            <a:ahLst/>
            <a:cxnLst/>
            <a:rect l="l" t="t" r="r" b="b"/>
            <a:pathLst>
              <a:path w="6240379" h="1613495">
                <a:moveTo>
                  <a:pt x="0" y="1613495"/>
                </a:moveTo>
                <a:lnTo>
                  <a:pt x="6240379" y="1613495"/>
                </a:lnTo>
                <a:lnTo>
                  <a:pt x="6240379" y="217832"/>
                </a:lnTo>
                <a:lnTo>
                  <a:pt x="652886" y="217832"/>
                </a:lnTo>
                <a:lnTo>
                  <a:pt x="581527" y="0"/>
                </a:lnTo>
                <a:lnTo>
                  <a:pt x="510168" y="217832"/>
                </a:lnTo>
                <a:lnTo>
                  <a:pt x="0" y="217832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3791738" y="1557202"/>
            <a:ext cx="4979200" cy="81155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我国耕地面积持续减少，人均耕地面积仅0.09公顷，低于世界平均水平，土地退化问题突出，水土流失面积达295万平方公里。
耕地质量下降，土壤肥力减弱，影响粮食产量和质量，保障国家粮食安全面临严峻挑战，需加强耕地保护和质量提升。</a:t>
            </a:r>
            <a:endParaRPr kumimoji="1" lang="zh-CN" altLang="en-US" sz="1200"/>
          </a:p>
        </p:txBody>
      </p:sp>
      <p:sp>
        <p:nvSpPr>
          <p:cNvPr id="25" name="标题 1"/>
          <p:cNvSpPr txBox="1"/>
          <p:nvPr/>
        </p:nvSpPr>
        <p:spPr>
          <a:xfrm>
            <a:off x="8920480" y="1204595"/>
            <a:ext cx="1453515" cy="15271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9342257" y="1648846"/>
            <a:ext cx="494726" cy="457656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3770148" y="1340548"/>
            <a:ext cx="4979200" cy="2479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耕地面积与土地退化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21337677">
            <a:off x="4351442" y="1891070"/>
            <a:ext cx="1888360" cy="2374062"/>
          </a:xfrm>
          <a:custGeom>
            <a:avLst/>
            <a:gdLst>
              <a:gd name="T0" fmla="*/ 551 w 1060"/>
              <a:gd name="T1" fmla="*/ 1078 h 1333"/>
              <a:gd name="T2" fmla="*/ 520 w 1060"/>
              <a:gd name="T3" fmla="*/ 925 h 1333"/>
              <a:gd name="T4" fmla="*/ 917 w 1060"/>
              <a:gd name="T5" fmla="*/ 521 h 1333"/>
              <a:gd name="T6" fmla="*/ 1060 w 1060"/>
              <a:gd name="T7" fmla="*/ 259 h 1333"/>
              <a:gd name="T8" fmla="*/ 918 w 1060"/>
              <a:gd name="T9" fmla="*/ 0 h 1333"/>
              <a:gd name="T10" fmla="*/ 0 w 1060"/>
              <a:gd name="T11" fmla="*/ 925 h 1333"/>
              <a:gd name="T12" fmla="*/ 94 w 1060"/>
              <a:gd name="T13" fmla="*/ 1333 h 1333"/>
              <a:gd name="T14" fmla="*/ 244 w 1060"/>
              <a:gd name="T15" fmla="*/ 1086 h 1333"/>
              <a:gd name="T16" fmla="*/ 551 w 1060"/>
              <a:gd name="T17" fmla="*/ 1078 h 1333"/>
            </a:gdLst>
            <a:ahLst/>
            <a:cxnLst/>
            <a:rect l="0" t="0" r="r" b="b"/>
            <a:pathLst>
              <a:path w="1060" h="1333">
                <a:moveTo>
                  <a:pt x="551" y="1078"/>
                </a:moveTo>
                <a:cubicBezTo>
                  <a:pt x="531" y="1031"/>
                  <a:pt x="520" y="979"/>
                  <a:pt x="520" y="925"/>
                </a:cubicBezTo>
                <a:cubicBezTo>
                  <a:pt x="520" y="704"/>
                  <a:pt x="697" y="525"/>
                  <a:pt x="917" y="521"/>
                </a:cubicBezTo>
                <a:cubicBezTo>
                  <a:pt x="1060" y="259"/>
                  <a:pt x="1060" y="259"/>
                  <a:pt x="1060" y="259"/>
                </a:cubicBezTo>
                <a:cubicBezTo>
                  <a:pt x="918" y="0"/>
                  <a:pt x="918" y="0"/>
                  <a:pt x="918" y="0"/>
                </a:cubicBezTo>
                <a:cubicBezTo>
                  <a:pt x="410" y="4"/>
                  <a:pt x="0" y="416"/>
                  <a:pt x="0" y="925"/>
                </a:cubicBezTo>
                <a:cubicBezTo>
                  <a:pt x="0" y="1071"/>
                  <a:pt x="34" y="1210"/>
                  <a:pt x="94" y="1333"/>
                </a:cubicBezTo>
                <a:cubicBezTo>
                  <a:pt x="244" y="1086"/>
                  <a:pt x="244" y="1086"/>
                  <a:pt x="244" y="1086"/>
                </a:cubicBezTo>
                <a:lnTo>
                  <a:pt x="551" y="1078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21337677">
            <a:off x="6085376" y="1775614"/>
            <a:ext cx="1558388" cy="2462273"/>
          </a:xfrm>
          <a:custGeom>
            <a:avLst/>
            <a:gdLst>
              <a:gd name="T0" fmla="*/ 0 w 875"/>
              <a:gd name="T1" fmla="*/ 522 h 1383"/>
              <a:gd name="T2" fmla="*/ 355 w 875"/>
              <a:gd name="T3" fmla="*/ 923 h 1383"/>
              <a:gd name="T4" fmla="*/ 299 w 875"/>
              <a:gd name="T5" fmla="*/ 1127 h 1383"/>
              <a:gd name="T6" fmla="*/ 453 w 875"/>
              <a:gd name="T7" fmla="*/ 1377 h 1383"/>
              <a:gd name="T8" fmla="*/ 753 w 875"/>
              <a:gd name="T9" fmla="*/ 1383 h 1383"/>
              <a:gd name="T10" fmla="*/ 875 w 875"/>
              <a:gd name="T11" fmla="*/ 923 h 1383"/>
              <a:gd name="T12" fmla="*/ 3 w 875"/>
              <a:gd name="T13" fmla="*/ 0 h 1383"/>
              <a:gd name="T14" fmla="*/ 144 w 875"/>
              <a:gd name="T15" fmla="*/ 257 h 1383"/>
              <a:gd name="T16" fmla="*/ 0 w 875"/>
              <a:gd name="T17" fmla="*/ 522 h 1383"/>
            </a:gdLst>
            <a:ahLst/>
            <a:cxnLst/>
            <a:rect l="0" t="0" r="r" b="b"/>
            <a:pathLst>
              <a:path w="875" h="1383">
                <a:moveTo>
                  <a:pt x="0" y="522"/>
                </a:moveTo>
                <a:cubicBezTo>
                  <a:pt x="200" y="546"/>
                  <a:pt x="355" y="717"/>
                  <a:pt x="355" y="923"/>
                </a:cubicBezTo>
                <a:cubicBezTo>
                  <a:pt x="355" y="997"/>
                  <a:pt x="334" y="1067"/>
                  <a:pt x="299" y="1127"/>
                </a:cubicBezTo>
                <a:cubicBezTo>
                  <a:pt x="453" y="1377"/>
                  <a:pt x="453" y="1377"/>
                  <a:pt x="453" y="1377"/>
                </a:cubicBezTo>
                <a:cubicBezTo>
                  <a:pt x="753" y="1383"/>
                  <a:pt x="753" y="1383"/>
                  <a:pt x="753" y="1383"/>
                </a:cubicBezTo>
                <a:cubicBezTo>
                  <a:pt x="831" y="1248"/>
                  <a:pt x="875" y="1091"/>
                  <a:pt x="875" y="923"/>
                </a:cubicBezTo>
                <a:cubicBezTo>
                  <a:pt x="875" y="430"/>
                  <a:pt x="489" y="27"/>
                  <a:pt x="3" y="0"/>
                </a:cubicBezTo>
                <a:cubicBezTo>
                  <a:pt x="144" y="257"/>
                  <a:pt x="144" y="257"/>
                  <a:pt x="144" y="257"/>
                </a:cubicBezTo>
                <a:lnTo>
                  <a:pt x="0" y="52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21337677">
            <a:off x="4678986" y="3845747"/>
            <a:ext cx="2800958" cy="1283953"/>
          </a:xfrm>
          <a:custGeom>
            <a:avLst/>
            <a:gdLst>
              <a:gd name="T0" fmla="*/ 1120 w 1573"/>
              <a:gd name="T1" fmla="*/ 46 h 721"/>
              <a:gd name="T2" fmla="*/ 802 w 1573"/>
              <a:gd name="T3" fmla="*/ 200 h 721"/>
              <a:gd name="T4" fmla="*/ 454 w 1573"/>
              <a:gd name="T5" fmla="*/ 0 h 721"/>
              <a:gd name="T6" fmla="*/ 151 w 1573"/>
              <a:gd name="T7" fmla="*/ 8 h 721"/>
              <a:gd name="T8" fmla="*/ 0 w 1573"/>
              <a:gd name="T9" fmla="*/ 257 h 721"/>
              <a:gd name="T10" fmla="*/ 802 w 1573"/>
              <a:gd name="T11" fmla="*/ 721 h 721"/>
              <a:gd name="T12" fmla="*/ 1573 w 1573"/>
              <a:gd name="T13" fmla="*/ 307 h 721"/>
              <a:gd name="T14" fmla="*/ 1276 w 1573"/>
              <a:gd name="T15" fmla="*/ 301 h 721"/>
              <a:gd name="T16" fmla="*/ 1120 w 1573"/>
              <a:gd name="T17" fmla="*/ 46 h 721"/>
            </a:gdLst>
            <a:ahLst/>
            <a:cxnLst/>
            <a:rect l="0" t="0" r="r" b="b"/>
            <a:pathLst>
              <a:path w="1573" h="721">
                <a:moveTo>
                  <a:pt x="1120" y="46"/>
                </a:moveTo>
                <a:cubicBezTo>
                  <a:pt x="1046" y="140"/>
                  <a:pt x="931" y="200"/>
                  <a:pt x="802" y="200"/>
                </a:cubicBezTo>
                <a:cubicBezTo>
                  <a:pt x="654" y="200"/>
                  <a:pt x="524" y="120"/>
                  <a:pt x="454" y="0"/>
                </a:cubicBezTo>
                <a:cubicBezTo>
                  <a:pt x="151" y="8"/>
                  <a:pt x="151" y="8"/>
                  <a:pt x="151" y="8"/>
                </a:cubicBezTo>
                <a:cubicBezTo>
                  <a:pt x="0" y="257"/>
                  <a:pt x="0" y="257"/>
                  <a:pt x="0" y="257"/>
                </a:cubicBezTo>
                <a:cubicBezTo>
                  <a:pt x="160" y="534"/>
                  <a:pt x="459" y="721"/>
                  <a:pt x="802" y="721"/>
                </a:cubicBezTo>
                <a:cubicBezTo>
                  <a:pt x="1124" y="721"/>
                  <a:pt x="1407" y="556"/>
                  <a:pt x="1573" y="307"/>
                </a:cubicBezTo>
                <a:cubicBezTo>
                  <a:pt x="1276" y="301"/>
                  <a:pt x="1276" y="301"/>
                  <a:pt x="1276" y="301"/>
                </a:cubicBezTo>
                <a:lnTo>
                  <a:pt x="1120" y="4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7" name="标题 1"/>
          <p:cNvCxnSpPr/>
          <p:nvPr/>
        </p:nvCxnSpPr>
        <p:spPr>
          <a:xfrm flipV="1">
            <a:off x="7252531" y="1802207"/>
            <a:ext cx="395973" cy="395973"/>
          </a:xfrm>
          <a:prstGeom prst="line">
            <a:avLst/>
          </a:prstGeom>
          <a:noFill/>
          <a:ln w="12700" cap="sq">
            <a:solidFill>
              <a:schemeClr val="accent1"/>
            </a:solidFill>
            <a:prstDash val="solid"/>
            <a:miter/>
          </a:ln>
        </p:spPr>
      </p:cxnSp>
      <p:cxnSp>
        <p:nvCxnSpPr>
          <p:cNvPr id="8" name="标题 1"/>
          <p:cNvCxnSpPr/>
          <p:nvPr/>
        </p:nvCxnSpPr>
        <p:spPr>
          <a:xfrm>
            <a:off x="7647509" y="1802207"/>
            <a:ext cx="495731" cy="0"/>
          </a:xfrm>
          <a:prstGeom prst="straightConnector1">
            <a:avLst/>
          </a:prstGeom>
          <a:noFill/>
          <a:ln w="12700" cap="sq">
            <a:solidFill>
              <a:schemeClr val="accent1"/>
            </a:solidFill>
            <a:prstDash val="solid"/>
            <a:miter/>
            <a:tailEnd type="oval"/>
          </a:ln>
        </p:spPr>
      </p:cxnSp>
      <p:cxnSp>
        <p:nvCxnSpPr>
          <p:cNvPr id="9" name="标题 1"/>
          <p:cNvCxnSpPr/>
          <p:nvPr/>
        </p:nvCxnSpPr>
        <p:spPr>
          <a:xfrm>
            <a:off x="7345021" y="4668359"/>
            <a:ext cx="231597" cy="231598"/>
          </a:xfrm>
          <a:prstGeom prst="line">
            <a:avLst/>
          </a:prstGeom>
          <a:noFill/>
          <a:ln w="12700" cap="sq">
            <a:solidFill>
              <a:schemeClr val="accent1"/>
            </a:solidFill>
            <a:prstDash val="solid"/>
            <a:miter/>
          </a:ln>
        </p:spPr>
      </p:cxnSp>
      <p:cxnSp>
        <p:nvCxnSpPr>
          <p:cNvPr id="10" name="标题 1"/>
          <p:cNvCxnSpPr/>
          <p:nvPr/>
        </p:nvCxnSpPr>
        <p:spPr>
          <a:xfrm>
            <a:off x="7576618" y="4896351"/>
            <a:ext cx="482823" cy="0"/>
          </a:xfrm>
          <a:prstGeom prst="straightConnector1">
            <a:avLst/>
          </a:prstGeom>
          <a:noFill/>
          <a:ln w="12700" cap="sq">
            <a:solidFill>
              <a:schemeClr val="accent1"/>
            </a:solidFill>
            <a:prstDash val="solid"/>
            <a:miter/>
            <a:tailEnd type="oval"/>
          </a:ln>
        </p:spPr>
      </p:cxnSp>
      <p:sp>
        <p:nvSpPr>
          <p:cNvPr id="11" name="标题 1"/>
          <p:cNvSpPr txBox="1"/>
          <p:nvPr/>
        </p:nvSpPr>
        <p:spPr>
          <a:xfrm>
            <a:off x="8295693" y="2062029"/>
            <a:ext cx="2945410" cy="12480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农村基础设施建设仍滞后于城市，部分偏远地区交通不便、网络信号差，制约农村经济发展和农民生活质量提升。
农村公共服务水平与城市差距大，教育、医疗、文化等资源匮乏，需加大投入，推动城乡公共服务均等化。</a:t>
            </a:r>
          </a:p>
        </p:txBody>
      </p:sp>
      <p:sp>
        <p:nvSpPr>
          <p:cNvPr id="12" name="标题 1"/>
          <p:cNvSpPr txBox="1"/>
          <p:nvPr/>
        </p:nvSpPr>
        <p:spPr>
          <a:xfrm>
            <a:off x="8295693" y="1323975"/>
            <a:ext cx="2945410" cy="6157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基础设施与城市差距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112125" y="5157470"/>
            <a:ext cx="3498850" cy="10191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秸秆焚烧、农药残留、畜禽粪污排放等造成农村环境污染，影响生态环境和农民健康，需加强环境治理，推动农业绿色发展。
农村垃圾处理、污水处理设施建设不足，处理能力有限，需完善环保基础设施，建立长效治理机制。</a:t>
            </a:r>
          </a:p>
        </p:txBody>
      </p:sp>
      <p:sp>
        <p:nvSpPr>
          <p:cNvPr id="14" name="标题 1"/>
          <p:cNvSpPr txBox="1"/>
          <p:nvPr/>
        </p:nvSpPr>
        <p:spPr>
          <a:xfrm>
            <a:off x="8176245" y="4427652"/>
            <a:ext cx="2945410" cy="6157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农村环境污染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41362" y="3181671"/>
            <a:ext cx="2945410" cy="12480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青壮年劳动力外流严重，农村空心化率达30%，导致土地撂荒、产业发展停滞，农村发展活力不足。
农村老龄化加剧，公共服务设施利用率低，基础设施维护成本增加，需吸引人才回流，激发农村发展内生动力。</a:t>
            </a:r>
            <a:endParaRPr kumimoji="1" lang="zh-CN" altLang="en-US" sz="1200"/>
          </a:p>
        </p:txBody>
      </p:sp>
      <p:sp>
        <p:nvSpPr>
          <p:cNvPr id="16" name="标题 1"/>
          <p:cNvSpPr txBox="1"/>
          <p:nvPr/>
        </p:nvSpPr>
        <p:spPr>
          <a:xfrm>
            <a:off x="741362" y="2443617"/>
            <a:ext cx="2945410" cy="6157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农村空心化问题</a:t>
            </a:r>
            <a:endParaRPr kumimoji="1" lang="zh-CN" altLang="en-US"/>
          </a:p>
        </p:txBody>
      </p:sp>
      <p:cxnSp>
        <p:nvCxnSpPr>
          <p:cNvPr id="17" name="标题 1"/>
          <p:cNvCxnSpPr/>
          <p:nvPr/>
        </p:nvCxnSpPr>
        <p:spPr>
          <a:xfrm flipH="1">
            <a:off x="3810000" y="2930746"/>
            <a:ext cx="591548" cy="0"/>
          </a:xfrm>
          <a:prstGeom prst="straightConnector1">
            <a:avLst/>
          </a:prstGeom>
          <a:noFill/>
          <a:ln w="12700" cap="sq">
            <a:solidFill>
              <a:schemeClr val="accent1"/>
            </a:solidFill>
            <a:prstDash val="solid"/>
            <a:miter/>
            <a:tailEnd type="oval"/>
          </a:ln>
        </p:spPr>
      </p:cxnSp>
      <p:sp>
        <p:nvSpPr>
          <p:cNvPr id="18" name="标题 1"/>
          <p:cNvSpPr txBox="1"/>
          <p:nvPr/>
        </p:nvSpPr>
        <p:spPr>
          <a:xfrm>
            <a:off x="4841511" y="2777704"/>
            <a:ext cx="386034" cy="363846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w="1860" cap="flat">
            <a:solidFill>
              <a:schemeClr val="accent1">
                <a:lumMod val="20000"/>
                <a:lumOff val="8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5892800" y="4477197"/>
            <a:ext cx="373330" cy="373382"/>
          </a:xfrm>
          <a:custGeom>
            <a:avLst/>
            <a:gdLst>
              <a:gd name="connsiteX0" fmla="*/ 579031 w 719895"/>
              <a:gd name="connsiteY0" fmla="*/ 554022 h 720000"/>
              <a:gd name="connsiteX1" fmla="*/ 596778 w 719895"/>
              <a:gd name="connsiteY1" fmla="*/ 561368 h 720000"/>
              <a:gd name="connsiteX2" fmla="*/ 712550 w 719895"/>
              <a:gd name="connsiteY2" fmla="*/ 677140 h 720000"/>
              <a:gd name="connsiteX3" fmla="*/ 712550 w 719895"/>
              <a:gd name="connsiteY3" fmla="*/ 712634 h 720000"/>
              <a:gd name="connsiteX4" fmla="*/ 694887 w 719895"/>
              <a:gd name="connsiteY4" fmla="*/ 720000 h 720000"/>
              <a:gd name="connsiteX5" fmla="*/ 677140 w 719895"/>
              <a:gd name="connsiteY5" fmla="*/ 712634 h 720000"/>
              <a:gd name="connsiteX6" fmla="*/ 561284 w 719895"/>
              <a:gd name="connsiteY6" fmla="*/ 596861 h 720000"/>
              <a:gd name="connsiteX7" fmla="*/ 561284 w 719895"/>
              <a:gd name="connsiteY7" fmla="*/ 561368 h 720000"/>
              <a:gd name="connsiteX8" fmla="*/ 579031 w 719895"/>
              <a:gd name="connsiteY8" fmla="*/ 554022 h 720000"/>
              <a:gd name="connsiteX9" fmla="*/ 301109 w 719895"/>
              <a:gd name="connsiteY9" fmla="*/ 0 h 720000"/>
              <a:gd name="connsiteX10" fmla="*/ 602219 w 719895"/>
              <a:gd name="connsiteY10" fmla="*/ 301109 h 720000"/>
              <a:gd name="connsiteX11" fmla="*/ 301109 w 719895"/>
              <a:gd name="connsiteY11" fmla="*/ 602219 h 720000"/>
              <a:gd name="connsiteX12" fmla="*/ 0 w 719895"/>
              <a:gd name="connsiteY12" fmla="*/ 301109 h 720000"/>
              <a:gd name="connsiteX13" fmla="*/ 301109 w 719895"/>
              <a:gd name="connsiteY13" fmla="*/ 0 h 720000"/>
            </a:gdLst>
            <a:ahLst/>
            <a:cxnLst/>
            <a:rect l="l" t="t" r="r" b="b"/>
            <a:pathLst>
              <a:path w="719895" h="720000">
                <a:moveTo>
                  <a:pt x="579031" y="554022"/>
                </a:moveTo>
                <a:cubicBezTo>
                  <a:pt x="585456" y="554022"/>
                  <a:pt x="591880" y="556471"/>
                  <a:pt x="596778" y="561368"/>
                </a:cubicBezTo>
                <a:lnTo>
                  <a:pt x="712550" y="677140"/>
                </a:lnTo>
                <a:cubicBezTo>
                  <a:pt x="722344" y="686935"/>
                  <a:pt x="722344" y="702840"/>
                  <a:pt x="712550" y="712634"/>
                </a:cubicBezTo>
                <a:cubicBezTo>
                  <a:pt x="707778" y="717573"/>
                  <a:pt x="701333" y="720000"/>
                  <a:pt x="694887" y="720000"/>
                </a:cubicBezTo>
                <a:cubicBezTo>
                  <a:pt x="688441" y="720000"/>
                  <a:pt x="681995" y="717573"/>
                  <a:pt x="677140" y="712634"/>
                </a:cubicBezTo>
                <a:lnTo>
                  <a:pt x="561284" y="596861"/>
                </a:lnTo>
                <a:cubicBezTo>
                  <a:pt x="551490" y="587067"/>
                  <a:pt x="551490" y="571162"/>
                  <a:pt x="561284" y="561368"/>
                </a:cubicBezTo>
                <a:cubicBezTo>
                  <a:pt x="566181" y="556471"/>
                  <a:pt x="572606" y="554022"/>
                  <a:pt x="579031" y="554022"/>
                </a:cubicBezTo>
                <a:close/>
                <a:moveTo>
                  <a:pt x="301109" y="0"/>
                </a:moveTo>
                <a:cubicBezTo>
                  <a:pt x="467443" y="0"/>
                  <a:pt x="602219" y="134859"/>
                  <a:pt x="602219" y="301109"/>
                </a:cubicBezTo>
                <a:cubicBezTo>
                  <a:pt x="602219" y="467443"/>
                  <a:pt x="467443" y="602219"/>
                  <a:pt x="301109" y="602219"/>
                </a:cubicBezTo>
                <a:cubicBezTo>
                  <a:pt x="134775" y="602219"/>
                  <a:pt x="0" y="467443"/>
                  <a:pt x="0" y="301109"/>
                </a:cubicBezTo>
                <a:cubicBezTo>
                  <a:pt x="0" y="134775"/>
                  <a:pt x="134775" y="0"/>
                  <a:pt x="301109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solidFill>
              <a:schemeClr val="accent1">
                <a:lumMod val="20000"/>
                <a:lumOff val="8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873333" y="2782859"/>
            <a:ext cx="389952" cy="353536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solidFill>
              <a:schemeClr val="accent1">
                <a:lumMod val="20000"/>
                <a:lumOff val="8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农村层面挑战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826935" y="1959942"/>
            <a:ext cx="1080000" cy="6022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094489" y="2636910"/>
            <a:ext cx="544893" cy="9368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40000"/>
                  <a:lumOff val="60000"/>
                  <a:alpha val="100000"/>
                </a:schemeClr>
              </a:gs>
            </a:gsLst>
            <a:lin ang="0" scaled="0"/>
          </a:gradFill>
          <a:ln cap="sq">
            <a:noFill/>
            <a:prstDash val="solid"/>
            <a:miter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549650" y="1959942"/>
            <a:ext cx="1080000" cy="6022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817204" y="2636910"/>
            <a:ext cx="544893" cy="9368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40000"/>
                  <a:lumOff val="60000"/>
                  <a:alpha val="100000"/>
                </a:schemeClr>
              </a:gs>
            </a:gsLst>
            <a:lin ang="0" scaled="0"/>
          </a:gradFill>
          <a:ln cap="sq">
            <a:noFill/>
            <a:prstDash val="solid"/>
            <a:miter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272366" y="1959942"/>
            <a:ext cx="1080000" cy="6022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539920" y="2636910"/>
            <a:ext cx="544893" cy="9368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40000"/>
                  <a:lumOff val="60000"/>
                  <a:alpha val="100000"/>
                </a:schemeClr>
              </a:gs>
            </a:gsLst>
            <a:lin ang="0" scaled="0"/>
          </a:gradFill>
          <a:ln cap="sq">
            <a:noFill/>
            <a:prstDash val="solid"/>
            <a:miter/>
          </a:ln>
          <a:effectLst>
            <a:outerShdw blurRad="76200" sx="102000" sy="102000" algn="ctr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36935" y="2832160"/>
            <a:ext cx="3060000" cy="68924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农民老龄化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36935" y="3521406"/>
            <a:ext cx="3060000" cy="17830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农民老龄化严重，50岁以上占40%，劳动力更新困难，农业生产经营后继乏人，影响农业可持续发展。
老龄化农民学习新技术能力弱，适应农业现代化发展需求难度大，需加强培训和引导，提高其生产技能。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559650" y="2832160"/>
            <a:ext cx="3060000" cy="68924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农业技术人才短缺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559650" y="3521406"/>
            <a:ext cx="3060000" cy="17830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农村农业技术人才匮乏，每万人中农业科技人员不足1人，难以满足农业现代化发展需求，制约农业产业升级。
农业技术人才培养体系不完善，人才流失严重，需优化培养环境，吸引人才扎根农村，服务三农。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282366" y="2832160"/>
            <a:ext cx="3060000" cy="68924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农民市场信息获取能力不足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282366" y="3521406"/>
            <a:ext cx="3060000" cy="17830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农民市场信息获取渠道有限，对农产品市场行情、价格走势等信息掌握不及时，导致生产盲目性，影响收益。
农村信息服务平台建设滞后，信息传播效率低，需加强信息化建设，提高农民市场信息获取能力。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农民层面挑战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3428484"/>
            <a:ext cx="12192000" cy="343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343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1767" y="365760"/>
            <a:ext cx="11308466" cy="6126480"/>
          </a:xfrm>
          <a:prstGeom prst="roundRect">
            <a:avLst>
              <a:gd name="adj" fmla="val 3190"/>
            </a:avLst>
          </a:prstGeom>
          <a:solidFill>
            <a:schemeClr val="bg1">
              <a:alpha val="70000"/>
            </a:schemeClr>
          </a:solidFill>
          <a:ln w="12700" cap="sq">
            <a:noFill/>
            <a:miter/>
          </a:ln>
          <a:effectLst>
            <a:outerShdw blurRad="63500" algn="c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378" y="555815"/>
            <a:ext cx="10965244" cy="5746371"/>
          </a:xfrm>
          <a:prstGeom prst="rect">
            <a:avLst/>
          </a:prstGeom>
          <a:solidFill>
            <a:schemeClr val="bg1">
              <a:alpha val="90000"/>
            </a:schemeClr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700000">
            <a:off x="-296835" y="5962354"/>
            <a:ext cx="1636037" cy="1091429"/>
          </a:xfrm>
          <a:custGeom>
            <a:avLst/>
            <a:gdLst>
              <a:gd name="connsiteX0" fmla="*/ 580950 w 1636037"/>
              <a:gd name="connsiteY0" fmla="*/ 1045710 h 1091429"/>
              <a:gd name="connsiteX1" fmla="*/ 827293 w 1636037"/>
              <a:gd name="connsiteY1" fmla="*/ 1045710 h 1091429"/>
              <a:gd name="connsiteX2" fmla="*/ 781574 w 1636037"/>
              <a:gd name="connsiteY2" fmla="*/ 1091429 h 1091429"/>
              <a:gd name="connsiteX3" fmla="*/ 626669 w 1636037"/>
              <a:gd name="connsiteY3" fmla="*/ 1091429 h 1091429"/>
              <a:gd name="connsiteX4" fmla="*/ 464760 w 1636037"/>
              <a:gd name="connsiteY4" fmla="*/ 929520 h 1091429"/>
              <a:gd name="connsiteX5" fmla="*/ 943482 w 1636037"/>
              <a:gd name="connsiteY5" fmla="*/ 929520 h 1091429"/>
              <a:gd name="connsiteX6" fmla="*/ 897763 w 1636037"/>
              <a:gd name="connsiteY6" fmla="*/ 975239 h 1091429"/>
              <a:gd name="connsiteX7" fmla="*/ 510478 w 1636037"/>
              <a:gd name="connsiteY7" fmla="*/ 975239 h 1091429"/>
              <a:gd name="connsiteX8" fmla="*/ 348571 w 1636037"/>
              <a:gd name="connsiteY8" fmla="*/ 813330 h 1091429"/>
              <a:gd name="connsiteX9" fmla="*/ 1059674 w 1636037"/>
              <a:gd name="connsiteY9" fmla="*/ 813330 h 1091429"/>
              <a:gd name="connsiteX10" fmla="*/ 1013955 w 1636037"/>
              <a:gd name="connsiteY10" fmla="*/ 859049 h 1091429"/>
              <a:gd name="connsiteX11" fmla="*/ 394290 w 1636037"/>
              <a:gd name="connsiteY11" fmla="*/ 859049 h 1091429"/>
              <a:gd name="connsiteX12" fmla="*/ 232380 w 1636037"/>
              <a:gd name="connsiteY12" fmla="*/ 697140 h 1091429"/>
              <a:gd name="connsiteX13" fmla="*/ 1175863 w 1636037"/>
              <a:gd name="connsiteY13" fmla="*/ 697140 h 1091429"/>
              <a:gd name="connsiteX14" fmla="*/ 1130144 w 1636037"/>
              <a:gd name="connsiteY14" fmla="*/ 742859 h 1091429"/>
              <a:gd name="connsiteX15" fmla="*/ 278099 w 1636037"/>
              <a:gd name="connsiteY15" fmla="*/ 742859 h 1091429"/>
              <a:gd name="connsiteX16" fmla="*/ 116192 w 1636037"/>
              <a:gd name="connsiteY16" fmla="*/ 580950 h 1091429"/>
              <a:gd name="connsiteX17" fmla="*/ 1292054 w 1636037"/>
              <a:gd name="connsiteY17" fmla="*/ 580950 h 1091429"/>
              <a:gd name="connsiteX18" fmla="*/ 1246335 w 1636037"/>
              <a:gd name="connsiteY18" fmla="*/ 626669 h 1091429"/>
              <a:gd name="connsiteX19" fmla="*/ 161911 w 1636037"/>
              <a:gd name="connsiteY19" fmla="*/ 626669 h 1091429"/>
              <a:gd name="connsiteX20" fmla="*/ 508187 w 1636037"/>
              <a:gd name="connsiteY20" fmla="*/ 45719 h 1091429"/>
              <a:gd name="connsiteX21" fmla="*/ 576340 w 1636037"/>
              <a:gd name="connsiteY21" fmla="*/ 21881 h 1091429"/>
              <a:gd name="connsiteX22" fmla="*/ 665956 w 1636037"/>
              <a:gd name="connsiteY22" fmla="*/ 0 h 1091429"/>
              <a:gd name="connsiteX23" fmla="*/ 1142674 w 1636037"/>
              <a:gd name="connsiteY23" fmla="*/ 0 h 1091429"/>
              <a:gd name="connsiteX24" fmla="*/ 1232292 w 1636037"/>
              <a:gd name="connsiteY24" fmla="*/ 21881 h 1091429"/>
              <a:gd name="connsiteX25" fmla="*/ 1300444 w 1636037"/>
              <a:gd name="connsiteY25" fmla="*/ 45719 h 1091429"/>
              <a:gd name="connsiteX26" fmla="*/ 0 w 1636037"/>
              <a:gd name="connsiteY26" fmla="*/ 464760 h 1091429"/>
              <a:gd name="connsiteX27" fmla="*/ 1408242 w 1636037"/>
              <a:gd name="connsiteY27" fmla="*/ 464760 h 1091429"/>
              <a:gd name="connsiteX28" fmla="*/ 1362523 w 1636037"/>
              <a:gd name="connsiteY28" fmla="*/ 510479 h 1091429"/>
              <a:gd name="connsiteX29" fmla="*/ 45718 w 1636037"/>
              <a:gd name="connsiteY29" fmla="*/ 510479 h 1091429"/>
              <a:gd name="connsiteX30" fmla="*/ 274386 w 1636037"/>
              <a:gd name="connsiteY30" fmla="*/ 161909 h 1091429"/>
              <a:gd name="connsiteX31" fmla="*/ 351753 w 1636037"/>
              <a:gd name="connsiteY31" fmla="*/ 116190 h 1091429"/>
              <a:gd name="connsiteX32" fmla="*/ 1456878 w 1636037"/>
              <a:gd name="connsiteY32" fmla="*/ 116190 h 1091429"/>
              <a:gd name="connsiteX33" fmla="*/ 1534246 w 1636037"/>
              <a:gd name="connsiteY33" fmla="*/ 161909 h 1091429"/>
              <a:gd name="connsiteX34" fmla="*/ 127084 w 1636037"/>
              <a:gd name="connsiteY34" fmla="*/ 278099 h 1091429"/>
              <a:gd name="connsiteX35" fmla="*/ 177252 w 1636037"/>
              <a:gd name="connsiteY35" fmla="*/ 232754 h 1091429"/>
              <a:gd name="connsiteX36" fmla="*/ 177761 w 1636037"/>
              <a:gd name="connsiteY36" fmla="*/ 232380 h 1091429"/>
              <a:gd name="connsiteX37" fmla="*/ 1630869 w 1636037"/>
              <a:gd name="connsiteY37" fmla="*/ 232380 h 1091429"/>
              <a:gd name="connsiteX38" fmla="*/ 1631378 w 1636037"/>
              <a:gd name="connsiteY38" fmla="*/ 232754 h 1091429"/>
              <a:gd name="connsiteX39" fmla="*/ 1636037 w 1636037"/>
              <a:gd name="connsiteY39" fmla="*/ 236965 h 1091429"/>
              <a:gd name="connsiteX40" fmla="*/ 1594903 w 1636037"/>
              <a:gd name="connsiteY40" fmla="*/ 278099 h 1091429"/>
              <a:gd name="connsiteX41" fmla="*/ 56559 w 1636037"/>
              <a:gd name="connsiteY41" fmla="*/ 348570 h 1091429"/>
              <a:gd name="connsiteX42" fmla="*/ 1524434 w 1636037"/>
              <a:gd name="connsiteY42" fmla="*/ 348570 h 1091429"/>
              <a:gd name="connsiteX43" fmla="*/ 1478715 w 1636037"/>
              <a:gd name="connsiteY43" fmla="*/ 394289 h 1091429"/>
              <a:gd name="connsiteX44" fmla="*/ 15236 w 1636037"/>
              <a:gd name="connsiteY44" fmla="*/ 394289 h 1091429"/>
            </a:gdLst>
            <a:ahLst/>
            <a:cxnLst/>
            <a:rect l="l" t="t" r="r" b="b"/>
            <a:pathLst>
              <a:path w="1636037" h="1091429">
                <a:moveTo>
                  <a:pt x="580950" y="1045710"/>
                </a:moveTo>
                <a:lnTo>
                  <a:pt x="827293" y="1045710"/>
                </a:lnTo>
                <a:lnTo>
                  <a:pt x="781574" y="1091429"/>
                </a:lnTo>
                <a:lnTo>
                  <a:pt x="626669" y="1091429"/>
                </a:lnTo>
                <a:close/>
                <a:moveTo>
                  <a:pt x="464760" y="929520"/>
                </a:moveTo>
                <a:lnTo>
                  <a:pt x="943482" y="929520"/>
                </a:lnTo>
                <a:lnTo>
                  <a:pt x="897763" y="975239"/>
                </a:lnTo>
                <a:lnTo>
                  <a:pt x="510478" y="975239"/>
                </a:lnTo>
                <a:close/>
                <a:moveTo>
                  <a:pt x="348571" y="813330"/>
                </a:moveTo>
                <a:lnTo>
                  <a:pt x="1059674" y="813330"/>
                </a:lnTo>
                <a:lnTo>
                  <a:pt x="1013955" y="859049"/>
                </a:lnTo>
                <a:lnTo>
                  <a:pt x="394290" y="859049"/>
                </a:lnTo>
                <a:close/>
                <a:moveTo>
                  <a:pt x="232380" y="697140"/>
                </a:moveTo>
                <a:lnTo>
                  <a:pt x="1175863" y="697140"/>
                </a:lnTo>
                <a:lnTo>
                  <a:pt x="1130144" y="742859"/>
                </a:lnTo>
                <a:lnTo>
                  <a:pt x="278099" y="742859"/>
                </a:lnTo>
                <a:close/>
                <a:moveTo>
                  <a:pt x="116192" y="580950"/>
                </a:moveTo>
                <a:lnTo>
                  <a:pt x="1292054" y="580950"/>
                </a:lnTo>
                <a:lnTo>
                  <a:pt x="1246335" y="626669"/>
                </a:lnTo>
                <a:lnTo>
                  <a:pt x="161911" y="626669"/>
                </a:lnTo>
                <a:close/>
                <a:moveTo>
                  <a:pt x="508187" y="45719"/>
                </a:moveTo>
                <a:lnTo>
                  <a:pt x="576340" y="21881"/>
                </a:lnTo>
                <a:lnTo>
                  <a:pt x="665956" y="0"/>
                </a:lnTo>
                <a:lnTo>
                  <a:pt x="1142674" y="0"/>
                </a:lnTo>
                <a:lnTo>
                  <a:pt x="1232292" y="21881"/>
                </a:lnTo>
                <a:lnTo>
                  <a:pt x="1300444" y="45719"/>
                </a:lnTo>
                <a:close/>
                <a:moveTo>
                  <a:pt x="0" y="464760"/>
                </a:moveTo>
                <a:lnTo>
                  <a:pt x="1408242" y="464760"/>
                </a:lnTo>
                <a:lnTo>
                  <a:pt x="1362523" y="510479"/>
                </a:lnTo>
                <a:lnTo>
                  <a:pt x="45718" y="510479"/>
                </a:lnTo>
                <a:close/>
                <a:moveTo>
                  <a:pt x="274386" y="161909"/>
                </a:moveTo>
                <a:lnTo>
                  <a:pt x="351753" y="116190"/>
                </a:lnTo>
                <a:lnTo>
                  <a:pt x="1456878" y="116190"/>
                </a:lnTo>
                <a:lnTo>
                  <a:pt x="1534246" y="161909"/>
                </a:lnTo>
                <a:close/>
                <a:moveTo>
                  <a:pt x="127084" y="278099"/>
                </a:moveTo>
                <a:lnTo>
                  <a:pt x="177252" y="232754"/>
                </a:lnTo>
                <a:lnTo>
                  <a:pt x="177761" y="232380"/>
                </a:lnTo>
                <a:lnTo>
                  <a:pt x="1630869" y="232380"/>
                </a:lnTo>
                <a:lnTo>
                  <a:pt x="1631378" y="232754"/>
                </a:lnTo>
                <a:lnTo>
                  <a:pt x="1636037" y="236965"/>
                </a:lnTo>
                <a:lnTo>
                  <a:pt x="1594903" y="278099"/>
                </a:lnTo>
                <a:close/>
                <a:moveTo>
                  <a:pt x="56559" y="348570"/>
                </a:moveTo>
                <a:lnTo>
                  <a:pt x="1524434" y="348570"/>
                </a:lnTo>
                <a:lnTo>
                  <a:pt x="1478715" y="394289"/>
                </a:lnTo>
                <a:lnTo>
                  <a:pt x="15236" y="3942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2700000">
            <a:off x="-4512" y="6862218"/>
            <a:ext cx="13962" cy="6981"/>
          </a:xfrm>
          <a:custGeom>
            <a:avLst/>
            <a:gdLst>
              <a:gd name="connsiteX0" fmla="*/ 0 w 13962"/>
              <a:gd name="connsiteY0" fmla="*/ 0 h 6981"/>
              <a:gd name="connsiteX1" fmla="*/ 13962 w 13962"/>
              <a:gd name="connsiteY1" fmla="*/ 0 h 6981"/>
              <a:gd name="connsiteX2" fmla="*/ 6981 w 13962"/>
              <a:gd name="connsiteY2" fmla="*/ 6981 h 6981"/>
            </a:gdLst>
            <a:ahLst/>
            <a:cxnLst/>
            <a:rect l="l" t="t" r="r" b="b"/>
            <a:pathLst>
              <a:path w="13962" h="6981">
                <a:moveTo>
                  <a:pt x="0" y="0"/>
                </a:moveTo>
                <a:lnTo>
                  <a:pt x="13962" y="0"/>
                </a:lnTo>
                <a:lnTo>
                  <a:pt x="6981" y="6981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7337370" y="1689833"/>
            <a:ext cx="3918799" cy="3918799"/>
          </a:xfrm>
          <a:prstGeom prst="round2DiagRect">
            <a:avLst>
              <a:gd name="adj1" fmla="val 29139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alphaModFix/>
          </a:blip>
          <a:srcRect l="16496" r="16496"/>
          <a:stretch>
            <a:fillRect/>
          </a:stretch>
        </p:blipFill>
        <p:spPr>
          <a:xfrm flipH="1">
            <a:off x="7437158" y="1814373"/>
            <a:ext cx="3709740" cy="3689765"/>
          </a:xfrm>
          <a:custGeom>
            <a:avLst/>
            <a:gdLst>
              <a:gd name="connsiteX0" fmla="*/ 846308 w 3522516"/>
              <a:gd name="connsiteY0" fmla="*/ 0 h 3503549"/>
              <a:gd name="connsiteX1" fmla="*/ 3522516 w 3522516"/>
              <a:gd name="connsiteY1" fmla="*/ 0 h 3503549"/>
              <a:gd name="connsiteX2" fmla="*/ 3522516 w 3522516"/>
              <a:gd name="connsiteY2" fmla="*/ 2479318 h 3503549"/>
              <a:gd name="connsiteX3" fmla="*/ 2601036 w 3522516"/>
              <a:gd name="connsiteY3" fmla="*/ 3500445 h 3503549"/>
              <a:gd name="connsiteX4" fmla="*/ 2539559 w 3522516"/>
              <a:gd name="connsiteY4" fmla="*/ 3503549 h 3503549"/>
              <a:gd name="connsiteX5" fmla="*/ 0 w 3522516"/>
              <a:gd name="connsiteY5" fmla="*/ 3503549 h 3503549"/>
              <a:gd name="connsiteX6" fmla="*/ 0 w 3522516"/>
              <a:gd name="connsiteY6" fmla="*/ 1009654 h 3503549"/>
              <a:gd name="connsiteX7" fmla="*/ 819566 w 3522516"/>
              <a:gd name="connsiteY7" fmla="*/ 4081 h 3503549"/>
            </a:gdLst>
            <a:ahLst/>
            <a:cxnLst/>
            <a:rect l="l" t="t" r="r" b="b"/>
            <a:pathLst>
              <a:path w="3522516" h="3503549">
                <a:moveTo>
                  <a:pt x="846308" y="0"/>
                </a:moveTo>
                <a:lnTo>
                  <a:pt x="3522516" y="0"/>
                </a:lnTo>
                <a:lnTo>
                  <a:pt x="3522516" y="2479318"/>
                </a:lnTo>
                <a:cubicBezTo>
                  <a:pt x="3522516" y="3010767"/>
                  <a:pt x="3118617" y="3447882"/>
                  <a:pt x="2601036" y="3500445"/>
                </a:cubicBezTo>
                <a:lnTo>
                  <a:pt x="2539559" y="3503549"/>
                </a:lnTo>
                <a:lnTo>
                  <a:pt x="0" y="3503549"/>
                </a:lnTo>
                <a:lnTo>
                  <a:pt x="0" y="1009654"/>
                </a:lnTo>
                <a:cubicBezTo>
                  <a:pt x="0" y="513635"/>
                  <a:pt x="351841" y="99792"/>
                  <a:pt x="819566" y="408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7226343" y="1570338"/>
            <a:ext cx="4029826" cy="4029826"/>
          </a:xfrm>
          <a:prstGeom prst="round2DiagRect">
            <a:avLst>
              <a:gd name="adj1" fmla="val 29139"/>
              <a:gd name="adj2" fmla="val 0"/>
            </a:avLst>
          </a:prstGeom>
          <a:blipFill rotWithShape="1">
            <a:blip r:embed="rId4"/>
            <a:stretch>
              <a:fillRect/>
            </a:stretch>
          </a:blipFill>
          <a:ln w="34925" cap="sq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81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37831" y="3281774"/>
            <a:ext cx="5616542" cy="17356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解决三农问题的对策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301025" y="2310610"/>
            <a:ext cx="1994082" cy="7699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065231" y="2499037"/>
            <a:ext cx="45719" cy="468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03404" y="1333282"/>
            <a:ext cx="1063803" cy="1747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5646" y="3144802"/>
            <a:ext cx="936000" cy="4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V="1">
            <a:off x="1508733" y="3158752"/>
            <a:ext cx="2664000" cy="18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0644168" y="771200"/>
            <a:ext cx="612001" cy="347695"/>
          </a:xfrm>
          <a:custGeom>
            <a:avLst/>
            <a:gdLst>
              <a:gd name="connsiteX0" fmla="*/ 233120 w 612001"/>
              <a:gd name="connsiteY0" fmla="*/ 324834 h 347695"/>
              <a:gd name="connsiteX1" fmla="*/ 233120 w 612001"/>
              <a:gd name="connsiteY1" fmla="*/ 324835 h 347695"/>
              <a:gd name="connsiteX2" fmla="*/ 233120 w 612001"/>
              <a:gd name="connsiteY2" fmla="*/ 324835 h 347695"/>
              <a:gd name="connsiteX3" fmla="*/ 255980 w 612001"/>
              <a:gd name="connsiteY3" fmla="*/ 301975 h 347695"/>
              <a:gd name="connsiteX4" fmla="*/ 354261 w 612001"/>
              <a:gd name="connsiteY4" fmla="*/ 301975 h 347695"/>
              <a:gd name="connsiteX5" fmla="*/ 377121 w 612001"/>
              <a:gd name="connsiteY5" fmla="*/ 324835 h 347695"/>
              <a:gd name="connsiteX6" fmla="*/ 377120 w 612001"/>
              <a:gd name="connsiteY6" fmla="*/ 324835 h 347695"/>
              <a:gd name="connsiteX7" fmla="*/ 354260 w 612001"/>
              <a:gd name="connsiteY7" fmla="*/ 347695 h 347695"/>
              <a:gd name="connsiteX8" fmla="*/ 255980 w 612001"/>
              <a:gd name="connsiteY8" fmla="*/ 347694 h 347695"/>
              <a:gd name="connsiteX9" fmla="*/ 239816 w 612001"/>
              <a:gd name="connsiteY9" fmla="*/ 340998 h 347695"/>
              <a:gd name="connsiteX10" fmla="*/ 233120 w 612001"/>
              <a:gd name="connsiteY10" fmla="*/ 324835 h 347695"/>
              <a:gd name="connsiteX11" fmla="*/ 239816 w 612001"/>
              <a:gd name="connsiteY11" fmla="*/ 308671 h 347695"/>
              <a:gd name="connsiteX12" fmla="*/ 255980 w 612001"/>
              <a:gd name="connsiteY12" fmla="*/ 301975 h 347695"/>
              <a:gd name="connsiteX13" fmla="*/ 161120 w 612001"/>
              <a:gd name="connsiteY13" fmla="*/ 224175 h 347695"/>
              <a:gd name="connsiteX14" fmla="*/ 161120 w 612001"/>
              <a:gd name="connsiteY14" fmla="*/ 224176 h 347695"/>
              <a:gd name="connsiteX15" fmla="*/ 161120 w 612001"/>
              <a:gd name="connsiteY15" fmla="*/ 224176 h 347695"/>
              <a:gd name="connsiteX16" fmla="*/ 183980 w 612001"/>
              <a:gd name="connsiteY16" fmla="*/ 201316 h 347695"/>
              <a:gd name="connsiteX17" fmla="*/ 426261 w 612001"/>
              <a:gd name="connsiteY17" fmla="*/ 201316 h 347695"/>
              <a:gd name="connsiteX18" fmla="*/ 449121 w 612001"/>
              <a:gd name="connsiteY18" fmla="*/ 224176 h 347695"/>
              <a:gd name="connsiteX19" fmla="*/ 449120 w 612001"/>
              <a:gd name="connsiteY19" fmla="*/ 224176 h 347695"/>
              <a:gd name="connsiteX20" fmla="*/ 426260 w 612001"/>
              <a:gd name="connsiteY20" fmla="*/ 247036 h 347695"/>
              <a:gd name="connsiteX21" fmla="*/ 183980 w 612001"/>
              <a:gd name="connsiteY21" fmla="*/ 247035 h 347695"/>
              <a:gd name="connsiteX22" fmla="*/ 167816 w 612001"/>
              <a:gd name="connsiteY22" fmla="*/ 240339 h 347695"/>
              <a:gd name="connsiteX23" fmla="*/ 161120 w 612001"/>
              <a:gd name="connsiteY23" fmla="*/ 224176 h 347695"/>
              <a:gd name="connsiteX24" fmla="*/ 167816 w 612001"/>
              <a:gd name="connsiteY24" fmla="*/ 208012 h 347695"/>
              <a:gd name="connsiteX25" fmla="*/ 183980 w 612001"/>
              <a:gd name="connsiteY25" fmla="*/ 201316 h 347695"/>
              <a:gd name="connsiteX26" fmla="*/ 71120 w 612001"/>
              <a:gd name="connsiteY26" fmla="*/ 123517 h 347695"/>
              <a:gd name="connsiteX27" fmla="*/ 71120 w 612001"/>
              <a:gd name="connsiteY27" fmla="*/ 123518 h 347695"/>
              <a:gd name="connsiteX28" fmla="*/ 71120 w 612001"/>
              <a:gd name="connsiteY28" fmla="*/ 123518 h 347695"/>
              <a:gd name="connsiteX29" fmla="*/ 93980 w 612001"/>
              <a:gd name="connsiteY29" fmla="*/ 100658 h 347695"/>
              <a:gd name="connsiteX30" fmla="*/ 516261 w 612001"/>
              <a:gd name="connsiteY30" fmla="*/ 100658 h 347695"/>
              <a:gd name="connsiteX31" fmla="*/ 539121 w 612001"/>
              <a:gd name="connsiteY31" fmla="*/ 123518 h 347695"/>
              <a:gd name="connsiteX32" fmla="*/ 539120 w 612001"/>
              <a:gd name="connsiteY32" fmla="*/ 123518 h 347695"/>
              <a:gd name="connsiteX33" fmla="*/ 516260 w 612001"/>
              <a:gd name="connsiteY33" fmla="*/ 146378 h 347695"/>
              <a:gd name="connsiteX34" fmla="*/ 93980 w 612001"/>
              <a:gd name="connsiteY34" fmla="*/ 146377 h 347695"/>
              <a:gd name="connsiteX35" fmla="*/ 77816 w 612001"/>
              <a:gd name="connsiteY35" fmla="*/ 139681 h 347695"/>
              <a:gd name="connsiteX36" fmla="*/ 71120 w 612001"/>
              <a:gd name="connsiteY36" fmla="*/ 123518 h 347695"/>
              <a:gd name="connsiteX37" fmla="*/ 77816 w 612001"/>
              <a:gd name="connsiteY37" fmla="*/ 107354 h 347695"/>
              <a:gd name="connsiteX38" fmla="*/ 93980 w 612001"/>
              <a:gd name="connsiteY38" fmla="*/ 100658 h 347695"/>
              <a:gd name="connsiteX39" fmla="*/ 0 w 612001"/>
              <a:gd name="connsiteY39" fmla="*/ 22859 h 347695"/>
              <a:gd name="connsiteX40" fmla="*/ 0 w 612001"/>
              <a:gd name="connsiteY40" fmla="*/ 22860 h 347695"/>
              <a:gd name="connsiteX41" fmla="*/ 0 w 612001"/>
              <a:gd name="connsiteY41" fmla="*/ 22860 h 347695"/>
              <a:gd name="connsiteX42" fmla="*/ 22860 w 612001"/>
              <a:gd name="connsiteY42" fmla="*/ 0 h 347695"/>
              <a:gd name="connsiteX43" fmla="*/ 589141 w 612001"/>
              <a:gd name="connsiteY43" fmla="*/ 0 h 347695"/>
              <a:gd name="connsiteX44" fmla="*/ 612001 w 612001"/>
              <a:gd name="connsiteY44" fmla="*/ 22860 h 347695"/>
              <a:gd name="connsiteX45" fmla="*/ 612000 w 612001"/>
              <a:gd name="connsiteY45" fmla="*/ 22860 h 347695"/>
              <a:gd name="connsiteX46" fmla="*/ 589140 w 612001"/>
              <a:gd name="connsiteY46" fmla="*/ 45720 h 347695"/>
              <a:gd name="connsiteX47" fmla="*/ 22860 w 612001"/>
              <a:gd name="connsiteY47" fmla="*/ 45719 h 347695"/>
              <a:gd name="connsiteX48" fmla="*/ 6696 w 612001"/>
              <a:gd name="connsiteY48" fmla="*/ 39023 h 347695"/>
              <a:gd name="connsiteX49" fmla="*/ 0 w 612001"/>
              <a:gd name="connsiteY49" fmla="*/ 22860 h 347695"/>
              <a:gd name="connsiteX50" fmla="*/ 6696 w 612001"/>
              <a:gd name="connsiteY50" fmla="*/ 6696 h 347695"/>
              <a:gd name="connsiteX51" fmla="*/ 22860 w 612001"/>
              <a:gd name="connsiteY51" fmla="*/ 0 h 347695"/>
            </a:gdLst>
            <a:ahLst/>
            <a:cxnLst/>
            <a:rect l="l" t="t" r="r" b="b"/>
            <a:pathLst>
              <a:path w="612001" h="347695">
                <a:moveTo>
                  <a:pt x="233120" y="324834"/>
                </a:moveTo>
                <a:lnTo>
                  <a:pt x="233120" y="324835"/>
                </a:lnTo>
                <a:lnTo>
                  <a:pt x="233120" y="324835"/>
                </a:lnTo>
                <a:close/>
                <a:moveTo>
                  <a:pt x="255980" y="301975"/>
                </a:moveTo>
                <a:lnTo>
                  <a:pt x="354261" y="301975"/>
                </a:lnTo>
                <a:cubicBezTo>
                  <a:pt x="366886" y="301975"/>
                  <a:pt x="377121" y="312210"/>
                  <a:pt x="377121" y="324835"/>
                </a:cubicBezTo>
                <a:lnTo>
                  <a:pt x="377120" y="324835"/>
                </a:lnTo>
                <a:cubicBezTo>
                  <a:pt x="377120" y="337460"/>
                  <a:pt x="366885" y="347695"/>
                  <a:pt x="354260" y="347695"/>
                </a:cubicBezTo>
                <a:lnTo>
                  <a:pt x="255980" y="347694"/>
                </a:lnTo>
                <a:cubicBezTo>
                  <a:pt x="249668" y="347694"/>
                  <a:pt x="243953" y="345135"/>
                  <a:pt x="239816" y="340998"/>
                </a:cubicBezTo>
                <a:lnTo>
                  <a:pt x="233120" y="324835"/>
                </a:lnTo>
                <a:lnTo>
                  <a:pt x="239816" y="308671"/>
                </a:lnTo>
                <a:cubicBezTo>
                  <a:pt x="243953" y="304534"/>
                  <a:pt x="249668" y="301975"/>
                  <a:pt x="255980" y="301975"/>
                </a:cubicBezTo>
                <a:close/>
                <a:moveTo>
                  <a:pt x="161120" y="224175"/>
                </a:moveTo>
                <a:lnTo>
                  <a:pt x="161120" y="224176"/>
                </a:lnTo>
                <a:lnTo>
                  <a:pt x="161120" y="224176"/>
                </a:lnTo>
                <a:close/>
                <a:moveTo>
                  <a:pt x="183980" y="201316"/>
                </a:moveTo>
                <a:lnTo>
                  <a:pt x="426261" y="201316"/>
                </a:lnTo>
                <a:cubicBezTo>
                  <a:pt x="438886" y="201316"/>
                  <a:pt x="449121" y="211551"/>
                  <a:pt x="449121" y="224176"/>
                </a:cubicBezTo>
                <a:lnTo>
                  <a:pt x="449120" y="224176"/>
                </a:lnTo>
                <a:cubicBezTo>
                  <a:pt x="449120" y="236801"/>
                  <a:pt x="438885" y="247036"/>
                  <a:pt x="426260" y="247036"/>
                </a:cubicBezTo>
                <a:lnTo>
                  <a:pt x="183980" y="247035"/>
                </a:lnTo>
                <a:cubicBezTo>
                  <a:pt x="177668" y="247035"/>
                  <a:pt x="171953" y="244476"/>
                  <a:pt x="167816" y="240339"/>
                </a:cubicBezTo>
                <a:lnTo>
                  <a:pt x="161120" y="224176"/>
                </a:lnTo>
                <a:lnTo>
                  <a:pt x="167816" y="208012"/>
                </a:lnTo>
                <a:cubicBezTo>
                  <a:pt x="171953" y="203875"/>
                  <a:pt x="177668" y="201316"/>
                  <a:pt x="183980" y="201316"/>
                </a:cubicBezTo>
                <a:close/>
                <a:moveTo>
                  <a:pt x="71120" y="123517"/>
                </a:moveTo>
                <a:lnTo>
                  <a:pt x="71120" y="123518"/>
                </a:lnTo>
                <a:lnTo>
                  <a:pt x="71120" y="123518"/>
                </a:lnTo>
                <a:close/>
                <a:moveTo>
                  <a:pt x="93980" y="100658"/>
                </a:moveTo>
                <a:lnTo>
                  <a:pt x="516261" y="100658"/>
                </a:lnTo>
                <a:cubicBezTo>
                  <a:pt x="528886" y="100658"/>
                  <a:pt x="539121" y="110893"/>
                  <a:pt x="539121" y="123518"/>
                </a:cubicBezTo>
                <a:lnTo>
                  <a:pt x="539120" y="123518"/>
                </a:lnTo>
                <a:cubicBezTo>
                  <a:pt x="539120" y="136143"/>
                  <a:pt x="528885" y="146378"/>
                  <a:pt x="516260" y="146378"/>
                </a:cubicBezTo>
                <a:lnTo>
                  <a:pt x="93980" y="146377"/>
                </a:lnTo>
                <a:cubicBezTo>
                  <a:pt x="87668" y="146377"/>
                  <a:pt x="81953" y="143818"/>
                  <a:pt x="77816" y="139681"/>
                </a:cubicBezTo>
                <a:lnTo>
                  <a:pt x="71120" y="123518"/>
                </a:lnTo>
                <a:lnTo>
                  <a:pt x="77816" y="107354"/>
                </a:lnTo>
                <a:cubicBezTo>
                  <a:pt x="81953" y="103217"/>
                  <a:pt x="87668" y="100658"/>
                  <a:pt x="93980" y="100658"/>
                </a:cubicBezTo>
                <a:close/>
                <a:moveTo>
                  <a:pt x="0" y="22859"/>
                </a:moveTo>
                <a:lnTo>
                  <a:pt x="0" y="22860"/>
                </a:lnTo>
                <a:lnTo>
                  <a:pt x="0" y="22860"/>
                </a:lnTo>
                <a:close/>
                <a:moveTo>
                  <a:pt x="22860" y="0"/>
                </a:moveTo>
                <a:lnTo>
                  <a:pt x="589141" y="0"/>
                </a:lnTo>
                <a:cubicBezTo>
                  <a:pt x="601766" y="0"/>
                  <a:pt x="612001" y="10235"/>
                  <a:pt x="612001" y="22860"/>
                </a:cubicBezTo>
                <a:lnTo>
                  <a:pt x="612000" y="22860"/>
                </a:lnTo>
                <a:cubicBezTo>
                  <a:pt x="612000" y="35485"/>
                  <a:pt x="601765" y="45720"/>
                  <a:pt x="589140" y="45720"/>
                </a:cubicBezTo>
                <a:lnTo>
                  <a:pt x="22860" y="45719"/>
                </a:lnTo>
                <a:cubicBezTo>
                  <a:pt x="16548" y="45719"/>
                  <a:pt x="10833" y="43160"/>
                  <a:pt x="6696" y="39023"/>
                </a:cubicBezTo>
                <a:lnTo>
                  <a:pt x="0" y="22860"/>
                </a:lnTo>
                <a:lnTo>
                  <a:pt x="6696" y="6696"/>
                </a:lnTo>
                <a:cubicBezTo>
                  <a:pt x="10833" y="2559"/>
                  <a:pt x="16548" y="0"/>
                  <a:pt x="2286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520190" y="1453515"/>
            <a:ext cx="9150985" cy="1475105"/>
          </a:xfrm>
          <a:prstGeom prst="roundRect">
            <a:avLst>
              <a:gd name="adj" fmla="val 9350"/>
            </a:avLst>
          </a:prstGeom>
          <a:solidFill>
            <a:schemeClr val="bg1">
              <a:lumMod val="9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431540" y="1556777"/>
            <a:ext cx="56276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乡村振兴战略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431540" y="1866487"/>
            <a:ext cx="5626100" cy="65147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乡村振兴战略为三农发展提供政策指引，涵盖产业、人才、文化、生态、组织五大振兴，推动农村全面发展。
政策实施以来，农村产业发展加速，特色农业、乡村旅游等蓬勃兴起，农民收入持续增长，农村面貌显著改善。</a:t>
            </a:r>
          </a:p>
        </p:txBody>
      </p:sp>
      <p:sp>
        <p:nvSpPr>
          <p:cNvPr id="7" name="标题 1"/>
          <p:cNvSpPr txBox="1"/>
          <p:nvPr/>
        </p:nvSpPr>
        <p:spPr>
          <a:xfrm>
            <a:off x="1764665" y="1419860"/>
            <a:ext cx="1605915" cy="1565910"/>
          </a:xfrm>
          <a:custGeom>
            <a:avLst/>
            <a:gdLst>
              <a:gd name="connsiteX0" fmla="*/ 0 w 1732428"/>
              <a:gd name="connsiteY0" fmla="*/ 0 h 1588544"/>
              <a:gd name="connsiteX1" fmla="*/ 1588544 w 1732428"/>
              <a:gd name="connsiteY1" fmla="*/ 0 h 1588544"/>
              <a:gd name="connsiteX2" fmla="*/ 1588544 w 1732428"/>
              <a:gd name="connsiteY2" fmla="*/ 650389 h 1588544"/>
              <a:gd name="connsiteX3" fmla="*/ 1732428 w 1732428"/>
              <a:gd name="connsiteY3" fmla="*/ 794273 h 1588544"/>
              <a:gd name="connsiteX4" fmla="*/ 1588544 w 1732428"/>
              <a:gd name="connsiteY4" fmla="*/ 938156 h 1588544"/>
              <a:gd name="connsiteX5" fmla="*/ 1588544 w 1732428"/>
              <a:gd name="connsiteY5" fmla="*/ 1588544 h 1588544"/>
              <a:gd name="connsiteX6" fmla="*/ 0 w 1732428"/>
              <a:gd name="connsiteY6" fmla="*/ 1588544 h 1588544"/>
            </a:gdLst>
            <a:ahLst/>
            <a:cxnLst/>
            <a:rect l="l" t="t" r="r" b="b"/>
            <a:pathLst>
              <a:path w="1732428" h="1588544">
                <a:moveTo>
                  <a:pt x="0" y="0"/>
                </a:moveTo>
                <a:lnTo>
                  <a:pt x="1588544" y="0"/>
                </a:lnTo>
                <a:lnTo>
                  <a:pt x="1588544" y="650389"/>
                </a:lnTo>
                <a:lnTo>
                  <a:pt x="1732428" y="794273"/>
                </a:lnTo>
                <a:lnTo>
                  <a:pt x="1588544" y="938156"/>
                </a:lnTo>
                <a:lnTo>
                  <a:pt x="1588544" y="1588544"/>
                </a:lnTo>
                <a:lnTo>
                  <a:pt x="0" y="1588544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691441" y="2012705"/>
            <a:ext cx="613890" cy="613890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393847" y="1953155"/>
            <a:ext cx="38700" cy="7329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520190" y="3239770"/>
            <a:ext cx="9150985" cy="1351280"/>
          </a:xfrm>
          <a:prstGeom prst="roundRect">
            <a:avLst>
              <a:gd name="adj" fmla="val 9350"/>
            </a:avLst>
          </a:prstGeom>
          <a:solidFill>
            <a:schemeClr val="bg1">
              <a:lumMod val="9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530600" y="3213099"/>
            <a:ext cx="56261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土地流转政策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530600" y="3580573"/>
            <a:ext cx="5626100" cy="65147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土地流转政策促进农业规模化经营，提高土地利用效率，全国土地流转面积达5.3亿亩，占家庭承包耕地面积的37%。
土地流转带动新型农业经营主体发展，家庭农场、农民合作社等不断壮大，推动农业现代化进程。</a:t>
            </a:r>
          </a:p>
        </p:txBody>
      </p:sp>
      <p:sp>
        <p:nvSpPr>
          <p:cNvPr id="13" name="标题 1"/>
          <p:cNvSpPr txBox="1"/>
          <p:nvPr/>
        </p:nvSpPr>
        <p:spPr>
          <a:xfrm>
            <a:off x="1826715" y="3186287"/>
            <a:ext cx="1466471" cy="1344676"/>
          </a:xfrm>
          <a:custGeom>
            <a:avLst/>
            <a:gdLst>
              <a:gd name="connsiteX0" fmla="*/ 0 w 1732428"/>
              <a:gd name="connsiteY0" fmla="*/ 0 h 1588544"/>
              <a:gd name="connsiteX1" fmla="*/ 1588544 w 1732428"/>
              <a:gd name="connsiteY1" fmla="*/ 0 h 1588544"/>
              <a:gd name="connsiteX2" fmla="*/ 1588544 w 1732428"/>
              <a:gd name="connsiteY2" fmla="*/ 650389 h 1588544"/>
              <a:gd name="connsiteX3" fmla="*/ 1732428 w 1732428"/>
              <a:gd name="connsiteY3" fmla="*/ 794273 h 1588544"/>
              <a:gd name="connsiteX4" fmla="*/ 1588544 w 1732428"/>
              <a:gd name="connsiteY4" fmla="*/ 938156 h 1588544"/>
              <a:gd name="connsiteX5" fmla="*/ 1588544 w 1732428"/>
              <a:gd name="connsiteY5" fmla="*/ 1588544 h 1588544"/>
              <a:gd name="connsiteX6" fmla="*/ 0 w 1732428"/>
              <a:gd name="connsiteY6" fmla="*/ 1588544 h 1588544"/>
            </a:gdLst>
            <a:ahLst/>
            <a:cxnLst/>
            <a:rect l="l" t="t" r="r" b="b"/>
            <a:pathLst>
              <a:path w="1732428" h="1588544">
                <a:moveTo>
                  <a:pt x="0" y="0"/>
                </a:moveTo>
                <a:lnTo>
                  <a:pt x="1588544" y="0"/>
                </a:lnTo>
                <a:lnTo>
                  <a:pt x="1588544" y="650389"/>
                </a:lnTo>
                <a:lnTo>
                  <a:pt x="1732428" y="794273"/>
                </a:lnTo>
                <a:lnTo>
                  <a:pt x="1588544" y="938156"/>
                </a:lnTo>
                <a:lnTo>
                  <a:pt x="1588544" y="1588544"/>
                </a:lnTo>
                <a:lnTo>
                  <a:pt x="0" y="1588544"/>
                </a:ln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2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393847" y="3501204"/>
            <a:ext cx="38700" cy="73299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520190" y="4790440"/>
            <a:ext cx="9150985" cy="1358900"/>
          </a:xfrm>
          <a:prstGeom prst="roundRect">
            <a:avLst>
              <a:gd name="adj" fmla="val 9350"/>
            </a:avLst>
          </a:prstGeom>
          <a:solidFill>
            <a:schemeClr val="bg1">
              <a:lumMod val="95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3530600" y="4797586"/>
            <a:ext cx="56261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农业补贴政策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3530600" y="5144741"/>
            <a:ext cx="5626100" cy="68455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农业补贴政策保障农民种粮积极性，2023年中央财政安排耕地地力保护补贴、农机购置补贴等超2000亿元。
补贴政策向绿色生态、优质高效农业倾斜，推动农业可持续发展，促进农业产业转型升级。</a:t>
            </a:r>
          </a:p>
        </p:txBody>
      </p:sp>
      <p:sp>
        <p:nvSpPr>
          <p:cNvPr id="18" name="标题 1"/>
          <p:cNvSpPr txBox="1"/>
          <p:nvPr/>
        </p:nvSpPr>
        <p:spPr>
          <a:xfrm>
            <a:off x="1827350" y="4789182"/>
            <a:ext cx="1466471" cy="1344676"/>
          </a:xfrm>
          <a:custGeom>
            <a:avLst/>
            <a:gdLst>
              <a:gd name="connsiteX0" fmla="*/ 0 w 1732428"/>
              <a:gd name="connsiteY0" fmla="*/ 0 h 1588544"/>
              <a:gd name="connsiteX1" fmla="*/ 1588544 w 1732428"/>
              <a:gd name="connsiteY1" fmla="*/ 0 h 1588544"/>
              <a:gd name="connsiteX2" fmla="*/ 1588544 w 1732428"/>
              <a:gd name="connsiteY2" fmla="*/ 650389 h 1588544"/>
              <a:gd name="connsiteX3" fmla="*/ 1732428 w 1732428"/>
              <a:gd name="connsiteY3" fmla="*/ 794273 h 1588544"/>
              <a:gd name="connsiteX4" fmla="*/ 1588544 w 1732428"/>
              <a:gd name="connsiteY4" fmla="*/ 938156 h 1588544"/>
              <a:gd name="connsiteX5" fmla="*/ 1588544 w 1732428"/>
              <a:gd name="connsiteY5" fmla="*/ 1588544 h 1588544"/>
              <a:gd name="connsiteX6" fmla="*/ 0 w 1732428"/>
              <a:gd name="connsiteY6" fmla="*/ 1588544 h 1588544"/>
            </a:gdLst>
            <a:ahLst/>
            <a:cxnLst/>
            <a:rect l="l" t="t" r="r" b="b"/>
            <a:pathLst>
              <a:path w="1732428" h="1588544">
                <a:moveTo>
                  <a:pt x="0" y="0"/>
                </a:moveTo>
                <a:lnTo>
                  <a:pt x="1588544" y="0"/>
                </a:lnTo>
                <a:lnTo>
                  <a:pt x="1588544" y="650389"/>
                </a:lnTo>
                <a:lnTo>
                  <a:pt x="1732428" y="794273"/>
                </a:lnTo>
                <a:lnTo>
                  <a:pt x="1588544" y="938156"/>
                </a:lnTo>
                <a:lnTo>
                  <a:pt x="1588544" y="1588544"/>
                </a:lnTo>
                <a:lnTo>
                  <a:pt x="0" y="1588544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3">
                <a:lumMod val="50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9393847" y="5049252"/>
            <a:ext cx="38700" cy="7329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9679751" y="5143001"/>
            <a:ext cx="637271" cy="577760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9668059" y="3600541"/>
            <a:ext cx="637272" cy="527114"/>
          </a:xfrm>
          <a:custGeom>
            <a:avLst/>
            <a:gdLst>
              <a:gd name="connsiteX0" fmla="*/ 114387 w 870468"/>
              <a:gd name="connsiteY0" fmla="*/ 394297 h 720000"/>
              <a:gd name="connsiteX1" fmla="*/ 125598 w 870468"/>
              <a:gd name="connsiteY1" fmla="*/ 421319 h 720000"/>
              <a:gd name="connsiteX2" fmla="*/ 153878 w 870468"/>
              <a:gd name="connsiteY2" fmla="*/ 433051 h 720000"/>
              <a:gd name="connsiteX3" fmla="*/ 449972 w 870468"/>
              <a:gd name="connsiteY3" fmla="*/ 433051 h 720000"/>
              <a:gd name="connsiteX4" fmla="*/ 478295 w 870468"/>
              <a:gd name="connsiteY4" fmla="*/ 421319 h 720000"/>
              <a:gd name="connsiteX5" fmla="*/ 489465 w 870468"/>
              <a:gd name="connsiteY5" fmla="*/ 394297 h 720000"/>
              <a:gd name="connsiteX6" fmla="*/ 116266 w 870468"/>
              <a:gd name="connsiteY6" fmla="*/ 68594 h 720000"/>
              <a:gd name="connsiteX7" fmla="*/ 68708 w 870468"/>
              <a:gd name="connsiteY7" fmla="*/ 116152 h 720000"/>
              <a:gd name="connsiteX8" fmla="*/ 68708 w 870468"/>
              <a:gd name="connsiteY8" fmla="*/ 241561 h 720000"/>
              <a:gd name="connsiteX9" fmla="*/ 801875 w 870468"/>
              <a:gd name="connsiteY9" fmla="*/ 241561 h 720000"/>
              <a:gd name="connsiteX10" fmla="*/ 801875 w 870468"/>
              <a:gd name="connsiteY10" fmla="*/ 116152 h 720000"/>
              <a:gd name="connsiteX11" fmla="*/ 754317 w 870468"/>
              <a:gd name="connsiteY11" fmla="*/ 68594 h 720000"/>
              <a:gd name="connsiteX12" fmla="*/ 598821 w 870468"/>
              <a:gd name="connsiteY12" fmla="*/ 68594 h 720000"/>
              <a:gd name="connsiteX13" fmla="*/ 116266 w 870468"/>
              <a:gd name="connsiteY13" fmla="*/ 0 h 720000"/>
              <a:gd name="connsiteX14" fmla="*/ 598821 w 870468"/>
              <a:gd name="connsiteY14" fmla="*/ 0 h 720000"/>
              <a:gd name="connsiteX15" fmla="*/ 754317 w 870468"/>
              <a:gd name="connsiteY15" fmla="*/ 0 h 720000"/>
              <a:gd name="connsiteX16" fmla="*/ 870468 w 870468"/>
              <a:gd name="connsiteY16" fmla="*/ 116152 h 720000"/>
              <a:gd name="connsiteX17" fmla="*/ 870468 w 870468"/>
              <a:gd name="connsiteY17" fmla="*/ 360001 h 720000"/>
              <a:gd name="connsiteX18" fmla="*/ 870468 w 870468"/>
              <a:gd name="connsiteY18" fmla="*/ 603736 h 720000"/>
              <a:gd name="connsiteX19" fmla="*/ 754317 w 870468"/>
              <a:gd name="connsiteY19" fmla="*/ 720000 h 720000"/>
              <a:gd name="connsiteX20" fmla="*/ 598821 w 870468"/>
              <a:gd name="connsiteY20" fmla="*/ 720000 h 720000"/>
              <a:gd name="connsiteX21" fmla="*/ 116266 w 870468"/>
              <a:gd name="connsiteY21" fmla="*/ 720000 h 720000"/>
              <a:gd name="connsiteX22" fmla="*/ 115 w 870468"/>
              <a:gd name="connsiteY22" fmla="*/ 603850 h 720000"/>
              <a:gd name="connsiteX23" fmla="*/ 115 w 870468"/>
              <a:gd name="connsiteY23" fmla="*/ 360279 h 720000"/>
              <a:gd name="connsiteX24" fmla="*/ 0 w 870468"/>
              <a:gd name="connsiteY24" fmla="*/ 360001 h 720000"/>
              <a:gd name="connsiteX25" fmla="*/ 115 w 870468"/>
              <a:gd name="connsiteY25" fmla="*/ 359723 h 720000"/>
              <a:gd name="connsiteX26" fmla="*/ 115 w 870468"/>
              <a:gd name="connsiteY26" fmla="*/ 116152 h 720000"/>
              <a:gd name="connsiteX27" fmla="*/ 116266 w 870468"/>
              <a:gd name="connsiteY27" fmla="*/ 0 h 720000"/>
            </a:gdLst>
            <a:ahLst/>
            <a:cxnLst/>
            <a:rect l="l" t="t" r="r" b="b"/>
            <a:pathLst>
              <a:path w="870468" h="720000">
                <a:moveTo>
                  <a:pt x="114387" y="394297"/>
                </a:moveTo>
                <a:lnTo>
                  <a:pt x="125598" y="421319"/>
                </a:lnTo>
                <a:cubicBezTo>
                  <a:pt x="132843" y="428564"/>
                  <a:pt x="142846" y="433051"/>
                  <a:pt x="153878" y="433051"/>
                </a:cubicBezTo>
                <a:lnTo>
                  <a:pt x="449972" y="433051"/>
                </a:lnTo>
                <a:cubicBezTo>
                  <a:pt x="461061" y="433051"/>
                  <a:pt x="471064" y="428564"/>
                  <a:pt x="478295" y="421319"/>
                </a:cubicBezTo>
                <a:lnTo>
                  <a:pt x="489465" y="394297"/>
                </a:lnTo>
                <a:close/>
                <a:moveTo>
                  <a:pt x="116266" y="68594"/>
                </a:moveTo>
                <a:cubicBezTo>
                  <a:pt x="89972" y="68594"/>
                  <a:pt x="68708" y="89972"/>
                  <a:pt x="68708" y="116152"/>
                </a:cubicBezTo>
                <a:lnTo>
                  <a:pt x="68708" y="241561"/>
                </a:lnTo>
                <a:lnTo>
                  <a:pt x="801875" y="241561"/>
                </a:lnTo>
                <a:lnTo>
                  <a:pt x="801875" y="116152"/>
                </a:lnTo>
                <a:cubicBezTo>
                  <a:pt x="801875" y="89858"/>
                  <a:pt x="780497" y="68594"/>
                  <a:pt x="754317" y="68594"/>
                </a:cubicBezTo>
                <a:lnTo>
                  <a:pt x="598821" y="68594"/>
                </a:lnTo>
                <a:close/>
                <a:moveTo>
                  <a:pt x="116266" y="0"/>
                </a:moveTo>
                <a:lnTo>
                  <a:pt x="598821" y="0"/>
                </a:lnTo>
                <a:lnTo>
                  <a:pt x="754317" y="0"/>
                </a:lnTo>
                <a:cubicBezTo>
                  <a:pt x="818338" y="0"/>
                  <a:pt x="870468" y="52131"/>
                  <a:pt x="870468" y="116152"/>
                </a:cubicBezTo>
                <a:lnTo>
                  <a:pt x="870468" y="360001"/>
                </a:lnTo>
                <a:lnTo>
                  <a:pt x="870468" y="603736"/>
                </a:lnTo>
                <a:cubicBezTo>
                  <a:pt x="870468" y="667870"/>
                  <a:pt x="818338" y="720000"/>
                  <a:pt x="754317" y="720000"/>
                </a:cubicBezTo>
                <a:lnTo>
                  <a:pt x="598821" y="720000"/>
                </a:lnTo>
                <a:lnTo>
                  <a:pt x="116266" y="720000"/>
                </a:lnTo>
                <a:cubicBezTo>
                  <a:pt x="52246" y="720000"/>
                  <a:pt x="115" y="667870"/>
                  <a:pt x="115" y="603850"/>
                </a:cubicBezTo>
                <a:lnTo>
                  <a:pt x="115" y="360279"/>
                </a:lnTo>
                <a:lnTo>
                  <a:pt x="0" y="360001"/>
                </a:lnTo>
                <a:lnTo>
                  <a:pt x="115" y="359723"/>
                </a:lnTo>
                <a:lnTo>
                  <a:pt x="115" y="116152"/>
                </a:lnTo>
                <a:cubicBezTo>
                  <a:pt x="115" y="52131"/>
                  <a:pt x="52246" y="0"/>
                  <a:pt x="116266" y="0"/>
                </a:cubicBezTo>
                <a:close/>
              </a:path>
            </a:pathLst>
          </a:custGeom>
          <a:solidFill>
            <a:schemeClr val="accent2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2202815" y="1735455"/>
            <a:ext cx="544195" cy="6667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2228463" y="3501204"/>
            <a:ext cx="569934" cy="5729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accent2">
                <a:lumMod val="75000"/>
                <a:alpha val="40000"/>
              </a:schemeClr>
            </a:outerShdw>
          </a:effectLst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2228463" y="5049253"/>
            <a:ext cx="569934" cy="5729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accent3">
                <a:lumMod val="50000"/>
                <a:alpha val="40000"/>
              </a:schemeClr>
            </a:outerShdw>
          </a:effectLst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政策支持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0" y="6753325"/>
            <a:ext cx="12192000" cy="114300"/>
          </a:xfrm>
          <a:custGeom>
            <a:avLst/>
            <a:gdLst>
              <a:gd name="connsiteX0" fmla="*/ 0 w 12192000"/>
              <a:gd name="connsiteY0" fmla="*/ 0 h 114300"/>
              <a:gd name="connsiteX1" fmla="*/ 12192000 w 12192000"/>
              <a:gd name="connsiteY1" fmla="*/ 0 h 114300"/>
              <a:gd name="connsiteX2" fmla="*/ 12192000 w 12192000"/>
              <a:gd name="connsiteY2" fmla="*/ 114300 h 114300"/>
              <a:gd name="connsiteX3" fmla="*/ 0 w 12192000"/>
              <a:gd name="connsiteY3" fmla="*/ 114300 h 114300"/>
            </a:gdLst>
            <a:ahLst/>
            <a:cxnLst/>
            <a:rect l="l" t="t" r="r" b="b"/>
            <a:pathLst>
              <a:path w="12192000" h="114300">
                <a:moveTo>
                  <a:pt x="0" y="0"/>
                </a:moveTo>
                <a:lnTo>
                  <a:pt x="12192000" y="0"/>
                </a:lnTo>
                <a:lnTo>
                  <a:pt x="12192000" y="114300"/>
                </a:lnTo>
                <a:lnTo>
                  <a:pt x="0" y="1143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>
            <p:custDataLst>
              <p:tags r:id="rId1"/>
            </p:custDataLst>
          </p:nvPr>
        </p:nvSpPr>
        <p:spPr>
          <a:xfrm>
            <a:off x="712149" y="1760576"/>
            <a:ext cx="3513745" cy="3897273"/>
          </a:xfrm>
          <a:prstGeom prst="roundRect">
            <a:avLst>
              <a:gd name="adj" fmla="val 5304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27000" sx="102000" sy="102000" algn="ctr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>
            <p:custDataLst>
              <p:tags r:id="rId2"/>
            </p:custDataLst>
          </p:nvPr>
        </p:nvSpPr>
        <p:spPr>
          <a:xfrm>
            <a:off x="911372" y="2564721"/>
            <a:ext cx="3126728" cy="28595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良种培育是农业科技重点，我国自主培育品种占主导，良种覆盖率超96%，为农业增产增收提供有力支撑。
节水灌溉技术研发应用广泛，滴灌、喷灌等技术推广面积达7亿亩，提高水资源利用效率，保障农业绿色发展。</a:t>
            </a:r>
            <a:endParaRPr kumimoji="1" lang="zh-CN" altLang="en-US"/>
          </a:p>
        </p:txBody>
      </p:sp>
      <p:sp>
        <p:nvSpPr>
          <p:cNvPr id="7" name="标题 1"/>
          <p:cNvSpPr txBox="1"/>
          <p:nvPr>
            <p:custDataLst>
              <p:tags r:id="rId3"/>
            </p:custDataLst>
          </p:nvPr>
        </p:nvSpPr>
        <p:spPr>
          <a:xfrm>
            <a:off x="905658" y="1863846"/>
            <a:ext cx="3126727" cy="3910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>
            <p:custDataLst>
              <p:tags r:id="rId4"/>
            </p:custDataLst>
          </p:nvPr>
        </p:nvSpPr>
        <p:spPr>
          <a:xfrm>
            <a:off x="905656" y="1922461"/>
            <a:ext cx="312673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农业科技研发方向</a:t>
            </a:r>
            <a:endParaRPr kumimoji="1" lang="zh-CN" altLang="en-US"/>
          </a:p>
        </p:txBody>
      </p:sp>
      <p:sp>
        <p:nvSpPr>
          <p:cNvPr id="9" name="标题 1"/>
          <p:cNvSpPr txBox="1"/>
          <p:nvPr>
            <p:custDataLst>
              <p:tags r:id="rId5"/>
            </p:custDataLst>
          </p:nvPr>
        </p:nvSpPr>
        <p:spPr>
          <a:xfrm>
            <a:off x="4346490" y="1760576"/>
            <a:ext cx="3513745" cy="3897273"/>
          </a:xfrm>
          <a:prstGeom prst="roundRect">
            <a:avLst>
              <a:gd name="adj" fmla="val 5304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blurRad="127000" sx="102000" sy="102000" algn="ctr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>
            <p:custDataLst>
              <p:tags r:id="rId6"/>
            </p:custDataLst>
          </p:nvPr>
        </p:nvSpPr>
        <p:spPr>
          <a:xfrm>
            <a:off x="4511423" y="2564721"/>
            <a:ext cx="3126728" cy="28595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农村电商蓬勃发展，2023年农产品网络零售额达5000亿元，拓宽农产品销售渠道，促进农民增收。
直播带货助农成为新趋势，众多网红主播助力农产品销售，如李佳琦直播带货助农活动，带动农产品销售额超亿元。</a:t>
            </a:r>
            <a:endParaRPr kumimoji="1" lang="zh-CN" altLang="en-US"/>
          </a:p>
        </p:txBody>
      </p:sp>
      <p:sp>
        <p:nvSpPr>
          <p:cNvPr id="11" name="标题 1"/>
          <p:cNvSpPr txBox="1"/>
          <p:nvPr>
            <p:custDataLst>
              <p:tags r:id="rId7"/>
            </p:custDataLst>
          </p:nvPr>
        </p:nvSpPr>
        <p:spPr>
          <a:xfrm>
            <a:off x="4539999" y="1863846"/>
            <a:ext cx="3126727" cy="39104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8"/>
            </p:custDataLst>
          </p:nvPr>
        </p:nvSpPr>
        <p:spPr>
          <a:xfrm>
            <a:off x="4539997" y="1922461"/>
            <a:ext cx="312673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互联网 + 农业应用</a:t>
            </a:r>
            <a:endParaRPr kumimoji="1" lang="zh-CN" altLang="en-US"/>
          </a:p>
        </p:txBody>
      </p:sp>
      <p:sp>
        <p:nvSpPr>
          <p:cNvPr id="13" name="标题 1"/>
          <p:cNvSpPr txBox="1"/>
          <p:nvPr>
            <p:custDataLst>
              <p:tags r:id="rId9"/>
            </p:custDataLst>
          </p:nvPr>
        </p:nvSpPr>
        <p:spPr>
          <a:xfrm>
            <a:off x="7973405" y="1760576"/>
            <a:ext cx="3513745" cy="3897273"/>
          </a:xfrm>
          <a:prstGeom prst="roundRect">
            <a:avLst>
              <a:gd name="adj" fmla="val 5304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27000" sx="102000" sy="102000" algn="ctr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>
            <p:custDataLst>
              <p:tags r:id="rId10"/>
            </p:custDataLst>
          </p:nvPr>
        </p:nvSpPr>
        <p:spPr>
          <a:xfrm>
            <a:off x="8174533" y="2564721"/>
            <a:ext cx="3126728" cy="28595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建立健全农业科技推广体系，基层农技推广机构覆盖全国，每年培训农民超1000万人次，提高农民科技应用能力。
利用信息化手段，打造线上线下融合的农业科技服务平台，及时为农民提供技术指导和咨询服务。</a:t>
            </a:r>
            <a:endParaRPr kumimoji="1" lang="zh-CN" altLang="en-US"/>
          </a:p>
        </p:txBody>
      </p:sp>
      <p:sp>
        <p:nvSpPr>
          <p:cNvPr id="15" name="标题 1"/>
          <p:cNvSpPr txBox="1"/>
          <p:nvPr>
            <p:custDataLst>
              <p:tags r:id="rId11"/>
            </p:custDataLst>
          </p:nvPr>
        </p:nvSpPr>
        <p:spPr>
          <a:xfrm>
            <a:off x="8166914" y="1863846"/>
            <a:ext cx="3126727" cy="3910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>
            <p:custDataLst>
              <p:tags r:id="rId12"/>
            </p:custDataLst>
          </p:nvPr>
        </p:nvSpPr>
        <p:spPr>
          <a:xfrm>
            <a:off x="8166912" y="1922461"/>
            <a:ext cx="312673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农业科技推广体系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科技创新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0" y="6494578"/>
            <a:ext cx="12192000" cy="363422"/>
          </a:xfrm>
          <a:prstGeom prst="rect">
            <a:avLst/>
          </a:prstGeom>
          <a:gradFill>
            <a:gsLst>
              <a:gs pos="29000">
                <a:schemeClr val="accent1">
                  <a:alpha val="67000"/>
                </a:schemeClr>
              </a:gs>
              <a:gs pos="100000">
                <a:schemeClr val="accent2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41425" y="1714653"/>
            <a:ext cx="3522020" cy="4153712"/>
          </a:xfrm>
          <a:prstGeom prst="roundRect">
            <a:avLst>
              <a:gd name="adj" fmla="val 1226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9525" cap="sq">
            <a:solidFill>
              <a:schemeClr val="accent1">
                <a:lumMod val="40000"/>
                <a:lumOff val="60000"/>
              </a:schemeClr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358198" y="1714653"/>
            <a:ext cx="3522020" cy="4153712"/>
          </a:xfrm>
          <a:prstGeom prst="roundRect">
            <a:avLst>
              <a:gd name="adj" fmla="val 1226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9525" cap="sq">
            <a:solidFill>
              <a:schemeClr val="accent1">
                <a:lumMod val="40000"/>
                <a:lumOff val="60000"/>
              </a:schemeClr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996880" y="1714653"/>
            <a:ext cx="3522020" cy="4153712"/>
          </a:xfrm>
          <a:prstGeom prst="roundRect">
            <a:avLst>
              <a:gd name="adj" fmla="val 1226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9525" cap="sq">
            <a:solidFill>
              <a:schemeClr val="accent1">
                <a:lumMod val="40000"/>
                <a:lumOff val="60000"/>
              </a:schemeClr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91190" y="2132315"/>
            <a:ext cx="3346581" cy="3289399"/>
          </a:xfrm>
          <a:prstGeom prst="rect">
            <a:avLst/>
          </a:prstGeom>
          <a:noFill/>
          <a:ln>
            <a:noFill/>
          </a:ln>
        </p:spPr>
        <p:txBody>
          <a:bodyPr vert="horz" wrap="square" lIns="3600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农产品加工业是产业融合关键，全国农产品加工转化率达70%，延长农业产业链，提高农产品附加值。
乡村旅游、休闲农业等新业态蓬勃发展，全国休闲农业经营主体超100万家，年接待游客超30亿人次，带动农民增收致富。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420032" y="2132315"/>
            <a:ext cx="3346581" cy="3289399"/>
          </a:xfrm>
          <a:prstGeom prst="rect">
            <a:avLst/>
          </a:prstGeom>
          <a:noFill/>
          <a:ln>
            <a:noFill/>
          </a:ln>
        </p:spPr>
        <p:txBody>
          <a:bodyPr vert="horz" wrap="square" lIns="3600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四川蒲江丑柑产业通过“种植 + 加工 + 销售 + 旅游”模式，打造全产业链，品牌价值超100亿元，带动农民人均增收超万元。
江苏无锡田园东方融合农业生产、休闲旅游、文化创意，打造综合产业平台，推动农村一二三产业融合发展，成为乡村振兴典范。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046645" y="2154111"/>
            <a:ext cx="3346581" cy="3289399"/>
          </a:xfrm>
          <a:prstGeom prst="rect">
            <a:avLst/>
          </a:prstGeom>
          <a:noFill/>
          <a:ln>
            <a:noFill/>
          </a:ln>
        </p:spPr>
        <p:txBody>
          <a:bodyPr vert="horz" wrap="square" lIns="3600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政府出台多项政策支持农村产业融合，设立专项扶持资金，鼓励社会资本参与，推动产业融合发展。
加强产业融合基础设施建设，完善冷链物流、仓储等设施，保障农产品流通，促进农村产业繁荣。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91190" y="1714653"/>
            <a:ext cx="3346581" cy="40032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3600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70AD47">
                        <a:alpha val="100000"/>
                      </a:srgbClr>
                    </a:gs>
                    <a:gs pos="100000">
                      <a:srgbClr val="548235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农村一二三产业融合模式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432384" y="1714653"/>
            <a:ext cx="3346581" cy="40032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3600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70AD47">
                        <a:alpha val="100000"/>
                      </a:srgbClr>
                    </a:gs>
                    <a:gs pos="100000">
                      <a:srgbClr val="548235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成功产业融合项目经验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046645" y="1734220"/>
            <a:ext cx="3346581" cy="400325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3600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70AD47">
                        <a:alpha val="100000"/>
                      </a:srgbClr>
                    </a:gs>
                    <a:gs pos="100000">
                      <a:srgbClr val="548235">
                        <a:alpha val="100000"/>
                      </a:srgbClr>
                    </a:gs>
                  </a:gsLst>
                  <a:lin ang="540000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产业融合政策支持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产业融合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781488" y="987369"/>
            <a:ext cx="3521512" cy="666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三农核心概念解读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008927" y="1055576"/>
            <a:ext cx="504664" cy="504664"/>
          </a:xfrm>
          <a:prstGeom prst="roundRect">
            <a:avLst>
              <a:gd name="adj" fmla="val 185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flat">
            <a:solidFill>
              <a:schemeClr val="bg1"/>
            </a:solidFill>
            <a:miter/>
          </a:ln>
          <a:effectLst>
            <a:outerShdw blurRad="152400" dist="38100" dir="5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781488" y="1845478"/>
            <a:ext cx="3521512" cy="666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三农发展现状与成就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008927" y="1913685"/>
            <a:ext cx="504664" cy="504664"/>
          </a:xfrm>
          <a:prstGeom prst="roundRect">
            <a:avLst>
              <a:gd name="adj" fmla="val 185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flat">
            <a:solidFill>
              <a:schemeClr val="bg1"/>
            </a:solidFill>
            <a:miter/>
          </a:ln>
          <a:effectLst>
            <a:outerShdw blurRad="152400" dist="38100" dir="5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781488" y="2703584"/>
            <a:ext cx="3521512" cy="666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当前三农面临的挑战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008927" y="2771791"/>
            <a:ext cx="504664" cy="504664"/>
          </a:xfrm>
          <a:prstGeom prst="roundRect">
            <a:avLst>
              <a:gd name="adj" fmla="val 185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flat">
            <a:solidFill>
              <a:schemeClr val="bg1"/>
            </a:solidFill>
            <a:miter/>
          </a:ln>
          <a:effectLst>
            <a:outerShdw blurRad="152400" dist="38100" dir="5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781488" y="3547177"/>
            <a:ext cx="3521512" cy="6663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解决三农问题的对策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008927" y="3615384"/>
            <a:ext cx="504664" cy="504664"/>
          </a:xfrm>
          <a:prstGeom prst="roundRect">
            <a:avLst>
              <a:gd name="adj" fmla="val 185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flat">
            <a:solidFill>
              <a:schemeClr val="bg1"/>
            </a:solidFill>
            <a:miter/>
          </a:ln>
          <a:effectLst>
            <a:outerShdw blurRad="152400" dist="38100" dir="5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64361" y="1954505"/>
            <a:ext cx="3556000" cy="14605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kumimoji="1" lang="en-US" altLang="zh-CN" sz="115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目录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58825" y="3529463"/>
            <a:ext cx="26924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dist">
              <a:lnSpc>
                <a:spcPct val="100000"/>
              </a:lnSpc>
            </a:pPr>
            <a:r>
              <a:rPr kumimoji="1" lang="en-US" altLang="zh-CN" sz="3600">
                <a:ln w="12700">
                  <a:solidFill>
                    <a:srgbClr val="FF6B6B">
                      <a:alpha val="50000"/>
                    </a:srgbClr>
                  </a:solidFill>
                </a:ln>
                <a:noFill/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CONTENT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683883" y="0"/>
            <a:ext cx="4840504" cy="6858000"/>
          </a:xfrm>
          <a:custGeom>
            <a:avLst/>
            <a:gdLst>
              <a:gd name="connsiteX0" fmla="*/ 0 w 4840504"/>
              <a:gd name="connsiteY0" fmla="*/ 0 h 6858000"/>
              <a:gd name="connsiteX1" fmla="*/ 3795782 w 4840504"/>
              <a:gd name="connsiteY1" fmla="*/ 0 h 6858000"/>
              <a:gd name="connsiteX2" fmla="*/ 3950537 w 4840504"/>
              <a:gd name="connsiteY2" fmla="*/ 241394 h 6858000"/>
              <a:gd name="connsiteX3" fmla="*/ 4840504 w 4840504"/>
              <a:gd name="connsiteY3" fmla="*/ 3429000 h 6858000"/>
              <a:gd name="connsiteX4" fmla="*/ 3950537 w 4840504"/>
              <a:gd name="connsiteY4" fmla="*/ 6616606 h 6858000"/>
              <a:gd name="connsiteX5" fmla="*/ 3795782 w 4840504"/>
              <a:gd name="connsiteY5" fmla="*/ 6858000 h 6858000"/>
              <a:gd name="connsiteX6" fmla="*/ 0 w 4840504"/>
              <a:gd name="connsiteY6" fmla="*/ 6858000 h 6858000"/>
              <a:gd name="connsiteX7" fmla="*/ 121508 w 4840504"/>
              <a:gd name="connsiteY7" fmla="*/ 6810091 h 6858000"/>
              <a:gd name="connsiteX8" fmla="*/ 2362645 w 4840504"/>
              <a:gd name="connsiteY8" fmla="*/ 3429000 h 6858000"/>
              <a:gd name="connsiteX9" fmla="*/ 121508 w 4840504"/>
              <a:gd name="connsiteY9" fmla="*/ 47909 h 6858000"/>
            </a:gdLst>
            <a:ahLst/>
            <a:cxnLst/>
            <a:rect l="l" t="t" r="r" b="b"/>
            <a:pathLst>
              <a:path w="4840504" h="6858000">
                <a:moveTo>
                  <a:pt x="0" y="0"/>
                </a:moveTo>
                <a:lnTo>
                  <a:pt x="3795782" y="0"/>
                </a:lnTo>
                <a:lnTo>
                  <a:pt x="3950537" y="241394"/>
                </a:lnTo>
                <a:cubicBezTo>
                  <a:pt x="4515288" y="1170849"/>
                  <a:pt x="4840504" y="2261946"/>
                  <a:pt x="4840504" y="3429000"/>
                </a:cubicBezTo>
                <a:cubicBezTo>
                  <a:pt x="4840504" y="4596055"/>
                  <a:pt x="4515288" y="5687151"/>
                  <a:pt x="3950537" y="6616606"/>
                </a:cubicBezTo>
                <a:lnTo>
                  <a:pt x="3795782" y="6858000"/>
                </a:lnTo>
                <a:lnTo>
                  <a:pt x="0" y="6858000"/>
                </a:lnTo>
                <a:lnTo>
                  <a:pt x="121508" y="6810091"/>
                </a:lnTo>
                <a:cubicBezTo>
                  <a:pt x="1438530" y="6253038"/>
                  <a:pt x="2362645" y="4948938"/>
                  <a:pt x="2362645" y="3429000"/>
                </a:cubicBezTo>
                <a:cubicBezTo>
                  <a:pt x="2362645" y="1909062"/>
                  <a:pt x="1438530" y="604963"/>
                  <a:pt x="121508" y="47909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0"/>
          </a:gra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781488" y="4393661"/>
            <a:ext cx="3521512" cy="666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大学生在三农领域的机遇与行动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008927" y="4461867"/>
            <a:ext cx="504664" cy="504664"/>
          </a:xfrm>
          <a:prstGeom prst="roundRect">
            <a:avLst>
              <a:gd name="adj" fmla="val 185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flat">
            <a:solidFill>
              <a:schemeClr val="bg1"/>
            </a:solidFill>
            <a:miter/>
          </a:ln>
          <a:effectLst>
            <a:outerShdw blurRad="152400" dist="38100" dir="5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05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781488" y="5224924"/>
            <a:ext cx="3521512" cy="6664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总结与展望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008927" y="5293130"/>
            <a:ext cx="504664" cy="504664"/>
          </a:xfrm>
          <a:prstGeom prst="roundRect">
            <a:avLst>
              <a:gd name="adj" fmla="val 18500"/>
            </a:avLst>
          </a:prstGeom>
          <a:gradFill>
            <a:gsLst>
              <a:gs pos="0">
                <a:schemeClr val="accent1">
                  <a:lumMod val="80000"/>
                  <a:lumOff val="2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flat">
            <a:solidFill>
              <a:schemeClr val="bg1"/>
            </a:solidFill>
            <a:miter/>
          </a:ln>
          <a:effectLst>
            <a:outerShdw blurRad="152400" dist="38100" dir="5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06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847514" y="1349752"/>
            <a:ext cx="978570" cy="97857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0" y="1839037"/>
            <a:ext cx="3352798" cy="3139363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1350210" y="4976264"/>
            <a:ext cx="1973178" cy="969844"/>
          </a:xfrm>
          <a:custGeom>
            <a:avLst/>
            <a:gdLst>
              <a:gd name="connsiteX0" fmla="*/ 414968 w 829937"/>
              <a:gd name="connsiteY0" fmla="*/ 0 h 407926"/>
              <a:gd name="connsiteX1" fmla="*/ 822280 w 829937"/>
              <a:gd name="connsiteY1" fmla="*/ 331968 h 407926"/>
              <a:gd name="connsiteX2" fmla="*/ 829937 w 829937"/>
              <a:gd name="connsiteY2" fmla="*/ 407926 h 407926"/>
              <a:gd name="connsiteX3" fmla="*/ 0 w 829937"/>
              <a:gd name="connsiteY3" fmla="*/ 407926 h 407926"/>
              <a:gd name="connsiteX4" fmla="*/ 7657 w 829937"/>
              <a:gd name="connsiteY4" fmla="*/ 331968 h 407926"/>
              <a:gd name="connsiteX5" fmla="*/ 414968 w 829937"/>
              <a:gd name="connsiteY5" fmla="*/ 0 h 407926"/>
            </a:gdLst>
            <a:ahLst/>
            <a:cxnLst/>
            <a:rect l="l" t="t" r="r" b="b"/>
            <a:pathLst>
              <a:path w="829937" h="407926">
                <a:moveTo>
                  <a:pt x="414968" y="0"/>
                </a:moveTo>
                <a:cubicBezTo>
                  <a:pt x="615883" y="0"/>
                  <a:pt x="783512" y="142514"/>
                  <a:pt x="822280" y="331968"/>
                </a:cubicBezTo>
                <a:lnTo>
                  <a:pt x="829937" y="407926"/>
                </a:lnTo>
                <a:lnTo>
                  <a:pt x="0" y="407926"/>
                </a:lnTo>
                <a:lnTo>
                  <a:pt x="7657" y="331968"/>
                </a:lnTo>
                <a:cubicBezTo>
                  <a:pt x="46425" y="142514"/>
                  <a:pt x="214053" y="0"/>
                  <a:pt x="414968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975853" y="1478091"/>
            <a:ext cx="721892" cy="72189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02002" y="2946714"/>
            <a:ext cx="2869594" cy="1833834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21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新型职业农民培训体系不断完善，每年培训超100万人，提高农民生产技能和经营管理能力，助力农业现代化。
培训内容涵盖农业技术、市场营销、电商运营等，满足农民多样化需求，培养造就高素质农民队伍。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02002" y="2245054"/>
            <a:ext cx="2869594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新型职业农民培训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161057" y="1685178"/>
            <a:ext cx="351484" cy="307718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863557" y="5092183"/>
            <a:ext cx="946484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600365" y="1349752"/>
            <a:ext cx="978570" cy="97857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413251" y="1839037"/>
            <a:ext cx="3352798" cy="3139363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V="1">
            <a:off x="5103061" y="4976264"/>
            <a:ext cx="1973178" cy="969844"/>
          </a:xfrm>
          <a:custGeom>
            <a:avLst/>
            <a:gdLst>
              <a:gd name="connsiteX0" fmla="*/ 414968 w 829937"/>
              <a:gd name="connsiteY0" fmla="*/ 0 h 407926"/>
              <a:gd name="connsiteX1" fmla="*/ 822280 w 829937"/>
              <a:gd name="connsiteY1" fmla="*/ 331968 h 407926"/>
              <a:gd name="connsiteX2" fmla="*/ 829937 w 829937"/>
              <a:gd name="connsiteY2" fmla="*/ 407926 h 407926"/>
              <a:gd name="connsiteX3" fmla="*/ 0 w 829937"/>
              <a:gd name="connsiteY3" fmla="*/ 407926 h 407926"/>
              <a:gd name="connsiteX4" fmla="*/ 7657 w 829937"/>
              <a:gd name="connsiteY4" fmla="*/ 331968 h 407926"/>
              <a:gd name="connsiteX5" fmla="*/ 414968 w 829937"/>
              <a:gd name="connsiteY5" fmla="*/ 0 h 407926"/>
            </a:gdLst>
            <a:ahLst/>
            <a:cxnLst/>
            <a:rect l="l" t="t" r="r" b="b"/>
            <a:pathLst>
              <a:path w="829937" h="407926">
                <a:moveTo>
                  <a:pt x="414968" y="0"/>
                </a:moveTo>
                <a:cubicBezTo>
                  <a:pt x="615883" y="0"/>
                  <a:pt x="783512" y="142514"/>
                  <a:pt x="822280" y="331968"/>
                </a:cubicBezTo>
                <a:lnTo>
                  <a:pt x="829937" y="407926"/>
                </a:lnTo>
                <a:lnTo>
                  <a:pt x="0" y="407926"/>
                </a:lnTo>
                <a:lnTo>
                  <a:pt x="7657" y="331968"/>
                </a:lnTo>
                <a:cubicBezTo>
                  <a:pt x="46425" y="142514"/>
                  <a:pt x="214053" y="0"/>
                  <a:pt x="414968" y="0"/>
                </a:cubicBez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728704" y="1478091"/>
            <a:ext cx="721892" cy="721892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654853" y="2946714"/>
            <a:ext cx="2869594" cy="182848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21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大学生返乡创业扶持政策力度加大，提供创业补贴、贷款优惠等支持，吸引人才回流农村，投身三农建设。
返乡创业大学生带来新理念、新技术，推动农村产业发展，如浙江遂昌返乡大学生创办电商企业，带动当地农产品销售。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654853" y="2245054"/>
            <a:ext cx="2869594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538135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大学生返乡创业扶持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913908" y="1676464"/>
            <a:ext cx="351484" cy="325147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5616408" y="5092183"/>
            <a:ext cx="946484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02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9353217" y="1349752"/>
            <a:ext cx="978570" cy="97857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8166102" y="1839037"/>
            <a:ext cx="3352798" cy="3139363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flipV="1">
            <a:off x="8855912" y="4976264"/>
            <a:ext cx="1973178" cy="969844"/>
          </a:xfrm>
          <a:custGeom>
            <a:avLst/>
            <a:gdLst>
              <a:gd name="connsiteX0" fmla="*/ 414968 w 829937"/>
              <a:gd name="connsiteY0" fmla="*/ 0 h 407926"/>
              <a:gd name="connsiteX1" fmla="*/ 822280 w 829937"/>
              <a:gd name="connsiteY1" fmla="*/ 331968 h 407926"/>
              <a:gd name="connsiteX2" fmla="*/ 829937 w 829937"/>
              <a:gd name="connsiteY2" fmla="*/ 407926 h 407926"/>
              <a:gd name="connsiteX3" fmla="*/ 0 w 829937"/>
              <a:gd name="connsiteY3" fmla="*/ 407926 h 407926"/>
              <a:gd name="connsiteX4" fmla="*/ 7657 w 829937"/>
              <a:gd name="connsiteY4" fmla="*/ 331968 h 407926"/>
              <a:gd name="connsiteX5" fmla="*/ 414968 w 829937"/>
              <a:gd name="connsiteY5" fmla="*/ 0 h 407926"/>
            </a:gdLst>
            <a:ahLst/>
            <a:cxnLst/>
            <a:rect l="l" t="t" r="r" b="b"/>
            <a:pathLst>
              <a:path w="829937" h="407926">
                <a:moveTo>
                  <a:pt x="414968" y="0"/>
                </a:moveTo>
                <a:cubicBezTo>
                  <a:pt x="615883" y="0"/>
                  <a:pt x="783512" y="142514"/>
                  <a:pt x="822280" y="331968"/>
                </a:cubicBezTo>
                <a:lnTo>
                  <a:pt x="829937" y="407926"/>
                </a:lnTo>
                <a:lnTo>
                  <a:pt x="0" y="407926"/>
                </a:lnTo>
                <a:lnTo>
                  <a:pt x="7657" y="331968"/>
                </a:lnTo>
                <a:cubicBezTo>
                  <a:pt x="46425" y="142514"/>
                  <a:pt x="214053" y="0"/>
                  <a:pt x="414968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9481555" y="1478091"/>
            <a:ext cx="721892" cy="72189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8407704" y="2946714"/>
            <a:ext cx="2869594" cy="182848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建立人才激励机制，表彰奖励在三农领域做出突出贡献的人才，营造尊重人才、鼓励创新的良好氛围。
优化人才发展环境，提高农村人才待遇，解决后顾之忧，吸引和留住人才，为乡村振兴提供智力支持。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8407704" y="2245054"/>
            <a:ext cx="2869594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人才激励机制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9666759" y="1668965"/>
            <a:ext cx="351484" cy="34014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9369259" y="5092183"/>
            <a:ext cx="946484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03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人才培养</a:t>
            </a: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3428484"/>
            <a:ext cx="12192000" cy="343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343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1767" y="365760"/>
            <a:ext cx="11308466" cy="6126480"/>
          </a:xfrm>
          <a:prstGeom prst="roundRect">
            <a:avLst>
              <a:gd name="adj" fmla="val 3190"/>
            </a:avLst>
          </a:prstGeom>
          <a:solidFill>
            <a:schemeClr val="bg1">
              <a:alpha val="70000"/>
            </a:schemeClr>
          </a:solidFill>
          <a:ln w="12700" cap="sq">
            <a:noFill/>
            <a:miter/>
          </a:ln>
          <a:effectLst>
            <a:outerShdw blurRad="63500" algn="c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378" y="555815"/>
            <a:ext cx="10965244" cy="5746371"/>
          </a:xfrm>
          <a:prstGeom prst="rect">
            <a:avLst/>
          </a:prstGeom>
          <a:solidFill>
            <a:schemeClr val="bg1">
              <a:alpha val="90000"/>
            </a:schemeClr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700000">
            <a:off x="-296835" y="5962354"/>
            <a:ext cx="1636037" cy="1091429"/>
          </a:xfrm>
          <a:custGeom>
            <a:avLst/>
            <a:gdLst>
              <a:gd name="connsiteX0" fmla="*/ 580950 w 1636037"/>
              <a:gd name="connsiteY0" fmla="*/ 1045710 h 1091429"/>
              <a:gd name="connsiteX1" fmla="*/ 827293 w 1636037"/>
              <a:gd name="connsiteY1" fmla="*/ 1045710 h 1091429"/>
              <a:gd name="connsiteX2" fmla="*/ 781574 w 1636037"/>
              <a:gd name="connsiteY2" fmla="*/ 1091429 h 1091429"/>
              <a:gd name="connsiteX3" fmla="*/ 626669 w 1636037"/>
              <a:gd name="connsiteY3" fmla="*/ 1091429 h 1091429"/>
              <a:gd name="connsiteX4" fmla="*/ 464760 w 1636037"/>
              <a:gd name="connsiteY4" fmla="*/ 929520 h 1091429"/>
              <a:gd name="connsiteX5" fmla="*/ 943482 w 1636037"/>
              <a:gd name="connsiteY5" fmla="*/ 929520 h 1091429"/>
              <a:gd name="connsiteX6" fmla="*/ 897763 w 1636037"/>
              <a:gd name="connsiteY6" fmla="*/ 975239 h 1091429"/>
              <a:gd name="connsiteX7" fmla="*/ 510478 w 1636037"/>
              <a:gd name="connsiteY7" fmla="*/ 975239 h 1091429"/>
              <a:gd name="connsiteX8" fmla="*/ 348571 w 1636037"/>
              <a:gd name="connsiteY8" fmla="*/ 813330 h 1091429"/>
              <a:gd name="connsiteX9" fmla="*/ 1059674 w 1636037"/>
              <a:gd name="connsiteY9" fmla="*/ 813330 h 1091429"/>
              <a:gd name="connsiteX10" fmla="*/ 1013955 w 1636037"/>
              <a:gd name="connsiteY10" fmla="*/ 859049 h 1091429"/>
              <a:gd name="connsiteX11" fmla="*/ 394290 w 1636037"/>
              <a:gd name="connsiteY11" fmla="*/ 859049 h 1091429"/>
              <a:gd name="connsiteX12" fmla="*/ 232380 w 1636037"/>
              <a:gd name="connsiteY12" fmla="*/ 697140 h 1091429"/>
              <a:gd name="connsiteX13" fmla="*/ 1175863 w 1636037"/>
              <a:gd name="connsiteY13" fmla="*/ 697140 h 1091429"/>
              <a:gd name="connsiteX14" fmla="*/ 1130144 w 1636037"/>
              <a:gd name="connsiteY14" fmla="*/ 742859 h 1091429"/>
              <a:gd name="connsiteX15" fmla="*/ 278099 w 1636037"/>
              <a:gd name="connsiteY15" fmla="*/ 742859 h 1091429"/>
              <a:gd name="connsiteX16" fmla="*/ 116192 w 1636037"/>
              <a:gd name="connsiteY16" fmla="*/ 580950 h 1091429"/>
              <a:gd name="connsiteX17" fmla="*/ 1292054 w 1636037"/>
              <a:gd name="connsiteY17" fmla="*/ 580950 h 1091429"/>
              <a:gd name="connsiteX18" fmla="*/ 1246335 w 1636037"/>
              <a:gd name="connsiteY18" fmla="*/ 626669 h 1091429"/>
              <a:gd name="connsiteX19" fmla="*/ 161911 w 1636037"/>
              <a:gd name="connsiteY19" fmla="*/ 626669 h 1091429"/>
              <a:gd name="connsiteX20" fmla="*/ 508187 w 1636037"/>
              <a:gd name="connsiteY20" fmla="*/ 45719 h 1091429"/>
              <a:gd name="connsiteX21" fmla="*/ 576340 w 1636037"/>
              <a:gd name="connsiteY21" fmla="*/ 21881 h 1091429"/>
              <a:gd name="connsiteX22" fmla="*/ 665956 w 1636037"/>
              <a:gd name="connsiteY22" fmla="*/ 0 h 1091429"/>
              <a:gd name="connsiteX23" fmla="*/ 1142674 w 1636037"/>
              <a:gd name="connsiteY23" fmla="*/ 0 h 1091429"/>
              <a:gd name="connsiteX24" fmla="*/ 1232292 w 1636037"/>
              <a:gd name="connsiteY24" fmla="*/ 21881 h 1091429"/>
              <a:gd name="connsiteX25" fmla="*/ 1300444 w 1636037"/>
              <a:gd name="connsiteY25" fmla="*/ 45719 h 1091429"/>
              <a:gd name="connsiteX26" fmla="*/ 0 w 1636037"/>
              <a:gd name="connsiteY26" fmla="*/ 464760 h 1091429"/>
              <a:gd name="connsiteX27" fmla="*/ 1408242 w 1636037"/>
              <a:gd name="connsiteY27" fmla="*/ 464760 h 1091429"/>
              <a:gd name="connsiteX28" fmla="*/ 1362523 w 1636037"/>
              <a:gd name="connsiteY28" fmla="*/ 510479 h 1091429"/>
              <a:gd name="connsiteX29" fmla="*/ 45718 w 1636037"/>
              <a:gd name="connsiteY29" fmla="*/ 510479 h 1091429"/>
              <a:gd name="connsiteX30" fmla="*/ 274386 w 1636037"/>
              <a:gd name="connsiteY30" fmla="*/ 161909 h 1091429"/>
              <a:gd name="connsiteX31" fmla="*/ 351753 w 1636037"/>
              <a:gd name="connsiteY31" fmla="*/ 116190 h 1091429"/>
              <a:gd name="connsiteX32" fmla="*/ 1456878 w 1636037"/>
              <a:gd name="connsiteY32" fmla="*/ 116190 h 1091429"/>
              <a:gd name="connsiteX33" fmla="*/ 1534246 w 1636037"/>
              <a:gd name="connsiteY33" fmla="*/ 161909 h 1091429"/>
              <a:gd name="connsiteX34" fmla="*/ 127084 w 1636037"/>
              <a:gd name="connsiteY34" fmla="*/ 278099 h 1091429"/>
              <a:gd name="connsiteX35" fmla="*/ 177252 w 1636037"/>
              <a:gd name="connsiteY35" fmla="*/ 232754 h 1091429"/>
              <a:gd name="connsiteX36" fmla="*/ 177761 w 1636037"/>
              <a:gd name="connsiteY36" fmla="*/ 232380 h 1091429"/>
              <a:gd name="connsiteX37" fmla="*/ 1630869 w 1636037"/>
              <a:gd name="connsiteY37" fmla="*/ 232380 h 1091429"/>
              <a:gd name="connsiteX38" fmla="*/ 1631378 w 1636037"/>
              <a:gd name="connsiteY38" fmla="*/ 232754 h 1091429"/>
              <a:gd name="connsiteX39" fmla="*/ 1636037 w 1636037"/>
              <a:gd name="connsiteY39" fmla="*/ 236965 h 1091429"/>
              <a:gd name="connsiteX40" fmla="*/ 1594903 w 1636037"/>
              <a:gd name="connsiteY40" fmla="*/ 278099 h 1091429"/>
              <a:gd name="connsiteX41" fmla="*/ 56559 w 1636037"/>
              <a:gd name="connsiteY41" fmla="*/ 348570 h 1091429"/>
              <a:gd name="connsiteX42" fmla="*/ 1524434 w 1636037"/>
              <a:gd name="connsiteY42" fmla="*/ 348570 h 1091429"/>
              <a:gd name="connsiteX43" fmla="*/ 1478715 w 1636037"/>
              <a:gd name="connsiteY43" fmla="*/ 394289 h 1091429"/>
              <a:gd name="connsiteX44" fmla="*/ 15236 w 1636037"/>
              <a:gd name="connsiteY44" fmla="*/ 394289 h 1091429"/>
            </a:gdLst>
            <a:ahLst/>
            <a:cxnLst/>
            <a:rect l="l" t="t" r="r" b="b"/>
            <a:pathLst>
              <a:path w="1636037" h="1091429">
                <a:moveTo>
                  <a:pt x="580950" y="1045710"/>
                </a:moveTo>
                <a:lnTo>
                  <a:pt x="827293" y="1045710"/>
                </a:lnTo>
                <a:lnTo>
                  <a:pt x="781574" y="1091429"/>
                </a:lnTo>
                <a:lnTo>
                  <a:pt x="626669" y="1091429"/>
                </a:lnTo>
                <a:close/>
                <a:moveTo>
                  <a:pt x="464760" y="929520"/>
                </a:moveTo>
                <a:lnTo>
                  <a:pt x="943482" y="929520"/>
                </a:lnTo>
                <a:lnTo>
                  <a:pt x="897763" y="975239"/>
                </a:lnTo>
                <a:lnTo>
                  <a:pt x="510478" y="975239"/>
                </a:lnTo>
                <a:close/>
                <a:moveTo>
                  <a:pt x="348571" y="813330"/>
                </a:moveTo>
                <a:lnTo>
                  <a:pt x="1059674" y="813330"/>
                </a:lnTo>
                <a:lnTo>
                  <a:pt x="1013955" y="859049"/>
                </a:lnTo>
                <a:lnTo>
                  <a:pt x="394290" y="859049"/>
                </a:lnTo>
                <a:close/>
                <a:moveTo>
                  <a:pt x="232380" y="697140"/>
                </a:moveTo>
                <a:lnTo>
                  <a:pt x="1175863" y="697140"/>
                </a:lnTo>
                <a:lnTo>
                  <a:pt x="1130144" y="742859"/>
                </a:lnTo>
                <a:lnTo>
                  <a:pt x="278099" y="742859"/>
                </a:lnTo>
                <a:close/>
                <a:moveTo>
                  <a:pt x="116192" y="580950"/>
                </a:moveTo>
                <a:lnTo>
                  <a:pt x="1292054" y="580950"/>
                </a:lnTo>
                <a:lnTo>
                  <a:pt x="1246335" y="626669"/>
                </a:lnTo>
                <a:lnTo>
                  <a:pt x="161911" y="626669"/>
                </a:lnTo>
                <a:close/>
                <a:moveTo>
                  <a:pt x="508187" y="45719"/>
                </a:moveTo>
                <a:lnTo>
                  <a:pt x="576340" y="21881"/>
                </a:lnTo>
                <a:lnTo>
                  <a:pt x="665956" y="0"/>
                </a:lnTo>
                <a:lnTo>
                  <a:pt x="1142674" y="0"/>
                </a:lnTo>
                <a:lnTo>
                  <a:pt x="1232292" y="21881"/>
                </a:lnTo>
                <a:lnTo>
                  <a:pt x="1300444" y="45719"/>
                </a:lnTo>
                <a:close/>
                <a:moveTo>
                  <a:pt x="0" y="464760"/>
                </a:moveTo>
                <a:lnTo>
                  <a:pt x="1408242" y="464760"/>
                </a:lnTo>
                <a:lnTo>
                  <a:pt x="1362523" y="510479"/>
                </a:lnTo>
                <a:lnTo>
                  <a:pt x="45718" y="510479"/>
                </a:lnTo>
                <a:close/>
                <a:moveTo>
                  <a:pt x="274386" y="161909"/>
                </a:moveTo>
                <a:lnTo>
                  <a:pt x="351753" y="116190"/>
                </a:lnTo>
                <a:lnTo>
                  <a:pt x="1456878" y="116190"/>
                </a:lnTo>
                <a:lnTo>
                  <a:pt x="1534246" y="161909"/>
                </a:lnTo>
                <a:close/>
                <a:moveTo>
                  <a:pt x="127084" y="278099"/>
                </a:moveTo>
                <a:lnTo>
                  <a:pt x="177252" y="232754"/>
                </a:lnTo>
                <a:lnTo>
                  <a:pt x="177761" y="232380"/>
                </a:lnTo>
                <a:lnTo>
                  <a:pt x="1630869" y="232380"/>
                </a:lnTo>
                <a:lnTo>
                  <a:pt x="1631378" y="232754"/>
                </a:lnTo>
                <a:lnTo>
                  <a:pt x="1636037" y="236965"/>
                </a:lnTo>
                <a:lnTo>
                  <a:pt x="1594903" y="278099"/>
                </a:lnTo>
                <a:close/>
                <a:moveTo>
                  <a:pt x="56559" y="348570"/>
                </a:moveTo>
                <a:lnTo>
                  <a:pt x="1524434" y="348570"/>
                </a:lnTo>
                <a:lnTo>
                  <a:pt x="1478715" y="394289"/>
                </a:lnTo>
                <a:lnTo>
                  <a:pt x="15236" y="3942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2700000">
            <a:off x="-4512" y="6862218"/>
            <a:ext cx="13962" cy="6981"/>
          </a:xfrm>
          <a:custGeom>
            <a:avLst/>
            <a:gdLst>
              <a:gd name="connsiteX0" fmla="*/ 0 w 13962"/>
              <a:gd name="connsiteY0" fmla="*/ 0 h 6981"/>
              <a:gd name="connsiteX1" fmla="*/ 13962 w 13962"/>
              <a:gd name="connsiteY1" fmla="*/ 0 h 6981"/>
              <a:gd name="connsiteX2" fmla="*/ 6981 w 13962"/>
              <a:gd name="connsiteY2" fmla="*/ 6981 h 6981"/>
            </a:gdLst>
            <a:ahLst/>
            <a:cxnLst/>
            <a:rect l="l" t="t" r="r" b="b"/>
            <a:pathLst>
              <a:path w="13962" h="6981">
                <a:moveTo>
                  <a:pt x="0" y="0"/>
                </a:moveTo>
                <a:lnTo>
                  <a:pt x="13962" y="0"/>
                </a:lnTo>
                <a:lnTo>
                  <a:pt x="6981" y="6981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7337370" y="1689833"/>
            <a:ext cx="3918799" cy="3918799"/>
          </a:xfrm>
          <a:prstGeom prst="round2DiagRect">
            <a:avLst>
              <a:gd name="adj1" fmla="val 29139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alphaModFix/>
          </a:blip>
          <a:srcRect l="16496" r="16496"/>
          <a:stretch>
            <a:fillRect/>
          </a:stretch>
        </p:blipFill>
        <p:spPr>
          <a:xfrm flipH="1">
            <a:off x="7437158" y="1814373"/>
            <a:ext cx="3709740" cy="3689765"/>
          </a:xfrm>
          <a:custGeom>
            <a:avLst/>
            <a:gdLst>
              <a:gd name="connsiteX0" fmla="*/ 846308 w 3522516"/>
              <a:gd name="connsiteY0" fmla="*/ 0 h 3503549"/>
              <a:gd name="connsiteX1" fmla="*/ 3522516 w 3522516"/>
              <a:gd name="connsiteY1" fmla="*/ 0 h 3503549"/>
              <a:gd name="connsiteX2" fmla="*/ 3522516 w 3522516"/>
              <a:gd name="connsiteY2" fmla="*/ 2479318 h 3503549"/>
              <a:gd name="connsiteX3" fmla="*/ 2601036 w 3522516"/>
              <a:gd name="connsiteY3" fmla="*/ 3500445 h 3503549"/>
              <a:gd name="connsiteX4" fmla="*/ 2539559 w 3522516"/>
              <a:gd name="connsiteY4" fmla="*/ 3503549 h 3503549"/>
              <a:gd name="connsiteX5" fmla="*/ 0 w 3522516"/>
              <a:gd name="connsiteY5" fmla="*/ 3503549 h 3503549"/>
              <a:gd name="connsiteX6" fmla="*/ 0 w 3522516"/>
              <a:gd name="connsiteY6" fmla="*/ 1009654 h 3503549"/>
              <a:gd name="connsiteX7" fmla="*/ 819566 w 3522516"/>
              <a:gd name="connsiteY7" fmla="*/ 4081 h 3503549"/>
            </a:gdLst>
            <a:ahLst/>
            <a:cxnLst/>
            <a:rect l="l" t="t" r="r" b="b"/>
            <a:pathLst>
              <a:path w="3522516" h="3503549">
                <a:moveTo>
                  <a:pt x="846308" y="0"/>
                </a:moveTo>
                <a:lnTo>
                  <a:pt x="3522516" y="0"/>
                </a:lnTo>
                <a:lnTo>
                  <a:pt x="3522516" y="2479318"/>
                </a:lnTo>
                <a:cubicBezTo>
                  <a:pt x="3522516" y="3010767"/>
                  <a:pt x="3118617" y="3447882"/>
                  <a:pt x="2601036" y="3500445"/>
                </a:cubicBezTo>
                <a:lnTo>
                  <a:pt x="2539559" y="3503549"/>
                </a:lnTo>
                <a:lnTo>
                  <a:pt x="0" y="3503549"/>
                </a:lnTo>
                <a:lnTo>
                  <a:pt x="0" y="1009654"/>
                </a:lnTo>
                <a:cubicBezTo>
                  <a:pt x="0" y="513635"/>
                  <a:pt x="351841" y="99792"/>
                  <a:pt x="819566" y="408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7226343" y="1570338"/>
            <a:ext cx="4029826" cy="4029826"/>
          </a:xfrm>
          <a:prstGeom prst="round2DiagRect">
            <a:avLst>
              <a:gd name="adj1" fmla="val 29139"/>
              <a:gd name="adj2" fmla="val 0"/>
            </a:avLst>
          </a:prstGeom>
          <a:blipFill rotWithShape="1">
            <a:blip r:embed="rId3"/>
            <a:stretch>
              <a:fillRect/>
            </a:stretch>
          </a:blipFill>
          <a:ln w="34925" cap="sq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81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37831" y="3281774"/>
            <a:ext cx="5616542" cy="17356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大学生在三农领域的机遇与行动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301025" y="2310610"/>
            <a:ext cx="1994082" cy="7699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065231" y="2499037"/>
            <a:ext cx="45719" cy="468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03404" y="1333282"/>
            <a:ext cx="1063803" cy="1747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05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5646" y="3144802"/>
            <a:ext cx="936000" cy="4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V="1">
            <a:off x="1508733" y="3158752"/>
            <a:ext cx="2664000" cy="18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0644168" y="771200"/>
            <a:ext cx="612001" cy="347695"/>
          </a:xfrm>
          <a:custGeom>
            <a:avLst/>
            <a:gdLst>
              <a:gd name="connsiteX0" fmla="*/ 233120 w 612001"/>
              <a:gd name="connsiteY0" fmla="*/ 324834 h 347695"/>
              <a:gd name="connsiteX1" fmla="*/ 233120 w 612001"/>
              <a:gd name="connsiteY1" fmla="*/ 324835 h 347695"/>
              <a:gd name="connsiteX2" fmla="*/ 233120 w 612001"/>
              <a:gd name="connsiteY2" fmla="*/ 324835 h 347695"/>
              <a:gd name="connsiteX3" fmla="*/ 255980 w 612001"/>
              <a:gd name="connsiteY3" fmla="*/ 301975 h 347695"/>
              <a:gd name="connsiteX4" fmla="*/ 354261 w 612001"/>
              <a:gd name="connsiteY4" fmla="*/ 301975 h 347695"/>
              <a:gd name="connsiteX5" fmla="*/ 377121 w 612001"/>
              <a:gd name="connsiteY5" fmla="*/ 324835 h 347695"/>
              <a:gd name="connsiteX6" fmla="*/ 377120 w 612001"/>
              <a:gd name="connsiteY6" fmla="*/ 324835 h 347695"/>
              <a:gd name="connsiteX7" fmla="*/ 354260 w 612001"/>
              <a:gd name="connsiteY7" fmla="*/ 347695 h 347695"/>
              <a:gd name="connsiteX8" fmla="*/ 255980 w 612001"/>
              <a:gd name="connsiteY8" fmla="*/ 347694 h 347695"/>
              <a:gd name="connsiteX9" fmla="*/ 239816 w 612001"/>
              <a:gd name="connsiteY9" fmla="*/ 340998 h 347695"/>
              <a:gd name="connsiteX10" fmla="*/ 233120 w 612001"/>
              <a:gd name="connsiteY10" fmla="*/ 324835 h 347695"/>
              <a:gd name="connsiteX11" fmla="*/ 239816 w 612001"/>
              <a:gd name="connsiteY11" fmla="*/ 308671 h 347695"/>
              <a:gd name="connsiteX12" fmla="*/ 255980 w 612001"/>
              <a:gd name="connsiteY12" fmla="*/ 301975 h 347695"/>
              <a:gd name="connsiteX13" fmla="*/ 161120 w 612001"/>
              <a:gd name="connsiteY13" fmla="*/ 224175 h 347695"/>
              <a:gd name="connsiteX14" fmla="*/ 161120 w 612001"/>
              <a:gd name="connsiteY14" fmla="*/ 224176 h 347695"/>
              <a:gd name="connsiteX15" fmla="*/ 161120 w 612001"/>
              <a:gd name="connsiteY15" fmla="*/ 224176 h 347695"/>
              <a:gd name="connsiteX16" fmla="*/ 183980 w 612001"/>
              <a:gd name="connsiteY16" fmla="*/ 201316 h 347695"/>
              <a:gd name="connsiteX17" fmla="*/ 426261 w 612001"/>
              <a:gd name="connsiteY17" fmla="*/ 201316 h 347695"/>
              <a:gd name="connsiteX18" fmla="*/ 449121 w 612001"/>
              <a:gd name="connsiteY18" fmla="*/ 224176 h 347695"/>
              <a:gd name="connsiteX19" fmla="*/ 449120 w 612001"/>
              <a:gd name="connsiteY19" fmla="*/ 224176 h 347695"/>
              <a:gd name="connsiteX20" fmla="*/ 426260 w 612001"/>
              <a:gd name="connsiteY20" fmla="*/ 247036 h 347695"/>
              <a:gd name="connsiteX21" fmla="*/ 183980 w 612001"/>
              <a:gd name="connsiteY21" fmla="*/ 247035 h 347695"/>
              <a:gd name="connsiteX22" fmla="*/ 167816 w 612001"/>
              <a:gd name="connsiteY22" fmla="*/ 240339 h 347695"/>
              <a:gd name="connsiteX23" fmla="*/ 161120 w 612001"/>
              <a:gd name="connsiteY23" fmla="*/ 224176 h 347695"/>
              <a:gd name="connsiteX24" fmla="*/ 167816 w 612001"/>
              <a:gd name="connsiteY24" fmla="*/ 208012 h 347695"/>
              <a:gd name="connsiteX25" fmla="*/ 183980 w 612001"/>
              <a:gd name="connsiteY25" fmla="*/ 201316 h 347695"/>
              <a:gd name="connsiteX26" fmla="*/ 71120 w 612001"/>
              <a:gd name="connsiteY26" fmla="*/ 123517 h 347695"/>
              <a:gd name="connsiteX27" fmla="*/ 71120 w 612001"/>
              <a:gd name="connsiteY27" fmla="*/ 123518 h 347695"/>
              <a:gd name="connsiteX28" fmla="*/ 71120 w 612001"/>
              <a:gd name="connsiteY28" fmla="*/ 123518 h 347695"/>
              <a:gd name="connsiteX29" fmla="*/ 93980 w 612001"/>
              <a:gd name="connsiteY29" fmla="*/ 100658 h 347695"/>
              <a:gd name="connsiteX30" fmla="*/ 516261 w 612001"/>
              <a:gd name="connsiteY30" fmla="*/ 100658 h 347695"/>
              <a:gd name="connsiteX31" fmla="*/ 539121 w 612001"/>
              <a:gd name="connsiteY31" fmla="*/ 123518 h 347695"/>
              <a:gd name="connsiteX32" fmla="*/ 539120 w 612001"/>
              <a:gd name="connsiteY32" fmla="*/ 123518 h 347695"/>
              <a:gd name="connsiteX33" fmla="*/ 516260 w 612001"/>
              <a:gd name="connsiteY33" fmla="*/ 146378 h 347695"/>
              <a:gd name="connsiteX34" fmla="*/ 93980 w 612001"/>
              <a:gd name="connsiteY34" fmla="*/ 146377 h 347695"/>
              <a:gd name="connsiteX35" fmla="*/ 77816 w 612001"/>
              <a:gd name="connsiteY35" fmla="*/ 139681 h 347695"/>
              <a:gd name="connsiteX36" fmla="*/ 71120 w 612001"/>
              <a:gd name="connsiteY36" fmla="*/ 123518 h 347695"/>
              <a:gd name="connsiteX37" fmla="*/ 77816 w 612001"/>
              <a:gd name="connsiteY37" fmla="*/ 107354 h 347695"/>
              <a:gd name="connsiteX38" fmla="*/ 93980 w 612001"/>
              <a:gd name="connsiteY38" fmla="*/ 100658 h 347695"/>
              <a:gd name="connsiteX39" fmla="*/ 0 w 612001"/>
              <a:gd name="connsiteY39" fmla="*/ 22859 h 347695"/>
              <a:gd name="connsiteX40" fmla="*/ 0 w 612001"/>
              <a:gd name="connsiteY40" fmla="*/ 22860 h 347695"/>
              <a:gd name="connsiteX41" fmla="*/ 0 w 612001"/>
              <a:gd name="connsiteY41" fmla="*/ 22860 h 347695"/>
              <a:gd name="connsiteX42" fmla="*/ 22860 w 612001"/>
              <a:gd name="connsiteY42" fmla="*/ 0 h 347695"/>
              <a:gd name="connsiteX43" fmla="*/ 589141 w 612001"/>
              <a:gd name="connsiteY43" fmla="*/ 0 h 347695"/>
              <a:gd name="connsiteX44" fmla="*/ 612001 w 612001"/>
              <a:gd name="connsiteY44" fmla="*/ 22860 h 347695"/>
              <a:gd name="connsiteX45" fmla="*/ 612000 w 612001"/>
              <a:gd name="connsiteY45" fmla="*/ 22860 h 347695"/>
              <a:gd name="connsiteX46" fmla="*/ 589140 w 612001"/>
              <a:gd name="connsiteY46" fmla="*/ 45720 h 347695"/>
              <a:gd name="connsiteX47" fmla="*/ 22860 w 612001"/>
              <a:gd name="connsiteY47" fmla="*/ 45719 h 347695"/>
              <a:gd name="connsiteX48" fmla="*/ 6696 w 612001"/>
              <a:gd name="connsiteY48" fmla="*/ 39023 h 347695"/>
              <a:gd name="connsiteX49" fmla="*/ 0 w 612001"/>
              <a:gd name="connsiteY49" fmla="*/ 22860 h 347695"/>
              <a:gd name="connsiteX50" fmla="*/ 6696 w 612001"/>
              <a:gd name="connsiteY50" fmla="*/ 6696 h 347695"/>
              <a:gd name="connsiteX51" fmla="*/ 22860 w 612001"/>
              <a:gd name="connsiteY51" fmla="*/ 0 h 347695"/>
            </a:gdLst>
            <a:ahLst/>
            <a:cxnLst/>
            <a:rect l="l" t="t" r="r" b="b"/>
            <a:pathLst>
              <a:path w="612001" h="347695">
                <a:moveTo>
                  <a:pt x="233120" y="324834"/>
                </a:moveTo>
                <a:lnTo>
                  <a:pt x="233120" y="324835"/>
                </a:lnTo>
                <a:lnTo>
                  <a:pt x="233120" y="324835"/>
                </a:lnTo>
                <a:close/>
                <a:moveTo>
                  <a:pt x="255980" y="301975"/>
                </a:moveTo>
                <a:lnTo>
                  <a:pt x="354261" y="301975"/>
                </a:lnTo>
                <a:cubicBezTo>
                  <a:pt x="366886" y="301975"/>
                  <a:pt x="377121" y="312210"/>
                  <a:pt x="377121" y="324835"/>
                </a:cubicBezTo>
                <a:lnTo>
                  <a:pt x="377120" y="324835"/>
                </a:lnTo>
                <a:cubicBezTo>
                  <a:pt x="377120" y="337460"/>
                  <a:pt x="366885" y="347695"/>
                  <a:pt x="354260" y="347695"/>
                </a:cubicBezTo>
                <a:lnTo>
                  <a:pt x="255980" y="347694"/>
                </a:lnTo>
                <a:cubicBezTo>
                  <a:pt x="249668" y="347694"/>
                  <a:pt x="243953" y="345135"/>
                  <a:pt x="239816" y="340998"/>
                </a:cubicBezTo>
                <a:lnTo>
                  <a:pt x="233120" y="324835"/>
                </a:lnTo>
                <a:lnTo>
                  <a:pt x="239816" y="308671"/>
                </a:lnTo>
                <a:cubicBezTo>
                  <a:pt x="243953" y="304534"/>
                  <a:pt x="249668" y="301975"/>
                  <a:pt x="255980" y="301975"/>
                </a:cubicBezTo>
                <a:close/>
                <a:moveTo>
                  <a:pt x="161120" y="224175"/>
                </a:moveTo>
                <a:lnTo>
                  <a:pt x="161120" y="224176"/>
                </a:lnTo>
                <a:lnTo>
                  <a:pt x="161120" y="224176"/>
                </a:lnTo>
                <a:close/>
                <a:moveTo>
                  <a:pt x="183980" y="201316"/>
                </a:moveTo>
                <a:lnTo>
                  <a:pt x="426261" y="201316"/>
                </a:lnTo>
                <a:cubicBezTo>
                  <a:pt x="438886" y="201316"/>
                  <a:pt x="449121" y="211551"/>
                  <a:pt x="449121" y="224176"/>
                </a:cubicBezTo>
                <a:lnTo>
                  <a:pt x="449120" y="224176"/>
                </a:lnTo>
                <a:cubicBezTo>
                  <a:pt x="449120" y="236801"/>
                  <a:pt x="438885" y="247036"/>
                  <a:pt x="426260" y="247036"/>
                </a:cubicBezTo>
                <a:lnTo>
                  <a:pt x="183980" y="247035"/>
                </a:lnTo>
                <a:cubicBezTo>
                  <a:pt x="177668" y="247035"/>
                  <a:pt x="171953" y="244476"/>
                  <a:pt x="167816" y="240339"/>
                </a:cubicBezTo>
                <a:lnTo>
                  <a:pt x="161120" y="224176"/>
                </a:lnTo>
                <a:lnTo>
                  <a:pt x="167816" y="208012"/>
                </a:lnTo>
                <a:cubicBezTo>
                  <a:pt x="171953" y="203875"/>
                  <a:pt x="177668" y="201316"/>
                  <a:pt x="183980" y="201316"/>
                </a:cubicBezTo>
                <a:close/>
                <a:moveTo>
                  <a:pt x="71120" y="123517"/>
                </a:moveTo>
                <a:lnTo>
                  <a:pt x="71120" y="123518"/>
                </a:lnTo>
                <a:lnTo>
                  <a:pt x="71120" y="123518"/>
                </a:lnTo>
                <a:close/>
                <a:moveTo>
                  <a:pt x="93980" y="100658"/>
                </a:moveTo>
                <a:lnTo>
                  <a:pt x="516261" y="100658"/>
                </a:lnTo>
                <a:cubicBezTo>
                  <a:pt x="528886" y="100658"/>
                  <a:pt x="539121" y="110893"/>
                  <a:pt x="539121" y="123518"/>
                </a:cubicBezTo>
                <a:lnTo>
                  <a:pt x="539120" y="123518"/>
                </a:lnTo>
                <a:cubicBezTo>
                  <a:pt x="539120" y="136143"/>
                  <a:pt x="528885" y="146378"/>
                  <a:pt x="516260" y="146378"/>
                </a:cubicBezTo>
                <a:lnTo>
                  <a:pt x="93980" y="146377"/>
                </a:lnTo>
                <a:cubicBezTo>
                  <a:pt x="87668" y="146377"/>
                  <a:pt x="81953" y="143818"/>
                  <a:pt x="77816" y="139681"/>
                </a:cubicBezTo>
                <a:lnTo>
                  <a:pt x="71120" y="123518"/>
                </a:lnTo>
                <a:lnTo>
                  <a:pt x="77816" y="107354"/>
                </a:lnTo>
                <a:cubicBezTo>
                  <a:pt x="81953" y="103217"/>
                  <a:pt x="87668" y="100658"/>
                  <a:pt x="93980" y="100658"/>
                </a:cubicBezTo>
                <a:close/>
                <a:moveTo>
                  <a:pt x="0" y="22859"/>
                </a:moveTo>
                <a:lnTo>
                  <a:pt x="0" y="22860"/>
                </a:lnTo>
                <a:lnTo>
                  <a:pt x="0" y="22860"/>
                </a:lnTo>
                <a:close/>
                <a:moveTo>
                  <a:pt x="22860" y="0"/>
                </a:moveTo>
                <a:lnTo>
                  <a:pt x="589141" y="0"/>
                </a:lnTo>
                <a:cubicBezTo>
                  <a:pt x="601766" y="0"/>
                  <a:pt x="612001" y="10235"/>
                  <a:pt x="612001" y="22860"/>
                </a:cubicBezTo>
                <a:lnTo>
                  <a:pt x="612000" y="22860"/>
                </a:lnTo>
                <a:cubicBezTo>
                  <a:pt x="612000" y="35485"/>
                  <a:pt x="601765" y="45720"/>
                  <a:pt x="589140" y="45720"/>
                </a:cubicBezTo>
                <a:lnTo>
                  <a:pt x="22860" y="45719"/>
                </a:lnTo>
                <a:cubicBezTo>
                  <a:pt x="16548" y="45719"/>
                  <a:pt x="10833" y="43160"/>
                  <a:pt x="6696" y="39023"/>
                </a:cubicBezTo>
                <a:lnTo>
                  <a:pt x="0" y="22860"/>
                </a:lnTo>
                <a:lnTo>
                  <a:pt x="6696" y="6696"/>
                </a:lnTo>
                <a:cubicBezTo>
                  <a:pt x="10833" y="2559"/>
                  <a:pt x="16548" y="0"/>
                  <a:pt x="2286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665907" y="2012653"/>
            <a:ext cx="1682458" cy="115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8800">
                <a:ln w="12700">
                  <a:solidFill>
                    <a:srgbClr val="0631E8">
                      <a:alpha val="100000"/>
                    </a:srgbClr>
                  </a:solidFill>
                </a:ln>
                <a:noFill/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462403" y="2012653"/>
            <a:ext cx="1682458" cy="115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8800">
                <a:ln w="12700">
                  <a:solidFill>
                    <a:srgbClr val="0631E8">
                      <a:alpha val="100000"/>
                    </a:srgbClr>
                  </a:solidFill>
                </a:ln>
                <a:noFill/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247324" y="2012653"/>
            <a:ext cx="1682458" cy="115466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8800">
                <a:ln w="12700">
                  <a:solidFill>
                    <a:srgbClr val="0631E8">
                      <a:alpha val="100000"/>
                    </a:srgbClr>
                  </a:solidFill>
                </a:ln>
                <a:noFill/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800312" y="2807970"/>
            <a:ext cx="335666" cy="497712"/>
          </a:xfrm>
          <a:custGeom>
            <a:avLst/>
            <a:gdLst>
              <a:gd name="connsiteX0" fmla="*/ 152201 w 335666"/>
              <a:gd name="connsiteY0" fmla="*/ 0 h 497712"/>
              <a:gd name="connsiteX1" fmla="*/ 183465 w 335666"/>
              <a:gd name="connsiteY1" fmla="*/ 0 h 497712"/>
              <a:gd name="connsiteX2" fmla="*/ 201657 w 335666"/>
              <a:gd name="connsiteY2" fmla="*/ 2779 h 497712"/>
              <a:gd name="connsiteX3" fmla="*/ 335666 w 335666"/>
              <a:gd name="connsiteY3" fmla="*/ 251930 h 497712"/>
              <a:gd name="connsiteX4" fmla="*/ 233161 w 335666"/>
              <a:gd name="connsiteY4" fmla="*/ 486262 h 497712"/>
              <a:gd name="connsiteX5" fmla="*/ 208819 w 335666"/>
              <a:gd name="connsiteY5" fmla="*/ 497712 h 497712"/>
              <a:gd name="connsiteX6" fmla="*/ 126847 w 335666"/>
              <a:gd name="connsiteY6" fmla="*/ 497712 h 497712"/>
              <a:gd name="connsiteX7" fmla="*/ 102505 w 335666"/>
              <a:gd name="connsiteY7" fmla="*/ 486262 h 497712"/>
              <a:gd name="connsiteX8" fmla="*/ 0 w 335666"/>
              <a:gd name="connsiteY8" fmla="*/ 251930 h 497712"/>
              <a:gd name="connsiteX9" fmla="*/ 134009 w 335666"/>
              <a:gd name="connsiteY9" fmla="*/ 2779 h 497712"/>
              <a:gd name="connsiteX10" fmla="*/ 152201 w 335666"/>
              <a:gd name="connsiteY10" fmla="*/ 0 h 497712"/>
            </a:gdLst>
            <a:ahLst/>
            <a:cxnLst/>
            <a:rect l="l" t="t" r="r" b="b"/>
            <a:pathLst>
              <a:path w="335666" h="497712">
                <a:moveTo>
                  <a:pt x="152201" y="0"/>
                </a:moveTo>
                <a:lnTo>
                  <a:pt x="183465" y="0"/>
                </a:lnTo>
                <a:lnTo>
                  <a:pt x="201657" y="2779"/>
                </a:lnTo>
                <a:cubicBezTo>
                  <a:pt x="278136" y="26493"/>
                  <a:pt x="335666" y="129031"/>
                  <a:pt x="335666" y="251930"/>
                </a:cubicBezTo>
                <a:cubicBezTo>
                  <a:pt x="335666" y="357272"/>
                  <a:pt x="293399" y="447655"/>
                  <a:pt x="233161" y="486262"/>
                </a:cubicBezTo>
                <a:lnTo>
                  <a:pt x="208819" y="497712"/>
                </a:lnTo>
                <a:lnTo>
                  <a:pt x="126847" y="497712"/>
                </a:lnTo>
                <a:lnTo>
                  <a:pt x="102505" y="486262"/>
                </a:lnTo>
                <a:cubicBezTo>
                  <a:pt x="42267" y="447655"/>
                  <a:pt x="0" y="357272"/>
                  <a:pt x="0" y="251930"/>
                </a:cubicBezTo>
                <a:cubicBezTo>
                  <a:pt x="0" y="129031"/>
                  <a:pt x="57530" y="26493"/>
                  <a:pt x="134009" y="2779"/>
                </a:cubicBezTo>
                <a:lnTo>
                  <a:pt x="152201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589992" y="2807970"/>
            <a:ext cx="335666" cy="497712"/>
          </a:xfrm>
          <a:custGeom>
            <a:avLst/>
            <a:gdLst>
              <a:gd name="connsiteX0" fmla="*/ 152201 w 335666"/>
              <a:gd name="connsiteY0" fmla="*/ 0 h 497712"/>
              <a:gd name="connsiteX1" fmla="*/ 183465 w 335666"/>
              <a:gd name="connsiteY1" fmla="*/ 0 h 497712"/>
              <a:gd name="connsiteX2" fmla="*/ 201657 w 335666"/>
              <a:gd name="connsiteY2" fmla="*/ 2779 h 497712"/>
              <a:gd name="connsiteX3" fmla="*/ 335666 w 335666"/>
              <a:gd name="connsiteY3" fmla="*/ 251930 h 497712"/>
              <a:gd name="connsiteX4" fmla="*/ 233161 w 335666"/>
              <a:gd name="connsiteY4" fmla="*/ 486262 h 497712"/>
              <a:gd name="connsiteX5" fmla="*/ 208819 w 335666"/>
              <a:gd name="connsiteY5" fmla="*/ 497712 h 497712"/>
              <a:gd name="connsiteX6" fmla="*/ 126847 w 335666"/>
              <a:gd name="connsiteY6" fmla="*/ 497712 h 497712"/>
              <a:gd name="connsiteX7" fmla="*/ 102505 w 335666"/>
              <a:gd name="connsiteY7" fmla="*/ 486262 h 497712"/>
              <a:gd name="connsiteX8" fmla="*/ 0 w 335666"/>
              <a:gd name="connsiteY8" fmla="*/ 251930 h 497712"/>
              <a:gd name="connsiteX9" fmla="*/ 134009 w 335666"/>
              <a:gd name="connsiteY9" fmla="*/ 2779 h 497712"/>
              <a:gd name="connsiteX10" fmla="*/ 152201 w 335666"/>
              <a:gd name="connsiteY10" fmla="*/ 0 h 497712"/>
            </a:gdLst>
            <a:ahLst/>
            <a:cxnLst/>
            <a:rect l="l" t="t" r="r" b="b"/>
            <a:pathLst>
              <a:path w="335666" h="497712">
                <a:moveTo>
                  <a:pt x="152201" y="0"/>
                </a:moveTo>
                <a:lnTo>
                  <a:pt x="183465" y="0"/>
                </a:lnTo>
                <a:lnTo>
                  <a:pt x="201657" y="2779"/>
                </a:lnTo>
                <a:cubicBezTo>
                  <a:pt x="278136" y="26493"/>
                  <a:pt x="335666" y="129031"/>
                  <a:pt x="335666" y="251930"/>
                </a:cubicBezTo>
                <a:cubicBezTo>
                  <a:pt x="335666" y="357272"/>
                  <a:pt x="293399" y="447655"/>
                  <a:pt x="233161" y="486262"/>
                </a:cubicBezTo>
                <a:lnTo>
                  <a:pt x="208819" y="497712"/>
                </a:lnTo>
                <a:lnTo>
                  <a:pt x="126847" y="497712"/>
                </a:lnTo>
                <a:lnTo>
                  <a:pt x="102505" y="486262"/>
                </a:lnTo>
                <a:cubicBezTo>
                  <a:pt x="42267" y="447655"/>
                  <a:pt x="0" y="357272"/>
                  <a:pt x="0" y="251930"/>
                </a:cubicBezTo>
                <a:cubicBezTo>
                  <a:pt x="0" y="129031"/>
                  <a:pt x="57530" y="26493"/>
                  <a:pt x="134009" y="2779"/>
                </a:cubicBezTo>
                <a:lnTo>
                  <a:pt x="152201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91937" y="2807970"/>
            <a:ext cx="335666" cy="497712"/>
          </a:xfrm>
          <a:custGeom>
            <a:avLst/>
            <a:gdLst>
              <a:gd name="connsiteX0" fmla="*/ 152201 w 335666"/>
              <a:gd name="connsiteY0" fmla="*/ 0 h 497712"/>
              <a:gd name="connsiteX1" fmla="*/ 183465 w 335666"/>
              <a:gd name="connsiteY1" fmla="*/ 0 h 497712"/>
              <a:gd name="connsiteX2" fmla="*/ 201657 w 335666"/>
              <a:gd name="connsiteY2" fmla="*/ 2779 h 497712"/>
              <a:gd name="connsiteX3" fmla="*/ 335666 w 335666"/>
              <a:gd name="connsiteY3" fmla="*/ 251930 h 497712"/>
              <a:gd name="connsiteX4" fmla="*/ 233161 w 335666"/>
              <a:gd name="connsiteY4" fmla="*/ 486262 h 497712"/>
              <a:gd name="connsiteX5" fmla="*/ 208819 w 335666"/>
              <a:gd name="connsiteY5" fmla="*/ 497712 h 497712"/>
              <a:gd name="connsiteX6" fmla="*/ 126847 w 335666"/>
              <a:gd name="connsiteY6" fmla="*/ 497712 h 497712"/>
              <a:gd name="connsiteX7" fmla="*/ 102505 w 335666"/>
              <a:gd name="connsiteY7" fmla="*/ 486262 h 497712"/>
              <a:gd name="connsiteX8" fmla="*/ 0 w 335666"/>
              <a:gd name="connsiteY8" fmla="*/ 251930 h 497712"/>
              <a:gd name="connsiteX9" fmla="*/ 134009 w 335666"/>
              <a:gd name="connsiteY9" fmla="*/ 2779 h 497712"/>
              <a:gd name="connsiteX10" fmla="*/ 152201 w 335666"/>
              <a:gd name="connsiteY10" fmla="*/ 0 h 497712"/>
            </a:gdLst>
            <a:ahLst/>
            <a:cxnLst/>
            <a:rect l="l" t="t" r="r" b="b"/>
            <a:pathLst>
              <a:path w="335666" h="497712">
                <a:moveTo>
                  <a:pt x="152201" y="0"/>
                </a:moveTo>
                <a:lnTo>
                  <a:pt x="183465" y="0"/>
                </a:lnTo>
                <a:lnTo>
                  <a:pt x="201657" y="2779"/>
                </a:lnTo>
                <a:cubicBezTo>
                  <a:pt x="278136" y="26493"/>
                  <a:pt x="335666" y="129031"/>
                  <a:pt x="335666" y="251930"/>
                </a:cubicBezTo>
                <a:cubicBezTo>
                  <a:pt x="335666" y="357272"/>
                  <a:pt x="293399" y="447655"/>
                  <a:pt x="233161" y="486262"/>
                </a:cubicBezTo>
                <a:lnTo>
                  <a:pt x="208819" y="497712"/>
                </a:lnTo>
                <a:lnTo>
                  <a:pt x="126847" y="497712"/>
                </a:lnTo>
                <a:lnTo>
                  <a:pt x="102505" y="486262"/>
                </a:lnTo>
                <a:cubicBezTo>
                  <a:pt x="42267" y="447655"/>
                  <a:pt x="0" y="357272"/>
                  <a:pt x="0" y="251930"/>
                </a:cubicBezTo>
                <a:cubicBezTo>
                  <a:pt x="0" y="129031"/>
                  <a:pt x="57530" y="26493"/>
                  <a:pt x="134009" y="2779"/>
                </a:cubicBezTo>
                <a:lnTo>
                  <a:pt x="152201" y="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-439838" y="2774420"/>
            <a:ext cx="12509918" cy="586000"/>
          </a:xfrm>
          <a:prstGeom prst="rightArrow">
            <a:avLst>
              <a:gd name="adj1" fmla="val 50000"/>
              <a:gd name="adj2" fmla="val 88462"/>
            </a:avLst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126127" y="2807970"/>
            <a:ext cx="2323129" cy="497712"/>
          </a:xfrm>
          <a:custGeom>
            <a:avLst/>
            <a:gdLst>
              <a:gd name="connsiteX0" fmla="*/ 0 w 2323129"/>
              <a:gd name="connsiteY0" fmla="*/ 0 h 497712"/>
              <a:gd name="connsiteX1" fmla="*/ 2240175 w 2323129"/>
              <a:gd name="connsiteY1" fmla="*/ 0 h 497712"/>
              <a:gd name="connsiteX2" fmla="*/ 2323129 w 2323129"/>
              <a:gd name="connsiteY2" fmla="*/ 82954 h 497712"/>
              <a:gd name="connsiteX3" fmla="*/ 2323129 w 2323129"/>
              <a:gd name="connsiteY3" fmla="*/ 414758 h 497712"/>
              <a:gd name="connsiteX4" fmla="*/ 2240175 w 2323129"/>
              <a:gd name="connsiteY4" fmla="*/ 497712 h 497712"/>
              <a:gd name="connsiteX5" fmla="*/ 25354 w 2323129"/>
              <a:gd name="connsiteY5" fmla="*/ 497712 h 497712"/>
              <a:gd name="connsiteX6" fmla="*/ 49696 w 2323129"/>
              <a:gd name="connsiteY6" fmla="*/ 486262 h 497712"/>
              <a:gd name="connsiteX7" fmla="*/ 152201 w 2323129"/>
              <a:gd name="connsiteY7" fmla="*/ 251930 h 497712"/>
              <a:gd name="connsiteX8" fmla="*/ 18192 w 2323129"/>
              <a:gd name="connsiteY8" fmla="*/ 2779 h 497712"/>
              <a:gd name="connsiteX9" fmla="*/ 0 w 2323129"/>
              <a:gd name="connsiteY9" fmla="*/ 0 h 497712"/>
            </a:gdLst>
            <a:ahLst/>
            <a:cxnLst/>
            <a:rect l="l" t="t" r="r" b="b"/>
            <a:pathLst>
              <a:path w="2323129" h="497712">
                <a:moveTo>
                  <a:pt x="0" y="0"/>
                </a:moveTo>
                <a:lnTo>
                  <a:pt x="2240175" y="0"/>
                </a:lnTo>
                <a:cubicBezTo>
                  <a:pt x="2285989" y="0"/>
                  <a:pt x="2323129" y="37140"/>
                  <a:pt x="2323129" y="82954"/>
                </a:cubicBezTo>
                <a:lnTo>
                  <a:pt x="2323129" y="414758"/>
                </a:lnTo>
                <a:cubicBezTo>
                  <a:pt x="2323129" y="460572"/>
                  <a:pt x="2285989" y="497712"/>
                  <a:pt x="2240175" y="497712"/>
                </a:cubicBezTo>
                <a:lnTo>
                  <a:pt x="25354" y="497712"/>
                </a:lnTo>
                <a:lnTo>
                  <a:pt x="49696" y="486262"/>
                </a:lnTo>
                <a:cubicBezTo>
                  <a:pt x="109934" y="447655"/>
                  <a:pt x="152201" y="357272"/>
                  <a:pt x="152201" y="251930"/>
                </a:cubicBezTo>
                <a:cubicBezTo>
                  <a:pt x="152201" y="129031"/>
                  <a:pt x="94671" y="26493"/>
                  <a:pt x="18192" y="277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135555" y="2897659"/>
            <a:ext cx="2435058" cy="3482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农村电商创业机会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934502" y="2807970"/>
            <a:ext cx="2323129" cy="497712"/>
          </a:xfrm>
          <a:custGeom>
            <a:avLst/>
            <a:gdLst>
              <a:gd name="connsiteX0" fmla="*/ 0 w 2323129"/>
              <a:gd name="connsiteY0" fmla="*/ 0 h 497712"/>
              <a:gd name="connsiteX1" fmla="*/ 2240175 w 2323129"/>
              <a:gd name="connsiteY1" fmla="*/ 0 h 497712"/>
              <a:gd name="connsiteX2" fmla="*/ 2323129 w 2323129"/>
              <a:gd name="connsiteY2" fmla="*/ 82954 h 497712"/>
              <a:gd name="connsiteX3" fmla="*/ 2323129 w 2323129"/>
              <a:gd name="connsiteY3" fmla="*/ 414758 h 497712"/>
              <a:gd name="connsiteX4" fmla="*/ 2240175 w 2323129"/>
              <a:gd name="connsiteY4" fmla="*/ 497712 h 497712"/>
              <a:gd name="connsiteX5" fmla="*/ 25354 w 2323129"/>
              <a:gd name="connsiteY5" fmla="*/ 497712 h 497712"/>
              <a:gd name="connsiteX6" fmla="*/ 49696 w 2323129"/>
              <a:gd name="connsiteY6" fmla="*/ 486262 h 497712"/>
              <a:gd name="connsiteX7" fmla="*/ 152201 w 2323129"/>
              <a:gd name="connsiteY7" fmla="*/ 251930 h 497712"/>
              <a:gd name="connsiteX8" fmla="*/ 18192 w 2323129"/>
              <a:gd name="connsiteY8" fmla="*/ 2779 h 497712"/>
              <a:gd name="connsiteX9" fmla="*/ 0 w 2323129"/>
              <a:gd name="connsiteY9" fmla="*/ 0 h 497712"/>
            </a:gdLst>
            <a:ahLst/>
            <a:cxnLst/>
            <a:rect l="l" t="t" r="r" b="b"/>
            <a:pathLst>
              <a:path w="2323129" h="497712">
                <a:moveTo>
                  <a:pt x="0" y="0"/>
                </a:moveTo>
                <a:lnTo>
                  <a:pt x="2240175" y="0"/>
                </a:lnTo>
                <a:cubicBezTo>
                  <a:pt x="2285989" y="0"/>
                  <a:pt x="2323129" y="37140"/>
                  <a:pt x="2323129" y="82954"/>
                </a:cubicBezTo>
                <a:lnTo>
                  <a:pt x="2323129" y="414758"/>
                </a:lnTo>
                <a:cubicBezTo>
                  <a:pt x="2323129" y="460572"/>
                  <a:pt x="2285989" y="497712"/>
                  <a:pt x="2240175" y="497712"/>
                </a:cubicBezTo>
                <a:lnTo>
                  <a:pt x="25354" y="497712"/>
                </a:lnTo>
                <a:lnTo>
                  <a:pt x="49696" y="486262"/>
                </a:lnTo>
                <a:cubicBezTo>
                  <a:pt x="109934" y="447655"/>
                  <a:pt x="152201" y="357272"/>
                  <a:pt x="152201" y="251930"/>
                </a:cubicBezTo>
                <a:cubicBezTo>
                  <a:pt x="152201" y="129031"/>
                  <a:pt x="94671" y="26493"/>
                  <a:pt x="18192" y="277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943930" y="2897659"/>
            <a:ext cx="2435058" cy="3482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农业科技服务需求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724182" y="2807970"/>
            <a:ext cx="2323129" cy="497712"/>
          </a:xfrm>
          <a:custGeom>
            <a:avLst/>
            <a:gdLst>
              <a:gd name="connsiteX0" fmla="*/ 0 w 2323129"/>
              <a:gd name="connsiteY0" fmla="*/ 0 h 497712"/>
              <a:gd name="connsiteX1" fmla="*/ 2240175 w 2323129"/>
              <a:gd name="connsiteY1" fmla="*/ 0 h 497712"/>
              <a:gd name="connsiteX2" fmla="*/ 2323129 w 2323129"/>
              <a:gd name="connsiteY2" fmla="*/ 82954 h 497712"/>
              <a:gd name="connsiteX3" fmla="*/ 2323129 w 2323129"/>
              <a:gd name="connsiteY3" fmla="*/ 414758 h 497712"/>
              <a:gd name="connsiteX4" fmla="*/ 2240175 w 2323129"/>
              <a:gd name="connsiteY4" fmla="*/ 497712 h 497712"/>
              <a:gd name="connsiteX5" fmla="*/ 25354 w 2323129"/>
              <a:gd name="connsiteY5" fmla="*/ 497712 h 497712"/>
              <a:gd name="connsiteX6" fmla="*/ 49696 w 2323129"/>
              <a:gd name="connsiteY6" fmla="*/ 486262 h 497712"/>
              <a:gd name="connsiteX7" fmla="*/ 152201 w 2323129"/>
              <a:gd name="connsiteY7" fmla="*/ 251930 h 497712"/>
              <a:gd name="connsiteX8" fmla="*/ 18192 w 2323129"/>
              <a:gd name="connsiteY8" fmla="*/ 2779 h 497712"/>
              <a:gd name="connsiteX9" fmla="*/ 0 w 2323129"/>
              <a:gd name="connsiteY9" fmla="*/ 0 h 497712"/>
            </a:gdLst>
            <a:ahLst/>
            <a:cxnLst/>
            <a:rect l="l" t="t" r="r" b="b"/>
            <a:pathLst>
              <a:path w="2323129" h="497712">
                <a:moveTo>
                  <a:pt x="0" y="0"/>
                </a:moveTo>
                <a:lnTo>
                  <a:pt x="2240175" y="0"/>
                </a:lnTo>
                <a:cubicBezTo>
                  <a:pt x="2285989" y="0"/>
                  <a:pt x="2323129" y="37140"/>
                  <a:pt x="2323129" y="82954"/>
                </a:cubicBezTo>
                <a:lnTo>
                  <a:pt x="2323129" y="414758"/>
                </a:lnTo>
                <a:cubicBezTo>
                  <a:pt x="2323129" y="460572"/>
                  <a:pt x="2285989" y="497712"/>
                  <a:pt x="2240175" y="497712"/>
                </a:cubicBezTo>
                <a:lnTo>
                  <a:pt x="25354" y="497712"/>
                </a:lnTo>
                <a:lnTo>
                  <a:pt x="49696" y="486262"/>
                </a:lnTo>
                <a:cubicBezTo>
                  <a:pt x="109934" y="447655"/>
                  <a:pt x="152201" y="357272"/>
                  <a:pt x="152201" y="251930"/>
                </a:cubicBezTo>
                <a:cubicBezTo>
                  <a:pt x="152201" y="129031"/>
                  <a:pt x="94671" y="26493"/>
                  <a:pt x="18192" y="277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733610" y="2897659"/>
            <a:ext cx="2435058" cy="3482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乡村文化建设机遇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5400000">
            <a:off x="855708" y="3693160"/>
            <a:ext cx="2738120" cy="2346960"/>
          </a:xfrm>
          <a:prstGeom prst="homePlate">
            <a:avLst>
              <a:gd name="adj" fmla="val 26294"/>
            </a:avLst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036320" y="3477986"/>
            <a:ext cx="2376896" cy="81643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5400000">
            <a:off x="4720590" y="3693160"/>
            <a:ext cx="2738120" cy="2346960"/>
          </a:xfrm>
          <a:prstGeom prst="homePlate">
            <a:avLst>
              <a:gd name="adj" fmla="val 26294"/>
            </a:avLst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4901202" y="3477986"/>
            <a:ext cx="2376896" cy="81643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5400000">
            <a:off x="8469630" y="3693160"/>
            <a:ext cx="2738120" cy="2346960"/>
          </a:xfrm>
          <a:prstGeom prst="homePlate">
            <a:avLst>
              <a:gd name="adj" fmla="val 26294"/>
            </a:avLst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8650242" y="3477986"/>
            <a:ext cx="2376896" cy="81643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200150" y="3657601"/>
            <a:ext cx="2032908" cy="18696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农村电商市场潜力巨大，2023年农产品网络零售额达5000亿元，大学生可凭借专业知识和技术优势，开展电商创业。
电商平台为大学生提供广阔发展空间，通过直播带货、社交电商等模式，助力农产品销售，实现创业梦想。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5073196" y="3657601"/>
            <a:ext cx="2032908" cy="18696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1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农业科技服务需求旺盛，大学生可从事农业技术研发、推广、咨询等工作，推动农业现代化进程。
农业科技服务市场前景广阔，为大学生提供就业创业机会，助力农业产业升级和农民增收。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8820603" y="3657601"/>
            <a:ext cx="2032908" cy="18696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乡村文化建设是乡村振兴重要内容，大学生可参与乡村文化挖掘、传承、创新，打造乡村文化品牌，促进乡村文化繁荣。
乡村文化建设项目为大学生提供实践平台，实现个人价值与社会价值有机统一，推动乡村文化振兴。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5400000">
            <a:off x="438531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5400000">
            <a:off x="416052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 rot="5400000">
            <a:off x="393573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5400000">
            <a:off x="819531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 rot="5400000">
            <a:off x="797052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rot="5400000">
            <a:off x="7745730" y="3005667"/>
            <a:ext cx="182880" cy="115146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机遇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534910" y="1644390"/>
            <a:ext cx="444222" cy="444220"/>
          </a:xfrm>
          <a:prstGeom prst="ellipse">
            <a:avLst/>
          </a:prstGeom>
          <a:solidFill>
            <a:schemeClr val="accent1"/>
          </a:solidFill>
          <a:ln cap="rnd">
            <a:noFill/>
            <a:prstDash val="solid"/>
            <a:round/>
          </a:ln>
          <a:effectLst>
            <a:outerShdw blurRad="254000" dist="127000" algn="ctr" rotWithShape="0">
              <a:schemeClr val="accent1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60795" y="1843880"/>
            <a:ext cx="3300130" cy="3642519"/>
          </a:xfrm>
          <a:prstGeom prst="roundRect">
            <a:avLst>
              <a:gd name="adj" fmla="val 4347"/>
            </a:avLst>
          </a:prstGeom>
          <a:solidFill>
            <a:schemeClr val="bg1"/>
          </a:solidFill>
          <a:ln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187836" y="2136235"/>
            <a:ext cx="446048" cy="446048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72035" y="2652830"/>
            <a:ext cx="2877650" cy="722106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大学生支教活动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72035" y="3454805"/>
            <a:ext cx="2877650" cy="15172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大学生支教为农村教育注入新活力，每年超10万大学生参与，改善农村教育质量，阻断贫困代际传递。
支教大学生带来先进教育理念和方法，激发学生学习兴趣，培养农村学生综合素质，助力乡村教育振兴。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271793" y="1644390"/>
            <a:ext cx="444222" cy="444220"/>
          </a:xfrm>
          <a:prstGeom prst="ellipse">
            <a:avLst/>
          </a:prstGeom>
          <a:solidFill>
            <a:schemeClr val="accent2"/>
          </a:solidFill>
          <a:ln cap="rnd">
            <a:noFill/>
            <a:prstDash val="solid"/>
            <a:rou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493905" y="1843880"/>
            <a:ext cx="3300130" cy="3642519"/>
          </a:xfrm>
          <a:prstGeom prst="roundRect">
            <a:avLst>
              <a:gd name="adj" fmla="val 4347"/>
            </a:avLst>
          </a:prstGeom>
          <a:solidFill>
            <a:schemeClr val="bg1"/>
          </a:solidFill>
          <a:ln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920946" y="2164004"/>
            <a:ext cx="446048" cy="390509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705145" y="2652830"/>
            <a:ext cx="2877650" cy="722106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乡村调研实践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705145" y="3454805"/>
            <a:ext cx="2877650" cy="15172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大学生乡村调研深入了解三农现状，为政策制定和产业发展提供参考，每年超50万大学生参与调研活动。
调研成果为农村发展提供智力支持，推动农村基础设施建设、产业发展、环境治理等工作，助力乡村振兴。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004903" y="1644390"/>
            <a:ext cx="444222" cy="444220"/>
          </a:xfrm>
          <a:prstGeom prst="ellipse">
            <a:avLst/>
          </a:prstGeom>
          <a:solidFill>
            <a:schemeClr val="accent1"/>
          </a:solidFill>
          <a:ln cap="rnd">
            <a:noFill/>
            <a:prstDash val="solid"/>
            <a:round/>
          </a:ln>
          <a:effectLst>
            <a:outerShdw blurRad="254000" dist="127000" algn="ctr" rotWithShape="0">
              <a:schemeClr val="accent1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218770" y="1843880"/>
            <a:ext cx="3300130" cy="3642519"/>
          </a:xfrm>
          <a:prstGeom prst="roundRect">
            <a:avLst>
              <a:gd name="adj" fmla="val 4347"/>
            </a:avLst>
          </a:prstGeom>
          <a:solidFill>
            <a:schemeClr val="bg1"/>
          </a:solidFill>
          <a:ln cap="rnd">
            <a:noFill/>
            <a:prstDash val="solid"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9662950" y="2136235"/>
            <a:ext cx="411771" cy="44604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430010" y="2652830"/>
            <a:ext cx="2877650" cy="722106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农业技术推广案例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30010" y="3454805"/>
            <a:ext cx="2877650" cy="15172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大学生参与农业技术推广，将先进适用技术带到农村，提高农民生产技能，促进农业增产增收。
如农业大学学生推广节水灌溉技术，帮助农民节约用水成本，提高水资源利用效率，实现农业绿色发展。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行动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429418" y="1788359"/>
            <a:ext cx="1989222" cy="1395662"/>
          </a:xfrm>
          <a:prstGeom prst="chevron">
            <a:avLst>
              <a:gd name="adj" fmla="val 27067"/>
            </a:avLst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604712" y="1888049"/>
            <a:ext cx="1638635" cy="1196283"/>
          </a:xfrm>
          <a:prstGeom prst="chevron">
            <a:avLst>
              <a:gd name="adj" fmla="val 27067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41442" y="4011617"/>
            <a:ext cx="3165175" cy="151280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呼吁大学生关注三农发展，深入了解三农现状和需求，增强社会责任感和使命感，为乡村振兴贡献力量。
通过课堂学习、社会实践、媒体宣传等方式，提高大学生对三农问题的认识和关注度，营造关注三农的良好氛围。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41442" y="3263900"/>
            <a:ext cx="3165175" cy="64770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关注三农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507062" y="4011617"/>
            <a:ext cx="3165175" cy="151280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鼓励大学生利用专业知识，投身三农领域创业就业，发挥专业优势，解决三农实际问题，推动农村产业发展。
大学生可结合自身专业，开展农业科技研发、农村电商运营、乡村文化建设等工作，助力乡村振兴。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507062" y="3272331"/>
            <a:ext cx="3165175" cy="63926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538135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利用专业知识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172683" y="4011617"/>
            <a:ext cx="3165175" cy="151280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呼吁大学生积极参与三农建设，与政府、企业、农民等各方力量携手合作，共同推动三农事业发展。
大学生要勇于担当，积极行动，为实现农业强、农村美、农民富的美好愿景贡献青春力量。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172683" y="3268652"/>
            <a:ext cx="3165175" cy="64294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共同努力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202449" y="2264611"/>
            <a:ext cx="443162" cy="443160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112077" y="2202035"/>
            <a:ext cx="289526" cy="568310"/>
          </a:xfrm>
          <a:prstGeom prst="chevron">
            <a:avLst>
              <a:gd name="adj" fmla="val 63865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095038" y="1788359"/>
            <a:ext cx="1989222" cy="1395662"/>
          </a:xfrm>
          <a:prstGeom prst="chevron">
            <a:avLst>
              <a:gd name="adj" fmla="val 27067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270333" y="1888049"/>
            <a:ext cx="1638635" cy="1196283"/>
          </a:xfrm>
          <a:prstGeom prst="chevron">
            <a:avLst>
              <a:gd name="adj" fmla="val 27067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895626" y="2264610"/>
            <a:ext cx="388046" cy="443162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777698" y="2202035"/>
            <a:ext cx="289526" cy="568310"/>
          </a:xfrm>
          <a:prstGeom prst="chevron">
            <a:avLst>
              <a:gd name="adj" fmla="val 63865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760659" y="1788359"/>
            <a:ext cx="1989222" cy="1395662"/>
          </a:xfrm>
          <a:prstGeom prst="chevron">
            <a:avLst>
              <a:gd name="adj" fmla="val 27067"/>
            </a:avLst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935953" y="1888049"/>
            <a:ext cx="1638635" cy="1196283"/>
          </a:xfrm>
          <a:prstGeom prst="chevron">
            <a:avLst>
              <a:gd name="adj" fmla="val 27067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9533689" y="2271759"/>
            <a:ext cx="443162" cy="42886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倡议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3428484"/>
            <a:ext cx="12192000" cy="343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343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1767" y="365760"/>
            <a:ext cx="11308466" cy="6126480"/>
          </a:xfrm>
          <a:prstGeom prst="roundRect">
            <a:avLst>
              <a:gd name="adj" fmla="val 3190"/>
            </a:avLst>
          </a:prstGeom>
          <a:solidFill>
            <a:schemeClr val="bg1">
              <a:alpha val="70000"/>
            </a:schemeClr>
          </a:solidFill>
          <a:ln w="12700" cap="sq">
            <a:noFill/>
            <a:miter/>
          </a:ln>
          <a:effectLst>
            <a:outerShdw blurRad="63500" algn="c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378" y="555815"/>
            <a:ext cx="10965244" cy="5746371"/>
          </a:xfrm>
          <a:prstGeom prst="rect">
            <a:avLst/>
          </a:prstGeom>
          <a:solidFill>
            <a:schemeClr val="bg1">
              <a:alpha val="90000"/>
            </a:schemeClr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700000">
            <a:off x="-296835" y="5962354"/>
            <a:ext cx="1636037" cy="1091429"/>
          </a:xfrm>
          <a:custGeom>
            <a:avLst/>
            <a:gdLst>
              <a:gd name="connsiteX0" fmla="*/ 580950 w 1636037"/>
              <a:gd name="connsiteY0" fmla="*/ 1045710 h 1091429"/>
              <a:gd name="connsiteX1" fmla="*/ 827293 w 1636037"/>
              <a:gd name="connsiteY1" fmla="*/ 1045710 h 1091429"/>
              <a:gd name="connsiteX2" fmla="*/ 781574 w 1636037"/>
              <a:gd name="connsiteY2" fmla="*/ 1091429 h 1091429"/>
              <a:gd name="connsiteX3" fmla="*/ 626669 w 1636037"/>
              <a:gd name="connsiteY3" fmla="*/ 1091429 h 1091429"/>
              <a:gd name="connsiteX4" fmla="*/ 464760 w 1636037"/>
              <a:gd name="connsiteY4" fmla="*/ 929520 h 1091429"/>
              <a:gd name="connsiteX5" fmla="*/ 943482 w 1636037"/>
              <a:gd name="connsiteY5" fmla="*/ 929520 h 1091429"/>
              <a:gd name="connsiteX6" fmla="*/ 897763 w 1636037"/>
              <a:gd name="connsiteY6" fmla="*/ 975239 h 1091429"/>
              <a:gd name="connsiteX7" fmla="*/ 510478 w 1636037"/>
              <a:gd name="connsiteY7" fmla="*/ 975239 h 1091429"/>
              <a:gd name="connsiteX8" fmla="*/ 348571 w 1636037"/>
              <a:gd name="connsiteY8" fmla="*/ 813330 h 1091429"/>
              <a:gd name="connsiteX9" fmla="*/ 1059674 w 1636037"/>
              <a:gd name="connsiteY9" fmla="*/ 813330 h 1091429"/>
              <a:gd name="connsiteX10" fmla="*/ 1013955 w 1636037"/>
              <a:gd name="connsiteY10" fmla="*/ 859049 h 1091429"/>
              <a:gd name="connsiteX11" fmla="*/ 394290 w 1636037"/>
              <a:gd name="connsiteY11" fmla="*/ 859049 h 1091429"/>
              <a:gd name="connsiteX12" fmla="*/ 232380 w 1636037"/>
              <a:gd name="connsiteY12" fmla="*/ 697140 h 1091429"/>
              <a:gd name="connsiteX13" fmla="*/ 1175863 w 1636037"/>
              <a:gd name="connsiteY13" fmla="*/ 697140 h 1091429"/>
              <a:gd name="connsiteX14" fmla="*/ 1130144 w 1636037"/>
              <a:gd name="connsiteY14" fmla="*/ 742859 h 1091429"/>
              <a:gd name="connsiteX15" fmla="*/ 278099 w 1636037"/>
              <a:gd name="connsiteY15" fmla="*/ 742859 h 1091429"/>
              <a:gd name="connsiteX16" fmla="*/ 116192 w 1636037"/>
              <a:gd name="connsiteY16" fmla="*/ 580950 h 1091429"/>
              <a:gd name="connsiteX17" fmla="*/ 1292054 w 1636037"/>
              <a:gd name="connsiteY17" fmla="*/ 580950 h 1091429"/>
              <a:gd name="connsiteX18" fmla="*/ 1246335 w 1636037"/>
              <a:gd name="connsiteY18" fmla="*/ 626669 h 1091429"/>
              <a:gd name="connsiteX19" fmla="*/ 161911 w 1636037"/>
              <a:gd name="connsiteY19" fmla="*/ 626669 h 1091429"/>
              <a:gd name="connsiteX20" fmla="*/ 508187 w 1636037"/>
              <a:gd name="connsiteY20" fmla="*/ 45719 h 1091429"/>
              <a:gd name="connsiteX21" fmla="*/ 576340 w 1636037"/>
              <a:gd name="connsiteY21" fmla="*/ 21881 h 1091429"/>
              <a:gd name="connsiteX22" fmla="*/ 665956 w 1636037"/>
              <a:gd name="connsiteY22" fmla="*/ 0 h 1091429"/>
              <a:gd name="connsiteX23" fmla="*/ 1142674 w 1636037"/>
              <a:gd name="connsiteY23" fmla="*/ 0 h 1091429"/>
              <a:gd name="connsiteX24" fmla="*/ 1232292 w 1636037"/>
              <a:gd name="connsiteY24" fmla="*/ 21881 h 1091429"/>
              <a:gd name="connsiteX25" fmla="*/ 1300444 w 1636037"/>
              <a:gd name="connsiteY25" fmla="*/ 45719 h 1091429"/>
              <a:gd name="connsiteX26" fmla="*/ 0 w 1636037"/>
              <a:gd name="connsiteY26" fmla="*/ 464760 h 1091429"/>
              <a:gd name="connsiteX27" fmla="*/ 1408242 w 1636037"/>
              <a:gd name="connsiteY27" fmla="*/ 464760 h 1091429"/>
              <a:gd name="connsiteX28" fmla="*/ 1362523 w 1636037"/>
              <a:gd name="connsiteY28" fmla="*/ 510479 h 1091429"/>
              <a:gd name="connsiteX29" fmla="*/ 45718 w 1636037"/>
              <a:gd name="connsiteY29" fmla="*/ 510479 h 1091429"/>
              <a:gd name="connsiteX30" fmla="*/ 274386 w 1636037"/>
              <a:gd name="connsiteY30" fmla="*/ 161909 h 1091429"/>
              <a:gd name="connsiteX31" fmla="*/ 351753 w 1636037"/>
              <a:gd name="connsiteY31" fmla="*/ 116190 h 1091429"/>
              <a:gd name="connsiteX32" fmla="*/ 1456878 w 1636037"/>
              <a:gd name="connsiteY32" fmla="*/ 116190 h 1091429"/>
              <a:gd name="connsiteX33" fmla="*/ 1534246 w 1636037"/>
              <a:gd name="connsiteY33" fmla="*/ 161909 h 1091429"/>
              <a:gd name="connsiteX34" fmla="*/ 127084 w 1636037"/>
              <a:gd name="connsiteY34" fmla="*/ 278099 h 1091429"/>
              <a:gd name="connsiteX35" fmla="*/ 177252 w 1636037"/>
              <a:gd name="connsiteY35" fmla="*/ 232754 h 1091429"/>
              <a:gd name="connsiteX36" fmla="*/ 177761 w 1636037"/>
              <a:gd name="connsiteY36" fmla="*/ 232380 h 1091429"/>
              <a:gd name="connsiteX37" fmla="*/ 1630869 w 1636037"/>
              <a:gd name="connsiteY37" fmla="*/ 232380 h 1091429"/>
              <a:gd name="connsiteX38" fmla="*/ 1631378 w 1636037"/>
              <a:gd name="connsiteY38" fmla="*/ 232754 h 1091429"/>
              <a:gd name="connsiteX39" fmla="*/ 1636037 w 1636037"/>
              <a:gd name="connsiteY39" fmla="*/ 236965 h 1091429"/>
              <a:gd name="connsiteX40" fmla="*/ 1594903 w 1636037"/>
              <a:gd name="connsiteY40" fmla="*/ 278099 h 1091429"/>
              <a:gd name="connsiteX41" fmla="*/ 56559 w 1636037"/>
              <a:gd name="connsiteY41" fmla="*/ 348570 h 1091429"/>
              <a:gd name="connsiteX42" fmla="*/ 1524434 w 1636037"/>
              <a:gd name="connsiteY42" fmla="*/ 348570 h 1091429"/>
              <a:gd name="connsiteX43" fmla="*/ 1478715 w 1636037"/>
              <a:gd name="connsiteY43" fmla="*/ 394289 h 1091429"/>
              <a:gd name="connsiteX44" fmla="*/ 15236 w 1636037"/>
              <a:gd name="connsiteY44" fmla="*/ 394289 h 1091429"/>
            </a:gdLst>
            <a:ahLst/>
            <a:cxnLst/>
            <a:rect l="l" t="t" r="r" b="b"/>
            <a:pathLst>
              <a:path w="1636037" h="1091429">
                <a:moveTo>
                  <a:pt x="580950" y="1045710"/>
                </a:moveTo>
                <a:lnTo>
                  <a:pt x="827293" y="1045710"/>
                </a:lnTo>
                <a:lnTo>
                  <a:pt x="781574" y="1091429"/>
                </a:lnTo>
                <a:lnTo>
                  <a:pt x="626669" y="1091429"/>
                </a:lnTo>
                <a:close/>
                <a:moveTo>
                  <a:pt x="464760" y="929520"/>
                </a:moveTo>
                <a:lnTo>
                  <a:pt x="943482" y="929520"/>
                </a:lnTo>
                <a:lnTo>
                  <a:pt x="897763" y="975239"/>
                </a:lnTo>
                <a:lnTo>
                  <a:pt x="510478" y="975239"/>
                </a:lnTo>
                <a:close/>
                <a:moveTo>
                  <a:pt x="348571" y="813330"/>
                </a:moveTo>
                <a:lnTo>
                  <a:pt x="1059674" y="813330"/>
                </a:lnTo>
                <a:lnTo>
                  <a:pt x="1013955" y="859049"/>
                </a:lnTo>
                <a:lnTo>
                  <a:pt x="394290" y="859049"/>
                </a:lnTo>
                <a:close/>
                <a:moveTo>
                  <a:pt x="232380" y="697140"/>
                </a:moveTo>
                <a:lnTo>
                  <a:pt x="1175863" y="697140"/>
                </a:lnTo>
                <a:lnTo>
                  <a:pt x="1130144" y="742859"/>
                </a:lnTo>
                <a:lnTo>
                  <a:pt x="278099" y="742859"/>
                </a:lnTo>
                <a:close/>
                <a:moveTo>
                  <a:pt x="116192" y="580950"/>
                </a:moveTo>
                <a:lnTo>
                  <a:pt x="1292054" y="580950"/>
                </a:lnTo>
                <a:lnTo>
                  <a:pt x="1246335" y="626669"/>
                </a:lnTo>
                <a:lnTo>
                  <a:pt x="161911" y="626669"/>
                </a:lnTo>
                <a:close/>
                <a:moveTo>
                  <a:pt x="508187" y="45719"/>
                </a:moveTo>
                <a:lnTo>
                  <a:pt x="576340" y="21881"/>
                </a:lnTo>
                <a:lnTo>
                  <a:pt x="665956" y="0"/>
                </a:lnTo>
                <a:lnTo>
                  <a:pt x="1142674" y="0"/>
                </a:lnTo>
                <a:lnTo>
                  <a:pt x="1232292" y="21881"/>
                </a:lnTo>
                <a:lnTo>
                  <a:pt x="1300444" y="45719"/>
                </a:lnTo>
                <a:close/>
                <a:moveTo>
                  <a:pt x="0" y="464760"/>
                </a:moveTo>
                <a:lnTo>
                  <a:pt x="1408242" y="464760"/>
                </a:lnTo>
                <a:lnTo>
                  <a:pt x="1362523" y="510479"/>
                </a:lnTo>
                <a:lnTo>
                  <a:pt x="45718" y="510479"/>
                </a:lnTo>
                <a:close/>
                <a:moveTo>
                  <a:pt x="274386" y="161909"/>
                </a:moveTo>
                <a:lnTo>
                  <a:pt x="351753" y="116190"/>
                </a:lnTo>
                <a:lnTo>
                  <a:pt x="1456878" y="116190"/>
                </a:lnTo>
                <a:lnTo>
                  <a:pt x="1534246" y="161909"/>
                </a:lnTo>
                <a:close/>
                <a:moveTo>
                  <a:pt x="127084" y="278099"/>
                </a:moveTo>
                <a:lnTo>
                  <a:pt x="177252" y="232754"/>
                </a:lnTo>
                <a:lnTo>
                  <a:pt x="177761" y="232380"/>
                </a:lnTo>
                <a:lnTo>
                  <a:pt x="1630869" y="232380"/>
                </a:lnTo>
                <a:lnTo>
                  <a:pt x="1631378" y="232754"/>
                </a:lnTo>
                <a:lnTo>
                  <a:pt x="1636037" y="236965"/>
                </a:lnTo>
                <a:lnTo>
                  <a:pt x="1594903" y="278099"/>
                </a:lnTo>
                <a:close/>
                <a:moveTo>
                  <a:pt x="56559" y="348570"/>
                </a:moveTo>
                <a:lnTo>
                  <a:pt x="1524434" y="348570"/>
                </a:lnTo>
                <a:lnTo>
                  <a:pt x="1478715" y="394289"/>
                </a:lnTo>
                <a:lnTo>
                  <a:pt x="15236" y="3942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2700000">
            <a:off x="-4512" y="6862218"/>
            <a:ext cx="13962" cy="6981"/>
          </a:xfrm>
          <a:custGeom>
            <a:avLst/>
            <a:gdLst>
              <a:gd name="connsiteX0" fmla="*/ 0 w 13962"/>
              <a:gd name="connsiteY0" fmla="*/ 0 h 6981"/>
              <a:gd name="connsiteX1" fmla="*/ 13962 w 13962"/>
              <a:gd name="connsiteY1" fmla="*/ 0 h 6981"/>
              <a:gd name="connsiteX2" fmla="*/ 6981 w 13962"/>
              <a:gd name="connsiteY2" fmla="*/ 6981 h 6981"/>
            </a:gdLst>
            <a:ahLst/>
            <a:cxnLst/>
            <a:rect l="l" t="t" r="r" b="b"/>
            <a:pathLst>
              <a:path w="13962" h="6981">
                <a:moveTo>
                  <a:pt x="0" y="0"/>
                </a:moveTo>
                <a:lnTo>
                  <a:pt x="13962" y="0"/>
                </a:lnTo>
                <a:lnTo>
                  <a:pt x="6981" y="6981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7337370" y="1689833"/>
            <a:ext cx="3918799" cy="3918799"/>
          </a:xfrm>
          <a:prstGeom prst="round2DiagRect">
            <a:avLst>
              <a:gd name="adj1" fmla="val 29139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alphaModFix/>
          </a:blip>
          <a:srcRect l="16496" r="16496"/>
          <a:stretch>
            <a:fillRect/>
          </a:stretch>
        </p:blipFill>
        <p:spPr>
          <a:xfrm flipH="1">
            <a:off x="7437158" y="1814373"/>
            <a:ext cx="3709740" cy="3689765"/>
          </a:xfrm>
          <a:custGeom>
            <a:avLst/>
            <a:gdLst>
              <a:gd name="connsiteX0" fmla="*/ 846308 w 3522516"/>
              <a:gd name="connsiteY0" fmla="*/ 0 h 3503549"/>
              <a:gd name="connsiteX1" fmla="*/ 3522516 w 3522516"/>
              <a:gd name="connsiteY1" fmla="*/ 0 h 3503549"/>
              <a:gd name="connsiteX2" fmla="*/ 3522516 w 3522516"/>
              <a:gd name="connsiteY2" fmla="*/ 2479318 h 3503549"/>
              <a:gd name="connsiteX3" fmla="*/ 2601036 w 3522516"/>
              <a:gd name="connsiteY3" fmla="*/ 3500445 h 3503549"/>
              <a:gd name="connsiteX4" fmla="*/ 2539559 w 3522516"/>
              <a:gd name="connsiteY4" fmla="*/ 3503549 h 3503549"/>
              <a:gd name="connsiteX5" fmla="*/ 0 w 3522516"/>
              <a:gd name="connsiteY5" fmla="*/ 3503549 h 3503549"/>
              <a:gd name="connsiteX6" fmla="*/ 0 w 3522516"/>
              <a:gd name="connsiteY6" fmla="*/ 1009654 h 3503549"/>
              <a:gd name="connsiteX7" fmla="*/ 819566 w 3522516"/>
              <a:gd name="connsiteY7" fmla="*/ 4081 h 3503549"/>
            </a:gdLst>
            <a:ahLst/>
            <a:cxnLst/>
            <a:rect l="l" t="t" r="r" b="b"/>
            <a:pathLst>
              <a:path w="3522516" h="3503549">
                <a:moveTo>
                  <a:pt x="846308" y="0"/>
                </a:moveTo>
                <a:lnTo>
                  <a:pt x="3522516" y="0"/>
                </a:lnTo>
                <a:lnTo>
                  <a:pt x="3522516" y="2479318"/>
                </a:lnTo>
                <a:cubicBezTo>
                  <a:pt x="3522516" y="3010767"/>
                  <a:pt x="3118617" y="3447882"/>
                  <a:pt x="2601036" y="3500445"/>
                </a:cubicBezTo>
                <a:lnTo>
                  <a:pt x="2539559" y="3503549"/>
                </a:lnTo>
                <a:lnTo>
                  <a:pt x="0" y="3503549"/>
                </a:lnTo>
                <a:lnTo>
                  <a:pt x="0" y="1009654"/>
                </a:lnTo>
                <a:cubicBezTo>
                  <a:pt x="0" y="513635"/>
                  <a:pt x="351841" y="99792"/>
                  <a:pt x="819566" y="408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7226343" y="1570338"/>
            <a:ext cx="4029826" cy="4029826"/>
          </a:xfrm>
          <a:prstGeom prst="round2DiagRect">
            <a:avLst>
              <a:gd name="adj1" fmla="val 29139"/>
              <a:gd name="adj2" fmla="val 0"/>
            </a:avLst>
          </a:prstGeom>
          <a:blipFill rotWithShape="1">
            <a:blip r:embed="rId3"/>
            <a:stretch>
              <a:fillRect/>
            </a:stretch>
          </a:blipFill>
          <a:ln w="34925" cap="sq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81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37831" y="3281774"/>
            <a:ext cx="5616542" cy="17356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总结与展望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301025" y="2310610"/>
            <a:ext cx="1994082" cy="7699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065231" y="2499037"/>
            <a:ext cx="45719" cy="468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03404" y="1333282"/>
            <a:ext cx="1063803" cy="1747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06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5646" y="3144802"/>
            <a:ext cx="936000" cy="4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V="1">
            <a:off x="1508733" y="3158752"/>
            <a:ext cx="2664000" cy="18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0644168" y="771200"/>
            <a:ext cx="612001" cy="347695"/>
          </a:xfrm>
          <a:custGeom>
            <a:avLst/>
            <a:gdLst>
              <a:gd name="connsiteX0" fmla="*/ 233120 w 612001"/>
              <a:gd name="connsiteY0" fmla="*/ 324834 h 347695"/>
              <a:gd name="connsiteX1" fmla="*/ 233120 w 612001"/>
              <a:gd name="connsiteY1" fmla="*/ 324835 h 347695"/>
              <a:gd name="connsiteX2" fmla="*/ 233120 w 612001"/>
              <a:gd name="connsiteY2" fmla="*/ 324835 h 347695"/>
              <a:gd name="connsiteX3" fmla="*/ 255980 w 612001"/>
              <a:gd name="connsiteY3" fmla="*/ 301975 h 347695"/>
              <a:gd name="connsiteX4" fmla="*/ 354261 w 612001"/>
              <a:gd name="connsiteY4" fmla="*/ 301975 h 347695"/>
              <a:gd name="connsiteX5" fmla="*/ 377121 w 612001"/>
              <a:gd name="connsiteY5" fmla="*/ 324835 h 347695"/>
              <a:gd name="connsiteX6" fmla="*/ 377120 w 612001"/>
              <a:gd name="connsiteY6" fmla="*/ 324835 h 347695"/>
              <a:gd name="connsiteX7" fmla="*/ 354260 w 612001"/>
              <a:gd name="connsiteY7" fmla="*/ 347695 h 347695"/>
              <a:gd name="connsiteX8" fmla="*/ 255980 w 612001"/>
              <a:gd name="connsiteY8" fmla="*/ 347694 h 347695"/>
              <a:gd name="connsiteX9" fmla="*/ 239816 w 612001"/>
              <a:gd name="connsiteY9" fmla="*/ 340998 h 347695"/>
              <a:gd name="connsiteX10" fmla="*/ 233120 w 612001"/>
              <a:gd name="connsiteY10" fmla="*/ 324835 h 347695"/>
              <a:gd name="connsiteX11" fmla="*/ 239816 w 612001"/>
              <a:gd name="connsiteY11" fmla="*/ 308671 h 347695"/>
              <a:gd name="connsiteX12" fmla="*/ 255980 w 612001"/>
              <a:gd name="connsiteY12" fmla="*/ 301975 h 347695"/>
              <a:gd name="connsiteX13" fmla="*/ 161120 w 612001"/>
              <a:gd name="connsiteY13" fmla="*/ 224175 h 347695"/>
              <a:gd name="connsiteX14" fmla="*/ 161120 w 612001"/>
              <a:gd name="connsiteY14" fmla="*/ 224176 h 347695"/>
              <a:gd name="connsiteX15" fmla="*/ 161120 w 612001"/>
              <a:gd name="connsiteY15" fmla="*/ 224176 h 347695"/>
              <a:gd name="connsiteX16" fmla="*/ 183980 w 612001"/>
              <a:gd name="connsiteY16" fmla="*/ 201316 h 347695"/>
              <a:gd name="connsiteX17" fmla="*/ 426261 w 612001"/>
              <a:gd name="connsiteY17" fmla="*/ 201316 h 347695"/>
              <a:gd name="connsiteX18" fmla="*/ 449121 w 612001"/>
              <a:gd name="connsiteY18" fmla="*/ 224176 h 347695"/>
              <a:gd name="connsiteX19" fmla="*/ 449120 w 612001"/>
              <a:gd name="connsiteY19" fmla="*/ 224176 h 347695"/>
              <a:gd name="connsiteX20" fmla="*/ 426260 w 612001"/>
              <a:gd name="connsiteY20" fmla="*/ 247036 h 347695"/>
              <a:gd name="connsiteX21" fmla="*/ 183980 w 612001"/>
              <a:gd name="connsiteY21" fmla="*/ 247035 h 347695"/>
              <a:gd name="connsiteX22" fmla="*/ 167816 w 612001"/>
              <a:gd name="connsiteY22" fmla="*/ 240339 h 347695"/>
              <a:gd name="connsiteX23" fmla="*/ 161120 w 612001"/>
              <a:gd name="connsiteY23" fmla="*/ 224176 h 347695"/>
              <a:gd name="connsiteX24" fmla="*/ 167816 w 612001"/>
              <a:gd name="connsiteY24" fmla="*/ 208012 h 347695"/>
              <a:gd name="connsiteX25" fmla="*/ 183980 w 612001"/>
              <a:gd name="connsiteY25" fmla="*/ 201316 h 347695"/>
              <a:gd name="connsiteX26" fmla="*/ 71120 w 612001"/>
              <a:gd name="connsiteY26" fmla="*/ 123517 h 347695"/>
              <a:gd name="connsiteX27" fmla="*/ 71120 w 612001"/>
              <a:gd name="connsiteY27" fmla="*/ 123518 h 347695"/>
              <a:gd name="connsiteX28" fmla="*/ 71120 w 612001"/>
              <a:gd name="connsiteY28" fmla="*/ 123518 h 347695"/>
              <a:gd name="connsiteX29" fmla="*/ 93980 w 612001"/>
              <a:gd name="connsiteY29" fmla="*/ 100658 h 347695"/>
              <a:gd name="connsiteX30" fmla="*/ 516261 w 612001"/>
              <a:gd name="connsiteY30" fmla="*/ 100658 h 347695"/>
              <a:gd name="connsiteX31" fmla="*/ 539121 w 612001"/>
              <a:gd name="connsiteY31" fmla="*/ 123518 h 347695"/>
              <a:gd name="connsiteX32" fmla="*/ 539120 w 612001"/>
              <a:gd name="connsiteY32" fmla="*/ 123518 h 347695"/>
              <a:gd name="connsiteX33" fmla="*/ 516260 w 612001"/>
              <a:gd name="connsiteY33" fmla="*/ 146378 h 347695"/>
              <a:gd name="connsiteX34" fmla="*/ 93980 w 612001"/>
              <a:gd name="connsiteY34" fmla="*/ 146377 h 347695"/>
              <a:gd name="connsiteX35" fmla="*/ 77816 w 612001"/>
              <a:gd name="connsiteY35" fmla="*/ 139681 h 347695"/>
              <a:gd name="connsiteX36" fmla="*/ 71120 w 612001"/>
              <a:gd name="connsiteY36" fmla="*/ 123518 h 347695"/>
              <a:gd name="connsiteX37" fmla="*/ 77816 w 612001"/>
              <a:gd name="connsiteY37" fmla="*/ 107354 h 347695"/>
              <a:gd name="connsiteX38" fmla="*/ 93980 w 612001"/>
              <a:gd name="connsiteY38" fmla="*/ 100658 h 347695"/>
              <a:gd name="connsiteX39" fmla="*/ 0 w 612001"/>
              <a:gd name="connsiteY39" fmla="*/ 22859 h 347695"/>
              <a:gd name="connsiteX40" fmla="*/ 0 w 612001"/>
              <a:gd name="connsiteY40" fmla="*/ 22860 h 347695"/>
              <a:gd name="connsiteX41" fmla="*/ 0 w 612001"/>
              <a:gd name="connsiteY41" fmla="*/ 22860 h 347695"/>
              <a:gd name="connsiteX42" fmla="*/ 22860 w 612001"/>
              <a:gd name="connsiteY42" fmla="*/ 0 h 347695"/>
              <a:gd name="connsiteX43" fmla="*/ 589141 w 612001"/>
              <a:gd name="connsiteY43" fmla="*/ 0 h 347695"/>
              <a:gd name="connsiteX44" fmla="*/ 612001 w 612001"/>
              <a:gd name="connsiteY44" fmla="*/ 22860 h 347695"/>
              <a:gd name="connsiteX45" fmla="*/ 612000 w 612001"/>
              <a:gd name="connsiteY45" fmla="*/ 22860 h 347695"/>
              <a:gd name="connsiteX46" fmla="*/ 589140 w 612001"/>
              <a:gd name="connsiteY46" fmla="*/ 45720 h 347695"/>
              <a:gd name="connsiteX47" fmla="*/ 22860 w 612001"/>
              <a:gd name="connsiteY47" fmla="*/ 45719 h 347695"/>
              <a:gd name="connsiteX48" fmla="*/ 6696 w 612001"/>
              <a:gd name="connsiteY48" fmla="*/ 39023 h 347695"/>
              <a:gd name="connsiteX49" fmla="*/ 0 w 612001"/>
              <a:gd name="connsiteY49" fmla="*/ 22860 h 347695"/>
              <a:gd name="connsiteX50" fmla="*/ 6696 w 612001"/>
              <a:gd name="connsiteY50" fmla="*/ 6696 h 347695"/>
              <a:gd name="connsiteX51" fmla="*/ 22860 w 612001"/>
              <a:gd name="connsiteY51" fmla="*/ 0 h 347695"/>
            </a:gdLst>
            <a:ahLst/>
            <a:cxnLst/>
            <a:rect l="l" t="t" r="r" b="b"/>
            <a:pathLst>
              <a:path w="612001" h="347695">
                <a:moveTo>
                  <a:pt x="233120" y="324834"/>
                </a:moveTo>
                <a:lnTo>
                  <a:pt x="233120" y="324835"/>
                </a:lnTo>
                <a:lnTo>
                  <a:pt x="233120" y="324835"/>
                </a:lnTo>
                <a:close/>
                <a:moveTo>
                  <a:pt x="255980" y="301975"/>
                </a:moveTo>
                <a:lnTo>
                  <a:pt x="354261" y="301975"/>
                </a:lnTo>
                <a:cubicBezTo>
                  <a:pt x="366886" y="301975"/>
                  <a:pt x="377121" y="312210"/>
                  <a:pt x="377121" y="324835"/>
                </a:cubicBezTo>
                <a:lnTo>
                  <a:pt x="377120" y="324835"/>
                </a:lnTo>
                <a:cubicBezTo>
                  <a:pt x="377120" y="337460"/>
                  <a:pt x="366885" y="347695"/>
                  <a:pt x="354260" y="347695"/>
                </a:cubicBezTo>
                <a:lnTo>
                  <a:pt x="255980" y="347694"/>
                </a:lnTo>
                <a:cubicBezTo>
                  <a:pt x="249668" y="347694"/>
                  <a:pt x="243953" y="345135"/>
                  <a:pt x="239816" y="340998"/>
                </a:cubicBezTo>
                <a:lnTo>
                  <a:pt x="233120" y="324835"/>
                </a:lnTo>
                <a:lnTo>
                  <a:pt x="239816" y="308671"/>
                </a:lnTo>
                <a:cubicBezTo>
                  <a:pt x="243953" y="304534"/>
                  <a:pt x="249668" y="301975"/>
                  <a:pt x="255980" y="301975"/>
                </a:cubicBezTo>
                <a:close/>
                <a:moveTo>
                  <a:pt x="161120" y="224175"/>
                </a:moveTo>
                <a:lnTo>
                  <a:pt x="161120" y="224176"/>
                </a:lnTo>
                <a:lnTo>
                  <a:pt x="161120" y="224176"/>
                </a:lnTo>
                <a:close/>
                <a:moveTo>
                  <a:pt x="183980" y="201316"/>
                </a:moveTo>
                <a:lnTo>
                  <a:pt x="426261" y="201316"/>
                </a:lnTo>
                <a:cubicBezTo>
                  <a:pt x="438886" y="201316"/>
                  <a:pt x="449121" y="211551"/>
                  <a:pt x="449121" y="224176"/>
                </a:cubicBezTo>
                <a:lnTo>
                  <a:pt x="449120" y="224176"/>
                </a:lnTo>
                <a:cubicBezTo>
                  <a:pt x="449120" y="236801"/>
                  <a:pt x="438885" y="247036"/>
                  <a:pt x="426260" y="247036"/>
                </a:cubicBezTo>
                <a:lnTo>
                  <a:pt x="183980" y="247035"/>
                </a:lnTo>
                <a:cubicBezTo>
                  <a:pt x="177668" y="247035"/>
                  <a:pt x="171953" y="244476"/>
                  <a:pt x="167816" y="240339"/>
                </a:cubicBezTo>
                <a:lnTo>
                  <a:pt x="161120" y="224176"/>
                </a:lnTo>
                <a:lnTo>
                  <a:pt x="167816" y="208012"/>
                </a:lnTo>
                <a:cubicBezTo>
                  <a:pt x="171953" y="203875"/>
                  <a:pt x="177668" y="201316"/>
                  <a:pt x="183980" y="201316"/>
                </a:cubicBezTo>
                <a:close/>
                <a:moveTo>
                  <a:pt x="71120" y="123517"/>
                </a:moveTo>
                <a:lnTo>
                  <a:pt x="71120" y="123518"/>
                </a:lnTo>
                <a:lnTo>
                  <a:pt x="71120" y="123518"/>
                </a:lnTo>
                <a:close/>
                <a:moveTo>
                  <a:pt x="93980" y="100658"/>
                </a:moveTo>
                <a:lnTo>
                  <a:pt x="516261" y="100658"/>
                </a:lnTo>
                <a:cubicBezTo>
                  <a:pt x="528886" y="100658"/>
                  <a:pt x="539121" y="110893"/>
                  <a:pt x="539121" y="123518"/>
                </a:cubicBezTo>
                <a:lnTo>
                  <a:pt x="539120" y="123518"/>
                </a:lnTo>
                <a:cubicBezTo>
                  <a:pt x="539120" y="136143"/>
                  <a:pt x="528885" y="146378"/>
                  <a:pt x="516260" y="146378"/>
                </a:cubicBezTo>
                <a:lnTo>
                  <a:pt x="93980" y="146377"/>
                </a:lnTo>
                <a:cubicBezTo>
                  <a:pt x="87668" y="146377"/>
                  <a:pt x="81953" y="143818"/>
                  <a:pt x="77816" y="139681"/>
                </a:cubicBezTo>
                <a:lnTo>
                  <a:pt x="71120" y="123518"/>
                </a:lnTo>
                <a:lnTo>
                  <a:pt x="77816" y="107354"/>
                </a:lnTo>
                <a:cubicBezTo>
                  <a:pt x="81953" y="103217"/>
                  <a:pt x="87668" y="100658"/>
                  <a:pt x="93980" y="100658"/>
                </a:cubicBezTo>
                <a:close/>
                <a:moveTo>
                  <a:pt x="0" y="22859"/>
                </a:moveTo>
                <a:lnTo>
                  <a:pt x="0" y="22860"/>
                </a:lnTo>
                <a:lnTo>
                  <a:pt x="0" y="22860"/>
                </a:lnTo>
                <a:close/>
                <a:moveTo>
                  <a:pt x="22860" y="0"/>
                </a:moveTo>
                <a:lnTo>
                  <a:pt x="589141" y="0"/>
                </a:lnTo>
                <a:cubicBezTo>
                  <a:pt x="601766" y="0"/>
                  <a:pt x="612001" y="10235"/>
                  <a:pt x="612001" y="22860"/>
                </a:cubicBezTo>
                <a:lnTo>
                  <a:pt x="612000" y="22860"/>
                </a:lnTo>
                <a:cubicBezTo>
                  <a:pt x="612000" y="35485"/>
                  <a:pt x="601765" y="45720"/>
                  <a:pt x="589140" y="45720"/>
                </a:cubicBezTo>
                <a:lnTo>
                  <a:pt x="22860" y="45719"/>
                </a:lnTo>
                <a:cubicBezTo>
                  <a:pt x="16548" y="45719"/>
                  <a:pt x="10833" y="43160"/>
                  <a:pt x="6696" y="39023"/>
                </a:cubicBezTo>
                <a:lnTo>
                  <a:pt x="0" y="22860"/>
                </a:lnTo>
                <a:lnTo>
                  <a:pt x="6696" y="6696"/>
                </a:lnTo>
                <a:cubicBezTo>
                  <a:pt x="10833" y="2559"/>
                  <a:pt x="16548" y="0"/>
                  <a:pt x="2286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114578" y="3759952"/>
            <a:ext cx="4404321" cy="50400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478899" y="3759952"/>
            <a:ext cx="648000" cy="504000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114578" y="1584652"/>
            <a:ext cx="4404321" cy="50400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478899" y="1584652"/>
            <a:ext cx="648000" cy="504000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96079" y="3759952"/>
            <a:ext cx="4404321" cy="50400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60400" y="3759952"/>
            <a:ext cx="648000" cy="504000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296079" y="1584652"/>
            <a:ext cx="4404321" cy="50400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0400" y="1584652"/>
            <a:ext cx="648000" cy="504000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40400" y="2244444"/>
            <a:ext cx="4680000" cy="12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4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三农发展关乎国计民生，是国家稳定、粮食安全、经济发展的基石，解决三农问题是实现中华民族伟大复兴的重要保障。
三农问题解决程度直接影响城乡协调发展、区域均衡发展，推动经济高质量发展，实现共同富裕目标。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518239" y="1656652"/>
            <a:ext cx="396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三农发展的重要性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14400" y="169265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671600" y="2244444"/>
            <a:ext cx="4680000" cy="12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农业现代化成果显著，科技进步贡献率提升，智慧农业广泛应用，农业生产效率大幅提高。
农村建设成效突出，基础设施不断完善，公共服务水平提升，新型农村发展模式涌现，农村面貌焕然一新。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336738" y="1656652"/>
            <a:ext cx="3960000" cy="3600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三农发展的成就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532899" y="169265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0400" y="4419747"/>
            <a:ext cx="4680000" cy="12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农业面临耕地减少、成本上升、科技应用瓶颈等问题，农村存在空心化、基础设施差距、环境污染等挑战。
农民老龄化严重，技术人才短缺，市场信息获取能力不足，制约农业可持续发展和农村繁荣。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518239" y="3831953"/>
            <a:ext cx="396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三农面临的挑战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14400" y="386795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671600" y="4419747"/>
            <a:ext cx="4680000" cy="12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政策支持为三农发展提供有力保障，乡村振兴战略、土地流转政策、农业补贴政策等推动农村产业发展和农民增收。
科技创新助力农业现代化，互联网 + 农业、农业科技研发等为农业发展注入新动力，提高农业生产效益。
产业融合拓展农村发展空间，农村一二三产业融合发展，延长产业链，提高农产品附加值，带动农民致富。
人才培养为三农发展提供智力支持，新型职业农民培训、大学生返乡创业扶持等吸引人才投身农村建设。</a:t>
            </a:r>
          </a:p>
        </p:txBody>
      </p:sp>
      <p:sp>
        <p:nvSpPr>
          <p:cNvPr id="22" name="标题 1"/>
          <p:cNvSpPr txBox="1"/>
          <p:nvPr/>
        </p:nvSpPr>
        <p:spPr>
          <a:xfrm>
            <a:off x="7336738" y="3831953"/>
            <a:ext cx="396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解决三农问题的对策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532899" y="3867952"/>
            <a:ext cx="540000" cy="28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总结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150870" y="1875790"/>
            <a:ext cx="7593330" cy="1694815"/>
          </a:xfrm>
          <a:prstGeom prst="roundRect">
            <a:avLst>
              <a:gd name="adj" fmla="val 10000"/>
            </a:avLst>
          </a:prstGeom>
          <a:solidFill>
            <a:schemeClr val="tx1">
              <a:lumMod val="25000"/>
              <a:lumOff val="75000"/>
              <a:alpha val="2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366937" y="2593388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150870" y="3924935"/>
            <a:ext cx="7593330" cy="1842770"/>
          </a:xfrm>
          <a:prstGeom prst="roundRect">
            <a:avLst>
              <a:gd name="adj" fmla="val 10000"/>
            </a:avLst>
          </a:prstGeom>
          <a:solidFill>
            <a:schemeClr val="tx1">
              <a:lumMod val="25000"/>
              <a:lumOff val="75000"/>
              <a:alpha val="2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366937" y="4381512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0" y="1168241"/>
            <a:ext cx="2616360" cy="5207319"/>
          </a:xfrm>
          <a:custGeom>
            <a:avLst/>
            <a:gdLst>
              <a:gd name="connsiteX0" fmla="*/ 0 w 2286000"/>
              <a:gd name="connsiteY0" fmla="*/ 0 h 4572000"/>
              <a:gd name="connsiteX1" fmla="*/ 2286000 w 2286000"/>
              <a:gd name="connsiteY1" fmla="*/ 2286000 h 4572000"/>
              <a:gd name="connsiteX2" fmla="*/ 0 w 2286000"/>
              <a:gd name="connsiteY2" fmla="*/ 4572000 h 4572000"/>
            </a:gdLst>
            <a:ahLst/>
            <a:cxnLst/>
            <a:rect l="l" t="t" r="r" b="b"/>
            <a:pathLst>
              <a:path w="2286000" h="4572000">
                <a:moveTo>
                  <a:pt x="0" y="0"/>
                </a:moveTo>
                <a:cubicBezTo>
                  <a:pt x="1262523" y="0"/>
                  <a:pt x="2286000" y="1023477"/>
                  <a:pt x="2286000" y="2286000"/>
                </a:cubicBezTo>
                <a:cubicBezTo>
                  <a:pt x="2286000" y="3548523"/>
                  <a:pt x="1262523" y="4572000"/>
                  <a:pt x="0" y="457200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/>
          </a:ln>
        </p:spPr>
        <p:txBody>
          <a:bodyPr vert="horz" wrap="square" lIns="91440" tIns="9360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3935734" y="1988563"/>
            <a:ext cx="6603998" cy="3315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未来三农美好愿景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3935734" y="2407663"/>
            <a:ext cx="6629398" cy="7506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未来农业强，科技进步引领农业高质量发展，实现智能化、绿色化生产，保障国家粮食安全。
农村美，基础设施完善，公共服务均等化，生态环境优美，乡村文化繁荣，成为宜居宜业的美丽家园。
农民富，收入水平大幅提升，生活品质显著提高，共享改革发展成果，实现共同富裕。</a:t>
            </a:r>
          </a:p>
        </p:txBody>
      </p:sp>
      <p:sp>
        <p:nvSpPr>
          <p:cNvPr id="11" name="标题 1"/>
          <p:cNvSpPr txBox="1"/>
          <p:nvPr/>
        </p:nvSpPr>
        <p:spPr>
          <a:xfrm>
            <a:off x="4012569" y="3932933"/>
            <a:ext cx="6603998" cy="3315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共同努力推动三农发展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012569" y="4352033"/>
            <a:ext cx="6629398" cy="7506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政府要加大政策支持力度，完善基础设施建设，优化公共服务供给，为三农发展创造良好环境。
企业要积极参与农村产业发展，投资兴业，带动农民增收致富，推动农村经济繁荣。
大学生要发挥知识优势，投身三农领域创业就业，为乡村振兴注入新活力，贡献青春力量。
农民要提高自身素质，积极参与产业发展，依靠勤劳智慧创造美好生活，共同推动三农事业持续发展。</a:t>
            </a:r>
          </a:p>
        </p:txBody>
      </p:sp>
      <p:sp>
        <p:nvSpPr>
          <p:cNvPr id="13" name="标题 1"/>
          <p:cNvSpPr txBox="1"/>
          <p:nvPr/>
        </p:nvSpPr>
        <p:spPr>
          <a:xfrm>
            <a:off x="3326769" y="2694048"/>
            <a:ext cx="584198" cy="3315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326769" y="4484748"/>
            <a:ext cx="584198" cy="3315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156560" y="36249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展望</a:t>
            </a:r>
          </a:p>
        </p:txBody>
      </p:sp>
      <p:sp>
        <p:nvSpPr>
          <p:cNvPr id="16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3428484"/>
            <a:ext cx="12192000" cy="343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343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1767" y="365760"/>
            <a:ext cx="11308466" cy="6126480"/>
          </a:xfrm>
          <a:prstGeom prst="roundRect">
            <a:avLst>
              <a:gd name="adj" fmla="val 3190"/>
            </a:avLst>
          </a:prstGeom>
          <a:solidFill>
            <a:schemeClr val="bg1">
              <a:alpha val="70000"/>
            </a:schemeClr>
          </a:solidFill>
          <a:ln w="12700" cap="sq">
            <a:noFill/>
            <a:miter/>
          </a:ln>
          <a:effectLst>
            <a:outerShdw blurRad="63500" algn="c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378" y="555815"/>
            <a:ext cx="10965244" cy="5746371"/>
          </a:xfrm>
          <a:prstGeom prst="rect">
            <a:avLst/>
          </a:prstGeom>
          <a:solidFill>
            <a:schemeClr val="bg1">
              <a:alpha val="90000"/>
            </a:schemeClr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35584" y="1708395"/>
            <a:ext cx="3918799" cy="3918799"/>
          </a:xfrm>
          <a:prstGeom prst="round2DiagRect">
            <a:avLst>
              <a:gd name="adj1" fmla="val 29139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V="1">
            <a:off x="10606819" y="5762565"/>
            <a:ext cx="612001" cy="347695"/>
          </a:xfrm>
          <a:custGeom>
            <a:avLst/>
            <a:gdLst>
              <a:gd name="connsiteX0" fmla="*/ 233120 w 612001"/>
              <a:gd name="connsiteY0" fmla="*/ 324834 h 347695"/>
              <a:gd name="connsiteX1" fmla="*/ 233120 w 612001"/>
              <a:gd name="connsiteY1" fmla="*/ 324835 h 347695"/>
              <a:gd name="connsiteX2" fmla="*/ 233120 w 612001"/>
              <a:gd name="connsiteY2" fmla="*/ 324835 h 347695"/>
              <a:gd name="connsiteX3" fmla="*/ 255980 w 612001"/>
              <a:gd name="connsiteY3" fmla="*/ 301975 h 347695"/>
              <a:gd name="connsiteX4" fmla="*/ 354261 w 612001"/>
              <a:gd name="connsiteY4" fmla="*/ 301975 h 347695"/>
              <a:gd name="connsiteX5" fmla="*/ 377121 w 612001"/>
              <a:gd name="connsiteY5" fmla="*/ 324835 h 347695"/>
              <a:gd name="connsiteX6" fmla="*/ 377120 w 612001"/>
              <a:gd name="connsiteY6" fmla="*/ 324835 h 347695"/>
              <a:gd name="connsiteX7" fmla="*/ 354260 w 612001"/>
              <a:gd name="connsiteY7" fmla="*/ 347695 h 347695"/>
              <a:gd name="connsiteX8" fmla="*/ 255980 w 612001"/>
              <a:gd name="connsiteY8" fmla="*/ 347694 h 347695"/>
              <a:gd name="connsiteX9" fmla="*/ 239816 w 612001"/>
              <a:gd name="connsiteY9" fmla="*/ 340998 h 347695"/>
              <a:gd name="connsiteX10" fmla="*/ 233120 w 612001"/>
              <a:gd name="connsiteY10" fmla="*/ 324835 h 347695"/>
              <a:gd name="connsiteX11" fmla="*/ 239816 w 612001"/>
              <a:gd name="connsiteY11" fmla="*/ 308671 h 347695"/>
              <a:gd name="connsiteX12" fmla="*/ 255980 w 612001"/>
              <a:gd name="connsiteY12" fmla="*/ 301975 h 347695"/>
              <a:gd name="connsiteX13" fmla="*/ 161120 w 612001"/>
              <a:gd name="connsiteY13" fmla="*/ 224175 h 347695"/>
              <a:gd name="connsiteX14" fmla="*/ 161120 w 612001"/>
              <a:gd name="connsiteY14" fmla="*/ 224176 h 347695"/>
              <a:gd name="connsiteX15" fmla="*/ 161120 w 612001"/>
              <a:gd name="connsiteY15" fmla="*/ 224176 h 347695"/>
              <a:gd name="connsiteX16" fmla="*/ 183980 w 612001"/>
              <a:gd name="connsiteY16" fmla="*/ 201316 h 347695"/>
              <a:gd name="connsiteX17" fmla="*/ 426261 w 612001"/>
              <a:gd name="connsiteY17" fmla="*/ 201316 h 347695"/>
              <a:gd name="connsiteX18" fmla="*/ 449121 w 612001"/>
              <a:gd name="connsiteY18" fmla="*/ 224176 h 347695"/>
              <a:gd name="connsiteX19" fmla="*/ 449120 w 612001"/>
              <a:gd name="connsiteY19" fmla="*/ 224176 h 347695"/>
              <a:gd name="connsiteX20" fmla="*/ 426260 w 612001"/>
              <a:gd name="connsiteY20" fmla="*/ 247036 h 347695"/>
              <a:gd name="connsiteX21" fmla="*/ 183980 w 612001"/>
              <a:gd name="connsiteY21" fmla="*/ 247035 h 347695"/>
              <a:gd name="connsiteX22" fmla="*/ 167816 w 612001"/>
              <a:gd name="connsiteY22" fmla="*/ 240339 h 347695"/>
              <a:gd name="connsiteX23" fmla="*/ 161120 w 612001"/>
              <a:gd name="connsiteY23" fmla="*/ 224176 h 347695"/>
              <a:gd name="connsiteX24" fmla="*/ 167816 w 612001"/>
              <a:gd name="connsiteY24" fmla="*/ 208012 h 347695"/>
              <a:gd name="connsiteX25" fmla="*/ 183980 w 612001"/>
              <a:gd name="connsiteY25" fmla="*/ 201316 h 347695"/>
              <a:gd name="connsiteX26" fmla="*/ 71120 w 612001"/>
              <a:gd name="connsiteY26" fmla="*/ 123517 h 347695"/>
              <a:gd name="connsiteX27" fmla="*/ 71120 w 612001"/>
              <a:gd name="connsiteY27" fmla="*/ 123518 h 347695"/>
              <a:gd name="connsiteX28" fmla="*/ 71120 w 612001"/>
              <a:gd name="connsiteY28" fmla="*/ 123518 h 347695"/>
              <a:gd name="connsiteX29" fmla="*/ 93980 w 612001"/>
              <a:gd name="connsiteY29" fmla="*/ 100658 h 347695"/>
              <a:gd name="connsiteX30" fmla="*/ 516261 w 612001"/>
              <a:gd name="connsiteY30" fmla="*/ 100658 h 347695"/>
              <a:gd name="connsiteX31" fmla="*/ 539121 w 612001"/>
              <a:gd name="connsiteY31" fmla="*/ 123518 h 347695"/>
              <a:gd name="connsiteX32" fmla="*/ 539120 w 612001"/>
              <a:gd name="connsiteY32" fmla="*/ 123518 h 347695"/>
              <a:gd name="connsiteX33" fmla="*/ 516260 w 612001"/>
              <a:gd name="connsiteY33" fmla="*/ 146378 h 347695"/>
              <a:gd name="connsiteX34" fmla="*/ 93980 w 612001"/>
              <a:gd name="connsiteY34" fmla="*/ 146377 h 347695"/>
              <a:gd name="connsiteX35" fmla="*/ 77816 w 612001"/>
              <a:gd name="connsiteY35" fmla="*/ 139681 h 347695"/>
              <a:gd name="connsiteX36" fmla="*/ 71120 w 612001"/>
              <a:gd name="connsiteY36" fmla="*/ 123518 h 347695"/>
              <a:gd name="connsiteX37" fmla="*/ 77816 w 612001"/>
              <a:gd name="connsiteY37" fmla="*/ 107354 h 347695"/>
              <a:gd name="connsiteX38" fmla="*/ 93980 w 612001"/>
              <a:gd name="connsiteY38" fmla="*/ 100658 h 347695"/>
              <a:gd name="connsiteX39" fmla="*/ 0 w 612001"/>
              <a:gd name="connsiteY39" fmla="*/ 22859 h 347695"/>
              <a:gd name="connsiteX40" fmla="*/ 0 w 612001"/>
              <a:gd name="connsiteY40" fmla="*/ 22860 h 347695"/>
              <a:gd name="connsiteX41" fmla="*/ 0 w 612001"/>
              <a:gd name="connsiteY41" fmla="*/ 22860 h 347695"/>
              <a:gd name="connsiteX42" fmla="*/ 22860 w 612001"/>
              <a:gd name="connsiteY42" fmla="*/ 0 h 347695"/>
              <a:gd name="connsiteX43" fmla="*/ 589141 w 612001"/>
              <a:gd name="connsiteY43" fmla="*/ 0 h 347695"/>
              <a:gd name="connsiteX44" fmla="*/ 612001 w 612001"/>
              <a:gd name="connsiteY44" fmla="*/ 22860 h 347695"/>
              <a:gd name="connsiteX45" fmla="*/ 612000 w 612001"/>
              <a:gd name="connsiteY45" fmla="*/ 22860 h 347695"/>
              <a:gd name="connsiteX46" fmla="*/ 589140 w 612001"/>
              <a:gd name="connsiteY46" fmla="*/ 45720 h 347695"/>
              <a:gd name="connsiteX47" fmla="*/ 22860 w 612001"/>
              <a:gd name="connsiteY47" fmla="*/ 45719 h 347695"/>
              <a:gd name="connsiteX48" fmla="*/ 6696 w 612001"/>
              <a:gd name="connsiteY48" fmla="*/ 39023 h 347695"/>
              <a:gd name="connsiteX49" fmla="*/ 0 w 612001"/>
              <a:gd name="connsiteY49" fmla="*/ 22860 h 347695"/>
              <a:gd name="connsiteX50" fmla="*/ 6696 w 612001"/>
              <a:gd name="connsiteY50" fmla="*/ 6696 h 347695"/>
              <a:gd name="connsiteX51" fmla="*/ 22860 w 612001"/>
              <a:gd name="connsiteY51" fmla="*/ 0 h 347695"/>
            </a:gdLst>
            <a:ahLst/>
            <a:cxnLst/>
            <a:rect l="l" t="t" r="r" b="b"/>
            <a:pathLst>
              <a:path w="612001" h="347695">
                <a:moveTo>
                  <a:pt x="233120" y="324834"/>
                </a:moveTo>
                <a:lnTo>
                  <a:pt x="233120" y="324835"/>
                </a:lnTo>
                <a:lnTo>
                  <a:pt x="233120" y="324835"/>
                </a:lnTo>
                <a:close/>
                <a:moveTo>
                  <a:pt x="255980" y="301975"/>
                </a:moveTo>
                <a:lnTo>
                  <a:pt x="354261" y="301975"/>
                </a:lnTo>
                <a:cubicBezTo>
                  <a:pt x="366886" y="301975"/>
                  <a:pt x="377121" y="312210"/>
                  <a:pt x="377121" y="324835"/>
                </a:cubicBezTo>
                <a:lnTo>
                  <a:pt x="377120" y="324835"/>
                </a:lnTo>
                <a:cubicBezTo>
                  <a:pt x="377120" y="337460"/>
                  <a:pt x="366885" y="347695"/>
                  <a:pt x="354260" y="347695"/>
                </a:cubicBezTo>
                <a:lnTo>
                  <a:pt x="255980" y="347694"/>
                </a:lnTo>
                <a:cubicBezTo>
                  <a:pt x="249668" y="347694"/>
                  <a:pt x="243953" y="345135"/>
                  <a:pt x="239816" y="340998"/>
                </a:cubicBezTo>
                <a:lnTo>
                  <a:pt x="233120" y="324835"/>
                </a:lnTo>
                <a:lnTo>
                  <a:pt x="239816" y="308671"/>
                </a:lnTo>
                <a:cubicBezTo>
                  <a:pt x="243953" y="304534"/>
                  <a:pt x="249668" y="301975"/>
                  <a:pt x="255980" y="301975"/>
                </a:cubicBezTo>
                <a:close/>
                <a:moveTo>
                  <a:pt x="161120" y="224175"/>
                </a:moveTo>
                <a:lnTo>
                  <a:pt x="161120" y="224176"/>
                </a:lnTo>
                <a:lnTo>
                  <a:pt x="161120" y="224176"/>
                </a:lnTo>
                <a:close/>
                <a:moveTo>
                  <a:pt x="183980" y="201316"/>
                </a:moveTo>
                <a:lnTo>
                  <a:pt x="426261" y="201316"/>
                </a:lnTo>
                <a:cubicBezTo>
                  <a:pt x="438886" y="201316"/>
                  <a:pt x="449121" y="211551"/>
                  <a:pt x="449121" y="224176"/>
                </a:cubicBezTo>
                <a:lnTo>
                  <a:pt x="449120" y="224176"/>
                </a:lnTo>
                <a:cubicBezTo>
                  <a:pt x="449120" y="236801"/>
                  <a:pt x="438885" y="247036"/>
                  <a:pt x="426260" y="247036"/>
                </a:cubicBezTo>
                <a:lnTo>
                  <a:pt x="183980" y="247035"/>
                </a:lnTo>
                <a:cubicBezTo>
                  <a:pt x="177668" y="247035"/>
                  <a:pt x="171953" y="244476"/>
                  <a:pt x="167816" y="240339"/>
                </a:cubicBezTo>
                <a:lnTo>
                  <a:pt x="161120" y="224176"/>
                </a:lnTo>
                <a:lnTo>
                  <a:pt x="167816" y="208012"/>
                </a:lnTo>
                <a:cubicBezTo>
                  <a:pt x="171953" y="203875"/>
                  <a:pt x="177668" y="201316"/>
                  <a:pt x="183980" y="201316"/>
                </a:cubicBezTo>
                <a:close/>
                <a:moveTo>
                  <a:pt x="71120" y="123517"/>
                </a:moveTo>
                <a:lnTo>
                  <a:pt x="71120" y="123518"/>
                </a:lnTo>
                <a:lnTo>
                  <a:pt x="71120" y="123518"/>
                </a:lnTo>
                <a:close/>
                <a:moveTo>
                  <a:pt x="93980" y="100658"/>
                </a:moveTo>
                <a:lnTo>
                  <a:pt x="516261" y="100658"/>
                </a:lnTo>
                <a:cubicBezTo>
                  <a:pt x="528886" y="100658"/>
                  <a:pt x="539121" y="110893"/>
                  <a:pt x="539121" y="123518"/>
                </a:cubicBezTo>
                <a:lnTo>
                  <a:pt x="539120" y="123518"/>
                </a:lnTo>
                <a:cubicBezTo>
                  <a:pt x="539120" y="136143"/>
                  <a:pt x="528885" y="146378"/>
                  <a:pt x="516260" y="146378"/>
                </a:cubicBezTo>
                <a:lnTo>
                  <a:pt x="93980" y="146377"/>
                </a:lnTo>
                <a:cubicBezTo>
                  <a:pt x="87668" y="146377"/>
                  <a:pt x="81953" y="143818"/>
                  <a:pt x="77816" y="139681"/>
                </a:cubicBezTo>
                <a:lnTo>
                  <a:pt x="71120" y="123518"/>
                </a:lnTo>
                <a:lnTo>
                  <a:pt x="77816" y="107354"/>
                </a:lnTo>
                <a:cubicBezTo>
                  <a:pt x="81953" y="103217"/>
                  <a:pt x="87668" y="100658"/>
                  <a:pt x="93980" y="100658"/>
                </a:cubicBezTo>
                <a:close/>
                <a:moveTo>
                  <a:pt x="0" y="22859"/>
                </a:moveTo>
                <a:lnTo>
                  <a:pt x="0" y="22860"/>
                </a:lnTo>
                <a:lnTo>
                  <a:pt x="0" y="22860"/>
                </a:lnTo>
                <a:close/>
                <a:moveTo>
                  <a:pt x="22860" y="0"/>
                </a:moveTo>
                <a:lnTo>
                  <a:pt x="589141" y="0"/>
                </a:lnTo>
                <a:cubicBezTo>
                  <a:pt x="601766" y="0"/>
                  <a:pt x="612001" y="10235"/>
                  <a:pt x="612001" y="22860"/>
                </a:cubicBezTo>
                <a:lnTo>
                  <a:pt x="612000" y="22860"/>
                </a:lnTo>
                <a:cubicBezTo>
                  <a:pt x="612000" y="35485"/>
                  <a:pt x="601765" y="45720"/>
                  <a:pt x="589140" y="45720"/>
                </a:cubicBezTo>
                <a:lnTo>
                  <a:pt x="22860" y="45719"/>
                </a:lnTo>
                <a:cubicBezTo>
                  <a:pt x="16548" y="45719"/>
                  <a:pt x="10833" y="43160"/>
                  <a:pt x="6696" y="39023"/>
                </a:cubicBezTo>
                <a:lnTo>
                  <a:pt x="0" y="22860"/>
                </a:lnTo>
                <a:lnTo>
                  <a:pt x="6696" y="6696"/>
                </a:lnTo>
                <a:cubicBezTo>
                  <a:pt x="10833" y="2559"/>
                  <a:pt x="16548" y="0"/>
                  <a:pt x="2286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alphaModFix/>
          </a:blip>
          <a:srcRect l="21823" r="21823"/>
          <a:stretch>
            <a:fillRect/>
          </a:stretch>
        </p:blipFill>
        <p:spPr>
          <a:xfrm>
            <a:off x="944855" y="1832935"/>
            <a:ext cx="3709740" cy="3689765"/>
          </a:xfrm>
          <a:custGeom>
            <a:avLst/>
            <a:gdLst>
              <a:gd name="connsiteX0" fmla="*/ 846308 w 3522516"/>
              <a:gd name="connsiteY0" fmla="*/ 0 h 3503549"/>
              <a:gd name="connsiteX1" fmla="*/ 3522516 w 3522516"/>
              <a:gd name="connsiteY1" fmla="*/ 0 h 3503549"/>
              <a:gd name="connsiteX2" fmla="*/ 3522516 w 3522516"/>
              <a:gd name="connsiteY2" fmla="*/ 2479318 h 3503549"/>
              <a:gd name="connsiteX3" fmla="*/ 2601036 w 3522516"/>
              <a:gd name="connsiteY3" fmla="*/ 3500445 h 3503549"/>
              <a:gd name="connsiteX4" fmla="*/ 2539559 w 3522516"/>
              <a:gd name="connsiteY4" fmla="*/ 3503549 h 3503549"/>
              <a:gd name="connsiteX5" fmla="*/ 0 w 3522516"/>
              <a:gd name="connsiteY5" fmla="*/ 3503549 h 3503549"/>
              <a:gd name="connsiteX6" fmla="*/ 0 w 3522516"/>
              <a:gd name="connsiteY6" fmla="*/ 1009654 h 3503549"/>
              <a:gd name="connsiteX7" fmla="*/ 819566 w 3522516"/>
              <a:gd name="connsiteY7" fmla="*/ 4081 h 3503549"/>
            </a:gdLst>
            <a:ahLst/>
            <a:cxnLst/>
            <a:rect l="l" t="t" r="r" b="b"/>
            <a:pathLst>
              <a:path w="3522516" h="3503549">
                <a:moveTo>
                  <a:pt x="846308" y="0"/>
                </a:moveTo>
                <a:lnTo>
                  <a:pt x="3522516" y="0"/>
                </a:lnTo>
                <a:lnTo>
                  <a:pt x="3522516" y="2479318"/>
                </a:lnTo>
                <a:cubicBezTo>
                  <a:pt x="3522516" y="3010767"/>
                  <a:pt x="3118617" y="3447882"/>
                  <a:pt x="2601036" y="3500445"/>
                </a:cubicBezTo>
                <a:lnTo>
                  <a:pt x="2539559" y="3503549"/>
                </a:lnTo>
                <a:lnTo>
                  <a:pt x="0" y="3503549"/>
                </a:lnTo>
                <a:lnTo>
                  <a:pt x="0" y="1009654"/>
                </a:lnTo>
                <a:cubicBezTo>
                  <a:pt x="0" y="513635"/>
                  <a:pt x="351841" y="99792"/>
                  <a:pt x="819566" y="408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0" name="标题 1"/>
          <p:cNvSpPr txBox="1"/>
          <p:nvPr/>
        </p:nvSpPr>
        <p:spPr>
          <a:xfrm rot="2700000">
            <a:off x="-296835" y="5962354"/>
            <a:ext cx="1636037" cy="1091429"/>
          </a:xfrm>
          <a:custGeom>
            <a:avLst/>
            <a:gdLst>
              <a:gd name="connsiteX0" fmla="*/ 580950 w 1636037"/>
              <a:gd name="connsiteY0" fmla="*/ 1045710 h 1091429"/>
              <a:gd name="connsiteX1" fmla="*/ 827293 w 1636037"/>
              <a:gd name="connsiteY1" fmla="*/ 1045710 h 1091429"/>
              <a:gd name="connsiteX2" fmla="*/ 781574 w 1636037"/>
              <a:gd name="connsiteY2" fmla="*/ 1091429 h 1091429"/>
              <a:gd name="connsiteX3" fmla="*/ 626669 w 1636037"/>
              <a:gd name="connsiteY3" fmla="*/ 1091429 h 1091429"/>
              <a:gd name="connsiteX4" fmla="*/ 464760 w 1636037"/>
              <a:gd name="connsiteY4" fmla="*/ 929520 h 1091429"/>
              <a:gd name="connsiteX5" fmla="*/ 943482 w 1636037"/>
              <a:gd name="connsiteY5" fmla="*/ 929520 h 1091429"/>
              <a:gd name="connsiteX6" fmla="*/ 897763 w 1636037"/>
              <a:gd name="connsiteY6" fmla="*/ 975239 h 1091429"/>
              <a:gd name="connsiteX7" fmla="*/ 510478 w 1636037"/>
              <a:gd name="connsiteY7" fmla="*/ 975239 h 1091429"/>
              <a:gd name="connsiteX8" fmla="*/ 348571 w 1636037"/>
              <a:gd name="connsiteY8" fmla="*/ 813330 h 1091429"/>
              <a:gd name="connsiteX9" fmla="*/ 1059674 w 1636037"/>
              <a:gd name="connsiteY9" fmla="*/ 813330 h 1091429"/>
              <a:gd name="connsiteX10" fmla="*/ 1013955 w 1636037"/>
              <a:gd name="connsiteY10" fmla="*/ 859049 h 1091429"/>
              <a:gd name="connsiteX11" fmla="*/ 394290 w 1636037"/>
              <a:gd name="connsiteY11" fmla="*/ 859049 h 1091429"/>
              <a:gd name="connsiteX12" fmla="*/ 232380 w 1636037"/>
              <a:gd name="connsiteY12" fmla="*/ 697140 h 1091429"/>
              <a:gd name="connsiteX13" fmla="*/ 1175863 w 1636037"/>
              <a:gd name="connsiteY13" fmla="*/ 697140 h 1091429"/>
              <a:gd name="connsiteX14" fmla="*/ 1130144 w 1636037"/>
              <a:gd name="connsiteY14" fmla="*/ 742859 h 1091429"/>
              <a:gd name="connsiteX15" fmla="*/ 278099 w 1636037"/>
              <a:gd name="connsiteY15" fmla="*/ 742859 h 1091429"/>
              <a:gd name="connsiteX16" fmla="*/ 116192 w 1636037"/>
              <a:gd name="connsiteY16" fmla="*/ 580950 h 1091429"/>
              <a:gd name="connsiteX17" fmla="*/ 1292054 w 1636037"/>
              <a:gd name="connsiteY17" fmla="*/ 580950 h 1091429"/>
              <a:gd name="connsiteX18" fmla="*/ 1246335 w 1636037"/>
              <a:gd name="connsiteY18" fmla="*/ 626669 h 1091429"/>
              <a:gd name="connsiteX19" fmla="*/ 161911 w 1636037"/>
              <a:gd name="connsiteY19" fmla="*/ 626669 h 1091429"/>
              <a:gd name="connsiteX20" fmla="*/ 508187 w 1636037"/>
              <a:gd name="connsiteY20" fmla="*/ 45719 h 1091429"/>
              <a:gd name="connsiteX21" fmla="*/ 576340 w 1636037"/>
              <a:gd name="connsiteY21" fmla="*/ 21881 h 1091429"/>
              <a:gd name="connsiteX22" fmla="*/ 665956 w 1636037"/>
              <a:gd name="connsiteY22" fmla="*/ 0 h 1091429"/>
              <a:gd name="connsiteX23" fmla="*/ 1142674 w 1636037"/>
              <a:gd name="connsiteY23" fmla="*/ 0 h 1091429"/>
              <a:gd name="connsiteX24" fmla="*/ 1232292 w 1636037"/>
              <a:gd name="connsiteY24" fmla="*/ 21881 h 1091429"/>
              <a:gd name="connsiteX25" fmla="*/ 1300444 w 1636037"/>
              <a:gd name="connsiteY25" fmla="*/ 45719 h 1091429"/>
              <a:gd name="connsiteX26" fmla="*/ 0 w 1636037"/>
              <a:gd name="connsiteY26" fmla="*/ 464760 h 1091429"/>
              <a:gd name="connsiteX27" fmla="*/ 1408242 w 1636037"/>
              <a:gd name="connsiteY27" fmla="*/ 464760 h 1091429"/>
              <a:gd name="connsiteX28" fmla="*/ 1362523 w 1636037"/>
              <a:gd name="connsiteY28" fmla="*/ 510479 h 1091429"/>
              <a:gd name="connsiteX29" fmla="*/ 45718 w 1636037"/>
              <a:gd name="connsiteY29" fmla="*/ 510479 h 1091429"/>
              <a:gd name="connsiteX30" fmla="*/ 274386 w 1636037"/>
              <a:gd name="connsiteY30" fmla="*/ 161909 h 1091429"/>
              <a:gd name="connsiteX31" fmla="*/ 351753 w 1636037"/>
              <a:gd name="connsiteY31" fmla="*/ 116190 h 1091429"/>
              <a:gd name="connsiteX32" fmla="*/ 1456878 w 1636037"/>
              <a:gd name="connsiteY32" fmla="*/ 116190 h 1091429"/>
              <a:gd name="connsiteX33" fmla="*/ 1534246 w 1636037"/>
              <a:gd name="connsiteY33" fmla="*/ 161909 h 1091429"/>
              <a:gd name="connsiteX34" fmla="*/ 127084 w 1636037"/>
              <a:gd name="connsiteY34" fmla="*/ 278099 h 1091429"/>
              <a:gd name="connsiteX35" fmla="*/ 177252 w 1636037"/>
              <a:gd name="connsiteY35" fmla="*/ 232754 h 1091429"/>
              <a:gd name="connsiteX36" fmla="*/ 177761 w 1636037"/>
              <a:gd name="connsiteY36" fmla="*/ 232380 h 1091429"/>
              <a:gd name="connsiteX37" fmla="*/ 1630869 w 1636037"/>
              <a:gd name="connsiteY37" fmla="*/ 232380 h 1091429"/>
              <a:gd name="connsiteX38" fmla="*/ 1631378 w 1636037"/>
              <a:gd name="connsiteY38" fmla="*/ 232754 h 1091429"/>
              <a:gd name="connsiteX39" fmla="*/ 1636037 w 1636037"/>
              <a:gd name="connsiteY39" fmla="*/ 236965 h 1091429"/>
              <a:gd name="connsiteX40" fmla="*/ 1594903 w 1636037"/>
              <a:gd name="connsiteY40" fmla="*/ 278099 h 1091429"/>
              <a:gd name="connsiteX41" fmla="*/ 56559 w 1636037"/>
              <a:gd name="connsiteY41" fmla="*/ 348570 h 1091429"/>
              <a:gd name="connsiteX42" fmla="*/ 1524434 w 1636037"/>
              <a:gd name="connsiteY42" fmla="*/ 348570 h 1091429"/>
              <a:gd name="connsiteX43" fmla="*/ 1478715 w 1636037"/>
              <a:gd name="connsiteY43" fmla="*/ 394289 h 1091429"/>
              <a:gd name="connsiteX44" fmla="*/ 15236 w 1636037"/>
              <a:gd name="connsiteY44" fmla="*/ 394289 h 1091429"/>
            </a:gdLst>
            <a:ahLst/>
            <a:cxnLst/>
            <a:rect l="l" t="t" r="r" b="b"/>
            <a:pathLst>
              <a:path w="1636037" h="1091429">
                <a:moveTo>
                  <a:pt x="580950" y="1045710"/>
                </a:moveTo>
                <a:lnTo>
                  <a:pt x="827293" y="1045710"/>
                </a:lnTo>
                <a:lnTo>
                  <a:pt x="781574" y="1091429"/>
                </a:lnTo>
                <a:lnTo>
                  <a:pt x="626669" y="1091429"/>
                </a:lnTo>
                <a:close/>
                <a:moveTo>
                  <a:pt x="464760" y="929520"/>
                </a:moveTo>
                <a:lnTo>
                  <a:pt x="943482" y="929520"/>
                </a:lnTo>
                <a:lnTo>
                  <a:pt x="897763" y="975239"/>
                </a:lnTo>
                <a:lnTo>
                  <a:pt x="510478" y="975239"/>
                </a:lnTo>
                <a:close/>
                <a:moveTo>
                  <a:pt x="348571" y="813330"/>
                </a:moveTo>
                <a:lnTo>
                  <a:pt x="1059674" y="813330"/>
                </a:lnTo>
                <a:lnTo>
                  <a:pt x="1013955" y="859049"/>
                </a:lnTo>
                <a:lnTo>
                  <a:pt x="394290" y="859049"/>
                </a:lnTo>
                <a:close/>
                <a:moveTo>
                  <a:pt x="232380" y="697140"/>
                </a:moveTo>
                <a:lnTo>
                  <a:pt x="1175863" y="697140"/>
                </a:lnTo>
                <a:lnTo>
                  <a:pt x="1130144" y="742859"/>
                </a:lnTo>
                <a:lnTo>
                  <a:pt x="278099" y="742859"/>
                </a:lnTo>
                <a:close/>
                <a:moveTo>
                  <a:pt x="116192" y="580950"/>
                </a:moveTo>
                <a:lnTo>
                  <a:pt x="1292054" y="580950"/>
                </a:lnTo>
                <a:lnTo>
                  <a:pt x="1246335" y="626669"/>
                </a:lnTo>
                <a:lnTo>
                  <a:pt x="161911" y="626669"/>
                </a:lnTo>
                <a:close/>
                <a:moveTo>
                  <a:pt x="508187" y="45719"/>
                </a:moveTo>
                <a:lnTo>
                  <a:pt x="576340" y="21881"/>
                </a:lnTo>
                <a:lnTo>
                  <a:pt x="665956" y="0"/>
                </a:lnTo>
                <a:lnTo>
                  <a:pt x="1142674" y="0"/>
                </a:lnTo>
                <a:lnTo>
                  <a:pt x="1232292" y="21881"/>
                </a:lnTo>
                <a:lnTo>
                  <a:pt x="1300444" y="45719"/>
                </a:lnTo>
                <a:close/>
                <a:moveTo>
                  <a:pt x="0" y="464760"/>
                </a:moveTo>
                <a:lnTo>
                  <a:pt x="1408242" y="464760"/>
                </a:lnTo>
                <a:lnTo>
                  <a:pt x="1362523" y="510479"/>
                </a:lnTo>
                <a:lnTo>
                  <a:pt x="45718" y="510479"/>
                </a:lnTo>
                <a:close/>
                <a:moveTo>
                  <a:pt x="274386" y="161909"/>
                </a:moveTo>
                <a:lnTo>
                  <a:pt x="351753" y="116190"/>
                </a:lnTo>
                <a:lnTo>
                  <a:pt x="1456878" y="116190"/>
                </a:lnTo>
                <a:lnTo>
                  <a:pt x="1534246" y="161909"/>
                </a:lnTo>
                <a:close/>
                <a:moveTo>
                  <a:pt x="127084" y="278099"/>
                </a:moveTo>
                <a:lnTo>
                  <a:pt x="177252" y="232754"/>
                </a:lnTo>
                <a:lnTo>
                  <a:pt x="177761" y="232380"/>
                </a:lnTo>
                <a:lnTo>
                  <a:pt x="1630869" y="232380"/>
                </a:lnTo>
                <a:lnTo>
                  <a:pt x="1631378" y="232754"/>
                </a:lnTo>
                <a:lnTo>
                  <a:pt x="1636037" y="236965"/>
                </a:lnTo>
                <a:lnTo>
                  <a:pt x="1594903" y="278099"/>
                </a:lnTo>
                <a:close/>
                <a:moveTo>
                  <a:pt x="56559" y="348570"/>
                </a:moveTo>
                <a:lnTo>
                  <a:pt x="1524434" y="348570"/>
                </a:lnTo>
                <a:lnTo>
                  <a:pt x="1478715" y="394289"/>
                </a:lnTo>
                <a:lnTo>
                  <a:pt x="15236" y="3942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2700000">
            <a:off x="-4512" y="6862218"/>
            <a:ext cx="13962" cy="6981"/>
          </a:xfrm>
          <a:custGeom>
            <a:avLst/>
            <a:gdLst>
              <a:gd name="connsiteX0" fmla="*/ 0 w 13962"/>
              <a:gd name="connsiteY0" fmla="*/ 0 h 6981"/>
              <a:gd name="connsiteX1" fmla="*/ 13962 w 13962"/>
              <a:gd name="connsiteY1" fmla="*/ 0 h 6981"/>
              <a:gd name="connsiteX2" fmla="*/ 6981 w 13962"/>
              <a:gd name="connsiteY2" fmla="*/ 6981 h 6981"/>
            </a:gdLst>
            <a:ahLst/>
            <a:cxnLst/>
            <a:rect l="l" t="t" r="r" b="b"/>
            <a:pathLst>
              <a:path w="13962" h="6981">
                <a:moveTo>
                  <a:pt x="0" y="0"/>
                </a:moveTo>
                <a:lnTo>
                  <a:pt x="13962" y="0"/>
                </a:lnTo>
                <a:lnTo>
                  <a:pt x="6981" y="6981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140971" y="4200216"/>
            <a:ext cx="756000" cy="4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5544058" y="4216895"/>
            <a:ext cx="5472000" cy="12542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35584" y="1588900"/>
            <a:ext cx="4029826" cy="4029826"/>
          </a:xfrm>
          <a:prstGeom prst="round2DiagRect">
            <a:avLst>
              <a:gd name="adj1" fmla="val 29139"/>
              <a:gd name="adj2" fmla="val 0"/>
            </a:avLst>
          </a:prstGeom>
          <a:blipFill rotWithShape="1">
            <a:blip r:embed="rId3"/>
            <a:stretch>
              <a:fillRect/>
            </a:stretch>
          </a:blipFill>
          <a:ln w="34925" cap="sq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81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707630" y="5147310"/>
            <a:ext cx="3180080" cy="471170"/>
          </a:xfrm>
          <a:prstGeom prst="roundRect">
            <a:avLst/>
          </a:prstGeom>
          <a:noFill/>
          <a:ln w="1905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760335" y="5179060"/>
            <a:ext cx="182245" cy="39433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981950" y="5172075"/>
            <a:ext cx="2832735" cy="394335"/>
          </a:xfrm>
          <a:prstGeom prst="roundRect">
            <a:avLst>
              <a:gd name="adj" fmla="val 21046"/>
            </a:avLst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754487" y="4601757"/>
            <a:ext cx="2239930" cy="471111"/>
          </a:xfrm>
          <a:prstGeom prst="roundRect">
            <a:avLst/>
          </a:prstGeom>
          <a:noFill/>
          <a:ln w="1905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802056" y="4650622"/>
            <a:ext cx="122708" cy="37338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982113" y="4650622"/>
            <a:ext cx="1900257" cy="373380"/>
          </a:xfrm>
          <a:prstGeom prst="roundRect">
            <a:avLst>
              <a:gd name="adj" fmla="val 21046"/>
            </a:avLst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9177020" y="5172075"/>
            <a:ext cx="1430020" cy="3575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文心妍</a:t>
            </a: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 </a:t>
            </a:r>
            <a:r>
              <a:rPr kumimoji="1" lang="zh-CN" altLang="en-US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陈芷玲</a:t>
            </a:r>
          </a:p>
        </p:txBody>
      </p:sp>
      <p:sp>
        <p:nvSpPr>
          <p:cNvPr id="23" name="标题 1"/>
          <p:cNvSpPr txBox="1"/>
          <p:nvPr/>
        </p:nvSpPr>
        <p:spPr>
          <a:xfrm>
            <a:off x="8040370" y="5229225"/>
            <a:ext cx="1364615" cy="3086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zh-CN" altLang="en-US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小组成员</a:t>
            </a: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：</a:t>
            </a:r>
            <a:endParaRPr kumimoji="1" lang="zh-CN" altLang="en-US" sz="1700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sp>
        <p:nvSpPr>
          <p:cNvPr id="24" name="标题 1"/>
          <p:cNvSpPr txBox="1"/>
          <p:nvPr/>
        </p:nvSpPr>
        <p:spPr>
          <a:xfrm>
            <a:off x="8237577" y="4706353"/>
            <a:ext cx="679552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时间：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8921316" y="4706353"/>
            <a:ext cx="742969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2025.5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0176527" y="851114"/>
            <a:ext cx="236955" cy="236955"/>
          </a:xfrm>
          <a:prstGeom prst="diamond">
            <a:avLst/>
          </a:prstGeom>
          <a:solidFill>
            <a:schemeClr val="accent1"/>
          </a:solidFill>
          <a:ln w="12700" cap="flat">
            <a:solidFill>
              <a:schemeClr val="accent1">
                <a:shade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0577688" y="851114"/>
            <a:ext cx="236955" cy="236955"/>
          </a:xfrm>
          <a:prstGeom prst="diamond">
            <a:avLst/>
          </a:prstGeom>
          <a:noFill/>
          <a:ln w="15875" cap="sq">
            <a:solidFill>
              <a:schemeClr val="accent1">
                <a:lumMod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10981865" y="851114"/>
            <a:ext cx="236955" cy="236955"/>
          </a:xfrm>
          <a:prstGeom prst="diamond">
            <a:avLst/>
          </a:prstGeom>
          <a:solidFill>
            <a:schemeClr val="accent1"/>
          </a:solidFill>
          <a:ln w="12700" cap="flat">
            <a:solidFill>
              <a:schemeClr val="accent1">
                <a:shade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5122090" y="1772565"/>
            <a:ext cx="6174449" cy="21038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谢谢大家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3428484"/>
            <a:ext cx="12192000" cy="343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343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1767" y="365760"/>
            <a:ext cx="11308466" cy="6126480"/>
          </a:xfrm>
          <a:prstGeom prst="roundRect">
            <a:avLst>
              <a:gd name="adj" fmla="val 3190"/>
            </a:avLst>
          </a:prstGeom>
          <a:solidFill>
            <a:schemeClr val="bg1">
              <a:alpha val="70000"/>
            </a:schemeClr>
          </a:solidFill>
          <a:ln w="12700" cap="sq">
            <a:noFill/>
            <a:miter/>
          </a:ln>
          <a:effectLst>
            <a:outerShdw blurRad="63500" algn="c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378" y="555815"/>
            <a:ext cx="10965244" cy="5746371"/>
          </a:xfrm>
          <a:prstGeom prst="rect">
            <a:avLst/>
          </a:prstGeom>
          <a:solidFill>
            <a:schemeClr val="bg1">
              <a:alpha val="90000"/>
            </a:schemeClr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700000">
            <a:off x="-296835" y="5962354"/>
            <a:ext cx="1636037" cy="1091429"/>
          </a:xfrm>
          <a:custGeom>
            <a:avLst/>
            <a:gdLst>
              <a:gd name="connsiteX0" fmla="*/ 580950 w 1636037"/>
              <a:gd name="connsiteY0" fmla="*/ 1045710 h 1091429"/>
              <a:gd name="connsiteX1" fmla="*/ 827293 w 1636037"/>
              <a:gd name="connsiteY1" fmla="*/ 1045710 h 1091429"/>
              <a:gd name="connsiteX2" fmla="*/ 781574 w 1636037"/>
              <a:gd name="connsiteY2" fmla="*/ 1091429 h 1091429"/>
              <a:gd name="connsiteX3" fmla="*/ 626669 w 1636037"/>
              <a:gd name="connsiteY3" fmla="*/ 1091429 h 1091429"/>
              <a:gd name="connsiteX4" fmla="*/ 464760 w 1636037"/>
              <a:gd name="connsiteY4" fmla="*/ 929520 h 1091429"/>
              <a:gd name="connsiteX5" fmla="*/ 943482 w 1636037"/>
              <a:gd name="connsiteY5" fmla="*/ 929520 h 1091429"/>
              <a:gd name="connsiteX6" fmla="*/ 897763 w 1636037"/>
              <a:gd name="connsiteY6" fmla="*/ 975239 h 1091429"/>
              <a:gd name="connsiteX7" fmla="*/ 510478 w 1636037"/>
              <a:gd name="connsiteY7" fmla="*/ 975239 h 1091429"/>
              <a:gd name="connsiteX8" fmla="*/ 348571 w 1636037"/>
              <a:gd name="connsiteY8" fmla="*/ 813330 h 1091429"/>
              <a:gd name="connsiteX9" fmla="*/ 1059674 w 1636037"/>
              <a:gd name="connsiteY9" fmla="*/ 813330 h 1091429"/>
              <a:gd name="connsiteX10" fmla="*/ 1013955 w 1636037"/>
              <a:gd name="connsiteY10" fmla="*/ 859049 h 1091429"/>
              <a:gd name="connsiteX11" fmla="*/ 394290 w 1636037"/>
              <a:gd name="connsiteY11" fmla="*/ 859049 h 1091429"/>
              <a:gd name="connsiteX12" fmla="*/ 232380 w 1636037"/>
              <a:gd name="connsiteY12" fmla="*/ 697140 h 1091429"/>
              <a:gd name="connsiteX13" fmla="*/ 1175863 w 1636037"/>
              <a:gd name="connsiteY13" fmla="*/ 697140 h 1091429"/>
              <a:gd name="connsiteX14" fmla="*/ 1130144 w 1636037"/>
              <a:gd name="connsiteY14" fmla="*/ 742859 h 1091429"/>
              <a:gd name="connsiteX15" fmla="*/ 278099 w 1636037"/>
              <a:gd name="connsiteY15" fmla="*/ 742859 h 1091429"/>
              <a:gd name="connsiteX16" fmla="*/ 116192 w 1636037"/>
              <a:gd name="connsiteY16" fmla="*/ 580950 h 1091429"/>
              <a:gd name="connsiteX17" fmla="*/ 1292054 w 1636037"/>
              <a:gd name="connsiteY17" fmla="*/ 580950 h 1091429"/>
              <a:gd name="connsiteX18" fmla="*/ 1246335 w 1636037"/>
              <a:gd name="connsiteY18" fmla="*/ 626669 h 1091429"/>
              <a:gd name="connsiteX19" fmla="*/ 161911 w 1636037"/>
              <a:gd name="connsiteY19" fmla="*/ 626669 h 1091429"/>
              <a:gd name="connsiteX20" fmla="*/ 508187 w 1636037"/>
              <a:gd name="connsiteY20" fmla="*/ 45719 h 1091429"/>
              <a:gd name="connsiteX21" fmla="*/ 576340 w 1636037"/>
              <a:gd name="connsiteY21" fmla="*/ 21881 h 1091429"/>
              <a:gd name="connsiteX22" fmla="*/ 665956 w 1636037"/>
              <a:gd name="connsiteY22" fmla="*/ 0 h 1091429"/>
              <a:gd name="connsiteX23" fmla="*/ 1142674 w 1636037"/>
              <a:gd name="connsiteY23" fmla="*/ 0 h 1091429"/>
              <a:gd name="connsiteX24" fmla="*/ 1232292 w 1636037"/>
              <a:gd name="connsiteY24" fmla="*/ 21881 h 1091429"/>
              <a:gd name="connsiteX25" fmla="*/ 1300444 w 1636037"/>
              <a:gd name="connsiteY25" fmla="*/ 45719 h 1091429"/>
              <a:gd name="connsiteX26" fmla="*/ 0 w 1636037"/>
              <a:gd name="connsiteY26" fmla="*/ 464760 h 1091429"/>
              <a:gd name="connsiteX27" fmla="*/ 1408242 w 1636037"/>
              <a:gd name="connsiteY27" fmla="*/ 464760 h 1091429"/>
              <a:gd name="connsiteX28" fmla="*/ 1362523 w 1636037"/>
              <a:gd name="connsiteY28" fmla="*/ 510479 h 1091429"/>
              <a:gd name="connsiteX29" fmla="*/ 45718 w 1636037"/>
              <a:gd name="connsiteY29" fmla="*/ 510479 h 1091429"/>
              <a:gd name="connsiteX30" fmla="*/ 274386 w 1636037"/>
              <a:gd name="connsiteY30" fmla="*/ 161909 h 1091429"/>
              <a:gd name="connsiteX31" fmla="*/ 351753 w 1636037"/>
              <a:gd name="connsiteY31" fmla="*/ 116190 h 1091429"/>
              <a:gd name="connsiteX32" fmla="*/ 1456878 w 1636037"/>
              <a:gd name="connsiteY32" fmla="*/ 116190 h 1091429"/>
              <a:gd name="connsiteX33" fmla="*/ 1534246 w 1636037"/>
              <a:gd name="connsiteY33" fmla="*/ 161909 h 1091429"/>
              <a:gd name="connsiteX34" fmla="*/ 127084 w 1636037"/>
              <a:gd name="connsiteY34" fmla="*/ 278099 h 1091429"/>
              <a:gd name="connsiteX35" fmla="*/ 177252 w 1636037"/>
              <a:gd name="connsiteY35" fmla="*/ 232754 h 1091429"/>
              <a:gd name="connsiteX36" fmla="*/ 177761 w 1636037"/>
              <a:gd name="connsiteY36" fmla="*/ 232380 h 1091429"/>
              <a:gd name="connsiteX37" fmla="*/ 1630869 w 1636037"/>
              <a:gd name="connsiteY37" fmla="*/ 232380 h 1091429"/>
              <a:gd name="connsiteX38" fmla="*/ 1631378 w 1636037"/>
              <a:gd name="connsiteY38" fmla="*/ 232754 h 1091429"/>
              <a:gd name="connsiteX39" fmla="*/ 1636037 w 1636037"/>
              <a:gd name="connsiteY39" fmla="*/ 236965 h 1091429"/>
              <a:gd name="connsiteX40" fmla="*/ 1594903 w 1636037"/>
              <a:gd name="connsiteY40" fmla="*/ 278099 h 1091429"/>
              <a:gd name="connsiteX41" fmla="*/ 56559 w 1636037"/>
              <a:gd name="connsiteY41" fmla="*/ 348570 h 1091429"/>
              <a:gd name="connsiteX42" fmla="*/ 1524434 w 1636037"/>
              <a:gd name="connsiteY42" fmla="*/ 348570 h 1091429"/>
              <a:gd name="connsiteX43" fmla="*/ 1478715 w 1636037"/>
              <a:gd name="connsiteY43" fmla="*/ 394289 h 1091429"/>
              <a:gd name="connsiteX44" fmla="*/ 15236 w 1636037"/>
              <a:gd name="connsiteY44" fmla="*/ 394289 h 1091429"/>
            </a:gdLst>
            <a:ahLst/>
            <a:cxnLst/>
            <a:rect l="l" t="t" r="r" b="b"/>
            <a:pathLst>
              <a:path w="1636037" h="1091429">
                <a:moveTo>
                  <a:pt x="580950" y="1045710"/>
                </a:moveTo>
                <a:lnTo>
                  <a:pt x="827293" y="1045710"/>
                </a:lnTo>
                <a:lnTo>
                  <a:pt x="781574" y="1091429"/>
                </a:lnTo>
                <a:lnTo>
                  <a:pt x="626669" y="1091429"/>
                </a:lnTo>
                <a:close/>
                <a:moveTo>
                  <a:pt x="464760" y="929520"/>
                </a:moveTo>
                <a:lnTo>
                  <a:pt x="943482" y="929520"/>
                </a:lnTo>
                <a:lnTo>
                  <a:pt x="897763" y="975239"/>
                </a:lnTo>
                <a:lnTo>
                  <a:pt x="510478" y="975239"/>
                </a:lnTo>
                <a:close/>
                <a:moveTo>
                  <a:pt x="348571" y="813330"/>
                </a:moveTo>
                <a:lnTo>
                  <a:pt x="1059674" y="813330"/>
                </a:lnTo>
                <a:lnTo>
                  <a:pt x="1013955" y="859049"/>
                </a:lnTo>
                <a:lnTo>
                  <a:pt x="394290" y="859049"/>
                </a:lnTo>
                <a:close/>
                <a:moveTo>
                  <a:pt x="232380" y="697140"/>
                </a:moveTo>
                <a:lnTo>
                  <a:pt x="1175863" y="697140"/>
                </a:lnTo>
                <a:lnTo>
                  <a:pt x="1130144" y="742859"/>
                </a:lnTo>
                <a:lnTo>
                  <a:pt x="278099" y="742859"/>
                </a:lnTo>
                <a:close/>
                <a:moveTo>
                  <a:pt x="116192" y="580950"/>
                </a:moveTo>
                <a:lnTo>
                  <a:pt x="1292054" y="580950"/>
                </a:lnTo>
                <a:lnTo>
                  <a:pt x="1246335" y="626669"/>
                </a:lnTo>
                <a:lnTo>
                  <a:pt x="161911" y="626669"/>
                </a:lnTo>
                <a:close/>
                <a:moveTo>
                  <a:pt x="508187" y="45719"/>
                </a:moveTo>
                <a:lnTo>
                  <a:pt x="576340" y="21881"/>
                </a:lnTo>
                <a:lnTo>
                  <a:pt x="665956" y="0"/>
                </a:lnTo>
                <a:lnTo>
                  <a:pt x="1142674" y="0"/>
                </a:lnTo>
                <a:lnTo>
                  <a:pt x="1232292" y="21881"/>
                </a:lnTo>
                <a:lnTo>
                  <a:pt x="1300444" y="45719"/>
                </a:lnTo>
                <a:close/>
                <a:moveTo>
                  <a:pt x="0" y="464760"/>
                </a:moveTo>
                <a:lnTo>
                  <a:pt x="1408242" y="464760"/>
                </a:lnTo>
                <a:lnTo>
                  <a:pt x="1362523" y="510479"/>
                </a:lnTo>
                <a:lnTo>
                  <a:pt x="45718" y="510479"/>
                </a:lnTo>
                <a:close/>
                <a:moveTo>
                  <a:pt x="274386" y="161909"/>
                </a:moveTo>
                <a:lnTo>
                  <a:pt x="351753" y="116190"/>
                </a:lnTo>
                <a:lnTo>
                  <a:pt x="1456878" y="116190"/>
                </a:lnTo>
                <a:lnTo>
                  <a:pt x="1534246" y="161909"/>
                </a:lnTo>
                <a:close/>
                <a:moveTo>
                  <a:pt x="127084" y="278099"/>
                </a:moveTo>
                <a:lnTo>
                  <a:pt x="177252" y="232754"/>
                </a:lnTo>
                <a:lnTo>
                  <a:pt x="177761" y="232380"/>
                </a:lnTo>
                <a:lnTo>
                  <a:pt x="1630869" y="232380"/>
                </a:lnTo>
                <a:lnTo>
                  <a:pt x="1631378" y="232754"/>
                </a:lnTo>
                <a:lnTo>
                  <a:pt x="1636037" y="236965"/>
                </a:lnTo>
                <a:lnTo>
                  <a:pt x="1594903" y="278099"/>
                </a:lnTo>
                <a:close/>
                <a:moveTo>
                  <a:pt x="56559" y="348570"/>
                </a:moveTo>
                <a:lnTo>
                  <a:pt x="1524434" y="348570"/>
                </a:lnTo>
                <a:lnTo>
                  <a:pt x="1478715" y="394289"/>
                </a:lnTo>
                <a:lnTo>
                  <a:pt x="15236" y="3942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2700000">
            <a:off x="-4512" y="6862218"/>
            <a:ext cx="13962" cy="6981"/>
          </a:xfrm>
          <a:custGeom>
            <a:avLst/>
            <a:gdLst>
              <a:gd name="connsiteX0" fmla="*/ 0 w 13962"/>
              <a:gd name="connsiteY0" fmla="*/ 0 h 6981"/>
              <a:gd name="connsiteX1" fmla="*/ 13962 w 13962"/>
              <a:gd name="connsiteY1" fmla="*/ 0 h 6981"/>
              <a:gd name="connsiteX2" fmla="*/ 6981 w 13962"/>
              <a:gd name="connsiteY2" fmla="*/ 6981 h 6981"/>
            </a:gdLst>
            <a:ahLst/>
            <a:cxnLst/>
            <a:rect l="l" t="t" r="r" b="b"/>
            <a:pathLst>
              <a:path w="13962" h="6981">
                <a:moveTo>
                  <a:pt x="0" y="0"/>
                </a:moveTo>
                <a:lnTo>
                  <a:pt x="13962" y="0"/>
                </a:lnTo>
                <a:lnTo>
                  <a:pt x="6981" y="6981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7337370" y="1689833"/>
            <a:ext cx="3918799" cy="3918799"/>
          </a:xfrm>
          <a:prstGeom prst="round2DiagRect">
            <a:avLst>
              <a:gd name="adj1" fmla="val 29139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alphaModFix/>
          </a:blip>
          <a:srcRect l="16496" r="16496"/>
          <a:stretch>
            <a:fillRect/>
          </a:stretch>
        </p:blipFill>
        <p:spPr>
          <a:xfrm flipH="1">
            <a:off x="7437158" y="1814373"/>
            <a:ext cx="3709740" cy="3689765"/>
          </a:xfrm>
          <a:custGeom>
            <a:avLst/>
            <a:gdLst>
              <a:gd name="connsiteX0" fmla="*/ 846308 w 3522516"/>
              <a:gd name="connsiteY0" fmla="*/ 0 h 3503549"/>
              <a:gd name="connsiteX1" fmla="*/ 3522516 w 3522516"/>
              <a:gd name="connsiteY1" fmla="*/ 0 h 3503549"/>
              <a:gd name="connsiteX2" fmla="*/ 3522516 w 3522516"/>
              <a:gd name="connsiteY2" fmla="*/ 2479318 h 3503549"/>
              <a:gd name="connsiteX3" fmla="*/ 2601036 w 3522516"/>
              <a:gd name="connsiteY3" fmla="*/ 3500445 h 3503549"/>
              <a:gd name="connsiteX4" fmla="*/ 2539559 w 3522516"/>
              <a:gd name="connsiteY4" fmla="*/ 3503549 h 3503549"/>
              <a:gd name="connsiteX5" fmla="*/ 0 w 3522516"/>
              <a:gd name="connsiteY5" fmla="*/ 3503549 h 3503549"/>
              <a:gd name="connsiteX6" fmla="*/ 0 w 3522516"/>
              <a:gd name="connsiteY6" fmla="*/ 1009654 h 3503549"/>
              <a:gd name="connsiteX7" fmla="*/ 819566 w 3522516"/>
              <a:gd name="connsiteY7" fmla="*/ 4081 h 3503549"/>
            </a:gdLst>
            <a:ahLst/>
            <a:cxnLst/>
            <a:rect l="l" t="t" r="r" b="b"/>
            <a:pathLst>
              <a:path w="3522516" h="3503549">
                <a:moveTo>
                  <a:pt x="846308" y="0"/>
                </a:moveTo>
                <a:lnTo>
                  <a:pt x="3522516" y="0"/>
                </a:lnTo>
                <a:lnTo>
                  <a:pt x="3522516" y="2479318"/>
                </a:lnTo>
                <a:cubicBezTo>
                  <a:pt x="3522516" y="3010767"/>
                  <a:pt x="3118617" y="3447882"/>
                  <a:pt x="2601036" y="3500445"/>
                </a:cubicBezTo>
                <a:lnTo>
                  <a:pt x="2539559" y="3503549"/>
                </a:lnTo>
                <a:lnTo>
                  <a:pt x="0" y="3503549"/>
                </a:lnTo>
                <a:lnTo>
                  <a:pt x="0" y="1009654"/>
                </a:lnTo>
                <a:cubicBezTo>
                  <a:pt x="0" y="513635"/>
                  <a:pt x="351841" y="99792"/>
                  <a:pt x="819566" y="408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7226343" y="1570338"/>
            <a:ext cx="4029826" cy="4029826"/>
          </a:xfrm>
          <a:prstGeom prst="round2DiagRect">
            <a:avLst>
              <a:gd name="adj1" fmla="val 29139"/>
              <a:gd name="adj2" fmla="val 0"/>
            </a:avLst>
          </a:prstGeom>
          <a:blipFill rotWithShape="1">
            <a:blip r:embed="rId3"/>
            <a:stretch>
              <a:fillRect/>
            </a:stretch>
          </a:blipFill>
          <a:ln w="34925" cap="sq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81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37831" y="3281774"/>
            <a:ext cx="5616542" cy="17356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三农核心概念解读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301025" y="2310610"/>
            <a:ext cx="1994082" cy="7699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065231" y="2499037"/>
            <a:ext cx="45719" cy="468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03404" y="1333282"/>
            <a:ext cx="1063803" cy="1747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5646" y="3144802"/>
            <a:ext cx="936000" cy="4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V="1">
            <a:off x="1508733" y="3158752"/>
            <a:ext cx="2664000" cy="18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0644168" y="771200"/>
            <a:ext cx="612001" cy="347695"/>
          </a:xfrm>
          <a:custGeom>
            <a:avLst/>
            <a:gdLst>
              <a:gd name="connsiteX0" fmla="*/ 233120 w 612001"/>
              <a:gd name="connsiteY0" fmla="*/ 324834 h 347695"/>
              <a:gd name="connsiteX1" fmla="*/ 233120 w 612001"/>
              <a:gd name="connsiteY1" fmla="*/ 324835 h 347695"/>
              <a:gd name="connsiteX2" fmla="*/ 233120 w 612001"/>
              <a:gd name="connsiteY2" fmla="*/ 324835 h 347695"/>
              <a:gd name="connsiteX3" fmla="*/ 255980 w 612001"/>
              <a:gd name="connsiteY3" fmla="*/ 301975 h 347695"/>
              <a:gd name="connsiteX4" fmla="*/ 354261 w 612001"/>
              <a:gd name="connsiteY4" fmla="*/ 301975 h 347695"/>
              <a:gd name="connsiteX5" fmla="*/ 377121 w 612001"/>
              <a:gd name="connsiteY5" fmla="*/ 324835 h 347695"/>
              <a:gd name="connsiteX6" fmla="*/ 377120 w 612001"/>
              <a:gd name="connsiteY6" fmla="*/ 324835 h 347695"/>
              <a:gd name="connsiteX7" fmla="*/ 354260 w 612001"/>
              <a:gd name="connsiteY7" fmla="*/ 347695 h 347695"/>
              <a:gd name="connsiteX8" fmla="*/ 255980 w 612001"/>
              <a:gd name="connsiteY8" fmla="*/ 347694 h 347695"/>
              <a:gd name="connsiteX9" fmla="*/ 239816 w 612001"/>
              <a:gd name="connsiteY9" fmla="*/ 340998 h 347695"/>
              <a:gd name="connsiteX10" fmla="*/ 233120 w 612001"/>
              <a:gd name="connsiteY10" fmla="*/ 324835 h 347695"/>
              <a:gd name="connsiteX11" fmla="*/ 239816 w 612001"/>
              <a:gd name="connsiteY11" fmla="*/ 308671 h 347695"/>
              <a:gd name="connsiteX12" fmla="*/ 255980 w 612001"/>
              <a:gd name="connsiteY12" fmla="*/ 301975 h 347695"/>
              <a:gd name="connsiteX13" fmla="*/ 161120 w 612001"/>
              <a:gd name="connsiteY13" fmla="*/ 224175 h 347695"/>
              <a:gd name="connsiteX14" fmla="*/ 161120 w 612001"/>
              <a:gd name="connsiteY14" fmla="*/ 224176 h 347695"/>
              <a:gd name="connsiteX15" fmla="*/ 161120 w 612001"/>
              <a:gd name="connsiteY15" fmla="*/ 224176 h 347695"/>
              <a:gd name="connsiteX16" fmla="*/ 183980 w 612001"/>
              <a:gd name="connsiteY16" fmla="*/ 201316 h 347695"/>
              <a:gd name="connsiteX17" fmla="*/ 426261 w 612001"/>
              <a:gd name="connsiteY17" fmla="*/ 201316 h 347695"/>
              <a:gd name="connsiteX18" fmla="*/ 449121 w 612001"/>
              <a:gd name="connsiteY18" fmla="*/ 224176 h 347695"/>
              <a:gd name="connsiteX19" fmla="*/ 449120 w 612001"/>
              <a:gd name="connsiteY19" fmla="*/ 224176 h 347695"/>
              <a:gd name="connsiteX20" fmla="*/ 426260 w 612001"/>
              <a:gd name="connsiteY20" fmla="*/ 247036 h 347695"/>
              <a:gd name="connsiteX21" fmla="*/ 183980 w 612001"/>
              <a:gd name="connsiteY21" fmla="*/ 247035 h 347695"/>
              <a:gd name="connsiteX22" fmla="*/ 167816 w 612001"/>
              <a:gd name="connsiteY22" fmla="*/ 240339 h 347695"/>
              <a:gd name="connsiteX23" fmla="*/ 161120 w 612001"/>
              <a:gd name="connsiteY23" fmla="*/ 224176 h 347695"/>
              <a:gd name="connsiteX24" fmla="*/ 167816 w 612001"/>
              <a:gd name="connsiteY24" fmla="*/ 208012 h 347695"/>
              <a:gd name="connsiteX25" fmla="*/ 183980 w 612001"/>
              <a:gd name="connsiteY25" fmla="*/ 201316 h 347695"/>
              <a:gd name="connsiteX26" fmla="*/ 71120 w 612001"/>
              <a:gd name="connsiteY26" fmla="*/ 123517 h 347695"/>
              <a:gd name="connsiteX27" fmla="*/ 71120 w 612001"/>
              <a:gd name="connsiteY27" fmla="*/ 123518 h 347695"/>
              <a:gd name="connsiteX28" fmla="*/ 71120 w 612001"/>
              <a:gd name="connsiteY28" fmla="*/ 123518 h 347695"/>
              <a:gd name="connsiteX29" fmla="*/ 93980 w 612001"/>
              <a:gd name="connsiteY29" fmla="*/ 100658 h 347695"/>
              <a:gd name="connsiteX30" fmla="*/ 516261 w 612001"/>
              <a:gd name="connsiteY30" fmla="*/ 100658 h 347695"/>
              <a:gd name="connsiteX31" fmla="*/ 539121 w 612001"/>
              <a:gd name="connsiteY31" fmla="*/ 123518 h 347695"/>
              <a:gd name="connsiteX32" fmla="*/ 539120 w 612001"/>
              <a:gd name="connsiteY32" fmla="*/ 123518 h 347695"/>
              <a:gd name="connsiteX33" fmla="*/ 516260 w 612001"/>
              <a:gd name="connsiteY33" fmla="*/ 146378 h 347695"/>
              <a:gd name="connsiteX34" fmla="*/ 93980 w 612001"/>
              <a:gd name="connsiteY34" fmla="*/ 146377 h 347695"/>
              <a:gd name="connsiteX35" fmla="*/ 77816 w 612001"/>
              <a:gd name="connsiteY35" fmla="*/ 139681 h 347695"/>
              <a:gd name="connsiteX36" fmla="*/ 71120 w 612001"/>
              <a:gd name="connsiteY36" fmla="*/ 123518 h 347695"/>
              <a:gd name="connsiteX37" fmla="*/ 77816 w 612001"/>
              <a:gd name="connsiteY37" fmla="*/ 107354 h 347695"/>
              <a:gd name="connsiteX38" fmla="*/ 93980 w 612001"/>
              <a:gd name="connsiteY38" fmla="*/ 100658 h 347695"/>
              <a:gd name="connsiteX39" fmla="*/ 0 w 612001"/>
              <a:gd name="connsiteY39" fmla="*/ 22859 h 347695"/>
              <a:gd name="connsiteX40" fmla="*/ 0 w 612001"/>
              <a:gd name="connsiteY40" fmla="*/ 22860 h 347695"/>
              <a:gd name="connsiteX41" fmla="*/ 0 w 612001"/>
              <a:gd name="connsiteY41" fmla="*/ 22860 h 347695"/>
              <a:gd name="connsiteX42" fmla="*/ 22860 w 612001"/>
              <a:gd name="connsiteY42" fmla="*/ 0 h 347695"/>
              <a:gd name="connsiteX43" fmla="*/ 589141 w 612001"/>
              <a:gd name="connsiteY43" fmla="*/ 0 h 347695"/>
              <a:gd name="connsiteX44" fmla="*/ 612001 w 612001"/>
              <a:gd name="connsiteY44" fmla="*/ 22860 h 347695"/>
              <a:gd name="connsiteX45" fmla="*/ 612000 w 612001"/>
              <a:gd name="connsiteY45" fmla="*/ 22860 h 347695"/>
              <a:gd name="connsiteX46" fmla="*/ 589140 w 612001"/>
              <a:gd name="connsiteY46" fmla="*/ 45720 h 347695"/>
              <a:gd name="connsiteX47" fmla="*/ 22860 w 612001"/>
              <a:gd name="connsiteY47" fmla="*/ 45719 h 347695"/>
              <a:gd name="connsiteX48" fmla="*/ 6696 w 612001"/>
              <a:gd name="connsiteY48" fmla="*/ 39023 h 347695"/>
              <a:gd name="connsiteX49" fmla="*/ 0 w 612001"/>
              <a:gd name="connsiteY49" fmla="*/ 22860 h 347695"/>
              <a:gd name="connsiteX50" fmla="*/ 6696 w 612001"/>
              <a:gd name="connsiteY50" fmla="*/ 6696 h 347695"/>
              <a:gd name="connsiteX51" fmla="*/ 22860 w 612001"/>
              <a:gd name="connsiteY51" fmla="*/ 0 h 347695"/>
            </a:gdLst>
            <a:ahLst/>
            <a:cxnLst/>
            <a:rect l="l" t="t" r="r" b="b"/>
            <a:pathLst>
              <a:path w="612001" h="347695">
                <a:moveTo>
                  <a:pt x="233120" y="324834"/>
                </a:moveTo>
                <a:lnTo>
                  <a:pt x="233120" y="324835"/>
                </a:lnTo>
                <a:lnTo>
                  <a:pt x="233120" y="324835"/>
                </a:lnTo>
                <a:close/>
                <a:moveTo>
                  <a:pt x="255980" y="301975"/>
                </a:moveTo>
                <a:lnTo>
                  <a:pt x="354261" y="301975"/>
                </a:lnTo>
                <a:cubicBezTo>
                  <a:pt x="366886" y="301975"/>
                  <a:pt x="377121" y="312210"/>
                  <a:pt x="377121" y="324835"/>
                </a:cubicBezTo>
                <a:lnTo>
                  <a:pt x="377120" y="324835"/>
                </a:lnTo>
                <a:cubicBezTo>
                  <a:pt x="377120" y="337460"/>
                  <a:pt x="366885" y="347695"/>
                  <a:pt x="354260" y="347695"/>
                </a:cubicBezTo>
                <a:lnTo>
                  <a:pt x="255980" y="347694"/>
                </a:lnTo>
                <a:cubicBezTo>
                  <a:pt x="249668" y="347694"/>
                  <a:pt x="243953" y="345135"/>
                  <a:pt x="239816" y="340998"/>
                </a:cubicBezTo>
                <a:lnTo>
                  <a:pt x="233120" y="324835"/>
                </a:lnTo>
                <a:lnTo>
                  <a:pt x="239816" y="308671"/>
                </a:lnTo>
                <a:cubicBezTo>
                  <a:pt x="243953" y="304534"/>
                  <a:pt x="249668" y="301975"/>
                  <a:pt x="255980" y="301975"/>
                </a:cubicBezTo>
                <a:close/>
                <a:moveTo>
                  <a:pt x="161120" y="224175"/>
                </a:moveTo>
                <a:lnTo>
                  <a:pt x="161120" y="224176"/>
                </a:lnTo>
                <a:lnTo>
                  <a:pt x="161120" y="224176"/>
                </a:lnTo>
                <a:close/>
                <a:moveTo>
                  <a:pt x="183980" y="201316"/>
                </a:moveTo>
                <a:lnTo>
                  <a:pt x="426261" y="201316"/>
                </a:lnTo>
                <a:cubicBezTo>
                  <a:pt x="438886" y="201316"/>
                  <a:pt x="449121" y="211551"/>
                  <a:pt x="449121" y="224176"/>
                </a:cubicBezTo>
                <a:lnTo>
                  <a:pt x="449120" y="224176"/>
                </a:lnTo>
                <a:cubicBezTo>
                  <a:pt x="449120" y="236801"/>
                  <a:pt x="438885" y="247036"/>
                  <a:pt x="426260" y="247036"/>
                </a:cubicBezTo>
                <a:lnTo>
                  <a:pt x="183980" y="247035"/>
                </a:lnTo>
                <a:cubicBezTo>
                  <a:pt x="177668" y="247035"/>
                  <a:pt x="171953" y="244476"/>
                  <a:pt x="167816" y="240339"/>
                </a:cubicBezTo>
                <a:lnTo>
                  <a:pt x="161120" y="224176"/>
                </a:lnTo>
                <a:lnTo>
                  <a:pt x="167816" y="208012"/>
                </a:lnTo>
                <a:cubicBezTo>
                  <a:pt x="171953" y="203875"/>
                  <a:pt x="177668" y="201316"/>
                  <a:pt x="183980" y="201316"/>
                </a:cubicBezTo>
                <a:close/>
                <a:moveTo>
                  <a:pt x="71120" y="123517"/>
                </a:moveTo>
                <a:lnTo>
                  <a:pt x="71120" y="123518"/>
                </a:lnTo>
                <a:lnTo>
                  <a:pt x="71120" y="123518"/>
                </a:lnTo>
                <a:close/>
                <a:moveTo>
                  <a:pt x="93980" y="100658"/>
                </a:moveTo>
                <a:lnTo>
                  <a:pt x="516261" y="100658"/>
                </a:lnTo>
                <a:cubicBezTo>
                  <a:pt x="528886" y="100658"/>
                  <a:pt x="539121" y="110893"/>
                  <a:pt x="539121" y="123518"/>
                </a:cubicBezTo>
                <a:lnTo>
                  <a:pt x="539120" y="123518"/>
                </a:lnTo>
                <a:cubicBezTo>
                  <a:pt x="539120" y="136143"/>
                  <a:pt x="528885" y="146378"/>
                  <a:pt x="516260" y="146378"/>
                </a:cubicBezTo>
                <a:lnTo>
                  <a:pt x="93980" y="146377"/>
                </a:lnTo>
                <a:cubicBezTo>
                  <a:pt x="87668" y="146377"/>
                  <a:pt x="81953" y="143818"/>
                  <a:pt x="77816" y="139681"/>
                </a:cubicBezTo>
                <a:lnTo>
                  <a:pt x="71120" y="123518"/>
                </a:lnTo>
                <a:lnTo>
                  <a:pt x="77816" y="107354"/>
                </a:lnTo>
                <a:cubicBezTo>
                  <a:pt x="81953" y="103217"/>
                  <a:pt x="87668" y="100658"/>
                  <a:pt x="93980" y="100658"/>
                </a:cubicBezTo>
                <a:close/>
                <a:moveTo>
                  <a:pt x="0" y="22859"/>
                </a:moveTo>
                <a:lnTo>
                  <a:pt x="0" y="22860"/>
                </a:lnTo>
                <a:lnTo>
                  <a:pt x="0" y="22860"/>
                </a:lnTo>
                <a:close/>
                <a:moveTo>
                  <a:pt x="22860" y="0"/>
                </a:moveTo>
                <a:lnTo>
                  <a:pt x="589141" y="0"/>
                </a:lnTo>
                <a:cubicBezTo>
                  <a:pt x="601766" y="0"/>
                  <a:pt x="612001" y="10235"/>
                  <a:pt x="612001" y="22860"/>
                </a:cubicBezTo>
                <a:lnTo>
                  <a:pt x="612000" y="22860"/>
                </a:lnTo>
                <a:cubicBezTo>
                  <a:pt x="612000" y="35485"/>
                  <a:pt x="601765" y="45720"/>
                  <a:pt x="589140" y="45720"/>
                </a:cubicBezTo>
                <a:lnTo>
                  <a:pt x="22860" y="45719"/>
                </a:lnTo>
                <a:cubicBezTo>
                  <a:pt x="16548" y="45719"/>
                  <a:pt x="10833" y="43160"/>
                  <a:pt x="6696" y="39023"/>
                </a:cubicBezTo>
                <a:lnTo>
                  <a:pt x="0" y="22860"/>
                </a:lnTo>
                <a:lnTo>
                  <a:pt x="6696" y="6696"/>
                </a:lnTo>
                <a:cubicBezTo>
                  <a:pt x="10833" y="2559"/>
                  <a:pt x="16548" y="0"/>
                  <a:pt x="2286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573942" y="1568882"/>
            <a:ext cx="4580848" cy="4073028"/>
          </a:xfrm>
          <a:prstGeom prst="hexagon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436084" y="1568882"/>
            <a:ext cx="4580848" cy="4073028"/>
          </a:xfrm>
          <a:prstGeom prst="hexagon">
            <a:avLst/>
          </a:prstGeom>
          <a:solidFill>
            <a:schemeClr val="bg1"/>
          </a:soli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528801" y="1568882"/>
            <a:ext cx="4580848" cy="4073028"/>
          </a:xfrm>
          <a:prstGeom prst="hexagon">
            <a:avLst/>
          </a:prstGeom>
          <a:solidFill>
            <a:schemeClr val="accent1"/>
          </a:soli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390944" y="1568882"/>
            <a:ext cx="4580848" cy="4073028"/>
          </a:xfrm>
          <a:prstGeom prst="hexagon">
            <a:avLst/>
          </a:prstGeom>
          <a:solidFill>
            <a:schemeClr val="bg1"/>
          </a:soli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385810" y="1757849"/>
            <a:ext cx="959489" cy="827146"/>
          </a:xfrm>
          <a:prstGeom prst="hexagon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334770" y="1755975"/>
            <a:ext cx="959489" cy="827146"/>
          </a:xfrm>
          <a:prstGeom prst="hexagon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298533" y="1909812"/>
            <a:ext cx="1130300" cy="4851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247493" y="1917846"/>
            <a:ext cx="1134042" cy="50340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429588" y="1568882"/>
            <a:ext cx="2555281" cy="1067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农业生产分类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422172" y="1568882"/>
            <a:ext cx="2555281" cy="10673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农业经济占比变化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828287" y="2692048"/>
            <a:ext cx="3707875" cy="23880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我国农业涵盖种植业、畜牧业、渔业等，种植业是基础，粮食产量连续多年稳定在1.3万亿斤以上，保障国家粮食安全。
畜牧业发展迅速，肉类总产量达8900万吨，满足居民多样化需求；渔业产量6600万吨，水产品丰富市场供应。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820871" y="2692048"/>
            <a:ext cx="3741381" cy="23880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近年来，农业在国民经济中占比逐渐下降，但基础地位稳固。2023年农业增加值占GDP比重为7.3%，仍为经济稳定重要支撑。
农业产业链不断延伸，农产品加工业产值与农业总产值比达2.5:1，推动农业向高质量发展转型。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农业：生产分类与经济占比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8890779">
            <a:off x="7725830" y="1569128"/>
            <a:ext cx="1502146" cy="1502146"/>
          </a:xfrm>
          <a:prstGeom prst="roundRect">
            <a:avLst>
              <a:gd name="adj" fmla="val 3487"/>
            </a:avLst>
          </a:prstGeom>
          <a:noFill/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8890779">
            <a:off x="2923495" y="1615000"/>
            <a:ext cx="1502145" cy="1502145"/>
          </a:xfrm>
          <a:prstGeom prst="roundRect">
            <a:avLst>
              <a:gd name="adj" fmla="val 3487"/>
            </a:avLst>
          </a:prstGeom>
          <a:noFill/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0800000" flipV="1">
            <a:off x="1725972" y="3564146"/>
            <a:ext cx="3897191" cy="490655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18890779">
            <a:off x="3006712" y="1698217"/>
            <a:ext cx="1335712" cy="1335712"/>
          </a:xfrm>
          <a:prstGeom prst="roundRect">
            <a:avLst>
              <a:gd name="adj" fmla="val 3487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10800000" flipV="1">
            <a:off x="6541007" y="3564147"/>
            <a:ext cx="3871791" cy="490653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2"/>
          </a:solidFill>
          <a:ln cap="sq">
            <a:noFill/>
            <a:prstDash val="solid"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18890779">
            <a:off x="7809046" y="1652345"/>
            <a:ext cx="1335713" cy="1335713"/>
          </a:xfrm>
          <a:prstGeom prst="roundRect">
            <a:avLst>
              <a:gd name="adj" fmla="val 3487"/>
            </a:avLst>
          </a:prstGeom>
          <a:gradFill>
            <a:gsLst>
              <a:gs pos="0">
                <a:schemeClr val="accent2"/>
              </a:gs>
              <a:gs pos="100000">
                <a:schemeClr val="accent2">
                  <a:lumMod val="60000"/>
                  <a:lumOff val="40000"/>
                  <a:alpha val="100000"/>
                </a:schemeClr>
              </a:gs>
            </a:gsLst>
            <a:lin ang="16200000" scaled="0"/>
          </a:gradFill>
          <a:ln cap="sq">
            <a:noFill/>
            <a:prstDash val="solid"/>
            <a:miter/>
          </a:ln>
          <a:effectLst>
            <a:outerShdw blurRad="330200" dist="381000" dir="5400000" sx="90000" sy="90000" algn="t" rotWithShape="0">
              <a:schemeClr val="accent2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3211631" y="1860725"/>
            <a:ext cx="929215" cy="9228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827331" y="3626025"/>
            <a:ext cx="3659715" cy="3513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传统农村与新农村风貌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827331" y="4146725"/>
            <a:ext cx="3672415" cy="16213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传统农村房屋简陋、道路泥泞，生活设施匮乏；新农村建设后，白墙黛瓦、道路宽敞，村容村貌焕然一新。
新农村注重生态环境保护，绿化覆盖率大幅提升，乡村景观与自然和谐共生，成为宜居宜业之地。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012231" y="1860725"/>
            <a:ext cx="929215" cy="9228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40631" y="4146725"/>
            <a:ext cx="3672415" cy="16213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农村基础设施不断完善，村村通公路实现率达99.9%，水电供应稳定，网络覆盖率达98%，缩小城乡数字鸿沟。
公共服务逐步健全，农村教育、医疗、文化等设施不断优化，乡村学校标准化建设推进，远程医疗覆盖更多地区。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640631" y="3626025"/>
            <a:ext cx="3659715" cy="3513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农村基础设施与公共服务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农村：风貌对比与基础设施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909658" y="3372948"/>
            <a:ext cx="3746499" cy="16625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我国农民数量庞大，约5.5亿人，占总人口的39%；年龄结构老化，50岁以上占40%，劳动力更新面临挑战。
农民老龄化影响农业可持续发展，年轻劳动力外流加剧，农业生产经营后继乏人问题凸显。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883194" y="2972629"/>
            <a:ext cx="3775026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农民数量与年龄结构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35842" y="3372948"/>
            <a:ext cx="4142936" cy="16625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农民是农业生产主体，承担粮食生产重任，为国家粮食安全做出巨大贡献，是农村社会稳定基石。
随着农业现代化推进，农民职业化转型加速，新型职业农民成为乡村振兴主力军，引领农村产业发展。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21080" y="2972629"/>
            <a:ext cx="4204759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农民主体地位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5003279">
            <a:off x="5513182" y="2687270"/>
            <a:ext cx="1179855" cy="721232"/>
          </a:xfrm>
          <a:custGeom>
            <a:avLst/>
            <a:gdLst>
              <a:gd name="T0" fmla="*/ 1069975 w 674"/>
              <a:gd name="T1" fmla="*/ 654050 h 412"/>
              <a:gd name="T2" fmla="*/ 1065213 w 674"/>
              <a:gd name="T3" fmla="*/ 652463 h 412"/>
              <a:gd name="T4" fmla="*/ 0 w 674"/>
              <a:gd name="T5" fmla="*/ 522288 h 412"/>
              <a:gd name="T6" fmla="*/ 4763 w 674"/>
              <a:gd name="T7" fmla="*/ 519113 h 412"/>
              <a:gd name="T8" fmla="*/ 641350 w 674"/>
              <a:gd name="T9" fmla="*/ 0 h 412"/>
              <a:gd name="T10" fmla="*/ 1069975 w 674"/>
              <a:gd name="T11" fmla="*/ 654050 h 412"/>
              <a:gd name="T12" fmla="*/ 7938 w 674"/>
              <a:gd name="T13" fmla="*/ 519113 h 412"/>
              <a:gd name="T14" fmla="*/ 1062038 w 674"/>
              <a:gd name="T15" fmla="*/ 649288 h 412"/>
              <a:gd name="T16" fmla="*/ 641350 w 674"/>
              <a:gd name="T17" fmla="*/ 6350 h 412"/>
              <a:gd name="T18" fmla="*/ 7938 w 674"/>
              <a:gd name="T19" fmla="*/ 519113 h 41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/>
            <a:rect l="0" t="0" r="r" b="b"/>
            <a:pathLst>
              <a:path w="674" h="412">
                <a:moveTo>
                  <a:pt x="674" y="412"/>
                </a:moveTo>
                <a:lnTo>
                  <a:pt x="671" y="411"/>
                </a:lnTo>
                <a:lnTo>
                  <a:pt x="0" y="329"/>
                </a:lnTo>
                <a:lnTo>
                  <a:pt x="3" y="327"/>
                </a:lnTo>
                <a:lnTo>
                  <a:pt x="404" y="0"/>
                </a:lnTo>
                <a:lnTo>
                  <a:pt x="674" y="412"/>
                </a:lnTo>
                <a:close/>
                <a:moveTo>
                  <a:pt x="5" y="327"/>
                </a:moveTo>
                <a:lnTo>
                  <a:pt x="669" y="409"/>
                </a:lnTo>
                <a:lnTo>
                  <a:pt x="404" y="4"/>
                </a:lnTo>
                <a:lnTo>
                  <a:pt x="5" y="327"/>
                </a:lnTo>
                <a:close/>
              </a:path>
            </a:pathLst>
          </a:custGeom>
          <a:solidFill>
            <a:schemeClr val="accent1"/>
          </a:solidFill>
          <a:ln w="6350" cap="sq">
            <a:solidFill>
              <a:schemeClr val="accent1"/>
            </a:solidFill>
            <a:rou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5003279">
            <a:off x="5157971" y="2489523"/>
            <a:ext cx="666951" cy="749241"/>
          </a:xfrm>
          <a:custGeom>
            <a:avLst/>
            <a:gdLst>
              <a:gd name="T0" fmla="*/ 601663 w 381"/>
              <a:gd name="T1" fmla="*/ 679450 h 428"/>
              <a:gd name="T2" fmla="*/ 0 w 381"/>
              <a:gd name="T3" fmla="*/ 3175 h 428"/>
              <a:gd name="T4" fmla="*/ 1588 w 381"/>
              <a:gd name="T5" fmla="*/ 0 h 428"/>
              <a:gd name="T6" fmla="*/ 604838 w 381"/>
              <a:gd name="T7" fmla="*/ 677863 h 428"/>
              <a:gd name="T8" fmla="*/ 601663 w 381"/>
              <a:gd name="T9" fmla="*/ 679450 h 4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/>
            <a:rect l="0" t="0" r="r" b="b"/>
            <a:pathLst>
              <a:path w="381" h="428">
                <a:moveTo>
                  <a:pt x="379" y="428"/>
                </a:moveTo>
                <a:lnTo>
                  <a:pt x="0" y="2"/>
                </a:lnTo>
                <a:lnTo>
                  <a:pt x="1" y="0"/>
                </a:lnTo>
                <a:lnTo>
                  <a:pt x="381" y="427"/>
                </a:lnTo>
                <a:lnTo>
                  <a:pt x="379" y="428"/>
                </a:lnTo>
                <a:close/>
              </a:path>
            </a:pathLst>
          </a:custGeom>
          <a:solidFill>
            <a:schemeClr val="accent1"/>
          </a:solidFill>
          <a:ln w="6350" cap="sq">
            <a:solidFill>
              <a:schemeClr val="accent1"/>
            </a:solidFill>
            <a:rou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5003279">
            <a:off x="4854634" y="3458882"/>
            <a:ext cx="1239373" cy="719482"/>
          </a:xfrm>
          <a:custGeom>
            <a:avLst/>
            <a:gdLst>
              <a:gd name="T0" fmla="*/ 1123950 w 708"/>
              <a:gd name="T1" fmla="*/ 652463 h 411"/>
              <a:gd name="T2" fmla="*/ 0 w 708"/>
              <a:gd name="T3" fmla="*/ 552450 h 411"/>
              <a:gd name="T4" fmla="*/ 463550 w 708"/>
              <a:gd name="T5" fmla="*/ 0 h 411"/>
              <a:gd name="T6" fmla="*/ 465138 w 708"/>
              <a:gd name="T7" fmla="*/ 1588 h 411"/>
              <a:gd name="T8" fmla="*/ 1123950 w 708"/>
              <a:gd name="T9" fmla="*/ 652463 h 411"/>
              <a:gd name="T10" fmla="*/ 7938 w 708"/>
              <a:gd name="T11" fmla="*/ 547688 h 411"/>
              <a:gd name="T12" fmla="*/ 1112838 w 708"/>
              <a:gd name="T13" fmla="*/ 649288 h 411"/>
              <a:gd name="T14" fmla="*/ 463550 w 708"/>
              <a:gd name="T15" fmla="*/ 6350 h 411"/>
              <a:gd name="T16" fmla="*/ 7938 w 708"/>
              <a:gd name="T17" fmla="*/ 547688 h 41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/>
            <a:rect l="0" t="0" r="r" b="b"/>
            <a:pathLst>
              <a:path w="708" h="411">
                <a:moveTo>
                  <a:pt x="708" y="411"/>
                </a:moveTo>
                <a:lnTo>
                  <a:pt x="0" y="348"/>
                </a:lnTo>
                <a:lnTo>
                  <a:pt x="292" y="0"/>
                </a:lnTo>
                <a:lnTo>
                  <a:pt x="293" y="1"/>
                </a:lnTo>
                <a:lnTo>
                  <a:pt x="708" y="411"/>
                </a:lnTo>
                <a:close/>
                <a:moveTo>
                  <a:pt x="5" y="345"/>
                </a:moveTo>
                <a:lnTo>
                  <a:pt x="701" y="409"/>
                </a:lnTo>
                <a:lnTo>
                  <a:pt x="292" y="4"/>
                </a:lnTo>
                <a:lnTo>
                  <a:pt x="5" y="345"/>
                </a:lnTo>
                <a:close/>
              </a:path>
            </a:pathLst>
          </a:custGeom>
          <a:solidFill>
            <a:schemeClr val="accent1"/>
          </a:solidFill>
          <a:ln w="6350" cap="sq">
            <a:solidFill>
              <a:schemeClr val="accent1"/>
            </a:solidFill>
            <a:rou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003279">
            <a:off x="6033505" y="3457146"/>
            <a:ext cx="1239374" cy="1542247"/>
          </a:xfrm>
          <a:custGeom>
            <a:avLst/>
            <a:gdLst>
              <a:gd name="T0" fmla="*/ 0 w 708"/>
              <a:gd name="T1" fmla="*/ 1398588 h 881"/>
              <a:gd name="T2" fmla="*/ 176213 w 708"/>
              <a:gd name="T3" fmla="*/ 0 h 881"/>
              <a:gd name="T4" fmla="*/ 179388 w 708"/>
              <a:gd name="T5" fmla="*/ 4763 h 881"/>
              <a:gd name="T6" fmla="*/ 1123950 w 708"/>
              <a:gd name="T7" fmla="*/ 1160463 h 881"/>
              <a:gd name="T8" fmla="*/ 1120775 w 708"/>
              <a:gd name="T9" fmla="*/ 1162050 h 881"/>
              <a:gd name="T10" fmla="*/ 0 w 708"/>
              <a:gd name="T11" fmla="*/ 1398588 h 881"/>
              <a:gd name="T12" fmla="*/ 179388 w 708"/>
              <a:gd name="T13" fmla="*/ 11113 h 881"/>
              <a:gd name="T14" fmla="*/ 4763 w 708"/>
              <a:gd name="T15" fmla="*/ 1393825 h 881"/>
              <a:gd name="T16" fmla="*/ 1117600 w 708"/>
              <a:gd name="T17" fmla="*/ 1157288 h 881"/>
              <a:gd name="T18" fmla="*/ 179388 w 708"/>
              <a:gd name="T19" fmla="*/ 11113 h 88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/>
            <a:rect l="0" t="0" r="r" b="b"/>
            <a:pathLst>
              <a:path w="708" h="881">
                <a:moveTo>
                  <a:pt x="0" y="881"/>
                </a:moveTo>
                <a:lnTo>
                  <a:pt x="111" y="0"/>
                </a:lnTo>
                <a:lnTo>
                  <a:pt x="113" y="3"/>
                </a:lnTo>
                <a:lnTo>
                  <a:pt x="708" y="731"/>
                </a:lnTo>
                <a:lnTo>
                  <a:pt x="706" y="732"/>
                </a:lnTo>
                <a:lnTo>
                  <a:pt x="0" y="881"/>
                </a:lnTo>
                <a:close/>
                <a:moveTo>
                  <a:pt x="113" y="7"/>
                </a:moveTo>
                <a:lnTo>
                  <a:pt x="3" y="878"/>
                </a:lnTo>
                <a:lnTo>
                  <a:pt x="704" y="729"/>
                </a:lnTo>
                <a:lnTo>
                  <a:pt x="113" y="7"/>
                </a:lnTo>
                <a:close/>
              </a:path>
            </a:pathLst>
          </a:custGeom>
          <a:solidFill>
            <a:schemeClr val="accent1"/>
          </a:solidFill>
          <a:ln w="6350" cap="sq">
            <a:solidFill>
              <a:schemeClr val="accent1"/>
            </a:solidFill>
            <a:rou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003279">
            <a:off x="6564556" y="3014925"/>
            <a:ext cx="743975" cy="854275"/>
          </a:xfrm>
          <a:custGeom>
            <a:avLst/>
            <a:gdLst>
              <a:gd name="T0" fmla="*/ 3175 w 425"/>
              <a:gd name="T1" fmla="*/ 774700 h 488"/>
              <a:gd name="T2" fmla="*/ 0 w 425"/>
              <a:gd name="T3" fmla="*/ 771525 h 488"/>
              <a:gd name="T4" fmla="*/ 673100 w 425"/>
              <a:gd name="T5" fmla="*/ 0 h 488"/>
              <a:gd name="T6" fmla="*/ 674688 w 425"/>
              <a:gd name="T7" fmla="*/ 1588 h 488"/>
              <a:gd name="T8" fmla="*/ 3175 w 425"/>
              <a:gd name="T9" fmla="*/ 774700 h 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/>
            <a:rect l="0" t="0" r="r" b="b"/>
            <a:pathLst>
              <a:path w="425" h="488">
                <a:moveTo>
                  <a:pt x="2" y="488"/>
                </a:moveTo>
                <a:lnTo>
                  <a:pt x="0" y="486"/>
                </a:lnTo>
                <a:lnTo>
                  <a:pt x="424" y="0"/>
                </a:lnTo>
                <a:lnTo>
                  <a:pt x="425" y="1"/>
                </a:lnTo>
                <a:lnTo>
                  <a:pt x="2" y="488"/>
                </a:lnTo>
                <a:close/>
              </a:path>
            </a:pathLst>
          </a:custGeom>
          <a:solidFill>
            <a:schemeClr val="accent1"/>
          </a:solidFill>
          <a:ln w="6350" cap="sq">
            <a:solidFill>
              <a:schemeClr val="accent1"/>
            </a:solidFill>
            <a:rou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5003279">
            <a:off x="5430159" y="4196050"/>
            <a:ext cx="549666" cy="975064"/>
          </a:xfrm>
          <a:custGeom>
            <a:avLst/>
            <a:gdLst>
              <a:gd name="T0" fmla="*/ 3175 w 314"/>
              <a:gd name="T1" fmla="*/ 884238 h 557"/>
              <a:gd name="T2" fmla="*/ 0 w 314"/>
              <a:gd name="T3" fmla="*/ 884238 h 557"/>
              <a:gd name="T4" fmla="*/ 495300 w 314"/>
              <a:gd name="T5" fmla="*/ 0 h 557"/>
              <a:gd name="T6" fmla="*/ 498475 w 314"/>
              <a:gd name="T7" fmla="*/ 1588 h 557"/>
              <a:gd name="T8" fmla="*/ 3175 w 314"/>
              <a:gd name="T9" fmla="*/ 884238 h 55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/>
            <a:rect l="0" t="0" r="r" b="b"/>
            <a:pathLst>
              <a:path w="314" h="557">
                <a:moveTo>
                  <a:pt x="2" y="557"/>
                </a:moveTo>
                <a:lnTo>
                  <a:pt x="0" y="557"/>
                </a:lnTo>
                <a:lnTo>
                  <a:pt x="312" y="0"/>
                </a:lnTo>
                <a:lnTo>
                  <a:pt x="314" y="1"/>
                </a:lnTo>
                <a:lnTo>
                  <a:pt x="2" y="557"/>
                </a:lnTo>
                <a:close/>
              </a:path>
            </a:pathLst>
          </a:custGeom>
          <a:solidFill>
            <a:schemeClr val="accent1"/>
          </a:solidFill>
          <a:ln w="6350" cap="sq">
            <a:solidFill>
              <a:schemeClr val="accent1"/>
            </a:solidFill>
            <a:rou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003279">
            <a:off x="5381715" y="3205148"/>
            <a:ext cx="845506" cy="842021"/>
          </a:xfrm>
          <a:prstGeom prst="ellipse">
            <a:avLst/>
          </a:prstGeom>
          <a:solidFill>
            <a:schemeClr val="accent1"/>
          </a:solidFill>
          <a:ln w="6350" cap="sq">
            <a:solidFill>
              <a:schemeClr val="accent1"/>
            </a:solidFill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5003279">
            <a:off x="5551784" y="2141906"/>
            <a:ext cx="624939" cy="624951"/>
          </a:xfrm>
          <a:prstGeom prst="ellipse">
            <a:avLst/>
          </a:prstGeom>
          <a:solidFill>
            <a:schemeClr val="accent1"/>
          </a:solidFill>
          <a:ln w="6350" cap="sq">
            <a:solidFill>
              <a:schemeClr val="accent1"/>
            </a:solidFill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5003279">
            <a:off x="5012679" y="4219792"/>
            <a:ext cx="378114" cy="378121"/>
          </a:xfrm>
          <a:prstGeom prst="ellipse">
            <a:avLst/>
          </a:prstGeom>
          <a:solidFill>
            <a:schemeClr val="accent1"/>
          </a:solidFill>
          <a:ln w="6350" cap="sq">
            <a:solidFill>
              <a:schemeClr val="accent1"/>
            </a:solidFill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5003279">
            <a:off x="6934414" y="3343609"/>
            <a:ext cx="742224" cy="740489"/>
          </a:xfrm>
          <a:prstGeom prst="ellipse">
            <a:avLst/>
          </a:prstGeom>
          <a:solidFill>
            <a:schemeClr val="accent1"/>
          </a:solidFill>
          <a:ln w="6350" cap="sq">
            <a:solidFill>
              <a:schemeClr val="accent1"/>
            </a:solidFill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5003279">
            <a:off x="5053257" y="3130894"/>
            <a:ext cx="208314" cy="210067"/>
          </a:xfrm>
          <a:prstGeom prst="ellipse">
            <a:avLst/>
          </a:prstGeom>
          <a:solidFill>
            <a:schemeClr val="accent1"/>
          </a:solidFill>
          <a:ln w="6350" cap="sq">
            <a:solidFill>
              <a:schemeClr val="accent1"/>
            </a:solidFill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5003279">
            <a:off x="5856715" y="4476635"/>
            <a:ext cx="740474" cy="738738"/>
          </a:xfrm>
          <a:prstGeom prst="ellipse">
            <a:avLst/>
          </a:prstGeom>
          <a:solidFill>
            <a:schemeClr val="accent1"/>
          </a:solidFill>
          <a:ln w="6350" cap="sq">
            <a:solidFill>
              <a:schemeClr val="accent1"/>
            </a:solidFill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5003279">
            <a:off x="6303305" y="2955216"/>
            <a:ext cx="336101" cy="336109"/>
          </a:xfrm>
          <a:prstGeom prst="ellipse">
            <a:avLst/>
          </a:prstGeom>
          <a:solidFill>
            <a:schemeClr val="accent1"/>
          </a:solidFill>
          <a:ln w="6350" cap="sq">
            <a:solidFill>
              <a:schemeClr val="accent1"/>
            </a:solidFill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农民：数量结构与主体地位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>
            <a:off x="0" y="1045154"/>
            <a:ext cx="5172792" cy="5172792"/>
          </a:xfrm>
          <a:prstGeom prst="arc">
            <a:avLst>
              <a:gd name="adj1" fmla="val 7769151"/>
              <a:gd name="adj2" fmla="val 13826656"/>
            </a:avLst>
          </a:prstGeom>
          <a:noFill/>
          <a:ln w="12700" cap="sq">
            <a:solidFill>
              <a:schemeClr val="accent1">
                <a:lumMod val="40000"/>
                <a:lumOff val="60000"/>
              </a:schemeClr>
            </a:solidFill>
            <a:miter/>
            <a:headEnd type="oval"/>
            <a:tailEnd type="oval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H="1">
            <a:off x="5294239" y="1743915"/>
            <a:ext cx="5975330" cy="1112888"/>
          </a:xfrm>
          <a:prstGeom prst="roundRect">
            <a:avLst>
              <a:gd name="adj" fmla="val 14991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5715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095364" y="2030360"/>
            <a:ext cx="540000" cy="5400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9050" cap="sq">
            <a:noFill/>
            <a:miter/>
          </a:ln>
          <a:effectLst>
            <a:outerShdw blurRad="317500" dist="1270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841872" y="1869174"/>
            <a:ext cx="5099295" cy="851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“三农问题是关系国计民生的根本性问题”，农业稳定生产保障粮食安全，农村和谐稳定关乎社会大局，农民富裕是全面小康关键。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60399" y="2461550"/>
            <a:ext cx="4038821" cy="23400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国计民生根本性问题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5556271" y="3075782"/>
            <a:ext cx="5975330" cy="1112888"/>
          </a:xfrm>
          <a:prstGeom prst="roundRect">
            <a:avLst>
              <a:gd name="adj" fmla="val 15705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5715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357396" y="3362227"/>
            <a:ext cx="540000" cy="5400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9050" cap="sq">
            <a:noFill/>
            <a:miter/>
          </a:ln>
          <a:effectLst>
            <a:outerShdw blurRad="317500" dist="1270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2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103904" y="3201041"/>
            <a:ext cx="5099295" cy="851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三农问题解决程度直接影响国家经济基础稳固、社会长治久安，是实现中华民族伟大复兴的重要保障。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H="1">
            <a:off x="5294239" y="4407596"/>
            <a:ext cx="5975330" cy="1112888"/>
          </a:xfrm>
          <a:prstGeom prst="roundRect">
            <a:avLst>
              <a:gd name="adj" fmla="val 15705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5715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095364" y="4694039"/>
            <a:ext cx="540000" cy="5400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9050" cap="sq">
            <a:noFill/>
            <a:miter/>
          </a:ln>
          <a:effectLst>
            <a:outerShdw blurRad="317500" dist="1270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3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841872" y="4532854"/>
            <a:ext cx="5099295" cy="851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三农发展关乎城乡协调发展，缩小城乡差距，促进区域均衡，推动经济高质量发展，实现共同富裕目标。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三农问题的重要性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3428484"/>
            <a:ext cx="12192000" cy="3430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343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41767" y="365760"/>
            <a:ext cx="11308466" cy="6126480"/>
          </a:xfrm>
          <a:prstGeom prst="roundRect">
            <a:avLst>
              <a:gd name="adj" fmla="val 3190"/>
            </a:avLst>
          </a:prstGeom>
          <a:solidFill>
            <a:schemeClr val="bg1">
              <a:alpha val="70000"/>
            </a:schemeClr>
          </a:solidFill>
          <a:ln w="12700" cap="sq">
            <a:noFill/>
            <a:miter/>
          </a:ln>
          <a:effectLst>
            <a:outerShdw blurRad="63500" algn="ctr" rotWithShape="0">
              <a:schemeClr val="accent1">
                <a:lumMod val="5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378" y="555815"/>
            <a:ext cx="10965244" cy="5746371"/>
          </a:xfrm>
          <a:prstGeom prst="rect">
            <a:avLst/>
          </a:prstGeom>
          <a:solidFill>
            <a:schemeClr val="bg1">
              <a:alpha val="90000"/>
            </a:schemeClr>
          </a:solidFill>
          <a:ln w="254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2700000">
            <a:off x="-296835" y="5962354"/>
            <a:ext cx="1636037" cy="1091429"/>
          </a:xfrm>
          <a:custGeom>
            <a:avLst/>
            <a:gdLst>
              <a:gd name="connsiteX0" fmla="*/ 580950 w 1636037"/>
              <a:gd name="connsiteY0" fmla="*/ 1045710 h 1091429"/>
              <a:gd name="connsiteX1" fmla="*/ 827293 w 1636037"/>
              <a:gd name="connsiteY1" fmla="*/ 1045710 h 1091429"/>
              <a:gd name="connsiteX2" fmla="*/ 781574 w 1636037"/>
              <a:gd name="connsiteY2" fmla="*/ 1091429 h 1091429"/>
              <a:gd name="connsiteX3" fmla="*/ 626669 w 1636037"/>
              <a:gd name="connsiteY3" fmla="*/ 1091429 h 1091429"/>
              <a:gd name="connsiteX4" fmla="*/ 464760 w 1636037"/>
              <a:gd name="connsiteY4" fmla="*/ 929520 h 1091429"/>
              <a:gd name="connsiteX5" fmla="*/ 943482 w 1636037"/>
              <a:gd name="connsiteY5" fmla="*/ 929520 h 1091429"/>
              <a:gd name="connsiteX6" fmla="*/ 897763 w 1636037"/>
              <a:gd name="connsiteY6" fmla="*/ 975239 h 1091429"/>
              <a:gd name="connsiteX7" fmla="*/ 510478 w 1636037"/>
              <a:gd name="connsiteY7" fmla="*/ 975239 h 1091429"/>
              <a:gd name="connsiteX8" fmla="*/ 348571 w 1636037"/>
              <a:gd name="connsiteY8" fmla="*/ 813330 h 1091429"/>
              <a:gd name="connsiteX9" fmla="*/ 1059674 w 1636037"/>
              <a:gd name="connsiteY9" fmla="*/ 813330 h 1091429"/>
              <a:gd name="connsiteX10" fmla="*/ 1013955 w 1636037"/>
              <a:gd name="connsiteY10" fmla="*/ 859049 h 1091429"/>
              <a:gd name="connsiteX11" fmla="*/ 394290 w 1636037"/>
              <a:gd name="connsiteY11" fmla="*/ 859049 h 1091429"/>
              <a:gd name="connsiteX12" fmla="*/ 232380 w 1636037"/>
              <a:gd name="connsiteY12" fmla="*/ 697140 h 1091429"/>
              <a:gd name="connsiteX13" fmla="*/ 1175863 w 1636037"/>
              <a:gd name="connsiteY13" fmla="*/ 697140 h 1091429"/>
              <a:gd name="connsiteX14" fmla="*/ 1130144 w 1636037"/>
              <a:gd name="connsiteY14" fmla="*/ 742859 h 1091429"/>
              <a:gd name="connsiteX15" fmla="*/ 278099 w 1636037"/>
              <a:gd name="connsiteY15" fmla="*/ 742859 h 1091429"/>
              <a:gd name="connsiteX16" fmla="*/ 116192 w 1636037"/>
              <a:gd name="connsiteY16" fmla="*/ 580950 h 1091429"/>
              <a:gd name="connsiteX17" fmla="*/ 1292054 w 1636037"/>
              <a:gd name="connsiteY17" fmla="*/ 580950 h 1091429"/>
              <a:gd name="connsiteX18" fmla="*/ 1246335 w 1636037"/>
              <a:gd name="connsiteY18" fmla="*/ 626669 h 1091429"/>
              <a:gd name="connsiteX19" fmla="*/ 161911 w 1636037"/>
              <a:gd name="connsiteY19" fmla="*/ 626669 h 1091429"/>
              <a:gd name="connsiteX20" fmla="*/ 508187 w 1636037"/>
              <a:gd name="connsiteY20" fmla="*/ 45719 h 1091429"/>
              <a:gd name="connsiteX21" fmla="*/ 576340 w 1636037"/>
              <a:gd name="connsiteY21" fmla="*/ 21881 h 1091429"/>
              <a:gd name="connsiteX22" fmla="*/ 665956 w 1636037"/>
              <a:gd name="connsiteY22" fmla="*/ 0 h 1091429"/>
              <a:gd name="connsiteX23" fmla="*/ 1142674 w 1636037"/>
              <a:gd name="connsiteY23" fmla="*/ 0 h 1091429"/>
              <a:gd name="connsiteX24" fmla="*/ 1232292 w 1636037"/>
              <a:gd name="connsiteY24" fmla="*/ 21881 h 1091429"/>
              <a:gd name="connsiteX25" fmla="*/ 1300444 w 1636037"/>
              <a:gd name="connsiteY25" fmla="*/ 45719 h 1091429"/>
              <a:gd name="connsiteX26" fmla="*/ 0 w 1636037"/>
              <a:gd name="connsiteY26" fmla="*/ 464760 h 1091429"/>
              <a:gd name="connsiteX27" fmla="*/ 1408242 w 1636037"/>
              <a:gd name="connsiteY27" fmla="*/ 464760 h 1091429"/>
              <a:gd name="connsiteX28" fmla="*/ 1362523 w 1636037"/>
              <a:gd name="connsiteY28" fmla="*/ 510479 h 1091429"/>
              <a:gd name="connsiteX29" fmla="*/ 45718 w 1636037"/>
              <a:gd name="connsiteY29" fmla="*/ 510479 h 1091429"/>
              <a:gd name="connsiteX30" fmla="*/ 274386 w 1636037"/>
              <a:gd name="connsiteY30" fmla="*/ 161909 h 1091429"/>
              <a:gd name="connsiteX31" fmla="*/ 351753 w 1636037"/>
              <a:gd name="connsiteY31" fmla="*/ 116190 h 1091429"/>
              <a:gd name="connsiteX32" fmla="*/ 1456878 w 1636037"/>
              <a:gd name="connsiteY32" fmla="*/ 116190 h 1091429"/>
              <a:gd name="connsiteX33" fmla="*/ 1534246 w 1636037"/>
              <a:gd name="connsiteY33" fmla="*/ 161909 h 1091429"/>
              <a:gd name="connsiteX34" fmla="*/ 127084 w 1636037"/>
              <a:gd name="connsiteY34" fmla="*/ 278099 h 1091429"/>
              <a:gd name="connsiteX35" fmla="*/ 177252 w 1636037"/>
              <a:gd name="connsiteY35" fmla="*/ 232754 h 1091429"/>
              <a:gd name="connsiteX36" fmla="*/ 177761 w 1636037"/>
              <a:gd name="connsiteY36" fmla="*/ 232380 h 1091429"/>
              <a:gd name="connsiteX37" fmla="*/ 1630869 w 1636037"/>
              <a:gd name="connsiteY37" fmla="*/ 232380 h 1091429"/>
              <a:gd name="connsiteX38" fmla="*/ 1631378 w 1636037"/>
              <a:gd name="connsiteY38" fmla="*/ 232754 h 1091429"/>
              <a:gd name="connsiteX39" fmla="*/ 1636037 w 1636037"/>
              <a:gd name="connsiteY39" fmla="*/ 236965 h 1091429"/>
              <a:gd name="connsiteX40" fmla="*/ 1594903 w 1636037"/>
              <a:gd name="connsiteY40" fmla="*/ 278099 h 1091429"/>
              <a:gd name="connsiteX41" fmla="*/ 56559 w 1636037"/>
              <a:gd name="connsiteY41" fmla="*/ 348570 h 1091429"/>
              <a:gd name="connsiteX42" fmla="*/ 1524434 w 1636037"/>
              <a:gd name="connsiteY42" fmla="*/ 348570 h 1091429"/>
              <a:gd name="connsiteX43" fmla="*/ 1478715 w 1636037"/>
              <a:gd name="connsiteY43" fmla="*/ 394289 h 1091429"/>
              <a:gd name="connsiteX44" fmla="*/ 15236 w 1636037"/>
              <a:gd name="connsiteY44" fmla="*/ 394289 h 1091429"/>
            </a:gdLst>
            <a:ahLst/>
            <a:cxnLst/>
            <a:rect l="l" t="t" r="r" b="b"/>
            <a:pathLst>
              <a:path w="1636037" h="1091429">
                <a:moveTo>
                  <a:pt x="580950" y="1045710"/>
                </a:moveTo>
                <a:lnTo>
                  <a:pt x="827293" y="1045710"/>
                </a:lnTo>
                <a:lnTo>
                  <a:pt x="781574" y="1091429"/>
                </a:lnTo>
                <a:lnTo>
                  <a:pt x="626669" y="1091429"/>
                </a:lnTo>
                <a:close/>
                <a:moveTo>
                  <a:pt x="464760" y="929520"/>
                </a:moveTo>
                <a:lnTo>
                  <a:pt x="943482" y="929520"/>
                </a:lnTo>
                <a:lnTo>
                  <a:pt x="897763" y="975239"/>
                </a:lnTo>
                <a:lnTo>
                  <a:pt x="510478" y="975239"/>
                </a:lnTo>
                <a:close/>
                <a:moveTo>
                  <a:pt x="348571" y="813330"/>
                </a:moveTo>
                <a:lnTo>
                  <a:pt x="1059674" y="813330"/>
                </a:lnTo>
                <a:lnTo>
                  <a:pt x="1013955" y="859049"/>
                </a:lnTo>
                <a:lnTo>
                  <a:pt x="394290" y="859049"/>
                </a:lnTo>
                <a:close/>
                <a:moveTo>
                  <a:pt x="232380" y="697140"/>
                </a:moveTo>
                <a:lnTo>
                  <a:pt x="1175863" y="697140"/>
                </a:lnTo>
                <a:lnTo>
                  <a:pt x="1130144" y="742859"/>
                </a:lnTo>
                <a:lnTo>
                  <a:pt x="278099" y="742859"/>
                </a:lnTo>
                <a:close/>
                <a:moveTo>
                  <a:pt x="116192" y="580950"/>
                </a:moveTo>
                <a:lnTo>
                  <a:pt x="1292054" y="580950"/>
                </a:lnTo>
                <a:lnTo>
                  <a:pt x="1246335" y="626669"/>
                </a:lnTo>
                <a:lnTo>
                  <a:pt x="161911" y="626669"/>
                </a:lnTo>
                <a:close/>
                <a:moveTo>
                  <a:pt x="508187" y="45719"/>
                </a:moveTo>
                <a:lnTo>
                  <a:pt x="576340" y="21881"/>
                </a:lnTo>
                <a:lnTo>
                  <a:pt x="665956" y="0"/>
                </a:lnTo>
                <a:lnTo>
                  <a:pt x="1142674" y="0"/>
                </a:lnTo>
                <a:lnTo>
                  <a:pt x="1232292" y="21881"/>
                </a:lnTo>
                <a:lnTo>
                  <a:pt x="1300444" y="45719"/>
                </a:lnTo>
                <a:close/>
                <a:moveTo>
                  <a:pt x="0" y="464760"/>
                </a:moveTo>
                <a:lnTo>
                  <a:pt x="1408242" y="464760"/>
                </a:lnTo>
                <a:lnTo>
                  <a:pt x="1362523" y="510479"/>
                </a:lnTo>
                <a:lnTo>
                  <a:pt x="45718" y="510479"/>
                </a:lnTo>
                <a:close/>
                <a:moveTo>
                  <a:pt x="274386" y="161909"/>
                </a:moveTo>
                <a:lnTo>
                  <a:pt x="351753" y="116190"/>
                </a:lnTo>
                <a:lnTo>
                  <a:pt x="1456878" y="116190"/>
                </a:lnTo>
                <a:lnTo>
                  <a:pt x="1534246" y="161909"/>
                </a:lnTo>
                <a:close/>
                <a:moveTo>
                  <a:pt x="127084" y="278099"/>
                </a:moveTo>
                <a:lnTo>
                  <a:pt x="177252" y="232754"/>
                </a:lnTo>
                <a:lnTo>
                  <a:pt x="177761" y="232380"/>
                </a:lnTo>
                <a:lnTo>
                  <a:pt x="1630869" y="232380"/>
                </a:lnTo>
                <a:lnTo>
                  <a:pt x="1631378" y="232754"/>
                </a:lnTo>
                <a:lnTo>
                  <a:pt x="1636037" y="236965"/>
                </a:lnTo>
                <a:lnTo>
                  <a:pt x="1594903" y="278099"/>
                </a:lnTo>
                <a:close/>
                <a:moveTo>
                  <a:pt x="56559" y="348570"/>
                </a:moveTo>
                <a:lnTo>
                  <a:pt x="1524434" y="348570"/>
                </a:lnTo>
                <a:lnTo>
                  <a:pt x="1478715" y="394289"/>
                </a:lnTo>
                <a:lnTo>
                  <a:pt x="15236" y="39428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2700000">
            <a:off x="-4512" y="6862218"/>
            <a:ext cx="13962" cy="6981"/>
          </a:xfrm>
          <a:custGeom>
            <a:avLst/>
            <a:gdLst>
              <a:gd name="connsiteX0" fmla="*/ 0 w 13962"/>
              <a:gd name="connsiteY0" fmla="*/ 0 h 6981"/>
              <a:gd name="connsiteX1" fmla="*/ 13962 w 13962"/>
              <a:gd name="connsiteY1" fmla="*/ 0 h 6981"/>
              <a:gd name="connsiteX2" fmla="*/ 6981 w 13962"/>
              <a:gd name="connsiteY2" fmla="*/ 6981 h 6981"/>
            </a:gdLst>
            <a:ahLst/>
            <a:cxnLst/>
            <a:rect l="l" t="t" r="r" b="b"/>
            <a:pathLst>
              <a:path w="13962" h="6981">
                <a:moveTo>
                  <a:pt x="0" y="0"/>
                </a:moveTo>
                <a:lnTo>
                  <a:pt x="13962" y="0"/>
                </a:lnTo>
                <a:lnTo>
                  <a:pt x="6981" y="6981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H="1">
            <a:off x="7337370" y="1689833"/>
            <a:ext cx="3918799" cy="3918799"/>
          </a:xfrm>
          <a:prstGeom prst="round2DiagRect">
            <a:avLst>
              <a:gd name="adj1" fmla="val 29139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alphaModFix/>
          </a:blip>
          <a:srcRect l="16496" r="16496"/>
          <a:stretch>
            <a:fillRect/>
          </a:stretch>
        </p:blipFill>
        <p:spPr>
          <a:xfrm flipH="1">
            <a:off x="7437158" y="1814373"/>
            <a:ext cx="3709740" cy="3689765"/>
          </a:xfrm>
          <a:custGeom>
            <a:avLst/>
            <a:gdLst>
              <a:gd name="connsiteX0" fmla="*/ 846308 w 3522516"/>
              <a:gd name="connsiteY0" fmla="*/ 0 h 3503549"/>
              <a:gd name="connsiteX1" fmla="*/ 3522516 w 3522516"/>
              <a:gd name="connsiteY1" fmla="*/ 0 h 3503549"/>
              <a:gd name="connsiteX2" fmla="*/ 3522516 w 3522516"/>
              <a:gd name="connsiteY2" fmla="*/ 2479318 h 3503549"/>
              <a:gd name="connsiteX3" fmla="*/ 2601036 w 3522516"/>
              <a:gd name="connsiteY3" fmla="*/ 3500445 h 3503549"/>
              <a:gd name="connsiteX4" fmla="*/ 2539559 w 3522516"/>
              <a:gd name="connsiteY4" fmla="*/ 3503549 h 3503549"/>
              <a:gd name="connsiteX5" fmla="*/ 0 w 3522516"/>
              <a:gd name="connsiteY5" fmla="*/ 3503549 h 3503549"/>
              <a:gd name="connsiteX6" fmla="*/ 0 w 3522516"/>
              <a:gd name="connsiteY6" fmla="*/ 1009654 h 3503549"/>
              <a:gd name="connsiteX7" fmla="*/ 819566 w 3522516"/>
              <a:gd name="connsiteY7" fmla="*/ 4081 h 3503549"/>
            </a:gdLst>
            <a:ahLst/>
            <a:cxnLst/>
            <a:rect l="l" t="t" r="r" b="b"/>
            <a:pathLst>
              <a:path w="3522516" h="3503549">
                <a:moveTo>
                  <a:pt x="846308" y="0"/>
                </a:moveTo>
                <a:lnTo>
                  <a:pt x="3522516" y="0"/>
                </a:lnTo>
                <a:lnTo>
                  <a:pt x="3522516" y="2479318"/>
                </a:lnTo>
                <a:cubicBezTo>
                  <a:pt x="3522516" y="3010767"/>
                  <a:pt x="3118617" y="3447882"/>
                  <a:pt x="2601036" y="3500445"/>
                </a:cubicBezTo>
                <a:lnTo>
                  <a:pt x="2539559" y="3503549"/>
                </a:lnTo>
                <a:lnTo>
                  <a:pt x="0" y="3503549"/>
                </a:lnTo>
                <a:lnTo>
                  <a:pt x="0" y="1009654"/>
                </a:lnTo>
                <a:cubicBezTo>
                  <a:pt x="0" y="513635"/>
                  <a:pt x="351841" y="99792"/>
                  <a:pt x="819566" y="408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7226343" y="1570338"/>
            <a:ext cx="4029826" cy="4029826"/>
          </a:xfrm>
          <a:prstGeom prst="round2DiagRect">
            <a:avLst>
              <a:gd name="adj1" fmla="val 29139"/>
              <a:gd name="adj2" fmla="val 0"/>
            </a:avLst>
          </a:prstGeom>
          <a:blipFill rotWithShape="1">
            <a:blip r:embed="rId2"/>
            <a:stretch>
              <a:fillRect/>
            </a:stretch>
          </a:blipFill>
          <a:ln w="34925" cap="sq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81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327887" y="4971602"/>
            <a:ext cx="769063" cy="495951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/>
              </a:gs>
              <a:gs pos="83000">
                <a:schemeClr val="accent1">
                  <a:lumMod val="5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37831" y="3281774"/>
            <a:ext cx="5616542" cy="17356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三农发展现状与成就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301025" y="2310610"/>
            <a:ext cx="1994082" cy="7699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065231" y="2499037"/>
            <a:ext cx="45719" cy="468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03404" y="1333282"/>
            <a:ext cx="1063803" cy="1747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385724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5646" y="3144802"/>
            <a:ext cx="936000" cy="4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V="1">
            <a:off x="1508733" y="3158752"/>
            <a:ext cx="2664000" cy="18000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0644168" y="771200"/>
            <a:ext cx="612001" cy="347695"/>
          </a:xfrm>
          <a:custGeom>
            <a:avLst/>
            <a:gdLst>
              <a:gd name="connsiteX0" fmla="*/ 233120 w 612001"/>
              <a:gd name="connsiteY0" fmla="*/ 324834 h 347695"/>
              <a:gd name="connsiteX1" fmla="*/ 233120 w 612001"/>
              <a:gd name="connsiteY1" fmla="*/ 324835 h 347695"/>
              <a:gd name="connsiteX2" fmla="*/ 233120 w 612001"/>
              <a:gd name="connsiteY2" fmla="*/ 324835 h 347695"/>
              <a:gd name="connsiteX3" fmla="*/ 255980 w 612001"/>
              <a:gd name="connsiteY3" fmla="*/ 301975 h 347695"/>
              <a:gd name="connsiteX4" fmla="*/ 354261 w 612001"/>
              <a:gd name="connsiteY4" fmla="*/ 301975 h 347695"/>
              <a:gd name="connsiteX5" fmla="*/ 377121 w 612001"/>
              <a:gd name="connsiteY5" fmla="*/ 324835 h 347695"/>
              <a:gd name="connsiteX6" fmla="*/ 377120 w 612001"/>
              <a:gd name="connsiteY6" fmla="*/ 324835 h 347695"/>
              <a:gd name="connsiteX7" fmla="*/ 354260 w 612001"/>
              <a:gd name="connsiteY7" fmla="*/ 347695 h 347695"/>
              <a:gd name="connsiteX8" fmla="*/ 255980 w 612001"/>
              <a:gd name="connsiteY8" fmla="*/ 347694 h 347695"/>
              <a:gd name="connsiteX9" fmla="*/ 239816 w 612001"/>
              <a:gd name="connsiteY9" fmla="*/ 340998 h 347695"/>
              <a:gd name="connsiteX10" fmla="*/ 233120 w 612001"/>
              <a:gd name="connsiteY10" fmla="*/ 324835 h 347695"/>
              <a:gd name="connsiteX11" fmla="*/ 239816 w 612001"/>
              <a:gd name="connsiteY11" fmla="*/ 308671 h 347695"/>
              <a:gd name="connsiteX12" fmla="*/ 255980 w 612001"/>
              <a:gd name="connsiteY12" fmla="*/ 301975 h 347695"/>
              <a:gd name="connsiteX13" fmla="*/ 161120 w 612001"/>
              <a:gd name="connsiteY13" fmla="*/ 224175 h 347695"/>
              <a:gd name="connsiteX14" fmla="*/ 161120 w 612001"/>
              <a:gd name="connsiteY14" fmla="*/ 224176 h 347695"/>
              <a:gd name="connsiteX15" fmla="*/ 161120 w 612001"/>
              <a:gd name="connsiteY15" fmla="*/ 224176 h 347695"/>
              <a:gd name="connsiteX16" fmla="*/ 183980 w 612001"/>
              <a:gd name="connsiteY16" fmla="*/ 201316 h 347695"/>
              <a:gd name="connsiteX17" fmla="*/ 426261 w 612001"/>
              <a:gd name="connsiteY17" fmla="*/ 201316 h 347695"/>
              <a:gd name="connsiteX18" fmla="*/ 449121 w 612001"/>
              <a:gd name="connsiteY18" fmla="*/ 224176 h 347695"/>
              <a:gd name="connsiteX19" fmla="*/ 449120 w 612001"/>
              <a:gd name="connsiteY19" fmla="*/ 224176 h 347695"/>
              <a:gd name="connsiteX20" fmla="*/ 426260 w 612001"/>
              <a:gd name="connsiteY20" fmla="*/ 247036 h 347695"/>
              <a:gd name="connsiteX21" fmla="*/ 183980 w 612001"/>
              <a:gd name="connsiteY21" fmla="*/ 247035 h 347695"/>
              <a:gd name="connsiteX22" fmla="*/ 167816 w 612001"/>
              <a:gd name="connsiteY22" fmla="*/ 240339 h 347695"/>
              <a:gd name="connsiteX23" fmla="*/ 161120 w 612001"/>
              <a:gd name="connsiteY23" fmla="*/ 224176 h 347695"/>
              <a:gd name="connsiteX24" fmla="*/ 167816 w 612001"/>
              <a:gd name="connsiteY24" fmla="*/ 208012 h 347695"/>
              <a:gd name="connsiteX25" fmla="*/ 183980 w 612001"/>
              <a:gd name="connsiteY25" fmla="*/ 201316 h 347695"/>
              <a:gd name="connsiteX26" fmla="*/ 71120 w 612001"/>
              <a:gd name="connsiteY26" fmla="*/ 123517 h 347695"/>
              <a:gd name="connsiteX27" fmla="*/ 71120 w 612001"/>
              <a:gd name="connsiteY27" fmla="*/ 123518 h 347695"/>
              <a:gd name="connsiteX28" fmla="*/ 71120 w 612001"/>
              <a:gd name="connsiteY28" fmla="*/ 123518 h 347695"/>
              <a:gd name="connsiteX29" fmla="*/ 93980 w 612001"/>
              <a:gd name="connsiteY29" fmla="*/ 100658 h 347695"/>
              <a:gd name="connsiteX30" fmla="*/ 516261 w 612001"/>
              <a:gd name="connsiteY30" fmla="*/ 100658 h 347695"/>
              <a:gd name="connsiteX31" fmla="*/ 539121 w 612001"/>
              <a:gd name="connsiteY31" fmla="*/ 123518 h 347695"/>
              <a:gd name="connsiteX32" fmla="*/ 539120 w 612001"/>
              <a:gd name="connsiteY32" fmla="*/ 123518 h 347695"/>
              <a:gd name="connsiteX33" fmla="*/ 516260 w 612001"/>
              <a:gd name="connsiteY33" fmla="*/ 146378 h 347695"/>
              <a:gd name="connsiteX34" fmla="*/ 93980 w 612001"/>
              <a:gd name="connsiteY34" fmla="*/ 146377 h 347695"/>
              <a:gd name="connsiteX35" fmla="*/ 77816 w 612001"/>
              <a:gd name="connsiteY35" fmla="*/ 139681 h 347695"/>
              <a:gd name="connsiteX36" fmla="*/ 71120 w 612001"/>
              <a:gd name="connsiteY36" fmla="*/ 123518 h 347695"/>
              <a:gd name="connsiteX37" fmla="*/ 77816 w 612001"/>
              <a:gd name="connsiteY37" fmla="*/ 107354 h 347695"/>
              <a:gd name="connsiteX38" fmla="*/ 93980 w 612001"/>
              <a:gd name="connsiteY38" fmla="*/ 100658 h 347695"/>
              <a:gd name="connsiteX39" fmla="*/ 0 w 612001"/>
              <a:gd name="connsiteY39" fmla="*/ 22859 h 347695"/>
              <a:gd name="connsiteX40" fmla="*/ 0 w 612001"/>
              <a:gd name="connsiteY40" fmla="*/ 22860 h 347695"/>
              <a:gd name="connsiteX41" fmla="*/ 0 w 612001"/>
              <a:gd name="connsiteY41" fmla="*/ 22860 h 347695"/>
              <a:gd name="connsiteX42" fmla="*/ 22860 w 612001"/>
              <a:gd name="connsiteY42" fmla="*/ 0 h 347695"/>
              <a:gd name="connsiteX43" fmla="*/ 589141 w 612001"/>
              <a:gd name="connsiteY43" fmla="*/ 0 h 347695"/>
              <a:gd name="connsiteX44" fmla="*/ 612001 w 612001"/>
              <a:gd name="connsiteY44" fmla="*/ 22860 h 347695"/>
              <a:gd name="connsiteX45" fmla="*/ 612000 w 612001"/>
              <a:gd name="connsiteY45" fmla="*/ 22860 h 347695"/>
              <a:gd name="connsiteX46" fmla="*/ 589140 w 612001"/>
              <a:gd name="connsiteY46" fmla="*/ 45720 h 347695"/>
              <a:gd name="connsiteX47" fmla="*/ 22860 w 612001"/>
              <a:gd name="connsiteY47" fmla="*/ 45719 h 347695"/>
              <a:gd name="connsiteX48" fmla="*/ 6696 w 612001"/>
              <a:gd name="connsiteY48" fmla="*/ 39023 h 347695"/>
              <a:gd name="connsiteX49" fmla="*/ 0 w 612001"/>
              <a:gd name="connsiteY49" fmla="*/ 22860 h 347695"/>
              <a:gd name="connsiteX50" fmla="*/ 6696 w 612001"/>
              <a:gd name="connsiteY50" fmla="*/ 6696 h 347695"/>
              <a:gd name="connsiteX51" fmla="*/ 22860 w 612001"/>
              <a:gd name="connsiteY51" fmla="*/ 0 h 347695"/>
            </a:gdLst>
            <a:ahLst/>
            <a:cxnLst/>
            <a:rect l="l" t="t" r="r" b="b"/>
            <a:pathLst>
              <a:path w="612001" h="347695">
                <a:moveTo>
                  <a:pt x="233120" y="324834"/>
                </a:moveTo>
                <a:lnTo>
                  <a:pt x="233120" y="324835"/>
                </a:lnTo>
                <a:lnTo>
                  <a:pt x="233120" y="324835"/>
                </a:lnTo>
                <a:close/>
                <a:moveTo>
                  <a:pt x="255980" y="301975"/>
                </a:moveTo>
                <a:lnTo>
                  <a:pt x="354261" y="301975"/>
                </a:lnTo>
                <a:cubicBezTo>
                  <a:pt x="366886" y="301975"/>
                  <a:pt x="377121" y="312210"/>
                  <a:pt x="377121" y="324835"/>
                </a:cubicBezTo>
                <a:lnTo>
                  <a:pt x="377120" y="324835"/>
                </a:lnTo>
                <a:cubicBezTo>
                  <a:pt x="377120" y="337460"/>
                  <a:pt x="366885" y="347695"/>
                  <a:pt x="354260" y="347695"/>
                </a:cubicBezTo>
                <a:lnTo>
                  <a:pt x="255980" y="347694"/>
                </a:lnTo>
                <a:cubicBezTo>
                  <a:pt x="249668" y="347694"/>
                  <a:pt x="243953" y="345135"/>
                  <a:pt x="239816" y="340998"/>
                </a:cubicBezTo>
                <a:lnTo>
                  <a:pt x="233120" y="324835"/>
                </a:lnTo>
                <a:lnTo>
                  <a:pt x="239816" y="308671"/>
                </a:lnTo>
                <a:cubicBezTo>
                  <a:pt x="243953" y="304534"/>
                  <a:pt x="249668" y="301975"/>
                  <a:pt x="255980" y="301975"/>
                </a:cubicBezTo>
                <a:close/>
                <a:moveTo>
                  <a:pt x="161120" y="224175"/>
                </a:moveTo>
                <a:lnTo>
                  <a:pt x="161120" y="224176"/>
                </a:lnTo>
                <a:lnTo>
                  <a:pt x="161120" y="224176"/>
                </a:lnTo>
                <a:close/>
                <a:moveTo>
                  <a:pt x="183980" y="201316"/>
                </a:moveTo>
                <a:lnTo>
                  <a:pt x="426261" y="201316"/>
                </a:lnTo>
                <a:cubicBezTo>
                  <a:pt x="438886" y="201316"/>
                  <a:pt x="449121" y="211551"/>
                  <a:pt x="449121" y="224176"/>
                </a:cubicBezTo>
                <a:lnTo>
                  <a:pt x="449120" y="224176"/>
                </a:lnTo>
                <a:cubicBezTo>
                  <a:pt x="449120" y="236801"/>
                  <a:pt x="438885" y="247036"/>
                  <a:pt x="426260" y="247036"/>
                </a:cubicBezTo>
                <a:lnTo>
                  <a:pt x="183980" y="247035"/>
                </a:lnTo>
                <a:cubicBezTo>
                  <a:pt x="177668" y="247035"/>
                  <a:pt x="171953" y="244476"/>
                  <a:pt x="167816" y="240339"/>
                </a:cubicBezTo>
                <a:lnTo>
                  <a:pt x="161120" y="224176"/>
                </a:lnTo>
                <a:lnTo>
                  <a:pt x="167816" y="208012"/>
                </a:lnTo>
                <a:cubicBezTo>
                  <a:pt x="171953" y="203875"/>
                  <a:pt x="177668" y="201316"/>
                  <a:pt x="183980" y="201316"/>
                </a:cubicBezTo>
                <a:close/>
                <a:moveTo>
                  <a:pt x="71120" y="123517"/>
                </a:moveTo>
                <a:lnTo>
                  <a:pt x="71120" y="123518"/>
                </a:lnTo>
                <a:lnTo>
                  <a:pt x="71120" y="123518"/>
                </a:lnTo>
                <a:close/>
                <a:moveTo>
                  <a:pt x="93980" y="100658"/>
                </a:moveTo>
                <a:lnTo>
                  <a:pt x="516261" y="100658"/>
                </a:lnTo>
                <a:cubicBezTo>
                  <a:pt x="528886" y="100658"/>
                  <a:pt x="539121" y="110893"/>
                  <a:pt x="539121" y="123518"/>
                </a:cubicBezTo>
                <a:lnTo>
                  <a:pt x="539120" y="123518"/>
                </a:lnTo>
                <a:cubicBezTo>
                  <a:pt x="539120" y="136143"/>
                  <a:pt x="528885" y="146378"/>
                  <a:pt x="516260" y="146378"/>
                </a:cubicBezTo>
                <a:lnTo>
                  <a:pt x="93980" y="146377"/>
                </a:lnTo>
                <a:cubicBezTo>
                  <a:pt x="87668" y="146377"/>
                  <a:pt x="81953" y="143818"/>
                  <a:pt x="77816" y="139681"/>
                </a:cubicBezTo>
                <a:lnTo>
                  <a:pt x="71120" y="123518"/>
                </a:lnTo>
                <a:lnTo>
                  <a:pt x="77816" y="107354"/>
                </a:lnTo>
                <a:cubicBezTo>
                  <a:pt x="81953" y="103217"/>
                  <a:pt x="87668" y="100658"/>
                  <a:pt x="93980" y="100658"/>
                </a:cubicBezTo>
                <a:close/>
                <a:moveTo>
                  <a:pt x="0" y="22859"/>
                </a:moveTo>
                <a:lnTo>
                  <a:pt x="0" y="22860"/>
                </a:lnTo>
                <a:lnTo>
                  <a:pt x="0" y="22860"/>
                </a:lnTo>
                <a:close/>
                <a:moveTo>
                  <a:pt x="22860" y="0"/>
                </a:moveTo>
                <a:lnTo>
                  <a:pt x="589141" y="0"/>
                </a:lnTo>
                <a:cubicBezTo>
                  <a:pt x="601766" y="0"/>
                  <a:pt x="612001" y="10235"/>
                  <a:pt x="612001" y="22860"/>
                </a:cubicBezTo>
                <a:lnTo>
                  <a:pt x="612000" y="22860"/>
                </a:lnTo>
                <a:cubicBezTo>
                  <a:pt x="612000" y="35485"/>
                  <a:pt x="601765" y="45720"/>
                  <a:pt x="589140" y="45720"/>
                </a:cubicBezTo>
                <a:lnTo>
                  <a:pt x="22860" y="45719"/>
                </a:lnTo>
                <a:cubicBezTo>
                  <a:pt x="16548" y="45719"/>
                  <a:pt x="10833" y="43160"/>
                  <a:pt x="6696" y="39023"/>
                </a:cubicBezTo>
                <a:lnTo>
                  <a:pt x="0" y="22860"/>
                </a:lnTo>
                <a:lnTo>
                  <a:pt x="6696" y="6696"/>
                </a:lnTo>
                <a:cubicBezTo>
                  <a:pt x="10833" y="2559"/>
                  <a:pt x="16548" y="0"/>
                  <a:pt x="2286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41979" y="257523"/>
            <a:ext cx="11708042" cy="6342954"/>
          </a:xfrm>
          <a:prstGeom prst="roundRect">
            <a:avLst>
              <a:gd name="adj" fmla="val 319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429418" y="1788359"/>
            <a:ext cx="1989222" cy="1395662"/>
          </a:xfrm>
          <a:prstGeom prst="chevron">
            <a:avLst>
              <a:gd name="adj" fmla="val 27067"/>
            </a:avLst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604712" y="1888049"/>
            <a:ext cx="1638635" cy="1196283"/>
          </a:xfrm>
          <a:prstGeom prst="chevron">
            <a:avLst>
              <a:gd name="adj" fmla="val 27067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41442" y="4011617"/>
            <a:ext cx="3165175" cy="151280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大型联合收割机、播种机广泛应用，小麦机收率超98%，玉米机收率超85%，极大提高农业生产效率，降低劳动强度。
农业机械化水平提升，农机总动力达11亿千瓦，推动农业规模化经营，促进农业现代化进程。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41442" y="3263900"/>
            <a:ext cx="3165175" cy="64770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现代农业机械作业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507062" y="4011617"/>
            <a:ext cx="3165175" cy="151280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无人机喷洒农药精准高效，作业效率是人工的30倍，减少农药使用量，降低环境污染，保障农产品质量安全。
物联网监测农田实时数据，实现精准灌溉、施肥，提高水资源利用率，提升农产品产量和品质，助力农业绿色发展。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507062" y="3272331"/>
            <a:ext cx="3165175" cy="63926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538135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智慧农业应用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172683" y="4011617"/>
            <a:ext cx="3165175" cy="151280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8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农业科技进步贡献率从2010年的52%提升至2023年的62%，良种覆盖率超96%，科技成为农业增长主要驱动力。
农业科技创新体系不断完善，科研投入持续增加，产学研结合紧密，推动农业产业技术升级。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172683" y="3268652"/>
            <a:ext cx="3165175" cy="64294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70AD47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农业科技进步贡献率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202449" y="2264611"/>
            <a:ext cx="443162" cy="443160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112077" y="2202035"/>
            <a:ext cx="289526" cy="568310"/>
          </a:xfrm>
          <a:prstGeom prst="chevron">
            <a:avLst>
              <a:gd name="adj" fmla="val 63865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095038" y="1788359"/>
            <a:ext cx="1989222" cy="1395662"/>
          </a:xfrm>
          <a:prstGeom prst="chevron">
            <a:avLst>
              <a:gd name="adj" fmla="val 27067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270333" y="1888049"/>
            <a:ext cx="1638635" cy="1196283"/>
          </a:xfrm>
          <a:prstGeom prst="chevron">
            <a:avLst>
              <a:gd name="adj" fmla="val 27067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895626" y="2264610"/>
            <a:ext cx="388046" cy="443162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777698" y="2202035"/>
            <a:ext cx="289526" cy="568310"/>
          </a:xfrm>
          <a:prstGeom prst="chevron">
            <a:avLst>
              <a:gd name="adj" fmla="val 63865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760659" y="1788359"/>
            <a:ext cx="1989222" cy="1395662"/>
          </a:xfrm>
          <a:prstGeom prst="chevron">
            <a:avLst>
              <a:gd name="adj" fmla="val 27067"/>
            </a:avLst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935953" y="1888049"/>
            <a:ext cx="1638635" cy="1196283"/>
          </a:xfrm>
          <a:prstGeom prst="chevron">
            <a:avLst>
              <a:gd name="adj" fmla="val 27067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9533689" y="2271759"/>
            <a:ext cx="443162" cy="42886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56560" y="236768"/>
            <a:ext cx="108678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农业现代化成果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785799" y="362768"/>
            <a:ext cx="180000" cy="180000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539198" y="380768"/>
            <a:ext cx="144000" cy="144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328597" y="398768"/>
            <a:ext cx="108000" cy="108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6.87188976377956,&quot;left&quot;:56.07472440944882,&quot;top&quot;:138.628031496063,&quot;width&quot;:848.4252755905512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70AD47"/>
      </a:accent1>
      <a:accent2>
        <a:srgbClr val="538135"/>
      </a:accent2>
      <a:accent3>
        <a:srgbClr val="70AD47"/>
      </a:accent3>
      <a:accent4>
        <a:srgbClr val="538135"/>
      </a:accent4>
      <a:accent5>
        <a:srgbClr val="70AD47"/>
      </a:accent5>
      <a:accent6>
        <a:srgbClr val="538135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1381</Words>
  <Application>Microsoft Office PowerPoint</Application>
  <PresentationFormat>宽屏</PresentationFormat>
  <Paragraphs>197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6" baseType="lpstr">
      <vt:lpstr>Source Han Sans CN Bold</vt:lpstr>
      <vt:lpstr>HelloFont WenYiHei</vt:lpstr>
      <vt:lpstr>OPPOSans R</vt:lpstr>
      <vt:lpstr>OPPOSans B</vt:lpstr>
      <vt:lpstr>OPPOSans L</vt:lpstr>
      <vt:lpstr>OPPOSans H</vt:lpstr>
      <vt:lpstr>Source Han Sans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liulang</dc:creator>
  <cp:lastModifiedBy>芷玲 陈</cp:lastModifiedBy>
  <cp:revision>4</cp:revision>
  <dcterms:created xsi:type="dcterms:W3CDTF">2025-04-17T12:25:00Z</dcterms:created>
  <dcterms:modified xsi:type="dcterms:W3CDTF">2025-04-29T10:10:19Z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4A8032F7185A4A7EB3B648FFB9024AAD_13</vt:lpwstr>
  </property>
  <property fmtid="{D5CDD505-2E9C-101B-9397-08002B2CF9AE}" pid="3" name="KSOProductBuildVer">
    <vt:lpwstr>2052-12.1.0.20305</vt:lpwstr>
  </property>
</Properties>
</file>