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embeddedFontLst>
    <p:embeddedFont>
      <p:font typeface="OPPOSans R" panose="00020600040101010101" charset="-122"/>
      <p:regular r:id="rId34"/>
    </p:embeddedFont>
    <p:embeddedFont>
      <p:font typeface="Source Han Sans CN Bold" panose="020B0800000000000000" charset="-122"/>
      <p:bold r:id="rId35"/>
    </p:embeddedFont>
    <p:embeddedFont>
      <p:font typeface="HelloFont WenYiHei" panose="00020600040101010101" charset="-122"/>
      <p:regular r:id="rId36"/>
    </p:embeddedFont>
    <p:embeddedFont>
      <p:font typeface="OPPOSans B" panose="00020600040101010101" charset="-122"/>
      <p:regular r:id="rId37"/>
    </p:embeddedFont>
    <p:embeddedFont>
      <p:font typeface="OPPOSans H" panose="00020600040101010101" charset="-122"/>
      <p:regular r:id="rId38"/>
    </p:embeddedFont>
    <p:embeddedFont>
      <p:font typeface="Source Han Sans" panose="020B0400000000000000" charset="-122"/>
      <p:regular r:id="rId39"/>
    </p:embeddedFont>
    <p:embeddedFont>
      <p:font typeface="OPPOSans L" panose="00020600040101010101" charset="-122"/>
      <p:regular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0" Type="http://schemas.openxmlformats.org/officeDocument/2006/relationships/font" Target="fonts/font7.fntdata"/><Relationship Id="rId4" Type="http://schemas.openxmlformats.org/officeDocument/2006/relationships/slide" Target="slides/slide2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jpe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jpeg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0.jpe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35584" y="1708395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V="1">
            <a:off x="10606819" y="5762565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alphaModFix amt="100000"/>
          </a:blip>
          <a:srcRect l="21823" r="21823"/>
          <a:stretch>
            <a:fillRect/>
          </a:stretch>
        </p:blipFill>
        <p:spPr>
          <a:xfrm>
            <a:off x="944855" y="1832935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140971" y="4200216"/>
            <a:ext cx="75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V="1">
            <a:off x="5544058" y="4216895"/>
            <a:ext cx="5472000" cy="12542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35584" y="1588900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2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754487" y="4601757"/>
            <a:ext cx="2239930" cy="471111"/>
          </a:xfrm>
          <a:prstGeom prst="roundRect">
            <a:avLst/>
          </a:prstGeom>
          <a:noFill/>
          <a:ln w="19050" cap="sq">
            <a:solidFill>
              <a:schemeClr val="accent1">
                <a:lumMod val="7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02056" y="4650622"/>
            <a:ext cx="122708" cy="37338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982113" y="4650622"/>
            <a:ext cx="1900257" cy="373380"/>
          </a:xfrm>
          <a:prstGeom prst="roundRect">
            <a:avLst>
              <a:gd name="adj" fmla="val 21046"/>
            </a:avLst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237577" y="4706353"/>
            <a:ext cx="679552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时间：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921316" y="4706353"/>
            <a:ext cx="742969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2025.4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176527" y="851114"/>
            <a:ext cx="236955" cy="236955"/>
          </a:xfrm>
          <a:prstGeom prst="diamond">
            <a:avLst/>
          </a:prstGeom>
          <a:solidFill>
            <a:schemeClr val="accent1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577688" y="851114"/>
            <a:ext cx="236955" cy="236955"/>
          </a:xfrm>
          <a:prstGeom prst="diamond">
            <a:avLst/>
          </a:prstGeom>
          <a:noFill/>
          <a:ln w="15875" cap="sq">
            <a:solidFill>
              <a:schemeClr val="accent1">
                <a:lumMod val="5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0981865" y="851114"/>
            <a:ext cx="236955" cy="236955"/>
          </a:xfrm>
          <a:prstGeom prst="diamond">
            <a:avLst/>
          </a:prstGeom>
          <a:solidFill>
            <a:schemeClr val="accent1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5122090" y="1772565"/>
            <a:ext cx="6174449" cy="21038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53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聚焦三农发展，助力乡村振兴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707630" y="5147310"/>
            <a:ext cx="3180080" cy="471170"/>
          </a:xfrm>
          <a:prstGeom prst="roundRect">
            <a:avLst/>
          </a:prstGeom>
          <a:noFill/>
          <a:ln w="19050" cap="sq">
            <a:solidFill>
              <a:schemeClr val="accent1">
                <a:lumMod val="75000"/>
              </a:schemeClr>
            </a:solidFill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7760335" y="5179060"/>
            <a:ext cx="182245" cy="39433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7981950" y="5172075"/>
            <a:ext cx="2832735" cy="394335"/>
          </a:xfrm>
          <a:prstGeom prst="roundRect">
            <a:avLst>
              <a:gd name="adj" fmla="val 21046"/>
            </a:avLst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9177020" y="5172075"/>
            <a:ext cx="1430020" cy="3575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p>
            <a:pPr algn="l">
              <a:lnSpc>
                <a:spcPct val="110000"/>
              </a:lnSpc>
            </a:pPr>
            <a:r>
              <a:rPr kumimoji="1" lang="zh-CN" altLang="en-US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文心妍</a:t>
            </a: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 </a:t>
            </a:r>
            <a:r>
              <a:rPr kumimoji="1" lang="zh-CN" altLang="en-US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陈芷玲</a:t>
            </a:r>
            <a:endParaRPr kumimoji="1" lang="zh-CN" altLang="en-US" sz="17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33" name="标题 1"/>
          <p:cNvSpPr txBox="1"/>
          <p:nvPr/>
        </p:nvSpPr>
        <p:spPr>
          <a:xfrm>
            <a:off x="8040370" y="5229225"/>
            <a:ext cx="1364615" cy="308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p>
            <a:pPr algn="l">
              <a:lnSpc>
                <a:spcPct val="110000"/>
              </a:lnSpc>
            </a:pPr>
            <a:r>
              <a:rPr kumimoji="1" lang="zh-CN" altLang="en-US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小组成员</a:t>
            </a: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：</a:t>
            </a:r>
            <a:endParaRPr kumimoji="1" lang="zh-CN" altLang="en-US" sz="17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781488" y="987369"/>
            <a:ext cx="3521512" cy="6663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三农核心概念解读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008927" y="1055576"/>
            <a:ext cx="504664" cy="504664"/>
          </a:xfrm>
          <a:prstGeom prst="roundRect">
            <a:avLst>
              <a:gd name="adj" fmla="val 18500"/>
            </a:avLst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flat">
            <a:solidFill>
              <a:schemeClr val="bg1"/>
            </a:solidFill>
            <a:miter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781488" y="1845478"/>
            <a:ext cx="3521512" cy="6663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三农发展现状与成就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008927" y="1913685"/>
            <a:ext cx="504664" cy="504664"/>
          </a:xfrm>
          <a:prstGeom prst="roundRect">
            <a:avLst>
              <a:gd name="adj" fmla="val 18500"/>
            </a:avLst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flat">
            <a:solidFill>
              <a:schemeClr val="bg1"/>
            </a:solidFill>
            <a:miter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781488" y="2703584"/>
            <a:ext cx="3521512" cy="6663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当前三农面临的挑战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7008927" y="2771791"/>
            <a:ext cx="504664" cy="504664"/>
          </a:xfrm>
          <a:prstGeom prst="roundRect">
            <a:avLst>
              <a:gd name="adj" fmla="val 18500"/>
            </a:avLst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flat">
            <a:solidFill>
              <a:schemeClr val="bg1"/>
            </a:solidFill>
            <a:miter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781488" y="3547177"/>
            <a:ext cx="3521512" cy="66639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解决三农问题的对策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008927" y="3615384"/>
            <a:ext cx="504664" cy="504664"/>
          </a:xfrm>
          <a:prstGeom prst="roundRect">
            <a:avLst>
              <a:gd name="adj" fmla="val 18500"/>
            </a:avLst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flat">
            <a:solidFill>
              <a:schemeClr val="bg1"/>
            </a:solidFill>
            <a:miter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64361" y="1954505"/>
            <a:ext cx="3556000" cy="14605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kumimoji="1" lang="en-US" altLang="zh-CN" sz="115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目录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58825" y="3529463"/>
            <a:ext cx="26924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>
            <a:spAutoFit/>
          </a:bodyPr>
          <a:lstStyle/>
          <a:p>
            <a:pPr algn="dist">
              <a:lnSpc>
                <a:spcPct val="100000"/>
              </a:lnSpc>
            </a:pPr>
            <a:r>
              <a:rPr kumimoji="1" lang="en-US" altLang="zh-CN" sz="3600">
                <a:ln w="12700">
                  <a:solidFill>
                    <a:srgbClr val="FF6B6B">
                      <a:alpha val="50000"/>
                    </a:srgbClr>
                  </a:solidFill>
                </a:ln>
                <a:noFill/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CONTENT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683883" y="0"/>
            <a:ext cx="4840504" cy="6858000"/>
          </a:xfrm>
          <a:custGeom>
            <a:avLst/>
            <a:gdLst>
              <a:gd name="connsiteX0" fmla="*/ 0 w 4840504"/>
              <a:gd name="connsiteY0" fmla="*/ 0 h 6858000"/>
              <a:gd name="connsiteX1" fmla="*/ 3795782 w 4840504"/>
              <a:gd name="connsiteY1" fmla="*/ 0 h 6858000"/>
              <a:gd name="connsiteX2" fmla="*/ 3950537 w 4840504"/>
              <a:gd name="connsiteY2" fmla="*/ 241394 h 6858000"/>
              <a:gd name="connsiteX3" fmla="*/ 4840504 w 4840504"/>
              <a:gd name="connsiteY3" fmla="*/ 3429000 h 6858000"/>
              <a:gd name="connsiteX4" fmla="*/ 3950537 w 4840504"/>
              <a:gd name="connsiteY4" fmla="*/ 6616606 h 6858000"/>
              <a:gd name="connsiteX5" fmla="*/ 3795782 w 4840504"/>
              <a:gd name="connsiteY5" fmla="*/ 6858000 h 6858000"/>
              <a:gd name="connsiteX6" fmla="*/ 0 w 4840504"/>
              <a:gd name="connsiteY6" fmla="*/ 6858000 h 6858000"/>
              <a:gd name="connsiteX7" fmla="*/ 121508 w 4840504"/>
              <a:gd name="connsiteY7" fmla="*/ 6810091 h 6858000"/>
              <a:gd name="connsiteX8" fmla="*/ 2362645 w 4840504"/>
              <a:gd name="connsiteY8" fmla="*/ 3429000 h 6858000"/>
              <a:gd name="connsiteX9" fmla="*/ 121508 w 4840504"/>
              <a:gd name="connsiteY9" fmla="*/ 47909 h 6858000"/>
            </a:gdLst>
            <a:ahLst/>
            <a:cxnLst/>
            <a:rect l="l" t="t" r="r" b="b"/>
            <a:pathLst>
              <a:path w="4840504" h="6858000">
                <a:moveTo>
                  <a:pt x="0" y="0"/>
                </a:moveTo>
                <a:lnTo>
                  <a:pt x="3795782" y="0"/>
                </a:lnTo>
                <a:lnTo>
                  <a:pt x="3950537" y="241394"/>
                </a:lnTo>
                <a:cubicBezTo>
                  <a:pt x="4515288" y="1170849"/>
                  <a:pt x="4840504" y="2261946"/>
                  <a:pt x="4840504" y="3429000"/>
                </a:cubicBezTo>
                <a:cubicBezTo>
                  <a:pt x="4840504" y="4596055"/>
                  <a:pt x="4515288" y="5687151"/>
                  <a:pt x="3950537" y="6616606"/>
                </a:cubicBezTo>
                <a:lnTo>
                  <a:pt x="3795782" y="6858000"/>
                </a:lnTo>
                <a:lnTo>
                  <a:pt x="0" y="6858000"/>
                </a:lnTo>
                <a:lnTo>
                  <a:pt x="121508" y="6810091"/>
                </a:lnTo>
                <a:cubicBezTo>
                  <a:pt x="1438530" y="6253038"/>
                  <a:pt x="2362645" y="4948938"/>
                  <a:pt x="2362645" y="3429000"/>
                </a:cubicBezTo>
                <a:cubicBezTo>
                  <a:pt x="2362645" y="1909062"/>
                  <a:pt x="1438530" y="604963"/>
                  <a:pt x="121508" y="47909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0"/>
          </a:gradFill>
          <a:ln w="12700" cap="flat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781488" y="4393661"/>
            <a:ext cx="3521512" cy="6664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大学生在三农领域的机遇与行动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008927" y="4461867"/>
            <a:ext cx="504664" cy="504664"/>
          </a:xfrm>
          <a:prstGeom prst="roundRect">
            <a:avLst>
              <a:gd name="adj" fmla="val 18500"/>
            </a:avLst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flat">
            <a:solidFill>
              <a:schemeClr val="bg1"/>
            </a:solidFill>
            <a:miter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05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781488" y="5224924"/>
            <a:ext cx="3521512" cy="6664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595959">
                    <a:alpha val="100000"/>
                  </a:srgbClr>
                </a:solidFill>
                <a:latin typeface="HelloFont WenYiHei" panose="00020600040101010101" charset="-122"/>
                <a:ea typeface="HelloFont WenYiHei" panose="00020600040101010101" charset="-122"/>
                <a:cs typeface="HelloFont WenYiHei" panose="00020600040101010101" charset="-122"/>
              </a:rPr>
              <a:t>总结与展望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008927" y="5293130"/>
            <a:ext cx="504664" cy="504664"/>
          </a:xfrm>
          <a:prstGeom prst="roundRect">
            <a:avLst>
              <a:gd name="adj" fmla="val 18500"/>
            </a:avLst>
          </a:prstGeom>
          <a:gradFill>
            <a:gsLst>
              <a:gs pos="0">
                <a:schemeClr val="accent1">
                  <a:lumMod val="80000"/>
                  <a:lumOff val="20000"/>
                </a:schemeClr>
              </a:gs>
              <a:gs pos="100000">
                <a:schemeClr val="accent1"/>
              </a:gs>
            </a:gsLst>
            <a:lin ang="2700000" scaled="0"/>
          </a:gradFill>
          <a:ln w="12700" cap="flat">
            <a:solidFill>
              <a:schemeClr val="bg1"/>
            </a:solidFill>
            <a:miter/>
          </a:ln>
          <a:effectLst>
            <a:outerShdw blurRad="152400" dist="38100" dir="5400000" algn="t" rotWithShape="0">
              <a:schemeClr val="accent1">
                <a:alpha val="20000"/>
              </a:schemeClr>
            </a:outerShdw>
          </a:effectLst>
        </p:spPr>
        <p:txBody>
          <a:bodyPr vert="horz"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06</a:t>
            </a:r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7337370" y="1689833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alphaModFix amt="100000"/>
          </a:blip>
          <a:srcRect l="16496" r="16496"/>
          <a:stretch>
            <a:fillRect/>
          </a:stretch>
        </p:blipFill>
        <p:spPr>
          <a:xfrm flipH="1">
            <a:off x="7437158" y="1814373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flipH="1">
            <a:off x="7226343" y="1570338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2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7831" y="3281774"/>
            <a:ext cx="5616542" cy="1735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三农核心概念解读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301025" y="2310610"/>
            <a:ext cx="1994082" cy="7699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65231" y="2499037"/>
            <a:ext cx="45719" cy="4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404" y="1333282"/>
            <a:ext cx="1063803" cy="1747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01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5646" y="3144802"/>
            <a:ext cx="93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1508733" y="3158752"/>
            <a:ext cx="2664000" cy="1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644168" y="771200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573942" y="1568882"/>
            <a:ext cx="4580848" cy="4073028"/>
          </a:xfrm>
          <a:prstGeom prst="hexagon">
            <a:avLst/>
          </a:prstGeom>
          <a:solidFill>
            <a:schemeClr val="accent1"/>
          </a:solidFill>
          <a:ln w="1905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436084" y="1568882"/>
            <a:ext cx="4580848" cy="4073028"/>
          </a:xfrm>
          <a:prstGeom prst="hexagon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6528801" y="1568882"/>
            <a:ext cx="4580848" cy="4073028"/>
          </a:xfrm>
          <a:prstGeom prst="hexagon">
            <a:avLst/>
          </a:prstGeom>
          <a:solidFill>
            <a:schemeClr val="accent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390944" y="1568882"/>
            <a:ext cx="4580848" cy="4073028"/>
          </a:xfrm>
          <a:prstGeom prst="hexagon">
            <a:avLst/>
          </a:prstGeom>
          <a:solidFill>
            <a:schemeClr val="bg1"/>
          </a:solidFill>
          <a:ln w="1905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385810" y="1757849"/>
            <a:ext cx="959489" cy="82714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334770" y="1755975"/>
            <a:ext cx="959489" cy="827146"/>
          </a:xfrm>
          <a:prstGeom prst="hexagon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298533" y="1909812"/>
            <a:ext cx="1130300" cy="4851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247493" y="1917846"/>
            <a:ext cx="1134042" cy="50340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2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429588" y="1568882"/>
            <a:ext cx="2555281" cy="10673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农业生产分类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422172" y="1568882"/>
            <a:ext cx="2555281" cy="106736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农业经济占比变化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828287" y="2692048"/>
            <a:ext cx="3707875" cy="23880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我国农业涵盖种植业、畜牧业、渔业等，种植业是基础，粮食产量连续多年稳定在1.3万亿斤以上，保障国家粮食安全。
畜牧业发展迅速，肉类总产量达8900万吨，满足居民多样化需求；渔业产量6600万吨，水产品丰富市场供应。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820871" y="2692048"/>
            <a:ext cx="3741381" cy="23880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近年来，农业在国民经济中占比逐渐下降，但基础地位稳固。2023年农业增加值占GDP比重为7.3%，仍为经济稳定重要支撑。
农业产业链不断延伸，农产品加工业产值与农业总产值比达2.5:1，推动农业向高质量发展转型。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农业：生产分类与经济占比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18890779">
            <a:off x="7725830" y="1569128"/>
            <a:ext cx="1502146" cy="1502146"/>
          </a:xfrm>
          <a:prstGeom prst="roundRect">
            <a:avLst>
              <a:gd name="adj" fmla="val 3487"/>
            </a:avLst>
          </a:prstGeom>
          <a:noFill/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18890779">
            <a:off x="2923495" y="1615000"/>
            <a:ext cx="1502145" cy="1502145"/>
          </a:xfrm>
          <a:prstGeom prst="roundRect">
            <a:avLst>
              <a:gd name="adj" fmla="val 3487"/>
            </a:avLst>
          </a:prstGeom>
          <a:noFill/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10800000" flipV="1">
            <a:off x="1725972" y="3564146"/>
            <a:ext cx="3897191" cy="490655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18890779">
            <a:off x="3006712" y="1698217"/>
            <a:ext cx="1335712" cy="1335712"/>
          </a:xfrm>
          <a:prstGeom prst="roundRect">
            <a:avLst>
              <a:gd name="adj" fmla="val 3487"/>
            </a:avLst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10800000" flipV="1">
            <a:off x="6541007" y="3564147"/>
            <a:ext cx="3871791" cy="490653"/>
          </a:xfrm>
          <a:prstGeom prst="round2DiagRect">
            <a:avLst>
              <a:gd name="adj1" fmla="val 0"/>
              <a:gd name="adj2" fmla="val 50000"/>
            </a:avLst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18890779">
            <a:off x="7809046" y="1652345"/>
            <a:ext cx="1335713" cy="1335713"/>
          </a:xfrm>
          <a:prstGeom prst="roundRect">
            <a:avLst>
              <a:gd name="adj" fmla="val 3487"/>
            </a:avLst>
          </a:prstGeom>
          <a:gradFill>
            <a:gsLst>
              <a:gs pos="0">
                <a:schemeClr val="accent2"/>
              </a:gs>
              <a:gs pos="100000">
                <a:schemeClr val="accent2">
                  <a:lumMod val="60000"/>
                  <a:lumOff val="40000"/>
                  <a:alpha val="100000"/>
                </a:schemeClr>
              </a:gs>
            </a:gsLst>
            <a:lin ang="16200000" scaled="0"/>
          </a:gra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2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211631" y="1860725"/>
            <a:ext cx="929215" cy="9228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827331" y="3626025"/>
            <a:ext cx="3659715" cy="3513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传统农村与新农村风貌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827331" y="4146725"/>
            <a:ext cx="3672415" cy="16213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传统农村房屋简陋、道路泥泞，生活设施匮乏；新农村建设后，白墙黛瓦、道路宽敞，村容村貌焕然一新。
新农村注重生态环境保护，绿化覆盖率大幅提升，乡村景观与自然和谐共生，成为宜居宜业之地。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012231" y="1860725"/>
            <a:ext cx="929215" cy="9228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4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640631" y="4146725"/>
            <a:ext cx="3672415" cy="16213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农村基础设施不断完善，村村通公路实现率达99.9%，水电供应稳定，网络覆盖率达98%，缩小城乡数字鸿沟。
公共服务逐步健全，农村教育、医疗、文化等设施不断优化，乡村学校标准化建设推进，远程医疗覆盖更多地区。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640631" y="3626025"/>
            <a:ext cx="3659715" cy="35132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农村基础设施与公共服务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农村：风貌对比与基础设施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909658" y="3372948"/>
            <a:ext cx="3746499" cy="16625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我国农民数量庞大，约5.5亿人，占总人口的39%；年龄结构老化，50岁以上占40%，劳动力更新面临挑战。
农民老龄化影响农业可持续发展，年轻劳动力外流加剧，农业生产经营后继乏人问题凸显。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883194" y="2972629"/>
            <a:ext cx="3775026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农民数量与年龄结构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35842" y="3372948"/>
            <a:ext cx="4142936" cy="166250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3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农民是农业生产主体，承担粮食生产重任，为国家粮食安全做出巨大贡献，是农村社会稳定基石。
随着农业现代化推进，农民职业化转型加速，新型职业农民成为乡村振兴主力军，引领农村产业发展。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21080" y="2972629"/>
            <a:ext cx="4204759" cy="30777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农民主体地位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5003279">
            <a:off x="5513182" y="2687270"/>
            <a:ext cx="1179855" cy="721232"/>
          </a:xfrm>
          <a:custGeom>
            <a:avLst/>
            <a:gdLst>
              <a:gd name="T0" fmla="*/ 1069975 w 674"/>
              <a:gd name="T1" fmla="*/ 654050 h 412"/>
              <a:gd name="T2" fmla="*/ 1065213 w 674"/>
              <a:gd name="T3" fmla="*/ 652463 h 412"/>
              <a:gd name="T4" fmla="*/ 0 w 674"/>
              <a:gd name="T5" fmla="*/ 522288 h 412"/>
              <a:gd name="T6" fmla="*/ 4763 w 674"/>
              <a:gd name="T7" fmla="*/ 519113 h 412"/>
              <a:gd name="T8" fmla="*/ 641350 w 674"/>
              <a:gd name="T9" fmla="*/ 0 h 412"/>
              <a:gd name="T10" fmla="*/ 1069975 w 674"/>
              <a:gd name="T11" fmla="*/ 654050 h 412"/>
              <a:gd name="T12" fmla="*/ 7938 w 674"/>
              <a:gd name="T13" fmla="*/ 519113 h 412"/>
              <a:gd name="T14" fmla="*/ 1062038 w 674"/>
              <a:gd name="T15" fmla="*/ 649288 h 412"/>
              <a:gd name="T16" fmla="*/ 641350 w 674"/>
              <a:gd name="T17" fmla="*/ 6350 h 412"/>
              <a:gd name="T18" fmla="*/ 7938 w 674"/>
              <a:gd name="T19" fmla="*/ 519113 h 41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674" h="412">
                <a:moveTo>
                  <a:pt x="674" y="412"/>
                </a:moveTo>
                <a:lnTo>
                  <a:pt x="671" y="411"/>
                </a:lnTo>
                <a:lnTo>
                  <a:pt x="0" y="329"/>
                </a:lnTo>
                <a:lnTo>
                  <a:pt x="3" y="327"/>
                </a:lnTo>
                <a:lnTo>
                  <a:pt x="404" y="0"/>
                </a:lnTo>
                <a:lnTo>
                  <a:pt x="674" y="412"/>
                </a:lnTo>
                <a:close/>
                <a:moveTo>
                  <a:pt x="5" y="327"/>
                </a:moveTo>
                <a:lnTo>
                  <a:pt x="669" y="409"/>
                </a:lnTo>
                <a:lnTo>
                  <a:pt x="404" y="4"/>
                </a:lnTo>
                <a:lnTo>
                  <a:pt x="5" y="327"/>
                </a:lnTo>
                <a:close/>
              </a:path>
            </a:pathLst>
          </a:custGeom>
          <a:solidFill>
            <a:schemeClr val="accent1"/>
          </a:solidFill>
          <a:ln w="6350" cap="sq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rot="5003279">
            <a:off x="5157971" y="2489523"/>
            <a:ext cx="666951" cy="749241"/>
          </a:xfrm>
          <a:custGeom>
            <a:avLst/>
            <a:gdLst>
              <a:gd name="T0" fmla="*/ 601663 w 381"/>
              <a:gd name="T1" fmla="*/ 679450 h 428"/>
              <a:gd name="T2" fmla="*/ 0 w 381"/>
              <a:gd name="T3" fmla="*/ 3175 h 428"/>
              <a:gd name="T4" fmla="*/ 1588 w 381"/>
              <a:gd name="T5" fmla="*/ 0 h 428"/>
              <a:gd name="T6" fmla="*/ 604838 w 381"/>
              <a:gd name="T7" fmla="*/ 677863 h 428"/>
              <a:gd name="T8" fmla="*/ 601663 w 381"/>
              <a:gd name="T9" fmla="*/ 679450 h 4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381" h="428">
                <a:moveTo>
                  <a:pt x="379" y="428"/>
                </a:moveTo>
                <a:lnTo>
                  <a:pt x="0" y="2"/>
                </a:lnTo>
                <a:lnTo>
                  <a:pt x="1" y="0"/>
                </a:lnTo>
                <a:lnTo>
                  <a:pt x="381" y="427"/>
                </a:lnTo>
                <a:lnTo>
                  <a:pt x="379" y="428"/>
                </a:lnTo>
                <a:close/>
              </a:path>
            </a:pathLst>
          </a:custGeom>
          <a:solidFill>
            <a:schemeClr val="accent1"/>
          </a:solidFill>
          <a:ln w="6350" cap="sq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 rot="5003279">
            <a:off x="4854634" y="3458882"/>
            <a:ext cx="1239373" cy="719482"/>
          </a:xfrm>
          <a:custGeom>
            <a:avLst/>
            <a:gdLst>
              <a:gd name="T0" fmla="*/ 1123950 w 708"/>
              <a:gd name="T1" fmla="*/ 652463 h 411"/>
              <a:gd name="T2" fmla="*/ 0 w 708"/>
              <a:gd name="T3" fmla="*/ 552450 h 411"/>
              <a:gd name="T4" fmla="*/ 463550 w 708"/>
              <a:gd name="T5" fmla="*/ 0 h 411"/>
              <a:gd name="T6" fmla="*/ 465138 w 708"/>
              <a:gd name="T7" fmla="*/ 1588 h 411"/>
              <a:gd name="T8" fmla="*/ 1123950 w 708"/>
              <a:gd name="T9" fmla="*/ 652463 h 411"/>
              <a:gd name="T10" fmla="*/ 7938 w 708"/>
              <a:gd name="T11" fmla="*/ 547688 h 411"/>
              <a:gd name="T12" fmla="*/ 1112838 w 708"/>
              <a:gd name="T13" fmla="*/ 649288 h 411"/>
              <a:gd name="T14" fmla="*/ 463550 w 708"/>
              <a:gd name="T15" fmla="*/ 6350 h 411"/>
              <a:gd name="T16" fmla="*/ 7938 w 708"/>
              <a:gd name="T17" fmla="*/ 547688 h 411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/>
            <a:rect l="0" t="0" r="r" b="b"/>
            <a:pathLst>
              <a:path w="708" h="411">
                <a:moveTo>
                  <a:pt x="708" y="411"/>
                </a:moveTo>
                <a:lnTo>
                  <a:pt x="0" y="348"/>
                </a:lnTo>
                <a:lnTo>
                  <a:pt x="292" y="0"/>
                </a:lnTo>
                <a:lnTo>
                  <a:pt x="293" y="1"/>
                </a:lnTo>
                <a:lnTo>
                  <a:pt x="708" y="411"/>
                </a:lnTo>
                <a:close/>
                <a:moveTo>
                  <a:pt x="5" y="345"/>
                </a:moveTo>
                <a:lnTo>
                  <a:pt x="701" y="409"/>
                </a:lnTo>
                <a:lnTo>
                  <a:pt x="292" y="4"/>
                </a:lnTo>
                <a:lnTo>
                  <a:pt x="5" y="345"/>
                </a:lnTo>
                <a:close/>
              </a:path>
            </a:pathLst>
          </a:custGeom>
          <a:solidFill>
            <a:schemeClr val="accent1"/>
          </a:solidFill>
          <a:ln w="6350" cap="sq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5003279">
            <a:off x="6033505" y="3457146"/>
            <a:ext cx="1239374" cy="1542247"/>
          </a:xfrm>
          <a:custGeom>
            <a:avLst/>
            <a:gdLst>
              <a:gd name="T0" fmla="*/ 0 w 708"/>
              <a:gd name="T1" fmla="*/ 1398588 h 881"/>
              <a:gd name="T2" fmla="*/ 176213 w 708"/>
              <a:gd name="T3" fmla="*/ 0 h 881"/>
              <a:gd name="T4" fmla="*/ 179388 w 708"/>
              <a:gd name="T5" fmla="*/ 4763 h 881"/>
              <a:gd name="T6" fmla="*/ 1123950 w 708"/>
              <a:gd name="T7" fmla="*/ 1160463 h 881"/>
              <a:gd name="T8" fmla="*/ 1120775 w 708"/>
              <a:gd name="T9" fmla="*/ 1162050 h 881"/>
              <a:gd name="T10" fmla="*/ 0 w 708"/>
              <a:gd name="T11" fmla="*/ 1398588 h 881"/>
              <a:gd name="T12" fmla="*/ 179388 w 708"/>
              <a:gd name="T13" fmla="*/ 11113 h 881"/>
              <a:gd name="T14" fmla="*/ 4763 w 708"/>
              <a:gd name="T15" fmla="*/ 1393825 h 881"/>
              <a:gd name="T16" fmla="*/ 1117600 w 708"/>
              <a:gd name="T17" fmla="*/ 1157288 h 881"/>
              <a:gd name="T18" fmla="*/ 179388 w 708"/>
              <a:gd name="T19" fmla="*/ 11113 h 88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/>
            <a:rect l="0" t="0" r="r" b="b"/>
            <a:pathLst>
              <a:path w="708" h="881">
                <a:moveTo>
                  <a:pt x="0" y="881"/>
                </a:moveTo>
                <a:lnTo>
                  <a:pt x="111" y="0"/>
                </a:lnTo>
                <a:lnTo>
                  <a:pt x="113" y="3"/>
                </a:lnTo>
                <a:lnTo>
                  <a:pt x="708" y="731"/>
                </a:lnTo>
                <a:lnTo>
                  <a:pt x="706" y="732"/>
                </a:lnTo>
                <a:lnTo>
                  <a:pt x="0" y="881"/>
                </a:lnTo>
                <a:close/>
                <a:moveTo>
                  <a:pt x="113" y="7"/>
                </a:moveTo>
                <a:lnTo>
                  <a:pt x="3" y="878"/>
                </a:lnTo>
                <a:lnTo>
                  <a:pt x="704" y="729"/>
                </a:lnTo>
                <a:lnTo>
                  <a:pt x="113" y="7"/>
                </a:lnTo>
                <a:close/>
              </a:path>
            </a:pathLst>
          </a:custGeom>
          <a:solidFill>
            <a:schemeClr val="accent1"/>
          </a:solidFill>
          <a:ln w="6350" cap="sq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rot="5003279">
            <a:off x="6564556" y="3014925"/>
            <a:ext cx="743975" cy="854275"/>
          </a:xfrm>
          <a:custGeom>
            <a:avLst/>
            <a:gdLst>
              <a:gd name="T0" fmla="*/ 3175 w 425"/>
              <a:gd name="T1" fmla="*/ 774700 h 488"/>
              <a:gd name="T2" fmla="*/ 0 w 425"/>
              <a:gd name="T3" fmla="*/ 771525 h 488"/>
              <a:gd name="T4" fmla="*/ 673100 w 425"/>
              <a:gd name="T5" fmla="*/ 0 h 488"/>
              <a:gd name="T6" fmla="*/ 674688 w 425"/>
              <a:gd name="T7" fmla="*/ 1588 h 488"/>
              <a:gd name="T8" fmla="*/ 3175 w 425"/>
              <a:gd name="T9" fmla="*/ 774700 h 4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425" h="488">
                <a:moveTo>
                  <a:pt x="2" y="488"/>
                </a:moveTo>
                <a:lnTo>
                  <a:pt x="0" y="486"/>
                </a:lnTo>
                <a:lnTo>
                  <a:pt x="424" y="0"/>
                </a:lnTo>
                <a:lnTo>
                  <a:pt x="425" y="1"/>
                </a:lnTo>
                <a:lnTo>
                  <a:pt x="2" y="488"/>
                </a:lnTo>
                <a:close/>
              </a:path>
            </a:pathLst>
          </a:custGeom>
          <a:solidFill>
            <a:schemeClr val="accent1"/>
          </a:solidFill>
          <a:ln w="6350" cap="sq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rot="5003279">
            <a:off x="5430159" y="4196050"/>
            <a:ext cx="549666" cy="975064"/>
          </a:xfrm>
          <a:custGeom>
            <a:avLst/>
            <a:gdLst>
              <a:gd name="T0" fmla="*/ 3175 w 314"/>
              <a:gd name="T1" fmla="*/ 884238 h 557"/>
              <a:gd name="T2" fmla="*/ 0 w 314"/>
              <a:gd name="T3" fmla="*/ 884238 h 557"/>
              <a:gd name="T4" fmla="*/ 495300 w 314"/>
              <a:gd name="T5" fmla="*/ 0 h 557"/>
              <a:gd name="T6" fmla="*/ 498475 w 314"/>
              <a:gd name="T7" fmla="*/ 1588 h 557"/>
              <a:gd name="T8" fmla="*/ 3175 w 314"/>
              <a:gd name="T9" fmla="*/ 884238 h 55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/>
            <a:rect l="0" t="0" r="r" b="b"/>
            <a:pathLst>
              <a:path w="314" h="557">
                <a:moveTo>
                  <a:pt x="2" y="557"/>
                </a:moveTo>
                <a:lnTo>
                  <a:pt x="0" y="557"/>
                </a:lnTo>
                <a:lnTo>
                  <a:pt x="312" y="0"/>
                </a:lnTo>
                <a:lnTo>
                  <a:pt x="314" y="1"/>
                </a:lnTo>
                <a:lnTo>
                  <a:pt x="2" y="557"/>
                </a:lnTo>
                <a:close/>
              </a:path>
            </a:pathLst>
          </a:custGeom>
          <a:solidFill>
            <a:schemeClr val="accent1"/>
          </a:solidFill>
          <a:ln w="6350" cap="sq">
            <a:solidFill>
              <a:schemeClr val="accent1"/>
            </a:solidFill>
            <a:round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rot="5003279">
            <a:off x="5381715" y="3205148"/>
            <a:ext cx="845506" cy="842021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 rot="5003279">
            <a:off x="5551784" y="2141906"/>
            <a:ext cx="624939" cy="624951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 rot="5003279">
            <a:off x="5012679" y="4219792"/>
            <a:ext cx="378114" cy="378121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003279">
            <a:off x="6934414" y="3343609"/>
            <a:ext cx="742224" cy="740489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rot="5003279">
            <a:off x="5053257" y="3130894"/>
            <a:ext cx="208314" cy="210067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5003279">
            <a:off x="5856715" y="4476635"/>
            <a:ext cx="740474" cy="738738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 rot="5003279">
            <a:off x="6303305" y="2955216"/>
            <a:ext cx="336101" cy="336109"/>
          </a:xfrm>
          <a:prstGeom prst="ellipse">
            <a:avLst/>
          </a:prstGeom>
          <a:solidFill>
            <a:schemeClr val="accent1"/>
          </a:solidFill>
          <a:ln w="6350" cap="sq">
            <a:solidFill>
              <a:schemeClr val="accent1"/>
            </a:solidFill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农民：数量结构与主体地位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flipH="1">
            <a:off x="0" y="1045154"/>
            <a:ext cx="5172792" cy="5172792"/>
          </a:xfrm>
          <a:prstGeom prst="arc">
            <a:avLst>
              <a:gd name="adj1" fmla="val 7769151"/>
              <a:gd name="adj2" fmla="val 13826656"/>
            </a:avLst>
          </a:prstGeom>
          <a:noFill/>
          <a:ln w="12700" cap="sq">
            <a:solidFill>
              <a:schemeClr val="accent1">
                <a:lumMod val="40000"/>
                <a:lumOff val="60000"/>
              </a:schemeClr>
            </a:solidFill>
            <a:miter/>
            <a:headEnd type="oval"/>
            <a:tailEnd type="oval"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flipH="1">
            <a:off x="5294239" y="1743915"/>
            <a:ext cx="5975330" cy="1112888"/>
          </a:xfrm>
          <a:prstGeom prst="roundRect">
            <a:avLst>
              <a:gd name="adj" fmla="val 14991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57150" cap="rnd">
            <a:noFill/>
            <a:round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095364" y="2030360"/>
            <a:ext cx="540000" cy="540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 w="19050" cap="sq">
            <a:noFill/>
            <a:miter/>
          </a:ln>
          <a:effectLst>
            <a:outerShdw blurRad="317500" dist="1270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1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841872" y="1869174"/>
            <a:ext cx="5099295" cy="851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“三农问题是关系国计民生的根本性问题”，农业稳定生产保障粮食安全，农村和谐稳定关乎社会大局，农民富裕是全面小康关键。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660399" y="2461550"/>
            <a:ext cx="4038821" cy="2340000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国计民生根本性问题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5556271" y="3075782"/>
            <a:ext cx="5975330" cy="1112888"/>
          </a:xfrm>
          <a:prstGeom prst="roundRect">
            <a:avLst>
              <a:gd name="adj" fmla="val 15705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57150" cap="rnd">
            <a:noFill/>
            <a:round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5357396" y="3362227"/>
            <a:ext cx="540000" cy="540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 w="19050" cap="sq">
            <a:noFill/>
            <a:miter/>
          </a:ln>
          <a:effectLst>
            <a:outerShdw blurRad="317500" dist="1270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2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103904" y="3201041"/>
            <a:ext cx="5099295" cy="851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三农问题解决程度直接影响国家经济基础稳固、社会长治久安，是实现中华民族伟大复兴的重要保障。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 flipH="1">
            <a:off x="5294239" y="4407596"/>
            <a:ext cx="5975330" cy="1112888"/>
          </a:xfrm>
          <a:prstGeom prst="roundRect">
            <a:avLst>
              <a:gd name="adj" fmla="val 15705"/>
            </a:avLst>
          </a:prstGeom>
          <a:solidFill>
            <a:schemeClr val="accent1">
              <a:lumMod val="20000"/>
              <a:lumOff val="80000"/>
              <a:alpha val="50000"/>
            </a:schemeClr>
          </a:solidFill>
          <a:ln w="57150" cap="rnd">
            <a:noFill/>
            <a:round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5095364" y="4694039"/>
            <a:ext cx="540000" cy="540000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0"/>
          </a:gradFill>
          <a:ln w="19050" cap="sq">
            <a:noFill/>
            <a:miter/>
          </a:ln>
          <a:effectLst>
            <a:outerShdw blurRad="317500" dist="127000" dir="2700000" algn="tl" rotWithShape="0">
              <a:schemeClr val="accent1">
                <a:lumMod val="7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8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3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841872" y="4532854"/>
            <a:ext cx="5099295" cy="85199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三农发展关乎城乡协调发展，缩小城乡差距，促进区域均衡，推动经济高质量发展，实现共同富裕目标。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三农问题的重要性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7337370" y="1689833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496" r="16496"/>
          <a:stretch>
            <a:fillRect/>
          </a:stretch>
        </p:blipFill>
        <p:spPr>
          <a:xfrm flipH="1">
            <a:off x="7437158" y="1814373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flipH="1">
            <a:off x="7226343" y="1570338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1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327887" y="4971602"/>
            <a:ext cx="769063" cy="495951"/>
          </a:xfrm>
          <a:prstGeom prst="round2DiagRect">
            <a:avLst>
              <a:gd name="adj1" fmla="val 50000"/>
              <a:gd name="adj2" fmla="val 0"/>
            </a:avLst>
          </a:prstGeom>
          <a:gradFill>
            <a:gsLst>
              <a:gs pos="0">
                <a:schemeClr val="accent1"/>
              </a:gs>
              <a:gs pos="83000">
                <a:schemeClr val="accent1">
                  <a:lumMod val="50000"/>
                </a:schemeClr>
              </a:gs>
            </a:gsLst>
            <a:lin ang="54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7831" y="3281774"/>
            <a:ext cx="5616542" cy="1735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三农发展现状与成就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301025" y="2310610"/>
            <a:ext cx="1994082" cy="7699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65231" y="2499037"/>
            <a:ext cx="45719" cy="4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404" y="1333282"/>
            <a:ext cx="1063803" cy="1747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02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5646" y="3144802"/>
            <a:ext cx="93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1508733" y="3158752"/>
            <a:ext cx="2664000" cy="1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644168" y="771200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429418" y="1788359"/>
            <a:ext cx="1989222" cy="1395662"/>
          </a:xfrm>
          <a:prstGeom prst="chevron">
            <a:avLst>
              <a:gd name="adj" fmla="val 27067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604712" y="1888049"/>
            <a:ext cx="1638635" cy="1196283"/>
          </a:xfrm>
          <a:prstGeom prst="chevron">
            <a:avLst>
              <a:gd name="adj" fmla="val 27067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1442" y="4011617"/>
            <a:ext cx="3165175" cy="1512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大型联合收割机、播种机广泛应用，小麦机收率超98%，玉米机收率超85%，极大提高农业生产效率，降低劳动强度。
农业机械化水平提升，农机总动力达11亿千瓦，推动农业规模化经营，促进农业现代化进程。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41442" y="3263900"/>
            <a:ext cx="3165175" cy="6477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现代农业机械作业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07062" y="4011617"/>
            <a:ext cx="3165175" cy="1512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无人机喷洒农药精准高效，作业效率是人工的30倍，减少农药使用量，降低环境污染，保障农产品质量安全。
物联网监测农田实时数据，实现精准灌溉、施肥，提高水资源利用率，提升农产品产量和品质，助力农业绿色发展。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507062" y="3272331"/>
            <a:ext cx="3165175" cy="63926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538135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智慧农业应用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172683" y="4011617"/>
            <a:ext cx="3165175" cy="1512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农业科技进步贡献率从2010年的52%提升至2023年的62%，良种覆盖率超96%，科技成为农业增长主要驱动力。
农业科技创新体系不断完善，科研投入持续增加，产学研结合紧密，推动农业产业技术升级。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172683" y="3268652"/>
            <a:ext cx="3165175" cy="64294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农业科技进步贡献率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202449" y="2264611"/>
            <a:ext cx="443162" cy="44316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112077" y="2202035"/>
            <a:ext cx="289526" cy="568310"/>
          </a:xfrm>
          <a:prstGeom prst="chevron">
            <a:avLst>
              <a:gd name="adj" fmla="val 6386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095038" y="1788359"/>
            <a:ext cx="1989222" cy="1395662"/>
          </a:xfrm>
          <a:prstGeom prst="chevron">
            <a:avLst>
              <a:gd name="adj" fmla="val 27067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270333" y="1888049"/>
            <a:ext cx="1638635" cy="1196283"/>
          </a:xfrm>
          <a:prstGeom prst="chevron">
            <a:avLst>
              <a:gd name="adj" fmla="val 27067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895626" y="2264610"/>
            <a:ext cx="388046" cy="443162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777698" y="2202035"/>
            <a:ext cx="289526" cy="568310"/>
          </a:xfrm>
          <a:prstGeom prst="chevron">
            <a:avLst>
              <a:gd name="adj" fmla="val 63865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760659" y="1788359"/>
            <a:ext cx="1989222" cy="1395662"/>
          </a:xfrm>
          <a:prstGeom prst="chevron">
            <a:avLst>
              <a:gd name="adj" fmla="val 27067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935953" y="1888049"/>
            <a:ext cx="1638635" cy="1196283"/>
          </a:xfrm>
          <a:prstGeom prst="chevron">
            <a:avLst>
              <a:gd name="adj" fmla="val 27067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533689" y="2271759"/>
            <a:ext cx="443162" cy="42886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农业现代化成果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660399" y="1783916"/>
            <a:ext cx="2463724" cy="679648"/>
          </a:xfrm>
          <a:custGeom>
            <a:avLst/>
            <a:gdLst>
              <a:gd name="connsiteX0" fmla="*/ 719138 w 9429750"/>
              <a:gd name="connsiteY0" fmla="*/ 2190750 h 2591431"/>
              <a:gd name="connsiteX1" fmla="*/ 1245965 w 9429750"/>
              <a:gd name="connsiteY1" fmla="*/ 2190750 h 2591431"/>
              <a:gd name="connsiteX2" fmla="*/ 1309021 w 9429750"/>
              <a:gd name="connsiteY2" fmla="*/ 2235803 h 2591431"/>
              <a:gd name="connsiteX3" fmla="*/ 1649921 w 9429750"/>
              <a:gd name="connsiteY3" fmla="*/ 2584037 h 2591431"/>
              <a:gd name="connsiteX4" fmla="*/ 1739703 w 9429750"/>
              <a:gd name="connsiteY4" fmla="*/ 2555234 h 2591431"/>
              <a:gd name="connsiteX5" fmla="*/ 1744409 w 9429750"/>
              <a:gd name="connsiteY5" fmla="*/ 2506028 h 2591431"/>
              <a:gd name="connsiteX6" fmla="*/ 1874139 w 9429750"/>
              <a:gd name="connsiteY6" fmla="*/ 2195417 h 2591431"/>
              <a:gd name="connsiteX7" fmla="*/ 1898618 w 9429750"/>
              <a:gd name="connsiteY7" fmla="*/ 2190750 h 2591431"/>
              <a:gd name="connsiteX8" fmla="*/ 8710612 w 9429750"/>
              <a:gd name="connsiteY8" fmla="*/ 2190750 h 2591431"/>
              <a:gd name="connsiteX9" fmla="*/ 9429750 w 9429750"/>
              <a:gd name="connsiteY9" fmla="*/ 1471613 h 2591431"/>
              <a:gd name="connsiteX10" fmla="*/ 9429750 w 9429750"/>
              <a:gd name="connsiteY10" fmla="*/ 719138 h 2591431"/>
              <a:gd name="connsiteX11" fmla="*/ 8710612 w 9429750"/>
              <a:gd name="connsiteY11" fmla="*/ 0 h 2591431"/>
              <a:gd name="connsiteX12" fmla="*/ 719138 w 9429750"/>
              <a:gd name="connsiteY12" fmla="*/ 0 h 2591431"/>
              <a:gd name="connsiteX13" fmla="*/ 0 w 9429750"/>
              <a:gd name="connsiteY13" fmla="*/ 719138 h 2591431"/>
              <a:gd name="connsiteX14" fmla="*/ 0 w 9429750"/>
              <a:gd name="connsiteY14" fmla="*/ 1471613 h 2591431"/>
              <a:gd name="connsiteX15" fmla="*/ 719138 w 9429750"/>
              <a:gd name="connsiteY15" fmla="*/ 2190750 h 2591431"/>
            </a:gdLst>
            <a:ahLst/>
            <a:cxnLst/>
            <a:rect l="l" t="t" r="r" b="b"/>
            <a:pathLst>
              <a:path w="9429750" h="2591431">
                <a:moveTo>
                  <a:pt x="719138" y="2190750"/>
                </a:moveTo>
                <a:lnTo>
                  <a:pt x="1245965" y="2190750"/>
                </a:lnTo>
                <a:cubicBezTo>
                  <a:pt x="1274445" y="2190760"/>
                  <a:pt x="1299782" y="2208857"/>
                  <a:pt x="1309021" y="2235803"/>
                </a:cubicBezTo>
                <a:cubicBezTo>
                  <a:pt x="1372362" y="2413064"/>
                  <a:pt x="1528096" y="2522791"/>
                  <a:pt x="1649921" y="2584037"/>
                </a:cubicBezTo>
                <a:cubicBezTo>
                  <a:pt x="1682668" y="2600878"/>
                  <a:pt x="1722863" y="2587981"/>
                  <a:pt x="1739703" y="2555234"/>
                </a:cubicBezTo>
                <a:cubicBezTo>
                  <a:pt x="1747523" y="2540041"/>
                  <a:pt x="1749209" y="2522430"/>
                  <a:pt x="1744409" y="2506028"/>
                </a:cubicBezTo>
                <a:cubicBezTo>
                  <a:pt x="1712500" y="2400300"/>
                  <a:pt x="1710785" y="2262950"/>
                  <a:pt x="1874139" y="2195417"/>
                </a:cubicBezTo>
                <a:cubicBezTo>
                  <a:pt x="1881912" y="2192255"/>
                  <a:pt x="1890227" y="2190664"/>
                  <a:pt x="1898618" y="2190750"/>
                </a:cubicBezTo>
                <a:lnTo>
                  <a:pt x="8710612" y="2190750"/>
                </a:lnTo>
                <a:cubicBezTo>
                  <a:pt x="9107786" y="2190750"/>
                  <a:pt x="9429750" y="1868777"/>
                  <a:pt x="9429750" y="1471613"/>
                </a:cubicBezTo>
                <a:lnTo>
                  <a:pt x="9429750" y="719138"/>
                </a:lnTo>
                <a:cubicBezTo>
                  <a:pt x="9429750" y="321969"/>
                  <a:pt x="9107786" y="0"/>
                  <a:pt x="8710612" y="0"/>
                </a:cubicBezTo>
                <a:lnTo>
                  <a:pt x="719138" y="0"/>
                </a:lnTo>
                <a:cubicBezTo>
                  <a:pt x="321969" y="0"/>
                  <a:pt x="0" y="321969"/>
                  <a:pt x="0" y="719138"/>
                </a:cubicBezTo>
                <a:lnTo>
                  <a:pt x="0" y="1471613"/>
                </a:lnTo>
                <a:cubicBezTo>
                  <a:pt x="0" y="1868777"/>
                  <a:pt x="321969" y="2190750"/>
                  <a:pt x="719138" y="219075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830311" y="1903513"/>
            <a:ext cx="2123900" cy="339824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 panose="00020600040101010101" charset="-122"/>
                <a:ea typeface="OPPOSans L" panose="00020600040101010101" charset="-122"/>
                <a:cs typeface="OPPOSans L" panose="00020600040101010101" charset="-122"/>
              </a:rPr>
              <a:t>STEP. 01 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480981" y="1783916"/>
            <a:ext cx="2463724" cy="679648"/>
          </a:xfrm>
          <a:custGeom>
            <a:avLst/>
            <a:gdLst>
              <a:gd name="connsiteX0" fmla="*/ 719138 w 9429750"/>
              <a:gd name="connsiteY0" fmla="*/ 2190750 h 2591431"/>
              <a:gd name="connsiteX1" fmla="*/ 1245965 w 9429750"/>
              <a:gd name="connsiteY1" fmla="*/ 2190750 h 2591431"/>
              <a:gd name="connsiteX2" fmla="*/ 1309021 w 9429750"/>
              <a:gd name="connsiteY2" fmla="*/ 2235803 h 2591431"/>
              <a:gd name="connsiteX3" fmla="*/ 1649921 w 9429750"/>
              <a:gd name="connsiteY3" fmla="*/ 2584037 h 2591431"/>
              <a:gd name="connsiteX4" fmla="*/ 1739703 w 9429750"/>
              <a:gd name="connsiteY4" fmla="*/ 2555234 h 2591431"/>
              <a:gd name="connsiteX5" fmla="*/ 1744409 w 9429750"/>
              <a:gd name="connsiteY5" fmla="*/ 2506028 h 2591431"/>
              <a:gd name="connsiteX6" fmla="*/ 1874139 w 9429750"/>
              <a:gd name="connsiteY6" fmla="*/ 2195417 h 2591431"/>
              <a:gd name="connsiteX7" fmla="*/ 1898618 w 9429750"/>
              <a:gd name="connsiteY7" fmla="*/ 2190750 h 2591431"/>
              <a:gd name="connsiteX8" fmla="*/ 8710612 w 9429750"/>
              <a:gd name="connsiteY8" fmla="*/ 2190750 h 2591431"/>
              <a:gd name="connsiteX9" fmla="*/ 9429750 w 9429750"/>
              <a:gd name="connsiteY9" fmla="*/ 1471613 h 2591431"/>
              <a:gd name="connsiteX10" fmla="*/ 9429750 w 9429750"/>
              <a:gd name="connsiteY10" fmla="*/ 719138 h 2591431"/>
              <a:gd name="connsiteX11" fmla="*/ 8710612 w 9429750"/>
              <a:gd name="connsiteY11" fmla="*/ 0 h 2591431"/>
              <a:gd name="connsiteX12" fmla="*/ 719138 w 9429750"/>
              <a:gd name="connsiteY12" fmla="*/ 0 h 2591431"/>
              <a:gd name="connsiteX13" fmla="*/ 0 w 9429750"/>
              <a:gd name="connsiteY13" fmla="*/ 719138 h 2591431"/>
              <a:gd name="connsiteX14" fmla="*/ 0 w 9429750"/>
              <a:gd name="connsiteY14" fmla="*/ 1471613 h 2591431"/>
              <a:gd name="connsiteX15" fmla="*/ 719138 w 9429750"/>
              <a:gd name="connsiteY15" fmla="*/ 2190750 h 2591431"/>
            </a:gdLst>
            <a:ahLst/>
            <a:cxnLst/>
            <a:rect l="l" t="t" r="r" b="b"/>
            <a:pathLst>
              <a:path w="9429750" h="2591431">
                <a:moveTo>
                  <a:pt x="719138" y="2190750"/>
                </a:moveTo>
                <a:lnTo>
                  <a:pt x="1245965" y="2190750"/>
                </a:lnTo>
                <a:cubicBezTo>
                  <a:pt x="1274445" y="2190760"/>
                  <a:pt x="1299782" y="2208857"/>
                  <a:pt x="1309021" y="2235803"/>
                </a:cubicBezTo>
                <a:cubicBezTo>
                  <a:pt x="1372362" y="2413064"/>
                  <a:pt x="1528096" y="2522791"/>
                  <a:pt x="1649921" y="2584037"/>
                </a:cubicBezTo>
                <a:cubicBezTo>
                  <a:pt x="1682668" y="2600878"/>
                  <a:pt x="1722863" y="2587981"/>
                  <a:pt x="1739703" y="2555234"/>
                </a:cubicBezTo>
                <a:cubicBezTo>
                  <a:pt x="1747523" y="2540041"/>
                  <a:pt x="1749209" y="2522430"/>
                  <a:pt x="1744409" y="2506028"/>
                </a:cubicBezTo>
                <a:cubicBezTo>
                  <a:pt x="1712500" y="2400300"/>
                  <a:pt x="1710785" y="2262950"/>
                  <a:pt x="1874139" y="2195417"/>
                </a:cubicBezTo>
                <a:cubicBezTo>
                  <a:pt x="1881912" y="2192255"/>
                  <a:pt x="1890227" y="2190664"/>
                  <a:pt x="1898618" y="2190750"/>
                </a:cubicBezTo>
                <a:lnTo>
                  <a:pt x="8710612" y="2190750"/>
                </a:lnTo>
                <a:cubicBezTo>
                  <a:pt x="9107786" y="2190750"/>
                  <a:pt x="9429750" y="1868777"/>
                  <a:pt x="9429750" y="1471613"/>
                </a:cubicBezTo>
                <a:lnTo>
                  <a:pt x="9429750" y="719138"/>
                </a:lnTo>
                <a:cubicBezTo>
                  <a:pt x="9429750" y="321969"/>
                  <a:pt x="9107786" y="0"/>
                  <a:pt x="8710612" y="0"/>
                </a:cubicBezTo>
                <a:lnTo>
                  <a:pt x="719138" y="0"/>
                </a:lnTo>
                <a:cubicBezTo>
                  <a:pt x="321969" y="0"/>
                  <a:pt x="0" y="321969"/>
                  <a:pt x="0" y="719138"/>
                </a:cubicBezTo>
                <a:lnTo>
                  <a:pt x="0" y="1471613"/>
                </a:lnTo>
                <a:cubicBezTo>
                  <a:pt x="0" y="1868777"/>
                  <a:pt x="321969" y="2190750"/>
                  <a:pt x="719138" y="219075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650893" y="1903513"/>
            <a:ext cx="2123900" cy="339824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 panose="00020600040101010101" charset="-122"/>
                <a:ea typeface="OPPOSans L" panose="00020600040101010101" charset="-122"/>
                <a:cs typeface="OPPOSans L" panose="00020600040101010101" charset="-122"/>
              </a:rPr>
              <a:t>STEP. 02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301565" y="1783916"/>
            <a:ext cx="2463724" cy="679648"/>
          </a:xfrm>
          <a:custGeom>
            <a:avLst/>
            <a:gdLst>
              <a:gd name="connsiteX0" fmla="*/ 719138 w 9429750"/>
              <a:gd name="connsiteY0" fmla="*/ 2190750 h 2591431"/>
              <a:gd name="connsiteX1" fmla="*/ 1245965 w 9429750"/>
              <a:gd name="connsiteY1" fmla="*/ 2190750 h 2591431"/>
              <a:gd name="connsiteX2" fmla="*/ 1309021 w 9429750"/>
              <a:gd name="connsiteY2" fmla="*/ 2235803 h 2591431"/>
              <a:gd name="connsiteX3" fmla="*/ 1649921 w 9429750"/>
              <a:gd name="connsiteY3" fmla="*/ 2584037 h 2591431"/>
              <a:gd name="connsiteX4" fmla="*/ 1739703 w 9429750"/>
              <a:gd name="connsiteY4" fmla="*/ 2555234 h 2591431"/>
              <a:gd name="connsiteX5" fmla="*/ 1744409 w 9429750"/>
              <a:gd name="connsiteY5" fmla="*/ 2506028 h 2591431"/>
              <a:gd name="connsiteX6" fmla="*/ 1874139 w 9429750"/>
              <a:gd name="connsiteY6" fmla="*/ 2195417 h 2591431"/>
              <a:gd name="connsiteX7" fmla="*/ 1898618 w 9429750"/>
              <a:gd name="connsiteY7" fmla="*/ 2190750 h 2591431"/>
              <a:gd name="connsiteX8" fmla="*/ 8710612 w 9429750"/>
              <a:gd name="connsiteY8" fmla="*/ 2190750 h 2591431"/>
              <a:gd name="connsiteX9" fmla="*/ 9429750 w 9429750"/>
              <a:gd name="connsiteY9" fmla="*/ 1471613 h 2591431"/>
              <a:gd name="connsiteX10" fmla="*/ 9429750 w 9429750"/>
              <a:gd name="connsiteY10" fmla="*/ 719138 h 2591431"/>
              <a:gd name="connsiteX11" fmla="*/ 8710612 w 9429750"/>
              <a:gd name="connsiteY11" fmla="*/ 0 h 2591431"/>
              <a:gd name="connsiteX12" fmla="*/ 719138 w 9429750"/>
              <a:gd name="connsiteY12" fmla="*/ 0 h 2591431"/>
              <a:gd name="connsiteX13" fmla="*/ 0 w 9429750"/>
              <a:gd name="connsiteY13" fmla="*/ 719138 h 2591431"/>
              <a:gd name="connsiteX14" fmla="*/ 0 w 9429750"/>
              <a:gd name="connsiteY14" fmla="*/ 1471613 h 2591431"/>
              <a:gd name="connsiteX15" fmla="*/ 719138 w 9429750"/>
              <a:gd name="connsiteY15" fmla="*/ 2190750 h 2591431"/>
            </a:gdLst>
            <a:ahLst/>
            <a:cxnLst/>
            <a:rect l="l" t="t" r="r" b="b"/>
            <a:pathLst>
              <a:path w="9429750" h="2591431">
                <a:moveTo>
                  <a:pt x="719138" y="2190750"/>
                </a:moveTo>
                <a:lnTo>
                  <a:pt x="1245965" y="2190750"/>
                </a:lnTo>
                <a:cubicBezTo>
                  <a:pt x="1274445" y="2190760"/>
                  <a:pt x="1299782" y="2208857"/>
                  <a:pt x="1309021" y="2235803"/>
                </a:cubicBezTo>
                <a:cubicBezTo>
                  <a:pt x="1372362" y="2413064"/>
                  <a:pt x="1528096" y="2522791"/>
                  <a:pt x="1649921" y="2584037"/>
                </a:cubicBezTo>
                <a:cubicBezTo>
                  <a:pt x="1682668" y="2600878"/>
                  <a:pt x="1722863" y="2587981"/>
                  <a:pt x="1739703" y="2555234"/>
                </a:cubicBezTo>
                <a:cubicBezTo>
                  <a:pt x="1747523" y="2540041"/>
                  <a:pt x="1749209" y="2522430"/>
                  <a:pt x="1744409" y="2506028"/>
                </a:cubicBezTo>
                <a:cubicBezTo>
                  <a:pt x="1712500" y="2400300"/>
                  <a:pt x="1710785" y="2262950"/>
                  <a:pt x="1874139" y="2195417"/>
                </a:cubicBezTo>
                <a:cubicBezTo>
                  <a:pt x="1881912" y="2192255"/>
                  <a:pt x="1890227" y="2190664"/>
                  <a:pt x="1898618" y="2190750"/>
                </a:cubicBezTo>
                <a:lnTo>
                  <a:pt x="8710612" y="2190750"/>
                </a:lnTo>
                <a:cubicBezTo>
                  <a:pt x="9107786" y="2190750"/>
                  <a:pt x="9429750" y="1868777"/>
                  <a:pt x="9429750" y="1471613"/>
                </a:cubicBezTo>
                <a:lnTo>
                  <a:pt x="9429750" y="719138"/>
                </a:lnTo>
                <a:cubicBezTo>
                  <a:pt x="9429750" y="321969"/>
                  <a:pt x="9107786" y="0"/>
                  <a:pt x="8710612" y="0"/>
                </a:cubicBezTo>
                <a:lnTo>
                  <a:pt x="719138" y="0"/>
                </a:lnTo>
                <a:cubicBezTo>
                  <a:pt x="321969" y="0"/>
                  <a:pt x="0" y="321969"/>
                  <a:pt x="0" y="719138"/>
                </a:cubicBezTo>
                <a:lnTo>
                  <a:pt x="0" y="1471613"/>
                </a:lnTo>
                <a:cubicBezTo>
                  <a:pt x="0" y="1868777"/>
                  <a:pt x="321969" y="2190750"/>
                  <a:pt x="719138" y="219075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8471477" y="1903513"/>
            <a:ext cx="2123900" cy="339824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L" panose="00020600040101010101" charset="-122"/>
                <a:ea typeface="OPPOSans L" panose="00020600040101010101" charset="-122"/>
                <a:cs typeface="OPPOSans L" panose="00020600040101010101" charset="-122"/>
              </a:rPr>
              <a:t>STEP .03</a:t>
            </a:r>
            <a:endParaRPr kumimoji="1" lang="zh-CN" altLang="en-US"/>
          </a:p>
        </p:txBody>
      </p:sp>
      <p:cxnSp>
        <p:nvCxnSpPr>
          <p:cNvPr id="10" name="标题 1"/>
          <p:cNvCxnSpPr/>
          <p:nvPr/>
        </p:nvCxnSpPr>
        <p:spPr>
          <a:xfrm>
            <a:off x="686527" y="5473471"/>
            <a:ext cx="7668000" cy="0"/>
          </a:xfrm>
          <a:prstGeom prst="line">
            <a:avLst/>
          </a:prstGeom>
          <a:noFill/>
          <a:ln w="12700" cap="sq">
            <a:solidFill>
              <a:schemeClr val="bg1">
                <a:lumMod val="85000"/>
              </a:schemeClr>
            </a:solidFill>
            <a:round/>
            <a:headEnd type="none"/>
            <a:tailEnd type="none"/>
          </a:ln>
        </p:spPr>
      </p:cxnSp>
      <p:sp>
        <p:nvSpPr>
          <p:cNvPr id="11" name="标题 1"/>
          <p:cNvSpPr txBox="1"/>
          <p:nvPr/>
        </p:nvSpPr>
        <p:spPr>
          <a:xfrm>
            <a:off x="4480981" y="5419471"/>
            <a:ext cx="108000" cy="108000"/>
          </a:xfrm>
          <a:prstGeom prst="ellipse">
            <a:avLst/>
          </a:prstGeom>
          <a:solidFill>
            <a:schemeClr val="bg1">
              <a:lumMod val="8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301565" y="5419471"/>
            <a:ext cx="108000" cy="108000"/>
          </a:xfrm>
          <a:prstGeom prst="ellipse">
            <a:avLst/>
          </a:prstGeom>
          <a:solidFill>
            <a:schemeClr val="bg1">
              <a:lumMod val="8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660399" y="5419471"/>
            <a:ext cx="108000" cy="108000"/>
          </a:xfrm>
          <a:prstGeom prst="ellipse">
            <a:avLst/>
          </a:prstGeom>
          <a:solidFill>
            <a:schemeClr val="bg1">
              <a:lumMod val="8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660398" y="2535123"/>
            <a:ext cx="3217335" cy="720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农村基础设施建设成果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60398" y="3214773"/>
            <a:ext cx="3217335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农村交通网络四通八达，村村通公路让农产品运输更便捷，水电供应稳定，网络覆盖率达98%，缩小城乡数字鸿沟。
农村人居环境整治成效显著，垃圾处理率超90%，污水治理率超60%，乡村面貌焕然一新，生活品质大幅提升。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480982" y="2535123"/>
            <a:ext cx="3217335" cy="720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新型农村发展模式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480982" y="3214773"/>
            <a:ext cx="3217335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2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特色小镇如浙江安吉鲁家村，打造“公司 + 合作社 + 家庭农场”模式，发展乡村旅游，年接待游客超50万人次，带动村民增收致富。
田园综合体如江苏无锡田园东方，融合农业生产、休闲旅游、文化创意，打造综合产业平台，推动农村一二三产业融合发展。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301565" y="2535123"/>
            <a:ext cx="3217335" cy="720000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农村公共服务提升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301565" y="3214773"/>
            <a:ext cx="3217335" cy="198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农村教育投入增加，乡村学校标准化建设推进，师资力量不断优化，教育质量稳步提升，阻断贫困代际传递。
农村医疗卫生条件改善，远程医疗覆盖更多地区，医保报销比例提高，农民看病就医更加便捷，健康水平显著提高。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农村建设新貌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833273" y="1130300"/>
            <a:ext cx="5165094" cy="2379502"/>
          </a:xfrm>
          <a:prstGeom prst="roundRect">
            <a:avLst>
              <a:gd name="adj" fmla="val 3246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913119" y="1195546"/>
            <a:ext cx="4994018" cy="2256905"/>
          </a:xfrm>
          <a:prstGeom prst="roundRect">
            <a:avLst>
              <a:gd name="adj" fmla="val 3246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79361" y="1402390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79361" y="1775544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79361" y="2702137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79361" y="3075291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715044" y="1433485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15044" y="1806639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715044" y="2729343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715044" y="3102498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444213" y="1958029"/>
            <a:ext cx="4169269" cy="124794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农民收入持续增长，2023年农村居民人均可支配收入达2.1万元，较十年前翻一番，收入来源多元化，生活质量显著提升。
农村电商发展带动农产品销售，农民增收渠道拓宽，如江苏沭阳花木电商年销售额超50亿元，带动数万农民就业。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323643" y="1433485"/>
            <a:ext cx="4410408" cy="4571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444213" y="1451728"/>
            <a:ext cx="4169269" cy="3895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农民收入增长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311862" y="1130300"/>
            <a:ext cx="5165094" cy="2379502"/>
          </a:xfrm>
          <a:prstGeom prst="roundRect">
            <a:avLst>
              <a:gd name="adj" fmla="val 3246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6391707" y="1191598"/>
            <a:ext cx="4994018" cy="2256905"/>
          </a:xfrm>
          <a:prstGeom prst="roundRect">
            <a:avLst>
              <a:gd name="adj" fmla="val 3246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6457949" y="1402390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6457949" y="1775544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6457949" y="2702137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6457949" y="3075291"/>
            <a:ext cx="163255" cy="163255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193631" y="1433485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6193631" y="1806639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6193631" y="2729343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6193631" y="3102498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6922801" y="1958029"/>
            <a:ext cx="4169269" cy="124794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14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农村医保、养老等社会保障体系不断完善，医保报销范围扩大，养老保障水平提高，农民生活更有保障。
脱贫攻坚成果显著，9899万农村贫困人口全部脱贫，832个贫困县全部摘帽，12.8万个贫困村全部出列，历史性解决绝对贫困问题。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6802231" y="1433485"/>
            <a:ext cx="4410408" cy="45716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6922801" y="1467276"/>
            <a:ext cx="4169269" cy="3895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农村社会保障体系</a:t>
            </a: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1226973" y="3754598"/>
            <a:ext cx="9902194" cy="2379502"/>
          </a:xfrm>
          <a:prstGeom prst="roundRect">
            <a:avLst>
              <a:gd name="adj" fmla="val 3246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1306819" y="3819843"/>
            <a:ext cx="9743818" cy="2256905"/>
          </a:xfrm>
          <a:prstGeom prst="roundRect">
            <a:avLst>
              <a:gd name="adj" fmla="val 3246"/>
            </a:avLst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373061" y="4026688"/>
            <a:ext cx="163255" cy="163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1373061" y="4399842"/>
            <a:ext cx="163255" cy="163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1373061" y="5326435"/>
            <a:ext cx="163255" cy="163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1373061" y="5699589"/>
            <a:ext cx="163255" cy="16325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6" name="标题 1"/>
          <p:cNvSpPr txBox="1"/>
          <p:nvPr/>
        </p:nvSpPr>
        <p:spPr>
          <a:xfrm>
            <a:off x="1108744" y="4057783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7" name="标题 1"/>
          <p:cNvSpPr txBox="1"/>
          <p:nvPr/>
        </p:nvSpPr>
        <p:spPr>
          <a:xfrm>
            <a:off x="1108744" y="4430937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8" name="标题 1"/>
          <p:cNvSpPr txBox="1"/>
          <p:nvPr/>
        </p:nvSpPr>
        <p:spPr>
          <a:xfrm>
            <a:off x="1108744" y="5353641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9" name="标题 1"/>
          <p:cNvSpPr txBox="1"/>
          <p:nvPr/>
        </p:nvSpPr>
        <p:spPr>
          <a:xfrm>
            <a:off x="1108744" y="5726795"/>
            <a:ext cx="354529" cy="10106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0" name="标题 1"/>
          <p:cNvSpPr txBox="1"/>
          <p:nvPr/>
        </p:nvSpPr>
        <p:spPr>
          <a:xfrm>
            <a:off x="1777628" y="4582327"/>
            <a:ext cx="8880969" cy="1247941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河南兰考通过发展特色种植养殖、乡村旅游等产业，实现脱贫摘帽，成为乡村振兴典范，农民人均收入翻倍增长。
甘肃定西通过易地扶贫搬迁、技能培训等措施，帮助贫困群众挪穷窝、拔穷根，走上致富路，展现脱贫攻坚强大合力。</a:t>
            </a:r>
            <a:endParaRPr kumimoji="1" lang="zh-CN" altLang="en-US"/>
          </a:p>
        </p:txBody>
      </p:sp>
      <p:sp>
        <p:nvSpPr>
          <p:cNvPr id="41" name="标题 1"/>
          <p:cNvSpPr txBox="1"/>
          <p:nvPr/>
        </p:nvSpPr>
        <p:spPr>
          <a:xfrm>
            <a:off x="4012909" y="4057783"/>
            <a:ext cx="4410408" cy="45716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2" name="标题 1"/>
          <p:cNvSpPr txBox="1"/>
          <p:nvPr/>
        </p:nvSpPr>
        <p:spPr>
          <a:xfrm>
            <a:off x="4133478" y="4076025"/>
            <a:ext cx="4169269" cy="38958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脱贫攻坚故事</a:t>
            </a:r>
            <a:endParaRPr kumimoji="1" lang="zh-CN" altLang="en-US"/>
          </a:p>
        </p:txBody>
      </p:sp>
      <p:sp>
        <p:nvSpPr>
          <p:cNvPr id="43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农民生活改善</a:t>
            </a:r>
            <a:endParaRPr kumimoji="1" lang="zh-CN" altLang="en-US"/>
          </a:p>
        </p:txBody>
      </p:sp>
      <p:sp>
        <p:nvSpPr>
          <p:cNvPr id="44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5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6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7337370" y="1689833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alphaModFix amt="100000"/>
          </a:blip>
          <a:srcRect l="16496" r="16496"/>
          <a:stretch>
            <a:fillRect/>
          </a:stretch>
        </p:blipFill>
        <p:spPr>
          <a:xfrm flipH="1">
            <a:off x="7437158" y="1814373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flipH="1">
            <a:off x="7226343" y="1570338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2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7831" y="3281774"/>
            <a:ext cx="5616542" cy="1735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当前三农面临的挑战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301025" y="2310610"/>
            <a:ext cx="1994082" cy="7699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65231" y="2499037"/>
            <a:ext cx="45719" cy="4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404" y="1333282"/>
            <a:ext cx="1063803" cy="1747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03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5646" y="3144802"/>
            <a:ext cx="93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1508733" y="3158752"/>
            <a:ext cx="2664000" cy="1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644168" y="771200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flipV="1">
            <a:off x="3656841" y="1308798"/>
            <a:ext cx="6505075" cy="1422964"/>
          </a:xfrm>
          <a:custGeom>
            <a:avLst/>
            <a:gdLst>
              <a:gd name="connsiteX0" fmla="*/ 0 w 6240379"/>
              <a:gd name="connsiteY0" fmla="*/ 1613495 h 1613495"/>
              <a:gd name="connsiteX1" fmla="*/ 6240379 w 6240379"/>
              <a:gd name="connsiteY1" fmla="*/ 1613495 h 1613495"/>
              <a:gd name="connsiteX2" fmla="*/ 6240379 w 6240379"/>
              <a:gd name="connsiteY2" fmla="*/ 217832 h 1613495"/>
              <a:gd name="connsiteX3" fmla="*/ 652886 w 6240379"/>
              <a:gd name="connsiteY3" fmla="*/ 217832 h 1613495"/>
              <a:gd name="connsiteX4" fmla="*/ 581527 w 6240379"/>
              <a:gd name="connsiteY4" fmla="*/ 0 h 1613495"/>
              <a:gd name="connsiteX5" fmla="*/ 510168 w 6240379"/>
              <a:gd name="connsiteY5" fmla="*/ 217832 h 1613495"/>
              <a:gd name="connsiteX6" fmla="*/ 0 w 6240379"/>
              <a:gd name="connsiteY6" fmla="*/ 217832 h 1613495"/>
            </a:gdLst>
            <a:ahLst/>
            <a:cxnLst/>
            <a:rect l="l" t="t" r="r" b="b"/>
            <a:pathLst>
              <a:path w="6240379" h="1613495">
                <a:moveTo>
                  <a:pt x="0" y="1613495"/>
                </a:moveTo>
                <a:lnTo>
                  <a:pt x="6240379" y="1613495"/>
                </a:lnTo>
                <a:lnTo>
                  <a:pt x="6240379" y="217832"/>
                </a:lnTo>
                <a:lnTo>
                  <a:pt x="652886" y="217832"/>
                </a:lnTo>
                <a:lnTo>
                  <a:pt x="581527" y="0"/>
                </a:lnTo>
                <a:lnTo>
                  <a:pt x="510168" y="217832"/>
                </a:lnTo>
                <a:lnTo>
                  <a:pt x="0" y="217832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657118" y="1654992"/>
            <a:ext cx="4979200" cy="81155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我国耕地面积持续减少，人均耕地面积仅0.09公顷，低于世界平均水平，土地退化问题突出，水土流失面积达295万平方公里。
耕地质量下降，土壤肥力减弱，影响粮食产量和质量，保障国家粮食安全面临严峻挑战，需加强耕地保护和质量提升。</a:t>
            </a:r>
            <a:endParaRPr kumimoji="1" lang="zh-CN" altLang="en-US" sz="1200"/>
          </a:p>
        </p:txBody>
      </p:sp>
      <p:sp>
        <p:nvSpPr>
          <p:cNvPr id="6" name="标题 1"/>
          <p:cNvSpPr txBox="1"/>
          <p:nvPr/>
        </p:nvSpPr>
        <p:spPr>
          <a:xfrm>
            <a:off x="8868914" y="1252501"/>
            <a:ext cx="1373372" cy="13455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342257" y="1696471"/>
            <a:ext cx="494726" cy="45765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3769513" y="1356423"/>
            <a:ext cx="4979200" cy="2479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耕地面积与土地退化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 flipV="1">
            <a:off x="2148205" y="2947670"/>
            <a:ext cx="6772275" cy="1767205"/>
          </a:xfrm>
          <a:custGeom>
            <a:avLst/>
            <a:gdLst>
              <a:gd name="connsiteX0" fmla="*/ 0 w 6240379"/>
              <a:gd name="connsiteY0" fmla="*/ 1613495 h 1613495"/>
              <a:gd name="connsiteX1" fmla="*/ 6240379 w 6240379"/>
              <a:gd name="connsiteY1" fmla="*/ 1613495 h 1613495"/>
              <a:gd name="connsiteX2" fmla="*/ 6240379 w 6240379"/>
              <a:gd name="connsiteY2" fmla="*/ 217832 h 1613495"/>
              <a:gd name="connsiteX3" fmla="*/ 652886 w 6240379"/>
              <a:gd name="connsiteY3" fmla="*/ 217832 h 1613495"/>
              <a:gd name="connsiteX4" fmla="*/ 581527 w 6240379"/>
              <a:gd name="connsiteY4" fmla="*/ 0 h 1613495"/>
              <a:gd name="connsiteX5" fmla="*/ 510168 w 6240379"/>
              <a:gd name="connsiteY5" fmla="*/ 217832 h 1613495"/>
              <a:gd name="connsiteX6" fmla="*/ 0 w 6240379"/>
              <a:gd name="connsiteY6" fmla="*/ 217832 h 1613495"/>
            </a:gdLst>
            <a:ahLst/>
            <a:cxnLst/>
            <a:rect l="l" t="t" r="r" b="b"/>
            <a:pathLst>
              <a:path w="6240379" h="1613495">
                <a:moveTo>
                  <a:pt x="0" y="1613495"/>
                </a:moveTo>
                <a:lnTo>
                  <a:pt x="6240379" y="1613495"/>
                </a:lnTo>
                <a:lnTo>
                  <a:pt x="6240379" y="217832"/>
                </a:lnTo>
                <a:lnTo>
                  <a:pt x="652886" y="217832"/>
                </a:lnTo>
                <a:lnTo>
                  <a:pt x="581527" y="0"/>
                </a:lnTo>
                <a:lnTo>
                  <a:pt x="510168" y="217832"/>
                </a:lnTo>
                <a:lnTo>
                  <a:pt x="0" y="217832"/>
                </a:lnTo>
                <a:close/>
              </a:path>
            </a:pathLst>
          </a:cu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719628" y="3339694"/>
            <a:ext cx="4964480" cy="81155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农业生产成本不断上升，种子、化肥、农药、劳动力价格上涨，农民种粮收益空间压缩，生产积极性受挫。
农产品价格波动大，受市场供求、自然灾害等因素影响，农民收入不稳定，需完善市场调控机制，保障农民收益。</a:t>
            </a:r>
            <a:endParaRPr kumimoji="1" lang="zh-CN" altLang="en-US" sz="1200"/>
          </a:p>
        </p:txBody>
      </p:sp>
      <p:sp>
        <p:nvSpPr>
          <p:cNvPr id="11" name="标题 1"/>
          <p:cNvSpPr txBox="1"/>
          <p:nvPr/>
        </p:nvSpPr>
        <p:spPr>
          <a:xfrm>
            <a:off x="2038985" y="2893695"/>
            <a:ext cx="1430020" cy="16713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478405" y="3361690"/>
            <a:ext cx="514985" cy="508000"/>
          </a:xfrm>
          <a:custGeom>
            <a:avLst/>
            <a:gdLst>
              <a:gd name="connsiteX0" fmla="*/ 153878 w 870468"/>
              <a:gd name="connsiteY0" fmla="*/ 353026 h 720000"/>
              <a:gd name="connsiteX1" fmla="*/ 449972 w 870468"/>
              <a:gd name="connsiteY1" fmla="*/ 353026 h 720000"/>
              <a:gd name="connsiteX2" fmla="*/ 489985 w 870468"/>
              <a:gd name="connsiteY2" fmla="*/ 393039 h 720000"/>
              <a:gd name="connsiteX3" fmla="*/ 449972 w 870468"/>
              <a:gd name="connsiteY3" fmla="*/ 433051 h 720000"/>
              <a:gd name="connsiteX4" fmla="*/ 153878 w 870468"/>
              <a:gd name="connsiteY4" fmla="*/ 433051 h 720000"/>
              <a:gd name="connsiteX5" fmla="*/ 113865 w 870468"/>
              <a:gd name="connsiteY5" fmla="*/ 393039 h 720000"/>
              <a:gd name="connsiteX6" fmla="*/ 153878 w 870468"/>
              <a:gd name="connsiteY6" fmla="*/ 353026 h 720000"/>
              <a:gd name="connsiteX7" fmla="*/ 68708 w 870468"/>
              <a:gd name="connsiteY7" fmla="*/ 275858 h 720000"/>
              <a:gd name="connsiteX8" fmla="*/ 68708 w 870468"/>
              <a:gd name="connsiteY8" fmla="*/ 603735 h 720000"/>
              <a:gd name="connsiteX9" fmla="*/ 116266 w 870468"/>
              <a:gd name="connsiteY9" fmla="*/ 651293 h 720000"/>
              <a:gd name="connsiteX10" fmla="*/ 598821 w 870468"/>
              <a:gd name="connsiteY10" fmla="*/ 651293 h 720000"/>
              <a:gd name="connsiteX11" fmla="*/ 754317 w 870468"/>
              <a:gd name="connsiteY11" fmla="*/ 651293 h 720000"/>
              <a:gd name="connsiteX12" fmla="*/ 801875 w 870468"/>
              <a:gd name="connsiteY12" fmla="*/ 603735 h 720000"/>
              <a:gd name="connsiteX13" fmla="*/ 801875 w 870468"/>
              <a:gd name="connsiteY13" fmla="*/ 275858 h 720000"/>
              <a:gd name="connsiteX14" fmla="*/ 598821 w 870468"/>
              <a:gd name="connsiteY14" fmla="*/ 275858 h 720000"/>
              <a:gd name="connsiteX15" fmla="*/ 116266 w 870468"/>
              <a:gd name="connsiteY15" fmla="*/ 68593 h 720000"/>
              <a:gd name="connsiteX16" fmla="*/ 68708 w 870468"/>
              <a:gd name="connsiteY16" fmla="*/ 116151 h 720000"/>
              <a:gd name="connsiteX17" fmla="*/ 68708 w 870468"/>
              <a:gd name="connsiteY17" fmla="*/ 207265 h 720000"/>
              <a:gd name="connsiteX18" fmla="*/ 598821 w 870468"/>
              <a:gd name="connsiteY18" fmla="*/ 207265 h 720000"/>
              <a:gd name="connsiteX19" fmla="*/ 801875 w 870468"/>
              <a:gd name="connsiteY19" fmla="*/ 207265 h 720000"/>
              <a:gd name="connsiteX20" fmla="*/ 801875 w 870468"/>
              <a:gd name="connsiteY20" fmla="*/ 116151 h 720000"/>
              <a:gd name="connsiteX21" fmla="*/ 754317 w 870468"/>
              <a:gd name="connsiteY21" fmla="*/ 68593 h 720000"/>
              <a:gd name="connsiteX22" fmla="*/ 598821 w 870468"/>
              <a:gd name="connsiteY22" fmla="*/ 68593 h 720000"/>
              <a:gd name="connsiteX23" fmla="*/ 116266 w 870468"/>
              <a:gd name="connsiteY23" fmla="*/ 0 h 720000"/>
              <a:gd name="connsiteX24" fmla="*/ 598821 w 870468"/>
              <a:gd name="connsiteY24" fmla="*/ 0 h 720000"/>
              <a:gd name="connsiteX25" fmla="*/ 754317 w 870468"/>
              <a:gd name="connsiteY25" fmla="*/ 0 h 720000"/>
              <a:gd name="connsiteX26" fmla="*/ 870468 w 870468"/>
              <a:gd name="connsiteY26" fmla="*/ 116151 h 720000"/>
              <a:gd name="connsiteX27" fmla="*/ 870468 w 870468"/>
              <a:gd name="connsiteY27" fmla="*/ 241562 h 720000"/>
              <a:gd name="connsiteX28" fmla="*/ 870468 w 870468"/>
              <a:gd name="connsiteY28" fmla="*/ 603735 h 720000"/>
              <a:gd name="connsiteX29" fmla="*/ 754317 w 870468"/>
              <a:gd name="connsiteY29" fmla="*/ 720000 h 720000"/>
              <a:gd name="connsiteX30" fmla="*/ 598821 w 870468"/>
              <a:gd name="connsiteY30" fmla="*/ 720000 h 720000"/>
              <a:gd name="connsiteX31" fmla="*/ 116266 w 870468"/>
              <a:gd name="connsiteY31" fmla="*/ 720000 h 720000"/>
              <a:gd name="connsiteX32" fmla="*/ 115 w 870468"/>
              <a:gd name="connsiteY32" fmla="*/ 603849 h 720000"/>
              <a:gd name="connsiteX33" fmla="*/ 115 w 870468"/>
              <a:gd name="connsiteY33" fmla="*/ 241841 h 720000"/>
              <a:gd name="connsiteX34" fmla="*/ 0 w 870468"/>
              <a:gd name="connsiteY34" fmla="*/ 241562 h 720000"/>
              <a:gd name="connsiteX35" fmla="*/ 115 w 870468"/>
              <a:gd name="connsiteY35" fmla="*/ 241284 h 720000"/>
              <a:gd name="connsiteX36" fmla="*/ 115 w 870468"/>
              <a:gd name="connsiteY36" fmla="*/ 116151 h 720000"/>
              <a:gd name="connsiteX37" fmla="*/ 116266 w 870468"/>
              <a:gd name="connsiteY37" fmla="*/ 0 h 720000"/>
            </a:gdLst>
            <a:ahLst/>
            <a:cxnLst/>
            <a:rect l="l" t="t" r="r" b="b"/>
            <a:pathLst>
              <a:path w="870468" h="720000">
                <a:moveTo>
                  <a:pt x="153878" y="353026"/>
                </a:moveTo>
                <a:lnTo>
                  <a:pt x="449972" y="353026"/>
                </a:lnTo>
                <a:cubicBezTo>
                  <a:pt x="472036" y="353026"/>
                  <a:pt x="489985" y="370975"/>
                  <a:pt x="489985" y="393039"/>
                </a:cubicBezTo>
                <a:cubicBezTo>
                  <a:pt x="489985" y="415103"/>
                  <a:pt x="472150" y="433051"/>
                  <a:pt x="449972" y="433051"/>
                </a:cubicBezTo>
                <a:lnTo>
                  <a:pt x="153878" y="433051"/>
                </a:lnTo>
                <a:cubicBezTo>
                  <a:pt x="131814" y="433051"/>
                  <a:pt x="113865" y="415103"/>
                  <a:pt x="113865" y="393039"/>
                </a:cubicBezTo>
                <a:cubicBezTo>
                  <a:pt x="113865" y="370975"/>
                  <a:pt x="131814" y="353026"/>
                  <a:pt x="153878" y="353026"/>
                </a:cubicBezTo>
                <a:close/>
                <a:moveTo>
                  <a:pt x="68708" y="275858"/>
                </a:moveTo>
                <a:lnTo>
                  <a:pt x="68708" y="603735"/>
                </a:lnTo>
                <a:cubicBezTo>
                  <a:pt x="68708" y="630029"/>
                  <a:pt x="90087" y="651293"/>
                  <a:pt x="116266" y="651293"/>
                </a:cubicBezTo>
                <a:lnTo>
                  <a:pt x="598821" y="651293"/>
                </a:lnTo>
                <a:lnTo>
                  <a:pt x="754317" y="651293"/>
                </a:lnTo>
                <a:cubicBezTo>
                  <a:pt x="780611" y="651293"/>
                  <a:pt x="801875" y="629915"/>
                  <a:pt x="801875" y="603735"/>
                </a:cubicBezTo>
                <a:lnTo>
                  <a:pt x="801875" y="275858"/>
                </a:lnTo>
                <a:lnTo>
                  <a:pt x="598821" y="275858"/>
                </a:lnTo>
                <a:close/>
                <a:moveTo>
                  <a:pt x="116266" y="68593"/>
                </a:moveTo>
                <a:cubicBezTo>
                  <a:pt x="89972" y="68593"/>
                  <a:pt x="68708" y="89972"/>
                  <a:pt x="68708" y="116151"/>
                </a:cubicBezTo>
                <a:lnTo>
                  <a:pt x="68708" y="207265"/>
                </a:lnTo>
                <a:lnTo>
                  <a:pt x="598821" y="207265"/>
                </a:lnTo>
                <a:lnTo>
                  <a:pt x="801875" y="207265"/>
                </a:lnTo>
                <a:lnTo>
                  <a:pt x="801875" y="116151"/>
                </a:lnTo>
                <a:cubicBezTo>
                  <a:pt x="801875" y="89857"/>
                  <a:pt x="780497" y="68593"/>
                  <a:pt x="754317" y="68593"/>
                </a:cubicBezTo>
                <a:lnTo>
                  <a:pt x="598821" y="68593"/>
                </a:lnTo>
                <a:close/>
                <a:moveTo>
                  <a:pt x="116266" y="0"/>
                </a:moveTo>
                <a:lnTo>
                  <a:pt x="598821" y="0"/>
                </a:lnTo>
                <a:lnTo>
                  <a:pt x="754317" y="0"/>
                </a:lnTo>
                <a:cubicBezTo>
                  <a:pt x="818338" y="0"/>
                  <a:pt x="870468" y="52131"/>
                  <a:pt x="870468" y="116151"/>
                </a:cubicBezTo>
                <a:lnTo>
                  <a:pt x="870468" y="241562"/>
                </a:lnTo>
                <a:lnTo>
                  <a:pt x="870468" y="603735"/>
                </a:lnTo>
                <a:cubicBezTo>
                  <a:pt x="870468" y="667869"/>
                  <a:pt x="818338" y="720000"/>
                  <a:pt x="754317" y="720000"/>
                </a:cubicBezTo>
                <a:lnTo>
                  <a:pt x="598821" y="720000"/>
                </a:lnTo>
                <a:lnTo>
                  <a:pt x="116266" y="720000"/>
                </a:lnTo>
                <a:cubicBezTo>
                  <a:pt x="52246" y="720000"/>
                  <a:pt x="115" y="667869"/>
                  <a:pt x="115" y="603849"/>
                </a:cubicBezTo>
                <a:lnTo>
                  <a:pt x="115" y="241841"/>
                </a:lnTo>
                <a:lnTo>
                  <a:pt x="0" y="241562"/>
                </a:lnTo>
                <a:lnTo>
                  <a:pt x="115" y="241284"/>
                </a:lnTo>
                <a:lnTo>
                  <a:pt x="115" y="116151"/>
                </a:lnTo>
                <a:cubicBezTo>
                  <a:pt x="115" y="52131"/>
                  <a:pt x="52246" y="0"/>
                  <a:pt x="116266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3521508" y="3032870"/>
            <a:ext cx="4964480" cy="2479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农业生产成本与价格波动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V="1">
            <a:off x="3656965" y="4711065"/>
            <a:ext cx="6665595" cy="1591945"/>
          </a:xfrm>
          <a:custGeom>
            <a:avLst/>
            <a:gdLst>
              <a:gd name="connsiteX0" fmla="*/ 0 w 6240379"/>
              <a:gd name="connsiteY0" fmla="*/ 1613495 h 1613495"/>
              <a:gd name="connsiteX1" fmla="*/ 6240379 w 6240379"/>
              <a:gd name="connsiteY1" fmla="*/ 1613495 h 1613495"/>
              <a:gd name="connsiteX2" fmla="*/ 6240379 w 6240379"/>
              <a:gd name="connsiteY2" fmla="*/ 217832 h 1613495"/>
              <a:gd name="connsiteX3" fmla="*/ 652886 w 6240379"/>
              <a:gd name="connsiteY3" fmla="*/ 217832 h 1613495"/>
              <a:gd name="connsiteX4" fmla="*/ 581527 w 6240379"/>
              <a:gd name="connsiteY4" fmla="*/ 0 h 1613495"/>
              <a:gd name="connsiteX5" fmla="*/ 510168 w 6240379"/>
              <a:gd name="connsiteY5" fmla="*/ 217832 h 1613495"/>
              <a:gd name="connsiteX6" fmla="*/ 0 w 6240379"/>
              <a:gd name="connsiteY6" fmla="*/ 217832 h 1613495"/>
            </a:gdLst>
            <a:ahLst/>
            <a:cxnLst/>
            <a:rect l="l" t="t" r="r" b="b"/>
            <a:pathLst>
              <a:path w="6240379" h="1613495">
                <a:moveTo>
                  <a:pt x="0" y="1613495"/>
                </a:moveTo>
                <a:lnTo>
                  <a:pt x="6240379" y="1613495"/>
                </a:lnTo>
                <a:lnTo>
                  <a:pt x="6240379" y="217832"/>
                </a:lnTo>
                <a:lnTo>
                  <a:pt x="652886" y="217832"/>
                </a:lnTo>
                <a:lnTo>
                  <a:pt x="581527" y="0"/>
                </a:lnTo>
                <a:lnTo>
                  <a:pt x="510168" y="217832"/>
                </a:lnTo>
                <a:lnTo>
                  <a:pt x="0" y="217832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3719983" y="4995735"/>
            <a:ext cx="4979200" cy="81155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农业科技成果转化率低，部分先进适用技术推广难度大，农民接受新技术能力有限，制约农业现代化进程。
农业科技创新投入不足，研发方向与农民实际需求脱节，需加大投入，优化创新生态，提高科技支撑能力。</a:t>
            </a:r>
            <a:endParaRPr kumimoji="1" lang="en-US" altLang="zh-CN" sz="12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8869045" y="4654550"/>
            <a:ext cx="1529715" cy="14719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9342257" y="5098809"/>
            <a:ext cx="494726" cy="45765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3769513" y="4758761"/>
            <a:ext cx="4979200" cy="2479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农业科技应用瓶颈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农业层面挑战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 flipV="1">
            <a:off x="3656965" y="1261110"/>
            <a:ext cx="6665595" cy="1604010"/>
          </a:xfrm>
          <a:custGeom>
            <a:avLst/>
            <a:gdLst>
              <a:gd name="connsiteX0" fmla="*/ 0 w 6240379"/>
              <a:gd name="connsiteY0" fmla="*/ 1613495 h 1613495"/>
              <a:gd name="connsiteX1" fmla="*/ 6240379 w 6240379"/>
              <a:gd name="connsiteY1" fmla="*/ 1613495 h 1613495"/>
              <a:gd name="connsiteX2" fmla="*/ 6240379 w 6240379"/>
              <a:gd name="connsiteY2" fmla="*/ 217832 h 1613495"/>
              <a:gd name="connsiteX3" fmla="*/ 652886 w 6240379"/>
              <a:gd name="connsiteY3" fmla="*/ 217832 h 1613495"/>
              <a:gd name="connsiteX4" fmla="*/ 581527 w 6240379"/>
              <a:gd name="connsiteY4" fmla="*/ 0 h 1613495"/>
              <a:gd name="connsiteX5" fmla="*/ 510168 w 6240379"/>
              <a:gd name="connsiteY5" fmla="*/ 217832 h 1613495"/>
              <a:gd name="connsiteX6" fmla="*/ 0 w 6240379"/>
              <a:gd name="connsiteY6" fmla="*/ 217832 h 1613495"/>
            </a:gdLst>
            <a:ahLst/>
            <a:cxnLst/>
            <a:rect l="l" t="t" r="r" b="b"/>
            <a:pathLst>
              <a:path w="6240379" h="1613495">
                <a:moveTo>
                  <a:pt x="0" y="1613495"/>
                </a:moveTo>
                <a:lnTo>
                  <a:pt x="6240379" y="1613495"/>
                </a:lnTo>
                <a:lnTo>
                  <a:pt x="6240379" y="217832"/>
                </a:lnTo>
                <a:lnTo>
                  <a:pt x="652886" y="217832"/>
                </a:lnTo>
                <a:lnTo>
                  <a:pt x="581527" y="0"/>
                </a:lnTo>
                <a:lnTo>
                  <a:pt x="510168" y="217832"/>
                </a:lnTo>
                <a:lnTo>
                  <a:pt x="0" y="217832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791738" y="1557202"/>
            <a:ext cx="4979200" cy="811557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我国耕地面积持续减少，人均耕地面积仅0.09公顷，低于世界平均水平，土地退化问题突出，水土流失面积达295万平方公里。
耕地质量下降，土壤肥力减弱，影响粮食产量和质量，保障国家粮食安全面临严峻挑战，需加强耕地保护和质量提升。</a:t>
            </a:r>
            <a:endParaRPr kumimoji="1" lang="zh-CN" altLang="en-US" sz="1200"/>
          </a:p>
        </p:txBody>
      </p:sp>
      <p:sp>
        <p:nvSpPr>
          <p:cNvPr id="25" name="标题 1"/>
          <p:cNvSpPr txBox="1"/>
          <p:nvPr/>
        </p:nvSpPr>
        <p:spPr>
          <a:xfrm>
            <a:off x="8920480" y="1204595"/>
            <a:ext cx="1453515" cy="15271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342257" y="1648846"/>
            <a:ext cx="494726" cy="457656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accent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3770148" y="1340548"/>
            <a:ext cx="4979200" cy="2479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耕地面积与土地退化</a:t>
            </a:r>
            <a:endParaRPr kumimoji="1"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 rot="21337677">
            <a:off x="4351442" y="1891070"/>
            <a:ext cx="1888360" cy="2374062"/>
          </a:xfrm>
          <a:custGeom>
            <a:avLst/>
            <a:gdLst>
              <a:gd name="T0" fmla="*/ 551 w 1060"/>
              <a:gd name="T1" fmla="*/ 1078 h 1333"/>
              <a:gd name="T2" fmla="*/ 520 w 1060"/>
              <a:gd name="T3" fmla="*/ 925 h 1333"/>
              <a:gd name="T4" fmla="*/ 917 w 1060"/>
              <a:gd name="T5" fmla="*/ 521 h 1333"/>
              <a:gd name="T6" fmla="*/ 1060 w 1060"/>
              <a:gd name="T7" fmla="*/ 259 h 1333"/>
              <a:gd name="T8" fmla="*/ 918 w 1060"/>
              <a:gd name="T9" fmla="*/ 0 h 1333"/>
              <a:gd name="T10" fmla="*/ 0 w 1060"/>
              <a:gd name="T11" fmla="*/ 925 h 1333"/>
              <a:gd name="T12" fmla="*/ 94 w 1060"/>
              <a:gd name="T13" fmla="*/ 1333 h 1333"/>
              <a:gd name="T14" fmla="*/ 244 w 1060"/>
              <a:gd name="T15" fmla="*/ 1086 h 1333"/>
              <a:gd name="T16" fmla="*/ 551 w 1060"/>
              <a:gd name="T17" fmla="*/ 1078 h 1333"/>
            </a:gdLst>
            <a:ahLst/>
            <a:cxnLst/>
            <a:rect l="0" t="0" r="r" b="b"/>
            <a:pathLst>
              <a:path w="1060" h="1333">
                <a:moveTo>
                  <a:pt x="551" y="1078"/>
                </a:moveTo>
                <a:cubicBezTo>
                  <a:pt x="531" y="1031"/>
                  <a:pt x="520" y="979"/>
                  <a:pt x="520" y="925"/>
                </a:cubicBezTo>
                <a:cubicBezTo>
                  <a:pt x="520" y="704"/>
                  <a:pt x="697" y="525"/>
                  <a:pt x="917" y="521"/>
                </a:cubicBezTo>
                <a:cubicBezTo>
                  <a:pt x="1060" y="259"/>
                  <a:pt x="1060" y="259"/>
                  <a:pt x="1060" y="259"/>
                </a:cubicBezTo>
                <a:cubicBezTo>
                  <a:pt x="918" y="0"/>
                  <a:pt x="918" y="0"/>
                  <a:pt x="918" y="0"/>
                </a:cubicBezTo>
                <a:cubicBezTo>
                  <a:pt x="410" y="4"/>
                  <a:pt x="0" y="416"/>
                  <a:pt x="0" y="925"/>
                </a:cubicBezTo>
                <a:cubicBezTo>
                  <a:pt x="0" y="1071"/>
                  <a:pt x="34" y="1210"/>
                  <a:pt x="94" y="1333"/>
                </a:cubicBezTo>
                <a:cubicBezTo>
                  <a:pt x="244" y="1086"/>
                  <a:pt x="244" y="1086"/>
                  <a:pt x="244" y="1086"/>
                </a:cubicBezTo>
                <a:lnTo>
                  <a:pt x="551" y="1078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 rot="21337677">
            <a:off x="6085376" y="1775614"/>
            <a:ext cx="1558388" cy="2462273"/>
          </a:xfrm>
          <a:custGeom>
            <a:avLst/>
            <a:gdLst>
              <a:gd name="T0" fmla="*/ 0 w 875"/>
              <a:gd name="T1" fmla="*/ 522 h 1383"/>
              <a:gd name="T2" fmla="*/ 355 w 875"/>
              <a:gd name="T3" fmla="*/ 923 h 1383"/>
              <a:gd name="T4" fmla="*/ 299 w 875"/>
              <a:gd name="T5" fmla="*/ 1127 h 1383"/>
              <a:gd name="T6" fmla="*/ 453 w 875"/>
              <a:gd name="T7" fmla="*/ 1377 h 1383"/>
              <a:gd name="T8" fmla="*/ 753 w 875"/>
              <a:gd name="T9" fmla="*/ 1383 h 1383"/>
              <a:gd name="T10" fmla="*/ 875 w 875"/>
              <a:gd name="T11" fmla="*/ 923 h 1383"/>
              <a:gd name="T12" fmla="*/ 3 w 875"/>
              <a:gd name="T13" fmla="*/ 0 h 1383"/>
              <a:gd name="T14" fmla="*/ 144 w 875"/>
              <a:gd name="T15" fmla="*/ 257 h 1383"/>
              <a:gd name="T16" fmla="*/ 0 w 875"/>
              <a:gd name="T17" fmla="*/ 522 h 1383"/>
            </a:gdLst>
            <a:ahLst/>
            <a:cxnLst/>
            <a:rect l="0" t="0" r="r" b="b"/>
            <a:pathLst>
              <a:path w="875" h="1383">
                <a:moveTo>
                  <a:pt x="0" y="522"/>
                </a:moveTo>
                <a:cubicBezTo>
                  <a:pt x="200" y="546"/>
                  <a:pt x="355" y="717"/>
                  <a:pt x="355" y="923"/>
                </a:cubicBezTo>
                <a:cubicBezTo>
                  <a:pt x="355" y="997"/>
                  <a:pt x="334" y="1067"/>
                  <a:pt x="299" y="1127"/>
                </a:cubicBezTo>
                <a:cubicBezTo>
                  <a:pt x="453" y="1377"/>
                  <a:pt x="453" y="1377"/>
                  <a:pt x="453" y="1377"/>
                </a:cubicBezTo>
                <a:cubicBezTo>
                  <a:pt x="753" y="1383"/>
                  <a:pt x="753" y="1383"/>
                  <a:pt x="753" y="1383"/>
                </a:cubicBezTo>
                <a:cubicBezTo>
                  <a:pt x="831" y="1248"/>
                  <a:pt x="875" y="1091"/>
                  <a:pt x="875" y="923"/>
                </a:cubicBezTo>
                <a:cubicBezTo>
                  <a:pt x="875" y="430"/>
                  <a:pt x="489" y="27"/>
                  <a:pt x="3" y="0"/>
                </a:cubicBezTo>
                <a:cubicBezTo>
                  <a:pt x="144" y="257"/>
                  <a:pt x="144" y="257"/>
                  <a:pt x="144" y="257"/>
                </a:cubicBezTo>
                <a:lnTo>
                  <a:pt x="0" y="52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rot="21337677">
            <a:off x="4678986" y="3845747"/>
            <a:ext cx="2800958" cy="1283953"/>
          </a:xfrm>
          <a:custGeom>
            <a:avLst/>
            <a:gdLst>
              <a:gd name="T0" fmla="*/ 1120 w 1573"/>
              <a:gd name="T1" fmla="*/ 46 h 721"/>
              <a:gd name="T2" fmla="*/ 802 w 1573"/>
              <a:gd name="T3" fmla="*/ 200 h 721"/>
              <a:gd name="T4" fmla="*/ 454 w 1573"/>
              <a:gd name="T5" fmla="*/ 0 h 721"/>
              <a:gd name="T6" fmla="*/ 151 w 1573"/>
              <a:gd name="T7" fmla="*/ 8 h 721"/>
              <a:gd name="T8" fmla="*/ 0 w 1573"/>
              <a:gd name="T9" fmla="*/ 257 h 721"/>
              <a:gd name="T10" fmla="*/ 802 w 1573"/>
              <a:gd name="T11" fmla="*/ 721 h 721"/>
              <a:gd name="T12" fmla="*/ 1573 w 1573"/>
              <a:gd name="T13" fmla="*/ 307 h 721"/>
              <a:gd name="T14" fmla="*/ 1276 w 1573"/>
              <a:gd name="T15" fmla="*/ 301 h 721"/>
              <a:gd name="T16" fmla="*/ 1120 w 1573"/>
              <a:gd name="T17" fmla="*/ 46 h 721"/>
            </a:gdLst>
            <a:ahLst/>
            <a:cxnLst/>
            <a:rect l="0" t="0" r="r" b="b"/>
            <a:pathLst>
              <a:path w="1573" h="721">
                <a:moveTo>
                  <a:pt x="1120" y="46"/>
                </a:moveTo>
                <a:cubicBezTo>
                  <a:pt x="1046" y="140"/>
                  <a:pt x="931" y="200"/>
                  <a:pt x="802" y="200"/>
                </a:cubicBezTo>
                <a:cubicBezTo>
                  <a:pt x="654" y="200"/>
                  <a:pt x="524" y="120"/>
                  <a:pt x="454" y="0"/>
                </a:cubicBezTo>
                <a:cubicBezTo>
                  <a:pt x="151" y="8"/>
                  <a:pt x="151" y="8"/>
                  <a:pt x="151" y="8"/>
                </a:cubicBezTo>
                <a:cubicBezTo>
                  <a:pt x="0" y="257"/>
                  <a:pt x="0" y="257"/>
                  <a:pt x="0" y="257"/>
                </a:cubicBezTo>
                <a:cubicBezTo>
                  <a:pt x="160" y="534"/>
                  <a:pt x="459" y="721"/>
                  <a:pt x="802" y="721"/>
                </a:cubicBezTo>
                <a:cubicBezTo>
                  <a:pt x="1124" y="721"/>
                  <a:pt x="1407" y="556"/>
                  <a:pt x="1573" y="307"/>
                </a:cubicBezTo>
                <a:cubicBezTo>
                  <a:pt x="1276" y="301"/>
                  <a:pt x="1276" y="301"/>
                  <a:pt x="1276" y="301"/>
                </a:cubicBezTo>
                <a:lnTo>
                  <a:pt x="1120" y="46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cap="sq">
            <a:noFill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cxnSp>
        <p:nvCxnSpPr>
          <p:cNvPr id="7" name="标题 1"/>
          <p:cNvCxnSpPr/>
          <p:nvPr/>
        </p:nvCxnSpPr>
        <p:spPr>
          <a:xfrm flipV="1">
            <a:off x="7252531" y="1802207"/>
            <a:ext cx="395973" cy="395973"/>
          </a:xfrm>
          <a:prstGeom prst="line">
            <a:avLst/>
          </a:prstGeom>
          <a:noFill/>
          <a:ln w="12700" cap="sq">
            <a:solidFill>
              <a:schemeClr val="accent1"/>
            </a:solidFill>
            <a:prstDash val="solid"/>
            <a:miter/>
          </a:ln>
        </p:spPr>
      </p:cxnSp>
      <p:cxnSp>
        <p:nvCxnSpPr>
          <p:cNvPr id="8" name="标题 1"/>
          <p:cNvCxnSpPr/>
          <p:nvPr/>
        </p:nvCxnSpPr>
        <p:spPr>
          <a:xfrm>
            <a:off x="7647509" y="1802207"/>
            <a:ext cx="495731" cy="0"/>
          </a:xfrm>
          <a:prstGeom prst="straightConnector1">
            <a:avLst/>
          </a:prstGeom>
          <a:noFill/>
          <a:ln w="12700" cap="sq">
            <a:solidFill>
              <a:schemeClr val="accent1"/>
            </a:solidFill>
            <a:prstDash val="solid"/>
            <a:miter/>
            <a:tailEnd type="oval"/>
          </a:ln>
        </p:spPr>
      </p:cxnSp>
      <p:cxnSp>
        <p:nvCxnSpPr>
          <p:cNvPr id="9" name="标题 1"/>
          <p:cNvCxnSpPr/>
          <p:nvPr/>
        </p:nvCxnSpPr>
        <p:spPr>
          <a:xfrm>
            <a:off x="7345021" y="4668359"/>
            <a:ext cx="231597" cy="231598"/>
          </a:xfrm>
          <a:prstGeom prst="line">
            <a:avLst/>
          </a:prstGeom>
          <a:noFill/>
          <a:ln w="12700" cap="sq">
            <a:solidFill>
              <a:schemeClr val="accent1"/>
            </a:solidFill>
            <a:prstDash val="solid"/>
            <a:miter/>
          </a:ln>
        </p:spPr>
      </p:cxnSp>
      <p:cxnSp>
        <p:nvCxnSpPr>
          <p:cNvPr id="10" name="标题 1"/>
          <p:cNvCxnSpPr/>
          <p:nvPr/>
        </p:nvCxnSpPr>
        <p:spPr>
          <a:xfrm>
            <a:off x="7576618" y="4896351"/>
            <a:ext cx="482823" cy="0"/>
          </a:xfrm>
          <a:prstGeom prst="straightConnector1">
            <a:avLst/>
          </a:prstGeom>
          <a:noFill/>
          <a:ln w="12700" cap="sq">
            <a:solidFill>
              <a:schemeClr val="accent1"/>
            </a:solidFill>
            <a:prstDash val="solid"/>
            <a:miter/>
            <a:tailEnd type="oval"/>
          </a:ln>
        </p:spPr>
      </p:cxnSp>
      <p:sp>
        <p:nvSpPr>
          <p:cNvPr id="11" name="标题 1"/>
          <p:cNvSpPr txBox="1"/>
          <p:nvPr/>
        </p:nvSpPr>
        <p:spPr>
          <a:xfrm>
            <a:off x="8295693" y="2062029"/>
            <a:ext cx="2945410" cy="124800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农村基础设施建设仍滞后于城市，部分偏远地区交通不便、网络信号差，制约农村经济发展和农民生活质量提升。
农村公共服务水平与城市差距大，教育、医疗、文化等资源匮乏，需加大投入，推动城乡公共服务均等化。</a:t>
            </a:r>
            <a:endParaRPr kumimoji="1" lang="en-US" altLang="zh-CN" sz="12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8295693" y="1323975"/>
            <a:ext cx="2945410" cy="6157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基础设施与城市差距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112125" y="5157470"/>
            <a:ext cx="3498850" cy="101917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秸秆焚烧、农药残留、畜禽粪污排放等造成农村环境污染，影响生态环境和农民健康，需加强环境治理，推动农业绿色发展。
农村垃圾处理、污水处理设施建设不足，处理能力有限，需完善环保基础设施，建立长效治理机制。</a:t>
            </a:r>
            <a:endParaRPr kumimoji="1" lang="en-US" altLang="zh-CN" sz="12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4" name="标题 1"/>
          <p:cNvSpPr txBox="1"/>
          <p:nvPr/>
        </p:nvSpPr>
        <p:spPr>
          <a:xfrm>
            <a:off x="8176245" y="4427652"/>
            <a:ext cx="2945410" cy="6157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农村环境污染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41362" y="3181671"/>
            <a:ext cx="2945410" cy="124800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r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青壮年劳动力外流严重，农村空心化率达30%，导致土地撂荒、产业发展停滞，农村发展活力不足。
农村老龄化加剧，公共服务设施利用率低，基础设施维护成本增加，需吸引人才回流，激发农村发展内生动力。</a:t>
            </a:r>
            <a:endParaRPr kumimoji="1" lang="zh-CN" altLang="en-US" sz="1200"/>
          </a:p>
        </p:txBody>
      </p:sp>
      <p:sp>
        <p:nvSpPr>
          <p:cNvPr id="16" name="标题 1"/>
          <p:cNvSpPr txBox="1"/>
          <p:nvPr/>
        </p:nvSpPr>
        <p:spPr>
          <a:xfrm>
            <a:off x="741362" y="2443617"/>
            <a:ext cx="2945410" cy="61574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农村空心化问题</a:t>
            </a:r>
            <a:endParaRPr kumimoji="1" lang="zh-CN" altLang="en-US"/>
          </a:p>
        </p:txBody>
      </p:sp>
      <p:cxnSp>
        <p:nvCxnSpPr>
          <p:cNvPr id="17" name="标题 1"/>
          <p:cNvCxnSpPr/>
          <p:nvPr/>
        </p:nvCxnSpPr>
        <p:spPr>
          <a:xfrm flipH="1">
            <a:off x="3810000" y="2930746"/>
            <a:ext cx="591548" cy="0"/>
          </a:xfrm>
          <a:prstGeom prst="straightConnector1">
            <a:avLst/>
          </a:prstGeom>
          <a:noFill/>
          <a:ln w="12700" cap="sq">
            <a:solidFill>
              <a:schemeClr val="accent1"/>
            </a:solidFill>
            <a:prstDash val="solid"/>
            <a:miter/>
            <a:tailEnd type="oval"/>
          </a:ln>
        </p:spPr>
      </p:cxnSp>
      <p:sp>
        <p:nvSpPr>
          <p:cNvPr id="18" name="标题 1"/>
          <p:cNvSpPr txBox="1"/>
          <p:nvPr/>
        </p:nvSpPr>
        <p:spPr>
          <a:xfrm>
            <a:off x="4841511" y="2777704"/>
            <a:ext cx="386034" cy="363846"/>
          </a:xfrm>
          <a:custGeom>
            <a:avLst/>
            <a:gdLst>
              <a:gd name="connsiteX0" fmla="*/ 565749 w 763907"/>
              <a:gd name="connsiteY0" fmla="*/ 529546 h 720000"/>
              <a:gd name="connsiteX1" fmla="*/ 585849 w 763907"/>
              <a:gd name="connsiteY1" fmla="*/ 537865 h 720000"/>
              <a:gd name="connsiteX2" fmla="*/ 698960 w 763907"/>
              <a:gd name="connsiteY2" fmla="*/ 650977 h 720000"/>
              <a:gd name="connsiteX3" fmla="*/ 698960 w 763907"/>
              <a:gd name="connsiteY3" fmla="*/ 691178 h 720000"/>
              <a:gd name="connsiteX4" fmla="*/ 678860 w 763907"/>
              <a:gd name="connsiteY4" fmla="*/ 699521 h 720000"/>
              <a:gd name="connsiteX5" fmla="*/ 658760 w 763907"/>
              <a:gd name="connsiteY5" fmla="*/ 691178 h 720000"/>
              <a:gd name="connsiteX6" fmla="*/ 545648 w 763907"/>
              <a:gd name="connsiteY6" fmla="*/ 578066 h 720000"/>
              <a:gd name="connsiteX7" fmla="*/ 545648 w 763907"/>
              <a:gd name="connsiteY7" fmla="*/ 537865 h 720000"/>
              <a:gd name="connsiteX8" fmla="*/ 565749 w 763907"/>
              <a:gd name="connsiteY8" fmla="*/ 529546 h 720000"/>
              <a:gd name="connsiteX9" fmla="*/ 565749 w 763907"/>
              <a:gd name="connsiteY9" fmla="*/ 359807 h 720000"/>
              <a:gd name="connsiteX10" fmla="*/ 735464 w 763907"/>
              <a:gd name="connsiteY10" fmla="*/ 359807 h 720000"/>
              <a:gd name="connsiteX11" fmla="*/ 763907 w 763907"/>
              <a:gd name="connsiteY11" fmla="*/ 388251 h 720000"/>
              <a:gd name="connsiteX12" fmla="*/ 735464 w 763907"/>
              <a:gd name="connsiteY12" fmla="*/ 416695 h 720000"/>
              <a:gd name="connsiteX13" fmla="*/ 565749 w 763907"/>
              <a:gd name="connsiteY13" fmla="*/ 416695 h 720000"/>
              <a:gd name="connsiteX14" fmla="*/ 537305 w 763907"/>
              <a:gd name="connsiteY14" fmla="*/ 388251 h 720000"/>
              <a:gd name="connsiteX15" fmla="*/ 565749 w 763907"/>
              <a:gd name="connsiteY15" fmla="*/ 359807 h 720000"/>
              <a:gd name="connsiteX16" fmla="*/ 678860 w 763907"/>
              <a:gd name="connsiteY16" fmla="*/ 77005 h 720000"/>
              <a:gd name="connsiteX17" fmla="*/ 698960 w 763907"/>
              <a:gd name="connsiteY17" fmla="*/ 85325 h 720000"/>
              <a:gd name="connsiteX18" fmla="*/ 698960 w 763907"/>
              <a:gd name="connsiteY18" fmla="*/ 125525 h 720000"/>
              <a:gd name="connsiteX19" fmla="*/ 585849 w 763907"/>
              <a:gd name="connsiteY19" fmla="*/ 238636 h 720000"/>
              <a:gd name="connsiteX20" fmla="*/ 565749 w 763907"/>
              <a:gd name="connsiteY20" fmla="*/ 246980 h 720000"/>
              <a:gd name="connsiteX21" fmla="*/ 545648 w 763907"/>
              <a:gd name="connsiteY21" fmla="*/ 238636 h 720000"/>
              <a:gd name="connsiteX22" fmla="*/ 545648 w 763907"/>
              <a:gd name="connsiteY22" fmla="*/ 198436 h 720000"/>
              <a:gd name="connsiteX23" fmla="*/ 658760 w 763907"/>
              <a:gd name="connsiteY23" fmla="*/ 85325 h 720000"/>
              <a:gd name="connsiteX24" fmla="*/ 678860 w 763907"/>
              <a:gd name="connsiteY24" fmla="*/ 77005 h 720000"/>
              <a:gd name="connsiteX25" fmla="*/ 362802 w 763907"/>
              <a:gd name="connsiteY25" fmla="*/ 5 h 720000"/>
              <a:gd name="connsiteX26" fmla="*/ 422012 w 763907"/>
              <a:gd name="connsiteY26" fmla="*/ 16490 h 720000"/>
              <a:gd name="connsiteX27" fmla="*/ 481080 w 763907"/>
              <a:gd name="connsiteY27" fmla="*/ 119457 h 720000"/>
              <a:gd name="connsiteX28" fmla="*/ 481080 w 763907"/>
              <a:gd name="connsiteY28" fmla="*/ 600631 h 720000"/>
              <a:gd name="connsiteX29" fmla="*/ 422012 w 763907"/>
              <a:gd name="connsiteY29" fmla="*/ 703598 h 720000"/>
              <a:gd name="connsiteX30" fmla="*/ 361806 w 763907"/>
              <a:gd name="connsiteY30" fmla="*/ 720000 h 720000"/>
              <a:gd name="connsiteX31" fmla="*/ 303306 w 763907"/>
              <a:gd name="connsiteY31" fmla="*/ 704546 h 720000"/>
              <a:gd name="connsiteX32" fmla="*/ 60870 w 763907"/>
              <a:gd name="connsiteY32" fmla="*/ 568300 h 720000"/>
              <a:gd name="connsiteX33" fmla="*/ 0 w 763907"/>
              <a:gd name="connsiteY33" fmla="*/ 464291 h 720000"/>
              <a:gd name="connsiteX34" fmla="*/ 0 w 763907"/>
              <a:gd name="connsiteY34" fmla="*/ 255702 h 720000"/>
              <a:gd name="connsiteX35" fmla="*/ 60870 w 763907"/>
              <a:gd name="connsiteY35" fmla="*/ 151693 h 720000"/>
              <a:gd name="connsiteX36" fmla="*/ 303306 w 763907"/>
              <a:gd name="connsiteY36" fmla="*/ 15447 h 720000"/>
              <a:gd name="connsiteX37" fmla="*/ 362802 w 763907"/>
              <a:gd name="connsiteY37" fmla="*/ 5 h 720000"/>
            </a:gdLst>
            <a:ahLst/>
            <a:cxnLst/>
            <a:rect l="l" t="t" r="r" b="b"/>
            <a:pathLst>
              <a:path w="763907" h="720000">
                <a:moveTo>
                  <a:pt x="565749" y="529546"/>
                </a:moveTo>
                <a:cubicBezTo>
                  <a:pt x="573025" y="529546"/>
                  <a:pt x="580302" y="532319"/>
                  <a:pt x="585849" y="537865"/>
                </a:cubicBezTo>
                <a:lnTo>
                  <a:pt x="698960" y="650977"/>
                </a:lnTo>
                <a:cubicBezTo>
                  <a:pt x="710054" y="662070"/>
                  <a:pt x="710054" y="680084"/>
                  <a:pt x="698960" y="691178"/>
                </a:cubicBezTo>
                <a:cubicBezTo>
                  <a:pt x="693461" y="696677"/>
                  <a:pt x="686161" y="699521"/>
                  <a:pt x="678860" y="699521"/>
                </a:cubicBezTo>
                <a:cubicBezTo>
                  <a:pt x="671560" y="699521"/>
                  <a:pt x="664259" y="696771"/>
                  <a:pt x="658760" y="691178"/>
                </a:cubicBezTo>
                <a:lnTo>
                  <a:pt x="545648" y="578066"/>
                </a:lnTo>
                <a:cubicBezTo>
                  <a:pt x="534555" y="566973"/>
                  <a:pt x="534555" y="548959"/>
                  <a:pt x="545648" y="537865"/>
                </a:cubicBezTo>
                <a:cubicBezTo>
                  <a:pt x="551195" y="532319"/>
                  <a:pt x="558471" y="529546"/>
                  <a:pt x="565749" y="529546"/>
                </a:cubicBezTo>
                <a:close/>
                <a:moveTo>
                  <a:pt x="565749" y="359807"/>
                </a:moveTo>
                <a:lnTo>
                  <a:pt x="735464" y="359807"/>
                </a:lnTo>
                <a:cubicBezTo>
                  <a:pt x="751202" y="359807"/>
                  <a:pt x="763907" y="372512"/>
                  <a:pt x="763907" y="388251"/>
                </a:cubicBezTo>
                <a:cubicBezTo>
                  <a:pt x="763907" y="403990"/>
                  <a:pt x="751107" y="416695"/>
                  <a:pt x="735464" y="416695"/>
                </a:cubicBezTo>
                <a:lnTo>
                  <a:pt x="565749" y="416695"/>
                </a:lnTo>
                <a:cubicBezTo>
                  <a:pt x="550010" y="416695"/>
                  <a:pt x="537305" y="403990"/>
                  <a:pt x="537305" y="388251"/>
                </a:cubicBezTo>
                <a:cubicBezTo>
                  <a:pt x="537305" y="372512"/>
                  <a:pt x="550010" y="359807"/>
                  <a:pt x="565749" y="359807"/>
                </a:cubicBezTo>
                <a:close/>
                <a:moveTo>
                  <a:pt x="678860" y="77005"/>
                </a:moveTo>
                <a:cubicBezTo>
                  <a:pt x="686137" y="77005"/>
                  <a:pt x="693414" y="79778"/>
                  <a:pt x="698960" y="85325"/>
                </a:cubicBezTo>
                <a:cubicBezTo>
                  <a:pt x="710054" y="96418"/>
                  <a:pt x="710054" y="114432"/>
                  <a:pt x="698960" y="125525"/>
                </a:cubicBezTo>
                <a:lnTo>
                  <a:pt x="585849" y="238636"/>
                </a:lnTo>
                <a:cubicBezTo>
                  <a:pt x="580350" y="244231"/>
                  <a:pt x="573049" y="246980"/>
                  <a:pt x="565749" y="246980"/>
                </a:cubicBezTo>
                <a:cubicBezTo>
                  <a:pt x="558448" y="246980"/>
                  <a:pt x="551147" y="244231"/>
                  <a:pt x="545648" y="238636"/>
                </a:cubicBezTo>
                <a:cubicBezTo>
                  <a:pt x="534555" y="227543"/>
                  <a:pt x="534555" y="209529"/>
                  <a:pt x="545648" y="198436"/>
                </a:cubicBezTo>
                <a:lnTo>
                  <a:pt x="658760" y="85325"/>
                </a:lnTo>
                <a:cubicBezTo>
                  <a:pt x="664306" y="79778"/>
                  <a:pt x="671583" y="77005"/>
                  <a:pt x="678860" y="77005"/>
                </a:cubicBezTo>
                <a:close/>
                <a:moveTo>
                  <a:pt x="362802" y="5"/>
                </a:moveTo>
                <a:cubicBezTo>
                  <a:pt x="383186" y="183"/>
                  <a:pt x="403524" y="5682"/>
                  <a:pt x="422012" y="16490"/>
                </a:cubicBezTo>
                <a:cubicBezTo>
                  <a:pt x="458989" y="38108"/>
                  <a:pt x="481080" y="76601"/>
                  <a:pt x="481080" y="119457"/>
                </a:cubicBezTo>
                <a:lnTo>
                  <a:pt x="481080" y="600631"/>
                </a:lnTo>
                <a:cubicBezTo>
                  <a:pt x="481080" y="643486"/>
                  <a:pt x="458989" y="681980"/>
                  <a:pt x="422012" y="703598"/>
                </a:cubicBezTo>
                <a:cubicBezTo>
                  <a:pt x="403240" y="714501"/>
                  <a:pt x="382475" y="720000"/>
                  <a:pt x="361806" y="720000"/>
                </a:cubicBezTo>
                <a:cubicBezTo>
                  <a:pt x="341706" y="720000"/>
                  <a:pt x="321700" y="714881"/>
                  <a:pt x="303306" y="704546"/>
                </a:cubicBezTo>
                <a:lnTo>
                  <a:pt x="60870" y="568300"/>
                </a:lnTo>
                <a:cubicBezTo>
                  <a:pt x="23324" y="547157"/>
                  <a:pt x="0" y="507336"/>
                  <a:pt x="0" y="464291"/>
                </a:cubicBezTo>
                <a:lnTo>
                  <a:pt x="0" y="255702"/>
                </a:lnTo>
                <a:cubicBezTo>
                  <a:pt x="0" y="212657"/>
                  <a:pt x="23324" y="172742"/>
                  <a:pt x="60870" y="151693"/>
                </a:cubicBezTo>
                <a:lnTo>
                  <a:pt x="303306" y="15447"/>
                </a:lnTo>
                <a:cubicBezTo>
                  <a:pt x="321984" y="4970"/>
                  <a:pt x="342417" y="-173"/>
                  <a:pt x="362802" y="5"/>
                </a:cubicBezTo>
                <a:close/>
              </a:path>
            </a:pathLst>
          </a:custGeom>
          <a:solidFill>
            <a:schemeClr val="bg1"/>
          </a:solidFill>
          <a:ln w="1860" cap="flat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892800" y="4477197"/>
            <a:ext cx="373330" cy="373382"/>
          </a:xfrm>
          <a:custGeom>
            <a:avLst/>
            <a:gdLst>
              <a:gd name="connsiteX0" fmla="*/ 579031 w 719895"/>
              <a:gd name="connsiteY0" fmla="*/ 554022 h 720000"/>
              <a:gd name="connsiteX1" fmla="*/ 596778 w 719895"/>
              <a:gd name="connsiteY1" fmla="*/ 561368 h 720000"/>
              <a:gd name="connsiteX2" fmla="*/ 712550 w 719895"/>
              <a:gd name="connsiteY2" fmla="*/ 677140 h 720000"/>
              <a:gd name="connsiteX3" fmla="*/ 712550 w 719895"/>
              <a:gd name="connsiteY3" fmla="*/ 712634 h 720000"/>
              <a:gd name="connsiteX4" fmla="*/ 694887 w 719895"/>
              <a:gd name="connsiteY4" fmla="*/ 720000 h 720000"/>
              <a:gd name="connsiteX5" fmla="*/ 677140 w 719895"/>
              <a:gd name="connsiteY5" fmla="*/ 712634 h 720000"/>
              <a:gd name="connsiteX6" fmla="*/ 561284 w 719895"/>
              <a:gd name="connsiteY6" fmla="*/ 596861 h 720000"/>
              <a:gd name="connsiteX7" fmla="*/ 561284 w 719895"/>
              <a:gd name="connsiteY7" fmla="*/ 561368 h 720000"/>
              <a:gd name="connsiteX8" fmla="*/ 579031 w 719895"/>
              <a:gd name="connsiteY8" fmla="*/ 554022 h 720000"/>
              <a:gd name="connsiteX9" fmla="*/ 301109 w 719895"/>
              <a:gd name="connsiteY9" fmla="*/ 0 h 720000"/>
              <a:gd name="connsiteX10" fmla="*/ 602219 w 719895"/>
              <a:gd name="connsiteY10" fmla="*/ 301109 h 720000"/>
              <a:gd name="connsiteX11" fmla="*/ 301109 w 719895"/>
              <a:gd name="connsiteY11" fmla="*/ 602219 h 720000"/>
              <a:gd name="connsiteX12" fmla="*/ 0 w 719895"/>
              <a:gd name="connsiteY12" fmla="*/ 301109 h 720000"/>
              <a:gd name="connsiteX13" fmla="*/ 301109 w 719895"/>
              <a:gd name="connsiteY13" fmla="*/ 0 h 720000"/>
            </a:gdLst>
            <a:ahLst/>
            <a:cxnLst/>
            <a:rect l="l" t="t" r="r" b="b"/>
            <a:pathLst>
              <a:path w="719895" h="720000">
                <a:moveTo>
                  <a:pt x="579031" y="554022"/>
                </a:moveTo>
                <a:cubicBezTo>
                  <a:pt x="585456" y="554022"/>
                  <a:pt x="591880" y="556471"/>
                  <a:pt x="596778" y="561368"/>
                </a:cubicBezTo>
                <a:lnTo>
                  <a:pt x="712550" y="677140"/>
                </a:lnTo>
                <a:cubicBezTo>
                  <a:pt x="722344" y="686935"/>
                  <a:pt x="722344" y="702840"/>
                  <a:pt x="712550" y="712634"/>
                </a:cubicBezTo>
                <a:cubicBezTo>
                  <a:pt x="707778" y="717573"/>
                  <a:pt x="701333" y="720000"/>
                  <a:pt x="694887" y="720000"/>
                </a:cubicBezTo>
                <a:cubicBezTo>
                  <a:pt x="688441" y="720000"/>
                  <a:pt x="681995" y="717573"/>
                  <a:pt x="677140" y="712634"/>
                </a:cubicBezTo>
                <a:lnTo>
                  <a:pt x="561284" y="596861"/>
                </a:lnTo>
                <a:cubicBezTo>
                  <a:pt x="551490" y="587067"/>
                  <a:pt x="551490" y="571162"/>
                  <a:pt x="561284" y="561368"/>
                </a:cubicBezTo>
                <a:cubicBezTo>
                  <a:pt x="566181" y="556471"/>
                  <a:pt x="572606" y="554022"/>
                  <a:pt x="579031" y="554022"/>
                </a:cubicBezTo>
                <a:close/>
                <a:moveTo>
                  <a:pt x="301109" y="0"/>
                </a:moveTo>
                <a:cubicBezTo>
                  <a:pt x="467443" y="0"/>
                  <a:pt x="602219" y="134859"/>
                  <a:pt x="602219" y="301109"/>
                </a:cubicBezTo>
                <a:cubicBezTo>
                  <a:pt x="602219" y="467443"/>
                  <a:pt x="467443" y="602219"/>
                  <a:pt x="301109" y="602219"/>
                </a:cubicBezTo>
                <a:cubicBezTo>
                  <a:pt x="134775" y="602219"/>
                  <a:pt x="0" y="467443"/>
                  <a:pt x="0" y="301109"/>
                </a:cubicBezTo>
                <a:cubicBezTo>
                  <a:pt x="0" y="134775"/>
                  <a:pt x="134775" y="0"/>
                  <a:pt x="301109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6873333" y="2782859"/>
            <a:ext cx="389952" cy="353536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农村层面挑战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826935" y="1959942"/>
            <a:ext cx="1080000" cy="6022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2094489" y="2636910"/>
            <a:ext cx="544893" cy="936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40000"/>
                  <a:lumOff val="60000"/>
                  <a:alpha val="100000"/>
                </a:schemeClr>
              </a:gs>
            </a:gsLst>
            <a:lin ang="0" scaled="0"/>
          </a:gradFill>
          <a:ln cap="sq">
            <a:noFill/>
            <a:prstDash val="solid"/>
            <a:miter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5549650" y="1959942"/>
            <a:ext cx="1080000" cy="6022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5817204" y="2636910"/>
            <a:ext cx="544893" cy="936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40000"/>
                  <a:lumOff val="60000"/>
                  <a:alpha val="100000"/>
                </a:schemeClr>
              </a:gs>
            </a:gsLst>
            <a:lin ang="0" scaled="0"/>
          </a:gradFill>
          <a:ln cap="sq">
            <a:noFill/>
            <a:prstDash val="solid"/>
            <a:miter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272366" y="1959942"/>
            <a:ext cx="1080000" cy="60225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00000"/>
              </a:lnSpc>
            </a:pPr>
            <a:r>
              <a:rPr kumimoji="1" lang="en-US" altLang="zh-CN" sz="4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539920" y="2636910"/>
            <a:ext cx="544893" cy="93685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alpha val="100000"/>
                </a:schemeClr>
              </a:gs>
              <a:gs pos="100000">
                <a:schemeClr val="accent1">
                  <a:lumMod val="40000"/>
                  <a:lumOff val="60000"/>
                  <a:alpha val="100000"/>
                </a:schemeClr>
              </a:gs>
            </a:gsLst>
            <a:lin ang="0" scaled="0"/>
          </a:gradFill>
          <a:ln cap="sq">
            <a:noFill/>
            <a:prstDash val="solid"/>
            <a:miter/>
          </a:ln>
          <a:effectLst>
            <a:outerShdw blurRad="76200" sx="102000" sy="102000" algn="ctr" rotWithShape="0">
              <a:schemeClr val="tx1">
                <a:lumMod val="75000"/>
                <a:lumOff val="2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36935" y="2832160"/>
            <a:ext cx="3060000" cy="68924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农民老龄化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36935" y="3521406"/>
            <a:ext cx="3060000" cy="17830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农民老龄化严重，50岁以上占40%，劳动力更新困难，农业生产经营后继乏人，影响农业可持续发展。
老龄化农民学习新技术能力弱，适应农业现代化发展需求难度大，需加强培训和引导，提高其生产技能。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559650" y="2832160"/>
            <a:ext cx="3060000" cy="68924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农业技术人才短缺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559650" y="3521406"/>
            <a:ext cx="3060000" cy="17830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农村农业技术人才匮乏，每万人中农业科技人员不足1人，难以满足农业现代化发展需求，制约农业产业升级。
农业技术人才培养体系不完善，人才流失严重，需优化培养环境，吸引人才扎根农村，服务三农。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282366" y="2832160"/>
            <a:ext cx="3060000" cy="68924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农民市场信息获取能力不足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282366" y="3521406"/>
            <a:ext cx="3060000" cy="178305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农民市场信息获取渠道有限，对农产品市场行情、价格走势等信息掌握不及时，导致生产盲目性，影响收益。
农村信息服务平台建设滞后，信息传播效率低，需加强信息化建设，提高农民市场信息获取能力。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农民层面挑战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7337370" y="1689833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alphaModFix amt="100000"/>
          </a:blip>
          <a:srcRect l="16496" r="16496"/>
          <a:stretch>
            <a:fillRect/>
          </a:stretch>
        </p:blipFill>
        <p:spPr>
          <a:xfrm flipH="1">
            <a:off x="7437158" y="1814373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flipH="1">
            <a:off x="7226343" y="1570338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3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7831" y="3281774"/>
            <a:ext cx="5616542" cy="1735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解决三农问题的对策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301025" y="2310610"/>
            <a:ext cx="1994082" cy="7699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65231" y="2499037"/>
            <a:ext cx="45719" cy="4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404" y="1333282"/>
            <a:ext cx="1063803" cy="1747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04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5646" y="3144802"/>
            <a:ext cx="93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1508733" y="3158752"/>
            <a:ext cx="2664000" cy="1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644168" y="771200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520190" y="1453515"/>
            <a:ext cx="9150985" cy="1475105"/>
          </a:xfrm>
          <a:prstGeom prst="roundRect">
            <a:avLst>
              <a:gd name="adj" fmla="val 9350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431540" y="1556777"/>
            <a:ext cx="56276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乡村振兴战略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431540" y="1866487"/>
            <a:ext cx="5626100" cy="6514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乡村振兴战略为三农发展提供政策指引，涵盖产业、人才、文化、生态、组织五大振兴，推动农村全面发展。
政策实施以来，农村产业发展加速，特色农业、乡村旅游等蓬勃兴起，农民收入持续增长，农村面貌显著改善。</a:t>
            </a:r>
            <a:endParaRPr kumimoji="1" lang="en-US" altLang="zh-CN" sz="1200">
              <a:ln w="12700">
                <a:noFill/>
              </a:ln>
              <a:solidFill>
                <a:srgbClr val="40404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7" name="标题 1"/>
          <p:cNvSpPr txBox="1"/>
          <p:nvPr/>
        </p:nvSpPr>
        <p:spPr>
          <a:xfrm>
            <a:off x="1764665" y="1419860"/>
            <a:ext cx="1605915" cy="1565910"/>
          </a:xfrm>
          <a:custGeom>
            <a:avLst/>
            <a:gdLst>
              <a:gd name="connsiteX0" fmla="*/ 0 w 1732428"/>
              <a:gd name="connsiteY0" fmla="*/ 0 h 1588544"/>
              <a:gd name="connsiteX1" fmla="*/ 1588544 w 1732428"/>
              <a:gd name="connsiteY1" fmla="*/ 0 h 1588544"/>
              <a:gd name="connsiteX2" fmla="*/ 1588544 w 1732428"/>
              <a:gd name="connsiteY2" fmla="*/ 650389 h 1588544"/>
              <a:gd name="connsiteX3" fmla="*/ 1732428 w 1732428"/>
              <a:gd name="connsiteY3" fmla="*/ 794273 h 1588544"/>
              <a:gd name="connsiteX4" fmla="*/ 1588544 w 1732428"/>
              <a:gd name="connsiteY4" fmla="*/ 938156 h 1588544"/>
              <a:gd name="connsiteX5" fmla="*/ 1588544 w 1732428"/>
              <a:gd name="connsiteY5" fmla="*/ 1588544 h 1588544"/>
              <a:gd name="connsiteX6" fmla="*/ 0 w 1732428"/>
              <a:gd name="connsiteY6" fmla="*/ 1588544 h 1588544"/>
            </a:gdLst>
            <a:ahLst/>
            <a:cxnLst/>
            <a:rect l="l" t="t" r="r" b="b"/>
            <a:pathLst>
              <a:path w="1732428" h="1588544">
                <a:moveTo>
                  <a:pt x="0" y="0"/>
                </a:moveTo>
                <a:lnTo>
                  <a:pt x="1588544" y="0"/>
                </a:lnTo>
                <a:lnTo>
                  <a:pt x="1588544" y="650389"/>
                </a:lnTo>
                <a:lnTo>
                  <a:pt x="1732428" y="794273"/>
                </a:lnTo>
                <a:lnTo>
                  <a:pt x="1588544" y="938156"/>
                </a:lnTo>
                <a:lnTo>
                  <a:pt x="1588544" y="1588544"/>
                </a:lnTo>
                <a:lnTo>
                  <a:pt x="0" y="1588544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1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691441" y="2012705"/>
            <a:ext cx="613890" cy="613890"/>
          </a:xfrm>
          <a:custGeom>
            <a:avLst/>
            <a:gdLst>
              <a:gd name="connsiteX0" fmla="*/ 438553 w 720000"/>
              <a:gd name="connsiteY0" fmla="*/ 189601 h 720000"/>
              <a:gd name="connsiteX1" fmla="*/ 503636 w 720000"/>
              <a:gd name="connsiteY1" fmla="*/ 216365 h 720000"/>
              <a:gd name="connsiteX2" fmla="*/ 503636 w 720000"/>
              <a:gd name="connsiteY2" fmla="*/ 346445 h 720000"/>
              <a:gd name="connsiteX3" fmla="*/ 362260 w 720000"/>
              <a:gd name="connsiteY3" fmla="*/ 487907 h 720000"/>
              <a:gd name="connsiteX4" fmla="*/ 191861 w 720000"/>
              <a:gd name="connsiteY4" fmla="*/ 528226 h 720000"/>
              <a:gd name="connsiteX5" fmla="*/ 232180 w 720000"/>
              <a:gd name="connsiteY5" fmla="*/ 357827 h 720000"/>
              <a:gd name="connsiteX6" fmla="*/ 373556 w 720000"/>
              <a:gd name="connsiteY6" fmla="*/ 216452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339581 w 720000"/>
              <a:gd name="connsiteY9" fmla="*/ 182476 h 720000"/>
              <a:gd name="connsiteX10" fmla="*/ 198205 w 720000"/>
              <a:gd name="connsiteY10" fmla="*/ 323852 h 720000"/>
              <a:gd name="connsiteX11" fmla="*/ 141637 w 720000"/>
              <a:gd name="connsiteY11" fmla="*/ 578364 h 720000"/>
              <a:gd name="connsiteX12" fmla="*/ 396149 w 720000"/>
              <a:gd name="connsiteY12" fmla="*/ 521796 h 720000"/>
              <a:gd name="connsiteX13" fmla="*/ 537524 w 720000"/>
              <a:gd name="connsiteY13" fmla="*/ 380420 h 720000"/>
              <a:gd name="connsiteX14" fmla="*/ 537524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0 h 720000"/>
              <a:gd name="connsiteX17" fmla="*/ 600000 w 720000"/>
              <a:gd name="connsiteY17" fmla="*/ 0 h 720000"/>
              <a:gd name="connsiteX18" fmla="*/ 720000 w 720000"/>
              <a:gd name="connsiteY18" fmla="*/ 120000 h 720000"/>
              <a:gd name="connsiteX19" fmla="*/ 720000 w 720000"/>
              <a:gd name="connsiteY19" fmla="*/ 600000 h 720000"/>
              <a:gd name="connsiteX20" fmla="*/ 600000 w 720000"/>
              <a:gd name="connsiteY20" fmla="*/ 720000 h 720000"/>
              <a:gd name="connsiteX21" fmla="*/ 120000 w 720000"/>
              <a:gd name="connsiteY21" fmla="*/ 720000 h 720000"/>
              <a:gd name="connsiteX22" fmla="*/ 0 w 720000"/>
              <a:gd name="connsiteY22" fmla="*/ 600000 h 720000"/>
              <a:gd name="connsiteX23" fmla="*/ 0 w 720000"/>
              <a:gd name="connsiteY23" fmla="*/ 120000 h 720000"/>
              <a:gd name="connsiteX24" fmla="*/ 120000 w 720000"/>
              <a:gd name="connsiteY24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63230" y="189601"/>
                  <a:pt x="486344" y="199073"/>
                  <a:pt x="503636" y="216365"/>
                </a:cubicBezTo>
                <a:cubicBezTo>
                  <a:pt x="539523" y="252252"/>
                  <a:pt x="539523" y="310557"/>
                  <a:pt x="503636" y="346445"/>
                </a:cubicBezTo>
                <a:lnTo>
                  <a:pt x="362260" y="487907"/>
                </a:lnTo>
                <a:cubicBezTo>
                  <a:pt x="342622" y="507545"/>
                  <a:pt x="266503" y="522665"/>
                  <a:pt x="191861" y="528226"/>
                </a:cubicBezTo>
                <a:cubicBezTo>
                  <a:pt x="197336" y="453584"/>
                  <a:pt x="212456" y="377465"/>
                  <a:pt x="232180" y="357827"/>
                </a:cubicBezTo>
                <a:lnTo>
                  <a:pt x="373556" y="216452"/>
                </a:lnTo>
                <a:cubicBezTo>
                  <a:pt x="390761" y="199073"/>
                  <a:pt x="413875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02666" y="141636"/>
                  <a:pt x="366778" y="155278"/>
                  <a:pt x="339581" y="182476"/>
                </a:cubicBezTo>
                <a:lnTo>
                  <a:pt x="198205" y="323852"/>
                </a:lnTo>
                <a:cubicBezTo>
                  <a:pt x="143723" y="378335"/>
                  <a:pt x="141637" y="578364"/>
                  <a:pt x="141637" y="578364"/>
                </a:cubicBezTo>
                <a:cubicBezTo>
                  <a:pt x="141637" y="578364"/>
                  <a:pt x="341753" y="576278"/>
                  <a:pt x="396149" y="521796"/>
                </a:cubicBezTo>
                <a:lnTo>
                  <a:pt x="537524" y="380420"/>
                </a:lnTo>
                <a:cubicBezTo>
                  <a:pt x="592007" y="325938"/>
                  <a:pt x="592007" y="236872"/>
                  <a:pt x="537524" y="182476"/>
                </a:cubicBezTo>
                <a:cubicBezTo>
                  <a:pt x="510327" y="155191"/>
                  <a:pt x="474440" y="141636"/>
                  <a:pt x="438553" y="141636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393847" y="1953155"/>
            <a:ext cx="38700" cy="7329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520190" y="3239770"/>
            <a:ext cx="9150985" cy="1351280"/>
          </a:xfrm>
          <a:prstGeom prst="roundRect">
            <a:avLst>
              <a:gd name="adj" fmla="val 9350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3530600" y="3213099"/>
            <a:ext cx="56261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土地流转政策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3530600" y="3580573"/>
            <a:ext cx="5626100" cy="65147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土地流转政策促进农业规模化经营，提高土地利用效率，全国土地流转面积达5.3亿亩，占家庭承包耕地面积的37%。
土地流转带动新型农业经营主体发展，家庭农场、农民合作社等不断壮大，推动农业现代化进程。</a:t>
            </a:r>
            <a:endParaRPr kumimoji="1" lang="en-US" altLang="zh-CN" sz="1200">
              <a:ln w="12700">
                <a:noFill/>
              </a:ln>
              <a:solidFill>
                <a:srgbClr val="40404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1826715" y="3186287"/>
            <a:ext cx="1466471" cy="1344676"/>
          </a:xfrm>
          <a:custGeom>
            <a:avLst/>
            <a:gdLst>
              <a:gd name="connsiteX0" fmla="*/ 0 w 1732428"/>
              <a:gd name="connsiteY0" fmla="*/ 0 h 1588544"/>
              <a:gd name="connsiteX1" fmla="*/ 1588544 w 1732428"/>
              <a:gd name="connsiteY1" fmla="*/ 0 h 1588544"/>
              <a:gd name="connsiteX2" fmla="*/ 1588544 w 1732428"/>
              <a:gd name="connsiteY2" fmla="*/ 650389 h 1588544"/>
              <a:gd name="connsiteX3" fmla="*/ 1732428 w 1732428"/>
              <a:gd name="connsiteY3" fmla="*/ 794273 h 1588544"/>
              <a:gd name="connsiteX4" fmla="*/ 1588544 w 1732428"/>
              <a:gd name="connsiteY4" fmla="*/ 938156 h 1588544"/>
              <a:gd name="connsiteX5" fmla="*/ 1588544 w 1732428"/>
              <a:gd name="connsiteY5" fmla="*/ 1588544 h 1588544"/>
              <a:gd name="connsiteX6" fmla="*/ 0 w 1732428"/>
              <a:gd name="connsiteY6" fmla="*/ 1588544 h 1588544"/>
            </a:gdLst>
            <a:ahLst/>
            <a:cxnLst/>
            <a:rect l="l" t="t" r="r" b="b"/>
            <a:pathLst>
              <a:path w="1732428" h="1588544">
                <a:moveTo>
                  <a:pt x="0" y="0"/>
                </a:moveTo>
                <a:lnTo>
                  <a:pt x="1588544" y="0"/>
                </a:lnTo>
                <a:lnTo>
                  <a:pt x="1588544" y="650389"/>
                </a:lnTo>
                <a:lnTo>
                  <a:pt x="1732428" y="794273"/>
                </a:lnTo>
                <a:lnTo>
                  <a:pt x="1588544" y="938156"/>
                </a:lnTo>
                <a:lnTo>
                  <a:pt x="1588544" y="1588544"/>
                </a:lnTo>
                <a:lnTo>
                  <a:pt x="0" y="1588544"/>
                </a:ln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2">
                <a:lumMod val="75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9393847" y="3501204"/>
            <a:ext cx="38700" cy="73299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520190" y="4790440"/>
            <a:ext cx="9150985" cy="1358900"/>
          </a:xfrm>
          <a:prstGeom prst="roundRect">
            <a:avLst>
              <a:gd name="adj" fmla="val 9350"/>
            </a:avLst>
          </a:prstGeom>
          <a:solidFill>
            <a:schemeClr val="bg1">
              <a:lumMod val="95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3530600" y="4797586"/>
            <a:ext cx="56261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农业补贴政策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530600" y="5144741"/>
            <a:ext cx="5626100" cy="68455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4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40404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农业补贴政策保障农民种粮积极性，2023年中央财政安排耕地地力保护补贴、农机购置补贴等超2000亿元。
补贴政策向绿色生态、优质高效农业倾斜，推动农业可持续发展，促进农业产业转型升级。</a:t>
            </a:r>
            <a:endParaRPr kumimoji="1" lang="en-US" altLang="zh-CN" sz="1200">
              <a:ln w="12700">
                <a:noFill/>
              </a:ln>
              <a:solidFill>
                <a:srgbClr val="404040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8" name="标题 1"/>
          <p:cNvSpPr txBox="1"/>
          <p:nvPr/>
        </p:nvSpPr>
        <p:spPr>
          <a:xfrm>
            <a:off x="1827350" y="4789182"/>
            <a:ext cx="1466471" cy="1344676"/>
          </a:xfrm>
          <a:custGeom>
            <a:avLst/>
            <a:gdLst>
              <a:gd name="connsiteX0" fmla="*/ 0 w 1732428"/>
              <a:gd name="connsiteY0" fmla="*/ 0 h 1588544"/>
              <a:gd name="connsiteX1" fmla="*/ 1588544 w 1732428"/>
              <a:gd name="connsiteY1" fmla="*/ 0 h 1588544"/>
              <a:gd name="connsiteX2" fmla="*/ 1588544 w 1732428"/>
              <a:gd name="connsiteY2" fmla="*/ 650389 h 1588544"/>
              <a:gd name="connsiteX3" fmla="*/ 1732428 w 1732428"/>
              <a:gd name="connsiteY3" fmla="*/ 794273 h 1588544"/>
              <a:gd name="connsiteX4" fmla="*/ 1588544 w 1732428"/>
              <a:gd name="connsiteY4" fmla="*/ 938156 h 1588544"/>
              <a:gd name="connsiteX5" fmla="*/ 1588544 w 1732428"/>
              <a:gd name="connsiteY5" fmla="*/ 1588544 h 1588544"/>
              <a:gd name="connsiteX6" fmla="*/ 0 w 1732428"/>
              <a:gd name="connsiteY6" fmla="*/ 1588544 h 1588544"/>
            </a:gdLst>
            <a:ahLst/>
            <a:cxnLst/>
            <a:rect l="l" t="t" r="r" b="b"/>
            <a:pathLst>
              <a:path w="1732428" h="1588544">
                <a:moveTo>
                  <a:pt x="0" y="0"/>
                </a:moveTo>
                <a:lnTo>
                  <a:pt x="1588544" y="0"/>
                </a:lnTo>
                <a:lnTo>
                  <a:pt x="1588544" y="650389"/>
                </a:lnTo>
                <a:lnTo>
                  <a:pt x="1732428" y="794273"/>
                </a:lnTo>
                <a:lnTo>
                  <a:pt x="1588544" y="938156"/>
                </a:lnTo>
                <a:lnTo>
                  <a:pt x="1588544" y="1588544"/>
                </a:lnTo>
                <a:lnTo>
                  <a:pt x="0" y="1588544"/>
                </a:ln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  <a:miter/>
          </a:ln>
          <a:effectLst>
            <a:outerShdw blurRad="330200" dist="381000" dir="5400000" sx="90000" sy="90000" algn="t" rotWithShape="0">
              <a:schemeClr val="accent3">
                <a:lumMod val="50000"/>
                <a:alpha val="25000"/>
              </a:schemeClr>
            </a:outerShdw>
          </a:effectLst>
        </p:spPr>
        <p:txBody>
          <a:bodyPr vert="horz" wrap="square" lIns="45720" tIns="22860" rIns="45720" bIns="2286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9393847" y="5049252"/>
            <a:ext cx="38700" cy="73299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679751" y="5143001"/>
            <a:ext cx="637271" cy="577760"/>
          </a:xfrm>
          <a:custGeom>
            <a:avLst/>
            <a:gdLst>
              <a:gd name="connsiteX0" fmla="*/ 31770 w 794163"/>
              <a:gd name="connsiteY0" fmla="*/ 656460 h 720001"/>
              <a:gd name="connsiteX1" fmla="*/ 762297 w 794163"/>
              <a:gd name="connsiteY1" fmla="*/ 656460 h 720001"/>
              <a:gd name="connsiteX2" fmla="*/ 794163 w 794163"/>
              <a:gd name="connsiteY2" fmla="*/ 688230 h 720001"/>
              <a:gd name="connsiteX3" fmla="*/ 762392 w 794163"/>
              <a:gd name="connsiteY3" fmla="*/ 720001 h 720001"/>
              <a:gd name="connsiteX4" fmla="*/ 31770 w 794163"/>
              <a:gd name="connsiteY4" fmla="*/ 720001 h 720001"/>
              <a:gd name="connsiteX5" fmla="*/ 0 w 794163"/>
              <a:gd name="connsiteY5" fmla="*/ 688230 h 720001"/>
              <a:gd name="connsiteX6" fmla="*/ 31770 w 794163"/>
              <a:gd name="connsiteY6" fmla="*/ 656460 h 720001"/>
              <a:gd name="connsiteX7" fmla="*/ 613493 w 794163"/>
              <a:gd name="connsiteY7" fmla="*/ 317608 h 720001"/>
              <a:gd name="connsiteX8" fmla="*/ 710048 w 794163"/>
              <a:gd name="connsiteY8" fmla="*/ 317608 h 720001"/>
              <a:gd name="connsiteX9" fmla="*/ 767655 w 794163"/>
              <a:gd name="connsiteY9" fmla="*/ 375216 h 720001"/>
              <a:gd name="connsiteX10" fmla="*/ 767655 w 794163"/>
              <a:gd name="connsiteY10" fmla="*/ 524689 h 720001"/>
              <a:gd name="connsiteX11" fmla="*/ 710048 w 794163"/>
              <a:gd name="connsiteY11" fmla="*/ 582297 h 720001"/>
              <a:gd name="connsiteX12" fmla="*/ 613493 w 794163"/>
              <a:gd name="connsiteY12" fmla="*/ 582297 h 720001"/>
              <a:gd name="connsiteX13" fmla="*/ 555885 w 794163"/>
              <a:gd name="connsiteY13" fmla="*/ 524689 h 720001"/>
              <a:gd name="connsiteX14" fmla="*/ 555885 w 794163"/>
              <a:gd name="connsiteY14" fmla="*/ 375216 h 720001"/>
              <a:gd name="connsiteX15" fmla="*/ 613493 w 794163"/>
              <a:gd name="connsiteY15" fmla="*/ 317608 h 720001"/>
              <a:gd name="connsiteX16" fmla="*/ 84019 w 794163"/>
              <a:gd name="connsiteY16" fmla="*/ 211770 h 720001"/>
              <a:gd name="connsiteX17" fmla="*/ 180574 w 794163"/>
              <a:gd name="connsiteY17" fmla="*/ 211770 h 720001"/>
              <a:gd name="connsiteX18" fmla="*/ 238182 w 794163"/>
              <a:gd name="connsiteY18" fmla="*/ 269282 h 720001"/>
              <a:gd name="connsiteX19" fmla="*/ 238182 w 794163"/>
              <a:gd name="connsiteY19" fmla="*/ 524785 h 720001"/>
              <a:gd name="connsiteX20" fmla="*/ 180574 w 794163"/>
              <a:gd name="connsiteY20" fmla="*/ 582393 h 720001"/>
              <a:gd name="connsiteX21" fmla="*/ 84019 w 794163"/>
              <a:gd name="connsiteY21" fmla="*/ 582393 h 720001"/>
              <a:gd name="connsiteX22" fmla="*/ 26411 w 794163"/>
              <a:gd name="connsiteY22" fmla="*/ 524785 h 720001"/>
              <a:gd name="connsiteX23" fmla="*/ 26411 w 794163"/>
              <a:gd name="connsiteY23" fmla="*/ 269378 h 720001"/>
              <a:gd name="connsiteX24" fmla="*/ 84019 w 794163"/>
              <a:gd name="connsiteY24" fmla="*/ 211770 h 720001"/>
              <a:gd name="connsiteX25" fmla="*/ 348708 w 794163"/>
              <a:gd name="connsiteY25" fmla="*/ 0 h 720001"/>
              <a:gd name="connsiteX26" fmla="*/ 445359 w 794163"/>
              <a:gd name="connsiteY26" fmla="*/ 0 h 720001"/>
              <a:gd name="connsiteX27" fmla="*/ 502871 w 794163"/>
              <a:gd name="connsiteY27" fmla="*/ 57607 h 720001"/>
              <a:gd name="connsiteX28" fmla="*/ 502871 w 794163"/>
              <a:gd name="connsiteY28" fmla="*/ 524785 h 720001"/>
              <a:gd name="connsiteX29" fmla="*/ 445263 w 794163"/>
              <a:gd name="connsiteY29" fmla="*/ 582393 h 720001"/>
              <a:gd name="connsiteX30" fmla="*/ 348708 w 794163"/>
              <a:gd name="connsiteY30" fmla="*/ 582393 h 720001"/>
              <a:gd name="connsiteX31" fmla="*/ 291100 w 794163"/>
              <a:gd name="connsiteY31" fmla="*/ 524785 h 720001"/>
              <a:gd name="connsiteX32" fmla="*/ 291100 w 794163"/>
              <a:gd name="connsiteY32" fmla="*/ 57607 h 720001"/>
              <a:gd name="connsiteX33" fmla="*/ 348708 w 794163"/>
              <a:gd name="connsiteY33" fmla="*/ 0 h 720001"/>
            </a:gdLst>
            <a:ahLst/>
            <a:cxnLst/>
            <a:rect l="l" t="t" r="r" b="b"/>
            <a:pathLst>
              <a:path w="794163" h="720001">
                <a:moveTo>
                  <a:pt x="31770" y="656460"/>
                </a:moveTo>
                <a:lnTo>
                  <a:pt x="762297" y="656460"/>
                </a:lnTo>
                <a:cubicBezTo>
                  <a:pt x="779904" y="656460"/>
                  <a:pt x="794067" y="670622"/>
                  <a:pt x="794163" y="688230"/>
                </a:cubicBezTo>
                <a:cubicBezTo>
                  <a:pt x="794163" y="705742"/>
                  <a:pt x="779904" y="720001"/>
                  <a:pt x="762392" y="720001"/>
                </a:cubicBezTo>
                <a:lnTo>
                  <a:pt x="31770" y="720001"/>
                </a:lnTo>
                <a:cubicBezTo>
                  <a:pt x="14258" y="720001"/>
                  <a:pt x="0" y="705742"/>
                  <a:pt x="0" y="688230"/>
                </a:cubicBezTo>
                <a:cubicBezTo>
                  <a:pt x="0" y="670718"/>
                  <a:pt x="14258" y="656460"/>
                  <a:pt x="31770" y="656460"/>
                </a:cubicBezTo>
                <a:close/>
                <a:moveTo>
                  <a:pt x="613493" y="317608"/>
                </a:moveTo>
                <a:lnTo>
                  <a:pt x="710048" y="317608"/>
                </a:lnTo>
                <a:cubicBezTo>
                  <a:pt x="741818" y="317608"/>
                  <a:pt x="767655" y="343445"/>
                  <a:pt x="767655" y="375216"/>
                </a:cubicBezTo>
                <a:lnTo>
                  <a:pt x="767655" y="524689"/>
                </a:lnTo>
                <a:cubicBezTo>
                  <a:pt x="767655" y="556364"/>
                  <a:pt x="741723" y="582297"/>
                  <a:pt x="710048" y="582297"/>
                </a:cubicBezTo>
                <a:lnTo>
                  <a:pt x="613493" y="582297"/>
                </a:lnTo>
                <a:cubicBezTo>
                  <a:pt x="581818" y="582297"/>
                  <a:pt x="555885" y="556364"/>
                  <a:pt x="555885" y="524689"/>
                </a:cubicBezTo>
                <a:lnTo>
                  <a:pt x="555885" y="375216"/>
                </a:lnTo>
                <a:cubicBezTo>
                  <a:pt x="555885" y="343349"/>
                  <a:pt x="581722" y="317608"/>
                  <a:pt x="613493" y="317608"/>
                </a:cubicBezTo>
                <a:close/>
                <a:moveTo>
                  <a:pt x="84019" y="211770"/>
                </a:moveTo>
                <a:lnTo>
                  <a:pt x="180574" y="211770"/>
                </a:lnTo>
                <a:cubicBezTo>
                  <a:pt x="212440" y="211770"/>
                  <a:pt x="238182" y="237512"/>
                  <a:pt x="238182" y="269282"/>
                </a:cubicBezTo>
                <a:lnTo>
                  <a:pt x="238182" y="524785"/>
                </a:lnTo>
                <a:cubicBezTo>
                  <a:pt x="238182" y="556460"/>
                  <a:pt x="212248" y="582393"/>
                  <a:pt x="180574" y="582393"/>
                </a:cubicBezTo>
                <a:lnTo>
                  <a:pt x="84019" y="582393"/>
                </a:lnTo>
                <a:cubicBezTo>
                  <a:pt x="52344" y="582393"/>
                  <a:pt x="26411" y="556460"/>
                  <a:pt x="26411" y="524785"/>
                </a:cubicBezTo>
                <a:lnTo>
                  <a:pt x="26411" y="269378"/>
                </a:lnTo>
                <a:cubicBezTo>
                  <a:pt x="26411" y="237512"/>
                  <a:pt x="52248" y="211770"/>
                  <a:pt x="84019" y="211770"/>
                </a:cubicBezTo>
                <a:close/>
                <a:moveTo>
                  <a:pt x="348708" y="0"/>
                </a:moveTo>
                <a:lnTo>
                  <a:pt x="445359" y="0"/>
                </a:lnTo>
                <a:cubicBezTo>
                  <a:pt x="477129" y="0"/>
                  <a:pt x="502871" y="25741"/>
                  <a:pt x="502871" y="57607"/>
                </a:cubicBezTo>
                <a:lnTo>
                  <a:pt x="502871" y="524785"/>
                </a:lnTo>
                <a:cubicBezTo>
                  <a:pt x="502871" y="556460"/>
                  <a:pt x="476937" y="582393"/>
                  <a:pt x="445263" y="582393"/>
                </a:cubicBezTo>
                <a:lnTo>
                  <a:pt x="348708" y="582393"/>
                </a:lnTo>
                <a:cubicBezTo>
                  <a:pt x="317033" y="582393"/>
                  <a:pt x="291100" y="556460"/>
                  <a:pt x="291100" y="524785"/>
                </a:cubicBezTo>
                <a:lnTo>
                  <a:pt x="291100" y="57607"/>
                </a:lnTo>
                <a:cubicBezTo>
                  <a:pt x="291100" y="25741"/>
                  <a:pt x="316937" y="0"/>
                  <a:pt x="348708" y="0"/>
                </a:cubicBezTo>
                <a:close/>
              </a:path>
            </a:pathLst>
          </a:custGeom>
          <a:solidFill>
            <a:schemeClr val="accent1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9668059" y="3600541"/>
            <a:ext cx="637272" cy="527114"/>
          </a:xfrm>
          <a:custGeom>
            <a:avLst/>
            <a:gdLst>
              <a:gd name="connsiteX0" fmla="*/ 114387 w 870468"/>
              <a:gd name="connsiteY0" fmla="*/ 394297 h 720000"/>
              <a:gd name="connsiteX1" fmla="*/ 125598 w 870468"/>
              <a:gd name="connsiteY1" fmla="*/ 421319 h 720000"/>
              <a:gd name="connsiteX2" fmla="*/ 153878 w 870468"/>
              <a:gd name="connsiteY2" fmla="*/ 433051 h 720000"/>
              <a:gd name="connsiteX3" fmla="*/ 449972 w 870468"/>
              <a:gd name="connsiteY3" fmla="*/ 433051 h 720000"/>
              <a:gd name="connsiteX4" fmla="*/ 478295 w 870468"/>
              <a:gd name="connsiteY4" fmla="*/ 421319 h 720000"/>
              <a:gd name="connsiteX5" fmla="*/ 489465 w 870468"/>
              <a:gd name="connsiteY5" fmla="*/ 394297 h 720000"/>
              <a:gd name="connsiteX6" fmla="*/ 116266 w 870468"/>
              <a:gd name="connsiteY6" fmla="*/ 68594 h 720000"/>
              <a:gd name="connsiteX7" fmla="*/ 68708 w 870468"/>
              <a:gd name="connsiteY7" fmla="*/ 116152 h 720000"/>
              <a:gd name="connsiteX8" fmla="*/ 68708 w 870468"/>
              <a:gd name="connsiteY8" fmla="*/ 241561 h 720000"/>
              <a:gd name="connsiteX9" fmla="*/ 801875 w 870468"/>
              <a:gd name="connsiteY9" fmla="*/ 241561 h 720000"/>
              <a:gd name="connsiteX10" fmla="*/ 801875 w 870468"/>
              <a:gd name="connsiteY10" fmla="*/ 116152 h 720000"/>
              <a:gd name="connsiteX11" fmla="*/ 754317 w 870468"/>
              <a:gd name="connsiteY11" fmla="*/ 68594 h 720000"/>
              <a:gd name="connsiteX12" fmla="*/ 598821 w 870468"/>
              <a:gd name="connsiteY12" fmla="*/ 68594 h 720000"/>
              <a:gd name="connsiteX13" fmla="*/ 116266 w 870468"/>
              <a:gd name="connsiteY13" fmla="*/ 0 h 720000"/>
              <a:gd name="connsiteX14" fmla="*/ 598821 w 870468"/>
              <a:gd name="connsiteY14" fmla="*/ 0 h 720000"/>
              <a:gd name="connsiteX15" fmla="*/ 754317 w 870468"/>
              <a:gd name="connsiteY15" fmla="*/ 0 h 720000"/>
              <a:gd name="connsiteX16" fmla="*/ 870468 w 870468"/>
              <a:gd name="connsiteY16" fmla="*/ 116152 h 720000"/>
              <a:gd name="connsiteX17" fmla="*/ 870468 w 870468"/>
              <a:gd name="connsiteY17" fmla="*/ 360001 h 720000"/>
              <a:gd name="connsiteX18" fmla="*/ 870468 w 870468"/>
              <a:gd name="connsiteY18" fmla="*/ 603736 h 720000"/>
              <a:gd name="connsiteX19" fmla="*/ 754317 w 870468"/>
              <a:gd name="connsiteY19" fmla="*/ 720000 h 720000"/>
              <a:gd name="connsiteX20" fmla="*/ 598821 w 870468"/>
              <a:gd name="connsiteY20" fmla="*/ 720000 h 720000"/>
              <a:gd name="connsiteX21" fmla="*/ 116266 w 870468"/>
              <a:gd name="connsiteY21" fmla="*/ 720000 h 720000"/>
              <a:gd name="connsiteX22" fmla="*/ 115 w 870468"/>
              <a:gd name="connsiteY22" fmla="*/ 603850 h 720000"/>
              <a:gd name="connsiteX23" fmla="*/ 115 w 870468"/>
              <a:gd name="connsiteY23" fmla="*/ 360279 h 720000"/>
              <a:gd name="connsiteX24" fmla="*/ 0 w 870468"/>
              <a:gd name="connsiteY24" fmla="*/ 360001 h 720000"/>
              <a:gd name="connsiteX25" fmla="*/ 115 w 870468"/>
              <a:gd name="connsiteY25" fmla="*/ 359723 h 720000"/>
              <a:gd name="connsiteX26" fmla="*/ 115 w 870468"/>
              <a:gd name="connsiteY26" fmla="*/ 116152 h 720000"/>
              <a:gd name="connsiteX27" fmla="*/ 116266 w 870468"/>
              <a:gd name="connsiteY27" fmla="*/ 0 h 720000"/>
            </a:gdLst>
            <a:ahLst/>
            <a:cxnLst/>
            <a:rect l="l" t="t" r="r" b="b"/>
            <a:pathLst>
              <a:path w="870468" h="720000">
                <a:moveTo>
                  <a:pt x="114387" y="394297"/>
                </a:moveTo>
                <a:lnTo>
                  <a:pt x="125598" y="421319"/>
                </a:lnTo>
                <a:cubicBezTo>
                  <a:pt x="132843" y="428564"/>
                  <a:pt x="142846" y="433051"/>
                  <a:pt x="153878" y="433051"/>
                </a:cubicBezTo>
                <a:lnTo>
                  <a:pt x="449972" y="433051"/>
                </a:lnTo>
                <a:cubicBezTo>
                  <a:pt x="461061" y="433051"/>
                  <a:pt x="471064" y="428564"/>
                  <a:pt x="478295" y="421319"/>
                </a:cubicBezTo>
                <a:lnTo>
                  <a:pt x="489465" y="394297"/>
                </a:lnTo>
                <a:close/>
                <a:moveTo>
                  <a:pt x="116266" y="68594"/>
                </a:moveTo>
                <a:cubicBezTo>
                  <a:pt x="89972" y="68594"/>
                  <a:pt x="68708" y="89972"/>
                  <a:pt x="68708" y="116152"/>
                </a:cubicBezTo>
                <a:lnTo>
                  <a:pt x="68708" y="241561"/>
                </a:lnTo>
                <a:lnTo>
                  <a:pt x="801875" y="241561"/>
                </a:lnTo>
                <a:lnTo>
                  <a:pt x="801875" y="116152"/>
                </a:lnTo>
                <a:cubicBezTo>
                  <a:pt x="801875" y="89858"/>
                  <a:pt x="780497" y="68594"/>
                  <a:pt x="754317" y="68594"/>
                </a:cubicBezTo>
                <a:lnTo>
                  <a:pt x="598821" y="68594"/>
                </a:lnTo>
                <a:close/>
                <a:moveTo>
                  <a:pt x="116266" y="0"/>
                </a:moveTo>
                <a:lnTo>
                  <a:pt x="598821" y="0"/>
                </a:lnTo>
                <a:lnTo>
                  <a:pt x="754317" y="0"/>
                </a:lnTo>
                <a:cubicBezTo>
                  <a:pt x="818338" y="0"/>
                  <a:pt x="870468" y="52131"/>
                  <a:pt x="870468" y="116152"/>
                </a:cubicBezTo>
                <a:lnTo>
                  <a:pt x="870468" y="360001"/>
                </a:lnTo>
                <a:lnTo>
                  <a:pt x="870468" y="603736"/>
                </a:lnTo>
                <a:cubicBezTo>
                  <a:pt x="870468" y="667870"/>
                  <a:pt x="818338" y="720000"/>
                  <a:pt x="754317" y="720000"/>
                </a:cubicBezTo>
                <a:lnTo>
                  <a:pt x="598821" y="720000"/>
                </a:lnTo>
                <a:lnTo>
                  <a:pt x="116266" y="720000"/>
                </a:lnTo>
                <a:cubicBezTo>
                  <a:pt x="52246" y="720000"/>
                  <a:pt x="115" y="667870"/>
                  <a:pt x="115" y="603850"/>
                </a:cubicBezTo>
                <a:lnTo>
                  <a:pt x="115" y="360279"/>
                </a:lnTo>
                <a:lnTo>
                  <a:pt x="0" y="360001"/>
                </a:lnTo>
                <a:lnTo>
                  <a:pt x="115" y="359723"/>
                </a:lnTo>
                <a:lnTo>
                  <a:pt x="115" y="116152"/>
                </a:lnTo>
                <a:cubicBezTo>
                  <a:pt x="115" y="52131"/>
                  <a:pt x="52246" y="0"/>
                  <a:pt x="116266" y="0"/>
                </a:cubicBezTo>
                <a:close/>
              </a:path>
            </a:pathLst>
          </a:custGeom>
          <a:solidFill>
            <a:schemeClr val="accent2"/>
          </a:solidFill>
          <a:ln cap="flat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0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2202815" y="1735455"/>
            <a:ext cx="544195" cy="66675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2228463" y="3501204"/>
            <a:ext cx="569934" cy="5729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2">
                <a:lumMod val="75000"/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2228463" y="5049253"/>
            <a:ext cx="569934" cy="57299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chemeClr val="accent3">
                <a:lumMod val="50000"/>
                <a:alpha val="40000"/>
              </a:schemeClr>
            </a:outerShdw>
          </a:effectLst>
        </p:spPr>
        <p:txBody>
          <a:bodyPr vert="horz" wrap="square" lIns="0" tIns="0" rIns="0" bIns="0" rtlCol="0" anchor="t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政策支持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6753325"/>
            <a:ext cx="12192000" cy="114300"/>
          </a:xfrm>
          <a:custGeom>
            <a:avLst/>
            <a:gdLst>
              <a:gd name="connsiteX0" fmla="*/ 0 w 12192000"/>
              <a:gd name="connsiteY0" fmla="*/ 0 h 114300"/>
              <a:gd name="connsiteX1" fmla="*/ 12192000 w 12192000"/>
              <a:gd name="connsiteY1" fmla="*/ 0 h 114300"/>
              <a:gd name="connsiteX2" fmla="*/ 12192000 w 12192000"/>
              <a:gd name="connsiteY2" fmla="*/ 114300 h 114300"/>
              <a:gd name="connsiteX3" fmla="*/ 0 w 12192000"/>
              <a:gd name="connsiteY3" fmla="*/ 114300 h 114300"/>
            </a:gdLst>
            <a:ahLst/>
            <a:cxnLst/>
            <a:rect l="l" t="t" r="r" b="b"/>
            <a:pathLst>
              <a:path w="12192000" h="114300">
                <a:moveTo>
                  <a:pt x="0" y="0"/>
                </a:moveTo>
                <a:lnTo>
                  <a:pt x="12192000" y="0"/>
                </a:lnTo>
                <a:lnTo>
                  <a:pt x="12192000" y="114300"/>
                </a:lnTo>
                <a:lnTo>
                  <a:pt x="0" y="11430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>
            <p:custDataLst>
              <p:tags r:id="rId1"/>
            </p:custDataLst>
          </p:nvPr>
        </p:nvSpPr>
        <p:spPr>
          <a:xfrm>
            <a:off x="712149" y="1760576"/>
            <a:ext cx="3513745" cy="3897273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>
            <p:custDataLst>
              <p:tags r:id="rId2"/>
            </p:custDataLst>
          </p:nvPr>
        </p:nvSpPr>
        <p:spPr>
          <a:xfrm>
            <a:off x="911372" y="2564721"/>
            <a:ext cx="3126728" cy="28595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良种培育是农业科技重点，我国自主培育品种占主导，良种覆盖率超96%，为农业增产增收提供有力支撑。
节水灌溉技术研发应用广泛，滴灌、喷灌等技术推广面积达7亿亩，提高水资源利用效率，保障农业绿色发展。</a:t>
            </a:r>
            <a:endParaRPr kumimoji="1" lang="zh-CN" altLang="en-US"/>
          </a:p>
        </p:txBody>
      </p:sp>
      <p:sp>
        <p:nvSpPr>
          <p:cNvPr id="7" name="标题 1"/>
          <p:cNvSpPr txBox="1"/>
          <p:nvPr>
            <p:custDataLst>
              <p:tags r:id="rId3"/>
            </p:custDataLst>
          </p:nvPr>
        </p:nvSpPr>
        <p:spPr>
          <a:xfrm>
            <a:off x="905658" y="1863846"/>
            <a:ext cx="3126727" cy="3910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>
            <p:custDataLst>
              <p:tags r:id="rId4"/>
            </p:custDataLst>
          </p:nvPr>
        </p:nvSpPr>
        <p:spPr>
          <a:xfrm>
            <a:off x="905656" y="1922461"/>
            <a:ext cx="312673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农业科技研发方向</a:t>
            </a:r>
            <a:endParaRPr kumimoji="1" lang="zh-CN" altLang="en-US"/>
          </a:p>
        </p:txBody>
      </p:sp>
      <p:sp>
        <p:nvSpPr>
          <p:cNvPr id="9" name="标题 1"/>
          <p:cNvSpPr txBox="1"/>
          <p:nvPr>
            <p:custDataLst>
              <p:tags r:id="rId5"/>
            </p:custDataLst>
          </p:nvPr>
        </p:nvSpPr>
        <p:spPr>
          <a:xfrm>
            <a:off x="4346490" y="1760576"/>
            <a:ext cx="3513745" cy="3897273"/>
          </a:xfrm>
          <a:prstGeom prst="roundRect">
            <a:avLst>
              <a:gd name="adj" fmla="val 5304"/>
            </a:avLst>
          </a:prstGeom>
          <a:solidFill>
            <a:schemeClr val="accent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>
            <p:custDataLst>
              <p:tags r:id="rId6"/>
            </p:custDataLst>
          </p:nvPr>
        </p:nvSpPr>
        <p:spPr>
          <a:xfrm>
            <a:off x="4511423" y="2564721"/>
            <a:ext cx="3126728" cy="28595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农村电商蓬勃发展，2023年农产品网络零售额达5000亿元，拓宽农产品销售渠道，促进农民增收。
直播带货助农成为新趋势，众多网红主播助力农产品销售，如李佳琦直播带货助农活动，带动农产品销售额超亿元。</a:t>
            </a:r>
            <a:endParaRPr kumimoji="1" lang="zh-CN" altLang="en-US"/>
          </a:p>
        </p:txBody>
      </p:sp>
      <p:sp>
        <p:nvSpPr>
          <p:cNvPr id="11" name="标题 1"/>
          <p:cNvSpPr txBox="1"/>
          <p:nvPr>
            <p:custDataLst>
              <p:tags r:id="rId7"/>
            </p:custDataLst>
          </p:nvPr>
        </p:nvSpPr>
        <p:spPr>
          <a:xfrm>
            <a:off x="4539999" y="1863846"/>
            <a:ext cx="3126727" cy="39104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solidFill>
              <a:schemeClr val="bg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>
            <p:custDataLst>
              <p:tags r:id="rId8"/>
            </p:custDataLst>
          </p:nvPr>
        </p:nvSpPr>
        <p:spPr>
          <a:xfrm>
            <a:off x="4539997" y="1922461"/>
            <a:ext cx="312673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互联网 + 农业应用</a:t>
            </a:r>
            <a:endParaRPr kumimoji="1" lang="zh-CN" altLang="en-US"/>
          </a:p>
        </p:txBody>
      </p:sp>
      <p:sp>
        <p:nvSpPr>
          <p:cNvPr id="13" name="标题 1"/>
          <p:cNvSpPr txBox="1"/>
          <p:nvPr>
            <p:custDataLst>
              <p:tags r:id="rId9"/>
            </p:custDataLst>
          </p:nvPr>
        </p:nvSpPr>
        <p:spPr>
          <a:xfrm>
            <a:off x="7973405" y="1760576"/>
            <a:ext cx="3513745" cy="3897273"/>
          </a:xfrm>
          <a:prstGeom prst="roundRect">
            <a:avLst>
              <a:gd name="adj" fmla="val 5304"/>
            </a:avLst>
          </a:prstGeom>
          <a:solidFill>
            <a:schemeClr val="bg1"/>
          </a:solidFill>
          <a:ln w="12700" cap="sq">
            <a:noFill/>
            <a:miter/>
          </a:ln>
          <a:effectLst>
            <a:outerShdw blurRad="127000" sx="102000" sy="102000" algn="ctr" rotWithShape="0">
              <a:schemeClr val="accent1">
                <a:alpha val="15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>
            <p:custDataLst>
              <p:tags r:id="rId10"/>
            </p:custDataLst>
          </p:nvPr>
        </p:nvSpPr>
        <p:spPr>
          <a:xfrm>
            <a:off x="8174533" y="2564721"/>
            <a:ext cx="3126728" cy="285952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建立健全农业科技推广体系，基层农技推广机构覆盖全国，每年培训农民超1000万人次，提高农民科技应用能力。
利用信息化手段，打造线上线下融合的农业科技服务平台，及时为农民提供技术指导和咨询服务。</a:t>
            </a:r>
            <a:endParaRPr kumimoji="1" lang="zh-CN" altLang="en-US"/>
          </a:p>
        </p:txBody>
      </p:sp>
      <p:sp>
        <p:nvSpPr>
          <p:cNvPr id="15" name="标题 1"/>
          <p:cNvSpPr txBox="1"/>
          <p:nvPr>
            <p:custDataLst>
              <p:tags r:id="rId11"/>
            </p:custDataLst>
          </p:nvPr>
        </p:nvSpPr>
        <p:spPr>
          <a:xfrm>
            <a:off x="8166914" y="1863846"/>
            <a:ext cx="3126727" cy="39104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>
            <p:custDataLst>
              <p:tags r:id="rId12"/>
            </p:custDataLst>
          </p:nvPr>
        </p:nvSpPr>
        <p:spPr>
          <a:xfrm>
            <a:off x="8166912" y="1922461"/>
            <a:ext cx="3126730" cy="276999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农业科技推广体系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科技创新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0" y="6494578"/>
            <a:ext cx="12192000" cy="363422"/>
          </a:xfrm>
          <a:prstGeom prst="rect">
            <a:avLst/>
          </a:prstGeom>
          <a:gradFill>
            <a:gsLst>
              <a:gs pos="29000">
                <a:schemeClr val="accent1">
                  <a:alpha val="67000"/>
                </a:schemeClr>
              </a:gs>
              <a:gs pos="100000">
                <a:schemeClr val="accent2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41425" y="1714653"/>
            <a:ext cx="3522020" cy="4153712"/>
          </a:xfrm>
          <a:prstGeom prst="roundRect">
            <a:avLst>
              <a:gd name="adj" fmla="val 1226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9525" cap="sq">
            <a:solidFill>
              <a:schemeClr val="accent1">
                <a:lumMod val="40000"/>
                <a:lumOff val="6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4358198" y="1714653"/>
            <a:ext cx="3522020" cy="4153712"/>
          </a:xfrm>
          <a:prstGeom prst="roundRect">
            <a:avLst>
              <a:gd name="adj" fmla="val 1226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9525" cap="sq">
            <a:solidFill>
              <a:schemeClr val="accent1">
                <a:lumMod val="40000"/>
                <a:lumOff val="6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7996880" y="1714653"/>
            <a:ext cx="3522020" cy="4153712"/>
          </a:xfrm>
          <a:prstGeom prst="roundRect">
            <a:avLst>
              <a:gd name="adj" fmla="val 1226"/>
            </a:avLst>
          </a:prstGeom>
          <a:gradFill>
            <a:gsLst>
              <a:gs pos="0">
                <a:schemeClr val="bg1"/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2700000" scaled="0"/>
          </a:gradFill>
          <a:ln w="9525" cap="sq">
            <a:solidFill>
              <a:schemeClr val="accent1">
                <a:lumMod val="40000"/>
                <a:lumOff val="60000"/>
              </a:schemeClr>
            </a:solidFill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791190" y="2132315"/>
            <a:ext cx="3346581" cy="3289399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农产品加工业是产业融合关键，全国农产品加工转化率达70%，延长农业产业链，提高农产品附加值。
乡村旅游、休闲农业等新业态蓬勃发展，全国休闲农业经营主体超100万家，年接待游客超30亿人次，带动农民增收致富。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420032" y="2132315"/>
            <a:ext cx="3346581" cy="3289399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四川蒲江丑柑产业通过“种植 + 加工 + 销售 + 旅游”模式，打造全产业链，品牌价值超100亿元，带动农民人均增收超万元。
江苏无锡田园东方融合农业生产、休闲旅游、文化创意，打造综合产业平台，推动农村一二三产业融合发展，成为乡村振兴典范。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046645" y="2154111"/>
            <a:ext cx="3346581" cy="3289399"/>
          </a:xfrm>
          <a:prstGeom prst="rect">
            <a:avLst/>
          </a:prstGeom>
          <a:noFill/>
          <a:ln>
            <a:noFill/>
          </a:ln>
        </p:spPr>
        <p:txBody>
          <a:bodyPr vert="horz" wrap="square" lIns="3600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政府出台多项政策支持农村产业融合，设立专项扶持资金，鼓励社会资本参与，推动产业融合发展。
加强产业融合基础设施建设，完善冷链物流、仓储等设施，保障农产品流通，促进农村产业繁荣。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791190" y="1714653"/>
            <a:ext cx="3346581" cy="40032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3600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70AD47">
                        <a:alpha val="100000"/>
                      </a:srgbClr>
                    </a:gs>
                    <a:gs pos="100000">
                      <a:srgbClr val="548235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农村一二三产业融合模式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432384" y="1714653"/>
            <a:ext cx="3346581" cy="40032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3600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70AD47">
                        <a:alpha val="100000"/>
                      </a:srgbClr>
                    </a:gs>
                    <a:gs pos="100000">
                      <a:srgbClr val="548235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成功产业融合项目经验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8046645" y="1734220"/>
            <a:ext cx="3346581" cy="400325"/>
          </a:xfrm>
          <a:prstGeom prst="rect">
            <a:avLst/>
          </a:prstGeom>
          <a:noFill/>
          <a:ln w="12700" cap="sq">
            <a:noFill/>
            <a:miter/>
          </a:ln>
        </p:spPr>
        <p:txBody>
          <a:bodyPr vert="horz" wrap="square" lIns="36000" tIns="45720" rIns="91440" bIns="45720" rtlCol="0" anchor="ctr"/>
          <a:lstStyle/>
          <a:p>
            <a:pPr algn="l">
              <a:lnSpc>
                <a:spcPct val="100000"/>
              </a:lnSpc>
            </a:pPr>
            <a:r>
              <a:rPr kumimoji="1" lang="en-US" altLang="zh-CN" sz="1600">
                <a:ln w="12700">
                  <a:noFill/>
                </a:ln>
                <a:gradFill>
                  <a:gsLst>
                    <a:gs pos="0">
                      <a:srgbClr val="70AD47">
                        <a:alpha val="100000"/>
                      </a:srgbClr>
                    </a:gs>
                    <a:gs pos="100000">
                      <a:srgbClr val="548235">
                        <a:alpha val="100000"/>
                      </a:srgbClr>
                    </a:gs>
                  </a:gsLst>
                  <a:lin ang="5400000" scaled="0"/>
                </a:gra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产业融合政策支持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产业融合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847514" y="1349752"/>
            <a:ext cx="978570" cy="9785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60400" y="1839037"/>
            <a:ext cx="3352798" cy="31393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 flipV="1">
            <a:off x="1350210" y="4976264"/>
            <a:ext cx="1973178" cy="96984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w="829937" h="407926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1975853" y="1478091"/>
            <a:ext cx="721892" cy="72189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02002" y="2946714"/>
            <a:ext cx="2869594" cy="1833834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新型职业农民培训体系不断完善，每年培训超100万人，提高农民生产技能和经营管理能力，助力农业现代化。
培训内容涵盖农业技术、市场营销、电商运营等，满足农民多样化需求，培养造就高素质农民队伍。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02002" y="2245054"/>
            <a:ext cx="286959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新型职业农民培训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2161057" y="1685178"/>
            <a:ext cx="351484" cy="307718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863557" y="5092183"/>
            <a:ext cx="94648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01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600365" y="1349752"/>
            <a:ext cx="978570" cy="978570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413251" y="1839037"/>
            <a:ext cx="3352798" cy="31393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2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 flipV="1">
            <a:off x="5103061" y="4976264"/>
            <a:ext cx="1973178" cy="96984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w="829937" h="407926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728704" y="1478091"/>
            <a:ext cx="721892" cy="721892"/>
          </a:xfrm>
          <a:prstGeom prst="ellipse">
            <a:avLst/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4654853" y="2946714"/>
            <a:ext cx="2869594" cy="182848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21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大学生返乡创业扶持政策力度加大，提供创业补贴、贷款优惠等支持，吸引人才回流农村，投身三农建设。
返乡创业大学生带来新理念、新技术，推动农村产业发展，如浙江遂昌返乡大学生创办电商企业，带动当地农产品销售。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4654853" y="2245054"/>
            <a:ext cx="286959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538135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大学生返乡创业扶持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5913908" y="1676464"/>
            <a:ext cx="351484" cy="325147"/>
          </a:xfrm>
          <a:custGeom>
            <a:avLst/>
            <a:gdLst>
              <a:gd name="connsiteX0" fmla="*/ 56258 w 778320"/>
              <a:gd name="connsiteY0" fmla="*/ 333700 h 720001"/>
              <a:gd name="connsiteX1" fmla="*/ 56258 w 778320"/>
              <a:gd name="connsiteY1" fmla="*/ 627457 h 720001"/>
              <a:gd name="connsiteX2" fmla="*/ 66946 w 778320"/>
              <a:gd name="connsiteY2" fmla="*/ 653054 h 720001"/>
              <a:gd name="connsiteX3" fmla="*/ 92544 w 778320"/>
              <a:gd name="connsiteY3" fmla="*/ 663743 h 720001"/>
              <a:gd name="connsiteX4" fmla="*/ 685683 w 778320"/>
              <a:gd name="connsiteY4" fmla="*/ 663743 h 720001"/>
              <a:gd name="connsiteX5" fmla="*/ 711281 w 778320"/>
              <a:gd name="connsiteY5" fmla="*/ 653054 h 720001"/>
              <a:gd name="connsiteX6" fmla="*/ 721969 w 778320"/>
              <a:gd name="connsiteY6" fmla="*/ 627457 h 720001"/>
              <a:gd name="connsiteX7" fmla="*/ 721969 w 778320"/>
              <a:gd name="connsiteY7" fmla="*/ 333700 h 720001"/>
              <a:gd name="connsiteX8" fmla="*/ 92544 w 778320"/>
              <a:gd name="connsiteY8" fmla="*/ 142049 h 720001"/>
              <a:gd name="connsiteX9" fmla="*/ 56258 w 778320"/>
              <a:gd name="connsiteY9" fmla="*/ 178336 h 720001"/>
              <a:gd name="connsiteX10" fmla="*/ 56258 w 778320"/>
              <a:gd name="connsiteY10" fmla="*/ 277443 h 720001"/>
              <a:gd name="connsiteX11" fmla="*/ 721969 w 778320"/>
              <a:gd name="connsiteY11" fmla="*/ 277443 h 720001"/>
              <a:gd name="connsiteX12" fmla="*/ 721969 w 778320"/>
              <a:gd name="connsiteY12" fmla="*/ 178336 h 720001"/>
              <a:gd name="connsiteX13" fmla="*/ 685683 w 778320"/>
              <a:gd name="connsiteY13" fmla="*/ 142049 h 720001"/>
              <a:gd name="connsiteX14" fmla="*/ 561355 w 778320"/>
              <a:gd name="connsiteY14" fmla="*/ 142049 h 720001"/>
              <a:gd name="connsiteX15" fmla="*/ 561355 w 778320"/>
              <a:gd name="connsiteY15" fmla="*/ 201026 h 720001"/>
              <a:gd name="connsiteX16" fmla="*/ 533226 w 778320"/>
              <a:gd name="connsiteY16" fmla="*/ 229249 h 720001"/>
              <a:gd name="connsiteX17" fmla="*/ 505097 w 778320"/>
              <a:gd name="connsiteY17" fmla="*/ 201120 h 720001"/>
              <a:gd name="connsiteX18" fmla="*/ 505097 w 778320"/>
              <a:gd name="connsiteY18" fmla="*/ 142049 h 720001"/>
              <a:gd name="connsiteX19" fmla="*/ 273129 w 778320"/>
              <a:gd name="connsiteY19" fmla="*/ 142049 h 720001"/>
              <a:gd name="connsiteX20" fmla="*/ 273129 w 778320"/>
              <a:gd name="connsiteY20" fmla="*/ 201026 h 720001"/>
              <a:gd name="connsiteX21" fmla="*/ 245001 w 778320"/>
              <a:gd name="connsiteY21" fmla="*/ 229249 h 720001"/>
              <a:gd name="connsiteX22" fmla="*/ 216872 w 778320"/>
              <a:gd name="connsiteY22" fmla="*/ 201120 h 720001"/>
              <a:gd name="connsiteX23" fmla="*/ 216872 w 778320"/>
              <a:gd name="connsiteY23" fmla="*/ 142049 h 720001"/>
              <a:gd name="connsiteX24" fmla="*/ 245001 w 778320"/>
              <a:gd name="connsiteY24" fmla="*/ 0 h 720001"/>
              <a:gd name="connsiteX25" fmla="*/ 273129 w 778320"/>
              <a:gd name="connsiteY25" fmla="*/ 28129 h 720001"/>
              <a:gd name="connsiteX26" fmla="*/ 273129 w 778320"/>
              <a:gd name="connsiteY26" fmla="*/ 85792 h 720001"/>
              <a:gd name="connsiteX27" fmla="*/ 505097 w 778320"/>
              <a:gd name="connsiteY27" fmla="*/ 85792 h 720001"/>
              <a:gd name="connsiteX28" fmla="*/ 505097 w 778320"/>
              <a:gd name="connsiteY28" fmla="*/ 28129 h 720001"/>
              <a:gd name="connsiteX29" fmla="*/ 533226 w 778320"/>
              <a:gd name="connsiteY29" fmla="*/ 0 h 720001"/>
              <a:gd name="connsiteX30" fmla="*/ 561355 w 778320"/>
              <a:gd name="connsiteY30" fmla="*/ 28129 h 720001"/>
              <a:gd name="connsiteX31" fmla="*/ 561355 w 778320"/>
              <a:gd name="connsiteY31" fmla="*/ 85792 h 720001"/>
              <a:gd name="connsiteX32" fmla="*/ 685683 w 778320"/>
              <a:gd name="connsiteY32" fmla="*/ 85792 h 720001"/>
              <a:gd name="connsiteX33" fmla="*/ 778320 w 778320"/>
              <a:gd name="connsiteY33" fmla="*/ 178336 h 720001"/>
              <a:gd name="connsiteX34" fmla="*/ 778320 w 778320"/>
              <a:gd name="connsiteY34" fmla="*/ 627457 h 720001"/>
              <a:gd name="connsiteX35" fmla="*/ 685777 w 778320"/>
              <a:gd name="connsiteY35" fmla="*/ 720001 h 720001"/>
              <a:gd name="connsiteX36" fmla="*/ 92544 w 778320"/>
              <a:gd name="connsiteY36" fmla="*/ 720001 h 720001"/>
              <a:gd name="connsiteX37" fmla="*/ 0 w 778320"/>
              <a:gd name="connsiteY37" fmla="*/ 627457 h 720001"/>
              <a:gd name="connsiteX38" fmla="*/ 0 w 778320"/>
              <a:gd name="connsiteY38" fmla="*/ 333700 h 720001"/>
              <a:gd name="connsiteX39" fmla="*/ 0 w 778320"/>
              <a:gd name="connsiteY39" fmla="*/ 277443 h 720001"/>
              <a:gd name="connsiteX40" fmla="*/ 0 w 778320"/>
              <a:gd name="connsiteY40" fmla="*/ 178336 h 720001"/>
              <a:gd name="connsiteX41" fmla="*/ 92544 w 778320"/>
              <a:gd name="connsiteY41" fmla="*/ 85792 h 720001"/>
              <a:gd name="connsiteX42" fmla="*/ 216872 w 778320"/>
              <a:gd name="connsiteY42" fmla="*/ 85792 h 720001"/>
              <a:gd name="connsiteX43" fmla="*/ 216872 w 778320"/>
              <a:gd name="connsiteY43" fmla="*/ 28129 h 720001"/>
              <a:gd name="connsiteX44" fmla="*/ 245001 w 778320"/>
              <a:gd name="connsiteY44" fmla="*/ 0 h 720001"/>
            </a:gdLst>
            <a:ahLst/>
            <a:cxnLst/>
            <a:rect l="l" t="t" r="r" b="b"/>
            <a:pathLst>
              <a:path w="778320" h="720001">
                <a:moveTo>
                  <a:pt x="56258" y="333700"/>
                </a:moveTo>
                <a:lnTo>
                  <a:pt x="56258" y="627457"/>
                </a:lnTo>
                <a:cubicBezTo>
                  <a:pt x="56258" y="637115"/>
                  <a:pt x="60008" y="646116"/>
                  <a:pt x="66946" y="653054"/>
                </a:cubicBezTo>
                <a:cubicBezTo>
                  <a:pt x="73885" y="659899"/>
                  <a:pt x="82980" y="663743"/>
                  <a:pt x="92544" y="663743"/>
                </a:cubicBezTo>
                <a:lnTo>
                  <a:pt x="685683" y="663743"/>
                </a:lnTo>
                <a:cubicBezTo>
                  <a:pt x="695341" y="663743"/>
                  <a:pt x="704342" y="659993"/>
                  <a:pt x="711281" y="653054"/>
                </a:cubicBezTo>
                <a:cubicBezTo>
                  <a:pt x="718125" y="646116"/>
                  <a:pt x="721969" y="637021"/>
                  <a:pt x="721969" y="627457"/>
                </a:cubicBezTo>
                <a:lnTo>
                  <a:pt x="721969" y="333700"/>
                </a:lnTo>
                <a:close/>
                <a:moveTo>
                  <a:pt x="92544" y="142049"/>
                </a:moveTo>
                <a:cubicBezTo>
                  <a:pt x="72478" y="142049"/>
                  <a:pt x="56258" y="158364"/>
                  <a:pt x="56258" y="178336"/>
                </a:cubicBezTo>
                <a:lnTo>
                  <a:pt x="56258" y="277443"/>
                </a:lnTo>
                <a:lnTo>
                  <a:pt x="721969" y="277443"/>
                </a:lnTo>
                <a:lnTo>
                  <a:pt x="721969" y="178336"/>
                </a:lnTo>
                <a:cubicBezTo>
                  <a:pt x="721969" y="158270"/>
                  <a:pt x="705655" y="142049"/>
                  <a:pt x="685683" y="142049"/>
                </a:cubicBezTo>
                <a:lnTo>
                  <a:pt x="561355" y="142049"/>
                </a:lnTo>
                <a:lnTo>
                  <a:pt x="561355" y="201026"/>
                </a:lnTo>
                <a:cubicBezTo>
                  <a:pt x="561355" y="216591"/>
                  <a:pt x="548790" y="229249"/>
                  <a:pt x="533226" y="229249"/>
                </a:cubicBezTo>
                <a:cubicBezTo>
                  <a:pt x="517661" y="229249"/>
                  <a:pt x="505097" y="216685"/>
                  <a:pt x="505097" y="201120"/>
                </a:cubicBezTo>
                <a:lnTo>
                  <a:pt x="505097" y="142049"/>
                </a:lnTo>
                <a:lnTo>
                  <a:pt x="273129" y="142049"/>
                </a:lnTo>
                <a:lnTo>
                  <a:pt x="273129" y="201026"/>
                </a:lnTo>
                <a:cubicBezTo>
                  <a:pt x="273129" y="216591"/>
                  <a:pt x="260565" y="229249"/>
                  <a:pt x="245001" y="229249"/>
                </a:cubicBezTo>
                <a:cubicBezTo>
                  <a:pt x="229436" y="229249"/>
                  <a:pt x="216872" y="216685"/>
                  <a:pt x="216872" y="201120"/>
                </a:cubicBezTo>
                <a:lnTo>
                  <a:pt x="216872" y="142049"/>
                </a:lnTo>
                <a:close/>
                <a:moveTo>
                  <a:pt x="245001" y="0"/>
                </a:moveTo>
                <a:cubicBezTo>
                  <a:pt x="260565" y="0"/>
                  <a:pt x="273129" y="12564"/>
                  <a:pt x="273129" y="28129"/>
                </a:cubicBezTo>
                <a:lnTo>
                  <a:pt x="273129" y="85792"/>
                </a:lnTo>
                <a:lnTo>
                  <a:pt x="505097" y="85792"/>
                </a:lnTo>
                <a:lnTo>
                  <a:pt x="505097" y="28129"/>
                </a:lnTo>
                <a:cubicBezTo>
                  <a:pt x="505097" y="12564"/>
                  <a:pt x="517661" y="0"/>
                  <a:pt x="533226" y="0"/>
                </a:cubicBezTo>
                <a:cubicBezTo>
                  <a:pt x="548790" y="0"/>
                  <a:pt x="561355" y="12564"/>
                  <a:pt x="561355" y="28129"/>
                </a:cubicBezTo>
                <a:lnTo>
                  <a:pt x="561355" y="85792"/>
                </a:lnTo>
                <a:lnTo>
                  <a:pt x="685683" y="85792"/>
                </a:lnTo>
                <a:cubicBezTo>
                  <a:pt x="736784" y="85792"/>
                  <a:pt x="778227" y="127235"/>
                  <a:pt x="778320" y="178336"/>
                </a:cubicBezTo>
                <a:lnTo>
                  <a:pt x="778320" y="627457"/>
                </a:lnTo>
                <a:cubicBezTo>
                  <a:pt x="778320" y="678370"/>
                  <a:pt x="736690" y="720001"/>
                  <a:pt x="685777" y="720001"/>
                </a:cubicBezTo>
                <a:lnTo>
                  <a:pt x="92544" y="720001"/>
                </a:lnTo>
                <a:cubicBezTo>
                  <a:pt x="41631" y="720001"/>
                  <a:pt x="0" y="678370"/>
                  <a:pt x="0" y="627457"/>
                </a:cubicBezTo>
                <a:lnTo>
                  <a:pt x="0" y="333700"/>
                </a:lnTo>
                <a:lnTo>
                  <a:pt x="0" y="277443"/>
                </a:lnTo>
                <a:lnTo>
                  <a:pt x="0" y="178336"/>
                </a:lnTo>
                <a:cubicBezTo>
                  <a:pt x="0" y="127235"/>
                  <a:pt x="41443" y="85792"/>
                  <a:pt x="92544" y="85792"/>
                </a:cubicBezTo>
                <a:lnTo>
                  <a:pt x="216872" y="85792"/>
                </a:lnTo>
                <a:lnTo>
                  <a:pt x="216872" y="28129"/>
                </a:lnTo>
                <a:cubicBezTo>
                  <a:pt x="216872" y="12564"/>
                  <a:pt x="229436" y="0"/>
                  <a:pt x="245001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5616408" y="5092183"/>
            <a:ext cx="94648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02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353217" y="1349752"/>
            <a:ext cx="978570" cy="97857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8166102" y="1839037"/>
            <a:ext cx="3352798" cy="3139363"/>
          </a:xfrm>
          <a:prstGeom prst="rect">
            <a:avLst/>
          </a:prstGeom>
          <a:solidFill>
            <a:schemeClr val="bg1"/>
          </a:solidFill>
          <a:ln w="127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 flipV="1">
            <a:off x="8855912" y="4976264"/>
            <a:ext cx="1973178" cy="969844"/>
          </a:xfrm>
          <a:custGeom>
            <a:avLst/>
            <a:gdLst>
              <a:gd name="connsiteX0" fmla="*/ 414968 w 829937"/>
              <a:gd name="connsiteY0" fmla="*/ 0 h 407926"/>
              <a:gd name="connsiteX1" fmla="*/ 822280 w 829937"/>
              <a:gd name="connsiteY1" fmla="*/ 331968 h 407926"/>
              <a:gd name="connsiteX2" fmla="*/ 829937 w 829937"/>
              <a:gd name="connsiteY2" fmla="*/ 407926 h 407926"/>
              <a:gd name="connsiteX3" fmla="*/ 0 w 829937"/>
              <a:gd name="connsiteY3" fmla="*/ 407926 h 407926"/>
              <a:gd name="connsiteX4" fmla="*/ 7657 w 829937"/>
              <a:gd name="connsiteY4" fmla="*/ 331968 h 407926"/>
              <a:gd name="connsiteX5" fmla="*/ 414968 w 829937"/>
              <a:gd name="connsiteY5" fmla="*/ 0 h 407926"/>
            </a:gdLst>
            <a:ahLst/>
            <a:cxnLst/>
            <a:rect l="l" t="t" r="r" b="b"/>
            <a:pathLst>
              <a:path w="829937" h="407926">
                <a:moveTo>
                  <a:pt x="414968" y="0"/>
                </a:moveTo>
                <a:cubicBezTo>
                  <a:pt x="615883" y="0"/>
                  <a:pt x="783512" y="142514"/>
                  <a:pt x="822280" y="331968"/>
                </a:cubicBezTo>
                <a:lnTo>
                  <a:pt x="829937" y="407926"/>
                </a:lnTo>
                <a:lnTo>
                  <a:pt x="0" y="407926"/>
                </a:lnTo>
                <a:lnTo>
                  <a:pt x="7657" y="331968"/>
                </a:lnTo>
                <a:cubicBezTo>
                  <a:pt x="46425" y="142514"/>
                  <a:pt x="214053" y="0"/>
                  <a:pt x="414968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9481555" y="1478091"/>
            <a:ext cx="721892" cy="721892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8407704" y="2946714"/>
            <a:ext cx="2869594" cy="1828486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建立人才激励机制，表彰奖励在三农领域做出突出贡献的人才，营造尊重人才、鼓励创新的良好氛围。
优化人才发展环境，提高农村人才待遇，解决后顾之忧，吸引和留住人才，为乡村振兴提供智力支持。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407704" y="2245054"/>
            <a:ext cx="286959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人才激励机制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9666759" y="1668965"/>
            <a:ext cx="351484" cy="34014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9369259" y="5092183"/>
            <a:ext cx="946484" cy="60578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03</a:t>
            </a: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人才培养</a:t>
            </a: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7337370" y="1689833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alphaModFix amt="100000"/>
          </a:blip>
          <a:srcRect l="16496" r="16496"/>
          <a:stretch>
            <a:fillRect/>
          </a:stretch>
        </p:blipFill>
        <p:spPr>
          <a:xfrm flipH="1">
            <a:off x="7437158" y="1814373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flipH="1">
            <a:off x="7226343" y="1570338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2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7831" y="3281774"/>
            <a:ext cx="5616542" cy="1735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大学生在三农领域的机遇与行动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301025" y="2310610"/>
            <a:ext cx="1994082" cy="7699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65231" y="2499037"/>
            <a:ext cx="45719" cy="4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404" y="1333282"/>
            <a:ext cx="1063803" cy="1747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05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5646" y="3144802"/>
            <a:ext cx="93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1508733" y="3158752"/>
            <a:ext cx="2664000" cy="1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644168" y="771200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665907" y="2012653"/>
            <a:ext cx="1682458" cy="115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8800">
                <a:ln w="12700">
                  <a:solidFill>
                    <a:srgbClr val="0631E8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5462403" y="2012653"/>
            <a:ext cx="1682458" cy="115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8800">
                <a:ln w="12700">
                  <a:solidFill>
                    <a:srgbClr val="0631E8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9247324" y="2012653"/>
            <a:ext cx="1682458" cy="115466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8800">
                <a:ln w="12700">
                  <a:solidFill>
                    <a:srgbClr val="0631E8">
                      <a:alpha val="100000"/>
                    </a:srgbClr>
                  </a:solidFill>
                </a:ln>
                <a:noFill/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4800312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ahLst/>
            <a:cxnLst/>
            <a:rect l="l" t="t" r="r" b="b"/>
            <a:pathLst>
              <a:path w="335666" h="497712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8589992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ahLst/>
            <a:cxnLst/>
            <a:rect l="l" t="t" r="r" b="b"/>
            <a:pathLst>
              <a:path w="335666" h="497712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991937" y="2807970"/>
            <a:ext cx="335666" cy="497712"/>
          </a:xfrm>
          <a:custGeom>
            <a:avLst/>
            <a:gdLst>
              <a:gd name="connsiteX0" fmla="*/ 152201 w 335666"/>
              <a:gd name="connsiteY0" fmla="*/ 0 h 497712"/>
              <a:gd name="connsiteX1" fmla="*/ 183465 w 335666"/>
              <a:gd name="connsiteY1" fmla="*/ 0 h 497712"/>
              <a:gd name="connsiteX2" fmla="*/ 201657 w 335666"/>
              <a:gd name="connsiteY2" fmla="*/ 2779 h 497712"/>
              <a:gd name="connsiteX3" fmla="*/ 335666 w 335666"/>
              <a:gd name="connsiteY3" fmla="*/ 251930 h 497712"/>
              <a:gd name="connsiteX4" fmla="*/ 233161 w 335666"/>
              <a:gd name="connsiteY4" fmla="*/ 486262 h 497712"/>
              <a:gd name="connsiteX5" fmla="*/ 208819 w 335666"/>
              <a:gd name="connsiteY5" fmla="*/ 497712 h 497712"/>
              <a:gd name="connsiteX6" fmla="*/ 126847 w 335666"/>
              <a:gd name="connsiteY6" fmla="*/ 497712 h 497712"/>
              <a:gd name="connsiteX7" fmla="*/ 102505 w 335666"/>
              <a:gd name="connsiteY7" fmla="*/ 486262 h 497712"/>
              <a:gd name="connsiteX8" fmla="*/ 0 w 335666"/>
              <a:gd name="connsiteY8" fmla="*/ 251930 h 497712"/>
              <a:gd name="connsiteX9" fmla="*/ 134009 w 335666"/>
              <a:gd name="connsiteY9" fmla="*/ 2779 h 497712"/>
              <a:gd name="connsiteX10" fmla="*/ 152201 w 335666"/>
              <a:gd name="connsiteY10" fmla="*/ 0 h 497712"/>
            </a:gdLst>
            <a:ahLst/>
            <a:cxnLst/>
            <a:rect l="l" t="t" r="r" b="b"/>
            <a:pathLst>
              <a:path w="335666" h="497712">
                <a:moveTo>
                  <a:pt x="152201" y="0"/>
                </a:moveTo>
                <a:lnTo>
                  <a:pt x="183465" y="0"/>
                </a:lnTo>
                <a:lnTo>
                  <a:pt x="201657" y="2779"/>
                </a:lnTo>
                <a:cubicBezTo>
                  <a:pt x="278136" y="26493"/>
                  <a:pt x="335666" y="129031"/>
                  <a:pt x="335666" y="251930"/>
                </a:cubicBezTo>
                <a:cubicBezTo>
                  <a:pt x="335666" y="357272"/>
                  <a:pt x="293399" y="447655"/>
                  <a:pt x="233161" y="486262"/>
                </a:cubicBezTo>
                <a:lnTo>
                  <a:pt x="208819" y="497712"/>
                </a:lnTo>
                <a:lnTo>
                  <a:pt x="126847" y="497712"/>
                </a:lnTo>
                <a:lnTo>
                  <a:pt x="102505" y="486262"/>
                </a:lnTo>
                <a:cubicBezTo>
                  <a:pt x="42267" y="447655"/>
                  <a:pt x="0" y="357272"/>
                  <a:pt x="0" y="251930"/>
                </a:cubicBezTo>
                <a:cubicBezTo>
                  <a:pt x="0" y="129031"/>
                  <a:pt x="57530" y="26493"/>
                  <a:pt x="134009" y="2779"/>
                </a:cubicBezTo>
                <a:lnTo>
                  <a:pt x="152201" y="0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-439838" y="2774420"/>
            <a:ext cx="12509918" cy="586000"/>
          </a:xfrm>
          <a:prstGeom prst="rightArrow">
            <a:avLst>
              <a:gd name="adj1" fmla="val 50000"/>
              <a:gd name="adj2" fmla="val 88462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1126127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ahLst/>
            <a:cxnLst/>
            <a:rect l="l" t="t" r="r" b="b"/>
            <a:pathLst>
              <a:path w="2323129" h="497712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1135555" y="2897659"/>
            <a:ext cx="2435058" cy="348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农村电商创业机会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934502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ahLst/>
            <a:cxnLst/>
            <a:rect l="l" t="t" r="r" b="b"/>
            <a:pathLst>
              <a:path w="2323129" h="497712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4943930" y="2897659"/>
            <a:ext cx="2435058" cy="348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农业科技服务需求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724182" y="2807970"/>
            <a:ext cx="2323129" cy="497712"/>
          </a:xfrm>
          <a:custGeom>
            <a:avLst/>
            <a:gdLst>
              <a:gd name="connsiteX0" fmla="*/ 0 w 2323129"/>
              <a:gd name="connsiteY0" fmla="*/ 0 h 497712"/>
              <a:gd name="connsiteX1" fmla="*/ 2240175 w 2323129"/>
              <a:gd name="connsiteY1" fmla="*/ 0 h 497712"/>
              <a:gd name="connsiteX2" fmla="*/ 2323129 w 2323129"/>
              <a:gd name="connsiteY2" fmla="*/ 82954 h 497712"/>
              <a:gd name="connsiteX3" fmla="*/ 2323129 w 2323129"/>
              <a:gd name="connsiteY3" fmla="*/ 414758 h 497712"/>
              <a:gd name="connsiteX4" fmla="*/ 2240175 w 2323129"/>
              <a:gd name="connsiteY4" fmla="*/ 497712 h 497712"/>
              <a:gd name="connsiteX5" fmla="*/ 25354 w 2323129"/>
              <a:gd name="connsiteY5" fmla="*/ 497712 h 497712"/>
              <a:gd name="connsiteX6" fmla="*/ 49696 w 2323129"/>
              <a:gd name="connsiteY6" fmla="*/ 486262 h 497712"/>
              <a:gd name="connsiteX7" fmla="*/ 152201 w 2323129"/>
              <a:gd name="connsiteY7" fmla="*/ 251930 h 497712"/>
              <a:gd name="connsiteX8" fmla="*/ 18192 w 2323129"/>
              <a:gd name="connsiteY8" fmla="*/ 2779 h 497712"/>
              <a:gd name="connsiteX9" fmla="*/ 0 w 2323129"/>
              <a:gd name="connsiteY9" fmla="*/ 0 h 497712"/>
            </a:gdLst>
            <a:ahLst/>
            <a:cxnLst/>
            <a:rect l="l" t="t" r="r" b="b"/>
            <a:pathLst>
              <a:path w="2323129" h="497712">
                <a:moveTo>
                  <a:pt x="0" y="0"/>
                </a:moveTo>
                <a:lnTo>
                  <a:pt x="2240175" y="0"/>
                </a:lnTo>
                <a:cubicBezTo>
                  <a:pt x="2285989" y="0"/>
                  <a:pt x="2323129" y="37140"/>
                  <a:pt x="2323129" y="82954"/>
                </a:cubicBezTo>
                <a:lnTo>
                  <a:pt x="2323129" y="414758"/>
                </a:lnTo>
                <a:cubicBezTo>
                  <a:pt x="2323129" y="460572"/>
                  <a:pt x="2285989" y="497712"/>
                  <a:pt x="2240175" y="497712"/>
                </a:cubicBezTo>
                <a:lnTo>
                  <a:pt x="25354" y="497712"/>
                </a:lnTo>
                <a:lnTo>
                  <a:pt x="49696" y="486262"/>
                </a:lnTo>
                <a:cubicBezTo>
                  <a:pt x="109934" y="447655"/>
                  <a:pt x="152201" y="357272"/>
                  <a:pt x="152201" y="251930"/>
                </a:cubicBezTo>
                <a:cubicBezTo>
                  <a:pt x="152201" y="129031"/>
                  <a:pt x="94671" y="26493"/>
                  <a:pt x="18192" y="2779"/>
                </a:cubicBez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733610" y="2897659"/>
            <a:ext cx="2435058" cy="34829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乡村文化建设机遇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 rot="5400000">
            <a:off x="855708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1036320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 rot="5400000">
            <a:off x="4720590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4901202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 rot="5400000">
            <a:off x="8469630" y="3693160"/>
            <a:ext cx="2738120" cy="2346960"/>
          </a:xfrm>
          <a:prstGeom prst="homePlate">
            <a:avLst>
              <a:gd name="adj" fmla="val 26294"/>
            </a:avLst>
          </a:prstGeom>
          <a:solidFill>
            <a:schemeClr val="bg1">
              <a:lumMod val="95000"/>
            </a:schemeClr>
          </a:solidFill>
          <a:ln w="12700" cap="sq">
            <a:noFill/>
            <a:miter/>
          </a:ln>
          <a:effectLst/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8650242" y="3477986"/>
            <a:ext cx="2376896" cy="81643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1200150" y="3657601"/>
            <a:ext cx="2032908" cy="18696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农村电商市场潜力巨大，2023年农产品网络零售额达5000亿元，大学生可凭借专业知识和技术优势，开展电商创业。
电商平台为大学生提供广阔发展空间，通过直播带货、社交电商等模式，助力农产品销售，实现创业梦想。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5073196" y="3657601"/>
            <a:ext cx="2032908" cy="18696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1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农业科技服务需求旺盛，大学生可从事农业技术研发、推广、咨询等工作，推动农业现代化进程。
农业科技服务市场前景广阔，为大学生提供就业创业机会，助力农业产业升级和农民增收。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820603" y="3657601"/>
            <a:ext cx="2032908" cy="18696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0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乡村文化建设是乡村振兴重要内容，大学生可参与乡村文化挖掘、传承、创新，打造乡村文化品牌，促进乡村文化繁荣。
乡村文化建设项目为大学生提供实践平台，实现个人价值与社会价值有机统一，推动乡村文化振兴。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 rot="5400000">
            <a:off x="438531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 rot="5400000">
            <a:off x="416052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 rot="5400000">
            <a:off x="393573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 rot="5400000">
            <a:off x="819531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0" name="标题 1"/>
          <p:cNvSpPr txBox="1"/>
          <p:nvPr/>
        </p:nvSpPr>
        <p:spPr>
          <a:xfrm rot="5400000">
            <a:off x="797052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1" name="标题 1"/>
          <p:cNvSpPr txBox="1"/>
          <p:nvPr/>
        </p:nvSpPr>
        <p:spPr>
          <a:xfrm rot="5400000">
            <a:off x="7745730" y="3005667"/>
            <a:ext cx="182880" cy="115146"/>
          </a:xfrm>
          <a:prstGeom prst="triangl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2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机遇</a:t>
            </a:r>
            <a:endParaRPr kumimoji="1" lang="zh-CN" altLang="en-US"/>
          </a:p>
        </p:txBody>
      </p:sp>
      <p:sp>
        <p:nvSpPr>
          <p:cNvPr id="33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4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5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534910" y="1644390"/>
            <a:ext cx="444222" cy="444220"/>
          </a:xfrm>
          <a:prstGeom prst="ellipse">
            <a:avLst/>
          </a:prstGeom>
          <a:solidFill>
            <a:schemeClr val="accent1"/>
          </a:solidFill>
          <a:ln cap="rnd">
            <a:noFill/>
            <a:prstDash val="solid"/>
            <a:round/>
          </a:ln>
          <a:effectLst>
            <a:outerShdw blurRad="254000" dist="127000" algn="ctr" rotWithShape="0">
              <a:schemeClr val="accent1"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760795" y="1843880"/>
            <a:ext cx="3300130" cy="3642519"/>
          </a:xfrm>
          <a:prstGeom prst="roundRect">
            <a:avLst>
              <a:gd name="adj" fmla="val 4347"/>
            </a:avLst>
          </a:prstGeom>
          <a:solidFill>
            <a:schemeClr val="bg1"/>
          </a:solidFill>
          <a:ln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2187836" y="2136235"/>
            <a:ext cx="446048" cy="446048"/>
          </a:xfrm>
          <a:custGeom>
            <a:avLst/>
            <a:gdLst>
              <a:gd name="connsiteX0" fmla="*/ 438553 w 720000"/>
              <a:gd name="connsiteY0" fmla="*/ 189601 h 720000"/>
              <a:gd name="connsiteX1" fmla="*/ 373556 w 720000"/>
              <a:gd name="connsiteY1" fmla="*/ 216451 h 720000"/>
              <a:gd name="connsiteX2" fmla="*/ 232180 w 720000"/>
              <a:gd name="connsiteY2" fmla="*/ 357827 h 720000"/>
              <a:gd name="connsiteX3" fmla="*/ 191861 w 720000"/>
              <a:gd name="connsiteY3" fmla="*/ 528226 h 720000"/>
              <a:gd name="connsiteX4" fmla="*/ 362260 w 720000"/>
              <a:gd name="connsiteY4" fmla="*/ 487907 h 720000"/>
              <a:gd name="connsiteX5" fmla="*/ 503636 w 720000"/>
              <a:gd name="connsiteY5" fmla="*/ 346444 h 720000"/>
              <a:gd name="connsiteX6" fmla="*/ 503636 w 720000"/>
              <a:gd name="connsiteY6" fmla="*/ 216365 h 720000"/>
              <a:gd name="connsiteX7" fmla="*/ 438553 w 720000"/>
              <a:gd name="connsiteY7" fmla="*/ 189601 h 720000"/>
              <a:gd name="connsiteX8" fmla="*/ 438553 w 720000"/>
              <a:gd name="connsiteY8" fmla="*/ 141636 h 720000"/>
              <a:gd name="connsiteX9" fmla="*/ 537524 w 720000"/>
              <a:gd name="connsiteY9" fmla="*/ 182476 h 720000"/>
              <a:gd name="connsiteX10" fmla="*/ 537524 w 720000"/>
              <a:gd name="connsiteY10" fmla="*/ 380420 h 720000"/>
              <a:gd name="connsiteX11" fmla="*/ 396149 w 720000"/>
              <a:gd name="connsiteY11" fmla="*/ 521796 h 720000"/>
              <a:gd name="connsiteX12" fmla="*/ 141637 w 720000"/>
              <a:gd name="connsiteY12" fmla="*/ 578364 h 720000"/>
              <a:gd name="connsiteX13" fmla="*/ 198205 w 720000"/>
              <a:gd name="connsiteY13" fmla="*/ 323852 h 720000"/>
              <a:gd name="connsiteX14" fmla="*/ 339581 w 720000"/>
              <a:gd name="connsiteY14" fmla="*/ 182476 h 720000"/>
              <a:gd name="connsiteX15" fmla="*/ 438553 w 720000"/>
              <a:gd name="connsiteY15" fmla="*/ 141636 h 720000"/>
              <a:gd name="connsiteX16" fmla="*/ 120000 w 720000"/>
              <a:gd name="connsiteY16" fmla="*/ 47965 h 720000"/>
              <a:gd name="connsiteX17" fmla="*/ 47965 w 720000"/>
              <a:gd name="connsiteY17" fmla="*/ 120000 h 720000"/>
              <a:gd name="connsiteX18" fmla="*/ 47965 w 720000"/>
              <a:gd name="connsiteY18" fmla="*/ 600000 h 720000"/>
              <a:gd name="connsiteX19" fmla="*/ 120000 w 720000"/>
              <a:gd name="connsiteY19" fmla="*/ 672035 h 720000"/>
              <a:gd name="connsiteX20" fmla="*/ 600000 w 720000"/>
              <a:gd name="connsiteY20" fmla="*/ 672035 h 720000"/>
              <a:gd name="connsiteX21" fmla="*/ 672035 w 720000"/>
              <a:gd name="connsiteY21" fmla="*/ 600000 h 720000"/>
              <a:gd name="connsiteX22" fmla="*/ 672035 w 720000"/>
              <a:gd name="connsiteY22" fmla="*/ 120000 h 720000"/>
              <a:gd name="connsiteX23" fmla="*/ 600000 w 720000"/>
              <a:gd name="connsiteY23" fmla="*/ 47965 h 720000"/>
              <a:gd name="connsiteX24" fmla="*/ 120000 w 720000"/>
              <a:gd name="connsiteY24" fmla="*/ 0 h 720000"/>
              <a:gd name="connsiteX25" fmla="*/ 600000 w 720000"/>
              <a:gd name="connsiteY25" fmla="*/ 0 h 720000"/>
              <a:gd name="connsiteX26" fmla="*/ 720000 w 720000"/>
              <a:gd name="connsiteY26" fmla="*/ 120000 h 720000"/>
              <a:gd name="connsiteX27" fmla="*/ 720000 w 720000"/>
              <a:gd name="connsiteY27" fmla="*/ 600000 h 720000"/>
              <a:gd name="connsiteX28" fmla="*/ 600000 w 720000"/>
              <a:gd name="connsiteY28" fmla="*/ 720000 h 720000"/>
              <a:gd name="connsiteX29" fmla="*/ 120000 w 720000"/>
              <a:gd name="connsiteY29" fmla="*/ 720000 h 720000"/>
              <a:gd name="connsiteX30" fmla="*/ 0 w 720000"/>
              <a:gd name="connsiteY30" fmla="*/ 600000 h 720000"/>
              <a:gd name="connsiteX31" fmla="*/ 0 w 720000"/>
              <a:gd name="connsiteY31" fmla="*/ 120000 h 720000"/>
              <a:gd name="connsiteX32" fmla="*/ 120000 w 720000"/>
              <a:gd name="connsiteY32" fmla="*/ 0 h 720000"/>
            </a:gdLst>
            <a:ahLst/>
            <a:cxnLst/>
            <a:rect l="l" t="t" r="r" b="b"/>
            <a:pathLst>
              <a:path w="720000" h="720000">
                <a:moveTo>
                  <a:pt x="438553" y="189601"/>
                </a:moveTo>
                <a:cubicBezTo>
                  <a:pt x="413875" y="189601"/>
                  <a:pt x="390761" y="199073"/>
                  <a:pt x="373556" y="216451"/>
                </a:cubicBezTo>
                <a:lnTo>
                  <a:pt x="232180" y="357827"/>
                </a:lnTo>
                <a:cubicBezTo>
                  <a:pt x="212456" y="377465"/>
                  <a:pt x="197336" y="453584"/>
                  <a:pt x="191861" y="528226"/>
                </a:cubicBezTo>
                <a:cubicBezTo>
                  <a:pt x="266503" y="522665"/>
                  <a:pt x="342622" y="507545"/>
                  <a:pt x="362260" y="487907"/>
                </a:cubicBezTo>
                <a:lnTo>
                  <a:pt x="503636" y="346444"/>
                </a:lnTo>
                <a:cubicBezTo>
                  <a:pt x="539523" y="310557"/>
                  <a:pt x="539523" y="252252"/>
                  <a:pt x="503636" y="216365"/>
                </a:cubicBezTo>
                <a:cubicBezTo>
                  <a:pt x="486344" y="199073"/>
                  <a:pt x="463230" y="189601"/>
                  <a:pt x="438553" y="189601"/>
                </a:cubicBezTo>
                <a:close/>
                <a:moveTo>
                  <a:pt x="438553" y="141636"/>
                </a:moveTo>
                <a:cubicBezTo>
                  <a:pt x="474440" y="141636"/>
                  <a:pt x="510327" y="155191"/>
                  <a:pt x="537524" y="182476"/>
                </a:cubicBezTo>
                <a:cubicBezTo>
                  <a:pt x="592007" y="236872"/>
                  <a:pt x="592007" y="325938"/>
                  <a:pt x="537524" y="380420"/>
                </a:cubicBezTo>
                <a:lnTo>
                  <a:pt x="396149" y="521796"/>
                </a:lnTo>
                <a:cubicBezTo>
                  <a:pt x="341753" y="576278"/>
                  <a:pt x="141637" y="578364"/>
                  <a:pt x="141637" y="578364"/>
                </a:cubicBezTo>
                <a:cubicBezTo>
                  <a:pt x="141637" y="578364"/>
                  <a:pt x="143723" y="378334"/>
                  <a:pt x="198205" y="323852"/>
                </a:cubicBezTo>
                <a:lnTo>
                  <a:pt x="339581" y="182476"/>
                </a:lnTo>
                <a:cubicBezTo>
                  <a:pt x="366778" y="155278"/>
                  <a:pt x="402666" y="141636"/>
                  <a:pt x="438553" y="141636"/>
                </a:cubicBezTo>
                <a:close/>
                <a:moveTo>
                  <a:pt x="120000" y="47965"/>
                </a:moveTo>
                <a:cubicBezTo>
                  <a:pt x="80290" y="47965"/>
                  <a:pt x="47965" y="80290"/>
                  <a:pt x="47965" y="120000"/>
                </a:cubicBezTo>
                <a:lnTo>
                  <a:pt x="47965" y="600000"/>
                </a:lnTo>
                <a:cubicBezTo>
                  <a:pt x="47965" y="639711"/>
                  <a:pt x="80290" y="672035"/>
                  <a:pt x="120000" y="672035"/>
                </a:cubicBezTo>
                <a:lnTo>
                  <a:pt x="600000" y="672035"/>
                </a:lnTo>
                <a:cubicBezTo>
                  <a:pt x="639711" y="672035"/>
                  <a:pt x="672035" y="639711"/>
                  <a:pt x="672035" y="600000"/>
                </a:cubicBezTo>
                <a:lnTo>
                  <a:pt x="672035" y="120000"/>
                </a:lnTo>
                <a:cubicBezTo>
                  <a:pt x="672035" y="80290"/>
                  <a:pt x="639711" y="47965"/>
                  <a:pt x="600000" y="47965"/>
                </a:cubicBezTo>
                <a:close/>
                <a:moveTo>
                  <a:pt x="120000" y="0"/>
                </a:moveTo>
                <a:lnTo>
                  <a:pt x="600000" y="0"/>
                </a:lnTo>
                <a:cubicBezTo>
                  <a:pt x="666040" y="0"/>
                  <a:pt x="720000" y="54048"/>
                  <a:pt x="720000" y="120000"/>
                </a:cubicBezTo>
                <a:lnTo>
                  <a:pt x="720000" y="600000"/>
                </a:lnTo>
                <a:cubicBezTo>
                  <a:pt x="720000" y="666039"/>
                  <a:pt x="666040" y="720000"/>
                  <a:pt x="600000" y="720000"/>
                </a:cubicBezTo>
                <a:lnTo>
                  <a:pt x="120000" y="720000"/>
                </a:lnTo>
                <a:cubicBezTo>
                  <a:pt x="53961" y="720000"/>
                  <a:pt x="0" y="666039"/>
                  <a:pt x="0" y="600000"/>
                </a:cubicBezTo>
                <a:lnTo>
                  <a:pt x="0" y="120000"/>
                </a:lnTo>
                <a:cubicBezTo>
                  <a:pt x="0" y="53961"/>
                  <a:pt x="53961" y="0"/>
                  <a:pt x="120000" y="0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972035" y="2652830"/>
            <a:ext cx="2877650" cy="722106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大学生支教活动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972035" y="3454805"/>
            <a:ext cx="2877650" cy="15172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大学生支教为农村教育注入新活力，每年超10万大学生参与，改善农村教育质量，阻断贫困代际传递。
支教大学生带来先进教育理念和方法，激发学生学习兴趣，培养农村学生综合素质，助力乡村教育振兴。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271793" y="1644390"/>
            <a:ext cx="444222" cy="444220"/>
          </a:xfrm>
          <a:prstGeom prst="ellipse">
            <a:avLst/>
          </a:prstGeom>
          <a:solidFill>
            <a:schemeClr val="accent2"/>
          </a:solidFill>
          <a:ln cap="rnd">
            <a:noFill/>
            <a:prstDash val="solid"/>
            <a:round/>
          </a:ln>
          <a:effectLst>
            <a:outerShdw blurRad="254000" dist="127000" algn="ctr" rotWithShape="0">
              <a:schemeClr val="accent2"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4493905" y="1843880"/>
            <a:ext cx="3300130" cy="3642519"/>
          </a:xfrm>
          <a:prstGeom prst="roundRect">
            <a:avLst>
              <a:gd name="adj" fmla="val 4347"/>
            </a:avLst>
          </a:prstGeom>
          <a:solidFill>
            <a:schemeClr val="bg1"/>
          </a:solidFill>
          <a:ln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5920946" y="2164004"/>
            <a:ext cx="446048" cy="390509"/>
          </a:xfrm>
          <a:custGeom>
            <a:avLst/>
            <a:gdLst>
              <a:gd name="connsiteX0" fmla="*/ 411292 w 822400"/>
              <a:gd name="connsiteY0" fmla="*/ 234366 h 720000"/>
              <a:gd name="connsiteX1" fmla="*/ 285658 w 822400"/>
              <a:gd name="connsiteY1" fmla="*/ 360000 h 720000"/>
              <a:gd name="connsiteX2" fmla="*/ 411292 w 822400"/>
              <a:gd name="connsiteY2" fmla="*/ 485635 h 720000"/>
              <a:gd name="connsiteX3" fmla="*/ 536927 w 822400"/>
              <a:gd name="connsiteY3" fmla="*/ 360000 h 720000"/>
              <a:gd name="connsiteX4" fmla="*/ 411292 w 822400"/>
              <a:gd name="connsiteY4" fmla="*/ 234366 h 720000"/>
              <a:gd name="connsiteX5" fmla="*/ 411292 w 822400"/>
              <a:gd name="connsiteY5" fmla="*/ 178938 h 720000"/>
              <a:gd name="connsiteX6" fmla="*/ 592354 w 822400"/>
              <a:gd name="connsiteY6" fmla="*/ 360000 h 720000"/>
              <a:gd name="connsiteX7" fmla="*/ 411292 w 822400"/>
              <a:gd name="connsiteY7" fmla="*/ 541063 h 720000"/>
              <a:gd name="connsiteX8" fmla="*/ 230230 w 822400"/>
              <a:gd name="connsiteY8" fmla="*/ 360000 h 720000"/>
              <a:gd name="connsiteX9" fmla="*/ 411292 w 822400"/>
              <a:gd name="connsiteY9" fmla="*/ 178938 h 720000"/>
              <a:gd name="connsiteX10" fmla="*/ 235403 w 822400"/>
              <a:gd name="connsiteY10" fmla="*/ 55427 h 720000"/>
              <a:gd name="connsiteX11" fmla="*/ 59514 w 822400"/>
              <a:gd name="connsiteY11" fmla="*/ 360000 h 720000"/>
              <a:gd name="connsiteX12" fmla="*/ 235403 w 822400"/>
              <a:gd name="connsiteY12" fmla="*/ 664573 h 720000"/>
              <a:gd name="connsiteX13" fmla="*/ 587089 w 822400"/>
              <a:gd name="connsiteY13" fmla="*/ 664573 h 720000"/>
              <a:gd name="connsiteX14" fmla="*/ 762978 w 822400"/>
              <a:gd name="connsiteY14" fmla="*/ 360000 h 720000"/>
              <a:gd name="connsiteX15" fmla="*/ 587089 w 822400"/>
              <a:gd name="connsiteY15" fmla="*/ 55427 h 720000"/>
              <a:gd name="connsiteX16" fmla="*/ 219883 w 822400"/>
              <a:gd name="connsiteY16" fmla="*/ 0 h 720000"/>
              <a:gd name="connsiteX17" fmla="*/ 602516 w 822400"/>
              <a:gd name="connsiteY17" fmla="*/ 0 h 720000"/>
              <a:gd name="connsiteX18" fmla="*/ 627274 w 822400"/>
              <a:gd name="connsiteY18" fmla="*/ 14319 h 720000"/>
              <a:gd name="connsiteX19" fmla="*/ 818590 w 822400"/>
              <a:gd name="connsiteY19" fmla="*/ 345682 h 720000"/>
              <a:gd name="connsiteX20" fmla="*/ 818590 w 822400"/>
              <a:gd name="connsiteY20" fmla="*/ 374319 h 720000"/>
              <a:gd name="connsiteX21" fmla="*/ 627366 w 822400"/>
              <a:gd name="connsiteY21" fmla="*/ 705682 h 720000"/>
              <a:gd name="connsiteX22" fmla="*/ 602608 w 822400"/>
              <a:gd name="connsiteY22" fmla="*/ 720000 h 720000"/>
              <a:gd name="connsiteX23" fmla="*/ 219976 w 822400"/>
              <a:gd name="connsiteY23" fmla="*/ 720000 h 720000"/>
              <a:gd name="connsiteX24" fmla="*/ 195218 w 822400"/>
              <a:gd name="connsiteY24" fmla="*/ 705682 h 720000"/>
              <a:gd name="connsiteX25" fmla="*/ 3810 w 822400"/>
              <a:gd name="connsiteY25" fmla="*/ 374319 h 720000"/>
              <a:gd name="connsiteX26" fmla="*/ 3810 w 822400"/>
              <a:gd name="connsiteY26" fmla="*/ 345682 h 720000"/>
              <a:gd name="connsiteX27" fmla="*/ 195126 w 822400"/>
              <a:gd name="connsiteY27" fmla="*/ 14319 h 720000"/>
              <a:gd name="connsiteX28" fmla="*/ 219883 w 822400"/>
              <a:gd name="connsiteY28" fmla="*/ 0 h 720000"/>
            </a:gdLst>
            <a:ahLst/>
            <a:cxnLst/>
            <a:rect l="l" t="t" r="r" b="b"/>
            <a:pathLst>
              <a:path w="822400" h="720000">
                <a:moveTo>
                  <a:pt x="411292" y="234366"/>
                </a:moveTo>
                <a:cubicBezTo>
                  <a:pt x="342008" y="234366"/>
                  <a:pt x="285658" y="290716"/>
                  <a:pt x="285658" y="360000"/>
                </a:cubicBezTo>
                <a:cubicBezTo>
                  <a:pt x="285658" y="429284"/>
                  <a:pt x="342008" y="485635"/>
                  <a:pt x="411292" y="485635"/>
                </a:cubicBezTo>
                <a:cubicBezTo>
                  <a:pt x="480576" y="485635"/>
                  <a:pt x="536927" y="429284"/>
                  <a:pt x="536927" y="360000"/>
                </a:cubicBezTo>
                <a:cubicBezTo>
                  <a:pt x="536927" y="290716"/>
                  <a:pt x="480576" y="234366"/>
                  <a:pt x="411292" y="234366"/>
                </a:cubicBezTo>
                <a:close/>
                <a:moveTo>
                  <a:pt x="411292" y="178938"/>
                </a:moveTo>
                <a:cubicBezTo>
                  <a:pt x="511153" y="178938"/>
                  <a:pt x="592354" y="260139"/>
                  <a:pt x="592354" y="360000"/>
                </a:cubicBezTo>
                <a:cubicBezTo>
                  <a:pt x="592354" y="459861"/>
                  <a:pt x="511153" y="541063"/>
                  <a:pt x="411292" y="541063"/>
                </a:cubicBezTo>
                <a:cubicBezTo>
                  <a:pt x="311431" y="541063"/>
                  <a:pt x="230230" y="459861"/>
                  <a:pt x="230230" y="360000"/>
                </a:cubicBezTo>
                <a:cubicBezTo>
                  <a:pt x="230230" y="260139"/>
                  <a:pt x="311431" y="178938"/>
                  <a:pt x="411292" y="178938"/>
                </a:cubicBezTo>
                <a:close/>
                <a:moveTo>
                  <a:pt x="235403" y="55427"/>
                </a:moveTo>
                <a:lnTo>
                  <a:pt x="59514" y="360000"/>
                </a:lnTo>
                <a:lnTo>
                  <a:pt x="235403" y="664573"/>
                </a:lnTo>
                <a:lnTo>
                  <a:pt x="587089" y="664573"/>
                </a:lnTo>
                <a:lnTo>
                  <a:pt x="762978" y="360000"/>
                </a:lnTo>
                <a:lnTo>
                  <a:pt x="587089" y="55427"/>
                </a:lnTo>
                <a:close/>
                <a:moveTo>
                  <a:pt x="219883" y="0"/>
                </a:moveTo>
                <a:lnTo>
                  <a:pt x="602516" y="0"/>
                </a:lnTo>
                <a:cubicBezTo>
                  <a:pt x="612678" y="0"/>
                  <a:pt x="622193" y="5450"/>
                  <a:pt x="627274" y="14319"/>
                </a:cubicBezTo>
                <a:lnTo>
                  <a:pt x="818590" y="345682"/>
                </a:lnTo>
                <a:cubicBezTo>
                  <a:pt x="823671" y="354550"/>
                  <a:pt x="823671" y="365451"/>
                  <a:pt x="818590" y="374319"/>
                </a:cubicBezTo>
                <a:lnTo>
                  <a:pt x="627366" y="705682"/>
                </a:lnTo>
                <a:cubicBezTo>
                  <a:pt x="622285" y="714550"/>
                  <a:pt x="612770" y="720000"/>
                  <a:pt x="602608" y="720000"/>
                </a:cubicBezTo>
                <a:lnTo>
                  <a:pt x="219976" y="720000"/>
                </a:lnTo>
                <a:cubicBezTo>
                  <a:pt x="209814" y="720000"/>
                  <a:pt x="200299" y="714550"/>
                  <a:pt x="195218" y="705682"/>
                </a:cubicBezTo>
                <a:lnTo>
                  <a:pt x="3810" y="374319"/>
                </a:lnTo>
                <a:cubicBezTo>
                  <a:pt x="-1271" y="365543"/>
                  <a:pt x="-1271" y="354550"/>
                  <a:pt x="3810" y="345682"/>
                </a:cubicBezTo>
                <a:lnTo>
                  <a:pt x="195126" y="14319"/>
                </a:lnTo>
                <a:cubicBezTo>
                  <a:pt x="200207" y="5450"/>
                  <a:pt x="209721" y="0"/>
                  <a:pt x="219883" y="0"/>
                </a:cubicBezTo>
                <a:close/>
              </a:path>
            </a:pathLst>
          </a:custGeom>
          <a:solidFill>
            <a:schemeClr val="accent2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705145" y="2652830"/>
            <a:ext cx="2877650" cy="722106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乡村调研实践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705145" y="3454805"/>
            <a:ext cx="2877650" cy="15172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大学生乡村调研深入了解三农现状，为政策制定和产业发展提供参考，每年超50万大学生参与调研活动。
调研成果为农村发展提供智力支持，推动农村基础设施建设、产业发展、环境治理等工作，助力乡村振兴。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004903" y="1644390"/>
            <a:ext cx="444222" cy="444220"/>
          </a:xfrm>
          <a:prstGeom prst="ellipse">
            <a:avLst/>
          </a:prstGeom>
          <a:solidFill>
            <a:schemeClr val="accent1"/>
          </a:solidFill>
          <a:ln cap="rnd">
            <a:noFill/>
            <a:prstDash val="solid"/>
            <a:round/>
          </a:ln>
          <a:effectLst>
            <a:outerShdw blurRad="254000" dist="127000" algn="ctr" rotWithShape="0">
              <a:schemeClr val="accent1">
                <a:alpha val="32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8218770" y="1843880"/>
            <a:ext cx="3300130" cy="3642519"/>
          </a:xfrm>
          <a:prstGeom prst="roundRect">
            <a:avLst>
              <a:gd name="adj" fmla="val 4347"/>
            </a:avLst>
          </a:prstGeom>
          <a:solidFill>
            <a:schemeClr val="bg1"/>
          </a:solidFill>
          <a:ln cap="rnd">
            <a:noFill/>
            <a:prstDash val="solid"/>
            <a:round/>
          </a:ln>
          <a:effectLst>
            <a:outerShdw blurRad="254000" dist="127000" algn="ctr" rotWithShape="0">
              <a:schemeClr val="bg1">
                <a:lumMod val="65000"/>
                <a:alpha val="2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9662950" y="2136235"/>
            <a:ext cx="411771" cy="446048"/>
          </a:xfrm>
          <a:custGeom>
            <a:avLst/>
            <a:gdLst>
              <a:gd name="connsiteX0" fmla="*/ 712625 w 1425436"/>
              <a:gd name="connsiteY0" fmla="*/ 111621 h 1544091"/>
              <a:gd name="connsiteX1" fmla="*/ 902567 w 1425436"/>
              <a:gd name="connsiteY1" fmla="*/ 190314 h 1544091"/>
              <a:gd name="connsiteX2" fmla="*/ 981260 w 1425436"/>
              <a:gd name="connsiteY2" fmla="*/ 380256 h 1544091"/>
              <a:gd name="connsiteX3" fmla="*/ 902567 w 1425436"/>
              <a:gd name="connsiteY3" fmla="*/ 570198 h 1544091"/>
              <a:gd name="connsiteX4" fmla="*/ 712625 w 1425436"/>
              <a:gd name="connsiteY4" fmla="*/ 648891 h 1544091"/>
              <a:gd name="connsiteX5" fmla="*/ 522684 w 1425436"/>
              <a:gd name="connsiteY5" fmla="*/ 570198 h 1544091"/>
              <a:gd name="connsiteX6" fmla="*/ 444177 w 1425436"/>
              <a:gd name="connsiteY6" fmla="*/ 380070 h 1544091"/>
              <a:gd name="connsiteX7" fmla="*/ 522870 w 1425436"/>
              <a:gd name="connsiteY7" fmla="*/ 190128 h 1544091"/>
              <a:gd name="connsiteX8" fmla="*/ 712625 w 1425436"/>
              <a:gd name="connsiteY8" fmla="*/ 111621 h 1544091"/>
              <a:gd name="connsiteX9" fmla="*/ 712625 w 1425436"/>
              <a:gd name="connsiteY9" fmla="*/ 0 h 1544091"/>
              <a:gd name="connsiteX10" fmla="*/ 332556 w 1425436"/>
              <a:gd name="connsiteY10" fmla="*/ 380070 h 1544091"/>
              <a:gd name="connsiteX11" fmla="*/ 712625 w 1425436"/>
              <a:gd name="connsiteY11" fmla="*/ 760140 h 1544091"/>
              <a:gd name="connsiteX12" fmla="*/ 1092695 w 1425436"/>
              <a:gd name="connsiteY12" fmla="*/ 380070 h 1544091"/>
              <a:gd name="connsiteX13" fmla="*/ 712625 w 1425436"/>
              <a:gd name="connsiteY13" fmla="*/ 0 h 1544091"/>
              <a:gd name="connsiteX14" fmla="*/ 712625 w 1425436"/>
              <a:gd name="connsiteY14" fmla="*/ 943012 h 1544091"/>
              <a:gd name="connsiteX15" fmla="*/ 978842 w 1425436"/>
              <a:gd name="connsiteY15" fmla="*/ 976685 h 1544091"/>
              <a:gd name="connsiteX16" fmla="*/ 1146087 w 1425436"/>
              <a:gd name="connsiteY16" fmla="*/ 1059470 h 1544091"/>
              <a:gd name="connsiteX17" fmla="*/ 1248593 w 1425436"/>
              <a:gd name="connsiteY17" fmla="*/ 1174440 h 1544091"/>
              <a:gd name="connsiteX18" fmla="*/ 1310356 w 1425436"/>
              <a:gd name="connsiteY18" fmla="*/ 1316385 h 1544091"/>
              <a:gd name="connsiteX19" fmla="*/ 1296590 w 1425436"/>
              <a:gd name="connsiteY19" fmla="*/ 1390241 h 1544091"/>
              <a:gd name="connsiteX20" fmla="*/ 1208595 w 1425436"/>
              <a:gd name="connsiteY20" fmla="*/ 1432285 h 1544091"/>
              <a:gd name="connsiteX21" fmla="*/ 216842 w 1425436"/>
              <a:gd name="connsiteY21" fmla="*/ 1432285 h 1544091"/>
              <a:gd name="connsiteX22" fmla="*/ 128847 w 1425436"/>
              <a:gd name="connsiteY22" fmla="*/ 1390241 h 1544091"/>
              <a:gd name="connsiteX23" fmla="*/ 115081 w 1425436"/>
              <a:gd name="connsiteY23" fmla="*/ 1316385 h 1544091"/>
              <a:gd name="connsiteX24" fmla="*/ 176844 w 1425436"/>
              <a:gd name="connsiteY24" fmla="*/ 1174440 h 1544091"/>
              <a:gd name="connsiteX25" fmla="*/ 279350 w 1425436"/>
              <a:gd name="connsiteY25" fmla="*/ 1059470 h 1544091"/>
              <a:gd name="connsiteX26" fmla="*/ 446595 w 1425436"/>
              <a:gd name="connsiteY26" fmla="*/ 976685 h 1544091"/>
              <a:gd name="connsiteX27" fmla="*/ 712625 w 1425436"/>
              <a:gd name="connsiteY27" fmla="*/ 943012 h 1544091"/>
              <a:gd name="connsiteX28" fmla="*/ 712625 w 1425436"/>
              <a:gd name="connsiteY28" fmla="*/ 831391 h 1544091"/>
              <a:gd name="connsiteX29" fmla="*/ 8296 w 1425436"/>
              <a:gd name="connsiteY29" fmla="*/ 1284387 h 1544091"/>
              <a:gd name="connsiteX30" fmla="*/ 216842 w 1425436"/>
              <a:gd name="connsiteY30" fmla="*/ 1544092 h 1544091"/>
              <a:gd name="connsiteX31" fmla="*/ 1208595 w 1425436"/>
              <a:gd name="connsiteY31" fmla="*/ 1544092 h 1544091"/>
              <a:gd name="connsiteX32" fmla="*/ 1417141 w 1425436"/>
              <a:gd name="connsiteY32" fmla="*/ 1284387 h 1544091"/>
              <a:gd name="connsiteX33" fmla="*/ 712625 w 1425436"/>
              <a:gd name="connsiteY33" fmla="*/ 831391 h 1544091"/>
            </a:gdLst>
            <a:ahLst/>
            <a:cxnLst/>
            <a:rect l="l" t="t" r="r" b="b"/>
            <a:pathLst>
              <a:path w="1425436" h="1544091">
                <a:moveTo>
                  <a:pt x="712625" y="111621"/>
                </a:moveTo>
                <a:cubicBezTo>
                  <a:pt x="784435" y="111621"/>
                  <a:pt x="851780" y="139526"/>
                  <a:pt x="902567" y="190314"/>
                </a:cubicBezTo>
                <a:cubicBezTo>
                  <a:pt x="953355" y="241102"/>
                  <a:pt x="981260" y="308446"/>
                  <a:pt x="981260" y="380256"/>
                </a:cubicBezTo>
                <a:cubicBezTo>
                  <a:pt x="981260" y="452065"/>
                  <a:pt x="953355" y="519410"/>
                  <a:pt x="902567" y="570198"/>
                </a:cubicBezTo>
                <a:cubicBezTo>
                  <a:pt x="851780" y="620985"/>
                  <a:pt x="784435" y="648891"/>
                  <a:pt x="712625" y="648891"/>
                </a:cubicBezTo>
                <a:cubicBezTo>
                  <a:pt x="640816" y="648891"/>
                  <a:pt x="573471" y="620985"/>
                  <a:pt x="522684" y="570198"/>
                </a:cubicBezTo>
                <a:cubicBezTo>
                  <a:pt x="472082" y="519224"/>
                  <a:pt x="444177" y="451693"/>
                  <a:pt x="444177" y="380070"/>
                </a:cubicBezTo>
                <a:cubicBezTo>
                  <a:pt x="444177" y="308446"/>
                  <a:pt x="472082" y="240916"/>
                  <a:pt x="522870" y="190128"/>
                </a:cubicBezTo>
                <a:cubicBezTo>
                  <a:pt x="573471" y="139526"/>
                  <a:pt x="641002" y="111621"/>
                  <a:pt x="712625" y="111621"/>
                </a:cubicBezTo>
                <a:moveTo>
                  <a:pt x="712625" y="0"/>
                </a:moveTo>
                <a:cubicBezTo>
                  <a:pt x="502778" y="0"/>
                  <a:pt x="332556" y="170036"/>
                  <a:pt x="332556" y="380070"/>
                </a:cubicBezTo>
                <a:cubicBezTo>
                  <a:pt x="332556" y="589917"/>
                  <a:pt x="502778" y="760140"/>
                  <a:pt x="712625" y="760140"/>
                </a:cubicBezTo>
                <a:cubicBezTo>
                  <a:pt x="922473" y="760140"/>
                  <a:pt x="1092695" y="589917"/>
                  <a:pt x="1092695" y="380070"/>
                </a:cubicBezTo>
                <a:cubicBezTo>
                  <a:pt x="1092881" y="170036"/>
                  <a:pt x="922659" y="0"/>
                  <a:pt x="712625" y="0"/>
                </a:cubicBezTo>
                <a:close/>
                <a:moveTo>
                  <a:pt x="712625" y="943012"/>
                </a:moveTo>
                <a:cubicBezTo>
                  <a:pt x="813643" y="943012"/>
                  <a:pt x="903126" y="954360"/>
                  <a:pt x="978842" y="976685"/>
                </a:cubicBezTo>
                <a:cubicBezTo>
                  <a:pt x="1043582" y="995846"/>
                  <a:pt x="1099951" y="1023752"/>
                  <a:pt x="1146087" y="1059470"/>
                </a:cubicBezTo>
                <a:cubicBezTo>
                  <a:pt x="1186829" y="1091096"/>
                  <a:pt x="1220315" y="1128675"/>
                  <a:pt x="1248593" y="1174440"/>
                </a:cubicBezTo>
                <a:cubicBezTo>
                  <a:pt x="1273708" y="1215368"/>
                  <a:pt x="1293985" y="1261877"/>
                  <a:pt x="1310356" y="1316385"/>
                </a:cubicBezTo>
                <a:cubicBezTo>
                  <a:pt x="1320774" y="1350801"/>
                  <a:pt x="1306264" y="1377404"/>
                  <a:pt x="1296590" y="1390241"/>
                </a:cubicBezTo>
                <a:cubicBezTo>
                  <a:pt x="1276684" y="1417030"/>
                  <a:pt x="1244686" y="1432285"/>
                  <a:pt x="1208595" y="1432285"/>
                </a:cubicBezTo>
                <a:lnTo>
                  <a:pt x="216842" y="1432285"/>
                </a:lnTo>
                <a:cubicBezTo>
                  <a:pt x="180937" y="1432285"/>
                  <a:pt x="148753" y="1417030"/>
                  <a:pt x="128847" y="1390241"/>
                </a:cubicBezTo>
                <a:cubicBezTo>
                  <a:pt x="119359" y="1377404"/>
                  <a:pt x="104849" y="1350801"/>
                  <a:pt x="115081" y="1316385"/>
                </a:cubicBezTo>
                <a:cubicBezTo>
                  <a:pt x="131452" y="1261877"/>
                  <a:pt x="151543" y="1215368"/>
                  <a:pt x="176844" y="1174440"/>
                </a:cubicBezTo>
                <a:cubicBezTo>
                  <a:pt x="204936" y="1128675"/>
                  <a:pt x="238422" y="1090910"/>
                  <a:pt x="279350" y="1059470"/>
                </a:cubicBezTo>
                <a:cubicBezTo>
                  <a:pt x="325486" y="1023752"/>
                  <a:pt x="381855" y="995846"/>
                  <a:pt x="446595" y="976685"/>
                </a:cubicBezTo>
                <a:cubicBezTo>
                  <a:pt x="522125" y="954360"/>
                  <a:pt x="611794" y="943012"/>
                  <a:pt x="712625" y="943012"/>
                </a:cubicBezTo>
                <a:moveTo>
                  <a:pt x="712625" y="831391"/>
                </a:moveTo>
                <a:cubicBezTo>
                  <a:pt x="244561" y="831391"/>
                  <a:pt x="77501" y="1053331"/>
                  <a:pt x="8296" y="1284387"/>
                </a:cubicBezTo>
                <a:cubicBezTo>
                  <a:pt x="-30771" y="1414611"/>
                  <a:pt x="73037" y="1544092"/>
                  <a:pt x="216842" y="1544092"/>
                </a:cubicBezTo>
                <a:lnTo>
                  <a:pt x="1208595" y="1544092"/>
                </a:lnTo>
                <a:cubicBezTo>
                  <a:pt x="1352400" y="1544092"/>
                  <a:pt x="1456208" y="1414611"/>
                  <a:pt x="1417141" y="1284387"/>
                </a:cubicBezTo>
                <a:cubicBezTo>
                  <a:pt x="1347750" y="1053331"/>
                  <a:pt x="1180690" y="831391"/>
                  <a:pt x="712625" y="831391"/>
                </a:cubicBezTo>
                <a:close/>
              </a:path>
            </a:pathLst>
          </a:custGeom>
          <a:solidFill>
            <a:schemeClr val="accent1"/>
          </a:solidFill>
          <a:ln cap="sq">
            <a:noFill/>
            <a:prstDash val="solid"/>
          </a:ln>
        </p:spPr>
        <p:txBody>
          <a:bodyPr vert="horz" wrap="square" lIns="91440" tIns="45720" rIns="91440" bIns="45720" rtlCol="0" anchor="t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8430010" y="2652830"/>
            <a:ext cx="2877650" cy="722106"/>
          </a:xfrm>
          <a:prstGeom prst="rect">
            <a:avLst/>
          </a:prstGeom>
          <a:noFill/>
          <a:ln cap="sq">
            <a:noFill/>
          </a:ln>
          <a:effectLst/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农业技术推广案例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430010" y="3454805"/>
            <a:ext cx="2877650" cy="151724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大学生参与农业技术推广，将先进适用技术带到农村，提高农民生产技能，促进农业增产增收。
如农业大学学生推广节水灌溉技术，帮助农民节约用水成本，提高水资源利用效率，实现农业绿色发展。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行动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1429418" y="1788359"/>
            <a:ext cx="1989222" cy="1395662"/>
          </a:xfrm>
          <a:prstGeom prst="chevron">
            <a:avLst>
              <a:gd name="adj" fmla="val 27067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1604712" y="1888049"/>
            <a:ext cx="1638635" cy="1196283"/>
          </a:xfrm>
          <a:prstGeom prst="chevron">
            <a:avLst>
              <a:gd name="adj" fmla="val 27067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841442" y="4011617"/>
            <a:ext cx="3165175" cy="1512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呼吁大学生关注三农发展，深入了解三农现状和需求，增强社会责任感和使命感，为乡村振兴贡献力量。
通过课堂学习、社会实践、媒体宣传等方式，提高大学生对三农问题的认识和关注度，营造关注三农的良好氛围。</a:t>
            </a: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41442" y="3263900"/>
            <a:ext cx="3165175" cy="647700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关注三农</a:t>
            </a: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4507062" y="4011617"/>
            <a:ext cx="3165175" cy="1512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鼓励大学生利用专业知识，投身三农领域创业就业，发挥专业优势，解决三农实际问题，推动农村产业发展。
大学生可结合自身专业，开展农业科技研发、农村电商运营、乡村文化建设等工作，助力乡村振兴。</a:t>
            </a: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4507062" y="3272331"/>
            <a:ext cx="3165175" cy="639269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538135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利用专业知识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8172683" y="4011617"/>
            <a:ext cx="3165175" cy="1512807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8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呼吁大学生积极参与三农建设，与政府、企业、农民等各方力量携手合作，共同推动三农事业发展。
大学生要勇于担当，积极行动，为实现农业强、农村美、农民富的美好愿景贡献青春力量。</a:t>
            </a: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8172683" y="3268652"/>
            <a:ext cx="3165175" cy="642948"/>
          </a:xfrm>
          <a:prstGeom prst="rect">
            <a:avLst/>
          </a:prstGeom>
          <a:noFill/>
          <a:ln cap="sq">
            <a:noFill/>
          </a:ln>
        </p:spPr>
        <p:txBody>
          <a:bodyPr vert="horz" wrap="square" lIns="0" tIns="0" rIns="0" bIns="0" rtlCol="0" anchor="b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共同努力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2202449" y="2264611"/>
            <a:ext cx="443162" cy="443160"/>
          </a:xfrm>
          <a:custGeom>
            <a:avLst/>
            <a:gdLst>
              <a:gd name="connsiteX0" fmla="*/ 457070 w 720001"/>
              <a:gd name="connsiteY0" fmla="*/ 57166 h 720001"/>
              <a:gd name="connsiteX1" fmla="*/ 457070 w 720001"/>
              <a:gd name="connsiteY1" fmla="*/ 263017 h 720001"/>
              <a:gd name="connsiteX2" fmla="*/ 662921 w 720001"/>
              <a:gd name="connsiteY2" fmla="*/ 263017 h 720001"/>
              <a:gd name="connsiteX3" fmla="*/ 647393 w 720001"/>
              <a:gd name="connsiteY3" fmla="*/ 212704 h 720001"/>
              <a:gd name="connsiteX4" fmla="*/ 591008 w 720001"/>
              <a:gd name="connsiteY4" fmla="*/ 129079 h 720001"/>
              <a:gd name="connsiteX5" fmla="*/ 507383 w 720001"/>
              <a:gd name="connsiteY5" fmla="*/ 72694 h 720001"/>
              <a:gd name="connsiteX6" fmla="*/ 457070 w 720001"/>
              <a:gd name="connsiteY6" fmla="*/ 57166 h 720001"/>
              <a:gd name="connsiteX7" fmla="*/ 307952 w 720001"/>
              <a:gd name="connsiteY7" fmla="*/ 56386 h 720001"/>
              <a:gd name="connsiteX8" fmla="*/ 240115 w 720001"/>
              <a:gd name="connsiteY8" fmla="*/ 76251 h 720001"/>
              <a:gd name="connsiteX9" fmla="*/ 142092 w 720001"/>
              <a:gd name="connsiteY9" fmla="*/ 142179 h 720001"/>
              <a:gd name="connsiteX10" fmla="*/ 76077 w 720001"/>
              <a:gd name="connsiteY10" fmla="*/ 240116 h 720001"/>
              <a:gd name="connsiteX11" fmla="*/ 51874 w 720001"/>
              <a:gd name="connsiteY11" fmla="*/ 360000 h 720001"/>
              <a:gd name="connsiteX12" fmla="*/ 76077 w 720001"/>
              <a:gd name="connsiteY12" fmla="*/ 479885 h 720001"/>
              <a:gd name="connsiteX13" fmla="*/ 142092 w 720001"/>
              <a:gd name="connsiteY13" fmla="*/ 577822 h 720001"/>
              <a:gd name="connsiteX14" fmla="*/ 240029 w 720001"/>
              <a:gd name="connsiteY14" fmla="*/ 643837 h 720001"/>
              <a:gd name="connsiteX15" fmla="*/ 359913 w 720001"/>
              <a:gd name="connsiteY15" fmla="*/ 668039 h 720001"/>
              <a:gd name="connsiteX16" fmla="*/ 479798 w 720001"/>
              <a:gd name="connsiteY16" fmla="*/ 643837 h 720001"/>
              <a:gd name="connsiteX17" fmla="*/ 577735 w 720001"/>
              <a:gd name="connsiteY17" fmla="*/ 577822 h 720001"/>
              <a:gd name="connsiteX18" fmla="*/ 643750 w 720001"/>
              <a:gd name="connsiteY18" fmla="*/ 479885 h 720001"/>
              <a:gd name="connsiteX19" fmla="*/ 663615 w 720001"/>
              <a:gd name="connsiteY19" fmla="*/ 412049 h 720001"/>
              <a:gd name="connsiteX20" fmla="*/ 360000 w 720001"/>
              <a:gd name="connsiteY20" fmla="*/ 412049 h 720001"/>
              <a:gd name="connsiteX21" fmla="*/ 307952 w 720001"/>
              <a:gd name="connsiteY21" fmla="*/ 360000 h 720001"/>
              <a:gd name="connsiteX22" fmla="*/ 405022 w 720001"/>
              <a:gd name="connsiteY22" fmla="*/ 0 h 720001"/>
              <a:gd name="connsiteX23" fmla="*/ 720001 w 720001"/>
              <a:gd name="connsiteY23" fmla="*/ 314979 h 720001"/>
              <a:gd name="connsiteX24" fmla="*/ 405022 w 720001"/>
              <a:gd name="connsiteY24" fmla="*/ 314979 h 720001"/>
              <a:gd name="connsiteX25" fmla="*/ 360000 w 720001"/>
              <a:gd name="connsiteY25" fmla="*/ 0 h 720001"/>
              <a:gd name="connsiteX26" fmla="*/ 360000 w 720001"/>
              <a:gd name="connsiteY26" fmla="*/ 360000 h 720001"/>
              <a:gd name="connsiteX27" fmla="*/ 720001 w 720001"/>
              <a:gd name="connsiteY27" fmla="*/ 360000 h 720001"/>
              <a:gd name="connsiteX28" fmla="*/ 360000 w 720001"/>
              <a:gd name="connsiteY28" fmla="*/ 720001 h 720001"/>
              <a:gd name="connsiteX29" fmla="*/ 0 w 720001"/>
              <a:gd name="connsiteY29" fmla="*/ 360000 h 720001"/>
              <a:gd name="connsiteX30" fmla="*/ 360000 w 720001"/>
              <a:gd name="connsiteY30" fmla="*/ 0 h 720001"/>
            </a:gdLst>
            <a:ahLst/>
            <a:cxnLst/>
            <a:rect l="l" t="t" r="r" b="b"/>
            <a:pathLst>
              <a:path w="720001" h="720001">
                <a:moveTo>
                  <a:pt x="457070" y="57166"/>
                </a:moveTo>
                <a:lnTo>
                  <a:pt x="457070" y="263017"/>
                </a:lnTo>
                <a:lnTo>
                  <a:pt x="662921" y="263017"/>
                </a:lnTo>
                <a:cubicBezTo>
                  <a:pt x="659451" y="245755"/>
                  <a:pt x="654246" y="229012"/>
                  <a:pt x="647393" y="212704"/>
                </a:cubicBezTo>
                <a:cubicBezTo>
                  <a:pt x="634121" y="181388"/>
                  <a:pt x="615210" y="153282"/>
                  <a:pt x="591008" y="129079"/>
                </a:cubicBezTo>
                <a:cubicBezTo>
                  <a:pt x="566806" y="104877"/>
                  <a:pt x="538699" y="85966"/>
                  <a:pt x="507383" y="72694"/>
                </a:cubicBezTo>
                <a:cubicBezTo>
                  <a:pt x="491075" y="65755"/>
                  <a:pt x="474246" y="60636"/>
                  <a:pt x="457070" y="57166"/>
                </a:cubicBezTo>
                <a:close/>
                <a:moveTo>
                  <a:pt x="307952" y="56386"/>
                </a:moveTo>
                <a:cubicBezTo>
                  <a:pt x="284703" y="60376"/>
                  <a:pt x="262062" y="66969"/>
                  <a:pt x="240115" y="76251"/>
                </a:cubicBezTo>
                <a:cubicBezTo>
                  <a:pt x="203508" y="91778"/>
                  <a:pt x="170544" y="113986"/>
                  <a:pt x="142092" y="142179"/>
                </a:cubicBezTo>
                <a:cubicBezTo>
                  <a:pt x="113812" y="170545"/>
                  <a:pt x="91605" y="203422"/>
                  <a:pt x="76077" y="240116"/>
                </a:cubicBezTo>
                <a:cubicBezTo>
                  <a:pt x="60029" y="278111"/>
                  <a:pt x="51874" y="318362"/>
                  <a:pt x="51874" y="360000"/>
                </a:cubicBezTo>
                <a:cubicBezTo>
                  <a:pt x="51874" y="401639"/>
                  <a:pt x="60029" y="441976"/>
                  <a:pt x="76077" y="479885"/>
                </a:cubicBezTo>
                <a:cubicBezTo>
                  <a:pt x="91605" y="516579"/>
                  <a:pt x="113812" y="549543"/>
                  <a:pt x="142092" y="577822"/>
                </a:cubicBezTo>
                <a:cubicBezTo>
                  <a:pt x="170458" y="606102"/>
                  <a:pt x="203335" y="628309"/>
                  <a:pt x="240029" y="643837"/>
                </a:cubicBezTo>
                <a:cubicBezTo>
                  <a:pt x="278024" y="659885"/>
                  <a:pt x="318275" y="668039"/>
                  <a:pt x="359913" y="668039"/>
                </a:cubicBezTo>
                <a:cubicBezTo>
                  <a:pt x="401552" y="668039"/>
                  <a:pt x="441890" y="659885"/>
                  <a:pt x="479798" y="643837"/>
                </a:cubicBezTo>
                <a:cubicBezTo>
                  <a:pt x="516492" y="628309"/>
                  <a:pt x="549456" y="606102"/>
                  <a:pt x="577735" y="577822"/>
                </a:cubicBezTo>
                <a:cubicBezTo>
                  <a:pt x="606015" y="549456"/>
                  <a:pt x="628222" y="516579"/>
                  <a:pt x="643750" y="479885"/>
                </a:cubicBezTo>
                <a:cubicBezTo>
                  <a:pt x="653032" y="457938"/>
                  <a:pt x="659625" y="435297"/>
                  <a:pt x="663615" y="412049"/>
                </a:cubicBezTo>
                <a:lnTo>
                  <a:pt x="360000" y="412049"/>
                </a:lnTo>
                <a:cubicBezTo>
                  <a:pt x="331287" y="412049"/>
                  <a:pt x="307952" y="388714"/>
                  <a:pt x="307952" y="360000"/>
                </a:cubicBezTo>
                <a:close/>
                <a:moveTo>
                  <a:pt x="405022" y="0"/>
                </a:moveTo>
                <a:cubicBezTo>
                  <a:pt x="578950" y="0"/>
                  <a:pt x="720001" y="141051"/>
                  <a:pt x="720001" y="314979"/>
                </a:cubicBezTo>
                <a:lnTo>
                  <a:pt x="405022" y="314979"/>
                </a:lnTo>
                <a:close/>
                <a:moveTo>
                  <a:pt x="360000" y="0"/>
                </a:moveTo>
                <a:lnTo>
                  <a:pt x="360000" y="360000"/>
                </a:lnTo>
                <a:lnTo>
                  <a:pt x="720001" y="360000"/>
                </a:lnTo>
                <a:cubicBezTo>
                  <a:pt x="720001" y="558825"/>
                  <a:pt x="558824" y="720001"/>
                  <a:pt x="360000" y="720001"/>
                </a:cubicBezTo>
                <a:cubicBezTo>
                  <a:pt x="161176" y="720001"/>
                  <a:pt x="0" y="558825"/>
                  <a:pt x="0" y="360000"/>
                </a:cubicBezTo>
                <a:cubicBezTo>
                  <a:pt x="0" y="161176"/>
                  <a:pt x="161176" y="0"/>
                  <a:pt x="360000" y="0"/>
                </a:cubicBez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4112077" y="2202035"/>
            <a:ext cx="289526" cy="568310"/>
          </a:xfrm>
          <a:prstGeom prst="chevron">
            <a:avLst>
              <a:gd name="adj" fmla="val 63865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5095038" y="1788359"/>
            <a:ext cx="1989222" cy="1395662"/>
          </a:xfrm>
          <a:prstGeom prst="chevron">
            <a:avLst>
              <a:gd name="adj" fmla="val 27067"/>
            </a:avLst>
          </a:prstGeom>
          <a:solidFill>
            <a:schemeClr val="accent2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5270333" y="1888049"/>
            <a:ext cx="1638635" cy="1196283"/>
          </a:xfrm>
          <a:prstGeom prst="chevron">
            <a:avLst>
              <a:gd name="adj" fmla="val 27067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5895626" y="2264610"/>
            <a:ext cx="388046" cy="443162"/>
          </a:xfrm>
          <a:custGeom>
            <a:avLst/>
            <a:gdLst>
              <a:gd name="connsiteX0" fmla="*/ 1449958 w 1449958"/>
              <a:gd name="connsiteY0" fmla="*/ 669913 h 1655898"/>
              <a:gd name="connsiteX1" fmla="*/ 1449586 w 1449958"/>
              <a:gd name="connsiteY1" fmla="*/ 666192 h 1655898"/>
              <a:gd name="connsiteX2" fmla="*/ 1449586 w 1449958"/>
              <a:gd name="connsiteY2" fmla="*/ 665634 h 1655898"/>
              <a:gd name="connsiteX3" fmla="*/ 1448098 w 1449958"/>
              <a:gd name="connsiteY3" fmla="*/ 658006 h 1655898"/>
              <a:gd name="connsiteX4" fmla="*/ 1445307 w 1449958"/>
              <a:gd name="connsiteY4" fmla="*/ 650379 h 1655898"/>
              <a:gd name="connsiteX5" fmla="*/ 1443633 w 1449958"/>
              <a:gd name="connsiteY5" fmla="*/ 646844 h 1655898"/>
              <a:gd name="connsiteX6" fmla="*/ 1441772 w 1449958"/>
              <a:gd name="connsiteY6" fmla="*/ 643496 h 1655898"/>
              <a:gd name="connsiteX7" fmla="*/ 1441400 w 1449958"/>
              <a:gd name="connsiteY7" fmla="*/ 643124 h 1655898"/>
              <a:gd name="connsiteX8" fmla="*/ 1439354 w 1449958"/>
              <a:gd name="connsiteY8" fmla="*/ 640147 h 1655898"/>
              <a:gd name="connsiteX9" fmla="*/ 1439168 w 1449958"/>
              <a:gd name="connsiteY9" fmla="*/ 639775 h 1655898"/>
              <a:gd name="connsiteX10" fmla="*/ 1436936 w 1449958"/>
              <a:gd name="connsiteY10" fmla="*/ 636798 h 1655898"/>
              <a:gd name="connsiteX11" fmla="*/ 1436378 w 1449958"/>
              <a:gd name="connsiteY11" fmla="*/ 636240 h 1655898"/>
              <a:gd name="connsiteX12" fmla="*/ 1433773 w 1449958"/>
              <a:gd name="connsiteY12" fmla="*/ 633450 h 1655898"/>
              <a:gd name="connsiteX13" fmla="*/ 816136 w 1449958"/>
              <a:gd name="connsiteY13" fmla="*/ 15813 h 1655898"/>
              <a:gd name="connsiteX14" fmla="*/ 813346 w 1449958"/>
              <a:gd name="connsiteY14" fmla="*/ 13208 h 1655898"/>
              <a:gd name="connsiteX15" fmla="*/ 812788 w 1449958"/>
              <a:gd name="connsiteY15" fmla="*/ 12650 h 1655898"/>
              <a:gd name="connsiteX16" fmla="*/ 809997 w 1449958"/>
              <a:gd name="connsiteY16" fmla="*/ 10418 h 1655898"/>
              <a:gd name="connsiteX17" fmla="*/ 809625 w 1449958"/>
              <a:gd name="connsiteY17" fmla="*/ 10232 h 1655898"/>
              <a:gd name="connsiteX18" fmla="*/ 806834 w 1449958"/>
              <a:gd name="connsiteY18" fmla="*/ 8372 h 1655898"/>
              <a:gd name="connsiteX19" fmla="*/ 806276 w 1449958"/>
              <a:gd name="connsiteY19" fmla="*/ 8000 h 1655898"/>
              <a:gd name="connsiteX20" fmla="*/ 802928 w 1449958"/>
              <a:gd name="connsiteY20" fmla="*/ 6139 h 1655898"/>
              <a:gd name="connsiteX21" fmla="*/ 802742 w 1449958"/>
              <a:gd name="connsiteY21" fmla="*/ 6139 h 1655898"/>
              <a:gd name="connsiteX22" fmla="*/ 799207 w 1449958"/>
              <a:gd name="connsiteY22" fmla="*/ 4465 h 1655898"/>
              <a:gd name="connsiteX23" fmla="*/ 799021 w 1449958"/>
              <a:gd name="connsiteY23" fmla="*/ 4465 h 1655898"/>
              <a:gd name="connsiteX24" fmla="*/ 791580 w 1449958"/>
              <a:gd name="connsiteY24" fmla="*/ 1860 h 1655898"/>
              <a:gd name="connsiteX25" fmla="*/ 791394 w 1449958"/>
              <a:gd name="connsiteY25" fmla="*/ 1860 h 1655898"/>
              <a:gd name="connsiteX26" fmla="*/ 783766 w 1449958"/>
              <a:gd name="connsiteY26" fmla="*/ 372 h 1655898"/>
              <a:gd name="connsiteX27" fmla="*/ 783022 w 1449958"/>
              <a:gd name="connsiteY27" fmla="*/ 372 h 1655898"/>
              <a:gd name="connsiteX28" fmla="*/ 779301 w 1449958"/>
              <a:gd name="connsiteY28" fmla="*/ 0 h 1655898"/>
              <a:gd name="connsiteX29" fmla="*/ 261751 w 1449958"/>
              <a:gd name="connsiteY29" fmla="*/ 0 h 1655898"/>
              <a:gd name="connsiteX30" fmla="*/ 0 w 1449958"/>
              <a:gd name="connsiteY30" fmla="*/ 261751 h 1655898"/>
              <a:gd name="connsiteX31" fmla="*/ 0 w 1449958"/>
              <a:gd name="connsiteY31" fmla="*/ 1394148 h 1655898"/>
              <a:gd name="connsiteX32" fmla="*/ 261751 w 1449958"/>
              <a:gd name="connsiteY32" fmla="*/ 1655899 h 1655898"/>
              <a:gd name="connsiteX33" fmla="*/ 1188207 w 1449958"/>
              <a:gd name="connsiteY33" fmla="*/ 1655899 h 1655898"/>
              <a:gd name="connsiteX34" fmla="*/ 1449958 w 1449958"/>
              <a:gd name="connsiteY34" fmla="*/ 1394148 h 1655898"/>
              <a:gd name="connsiteX35" fmla="*/ 1449958 w 1449958"/>
              <a:gd name="connsiteY35" fmla="*/ 672889 h 1655898"/>
              <a:gd name="connsiteX36" fmla="*/ 1449958 w 1449958"/>
              <a:gd name="connsiteY36" fmla="*/ 669913 h 1655898"/>
              <a:gd name="connsiteX37" fmla="*/ 832321 w 1449958"/>
              <a:gd name="connsiteY37" fmla="*/ 466948 h 1655898"/>
              <a:gd name="connsiteX38" fmla="*/ 832321 w 1449958"/>
              <a:gd name="connsiteY38" fmla="*/ 189942 h 1655898"/>
              <a:gd name="connsiteX39" fmla="*/ 1259458 w 1449958"/>
              <a:gd name="connsiteY39" fmla="*/ 617079 h 1655898"/>
              <a:gd name="connsiteX40" fmla="*/ 982452 w 1449958"/>
              <a:gd name="connsiteY40" fmla="*/ 617079 h 1655898"/>
              <a:gd name="connsiteX41" fmla="*/ 832321 w 1449958"/>
              <a:gd name="connsiteY41" fmla="*/ 466948 h 1655898"/>
              <a:gd name="connsiteX42" fmla="*/ 1338337 w 1449958"/>
              <a:gd name="connsiteY42" fmla="*/ 1393403 h 1655898"/>
              <a:gd name="connsiteX43" fmla="*/ 1188207 w 1449958"/>
              <a:gd name="connsiteY43" fmla="*/ 1543534 h 1655898"/>
              <a:gd name="connsiteX44" fmla="*/ 261751 w 1449958"/>
              <a:gd name="connsiteY44" fmla="*/ 1543534 h 1655898"/>
              <a:gd name="connsiteX45" fmla="*/ 111621 w 1449958"/>
              <a:gd name="connsiteY45" fmla="*/ 1393403 h 1655898"/>
              <a:gd name="connsiteX46" fmla="*/ 111621 w 1449958"/>
              <a:gd name="connsiteY46" fmla="*/ 261007 h 1655898"/>
              <a:gd name="connsiteX47" fmla="*/ 261751 w 1449958"/>
              <a:gd name="connsiteY47" fmla="*/ 110877 h 1655898"/>
              <a:gd name="connsiteX48" fmla="*/ 720700 w 1449958"/>
              <a:gd name="connsiteY48" fmla="*/ 110877 h 1655898"/>
              <a:gd name="connsiteX49" fmla="*/ 720700 w 1449958"/>
              <a:gd name="connsiteY49" fmla="*/ 466948 h 1655898"/>
              <a:gd name="connsiteX50" fmla="*/ 982452 w 1449958"/>
              <a:gd name="connsiteY50" fmla="*/ 728700 h 1655898"/>
              <a:gd name="connsiteX51" fmla="*/ 1338523 w 1449958"/>
              <a:gd name="connsiteY51" fmla="*/ 728700 h 1655898"/>
              <a:gd name="connsiteX52" fmla="*/ 1338523 w 1449958"/>
              <a:gd name="connsiteY52" fmla="*/ 1393403 h 1655898"/>
            </a:gdLst>
            <a:ahLst/>
            <a:cxnLst/>
            <a:rect l="l" t="t" r="r" b="b"/>
            <a:pathLst>
              <a:path w="1449958" h="1655898">
                <a:moveTo>
                  <a:pt x="1449958" y="669913"/>
                </a:moveTo>
                <a:cubicBezTo>
                  <a:pt x="1449958" y="668610"/>
                  <a:pt x="1449772" y="667308"/>
                  <a:pt x="1449586" y="666192"/>
                </a:cubicBezTo>
                <a:lnTo>
                  <a:pt x="1449586" y="665634"/>
                </a:lnTo>
                <a:cubicBezTo>
                  <a:pt x="1449214" y="663029"/>
                  <a:pt x="1448656" y="660425"/>
                  <a:pt x="1448098" y="658006"/>
                </a:cubicBezTo>
                <a:cubicBezTo>
                  <a:pt x="1447354" y="655402"/>
                  <a:pt x="1446423" y="652797"/>
                  <a:pt x="1445307" y="650379"/>
                </a:cubicBezTo>
                <a:cubicBezTo>
                  <a:pt x="1444749" y="649077"/>
                  <a:pt x="1444191" y="647960"/>
                  <a:pt x="1443633" y="646844"/>
                </a:cubicBezTo>
                <a:cubicBezTo>
                  <a:pt x="1443075" y="645728"/>
                  <a:pt x="1442331" y="644612"/>
                  <a:pt x="1441772" y="643496"/>
                </a:cubicBezTo>
                <a:cubicBezTo>
                  <a:pt x="1441587" y="643310"/>
                  <a:pt x="1441587" y="643124"/>
                  <a:pt x="1441400" y="643124"/>
                </a:cubicBezTo>
                <a:cubicBezTo>
                  <a:pt x="1440842" y="642193"/>
                  <a:pt x="1440098" y="641077"/>
                  <a:pt x="1439354" y="640147"/>
                </a:cubicBezTo>
                <a:cubicBezTo>
                  <a:pt x="1439354" y="640147"/>
                  <a:pt x="1439168" y="639961"/>
                  <a:pt x="1439168" y="639775"/>
                </a:cubicBezTo>
                <a:cubicBezTo>
                  <a:pt x="1438424" y="638845"/>
                  <a:pt x="1437680" y="637729"/>
                  <a:pt x="1436936" y="636798"/>
                </a:cubicBezTo>
                <a:lnTo>
                  <a:pt x="1436378" y="636240"/>
                </a:lnTo>
                <a:cubicBezTo>
                  <a:pt x="1435633" y="635310"/>
                  <a:pt x="1434703" y="634380"/>
                  <a:pt x="1433773" y="633450"/>
                </a:cubicBezTo>
                <a:lnTo>
                  <a:pt x="816136" y="15813"/>
                </a:lnTo>
                <a:cubicBezTo>
                  <a:pt x="815206" y="14883"/>
                  <a:pt x="814276" y="14139"/>
                  <a:pt x="813346" y="13208"/>
                </a:cubicBezTo>
                <a:lnTo>
                  <a:pt x="812788" y="12650"/>
                </a:lnTo>
                <a:lnTo>
                  <a:pt x="809997" y="10418"/>
                </a:lnTo>
                <a:cubicBezTo>
                  <a:pt x="809811" y="10418"/>
                  <a:pt x="809811" y="10232"/>
                  <a:pt x="809625" y="10232"/>
                </a:cubicBezTo>
                <a:cubicBezTo>
                  <a:pt x="808695" y="9488"/>
                  <a:pt x="807765" y="8930"/>
                  <a:pt x="806834" y="8372"/>
                </a:cubicBezTo>
                <a:cubicBezTo>
                  <a:pt x="806649" y="8186"/>
                  <a:pt x="806462" y="8186"/>
                  <a:pt x="806276" y="8000"/>
                </a:cubicBezTo>
                <a:cubicBezTo>
                  <a:pt x="805160" y="7255"/>
                  <a:pt x="804044" y="6697"/>
                  <a:pt x="802928" y="6139"/>
                </a:cubicBezTo>
                <a:lnTo>
                  <a:pt x="802742" y="6139"/>
                </a:lnTo>
                <a:cubicBezTo>
                  <a:pt x="801626" y="5581"/>
                  <a:pt x="800509" y="5023"/>
                  <a:pt x="799207" y="4465"/>
                </a:cubicBezTo>
                <a:lnTo>
                  <a:pt x="799021" y="4465"/>
                </a:lnTo>
                <a:cubicBezTo>
                  <a:pt x="796603" y="3349"/>
                  <a:pt x="793998" y="2418"/>
                  <a:pt x="791580" y="1860"/>
                </a:cubicBezTo>
                <a:lnTo>
                  <a:pt x="791394" y="1860"/>
                </a:lnTo>
                <a:cubicBezTo>
                  <a:pt x="788975" y="1116"/>
                  <a:pt x="786371" y="744"/>
                  <a:pt x="783766" y="372"/>
                </a:cubicBezTo>
                <a:lnTo>
                  <a:pt x="783022" y="372"/>
                </a:lnTo>
                <a:cubicBezTo>
                  <a:pt x="781720" y="186"/>
                  <a:pt x="780604" y="186"/>
                  <a:pt x="779301" y="0"/>
                </a:cubicBezTo>
                <a:lnTo>
                  <a:pt x="261751" y="0"/>
                </a:lnTo>
                <a:cubicBezTo>
                  <a:pt x="117388" y="0"/>
                  <a:pt x="0" y="117388"/>
                  <a:pt x="0" y="261751"/>
                </a:cubicBezTo>
                <a:lnTo>
                  <a:pt x="0" y="1394148"/>
                </a:lnTo>
                <a:cubicBezTo>
                  <a:pt x="0" y="1538511"/>
                  <a:pt x="117388" y="1655899"/>
                  <a:pt x="261751" y="1655899"/>
                </a:cubicBezTo>
                <a:lnTo>
                  <a:pt x="1188207" y="1655899"/>
                </a:lnTo>
                <a:cubicBezTo>
                  <a:pt x="1332570" y="1655899"/>
                  <a:pt x="1449958" y="1538511"/>
                  <a:pt x="1449958" y="1394148"/>
                </a:cubicBezTo>
                <a:lnTo>
                  <a:pt x="1449958" y="672889"/>
                </a:lnTo>
                <a:lnTo>
                  <a:pt x="1449958" y="669913"/>
                </a:lnTo>
                <a:close/>
                <a:moveTo>
                  <a:pt x="832321" y="466948"/>
                </a:moveTo>
                <a:lnTo>
                  <a:pt x="832321" y="189942"/>
                </a:lnTo>
                <a:lnTo>
                  <a:pt x="1259458" y="617079"/>
                </a:lnTo>
                <a:lnTo>
                  <a:pt x="982452" y="617079"/>
                </a:lnTo>
                <a:cubicBezTo>
                  <a:pt x="899666" y="617079"/>
                  <a:pt x="832321" y="549734"/>
                  <a:pt x="832321" y="466948"/>
                </a:cubicBezTo>
                <a:close/>
                <a:moveTo>
                  <a:pt x="1338337" y="1393403"/>
                </a:moveTo>
                <a:cubicBezTo>
                  <a:pt x="1338337" y="1476189"/>
                  <a:pt x="1270992" y="1543534"/>
                  <a:pt x="1188207" y="1543534"/>
                </a:cubicBezTo>
                <a:lnTo>
                  <a:pt x="261751" y="1543534"/>
                </a:lnTo>
                <a:cubicBezTo>
                  <a:pt x="178966" y="1543534"/>
                  <a:pt x="111621" y="1476189"/>
                  <a:pt x="111621" y="1393403"/>
                </a:cubicBezTo>
                <a:lnTo>
                  <a:pt x="111621" y="261007"/>
                </a:lnTo>
                <a:cubicBezTo>
                  <a:pt x="111621" y="178222"/>
                  <a:pt x="178966" y="110877"/>
                  <a:pt x="261751" y="110877"/>
                </a:cubicBezTo>
                <a:lnTo>
                  <a:pt x="720700" y="110877"/>
                </a:lnTo>
                <a:lnTo>
                  <a:pt x="720700" y="466948"/>
                </a:lnTo>
                <a:cubicBezTo>
                  <a:pt x="720700" y="611312"/>
                  <a:pt x="838088" y="728700"/>
                  <a:pt x="982452" y="728700"/>
                </a:cubicBezTo>
                <a:lnTo>
                  <a:pt x="1338523" y="728700"/>
                </a:lnTo>
                <a:lnTo>
                  <a:pt x="1338523" y="1393403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777698" y="2202035"/>
            <a:ext cx="289526" cy="568310"/>
          </a:xfrm>
          <a:prstGeom prst="chevron">
            <a:avLst>
              <a:gd name="adj" fmla="val 63865"/>
            </a:avLst>
          </a:prstGeom>
          <a:solidFill>
            <a:schemeClr val="accent2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760659" y="1788359"/>
            <a:ext cx="1989222" cy="1395662"/>
          </a:xfrm>
          <a:prstGeom prst="chevron">
            <a:avLst>
              <a:gd name="adj" fmla="val 27067"/>
            </a:avLst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8935953" y="1888049"/>
            <a:ext cx="1638635" cy="1196283"/>
          </a:xfrm>
          <a:prstGeom prst="chevron">
            <a:avLst>
              <a:gd name="adj" fmla="val 27067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9533689" y="2271759"/>
            <a:ext cx="443162" cy="428864"/>
          </a:xfrm>
          <a:custGeom>
            <a:avLst/>
            <a:gdLst>
              <a:gd name="connsiteX0" fmla="*/ 695958 w 1660735"/>
              <a:gd name="connsiteY0" fmla="*/ 752512 h 1607157"/>
              <a:gd name="connsiteX1" fmla="*/ 376349 w 1660735"/>
              <a:gd name="connsiteY1" fmla="*/ 752512 h 1607157"/>
              <a:gd name="connsiteX2" fmla="*/ 110505 w 1660735"/>
              <a:gd name="connsiteY2" fmla="*/ 642007 h 1607157"/>
              <a:gd name="connsiteX3" fmla="*/ 0 w 1660735"/>
              <a:gd name="connsiteY3" fmla="*/ 376349 h 1607157"/>
              <a:gd name="connsiteX4" fmla="*/ 110505 w 1660735"/>
              <a:gd name="connsiteY4" fmla="*/ 110505 h 1607157"/>
              <a:gd name="connsiteX5" fmla="*/ 376349 w 1660735"/>
              <a:gd name="connsiteY5" fmla="*/ 0 h 1607157"/>
              <a:gd name="connsiteX6" fmla="*/ 642193 w 1660735"/>
              <a:gd name="connsiteY6" fmla="*/ 110505 h 1607157"/>
              <a:gd name="connsiteX7" fmla="*/ 752698 w 1660735"/>
              <a:gd name="connsiteY7" fmla="*/ 376349 h 1607157"/>
              <a:gd name="connsiteX8" fmla="*/ 752698 w 1660735"/>
              <a:gd name="connsiteY8" fmla="*/ 695958 h 1607157"/>
              <a:gd name="connsiteX9" fmla="*/ 695958 w 1660735"/>
              <a:gd name="connsiteY9" fmla="*/ 752512 h 1607157"/>
              <a:gd name="connsiteX10" fmla="*/ 376349 w 1660735"/>
              <a:gd name="connsiteY10" fmla="*/ 111621 h 1607157"/>
              <a:gd name="connsiteX11" fmla="*/ 111621 w 1660735"/>
              <a:gd name="connsiteY11" fmla="*/ 376349 h 1607157"/>
              <a:gd name="connsiteX12" fmla="*/ 376349 w 1660735"/>
              <a:gd name="connsiteY12" fmla="*/ 641077 h 1607157"/>
              <a:gd name="connsiteX13" fmla="*/ 641077 w 1660735"/>
              <a:gd name="connsiteY13" fmla="*/ 641077 h 1607157"/>
              <a:gd name="connsiteX14" fmla="*/ 641077 w 1660735"/>
              <a:gd name="connsiteY14" fmla="*/ 376349 h 1607157"/>
              <a:gd name="connsiteX15" fmla="*/ 376349 w 1660735"/>
              <a:gd name="connsiteY15" fmla="*/ 111621 h 1607157"/>
              <a:gd name="connsiteX16" fmla="*/ 1284201 w 1660735"/>
              <a:gd name="connsiteY16" fmla="*/ 752512 h 1607157"/>
              <a:gd name="connsiteX17" fmla="*/ 964592 w 1660735"/>
              <a:gd name="connsiteY17" fmla="*/ 752512 h 1607157"/>
              <a:gd name="connsiteX18" fmla="*/ 908038 w 1660735"/>
              <a:gd name="connsiteY18" fmla="*/ 695958 h 1607157"/>
              <a:gd name="connsiteX19" fmla="*/ 908038 w 1660735"/>
              <a:gd name="connsiteY19" fmla="*/ 376349 h 1607157"/>
              <a:gd name="connsiteX20" fmla="*/ 1018543 w 1660735"/>
              <a:gd name="connsiteY20" fmla="*/ 110505 h 1607157"/>
              <a:gd name="connsiteX21" fmla="*/ 1284387 w 1660735"/>
              <a:gd name="connsiteY21" fmla="*/ 0 h 1607157"/>
              <a:gd name="connsiteX22" fmla="*/ 1550231 w 1660735"/>
              <a:gd name="connsiteY22" fmla="*/ 110505 h 1607157"/>
              <a:gd name="connsiteX23" fmla="*/ 1660736 w 1660735"/>
              <a:gd name="connsiteY23" fmla="*/ 376349 h 1607157"/>
              <a:gd name="connsiteX24" fmla="*/ 1550231 w 1660735"/>
              <a:gd name="connsiteY24" fmla="*/ 642193 h 1607157"/>
              <a:gd name="connsiteX25" fmla="*/ 1284201 w 1660735"/>
              <a:gd name="connsiteY25" fmla="*/ 752512 h 1607157"/>
              <a:gd name="connsiteX26" fmla="*/ 1019659 w 1660735"/>
              <a:gd name="connsiteY26" fmla="*/ 640891 h 1607157"/>
              <a:gd name="connsiteX27" fmla="*/ 1284387 w 1660735"/>
              <a:gd name="connsiteY27" fmla="*/ 640891 h 1607157"/>
              <a:gd name="connsiteX28" fmla="*/ 1549115 w 1660735"/>
              <a:gd name="connsiteY28" fmla="*/ 376163 h 1607157"/>
              <a:gd name="connsiteX29" fmla="*/ 1284387 w 1660735"/>
              <a:gd name="connsiteY29" fmla="*/ 111435 h 1607157"/>
              <a:gd name="connsiteX30" fmla="*/ 1019659 w 1660735"/>
              <a:gd name="connsiteY30" fmla="*/ 376163 h 1607157"/>
              <a:gd name="connsiteX31" fmla="*/ 1019659 w 1660735"/>
              <a:gd name="connsiteY31" fmla="*/ 640891 h 1607157"/>
              <a:gd name="connsiteX32" fmla="*/ 376349 w 1660735"/>
              <a:gd name="connsiteY32" fmla="*/ 1607158 h 1607157"/>
              <a:gd name="connsiteX33" fmla="*/ 110505 w 1660735"/>
              <a:gd name="connsiteY33" fmla="*/ 1496653 h 1607157"/>
              <a:gd name="connsiteX34" fmla="*/ 0 w 1660735"/>
              <a:gd name="connsiteY34" fmla="*/ 1230809 h 1607157"/>
              <a:gd name="connsiteX35" fmla="*/ 110505 w 1660735"/>
              <a:gd name="connsiteY35" fmla="*/ 964964 h 1607157"/>
              <a:gd name="connsiteX36" fmla="*/ 376349 w 1660735"/>
              <a:gd name="connsiteY36" fmla="*/ 854459 h 1607157"/>
              <a:gd name="connsiteX37" fmla="*/ 695958 w 1660735"/>
              <a:gd name="connsiteY37" fmla="*/ 854459 h 1607157"/>
              <a:gd name="connsiteX38" fmla="*/ 752512 w 1660735"/>
              <a:gd name="connsiteY38" fmla="*/ 911014 h 1607157"/>
              <a:gd name="connsiteX39" fmla="*/ 752512 w 1660735"/>
              <a:gd name="connsiteY39" fmla="*/ 1230623 h 1607157"/>
              <a:gd name="connsiteX40" fmla="*/ 642007 w 1660735"/>
              <a:gd name="connsiteY40" fmla="*/ 1496467 h 1607157"/>
              <a:gd name="connsiteX41" fmla="*/ 376349 w 1660735"/>
              <a:gd name="connsiteY41" fmla="*/ 1607158 h 1607157"/>
              <a:gd name="connsiteX42" fmla="*/ 376349 w 1660735"/>
              <a:gd name="connsiteY42" fmla="*/ 966267 h 1607157"/>
              <a:gd name="connsiteX43" fmla="*/ 111621 w 1660735"/>
              <a:gd name="connsiteY43" fmla="*/ 1230809 h 1607157"/>
              <a:gd name="connsiteX44" fmla="*/ 376349 w 1660735"/>
              <a:gd name="connsiteY44" fmla="*/ 1495537 h 1607157"/>
              <a:gd name="connsiteX45" fmla="*/ 641077 w 1660735"/>
              <a:gd name="connsiteY45" fmla="*/ 1230809 h 1607157"/>
              <a:gd name="connsiteX46" fmla="*/ 641077 w 1660735"/>
              <a:gd name="connsiteY46" fmla="*/ 966267 h 1607157"/>
              <a:gd name="connsiteX47" fmla="*/ 376349 w 1660735"/>
              <a:gd name="connsiteY47" fmla="*/ 966267 h 1607157"/>
              <a:gd name="connsiteX48" fmla="*/ 1284201 w 1660735"/>
              <a:gd name="connsiteY48" fmla="*/ 1607158 h 1607157"/>
              <a:gd name="connsiteX49" fmla="*/ 1018357 w 1660735"/>
              <a:gd name="connsiteY49" fmla="*/ 1496653 h 1607157"/>
              <a:gd name="connsiteX50" fmla="*/ 907852 w 1660735"/>
              <a:gd name="connsiteY50" fmla="*/ 1230809 h 1607157"/>
              <a:gd name="connsiteX51" fmla="*/ 907852 w 1660735"/>
              <a:gd name="connsiteY51" fmla="*/ 911200 h 1607157"/>
              <a:gd name="connsiteX52" fmla="*/ 964406 w 1660735"/>
              <a:gd name="connsiteY52" fmla="*/ 854646 h 1607157"/>
              <a:gd name="connsiteX53" fmla="*/ 1284015 w 1660735"/>
              <a:gd name="connsiteY53" fmla="*/ 854646 h 1607157"/>
              <a:gd name="connsiteX54" fmla="*/ 1549859 w 1660735"/>
              <a:gd name="connsiteY54" fmla="*/ 965150 h 1607157"/>
              <a:gd name="connsiteX55" fmla="*/ 1660364 w 1660735"/>
              <a:gd name="connsiteY55" fmla="*/ 1230995 h 1607157"/>
              <a:gd name="connsiteX56" fmla="*/ 1550045 w 1660735"/>
              <a:gd name="connsiteY56" fmla="*/ 1496653 h 1607157"/>
              <a:gd name="connsiteX57" fmla="*/ 1284201 w 1660735"/>
              <a:gd name="connsiteY57" fmla="*/ 1607158 h 1607157"/>
              <a:gd name="connsiteX58" fmla="*/ 1019659 w 1660735"/>
              <a:gd name="connsiteY58" fmla="*/ 966267 h 1607157"/>
              <a:gd name="connsiteX59" fmla="*/ 1019659 w 1660735"/>
              <a:gd name="connsiteY59" fmla="*/ 1230995 h 1607157"/>
              <a:gd name="connsiteX60" fmla="*/ 1284387 w 1660735"/>
              <a:gd name="connsiteY60" fmla="*/ 1495723 h 1607157"/>
              <a:gd name="connsiteX61" fmla="*/ 1549115 w 1660735"/>
              <a:gd name="connsiteY61" fmla="*/ 1230995 h 1607157"/>
              <a:gd name="connsiteX62" fmla="*/ 1284387 w 1660735"/>
              <a:gd name="connsiteY62" fmla="*/ 966267 h 1607157"/>
              <a:gd name="connsiteX63" fmla="*/ 1019659 w 1660735"/>
              <a:gd name="connsiteY63" fmla="*/ 966267 h 1607157"/>
            </a:gdLst>
            <a:ahLst/>
            <a:cxnLst/>
            <a:rect l="l" t="t" r="r" b="b"/>
            <a:pathLst>
              <a:path w="1660735" h="1607157">
                <a:moveTo>
                  <a:pt x="695958" y="752512"/>
                </a:moveTo>
                <a:lnTo>
                  <a:pt x="376349" y="752512"/>
                </a:lnTo>
                <a:cubicBezTo>
                  <a:pt x="276262" y="752512"/>
                  <a:pt x="181756" y="713259"/>
                  <a:pt x="110505" y="642007"/>
                </a:cubicBezTo>
                <a:cubicBezTo>
                  <a:pt x="39253" y="570756"/>
                  <a:pt x="0" y="476436"/>
                  <a:pt x="0" y="376349"/>
                </a:cubicBezTo>
                <a:cubicBezTo>
                  <a:pt x="0" y="276262"/>
                  <a:pt x="39253" y="181756"/>
                  <a:pt x="110505" y="110505"/>
                </a:cubicBezTo>
                <a:cubicBezTo>
                  <a:pt x="181756" y="39253"/>
                  <a:pt x="276076" y="0"/>
                  <a:pt x="376349" y="0"/>
                </a:cubicBezTo>
                <a:cubicBezTo>
                  <a:pt x="476436" y="0"/>
                  <a:pt x="570942" y="39253"/>
                  <a:pt x="642193" y="110505"/>
                </a:cubicBezTo>
                <a:cubicBezTo>
                  <a:pt x="713445" y="181756"/>
                  <a:pt x="752698" y="276076"/>
                  <a:pt x="752698" y="376349"/>
                </a:cubicBezTo>
                <a:lnTo>
                  <a:pt x="752698" y="695958"/>
                </a:lnTo>
                <a:cubicBezTo>
                  <a:pt x="752512" y="727211"/>
                  <a:pt x="727211" y="752512"/>
                  <a:pt x="695958" y="752512"/>
                </a:cubicBezTo>
                <a:close/>
                <a:moveTo>
                  <a:pt x="376349" y="111621"/>
                </a:moveTo>
                <a:cubicBezTo>
                  <a:pt x="230498" y="111621"/>
                  <a:pt x="111621" y="230312"/>
                  <a:pt x="111621" y="376349"/>
                </a:cubicBezTo>
                <a:cubicBezTo>
                  <a:pt x="111621" y="522201"/>
                  <a:pt x="230312" y="641077"/>
                  <a:pt x="376349" y="641077"/>
                </a:cubicBezTo>
                <a:lnTo>
                  <a:pt x="641077" y="641077"/>
                </a:lnTo>
                <a:lnTo>
                  <a:pt x="641077" y="376349"/>
                </a:lnTo>
                <a:cubicBezTo>
                  <a:pt x="640891" y="230312"/>
                  <a:pt x="522201" y="111621"/>
                  <a:pt x="376349" y="111621"/>
                </a:cubicBezTo>
                <a:close/>
                <a:moveTo>
                  <a:pt x="1284201" y="752512"/>
                </a:moveTo>
                <a:lnTo>
                  <a:pt x="964592" y="752512"/>
                </a:lnTo>
                <a:cubicBezTo>
                  <a:pt x="933338" y="752512"/>
                  <a:pt x="908038" y="727025"/>
                  <a:pt x="908038" y="695958"/>
                </a:cubicBezTo>
                <a:lnTo>
                  <a:pt x="908038" y="376349"/>
                </a:lnTo>
                <a:cubicBezTo>
                  <a:pt x="908038" y="276262"/>
                  <a:pt x="947291" y="181756"/>
                  <a:pt x="1018543" y="110505"/>
                </a:cubicBezTo>
                <a:cubicBezTo>
                  <a:pt x="1089794" y="39253"/>
                  <a:pt x="1184114" y="0"/>
                  <a:pt x="1284387" y="0"/>
                </a:cubicBezTo>
                <a:cubicBezTo>
                  <a:pt x="1384660" y="0"/>
                  <a:pt x="1478980" y="39253"/>
                  <a:pt x="1550231" y="110505"/>
                </a:cubicBezTo>
                <a:cubicBezTo>
                  <a:pt x="1621482" y="181756"/>
                  <a:pt x="1660736" y="276076"/>
                  <a:pt x="1660736" y="376349"/>
                </a:cubicBezTo>
                <a:cubicBezTo>
                  <a:pt x="1660736" y="476622"/>
                  <a:pt x="1621482" y="570942"/>
                  <a:pt x="1550231" y="642193"/>
                </a:cubicBezTo>
                <a:cubicBezTo>
                  <a:pt x="1478794" y="713259"/>
                  <a:pt x="1384288" y="752512"/>
                  <a:pt x="1284201" y="752512"/>
                </a:cubicBezTo>
                <a:close/>
                <a:moveTo>
                  <a:pt x="1019659" y="640891"/>
                </a:moveTo>
                <a:lnTo>
                  <a:pt x="1284387" y="640891"/>
                </a:lnTo>
                <a:cubicBezTo>
                  <a:pt x="1430238" y="640891"/>
                  <a:pt x="1549115" y="522201"/>
                  <a:pt x="1549115" y="376163"/>
                </a:cubicBezTo>
                <a:cubicBezTo>
                  <a:pt x="1549115" y="230312"/>
                  <a:pt x="1430424" y="111435"/>
                  <a:pt x="1284387" y="111435"/>
                </a:cubicBezTo>
                <a:cubicBezTo>
                  <a:pt x="1138349" y="111435"/>
                  <a:pt x="1019659" y="230125"/>
                  <a:pt x="1019659" y="376163"/>
                </a:cubicBezTo>
                <a:lnTo>
                  <a:pt x="1019659" y="640891"/>
                </a:lnTo>
                <a:close/>
                <a:moveTo>
                  <a:pt x="376349" y="1607158"/>
                </a:moveTo>
                <a:cubicBezTo>
                  <a:pt x="276262" y="1607158"/>
                  <a:pt x="181756" y="1567904"/>
                  <a:pt x="110505" y="1496653"/>
                </a:cubicBezTo>
                <a:cubicBezTo>
                  <a:pt x="39253" y="1425401"/>
                  <a:pt x="0" y="1330896"/>
                  <a:pt x="0" y="1230809"/>
                </a:cubicBezTo>
                <a:cubicBezTo>
                  <a:pt x="0" y="1130722"/>
                  <a:pt x="39253" y="1036216"/>
                  <a:pt x="110505" y="964964"/>
                </a:cubicBezTo>
                <a:cubicBezTo>
                  <a:pt x="181756" y="893713"/>
                  <a:pt x="276076" y="854459"/>
                  <a:pt x="376349" y="854459"/>
                </a:cubicBezTo>
                <a:lnTo>
                  <a:pt x="695958" y="854459"/>
                </a:lnTo>
                <a:cubicBezTo>
                  <a:pt x="727211" y="854459"/>
                  <a:pt x="752512" y="879760"/>
                  <a:pt x="752512" y="911014"/>
                </a:cubicBezTo>
                <a:lnTo>
                  <a:pt x="752512" y="1230623"/>
                </a:lnTo>
                <a:cubicBezTo>
                  <a:pt x="752512" y="1330709"/>
                  <a:pt x="713259" y="1425215"/>
                  <a:pt x="642007" y="1496467"/>
                </a:cubicBezTo>
                <a:cubicBezTo>
                  <a:pt x="570756" y="1567718"/>
                  <a:pt x="476436" y="1607158"/>
                  <a:pt x="376349" y="1607158"/>
                </a:cubicBezTo>
                <a:close/>
                <a:moveTo>
                  <a:pt x="376349" y="966267"/>
                </a:moveTo>
                <a:cubicBezTo>
                  <a:pt x="230312" y="966267"/>
                  <a:pt x="111621" y="1084957"/>
                  <a:pt x="111621" y="1230809"/>
                </a:cubicBezTo>
                <a:cubicBezTo>
                  <a:pt x="111621" y="1376660"/>
                  <a:pt x="230312" y="1495537"/>
                  <a:pt x="376349" y="1495537"/>
                </a:cubicBezTo>
                <a:cubicBezTo>
                  <a:pt x="522201" y="1495537"/>
                  <a:pt x="641077" y="1376846"/>
                  <a:pt x="641077" y="1230809"/>
                </a:cubicBezTo>
                <a:lnTo>
                  <a:pt x="641077" y="966267"/>
                </a:lnTo>
                <a:lnTo>
                  <a:pt x="376349" y="966267"/>
                </a:lnTo>
                <a:close/>
                <a:moveTo>
                  <a:pt x="1284201" y="1607158"/>
                </a:moveTo>
                <a:cubicBezTo>
                  <a:pt x="1184114" y="1607158"/>
                  <a:pt x="1089608" y="1567904"/>
                  <a:pt x="1018357" y="1496653"/>
                </a:cubicBezTo>
                <a:cubicBezTo>
                  <a:pt x="947105" y="1425401"/>
                  <a:pt x="907852" y="1331082"/>
                  <a:pt x="907852" y="1230809"/>
                </a:cubicBezTo>
                <a:lnTo>
                  <a:pt x="907852" y="911200"/>
                </a:lnTo>
                <a:cubicBezTo>
                  <a:pt x="907852" y="879946"/>
                  <a:pt x="933152" y="854646"/>
                  <a:pt x="964406" y="854646"/>
                </a:cubicBezTo>
                <a:lnTo>
                  <a:pt x="1284015" y="854646"/>
                </a:lnTo>
                <a:cubicBezTo>
                  <a:pt x="1384102" y="854646"/>
                  <a:pt x="1478607" y="893899"/>
                  <a:pt x="1549859" y="965150"/>
                </a:cubicBezTo>
                <a:cubicBezTo>
                  <a:pt x="1621110" y="1036402"/>
                  <a:pt x="1660364" y="1130722"/>
                  <a:pt x="1660364" y="1230995"/>
                </a:cubicBezTo>
                <a:cubicBezTo>
                  <a:pt x="1660364" y="1331268"/>
                  <a:pt x="1621296" y="1425401"/>
                  <a:pt x="1550045" y="1496653"/>
                </a:cubicBezTo>
                <a:cubicBezTo>
                  <a:pt x="1478794" y="1567904"/>
                  <a:pt x="1384288" y="1607158"/>
                  <a:pt x="1284201" y="1607158"/>
                </a:cubicBezTo>
                <a:close/>
                <a:moveTo>
                  <a:pt x="1019659" y="966267"/>
                </a:moveTo>
                <a:lnTo>
                  <a:pt x="1019659" y="1230995"/>
                </a:lnTo>
                <a:cubicBezTo>
                  <a:pt x="1019659" y="1376846"/>
                  <a:pt x="1138349" y="1495723"/>
                  <a:pt x="1284387" y="1495723"/>
                </a:cubicBezTo>
                <a:cubicBezTo>
                  <a:pt x="1430424" y="1495723"/>
                  <a:pt x="1549115" y="1377032"/>
                  <a:pt x="1549115" y="1230995"/>
                </a:cubicBezTo>
                <a:cubicBezTo>
                  <a:pt x="1549115" y="1084957"/>
                  <a:pt x="1430424" y="966267"/>
                  <a:pt x="1284387" y="966267"/>
                </a:cubicBezTo>
                <a:lnTo>
                  <a:pt x="1019659" y="966267"/>
                </a:lnTo>
                <a:close/>
              </a:path>
            </a:pathLst>
          </a:custGeom>
          <a:solidFill>
            <a:schemeClr val="bg1"/>
          </a:solidFill>
          <a:ln w="1860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倡议</a:t>
            </a: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 flipH="1">
            <a:off x="7337370" y="1689833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alphaModFix amt="100000"/>
          </a:blip>
          <a:srcRect l="16496" r="16496"/>
          <a:stretch>
            <a:fillRect/>
          </a:stretch>
        </p:blipFill>
        <p:spPr>
          <a:xfrm flipH="1">
            <a:off x="7437158" y="1814373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1" name="标题 1"/>
          <p:cNvSpPr txBox="1"/>
          <p:nvPr/>
        </p:nvSpPr>
        <p:spPr>
          <a:xfrm flipH="1">
            <a:off x="7226343" y="1570338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2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037831" y="3281774"/>
            <a:ext cx="5616542" cy="1735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3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总结与展望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2301025" y="2310610"/>
            <a:ext cx="1994082" cy="7699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PART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2065231" y="2499037"/>
            <a:ext cx="45719" cy="4680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803404" y="1333282"/>
            <a:ext cx="1063803" cy="1747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r">
              <a:lnSpc>
                <a:spcPct val="11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385724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06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1105646" y="3144802"/>
            <a:ext cx="93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 flipV="1">
            <a:off x="1508733" y="3158752"/>
            <a:ext cx="2664000" cy="18000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0644168" y="771200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7114578" y="3759952"/>
            <a:ext cx="4404321" cy="504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478899" y="3759952"/>
            <a:ext cx="648000" cy="50400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7114578" y="1584652"/>
            <a:ext cx="4404321" cy="504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6478899" y="1584652"/>
            <a:ext cx="648000" cy="50400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1296079" y="3759952"/>
            <a:ext cx="4404321" cy="504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660400" y="3759952"/>
            <a:ext cx="648000" cy="50400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1296079" y="1584652"/>
            <a:ext cx="4404321" cy="504000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>
            <a:off x="660400" y="1584652"/>
            <a:ext cx="648000" cy="504000"/>
          </a:xfrm>
          <a:prstGeom prst="rect">
            <a:avLst/>
          </a:prstGeom>
          <a:solidFill>
            <a:schemeClr val="accent1"/>
          </a:solidFill>
          <a:ln cap="sq">
            <a:noFill/>
            <a:prstDash val="solid"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840400" y="2244444"/>
            <a:ext cx="4680000" cy="12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145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三农发展关乎国计民生，是国家稳定、粮食安全、经济发展的基石，解决三农问题是实现中华民族伟大复兴的重要保障。
三农问题解决程度直接影响城乡协调发展、区域均衡发展，推动经济高质量发展，实现共同富裕目标。</a:t>
            </a: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>
            <a:off x="1518239" y="1656652"/>
            <a:ext cx="396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三农发展的重要性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714400" y="1692652"/>
            <a:ext cx="54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6671600" y="2244444"/>
            <a:ext cx="4680000" cy="12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农业现代化成果显著，科技进步贡献率提升，智慧农业广泛应用，农业生产效率大幅提高。
农村建设成效突出，基础设施不断完善，公共服务水平提升，新型农村发展模式涌现，农村面貌焕然一新。</a:t>
            </a: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336738" y="1656652"/>
            <a:ext cx="3960000" cy="360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三农发展的成就</a:t>
            </a: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6532899" y="1692652"/>
            <a:ext cx="54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840400" y="4419747"/>
            <a:ext cx="4680000" cy="12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4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农业面临耕地减少、成本上升、科技应用瓶颈等问题，农村存在空心化、基础设施差距、环境污染等挑战。
农民老龄化严重，技术人才短缺，市场信息获取能力不足，制约农业可持续发展和农村繁荣。</a:t>
            </a: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1518239" y="3831953"/>
            <a:ext cx="396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三农面临的挑战</a:t>
            </a: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14400" y="3867952"/>
            <a:ext cx="54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03</a:t>
            </a: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6671600" y="4419747"/>
            <a:ext cx="4680000" cy="12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kumimoji="1" lang="en-US" altLang="zh-CN" sz="10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政策支持为三农发展提供有力保障，乡村振兴战略、土地流转政策、农业补贴政策等推动农村产业发展和农民增收。
科技创新助力农业现代化，互联网 + 农业、农业科技研发等为农业发展注入新动力，提高农业生产效益。
产业融合拓展农村发展空间，农村一二三产业融合发展，延长产业链，提高农产品附加值，带动农民致富。
人才培养为三农发展提供智力支持，新型职业农民培训、大学生返乡创业扶持等吸引人才投身农村建设。</a:t>
            </a:r>
            <a:endParaRPr kumimoji="1" lang="en-US" altLang="zh-CN" sz="10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22" name="标题 1"/>
          <p:cNvSpPr txBox="1"/>
          <p:nvPr/>
        </p:nvSpPr>
        <p:spPr>
          <a:xfrm>
            <a:off x="7336738" y="3831953"/>
            <a:ext cx="3960000" cy="360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解决三农问题的对策</a:t>
            </a:r>
            <a:endParaRPr kumimoji="1" lang="zh-CN" altLang="en-US"/>
          </a:p>
        </p:txBody>
      </p:sp>
      <p:sp>
        <p:nvSpPr>
          <p:cNvPr id="23" name="标题 1"/>
          <p:cNvSpPr txBox="1"/>
          <p:nvPr/>
        </p:nvSpPr>
        <p:spPr>
          <a:xfrm>
            <a:off x="6532899" y="3867952"/>
            <a:ext cx="540000" cy="28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kumimoji="1" lang="en-US" altLang="zh-CN" sz="20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H" panose="00020600040101010101" charset="-122"/>
                <a:ea typeface="OPPOSans H" panose="00020600040101010101" charset="-122"/>
                <a:cs typeface="OPPOSans H" panose="00020600040101010101" charset="-122"/>
              </a:rPr>
              <a:t>04</a:t>
            </a:r>
            <a:endParaRPr kumimoji="1" lang="zh-CN" altLang="en-US"/>
          </a:p>
        </p:txBody>
      </p:sp>
      <p:sp>
        <p:nvSpPr>
          <p:cNvPr id="24" name="标题 1"/>
          <p:cNvSpPr txBox="1"/>
          <p:nvPr/>
        </p:nvSpPr>
        <p:spPr>
          <a:xfrm>
            <a:off x="1156560" y="23676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32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总结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2700000" scaled="0"/>
          </a:gra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241979" y="257523"/>
            <a:ext cx="11708042" cy="6342954"/>
          </a:xfrm>
          <a:prstGeom prst="roundRect">
            <a:avLst>
              <a:gd name="adj" fmla="val 3190"/>
            </a:avLst>
          </a:prstGeom>
          <a:solidFill>
            <a:schemeClr val="bg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3150870" y="1875790"/>
            <a:ext cx="7593330" cy="1694815"/>
          </a:xfrm>
          <a:prstGeom prst="roundRect">
            <a:avLst>
              <a:gd name="adj" fmla="val 10000"/>
            </a:avLst>
          </a:prstGeom>
          <a:solidFill>
            <a:schemeClr val="tx1">
              <a:lumMod val="25000"/>
              <a:lumOff val="75000"/>
              <a:alpha val="20000"/>
            </a:schemeClr>
          </a:solidFill>
          <a:ln w="605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3366937" y="2593388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08000" tIns="108000" rIns="108000" bIns="10800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6" name="标题 1"/>
          <p:cNvSpPr txBox="1"/>
          <p:nvPr/>
        </p:nvSpPr>
        <p:spPr>
          <a:xfrm>
            <a:off x="3150870" y="3924935"/>
            <a:ext cx="7593330" cy="1842770"/>
          </a:xfrm>
          <a:prstGeom prst="roundRect">
            <a:avLst>
              <a:gd name="adj" fmla="val 10000"/>
            </a:avLst>
          </a:prstGeom>
          <a:solidFill>
            <a:schemeClr val="tx1">
              <a:lumMod val="25000"/>
              <a:lumOff val="75000"/>
              <a:alpha val="20000"/>
            </a:schemeClr>
          </a:solidFill>
          <a:ln w="6055" cap="flat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l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3366937" y="4381512"/>
            <a:ext cx="540000" cy="54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none" lIns="108000" tIns="108000" rIns="108000" bIns="10800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>
            <a:off x="0" y="1168241"/>
            <a:ext cx="2616360" cy="5207319"/>
          </a:xfrm>
          <a:custGeom>
            <a:avLst/>
            <a:gdLst>
              <a:gd name="connsiteX0" fmla="*/ 0 w 2286000"/>
              <a:gd name="connsiteY0" fmla="*/ 0 h 4572000"/>
              <a:gd name="connsiteX1" fmla="*/ 2286000 w 2286000"/>
              <a:gd name="connsiteY1" fmla="*/ 2286000 h 4572000"/>
              <a:gd name="connsiteX2" fmla="*/ 0 w 2286000"/>
              <a:gd name="connsiteY2" fmla="*/ 4572000 h 4572000"/>
            </a:gdLst>
            <a:ahLst/>
            <a:cxnLst/>
            <a:rect l="l" t="t" r="r" b="b"/>
            <a:pathLst>
              <a:path w="2286000" h="4572000">
                <a:moveTo>
                  <a:pt x="0" y="0"/>
                </a:moveTo>
                <a:cubicBezTo>
                  <a:pt x="1262523" y="0"/>
                  <a:pt x="2286000" y="1023477"/>
                  <a:pt x="2286000" y="2286000"/>
                </a:cubicBezTo>
                <a:cubicBezTo>
                  <a:pt x="2286000" y="3548523"/>
                  <a:pt x="1262523" y="4572000"/>
                  <a:pt x="0" y="457200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/>
          </a:ln>
        </p:spPr>
        <p:txBody>
          <a:bodyPr vert="horz" wrap="square" lIns="91440" tIns="9360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9" name="标题 1"/>
          <p:cNvSpPr txBox="1"/>
          <p:nvPr/>
        </p:nvSpPr>
        <p:spPr>
          <a:xfrm>
            <a:off x="3935734" y="1988563"/>
            <a:ext cx="6603998" cy="3315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未来三农美好愿景</a:t>
            </a:r>
            <a:endParaRPr kumimoji="1" lang="zh-CN" altLang="en-US"/>
          </a:p>
        </p:txBody>
      </p:sp>
      <p:sp>
        <p:nvSpPr>
          <p:cNvPr id="10" name="标题 1"/>
          <p:cNvSpPr txBox="1"/>
          <p:nvPr/>
        </p:nvSpPr>
        <p:spPr>
          <a:xfrm>
            <a:off x="3935734" y="2407663"/>
            <a:ext cx="6629398" cy="750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未来农业强，科技进步引领农业高质量发展，实现智能化、绿色化生产，保障国家粮食安全。
农村美，基础设施完善，公共服务均等化，生态环境优美，乡村文化繁荣，成为宜居宜业的美丽家园。
农民富，收入水平大幅提升，生活品质显著提高，共享改革发展成果，实现共同富裕。</a:t>
            </a:r>
            <a:endParaRPr kumimoji="1" lang="en-US" altLang="zh-CN" sz="12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4012569" y="3932933"/>
            <a:ext cx="6603998" cy="3315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共同努力推动三农发展</a:t>
            </a: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4012569" y="4352033"/>
            <a:ext cx="6629398" cy="7506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t"/>
          <a:lstStyle/>
          <a:p>
            <a:pPr algn="l">
              <a:lnSpc>
                <a:spcPct val="150000"/>
              </a:lnSpc>
            </a:pPr>
            <a:r>
              <a:rPr kumimoji="1" lang="en-US" altLang="zh-CN" sz="1200">
                <a:ln w="12700">
                  <a:noFill/>
                </a:ln>
                <a:solidFill>
                  <a:srgbClr val="262626">
                    <a:alpha val="100000"/>
                  </a:srgbClr>
                </a:solidFill>
                <a:latin typeface="Source Han Sans" panose="020B0400000000000000" charset="-122"/>
                <a:ea typeface="Source Han Sans" panose="020B0400000000000000" charset="-122"/>
                <a:cs typeface="Source Han Sans" panose="020B0400000000000000" charset="-122"/>
              </a:rPr>
              <a:t>政府要加大政策支持力度，完善基础设施建设，优化公共服务供给，为三农发展创造良好环境。
企业要积极参与农村产业发展，投资兴业，带动农民增收致富，推动农村经济繁荣。
大学生要发挥知识优势，投身三农领域创业就业，为乡村振兴注入新活力，贡献青春力量。
农民要提高自身素质，积极参与产业发展，依靠勤劳智慧创造美好生活，共同推动三农事业持续发展。</a:t>
            </a:r>
            <a:endParaRPr kumimoji="1" lang="en-US" altLang="zh-CN" sz="1200">
              <a:ln w="12700">
                <a:noFill/>
              </a:ln>
              <a:solidFill>
                <a:srgbClr val="262626">
                  <a:alpha val="100000"/>
                </a:srgbClr>
              </a:solidFill>
              <a:latin typeface="Source Han Sans" panose="020B0400000000000000" charset="-122"/>
              <a:ea typeface="Source Han Sans" panose="020B0400000000000000" charset="-122"/>
              <a:cs typeface="Source Han Sans" panose="020B0400000000000000" charset="-122"/>
            </a:endParaRPr>
          </a:p>
        </p:txBody>
      </p:sp>
      <p:sp>
        <p:nvSpPr>
          <p:cNvPr id="13" name="标题 1"/>
          <p:cNvSpPr txBox="1"/>
          <p:nvPr/>
        </p:nvSpPr>
        <p:spPr>
          <a:xfrm>
            <a:off x="3326769" y="2694048"/>
            <a:ext cx="584198" cy="3315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01</a:t>
            </a: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3326769" y="4484748"/>
            <a:ext cx="584198" cy="33158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kumimoji="1" lang="en-US" altLang="zh-CN" sz="16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B" panose="00020600040101010101" charset="-122"/>
                <a:ea typeface="OPPOSans B" panose="00020600040101010101" charset="-122"/>
                <a:cs typeface="OPPOSans B" panose="00020600040101010101" charset="-122"/>
              </a:rPr>
              <a:t>02</a:t>
            </a:r>
            <a:endParaRPr kumimoji="1" lang="zh-CN" altLang="en-US"/>
          </a:p>
        </p:txBody>
      </p:sp>
      <p:sp>
        <p:nvSpPr>
          <p:cNvPr id="15" name="标题 1"/>
          <p:cNvSpPr txBox="1"/>
          <p:nvPr/>
        </p:nvSpPr>
        <p:spPr>
          <a:xfrm>
            <a:off x="1156560" y="362498"/>
            <a:ext cx="10867800" cy="432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kumimoji="1" lang="en-US" altLang="zh-CN" sz="4800">
                <a:ln w="12700">
                  <a:noFill/>
                </a:ln>
                <a:solidFill>
                  <a:srgbClr val="000000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展望</a:t>
            </a:r>
            <a:endParaRPr kumimoji="1" lang="en-US" altLang="zh-CN" sz="4800">
              <a:ln w="12700">
                <a:noFill/>
              </a:ln>
              <a:solidFill>
                <a:srgbClr val="000000">
                  <a:alpha val="100000"/>
                </a:srgbClr>
              </a:solidFill>
              <a:latin typeface="Source Han Sans CN Bold" panose="020B0800000000000000" charset="-122"/>
              <a:ea typeface="Source Han Sans CN Bold" panose="020B0800000000000000" charset="-122"/>
              <a:cs typeface="Source Han Sans CN Bold" panose="020B0800000000000000" charset="-122"/>
            </a:endParaRPr>
          </a:p>
        </p:txBody>
      </p:sp>
      <p:sp>
        <p:nvSpPr>
          <p:cNvPr id="16" name="标题 1"/>
          <p:cNvSpPr txBox="1"/>
          <p:nvPr/>
        </p:nvSpPr>
        <p:spPr>
          <a:xfrm>
            <a:off x="785799" y="362768"/>
            <a:ext cx="180000" cy="180000"/>
          </a:xfrm>
          <a:prstGeom prst="ellipse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539198" y="380768"/>
            <a:ext cx="144000" cy="144000"/>
          </a:xfrm>
          <a:prstGeom prst="ellipse">
            <a:avLst/>
          </a:prstGeom>
          <a:solidFill>
            <a:schemeClr val="accent1">
              <a:alpha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328597" y="398768"/>
            <a:ext cx="108000" cy="108000"/>
          </a:xfrm>
          <a:prstGeom prst="ellipse">
            <a:avLst/>
          </a:prstGeom>
          <a:solidFill>
            <a:schemeClr val="accent1">
              <a:alpha val="2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/>
        </p:nvSpPr>
        <p:spPr>
          <a:xfrm>
            <a:off x="0" y="3428484"/>
            <a:ext cx="12192000" cy="3430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0" y="0"/>
            <a:ext cx="12192000" cy="3430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4" name="标题 1"/>
          <p:cNvSpPr txBox="1"/>
          <p:nvPr/>
        </p:nvSpPr>
        <p:spPr>
          <a:xfrm>
            <a:off x="441767" y="365760"/>
            <a:ext cx="11308466" cy="6126480"/>
          </a:xfrm>
          <a:prstGeom prst="roundRect">
            <a:avLst>
              <a:gd name="adj" fmla="val 3190"/>
            </a:avLst>
          </a:prstGeom>
          <a:solidFill>
            <a:schemeClr val="bg1">
              <a:alpha val="70000"/>
            </a:schemeClr>
          </a:solidFill>
          <a:ln w="12700" cap="sq">
            <a:noFill/>
            <a:miter/>
          </a:ln>
          <a:effectLst>
            <a:outerShdw blurRad="63500" algn="ctr" rotWithShape="0">
              <a:schemeClr val="accent1">
                <a:lumMod val="50000"/>
                <a:alpha val="40000"/>
              </a:schemeClr>
            </a:outerShdw>
          </a:effectLst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5" name="标题 1"/>
          <p:cNvSpPr txBox="1"/>
          <p:nvPr/>
        </p:nvSpPr>
        <p:spPr>
          <a:xfrm>
            <a:off x="613378" y="555815"/>
            <a:ext cx="10965244" cy="5746371"/>
          </a:xfrm>
          <a:prstGeom prst="rect">
            <a:avLst/>
          </a:prstGeom>
          <a:solidFill>
            <a:schemeClr val="bg1">
              <a:alpha val="90000"/>
            </a:schemeClr>
          </a:solidFill>
          <a:ln w="25400" cap="sq">
            <a:solidFill>
              <a:schemeClr val="accent1"/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7" name="标题 1"/>
          <p:cNvSpPr txBox="1"/>
          <p:nvPr/>
        </p:nvSpPr>
        <p:spPr>
          <a:xfrm>
            <a:off x="835584" y="1708395"/>
            <a:ext cx="3918799" cy="3918799"/>
          </a:xfrm>
          <a:prstGeom prst="round2DiagRect">
            <a:avLst>
              <a:gd name="adj1" fmla="val 29139"/>
              <a:gd name="adj2" fmla="val 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8" name="标题 1"/>
          <p:cNvSpPr txBox="1"/>
          <p:nvPr/>
        </p:nvSpPr>
        <p:spPr>
          <a:xfrm flipV="1">
            <a:off x="10606819" y="5762565"/>
            <a:ext cx="612001" cy="347695"/>
          </a:xfrm>
          <a:custGeom>
            <a:avLst/>
            <a:gdLst>
              <a:gd name="connsiteX0" fmla="*/ 233120 w 612001"/>
              <a:gd name="connsiteY0" fmla="*/ 324834 h 347695"/>
              <a:gd name="connsiteX1" fmla="*/ 233120 w 612001"/>
              <a:gd name="connsiteY1" fmla="*/ 324835 h 347695"/>
              <a:gd name="connsiteX2" fmla="*/ 233120 w 612001"/>
              <a:gd name="connsiteY2" fmla="*/ 324835 h 347695"/>
              <a:gd name="connsiteX3" fmla="*/ 255980 w 612001"/>
              <a:gd name="connsiteY3" fmla="*/ 301975 h 347695"/>
              <a:gd name="connsiteX4" fmla="*/ 354261 w 612001"/>
              <a:gd name="connsiteY4" fmla="*/ 301975 h 347695"/>
              <a:gd name="connsiteX5" fmla="*/ 377121 w 612001"/>
              <a:gd name="connsiteY5" fmla="*/ 324835 h 347695"/>
              <a:gd name="connsiteX6" fmla="*/ 377120 w 612001"/>
              <a:gd name="connsiteY6" fmla="*/ 324835 h 347695"/>
              <a:gd name="connsiteX7" fmla="*/ 354260 w 612001"/>
              <a:gd name="connsiteY7" fmla="*/ 347695 h 347695"/>
              <a:gd name="connsiteX8" fmla="*/ 255980 w 612001"/>
              <a:gd name="connsiteY8" fmla="*/ 347694 h 347695"/>
              <a:gd name="connsiteX9" fmla="*/ 239816 w 612001"/>
              <a:gd name="connsiteY9" fmla="*/ 340998 h 347695"/>
              <a:gd name="connsiteX10" fmla="*/ 233120 w 612001"/>
              <a:gd name="connsiteY10" fmla="*/ 324835 h 347695"/>
              <a:gd name="connsiteX11" fmla="*/ 239816 w 612001"/>
              <a:gd name="connsiteY11" fmla="*/ 308671 h 347695"/>
              <a:gd name="connsiteX12" fmla="*/ 255980 w 612001"/>
              <a:gd name="connsiteY12" fmla="*/ 301975 h 347695"/>
              <a:gd name="connsiteX13" fmla="*/ 161120 w 612001"/>
              <a:gd name="connsiteY13" fmla="*/ 224175 h 347695"/>
              <a:gd name="connsiteX14" fmla="*/ 161120 w 612001"/>
              <a:gd name="connsiteY14" fmla="*/ 224176 h 347695"/>
              <a:gd name="connsiteX15" fmla="*/ 161120 w 612001"/>
              <a:gd name="connsiteY15" fmla="*/ 224176 h 347695"/>
              <a:gd name="connsiteX16" fmla="*/ 183980 w 612001"/>
              <a:gd name="connsiteY16" fmla="*/ 201316 h 347695"/>
              <a:gd name="connsiteX17" fmla="*/ 426261 w 612001"/>
              <a:gd name="connsiteY17" fmla="*/ 201316 h 347695"/>
              <a:gd name="connsiteX18" fmla="*/ 449121 w 612001"/>
              <a:gd name="connsiteY18" fmla="*/ 224176 h 347695"/>
              <a:gd name="connsiteX19" fmla="*/ 449120 w 612001"/>
              <a:gd name="connsiteY19" fmla="*/ 224176 h 347695"/>
              <a:gd name="connsiteX20" fmla="*/ 426260 w 612001"/>
              <a:gd name="connsiteY20" fmla="*/ 247036 h 347695"/>
              <a:gd name="connsiteX21" fmla="*/ 183980 w 612001"/>
              <a:gd name="connsiteY21" fmla="*/ 247035 h 347695"/>
              <a:gd name="connsiteX22" fmla="*/ 167816 w 612001"/>
              <a:gd name="connsiteY22" fmla="*/ 240339 h 347695"/>
              <a:gd name="connsiteX23" fmla="*/ 161120 w 612001"/>
              <a:gd name="connsiteY23" fmla="*/ 224176 h 347695"/>
              <a:gd name="connsiteX24" fmla="*/ 167816 w 612001"/>
              <a:gd name="connsiteY24" fmla="*/ 208012 h 347695"/>
              <a:gd name="connsiteX25" fmla="*/ 183980 w 612001"/>
              <a:gd name="connsiteY25" fmla="*/ 201316 h 347695"/>
              <a:gd name="connsiteX26" fmla="*/ 71120 w 612001"/>
              <a:gd name="connsiteY26" fmla="*/ 123517 h 347695"/>
              <a:gd name="connsiteX27" fmla="*/ 71120 w 612001"/>
              <a:gd name="connsiteY27" fmla="*/ 123518 h 347695"/>
              <a:gd name="connsiteX28" fmla="*/ 71120 w 612001"/>
              <a:gd name="connsiteY28" fmla="*/ 123518 h 347695"/>
              <a:gd name="connsiteX29" fmla="*/ 93980 w 612001"/>
              <a:gd name="connsiteY29" fmla="*/ 100658 h 347695"/>
              <a:gd name="connsiteX30" fmla="*/ 516261 w 612001"/>
              <a:gd name="connsiteY30" fmla="*/ 100658 h 347695"/>
              <a:gd name="connsiteX31" fmla="*/ 539121 w 612001"/>
              <a:gd name="connsiteY31" fmla="*/ 123518 h 347695"/>
              <a:gd name="connsiteX32" fmla="*/ 539120 w 612001"/>
              <a:gd name="connsiteY32" fmla="*/ 123518 h 347695"/>
              <a:gd name="connsiteX33" fmla="*/ 516260 w 612001"/>
              <a:gd name="connsiteY33" fmla="*/ 146378 h 347695"/>
              <a:gd name="connsiteX34" fmla="*/ 93980 w 612001"/>
              <a:gd name="connsiteY34" fmla="*/ 146377 h 347695"/>
              <a:gd name="connsiteX35" fmla="*/ 77816 w 612001"/>
              <a:gd name="connsiteY35" fmla="*/ 139681 h 347695"/>
              <a:gd name="connsiteX36" fmla="*/ 71120 w 612001"/>
              <a:gd name="connsiteY36" fmla="*/ 123518 h 347695"/>
              <a:gd name="connsiteX37" fmla="*/ 77816 w 612001"/>
              <a:gd name="connsiteY37" fmla="*/ 107354 h 347695"/>
              <a:gd name="connsiteX38" fmla="*/ 93980 w 612001"/>
              <a:gd name="connsiteY38" fmla="*/ 100658 h 347695"/>
              <a:gd name="connsiteX39" fmla="*/ 0 w 612001"/>
              <a:gd name="connsiteY39" fmla="*/ 22859 h 347695"/>
              <a:gd name="connsiteX40" fmla="*/ 0 w 612001"/>
              <a:gd name="connsiteY40" fmla="*/ 22860 h 347695"/>
              <a:gd name="connsiteX41" fmla="*/ 0 w 612001"/>
              <a:gd name="connsiteY41" fmla="*/ 22860 h 347695"/>
              <a:gd name="connsiteX42" fmla="*/ 22860 w 612001"/>
              <a:gd name="connsiteY42" fmla="*/ 0 h 347695"/>
              <a:gd name="connsiteX43" fmla="*/ 589141 w 612001"/>
              <a:gd name="connsiteY43" fmla="*/ 0 h 347695"/>
              <a:gd name="connsiteX44" fmla="*/ 612001 w 612001"/>
              <a:gd name="connsiteY44" fmla="*/ 22860 h 347695"/>
              <a:gd name="connsiteX45" fmla="*/ 612000 w 612001"/>
              <a:gd name="connsiteY45" fmla="*/ 22860 h 347695"/>
              <a:gd name="connsiteX46" fmla="*/ 589140 w 612001"/>
              <a:gd name="connsiteY46" fmla="*/ 45720 h 347695"/>
              <a:gd name="connsiteX47" fmla="*/ 22860 w 612001"/>
              <a:gd name="connsiteY47" fmla="*/ 45719 h 347695"/>
              <a:gd name="connsiteX48" fmla="*/ 6696 w 612001"/>
              <a:gd name="connsiteY48" fmla="*/ 39023 h 347695"/>
              <a:gd name="connsiteX49" fmla="*/ 0 w 612001"/>
              <a:gd name="connsiteY49" fmla="*/ 22860 h 347695"/>
              <a:gd name="connsiteX50" fmla="*/ 6696 w 612001"/>
              <a:gd name="connsiteY50" fmla="*/ 6696 h 347695"/>
              <a:gd name="connsiteX51" fmla="*/ 22860 w 612001"/>
              <a:gd name="connsiteY51" fmla="*/ 0 h 347695"/>
            </a:gdLst>
            <a:ahLst/>
            <a:cxnLst/>
            <a:rect l="l" t="t" r="r" b="b"/>
            <a:pathLst>
              <a:path w="612001" h="347695">
                <a:moveTo>
                  <a:pt x="233120" y="324834"/>
                </a:moveTo>
                <a:lnTo>
                  <a:pt x="233120" y="324835"/>
                </a:lnTo>
                <a:lnTo>
                  <a:pt x="233120" y="324835"/>
                </a:lnTo>
                <a:close/>
                <a:moveTo>
                  <a:pt x="255980" y="301975"/>
                </a:moveTo>
                <a:lnTo>
                  <a:pt x="354261" y="301975"/>
                </a:lnTo>
                <a:cubicBezTo>
                  <a:pt x="366886" y="301975"/>
                  <a:pt x="377121" y="312210"/>
                  <a:pt x="377121" y="324835"/>
                </a:cubicBezTo>
                <a:lnTo>
                  <a:pt x="377120" y="324835"/>
                </a:lnTo>
                <a:cubicBezTo>
                  <a:pt x="377120" y="337460"/>
                  <a:pt x="366885" y="347695"/>
                  <a:pt x="354260" y="347695"/>
                </a:cubicBezTo>
                <a:lnTo>
                  <a:pt x="255980" y="347694"/>
                </a:lnTo>
                <a:cubicBezTo>
                  <a:pt x="249668" y="347694"/>
                  <a:pt x="243953" y="345135"/>
                  <a:pt x="239816" y="340998"/>
                </a:cubicBezTo>
                <a:lnTo>
                  <a:pt x="233120" y="324835"/>
                </a:lnTo>
                <a:lnTo>
                  <a:pt x="239816" y="308671"/>
                </a:lnTo>
                <a:cubicBezTo>
                  <a:pt x="243953" y="304534"/>
                  <a:pt x="249668" y="301975"/>
                  <a:pt x="255980" y="301975"/>
                </a:cubicBezTo>
                <a:close/>
                <a:moveTo>
                  <a:pt x="161120" y="224175"/>
                </a:moveTo>
                <a:lnTo>
                  <a:pt x="161120" y="224176"/>
                </a:lnTo>
                <a:lnTo>
                  <a:pt x="161120" y="224176"/>
                </a:lnTo>
                <a:close/>
                <a:moveTo>
                  <a:pt x="183980" y="201316"/>
                </a:moveTo>
                <a:lnTo>
                  <a:pt x="426261" y="201316"/>
                </a:lnTo>
                <a:cubicBezTo>
                  <a:pt x="438886" y="201316"/>
                  <a:pt x="449121" y="211551"/>
                  <a:pt x="449121" y="224176"/>
                </a:cubicBezTo>
                <a:lnTo>
                  <a:pt x="449120" y="224176"/>
                </a:lnTo>
                <a:cubicBezTo>
                  <a:pt x="449120" y="236801"/>
                  <a:pt x="438885" y="247036"/>
                  <a:pt x="426260" y="247036"/>
                </a:cubicBezTo>
                <a:lnTo>
                  <a:pt x="183980" y="247035"/>
                </a:lnTo>
                <a:cubicBezTo>
                  <a:pt x="177668" y="247035"/>
                  <a:pt x="171953" y="244476"/>
                  <a:pt x="167816" y="240339"/>
                </a:cubicBezTo>
                <a:lnTo>
                  <a:pt x="161120" y="224176"/>
                </a:lnTo>
                <a:lnTo>
                  <a:pt x="167816" y="208012"/>
                </a:lnTo>
                <a:cubicBezTo>
                  <a:pt x="171953" y="203875"/>
                  <a:pt x="177668" y="201316"/>
                  <a:pt x="183980" y="201316"/>
                </a:cubicBezTo>
                <a:close/>
                <a:moveTo>
                  <a:pt x="71120" y="123517"/>
                </a:moveTo>
                <a:lnTo>
                  <a:pt x="71120" y="123518"/>
                </a:lnTo>
                <a:lnTo>
                  <a:pt x="71120" y="123518"/>
                </a:lnTo>
                <a:close/>
                <a:moveTo>
                  <a:pt x="93980" y="100658"/>
                </a:moveTo>
                <a:lnTo>
                  <a:pt x="516261" y="100658"/>
                </a:lnTo>
                <a:cubicBezTo>
                  <a:pt x="528886" y="100658"/>
                  <a:pt x="539121" y="110893"/>
                  <a:pt x="539121" y="123518"/>
                </a:cubicBezTo>
                <a:lnTo>
                  <a:pt x="539120" y="123518"/>
                </a:lnTo>
                <a:cubicBezTo>
                  <a:pt x="539120" y="136143"/>
                  <a:pt x="528885" y="146378"/>
                  <a:pt x="516260" y="146378"/>
                </a:cubicBezTo>
                <a:lnTo>
                  <a:pt x="93980" y="146377"/>
                </a:lnTo>
                <a:cubicBezTo>
                  <a:pt x="87668" y="146377"/>
                  <a:pt x="81953" y="143818"/>
                  <a:pt x="77816" y="139681"/>
                </a:cubicBezTo>
                <a:lnTo>
                  <a:pt x="71120" y="123518"/>
                </a:lnTo>
                <a:lnTo>
                  <a:pt x="77816" y="107354"/>
                </a:lnTo>
                <a:cubicBezTo>
                  <a:pt x="81953" y="103217"/>
                  <a:pt x="87668" y="100658"/>
                  <a:pt x="93980" y="100658"/>
                </a:cubicBezTo>
                <a:close/>
                <a:moveTo>
                  <a:pt x="0" y="22859"/>
                </a:moveTo>
                <a:lnTo>
                  <a:pt x="0" y="22860"/>
                </a:lnTo>
                <a:lnTo>
                  <a:pt x="0" y="22860"/>
                </a:lnTo>
                <a:close/>
                <a:moveTo>
                  <a:pt x="22860" y="0"/>
                </a:moveTo>
                <a:lnTo>
                  <a:pt x="589141" y="0"/>
                </a:lnTo>
                <a:cubicBezTo>
                  <a:pt x="601766" y="0"/>
                  <a:pt x="612001" y="10235"/>
                  <a:pt x="612001" y="22860"/>
                </a:cubicBezTo>
                <a:lnTo>
                  <a:pt x="612000" y="22860"/>
                </a:lnTo>
                <a:cubicBezTo>
                  <a:pt x="612000" y="35485"/>
                  <a:pt x="601765" y="45720"/>
                  <a:pt x="589140" y="45720"/>
                </a:cubicBezTo>
                <a:lnTo>
                  <a:pt x="22860" y="45719"/>
                </a:lnTo>
                <a:cubicBezTo>
                  <a:pt x="16548" y="45719"/>
                  <a:pt x="10833" y="43160"/>
                  <a:pt x="6696" y="39023"/>
                </a:cubicBezTo>
                <a:lnTo>
                  <a:pt x="0" y="22860"/>
                </a:lnTo>
                <a:lnTo>
                  <a:pt x="6696" y="6696"/>
                </a:lnTo>
                <a:cubicBezTo>
                  <a:pt x="10833" y="2559"/>
                  <a:pt x="16548" y="0"/>
                  <a:pt x="22860" y="0"/>
                </a:cubicBez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alphaModFix amt="100000"/>
          </a:blip>
          <a:srcRect l="21823" r="21823"/>
          <a:stretch>
            <a:fillRect/>
          </a:stretch>
        </p:blipFill>
        <p:spPr>
          <a:xfrm>
            <a:off x="944855" y="1832935"/>
            <a:ext cx="3709740" cy="3689765"/>
          </a:xfrm>
          <a:custGeom>
            <a:avLst/>
            <a:gdLst>
              <a:gd name="connsiteX0" fmla="*/ 846308 w 3522516"/>
              <a:gd name="connsiteY0" fmla="*/ 0 h 3503549"/>
              <a:gd name="connsiteX1" fmla="*/ 3522516 w 3522516"/>
              <a:gd name="connsiteY1" fmla="*/ 0 h 3503549"/>
              <a:gd name="connsiteX2" fmla="*/ 3522516 w 3522516"/>
              <a:gd name="connsiteY2" fmla="*/ 2479318 h 3503549"/>
              <a:gd name="connsiteX3" fmla="*/ 2601036 w 3522516"/>
              <a:gd name="connsiteY3" fmla="*/ 3500445 h 3503549"/>
              <a:gd name="connsiteX4" fmla="*/ 2539559 w 3522516"/>
              <a:gd name="connsiteY4" fmla="*/ 3503549 h 3503549"/>
              <a:gd name="connsiteX5" fmla="*/ 0 w 3522516"/>
              <a:gd name="connsiteY5" fmla="*/ 3503549 h 3503549"/>
              <a:gd name="connsiteX6" fmla="*/ 0 w 3522516"/>
              <a:gd name="connsiteY6" fmla="*/ 1009654 h 3503549"/>
              <a:gd name="connsiteX7" fmla="*/ 819566 w 3522516"/>
              <a:gd name="connsiteY7" fmla="*/ 4081 h 3503549"/>
            </a:gdLst>
            <a:ahLst/>
            <a:cxnLst/>
            <a:rect l="l" t="t" r="r" b="b"/>
            <a:pathLst>
              <a:path w="3522516" h="3503549">
                <a:moveTo>
                  <a:pt x="846308" y="0"/>
                </a:moveTo>
                <a:lnTo>
                  <a:pt x="3522516" y="0"/>
                </a:lnTo>
                <a:lnTo>
                  <a:pt x="3522516" y="2479318"/>
                </a:lnTo>
                <a:cubicBezTo>
                  <a:pt x="3522516" y="3010767"/>
                  <a:pt x="3118617" y="3447882"/>
                  <a:pt x="2601036" y="3500445"/>
                </a:cubicBezTo>
                <a:lnTo>
                  <a:pt x="2539559" y="3503549"/>
                </a:lnTo>
                <a:lnTo>
                  <a:pt x="0" y="3503549"/>
                </a:lnTo>
                <a:lnTo>
                  <a:pt x="0" y="1009654"/>
                </a:lnTo>
                <a:cubicBezTo>
                  <a:pt x="0" y="513635"/>
                  <a:pt x="351841" y="99792"/>
                  <a:pt x="819566" y="4081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0" name="标题 1"/>
          <p:cNvSpPr txBox="1"/>
          <p:nvPr/>
        </p:nvSpPr>
        <p:spPr>
          <a:xfrm rot="2700000">
            <a:off x="-296835" y="5962354"/>
            <a:ext cx="1636037" cy="1091429"/>
          </a:xfrm>
          <a:custGeom>
            <a:avLst/>
            <a:gdLst>
              <a:gd name="connsiteX0" fmla="*/ 580950 w 1636037"/>
              <a:gd name="connsiteY0" fmla="*/ 1045710 h 1091429"/>
              <a:gd name="connsiteX1" fmla="*/ 827293 w 1636037"/>
              <a:gd name="connsiteY1" fmla="*/ 1045710 h 1091429"/>
              <a:gd name="connsiteX2" fmla="*/ 781574 w 1636037"/>
              <a:gd name="connsiteY2" fmla="*/ 1091429 h 1091429"/>
              <a:gd name="connsiteX3" fmla="*/ 626669 w 1636037"/>
              <a:gd name="connsiteY3" fmla="*/ 1091429 h 1091429"/>
              <a:gd name="connsiteX4" fmla="*/ 464760 w 1636037"/>
              <a:gd name="connsiteY4" fmla="*/ 929520 h 1091429"/>
              <a:gd name="connsiteX5" fmla="*/ 943482 w 1636037"/>
              <a:gd name="connsiteY5" fmla="*/ 929520 h 1091429"/>
              <a:gd name="connsiteX6" fmla="*/ 897763 w 1636037"/>
              <a:gd name="connsiteY6" fmla="*/ 975239 h 1091429"/>
              <a:gd name="connsiteX7" fmla="*/ 510478 w 1636037"/>
              <a:gd name="connsiteY7" fmla="*/ 975239 h 1091429"/>
              <a:gd name="connsiteX8" fmla="*/ 348571 w 1636037"/>
              <a:gd name="connsiteY8" fmla="*/ 813330 h 1091429"/>
              <a:gd name="connsiteX9" fmla="*/ 1059674 w 1636037"/>
              <a:gd name="connsiteY9" fmla="*/ 813330 h 1091429"/>
              <a:gd name="connsiteX10" fmla="*/ 1013955 w 1636037"/>
              <a:gd name="connsiteY10" fmla="*/ 859049 h 1091429"/>
              <a:gd name="connsiteX11" fmla="*/ 394290 w 1636037"/>
              <a:gd name="connsiteY11" fmla="*/ 859049 h 1091429"/>
              <a:gd name="connsiteX12" fmla="*/ 232380 w 1636037"/>
              <a:gd name="connsiteY12" fmla="*/ 697140 h 1091429"/>
              <a:gd name="connsiteX13" fmla="*/ 1175863 w 1636037"/>
              <a:gd name="connsiteY13" fmla="*/ 697140 h 1091429"/>
              <a:gd name="connsiteX14" fmla="*/ 1130144 w 1636037"/>
              <a:gd name="connsiteY14" fmla="*/ 742859 h 1091429"/>
              <a:gd name="connsiteX15" fmla="*/ 278099 w 1636037"/>
              <a:gd name="connsiteY15" fmla="*/ 742859 h 1091429"/>
              <a:gd name="connsiteX16" fmla="*/ 116192 w 1636037"/>
              <a:gd name="connsiteY16" fmla="*/ 580950 h 1091429"/>
              <a:gd name="connsiteX17" fmla="*/ 1292054 w 1636037"/>
              <a:gd name="connsiteY17" fmla="*/ 580950 h 1091429"/>
              <a:gd name="connsiteX18" fmla="*/ 1246335 w 1636037"/>
              <a:gd name="connsiteY18" fmla="*/ 626669 h 1091429"/>
              <a:gd name="connsiteX19" fmla="*/ 161911 w 1636037"/>
              <a:gd name="connsiteY19" fmla="*/ 626669 h 1091429"/>
              <a:gd name="connsiteX20" fmla="*/ 508187 w 1636037"/>
              <a:gd name="connsiteY20" fmla="*/ 45719 h 1091429"/>
              <a:gd name="connsiteX21" fmla="*/ 576340 w 1636037"/>
              <a:gd name="connsiteY21" fmla="*/ 21881 h 1091429"/>
              <a:gd name="connsiteX22" fmla="*/ 665956 w 1636037"/>
              <a:gd name="connsiteY22" fmla="*/ 0 h 1091429"/>
              <a:gd name="connsiteX23" fmla="*/ 1142674 w 1636037"/>
              <a:gd name="connsiteY23" fmla="*/ 0 h 1091429"/>
              <a:gd name="connsiteX24" fmla="*/ 1232292 w 1636037"/>
              <a:gd name="connsiteY24" fmla="*/ 21881 h 1091429"/>
              <a:gd name="connsiteX25" fmla="*/ 1300444 w 1636037"/>
              <a:gd name="connsiteY25" fmla="*/ 45719 h 1091429"/>
              <a:gd name="connsiteX26" fmla="*/ 0 w 1636037"/>
              <a:gd name="connsiteY26" fmla="*/ 464760 h 1091429"/>
              <a:gd name="connsiteX27" fmla="*/ 1408242 w 1636037"/>
              <a:gd name="connsiteY27" fmla="*/ 464760 h 1091429"/>
              <a:gd name="connsiteX28" fmla="*/ 1362523 w 1636037"/>
              <a:gd name="connsiteY28" fmla="*/ 510479 h 1091429"/>
              <a:gd name="connsiteX29" fmla="*/ 45718 w 1636037"/>
              <a:gd name="connsiteY29" fmla="*/ 510479 h 1091429"/>
              <a:gd name="connsiteX30" fmla="*/ 274386 w 1636037"/>
              <a:gd name="connsiteY30" fmla="*/ 161909 h 1091429"/>
              <a:gd name="connsiteX31" fmla="*/ 351753 w 1636037"/>
              <a:gd name="connsiteY31" fmla="*/ 116190 h 1091429"/>
              <a:gd name="connsiteX32" fmla="*/ 1456878 w 1636037"/>
              <a:gd name="connsiteY32" fmla="*/ 116190 h 1091429"/>
              <a:gd name="connsiteX33" fmla="*/ 1534246 w 1636037"/>
              <a:gd name="connsiteY33" fmla="*/ 161909 h 1091429"/>
              <a:gd name="connsiteX34" fmla="*/ 127084 w 1636037"/>
              <a:gd name="connsiteY34" fmla="*/ 278099 h 1091429"/>
              <a:gd name="connsiteX35" fmla="*/ 177252 w 1636037"/>
              <a:gd name="connsiteY35" fmla="*/ 232754 h 1091429"/>
              <a:gd name="connsiteX36" fmla="*/ 177761 w 1636037"/>
              <a:gd name="connsiteY36" fmla="*/ 232380 h 1091429"/>
              <a:gd name="connsiteX37" fmla="*/ 1630869 w 1636037"/>
              <a:gd name="connsiteY37" fmla="*/ 232380 h 1091429"/>
              <a:gd name="connsiteX38" fmla="*/ 1631378 w 1636037"/>
              <a:gd name="connsiteY38" fmla="*/ 232754 h 1091429"/>
              <a:gd name="connsiteX39" fmla="*/ 1636037 w 1636037"/>
              <a:gd name="connsiteY39" fmla="*/ 236965 h 1091429"/>
              <a:gd name="connsiteX40" fmla="*/ 1594903 w 1636037"/>
              <a:gd name="connsiteY40" fmla="*/ 278099 h 1091429"/>
              <a:gd name="connsiteX41" fmla="*/ 56559 w 1636037"/>
              <a:gd name="connsiteY41" fmla="*/ 348570 h 1091429"/>
              <a:gd name="connsiteX42" fmla="*/ 1524434 w 1636037"/>
              <a:gd name="connsiteY42" fmla="*/ 348570 h 1091429"/>
              <a:gd name="connsiteX43" fmla="*/ 1478715 w 1636037"/>
              <a:gd name="connsiteY43" fmla="*/ 394289 h 1091429"/>
              <a:gd name="connsiteX44" fmla="*/ 15236 w 1636037"/>
              <a:gd name="connsiteY44" fmla="*/ 394289 h 1091429"/>
            </a:gdLst>
            <a:ahLst/>
            <a:cxnLst/>
            <a:rect l="l" t="t" r="r" b="b"/>
            <a:pathLst>
              <a:path w="1636037" h="1091429">
                <a:moveTo>
                  <a:pt x="580950" y="1045710"/>
                </a:moveTo>
                <a:lnTo>
                  <a:pt x="827293" y="1045710"/>
                </a:lnTo>
                <a:lnTo>
                  <a:pt x="781574" y="1091429"/>
                </a:lnTo>
                <a:lnTo>
                  <a:pt x="626669" y="1091429"/>
                </a:lnTo>
                <a:close/>
                <a:moveTo>
                  <a:pt x="464760" y="929520"/>
                </a:moveTo>
                <a:lnTo>
                  <a:pt x="943482" y="929520"/>
                </a:lnTo>
                <a:lnTo>
                  <a:pt x="897763" y="975239"/>
                </a:lnTo>
                <a:lnTo>
                  <a:pt x="510478" y="975239"/>
                </a:lnTo>
                <a:close/>
                <a:moveTo>
                  <a:pt x="348571" y="813330"/>
                </a:moveTo>
                <a:lnTo>
                  <a:pt x="1059674" y="813330"/>
                </a:lnTo>
                <a:lnTo>
                  <a:pt x="1013955" y="859049"/>
                </a:lnTo>
                <a:lnTo>
                  <a:pt x="394290" y="859049"/>
                </a:lnTo>
                <a:close/>
                <a:moveTo>
                  <a:pt x="232380" y="697140"/>
                </a:moveTo>
                <a:lnTo>
                  <a:pt x="1175863" y="697140"/>
                </a:lnTo>
                <a:lnTo>
                  <a:pt x="1130144" y="742859"/>
                </a:lnTo>
                <a:lnTo>
                  <a:pt x="278099" y="742859"/>
                </a:lnTo>
                <a:close/>
                <a:moveTo>
                  <a:pt x="116192" y="580950"/>
                </a:moveTo>
                <a:lnTo>
                  <a:pt x="1292054" y="580950"/>
                </a:lnTo>
                <a:lnTo>
                  <a:pt x="1246335" y="626669"/>
                </a:lnTo>
                <a:lnTo>
                  <a:pt x="161911" y="626669"/>
                </a:lnTo>
                <a:close/>
                <a:moveTo>
                  <a:pt x="508187" y="45719"/>
                </a:moveTo>
                <a:lnTo>
                  <a:pt x="576340" y="21881"/>
                </a:lnTo>
                <a:lnTo>
                  <a:pt x="665956" y="0"/>
                </a:lnTo>
                <a:lnTo>
                  <a:pt x="1142674" y="0"/>
                </a:lnTo>
                <a:lnTo>
                  <a:pt x="1232292" y="21881"/>
                </a:lnTo>
                <a:lnTo>
                  <a:pt x="1300444" y="45719"/>
                </a:lnTo>
                <a:close/>
                <a:moveTo>
                  <a:pt x="0" y="464760"/>
                </a:moveTo>
                <a:lnTo>
                  <a:pt x="1408242" y="464760"/>
                </a:lnTo>
                <a:lnTo>
                  <a:pt x="1362523" y="510479"/>
                </a:lnTo>
                <a:lnTo>
                  <a:pt x="45718" y="510479"/>
                </a:lnTo>
                <a:close/>
                <a:moveTo>
                  <a:pt x="274386" y="161909"/>
                </a:moveTo>
                <a:lnTo>
                  <a:pt x="351753" y="116190"/>
                </a:lnTo>
                <a:lnTo>
                  <a:pt x="1456878" y="116190"/>
                </a:lnTo>
                <a:lnTo>
                  <a:pt x="1534246" y="161909"/>
                </a:lnTo>
                <a:close/>
                <a:moveTo>
                  <a:pt x="127084" y="278099"/>
                </a:moveTo>
                <a:lnTo>
                  <a:pt x="177252" y="232754"/>
                </a:lnTo>
                <a:lnTo>
                  <a:pt x="177761" y="232380"/>
                </a:lnTo>
                <a:lnTo>
                  <a:pt x="1630869" y="232380"/>
                </a:lnTo>
                <a:lnTo>
                  <a:pt x="1631378" y="232754"/>
                </a:lnTo>
                <a:lnTo>
                  <a:pt x="1636037" y="236965"/>
                </a:lnTo>
                <a:lnTo>
                  <a:pt x="1594903" y="278099"/>
                </a:lnTo>
                <a:close/>
                <a:moveTo>
                  <a:pt x="56559" y="348570"/>
                </a:moveTo>
                <a:lnTo>
                  <a:pt x="1524434" y="348570"/>
                </a:lnTo>
                <a:lnTo>
                  <a:pt x="1478715" y="394289"/>
                </a:lnTo>
                <a:lnTo>
                  <a:pt x="15236" y="39428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7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1" name="标题 1"/>
          <p:cNvSpPr txBox="1"/>
          <p:nvPr/>
        </p:nvSpPr>
        <p:spPr>
          <a:xfrm rot="2700000">
            <a:off x="-4512" y="6862218"/>
            <a:ext cx="13962" cy="6981"/>
          </a:xfrm>
          <a:custGeom>
            <a:avLst/>
            <a:gdLst>
              <a:gd name="connsiteX0" fmla="*/ 0 w 13962"/>
              <a:gd name="connsiteY0" fmla="*/ 0 h 6981"/>
              <a:gd name="connsiteX1" fmla="*/ 13962 w 13962"/>
              <a:gd name="connsiteY1" fmla="*/ 0 h 6981"/>
              <a:gd name="connsiteX2" fmla="*/ 6981 w 13962"/>
              <a:gd name="connsiteY2" fmla="*/ 6981 h 6981"/>
            </a:gdLst>
            <a:ahLst/>
            <a:cxnLst/>
            <a:rect l="l" t="t" r="r" b="b"/>
            <a:pathLst>
              <a:path w="13962" h="6981">
                <a:moveTo>
                  <a:pt x="0" y="0"/>
                </a:moveTo>
                <a:lnTo>
                  <a:pt x="13962" y="0"/>
                </a:lnTo>
                <a:lnTo>
                  <a:pt x="6981" y="6981"/>
                </a:lnTo>
                <a:close/>
              </a:path>
            </a:pathLst>
          </a:cu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2" name="标题 1"/>
          <p:cNvSpPr txBox="1"/>
          <p:nvPr/>
        </p:nvSpPr>
        <p:spPr>
          <a:xfrm>
            <a:off x="5140971" y="4200216"/>
            <a:ext cx="756000" cy="459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3" name="标题 1"/>
          <p:cNvSpPr txBox="1"/>
          <p:nvPr/>
        </p:nvSpPr>
        <p:spPr>
          <a:xfrm flipV="1">
            <a:off x="5544058" y="4216895"/>
            <a:ext cx="5472000" cy="12542"/>
          </a:xfrm>
          <a:prstGeom prst="rect">
            <a:avLst/>
          </a:prstGeom>
          <a:solidFill>
            <a:schemeClr val="accent1"/>
          </a:solidFill>
          <a:ln w="12700" cap="sq">
            <a:noFill/>
            <a:miter/>
          </a:ln>
        </p:spPr>
        <p:txBody>
          <a:bodyPr vert="horz" wrap="square" lIns="0" tIns="0" rIns="0" bIns="0" rtlCol="0" anchor="t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4" name="标题 1"/>
          <p:cNvSpPr txBox="1"/>
          <p:nvPr/>
        </p:nvSpPr>
        <p:spPr>
          <a:xfrm>
            <a:off x="835584" y="1588900"/>
            <a:ext cx="4029826" cy="4029826"/>
          </a:xfrm>
          <a:prstGeom prst="round2DiagRect">
            <a:avLst>
              <a:gd name="adj1" fmla="val 29139"/>
              <a:gd name="adj2" fmla="val 0"/>
            </a:avLst>
          </a:prstGeom>
          <a:blipFill rotWithShape="1">
            <a:blip r:embed="rId2"/>
            <a:stretch>
              <a:fillRect/>
            </a:stretch>
          </a:blipFill>
          <a:ln w="34925" cap="sq">
            <a:gradFill>
              <a:gsLst>
                <a:gs pos="0">
                  <a:schemeClr val="accent1"/>
                </a:gs>
                <a:gs pos="100000">
                  <a:schemeClr val="accent1">
                    <a:alpha val="0"/>
                  </a:schemeClr>
                </a:gs>
              </a:gsLst>
              <a:lin ang="8100000" scaled="0"/>
            </a:gra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7707630" y="5147310"/>
            <a:ext cx="3180080" cy="471170"/>
          </a:xfrm>
          <a:prstGeom prst="roundRect">
            <a:avLst/>
          </a:prstGeom>
          <a:noFill/>
          <a:ln w="19050" cap="sq">
            <a:solidFill>
              <a:schemeClr val="accent1">
                <a:lumMod val="7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7" name="标题 1"/>
          <p:cNvSpPr txBox="1"/>
          <p:nvPr/>
        </p:nvSpPr>
        <p:spPr>
          <a:xfrm>
            <a:off x="7760335" y="5179060"/>
            <a:ext cx="182245" cy="394335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8" name="标题 1"/>
          <p:cNvSpPr txBox="1"/>
          <p:nvPr/>
        </p:nvSpPr>
        <p:spPr>
          <a:xfrm>
            <a:off x="7981950" y="5172075"/>
            <a:ext cx="2832735" cy="394335"/>
          </a:xfrm>
          <a:prstGeom prst="roundRect">
            <a:avLst>
              <a:gd name="adj" fmla="val 21046"/>
            </a:avLst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19" name="标题 1"/>
          <p:cNvSpPr txBox="1"/>
          <p:nvPr/>
        </p:nvSpPr>
        <p:spPr>
          <a:xfrm>
            <a:off x="7754487" y="4601757"/>
            <a:ext cx="2239930" cy="471111"/>
          </a:xfrm>
          <a:prstGeom prst="roundRect">
            <a:avLst/>
          </a:prstGeom>
          <a:noFill/>
          <a:ln w="19050" cap="sq">
            <a:solidFill>
              <a:schemeClr val="accent1">
                <a:lumMod val="7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0" name="标题 1"/>
          <p:cNvSpPr txBox="1"/>
          <p:nvPr/>
        </p:nvSpPr>
        <p:spPr>
          <a:xfrm>
            <a:off x="7802056" y="4650622"/>
            <a:ext cx="122708" cy="373380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1" name="标题 1"/>
          <p:cNvSpPr txBox="1"/>
          <p:nvPr/>
        </p:nvSpPr>
        <p:spPr>
          <a:xfrm>
            <a:off x="7982113" y="4650622"/>
            <a:ext cx="1900257" cy="373380"/>
          </a:xfrm>
          <a:prstGeom prst="roundRect">
            <a:avLst>
              <a:gd name="adj" fmla="val 21046"/>
            </a:avLst>
          </a:prstGeom>
          <a:solidFill>
            <a:schemeClr val="accent1">
              <a:lumMod val="50000"/>
            </a:schemeClr>
          </a:solidFill>
          <a:ln w="12700" cap="sq">
            <a:noFill/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2" name="标题 1"/>
          <p:cNvSpPr txBox="1"/>
          <p:nvPr/>
        </p:nvSpPr>
        <p:spPr>
          <a:xfrm>
            <a:off x="9177020" y="5172075"/>
            <a:ext cx="1430020" cy="357505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文心妍</a:t>
            </a: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 </a:t>
            </a:r>
            <a:r>
              <a:rPr kumimoji="1" lang="zh-CN" altLang="en-US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陈芷玲</a:t>
            </a:r>
            <a:endParaRPr kumimoji="1" lang="zh-CN" altLang="en-US" sz="17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23" name="标题 1"/>
          <p:cNvSpPr txBox="1"/>
          <p:nvPr/>
        </p:nvSpPr>
        <p:spPr>
          <a:xfrm>
            <a:off x="8040370" y="5229225"/>
            <a:ext cx="1364615" cy="30861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zh-CN" altLang="en-US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小组成员</a:t>
            </a: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：</a:t>
            </a:r>
            <a:endParaRPr kumimoji="1" lang="zh-CN" altLang="en-US" sz="1700">
              <a:ln w="12700">
                <a:noFill/>
              </a:ln>
              <a:solidFill>
                <a:srgbClr val="FFFFFF">
                  <a:alpha val="100000"/>
                </a:srgbClr>
              </a:solidFill>
              <a:latin typeface="OPPOSans R" panose="00020600040101010101" charset="-122"/>
              <a:ea typeface="OPPOSans R" panose="00020600040101010101" charset="-122"/>
              <a:cs typeface="OPPOSans R" panose="00020600040101010101" charset="-122"/>
            </a:endParaRPr>
          </a:p>
        </p:txBody>
      </p:sp>
      <p:sp>
        <p:nvSpPr>
          <p:cNvPr id="24" name="标题 1"/>
          <p:cNvSpPr txBox="1"/>
          <p:nvPr/>
        </p:nvSpPr>
        <p:spPr>
          <a:xfrm>
            <a:off x="8237577" y="4706353"/>
            <a:ext cx="679552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时间：</a:t>
            </a:r>
            <a:endParaRPr kumimoji="1" lang="zh-CN" altLang="en-US"/>
          </a:p>
        </p:txBody>
      </p:sp>
      <p:sp>
        <p:nvSpPr>
          <p:cNvPr id="25" name="标题 1"/>
          <p:cNvSpPr txBox="1"/>
          <p:nvPr/>
        </p:nvSpPr>
        <p:spPr>
          <a:xfrm>
            <a:off x="8921316" y="4706353"/>
            <a:ext cx="742969" cy="261918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ctr"/>
          <a:lstStyle/>
          <a:p>
            <a:pPr algn="l">
              <a:lnSpc>
                <a:spcPct val="110000"/>
              </a:lnSpc>
            </a:pPr>
            <a:r>
              <a:rPr kumimoji="1" lang="en-US" altLang="zh-CN" sz="1700">
                <a:ln w="12700">
                  <a:noFill/>
                </a:ln>
                <a:solidFill>
                  <a:srgbClr val="FFFFFF">
                    <a:alpha val="100000"/>
                  </a:srgbClr>
                </a:solidFill>
                <a:latin typeface="OPPOSans R" panose="00020600040101010101" charset="-122"/>
                <a:ea typeface="OPPOSans R" panose="00020600040101010101" charset="-122"/>
                <a:cs typeface="OPPOSans R" panose="00020600040101010101" charset="-122"/>
              </a:rPr>
              <a:t>2025.5</a:t>
            </a:r>
            <a:endParaRPr kumimoji="1" lang="zh-CN" altLang="en-US"/>
          </a:p>
        </p:txBody>
      </p:sp>
      <p:sp>
        <p:nvSpPr>
          <p:cNvPr id="26" name="标题 1"/>
          <p:cNvSpPr txBox="1"/>
          <p:nvPr/>
        </p:nvSpPr>
        <p:spPr>
          <a:xfrm>
            <a:off x="10176527" y="851114"/>
            <a:ext cx="236955" cy="236955"/>
          </a:xfrm>
          <a:prstGeom prst="diamond">
            <a:avLst/>
          </a:prstGeom>
          <a:solidFill>
            <a:schemeClr val="accent1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7" name="标题 1"/>
          <p:cNvSpPr txBox="1"/>
          <p:nvPr/>
        </p:nvSpPr>
        <p:spPr>
          <a:xfrm>
            <a:off x="10577688" y="851114"/>
            <a:ext cx="236955" cy="236955"/>
          </a:xfrm>
          <a:prstGeom prst="diamond">
            <a:avLst/>
          </a:prstGeom>
          <a:noFill/>
          <a:ln w="15875" cap="sq">
            <a:solidFill>
              <a:schemeClr val="accent1">
                <a:lumMod val="50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8" name="标题 1"/>
          <p:cNvSpPr txBox="1"/>
          <p:nvPr/>
        </p:nvSpPr>
        <p:spPr>
          <a:xfrm>
            <a:off x="10981865" y="851114"/>
            <a:ext cx="236955" cy="236955"/>
          </a:xfrm>
          <a:prstGeom prst="diamond">
            <a:avLst/>
          </a:prstGeom>
          <a:solidFill>
            <a:schemeClr val="accent1"/>
          </a:solidFill>
          <a:ln w="12700" cap="flat">
            <a:solidFill>
              <a:schemeClr val="accent1">
                <a:shade val="15000"/>
              </a:schemeClr>
            </a:solidFill>
            <a:miter/>
          </a:ln>
        </p:spPr>
        <p:txBody>
          <a:bodyPr vert="horz" wrap="square" lIns="91440" tIns="45720" rIns="91440" bIns="45720" rtlCol="0" anchor="ctr"/>
          <a:lstStyle/>
          <a:p>
            <a:pPr algn="ctr">
              <a:lnSpc>
                <a:spcPct val="110000"/>
              </a:lnSpc>
            </a:pPr>
            <a:endParaRPr kumimoji="1" lang="zh-CN" altLang="en-US"/>
          </a:p>
        </p:txBody>
      </p:sp>
      <p:sp>
        <p:nvSpPr>
          <p:cNvPr id="29" name="标题 1"/>
          <p:cNvSpPr txBox="1"/>
          <p:nvPr/>
        </p:nvSpPr>
        <p:spPr>
          <a:xfrm>
            <a:off x="5122090" y="1772565"/>
            <a:ext cx="6174449" cy="2103884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rtlCol="0" anchor="b"/>
          <a:lstStyle/>
          <a:p>
            <a:pPr algn="l">
              <a:lnSpc>
                <a:spcPct val="130000"/>
              </a:lnSpc>
            </a:pPr>
            <a:r>
              <a:rPr kumimoji="1" lang="en-US" altLang="zh-CN" sz="5400">
                <a:ln w="12700">
                  <a:noFill/>
                </a:ln>
                <a:solidFill>
                  <a:srgbClr val="70AD47">
                    <a:alpha val="100000"/>
                  </a:srgbClr>
                </a:solidFill>
                <a:latin typeface="Source Han Sans CN Bold" panose="020B0800000000000000" charset="-122"/>
                <a:ea typeface="Source Han Sans CN Bold" panose="020B0800000000000000" charset="-122"/>
                <a:cs typeface="Source Han Sans CN Bold" panose="020B0800000000000000" charset="-122"/>
              </a:rPr>
              <a:t>谢谢大家</a:t>
            </a:r>
            <a:endParaRPr kumimoji="1"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2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3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4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5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6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7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8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9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10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11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ags/tag12.xml><?xml version="1.0" encoding="utf-8"?>
<p:tagLst xmlns:p="http://schemas.openxmlformats.org/presentationml/2006/main">
  <p:tag name="KSO_WM_DIAGRAM_VIRTUALLY_FRAME" val="{&quot;height&quot;:306.87188976377956,&quot;left&quot;:56.07472440944882,&quot;top&quot;:138.628031496063,&quot;width&quot;:848.4252755905512}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0AD47"/>
      </a:accent1>
      <a:accent2>
        <a:srgbClr val="538135"/>
      </a:accent2>
      <a:accent3>
        <a:srgbClr val="70AD47"/>
      </a:accent3>
      <a:accent4>
        <a:srgbClr val="538135"/>
      </a:accent4>
      <a:accent5>
        <a:srgbClr val="70AD47"/>
      </a:accent5>
      <a:accent6>
        <a:srgbClr val="538135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6267</Words>
  <Application>WPS 演示</Application>
  <PresentationFormat/>
  <Paragraphs>394</Paragraphs>
  <Slides>28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3" baseType="lpstr">
      <vt:lpstr>Arial</vt:lpstr>
      <vt:lpstr>宋体</vt:lpstr>
      <vt:lpstr>Wingdings</vt:lpstr>
      <vt:lpstr>OPPOSans R</vt:lpstr>
      <vt:lpstr>Source Han Sans CN Bold</vt:lpstr>
      <vt:lpstr>HelloFont WenYiHei</vt:lpstr>
      <vt:lpstr>OPPOSans B</vt:lpstr>
      <vt:lpstr>OPPOSans H</vt:lpstr>
      <vt:lpstr>Source Han Sans</vt:lpstr>
      <vt:lpstr>OPPOSans L</vt:lpstr>
      <vt:lpstr>等线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Y.</cp:lastModifiedBy>
  <cp:revision>4</cp:revision>
  <dcterms:created xsi:type="dcterms:W3CDTF">2025-04-17T12:25:00Z</dcterms:created>
  <dcterms:modified xsi:type="dcterms:W3CDTF">2025-04-17T13:57:05Z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4A8032F7185A4A7EB3B648FFB9024AAD_13</vt:lpwstr>
  </property>
  <property fmtid="{D5CDD505-2E9C-101B-9397-08002B2CF9AE}" pid="3" name="KSOProductBuildVer">
    <vt:lpwstr>2052-12.1.0.20305</vt:lpwstr>
  </property>
</Properties>
</file>