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media/image17.svg" ContentType="image/svg+xml"/>
  <Override PartName="/ppt/media/image19.svg" ContentType="image/svg+xml"/>
  <Override PartName="/ppt/media/image21.svg" ContentType="image/svg+xml"/>
  <Override PartName="/ppt/media/image32.svg" ContentType="image/svg+xml"/>
  <Override PartName="/ppt/media/image4.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8" r:id="rId14"/>
    <p:sldId id="267" r:id="rId16"/>
    <p:sldId id="270" r:id="rId17"/>
    <p:sldId id="271" r:id="rId18"/>
    <p:sldId id="272" r:id="rId19"/>
    <p:sldId id="273" r:id="rId20"/>
  </p:sldIdLst>
  <p:sldSz cx="18288000" cy="10287000"/>
  <p:notesSz cx="6858000" cy="9144000"/>
  <p:embeddedFontLst>
    <p:embeddedFont>
      <p:font typeface="幼圆" panose="02010509060101010101" charset="-122"/>
      <p:regular r:id="rId24"/>
    </p:embeddedFont>
    <p:embeddedFont>
      <p:font typeface="可画腾云手书-简" panose="020B0500000000000000"/>
      <p:regular r:id="rId25"/>
    </p:embeddedFont>
    <p:embeddedFont>
      <p:font typeface="Calibri" panose="020F0502020204030204" charset="0"/>
      <p:regular r:id="rId26"/>
      <p:bold r:id="rId27"/>
      <p:italic r:id="rId28"/>
      <p:boldItalic r:id="rId29"/>
    </p:embeddedFont>
  </p:embeddedFontLst>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25"/>
        <p:guide pos="288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gs" Target="tags/tag44.xml"/><Relationship Id="rId3" Type="http://schemas.openxmlformats.org/officeDocument/2006/relationships/slide" Target="slides/slide1.xml"/><Relationship Id="rId29" Type="http://schemas.openxmlformats.org/officeDocument/2006/relationships/font" Target="fonts/font6.fntdata"/><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1.svg"/><Relationship Id="rId7" Type="http://schemas.openxmlformats.org/officeDocument/2006/relationships/image" Target="../media/image20.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image" Target="../media/image28.jpe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27.jpeg"/><Relationship Id="rId4" Type="http://schemas.openxmlformats.org/officeDocument/2006/relationships/tags" Target="../tags/tag3.xml"/><Relationship Id="rId34" Type="http://schemas.openxmlformats.org/officeDocument/2006/relationships/notesSlide" Target="../notesSlides/notesSlide1.xml"/><Relationship Id="rId33" Type="http://schemas.openxmlformats.org/officeDocument/2006/relationships/slideLayout" Target="../slideLayouts/slideLayout7.xml"/><Relationship Id="rId32" Type="http://schemas.openxmlformats.org/officeDocument/2006/relationships/tags" Target="../tags/tag27.xml"/><Relationship Id="rId31" Type="http://schemas.openxmlformats.org/officeDocument/2006/relationships/tags" Target="../tags/tag26.xml"/><Relationship Id="rId30" Type="http://schemas.openxmlformats.org/officeDocument/2006/relationships/tags" Target="../tags/tag25.xml"/><Relationship Id="rId3" Type="http://schemas.openxmlformats.org/officeDocument/2006/relationships/tags" Target="../tags/tag2.xml"/><Relationship Id="rId29" Type="http://schemas.openxmlformats.org/officeDocument/2006/relationships/tags" Target="../tags/tag24.xml"/><Relationship Id="rId28" Type="http://schemas.openxmlformats.org/officeDocument/2006/relationships/tags" Target="../tags/tag23.xml"/><Relationship Id="rId27" Type="http://schemas.openxmlformats.org/officeDocument/2006/relationships/tags" Target="../tags/tag22.xml"/><Relationship Id="rId26" Type="http://schemas.openxmlformats.org/officeDocument/2006/relationships/tags" Target="../tags/tag21.xml"/><Relationship Id="rId25" Type="http://schemas.openxmlformats.org/officeDocument/2006/relationships/tags" Target="../tags/tag20.xml"/><Relationship Id="rId24" Type="http://schemas.openxmlformats.org/officeDocument/2006/relationships/tags" Target="../tags/tag19.xml"/><Relationship Id="rId23" Type="http://schemas.openxmlformats.org/officeDocument/2006/relationships/tags" Target="../tags/tag18.xml"/><Relationship Id="rId22" Type="http://schemas.openxmlformats.org/officeDocument/2006/relationships/tags" Target="../tags/tag17.xml"/><Relationship Id="rId21" Type="http://schemas.openxmlformats.org/officeDocument/2006/relationships/tags" Target="../tags/tag16.xml"/><Relationship Id="rId20" Type="http://schemas.openxmlformats.org/officeDocument/2006/relationships/tags" Target="../tags/tag15.xml"/><Relationship Id="rId2" Type="http://schemas.openxmlformats.org/officeDocument/2006/relationships/tags" Target="../tags/tag1.xml"/><Relationship Id="rId19" Type="http://schemas.openxmlformats.org/officeDocument/2006/relationships/tags" Target="../tags/tag14.xml"/><Relationship Id="rId18" Type="http://schemas.openxmlformats.org/officeDocument/2006/relationships/tags" Target="../tags/tag13.xml"/><Relationship Id="rId17" Type="http://schemas.openxmlformats.org/officeDocument/2006/relationships/tags" Target="../tags/tag12.xml"/><Relationship Id="rId16" Type="http://schemas.openxmlformats.org/officeDocument/2006/relationships/image" Target="../media/image30.jpeg"/><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image" Target="../media/image29.jpeg"/><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image" Target="../media/image33.jpeg"/><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image" Target="../media/image32.svg"/><Relationship Id="rId24" Type="http://schemas.openxmlformats.org/officeDocument/2006/relationships/slideLayout" Target="../slideLayouts/slideLayout7.xml"/><Relationship Id="rId23" Type="http://schemas.openxmlformats.org/officeDocument/2006/relationships/tags" Target="../tags/tag43.xml"/><Relationship Id="rId22" Type="http://schemas.openxmlformats.org/officeDocument/2006/relationships/tags" Target="../tags/tag42.xml"/><Relationship Id="rId21" Type="http://schemas.openxmlformats.org/officeDocument/2006/relationships/tags" Target="../tags/tag41.xml"/><Relationship Id="rId20" Type="http://schemas.openxmlformats.org/officeDocument/2006/relationships/tags" Target="../tags/tag40.xml"/><Relationship Id="rId2" Type="http://schemas.openxmlformats.org/officeDocument/2006/relationships/image" Target="../media/image31.png"/><Relationship Id="rId19" Type="http://schemas.openxmlformats.org/officeDocument/2006/relationships/tags" Target="../tags/tag39.xml"/><Relationship Id="rId18" Type="http://schemas.openxmlformats.org/officeDocument/2006/relationships/image" Target="../media/image36.jpeg"/><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image" Target="../media/image35.jpeg"/><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image" Target="../media/image34.jpe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Freeform 3"/>
          <p:cNvSpPr/>
          <p:nvPr/>
        </p:nvSpPr>
        <p:spPr>
          <a:xfrm>
            <a:off x="-66675" y="0"/>
            <a:ext cx="18583338" cy="10683664"/>
          </a:xfrm>
          <a:custGeom>
            <a:avLst/>
            <a:gdLst/>
            <a:ahLst/>
            <a:cxnLst/>
            <a:rect l="l" t="t" r="r" b="b"/>
            <a:pathLst>
              <a:path w="18583338" h="10683664">
                <a:moveTo>
                  <a:pt x="0" y="0"/>
                </a:moveTo>
                <a:lnTo>
                  <a:pt x="18583338" y="0"/>
                </a:lnTo>
                <a:lnTo>
                  <a:pt x="18583338" y="10683664"/>
                </a:lnTo>
                <a:lnTo>
                  <a:pt x="0" y="10683664"/>
                </a:lnTo>
                <a:lnTo>
                  <a:pt x="0" y="0"/>
                </a:lnTo>
                <a:close/>
              </a:path>
            </a:pathLst>
          </a:custGeom>
          <a:blipFill>
            <a:blip r:embed="rId2">
              <a:alphaModFix amt="85000"/>
            </a:blip>
            <a:stretch>
              <a:fillRect l="-1992" t="-1429" r="-1674"/>
            </a:stretch>
          </a:blipFill>
          <a:ln cap="sq">
            <a:noFill/>
            <a:prstDash val="solid"/>
            <a:miter/>
          </a:ln>
        </p:spPr>
      </p:sp>
      <p:grpSp>
        <p:nvGrpSpPr>
          <p:cNvPr id="4" name="Group 4"/>
          <p:cNvGrpSpPr/>
          <p:nvPr/>
        </p:nvGrpSpPr>
        <p:grpSpPr>
          <a:xfrm rot="0">
            <a:off x="16296969" y="569433"/>
            <a:ext cx="349506" cy="349506"/>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rot="0">
            <a:off x="16741664" y="569433"/>
            <a:ext cx="349506" cy="349506"/>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000000">
                <a:alpha val="0"/>
              </a:srgbClr>
            </a:solidFill>
            <a:ln w="38100" cap="sq">
              <a:solidFill>
                <a:srgbClr val="26611B"/>
              </a:solidFill>
              <a:prstDash val="solid"/>
              <a:miter/>
            </a:ln>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10" name="Group 10"/>
          <p:cNvGrpSpPr/>
          <p:nvPr/>
        </p:nvGrpSpPr>
        <p:grpSpPr>
          <a:xfrm rot="0">
            <a:off x="17186359" y="569433"/>
            <a:ext cx="349506" cy="34950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7318400" y="6812897"/>
            <a:ext cx="8084609" cy="1501984"/>
            <a:chOff x="0" y="0"/>
            <a:chExt cx="2129280" cy="395584"/>
          </a:xfrm>
        </p:grpSpPr>
        <p:sp>
          <p:nvSpPr>
            <p:cNvPr id="14" name="Freeform 14"/>
            <p:cNvSpPr/>
            <p:nvPr/>
          </p:nvSpPr>
          <p:spPr>
            <a:xfrm>
              <a:off x="0" y="0"/>
              <a:ext cx="2129280" cy="395584"/>
            </a:xfrm>
            <a:custGeom>
              <a:avLst/>
              <a:gdLst/>
              <a:ahLst/>
              <a:cxnLst/>
              <a:rect l="l" t="t" r="r" b="b"/>
              <a:pathLst>
                <a:path w="2129280" h="395584">
                  <a:moveTo>
                    <a:pt x="48838" y="0"/>
                  </a:moveTo>
                  <a:lnTo>
                    <a:pt x="2080442" y="0"/>
                  </a:lnTo>
                  <a:cubicBezTo>
                    <a:pt x="2093394" y="0"/>
                    <a:pt x="2105817" y="5145"/>
                    <a:pt x="2114976" y="14304"/>
                  </a:cubicBezTo>
                  <a:cubicBezTo>
                    <a:pt x="2124134" y="23463"/>
                    <a:pt x="2129280" y="35886"/>
                    <a:pt x="2129280" y="48838"/>
                  </a:cubicBezTo>
                  <a:lnTo>
                    <a:pt x="2129280" y="346746"/>
                  </a:lnTo>
                  <a:cubicBezTo>
                    <a:pt x="2129280" y="359699"/>
                    <a:pt x="2124134" y="372121"/>
                    <a:pt x="2114976" y="381280"/>
                  </a:cubicBezTo>
                  <a:cubicBezTo>
                    <a:pt x="2105817" y="390439"/>
                    <a:pt x="2093394" y="395584"/>
                    <a:pt x="2080442" y="395584"/>
                  </a:cubicBezTo>
                  <a:lnTo>
                    <a:pt x="48838" y="395584"/>
                  </a:lnTo>
                  <a:cubicBezTo>
                    <a:pt x="35886" y="395584"/>
                    <a:pt x="23463" y="390439"/>
                    <a:pt x="14304" y="381280"/>
                  </a:cubicBezTo>
                  <a:cubicBezTo>
                    <a:pt x="5145" y="372121"/>
                    <a:pt x="0" y="359699"/>
                    <a:pt x="0" y="346746"/>
                  </a:cubicBezTo>
                  <a:lnTo>
                    <a:pt x="0" y="48838"/>
                  </a:lnTo>
                  <a:cubicBezTo>
                    <a:pt x="0" y="35886"/>
                    <a:pt x="5145" y="23463"/>
                    <a:pt x="14304" y="14304"/>
                  </a:cubicBezTo>
                  <a:cubicBezTo>
                    <a:pt x="23463" y="5145"/>
                    <a:pt x="35886" y="0"/>
                    <a:pt x="48838" y="0"/>
                  </a:cubicBezTo>
                  <a:close/>
                </a:path>
              </a:pathLst>
            </a:custGeom>
            <a:solidFill>
              <a:srgbClr val="4A6D1C"/>
            </a:solidFill>
          </p:spPr>
        </p:sp>
        <p:sp>
          <p:nvSpPr>
            <p:cNvPr id="15" name="TextBox 15"/>
            <p:cNvSpPr txBox="1"/>
            <p:nvPr/>
          </p:nvSpPr>
          <p:spPr>
            <a:xfrm>
              <a:off x="0" y="-38100"/>
              <a:ext cx="2129280" cy="43368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3886200" y="7056755"/>
            <a:ext cx="2941955" cy="1257935"/>
            <a:chOff x="0" y="0"/>
            <a:chExt cx="877602" cy="395584"/>
          </a:xfrm>
        </p:grpSpPr>
        <p:sp>
          <p:nvSpPr>
            <p:cNvPr id="17" name="Freeform 17"/>
            <p:cNvSpPr/>
            <p:nvPr/>
          </p:nvSpPr>
          <p:spPr>
            <a:xfrm>
              <a:off x="0" y="0"/>
              <a:ext cx="877602" cy="395584"/>
            </a:xfrm>
            <a:custGeom>
              <a:avLst/>
              <a:gdLst/>
              <a:ahLst/>
              <a:cxnLst/>
              <a:rect l="l" t="t" r="r" b="b"/>
              <a:pathLst>
                <a:path w="877602" h="395584">
                  <a:moveTo>
                    <a:pt x="118494" y="0"/>
                  </a:moveTo>
                  <a:lnTo>
                    <a:pt x="759109" y="0"/>
                  </a:lnTo>
                  <a:cubicBezTo>
                    <a:pt x="824551" y="0"/>
                    <a:pt x="877602" y="53051"/>
                    <a:pt x="877602" y="118494"/>
                  </a:cubicBezTo>
                  <a:lnTo>
                    <a:pt x="877602" y="277091"/>
                  </a:lnTo>
                  <a:cubicBezTo>
                    <a:pt x="877602" y="342533"/>
                    <a:pt x="824551" y="395584"/>
                    <a:pt x="759109" y="395584"/>
                  </a:cubicBezTo>
                  <a:lnTo>
                    <a:pt x="118494" y="395584"/>
                  </a:lnTo>
                  <a:cubicBezTo>
                    <a:pt x="87067" y="395584"/>
                    <a:pt x="56928" y="383100"/>
                    <a:pt x="34706" y="360878"/>
                  </a:cubicBezTo>
                  <a:cubicBezTo>
                    <a:pt x="12484" y="338657"/>
                    <a:pt x="0" y="308517"/>
                    <a:pt x="0" y="277091"/>
                  </a:cubicBezTo>
                  <a:lnTo>
                    <a:pt x="0" y="118494"/>
                  </a:lnTo>
                  <a:cubicBezTo>
                    <a:pt x="0" y="87067"/>
                    <a:pt x="12484" y="56928"/>
                    <a:pt x="34706" y="34706"/>
                  </a:cubicBezTo>
                  <a:cubicBezTo>
                    <a:pt x="56928" y="12484"/>
                    <a:pt x="87067" y="0"/>
                    <a:pt x="118494" y="0"/>
                  </a:cubicBezTo>
                  <a:close/>
                </a:path>
              </a:pathLst>
            </a:custGeom>
            <a:solidFill>
              <a:srgbClr val="4A6D1C"/>
            </a:solidFill>
          </p:spPr>
        </p:sp>
        <p:sp>
          <p:nvSpPr>
            <p:cNvPr id="18" name="TextBox 18"/>
            <p:cNvSpPr txBox="1"/>
            <p:nvPr/>
          </p:nvSpPr>
          <p:spPr>
            <a:xfrm>
              <a:off x="0" y="-66675"/>
              <a:ext cx="877602" cy="462259"/>
            </a:xfrm>
            <a:prstGeom prst="rect">
              <a:avLst/>
            </a:prstGeom>
          </p:spPr>
          <p:txBody>
            <a:bodyPr lIns="50800" tIns="50800" rIns="50800" bIns="50800" rtlCol="0" anchor="ctr"/>
            <a:lstStyle/>
            <a:p>
              <a:pPr algn="ctr">
                <a:lnSpc>
                  <a:spcPts val="4760"/>
                </a:lnSpc>
              </a:pPr>
              <a:r>
                <a:rPr lang="en-US" sz="320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rPr>
                <a:t>统计241</a:t>
              </a:r>
              <a:endParaRPr lang="en-US" sz="320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endParaRPr>
            </a:p>
          </p:txBody>
        </p:sp>
      </p:grpSp>
      <p:sp>
        <p:nvSpPr>
          <p:cNvPr id="19" name="TextBox 19"/>
          <p:cNvSpPr txBox="1"/>
          <p:nvPr/>
        </p:nvSpPr>
        <p:spPr>
          <a:xfrm>
            <a:off x="1828982" y="2552886"/>
            <a:ext cx="14409903" cy="2830191"/>
          </a:xfrm>
          <a:prstGeom prst="rect">
            <a:avLst/>
          </a:prstGeom>
        </p:spPr>
        <p:txBody>
          <a:bodyPr lIns="0" tIns="0" rIns="0" bIns="0" rtlCol="0" anchor="t">
            <a:spAutoFit/>
          </a:bodyPr>
          <a:lstStyle/>
          <a:p>
            <a:pPr algn="ctr">
              <a:lnSpc>
                <a:spcPts val="23135"/>
              </a:lnSpc>
            </a:pPr>
            <a:r>
              <a:rPr lang="en-US" sz="1652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三农新画卷</a:t>
            </a:r>
            <a:endParaRPr lang="en-US" sz="1652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20" name="TextBox 20"/>
          <p:cNvSpPr txBox="1"/>
          <p:nvPr/>
        </p:nvSpPr>
        <p:spPr>
          <a:xfrm>
            <a:off x="3402711" y="5224327"/>
            <a:ext cx="11228155" cy="1465957"/>
          </a:xfrm>
          <a:prstGeom prst="rect">
            <a:avLst/>
          </a:prstGeom>
        </p:spPr>
        <p:txBody>
          <a:bodyPr lIns="0" tIns="0" rIns="0" bIns="0" rtlCol="0" anchor="t">
            <a:spAutoFit/>
          </a:bodyPr>
          <a:lstStyle/>
          <a:p>
            <a:pPr algn="ctr">
              <a:lnSpc>
                <a:spcPts val="12055"/>
              </a:lnSpc>
            </a:pPr>
            <a:r>
              <a:rPr lang="en-US" sz="8610" spc="1774">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-共筑乡村繁荣梦-</a:t>
            </a:r>
            <a:endParaRPr lang="en-US" sz="8610" spc="1774">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21" name="TextBox 21"/>
          <p:cNvSpPr txBox="1"/>
          <p:nvPr/>
        </p:nvSpPr>
        <p:spPr>
          <a:xfrm>
            <a:off x="4785188" y="2612504"/>
            <a:ext cx="8879612" cy="451629"/>
          </a:xfrm>
          <a:prstGeom prst="rect">
            <a:avLst/>
          </a:prstGeom>
        </p:spPr>
        <p:txBody>
          <a:bodyPr lIns="0" tIns="0" rIns="0" bIns="0" rtlCol="0" anchor="t">
            <a:spAutoFit/>
          </a:bodyPr>
          <a:lstStyle/>
          <a:p>
            <a:pPr algn="ctr">
              <a:lnSpc>
                <a:spcPts val="3650"/>
              </a:lnSpc>
            </a:pPr>
            <a:r>
              <a:rPr lang="en-US" sz="2605" spc="2085">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THREE RURAL ISSUES</a:t>
            </a:r>
            <a:endParaRPr lang="en-US" sz="2605" spc="2085">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22" name="TextBox 22"/>
          <p:cNvSpPr txBox="1"/>
          <p:nvPr/>
        </p:nvSpPr>
        <p:spPr>
          <a:xfrm>
            <a:off x="7794776" y="6998832"/>
            <a:ext cx="7131857" cy="1120775"/>
          </a:xfrm>
          <a:prstGeom prst="rect">
            <a:avLst/>
          </a:prstGeom>
        </p:spPr>
        <p:txBody>
          <a:bodyPr lIns="0" tIns="0" rIns="0" bIns="0" rtlCol="0" anchor="t">
            <a:spAutoFit/>
          </a:bodyPr>
          <a:lstStyle/>
          <a:p>
            <a:pPr algn="ctr">
              <a:lnSpc>
                <a:spcPts val="4370"/>
              </a:lnSpc>
            </a:pPr>
            <a:r>
              <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rPr>
              <a:t>小组成员：邢茗钫、欧阳婉华、刘素敏、</a:t>
            </a:r>
            <a:endPar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endParaRPr>
          </a:p>
          <a:p>
            <a:pPr algn="ctr">
              <a:lnSpc>
                <a:spcPts val="4370"/>
              </a:lnSpc>
              <a:spcBef>
                <a:spcPct val="0"/>
              </a:spcBef>
            </a:pPr>
            <a:r>
              <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rPr>
              <a:t>         黄清怡、黄莉斯、丘宛灵</a:t>
            </a:r>
            <a:endPar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160064" y="3216937"/>
            <a:ext cx="18608128" cy="6236000"/>
            <a:chOff x="0" y="0"/>
            <a:chExt cx="4900906" cy="1642403"/>
          </a:xfrm>
        </p:grpSpPr>
        <p:sp>
          <p:nvSpPr>
            <p:cNvPr id="4" name="Freeform 4"/>
            <p:cNvSpPr/>
            <p:nvPr/>
          </p:nvSpPr>
          <p:spPr>
            <a:xfrm>
              <a:off x="0" y="0"/>
              <a:ext cx="4900906" cy="1642403"/>
            </a:xfrm>
            <a:custGeom>
              <a:avLst/>
              <a:gdLst/>
              <a:ahLst/>
              <a:cxnLst/>
              <a:rect l="l" t="t" r="r" b="b"/>
              <a:pathLst>
                <a:path w="4900906" h="1642403">
                  <a:moveTo>
                    <a:pt x="0" y="0"/>
                  </a:moveTo>
                  <a:lnTo>
                    <a:pt x="4900906" y="0"/>
                  </a:lnTo>
                  <a:lnTo>
                    <a:pt x="4900906" y="1642403"/>
                  </a:lnTo>
                  <a:lnTo>
                    <a:pt x="0" y="1642403"/>
                  </a:lnTo>
                  <a:close/>
                </a:path>
              </a:pathLst>
            </a:custGeom>
            <a:solidFill>
              <a:srgbClr val="FFFFFF">
                <a:alpha val="84706"/>
              </a:srgbClr>
            </a:solidFill>
          </p:spPr>
        </p:sp>
        <p:sp>
          <p:nvSpPr>
            <p:cNvPr id="5" name="TextBox 5"/>
            <p:cNvSpPr txBox="1"/>
            <p:nvPr/>
          </p:nvSpPr>
          <p:spPr>
            <a:xfrm>
              <a:off x="0" y="-38100"/>
              <a:ext cx="4900906" cy="1680503"/>
            </a:xfrm>
            <a:prstGeom prst="rect">
              <a:avLst/>
            </a:prstGeom>
          </p:spPr>
          <p:txBody>
            <a:bodyPr lIns="50800" tIns="50800" rIns="50800" bIns="50800" rtlCol="0" anchor="ctr"/>
            <a:lstStyle/>
            <a:p>
              <a:pPr algn="ctr">
                <a:lnSpc>
                  <a:spcPts val="2660"/>
                </a:lnSpc>
              </a:pPr>
            </a:p>
          </p:txBody>
        </p:sp>
      </p:grpSp>
      <p:grpSp>
        <p:nvGrpSpPr>
          <p:cNvPr id="6" name="Group 6"/>
          <p:cNvGrpSpPr/>
          <p:nvPr/>
        </p:nvGrpSpPr>
        <p:grpSpPr>
          <a:xfrm rot="0">
            <a:off x="-160064" y="3042570"/>
            <a:ext cx="18608128" cy="184101"/>
            <a:chOff x="0" y="0"/>
            <a:chExt cx="4900906" cy="48488"/>
          </a:xfrm>
        </p:grpSpPr>
        <p:sp>
          <p:nvSpPr>
            <p:cNvPr id="7" name="Freeform 7"/>
            <p:cNvSpPr/>
            <p:nvPr/>
          </p:nvSpPr>
          <p:spPr>
            <a:xfrm>
              <a:off x="0" y="0"/>
              <a:ext cx="4900906" cy="48488"/>
            </a:xfrm>
            <a:custGeom>
              <a:avLst/>
              <a:gdLst/>
              <a:ahLst/>
              <a:cxnLst/>
              <a:rect l="l" t="t" r="r" b="b"/>
              <a:pathLst>
                <a:path w="4900906" h="48488">
                  <a:moveTo>
                    <a:pt x="0" y="0"/>
                  </a:moveTo>
                  <a:lnTo>
                    <a:pt x="4900906" y="0"/>
                  </a:lnTo>
                  <a:lnTo>
                    <a:pt x="4900906" y="48488"/>
                  </a:lnTo>
                  <a:lnTo>
                    <a:pt x="0" y="48488"/>
                  </a:lnTo>
                  <a:close/>
                </a:path>
              </a:pathLst>
            </a:custGeom>
            <a:solidFill>
              <a:srgbClr val="FFFFFF"/>
            </a:solidFill>
          </p:spPr>
        </p:sp>
        <p:sp>
          <p:nvSpPr>
            <p:cNvPr id="8" name="TextBox 8"/>
            <p:cNvSpPr txBox="1"/>
            <p:nvPr/>
          </p:nvSpPr>
          <p:spPr>
            <a:xfrm>
              <a:off x="0" y="-38100"/>
              <a:ext cx="4900906" cy="86588"/>
            </a:xfrm>
            <a:prstGeom prst="rect">
              <a:avLst/>
            </a:prstGeom>
          </p:spPr>
          <p:txBody>
            <a:bodyPr lIns="50800" tIns="50800" rIns="50800" bIns="50800" rtlCol="0" anchor="ctr"/>
            <a:lstStyle/>
            <a:p>
              <a:pPr algn="ctr">
                <a:lnSpc>
                  <a:spcPts val="2660"/>
                </a:lnSpc>
              </a:pPr>
            </a:p>
          </p:txBody>
        </p:sp>
      </p:grpSp>
      <p:sp>
        <p:nvSpPr>
          <p:cNvPr id="9" name="Freeform 9"/>
          <p:cNvSpPr/>
          <p:nvPr/>
        </p:nvSpPr>
        <p:spPr>
          <a:xfrm>
            <a:off x="-954579" y="9431655"/>
            <a:ext cx="3972975" cy="2889605"/>
          </a:xfrm>
          <a:custGeom>
            <a:avLst/>
            <a:gdLst/>
            <a:ahLst/>
            <a:cxnLst/>
            <a:rect l="l" t="t" r="r" b="b"/>
            <a:pathLst>
              <a:path w="3972975" h="2889605">
                <a:moveTo>
                  <a:pt x="0" y="0"/>
                </a:moveTo>
                <a:lnTo>
                  <a:pt x="3972974" y="0"/>
                </a:lnTo>
                <a:lnTo>
                  <a:pt x="3972974" y="2889606"/>
                </a:lnTo>
                <a:lnTo>
                  <a:pt x="0" y="2889606"/>
                </a:lnTo>
                <a:lnTo>
                  <a:pt x="0" y="0"/>
                </a:lnTo>
                <a:close/>
              </a:path>
            </a:pathLst>
          </a:custGeom>
          <a:blipFill>
            <a:blip r:embed="rId2">
              <a:alphaModFix amt="85000"/>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924985" y="363624"/>
            <a:ext cx="4970434" cy="2631321"/>
          </a:xfrm>
          <a:prstGeom prst="rect">
            <a:avLst/>
          </a:prstGeom>
        </p:spPr>
        <p:txBody>
          <a:bodyPr lIns="0" tIns="0" rIns="0" bIns="0" rtlCol="0" anchor="t">
            <a:spAutoFit/>
          </a:bodyPr>
          <a:lstStyle/>
          <a:p>
            <a:pPr algn="l">
              <a:lnSpc>
                <a:spcPts val="21595"/>
              </a:lnSpc>
            </a:pPr>
            <a:r>
              <a:rPr lang="en-US" sz="1542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目录</a:t>
            </a:r>
            <a:endParaRPr lang="en-US" sz="1542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1" name="TextBox 11"/>
          <p:cNvSpPr txBox="1"/>
          <p:nvPr/>
        </p:nvSpPr>
        <p:spPr>
          <a:xfrm>
            <a:off x="5120700" y="1822868"/>
            <a:ext cx="4964463" cy="1067302"/>
          </a:xfrm>
          <a:prstGeom prst="rect">
            <a:avLst/>
          </a:prstGeom>
        </p:spPr>
        <p:txBody>
          <a:bodyPr lIns="0" tIns="0" rIns="0" bIns="0" rtlCol="0" anchor="t">
            <a:spAutoFit/>
          </a:bodyPr>
          <a:lstStyle/>
          <a:p>
            <a:pPr algn="l">
              <a:lnSpc>
                <a:spcPts val="8725"/>
              </a:lnSpc>
            </a:pPr>
            <a:r>
              <a:rPr lang="en-US" sz="6230" spc="199">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CONTENT</a:t>
            </a:r>
            <a:endParaRPr lang="en-US" sz="6230" spc="199">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2" name="TextBox 12"/>
          <p:cNvSpPr txBox="1"/>
          <p:nvPr/>
        </p:nvSpPr>
        <p:spPr>
          <a:xfrm>
            <a:off x="3622253" y="4055026"/>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农业现代化</a:t>
            </a:r>
            <a:endPar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3" name="TextBox 13"/>
          <p:cNvSpPr txBox="1"/>
          <p:nvPr/>
        </p:nvSpPr>
        <p:spPr>
          <a:xfrm>
            <a:off x="12353919" y="4055026"/>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农村建设</a:t>
            </a:r>
            <a:endPar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4" name="TextBox 14"/>
          <p:cNvSpPr txBox="1"/>
          <p:nvPr/>
        </p:nvSpPr>
        <p:spPr>
          <a:xfrm>
            <a:off x="3622253" y="6769007"/>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农民生活</a:t>
            </a:r>
            <a:endPar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5" name="TextBox 15"/>
          <p:cNvSpPr txBox="1"/>
          <p:nvPr/>
        </p:nvSpPr>
        <p:spPr>
          <a:xfrm>
            <a:off x="12430293" y="6769007"/>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总结与展望</a:t>
            </a:r>
            <a:endParaRPr lang="en-US" sz="566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6" name="TextBox 16"/>
          <p:cNvSpPr txBox="1"/>
          <p:nvPr/>
        </p:nvSpPr>
        <p:spPr>
          <a:xfrm>
            <a:off x="3608023" y="5095875"/>
            <a:ext cx="5086366"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AGRICULTURAL  MODERNIZATION</a:t>
            </a:r>
            <a:endPar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7" name="TextBox 17"/>
          <p:cNvSpPr txBox="1"/>
          <p:nvPr/>
        </p:nvSpPr>
        <p:spPr>
          <a:xfrm>
            <a:off x="12353919" y="5095875"/>
            <a:ext cx="4753637"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RURAL  CONSTRUCTION</a:t>
            </a:r>
            <a:endPar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8" name="TextBox 18"/>
          <p:cNvSpPr txBox="1"/>
          <p:nvPr/>
        </p:nvSpPr>
        <p:spPr>
          <a:xfrm>
            <a:off x="3608023" y="7812056"/>
            <a:ext cx="5086366"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FARMERS’LIVELIHOOD</a:t>
            </a:r>
            <a:endPar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9" name="TextBox 19"/>
          <p:cNvSpPr txBox="1"/>
          <p:nvPr/>
        </p:nvSpPr>
        <p:spPr>
          <a:xfrm>
            <a:off x="12411243" y="7821425"/>
            <a:ext cx="5426201"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SUMMARY AND OUTLOOK</a:t>
            </a:r>
            <a:endParaRPr lang="en-US" sz="224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20" name="TextBox 20"/>
          <p:cNvSpPr txBox="1"/>
          <p:nvPr/>
        </p:nvSpPr>
        <p:spPr>
          <a:xfrm>
            <a:off x="658285" y="3931794"/>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1" name="TextBox 21"/>
          <p:cNvSpPr txBox="1"/>
          <p:nvPr/>
        </p:nvSpPr>
        <p:spPr>
          <a:xfrm>
            <a:off x="9462450" y="3924019"/>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2" name="TextBox 22"/>
          <p:cNvSpPr txBox="1"/>
          <p:nvPr/>
        </p:nvSpPr>
        <p:spPr>
          <a:xfrm>
            <a:off x="658285" y="6645775"/>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3" name="TextBox 23"/>
          <p:cNvSpPr txBox="1"/>
          <p:nvPr/>
        </p:nvSpPr>
        <p:spPr>
          <a:xfrm>
            <a:off x="9462450" y="6638000"/>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4" name="AutoShape 24"/>
          <p:cNvSpPr/>
          <p:nvPr/>
        </p:nvSpPr>
        <p:spPr>
          <a:xfrm>
            <a:off x="3264178" y="4159801"/>
            <a:ext cx="0" cy="1342799"/>
          </a:xfrm>
          <a:prstGeom prst="line">
            <a:avLst/>
          </a:prstGeom>
          <a:ln w="57150" cap="flat">
            <a:solidFill>
              <a:srgbClr val="5C8921"/>
            </a:solidFill>
            <a:prstDash val="solid"/>
            <a:headEnd type="none" w="sm" len="sm"/>
            <a:tailEnd type="none" w="sm" len="sm"/>
          </a:ln>
        </p:spPr>
      </p:sp>
      <p:sp>
        <p:nvSpPr>
          <p:cNvPr id="25" name="AutoShape 25"/>
          <p:cNvSpPr/>
          <p:nvPr/>
        </p:nvSpPr>
        <p:spPr>
          <a:xfrm>
            <a:off x="12068343" y="4152026"/>
            <a:ext cx="0" cy="1342799"/>
          </a:xfrm>
          <a:prstGeom prst="line">
            <a:avLst/>
          </a:prstGeom>
          <a:ln w="57150" cap="flat">
            <a:solidFill>
              <a:srgbClr val="5C8921"/>
            </a:solidFill>
            <a:prstDash val="solid"/>
            <a:headEnd type="none" w="sm" len="sm"/>
            <a:tailEnd type="none" w="sm" len="sm"/>
          </a:ln>
        </p:spPr>
      </p:sp>
      <p:sp>
        <p:nvSpPr>
          <p:cNvPr id="26" name="AutoShape 26"/>
          <p:cNvSpPr/>
          <p:nvPr/>
        </p:nvSpPr>
        <p:spPr>
          <a:xfrm>
            <a:off x="3264178" y="6873782"/>
            <a:ext cx="0" cy="1342799"/>
          </a:xfrm>
          <a:prstGeom prst="line">
            <a:avLst/>
          </a:prstGeom>
          <a:ln w="57150" cap="flat">
            <a:solidFill>
              <a:srgbClr val="5C8921"/>
            </a:solidFill>
            <a:prstDash val="solid"/>
            <a:headEnd type="none" w="sm" len="sm"/>
            <a:tailEnd type="none" w="sm" len="sm"/>
          </a:ln>
        </p:spPr>
      </p:sp>
      <p:sp>
        <p:nvSpPr>
          <p:cNvPr id="27" name="AutoShape 27"/>
          <p:cNvSpPr/>
          <p:nvPr/>
        </p:nvSpPr>
        <p:spPr>
          <a:xfrm>
            <a:off x="12068343" y="6866007"/>
            <a:ext cx="0" cy="1342799"/>
          </a:xfrm>
          <a:prstGeom prst="line">
            <a:avLst/>
          </a:prstGeom>
          <a:ln w="57150" cap="flat">
            <a:solidFill>
              <a:srgbClr val="5C8921"/>
            </a:solidFill>
            <a:prstDash val="solid"/>
            <a:headEnd type="none" w="sm" len="sm"/>
            <a:tailEnd type="none" w="sm" len="sm"/>
          </a:ln>
        </p:spPr>
      </p:sp>
      <p:sp>
        <p:nvSpPr>
          <p:cNvPr id="28" name="AutoShape 28"/>
          <p:cNvSpPr/>
          <p:nvPr/>
        </p:nvSpPr>
        <p:spPr>
          <a:xfrm flipV="1">
            <a:off x="1031908" y="6277787"/>
            <a:ext cx="15728884" cy="0"/>
          </a:xfrm>
          <a:prstGeom prst="line">
            <a:avLst/>
          </a:prstGeom>
          <a:ln w="19050" cap="flat">
            <a:solidFill>
              <a:srgbClr val="5C8921"/>
            </a:solidFill>
            <a:prstDash val="sysDot"/>
            <a:headEnd type="none" w="sm" len="sm"/>
            <a:tailEnd type="none" w="sm" len="sm"/>
          </a:ln>
        </p:spPr>
      </p:sp>
      <p:sp>
        <p:nvSpPr>
          <p:cNvPr id="29" name="AutoShape 29"/>
          <p:cNvSpPr/>
          <p:nvPr/>
        </p:nvSpPr>
        <p:spPr>
          <a:xfrm>
            <a:off x="9019185" y="4159801"/>
            <a:ext cx="0" cy="4357454"/>
          </a:xfrm>
          <a:prstGeom prst="line">
            <a:avLst/>
          </a:prstGeom>
          <a:ln w="19050" cap="flat">
            <a:solidFill>
              <a:srgbClr val="5C8921"/>
            </a:solidFill>
            <a:prstDash val="sysDot"/>
            <a:headEnd type="none" w="sm" len="sm"/>
            <a:tailEnd type="none" w="sm" len="sm"/>
          </a:ln>
        </p:spPr>
      </p:sp>
      <p:sp>
        <p:nvSpPr>
          <p:cNvPr id="30" name="Freeform 30"/>
          <p:cNvSpPr/>
          <p:nvPr/>
        </p:nvSpPr>
        <p:spPr>
          <a:xfrm>
            <a:off x="13570928" y="-1855848"/>
            <a:ext cx="10348797" cy="4755543"/>
          </a:xfrm>
          <a:custGeom>
            <a:avLst/>
            <a:gdLst/>
            <a:ahLst/>
            <a:cxnLst/>
            <a:rect l="l" t="t" r="r" b="b"/>
            <a:pathLst>
              <a:path w="10348797" h="4755543">
                <a:moveTo>
                  <a:pt x="0" y="0"/>
                </a:moveTo>
                <a:lnTo>
                  <a:pt x="10348796" y="0"/>
                </a:lnTo>
                <a:lnTo>
                  <a:pt x="10348796" y="4755543"/>
                </a:lnTo>
                <a:lnTo>
                  <a:pt x="0" y="4755543"/>
                </a:lnTo>
                <a:lnTo>
                  <a:pt x="0" y="0"/>
                </a:lnTo>
                <a:close/>
              </a:path>
            </a:pathLst>
          </a:custGeom>
          <a:blipFill>
            <a:blip r:embed="rId4">
              <a:alphaModFix amt="85000"/>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algn="ctr">
              <a:lnSpc>
                <a:spcPts val="27325"/>
              </a:lnSpc>
            </a:pPr>
            <a:r>
              <a:rPr lang="en-US" sz="19515"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19515"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rot="0">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rot="0">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农业现代化</a:t>
            </a:r>
            <a:endPar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2" name="TextBox 12"/>
          <p:cNvSpPr txBox="1"/>
          <p:nvPr/>
        </p:nvSpPr>
        <p:spPr>
          <a:xfrm>
            <a:off x="2906829" y="6155639"/>
            <a:ext cx="12474343" cy="958758"/>
          </a:xfrm>
          <a:prstGeom prst="rect">
            <a:avLst/>
          </a:prstGeom>
        </p:spPr>
        <p:txBody>
          <a:bodyPr lIns="0" tIns="0" rIns="0" bIns="0" rtlCol="0" anchor="t">
            <a:spAutoFit/>
          </a:bodyPr>
          <a:lstStyle/>
          <a:p>
            <a:pPr algn="ctr">
              <a:lnSpc>
                <a:spcPts val="3855"/>
              </a:lnSpc>
            </a:pPr>
            <a:r>
              <a:rPr lang="en-US" sz="2755" spc="190">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农业现代化</a:t>
            </a:r>
            <a:r>
              <a:rPr lang="en-US" sz="2755" spc="190">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是指运用现代科技和管理方法，对农业生产方式进行根本性变革，以提高农业生产效率、产品质量、可持续性以及市场竞争力的过程。</a:t>
            </a:r>
            <a:endParaRPr lang="en-US" sz="2755" spc="190">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0788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rot="0">
            <a:off x="2307882" y="2633990"/>
            <a:ext cx="7362043" cy="3254947"/>
            <a:chOff x="0" y="0"/>
            <a:chExt cx="1938974" cy="857270"/>
          </a:xfrm>
        </p:grpSpPr>
        <p:sp>
          <p:nvSpPr>
            <p:cNvPr id="13" name="Freeform 13"/>
            <p:cNvSpPr/>
            <p:nvPr/>
          </p:nvSpPr>
          <p:spPr>
            <a:xfrm>
              <a:off x="0" y="0"/>
              <a:ext cx="1938974" cy="857270"/>
            </a:xfrm>
            <a:custGeom>
              <a:avLst/>
              <a:gdLst/>
              <a:ahLst/>
              <a:cxnLst/>
              <a:rect l="l" t="t" r="r" b="b"/>
              <a:pathLst>
                <a:path w="1938974" h="857270">
                  <a:moveTo>
                    <a:pt x="0" y="0"/>
                  </a:moveTo>
                  <a:lnTo>
                    <a:pt x="1938974" y="0"/>
                  </a:lnTo>
                  <a:lnTo>
                    <a:pt x="1938974" y="857270"/>
                  </a:lnTo>
                  <a:lnTo>
                    <a:pt x="0" y="857270"/>
                  </a:lnTo>
                  <a:close/>
                </a:path>
              </a:pathLst>
            </a:custGeom>
            <a:solidFill>
              <a:srgbClr val="FFFFFF"/>
            </a:solidFill>
            <a:ln cap="sq">
              <a:noFill/>
              <a:prstDash val="solid"/>
              <a:miter/>
            </a:ln>
          </p:spPr>
        </p:sp>
        <p:sp>
          <p:nvSpPr>
            <p:cNvPr id="14" name="TextBox 14"/>
            <p:cNvSpPr txBox="1"/>
            <p:nvPr/>
          </p:nvSpPr>
          <p:spPr>
            <a:xfrm>
              <a:off x="0" y="-38100"/>
              <a:ext cx="1938974" cy="89537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rot="0">
            <a:off x="9874335" y="2509543"/>
            <a:ext cx="7384965" cy="3379394"/>
            <a:chOff x="0" y="0"/>
            <a:chExt cx="1945011" cy="890046"/>
          </a:xfrm>
        </p:grpSpPr>
        <p:sp>
          <p:nvSpPr>
            <p:cNvPr id="16" name="Freeform 16"/>
            <p:cNvSpPr/>
            <p:nvPr/>
          </p:nvSpPr>
          <p:spPr>
            <a:xfrm>
              <a:off x="0" y="0"/>
              <a:ext cx="1945012" cy="890046"/>
            </a:xfrm>
            <a:custGeom>
              <a:avLst/>
              <a:gdLst/>
              <a:ahLst/>
              <a:cxnLst/>
              <a:rect l="l" t="t" r="r" b="b"/>
              <a:pathLst>
                <a:path w="1945012" h="890046">
                  <a:moveTo>
                    <a:pt x="37740" y="0"/>
                  </a:moveTo>
                  <a:lnTo>
                    <a:pt x="1907271" y="0"/>
                  </a:lnTo>
                  <a:cubicBezTo>
                    <a:pt x="1917281" y="0"/>
                    <a:pt x="1926880" y="3976"/>
                    <a:pt x="1933958" y="11054"/>
                  </a:cubicBezTo>
                  <a:cubicBezTo>
                    <a:pt x="1941035" y="18131"/>
                    <a:pt x="1945012" y="27731"/>
                    <a:pt x="1945012" y="37740"/>
                  </a:cubicBezTo>
                  <a:lnTo>
                    <a:pt x="1945012" y="852306"/>
                  </a:lnTo>
                  <a:cubicBezTo>
                    <a:pt x="1945012" y="873149"/>
                    <a:pt x="1928115" y="890046"/>
                    <a:pt x="1907271" y="890046"/>
                  </a:cubicBezTo>
                  <a:lnTo>
                    <a:pt x="37740" y="890046"/>
                  </a:lnTo>
                  <a:cubicBezTo>
                    <a:pt x="16897" y="890046"/>
                    <a:pt x="0" y="873149"/>
                    <a:pt x="0" y="852306"/>
                  </a:cubicBezTo>
                  <a:lnTo>
                    <a:pt x="0" y="37740"/>
                  </a:lnTo>
                  <a:cubicBezTo>
                    <a:pt x="0" y="16897"/>
                    <a:pt x="16897" y="0"/>
                    <a:pt x="37740" y="0"/>
                  </a:cubicBezTo>
                  <a:close/>
                </a:path>
              </a:pathLst>
            </a:custGeom>
            <a:solidFill>
              <a:srgbClr val="FFFFFF"/>
            </a:solidFill>
          </p:spPr>
        </p:sp>
        <p:sp>
          <p:nvSpPr>
            <p:cNvPr id="17" name="TextBox 17"/>
            <p:cNvSpPr txBox="1"/>
            <p:nvPr/>
          </p:nvSpPr>
          <p:spPr>
            <a:xfrm>
              <a:off x="0" y="-38100"/>
              <a:ext cx="1945011" cy="928146"/>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rot="0">
            <a:off x="2284960" y="6575318"/>
            <a:ext cx="7384965" cy="3235818"/>
            <a:chOff x="0" y="0"/>
            <a:chExt cx="1945011" cy="852232"/>
          </a:xfrm>
        </p:grpSpPr>
        <p:sp>
          <p:nvSpPr>
            <p:cNvPr id="19" name="Freeform 19"/>
            <p:cNvSpPr/>
            <p:nvPr/>
          </p:nvSpPr>
          <p:spPr>
            <a:xfrm>
              <a:off x="0" y="0"/>
              <a:ext cx="1945012" cy="852232"/>
            </a:xfrm>
            <a:custGeom>
              <a:avLst/>
              <a:gdLst/>
              <a:ahLst/>
              <a:cxnLst/>
              <a:rect l="l" t="t" r="r" b="b"/>
              <a:pathLst>
                <a:path w="1945012" h="852232">
                  <a:moveTo>
                    <a:pt x="37740" y="0"/>
                  </a:moveTo>
                  <a:lnTo>
                    <a:pt x="1907271" y="0"/>
                  </a:lnTo>
                  <a:cubicBezTo>
                    <a:pt x="1917281" y="0"/>
                    <a:pt x="1926880" y="3976"/>
                    <a:pt x="1933958" y="11054"/>
                  </a:cubicBezTo>
                  <a:cubicBezTo>
                    <a:pt x="1941035" y="18131"/>
                    <a:pt x="1945012" y="27731"/>
                    <a:pt x="1945012" y="37740"/>
                  </a:cubicBezTo>
                  <a:lnTo>
                    <a:pt x="1945012" y="814492"/>
                  </a:lnTo>
                  <a:cubicBezTo>
                    <a:pt x="1945012" y="835335"/>
                    <a:pt x="1928115" y="852232"/>
                    <a:pt x="1907271" y="852232"/>
                  </a:cubicBezTo>
                  <a:lnTo>
                    <a:pt x="37740" y="852232"/>
                  </a:lnTo>
                  <a:cubicBezTo>
                    <a:pt x="16897" y="852232"/>
                    <a:pt x="0" y="835335"/>
                    <a:pt x="0" y="814492"/>
                  </a:cubicBezTo>
                  <a:lnTo>
                    <a:pt x="0" y="37740"/>
                  </a:lnTo>
                  <a:cubicBezTo>
                    <a:pt x="0" y="16897"/>
                    <a:pt x="16897" y="0"/>
                    <a:pt x="37740" y="0"/>
                  </a:cubicBezTo>
                  <a:close/>
                </a:path>
              </a:pathLst>
            </a:custGeom>
            <a:solidFill>
              <a:srgbClr val="FFFFFF"/>
            </a:solidFill>
          </p:spPr>
        </p:sp>
        <p:sp>
          <p:nvSpPr>
            <p:cNvPr id="20" name="TextBox 20"/>
            <p:cNvSpPr txBox="1"/>
            <p:nvPr/>
          </p:nvSpPr>
          <p:spPr>
            <a:xfrm>
              <a:off x="0" y="-38100"/>
              <a:ext cx="1945011" cy="890332"/>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rot="0">
            <a:off x="9828475" y="6575318"/>
            <a:ext cx="7430825" cy="3235818"/>
            <a:chOff x="0" y="0"/>
            <a:chExt cx="1957090" cy="852232"/>
          </a:xfrm>
        </p:grpSpPr>
        <p:sp>
          <p:nvSpPr>
            <p:cNvPr id="22" name="Freeform 22"/>
            <p:cNvSpPr/>
            <p:nvPr/>
          </p:nvSpPr>
          <p:spPr>
            <a:xfrm>
              <a:off x="0" y="0"/>
              <a:ext cx="1957090" cy="852232"/>
            </a:xfrm>
            <a:custGeom>
              <a:avLst/>
              <a:gdLst/>
              <a:ahLst/>
              <a:cxnLst/>
              <a:rect l="l" t="t" r="r" b="b"/>
              <a:pathLst>
                <a:path w="1957090" h="852232">
                  <a:moveTo>
                    <a:pt x="37507" y="0"/>
                  </a:moveTo>
                  <a:lnTo>
                    <a:pt x="1919582" y="0"/>
                  </a:lnTo>
                  <a:cubicBezTo>
                    <a:pt x="1940297" y="0"/>
                    <a:pt x="1957090" y="16793"/>
                    <a:pt x="1957090" y="37507"/>
                  </a:cubicBezTo>
                  <a:lnTo>
                    <a:pt x="1957090" y="814725"/>
                  </a:lnTo>
                  <a:cubicBezTo>
                    <a:pt x="1957090" y="824672"/>
                    <a:pt x="1953138" y="834212"/>
                    <a:pt x="1946104" y="841246"/>
                  </a:cubicBezTo>
                  <a:cubicBezTo>
                    <a:pt x="1939070" y="848280"/>
                    <a:pt x="1929530" y="852232"/>
                    <a:pt x="1919582" y="852232"/>
                  </a:cubicBezTo>
                  <a:lnTo>
                    <a:pt x="37507" y="852232"/>
                  </a:lnTo>
                  <a:cubicBezTo>
                    <a:pt x="16793" y="852232"/>
                    <a:pt x="0" y="835439"/>
                    <a:pt x="0" y="814725"/>
                  </a:cubicBezTo>
                  <a:lnTo>
                    <a:pt x="0" y="37507"/>
                  </a:lnTo>
                  <a:cubicBezTo>
                    <a:pt x="0" y="16793"/>
                    <a:pt x="16793" y="0"/>
                    <a:pt x="37507" y="0"/>
                  </a:cubicBezTo>
                  <a:close/>
                </a:path>
              </a:pathLst>
            </a:custGeom>
            <a:solidFill>
              <a:srgbClr val="FFFFFF"/>
            </a:solidFill>
          </p:spPr>
        </p:sp>
        <p:sp>
          <p:nvSpPr>
            <p:cNvPr id="23" name="TextBox 23"/>
            <p:cNvSpPr txBox="1"/>
            <p:nvPr/>
          </p:nvSpPr>
          <p:spPr>
            <a:xfrm>
              <a:off x="0" y="-38100"/>
              <a:ext cx="1957090" cy="890332"/>
            </a:xfrm>
            <a:prstGeom prst="rect">
              <a:avLst/>
            </a:prstGeom>
          </p:spPr>
          <p:txBody>
            <a:bodyPr lIns="50800" tIns="50800" rIns="50800" bIns="50800" rtlCol="0" anchor="ctr"/>
            <a:lstStyle/>
            <a:p>
              <a:pPr algn="ctr">
                <a:lnSpc>
                  <a:spcPts val="2660"/>
                </a:lnSpc>
              </a:pPr>
            </a:p>
          </p:txBody>
        </p:sp>
      </p:grpSp>
      <p:grpSp>
        <p:nvGrpSpPr>
          <p:cNvPr id="24" name="Group 24"/>
          <p:cNvGrpSpPr/>
          <p:nvPr/>
        </p:nvGrpSpPr>
        <p:grpSpPr>
          <a:xfrm rot="0">
            <a:off x="2808821" y="1902746"/>
            <a:ext cx="6509799" cy="892028"/>
            <a:chOff x="0" y="0"/>
            <a:chExt cx="1714515" cy="234938"/>
          </a:xfrm>
        </p:grpSpPr>
        <p:sp>
          <p:nvSpPr>
            <p:cNvPr id="25" name="Freeform 25"/>
            <p:cNvSpPr/>
            <p:nvPr/>
          </p:nvSpPr>
          <p:spPr>
            <a:xfrm>
              <a:off x="0" y="0"/>
              <a:ext cx="1714515" cy="234938"/>
            </a:xfrm>
            <a:custGeom>
              <a:avLst/>
              <a:gdLst/>
              <a:ahLst/>
              <a:cxnLst/>
              <a:rect l="l" t="t" r="r" b="b"/>
              <a:pathLst>
                <a:path w="1714515" h="234938">
                  <a:moveTo>
                    <a:pt x="60653" y="0"/>
                  </a:moveTo>
                  <a:lnTo>
                    <a:pt x="1653862" y="0"/>
                  </a:lnTo>
                  <a:cubicBezTo>
                    <a:pt x="1669948" y="0"/>
                    <a:pt x="1685376" y="6390"/>
                    <a:pt x="1696750" y="17765"/>
                  </a:cubicBezTo>
                  <a:cubicBezTo>
                    <a:pt x="1708125" y="29139"/>
                    <a:pt x="1714515" y="44567"/>
                    <a:pt x="1714515" y="60653"/>
                  </a:cubicBezTo>
                  <a:lnTo>
                    <a:pt x="1714515" y="174285"/>
                  </a:lnTo>
                  <a:cubicBezTo>
                    <a:pt x="1714515" y="190371"/>
                    <a:pt x="1708125" y="205798"/>
                    <a:pt x="1696750" y="217173"/>
                  </a:cubicBezTo>
                  <a:cubicBezTo>
                    <a:pt x="1685376" y="228547"/>
                    <a:pt x="1669948" y="234938"/>
                    <a:pt x="1653862" y="234938"/>
                  </a:cubicBezTo>
                  <a:lnTo>
                    <a:pt x="60653" y="234938"/>
                  </a:lnTo>
                  <a:cubicBezTo>
                    <a:pt x="44567" y="234938"/>
                    <a:pt x="29139" y="228547"/>
                    <a:pt x="17765" y="217173"/>
                  </a:cubicBezTo>
                  <a:cubicBezTo>
                    <a:pt x="6390" y="205798"/>
                    <a:pt x="0" y="190371"/>
                    <a:pt x="0" y="174285"/>
                  </a:cubicBezTo>
                  <a:lnTo>
                    <a:pt x="0" y="60653"/>
                  </a:lnTo>
                  <a:cubicBezTo>
                    <a:pt x="0" y="44567"/>
                    <a:pt x="6390" y="29139"/>
                    <a:pt x="17765" y="17765"/>
                  </a:cubicBezTo>
                  <a:cubicBezTo>
                    <a:pt x="29139" y="6390"/>
                    <a:pt x="44567" y="0"/>
                    <a:pt x="60653" y="0"/>
                  </a:cubicBezTo>
                  <a:close/>
                </a:path>
              </a:pathLst>
            </a:custGeom>
            <a:solidFill>
              <a:srgbClr val="26611B"/>
            </a:solidFill>
          </p:spPr>
        </p:sp>
        <p:sp>
          <p:nvSpPr>
            <p:cNvPr id="26" name="TextBox 26"/>
            <p:cNvSpPr txBox="1"/>
            <p:nvPr/>
          </p:nvSpPr>
          <p:spPr>
            <a:xfrm>
              <a:off x="0" y="-38100"/>
              <a:ext cx="1714515" cy="273038"/>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rot="0">
            <a:off x="10112490" y="1974120"/>
            <a:ext cx="6859040" cy="749280"/>
            <a:chOff x="0" y="0"/>
            <a:chExt cx="1806496" cy="197341"/>
          </a:xfrm>
        </p:grpSpPr>
        <p:sp>
          <p:nvSpPr>
            <p:cNvPr id="28" name="Freeform 28"/>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a:ln cap="rnd">
              <a:noFill/>
              <a:prstDash val="solid"/>
              <a:round/>
            </a:ln>
          </p:spPr>
        </p:sp>
        <p:sp>
          <p:nvSpPr>
            <p:cNvPr id="29" name="TextBox 29"/>
            <p:cNvSpPr txBox="1"/>
            <p:nvPr/>
          </p:nvSpPr>
          <p:spPr>
            <a:xfrm>
              <a:off x="0" y="-38100"/>
              <a:ext cx="1806496" cy="235441"/>
            </a:xfrm>
            <a:prstGeom prst="rect">
              <a:avLst/>
            </a:prstGeom>
          </p:spPr>
          <p:txBody>
            <a:bodyPr lIns="50800" tIns="50800" rIns="50800" bIns="50800" rtlCol="0" anchor="ctr"/>
            <a:lstStyle/>
            <a:p>
              <a:pPr marL="0" lvl="0" indent="0" algn="ctr">
                <a:lnSpc>
                  <a:spcPts val="2660"/>
                </a:lnSpc>
                <a:spcBef>
                  <a:spcPct val="0"/>
                </a:spcBef>
              </a:pPr>
            </a:p>
          </p:txBody>
        </p:sp>
      </p:grpSp>
      <p:grpSp>
        <p:nvGrpSpPr>
          <p:cNvPr id="30" name="Group 30"/>
          <p:cNvGrpSpPr/>
          <p:nvPr/>
        </p:nvGrpSpPr>
        <p:grpSpPr>
          <a:xfrm rot="0">
            <a:off x="2634201" y="6111269"/>
            <a:ext cx="6859040" cy="749280"/>
            <a:chOff x="0" y="0"/>
            <a:chExt cx="1806496" cy="197341"/>
          </a:xfrm>
        </p:grpSpPr>
        <p:sp>
          <p:nvSpPr>
            <p:cNvPr id="31" name="Freeform 31"/>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p:spPr>
        </p:sp>
        <p:sp>
          <p:nvSpPr>
            <p:cNvPr id="32" name="TextBox 32"/>
            <p:cNvSpPr txBox="1"/>
            <p:nvPr/>
          </p:nvSpPr>
          <p:spPr>
            <a:xfrm>
              <a:off x="0" y="-38100"/>
              <a:ext cx="1806496" cy="235441"/>
            </a:xfrm>
            <a:prstGeom prst="rect">
              <a:avLst/>
            </a:prstGeom>
          </p:spPr>
          <p:txBody>
            <a:bodyPr lIns="50800" tIns="50800" rIns="50800" bIns="50800" rtlCol="0" anchor="ctr"/>
            <a:lstStyle/>
            <a:p>
              <a:pPr algn="ctr">
                <a:lnSpc>
                  <a:spcPts val="2660"/>
                </a:lnSpc>
              </a:pPr>
            </a:p>
          </p:txBody>
        </p:sp>
      </p:grpSp>
      <p:grpSp>
        <p:nvGrpSpPr>
          <p:cNvPr id="33" name="Group 33"/>
          <p:cNvGrpSpPr/>
          <p:nvPr/>
        </p:nvGrpSpPr>
        <p:grpSpPr>
          <a:xfrm rot="0">
            <a:off x="10091438" y="6003237"/>
            <a:ext cx="6880093" cy="749280"/>
            <a:chOff x="0" y="0"/>
            <a:chExt cx="1812041" cy="197341"/>
          </a:xfrm>
        </p:grpSpPr>
        <p:sp>
          <p:nvSpPr>
            <p:cNvPr id="34" name="Freeform 34"/>
            <p:cNvSpPr/>
            <p:nvPr/>
          </p:nvSpPr>
          <p:spPr>
            <a:xfrm>
              <a:off x="0" y="0"/>
              <a:ext cx="1812041" cy="197341"/>
            </a:xfrm>
            <a:custGeom>
              <a:avLst/>
              <a:gdLst/>
              <a:ahLst/>
              <a:cxnLst/>
              <a:rect l="l" t="t" r="r" b="b"/>
              <a:pathLst>
                <a:path w="1812041" h="197341">
                  <a:moveTo>
                    <a:pt x="57388" y="0"/>
                  </a:moveTo>
                  <a:lnTo>
                    <a:pt x="1754653" y="0"/>
                  </a:lnTo>
                  <a:cubicBezTo>
                    <a:pt x="1786347" y="0"/>
                    <a:pt x="1812041" y="25694"/>
                    <a:pt x="1812041" y="57388"/>
                  </a:cubicBezTo>
                  <a:lnTo>
                    <a:pt x="1812041" y="139953"/>
                  </a:lnTo>
                  <a:cubicBezTo>
                    <a:pt x="1812041" y="155173"/>
                    <a:pt x="1805995" y="169770"/>
                    <a:pt x="1795232" y="180533"/>
                  </a:cubicBezTo>
                  <a:cubicBezTo>
                    <a:pt x="1784470" y="191295"/>
                    <a:pt x="1769873" y="197341"/>
                    <a:pt x="1754653" y="197341"/>
                  </a:cubicBezTo>
                  <a:lnTo>
                    <a:pt x="57388" y="197341"/>
                  </a:lnTo>
                  <a:cubicBezTo>
                    <a:pt x="42168" y="197341"/>
                    <a:pt x="27571" y="191295"/>
                    <a:pt x="16809" y="180533"/>
                  </a:cubicBezTo>
                  <a:cubicBezTo>
                    <a:pt x="6046" y="169770"/>
                    <a:pt x="0" y="155173"/>
                    <a:pt x="0" y="139953"/>
                  </a:cubicBezTo>
                  <a:lnTo>
                    <a:pt x="0" y="57388"/>
                  </a:lnTo>
                  <a:cubicBezTo>
                    <a:pt x="0" y="42168"/>
                    <a:pt x="6046" y="27571"/>
                    <a:pt x="16809" y="16809"/>
                  </a:cubicBezTo>
                  <a:cubicBezTo>
                    <a:pt x="27571" y="6046"/>
                    <a:pt x="42168" y="0"/>
                    <a:pt x="57388" y="0"/>
                  </a:cubicBezTo>
                  <a:close/>
                </a:path>
              </a:pathLst>
            </a:custGeom>
            <a:solidFill>
              <a:srgbClr val="26611B"/>
            </a:solidFill>
          </p:spPr>
        </p:sp>
        <p:sp>
          <p:nvSpPr>
            <p:cNvPr id="35" name="TextBox 35"/>
            <p:cNvSpPr txBox="1"/>
            <p:nvPr/>
          </p:nvSpPr>
          <p:spPr>
            <a:xfrm>
              <a:off x="0" y="-38100"/>
              <a:ext cx="1812041" cy="235441"/>
            </a:xfrm>
            <a:prstGeom prst="rect">
              <a:avLst/>
            </a:prstGeom>
          </p:spPr>
          <p:txBody>
            <a:bodyPr lIns="50800" tIns="50800" rIns="50800" bIns="50800" rtlCol="0" anchor="ctr"/>
            <a:lstStyle/>
            <a:p>
              <a:pPr algn="ctr">
                <a:lnSpc>
                  <a:spcPts val="2660"/>
                </a:lnSpc>
              </a:pPr>
            </a:p>
          </p:txBody>
        </p:sp>
      </p:grpSp>
      <p:grpSp>
        <p:nvGrpSpPr>
          <p:cNvPr id="36" name="Group 36"/>
          <p:cNvGrpSpPr/>
          <p:nvPr/>
        </p:nvGrpSpPr>
        <p:grpSpPr>
          <a:xfrm rot="0">
            <a:off x="14913177" y="3069015"/>
            <a:ext cx="2058353" cy="2074485"/>
            <a:chOff x="0" y="0"/>
            <a:chExt cx="812800" cy="819170"/>
          </a:xfrm>
        </p:grpSpPr>
        <p:sp>
          <p:nvSpPr>
            <p:cNvPr id="37" name="Freeform 37"/>
            <p:cNvSpPr/>
            <p:nvPr/>
          </p:nvSpPr>
          <p:spPr>
            <a:xfrm>
              <a:off x="0" y="0"/>
              <a:ext cx="812800" cy="819170"/>
            </a:xfrm>
            <a:custGeom>
              <a:avLst/>
              <a:gdLst/>
              <a:ahLst/>
              <a:cxnLst/>
              <a:rect l="l" t="t" r="r" b="b"/>
              <a:pathLst>
                <a:path w="812800" h="819170">
                  <a:moveTo>
                    <a:pt x="0" y="0"/>
                  </a:moveTo>
                  <a:lnTo>
                    <a:pt x="812800" y="0"/>
                  </a:lnTo>
                  <a:lnTo>
                    <a:pt x="812800" y="819170"/>
                  </a:lnTo>
                  <a:lnTo>
                    <a:pt x="0" y="819170"/>
                  </a:lnTo>
                  <a:close/>
                </a:path>
              </a:pathLst>
            </a:custGeom>
            <a:blipFill>
              <a:blip r:embed="rId2"/>
              <a:stretch>
                <a:fillRect l="-391" r="-391"/>
              </a:stretch>
            </a:blipFill>
          </p:spPr>
        </p:sp>
      </p:grpSp>
      <p:grpSp>
        <p:nvGrpSpPr>
          <p:cNvPr id="38" name="Group 38"/>
          <p:cNvGrpSpPr/>
          <p:nvPr/>
        </p:nvGrpSpPr>
        <p:grpSpPr>
          <a:xfrm rot="0">
            <a:off x="7791148" y="7270124"/>
            <a:ext cx="1702093" cy="1826234"/>
            <a:chOff x="0" y="0"/>
            <a:chExt cx="812800" cy="872081"/>
          </a:xfrm>
        </p:grpSpPr>
        <p:sp>
          <p:nvSpPr>
            <p:cNvPr id="39" name="Freeform 39"/>
            <p:cNvSpPr/>
            <p:nvPr/>
          </p:nvSpPr>
          <p:spPr>
            <a:xfrm>
              <a:off x="0" y="0"/>
              <a:ext cx="812800" cy="872081"/>
            </a:xfrm>
            <a:custGeom>
              <a:avLst/>
              <a:gdLst/>
              <a:ahLst/>
              <a:cxnLst/>
              <a:rect l="l" t="t" r="r" b="b"/>
              <a:pathLst>
                <a:path w="812800" h="872081">
                  <a:moveTo>
                    <a:pt x="0" y="0"/>
                  </a:moveTo>
                  <a:lnTo>
                    <a:pt x="812800" y="0"/>
                  </a:lnTo>
                  <a:lnTo>
                    <a:pt x="812800" y="872081"/>
                  </a:lnTo>
                  <a:lnTo>
                    <a:pt x="0" y="872081"/>
                  </a:lnTo>
                  <a:close/>
                </a:path>
              </a:pathLst>
            </a:custGeom>
            <a:blipFill>
              <a:blip r:embed="rId3"/>
              <a:stretch>
                <a:fillRect l="-3646" r="-3646"/>
              </a:stretch>
            </a:blipFill>
          </p:spPr>
        </p:sp>
      </p:grpSp>
      <p:grpSp>
        <p:nvGrpSpPr>
          <p:cNvPr id="40" name="Group 40"/>
          <p:cNvGrpSpPr/>
          <p:nvPr/>
        </p:nvGrpSpPr>
        <p:grpSpPr>
          <a:xfrm rot="0">
            <a:off x="15352635" y="7190667"/>
            <a:ext cx="1702093" cy="1702093"/>
            <a:chOff x="0" y="0"/>
            <a:chExt cx="812800" cy="812800"/>
          </a:xfrm>
        </p:grpSpPr>
        <p:sp>
          <p:nvSpPr>
            <p:cNvPr id="41" name="Freeform 4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l="-72565" r="-8840"/>
              </a:stretch>
            </a:blipFill>
          </p:spPr>
        </p:sp>
      </p:grpSp>
      <p:grpSp>
        <p:nvGrpSpPr>
          <p:cNvPr id="42" name="Group 42"/>
          <p:cNvGrpSpPr/>
          <p:nvPr/>
        </p:nvGrpSpPr>
        <p:grpSpPr>
          <a:xfrm rot="0">
            <a:off x="7441907" y="3092166"/>
            <a:ext cx="2051334" cy="2051334"/>
            <a:chOff x="0" y="0"/>
            <a:chExt cx="812800" cy="812800"/>
          </a:xfrm>
        </p:grpSpPr>
        <p:sp>
          <p:nvSpPr>
            <p:cNvPr id="43" name="Freeform 4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a:stretch>
            </a:blipFill>
          </p:spPr>
        </p:sp>
      </p:grpSp>
      <p:sp>
        <p:nvSpPr>
          <p:cNvPr id="44" name="TextBox 44"/>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农业现代化</a:t>
            </a:r>
            <a:endPar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5" name="TextBox 45"/>
          <p:cNvSpPr txBox="1"/>
          <p:nvPr/>
        </p:nvSpPr>
        <p:spPr>
          <a:xfrm>
            <a:off x="3379877" y="1987329"/>
            <a:ext cx="5195131"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（一）农业大数据分析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6" name="TextBox 46"/>
          <p:cNvSpPr txBox="1"/>
          <p:nvPr/>
        </p:nvSpPr>
        <p:spPr>
          <a:xfrm>
            <a:off x="10489714" y="1987329"/>
            <a:ext cx="5745387"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（二）智慧农业云平台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7" name="TextBox 47"/>
          <p:cNvSpPr txBox="1"/>
          <p:nvPr/>
        </p:nvSpPr>
        <p:spPr>
          <a:xfrm>
            <a:off x="3250965" y="6124478"/>
            <a:ext cx="5893035" cy="646661"/>
          </a:xfrm>
          <a:prstGeom prst="rect">
            <a:avLst/>
          </a:prstGeom>
        </p:spPr>
        <p:txBody>
          <a:bodyPr lIns="0" tIns="0" rIns="0" bIns="0" rtlCol="0" anchor="t">
            <a:spAutoFit/>
          </a:bodyPr>
          <a:lstStyle/>
          <a:p>
            <a:pPr algn="l">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（三）农业物联网（IoT）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8" name="TextBox 48"/>
          <p:cNvSpPr txBox="1"/>
          <p:nvPr/>
        </p:nvSpPr>
        <p:spPr>
          <a:xfrm>
            <a:off x="11538720" y="6012762"/>
            <a:ext cx="4056195"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(四)智能灌溉系统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9" name="TextBox 49"/>
          <p:cNvSpPr txBox="1"/>
          <p:nvPr/>
        </p:nvSpPr>
        <p:spPr>
          <a:xfrm>
            <a:off x="2634201" y="2796662"/>
            <a:ext cx="4711026" cy="3079115"/>
          </a:xfrm>
          <a:prstGeom prst="rect">
            <a:avLst/>
          </a:prstGeom>
        </p:spPr>
        <p:txBody>
          <a:bodyPr lIns="0" tIns="0" rIns="0" bIns="0" rtlCol="0" anchor="t">
            <a:spAutoFit/>
          </a:bodyPr>
          <a:lstStyle/>
          <a:p>
            <a:pPr marL="0" lvl="0" indent="0" algn="l">
              <a:lnSpc>
                <a:spcPts val="3430"/>
              </a:lnSpc>
              <a:spcBef>
                <a:spcPct val="0"/>
              </a:spcBef>
            </a:pPr>
            <a:r>
              <a:rPr lang="en-US" sz="2450" spc="169">
                <a:solidFill>
                  <a:srgbClr val="000000"/>
                </a:solidFill>
                <a:latin typeface="幼圆" panose="02010509060101010101" charset="-122"/>
                <a:ea typeface="幼圆" panose="02010509060101010101" charset="-122"/>
                <a:cs typeface="幼圆" panose="02010509060101010101" charset="-122"/>
                <a:sym typeface="思源宋体" panose="02020400000000000000" charset="-122"/>
              </a:rPr>
              <a:t>在农业大数据分析领域</a:t>
            </a:r>
            <a:r>
              <a:rPr lang="en-US" sz="2450" u="none" strike="noStrike" spc="169">
                <a:solidFill>
                  <a:srgbClr val="000000"/>
                </a:solidFill>
                <a:latin typeface="幼圆" panose="02010509060101010101" charset="-122"/>
                <a:ea typeface="幼圆" panose="02010509060101010101" charset="-122"/>
                <a:cs typeface="幼圆" panose="02010509060101010101" charset="-122"/>
                <a:sym typeface="思源宋体" panose="02020400000000000000" charset="-122"/>
              </a:rPr>
              <a:t>，通过分布在农田边缘或农场内部的计算节点，可以实时收集大量的农业数据。初步处理后，再传输到云端进行深度分析和挖掘，以发现农业生产中的规律和趋势，为农业生产提供科学决策支持。 </a:t>
            </a:r>
            <a:endParaRPr lang="en-US" sz="2450" u="none" strike="noStrike" spc="169">
              <a:solidFill>
                <a:srgbClr val="000000"/>
              </a:solidFill>
              <a:latin typeface="幼圆" panose="02010509060101010101" charset="-122"/>
              <a:ea typeface="幼圆" panose="02010509060101010101" charset="-122"/>
              <a:cs typeface="幼圆" panose="02010509060101010101" charset="-122"/>
              <a:sym typeface="思源宋体" panose="02020400000000000000" charset="-122"/>
            </a:endParaRPr>
          </a:p>
        </p:txBody>
      </p:sp>
      <p:sp>
        <p:nvSpPr>
          <p:cNvPr id="50" name="TextBox 50"/>
          <p:cNvSpPr txBox="1"/>
          <p:nvPr/>
        </p:nvSpPr>
        <p:spPr>
          <a:xfrm>
            <a:off x="10091438" y="2796754"/>
            <a:ext cx="4727797" cy="2642870"/>
          </a:xfrm>
          <a:prstGeom prst="rect">
            <a:avLst/>
          </a:prstGeom>
        </p:spPr>
        <p:txBody>
          <a:bodyPr lIns="0" tIns="0" rIns="0" bIns="0" rtlCol="0" anchor="t">
            <a:spAutoFit/>
          </a:bodyPr>
          <a:lstStyle/>
          <a:p>
            <a:pPr marL="0" lvl="0" indent="0" algn="l">
              <a:lnSpc>
                <a:spcPts val="3435"/>
              </a:lnSpc>
              <a:spcBef>
                <a:spcPct val="0"/>
              </a:spcBef>
            </a:pPr>
            <a:r>
              <a:rPr lang="en-US" sz="2450" spc="169">
                <a:solidFill>
                  <a:srgbClr val="000000"/>
                </a:solidFill>
                <a:latin typeface="幼圆" panose="02010509060101010101" charset="-122"/>
                <a:ea typeface="幼圆" panose="02010509060101010101" charset="-122"/>
                <a:cs typeface="幼圆" panose="02010509060101010101" charset="-122"/>
                <a:sym typeface="思源宋体" panose="02020400000000000000" charset="-122"/>
              </a:rPr>
              <a:t>智慧农业云平台</a:t>
            </a:r>
            <a:r>
              <a:rPr lang="en-US" sz="2450" u="none" strike="noStrike" spc="169">
                <a:solidFill>
                  <a:srgbClr val="000000"/>
                </a:solidFill>
                <a:latin typeface="幼圆" panose="02010509060101010101" charset="-122"/>
                <a:ea typeface="幼圆" panose="02010509060101010101" charset="-122"/>
                <a:cs typeface="幼圆" panose="02010509060101010101" charset="-122"/>
                <a:sym typeface="思源宋体" panose="02020400000000000000" charset="-122"/>
              </a:rPr>
              <a:t>是基于云计算技术的农业信息化管理平台，通过集成和整合农业相关的数据、设备、人员和服务，实现农业生产全流程的数字化、智能化和可视化管理。 </a:t>
            </a:r>
            <a:endParaRPr lang="en-US" sz="2450" u="none" strike="noStrike" spc="169">
              <a:solidFill>
                <a:srgbClr val="000000"/>
              </a:solidFill>
              <a:latin typeface="幼圆" panose="02010509060101010101" charset="-122"/>
              <a:ea typeface="幼圆" panose="02010509060101010101" charset="-122"/>
              <a:cs typeface="幼圆" panose="02010509060101010101" charset="-122"/>
              <a:sym typeface="思源宋体" panose="02020400000000000000" charset="-122"/>
            </a:endParaRPr>
          </a:p>
        </p:txBody>
      </p:sp>
      <p:sp>
        <p:nvSpPr>
          <p:cNvPr id="51" name="TextBox 51"/>
          <p:cNvSpPr txBox="1"/>
          <p:nvPr/>
        </p:nvSpPr>
        <p:spPr>
          <a:xfrm>
            <a:off x="2634201" y="7004290"/>
            <a:ext cx="5088337" cy="2689225"/>
          </a:xfrm>
          <a:prstGeom prst="rect">
            <a:avLst/>
          </a:prstGeom>
        </p:spPr>
        <p:txBody>
          <a:bodyPr lIns="0" tIns="0" rIns="0" bIns="0" rtlCol="0" anchor="t">
            <a:spAutoFit/>
          </a:bodyPr>
          <a:lstStyle/>
          <a:p>
            <a:pPr marL="0" lvl="0" indent="0" algn="l">
              <a:lnSpc>
                <a:spcPts val="3495"/>
              </a:lnSpc>
              <a:spcBef>
                <a:spcPct val="0"/>
              </a:spcBef>
            </a:pPr>
            <a:r>
              <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在农田中部署大量传感器和监测设备，这些设备将采集到的数据实时传输到边缘计算节点或本地服务器进行处理。云端前移减少了数据传输的延迟，使农民能够即时获取农田的实时状况，并作出相应决策。</a:t>
            </a:r>
            <a:r>
              <a:rPr lang="en-US" sz="2495"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 </a:t>
            </a:r>
            <a:endParaRPr lang="en-US" sz="2495"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52" name="TextBox 52"/>
          <p:cNvSpPr txBox="1"/>
          <p:nvPr/>
        </p:nvSpPr>
        <p:spPr>
          <a:xfrm>
            <a:off x="10146175" y="7004290"/>
            <a:ext cx="4727797" cy="2642870"/>
          </a:xfrm>
          <a:prstGeom prst="rect">
            <a:avLst/>
          </a:prstGeom>
        </p:spPr>
        <p:txBody>
          <a:bodyPr lIns="0" tIns="0" rIns="0" bIns="0" rtlCol="0" anchor="t">
            <a:spAutoFit/>
          </a:bodyPr>
          <a:lstStyle/>
          <a:p>
            <a:pPr marL="0" lvl="0" indent="0" algn="l">
              <a:lnSpc>
                <a:spcPts val="3435"/>
              </a:lnSpc>
              <a:spcBef>
                <a:spcPct val="0"/>
              </a:spcBef>
            </a:pPr>
            <a:r>
              <a:rPr lang="en-US" sz="2495"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智能灌溉系统通过安装</a:t>
            </a:r>
            <a:r>
              <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在农田中的传感器和控制器，实时监测土壤湿度、作物需水量等参数，将数据传输到云端进行处理和分析 ，并根据这些数据自动调节灌溉水量和灌溉时间。 </a:t>
            </a:r>
            <a:endPar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endParaRPr>
          </a:p>
        </p:txBody>
      </p:sp>
      <p:sp>
        <p:nvSpPr>
          <p:cNvPr id="53" name="TextBox 53"/>
          <p:cNvSpPr txBox="1"/>
          <p:nvPr/>
        </p:nvSpPr>
        <p:spPr>
          <a:xfrm>
            <a:off x="550616" y="2309518"/>
            <a:ext cx="1258094" cy="6958813"/>
          </a:xfrm>
          <a:prstGeom prst="rect">
            <a:avLst/>
          </a:prstGeom>
        </p:spPr>
        <p:txBody>
          <a:bodyPr lIns="0" tIns="0" rIns="0" bIns="0" rtlCol="0" anchor="t">
            <a:spAutoFit/>
          </a:bodyPr>
          <a:lstStyle/>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科</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技</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赋</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spcBef>
                <a:spcPct val="0"/>
              </a:spcBef>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能</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0788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rot="0">
            <a:off x="2307882" y="2633990"/>
            <a:ext cx="7362043" cy="3254947"/>
            <a:chOff x="0" y="0"/>
            <a:chExt cx="1938974" cy="857270"/>
          </a:xfrm>
        </p:grpSpPr>
        <p:sp>
          <p:nvSpPr>
            <p:cNvPr id="13" name="Freeform 13"/>
            <p:cNvSpPr/>
            <p:nvPr/>
          </p:nvSpPr>
          <p:spPr>
            <a:xfrm>
              <a:off x="0" y="0"/>
              <a:ext cx="1938974" cy="857270"/>
            </a:xfrm>
            <a:custGeom>
              <a:avLst/>
              <a:gdLst/>
              <a:ahLst/>
              <a:cxnLst/>
              <a:rect l="l" t="t" r="r" b="b"/>
              <a:pathLst>
                <a:path w="1938974" h="857270">
                  <a:moveTo>
                    <a:pt x="0" y="0"/>
                  </a:moveTo>
                  <a:lnTo>
                    <a:pt x="1938974" y="0"/>
                  </a:lnTo>
                  <a:lnTo>
                    <a:pt x="1938974" y="857270"/>
                  </a:lnTo>
                  <a:lnTo>
                    <a:pt x="0" y="857270"/>
                  </a:lnTo>
                  <a:close/>
                </a:path>
              </a:pathLst>
            </a:custGeom>
            <a:solidFill>
              <a:srgbClr val="FFFFFF"/>
            </a:solidFill>
            <a:ln cap="sq">
              <a:noFill/>
              <a:prstDash val="solid"/>
              <a:miter/>
            </a:ln>
          </p:spPr>
        </p:sp>
        <p:sp>
          <p:nvSpPr>
            <p:cNvPr id="14" name="TextBox 14"/>
            <p:cNvSpPr txBox="1"/>
            <p:nvPr/>
          </p:nvSpPr>
          <p:spPr>
            <a:xfrm>
              <a:off x="0" y="-38100"/>
              <a:ext cx="1938974" cy="89537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rot="0">
            <a:off x="9874335" y="2509543"/>
            <a:ext cx="7384965" cy="3379394"/>
            <a:chOff x="0" y="0"/>
            <a:chExt cx="1945011" cy="890046"/>
          </a:xfrm>
        </p:grpSpPr>
        <p:sp>
          <p:nvSpPr>
            <p:cNvPr id="16" name="Freeform 16"/>
            <p:cNvSpPr/>
            <p:nvPr/>
          </p:nvSpPr>
          <p:spPr>
            <a:xfrm>
              <a:off x="0" y="0"/>
              <a:ext cx="1945012" cy="890046"/>
            </a:xfrm>
            <a:custGeom>
              <a:avLst/>
              <a:gdLst/>
              <a:ahLst/>
              <a:cxnLst/>
              <a:rect l="l" t="t" r="r" b="b"/>
              <a:pathLst>
                <a:path w="1945012" h="890046">
                  <a:moveTo>
                    <a:pt x="37740" y="0"/>
                  </a:moveTo>
                  <a:lnTo>
                    <a:pt x="1907271" y="0"/>
                  </a:lnTo>
                  <a:cubicBezTo>
                    <a:pt x="1917281" y="0"/>
                    <a:pt x="1926880" y="3976"/>
                    <a:pt x="1933958" y="11054"/>
                  </a:cubicBezTo>
                  <a:cubicBezTo>
                    <a:pt x="1941035" y="18131"/>
                    <a:pt x="1945012" y="27731"/>
                    <a:pt x="1945012" y="37740"/>
                  </a:cubicBezTo>
                  <a:lnTo>
                    <a:pt x="1945012" y="852306"/>
                  </a:lnTo>
                  <a:cubicBezTo>
                    <a:pt x="1945012" y="873149"/>
                    <a:pt x="1928115" y="890046"/>
                    <a:pt x="1907271" y="890046"/>
                  </a:cubicBezTo>
                  <a:lnTo>
                    <a:pt x="37740" y="890046"/>
                  </a:lnTo>
                  <a:cubicBezTo>
                    <a:pt x="16897" y="890046"/>
                    <a:pt x="0" y="873149"/>
                    <a:pt x="0" y="852306"/>
                  </a:cubicBezTo>
                  <a:lnTo>
                    <a:pt x="0" y="37740"/>
                  </a:lnTo>
                  <a:cubicBezTo>
                    <a:pt x="0" y="16897"/>
                    <a:pt x="16897" y="0"/>
                    <a:pt x="37740" y="0"/>
                  </a:cubicBezTo>
                  <a:close/>
                </a:path>
              </a:pathLst>
            </a:custGeom>
            <a:solidFill>
              <a:srgbClr val="FFFFFF"/>
            </a:solidFill>
          </p:spPr>
        </p:sp>
        <p:sp>
          <p:nvSpPr>
            <p:cNvPr id="17" name="TextBox 17"/>
            <p:cNvSpPr txBox="1"/>
            <p:nvPr/>
          </p:nvSpPr>
          <p:spPr>
            <a:xfrm>
              <a:off x="0" y="-38100"/>
              <a:ext cx="1945011" cy="928146"/>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rot="0">
            <a:off x="2284960" y="6575318"/>
            <a:ext cx="7384965" cy="3235818"/>
            <a:chOff x="0" y="0"/>
            <a:chExt cx="1945011" cy="852232"/>
          </a:xfrm>
        </p:grpSpPr>
        <p:sp>
          <p:nvSpPr>
            <p:cNvPr id="19" name="Freeform 19"/>
            <p:cNvSpPr/>
            <p:nvPr/>
          </p:nvSpPr>
          <p:spPr>
            <a:xfrm>
              <a:off x="0" y="0"/>
              <a:ext cx="1945012" cy="852232"/>
            </a:xfrm>
            <a:custGeom>
              <a:avLst/>
              <a:gdLst/>
              <a:ahLst/>
              <a:cxnLst/>
              <a:rect l="l" t="t" r="r" b="b"/>
              <a:pathLst>
                <a:path w="1945012" h="852232">
                  <a:moveTo>
                    <a:pt x="37740" y="0"/>
                  </a:moveTo>
                  <a:lnTo>
                    <a:pt x="1907271" y="0"/>
                  </a:lnTo>
                  <a:cubicBezTo>
                    <a:pt x="1917281" y="0"/>
                    <a:pt x="1926880" y="3976"/>
                    <a:pt x="1933958" y="11054"/>
                  </a:cubicBezTo>
                  <a:cubicBezTo>
                    <a:pt x="1941035" y="18131"/>
                    <a:pt x="1945012" y="27731"/>
                    <a:pt x="1945012" y="37740"/>
                  </a:cubicBezTo>
                  <a:lnTo>
                    <a:pt x="1945012" y="814492"/>
                  </a:lnTo>
                  <a:cubicBezTo>
                    <a:pt x="1945012" y="835335"/>
                    <a:pt x="1928115" y="852232"/>
                    <a:pt x="1907271" y="852232"/>
                  </a:cubicBezTo>
                  <a:lnTo>
                    <a:pt x="37740" y="852232"/>
                  </a:lnTo>
                  <a:cubicBezTo>
                    <a:pt x="16897" y="852232"/>
                    <a:pt x="0" y="835335"/>
                    <a:pt x="0" y="814492"/>
                  </a:cubicBezTo>
                  <a:lnTo>
                    <a:pt x="0" y="37740"/>
                  </a:lnTo>
                  <a:cubicBezTo>
                    <a:pt x="0" y="16897"/>
                    <a:pt x="16897" y="0"/>
                    <a:pt x="37740" y="0"/>
                  </a:cubicBezTo>
                  <a:close/>
                </a:path>
              </a:pathLst>
            </a:custGeom>
            <a:solidFill>
              <a:srgbClr val="FFFFFF"/>
            </a:solidFill>
          </p:spPr>
        </p:sp>
        <p:sp>
          <p:nvSpPr>
            <p:cNvPr id="20" name="TextBox 20"/>
            <p:cNvSpPr txBox="1"/>
            <p:nvPr/>
          </p:nvSpPr>
          <p:spPr>
            <a:xfrm>
              <a:off x="0" y="-38100"/>
              <a:ext cx="1945011" cy="890332"/>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rot="0">
            <a:off x="9828475" y="6575318"/>
            <a:ext cx="7430825" cy="3235818"/>
            <a:chOff x="0" y="0"/>
            <a:chExt cx="1957090" cy="852232"/>
          </a:xfrm>
        </p:grpSpPr>
        <p:sp>
          <p:nvSpPr>
            <p:cNvPr id="22" name="Freeform 22"/>
            <p:cNvSpPr/>
            <p:nvPr/>
          </p:nvSpPr>
          <p:spPr>
            <a:xfrm>
              <a:off x="0" y="0"/>
              <a:ext cx="1957090" cy="852232"/>
            </a:xfrm>
            <a:custGeom>
              <a:avLst/>
              <a:gdLst/>
              <a:ahLst/>
              <a:cxnLst/>
              <a:rect l="l" t="t" r="r" b="b"/>
              <a:pathLst>
                <a:path w="1957090" h="852232">
                  <a:moveTo>
                    <a:pt x="37507" y="0"/>
                  </a:moveTo>
                  <a:lnTo>
                    <a:pt x="1919582" y="0"/>
                  </a:lnTo>
                  <a:cubicBezTo>
                    <a:pt x="1940297" y="0"/>
                    <a:pt x="1957090" y="16793"/>
                    <a:pt x="1957090" y="37507"/>
                  </a:cubicBezTo>
                  <a:lnTo>
                    <a:pt x="1957090" y="814725"/>
                  </a:lnTo>
                  <a:cubicBezTo>
                    <a:pt x="1957090" y="824672"/>
                    <a:pt x="1953138" y="834212"/>
                    <a:pt x="1946104" y="841246"/>
                  </a:cubicBezTo>
                  <a:cubicBezTo>
                    <a:pt x="1939070" y="848280"/>
                    <a:pt x="1929530" y="852232"/>
                    <a:pt x="1919582" y="852232"/>
                  </a:cubicBezTo>
                  <a:lnTo>
                    <a:pt x="37507" y="852232"/>
                  </a:lnTo>
                  <a:cubicBezTo>
                    <a:pt x="16793" y="852232"/>
                    <a:pt x="0" y="835439"/>
                    <a:pt x="0" y="814725"/>
                  </a:cubicBezTo>
                  <a:lnTo>
                    <a:pt x="0" y="37507"/>
                  </a:lnTo>
                  <a:cubicBezTo>
                    <a:pt x="0" y="16793"/>
                    <a:pt x="16793" y="0"/>
                    <a:pt x="37507" y="0"/>
                  </a:cubicBezTo>
                  <a:close/>
                </a:path>
              </a:pathLst>
            </a:custGeom>
            <a:solidFill>
              <a:srgbClr val="FFFFFF"/>
            </a:solidFill>
          </p:spPr>
        </p:sp>
        <p:sp>
          <p:nvSpPr>
            <p:cNvPr id="23" name="TextBox 23"/>
            <p:cNvSpPr txBox="1"/>
            <p:nvPr/>
          </p:nvSpPr>
          <p:spPr>
            <a:xfrm>
              <a:off x="0" y="-38100"/>
              <a:ext cx="1957090" cy="890332"/>
            </a:xfrm>
            <a:prstGeom prst="rect">
              <a:avLst/>
            </a:prstGeom>
          </p:spPr>
          <p:txBody>
            <a:bodyPr lIns="50800" tIns="50800" rIns="50800" bIns="50800" rtlCol="0" anchor="ctr"/>
            <a:lstStyle/>
            <a:p>
              <a:pPr algn="ctr">
                <a:lnSpc>
                  <a:spcPts val="2660"/>
                </a:lnSpc>
              </a:pPr>
            </a:p>
          </p:txBody>
        </p:sp>
      </p:grpSp>
      <p:grpSp>
        <p:nvGrpSpPr>
          <p:cNvPr id="24" name="Group 24"/>
          <p:cNvGrpSpPr/>
          <p:nvPr/>
        </p:nvGrpSpPr>
        <p:grpSpPr>
          <a:xfrm rot="0">
            <a:off x="2808821" y="1902746"/>
            <a:ext cx="6509799" cy="892028"/>
            <a:chOff x="0" y="0"/>
            <a:chExt cx="1714515" cy="234938"/>
          </a:xfrm>
        </p:grpSpPr>
        <p:sp>
          <p:nvSpPr>
            <p:cNvPr id="25" name="Freeform 25"/>
            <p:cNvSpPr/>
            <p:nvPr/>
          </p:nvSpPr>
          <p:spPr>
            <a:xfrm>
              <a:off x="0" y="0"/>
              <a:ext cx="1714515" cy="234938"/>
            </a:xfrm>
            <a:custGeom>
              <a:avLst/>
              <a:gdLst/>
              <a:ahLst/>
              <a:cxnLst/>
              <a:rect l="l" t="t" r="r" b="b"/>
              <a:pathLst>
                <a:path w="1714515" h="234938">
                  <a:moveTo>
                    <a:pt x="60653" y="0"/>
                  </a:moveTo>
                  <a:lnTo>
                    <a:pt x="1653862" y="0"/>
                  </a:lnTo>
                  <a:cubicBezTo>
                    <a:pt x="1669948" y="0"/>
                    <a:pt x="1685376" y="6390"/>
                    <a:pt x="1696750" y="17765"/>
                  </a:cubicBezTo>
                  <a:cubicBezTo>
                    <a:pt x="1708125" y="29139"/>
                    <a:pt x="1714515" y="44567"/>
                    <a:pt x="1714515" y="60653"/>
                  </a:cubicBezTo>
                  <a:lnTo>
                    <a:pt x="1714515" y="174285"/>
                  </a:lnTo>
                  <a:cubicBezTo>
                    <a:pt x="1714515" y="190371"/>
                    <a:pt x="1708125" y="205798"/>
                    <a:pt x="1696750" y="217173"/>
                  </a:cubicBezTo>
                  <a:cubicBezTo>
                    <a:pt x="1685376" y="228547"/>
                    <a:pt x="1669948" y="234938"/>
                    <a:pt x="1653862" y="234938"/>
                  </a:cubicBezTo>
                  <a:lnTo>
                    <a:pt x="60653" y="234938"/>
                  </a:lnTo>
                  <a:cubicBezTo>
                    <a:pt x="44567" y="234938"/>
                    <a:pt x="29139" y="228547"/>
                    <a:pt x="17765" y="217173"/>
                  </a:cubicBezTo>
                  <a:cubicBezTo>
                    <a:pt x="6390" y="205798"/>
                    <a:pt x="0" y="190371"/>
                    <a:pt x="0" y="174285"/>
                  </a:cubicBezTo>
                  <a:lnTo>
                    <a:pt x="0" y="60653"/>
                  </a:lnTo>
                  <a:cubicBezTo>
                    <a:pt x="0" y="44567"/>
                    <a:pt x="6390" y="29139"/>
                    <a:pt x="17765" y="17765"/>
                  </a:cubicBezTo>
                  <a:cubicBezTo>
                    <a:pt x="29139" y="6390"/>
                    <a:pt x="44567" y="0"/>
                    <a:pt x="60653" y="0"/>
                  </a:cubicBezTo>
                  <a:close/>
                </a:path>
              </a:pathLst>
            </a:custGeom>
            <a:solidFill>
              <a:srgbClr val="26611B"/>
            </a:solidFill>
          </p:spPr>
        </p:sp>
        <p:sp>
          <p:nvSpPr>
            <p:cNvPr id="26" name="TextBox 26"/>
            <p:cNvSpPr txBox="1"/>
            <p:nvPr/>
          </p:nvSpPr>
          <p:spPr>
            <a:xfrm>
              <a:off x="0" y="-38100"/>
              <a:ext cx="1714515" cy="273038"/>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rot="0">
            <a:off x="10112490" y="1974120"/>
            <a:ext cx="6859040" cy="749280"/>
            <a:chOff x="0" y="0"/>
            <a:chExt cx="1806496" cy="197341"/>
          </a:xfrm>
        </p:grpSpPr>
        <p:sp>
          <p:nvSpPr>
            <p:cNvPr id="28" name="Freeform 28"/>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a:ln cap="rnd">
              <a:noFill/>
              <a:prstDash val="solid"/>
              <a:round/>
            </a:ln>
          </p:spPr>
        </p:sp>
        <p:sp>
          <p:nvSpPr>
            <p:cNvPr id="29" name="TextBox 29"/>
            <p:cNvSpPr txBox="1"/>
            <p:nvPr/>
          </p:nvSpPr>
          <p:spPr>
            <a:xfrm>
              <a:off x="0" y="-38100"/>
              <a:ext cx="1806496" cy="235441"/>
            </a:xfrm>
            <a:prstGeom prst="rect">
              <a:avLst/>
            </a:prstGeom>
          </p:spPr>
          <p:txBody>
            <a:bodyPr lIns="50800" tIns="50800" rIns="50800" bIns="50800" rtlCol="0" anchor="ctr"/>
            <a:lstStyle/>
            <a:p>
              <a:pPr marL="0" lvl="0" indent="0" algn="ctr">
                <a:lnSpc>
                  <a:spcPts val="2660"/>
                </a:lnSpc>
                <a:spcBef>
                  <a:spcPct val="0"/>
                </a:spcBef>
              </a:pPr>
            </a:p>
          </p:txBody>
        </p:sp>
      </p:grpSp>
      <p:grpSp>
        <p:nvGrpSpPr>
          <p:cNvPr id="30" name="Group 30"/>
          <p:cNvGrpSpPr/>
          <p:nvPr/>
        </p:nvGrpSpPr>
        <p:grpSpPr>
          <a:xfrm rot="0">
            <a:off x="2634201" y="6111269"/>
            <a:ext cx="6859040" cy="749280"/>
            <a:chOff x="0" y="0"/>
            <a:chExt cx="1806496" cy="197341"/>
          </a:xfrm>
        </p:grpSpPr>
        <p:sp>
          <p:nvSpPr>
            <p:cNvPr id="31" name="Freeform 31"/>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p:spPr>
        </p:sp>
        <p:sp>
          <p:nvSpPr>
            <p:cNvPr id="32" name="TextBox 32"/>
            <p:cNvSpPr txBox="1"/>
            <p:nvPr/>
          </p:nvSpPr>
          <p:spPr>
            <a:xfrm>
              <a:off x="0" y="-38100"/>
              <a:ext cx="1806496" cy="235441"/>
            </a:xfrm>
            <a:prstGeom prst="rect">
              <a:avLst/>
            </a:prstGeom>
          </p:spPr>
          <p:txBody>
            <a:bodyPr lIns="50800" tIns="50800" rIns="50800" bIns="50800" rtlCol="0" anchor="ctr"/>
            <a:lstStyle/>
            <a:p>
              <a:pPr algn="ctr">
                <a:lnSpc>
                  <a:spcPts val="2660"/>
                </a:lnSpc>
              </a:pPr>
            </a:p>
          </p:txBody>
        </p:sp>
      </p:grpSp>
      <p:grpSp>
        <p:nvGrpSpPr>
          <p:cNvPr id="33" name="Group 33"/>
          <p:cNvGrpSpPr/>
          <p:nvPr/>
        </p:nvGrpSpPr>
        <p:grpSpPr>
          <a:xfrm rot="0">
            <a:off x="10091438" y="6003237"/>
            <a:ext cx="6880093" cy="749280"/>
            <a:chOff x="0" y="0"/>
            <a:chExt cx="1812041" cy="197341"/>
          </a:xfrm>
        </p:grpSpPr>
        <p:sp>
          <p:nvSpPr>
            <p:cNvPr id="34" name="Freeform 34"/>
            <p:cNvSpPr/>
            <p:nvPr/>
          </p:nvSpPr>
          <p:spPr>
            <a:xfrm>
              <a:off x="0" y="0"/>
              <a:ext cx="1812041" cy="197341"/>
            </a:xfrm>
            <a:custGeom>
              <a:avLst/>
              <a:gdLst/>
              <a:ahLst/>
              <a:cxnLst/>
              <a:rect l="l" t="t" r="r" b="b"/>
              <a:pathLst>
                <a:path w="1812041" h="197341">
                  <a:moveTo>
                    <a:pt x="57388" y="0"/>
                  </a:moveTo>
                  <a:lnTo>
                    <a:pt x="1754653" y="0"/>
                  </a:lnTo>
                  <a:cubicBezTo>
                    <a:pt x="1786347" y="0"/>
                    <a:pt x="1812041" y="25694"/>
                    <a:pt x="1812041" y="57388"/>
                  </a:cubicBezTo>
                  <a:lnTo>
                    <a:pt x="1812041" y="139953"/>
                  </a:lnTo>
                  <a:cubicBezTo>
                    <a:pt x="1812041" y="155173"/>
                    <a:pt x="1805995" y="169770"/>
                    <a:pt x="1795232" y="180533"/>
                  </a:cubicBezTo>
                  <a:cubicBezTo>
                    <a:pt x="1784470" y="191295"/>
                    <a:pt x="1769873" y="197341"/>
                    <a:pt x="1754653" y="197341"/>
                  </a:cubicBezTo>
                  <a:lnTo>
                    <a:pt x="57388" y="197341"/>
                  </a:lnTo>
                  <a:cubicBezTo>
                    <a:pt x="42168" y="197341"/>
                    <a:pt x="27571" y="191295"/>
                    <a:pt x="16809" y="180533"/>
                  </a:cubicBezTo>
                  <a:cubicBezTo>
                    <a:pt x="6046" y="169770"/>
                    <a:pt x="0" y="155173"/>
                    <a:pt x="0" y="139953"/>
                  </a:cubicBezTo>
                  <a:lnTo>
                    <a:pt x="0" y="57388"/>
                  </a:lnTo>
                  <a:cubicBezTo>
                    <a:pt x="0" y="42168"/>
                    <a:pt x="6046" y="27571"/>
                    <a:pt x="16809" y="16809"/>
                  </a:cubicBezTo>
                  <a:cubicBezTo>
                    <a:pt x="27571" y="6046"/>
                    <a:pt x="42168" y="0"/>
                    <a:pt x="57388" y="0"/>
                  </a:cubicBezTo>
                  <a:close/>
                </a:path>
              </a:pathLst>
            </a:custGeom>
            <a:solidFill>
              <a:srgbClr val="26611B"/>
            </a:solidFill>
          </p:spPr>
        </p:sp>
        <p:sp>
          <p:nvSpPr>
            <p:cNvPr id="35" name="TextBox 35"/>
            <p:cNvSpPr txBox="1"/>
            <p:nvPr/>
          </p:nvSpPr>
          <p:spPr>
            <a:xfrm>
              <a:off x="0" y="-38100"/>
              <a:ext cx="1812041" cy="235441"/>
            </a:xfrm>
            <a:prstGeom prst="rect">
              <a:avLst/>
            </a:prstGeom>
          </p:spPr>
          <p:txBody>
            <a:bodyPr lIns="50800" tIns="50800" rIns="50800" bIns="50800" rtlCol="0" anchor="ctr"/>
            <a:lstStyle/>
            <a:p>
              <a:pPr algn="ctr">
                <a:lnSpc>
                  <a:spcPts val="2660"/>
                </a:lnSpc>
              </a:pPr>
            </a:p>
          </p:txBody>
        </p:sp>
      </p:grpSp>
      <p:grpSp>
        <p:nvGrpSpPr>
          <p:cNvPr id="36" name="Group 36"/>
          <p:cNvGrpSpPr/>
          <p:nvPr/>
        </p:nvGrpSpPr>
        <p:grpSpPr>
          <a:xfrm rot="0">
            <a:off x="15085152" y="3069015"/>
            <a:ext cx="1969576" cy="1969576"/>
            <a:chOff x="0" y="0"/>
            <a:chExt cx="812800" cy="812800"/>
          </a:xfrm>
        </p:grpSpPr>
        <p:sp>
          <p:nvSpPr>
            <p:cNvPr id="37" name="Freeform 3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l="-26036" r="-26036"/>
              </a:stretch>
            </a:blipFill>
          </p:spPr>
        </p:sp>
      </p:grpSp>
      <p:grpSp>
        <p:nvGrpSpPr>
          <p:cNvPr id="38" name="Group 38"/>
          <p:cNvGrpSpPr/>
          <p:nvPr/>
        </p:nvGrpSpPr>
        <p:grpSpPr>
          <a:xfrm rot="0">
            <a:off x="7524448" y="7190667"/>
            <a:ext cx="1968793" cy="1968793"/>
            <a:chOff x="0" y="0"/>
            <a:chExt cx="812800" cy="812800"/>
          </a:xfrm>
        </p:grpSpPr>
        <p:sp>
          <p:nvSpPr>
            <p:cNvPr id="39" name="Freeform 3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16699" r="-16699"/>
              </a:stretch>
            </a:blipFill>
          </p:spPr>
        </p:sp>
      </p:grpSp>
      <p:grpSp>
        <p:nvGrpSpPr>
          <p:cNvPr id="40" name="Group 40"/>
          <p:cNvGrpSpPr/>
          <p:nvPr/>
        </p:nvGrpSpPr>
        <p:grpSpPr>
          <a:xfrm rot="0">
            <a:off x="15180951" y="7190667"/>
            <a:ext cx="1873777" cy="1873777"/>
            <a:chOff x="0" y="0"/>
            <a:chExt cx="812800" cy="812800"/>
          </a:xfrm>
        </p:grpSpPr>
        <p:sp>
          <p:nvSpPr>
            <p:cNvPr id="41" name="Freeform 4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l="-18143" r="-18143"/>
              </a:stretch>
            </a:blipFill>
          </p:spPr>
        </p:sp>
      </p:grpSp>
      <p:grpSp>
        <p:nvGrpSpPr>
          <p:cNvPr id="42" name="Group 42"/>
          <p:cNvGrpSpPr/>
          <p:nvPr/>
        </p:nvGrpSpPr>
        <p:grpSpPr>
          <a:xfrm rot="0">
            <a:off x="7441907" y="3069015"/>
            <a:ext cx="2051334" cy="2074485"/>
            <a:chOff x="0" y="0"/>
            <a:chExt cx="979573" cy="990628"/>
          </a:xfrm>
        </p:grpSpPr>
        <p:sp>
          <p:nvSpPr>
            <p:cNvPr id="43" name="Freeform 43"/>
            <p:cNvSpPr/>
            <p:nvPr/>
          </p:nvSpPr>
          <p:spPr>
            <a:xfrm>
              <a:off x="0" y="0"/>
              <a:ext cx="979573" cy="990628"/>
            </a:xfrm>
            <a:custGeom>
              <a:avLst/>
              <a:gdLst/>
              <a:ahLst/>
              <a:cxnLst/>
              <a:rect l="l" t="t" r="r" b="b"/>
              <a:pathLst>
                <a:path w="979573" h="990628">
                  <a:moveTo>
                    <a:pt x="0" y="0"/>
                  </a:moveTo>
                  <a:lnTo>
                    <a:pt x="979573" y="0"/>
                  </a:lnTo>
                  <a:lnTo>
                    <a:pt x="979573" y="990628"/>
                  </a:lnTo>
                  <a:lnTo>
                    <a:pt x="0" y="990628"/>
                  </a:lnTo>
                  <a:close/>
                </a:path>
              </a:pathLst>
            </a:custGeom>
            <a:blipFill>
              <a:blip r:embed="rId5"/>
              <a:stretch>
                <a:fillRect l="-25846" r="-25846"/>
              </a:stretch>
            </a:blipFill>
          </p:spPr>
        </p:sp>
      </p:grpSp>
      <p:sp>
        <p:nvSpPr>
          <p:cNvPr id="44" name="TextBox 44"/>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农业现代化</a:t>
            </a:r>
            <a:endPar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5" name="TextBox 45"/>
          <p:cNvSpPr txBox="1"/>
          <p:nvPr/>
        </p:nvSpPr>
        <p:spPr>
          <a:xfrm>
            <a:off x="3095381" y="1987329"/>
            <a:ext cx="5764123"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（五）无人机植保与监测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6" name="TextBox 46"/>
          <p:cNvSpPr txBox="1"/>
          <p:nvPr/>
        </p:nvSpPr>
        <p:spPr>
          <a:xfrm>
            <a:off x="10489714" y="1987329"/>
            <a:ext cx="5745387"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（六）农机自动驾驶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7" name="TextBox 47"/>
          <p:cNvSpPr txBox="1"/>
          <p:nvPr/>
        </p:nvSpPr>
        <p:spPr>
          <a:xfrm>
            <a:off x="3600206" y="6124478"/>
            <a:ext cx="5893035" cy="646661"/>
          </a:xfrm>
          <a:prstGeom prst="rect">
            <a:avLst/>
          </a:prstGeom>
        </p:spPr>
        <p:txBody>
          <a:bodyPr lIns="0" tIns="0" rIns="0" bIns="0" rtlCol="0" anchor="t">
            <a:spAutoFit/>
          </a:bodyPr>
          <a:lstStyle/>
          <a:p>
            <a:pPr algn="l">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（七）精细化种养殖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8" name="TextBox 48"/>
          <p:cNvSpPr txBox="1"/>
          <p:nvPr/>
        </p:nvSpPr>
        <p:spPr>
          <a:xfrm>
            <a:off x="10671194" y="6012762"/>
            <a:ext cx="5720580"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(八)农业电商与供应链管理  </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9" name="TextBox 49"/>
          <p:cNvSpPr txBox="1"/>
          <p:nvPr/>
        </p:nvSpPr>
        <p:spPr>
          <a:xfrm>
            <a:off x="2633980" y="2796540"/>
            <a:ext cx="4958715" cy="3079115"/>
          </a:xfrm>
          <a:prstGeom prst="rect">
            <a:avLst/>
          </a:prstGeom>
        </p:spPr>
        <p:txBody>
          <a:bodyPr wrap="square" lIns="0" tIns="0" rIns="0" bIns="0" rtlCol="0" anchor="t">
            <a:spAutoFit/>
          </a:bodyPr>
          <a:lstStyle/>
          <a:p>
            <a:pPr marL="0" lvl="0" indent="0" algn="l">
              <a:lnSpc>
                <a:spcPts val="3430"/>
              </a:lnSpc>
              <a:spcBef>
                <a:spcPct val="0"/>
              </a:spcBef>
            </a:pPr>
            <a:r>
              <a:rPr lang="en-US" sz="2495"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利用无人机进行农田巡查和作物生长监测时，可以确保数据的实时传输和处理。无人机将</a:t>
            </a:r>
            <a:r>
              <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实时拍摄的图片和视频传输到本地处理单元进行分析，快速识别病虫害情况并调整作业方案，帮助农民及时发现问题并采取措施。</a:t>
            </a:r>
            <a:endParaRPr lang="en-US" sz="2450" u="none" strike="noStrike" spc="169">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50" name="TextBox 50"/>
          <p:cNvSpPr txBox="1"/>
          <p:nvPr/>
        </p:nvSpPr>
        <p:spPr>
          <a:xfrm>
            <a:off x="10091420" y="2796540"/>
            <a:ext cx="4958080" cy="3083560"/>
          </a:xfrm>
          <a:prstGeom prst="rect">
            <a:avLst/>
          </a:prstGeom>
        </p:spPr>
        <p:txBody>
          <a:bodyPr wrap="square" lIns="0" tIns="0" rIns="0" bIns="0" rtlCol="0" anchor="t">
            <a:spAutoFit/>
          </a:bodyPr>
          <a:lstStyle/>
          <a:p>
            <a:pPr marL="0" lvl="0" indent="0" algn="l">
              <a:lnSpc>
                <a:spcPts val="3435"/>
              </a:lnSpc>
              <a:spcBef>
                <a:spcPct val="0"/>
              </a:spcBef>
            </a:pPr>
            <a:r>
              <a:rPr lang="en-US" sz="2495"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在</a:t>
            </a:r>
            <a:r>
              <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农机自动驾驶系统中，可以实现农机与农田环境的实时交互和精准控制。通过集成卫星导航、摄像头和传感器等设备，农机可以自动规划作业路径、调整作业速度和深度，并实时传输作业数据到云端进行存储和分析。 </a:t>
            </a:r>
            <a:endParaRPr lang="en-US" sz="2455" u="none" strike="noStrike" spc="169">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51" name="TextBox 51"/>
          <p:cNvSpPr txBox="1"/>
          <p:nvPr/>
        </p:nvSpPr>
        <p:spPr>
          <a:xfrm>
            <a:off x="2634201" y="6957857"/>
            <a:ext cx="4958782" cy="2639060"/>
          </a:xfrm>
          <a:prstGeom prst="rect">
            <a:avLst/>
          </a:prstGeom>
        </p:spPr>
        <p:txBody>
          <a:bodyPr wrap="square" lIns="0" tIns="0" rIns="0" bIns="0" rtlCol="0" anchor="t">
            <a:spAutoFit/>
          </a:bodyPr>
          <a:lstStyle/>
          <a:p>
            <a:pPr lvl="0" algn="l">
              <a:lnSpc>
                <a:spcPts val="3430"/>
              </a:lnSpc>
              <a:buClrTx/>
              <a:buSzTx/>
              <a:buFontTx/>
            </a:pPr>
            <a:r>
              <a:rPr lang="en-US" sz="2495"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在种植业中，智能温室通过集成物联网、云计算、大数据等先进技术，实现对温室内部环境参数的实时监测与精准调控， 同时可实现水肥药的精准施用和病虫害的提前预警。</a:t>
            </a:r>
            <a:endParaRPr lang="en-US" sz="2495"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endParaRPr>
          </a:p>
        </p:txBody>
      </p:sp>
      <p:sp>
        <p:nvSpPr>
          <p:cNvPr id="52" name="TextBox 52"/>
          <p:cNvSpPr txBox="1"/>
          <p:nvPr/>
        </p:nvSpPr>
        <p:spPr>
          <a:xfrm>
            <a:off x="10146175" y="6994765"/>
            <a:ext cx="5034776" cy="2346325"/>
          </a:xfrm>
          <a:prstGeom prst="rect">
            <a:avLst/>
          </a:prstGeom>
        </p:spPr>
        <p:txBody>
          <a:bodyPr lIns="0" tIns="0" rIns="0" bIns="0" rtlCol="0" anchor="t">
            <a:spAutoFit/>
          </a:bodyPr>
          <a:lstStyle/>
          <a:p>
            <a:pPr marL="0" lvl="0" indent="0" algn="l">
              <a:lnSpc>
                <a:spcPts val="3660"/>
              </a:lnSpc>
              <a:spcBef>
                <a:spcPct val="0"/>
              </a:spcBef>
            </a:pPr>
            <a:r>
              <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rPr>
              <a:t>在农业电商领域，通过集成电商平台、物流系统、仓储系统等关键环节的数据，可以实现对农产品从生产到销售全过程的实时追踪和监控。 </a:t>
            </a:r>
            <a:endParaRPr lang="en-US" sz="2495" u="none" strike="noStrike" spc="172">
              <a:solidFill>
                <a:srgbClr val="000000"/>
              </a:solidFill>
              <a:latin typeface="幼圆" panose="02010509060101010101" charset="-122"/>
              <a:ea typeface="幼圆" panose="02010509060101010101" charset="-122"/>
              <a:cs typeface="思源宋体" panose="02020400000000000000" charset="-122"/>
              <a:sym typeface="思源宋体" panose="02020400000000000000" charset="-122"/>
            </a:endParaRPr>
          </a:p>
        </p:txBody>
      </p:sp>
      <p:sp>
        <p:nvSpPr>
          <p:cNvPr id="53" name="TextBox 53"/>
          <p:cNvSpPr txBox="1"/>
          <p:nvPr/>
        </p:nvSpPr>
        <p:spPr>
          <a:xfrm>
            <a:off x="550616" y="2309518"/>
            <a:ext cx="1258094" cy="6958813"/>
          </a:xfrm>
          <a:prstGeom prst="rect">
            <a:avLst/>
          </a:prstGeom>
        </p:spPr>
        <p:txBody>
          <a:bodyPr lIns="0" tIns="0" rIns="0" bIns="0" rtlCol="0" anchor="t">
            <a:spAutoFit/>
          </a:bodyPr>
          <a:lstStyle/>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科</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技</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赋</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spcBef>
                <a:spcPct val="0"/>
              </a:spcBef>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能</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AutoShape 6"/>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7" name="Group 7"/>
          <p:cNvGrpSpPr/>
          <p:nvPr/>
        </p:nvGrpSpPr>
        <p:grpSpPr>
          <a:xfrm rot="0">
            <a:off x="17417765" y="900787"/>
            <a:ext cx="250151" cy="25015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0" name="TextBox 10"/>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11" name="AutoShape 11"/>
          <p:cNvSpPr/>
          <p:nvPr/>
        </p:nvSpPr>
        <p:spPr>
          <a:xfrm>
            <a:off x="2307882" y="565593"/>
            <a:ext cx="0" cy="920539"/>
          </a:xfrm>
          <a:prstGeom prst="line">
            <a:avLst/>
          </a:prstGeom>
          <a:ln w="38100" cap="flat">
            <a:solidFill>
              <a:srgbClr val="FFFFFF"/>
            </a:solidFill>
            <a:prstDash val="solid"/>
            <a:headEnd type="none" w="sm" len="sm"/>
            <a:tailEnd type="none" w="sm" len="sm"/>
          </a:ln>
        </p:spPr>
      </p:sp>
      <p:grpSp>
        <p:nvGrpSpPr>
          <p:cNvPr id="12" name="Group 12"/>
          <p:cNvGrpSpPr/>
          <p:nvPr/>
        </p:nvGrpSpPr>
        <p:grpSpPr>
          <a:xfrm rot="0">
            <a:off x="1136176" y="2528539"/>
            <a:ext cx="6069871" cy="606987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6611B"/>
              </a:solidFill>
              <a:prstDash val="solid"/>
              <a:miter/>
            </a:ln>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rot="0">
            <a:off x="2545173" y="3996253"/>
            <a:ext cx="3251126" cy="325112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26611B"/>
              </a:solidFill>
              <a:prstDash val="solid"/>
              <a:miter/>
            </a:ln>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rot="0">
            <a:off x="2800643" y="4241823"/>
            <a:ext cx="2759988" cy="275998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1399" r="-21399"/>
              </a:stretch>
            </a:blipFill>
          </p:spPr>
        </p:sp>
      </p:grpSp>
      <p:grpSp>
        <p:nvGrpSpPr>
          <p:cNvPr id="20" name="Group 20"/>
          <p:cNvGrpSpPr/>
          <p:nvPr/>
        </p:nvGrpSpPr>
        <p:grpSpPr>
          <a:xfrm rot="0">
            <a:off x="868920" y="2858048"/>
            <a:ext cx="1876361" cy="187636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3" name="Group 23"/>
          <p:cNvGrpSpPr/>
          <p:nvPr/>
        </p:nvGrpSpPr>
        <p:grpSpPr>
          <a:xfrm rot="0">
            <a:off x="3232931" y="7333552"/>
            <a:ext cx="1876361" cy="187636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6" name="Group 26"/>
          <p:cNvGrpSpPr/>
          <p:nvPr/>
        </p:nvGrpSpPr>
        <p:grpSpPr>
          <a:xfrm rot="0">
            <a:off x="6025716" y="4051552"/>
            <a:ext cx="1876361" cy="187636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29" name="Freeform 29"/>
          <p:cNvSpPr/>
          <p:nvPr/>
        </p:nvSpPr>
        <p:spPr>
          <a:xfrm>
            <a:off x="6511285" y="4434814"/>
            <a:ext cx="905222" cy="1032930"/>
          </a:xfrm>
          <a:custGeom>
            <a:avLst/>
            <a:gdLst/>
            <a:ahLst/>
            <a:cxnLst/>
            <a:rect l="l" t="t" r="r" b="b"/>
            <a:pathLst>
              <a:path w="905222" h="1032930">
                <a:moveTo>
                  <a:pt x="0" y="0"/>
                </a:moveTo>
                <a:lnTo>
                  <a:pt x="905222" y="0"/>
                </a:lnTo>
                <a:lnTo>
                  <a:pt x="905222" y="1032930"/>
                </a:lnTo>
                <a:lnTo>
                  <a:pt x="0" y="1032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0" name="Freeform 30"/>
          <p:cNvSpPr/>
          <p:nvPr/>
        </p:nvSpPr>
        <p:spPr>
          <a:xfrm>
            <a:off x="3750021" y="7860167"/>
            <a:ext cx="861232" cy="861232"/>
          </a:xfrm>
          <a:custGeom>
            <a:avLst/>
            <a:gdLst/>
            <a:ahLst/>
            <a:cxnLst/>
            <a:rect l="l" t="t" r="r" b="b"/>
            <a:pathLst>
              <a:path w="861232" h="861232">
                <a:moveTo>
                  <a:pt x="0" y="0"/>
                </a:moveTo>
                <a:lnTo>
                  <a:pt x="861232" y="0"/>
                </a:lnTo>
                <a:lnTo>
                  <a:pt x="861232" y="861232"/>
                </a:lnTo>
                <a:lnTo>
                  <a:pt x="0" y="86123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31" name="Freeform 31"/>
          <p:cNvSpPr/>
          <p:nvPr/>
        </p:nvSpPr>
        <p:spPr>
          <a:xfrm>
            <a:off x="1298443" y="3450342"/>
            <a:ext cx="1017314" cy="691773"/>
          </a:xfrm>
          <a:custGeom>
            <a:avLst/>
            <a:gdLst/>
            <a:ahLst/>
            <a:cxnLst/>
            <a:rect l="l" t="t" r="r" b="b"/>
            <a:pathLst>
              <a:path w="1017314" h="691773">
                <a:moveTo>
                  <a:pt x="0" y="0"/>
                </a:moveTo>
                <a:lnTo>
                  <a:pt x="1017314" y="0"/>
                </a:lnTo>
                <a:lnTo>
                  <a:pt x="1017314" y="691773"/>
                </a:lnTo>
                <a:lnTo>
                  <a:pt x="0" y="691773"/>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32" name="TextBox 32"/>
          <p:cNvSpPr txBox="1"/>
          <p:nvPr/>
        </p:nvSpPr>
        <p:spPr>
          <a:xfrm>
            <a:off x="8759327" y="3206371"/>
            <a:ext cx="8499973" cy="1727200"/>
          </a:xfrm>
          <a:prstGeom prst="rect">
            <a:avLst/>
          </a:prstGeom>
        </p:spPr>
        <p:txBody>
          <a:bodyPr lIns="0" tIns="0" rIns="0" bIns="0" rtlCol="0" anchor="t">
            <a:spAutoFit/>
          </a:bodyPr>
          <a:lstStyle/>
          <a:p>
            <a:pPr marL="0" lvl="0" indent="0" algn="l">
              <a:lnSpc>
                <a:spcPts val="3500"/>
              </a:lnSpc>
              <a:spcBef>
                <a:spcPct val="0"/>
              </a:spcBef>
            </a:pPr>
            <a:r>
              <a:rPr lang="en-US" sz="2500"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满足消费者对高品质农产品</a:t>
            </a:r>
            <a:r>
              <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的需求，增强市场竞争力，提高农产品售价，增加农民收入；促使农业生产向绿色、生态、可持续方向发展，推动农业生产方式转型升级。</a:t>
            </a:r>
            <a:endPar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l">
              <a:lnSpc>
                <a:spcPts val="3500"/>
              </a:lnSpc>
              <a:spcBef>
                <a:spcPct val="0"/>
              </a:spcBef>
            </a:pPr>
          </a:p>
        </p:txBody>
      </p:sp>
      <p:sp>
        <p:nvSpPr>
          <p:cNvPr id="33" name="AutoShape 33"/>
          <p:cNvSpPr/>
          <p:nvPr/>
        </p:nvSpPr>
        <p:spPr>
          <a:xfrm flipV="1">
            <a:off x="8757476" y="4705834"/>
            <a:ext cx="8249208" cy="0"/>
          </a:xfrm>
          <a:prstGeom prst="line">
            <a:avLst/>
          </a:prstGeom>
          <a:ln w="38100" cap="flat">
            <a:solidFill>
              <a:srgbClr val="26611B"/>
            </a:solidFill>
            <a:prstDash val="solid"/>
            <a:headEnd type="none" w="sm" len="sm"/>
            <a:tailEnd type="none" w="sm" len="sm"/>
          </a:ln>
        </p:spPr>
      </p:sp>
      <p:sp>
        <p:nvSpPr>
          <p:cNvPr id="34" name="AutoShape 34"/>
          <p:cNvSpPr/>
          <p:nvPr/>
        </p:nvSpPr>
        <p:spPr>
          <a:xfrm>
            <a:off x="8757476" y="7247380"/>
            <a:ext cx="8249208" cy="0"/>
          </a:xfrm>
          <a:prstGeom prst="line">
            <a:avLst/>
          </a:prstGeom>
          <a:ln w="38100" cap="flat">
            <a:solidFill>
              <a:srgbClr val="26611B"/>
            </a:solidFill>
            <a:prstDash val="solid"/>
            <a:headEnd type="none" w="sm" len="sm"/>
            <a:tailEnd type="none" w="sm" len="sm"/>
          </a:ln>
        </p:spPr>
      </p:sp>
      <p:sp>
        <p:nvSpPr>
          <p:cNvPr id="35" name="TextBox 35"/>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农业现代化的意义</a:t>
            </a:r>
            <a:endPar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6" name="TextBox 36"/>
          <p:cNvSpPr txBox="1"/>
          <p:nvPr/>
        </p:nvSpPr>
        <p:spPr>
          <a:xfrm>
            <a:off x="8757476" y="2274664"/>
            <a:ext cx="6177900" cy="646684"/>
          </a:xfrm>
          <a:prstGeom prst="rect">
            <a:avLst/>
          </a:prstGeom>
        </p:spPr>
        <p:txBody>
          <a:bodyPr lIns="0" tIns="0" rIns="0" bIns="0" rtlCol="0" anchor="t">
            <a:spAutoFit/>
          </a:bodyPr>
          <a:lstStyle/>
          <a:p>
            <a:pPr algn="l">
              <a:lnSpc>
                <a:spcPts val="5305"/>
              </a:lnSpc>
            </a:pPr>
            <a:r>
              <a:rPr lang="en-US" sz="37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1.品质升级</a:t>
            </a:r>
            <a:endParaRPr lang="en-US" sz="37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7" name="TextBox 37"/>
          <p:cNvSpPr txBox="1"/>
          <p:nvPr/>
        </p:nvSpPr>
        <p:spPr>
          <a:xfrm>
            <a:off x="8757476" y="4875079"/>
            <a:ext cx="6177900" cy="646684"/>
          </a:xfrm>
          <a:prstGeom prst="rect">
            <a:avLst/>
          </a:prstGeom>
        </p:spPr>
        <p:txBody>
          <a:bodyPr lIns="0" tIns="0" rIns="0" bIns="0" rtlCol="0" anchor="t">
            <a:spAutoFit/>
          </a:bodyPr>
          <a:lstStyle/>
          <a:p>
            <a:pPr algn="l">
              <a:lnSpc>
                <a:spcPts val="5305"/>
              </a:lnSpc>
            </a:pPr>
            <a:r>
              <a:rPr lang="en-US" sz="37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2.加工升级</a:t>
            </a:r>
            <a:endParaRPr lang="en-US" sz="37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8" name="TextBox 38"/>
          <p:cNvSpPr txBox="1"/>
          <p:nvPr/>
        </p:nvSpPr>
        <p:spPr>
          <a:xfrm>
            <a:off x="8757476" y="7475494"/>
            <a:ext cx="6177900" cy="646684"/>
          </a:xfrm>
          <a:prstGeom prst="rect">
            <a:avLst/>
          </a:prstGeom>
        </p:spPr>
        <p:txBody>
          <a:bodyPr lIns="0" tIns="0" rIns="0" bIns="0" rtlCol="0" anchor="t">
            <a:spAutoFit/>
          </a:bodyPr>
          <a:lstStyle/>
          <a:p>
            <a:pPr algn="l">
              <a:lnSpc>
                <a:spcPts val="5305"/>
              </a:lnSpc>
            </a:pPr>
            <a:r>
              <a:rPr lang="en-US" sz="37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3.功能升级</a:t>
            </a:r>
            <a:endParaRPr lang="en-US" sz="37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9" name="TextBox 39"/>
          <p:cNvSpPr txBox="1"/>
          <p:nvPr/>
        </p:nvSpPr>
        <p:spPr>
          <a:xfrm>
            <a:off x="8757476" y="5702051"/>
            <a:ext cx="8249208" cy="1289050"/>
          </a:xfrm>
          <a:prstGeom prst="rect">
            <a:avLst/>
          </a:prstGeom>
        </p:spPr>
        <p:txBody>
          <a:bodyPr lIns="0" tIns="0" rIns="0" bIns="0" rtlCol="0" anchor="t">
            <a:spAutoFit/>
          </a:bodyPr>
          <a:lstStyle/>
          <a:p>
            <a:pPr marL="0" lvl="0" indent="0" algn="l">
              <a:lnSpc>
                <a:spcPts val="3500"/>
              </a:lnSpc>
              <a:spcBef>
                <a:spcPct val="0"/>
              </a:spcBef>
            </a:pPr>
            <a:r>
              <a:rPr lang="en-US" sz="2500"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提高农产品附加值</a:t>
            </a:r>
            <a:r>
              <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，减少农产品产后损耗，稳定农产品市场供应；延长农业产业链，带动包装、运输、销售等相关产业发展，增加就业机会，促进农村经济发展。</a:t>
            </a:r>
            <a:endPar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40" name="TextBox 40"/>
          <p:cNvSpPr txBox="1"/>
          <p:nvPr/>
        </p:nvSpPr>
        <p:spPr>
          <a:xfrm>
            <a:off x="8757476" y="8293628"/>
            <a:ext cx="8249208" cy="1773463"/>
          </a:xfrm>
          <a:prstGeom prst="rect">
            <a:avLst/>
          </a:prstGeom>
        </p:spPr>
        <p:txBody>
          <a:bodyPr lIns="0" tIns="0" rIns="0" bIns="0" rtlCol="0" anchor="t">
            <a:spAutoFit/>
          </a:bodyPr>
          <a:lstStyle/>
          <a:p>
            <a:pPr marL="0" lvl="0" indent="0" algn="l">
              <a:lnSpc>
                <a:spcPts val="3575"/>
              </a:lnSpc>
              <a:spcBef>
                <a:spcPct val="0"/>
              </a:spcBef>
            </a:pPr>
            <a:r>
              <a:rPr lang="en-US" sz="2555" spc="176">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满足消费者对健康养生</a:t>
            </a:r>
            <a:r>
              <a:rPr lang="en-US" sz="2555" u="none" strike="noStrike" spc="176">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的需求，开拓新的市场空间，提升农产品的市场价值；推动农业科技成果转化应用，促进农业科技创新发展。</a:t>
            </a:r>
            <a:endParaRPr lang="en-US" sz="2555" u="none" strike="noStrike" spc="176">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l">
              <a:lnSpc>
                <a:spcPts val="3575"/>
              </a:lnSpc>
              <a:spcBef>
                <a:spcPct val="0"/>
              </a:spcBef>
            </a:p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marL="0" lvl="0" indent="0" algn="ctr">
              <a:lnSpc>
                <a:spcPts val="27325"/>
              </a:lnSpc>
              <a:spcBef>
                <a:spcPct val="0"/>
              </a:spcBef>
            </a:pPr>
            <a:r>
              <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rot="0">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rot="0">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农村建设</a:t>
            </a:r>
            <a:endPar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2" name="TextBox 12"/>
          <p:cNvSpPr txBox="1"/>
          <p:nvPr/>
        </p:nvSpPr>
        <p:spPr>
          <a:xfrm>
            <a:off x="2906829" y="6144051"/>
            <a:ext cx="12474343" cy="1444533"/>
          </a:xfrm>
          <a:prstGeom prst="rect">
            <a:avLst/>
          </a:prstGeom>
        </p:spPr>
        <p:txBody>
          <a:bodyPr lIns="0" tIns="0" rIns="0" bIns="0" rtlCol="0" anchor="t">
            <a:spAutoFit/>
          </a:bodyPr>
          <a:lstStyle/>
          <a:p>
            <a:pPr marL="0" lvl="0" indent="0" algn="ctr">
              <a:lnSpc>
                <a:spcPts val="3855"/>
              </a:lnSpc>
              <a:spcBef>
                <a:spcPct val="0"/>
              </a:spcBef>
            </a:pPr>
            <a:r>
              <a:rPr lang="en-US" sz="2755" spc="190">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农村建设指的是通过一系列政策措施和实践活动，改善农村地区的基础设施、公共服务、生态环境和文化生活，以提高农村居民的生活质量和促进农村经济的可持续发展。</a:t>
            </a:r>
            <a:endParaRPr lang="en-US" sz="2755" spc="190">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857194"/>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rot="0">
            <a:off x="1028700" y="2523156"/>
            <a:ext cx="6790441" cy="3530788"/>
            <a:chOff x="0" y="0"/>
            <a:chExt cx="1788429" cy="929919"/>
          </a:xfrm>
        </p:grpSpPr>
        <p:sp>
          <p:nvSpPr>
            <p:cNvPr id="13" name="Freeform 13"/>
            <p:cNvSpPr/>
            <p:nvPr/>
          </p:nvSpPr>
          <p:spPr>
            <a:xfrm>
              <a:off x="0" y="0"/>
              <a:ext cx="1788429" cy="929919"/>
            </a:xfrm>
            <a:custGeom>
              <a:avLst/>
              <a:gdLst/>
              <a:ahLst/>
              <a:cxnLst/>
              <a:rect l="l" t="t" r="r" b="b"/>
              <a:pathLst>
                <a:path w="1788429" h="929919">
                  <a:moveTo>
                    <a:pt x="20522" y="0"/>
                  </a:moveTo>
                  <a:lnTo>
                    <a:pt x="1767907" y="0"/>
                  </a:lnTo>
                  <a:cubicBezTo>
                    <a:pt x="1773350" y="0"/>
                    <a:pt x="1778570" y="2162"/>
                    <a:pt x="1782418" y="6011"/>
                  </a:cubicBezTo>
                  <a:cubicBezTo>
                    <a:pt x="1786267" y="9859"/>
                    <a:pt x="1788429" y="15079"/>
                    <a:pt x="1788429" y="20522"/>
                  </a:cubicBezTo>
                  <a:lnTo>
                    <a:pt x="1788429" y="909397"/>
                  </a:lnTo>
                  <a:cubicBezTo>
                    <a:pt x="1788429" y="914840"/>
                    <a:pt x="1786267" y="920060"/>
                    <a:pt x="1782418" y="923909"/>
                  </a:cubicBezTo>
                  <a:cubicBezTo>
                    <a:pt x="1778570" y="927757"/>
                    <a:pt x="1773350" y="929919"/>
                    <a:pt x="1767907" y="929919"/>
                  </a:cubicBezTo>
                  <a:lnTo>
                    <a:pt x="20522" y="929919"/>
                  </a:lnTo>
                  <a:cubicBezTo>
                    <a:pt x="15079" y="929919"/>
                    <a:pt x="9859" y="927757"/>
                    <a:pt x="6011" y="923909"/>
                  </a:cubicBezTo>
                  <a:cubicBezTo>
                    <a:pt x="2162" y="920060"/>
                    <a:pt x="0" y="914840"/>
                    <a:pt x="0" y="909397"/>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4" name="TextBox 14"/>
            <p:cNvSpPr txBox="1"/>
            <p:nvPr/>
          </p:nvSpPr>
          <p:spPr>
            <a:xfrm>
              <a:off x="0" y="-38100"/>
              <a:ext cx="1788429" cy="968019"/>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rot="0">
            <a:off x="10468859" y="2541822"/>
            <a:ext cx="6790441" cy="3512121"/>
            <a:chOff x="0" y="0"/>
            <a:chExt cx="1788429" cy="925003"/>
          </a:xfrm>
        </p:grpSpPr>
        <p:sp>
          <p:nvSpPr>
            <p:cNvPr id="16" name="Freeform 16"/>
            <p:cNvSpPr/>
            <p:nvPr/>
          </p:nvSpPr>
          <p:spPr>
            <a:xfrm>
              <a:off x="0" y="0"/>
              <a:ext cx="1788429" cy="925003"/>
            </a:xfrm>
            <a:custGeom>
              <a:avLst/>
              <a:gdLst/>
              <a:ahLst/>
              <a:cxnLst/>
              <a:rect l="l" t="t" r="r" b="b"/>
              <a:pathLst>
                <a:path w="1788429" h="925003">
                  <a:moveTo>
                    <a:pt x="20522" y="0"/>
                  </a:moveTo>
                  <a:lnTo>
                    <a:pt x="1767907" y="0"/>
                  </a:lnTo>
                  <a:cubicBezTo>
                    <a:pt x="1773350" y="0"/>
                    <a:pt x="1778570" y="2162"/>
                    <a:pt x="1782418" y="6011"/>
                  </a:cubicBezTo>
                  <a:cubicBezTo>
                    <a:pt x="1786267" y="9859"/>
                    <a:pt x="1788429" y="15079"/>
                    <a:pt x="1788429" y="20522"/>
                  </a:cubicBezTo>
                  <a:lnTo>
                    <a:pt x="1788429" y="904481"/>
                  </a:lnTo>
                  <a:cubicBezTo>
                    <a:pt x="1788429" y="915815"/>
                    <a:pt x="1779241" y="925003"/>
                    <a:pt x="1767907" y="925003"/>
                  </a:cubicBezTo>
                  <a:lnTo>
                    <a:pt x="20522" y="925003"/>
                  </a:lnTo>
                  <a:cubicBezTo>
                    <a:pt x="15079" y="925003"/>
                    <a:pt x="9859" y="922841"/>
                    <a:pt x="6011" y="918992"/>
                  </a:cubicBezTo>
                  <a:cubicBezTo>
                    <a:pt x="2162" y="915144"/>
                    <a:pt x="0" y="909924"/>
                    <a:pt x="0" y="904481"/>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7" name="TextBox 17"/>
            <p:cNvSpPr txBox="1"/>
            <p:nvPr/>
          </p:nvSpPr>
          <p:spPr>
            <a:xfrm>
              <a:off x="0" y="-38100"/>
              <a:ext cx="1788429" cy="963103"/>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rot="0">
            <a:off x="1028700" y="6253969"/>
            <a:ext cx="6790441" cy="3349429"/>
            <a:chOff x="0" y="0"/>
            <a:chExt cx="1788429" cy="882154"/>
          </a:xfrm>
        </p:grpSpPr>
        <p:sp>
          <p:nvSpPr>
            <p:cNvPr id="19" name="Freeform 19"/>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0" name="TextBox 20"/>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rot="0">
            <a:off x="10468859" y="6253969"/>
            <a:ext cx="6790441" cy="3349429"/>
            <a:chOff x="0" y="0"/>
            <a:chExt cx="1788429" cy="882154"/>
          </a:xfrm>
        </p:grpSpPr>
        <p:sp>
          <p:nvSpPr>
            <p:cNvPr id="22" name="Freeform 22"/>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3" name="TextBox 23"/>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sp>
        <p:nvSpPr>
          <p:cNvPr id="24" name="Freeform 24"/>
          <p:cNvSpPr/>
          <p:nvPr/>
        </p:nvSpPr>
        <p:spPr>
          <a:xfrm>
            <a:off x="6164995" y="3093606"/>
            <a:ext cx="5958009" cy="5958009"/>
          </a:xfrm>
          <a:custGeom>
            <a:avLst/>
            <a:gdLst/>
            <a:ahLst/>
            <a:cxnLst/>
            <a:rect l="l" t="t" r="r" b="b"/>
            <a:pathLst>
              <a:path w="5958009" h="5958009">
                <a:moveTo>
                  <a:pt x="0" y="0"/>
                </a:moveTo>
                <a:lnTo>
                  <a:pt x="5958010" y="0"/>
                </a:lnTo>
                <a:lnTo>
                  <a:pt x="5958010" y="5958009"/>
                </a:lnTo>
                <a:lnTo>
                  <a:pt x="0" y="5958009"/>
                </a:lnTo>
                <a:lnTo>
                  <a:pt x="0" y="0"/>
                </a:lnTo>
                <a:close/>
              </a:path>
            </a:pathLst>
          </a:custGeom>
          <a:blipFill>
            <a:blip r:embed="rId2"/>
            <a:stretch>
              <a:fillRect/>
            </a:stretch>
          </a:blipFill>
        </p:spPr>
      </p:sp>
      <p:grpSp>
        <p:nvGrpSpPr>
          <p:cNvPr id="25" name="Group 25"/>
          <p:cNvGrpSpPr/>
          <p:nvPr/>
        </p:nvGrpSpPr>
        <p:grpSpPr>
          <a:xfrm rot="0">
            <a:off x="7430296" y="4358906"/>
            <a:ext cx="3427408" cy="342740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l="-29900" r="-29900"/>
              </a:stretch>
            </a:blipFill>
          </p:spPr>
        </p:sp>
      </p:grpSp>
      <p:sp>
        <p:nvSpPr>
          <p:cNvPr id="27" name="TextBox 27"/>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农村建设主要方向</a:t>
            </a:r>
            <a:endPar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28" name="TextBox 28"/>
          <p:cNvSpPr txBox="1"/>
          <p:nvPr/>
        </p:nvSpPr>
        <p:spPr>
          <a:xfrm>
            <a:off x="1028700" y="6411964"/>
            <a:ext cx="5377086" cy="712724"/>
          </a:xfrm>
          <a:prstGeom prst="rect">
            <a:avLst/>
          </a:prstGeom>
        </p:spPr>
        <p:txBody>
          <a:bodyPr lIns="0" tIns="0" rIns="0" bIns="0" rtlCol="0" anchor="t">
            <a:spAutoFit/>
          </a:bodyPr>
          <a:lstStyle/>
          <a:p>
            <a:pPr marL="904875" lvl="1" indent="-452120" algn="l">
              <a:lnSpc>
                <a:spcPts val="5865"/>
              </a:lnSpc>
              <a:buFont typeface="Arial" panose="020B0604020202020204"/>
              <a:buChar char="•"/>
            </a:pPr>
            <a:r>
              <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巩固脱贫攻坚成果‌</a:t>
            </a:r>
            <a:endPar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29" name="TextBox 29"/>
          <p:cNvSpPr txBox="1"/>
          <p:nvPr/>
        </p:nvSpPr>
        <p:spPr>
          <a:xfrm>
            <a:off x="6732259"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01</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0" name="TextBox 30"/>
          <p:cNvSpPr txBox="1"/>
          <p:nvPr/>
        </p:nvSpPr>
        <p:spPr>
          <a:xfrm>
            <a:off x="9808621"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02</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1" name="TextBox 31"/>
          <p:cNvSpPr txBox="1"/>
          <p:nvPr/>
        </p:nvSpPr>
        <p:spPr>
          <a:xfrm>
            <a:off x="6732259"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03</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2" name="TextBox 32"/>
          <p:cNvSpPr txBox="1"/>
          <p:nvPr/>
        </p:nvSpPr>
        <p:spPr>
          <a:xfrm>
            <a:off x="9808621"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04</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3" name="TextBox 33"/>
          <p:cNvSpPr txBox="1"/>
          <p:nvPr/>
        </p:nvSpPr>
        <p:spPr>
          <a:xfrm>
            <a:off x="11079782" y="2807006"/>
            <a:ext cx="5748975" cy="712724"/>
          </a:xfrm>
          <a:prstGeom prst="rect">
            <a:avLst/>
          </a:prstGeom>
        </p:spPr>
        <p:txBody>
          <a:bodyPr lIns="0" tIns="0" rIns="0" bIns="0" rtlCol="0" anchor="t">
            <a:spAutoFit/>
          </a:bodyPr>
          <a:lstStyle/>
          <a:p>
            <a:pPr marL="904875" lvl="1" indent="-452120" algn="r">
              <a:lnSpc>
                <a:spcPts val="5865"/>
              </a:lnSpc>
              <a:buFont typeface="Arial" panose="020B0604020202020204"/>
              <a:buChar char="•"/>
            </a:pPr>
            <a:r>
              <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农村改革与产业发展‌</a:t>
            </a:r>
            <a:endPar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4" name="TextBox 34"/>
          <p:cNvSpPr txBox="1"/>
          <p:nvPr/>
        </p:nvSpPr>
        <p:spPr>
          <a:xfrm>
            <a:off x="12123005" y="6358751"/>
            <a:ext cx="4705752" cy="145567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基础设施与</a:t>
            </a:r>
            <a:endPar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a:p>
            <a:pPr algn="ctr">
              <a:lnSpc>
                <a:spcPts val="5865"/>
              </a:lnSpc>
              <a:spcBef>
                <a:spcPct val="0"/>
              </a:spcBef>
            </a:pPr>
            <a:r>
              <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人居环境改善‌</a:t>
            </a:r>
            <a:endPar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5" name="TextBox 35"/>
          <p:cNvSpPr txBox="1"/>
          <p:nvPr/>
        </p:nvSpPr>
        <p:spPr>
          <a:xfrm>
            <a:off x="1318478" y="7250080"/>
            <a:ext cx="5087308" cy="2082165"/>
          </a:xfrm>
          <a:prstGeom prst="rect">
            <a:avLst/>
          </a:prstGeom>
        </p:spPr>
        <p:txBody>
          <a:bodyPr lIns="0" tIns="0" rIns="0" bIns="0" rtlCol="0" anchor="t">
            <a:spAutoFit/>
          </a:bodyPr>
          <a:lstStyle/>
          <a:p>
            <a:pPr marL="0" lvl="0" indent="0" algn="l">
              <a:lnSpc>
                <a:spcPts val="3360"/>
              </a:lnSpc>
              <a:spcBef>
                <a:spcPct val="0"/>
              </a:spcBef>
            </a:pPr>
            <a:r>
              <a:rPr lang="en-US" sz="2400" spc="16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政府</a:t>
            </a:r>
            <a:r>
              <a:rPr lang="en-US" sz="2400" u="none" strike="noStrike" spc="16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工作报告‌指出需提高监测效能，确保不发生规模性返贫，加强易地搬迁后续扶持，扩大以工代赈规模。中央文件‌也将“不发生规模性返贫”列为两条底线之一。</a:t>
            </a:r>
            <a:endParaRPr lang="en-US" sz="2400" u="none" strike="noStrike" spc="16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6" name="TextBox 36"/>
          <p:cNvSpPr txBox="1"/>
          <p:nvPr/>
        </p:nvSpPr>
        <p:spPr>
          <a:xfrm>
            <a:off x="1318478" y="3659946"/>
            <a:ext cx="5297195" cy="1800009"/>
          </a:xfrm>
          <a:prstGeom prst="rect">
            <a:avLst/>
          </a:prstGeom>
        </p:spPr>
        <p:txBody>
          <a:bodyPr lIns="0" tIns="0" rIns="0" bIns="0" rtlCol="0" anchor="t">
            <a:spAutoFit/>
          </a:bodyPr>
          <a:lstStyle/>
          <a:p>
            <a:pPr marL="0" lvl="0" indent="0" algn="l">
              <a:lnSpc>
                <a:spcPts val="3625"/>
              </a:lnSpc>
              <a:spcBef>
                <a:spcPct val="0"/>
              </a:spcBef>
            </a:pPr>
            <a:r>
              <a:rPr lang="en-US" sz="2590" spc="178">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邮储银行等金融机构通过创新产品助力春耕生产</a:t>
            </a:r>
            <a:r>
              <a:rPr lang="en-US" sz="2590" u="none" strike="noStrike" spc="178">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，同时，国家推动涉农贷款贴息试点和完全成本保险，降低融资成本‌。</a:t>
            </a:r>
            <a:endParaRPr lang="en-US" sz="2590" u="none" strike="noStrike" spc="178">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7" name="TextBox 37"/>
          <p:cNvSpPr txBox="1"/>
          <p:nvPr/>
        </p:nvSpPr>
        <p:spPr>
          <a:xfrm>
            <a:off x="11915316" y="3678996"/>
            <a:ext cx="5150907" cy="2066915"/>
          </a:xfrm>
          <a:prstGeom prst="rect">
            <a:avLst/>
          </a:prstGeom>
        </p:spPr>
        <p:txBody>
          <a:bodyPr lIns="0" tIns="0" rIns="0" bIns="0" rtlCol="0" anchor="t">
            <a:spAutoFit/>
          </a:bodyPr>
          <a:lstStyle/>
          <a:p>
            <a:pPr marL="0" lvl="0" indent="0" algn="r">
              <a:lnSpc>
                <a:spcPts val="3295"/>
              </a:lnSpc>
              <a:spcBef>
                <a:spcPct val="0"/>
              </a:spcBef>
            </a:pPr>
            <a:r>
              <a:rPr lang="en-US" sz="2355" spc="16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中央</a:t>
            </a:r>
            <a:r>
              <a:rPr lang="en-US" sz="2355" u="none" strike="noStrike" spc="16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文件‌提出以城乡要素双向流动推动乡村振兴，促进乡村特色产业延链增效‌。第二轮土地承包到期后再延长30年试点扩大，完善经营权流转机制，发展新型农村集体经济‌。</a:t>
            </a:r>
            <a:endParaRPr lang="en-US" sz="2355" u="none" strike="noStrike" spc="16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8" name="TextBox 38"/>
          <p:cNvSpPr txBox="1"/>
          <p:nvPr/>
        </p:nvSpPr>
        <p:spPr>
          <a:xfrm>
            <a:off x="11461196" y="7881058"/>
            <a:ext cx="5377086" cy="1590582"/>
          </a:xfrm>
          <a:prstGeom prst="rect">
            <a:avLst/>
          </a:prstGeom>
        </p:spPr>
        <p:txBody>
          <a:bodyPr lIns="0" tIns="0" rIns="0" bIns="0" rtlCol="0" anchor="t">
            <a:spAutoFit/>
          </a:bodyPr>
          <a:lstStyle/>
          <a:p>
            <a:pPr marL="0" lvl="0" indent="0" algn="r">
              <a:lnSpc>
                <a:spcPts val="3155"/>
              </a:lnSpc>
              <a:spcBef>
                <a:spcPct val="0"/>
              </a:spcBef>
            </a:pPr>
            <a:r>
              <a:rPr lang="en-US" sz="2255"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政府</a:t>
            </a:r>
            <a:r>
              <a:rPr 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工作报告‌要求加强农田水利设施、现代化灌区建设，推进宜居宜业和美乡村建设。此外，地方实践中也要体现因地制宜的基础设施优化‌。</a:t>
            </a:r>
            <a:endParaRPr 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9" name="TextBox 39"/>
          <p:cNvSpPr txBox="1"/>
          <p:nvPr/>
        </p:nvSpPr>
        <p:spPr>
          <a:xfrm>
            <a:off x="1028700" y="2807006"/>
            <a:ext cx="6000510" cy="712724"/>
          </a:xfrm>
          <a:prstGeom prst="rect">
            <a:avLst/>
          </a:prstGeom>
        </p:spPr>
        <p:txBody>
          <a:bodyPr lIns="0" tIns="0" rIns="0" bIns="0" rtlCol="0" anchor="t">
            <a:spAutoFit/>
          </a:bodyPr>
          <a:lstStyle/>
          <a:p>
            <a:pPr marL="904875" lvl="1" indent="-452120" algn="l">
              <a:lnSpc>
                <a:spcPts val="5865"/>
              </a:lnSpc>
              <a:buFont typeface="Arial" panose="020B0604020202020204"/>
              <a:buChar char="•"/>
            </a:pPr>
            <a:r>
              <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金融支持与资金保障‌</a:t>
            </a:r>
            <a:endPar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857194"/>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rot="0">
            <a:off x="1028700" y="2523156"/>
            <a:ext cx="6790441" cy="3530788"/>
            <a:chOff x="0" y="0"/>
            <a:chExt cx="1788429" cy="929919"/>
          </a:xfrm>
        </p:grpSpPr>
        <p:sp>
          <p:nvSpPr>
            <p:cNvPr id="13" name="Freeform 13"/>
            <p:cNvSpPr/>
            <p:nvPr/>
          </p:nvSpPr>
          <p:spPr>
            <a:xfrm>
              <a:off x="0" y="0"/>
              <a:ext cx="1788429" cy="929919"/>
            </a:xfrm>
            <a:custGeom>
              <a:avLst/>
              <a:gdLst/>
              <a:ahLst/>
              <a:cxnLst/>
              <a:rect l="l" t="t" r="r" b="b"/>
              <a:pathLst>
                <a:path w="1788429" h="929919">
                  <a:moveTo>
                    <a:pt x="20522" y="0"/>
                  </a:moveTo>
                  <a:lnTo>
                    <a:pt x="1767907" y="0"/>
                  </a:lnTo>
                  <a:cubicBezTo>
                    <a:pt x="1773350" y="0"/>
                    <a:pt x="1778570" y="2162"/>
                    <a:pt x="1782418" y="6011"/>
                  </a:cubicBezTo>
                  <a:cubicBezTo>
                    <a:pt x="1786267" y="9859"/>
                    <a:pt x="1788429" y="15079"/>
                    <a:pt x="1788429" y="20522"/>
                  </a:cubicBezTo>
                  <a:lnTo>
                    <a:pt x="1788429" y="909397"/>
                  </a:lnTo>
                  <a:cubicBezTo>
                    <a:pt x="1788429" y="914840"/>
                    <a:pt x="1786267" y="920060"/>
                    <a:pt x="1782418" y="923909"/>
                  </a:cubicBezTo>
                  <a:cubicBezTo>
                    <a:pt x="1778570" y="927757"/>
                    <a:pt x="1773350" y="929919"/>
                    <a:pt x="1767907" y="929919"/>
                  </a:cubicBezTo>
                  <a:lnTo>
                    <a:pt x="20522" y="929919"/>
                  </a:lnTo>
                  <a:cubicBezTo>
                    <a:pt x="15079" y="929919"/>
                    <a:pt x="9859" y="927757"/>
                    <a:pt x="6011" y="923909"/>
                  </a:cubicBezTo>
                  <a:cubicBezTo>
                    <a:pt x="2162" y="920060"/>
                    <a:pt x="0" y="914840"/>
                    <a:pt x="0" y="909397"/>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4" name="TextBox 14"/>
            <p:cNvSpPr txBox="1"/>
            <p:nvPr/>
          </p:nvSpPr>
          <p:spPr>
            <a:xfrm>
              <a:off x="0" y="-38100"/>
              <a:ext cx="1788429" cy="968019"/>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rot="0">
            <a:off x="10468859" y="2541822"/>
            <a:ext cx="6790441" cy="3512121"/>
            <a:chOff x="0" y="0"/>
            <a:chExt cx="1788429" cy="925003"/>
          </a:xfrm>
        </p:grpSpPr>
        <p:sp>
          <p:nvSpPr>
            <p:cNvPr id="16" name="Freeform 16"/>
            <p:cNvSpPr/>
            <p:nvPr/>
          </p:nvSpPr>
          <p:spPr>
            <a:xfrm>
              <a:off x="0" y="0"/>
              <a:ext cx="1788429" cy="925003"/>
            </a:xfrm>
            <a:custGeom>
              <a:avLst/>
              <a:gdLst/>
              <a:ahLst/>
              <a:cxnLst/>
              <a:rect l="l" t="t" r="r" b="b"/>
              <a:pathLst>
                <a:path w="1788429" h="925003">
                  <a:moveTo>
                    <a:pt x="20522" y="0"/>
                  </a:moveTo>
                  <a:lnTo>
                    <a:pt x="1767907" y="0"/>
                  </a:lnTo>
                  <a:cubicBezTo>
                    <a:pt x="1773350" y="0"/>
                    <a:pt x="1778570" y="2162"/>
                    <a:pt x="1782418" y="6011"/>
                  </a:cubicBezTo>
                  <a:cubicBezTo>
                    <a:pt x="1786267" y="9859"/>
                    <a:pt x="1788429" y="15079"/>
                    <a:pt x="1788429" y="20522"/>
                  </a:cubicBezTo>
                  <a:lnTo>
                    <a:pt x="1788429" y="904481"/>
                  </a:lnTo>
                  <a:cubicBezTo>
                    <a:pt x="1788429" y="915815"/>
                    <a:pt x="1779241" y="925003"/>
                    <a:pt x="1767907" y="925003"/>
                  </a:cubicBezTo>
                  <a:lnTo>
                    <a:pt x="20522" y="925003"/>
                  </a:lnTo>
                  <a:cubicBezTo>
                    <a:pt x="15079" y="925003"/>
                    <a:pt x="9859" y="922841"/>
                    <a:pt x="6011" y="918992"/>
                  </a:cubicBezTo>
                  <a:cubicBezTo>
                    <a:pt x="2162" y="915144"/>
                    <a:pt x="0" y="909924"/>
                    <a:pt x="0" y="904481"/>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7" name="TextBox 17"/>
            <p:cNvSpPr txBox="1"/>
            <p:nvPr/>
          </p:nvSpPr>
          <p:spPr>
            <a:xfrm>
              <a:off x="0" y="-47625"/>
              <a:ext cx="1788429" cy="972628"/>
            </a:xfrm>
            <a:prstGeom prst="rect">
              <a:avLst/>
            </a:prstGeom>
          </p:spPr>
          <p:txBody>
            <a:bodyPr lIns="50800" tIns="50800" rIns="50800" bIns="50800" rtlCol="0" anchor="ctr"/>
            <a:lstStyle/>
            <a:p>
              <a:pPr algn="ctr">
                <a:lnSpc>
                  <a:spcPts val="3500"/>
                </a:lnSpc>
              </a:pPr>
            </a:p>
          </p:txBody>
        </p:sp>
      </p:grpSp>
      <p:grpSp>
        <p:nvGrpSpPr>
          <p:cNvPr id="18" name="Group 18"/>
          <p:cNvGrpSpPr/>
          <p:nvPr/>
        </p:nvGrpSpPr>
        <p:grpSpPr>
          <a:xfrm rot="0">
            <a:off x="1028700" y="6253969"/>
            <a:ext cx="6790441" cy="3349429"/>
            <a:chOff x="0" y="0"/>
            <a:chExt cx="1788429" cy="882154"/>
          </a:xfrm>
        </p:grpSpPr>
        <p:sp>
          <p:nvSpPr>
            <p:cNvPr id="19" name="Freeform 19"/>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0" name="TextBox 20"/>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rot="0">
            <a:off x="10468859" y="6253969"/>
            <a:ext cx="6790441" cy="3349429"/>
            <a:chOff x="0" y="0"/>
            <a:chExt cx="1788429" cy="882154"/>
          </a:xfrm>
        </p:grpSpPr>
        <p:sp>
          <p:nvSpPr>
            <p:cNvPr id="22" name="Freeform 22"/>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3" name="TextBox 23"/>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sp>
        <p:nvSpPr>
          <p:cNvPr id="24" name="Freeform 24"/>
          <p:cNvSpPr/>
          <p:nvPr/>
        </p:nvSpPr>
        <p:spPr>
          <a:xfrm>
            <a:off x="6164995" y="3093606"/>
            <a:ext cx="5958009" cy="5958009"/>
          </a:xfrm>
          <a:custGeom>
            <a:avLst/>
            <a:gdLst/>
            <a:ahLst/>
            <a:cxnLst/>
            <a:rect l="l" t="t" r="r" b="b"/>
            <a:pathLst>
              <a:path w="5958009" h="5958009">
                <a:moveTo>
                  <a:pt x="0" y="0"/>
                </a:moveTo>
                <a:lnTo>
                  <a:pt x="5958010" y="0"/>
                </a:lnTo>
                <a:lnTo>
                  <a:pt x="5958010" y="5958009"/>
                </a:lnTo>
                <a:lnTo>
                  <a:pt x="0" y="5958009"/>
                </a:lnTo>
                <a:lnTo>
                  <a:pt x="0" y="0"/>
                </a:lnTo>
                <a:close/>
              </a:path>
            </a:pathLst>
          </a:custGeom>
          <a:blipFill>
            <a:blip r:embed="rId2"/>
            <a:stretch>
              <a:fillRect/>
            </a:stretch>
          </a:blipFill>
        </p:spPr>
      </p:sp>
      <p:grpSp>
        <p:nvGrpSpPr>
          <p:cNvPr id="25" name="Group 25"/>
          <p:cNvGrpSpPr/>
          <p:nvPr/>
        </p:nvGrpSpPr>
        <p:grpSpPr>
          <a:xfrm rot="0">
            <a:off x="7430296" y="4358906"/>
            <a:ext cx="3427408" cy="342740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l="-29900" r="-29900"/>
              </a:stretch>
            </a:blipFill>
          </p:spPr>
        </p:sp>
      </p:grpSp>
      <p:sp>
        <p:nvSpPr>
          <p:cNvPr id="27" name="TextBox 27"/>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农村建设主要方向</a:t>
            </a:r>
            <a:endParaRPr 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28" name="TextBox 28"/>
          <p:cNvSpPr txBox="1"/>
          <p:nvPr/>
        </p:nvSpPr>
        <p:spPr>
          <a:xfrm>
            <a:off x="1028700" y="6411964"/>
            <a:ext cx="5377086" cy="71272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文化与旅游发展</a:t>
            </a:r>
            <a:endPar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29" name="TextBox 29"/>
          <p:cNvSpPr txBox="1"/>
          <p:nvPr/>
        </p:nvSpPr>
        <p:spPr>
          <a:xfrm>
            <a:off x="6732259"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05</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0" name="TextBox 30"/>
          <p:cNvSpPr txBox="1"/>
          <p:nvPr/>
        </p:nvSpPr>
        <p:spPr>
          <a:xfrm>
            <a:off x="9808621"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06</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1" name="TextBox 31"/>
          <p:cNvSpPr txBox="1"/>
          <p:nvPr/>
        </p:nvSpPr>
        <p:spPr>
          <a:xfrm>
            <a:off x="6732259"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07</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2" name="TextBox 32"/>
          <p:cNvSpPr txBox="1"/>
          <p:nvPr/>
        </p:nvSpPr>
        <p:spPr>
          <a:xfrm>
            <a:off x="9808621"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08</a:t>
            </a:r>
            <a:endParaRPr lang="en-US" sz="646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3" name="TextBox 33"/>
          <p:cNvSpPr txBox="1"/>
          <p:nvPr/>
        </p:nvSpPr>
        <p:spPr>
          <a:xfrm>
            <a:off x="12137893" y="6411964"/>
            <a:ext cx="4705752" cy="71272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医疗卫生服务</a:t>
            </a:r>
            <a:endPar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4" name="TextBox 34"/>
          <p:cNvSpPr txBox="1"/>
          <p:nvPr/>
        </p:nvSpPr>
        <p:spPr>
          <a:xfrm>
            <a:off x="11224249" y="2861497"/>
            <a:ext cx="6235905" cy="71272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 农村生态与环境保护</a:t>
            </a:r>
            <a:endParaRPr lang="en-US" sz="4190" b="1" u="none" strike="noStrike">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5" name="TextBox 35"/>
          <p:cNvSpPr txBox="1"/>
          <p:nvPr/>
        </p:nvSpPr>
        <p:spPr>
          <a:xfrm>
            <a:off x="1318478" y="7240555"/>
            <a:ext cx="5282504" cy="1811060"/>
          </a:xfrm>
          <a:prstGeom prst="rect">
            <a:avLst/>
          </a:prstGeom>
        </p:spPr>
        <p:txBody>
          <a:bodyPr lIns="0" tIns="0" rIns="0" bIns="0" rtlCol="0" anchor="t">
            <a:spAutoFit/>
          </a:bodyPr>
          <a:lstStyle/>
          <a:p>
            <a:pPr marL="0" lvl="0" indent="0" algn="l">
              <a:lnSpc>
                <a:spcPts val="3635"/>
              </a:lnSpc>
              <a:spcBef>
                <a:spcPct val="0"/>
              </a:spcBef>
            </a:pPr>
            <a:r>
              <a:rPr lang="en-US" sz="2595" spc="179">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保护和传承农村传统文化，如民俗、节庆、手</a:t>
            </a:r>
            <a:r>
              <a:rPr lang="en-US" sz="2595" u="none" strike="noStrike" spc="179">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工艺等。发展乡村旅游，打造特色旅游产品，增加农民收入，同时保护自然环境。</a:t>
            </a:r>
            <a:endParaRPr lang="en-US" sz="2595" u="none" strike="noStrike" spc="179">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6" name="TextBox 36"/>
          <p:cNvSpPr txBox="1"/>
          <p:nvPr/>
        </p:nvSpPr>
        <p:spPr>
          <a:xfrm>
            <a:off x="1318478" y="3678996"/>
            <a:ext cx="5297195" cy="2183427"/>
          </a:xfrm>
          <a:prstGeom prst="rect">
            <a:avLst/>
          </a:prstGeom>
        </p:spPr>
        <p:txBody>
          <a:bodyPr lIns="0" tIns="0" rIns="0" bIns="0" rtlCol="0" anchor="t">
            <a:spAutoFit/>
          </a:bodyPr>
          <a:lstStyle/>
          <a:p>
            <a:pPr marL="0" lvl="0" indent="0" algn="l">
              <a:lnSpc>
                <a:spcPts val="3485"/>
              </a:lnSpc>
              <a:spcBef>
                <a:spcPct val="0"/>
              </a:spcBef>
            </a:pPr>
            <a:r>
              <a:rPr lang="en-US" sz="2490" spc="171">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加强农村教育资源投入</a:t>
            </a:r>
            <a:r>
              <a:rPr lang="en-US" sz="2490" u="none" strike="noStrike" spc="171">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，提高教育质量，确保农村儿童获得公平的教育机会。提供农业技术、电子商务、手工艺等技能培训，增强农</a:t>
            </a:r>
            <a:endParaRPr lang="en-US" sz="2490" u="none" strike="noStrike" spc="171">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l">
              <a:lnSpc>
                <a:spcPts val="3625"/>
              </a:lnSpc>
              <a:spcBef>
                <a:spcPct val="0"/>
              </a:spcBef>
            </a:pPr>
            <a:r>
              <a:rPr lang="en-US" sz="2590" u="none" strike="noStrike" spc="178">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民的就业能力和创业能力。</a:t>
            </a:r>
            <a:endParaRPr lang="en-US" sz="2590" u="none" strike="noStrike" spc="178">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7" name="TextBox 37"/>
          <p:cNvSpPr txBox="1"/>
          <p:nvPr/>
        </p:nvSpPr>
        <p:spPr>
          <a:xfrm>
            <a:off x="11915316" y="7314890"/>
            <a:ext cx="5150907" cy="1736725"/>
          </a:xfrm>
          <a:prstGeom prst="rect">
            <a:avLst/>
          </a:prstGeom>
        </p:spPr>
        <p:txBody>
          <a:bodyPr lIns="0" tIns="0" rIns="0" bIns="0" rtlCol="0" anchor="t">
            <a:spAutoFit/>
          </a:bodyPr>
          <a:lstStyle/>
          <a:p>
            <a:pPr marL="0" lvl="0" indent="0" algn="r">
              <a:lnSpc>
                <a:spcPts val="3500"/>
              </a:lnSpc>
              <a:spcBef>
                <a:spcPct val="0"/>
              </a:spcBef>
            </a:pPr>
            <a:r>
              <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提升农村医疗服务水平，建立和完善农村医疗卫生服务体系。开展健康教育和疾病预防活动，提高农民的健康意识和生活质量。</a:t>
            </a:r>
            <a:endPar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8" name="TextBox 38"/>
          <p:cNvSpPr txBox="1"/>
          <p:nvPr/>
        </p:nvSpPr>
        <p:spPr>
          <a:xfrm>
            <a:off x="11683774" y="3691697"/>
            <a:ext cx="5382449" cy="1727200"/>
          </a:xfrm>
          <a:prstGeom prst="rect">
            <a:avLst/>
          </a:prstGeom>
        </p:spPr>
        <p:txBody>
          <a:bodyPr lIns="0" tIns="0" rIns="0" bIns="0" rtlCol="0" anchor="t">
            <a:spAutoFit/>
          </a:bodyPr>
          <a:lstStyle/>
          <a:p>
            <a:pPr marL="0" lvl="0" indent="0" algn="r">
              <a:lnSpc>
                <a:spcPts val="3500"/>
              </a:lnSpc>
              <a:spcBef>
                <a:spcPct val="0"/>
              </a:spcBef>
            </a:pPr>
            <a:r>
              <a:rPr lang="en-US" sz="2500"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实</a:t>
            </a:r>
            <a:r>
              <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施生态保护和修复项目，如退耕还林、水土保持等。• 绿色生活方式：推广绿色生活方式，提高农民的环保意识，减少环境污染。</a:t>
            </a:r>
            <a:endParaRPr lang="en-US" sz="2500" u="none" strike="noStrike" spc="172">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9" name="TextBox 39"/>
          <p:cNvSpPr txBox="1"/>
          <p:nvPr/>
        </p:nvSpPr>
        <p:spPr>
          <a:xfrm>
            <a:off x="1028700" y="2807006"/>
            <a:ext cx="6000510" cy="712724"/>
          </a:xfrm>
          <a:prstGeom prst="rect">
            <a:avLst/>
          </a:prstGeom>
        </p:spPr>
        <p:txBody>
          <a:bodyPr lIns="0" tIns="0" rIns="0" bIns="0" rtlCol="0" anchor="t">
            <a:spAutoFit/>
          </a:bodyPr>
          <a:lstStyle/>
          <a:p>
            <a:pPr marL="904875" lvl="1" indent="-452120" algn="l">
              <a:lnSpc>
                <a:spcPts val="5865"/>
              </a:lnSpc>
              <a:buFont typeface="Arial" panose="020B0604020202020204"/>
              <a:buChar char="•"/>
            </a:pPr>
            <a:r>
              <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教育与技能培训</a:t>
            </a:r>
            <a:endParaRPr lang="en-US" sz="4190"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marL="0" lvl="0" indent="0" algn="ctr">
              <a:lnSpc>
                <a:spcPts val="27325"/>
              </a:lnSpc>
              <a:spcBef>
                <a:spcPct val="0"/>
              </a:spcBef>
            </a:pPr>
            <a:r>
              <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rot="0">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rot="0">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农民生活</a:t>
            </a:r>
            <a:endPar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2" name="TextBox 12"/>
          <p:cNvSpPr txBox="1"/>
          <p:nvPr/>
        </p:nvSpPr>
        <p:spPr>
          <a:xfrm>
            <a:off x="2906829" y="6153576"/>
            <a:ext cx="12474343" cy="808990"/>
          </a:xfrm>
          <a:prstGeom prst="rect">
            <a:avLst/>
          </a:prstGeom>
        </p:spPr>
        <p:txBody>
          <a:bodyPr lIns="0" tIns="0" rIns="0" bIns="0" rtlCol="0" anchor="t">
            <a:spAutoFit/>
          </a:bodyPr>
          <a:lstStyle/>
          <a:p>
            <a:pPr marL="0" lvl="0" indent="0" algn="ctr">
              <a:lnSpc>
                <a:spcPts val="3155"/>
              </a:lnSpc>
              <a:spcBef>
                <a:spcPct val="0"/>
              </a:spcBef>
            </a:pP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农民生活包括收入增长情况、就业创业新貌、精神文化生活等一系列有关提升农民幸福感获得感安全感</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的关注</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方面。</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835"/>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rot="0">
            <a:off x="744855" y="5787390"/>
            <a:ext cx="16797655" cy="622935"/>
            <a:chOff x="0" y="0"/>
            <a:chExt cx="4424081" cy="210071"/>
          </a:xfrm>
        </p:grpSpPr>
        <p:sp>
          <p:nvSpPr>
            <p:cNvPr id="13" name="Freeform 13"/>
            <p:cNvSpPr/>
            <p:nvPr/>
          </p:nvSpPr>
          <p:spPr>
            <a:xfrm>
              <a:off x="0" y="0"/>
              <a:ext cx="4424081" cy="210071"/>
            </a:xfrm>
            <a:custGeom>
              <a:avLst/>
              <a:gdLst/>
              <a:ahLst/>
              <a:cxnLst/>
              <a:rect l="l" t="t" r="r" b="b"/>
              <a:pathLst>
                <a:path w="4424081" h="210071">
                  <a:moveTo>
                    <a:pt x="23506" y="0"/>
                  </a:moveTo>
                  <a:lnTo>
                    <a:pt x="4400575" y="0"/>
                  </a:lnTo>
                  <a:cubicBezTo>
                    <a:pt x="4406809" y="0"/>
                    <a:pt x="4412788" y="2476"/>
                    <a:pt x="4417196" y="6885"/>
                  </a:cubicBezTo>
                  <a:cubicBezTo>
                    <a:pt x="4421604" y="11293"/>
                    <a:pt x="4424081" y="17271"/>
                    <a:pt x="4424081" y="23506"/>
                  </a:cubicBezTo>
                  <a:lnTo>
                    <a:pt x="4424081" y="186565"/>
                  </a:lnTo>
                  <a:cubicBezTo>
                    <a:pt x="4424081" y="192799"/>
                    <a:pt x="4421604" y="198778"/>
                    <a:pt x="4417196" y="203186"/>
                  </a:cubicBezTo>
                  <a:cubicBezTo>
                    <a:pt x="4412788" y="207594"/>
                    <a:pt x="4406809" y="210071"/>
                    <a:pt x="4400575" y="210071"/>
                  </a:cubicBezTo>
                  <a:lnTo>
                    <a:pt x="23506" y="210071"/>
                  </a:lnTo>
                  <a:cubicBezTo>
                    <a:pt x="17271" y="210071"/>
                    <a:pt x="11293" y="207594"/>
                    <a:pt x="6885" y="203186"/>
                  </a:cubicBezTo>
                  <a:cubicBezTo>
                    <a:pt x="2476" y="198778"/>
                    <a:pt x="0" y="192799"/>
                    <a:pt x="0" y="186565"/>
                  </a:cubicBezTo>
                  <a:lnTo>
                    <a:pt x="0" y="23506"/>
                  </a:lnTo>
                  <a:cubicBezTo>
                    <a:pt x="0" y="17271"/>
                    <a:pt x="2476" y="11293"/>
                    <a:pt x="6885" y="6885"/>
                  </a:cubicBezTo>
                  <a:cubicBezTo>
                    <a:pt x="11293" y="2476"/>
                    <a:pt x="17271" y="0"/>
                    <a:pt x="23506" y="0"/>
                  </a:cubicBezTo>
                  <a:close/>
                </a:path>
              </a:pathLst>
            </a:custGeom>
            <a:solidFill>
              <a:srgbClr val="FFFFFF"/>
            </a:solidFill>
          </p:spPr>
        </p:sp>
        <p:sp>
          <p:nvSpPr>
            <p:cNvPr id="14" name="TextBox 14"/>
            <p:cNvSpPr txBox="1"/>
            <p:nvPr/>
          </p:nvSpPr>
          <p:spPr>
            <a:xfrm>
              <a:off x="0" y="-38100"/>
              <a:ext cx="4424081" cy="248171"/>
            </a:xfrm>
            <a:prstGeom prst="rect">
              <a:avLst/>
            </a:prstGeom>
          </p:spPr>
          <p:txBody>
            <a:bodyPr lIns="50800" tIns="50800" rIns="50800" bIns="50800" rtlCol="0" anchor="ctr"/>
            <a:lstStyle/>
            <a:p>
              <a:pPr algn="ctr">
                <a:lnSpc>
                  <a:spcPts val="2660"/>
                </a:lnSpc>
              </a:pPr>
            </a:p>
          </p:txBody>
        </p:sp>
      </p:grpSp>
      <p:grpSp>
        <p:nvGrpSpPr>
          <p:cNvPr id="29" name="Group 29"/>
          <p:cNvGrpSpPr/>
          <p:nvPr/>
        </p:nvGrpSpPr>
        <p:grpSpPr>
          <a:xfrm rot="0">
            <a:off x="7086676" y="6703244"/>
            <a:ext cx="3988723" cy="2743107"/>
            <a:chOff x="114119" y="677924"/>
            <a:chExt cx="617958" cy="424979"/>
          </a:xfrm>
        </p:grpSpPr>
        <p:sp>
          <p:nvSpPr>
            <p:cNvPr id="30" name="Freeform 30"/>
            <p:cNvSpPr/>
            <p:nvPr/>
          </p:nvSpPr>
          <p:spPr>
            <a:xfrm>
              <a:off x="114119" y="677924"/>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2"/>
              <a:stretch>
                <a:fillRect l="-1514" r="-1514"/>
              </a:stretch>
            </a:blipFill>
          </p:spPr>
          <p:txBody>
            <a:bodyPr/>
            <a:p>
              <a:endParaRPr lang="zh-CN" altLang="en-US"/>
            </a:p>
          </p:txBody>
        </p:sp>
      </p:grpSp>
      <p:grpSp>
        <p:nvGrpSpPr>
          <p:cNvPr id="31" name="Group 31"/>
          <p:cNvGrpSpPr/>
          <p:nvPr/>
        </p:nvGrpSpPr>
        <p:grpSpPr>
          <a:xfrm rot="0">
            <a:off x="1143235" y="6703019"/>
            <a:ext cx="3988723" cy="2743107"/>
            <a:chOff x="0" y="0"/>
            <a:chExt cx="617958" cy="424979"/>
          </a:xfrm>
        </p:grpSpPr>
        <p:sp>
          <p:nvSpPr>
            <p:cNvPr id="32" name="Freeform 32"/>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3"/>
              <a:stretch>
                <a:fillRect l="-1610" r="-1610"/>
              </a:stretch>
            </a:blipFill>
          </p:spPr>
        </p:sp>
      </p:grpSp>
      <p:grpSp>
        <p:nvGrpSpPr>
          <p:cNvPr id="33" name="Group 33"/>
          <p:cNvGrpSpPr/>
          <p:nvPr/>
        </p:nvGrpSpPr>
        <p:grpSpPr>
          <a:xfrm rot="0">
            <a:off x="12953914" y="6703019"/>
            <a:ext cx="3988723" cy="2743107"/>
            <a:chOff x="0" y="0"/>
            <a:chExt cx="617958" cy="424979"/>
          </a:xfrm>
        </p:grpSpPr>
        <p:sp>
          <p:nvSpPr>
            <p:cNvPr id="34" name="Freeform 34"/>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4"/>
              <a:stretch>
                <a:fillRect l="-1610" r="-1610"/>
              </a:stretch>
            </a:blipFill>
          </p:spPr>
        </p:sp>
      </p:grpSp>
      <p:sp>
        <p:nvSpPr>
          <p:cNvPr id="35" name="TextBox 35"/>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收入增长情况</a:t>
            </a:r>
            <a:endParaRPr lang="zh-CN" alt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1" name="TextBox 41"/>
          <p:cNvSpPr txBox="1"/>
          <p:nvPr/>
        </p:nvSpPr>
        <p:spPr>
          <a:xfrm>
            <a:off x="533400" y="2019300"/>
            <a:ext cx="17241520" cy="3494405"/>
          </a:xfrm>
          <a:prstGeom prst="rect">
            <a:avLst/>
          </a:prstGeom>
        </p:spPr>
        <p:txBody>
          <a:bodyPr lIns="0" tIns="0" rIns="0" bIns="0" rtlCol="0" anchor="t">
            <a:noAutofit/>
          </a:bodyPr>
          <a:lstStyle/>
          <a:p>
            <a:pPr marL="0" lvl="0" indent="0" algn="ctr">
              <a:lnSpc>
                <a:spcPts val="3155"/>
              </a:lnSpc>
              <a:spcBef>
                <a:spcPct val="0"/>
              </a:spcBef>
            </a:pP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脱贫攻坚取得历史性成就。按照</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2010</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年农村贫困标准，</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1978</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年末农村贫困人口</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7.7</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亿人，农村贫困发生率高达</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97.5%</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。党的十八大以来，各地区各部门扎实推进精准扶贫各项工作，</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2020</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年农村贫困人口全部脱贫，全面打赢脱贫攻坚战，历史性地解决了绝对贫困问题，为全球减贫事业作出重大贡献。脱贫县农村居民人均可支配收入持续增长，从</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2020</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年的</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12588</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元增长至</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2023</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年的</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16396</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元，年均实际增长</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8.2%</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endPar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endPar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  </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报告显示，</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75</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来，我国居民收入来源更加多元化，城乡和区域居民收入差距持续缩小，收入分配格局不断优化。党的十八大以来，收入分配制度改革持续深化，发展成果更多更公平惠及全体人民。农村居民收入增长快于城镇居民，</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2023</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年农村居民人均可支配收入</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21691</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元，比</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2012</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年实际增长</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111.4%</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，年均实际增长</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7%</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，快于城镇居民年均实际增速</a:t>
            </a:r>
            <a:r>
              <a:rPr lang="en-US" altLang="zh-CN"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1.8</a:t>
            </a:r>
            <a:r>
              <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个百分点。</a:t>
            </a:r>
            <a:endParaRPr lang="zh-CN" altLang="en-US" sz="28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835"/>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2" name="AutoShape 12"/>
          <p:cNvSpPr/>
          <p:nvPr>
            <p:custDataLst>
              <p:tags r:id="rId2"/>
            </p:custDataLst>
          </p:nvPr>
        </p:nvSpPr>
        <p:spPr>
          <a:xfrm>
            <a:off x="3999969" y="3970362"/>
            <a:ext cx="1625298" cy="938366"/>
          </a:xfrm>
          <a:prstGeom prst="line">
            <a:avLst/>
          </a:prstGeom>
          <a:ln w="38100" cap="flat">
            <a:solidFill>
              <a:srgbClr val="26611B"/>
            </a:solidFill>
            <a:prstDash val="solid"/>
            <a:headEnd type="none" w="sm" len="sm"/>
            <a:tailEnd type="none" w="sm" len="sm"/>
          </a:ln>
        </p:spPr>
      </p:sp>
      <p:grpSp>
        <p:nvGrpSpPr>
          <p:cNvPr id="13" name="Group 13"/>
          <p:cNvGrpSpPr/>
          <p:nvPr>
            <p:custDataLst>
              <p:tags r:id="rId3"/>
            </p:custDataLst>
          </p:nvPr>
        </p:nvGrpSpPr>
        <p:grpSpPr>
          <a:xfrm rot="0">
            <a:off x="1140494" y="2100765"/>
            <a:ext cx="3102425" cy="3102425"/>
            <a:chOff x="0" y="0"/>
            <a:chExt cx="812800" cy="812800"/>
          </a:xfrm>
        </p:grpSpPr>
        <p:sp>
          <p:nvSpPr>
            <p:cNvPr id="14" name="Freeform 14"/>
            <p:cNvSpPr/>
            <p:nvPr>
              <p:custDataLst>
                <p:tags r:id="rId4"/>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sp>
        <p:nvSpPr>
          <p:cNvPr id="15" name="AutoShape 15"/>
          <p:cNvSpPr/>
          <p:nvPr>
            <p:custDataLst>
              <p:tags r:id="rId6"/>
            </p:custDataLst>
          </p:nvPr>
        </p:nvSpPr>
        <p:spPr>
          <a:xfrm flipV="1">
            <a:off x="8301498" y="3986860"/>
            <a:ext cx="1625298" cy="938366"/>
          </a:xfrm>
          <a:prstGeom prst="line">
            <a:avLst/>
          </a:prstGeom>
          <a:ln w="38100" cap="flat">
            <a:solidFill>
              <a:srgbClr val="26611B"/>
            </a:solidFill>
            <a:prstDash val="solid"/>
            <a:headEnd type="none" w="sm" len="sm"/>
            <a:tailEnd type="none" w="sm" len="sm"/>
          </a:ln>
        </p:spPr>
      </p:sp>
      <p:grpSp>
        <p:nvGrpSpPr>
          <p:cNvPr id="16" name="Group 16"/>
          <p:cNvGrpSpPr/>
          <p:nvPr>
            <p:custDataLst>
              <p:tags r:id="rId7"/>
            </p:custDataLst>
          </p:nvPr>
        </p:nvGrpSpPr>
        <p:grpSpPr>
          <a:xfrm rot="0">
            <a:off x="5442023" y="3374013"/>
            <a:ext cx="3102425" cy="3102425"/>
            <a:chOff x="0" y="0"/>
            <a:chExt cx="812800" cy="812800"/>
          </a:xfrm>
        </p:grpSpPr>
        <p:sp>
          <p:nvSpPr>
            <p:cNvPr id="17" name="Freeform 17"/>
            <p:cNvSpPr/>
            <p:nvPr>
              <p:custDataLst>
                <p:tags r:id="rId8"/>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7640" r="-43018"/>
              </a:stretch>
            </a:blipFill>
          </p:spPr>
        </p:sp>
      </p:grpSp>
      <p:sp>
        <p:nvSpPr>
          <p:cNvPr id="18" name="AutoShape 18"/>
          <p:cNvSpPr/>
          <p:nvPr>
            <p:custDataLst>
              <p:tags r:id="rId10"/>
            </p:custDataLst>
          </p:nvPr>
        </p:nvSpPr>
        <p:spPr>
          <a:xfrm>
            <a:off x="12662733" y="3953864"/>
            <a:ext cx="1625298" cy="938366"/>
          </a:xfrm>
          <a:prstGeom prst="line">
            <a:avLst/>
          </a:prstGeom>
          <a:ln w="38100" cap="flat">
            <a:solidFill>
              <a:srgbClr val="26611B"/>
            </a:solidFill>
            <a:prstDash val="solid"/>
            <a:headEnd type="none" w="sm" len="sm"/>
            <a:tailEnd type="none" w="sm" len="sm"/>
          </a:ln>
        </p:spPr>
      </p:sp>
      <p:grpSp>
        <p:nvGrpSpPr>
          <p:cNvPr id="19" name="Group 19"/>
          <p:cNvGrpSpPr/>
          <p:nvPr>
            <p:custDataLst>
              <p:tags r:id="rId11"/>
            </p:custDataLst>
          </p:nvPr>
        </p:nvGrpSpPr>
        <p:grpSpPr>
          <a:xfrm rot="0">
            <a:off x="9743552" y="2100765"/>
            <a:ext cx="3102425" cy="3102425"/>
            <a:chOff x="0" y="0"/>
            <a:chExt cx="812800" cy="812800"/>
          </a:xfrm>
        </p:grpSpPr>
        <p:sp>
          <p:nvSpPr>
            <p:cNvPr id="20" name="Freeform 20"/>
            <p:cNvSpPr/>
            <p:nvPr>
              <p:custDataLst>
                <p:tags r:id="rId12"/>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l="-25046" r="-25046"/>
              </a:stretch>
            </a:blipFill>
          </p:spPr>
        </p:sp>
      </p:grpSp>
      <p:grpSp>
        <p:nvGrpSpPr>
          <p:cNvPr id="21" name="Group 21"/>
          <p:cNvGrpSpPr/>
          <p:nvPr>
            <p:custDataLst>
              <p:tags r:id="rId14"/>
            </p:custDataLst>
          </p:nvPr>
        </p:nvGrpSpPr>
        <p:grpSpPr>
          <a:xfrm rot="0">
            <a:off x="14045081" y="3374013"/>
            <a:ext cx="3102425" cy="3102425"/>
            <a:chOff x="0" y="0"/>
            <a:chExt cx="812800" cy="812800"/>
          </a:xfrm>
        </p:grpSpPr>
        <p:sp>
          <p:nvSpPr>
            <p:cNvPr id="22" name="Freeform 22"/>
            <p:cNvSpPr/>
            <p:nvPr>
              <p:custDataLst>
                <p:tags r:id="rId15"/>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6"/>
              <a:stretch>
                <a:fillRect l="-16666" r="-16666"/>
              </a:stretch>
            </a:blipFill>
          </p:spPr>
        </p:sp>
      </p:grpSp>
      <p:grpSp>
        <p:nvGrpSpPr>
          <p:cNvPr id="23" name="Group 23"/>
          <p:cNvGrpSpPr/>
          <p:nvPr>
            <p:custDataLst>
              <p:tags r:id="rId17"/>
            </p:custDataLst>
          </p:nvPr>
        </p:nvGrpSpPr>
        <p:grpSpPr>
          <a:xfrm rot="0">
            <a:off x="1164614" y="5452058"/>
            <a:ext cx="3054185" cy="816610"/>
            <a:chOff x="0" y="0"/>
            <a:chExt cx="804394" cy="215074"/>
          </a:xfrm>
        </p:grpSpPr>
        <p:sp>
          <p:nvSpPr>
            <p:cNvPr id="24" name="Freeform 24"/>
            <p:cNvSpPr/>
            <p:nvPr>
              <p:custDataLst>
                <p:tags r:id="rId18"/>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25" name="TextBox 25"/>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grpSp>
        <p:nvGrpSpPr>
          <p:cNvPr id="26" name="Group 26"/>
          <p:cNvGrpSpPr/>
          <p:nvPr>
            <p:custDataLst>
              <p:tags r:id="rId19"/>
            </p:custDataLst>
          </p:nvPr>
        </p:nvGrpSpPr>
        <p:grpSpPr>
          <a:xfrm rot="0">
            <a:off x="9767672" y="5452058"/>
            <a:ext cx="3054185" cy="816610"/>
            <a:chOff x="0" y="0"/>
            <a:chExt cx="804394" cy="215074"/>
          </a:xfrm>
        </p:grpSpPr>
        <p:sp>
          <p:nvSpPr>
            <p:cNvPr id="27" name="Freeform 27"/>
            <p:cNvSpPr/>
            <p:nvPr>
              <p:custDataLst>
                <p:tags r:id="rId20"/>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28" name="TextBox 28"/>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grpSp>
        <p:nvGrpSpPr>
          <p:cNvPr id="29" name="Group 29"/>
          <p:cNvGrpSpPr/>
          <p:nvPr>
            <p:custDataLst>
              <p:tags r:id="rId21"/>
            </p:custDataLst>
          </p:nvPr>
        </p:nvGrpSpPr>
        <p:grpSpPr>
          <a:xfrm rot="0">
            <a:off x="5466143" y="6761570"/>
            <a:ext cx="3054185" cy="816610"/>
            <a:chOff x="0" y="0"/>
            <a:chExt cx="804394" cy="215074"/>
          </a:xfrm>
        </p:grpSpPr>
        <p:sp>
          <p:nvSpPr>
            <p:cNvPr id="30" name="Freeform 30"/>
            <p:cNvSpPr/>
            <p:nvPr>
              <p:custDataLst>
                <p:tags r:id="rId22"/>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31" name="TextBox 31"/>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grpSp>
        <p:nvGrpSpPr>
          <p:cNvPr id="32" name="Group 32"/>
          <p:cNvGrpSpPr/>
          <p:nvPr>
            <p:custDataLst>
              <p:tags r:id="rId23"/>
            </p:custDataLst>
          </p:nvPr>
        </p:nvGrpSpPr>
        <p:grpSpPr>
          <a:xfrm rot="0">
            <a:off x="14069201" y="6761570"/>
            <a:ext cx="3054185" cy="816610"/>
            <a:chOff x="0" y="0"/>
            <a:chExt cx="804394" cy="215074"/>
          </a:xfrm>
        </p:grpSpPr>
        <p:sp>
          <p:nvSpPr>
            <p:cNvPr id="33" name="Freeform 33"/>
            <p:cNvSpPr/>
            <p:nvPr>
              <p:custDataLst>
                <p:tags r:id="rId24"/>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34" name="TextBox 34"/>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sp>
        <p:nvSpPr>
          <p:cNvPr id="35" name="TextBox 35"/>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就业创业新貌</a:t>
            </a:r>
            <a:endPar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6" name="TextBox 36"/>
          <p:cNvSpPr txBox="1"/>
          <p:nvPr>
            <p:custDataLst>
              <p:tags r:id="rId25"/>
            </p:custDataLst>
          </p:nvPr>
        </p:nvSpPr>
        <p:spPr>
          <a:xfrm>
            <a:off x="1333263" y="5498920"/>
            <a:ext cx="2716887" cy="680085"/>
          </a:xfrm>
          <a:prstGeom prst="rect">
            <a:avLst/>
          </a:prstGeom>
        </p:spPr>
        <p:txBody>
          <a:bodyPr lIns="0" tIns="0" rIns="0" bIns="0" rtlCol="0" anchor="t">
            <a:spAutoFit/>
          </a:bodyPr>
          <a:lstStyle/>
          <a:p>
            <a:pPr algn="ctr">
              <a:lnSpc>
                <a:spcPts val="5305"/>
              </a:lnSpc>
            </a:pPr>
            <a:r>
              <a:rPr lang="zh-CN" alt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返乡</a:t>
            </a:r>
            <a:r>
              <a:rPr lang="zh-CN" alt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热潮</a:t>
            </a:r>
            <a:endParaRPr lang="zh-CN" alt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7" name="TextBox 37"/>
          <p:cNvSpPr txBox="1"/>
          <p:nvPr>
            <p:custDataLst>
              <p:tags r:id="rId26"/>
            </p:custDataLst>
          </p:nvPr>
        </p:nvSpPr>
        <p:spPr>
          <a:xfrm>
            <a:off x="5634792" y="6808432"/>
            <a:ext cx="2716887" cy="646684"/>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养殖体验</a:t>
            </a:r>
            <a:endParaRPr 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8" name="TextBox 38"/>
          <p:cNvSpPr txBox="1"/>
          <p:nvPr>
            <p:custDataLst>
              <p:tags r:id="rId27"/>
            </p:custDataLst>
          </p:nvPr>
        </p:nvSpPr>
        <p:spPr>
          <a:xfrm>
            <a:off x="9936321" y="5498920"/>
            <a:ext cx="2716887" cy="680085"/>
          </a:xfrm>
          <a:prstGeom prst="rect">
            <a:avLst/>
          </a:prstGeom>
        </p:spPr>
        <p:txBody>
          <a:bodyPr lIns="0" tIns="0" rIns="0" bIns="0" rtlCol="0" anchor="t">
            <a:spAutoFit/>
          </a:bodyPr>
          <a:lstStyle/>
          <a:p>
            <a:pPr algn="ctr">
              <a:lnSpc>
                <a:spcPts val="5305"/>
              </a:lnSpc>
            </a:pPr>
            <a:r>
              <a:rPr lang="zh-CN" alt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节本</a:t>
            </a:r>
            <a:r>
              <a:rPr lang="zh-CN" alt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减损</a:t>
            </a:r>
            <a:endParaRPr lang="zh-CN" altLang="en-US" sz="37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9" name="TextBox 39"/>
          <p:cNvSpPr txBox="1"/>
          <p:nvPr>
            <p:custDataLst>
              <p:tags r:id="rId28"/>
            </p:custDataLst>
          </p:nvPr>
        </p:nvSpPr>
        <p:spPr>
          <a:xfrm>
            <a:off x="14044930" y="6761480"/>
            <a:ext cx="3170555" cy="763905"/>
          </a:xfrm>
          <a:prstGeom prst="rect">
            <a:avLst/>
          </a:prstGeom>
        </p:spPr>
        <p:txBody>
          <a:bodyPr lIns="0" tIns="0" rIns="0" bIns="0" rtlCol="0" anchor="t">
            <a:noAutofit/>
          </a:bodyPr>
          <a:lstStyle/>
          <a:p>
            <a:pPr algn="ctr">
              <a:lnSpc>
                <a:spcPts val="5305"/>
              </a:lnSpc>
            </a:pPr>
            <a:r>
              <a:rPr lang="zh-CN" altLang="en-US" sz="280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新业态蓬勃发展</a:t>
            </a:r>
            <a:endParaRPr lang="zh-CN" altLang="en-US" sz="280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40" name="TextBox 40"/>
          <p:cNvSpPr txBox="1"/>
          <p:nvPr>
            <p:custDataLst>
              <p:tags r:id="rId29"/>
            </p:custDataLst>
          </p:nvPr>
        </p:nvSpPr>
        <p:spPr>
          <a:xfrm>
            <a:off x="963549" y="6497397"/>
            <a:ext cx="3456316" cy="3236595"/>
          </a:xfrm>
          <a:prstGeom prst="rect">
            <a:avLst/>
          </a:prstGeom>
        </p:spPr>
        <p:txBody>
          <a:bodyPr lIns="0" tIns="0" rIns="0" bIns="0" rtlCol="0" anchor="t">
            <a:spAutoFit/>
          </a:bodyPr>
          <a:lstStyle/>
          <a:p>
            <a:pPr marL="0" lvl="0" indent="0" algn="ctr">
              <a:lnSpc>
                <a:spcPts val="3155"/>
              </a:lnSpc>
              <a:spcBef>
                <a:spcPct val="0"/>
              </a:spcBef>
            </a:pP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跳回农门</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正在成为中国年轻人的就业</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新时尚</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。有博士高材生回到农村，乐此不疲干起种植；有硕士研究生从</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猪倌</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成长为村干部；还有年轻人通过短视频、直播，让山货销往千里之外</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endPar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41" name="TextBox 41"/>
          <p:cNvSpPr txBox="1"/>
          <p:nvPr>
            <p:custDataLst>
              <p:tags r:id="rId30"/>
            </p:custDataLst>
          </p:nvPr>
        </p:nvSpPr>
        <p:spPr>
          <a:xfrm>
            <a:off x="9296400" y="6441440"/>
            <a:ext cx="4246245" cy="3681095"/>
          </a:xfrm>
          <a:prstGeom prst="rect">
            <a:avLst/>
          </a:prstGeom>
        </p:spPr>
        <p:txBody>
          <a:bodyPr lIns="0" tIns="0" rIns="0" bIns="0" rtlCol="0" anchor="t">
            <a:noAutofit/>
          </a:bodyPr>
          <a:lstStyle/>
          <a:p>
            <a:pPr marL="0" lvl="0" indent="0" algn="ctr">
              <a:lnSpc>
                <a:spcPts val="3155"/>
              </a:lnSpc>
              <a:spcBef>
                <a:spcPct val="0"/>
              </a:spcBef>
            </a:pP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稻谷飘香，机器轰鸣。在广西壮族自治区宾阳县中华镇育才村，成片的稻田里</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流金淌银</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，一台台大农机飞速运转。</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以前是挥镰割稻，打谷晒场，现在十几套收割、烘干设备一起发力，收得快、丢粮少，省事又放心！</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联丰农机服务农民专业合作社负责人郑成功说。</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42" name="TextBox 42"/>
          <p:cNvSpPr txBox="1"/>
          <p:nvPr>
            <p:custDataLst>
              <p:tags r:id="rId31"/>
            </p:custDataLst>
          </p:nvPr>
        </p:nvSpPr>
        <p:spPr>
          <a:xfrm>
            <a:off x="5258093" y="7643584"/>
            <a:ext cx="3456316" cy="2427605"/>
          </a:xfrm>
          <a:prstGeom prst="rect">
            <a:avLst/>
          </a:prstGeom>
        </p:spPr>
        <p:txBody>
          <a:bodyPr lIns="0" tIns="0" rIns="0" bIns="0" rtlCol="0" anchor="t">
            <a:spAutoFit/>
          </a:bodyPr>
          <a:lstStyle/>
          <a:p>
            <a:pPr marL="0" lvl="0" indent="0" algn="ctr">
              <a:lnSpc>
                <a:spcPts val="3155"/>
              </a:lnSpc>
              <a:spcBef>
                <a:spcPct val="0"/>
              </a:spcBef>
            </a:pP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既有</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大水缸</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，又是</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大花园</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，好山好水产出好产品，蜂蜜、水库鱼等特色农产品深受欢迎。</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目前北京密云蜂蜜产业年产值达</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1.3</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亿元。</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43" name="TextBox 43"/>
          <p:cNvSpPr txBox="1"/>
          <p:nvPr>
            <p:custDataLst>
              <p:tags r:id="rId32"/>
            </p:custDataLst>
          </p:nvPr>
        </p:nvSpPr>
        <p:spPr>
          <a:xfrm>
            <a:off x="13870647" y="7687399"/>
            <a:ext cx="3456316" cy="2427605"/>
          </a:xfrm>
          <a:prstGeom prst="rect">
            <a:avLst/>
          </a:prstGeom>
        </p:spPr>
        <p:txBody>
          <a:bodyPr lIns="0" tIns="0" rIns="0" bIns="0" rtlCol="0" anchor="t">
            <a:spAutoFit/>
          </a:bodyPr>
          <a:lstStyle/>
          <a:p>
            <a:pPr marL="0" lvl="0" indent="0" algn="ctr">
              <a:lnSpc>
                <a:spcPts val="3155"/>
              </a:lnSpc>
              <a:spcBef>
                <a:spcPct val="0"/>
              </a:spcBef>
            </a:pP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10</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年来，各地区各部门扎实推进乡村发展，坚持富裕农民、提高农民、扶持农民，推动实现农村更富裕、生活更幸福、乡村更美丽。</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835"/>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2" name="Freeform 12"/>
          <p:cNvSpPr/>
          <p:nvPr/>
        </p:nvSpPr>
        <p:spPr>
          <a:xfrm>
            <a:off x="-154946" y="7963795"/>
            <a:ext cx="7315200" cy="2140558"/>
          </a:xfrm>
          <a:custGeom>
            <a:avLst/>
            <a:gdLst/>
            <a:ahLst/>
            <a:cxnLst/>
            <a:rect l="l" t="t" r="r" b="b"/>
            <a:pathLst>
              <a:path w="7315200" h="2140558">
                <a:moveTo>
                  <a:pt x="0" y="0"/>
                </a:moveTo>
                <a:lnTo>
                  <a:pt x="7315200" y="0"/>
                </a:lnTo>
                <a:lnTo>
                  <a:pt x="7315200" y="2140558"/>
                </a:lnTo>
                <a:lnTo>
                  <a:pt x="0" y="21405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a:off x="7074529" y="8030470"/>
            <a:ext cx="7315200" cy="2140558"/>
          </a:xfrm>
          <a:custGeom>
            <a:avLst/>
            <a:gdLst/>
            <a:ahLst/>
            <a:cxnLst/>
            <a:rect l="l" t="t" r="r" b="b"/>
            <a:pathLst>
              <a:path w="7315200" h="2140558">
                <a:moveTo>
                  <a:pt x="0" y="0"/>
                </a:moveTo>
                <a:lnTo>
                  <a:pt x="7315200" y="0"/>
                </a:lnTo>
                <a:lnTo>
                  <a:pt x="7315200" y="2140558"/>
                </a:lnTo>
                <a:lnTo>
                  <a:pt x="0" y="21405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a:off x="14132554" y="7963795"/>
            <a:ext cx="7315200" cy="2140558"/>
          </a:xfrm>
          <a:custGeom>
            <a:avLst/>
            <a:gdLst/>
            <a:ahLst/>
            <a:cxnLst/>
            <a:rect l="l" t="t" r="r" b="b"/>
            <a:pathLst>
              <a:path w="7315200" h="2140558">
                <a:moveTo>
                  <a:pt x="0" y="0"/>
                </a:moveTo>
                <a:lnTo>
                  <a:pt x="7315200" y="0"/>
                </a:lnTo>
                <a:lnTo>
                  <a:pt x="7315200" y="2140558"/>
                </a:lnTo>
                <a:lnTo>
                  <a:pt x="0" y="21405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5" name="Group 15"/>
          <p:cNvGrpSpPr/>
          <p:nvPr>
            <p:custDataLst>
              <p:tags r:id="rId4"/>
            </p:custDataLst>
          </p:nvPr>
        </p:nvGrpSpPr>
        <p:grpSpPr>
          <a:xfrm rot="0">
            <a:off x="868920" y="2053012"/>
            <a:ext cx="3688886" cy="2419824"/>
            <a:chOff x="0" y="0"/>
            <a:chExt cx="571505" cy="374894"/>
          </a:xfrm>
        </p:grpSpPr>
        <p:sp>
          <p:nvSpPr>
            <p:cNvPr id="16" name="Freeform 16"/>
            <p:cNvSpPr/>
            <p:nvPr>
              <p:custDataLst>
                <p:tags r:id="rId5"/>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6"/>
              <a:stretch>
                <a:fillRect t="-783" b="-783"/>
              </a:stretch>
            </a:blipFill>
          </p:spPr>
        </p:sp>
      </p:grpSp>
      <p:sp>
        <p:nvSpPr>
          <p:cNvPr id="17" name="AutoShape 17"/>
          <p:cNvSpPr/>
          <p:nvPr>
            <p:custDataLst>
              <p:tags r:id="rId7"/>
            </p:custDataLst>
          </p:nvPr>
        </p:nvSpPr>
        <p:spPr>
          <a:xfrm flipH="1">
            <a:off x="5262120" y="5777867"/>
            <a:ext cx="0" cy="2114248"/>
          </a:xfrm>
          <a:prstGeom prst="line">
            <a:avLst/>
          </a:prstGeom>
          <a:ln w="38100" cap="flat">
            <a:solidFill>
              <a:srgbClr val="000000"/>
            </a:solidFill>
            <a:prstDash val="solid"/>
            <a:headEnd type="none" w="sm" len="sm"/>
            <a:tailEnd type="none" w="sm" len="sm"/>
          </a:ln>
        </p:spPr>
      </p:sp>
      <p:grpSp>
        <p:nvGrpSpPr>
          <p:cNvPr id="18" name="Group 18"/>
          <p:cNvGrpSpPr/>
          <p:nvPr>
            <p:custDataLst>
              <p:tags r:id="rId8"/>
            </p:custDataLst>
          </p:nvPr>
        </p:nvGrpSpPr>
        <p:grpSpPr>
          <a:xfrm rot="0">
            <a:off x="5233545" y="3571003"/>
            <a:ext cx="3688886" cy="2419824"/>
            <a:chOff x="0" y="0"/>
            <a:chExt cx="571505" cy="374894"/>
          </a:xfrm>
        </p:grpSpPr>
        <p:sp>
          <p:nvSpPr>
            <p:cNvPr id="19" name="Freeform 19"/>
            <p:cNvSpPr/>
            <p:nvPr>
              <p:custDataLst>
                <p:tags r:id="rId9"/>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10"/>
              <a:stretch>
                <a:fillRect b="-128809"/>
              </a:stretch>
            </a:blipFill>
          </p:spPr>
        </p:sp>
      </p:grpSp>
      <p:sp>
        <p:nvSpPr>
          <p:cNvPr id="20" name="AutoShape 20"/>
          <p:cNvSpPr/>
          <p:nvPr>
            <p:custDataLst>
              <p:tags r:id="rId11"/>
            </p:custDataLst>
          </p:nvPr>
        </p:nvSpPr>
        <p:spPr>
          <a:xfrm>
            <a:off x="9636270" y="4223304"/>
            <a:ext cx="0" cy="3640789"/>
          </a:xfrm>
          <a:prstGeom prst="line">
            <a:avLst/>
          </a:prstGeom>
          <a:ln w="38100" cap="flat">
            <a:solidFill>
              <a:srgbClr val="000000"/>
            </a:solidFill>
            <a:prstDash val="solid"/>
            <a:headEnd type="none" w="sm" len="sm"/>
            <a:tailEnd type="none" w="sm" len="sm"/>
          </a:ln>
        </p:spPr>
      </p:sp>
      <p:sp>
        <p:nvSpPr>
          <p:cNvPr id="21" name="AutoShape 21"/>
          <p:cNvSpPr/>
          <p:nvPr>
            <p:custDataLst>
              <p:tags r:id="rId12"/>
            </p:custDataLst>
          </p:nvPr>
        </p:nvSpPr>
        <p:spPr>
          <a:xfrm>
            <a:off x="13981846" y="5849496"/>
            <a:ext cx="0" cy="2888668"/>
          </a:xfrm>
          <a:prstGeom prst="line">
            <a:avLst/>
          </a:prstGeom>
          <a:ln w="38100" cap="flat">
            <a:solidFill>
              <a:srgbClr val="000000"/>
            </a:solidFill>
            <a:prstDash val="solid"/>
            <a:headEnd type="none" w="sm" len="sm"/>
            <a:tailEnd type="none" w="sm" len="sm"/>
          </a:ln>
        </p:spPr>
      </p:sp>
      <p:grpSp>
        <p:nvGrpSpPr>
          <p:cNvPr id="22" name="Group 22"/>
          <p:cNvGrpSpPr/>
          <p:nvPr>
            <p:custDataLst>
              <p:tags r:id="rId13"/>
            </p:custDataLst>
          </p:nvPr>
        </p:nvGrpSpPr>
        <p:grpSpPr>
          <a:xfrm rot="0">
            <a:off x="9598170" y="2053012"/>
            <a:ext cx="3688886" cy="2419824"/>
            <a:chOff x="0" y="0"/>
            <a:chExt cx="571505" cy="374894"/>
          </a:xfrm>
        </p:grpSpPr>
        <p:sp>
          <p:nvSpPr>
            <p:cNvPr id="23" name="Freeform 23"/>
            <p:cNvSpPr/>
            <p:nvPr>
              <p:custDataLst>
                <p:tags r:id="rId14"/>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15"/>
              <a:stretch>
                <a:fillRect t="-783" b="-783"/>
              </a:stretch>
            </a:blipFill>
          </p:spPr>
        </p:sp>
      </p:grpSp>
      <p:grpSp>
        <p:nvGrpSpPr>
          <p:cNvPr id="24" name="Group 24"/>
          <p:cNvGrpSpPr/>
          <p:nvPr>
            <p:custDataLst>
              <p:tags r:id="rId16"/>
            </p:custDataLst>
          </p:nvPr>
        </p:nvGrpSpPr>
        <p:grpSpPr>
          <a:xfrm rot="0">
            <a:off x="13962796" y="3571003"/>
            <a:ext cx="3688886" cy="2419824"/>
            <a:chOff x="0" y="0"/>
            <a:chExt cx="571505" cy="374894"/>
          </a:xfrm>
        </p:grpSpPr>
        <p:sp>
          <p:nvSpPr>
            <p:cNvPr id="25" name="Freeform 25"/>
            <p:cNvSpPr/>
            <p:nvPr>
              <p:custDataLst>
                <p:tags r:id="rId17"/>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18"/>
              <a:stretch>
                <a:fillRect t="-401" b="-401"/>
              </a:stretch>
            </a:blipFill>
          </p:spPr>
        </p:sp>
      </p:grpSp>
      <p:sp>
        <p:nvSpPr>
          <p:cNvPr id="26" name="TextBox 26"/>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精神文化生活</a:t>
            </a:r>
            <a:endPar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1" name="AutoShape 31"/>
          <p:cNvSpPr/>
          <p:nvPr>
            <p:custDataLst>
              <p:tags r:id="rId19"/>
            </p:custDataLst>
          </p:nvPr>
        </p:nvSpPr>
        <p:spPr>
          <a:xfrm>
            <a:off x="887970" y="4472837"/>
            <a:ext cx="0" cy="3890574"/>
          </a:xfrm>
          <a:prstGeom prst="line">
            <a:avLst/>
          </a:prstGeom>
          <a:ln w="38100" cap="flat">
            <a:solidFill>
              <a:srgbClr val="000000"/>
            </a:solidFill>
            <a:prstDash val="solid"/>
            <a:headEnd type="none" w="sm" len="sm"/>
            <a:tailEnd type="none" w="sm" len="sm"/>
          </a:ln>
        </p:spPr>
      </p:sp>
      <p:sp>
        <p:nvSpPr>
          <p:cNvPr id="32" name="TextBox 32"/>
          <p:cNvSpPr txBox="1"/>
          <p:nvPr>
            <p:custDataLst>
              <p:tags r:id="rId20"/>
            </p:custDataLst>
          </p:nvPr>
        </p:nvSpPr>
        <p:spPr>
          <a:xfrm>
            <a:off x="990691" y="4663245"/>
            <a:ext cx="3607348" cy="3641090"/>
          </a:xfrm>
          <a:prstGeom prst="rect">
            <a:avLst/>
          </a:prstGeom>
        </p:spPr>
        <p:txBody>
          <a:bodyPr lIns="0" tIns="0" rIns="0" bIns="0" rtlCol="0" anchor="t">
            <a:spAutoFit/>
          </a:bodyPr>
          <a:lstStyle/>
          <a:p>
            <a:pPr marL="0" lvl="0" indent="0" algn="l">
              <a:lnSpc>
                <a:spcPts val="3155"/>
              </a:lnSpc>
              <a:spcBef>
                <a:spcPct val="0"/>
              </a:spcBef>
            </a:pP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早上或傍晚，村里的文化广场就特别热闹，村民都会来这里打打球、跳跳舞，文化活动越来越丰富多彩。平时乡亲们遇到什么事都会商量着来，欢声笑语多了。</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江西省萍乡市安源区丹江街道联星村党委书记陈新生说。</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3" name="TextBox 33"/>
          <p:cNvSpPr txBox="1"/>
          <p:nvPr>
            <p:custDataLst>
              <p:tags r:id="rId21"/>
            </p:custDataLst>
          </p:nvPr>
        </p:nvSpPr>
        <p:spPr>
          <a:xfrm>
            <a:off x="9800735" y="4542595"/>
            <a:ext cx="3607348" cy="4045585"/>
          </a:xfrm>
          <a:prstGeom prst="rect">
            <a:avLst/>
          </a:prstGeom>
        </p:spPr>
        <p:txBody>
          <a:bodyPr lIns="0" tIns="0" rIns="0" bIns="0" rtlCol="0" anchor="t">
            <a:spAutoFit/>
          </a:bodyPr>
          <a:lstStyle/>
          <a:p>
            <a:pPr marL="0" lvl="0" indent="0" algn="l">
              <a:lnSpc>
                <a:spcPts val="3155"/>
              </a:lnSpc>
              <a:spcBef>
                <a:spcPct val="0"/>
              </a:spcBef>
            </a:pP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湖北省竹溪县兵营镇四条沟村新时代文明实践站的积分超市里，村民吴志琴一手拎着卷纸，一手拿着牙膏，开心地说：</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这都是文明积分兑换的。</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截至今年</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8</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月底，竹溪县已有</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14</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个乡镇、</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96</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个行政村、</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2600</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余户、</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8900</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余人参与</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积分制</a:t>
            </a:r>
            <a:r>
              <a:rPr lang="en-US" altLang="zh-CN"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管理。</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4" name="TextBox 34"/>
          <p:cNvSpPr txBox="1"/>
          <p:nvPr>
            <p:custDataLst>
              <p:tags r:id="rId22"/>
            </p:custDataLst>
          </p:nvPr>
        </p:nvSpPr>
        <p:spPr>
          <a:xfrm>
            <a:off x="5409988" y="6066508"/>
            <a:ext cx="3607348" cy="3236595"/>
          </a:xfrm>
          <a:prstGeom prst="rect">
            <a:avLst/>
          </a:prstGeom>
        </p:spPr>
        <p:txBody>
          <a:bodyPr lIns="0" tIns="0" rIns="0" bIns="0" rtlCol="0" anchor="t">
            <a:spAutoFit/>
          </a:bodyPr>
          <a:lstStyle/>
          <a:p>
            <a:pPr marL="0" lvl="0" indent="0" algn="l">
              <a:lnSpc>
                <a:spcPts val="3155"/>
              </a:lnSpc>
              <a:spcBef>
                <a:spcPct val="0"/>
              </a:spcBef>
            </a:pPr>
            <a:r>
              <a:rPr lang="zh-CN" altLang="en-US" sz="2255"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安源区着力推进文化铸魂，倡导村民自觉树立良好社会风气，鼓励家家户户立家规、传家训、美家风，通过宣传好人好事、道德标杆、美德善行，推进移风易俗，农村风气焕然一新。</a:t>
            </a:r>
            <a:endParaRPr lang="zh-CN" altLang="en-US" sz="2255"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5" name="TextBox 35"/>
          <p:cNvSpPr txBox="1"/>
          <p:nvPr>
            <p:custDataLst>
              <p:tags r:id="rId23"/>
            </p:custDataLst>
          </p:nvPr>
        </p:nvSpPr>
        <p:spPr>
          <a:xfrm>
            <a:off x="14073286" y="6066508"/>
            <a:ext cx="3607348" cy="2832100"/>
          </a:xfrm>
          <a:prstGeom prst="rect">
            <a:avLst/>
          </a:prstGeom>
        </p:spPr>
        <p:txBody>
          <a:bodyPr lIns="0" tIns="0" rIns="0" bIns="0" rtlCol="0" anchor="t">
            <a:spAutoFit/>
          </a:bodyPr>
          <a:lstStyle/>
          <a:p>
            <a:pPr marL="0" lvl="0" indent="0" algn="l">
              <a:lnSpc>
                <a:spcPts val="3155"/>
              </a:lnSpc>
              <a:spcBef>
                <a:spcPct val="0"/>
              </a:spcBef>
            </a:pPr>
            <a:r>
              <a:rPr lang="en-US" altLang="zh-CN" sz="2255"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10</a:t>
            </a:r>
            <a:r>
              <a:rPr lang="zh-CN" altLang="en-US" sz="2255"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年来，农村精神文明建设扎实开展，移风易俗持续推进，乡村治理效能不断提升；农民文明生活观念显著提升，生活质量普遍提高；基本实现干净整洁有序。</a:t>
            </a:r>
            <a:endParaRPr lang="zh-CN" altLang="en-US" sz="2255"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marL="0" lvl="0" indent="0" algn="ctr">
              <a:lnSpc>
                <a:spcPts val="27325"/>
              </a:lnSpc>
              <a:spcBef>
                <a:spcPct val="0"/>
              </a:spcBef>
            </a:pPr>
            <a:r>
              <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rot="0">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rot="0">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总结与展望</a:t>
            </a:r>
            <a:endParaRPr lang="en-US" sz="12165" b="1">
              <a:solidFill>
                <a:srgbClr val="000000"/>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2" name="TextBox 12"/>
          <p:cNvSpPr txBox="1"/>
          <p:nvPr/>
        </p:nvSpPr>
        <p:spPr>
          <a:xfrm>
            <a:off x="2906829" y="6153576"/>
            <a:ext cx="12474343" cy="808990"/>
          </a:xfrm>
          <a:prstGeom prst="rect">
            <a:avLst/>
          </a:prstGeom>
        </p:spPr>
        <p:txBody>
          <a:bodyPr lIns="0" tIns="0" rIns="0" bIns="0" rtlCol="0" anchor="t">
            <a:spAutoFit/>
          </a:bodyPr>
          <a:lstStyle/>
          <a:p>
            <a:pPr marL="0" lvl="0" indent="0" algn="ctr">
              <a:lnSpc>
                <a:spcPts val="3155"/>
              </a:lnSpc>
              <a:spcBef>
                <a:spcPct val="0"/>
              </a:spcBef>
            </a:pPr>
            <a:r>
              <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沉甸甸的丰收答卷背后是田管扎实。谁来种地？怎么种地？农业发展面临的新课题，也是保障粮食安全的必答题。</a:t>
            </a:r>
            <a:endParaRPr lang="zh-CN" altLang="en-US" sz="2255"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2" name="TextBox 12"/>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成就</a:t>
            </a:r>
            <a:r>
              <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回顾</a:t>
            </a:r>
            <a:endParaRPr lang="zh-CN" altLang="en-US" sz="6490" b="1" u="none" strike="noStrike">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27" name="TextBox 27"/>
          <p:cNvSpPr txBox="1"/>
          <p:nvPr/>
        </p:nvSpPr>
        <p:spPr>
          <a:xfrm>
            <a:off x="685165" y="2651760"/>
            <a:ext cx="16857980" cy="6473190"/>
          </a:xfrm>
          <a:prstGeom prst="rect">
            <a:avLst/>
          </a:prstGeom>
        </p:spPr>
        <p:txBody>
          <a:bodyPr wrap="square" lIns="0" tIns="0" rIns="0" bIns="0" rtlCol="0" anchor="t">
            <a:spAutoFit/>
          </a:bodyPr>
          <a:lstStyle/>
          <a:p>
            <a:pPr marL="0" lvl="0" indent="0" algn="ctr">
              <a:lnSpc>
                <a:spcPts val="3155"/>
              </a:lnSpc>
              <a:spcBef>
                <a:spcPct val="0"/>
              </a:spcBef>
            </a:pP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发展农业生产，主体是亿万农民。近年来，各地创新农业经营体系，探索多种利益联结机制，突出农民主体地位，把小农户引入现代农业发展轨道，为农业生产提供坚实的组织保障。</a:t>
            </a: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endPar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龙头带动更强，联农带农作用凸显。截至</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2021</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年底，全国县级以上农业产业化龙头企业超过</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9</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万家，家庭农场达到</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390</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万家，各类新型农业经营主体成为引领现代农业发展的生力军。</a:t>
            </a: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统防统治、代耕代种、全程托管</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这些年，主体多元、功能互补、便捷高效的社会化服务体系加快建立。目前全国培育</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95</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万多个农业社会化服务组织，服务面积近</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17</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亿亩次，带动小农户超过</a:t>
            </a:r>
            <a:r>
              <a:rPr lang="en-US" altLang="zh-CN"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7800</a:t>
            </a: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万户。</a:t>
            </a: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r>
              <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通过持续推进农业现代化、加强农村建设、改善农民生活，在农业生产效率、农村基础设施、农民收入等方面取得显著成就。农业科技广泛应用，农村面貌焕然一新，农民幸福感不断提升。</a:t>
            </a: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ctr">
              <a:lnSpc>
                <a:spcPts val="3155"/>
              </a:lnSpc>
              <a:spcBef>
                <a:spcPct val="0"/>
              </a:spcBef>
            </a:pPr>
            <a:endParaRPr lang="zh-CN" altLang="en-US" sz="36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rot="0">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rot="0">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868920" y="5387374"/>
            <a:ext cx="2359363" cy="4066789"/>
            <a:chOff x="0" y="0"/>
            <a:chExt cx="365527" cy="630052"/>
          </a:xfrm>
        </p:grpSpPr>
        <p:sp>
          <p:nvSpPr>
            <p:cNvPr id="14" name="Freeform 14"/>
            <p:cNvSpPr/>
            <p:nvPr/>
          </p:nvSpPr>
          <p:spPr>
            <a:xfrm>
              <a:off x="0" y="0"/>
              <a:ext cx="365527" cy="630052"/>
            </a:xfrm>
            <a:custGeom>
              <a:avLst/>
              <a:gdLst/>
              <a:ahLst/>
              <a:cxnLst/>
              <a:rect l="l" t="t" r="r" b="b"/>
              <a:pathLst>
                <a:path w="365527" h="630052">
                  <a:moveTo>
                    <a:pt x="0" y="0"/>
                  </a:moveTo>
                  <a:lnTo>
                    <a:pt x="365527" y="0"/>
                  </a:lnTo>
                  <a:lnTo>
                    <a:pt x="365527" y="630052"/>
                  </a:lnTo>
                  <a:lnTo>
                    <a:pt x="0" y="630052"/>
                  </a:lnTo>
                  <a:close/>
                </a:path>
              </a:pathLst>
            </a:custGeom>
            <a:blipFill>
              <a:blip r:embed="rId2"/>
              <a:stretch>
                <a:fillRect l="-79356" r="-79356"/>
              </a:stretch>
            </a:blipFill>
          </p:spPr>
        </p:sp>
      </p:grpSp>
      <p:grpSp>
        <p:nvGrpSpPr>
          <p:cNvPr id="15" name="Group 15"/>
          <p:cNvGrpSpPr/>
          <p:nvPr/>
        </p:nvGrpSpPr>
        <p:grpSpPr>
          <a:xfrm rot="0">
            <a:off x="3382660" y="5387374"/>
            <a:ext cx="2359363" cy="4066789"/>
            <a:chOff x="0" y="0"/>
            <a:chExt cx="365527" cy="630052"/>
          </a:xfrm>
        </p:grpSpPr>
        <p:sp>
          <p:nvSpPr>
            <p:cNvPr id="16" name="Freeform 16"/>
            <p:cNvSpPr/>
            <p:nvPr/>
          </p:nvSpPr>
          <p:spPr>
            <a:xfrm>
              <a:off x="0" y="0"/>
              <a:ext cx="365527" cy="630052"/>
            </a:xfrm>
            <a:custGeom>
              <a:avLst/>
              <a:gdLst/>
              <a:ahLst/>
              <a:cxnLst/>
              <a:rect l="l" t="t" r="r" b="b"/>
              <a:pathLst>
                <a:path w="365527" h="630052">
                  <a:moveTo>
                    <a:pt x="0" y="0"/>
                  </a:moveTo>
                  <a:lnTo>
                    <a:pt x="365527" y="0"/>
                  </a:lnTo>
                  <a:lnTo>
                    <a:pt x="365527" y="630052"/>
                  </a:lnTo>
                  <a:lnTo>
                    <a:pt x="0" y="630052"/>
                  </a:lnTo>
                  <a:close/>
                </a:path>
              </a:pathLst>
            </a:custGeom>
            <a:blipFill>
              <a:blip r:embed="rId3"/>
              <a:stretch>
                <a:fillRect l="-64912" r="-64912"/>
              </a:stretch>
            </a:blipFill>
          </p:spPr>
        </p:sp>
      </p:grpSp>
      <p:grpSp>
        <p:nvGrpSpPr>
          <p:cNvPr id="17" name="Group 17"/>
          <p:cNvGrpSpPr/>
          <p:nvPr/>
        </p:nvGrpSpPr>
        <p:grpSpPr>
          <a:xfrm rot="0">
            <a:off x="5896401" y="5387374"/>
            <a:ext cx="2359363" cy="4066789"/>
            <a:chOff x="0" y="0"/>
            <a:chExt cx="365527" cy="630052"/>
          </a:xfrm>
        </p:grpSpPr>
        <p:sp>
          <p:nvSpPr>
            <p:cNvPr id="18" name="Freeform 18"/>
            <p:cNvSpPr/>
            <p:nvPr/>
          </p:nvSpPr>
          <p:spPr>
            <a:xfrm>
              <a:off x="0" y="0"/>
              <a:ext cx="365527" cy="630052"/>
            </a:xfrm>
            <a:custGeom>
              <a:avLst/>
              <a:gdLst/>
              <a:ahLst/>
              <a:cxnLst/>
              <a:rect l="l" t="t" r="r" b="b"/>
              <a:pathLst>
                <a:path w="365527" h="630052">
                  <a:moveTo>
                    <a:pt x="0" y="0"/>
                  </a:moveTo>
                  <a:lnTo>
                    <a:pt x="365527" y="0"/>
                  </a:lnTo>
                  <a:lnTo>
                    <a:pt x="365527" y="630052"/>
                  </a:lnTo>
                  <a:lnTo>
                    <a:pt x="0" y="630052"/>
                  </a:lnTo>
                  <a:close/>
                </a:path>
              </a:pathLst>
            </a:custGeom>
            <a:blipFill>
              <a:blip r:embed="rId4"/>
              <a:stretch>
                <a:fillRect l="-79356" r="-79356"/>
              </a:stretch>
            </a:blipFill>
          </p:spPr>
        </p:sp>
      </p:grpSp>
      <p:sp>
        <p:nvSpPr>
          <p:cNvPr id="28" name="TextBox 28"/>
          <p:cNvSpPr txBox="1"/>
          <p:nvPr/>
        </p:nvSpPr>
        <p:spPr>
          <a:xfrm>
            <a:off x="2634201" y="382968"/>
            <a:ext cx="8196117" cy="1164590"/>
          </a:xfrm>
          <a:prstGeom prst="rect">
            <a:avLst/>
          </a:prstGeom>
        </p:spPr>
        <p:txBody>
          <a:bodyPr lIns="0" tIns="0" rIns="0" bIns="0" rtlCol="0" anchor="t">
            <a:spAutoFit/>
          </a:bodyPr>
          <a:lstStyle/>
          <a:p>
            <a:pPr algn="l">
              <a:lnSpc>
                <a:spcPts val="9085"/>
              </a:lnSpc>
            </a:pPr>
            <a:r>
              <a:rPr lang="zh-CN" alt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展望</a:t>
            </a:r>
            <a:r>
              <a:rPr lang="zh-CN" alt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未来</a:t>
            </a:r>
            <a:endParaRPr lang="zh-CN" altLang="en-US" sz="6490"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33" name="TextBox 33"/>
          <p:cNvSpPr txBox="1"/>
          <p:nvPr/>
        </p:nvSpPr>
        <p:spPr>
          <a:xfrm>
            <a:off x="457200" y="2095500"/>
            <a:ext cx="7936865" cy="3641090"/>
          </a:xfrm>
          <a:prstGeom prst="rect">
            <a:avLst/>
          </a:prstGeom>
        </p:spPr>
        <p:txBody>
          <a:bodyPr wrap="square" lIns="0" tIns="0" rIns="0" bIns="0" rtlCol="0" anchor="t">
            <a:spAutoFit/>
          </a:bodyPr>
          <a:lstStyle/>
          <a:p>
            <a:pPr marL="0" lvl="0" indent="0" algn="l">
              <a:lnSpc>
                <a:spcPts val="3155"/>
              </a:lnSpc>
              <a:spcBef>
                <a:spcPct val="0"/>
              </a:spcBef>
            </a:pP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《报告》展望，</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2025</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年，随着大面积单产提升推进力度不断加大，农民种粮和地方抓粮积极性不断提高，粮食生产保持稳定增长态势，预计全年粮食播种面积为</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17.87</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亿亩（</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1.19</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亿公顷），与上年基本持平；粮食单产继续提高，为</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397</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千克</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亩，粮食产量将达到</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7.09</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亿吨，比上年增长</a:t>
            </a:r>
            <a:r>
              <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0.4%</a:t>
            </a:r>
            <a:r>
              <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endParaRPr lang="zh-CN" altLang="en-US"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l">
              <a:lnSpc>
                <a:spcPts val="3155"/>
              </a:lnSpc>
              <a:spcBef>
                <a:spcPct val="0"/>
              </a:spcBef>
            </a:pPr>
            <a:endPar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pPr marL="0" lvl="0" indent="0" algn="l">
              <a:lnSpc>
                <a:spcPts val="3155"/>
              </a:lnSpc>
              <a:spcBef>
                <a:spcPct val="0"/>
              </a:spcBef>
            </a:pPr>
            <a:endParaRPr lang="en-US" altLang="zh-CN" sz="3200" u="none" strike="noStrike"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34" name="文本框 33"/>
          <p:cNvSpPr txBox="1"/>
          <p:nvPr/>
        </p:nvSpPr>
        <p:spPr>
          <a:xfrm>
            <a:off x="8546465" y="2025015"/>
            <a:ext cx="9596755" cy="8039735"/>
          </a:xfrm>
          <a:prstGeom prst="rect">
            <a:avLst/>
          </a:prstGeom>
          <a:noFill/>
        </p:spPr>
        <p:txBody>
          <a:bodyPr wrap="square" rtlCol="0">
            <a:noAutofit/>
          </a:bodyPr>
          <a:p>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面向未来</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10</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年，《报告》展望，随着我国耕地占补平衡制度不断完善，粮食生产支持政策体系不断健全，粮食播种面积保持基本稳定，预计</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2034</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年稳定在</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17.90</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亿亩</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(1.19</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亿公顷</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，其中小麦面积基本稳定，稻谷、玉米面积减少，大豆面积保持增长趋势。</a:t>
            </a:r>
            <a:endPar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endPar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a:p>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　　而在农业科技发展水平加速提升及高产优质抗逆的粮食新品种加快培育推广支持下，我国农业生产力将实现突破性跃升，未来</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10</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年，预计玉米、大豆单产将分别达到</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490</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千克</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亩、</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185</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千克</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亩。随着新一轮千亿斤粮食产能提升行动以及</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藏粮于地、藏粮于技</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战略深入实施，粮食产量稳步增长，预计</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2034</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年将达</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7.53</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亿吨。在粮食供需关系上，我国粮食供需紧平衡将成为长期态势，但产需平衡压力有所缓解，粮食自给率将提高至</a:t>
            </a:r>
            <a:r>
              <a:rPr lang="en-US" altLang="zh-CN"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90.5%</a:t>
            </a:r>
            <a:r>
              <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endParaRPr lang="zh-CN" altLang="en-US" sz="3200" spc="155">
              <a:solidFill>
                <a:srgbClr val="000000"/>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Freeform 3"/>
          <p:cNvSpPr/>
          <p:nvPr/>
        </p:nvSpPr>
        <p:spPr>
          <a:xfrm>
            <a:off x="-66675" y="-152767"/>
            <a:ext cx="18583338" cy="10836431"/>
          </a:xfrm>
          <a:custGeom>
            <a:avLst/>
            <a:gdLst/>
            <a:ahLst/>
            <a:cxnLst/>
            <a:rect l="l" t="t" r="r" b="b"/>
            <a:pathLst>
              <a:path w="18583338" h="10836431">
                <a:moveTo>
                  <a:pt x="0" y="0"/>
                </a:moveTo>
                <a:lnTo>
                  <a:pt x="18583338" y="0"/>
                </a:lnTo>
                <a:lnTo>
                  <a:pt x="18583338" y="10836431"/>
                </a:lnTo>
                <a:lnTo>
                  <a:pt x="0" y="10836431"/>
                </a:lnTo>
                <a:lnTo>
                  <a:pt x="0" y="0"/>
                </a:lnTo>
                <a:close/>
              </a:path>
            </a:pathLst>
          </a:custGeom>
          <a:blipFill>
            <a:blip r:embed="rId2">
              <a:alphaModFix amt="85000"/>
            </a:blip>
            <a:stretch>
              <a:fillRect l="-1992" r="-1674"/>
            </a:stretch>
          </a:blipFill>
          <a:ln cap="sq">
            <a:noFill/>
            <a:prstDash val="solid"/>
            <a:miter/>
          </a:ln>
        </p:spPr>
      </p:sp>
      <p:grpSp>
        <p:nvGrpSpPr>
          <p:cNvPr id="4" name="Group 4"/>
          <p:cNvGrpSpPr/>
          <p:nvPr/>
        </p:nvGrpSpPr>
        <p:grpSpPr>
          <a:xfrm rot="0">
            <a:off x="5495925" y="7658100"/>
            <a:ext cx="8930640" cy="1929765"/>
            <a:chOff x="0" y="0"/>
            <a:chExt cx="1074376" cy="182445"/>
          </a:xfrm>
        </p:grpSpPr>
        <p:sp>
          <p:nvSpPr>
            <p:cNvPr id="5" name="Freeform 5"/>
            <p:cNvSpPr/>
            <p:nvPr/>
          </p:nvSpPr>
          <p:spPr>
            <a:xfrm>
              <a:off x="0" y="0"/>
              <a:ext cx="1074376" cy="182445"/>
            </a:xfrm>
            <a:custGeom>
              <a:avLst/>
              <a:gdLst/>
              <a:ahLst/>
              <a:cxnLst/>
              <a:rect l="l" t="t" r="r" b="b"/>
              <a:pathLst>
                <a:path w="1074376" h="182445">
                  <a:moveTo>
                    <a:pt x="91222" y="0"/>
                  </a:moveTo>
                  <a:lnTo>
                    <a:pt x="983153" y="0"/>
                  </a:lnTo>
                  <a:cubicBezTo>
                    <a:pt x="1007347" y="0"/>
                    <a:pt x="1030550" y="9611"/>
                    <a:pt x="1047657" y="26718"/>
                  </a:cubicBezTo>
                  <a:cubicBezTo>
                    <a:pt x="1064765" y="43826"/>
                    <a:pt x="1074376" y="67029"/>
                    <a:pt x="1074376" y="91222"/>
                  </a:cubicBezTo>
                  <a:lnTo>
                    <a:pt x="1074376" y="91222"/>
                  </a:lnTo>
                  <a:cubicBezTo>
                    <a:pt x="1074376" y="141603"/>
                    <a:pt x="1033534" y="182445"/>
                    <a:pt x="983153" y="182445"/>
                  </a:cubicBezTo>
                  <a:lnTo>
                    <a:pt x="91222" y="182445"/>
                  </a:lnTo>
                  <a:cubicBezTo>
                    <a:pt x="67029" y="182445"/>
                    <a:pt x="43826" y="172834"/>
                    <a:pt x="26718" y="155727"/>
                  </a:cubicBezTo>
                  <a:cubicBezTo>
                    <a:pt x="9611" y="138619"/>
                    <a:pt x="0" y="115416"/>
                    <a:pt x="0" y="91222"/>
                  </a:cubicBezTo>
                  <a:lnTo>
                    <a:pt x="0" y="91222"/>
                  </a:lnTo>
                  <a:cubicBezTo>
                    <a:pt x="0" y="67029"/>
                    <a:pt x="9611" y="43826"/>
                    <a:pt x="26718" y="26718"/>
                  </a:cubicBezTo>
                  <a:cubicBezTo>
                    <a:pt x="43826" y="9611"/>
                    <a:pt x="67029" y="0"/>
                    <a:pt x="91222" y="0"/>
                  </a:cubicBezTo>
                  <a:close/>
                </a:path>
              </a:pathLst>
            </a:custGeom>
            <a:solidFill>
              <a:srgbClr val="FFFFFF"/>
            </a:solidFill>
          </p:spPr>
        </p:sp>
        <p:sp>
          <p:nvSpPr>
            <p:cNvPr id="6" name="TextBox 6"/>
            <p:cNvSpPr txBox="1"/>
            <p:nvPr/>
          </p:nvSpPr>
          <p:spPr>
            <a:xfrm>
              <a:off x="0" y="-38100"/>
              <a:ext cx="1074376" cy="220545"/>
            </a:xfrm>
            <a:prstGeom prst="rect">
              <a:avLst/>
            </a:prstGeom>
          </p:spPr>
          <p:txBody>
            <a:bodyPr lIns="50800" tIns="50800" rIns="50800" bIns="50800" rtlCol="0" anchor="ctr"/>
            <a:lstStyle/>
            <a:p>
              <a:pPr algn="ctr">
                <a:lnSpc>
                  <a:spcPts val="2660"/>
                </a:lnSpc>
              </a:pPr>
            </a:p>
          </p:txBody>
        </p:sp>
      </p:grpSp>
      <p:grpSp>
        <p:nvGrpSpPr>
          <p:cNvPr id="10" name="Group 10"/>
          <p:cNvGrpSpPr/>
          <p:nvPr/>
        </p:nvGrpSpPr>
        <p:grpSpPr>
          <a:xfrm rot="0">
            <a:off x="16296969" y="569433"/>
            <a:ext cx="349506" cy="34950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sp>
        <p:nvSpPr>
          <p:cNvPr id="13" name="TextBox 13"/>
          <p:cNvSpPr txBox="1"/>
          <p:nvPr/>
        </p:nvSpPr>
        <p:spPr>
          <a:xfrm>
            <a:off x="2066260" y="2933314"/>
            <a:ext cx="14155480" cy="2785771"/>
          </a:xfrm>
          <a:prstGeom prst="rect">
            <a:avLst/>
          </a:prstGeom>
        </p:spPr>
        <p:txBody>
          <a:bodyPr lIns="0" tIns="0" rIns="0" bIns="0" rtlCol="0" anchor="t">
            <a:spAutoFit/>
          </a:bodyPr>
          <a:lstStyle/>
          <a:p>
            <a:pPr algn="ctr">
              <a:lnSpc>
                <a:spcPts val="22725"/>
              </a:lnSpc>
            </a:pPr>
            <a:r>
              <a:rPr lang="en-US" sz="1623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rPr>
              <a:t>感谢您的观看</a:t>
            </a:r>
            <a:endParaRPr lang="en-US" sz="16235" b="1">
              <a:solidFill>
                <a:srgbClr val="FFFFFF"/>
              </a:solidFill>
              <a:latin typeface="思源宋体 Bold" panose="02020700000000000000" charset="-122"/>
              <a:ea typeface="思源宋体 Bold" panose="02020700000000000000" charset="-122"/>
              <a:cs typeface="思源宋体 Bold" panose="02020700000000000000" charset="-122"/>
              <a:sym typeface="思源宋体 Bold" panose="02020700000000000000" charset="-122"/>
            </a:endParaRPr>
          </a:p>
        </p:txBody>
      </p:sp>
      <p:sp>
        <p:nvSpPr>
          <p:cNvPr id="14" name="TextBox 14"/>
          <p:cNvSpPr txBox="1"/>
          <p:nvPr/>
        </p:nvSpPr>
        <p:spPr>
          <a:xfrm>
            <a:off x="3677893" y="5489734"/>
            <a:ext cx="10932215" cy="1640840"/>
          </a:xfrm>
          <a:prstGeom prst="rect">
            <a:avLst/>
          </a:prstGeom>
        </p:spPr>
        <p:txBody>
          <a:bodyPr lIns="0" tIns="0" rIns="0" bIns="0" rtlCol="0" anchor="t">
            <a:spAutoFit/>
          </a:bodyPr>
          <a:lstStyle/>
          <a:p>
            <a:pPr algn="ctr">
              <a:lnSpc>
                <a:spcPts val="12795"/>
              </a:lnSpc>
            </a:pPr>
            <a:r>
              <a:rPr lang="en-US" sz="9140" spc="1882">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r>
              <a:rPr lang="zh-CN" altLang="en-US" sz="9140" spc="1882">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三农报告</a:t>
            </a:r>
            <a:r>
              <a:rPr lang="en-US" sz="9140" spc="1882">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a:t>
            </a:r>
            <a:endParaRPr lang="en-US" sz="9140" spc="1882">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5" name="TextBox 15"/>
          <p:cNvSpPr txBox="1"/>
          <p:nvPr/>
        </p:nvSpPr>
        <p:spPr>
          <a:xfrm>
            <a:off x="3075694" y="3016508"/>
            <a:ext cx="12136612" cy="414638"/>
          </a:xfrm>
          <a:prstGeom prst="rect">
            <a:avLst/>
          </a:prstGeom>
        </p:spPr>
        <p:txBody>
          <a:bodyPr lIns="0" tIns="0" rIns="0" bIns="0" rtlCol="0" anchor="t">
            <a:spAutoFit/>
          </a:bodyPr>
          <a:lstStyle/>
          <a:p>
            <a:pPr algn="ctr">
              <a:lnSpc>
                <a:spcPts val="3395"/>
              </a:lnSpc>
            </a:pPr>
            <a:r>
              <a:rPr lang="en-US" sz="2425" spc="1940">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rPr>
              <a:t>Thank you for watching</a:t>
            </a:r>
            <a:endParaRPr lang="en-US" sz="2425" spc="1940">
              <a:solidFill>
                <a:srgbClr val="FFFFFF"/>
              </a:solidFill>
              <a:latin typeface="思源宋体" panose="02020400000000000000" charset="-122"/>
              <a:ea typeface="思源宋体" panose="02020400000000000000" charset="-122"/>
              <a:cs typeface="思源宋体" panose="02020400000000000000" charset="-122"/>
              <a:sym typeface="思源宋体" panose="02020400000000000000" charset="-122"/>
            </a:endParaRPr>
          </a:p>
        </p:txBody>
      </p:sp>
      <p:sp>
        <p:nvSpPr>
          <p:cNvPr id="16" name="TextBox 16"/>
          <p:cNvSpPr txBox="1"/>
          <p:nvPr/>
        </p:nvSpPr>
        <p:spPr>
          <a:xfrm>
            <a:off x="5867400" y="7845425"/>
            <a:ext cx="8122285" cy="1555115"/>
          </a:xfrm>
          <a:prstGeom prst="rect">
            <a:avLst/>
          </a:prstGeom>
        </p:spPr>
        <p:txBody>
          <a:bodyPr wrap="square" lIns="0" tIns="0" rIns="0" bIns="0" rtlCol="0" anchor="t">
            <a:noAutofit/>
          </a:bodyPr>
          <a:lstStyle/>
          <a:p>
            <a:pPr algn="ctr">
              <a:lnSpc>
                <a:spcPts val="4125"/>
              </a:lnSpc>
            </a:pPr>
            <a:r>
              <a:rPr lang="zh-CN" altLang="en-US"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rPr>
              <a:t>小组成员：黄莉斯、黄清怡、丘宛灵、邢茗钫、欧阳婉华、刘素敏</a:t>
            </a:r>
            <a:endParaRPr lang="zh-CN" altLang="en-US"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endParaRPr>
          </a:p>
          <a:p>
            <a:pPr algn="ctr">
              <a:lnSpc>
                <a:spcPts val="4125"/>
              </a:lnSpc>
            </a:pPr>
            <a:r>
              <a:rPr lang="zh-CN" altLang="en-US"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rPr>
              <a:t>都</a:t>
            </a:r>
            <a:r>
              <a:rPr lang="zh-CN" altLang="en-US"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rPr>
              <a:t>是统计</a:t>
            </a:r>
            <a:r>
              <a:rPr lang="en-US" altLang="zh-CN"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rPr>
              <a:t>241</a:t>
            </a:r>
            <a:r>
              <a:rPr lang="zh-CN" altLang="en-US"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rPr>
              <a:t>班</a:t>
            </a:r>
            <a:endParaRPr lang="zh-CN" altLang="en-US" sz="2945">
              <a:solidFill>
                <a:srgbClr val="262E1A"/>
              </a:solidFill>
              <a:latin typeface="思源黑体" panose="020B0500000000000000" charset="-122"/>
              <a:ea typeface="思源黑体" panose="020B0500000000000000" charset="-122"/>
              <a:cs typeface="思源黑体" panose="020B0500000000000000" charset="-122"/>
              <a:sym typeface="思源黑体" panose="020B0500000000000000" charset="-122"/>
            </a:endParaRPr>
          </a:p>
        </p:txBody>
      </p:sp>
      <p:grpSp>
        <p:nvGrpSpPr>
          <p:cNvPr id="18" name="Group 18"/>
          <p:cNvGrpSpPr/>
          <p:nvPr/>
        </p:nvGrpSpPr>
        <p:grpSpPr>
          <a:xfrm rot="0">
            <a:off x="16741664" y="569433"/>
            <a:ext cx="349506" cy="34950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000000">
                <a:alpha val="0"/>
              </a:srgbClr>
            </a:solidFill>
            <a:ln w="38100" cap="sq">
              <a:solidFill>
                <a:srgbClr val="26611B"/>
              </a:solidFill>
              <a:prstDash val="solid"/>
              <a:miter/>
            </a:ln>
          </p:spPr>
        </p:sp>
        <p:sp>
          <p:nvSpPr>
            <p:cNvPr id="20" name="TextBox 20"/>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rot="0">
            <a:off x="17186359" y="569433"/>
            <a:ext cx="349506" cy="34950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23" name="TextBox 23"/>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spTree>
  </p:cSld>
  <p:clrMapOvr>
    <a:masterClrMapping/>
  </p:clrMapOvr>
</p:sld>
</file>

<file path=ppt/tags/tag1.xml><?xml version="1.0" encoding="utf-8"?>
<p:tagLst xmlns:p="http://schemas.openxmlformats.org/presentationml/2006/main">
  <p:tag name="KSO_WM_DIAGRAM_VIRTUALLY_FRAME" val="{&quot;height&quot;:832.342440944882,&quot;left&quot;:75.87,&quot;top&quot;:165.41456692913385,&quot;width&quot;:1294.8799999999999}"/>
</p:tagLst>
</file>

<file path=ppt/tags/tag2.xml><?xml version="1.0" encoding="utf-8"?>
<p:tagLst xmlns:p="http://schemas.openxmlformats.org/presentationml/2006/main">
  <p:tag name="KSO_WM_DIAGRAM_VIRTUALLY_FRAME" val="{&quot;height&quot;:832.342440944882,&quot;left&quot;:75.87,&quot;top&quot;:165.41456692913385,&quot;width&quot;:1294.8799999999999}"/>
</p:tagLst>
</file>

<file path=ppt/tags/tag3.xml><?xml version="1.0" encoding="utf-8"?>
<p:tagLst xmlns:p="http://schemas.openxmlformats.org/presentationml/2006/main">
  <p:tag name="KSO_WM_DIAGRAM_VIRTUALLY_FRAME" val="{&quot;height&quot;:832.342440944882,&quot;left&quot;:75.87,&quot;top&quot;:165.41456692913385,&quot;width&quot;:1294.8799999999999}"/>
</p:tagLst>
</file>

<file path=ppt/tags/tag4.xml><?xml version="1.0" encoding="utf-8"?>
<p:tagLst xmlns:p="http://schemas.openxmlformats.org/presentationml/2006/main">
  <p:tag name="KSO_WM_DIAGRAM_VIRTUALLY_FRAME" val="{&quot;height&quot;:832.342440944882,&quot;left&quot;:75.87,&quot;top&quot;:165.41456692913385,&quot;width&quot;:1294.8799999999999}"/>
</p:tagLst>
</file>

<file path=ppt/tags/tag5.xml><?xml version="1.0" encoding="utf-8"?>
<p:tagLst xmlns:p="http://schemas.openxmlformats.org/presentationml/2006/main">
  <p:tag name="KSO_WM_DIAGRAM_VIRTUALLY_FRAME" val="{&quot;height&quot;:832.342440944882,&quot;left&quot;:75.87,&quot;top&quot;:165.41456692913385,&quot;width&quot;:1294.8799999999999}"/>
</p:tagLst>
</file>

<file path=ppt/tags/tag6.xml><?xml version="1.0" encoding="utf-8"?>
<p:tagLst xmlns:p="http://schemas.openxmlformats.org/presentationml/2006/main">
  <p:tag name="KSO_WM_DIAGRAM_VIRTUALLY_FRAME" val="{&quot;height&quot;:832.342440944882,&quot;left&quot;:75.87,&quot;top&quot;:165.41456692913385,&quot;width&quot;:1294.8799999999999}"/>
</p:tagLst>
</file>

<file path=ppt/tags/tag7.xml><?xml version="1.0" encoding="utf-8"?>
<p:tagLst xmlns:p="http://schemas.openxmlformats.org/presentationml/2006/main">
  <p:tag name="KSO_WM_DIAGRAM_VIRTUALLY_FRAME" val="{&quot;height&quot;:832.342440944882,&quot;left&quot;:75.87,&quot;top&quot;:165.41456692913385,&quot;width&quot;:1294.8799999999999}"/>
</p:tagLst>
</file>

<file path=ppt/tags/tag8.xml><?xml version="1.0" encoding="utf-8"?>
<p:tagLst xmlns:p="http://schemas.openxmlformats.org/presentationml/2006/main">
  <p:tag name="KSO_WM_DIAGRAM_VIRTUALLY_FRAME" val="{&quot;height&quot;:832.342440944882,&quot;left&quot;:75.87,&quot;top&quot;:165.41456692913385,&quot;width&quot;:1294.8799999999999}"/>
</p:tagLst>
</file>

<file path=ppt/tags/tag9.xml><?xml version="1.0" encoding="utf-8"?>
<p:tagLst xmlns:p="http://schemas.openxmlformats.org/presentationml/2006/main">
  <p:tag name="KSO_WM_DIAGRAM_VIRTUALLY_FRAME" val="{&quot;height&quot;:832.342440944882,&quot;left&quot;:75.87,&quot;top&quot;:165.41456692913385,&quot;width&quot;:1294.8799999999999}"/>
</p:tagLst>
</file>

<file path=ppt/tags/tag10.xml><?xml version="1.0" encoding="utf-8"?>
<p:tagLst xmlns:p="http://schemas.openxmlformats.org/presentationml/2006/main">
  <p:tag name="KSO_WM_DIAGRAM_VIRTUALLY_FRAME" val="{&quot;height&quot;:832.342440944882,&quot;left&quot;:75.87,&quot;top&quot;:165.41456692913385,&quot;width&quot;:1294.8799999999999}"/>
</p:tagLst>
</file>

<file path=ppt/tags/tag11.xml><?xml version="1.0" encoding="utf-8"?>
<p:tagLst xmlns:p="http://schemas.openxmlformats.org/presentationml/2006/main">
  <p:tag name="KSO_WM_DIAGRAM_VIRTUALLY_FRAME" val="{&quot;height&quot;:832.342440944882,&quot;left&quot;:75.87,&quot;top&quot;:165.41456692913385,&quot;width&quot;:1294.8799999999999}"/>
</p:tagLst>
</file>

<file path=ppt/tags/tag12.xml><?xml version="1.0" encoding="utf-8"?>
<p:tagLst xmlns:p="http://schemas.openxmlformats.org/presentationml/2006/main">
  <p:tag name="KSO_WM_DIAGRAM_VIRTUALLY_FRAME" val="{&quot;height&quot;:832.342440944882,&quot;left&quot;:75.87,&quot;top&quot;:165.41456692913385,&quot;width&quot;:1294.8799999999999}"/>
</p:tagLst>
</file>

<file path=ppt/tags/tag13.xml><?xml version="1.0" encoding="utf-8"?>
<p:tagLst xmlns:p="http://schemas.openxmlformats.org/presentationml/2006/main">
  <p:tag name="KSO_WM_DIAGRAM_VIRTUALLY_FRAME" val="{&quot;height&quot;:832.342440944882,&quot;left&quot;:75.87,&quot;top&quot;:165.41456692913385,&quot;width&quot;:1294.8799999999999}"/>
</p:tagLst>
</file>

<file path=ppt/tags/tag14.xml><?xml version="1.0" encoding="utf-8"?>
<p:tagLst xmlns:p="http://schemas.openxmlformats.org/presentationml/2006/main">
  <p:tag name="KSO_WM_DIAGRAM_VIRTUALLY_FRAME" val="{&quot;height&quot;:832.342440944882,&quot;left&quot;:75.87,&quot;top&quot;:165.41456692913385,&quot;width&quot;:1294.8799999999999}"/>
</p:tagLst>
</file>

<file path=ppt/tags/tag15.xml><?xml version="1.0" encoding="utf-8"?>
<p:tagLst xmlns:p="http://schemas.openxmlformats.org/presentationml/2006/main">
  <p:tag name="KSO_WM_DIAGRAM_VIRTUALLY_FRAME" val="{&quot;height&quot;:832.342440944882,&quot;left&quot;:75.87,&quot;top&quot;:165.41456692913385,&quot;width&quot;:1294.8799999999999}"/>
</p:tagLst>
</file>

<file path=ppt/tags/tag16.xml><?xml version="1.0" encoding="utf-8"?>
<p:tagLst xmlns:p="http://schemas.openxmlformats.org/presentationml/2006/main">
  <p:tag name="KSO_WM_DIAGRAM_VIRTUALLY_FRAME" val="{&quot;height&quot;:832.342440944882,&quot;left&quot;:75.87,&quot;top&quot;:165.41456692913385,&quot;width&quot;:1294.8799999999999}"/>
</p:tagLst>
</file>

<file path=ppt/tags/tag17.xml><?xml version="1.0" encoding="utf-8"?>
<p:tagLst xmlns:p="http://schemas.openxmlformats.org/presentationml/2006/main">
  <p:tag name="KSO_WM_DIAGRAM_VIRTUALLY_FRAME" val="{&quot;height&quot;:832.342440944882,&quot;left&quot;:75.87,&quot;top&quot;:165.41456692913385,&quot;width&quot;:1294.8799999999999}"/>
</p:tagLst>
</file>

<file path=ppt/tags/tag18.xml><?xml version="1.0" encoding="utf-8"?>
<p:tagLst xmlns:p="http://schemas.openxmlformats.org/presentationml/2006/main">
  <p:tag name="KSO_WM_DIAGRAM_VIRTUALLY_FRAME" val="{&quot;height&quot;:832.342440944882,&quot;left&quot;:75.87,&quot;top&quot;:165.41456692913385,&quot;width&quot;:1294.8799999999999}"/>
</p:tagLst>
</file>

<file path=ppt/tags/tag19.xml><?xml version="1.0" encoding="utf-8"?>
<p:tagLst xmlns:p="http://schemas.openxmlformats.org/presentationml/2006/main">
  <p:tag name="KSO_WM_DIAGRAM_VIRTUALLY_FRAME" val="{&quot;height&quot;:832.342440944882,&quot;left&quot;:75.87,&quot;top&quot;:165.41456692913385,&quot;width&quot;:1294.8799999999999}"/>
</p:tagLst>
</file>

<file path=ppt/tags/tag20.xml><?xml version="1.0" encoding="utf-8"?>
<p:tagLst xmlns:p="http://schemas.openxmlformats.org/presentationml/2006/main">
  <p:tag name="KSO_WM_DIAGRAM_VIRTUALLY_FRAME" val="{&quot;height&quot;:832.342440944882,&quot;left&quot;:75.87,&quot;top&quot;:165.41456692913385,&quot;width&quot;:1294.8799999999999}"/>
</p:tagLst>
</file>

<file path=ppt/tags/tag21.xml><?xml version="1.0" encoding="utf-8"?>
<p:tagLst xmlns:p="http://schemas.openxmlformats.org/presentationml/2006/main">
  <p:tag name="KSO_WM_DIAGRAM_VIRTUALLY_FRAME" val="{&quot;height&quot;:832.342440944882,&quot;left&quot;:75.87,&quot;top&quot;:165.41456692913385,&quot;width&quot;:1294.8799999999999}"/>
</p:tagLst>
</file>

<file path=ppt/tags/tag22.xml><?xml version="1.0" encoding="utf-8"?>
<p:tagLst xmlns:p="http://schemas.openxmlformats.org/presentationml/2006/main">
  <p:tag name="KSO_WM_DIAGRAM_VIRTUALLY_FRAME" val="{&quot;height&quot;:832.342440944882,&quot;left&quot;:75.87,&quot;top&quot;:165.41456692913385,&quot;width&quot;:1294.8799999999999}"/>
</p:tagLst>
</file>

<file path=ppt/tags/tag23.xml><?xml version="1.0" encoding="utf-8"?>
<p:tagLst xmlns:p="http://schemas.openxmlformats.org/presentationml/2006/main">
  <p:tag name="KSO_WM_DIAGRAM_VIRTUALLY_FRAME" val="{&quot;height&quot;:832.342440944882,&quot;left&quot;:75.87,&quot;top&quot;:165.41456692913385,&quot;width&quot;:1294.8799999999999}"/>
</p:tagLst>
</file>

<file path=ppt/tags/tag24.xml><?xml version="1.0" encoding="utf-8"?>
<p:tagLst xmlns:p="http://schemas.openxmlformats.org/presentationml/2006/main">
  <p:tag name="KSO_WM_DIAGRAM_VIRTUALLY_FRAME" val="{&quot;height&quot;:832.342440944882,&quot;left&quot;:75.87,&quot;top&quot;:165.41456692913385,&quot;width&quot;:1294.8799999999999}"/>
</p:tagLst>
</file>

<file path=ppt/tags/tag25.xml><?xml version="1.0" encoding="utf-8"?>
<p:tagLst xmlns:p="http://schemas.openxmlformats.org/presentationml/2006/main">
  <p:tag name="KSO_WM_DIAGRAM_VIRTUALLY_FRAME" val="{&quot;height&quot;:832.342440944882,&quot;left&quot;:75.87,&quot;top&quot;:165.41456692913385,&quot;width&quot;:1294.8799999999999}"/>
</p:tagLst>
</file>

<file path=ppt/tags/tag26.xml><?xml version="1.0" encoding="utf-8"?>
<p:tagLst xmlns:p="http://schemas.openxmlformats.org/presentationml/2006/main">
  <p:tag name="KSO_WM_DIAGRAM_VIRTUALLY_FRAME" val="{&quot;height&quot;:832.342440944882,&quot;left&quot;:75.87,&quot;top&quot;:165.41456692913385,&quot;width&quot;:1294.8799999999999}"/>
</p:tagLst>
</file>

<file path=ppt/tags/tag27.xml><?xml version="1.0" encoding="utf-8"?>
<p:tagLst xmlns:p="http://schemas.openxmlformats.org/presentationml/2006/main">
  <p:tag name="KSO_WM_DIAGRAM_VIRTUALLY_FRAME" val="{&quot;height&quot;:832.342440944882,&quot;left&quot;:75.87,&quot;top&quot;:165.41456692913385,&quot;width&quot;:1294.8799999999999}"/>
</p:tagLst>
</file>

<file path=ppt/tags/tag28.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29.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0.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1.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32.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3.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4.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5.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36.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7.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38.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9.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0.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1.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2.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3.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4.xml><?xml version="1.0" encoding="utf-8"?>
<p:tagLst xmlns:p="http://schemas.openxmlformats.org/presentationml/2006/main">
  <p:tag name="KSO_WPP_MARK_KEY" val="0e5a6cae-bd2c-492a-a610-2520147810d7"/>
  <p:tag name="COMMONDATA" val="eyJoZGlkIjoiMzBkZTAxZDdkZDhmNWNjY2RhMDA1OWI0NjM2YTA1YTA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4094</Words>
  <Application>WPS 演示</Application>
  <PresentationFormat>On-screen Show (4:3)</PresentationFormat>
  <Paragraphs>263</Paragraphs>
  <Slides>17</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17</vt:i4>
      </vt:variant>
    </vt:vector>
  </HeadingPairs>
  <TitlesOfParts>
    <vt:vector size="34" baseType="lpstr">
      <vt:lpstr>Arial</vt:lpstr>
      <vt:lpstr>宋体</vt:lpstr>
      <vt:lpstr>Wingdings</vt:lpstr>
      <vt:lpstr>幼圆</vt:lpstr>
      <vt:lpstr>字由点字典黑</vt:lpstr>
      <vt:lpstr>黑体</vt:lpstr>
      <vt:lpstr>思源宋体 Bold</vt:lpstr>
      <vt:lpstr>思源宋体</vt:lpstr>
      <vt:lpstr>210 콤퓨타세탁</vt:lpstr>
      <vt:lpstr>Malgun Gothic</vt:lpstr>
      <vt:lpstr>可画腾云手书-简</vt:lpstr>
      <vt:lpstr>Arial</vt:lpstr>
      <vt:lpstr>思源黑体</vt:lpstr>
      <vt:lpstr>Calibri</vt:lpstr>
      <vt:lpstr>微软雅黑</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绿白色简约风景乡村旅行旅游宣传通用演示文稿</dc:title>
  <dc:creator/>
  <cp:lastModifiedBy>.</cp:lastModifiedBy>
  <cp:revision>10</cp:revision>
  <dcterms:created xsi:type="dcterms:W3CDTF">2006-08-16T00:00:00Z</dcterms:created>
  <dcterms:modified xsi:type="dcterms:W3CDTF">2025-04-28T15:14:29Z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81EE11CF9CAD4C2EBCF88E4D797CD203</vt:lpwstr>
  </property>
  <property fmtid="{D5CDD505-2E9C-101B-9397-08002B2CF9AE}" pid="3" name="KSOProductBuildVer">
    <vt:lpwstr>2052-11.1.0.12165</vt:lpwstr>
  </property>
</Properties>
</file>