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0.svg" ContentType="image/svg+xml"/>
  <Override PartName="/ppt/media/image12.svg" ContentType="image/svg+xml"/>
  <Override PartName="/ppt/media/image14.svg" ContentType="image/svg+xml"/>
  <Override PartName="/ppt/media/image35.svg" ContentType="image/svg+xml"/>
  <Override PartName="/ppt/media/image4.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3"/>
    <p:sldId id="257" r:id="rId4"/>
    <p:sldId id="258" r:id="rId5"/>
    <p:sldId id="269" r:id="rId6"/>
    <p:sldId id="277" r:id="rId7"/>
    <p:sldId id="259" r:id="rId8"/>
    <p:sldId id="260" r:id="rId9"/>
    <p:sldId id="261" r:id="rId10"/>
    <p:sldId id="262" r:id="rId11"/>
    <p:sldId id="278" r:id="rId12"/>
    <p:sldId id="263" r:id="rId13"/>
    <p:sldId id="264" r:id="rId14"/>
    <p:sldId id="265" r:id="rId15"/>
    <p:sldId id="266" r:id="rId16"/>
    <p:sldId id="268" r:id="rId17"/>
    <p:sldId id="267" r:id="rId19"/>
    <p:sldId id="270" r:id="rId20"/>
    <p:sldId id="271" r:id="rId21"/>
    <p:sldId id="272" r:id="rId22"/>
    <p:sldId id="273" r:id="rId23"/>
  </p:sldIdLst>
  <p:sldSz cx="18288000" cy="10287000"/>
  <p:notesSz cx="6858000" cy="9144000"/>
  <p:embeddedFontLst>
    <p:embeddedFont>
      <p:font typeface="幼圆" panose="02010509060101010101" charset="-122"/>
      <p:regular r:id="rId27"/>
    </p:embeddedFont>
    <p:embeddedFont>
      <p:font typeface="思源宋体 Bold" panose="02010600030101010101" charset="-122"/>
      <p:regular r:id="rId28"/>
    </p:embeddedFont>
    <p:embeddedFont>
      <p:font typeface="思源宋体" panose="02010600030101010101" charset="-122"/>
      <p:regular r:id="rId29"/>
    </p:embeddedFont>
    <p:embeddedFont>
      <p:font typeface="210 콤퓨타세탁" panose="02020603020101020101" charset="-127"/>
      <p:regular r:id="rId30"/>
    </p:embeddedFont>
    <p:embeddedFont>
      <p:font typeface="可画腾云手书-简" panose="020B0500000000000000"/>
      <p:regular r:id="rId31"/>
    </p:embeddedFont>
    <p:embeddedFont>
      <p:font typeface="Calibri" panose="020F0502020204030204" charset="0"/>
      <p:regular r:id="rId32"/>
      <p:bold r:id="rId33"/>
      <p:italic r:id="rId34"/>
      <p:boldItalic r:id="rId35"/>
    </p:embeddedFont>
    <p:embeddedFont>
      <p:font typeface="思源黑体" panose="02010600030101010101" charset="-122"/>
      <p:regular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5" userDrawn="1">
          <p15:clr>
            <a:srgbClr val="A4A3A4"/>
          </p15:clr>
        </p15:guide>
        <p15:guide id="2" pos="28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showGuides="1">
      <p:cViewPr varScale="1">
        <p:scale>
          <a:sx n="52" d="100"/>
          <a:sy n="52" d="100"/>
        </p:scale>
        <p:origin x="850" y="29"/>
      </p:cViewPr>
      <p:guideLst>
        <p:guide orient="horz" pos="2125"/>
        <p:guide pos="288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gs" Target="tags/tag44.xml"/><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4.svg"/><Relationship Id="rId7" Type="http://schemas.openxmlformats.org/officeDocument/2006/relationships/image" Target="../media/image13.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30.jpeg"/><Relationship Id="rId4" Type="http://schemas.openxmlformats.org/officeDocument/2006/relationships/tags" Target="../tags/tag3.xml"/><Relationship Id="rId34" Type="http://schemas.openxmlformats.org/officeDocument/2006/relationships/notesSlide" Target="../notesSlides/notesSlide1.xml"/><Relationship Id="rId33" Type="http://schemas.openxmlformats.org/officeDocument/2006/relationships/slideLayout" Target="../slideLayouts/slideLayout7.xml"/><Relationship Id="rId32" Type="http://schemas.openxmlformats.org/officeDocument/2006/relationships/tags" Target="../tags/tag27.xml"/><Relationship Id="rId31" Type="http://schemas.openxmlformats.org/officeDocument/2006/relationships/tags" Target="../tags/tag26.xml"/><Relationship Id="rId30" Type="http://schemas.openxmlformats.org/officeDocument/2006/relationships/tags" Target="../tags/tag25.xml"/><Relationship Id="rId3" Type="http://schemas.openxmlformats.org/officeDocument/2006/relationships/tags" Target="../tags/tag2.xml"/><Relationship Id="rId29" Type="http://schemas.openxmlformats.org/officeDocument/2006/relationships/tags" Target="../tags/tag24.xml"/><Relationship Id="rId28" Type="http://schemas.openxmlformats.org/officeDocument/2006/relationships/tags" Target="../tags/tag23.xml"/><Relationship Id="rId27" Type="http://schemas.openxmlformats.org/officeDocument/2006/relationships/tags" Target="../tags/tag22.xml"/><Relationship Id="rId26" Type="http://schemas.openxmlformats.org/officeDocument/2006/relationships/tags" Target="../tags/tag21.xml"/><Relationship Id="rId25" Type="http://schemas.openxmlformats.org/officeDocument/2006/relationships/tags" Target="../tags/tag20.xml"/><Relationship Id="rId24" Type="http://schemas.openxmlformats.org/officeDocument/2006/relationships/tags" Target="../tags/tag19.xml"/><Relationship Id="rId23" Type="http://schemas.openxmlformats.org/officeDocument/2006/relationships/tags" Target="../tags/tag18.xml"/><Relationship Id="rId22" Type="http://schemas.openxmlformats.org/officeDocument/2006/relationships/tags" Target="../tags/tag17.xml"/><Relationship Id="rId21" Type="http://schemas.openxmlformats.org/officeDocument/2006/relationships/tags" Target="../tags/tag16.xml"/><Relationship Id="rId20" Type="http://schemas.openxmlformats.org/officeDocument/2006/relationships/tags" Target="../tags/tag15.xml"/><Relationship Id="rId2" Type="http://schemas.openxmlformats.org/officeDocument/2006/relationships/tags" Target="../tags/tag1.xm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tags" Target="../tags/tag12.xml"/><Relationship Id="rId16" Type="http://schemas.openxmlformats.org/officeDocument/2006/relationships/image" Target="../media/image33.jpeg"/><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image" Target="../media/image32.jpeg"/><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image" Target="../media/image36.jpeg"/><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image" Target="../media/image35.svg"/><Relationship Id="rId24" Type="http://schemas.openxmlformats.org/officeDocument/2006/relationships/slideLayout" Target="../slideLayouts/slideLayout7.xml"/><Relationship Id="rId23" Type="http://schemas.openxmlformats.org/officeDocument/2006/relationships/tags" Target="../tags/tag43.xml"/><Relationship Id="rId22" Type="http://schemas.openxmlformats.org/officeDocument/2006/relationships/tags" Target="../tags/tag42.xml"/><Relationship Id="rId21" Type="http://schemas.openxmlformats.org/officeDocument/2006/relationships/tags" Target="../tags/tag41.xml"/><Relationship Id="rId20" Type="http://schemas.openxmlformats.org/officeDocument/2006/relationships/tags" Target="../tags/tag40.xml"/><Relationship Id="rId2" Type="http://schemas.openxmlformats.org/officeDocument/2006/relationships/image" Target="../media/image34.png"/><Relationship Id="rId19" Type="http://schemas.openxmlformats.org/officeDocument/2006/relationships/tags" Target="../tags/tag39.xml"/><Relationship Id="rId18" Type="http://schemas.openxmlformats.org/officeDocument/2006/relationships/image" Target="../media/image39.jpeg"/><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image" Target="../media/image38.jpeg"/><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image" Target="../media/image37.jpe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Freeform 3"/>
          <p:cNvSpPr/>
          <p:nvPr/>
        </p:nvSpPr>
        <p:spPr>
          <a:xfrm>
            <a:off x="-66675" y="0"/>
            <a:ext cx="18583338" cy="10683664"/>
          </a:xfrm>
          <a:custGeom>
            <a:avLst/>
            <a:gdLst/>
            <a:ahLst/>
            <a:cxnLst/>
            <a:rect l="l" t="t" r="r" b="b"/>
            <a:pathLst>
              <a:path w="18583338" h="10683664">
                <a:moveTo>
                  <a:pt x="0" y="0"/>
                </a:moveTo>
                <a:lnTo>
                  <a:pt x="18583338" y="0"/>
                </a:lnTo>
                <a:lnTo>
                  <a:pt x="18583338" y="10683664"/>
                </a:lnTo>
                <a:lnTo>
                  <a:pt x="0" y="10683664"/>
                </a:lnTo>
                <a:lnTo>
                  <a:pt x="0" y="0"/>
                </a:lnTo>
                <a:close/>
              </a:path>
            </a:pathLst>
          </a:custGeom>
          <a:blipFill>
            <a:blip r:embed="rId2">
              <a:alphaModFix amt="85000"/>
            </a:blip>
            <a:stretch>
              <a:fillRect l="-1992" t="-1429" r="-1674"/>
            </a:stretch>
          </a:blipFill>
          <a:ln cap="sq">
            <a:noFill/>
            <a:prstDash val="solid"/>
            <a:miter/>
          </a:ln>
        </p:spPr>
      </p:sp>
      <p:grpSp>
        <p:nvGrpSpPr>
          <p:cNvPr id="4" name="Group 4"/>
          <p:cNvGrpSpPr/>
          <p:nvPr/>
        </p:nvGrpSpPr>
        <p:grpSpPr>
          <a:xfrm>
            <a:off x="16296969" y="569433"/>
            <a:ext cx="349506" cy="349506"/>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a:off x="16741664" y="569433"/>
            <a:ext cx="349506" cy="34950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000000">
                <a:alpha val="0"/>
              </a:srgbClr>
            </a:solidFill>
            <a:ln w="38100" cap="sq">
              <a:solidFill>
                <a:srgbClr val="26611B"/>
              </a:solidFill>
              <a:prstDash val="solid"/>
              <a:miter/>
            </a:ln>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10" name="Group 10"/>
          <p:cNvGrpSpPr/>
          <p:nvPr/>
        </p:nvGrpSpPr>
        <p:grpSpPr>
          <a:xfrm>
            <a:off x="17186359" y="569433"/>
            <a:ext cx="349506" cy="34950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a:off x="7318400" y="6812897"/>
            <a:ext cx="8084609" cy="1501984"/>
            <a:chOff x="0" y="0"/>
            <a:chExt cx="2129280" cy="395584"/>
          </a:xfrm>
        </p:grpSpPr>
        <p:sp>
          <p:nvSpPr>
            <p:cNvPr id="14" name="Freeform 14"/>
            <p:cNvSpPr/>
            <p:nvPr/>
          </p:nvSpPr>
          <p:spPr>
            <a:xfrm>
              <a:off x="0" y="0"/>
              <a:ext cx="2129280" cy="395584"/>
            </a:xfrm>
            <a:custGeom>
              <a:avLst/>
              <a:gdLst/>
              <a:ahLst/>
              <a:cxnLst/>
              <a:rect l="l" t="t" r="r" b="b"/>
              <a:pathLst>
                <a:path w="2129280" h="395584">
                  <a:moveTo>
                    <a:pt x="48838" y="0"/>
                  </a:moveTo>
                  <a:lnTo>
                    <a:pt x="2080442" y="0"/>
                  </a:lnTo>
                  <a:cubicBezTo>
                    <a:pt x="2093394" y="0"/>
                    <a:pt x="2105817" y="5145"/>
                    <a:pt x="2114976" y="14304"/>
                  </a:cubicBezTo>
                  <a:cubicBezTo>
                    <a:pt x="2124134" y="23463"/>
                    <a:pt x="2129280" y="35886"/>
                    <a:pt x="2129280" y="48838"/>
                  </a:cubicBezTo>
                  <a:lnTo>
                    <a:pt x="2129280" y="346746"/>
                  </a:lnTo>
                  <a:cubicBezTo>
                    <a:pt x="2129280" y="359699"/>
                    <a:pt x="2124134" y="372121"/>
                    <a:pt x="2114976" y="381280"/>
                  </a:cubicBezTo>
                  <a:cubicBezTo>
                    <a:pt x="2105817" y="390439"/>
                    <a:pt x="2093394" y="395584"/>
                    <a:pt x="2080442" y="395584"/>
                  </a:cubicBezTo>
                  <a:lnTo>
                    <a:pt x="48838" y="395584"/>
                  </a:lnTo>
                  <a:cubicBezTo>
                    <a:pt x="35886" y="395584"/>
                    <a:pt x="23463" y="390439"/>
                    <a:pt x="14304" y="381280"/>
                  </a:cubicBezTo>
                  <a:cubicBezTo>
                    <a:pt x="5145" y="372121"/>
                    <a:pt x="0" y="359699"/>
                    <a:pt x="0" y="346746"/>
                  </a:cubicBezTo>
                  <a:lnTo>
                    <a:pt x="0" y="48838"/>
                  </a:lnTo>
                  <a:cubicBezTo>
                    <a:pt x="0" y="35886"/>
                    <a:pt x="5145" y="23463"/>
                    <a:pt x="14304" y="14304"/>
                  </a:cubicBezTo>
                  <a:cubicBezTo>
                    <a:pt x="23463" y="5145"/>
                    <a:pt x="35886" y="0"/>
                    <a:pt x="48838" y="0"/>
                  </a:cubicBezTo>
                  <a:close/>
                </a:path>
              </a:pathLst>
            </a:custGeom>
            <a:solidFill>
              <a:srgbClr val="4A6D1C"/>
            </a:solidFill>
          </p:spPr>
        </p:sp>
        <p:sp>
          <p:nvSpPr>
            <p:cNvPr id="15" name="TextBox 15"/>
            <p:cNvSpPr txBox="1"/>
            <p:nvPr/>
          </p:nvSpPr>
          <p:spPr>
            <a:xfrm>
              <a:off x="0" y="-38100"/>
              <a:ext cx="2129280" cy="43368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a:off x="3886200" y="7056755"/>
            <a:ext cx="2941955" cy="1257935"/>
            <a:chOff x="0" y="0"/>
            <a:chExt cx="877602" cy="395584"/>
          </a:xfrm>
        </p:grpSpPr>
        <p:sp>
          <p:nvSpPr>
            <p:cNvPr id="17" name="Freeform 17"/>
            <p:cNvSpPr/>
            <p:nvPr/>
          </p:nvSpPr>
          <p:spPr>
            <a:xfrm>
              <a:off x="0" y="0"/>
              <a:ext cx="877602" cy="395584"/>
            </a:xfrm>
            <a:custGeom>
              <a:avLst/>
              <a:gdLst/>
              <a:ahLst/>
              <a:cxnLst/>
              <a:rect l="l" t="t" r="r" b="b"/>
              <a:pathLst>
                <a:path w="877602" h="395584">
                  <a:moveTo>
                    <a:pt x="118494" y="0"/>
                  </a:moveTo>
                  <a:lnTo>
                    <a:pt x="759109" y="0"/>
                  </a:lnTo>
                  <a:cubicBezTo>
                    <a:pt x="824551" y="0"/>
                    <a:pt x="877602" y="53051"/>
                    <a:pt x="877602" y="118494"/>
                  </a:cubicBezTo>
                  <a:lnTo>
                    <a:pt x="877602" y="277091"/>
                  </a:lnTo>
                  <a:cubicBezTo>
                    <a:pt x="877602" y="342533"/>
                    <a:pt x="824551" y="395584"/>
                    <a:pt x="759109" y="395584"/>
                  </a:cubicBezTo>
                  <a:lnTo>
                    <a:pt x="118494" y="395584"/>
                  </a:lnTo>
                  <a:cubicBezTo>
                    <a:pt x="87067" y="395584"/>
                    <a:pt x="56928" y="383100"/>
                    <a:pt x="34706" y="360878"/>
                  </a:cubicBezTo>
                  <a:cubicBezTo>
                    <a:pt x="12484" y="338657"/>
                    <a:pt x="0" y="308517"/>
                    <a:pt x="0" y="277091"/>
                  </a:cubicBezTo>
                  <a:lnTo>
                    <a:pt x="0" y="118494"/>
                  </a:lnTo>
                  <a:cubicBezTo>
                    <a:pt x="0" y="87067"/>
                    <a:pt x="12484" y="56928"/>
                    <a:pt x="34706" y="34706"/>
                  </a:cubicBezTo>
                  <a:cubicBezTo>
                    <a:pt x="56928" y="12484"/>
                    <a:pt x="87067" y="0"/>
                    <a:pt x="118494" y="0"/>
                  </a:cubicBezTo>
                  <a:close/>
                </a:path>
              </a:pathLst>
            </a:custGeom>
            <a:solidFill>
              <a:srgbClr val="4A6D1C"/>
            </a:solidFill>
          </p:spPr>
        </p:sp>
        <p:sp>
          <p:nvSpPr>
            <p:cNvPr id="18" name="TextBox 18"/>
            <p:cNvSpPr txBox="1"/>
            <p:nvPr/>
          </p:nvSpPr>
          <p:spPr>
            <a:xfrm>
              <a:off x="0" y="-66675"/>
              <a:ext cx="877602" cy="462259"/>
            </a:xfrm>
            <a:prstGeom prst="rect">
              <a:avLst/>
            </a:prstGeom>
          </p:spPr>
          <p:txBody>
            <a:bodyPr lIns="50800" tIns="50800" rIns="50800" bIns="50800" rtlCol="0" anchor="ctr"/>
            <a:lstStyle/>
            <a:p>
              <a:pPr algn="ctr">
                <a:lnSpc>
                  <a:spcPts val="4760"/>
                </a:lnSpc>
              </a:pPr>
              <a:r>
                <a:rPr lang="en-US" sz="320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统计241</a:t>
              </a:r>
              <a:endParaRPr lang="en-US" sz="320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p:txBody>
        </p:sp>
      </p:grpSp>
      <p:sp>
        <p:nvSpPr>
          <p:cNvPr id="19" name="TextBox 19"/>
          <p:cNvSpPr txBox="1"/>
          <p:nvPr/>
        </p:nvSpPr>
        <p:spPr>
          <a:xfrm>
            <a:off x="1828982" y="2552886"/>
            <a:ext cx="14409903" cy="2830191"/>
          </a:xfrm>
          <a:prstGeom prst="rect">
            <a:avLst/>
          </a:prstGeom>
        </p:spPr>
        <p:txBody>
          <a:bodyPr lIns="0" tIns="0" rIns="0" bIns="0" rtlCol="0" anchor="t">
            <a:spAutoFit/>
          </a:bodyPr>
          <a:lstStyle/>
          <a:p>
            <a:pPr algn="ctr">
              <a:lnSpc>
                <a:spcPts val="23135"/>
              </a:lnSpc>
            </a:pPr>
            <a:r>
              <a:rPr lang="en-US" sz="1652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三农新画卷</a:t>
            </a:r>
            <a:endParaRPr lang="en-US" sz="1652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0" name="TextBox 20"/>
          <p:cNvSpPr txBox="1"/>
          <p:nvPr/>
        </p:nvSpPr>
        <p:spPr>
          <a:xfrm>
            <a:off x="3402711" y="5224327"/>
            <a:ext cx="11228155" cy="1465957"/>
          </a:xfrm>
          <a:prstGeom prst="rect">
            <a:avLst/>
          </a:prstGeom>
        </p:spPr>
        <p:txBody>
          <a:bodyPr lIns="0" tIns="0" rIns="0" bIns="0" rtlCol="0" anchor="t">
            <a:spAutoFit/>
          </a:bodyPr>
          <a:lstStyle/>
          <a:p>
            <a:pPr algn="ctr">
              <a:lnSpc>
                <a:spcPts val="12055"/>
              </a:lnSpc>
            </a:pPr>
            <a:r>
              <a:rPr lang="en-US" sz="8610" spc="1774">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-共筑乡村繁荣梦-</a:t>
            </a:r>
            <a:endParaRPr lang="en-US" sz="8610" spc="1774">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21" name="TextBox 21"/>
          <p:cNvSpPr txBox="1"/>
          <p:nvPr/>
        </p:nvSpPr>
        <p:spPr>
          <a:xfrm>
            <a:off x="4785188" y="2612504"/>
            <a:ext cx="8879612" cy="451629"/>
          </a:xfrm>
          <a:prstGeom prst="rect">
            <a:avLst/>
          </a:prstGeom>
        </p:spPr>
        <p:txBody>
          <a:bodyPr lIns="0" tIns="0" rIns="0" bIns="0" rtlCol="0" anchor="t">
            <a:spAutoFit/>
          </a:bodyPr>
          <a:lstStyle/>
          <a:p>
            <a:pPr algn="ctr">
              <a:lnSpc>
                <a:spcPts val="3650"/>
              </a:lnSpc>
            </a:pPr>
            <a:r>
              <a:rPr lang="en-US" sz="2605" spc="2085">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THREE RURAL ISSUES</a:t>
            </a:r>
            <a:endParaRPr lang="en-US" sz="2605" spc="2085">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22" name="TextBox 22"/>
          <p:cNvSpPr txBox="1"/>
          <p:nvPr/>
        </p:nvSpPr>
        <p:spPr>
          <a:xfrm>
            <a:off x="7794776" y="6998832"/>
            <a:ext cx="7131857" cy="1120775"/>
          </a:xfrm>
          <a:prstGeom prst="rect">
            <a:avLst/>
          </a:prstGeom>
        </p:spPr>
        <p:txBody>
          <a:bodyPr lIns="0" tIns="0" rIns="0" bIns="0" rtlCol="0" anchor="t">
            <a:spAutoFit/>
          </a:bodyPr>
          <a:lstStyle/>
          <a:p>
            <a:pPr algn="ctr">
              <a:lnSpc>
                <a:spcPts val="4370"/>
              </a:lnSpc>
            </a:pPr>
            <a:r>
              <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小组成员：邢茗钫、欧阳婉华、刘素敏、</a:t>
            </a:r>
            <a:endPar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a:p>
            <a:pPr algn="ctr">
              <a:lnSpc>
                <a:spcPts val="4370"/>
              </a:lnSpc>
              <a:spcBef>
                <a:spcPct val="0"/>
              </a:spcBef>
            </a:pPr>
            <a:r>
              <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rPr>
              <a:t>         黄清怡、黄莉斯、丘宛灵</a:t>
            </a:r>
            <a:endParaRPr lang="en-US" sz="3120" b="1">
              <a:solidFill>
                <a:srgbClr val="FFFFFF"/>
              </a:solidFill>
              <a:latin typeface="幼圆" panose="02010509060101010101" charset="-122"/>
              <a:ea typeface="幼圆" panose="02010509060101010101" charset="-122"/>
              <a:cs typeface="幼圆" panose="02010509060101010101" charset="-122"/>
              <a:sym typeface="字由点字典黑" panose="0002060004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160064" y="3216937"/>
            <a:ext cx="18608128" cy="6236000"/>
            <a:chOff x="0" y="0"/>
            <a:chExt cx="4900906" cy="1642403"/>
          </a:xfrm>
        </p:grpSpPr>
        <p:sp>
          <p:nvSpPr>
            <p:cNvPr id="4" name="Freeform 4"/>
            <p:cNvSpPr/>
            <p:nvPr/>
          </p:nvSpPr>
          <p:spPr>
            <a:xfrm>
              <a:off x="0" y="0"/>
              <a:ext cx="4900906" cy="1642403"/>
            </a:xfrm>
            <a:custGeom>
              <a:avLst/>
              <a:gdLst/>
              <a:ahLst/>
              <a:cxnLst/>
              <a:rect l="l" t="t" r="r" b="b"/>
              <a:pathLst>
                <a:path w="4900906" h="1642403">
                  <a:moveTo>
                    <a:pt x="0" y="0"/>
                  </a:moveTo>
                  <a:lnTo>
                    <a:pt x="4900906" y="0"/>
                  </a:lnTo>
                  <a:lnTo>
                    <a:pt x="4900906" y="1642403"/>
                  </a:lnTo>
                  <a:lnTo>
                    <a:pt x="0" y="1642403"/>
                  </a:lnTo>
                  <a:close/>
                </a:path>
              </a:pathLst>
            </a:custGeom>
            <a:solidFill>
              <a:srgbClr val="FFFFFF">
                <a:alpha val="84706"/>
              </a:srgbClr>
            </a:solidFill>
          </p:spPr>
        </p:sp>
        <p:sp>
          <p:nvSpPr>
            <p:cNvPr id="5" name="TextBox 5"/>
            <p:cNvSpPr txBox="1"/>
            <p:nvPr/>
          </p:nvSpPr>
          <p:spPr>
            <a:xfrm>
              <a:off x="0" y="-38100"/>
              <a:ext cx="4900906" cy="1680503"/>
            </a:xfrm>
            <a:prstGeom prst="rect">
              <a:avLst/>
            </a:prstGeom>
          </p:spPr>
          <p:txBody>
            <a:bodyPr lIns="50800" tIns="50800" rIns="50800" bIns="50800" rtlCol="0" anchor="ctr"/>
            <a:lstStyle/>
            <a:p>
              <a:pPr algn="ctr">
                <a:lnSpc>
                  <a:spcPts val="2660"/>
                </a:lnSpc>
              </a:pPr>
            </a:p>
          </p:txBody>
        </p:sp>
      </p:grpSp>
      <p:grpSp>
        <p:nvGrpSpPr>
          <p:cNvPr id="6" name="Group 6"/>
          <p:cNvGrpSpPr/>
          <p:nvPr/>
        </p:nvGrpSpPr>
        <p:grpSpPr>
          <a:xfrm>
            <a:off x="-160064" y="3042570"/>
            <a:ext cx="18608128" cy="184101"/>
            <a:chOff x="0" y="0"/>
            <a:chExt cx="4900906" cy="48488"/>
          </a:xfrm>
        </p:grpSpPr>
        <p:sp>
          <p:nvSpPr>
            <p:cNvPr id="7" name="Freeform 7"/>
            <p:cNvSpPr/>
            <p:nvPr/>
          </p:nvSpPr>
          <p:spPr>
            <a:xfrm>
              <a:off x="0" y="0"/>
              <a:ext cx="4900906" cy="48488"/>
            </a:xfrm>
            <a:custGeom>
              <a:avLst/>
              <a:gdLst/>
              <a:ahLst/>
              <a:cxnLst/>
              <a:rect l="l" t="t" r="r" b="b"/>
              <a:pathLst>
                <a:path w="4900906" h="48488">
                  <a:moveTo>
                    <a:pt x="0" y="0"/>
                  </a:moveTo>
                  <a:lnTo>
                    <a:pt x="4900906" y="0"/>
                  </a:lnTo>
                  <a:lnTo>
                    <a:pt x="4900906" y="48488"/>
                  </a:lnTo>
                  <a:lnTo>
                    <a:pt x="0" y="48488"/>
                  </a:lnTo>
                  <a:close/>
                </a:path>
              </a:pathLst>
            </a:custGeom>
            <a:solidFill>
              <a:srgbClr val="FFFFFF"/>
            </a:solidFill>
          </p:spPr>
        </p:sp>
        <p:sp>
          <p:nvSpPr>
            <p:cNvPr id="8" name="TextBox 8"/>
            <p:cNvSpPr txBox="1"/>
            <p:nvPr/>
          </p:nvSpPr>
          <p:spPr>
            <a:xfrm>
              <a:off x="0" y="-38100"/>
              <a:ext cx="4900906" cy="86588"/>
            </a:xfrm>
            <a:prstGeom prst="rect">
              <a:avLst/>
            </a:prstGeom>
          </p:spPr>
          <p:txBody>
            <a:bodyPr lIns="50800" tIns="50800" rIns="50800" bIns="50800" rtlCol="0" anchor="ctr"/>
            <a:lstStyle/>
            <a:p>
              <a:pPr algn="ctr">
                <a:lnSpc>
                  <a:spcPts val="2660"/>
                </a:lnSpc>
              </a:pPr>
            </a:p>
          </p:txBody>
        </p:sp>
      </p:grpSp>
      <p:sp>
        <p:nvSpPr>
          <p:cNvPr id="9" name="Freeform 9"/>
          <p:cNvSpPr/>
          <p:nvPr/>
        </p:nvSpPr>
        <p:spPr>
          <a:xfrm>
            <a:off x="-954579" y="9431655"/>
            <a:ext cx="3972975" cy="2889605"/>
          </a:xfrm>
          <a:custGeom>
            <a:avLst/>
            <a:gdLst/>
            <a:ahLst/>
            <a:cxnLst/>
            <a:rect l="l" t="t" r="r" b="b"/>
            <a:pathLst>
              <a:path w="3972975" h="2889605">
                <a:moveTo>
                  <a:pt x="0" y="0"/>
                </a:moveTo>
                <a:lnTo>
                  <a:pt x="3972974" y="0"/>
                </a:lnTo>
                <a:lnTo>
                  <a:pt x="3972974" y="2889606"/>
                </a:lnTo>
                <a:lnTo>
                  <a:pt x="0" y="2889606"/>
                </a:lnTo>
                <a:lnTo>
                  <a:pt x="0" y="0"/>
                </a:lnTo>
                <a:close/>
              </a:path>
            </a:pathLst>
          </a:custGeom>
          <a:blipFill>
            <a:blip r:embed="rId2">
              <a:alphaModFix amt="85000"/>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924985" y="363624"/>
            <a:ext cx="4970434" cy="2631321"/>
          </a:xfrm>
          <a:prstGeom prst="rect">
            <a:avLst/>
          </a:prstGeom>
        </p:spPr>
        <p:txBody>
          <a:bodyPr lIns="0" tIns="0" rIns="0" bIns="0" rtlCol="0" anchor="t">
            <a:spAutoFit/>
          </a:bodyPr>
          <a:lstStyle/>
          <a:p>
            <a:pPr algn="l">
              <a:lnSpc>
                <a:spcPts val="21595"/>
              </a:lnSpc>
            </a:pPr>
            <a:r>
              <a:rPr lang="en-US" sz="1542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目录</a:t>
            </a:r>
            <a:endParaRPr lang="en-US" sz="1542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1" name="TextBox 11"/>
          <p:cNvSpPr txBox="1"/>
          <p:nvPr/>
        </p:nvSpPr>
        <p:spPr>
          <a:xfrm>
            <a:off x="5120700" y="1822868"/>
            <a:ext cx="4964463" cy="1067302"/>
          </a:xfrm>
          <a:prstGeom prst="rect">
            <a:avLst/>
          </a:prstGeom>
        </p:spPr>
        <p:txBody>
          <a:bodyPr lIns="0" tIns="0" rIns="0" bIns="0" rtlCol="0" anchor="t">
            <a:spAutoFit/>
          </a:bodyPr>
          <a:lstStyle/>
          <a:p>
            <a:pPr algn="l">
              <a:lnSpc>
                <a:spcPts val="8725"/>
              </a:lnSpc>
            </a:pPr>
            <a:r>
              <a:rPr lang="en-US" sz="6230" spc="199">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CONTENT</a:t>
            </a:r>
            <a:endParaRPr lang="en-US" sz="6230" spc="199">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2" name="TextBox 12"/>
          <p:cNvSpPr txBox="1"/>
          <p:nvPr/>
        </p:nvSpPr>
        <p:spPr>
          <a:xfrm>
            <a:off x="3622253" y="4055026"/>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3" name="TextBox 13"/>
          <p:cNvSpPr txBox="1"/>
          <p:nvPr/>
        </p:nvSpPr>
        <p:spPr>
          <a:xfrm>
            <a:off x="12353919" y="4055026"/>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农村建设</a:t>
            </a:r>
            <a:endPar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4" name="TextBox 14"/>
          <p:cNvSpPr txBox="1"/>
          <p:nvPr/>
        </p:nvSpPr>
        <p:spPr>
          <a:xfrm>
            <a:off x="3622253" y="6769007"/>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农民生活</a:t>
            </a:r>
            <a:endPar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5" name="TextBox 15"/>
          <p:cNvSpPr txBox="1"/>
          <p:nvPr/>
        </p:nvSpPr>
        <p:spPr>
          <a:xfrm>
            <a:off x="12430293" y="6769007"/>
            <a:ext cx="5274097" cy="966849"/>
          </a:xfrm>
          <a:prstGeom prst="rect">
            <a:avLst/>
          </a:prstGeom>
        </p:spPr>
        <p:txBody>
          <a:bodyPr lIns="0" tIns="0" rIns="0" bIns="0" rtlCol="0" anchor="t">
            <a:spAutoFit/>
          </a:bodyPr>
          <a:lstStyle/>
          <a:p>
            <a:pPr algn="l">
              <a:lnSpc>
                <a:spcPts val="7925"/>
              </a:lnSpc>
            </a:pPr>
            <a:r>
              <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总结与展望</a:t>
            </a:r>
            <a:endParaRPr lang="en-US" sz="566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6" name="TextBox 16"/>
          <p:cNvSpPr txBox="1"/>
          <p:nvPr/>
        </p:nvSpPr>
        <p:spPr>
          <a:xfrm>
            <a:off x="3608023" y="5095875"/>
            <a:ext cx="5086366"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AGRICULTURAL  MODERNIZATION</a:t>
            </a:r>
            <a:endPar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7" name="TextBox 17"/>
          <p:cNvSpPr txBox="1"/>
          <p:nvPr/>
        </p:nvSpPr>
        <p:spPr>
          <a:xfrm>
            <a:off x="12353919" y="5095875"/>
            <a:ext cx="4753637"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RURAL  CONSTRUCTION</a:t>
            </a:r>
            <a:endPar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8" name="TextBox 18"/>
          <p:cNvSpPr txBox="1"/>
          <p:nvPr/>
        </p:nvSpPr>
        <p:spPr>
          <a:xfrm>
            <a:off x="3608023" y="7812056"/>
            <a:ext cx="5086366"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FARMERS’LIVELIHOOD</a:t>
            </a:r>
            <a:endPar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9" name="TextBox 19"/>
          <p:cNvSpPr txBox="1"/>
          <p:nvPr/>
        </p:nvSpPr>
        <p:spPr>
          <a:xfrm>
            <a:off x="12411243" y="7821425"/>
            <a:ext cx="5426201" cy="387381"/>
          </a:xfrm>
          <a:prstGeom prst="rect">
            <a:avLst/>
          </a:prstGeom>
        </p:spPr>
        <p:txBody>
          <a:bodyPr lIns="0" tIns="0" rIns="0" bIns="0" rtlCol="0" anchor="t">
            <a:spAutoFit/>
          </a:bodyPr>
          <a:lstStyle/>
          <a:p>
            <a:pPr algn="l">
              <a:lnSpc>
                <a:spcPts val="3145"/>
              </a:lnSpc>
            </a:pPr>
            <a:r>
              <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SUMMARY AND OUTLOOK</a:t>
            </a:r>
            <a:endParaRPr lang="en-US" sz="224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20" name="TextBox 20"/>
          <p:cNvSpPr txBox="1"/>
          <p:nvPr/>
        </p:nvSpPr>
        <p:spPr>
          <a:xfrm>
            <a:off x="658285" y="3931794"/>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1" name="TextBox 21"/>
          <p:cNvSpPr txBox="1"/>
          <p:nvPr/>
        </p:nvSpPr>
        <p:spPr>
          <a:xfrm>
            <a:off x="9462450" y="3924019"/>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2" name="TextBox 22"/>
          <p:cNvSpPr txBox="1"/>
          <p:nvPr/>
        </p:nvSpPr>
        <p:spPr>
          <a:xfrm>
            <a:off x="658285" y="6645775"/>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3" name="TextBox 23"/>
          <p:cNvSpPr txBox="1"/>
          <p:nvPr/>
        </p:nvSpPr>
        <p:spPr>
          <a:xfrm>
            <a:off x="9462450" y="6638000"/>
            <a:ext cx="2559750" cy="1871480"/>
          </a:xfrm>
          <a:prstGeom prst="rect">
            <a:avLst/>
          </a:prstGeom>
        </p:spPr>
        <p:txBody>
          <a:bodyPr lIns="0" tIns="0" rIns="0" bIns="0" rtlCol="0" anchor="t">
            <a:spAutoFit/>
          </a:bodyPr>
          <a:lstStyle/>
          <a:p>
            <a:pPr algn="ctr">
              <a:lnSpc>
                <a:spcPts val="15285"/>
              </a:lnSpc>
            </a:pPr>
            <a:r>
              <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10920" spc="-120">
              <a:solidFill>
                <a:srgbClr val="5C8921"/>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24" name="AutoShape 24"/>
          <p:cNvSpPr/>
          <p:nvPr/>
        </p:nvSpPr>
        <p:spPr>
          <a:xfrm>
            <a:off x="3264178" y="4159801"/>
            <a:ext cx="0" cy="1342799"/>
          </a:xfrm>
          <a:prstGeom prst="line">
            <a:avLst/>
          </a:prstGeom>
          <a:ln w="57150" cap="flat">
            <a:solidFill>
              <a:srgbClr val="5C8921"/>
            </a:solidFill>
            <a:prstDash val="solid"/>
            <a:headEnd type="none" w="sm" len="sm"/>
            <a:tailEnd type="none" w="sm" len="sm"/>
          </a:ln>
        </p:spPr>
      </p:sp>
      <p:sp>
        <p:nvSpPr>
          <p:cNvPr id="25" name="AutoShape 25"/>
          <p:cNvSpPr/>
          <p:nvPr/>
        </p:nvSpPr>
        <p:spPr>
          <a:xfrm>
            <a:off x="12068343" y="4152026"/>
            <a:ext cx="0" cy="1342799"/>
          </a:xfrm>
          <a:prstGeom prst="line">
            <a:avLst/>
          </a:prstGeom>
          <a:ln w="57150" cap="flat">
            <a:solidFill>
              <a:srgbClr val="5C8921"/>
            </a:solidFill>
            <a:prstDash val="solid"/>
            <a:headEnd type="none" w="sm" len="sm"/>
            <a:tailEnd type="none" w="sm" len="sm"/>
          </a:ln>
        </p:spPr>
      </p:sp>
      <p:sp>
        <p:nvSpPr>
          <p:cNvPr id="26" name="AutoShape 26"/>
          <p:cNvSpPr/>
          <p:nvPr/>
        </p:nvSpPr>
        <p:spPr>
          <a:xfrm>
            <a:off x="3264178" y="6873782"/>
            <a:ext cx="0" cy="1342799"/>
          </a:xfrm>
          <a:prstGeom prst="line">
            <a:avLst/>
          </a:prstGeom>
          <a:ln w="57150" cap="flat">
            <a:solidFill>
              <a:srgbClr val="5C8921"/>
            </a:solidFill>
            <a:prstDash val="solid"/>
            <a:headEnd type="none" w="sm" len="sm"/>
            <a:tailEnd type="none" w="sm" len="sm"/>
          </a:ln>
        </p:spPr>
      </p:sp>
      <p:sp>
        <p:nvSpPr>
          <p:cNvPr id="27" name="AutoShape 27"/>
          <p:cNvSpPr/>
          <p:nvPr/>
        </p:nvSpPr>
        <p:spPr>
          <a:xfrm>
            <a:off x="12068343" y="6866007"/>
            <a:ext cx="0" cy="1342799"/>
          </a:xfrm>
          <a:prstGeom prst="line">
            <a:avLst/>
          </a:prstGeom>
          <a:ln w="57150" cap="flat">
            <a:solidFill>
              <a:srgbClr val="5C8921"/>
            </a:solidFill>
            <a:prstDash val="solid"/>
            <a:headEnd type="none" w="sm" len="sm"/>
            <a:tailEnd type="none" w="sm" len="sm"/>
          </a:ln>
        </p:spPr>
      </p:sp>
      <p:sp>
        <p:nvSpPr>
          <p:cNvPr id="28" name="AutoShape 28"/>
          <p:cNvSpPr/>
          <p:nvPr/>
        </p:nvSpPr>
        <p:spPr>
          <a:xfrm flipV="1">
            <a:off x="1031908" y="6277787"/>
            <a:ext cx="15728884" cy="0"/>
          </a:xfrm>
          <a:prstGeom prst="line">
            <a:avLst/>
          </a:prstGeom>
          <a:ln w="19050" cap="flat">
            <a:solidFill>
              <a:srgbClr val="5C8921"/>
            </a:solidFill>
            <a:prstDash val="sysDot"/>
            <a:headEnd type="none" w="sm" len="sm"/>
            <a:tailEnd type="none" w="sm" len="sm"/>
          </a:ln>
        </p:spPr>
      </p:sp>
      <p:sp>
        <p:nvSpPr>
          <p:cNvPr id="29" name="AutoShape 29"/>
          <p:cNvSpPr/>
          <p:nvPr/>
        </p:nvSpPr>
        <p:spPr>
          <a:xfrm>
            <a:off x="9019185" y="4159801"/>
            <a:ext cx="0" cy="4357454"/>
          </a:xfrm>
          <a:prstGeom prst="line">
            <a:avLst/>
          </a:prstGeom>
          <a:ln w="19050" cap="flat">
            <a:solidFill>
              <a:srgbClr val="5C8921"/>
            </a:solidFill>
            <a:prstDash val="sysDot"/>
            <a:headEnd type="none" w="sm" len="sm"/>
            <a:tailEnd type="none" w="sm" len="sm"/>
          </a:ln>
        </p:spPr>
      </p:sp>
      <p:sp>
        <p:nvSpPr>
          <p:cNvPr id="30" name="Freeform 30"/>
          <p:cNvSpPr/>
          <p:nvPr/>
        </p:nvSpPr>
        <p:spPr>
          <a:xfrm>
            <a:off x="13570928" y="-1855848"/>
            <a:ext cx="10348797" cy="4755543"/>
          </a:xfrm>
          <a:custGeom>
            <a:avLst/>
            <a:gdLst/>
            <a:ahLst/>
            <a:cxnLst/>
            <a:rect l="l" t="t" r="r" b="b"/>
            <a:pathLst>
              <a:path w="10348797" h="4755543">
                <a:moveTo>
                  <a:pt x="0" y="0"/>
                </a:moveTo>
                <a:lnTo>
                  <a:pt x="10348796" y="0"/>
                </a:lnTo>
                <a:lnTo>
                  <a:pt x="10348796" y="4755543"/>
                </a:lnTo>
                <a:lnTo>
                  <a:pt x="0" y="4755543"/>
                </a:lnTo>
                <a:lnTo>
                  <a:pt x="0" y="0"/>
                </a:lnTo>
                <a:close/>
              </a:path>
            </a:pathLst>
          </a:custGeom>
          <a:blipFill>
            <a:blip r:embed="rId4">
              <a:alphaModFix amt="85000"/>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algn="ctr">
              <a:lnSpc>
                <a:spcPts val="27325"/>
              </a:lnSpc>
            </a:pPr>
            <a:r>
              <a:rPr lang="en-US" sz="19515"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19515"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2" name="TextBox 12"/>
          <p:cNvSpPr txBox="1"/>
          <p:nvPr/>
        </p:nvSpPr>
        <p:spPr>
          <a:xfrm>
            <a:off x="2906829" y="6155639"/>
            <a:ext cx="12474343" cy="958758"/>
          </a:xfrm>
          <a:prstGeom prst="rect">
            <a:avLst/>
          </a:prstGeom>
        </p:spPr>
        <p:txBody>
          <a:bodyPr lIns="0" tIns="0" rIns="0" bIns="0" rtlCol="0" anchor="t">
            <a:spAutoFit/>
          </a:bodyPr>
          <a:lstStyle/>
          <a:p>
            <a:pPr algn="ctr">
              <a:lnSpc>
                <a:spcPts val="3855"/>
              </a:lnSpc>
            </a:pPr>
            <a:r>
              <a:rPr lang="en-US" sz="2755" spc="19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农业现代化是指运用现代科技和管理方法，对农业生产方式进行根本性变革，以提高农业生产效率、产品质量、可持续性以及市场竞争力的过程。</a:t>
            </a:r>
            <a:endParaRPr lang="en-US" sz="2755" spc="19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528860"/>
            <a:ext cx="19065454" cy="8575493"/>
            <a:chOff x="0" y="-38100"/>
            <a:chExt cx="5021354" cy="22585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522"/>
          </a:xfrm>
          <a:prstGeom prst="rect">
            <a:avLst/>
          </a:prstGeom>
        </p:spPr>
        <p:txBody>
          <a:bodyPr lIns="0" tIns="0" rIns="0" bIns="0" rtlCol="0" anchor="t">
            <a:spAutoFit/>
          </a:bodyPr>
          <a:lstStyle/>
          <a:p>
            <a:pPr algn="l">
              <a:lnSpc>
                <a:spcPts val="10505"/>
              </a:lnSpc>
            </a:pPr>
            <a:r>
              <a:rPr lang="en-US" sz="7505" spc="-82" dirty="0">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dirty="0">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a:off x="8727757" y="2322786"/>
            <a:ext cx="2775321" cy="743075"/>
            <a:chOff x="0" y="0"/>
            <a:chExt cx="730949" cy="195707"/>
          </a:xfrm>
        </p:grpSpPr>
        <p:sp>
          <p:nvSpPr>
            <p:cNvPr id="20" name="Freeform 20"/>
            <p:cNvSpPr/>
            <p:nvPr/>
          </p:nvSpPr>
          <p:spPr>
            <a:xfrm>
              <a:off x="0" y="0"/>
              <a:ext cx="730949" cy="195707"/>
            </a:xfrm>
            <a:custGeom>
              <a:avLst/>
              <a:gdLst/>
              <a:ahLst/>
              <a:cxnLst/>
              <a:rect l="l" t="t" r="r" b="b"/>
              <a:pathLst>
                <a:path w="730949" h="195707">
                  <a:moveTo>
                    <a:pt x="97853" y="0"/>
                  </a:moveTo>
                  <a:lnTo>
                    <a:pt x="633095" y="0"/>
                  </a:lnTo>
                  <a:cubicBezTo>
                    <a:pt x="687138" y="0"/>
                    <a:pt x="730949" y="43810"/>
                    <a:pt x="730949" y="97853"/>
                  </a:cubicBezTo>
                  <a:lnTo>
                    <a:pt x="730949" y="97853"/>
                  </a:lnTo>
                  <a:cubicBezTo>
                    <a:pt x="730949" y="123806"/>
                    <a:pt x="720639" y="148695"/>
                    <a:pt x="702288" y="167046"/>
                  </a:cubicBezTo>
                  <a:cubicBezTo>
                    <a:pt x="683937" y="185397"/>
                    <a:pt x="659048" y="195707"/>
                    <a:pt x="633095" y="195707"/>
                  </a:cubicBezTo>
                  <a:lnTo>
                    <a:pt x="97853" y="195707"/>
                  </a:lnTo>
                  <a:cubicBezTo>
                    <a:pt x="71901" y="195707"/>
                    <a:pt x="47012" y="185397"/>
                    <a:pt x="28661" y="167046"/>
                  </a:cubicBezTo>
                  <a:cubicBezTo>
                    <a:pt x="10310" y="148695"/>
                    <a:pt x="0" y="123806"/>
                    <a:pt x="0" y="97853"/>
                  </a:cubicBezTo>
                  <a:lnTo>
                    <a:pt x="0" y="97853"/>
                  </a:lnTo>
                  <a:cubicBezTo>
                    <a:pt x="0" y="71901"/>
                    <a:pt x="10310" y="47012"/>
                    <a:pt x="28661" y="28661"/>
                  </a:cubicBezTo>
                  <a:cubicBezTo>
                    <a:pt x="47012" y="10310"/>
                    <a:pt x="71901" y="0"/>
                    <a:pt x="97853" y="0"/>
                  </a:cubicBezTo>
                  <a:close/>
                </a:path>
              </a:pathLst>
            </a:custGeom>
            <a:solidFill>
              <a:srgbClr val="26611B"/>
            </a:solidFill>
          </p:spPr>
        </p:sp>
        <p:sp>
          <p:nvSpPr>
            <p:cNvPr id="21" name="TextBox 21"/>
            <p:cNvSpPr txBox="1"/>
            <p:nvPr/>
          </p:nvSpPr>
          <p:spPr>
            <a:xfrm>
              <a:off x="0" y="-38100"/>
              <a:ext cx="730949" cy="233807"/>
            </a:xfrm>
            <a:prstGeom prst="rect">
              <a:avLst/>
            </a:prstGeom>
          </p:spPr>
          <p:txBody>
            <a:bodyPr lIns="50800" tIns="50800" rIns="50800" bIns="50800" rtlCol="0" anchor="ctr"/>
            <a:lstStyle/>
            <a:p>
              <a:pPr algn="ctr">
                <a:lnSpc>
                  <a:spcPts val="2660"/>
                </a:lnSpc>
              </a:pPr>
            </a:p>
          </p:txBody>
        </p:sp>
      </p:grpSp>
      <p:grpSp>
        <p:nvGrpSpPr>
          <p:cNvPr id="22" name="Group 22"/>
          <p:cNvGrpSpPr/>
          <p:nvPr/>
        </p:nvGrpSpPr>
        <p:grpSpPr>
          <a:xfrm>
            <a:off x="11747638" y="2322786"/>
            <a:ext cx="2775321" cy="743075"/>
            <a:chOff x="0" y="0"/>
            <a:chExt cx="730949" cy="195707"/>
          </a:xfrm>
        </p:grpSpPr>
        <p:sp>
          <p:nvSpPr>
            <p:cNvPr id="23" name="Freeform 23"/>
            <p:cNvSpPr/>
            <p:nvPr/>
          </p:nvSpPr>
          <p:spPr>
            <a:xfrm>
              <a:off x="0" y="0"/>
              <a:ext cx="730949" cy="195707"/>
            </a:xfrm>
            <a:custGeom>
              <a:avLst/>
              <a:gdLst/>
              <a:ahLst/>
              <a:cxnLst/>
              <a:rect l="l" t="t" r="r" b="b"/>
              <a:pathLst>
                <a:path w="730949" h="195707">
                  <a:moveTo>
                    <a:pt x="97853" y="0"/>
                  </a:moveTo>
                  <a:lnTo>
                    <a:pt x="633095" y="0"/>
                  </a:lnTo>
                  <a:cubicBezTo>
                    <a:pt x="687138" y="0"/>
                    <a:pt x="730949" y="43810"/>
                    <a:pt x="730949" y="97853"/>
                  </a:cubicBezTo>
                  <a:lnTo>
                    <a:pt x="730949" y="97853"/>
                  </a:lnTo>
                  <a:cubicBezTo>
                    <a:pt x="730949" y="123806"/>
                    <a:pt x="720639" y="148695"/>
                    <a:pt x="702288" y="167046"/>
                  </a:cubicBezTo>
                  <a:cubicBezTo>
                    <a:pt x="683937" y="185397"/>
                    <a:pt x="659048" y="195707"/>
                    <a:pt x="633095" y="195707"/>
                  </a:cubicBezTo>
                  <a:lnTo>
                    <a:pt x="97853" y="195707"/>
                  </a:lnTo>
                  <a:cubicBezTo>
                    <a:pt x="71901" y="195707"/>
                    <a:pt x="47012" y="185397"/>
                    <a:pt x="28661" y="167046"/>
                  </a:cubicBezTo>
                  <a:cubicBezTo>
                    <a:pt x="10310" y="148695"/>
                    <a:pt x="0" y="123806"/>
                    <a:pt x="0" y="97853"/>
                  </a:cubicBezTo>
                  <a:lnTo>
                    <a:pt x="0" y="97853"/>
                  </a:lnTo>
                  <a:cubicBezTo>
                    <a:pt x="0" y="71901"/>
                    <a:pt x="10310" y="47012"/>
                    <a:pt x="28661" y="28661"/>
                  </a:cubicBezTo>
                  <a:cubicBezTo>
                    <a:pt x="47012" y="10310"/>
                    <a:pt x="71901" y="0"/>
                    <a:pt x="97853" y="0"/>
                  </a:cubicBezTo>
                  <a:close/>
                </a:path>
              </a:pathLst>
            </a:custGeom>
            <a:solidFill>
              <a:srgbClr val="26611B"/>
            </a:solidFill>
          </p:spPr>
        </p:sp>
        <p:sp>
          <p:nvSpPr>
            <p:cNvPr id="24" name="TextBox 24"/>
            <p:cNvSpPr txBox="1"/>
            <p:nvPr/>
          </p:nvSpPr>
          <p:spPr>
            <a:xfrm>
              <a:off x="0" y="-38100"/>
              <a:ext cx="730949" cy="233807"/>
            </a:xfrm>
            <a:prstGeom prst="rect">
              <a:avLst/>
            </a:prstGeom>
          </p:spPr>
          <p:txBody>
            <a:bodyPr lIns="50800" tIns="50800" rIns="50800" bIns="50800" rtlCol="0" anchor="ctr"/>
            <a:lstStyle/>
            <a:p>
              <a:pPr algn="ctr">
                <a:lnSpc>
                  <a:spcPts val="2660"/>
                </a:lnSpc>
              </a:pPr>
            </a:p>
          </p:txBody>
        </p:sp>
      </p:grpSp>
      <p:grpSp>
        <p:nvGrpSpPr>
          <p:cNvPr id="25" name="Group 25"/>
          <p:cNvGrpSpPr/>
          <p:nvPr/>
        </p:nvGrpSpPr>
        <p:grpSpPr>
          <a:xfrm>
            <a:off x="14767520" y="2322786"/>
            <a:ext cx="2775321" cy="743075"/>
            <a:chOff x="0" y="0"/>
            <a:chExt cx="730949" cy="195707"/>
          </a:xfrm>
        </p:grpSpPr>
        <p:sp>
          <p:nvSpPr>
            <p:cNvPr id="26" name="Freeform 26"/>
            <p:cNvSpPr/>
            <p:nvPr/>
          </p:nvSpPr>
          <p:spPr>
            <a:xfrm>
              <a:off x="0" y="0"/>
              <a:ext cx="730949" cy="195707"/>
            </a:xfrm>
            <a:custGeom>
              <a:avLst/>
              <a:gdLst/>
              <a:ahLst/>
              <a:cxnLst/>
              <a:rect l="l" t="t" r="r" b="b"/>
              <a:pathLst>
                <a:path w="730949" h="195707">
                  <a:moveTo>
                    <a:pt x="97853" y="0"/>
                  </a:moveTo>
                  <a:lnTo>
                    <a:pt x="633095" y="0"/>
                  </a:lnTo>
                  <a:cubicBezTo>
                    <a:pt x="687138" y="0"/>
                    <a:pt x="730949" y="43810"/>
                    <a:pt x="730949" y="97853"/>
                  </a:cubicBezTo>
                  <a:lnTo>
                    <a:pt x="730949" y="97853"/>
                  </a:lnTo>
                  <a:cubicBezTo>
                    <a:pt x="730949" y="123806"/>
                    <a:pt x="720639" y="148695"/>
                    <a:pt x="702288" y="167046"/>
                  </a:cubicBezTo>
                  <a:cubicBezTo>
                    <a:pt x="683937" y="185397"/>
                    <a:pt x="659048" y="195707"/>
                    <a:pt x="633095" y="195707"/>
                  </a:cubicBezTo>
                  <a:lnTo>
                    <a:pt x="97853" y="195707"/>
                  </a:lnTo>
                  <a:cubicBezTo>
                    <a:pt x="71901" y="195707"/>
                    <a:pt x="47012" y="185397"/>
                    <a:pt x="28661" y="167046"/>
                  </a:cubicBezTo>
                  <a:cubicBezTo>
                    <a:pt x="10310" y="148695"/>
                    <a:pt x="0" y="123806"/>
                    <a:pt x="0" y="97853"/>
                  </a:cubicBezTo>
                  <a:lnTo>
                    <a:pt x="0" y="97853"/>
                  </a:lnTo>
                  <a:cubicBezTo>
                    <a:pt x="0" y="71901"/>
                    <a:pt x="10310" y="47012"/>
                    <a:pt x="28661" y="28661"/>
                  </a:cubicBezTo>
                  <a:cubicBezTo>
                    <a:pt x="47012" y="10310"/>
                    <a:pt x="71901" y="0"/>
                    <a:pt x="97853" y="0"/>
                  </a:cubicBezTo>
                  <a:close/>
                </a:path>
              </a:pathLst>
            </a:custGeom>
            <a:solidFill>
              <a:srgbClr val="26611B"/>
            </a:solidFill>
          </p:spPr>
        </p:sp>
        <p:sp>
          <p:nvSpPr>
            <p:cNvPr id="27" name="TextBox 27"/>
            <p:cNvSpPr txBox="1"/>
            <p:nvPr/>
          </p:nvSpPr>
          <p:spPr>
            <a:xfrm>
              <a:off x="0" y="-38100"/>
              <a:ext cx="730949" cy="233807"/>
            </a:xfrm>
            <a:prstGeom prst="rect">
              <a:avLst/>
            </a:prstGeom>
          </p:spPr>
          <p:txBody>
            <a:bodyPr lIns="50800" tIns="50800" rIns="50800" bIns="50800" rtlCol="0" anchor="ctr"/>
            <a:lstStyle/>
            <a:p>
              <a:pPr algn="ctr">
                <a:lnSpc>
                  <a:spcPts val="2660"/>
                </a:lnSpc>
              </a:pPr>
            </a:p>
          </p:txBody>
        </p:sp>
      </p:grpSp>
      <p:sp>
        <p:nvSpPr>
          <p:cNvPr id="28" name="TextBox 28"/>
          <p:cNvSpPr txBox="1"/>
          <p:nvPr/>
        </p:nvSpPr>
        <p:spPr>
          <a:xfrm>
            <a:off x="2634201" y="373443"/>
            <a:ext cx="8196117" cy="1016047"/>
          </a:xfrm>
          <a:prstGeom prst="rect">
            <a:avLst/>
          </a:prstGeom>
        </p:spPr>
        <p:txBody>
          <a:bodyPr lIns="0" tIns="0" rIns="0" bIns="0" rtlCol="0" anchor="t">
            <a:spAutoFit/>
          </a:bodyPr>
          <a:lstStyle/>
          <a:p>
            <a:pPr algn="l">
              <a:lnSpc>
                <a:spcPts val="9085"/>
              </a:lnSpc>
            </a:pPr>
            <a:r>
              <a:rPr lang="zh-CN" altLang="en-US" sz="64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64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0" name="TextBox 30"/>
          <p:cNvSpPr txBox="1"/>
          <p:nvPr/>
        </p:nvSpPr>
        <p:spPr>
          <a:xfrm>
            <a:off x="8705573" y="2323356"/>
            <a:ext cx="2819689" cy="591957"/>
          </a:xfrm>
          <a:prstGeom prst="rect">
            <a:avLst/>
          </a:prstGeom>
        </p:spPr>
        <p:txBody>
          <a:bodyPr lIns="0" tIns="0" rIns="0" bIns="0" rtlCol="0" anchor="t">
            <a:spAutoFit/>
          </a:bodyPr>
          <a:lstStyle/>
          <a:p>
            <a:pPr algn="ctr">
              <a:lnSpc>
                <a:spcPts val="5305"/>
              </a:lnSpc>
            </a:pPr>
            <a:r>
              <a:rPr lang="zh-CN" alt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a:t>
            </a:r>
            <a:endParaRPr 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1" name="TextBox 31"/>
          <p:cNvSpPr txBox="1"/>
          <p:nvPr/>
        </p:nvSpPr>
        <p:spPr>
          <a:xfrm>
            <a:off x="11725454" y="2323356"/>
            <a:ext cx="2819689" cy="591957"/>
          </a:xfrm>
          <a:prstGeom prst="rect">
            <a:avLst/>
          </a:prstGeom>
        </p:spPr>
        <p:txBody>
          <a:bodyPr lIns="0" tIns="0" rIns="0" bIns="0" rtlCol="0" anchor="t">
            <a:spAutoFit/>
          </a:bodyPr>
          <a:lstStyle/>
          <a:p>
            <a:pPr algn="ctr">
              <a:lnSpc>
                <a:spcPts val="5305"/>
              </a:lnSpc>
            </a:pPr>
            <a:r>
              <a:rPr lang="zh-CN" alt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a:t>
            </a:r>
            <a:endParaRPr 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2" name="TextBox 32"/>
          <p:cNvSpPr txBox="1"/>
          <p:nvPr/>
        </p:nvSpPr>
        <p:spPr>
          <a:xfrm>
            <a:off x="14745335" y="2323356"/>
            <a:ext cx="2819689" cy="591957"/>
          </a:xfrm>
          <a:prstGeom prst="rect">
            <a:avLst/>
          </a:prstGeom>
        </p:spPr>
        <p:txBody>
          <a:bodyPr lIns="0" tIns="0" rIns="0" bIns="0" rtlCol="0" anchor="t">
            <a:spAutoFit/>
          </a:bodyPr>
          <a:lstStyle/>
          <a:p>
            <a:pPr algn="ctr">
              <a:lnSpc>
                <a:spcPts val="5305"/>
              </a:lnSpc>
            </a:pPr>
            <a:r>
              <a:rPr lang="zh-CN" alt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农民</a:t>
            </a:r>
            <a:endParaRPr lang="en-US" sz="37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3" name="TextBox 33"/>
          <p:cNvSpPr txBox="1"/>
          <p:nvPr/>
        </p:nvSpPr>
        <p:spPr>
          <a:xfrm>
            <a:off x="9116484" y="3739048"/>
            <a:ext cx="8278492" cy="5334794"/>
          </a:xfrm>
          <a:prstGeom prst="rect">
            <a:avLst/>
          </a:prstGeom>
        </p:spPr>
        <p:txBody>
          <a:bodyPr wrap="square" lIns="0" tIns="0" rIns="0" bIns="0" rtlCol="0" anchor="t">
            <a:spAutoFit/>
          </a:bodyPr>
          <a:lstStyle/>
          <a:p>
            <a:pPr marL="0" lvl="0" indent="0" algn="l">
              <a:lnSpc>
                <a:spcPts val="3155"/>
              </a:lnSpc>
              <a:spcBef>
                <a:spcPct val="0"/>
              </a:spcBef>
            </a:pPr>
            <a:r>
              <a:rPr lang="zh-CN" altLang="en-US" sz="2800"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我国自古以来就是农业大国，农业作为三大产业的第一产业，是国民经济的重要支柱和基础。自</a:t>
            </a:r>
            <a:r>
              <a:rPr lang="en-US" altLang="zh-CN" sz="2800"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2000</a:t>
            </a:r>
            <a:r>
              <a:rPr lang="zh-CN" altLang="en-US" sz="2800"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以来，农村地区虽然有数字信息技术的涌入，但数字技术转化为生产力的速度十分迟缓，农村村民的数字素养较低，数字经济与农村农业的发展尚未达到最佳的耦合状态。目前，国内农村地区的产业结构除去少数的城镇企业外，乡村特色企业数量少、规模小，市场份额不足。乡村治理是农村现代化的重要一环，是推进农业农村现代化必须解决的重要问题。伴随工业化与城镇化推进，农村人口的流动性加强，农民的利益诉求日趋多元化，农村目前“老龄化”与“空心化”问题严重，相关服务工作与治理工作变得更加困难。</a:t>
            </a:r>
            <a:endParaRPr lang="en-US" sz="2800"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pic>
        <p:nvPicPr>
          <p:cNvPr id="41" name="图片 40"/>
          <p:cNvPicPr/>
          <p:nvPr/>
        </p:nvPicPr>
        <p:blipFill>
          <a:blip r:embed="rId2">
            <a:extLst>
              <a:ext uri="{28A0092B-C50C-407E-A947-70E740481C1C}">
                <a14:useLocalDpi xmlns:a14="http://schemas.microsoft.com/office/drawing/2010/main" val="0"/>
              </a:ext>
            </a:extLst>
          </a:blip>
          <a:stretch>
            <a:fillRect/>
          </a:stretch>
        </p:blipFill>
        <p:spPr>
          <a:xfrm>
            <a:off x="174699" y="3176658"/>
            <a:ext cx="8708092" cy="62088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775251" y="1838747"/>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AutoShape 6"/>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7" name="Group 7"/>
          <p:cNvGrpSpPr/>
          <p:nvPr/>
        </p:nvGrpSpPr>
        <p:grpSpPr>
          <a:xfrm>
            <a:off x="17417765" y="900787"/>
            <a:ext cx="250151" cy="25015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0" name="TextBox 10"/>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11" name="AutoShape 11"/>
          <p:cNvSpPr/>
          <p:nvPr/>
        </p:nvSpPr>
        <p:spPr>
          <a:xfrm>
            <a:off x="2307882" y="565593"/>
            <a:ext cx="0" cy="920539"/>
          </a:xfrm>
          <a:prstGeom prst="line">
            <a:avLst/>
          </a:prstGeom>
          <a:ln w="38100" cap="flat">
            <a:solidFill>
              <a:srgbClr val="FFFFFF"/>
            </a:solidFill>
            <a:prstDash val="solid"/>
            <a:headEnd type="none" w="sm" len="sm"/>
            <a:tailEnd type="none" w="sm" len="sm"/>
          </a:ln>
        </p:spPr>
      </p:sp>
      <p:grpSp>
        <p:nvGrpSpPr>
          <p:cNvPr id="12" name="Group 12"/>
          <p:cNvGrpSpPr/>
          <p:nvPr/>
        </p:nvGrpSpPr>
        <p:grpSpPr>
          <a:xfrm>
            <a:off x="1136176" y="2528539"/>
            <a:ext cx="6069871" cy="606987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6611B"/>
              </a:solidFill>
              <a:prstDash val="solid"/>
              <a:miter/>
            </a:ln>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2687232" y="4079595"/>
            <a:ext cx="2967760" cy="296776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26611B"/>
              </a:solidFill>
              <a:prstDash val="solid"/>
              <a:miter/>
            </a:ln>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a:off x="2838750" y="4231113"/>
            <a:ext cx="2664723" cy="266472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766" r="-24766"/>
              </a:stretch>
            </a:blipFill>
          </p:spPr>
        </p:sp>
      </p:grpSp>
      <p:grpSp>
        <p:nvGrpSpPr>
          <p:cNvPr id="20" name="Group 20"/>
          <p:cNvGrpSpPr/>
          <p:nvPr/>
        </p:nvGrpSpPr>
        <p:grpSpPr>
          <a:xfrm>
            <a:off x="868920" y="2858048"/>
            <a:ext cx="1876361" cy="187636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3" name="Group 23"/>
          <p:cNvGrpSpPr/>
          <p:nvPr/>
        </p:nvGrpSpPr>
        <p:grpSpPr>
          <a:xfrm>
            <a:off x="3232931" y="7333552"/>
            <a:ext cx="1876361" cy="187636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6" name="Group 26"/>
          <p:cNvGrpSpPr/>
          <p:nvPr/>
        </p:nvGrpSpPr>
        <p:grpSpPr>
          <a:xfrm>
            <a:off x="6025716" y="4051552"/>
            <a:ext cx="1876361" cy="187636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29" name="Freeform 29"/>
          <p:cNvSpPr/>
          <p:nvPr/>
        </p:nvSpPr>
        <p:spPr>
          <a:xfrm>
            <a:off x="6511285" y="4434814"/>
            <a:ext cx="905222" cy="1032930"/>
          </a:xfrm>
          <a:custGeom>
            <a:avLst/>
            <a:gdLst/>
            <a:ahLst/>
            <a:cxnLst/>
            <a:rect l="l" t="t" r="r" b="b"/>
            <a:pathLst>
              <a:path w="905222" h="1032930">
                <a:moveTo>
                  <a:pt x="0" y="0"/>
                </a:moveTo>
                <a:lnTo>
                  <a:pt x="905222" y="0"/>
                </a:lnTo>
                <a:lnTo>
                  <a:pt x="905222" y="1032930"/>
                </a:lnTo>
                <a:lnTo>
                  <a:pt x="0" y="1032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0" name="Freeform 30"/>
          <p:cNvSpPr/>
          <p:nvPr/>
        </p:nvSpPr>
        <p:spPr>
          <a:xfrm>
            <a:off x="3750021" y="7860167"/>
            <a:ext cx="861232" cy="861232"/>
          </a:xfrm>
          <a:custGeom>
            <a:avLst/>
            <a:gdLst/>
            <a:ahLst/>
            <a:cxnLst/>
            <a:rect l="l" t="t" r="r" b="b"/>
            <a:pathLst>
              <a:path w="861232" h="861232">
                <a:moveTo>
                  <a:pt x="0" y="0"/>
                </a:moveTo>
                <a:lnTo>
                  <a:pt x="861232" y="0"/>
                </a:lnTo>
                <a:lnTo>
                  <a:pt x="861232" y="861232"/>
                </a:lnTo>
                <a:lnTo>
                  <a:pt x="0" y="86123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31" name="Freeform 31"/>
          <p:cNvSpPr/>
          <p:nvPr/>
        </p:nvSpPr>
        <p:spPr>
          <a:xfrm>
            <a:off x="1298443" y="3450342"/>
            <a:ext cx="1017314" cy="691773"/>
          </a:xfrm>
          <a:custGeom>
            <a:avLst/>
            <a:gdLst/>
            <a:ahLst/>
            <a:cxnLst/>
            <a:rect l="l" t="t" r="r" b="b"/>
            <a:pathLst>
              <a:path w="1017314" h="691773">
                <a:moveTo>
                  <a:pt x="0" y="0"/>
                </a:moveTo>
                <a:lnTo>
                  <a:pt x="1017314" y="0"/>
                </a:lnTo>
                <a:lnTo>
                  <a:pt x="1017314" y="691773"/>
                </a:lnTo>
                <a:lnTo>
                  <a:pt x="0" y="691773"/>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32" name="TextBox 32"/>
          <p:cNvSpPr txBox="1"/>
          <p:nvPr/>
        </p:nvSpPr>
        <p:spPr>
          <a:xfrm>
            <a:off x="2634201" y="373443"/>
            <a:ext cx="8196117" cy="1016047"/>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6490" b="1" u="none" strike="noStrike"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3" name="TextBox 33"/>
          <p:cNvSpPr txBox="1"/>
          <p:nvPr/>
        </p:nvSpPr>
        <p:spPr>
          <a:xfrm>
            <a:off x="8757476" y="2265139"/>
            <a:ext cx="6177900" cy="591957"/>
          </a:xfrm>
          <a:prstGeom prst="rect">
            <a:avLst/>
          </a:prstGeom>
        </p:spPr>
        <p:txBody>
          <a:bodyPr lIns="0" tIns="0" rIns="0" bIns="0" rtlCol="0" anchor="t">
            <a:spAutoFit/>
          </a:bodyPr>
          <a:lstStyle/>
          <a:p>
            <a:pPr algn="l">
              <a:lnSpc>
                <a:spcPts val="5305"/>
              </a:lnSpc>
            </a:pPr>
            <a:r>
              <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1.</a:t>
            </a:r>
            <a:r>
              <a:rPr lang="zh-CN" alt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农村数字专业人才短缺</a:t>
            </a:r>
            <a:endPar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4" name="TextBox 34"/>
          <p:cNvSpPr txBox="1"/>
          <p:nvPr/>
        </p:nvSpPr>
        <p:spPr>
          <a:xfrm>
            <a:off x="8757476" y="4865554"/>
            <a:ext cx="6177900" cy="591957"/>
          </a:xfrm>
          <a:prstGeom prst="rect">
            <a:avLst/>
          </a:prstGeom>
        </p:spPr>
        <p:txBody>
          <a:bodyPr lIns="0" tIns="0" rIns="0" bIns="0" rtlCol="0" anchor="t">
            <a:spAutoFit/>
          </a:bodyPr>
          <a:lstStyle/>
          <a:p>
            <a:pPr algn="l">
              <a:lnSpc>
                <a:spcPts val="5305"/>
              </a:lnSpc>
            </a:pPr>
            <a:r>
              <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2.</a:t>
            </a:r>
            <a:r>
              <a:rPr lang="zh-CN" alt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农民的数字化素养较低</a:t>
            </a:r>
            <a:endPar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5" name="TextBox 35"/>
          <p:cNvSpPr txBox="1"/>
          <p:nvPr/>
        </p:nvSpPr>
        <p:spPr>
          <a:xfrm>
            <a:off x="8757476" y="7465969"/>
            <a:ext cx="6939724" cy="591957"/>
          </a:xfrm>
          <a:prstGeom prst="rect">
            <a:avLst/>
          </a:prstGeom>
        </p:spPr>
        <p:txBody>
          <a:bodyPr wrap="square" lIns="0" tIns="0" rIns="0" bIns="0" rtlCol="0" anchor="t">
            <a:spAutoFit/>
          </a:bodyPr>
          <a:lstStyle/>
          <a:p>
            <a:pPr algn="l">
              <a:lnSpc>
                <a:spcPts val="5305"/>
              </a:lnSpc>
            </a:pPr>
            <a:r>
              <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3.</a:t>
            </a:r>
            <a:r>
              <a:rPr lang="zh-CN" alt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农村数字化基础设施建设薄弱</a:t>
            </a:r>
            <a:endParaRPr lang="en-US" sz="3790" b="1" dirty="0">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6" name="TextBox 36"/>
          <p:cNvSpPr txBox="1"/>
          <p:nvPr/>
        </p:nvSpPr>
        <p:spPr>
          <a:xfrm>
            <a:off x="8757476" y="3081900"/>
            <a:ext cx="8249208" cy="1587742"/>
          </a:xfrm>
          <a:prstGeom prst="rect">
            <a:avLst/>
          </a:prstGeom>
        </p:spPr>
        <p:txBody>
          <a:bodyPr lIns="0" tIns="0" rIns="0" bIns="0" rtlCol="0" anchor="t">
            <a:spAutoFit/>
          </a:bodyPr>
          <a:lstStyle/>
          <a:p>
            <a:pPr marL="0" lvl="0" indent="0" algn="l">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目前农村与城市相比，在薪资收入、住房条件、教育与医疗资源、环境保护等方面存在巨大差异，造成如今农村数字人才的流失。但是，政府机关或者基层自治组织要付出较大的代价和成本才能获得短暂的优秀数字人才的使用期限。</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7" name="TextBox 37"/>
          <p:cNvSpPr txBox="1"/>
          <p:nvPr/>
        </p:nvSpPr>
        <p:spPr>
          <a:xfrm>
            <a:off x="8757476" y="5683001"/>
            <a:ext cx="8249208" cy="1587742"/>
          </a:xfrm>
          <a:prstGeom prst="rect">
            <a:avLst/>
          </a:prstGeom>
        </p:spPr>
        <p:txBody>
          <a:bodyPr lIns="0" tIns="0" rIns="0" bIns="0" rtlCol="0" anchor="t">
            <a:spAutoFit/>
          </a:bodyPr>
          <a:lstStyle/>
          <a:p>
            <a:pPr marL="0" lvl="0" indent="0" algn="l">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农民数字化素养较低是指农民对互联网的理解不够深入，并未意识到利用互联网指导农业生产、实现增产增收的能力，而是更多地将其视为一种娱乐或者消遣的工具。这种现象多是由于村民受教育程度相对较低以及农村信息不对称的环境所导致。</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8" name="TextBox 38"/>
          <p:cNvSpPr txBox="1"/>
          <p:nvPr/>
        </p:nvSpPr>
        <p:spPr>
          <a:xfrm>
            <a:off x="8757476" y="8104025"/>
            <a:ext cx="8249208" cy="1587742"/>
          </a:xfrm>
          <a:prstGeom prst="rect">
            <a:avLst/>
          </a:prstGeom>
        </p:spPr>
        <p:txBody>
          <a:bodyPr wrap="square" lIns="0" tIns="0" rIns="0" bIns="0" rtlCol="0" anchor="t">
            <a:spAutoFit/>
          </a:bodyPr>
          <a:lstStyle/>
          <a:p>
            <a:pPr marL="0" lvl="0" indent="0" algn="l">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农村生产方式的原始性与产业结构的单一性难以承担构建和开发农村数字基础设施的任务。农村地区还存在数字化基础设施建设分布不均、运营管理制度混乱、资金回收周期长的特点，从而影响了投资者的投资意愿。</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9" name="AutoShape 39"/>
          <p:cNvSpPr/>
          <p:nvPr/>
        </p:nvSpPr>
        <p:spPr>
          <a:xfrm flipV="1">
            <a:off x="8757476" y="4705834"/>
            <a:ext cx="8249208" cy="0"/>
          </a:xfrm>
          <a:prstGeom prst="line">
            <a:avLst/>
          </a:prstGeom>
          <a:ln w="38100" cap="flat">
            <a:solidFill>
              <a:srgbClr val="26611B"/>
            </a:solidFill>
            <a:prstDash val="solid"/>
            <a:headEnd type="none" w="sm" len="sm"/>
            <a:tailEnd type="none" w="sm" len="sm"/>
          </a:ln>
        </p:spPr>
      </p:sp>
      <p:sp>
        <p:nvSpPr>
          <p:cNvPr id="40" name="AutoShape 40"/>
          <p:cNvSpPr/>
          <p:nvPr/>
        </p:nvSpPr>
        <p:spPr>
          <a:xfrm>
            <a:off x="8757476" y="7247380"/>
            <a:ext cx="8249208" cy="0"/>
          </a:xfrm>
          <a:prstGeom prst="line">
            <a:avLst/>
          </a:prstGeom>
          <a:ln w="38100" cap="flat">
            <a:solidFill>
              <a:srgbClr val="26611B"/>
            </a:solidFill>
            <a:prstDash val="solid"/>
            <a:headEnd type="none" w="sm" len="sm"/>
            <a:tailEnd type="none" w="sm" len="sm"/>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0788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2307882" y="2633990"/>
            <a:ext cx="7362043" cy="3254947"/>
            <a:chOff x="0" y="0"/>
            <a:chExt cx="1938974" cy="857270"/>
          </a:xfrm>
        </p:grpSpPr>
        <p:sp>
          <p:nvSpPr>
            <p:cNvPr id="13" name="Freeform 13"/>
            <p:cNvSpPr/>
            <p:nvPr/>
          </p:nvSpPr>
          <p:spPr>
            <a:xfrm>
              <a:off x="0" y="0"/>
              <a:ext cx="1938974" cy="857270"/>
            </a:xfrm>
            <a:custGeom>
              <a:avLst/>
              <a:gdLst/>
              <a:ahLst/>
              <a:cxnLst/>
              <a:rect l="l" t="t" r="r" b="b"/>
              <a:pathLst>
                <a:path w="1938974" h="857270">
                  <a:moveTo>
                    <a:pt x="0" y="0"/>
                  </a:moveTo>
                  <a:lnTo>
                    <a:pt x="1938974" y="0"/>
                  </a:lnTo>
                  <a:lnTo>
                    <a:pt x="1938974" y="857270"/>
                  </a:lnTo>
                  <a:lnTo>
                    <a:pt x="0" y="857270"/>
                  </a:lnTo>
                  <a:close/>
                </a:path>
              </a:pathLst>
            </a:custGeom>
            <a:solidFill>
              <a:srgbClr val="FFFFFF"/>
            </a:solidFill>
            <a:ln cap="sq">
              <a:noFill/>
              <a:prstDash val="solid"/>
              <a:miter/>
            </a:ln>
          </p:spPr>
        </p:sp>
        <p:sp>
          <p:nvSpPr>
            <p:cNvPr id="14" name="TextBox 14"/>
            <p:cNvSpPr txBox="1"/>
            <p:nvPr/>
          </p:nvSpPr>
          <p:spPr>
            <a:xfrm>
              <a:off x="0" y="-38100"/>
              <a:ext cx="1938974" cy="89537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9874335" y="2509543"/>
            <a:ext cx="7384965" cy="3379394"/>
            <a:chOff x="0" y="0"/>
            <a:chExt cx="1945011" cy="890046"/>
          </a:xfrm>
        </p:grpSpPr>
        <p:sp>
          <p:nvSpPr>
            <p:cNvPr id="16" name="Freeform 16"/>
            <p:cNvSpPr/>
            <p:nvPr/>
          </p:nvSpPr>
          <p:spPr>
            <a:xfrm>
              <a:off x="0" y="0"/>
              <a:ext cx="1945012" cy="890046"/>
            </a:xfrm>
            <a:custGeom>
              <a:avLst/>
              <a:gdLst/>
              <a:ahLst/>
              <a:cxnLst/>
              <a:rect l="l" t="t" r="r" b="b"/>
              <a:pathLst>
                <a:path w="1945012" h="890046">
                  <a:moveTo>
                    <a:pt x="37740" y="0"/>
                  </a:moveTo>
                  <a:lnTo>
                    <a:pt x="1907271" y="0"/>
                  </a:lnTo>
                  <a:cubicBezTo>
                    <a:pt x="1917281" y="0"/>
                    <a:pt x="1926880" y="3976"/>
                    <a:pt x="1933958" y="11054"/>
                  </a:cubicBezTo>
                  <a:cubicBezTo>
                    <a:pt x="1941035" y="18131"/>
                    <a:pt x="1945012" y="27731"/>
                    <a:pt x="1945012" y="37740"/>
                  </a:cubicBezTo>
                  <a:lnTo>
                    <a:pt x="1945012" y="852306"/>
                  </a:lnTo>
                  <a:cubicBezTo>
                    <a:pt x="1945012" y="873149"/>
                    <a:pt x="1928115" y="890046"/>
                    <a:pt x="1907271" y="890046"/>
                  </a:cubicBezTo>
                  <a:lnTo>
                    <a:pt x="37740" y="890046"/>
                  </a:lnTo>
                  <a:cubicBezTo>
                    <a:pt x="16897" y="890046"/>
                    <a:pt x="0" y="873149"/>
                    <a:pt x="0" y="852306"/>
                  </a:cubicBezTo>
                  <a:lnTo>
                    <a:pt x="0" y="37740"/>
                  </a:lnTo>
                  <a:cubicBezTo>
                    <a:pt x="0" y="16897"/>
                    <a:pt x="16897" y="0"/>
                    <a:pt x="37740" y="0"/>
                  </a:cubicBezTo>
                  <a:close/>
                </a:path>
              </a:pathLst>
            </a:custGeom>
            <a:solidFill>
              <a:srgbClr val="FFFFFF"/>
            </a:solidFill>
          </p:spPr>
        </p:sp>
        <p:sp>
          <p:nvSpPr>
            <p:cNvPr id="17" name="TextBox 17"/>
            <p:cNvSpPr txBox="1"/>
            <p:nvPr/>
          </p:nvSpPr>
          <p:spPr>
            <a:xfrm>
              <a:off x="0" y="-38100"/>
              <a:ext cx="1945011" cy="928146"/>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a:off x="2284960" y="6575318"/>
            <a:ext cx="7384965" cy="3235818"/>
            <a:chOff x="0" y="0"/>
            <a:chExt cx="1945011" cy="852232"/>
          </a:xfrm>
        </p:grpSpPr>
        <p:sp>
          <p:nvSpPr>
            <p:cNvPr id="19" name="Freeform 19"/>
            <p:cNvSpPr/>
            <p:nvPr/>
          </p:nvSpPr>
          <p:spPr>
            <a:xfrm>
              <a:off x="0" y="0"/>
              <a:ext cx="1945012" cy="852232"/>
            </a:xfrm>
            <a:custGeom>
              <a:avLst/>
              <a:gdLst/>
              <a:ahLst/>
              <a:cxnLst/>
              <a:rect l="l" t="t" r="r" b="b"/>
              <a:pathLst>
                <a:path w="1945012" h="852232">
                  <a:moveTo>
                    <a:pt x="37740" y="0"/>
                  </a:moveTo>
                  <a:lnTo>
                    <a:pt x="1907271" y="0"/>
                  </a:lnTo>
                  <a:cubicBezTo>
                    <a:pt x="1917281" y="0"/>
                    <a:pt x="1926880" y="3976"/>
                    <a:pt x="1933958" y="11054"/>
                  </a:cubicBezTo>
                  <a:cubicBezTo>
                    <a:pt x="1941035" y="18131"/>
                    <a:pt x="1945012" y="27731"/>
                    <a:pt x="1945012" y="37740"/>
                  </a:cubicBezTo>
                  <a:lnTo>
                    <a:pt x="1945012" y="814492"/>
                  </a:lnTo>
                  <a:cubicBezTo>
                    <a:pt x="1945012" y="835335"/>
                    <a:pt x="1928115" y="852232"/>
                    <a:pt x="1907271" y="852232"/>
                  </a:cubicBezTo>
                  <a:lnTo>
                    <a:pt x="37740" y="852232"/>
                  </a:lnTo>
                  <a:cubicBezTo>
                    <a:pt x="16897" y="852232"/>
                    <a:pt x="0" y="835335"/>
                    <a:pt x="0" y="814492"/>
                  </a:cubicBezTo>
                  <a:lnTo>
                    <a:pt x="0" y="37740"/>
                  </a:lnTo>
                  <a:cubicBezTo>
                    <a:pt x="0" y="16897"/>
                    <a:pt x="16897" y="0"/>
                    <a:pt x="37740" y="0"/>
                  </a:cubicBezTo>
                  <a:close/>
                </a:path>
              </a:pathLst>
            </a:custGeom>
            <a:solidFill>
              <a:srgbClr val="FFFFFF"/>
            </a:solidFill>
          </p:spPr>
        </p:sp>
        <p:sp>
          <p:nvSpPr>
            <p:cNvPr id="20" name="TextBox 20"/>
            <p:cNvSpPr txBox="1"/>
            <p:nvPr/>
          </p:nvSpPr>
          <p:spPr>
            <a:xfrm>
              <a:off x="0" y="-38100"/>
              <a:ext cx="1945011" cy="890332"/>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9828475" y="6575318"/>
            <a:ext cx="7430825" cy="3235818"/>
            <a:chOff x="0" y="0"/>
            <a:chExt cx="1957090" cy="852232"/>
          </a:xfrm>
        </p:grpSpPr>
        <p:sp>
          <p:nvSpPr>
            <p:cNvPr id="22" name="Freeform 22"/>
            <p:cNvSpPr/>
            <p:nvPr/>
          </p:nvSpPr>
          <p:spPr>
            <a:xfrm>
              <a:off x="0" y="0"/>
              <a:ext cx="1957090" cy="852232"/>
            </a:xfrm>
            <a:custGeom>
              <a:avLst/>
              <a:gdLst/>
              <a:ahLst/>
              <a:cxnLst/>
              <a:rect l="l" t="t" r="r" b="b"/>
              <a:pathLst>
                <a:path w="1957090" h="852232">
                  <a:moveTo>
                    <a:pt x="37507" y="0"/>
                  </a:moveTo>
                  <a:lnTo>
                    <a:pt x="1919582" y="0"/>
                  </a:lnTo>
                  <a:cubicBezTo>
                    <a:pt x="1940297" y="0"/>
                    <a:pt x="1957090" y="16793"/>
                    <a:pt x="1957090" y="37507"/>
                  </a:cubicBezTo>
                  <a:lnTo>
                    <a:pt x="1957090" y="814725"/>
                  </a:lnTo>
                  <a:cubicBezTo>
                    <a:pt x="1957090" y="824672"/>
                    <a:pt x="1953138" y="834212"/>
                    <a:pt x="1946104" y="841246"/>
                  </a:cubicBezTo>
                  <a:cubicBezTo>
                    <a:pt x="1939070" y="848280"/>
                    <a:pt x="1929530" y="852232"/>
                    <a:pt x="1919582" y="852232"/>
                  </a:cubicBezTo>
                  <a:lnTo>
                    <a:pt x="37507" y="852232"/>
                  </a:lnTo>
                  <a:cubicBezTo>
                    <a:pt x="16793" y="852232"/>
                    <a:pt x="0" y="835439"/>
                    <a:pt x="0" y="814725"/>
                  </a:cubicBezTo>
                  <a:lnTo>
                    <a:pt x="0" y="37507"/>
                  </a:lnTo>
                  <a:cubicBezTo>
                    <a:pt x="0" y="16793"/>
                    <a:pt x="16793" y="0"/>
                    <a:pt x="37507" y="0"/>
                  </a:cubicBezTo>
                  <a:close/>
                </a:path>
              </a:pathLst>
            </a:custGeom>
            <a:solidFill>
              <a:srgbClr val="FFFFFF"/>
            </a:solidFill>
          </p:spPr>
        </p:sp>
        <p:sp>
          <p:nvSpPr>
            <p:cNvPr id="23" name="TextBox 23"/>
            <p:cNvSpPr txBox="1"/>
            <p:nvPr/>
          </p:nvSpPr>
          <p:spPr>
            <a:xfrm>
              <a:off x="0" y="-38100"/>
              <a:ext cx="1957090" cy="890332"/>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a:off x="2808821" y="1902746"/>
            <a:ext cx="6509799" cy="892028"/>
            <a:chOff x="0" y="0"/>
            <a:chExt cx="1714515" cy="234938"/>
          </a:xfrm>
        </p:grpSpPr>
        <p:sp>
          <p:nvSpPr>
            <p:cNvPr id="25" name="Freeform 25"/>
            <p:cNvSpPr/>
            <p:nvPr/>
          </p:nvSpPr>
          <p:spPr>
            <a:xfrm>
              <a:off x="0" y="0"/>
              <a:ext cx="1714515" cy="234938"/>
            </a:xfrm>
            <a:custGeom>
              <a:avLst/>
              <a:gdLst/>
              <a:ahLst/>
              <a:cxnLst/>
              <a:rect l="l" t="t" r="r" b="b"/>
              <a:pathLst>
                <a:path w="1714515" h="234938">
                  <a:moveTo>
                    <a:pt x="60653" y="0"/>
                  </a:moveTo>
                  <a:lnTo>
                    <a:pt x="1653862" y="0"/>
                  </a:lnTo>
                  <a:cubicBezTo>
                    <a:pt x="1669948" y="0"/>
                    <a:pt x="1685376" y="6390"/>
                    <a:pt x="1696750" y="17765"/>
                  </a:cubicBezTo>
                  <a:cubicBezTo>
                    <a:pt x="1708125" y="29139"/>
                    <a:pt x="1714515" y="44567"/>
                    <a:pt x="1714515" y="60653"/>
                  </a:cubicBezTo>
                  <a:lnTo>
                    <a:pt x="1714515" y="174285"/>
                  </a:lnTo>
                  <a:cubicBezTo>
                    <a:pt x="1714515" y="190371"/>
                    <a:pt x="1708125" y="205798"/>
                    <a:pt x="1696750" y="217173"/>
                  </a:cubicBezTo>
                  <a:cubicBezTo>
                    <a:pt x="1685376" y="228547"/>
                    <a:pt x="1669948" y="234938"/>
                    <a:pt x="1653862" y="234938"/>
                  </a:cubicBezTo>
                  <a:lnTo>
                    <a:pt x="60653" y="234938"/>
                  </a:lnTo>
                  <a:cubicBezTo>
                    <a:pt x="44567" y="234938"/>
                    <a:pt x="29139" y="228547"/>
                    <a:pt x="17765" y="217173"/>
                  </a:cubicBezTo>
                  <a:cubicBezTo>
                    <a:pt x="6390" y="205798"/>
                    <a:pt x="0" y="190371"/>
                    <a:pt x="0" y="174285"/>
                  </a:cubicBezTo>
                  <a:lnTo>
                    <a:pt x="0" y="60653"/>
                  </a:lnTo>
                  <a:cubicBezTo>
                    <a:pt x="0" y="44567"/>
                    <a:pt x="6390" y="29139"/>
                    <a:pt x="17765" y="17765"/>
                  </a:cubicBezTo>
                  <a:cubicBezTo>
                    <a:pt x="29139" y="6390"/>
                    <a:pt x="44567" y="0"/>
                    <a:pt x="60653" y="0"/>
                  </a:cubicBezTo>
                  <a:close/>
                </a:path>
              </a:pathLst>
            </a:custGeom>
            <a:solidFill>
              <a:srgbClr val="26611B"/>
            </a:solidFill>
          </p:spPr>
        </p:sp>
        <p:sp>
          <p:nvSpPr>
            <p:cNvPr id="26" name="TextBox 26"/>
            <p:cNvSpPr txBox="1"/>
            <p:nvPr/>
          </p:nvSpPr>
          <p:spPr>
            <a:xfrm>
              <a:off x="0" y="-38100"/>
              <a:ext cx="1714515" cy="273038"/>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a:off x="10112490" y="1974120"/>
            <a:ext cx="6859040" cy="749280"/>
            <a:chOff x="0" y="0"/>
            <a:chExt cx="1806496" cy="197341"/>
          </a:xfrm>
        </p:grpSpPr>
        <p:sp>
          <p:nvSpPr>
            <p:cNvPr id="28" name="Freeform 28"/>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a:ln cap="rnd">
              <a:noFill/>
              <a:prstDash val="solid"/>
              <a:round/>
            </a:ln>
          </p:spPr>
        </p:sp>
        <p:sp>
          <p:nvSpPr>
            <p:cNvPr id="29" name="TextBox 29"/>
            <p:cNvSpPr txBox="1"/>
            <p:nvPr/>
          </p:nvSpPr>
          <p:spPr>
            <a:xfrm>
              <a:off x="0" y="-38100"/>
              <a:ext cx="1806496" cy="235441"/>
            </a:xfrm>
            <a:prstGeom prst="rect">
              <a:avLst/>
            </a:prstGeom>
          </p:spPr>
          <p:txBody>
            <a:bodyPr lIns="50800" tIns="50800" rIns="50800" bIns="50800" rtlCol="0" anchor="ctr"/>
            <a:lstStyle/>
            <a:p>
              <a:pPr marL="0" lvl="0" indent="0" algn="ctr">
                <a:lnSpc>
                  <a:spcPts val="2660"/>
                </a:lnSpc>
                <a:spcBef>
                  <a:spcPct val="0"/>
                </a:spcBef>
              </a:pPr>
            </a:p>
          </p:txBody>
        </p:sp>
      </p:grpSp>
      <p:grpSp>
        <p:nvGrpSpPr>
          <p:cNvPr id="30" name="Group 30"/>
          <p:cNvGrpSpPr/>
          <p:nvPr/>
        </p:nvGrpSpPr>
        <p:grpSpPr>
          <a:xfrm>
            <a:off x="2634201" y="6111269"/>
            <a:ext cx="6859040" cy="749280"/>
            <a:chOff x="0" y="0"/>
            <a:chExt cx="1806496" cy="197341"/>
          </a:xfrm>
        </p:grpSpPr>
        <p:sp>
          <p:nvSpPr>
            <p:cNvPr id="31" name="Freeform 31"/>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p:spPr>
        </p:sp>
        <p:sp>
          <p:nvSpPr>
            <p:cNvPr id="32" name="TextBox 32"/>
            <p:cNvSpPr txBox="1"/>
            <p:nvPr/>
          </p:nvSpPr>
          <p:spPr>
            <a:xfrm>
              <a:off x="0" y="-38100"/>
              <a:ext cx="1806496" cy="235441"/>
            </a:xfrm>
            <a:prstGeom prst="rect">
              <a:avLst/>
            </a:prstGeom>
          </p:spPr>
          <p:txBody>
            <a:bodyPr lIns="50800" tIns="50800" rIns="50800" bIns="50800" rtlCol="0" anchor="ctr"/>
            <a:lstStyle/>
            <a:p>
              <a:pPr algn="ctr">
                <a:lnSpc>
                  <a:spcPts val="2660"/>
                </a:lnSpc>
              </a:pPr>
            </a:p>
          </p:txBody>
        </p:sp>
      </p:grpSp>
      <p:grpSp>
        <p:nvGrpSpPr>
          <p:cNvPr id="33" name="Group 33"/>
          <p:cNvGrpSpPr/>
          <p:nvPr/>
        </p:nvGrpSpPr>
        <p:grpSpPr>
          <a:xfrm>
            <a:off x="10091438" y="6003237"/>
            <a:ext cx="6880093" cy="749280"/>
            <a:chOff x="0" y="0"/>
            <a:chExt cx="1812041" cy="197341"/>
          </a:xfrm>
        </p:grpSpPr>
        <p:sp>
          <p:nvSpPr>
            <p:cNvPr id="34" name="Freeform 34"/>
            <p:cNvSpPr/>
            <p:nvPr/>
          </p:nvSpPr>
          <p:spPr>
            <a:xfrm>
              <a:off x="0" y="0"/>
              <a:ext cx="1812041" cy="197341"/>
            </a:xfrm>
            <a:custGeom>
              <a:avLst/>
              <a:gdLst/>
              <a:ahLst/>
              <a:cxnLst/>
              <a:rect l="l" t="t" r="r" b="b"/>
              <a:pathLst>
                <a:path w="1812041" h="197341">
                  <a:moveTo>
                    <a:pt x="57388" y="0"/>
                  </a:moveTo>
                  <a:lnTo>
                    <a:pt x="1754653" y="0"/>
                  </a:lnTo>
                  <a:cubicBezTo>
                    <a:pt x="1786347" y="0"/>
                    <a:pt x="1812041" y="25694"/>
                    <a:pt x="1812041" y="57388"/>
                  </a:cubicBezTo>
                  <a:lnTo>
                    <a:pt x="1812041" y="139953"/>
                  </a:lnTo>
                  <a:cubicBezTo>
                    <a:pt x="1812041" y="155173"/>
                    <a:pt x="1805995" y="169770"/>
                    <a:pt x="1795232" y="180533"/>
                  </a:cubicBezTo>
                  <a:cubicBezTo>
                    <a:pt x="1784470" y="191295"/>
                    <a:pt x="1769873" y="197341"/>
                    <a:pt x="1754653" y="197341"/>
                  </a:cubicBezTo>
                  <a:lnTo>
                    <a:pt x="57388" y="197341"/>
                  </a:lnTo>
                  <a:cubicBezTo>
                    <a:pt x="42168" y="197341"/>
                    <a:pt x="27571" y="191295"/>
                    <a:pt x="16809" y="180533"/>
                  </a:cubicBezTo>
                  <a:cubicBezTo>
                    <a:pt x="6046" y="169770"/>
                    <a:pt x="0" y="155173"/>
                    <a:pt x="0" y="139953"/>
                  </a:cubicBezTo>
                  <a:lnTo>
                    <a:pt x="0" y="57388"/>
                  </a:lnTo>
                  <a:cubicBezTo>
                    <a:pt x="0" y="42168"/>
                    <a:pt x="6046" y="27571"/>
                    <a:pt x="16809" y="16809"/>
                  </a:cubicBezTo>
                  <a:cubicBezTo>
                    <a:pt x="27571" y="6046"/>
                    <a:pt x="42168" y="0"/>
                    <a:pt x="57388" y="0"/>
                  </a:cubicBezTo>
                  <a:close/>
                </a:path>
              </a:pathLst>
            </a:custGeom>
            <a:solidFill>
              <a:srgbClr val="26611B"/>
            </a:solidFill>
          </p:spPr>
        </p:sp>
        <p:sp>
          <p:nvSpPr>
            <p:cNvPr id="35" name="TextBox 35"/>
            <p:cNvSpPr txBox="1"/>
            <p:nvPr/>
          </p:nvSpPr>
          <p:spPr>
            <a:xfrm>
              <a:off x="0" y="-38100"/>
              <a:ext cx="1812041" cy="235441"/>
            </a:xfrm>
            <a:prstGeom prst="rect">
              <a:avLst/>
            </a:prstGeom>
          </p:spPr>
          <p:txBody>
            <a:bodyPr lIns="50800" tIns="50800" rIns="50800" bIns="50800" rtlCol="0" anchor="ctr"/>
            <a:lstStyle/>
            <a:p>
              <a:pPr algn="ctr">
                <a:lnSpc>
                  <a:spcPts val="2660"/>
                </a:lnSpc>
              </a:pPr>
            </a:p>
          </p:txBody>
        </p:sp>
      </p:grpSp>
      <p:grpSp>
        <p:nvGrpSpPr>
          <p:cNvPr id="36" name="Group 36"/>
          <p:cNvGrpSpPr/>
          <p:nvPr/>
        </p:nvGrpSpPr>
        <p:grpSpPr>
          <a:xfrm>
            <a:off x="14913177" y="3069015"/>
            <a:ext cx="2058353" cy="2074485"/>
            <a:chOff x="0" y="0"/>
            <a:chExt cx="812800" cy="819170"/>
          </a:xfrm>
        </p:grpSpPr>
        <p:sp>
          <p:nvSpPr>
            <p:cNvPr id="37" name="Freeform 37"/>
            <p:cNvSpPr/>
            <p:nvPr/>
          </p:nvSpPr>
          <p:spPr>
            <a:xfrm>
              <a:off x="0" y="0"/>
              <a:ext cx="812800" cy="819170"/>
            </a:xfrm>
            <a:custGeom>
              <a:avLst/>
              <a:gdLst/>
              <a:ahLst/>
              <a:cxnLst/>
              <a:rect l="l" t="t" r="r" b="b"/>
              <a:pathLst>
                <a:path w="812800" h="819170">
                  <a:moveTo>
                    <a:pt x="0" y="0"/>
                  </a:moveTo>
                  <a:lnTo>
                    <a:pt x="812800" y="0"/>
                  </a:lnTo>
                  <a:lnTo>
                    <a:pt x="812800" y="819170"/>
                  </a:lnTo>
                  <a:lnTo>
                    <a:pt x="0" y="819170"/>
                  </a:lnTo>
                  <a:close/>
                </a:path>
              </a:pathLst>
            </a:custGeom>
            <a:blipFill>
              <a:blip r:embed="rId2"/>
              <a:stretch>
                <a:fillRect l="-391" r="-391"/>
              </a:stretch>
            </a:blipFill>
          </p:spPr>
        </p:sp>
      </p:grpSp>
      <p:grpSp>
        <p:nvGrpSpPr>
          <p:cNvPr id="38" name="Group 38"/>
          <p:cNvGrpSpPr/>
          <p:nvPr/>
        </p:nvGrpSpPr>
        <p:grpSpPr>
          <a:xfrm>
            <a:off x="7791148" y="7270124"/>
            <a:ext cx="1702093" cy="1826234"/>
            <a:chOff x="0" y="0"/>
            <a:chExt cx="812800" cy="872081"/>
          </a:xfrm>
        </p:grpSpPr>
        <p:sp>
          <p:nvSpPr>
            <p:cNvPr id="39" name="Freeform 39"/>
            <p:cNvSpPr/>
            <p:nvPr/>
          </p:nvSpPr>
          <p:spPr>
            <a:xfrm>
              <a:off x="0" y="0"/>
              <a:ext cx="812800" cy="872081"/>
            </a:xfrm>
            <a:custGeom>
              <a:avLst/>
              <a:gdLst/>
              <a:ahLst/>
              <a:cxnLst/>
              <a:rect l="l" t="t" r="r" b="b"/>
              <a:pathLst>
                <a:path w="812800" h="872081">
                  <a:moveTo>
                    <a:pt x="0" y="0"/>
                  </a:moveTo>
                  <a:lnTo>
                    <a:pt x="812800" y="0"/>
                  </a:lnTo>
                  <a:lnTo>
                    <a:pt x="812800" y="872081"/>
                  </a:lnTo>
                  <a:lnTo>
                    <a:pt x="0" y="872081"/>
                  </a:lnTo>
                  <a:close/>
                </a:path>
              </a:pathLst>
            </a:custGeom>
            <a:blipFill>
              <a:blip r:embed="rId3"/>
              <a:stretch>
                <a:fillRect l="-3646" r="-3646"/>
              </a:stretch>
            </a:blipFill>
          </p:spPr>
        </p:sp>
      </p:grpSp>
      <p:grpSp>
        <p:nvGrpSpPr>
          <p:cNvPr id="40" name="Group 40"/>
          <p:cNvGrpSpPr/>
          <p:nvPr/>
        </p:nvGrpSpPr>
        <p:grpSpPr>
          <a:xfrm>
            <a:off x="15352635" y="7190667"/>
            <a:ext cx="1702093" cy="1702093"/>
            <a:chOff x="0" y="0"/>
            <a:chExt cx="812800" cy="812800"/>
          </a:xfrm>
        </p:grpSpPr>
        <p:sp>
          <p:nvSpPr>
            <p:cNvPr id="41" name="Freeform 4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72565" r="-8840"/>
              </a:stretch>
            </a:blipFill>
          </p:spPr>
        </p:sp>
      </p:grpSp>
      <p:grpSp>
        <p:nvGrpSpPr>
          <p:cNvPr id="42" name="Group 42"/>
          <p:cNvGrpSpPr/>
          <p:nvPr/>
        </p:nvGrpSpPr>
        <p:grpSpPr>
          <a:xfrm>
            <a:off x="7441907" y="3092166"/>
            <a:ext cx="2051334" cy="2051334"/>
            <a:chOff x="0" y="0"/>
            <a:chExt cx="812800" cy="812800"/>
          </a:xfrm>
        </p:grpSpPr>
        <p:sp>
          <p:nvSpPr>
            <p:cNvPr id="43" name="Freeform 4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a:stretch>
            </a:blipFill>
          </p:spPr>
        </p:sp>
      </p:grpSp>
      <p:sp>
        <p:nvSpPr>
          <p:cNvPr id="44" name="TextBox 44"/>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5" name="TextBox 45"/>
          <p:cNvSpPr txBox="1"/>
          <p:nvPr/>
        </p:nvSpPr>
        <p:spPr>
          <a:xfrm>
            <a:off x="3379877" y="1987329"/>
            <a:ext cx="5195131"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（一）农业大数据分析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6" name="TextBox 46"/>
          <p:cNvSpPr txBox="1"/>
          <p:nvPr/>
        </p:nvSpPr>
        <p:spPr>
          <a:xfrm>
            <a:off x="10489714" y="1987329"/>
            <a:ext cx="5745387"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（二）智慧农业云平台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7" name="TextBox 47"/>
          <p:cNvSpPr txBox="1"/>
          <p:nvPr/>
        </p:nvSpPr>
        <p:spPr>
          <a:xfrm>
            <a:off x="3250965" y="6124478"/>
            <a:ext cx="5893035" cy="646661"/>
          </a:xfrm>
          <a:prstGeom prst="rect">
            <a:avLst/>
          </a:prstGeom>
        </p:spPr>
        <p:txBody>
          <a:bodyPr lIns="0" tIns="0" rIns="0" bIns="0" rtlCol="0" anchor="t">
            <a:spAutoFit/>
          </a:bodyPr>
          <a:lstStyle/>
          <a:p>
            <a:pPr algn="l">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（三）农业物联网（IoT）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8" name="TextBox 48"/>
          <p:cNvSpPr txBox="1"/>
          <p:nvPr/>
        </p:nvSpPr>
        <p:spPr>
          <a:xfrm>
            <a:off x="11538720" y="6012762"/>
            <a:ext cx="4056195"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(四)智能灌溉系统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9" name="TextBox 49"/>
          <p:cNvSpPr txBox="1"/>
          <p:nvPr/>
        </p:nvSpPr>
        <p:spPr>
          <a:xfrm>
            <a:off x="2634201" y="2796662"/>
            <a:ext cx="4711026" cy="3079115"/>
          </a:xfrm>
          <a:prstGeom prst="rect">
            <a:avLst/>
          </a:prstGeom>
        </p:spPr>
        <p:txBody>
          <a:bodyPr lIns="0" tIns="0" rIns="0" bIns="0" rtlCol="0" anchor="t">
            <a:spAutoFit/>
          </a:bodyPr>
          <a:lstStyle/>
          <a:p>
            <a:pPr marL="0" lvl="0" indent="0" algn="l">
              <a:lnSpc>
                <a:spcPts val="3430"/>
              </a:lnSpc>
              <a:spcBef>
                <a:spcPct val="0"/>
              </a:spcBef>
            </a:pPr>
            <a:r>
              <a:rPr lang="en-US" sz="2450"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rPr>
              <a:t>在农业大数据分析领域</a:t>
            </a:r>
            <a:r>
              <a:rPr lang="en-US" sz="2450" u="none" strike="noStrike"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rPr>
              <a:t>，通过分布在农田边缘或农场内部的计算节点，可以实时收集大量的农业数据。初步处理后，再传输到云端进行深度分析和挖掘，以发现农业生产中的规律和趋势，为农业生产提供科学决策支持。 </a:t>
            </a:r>
            <a:endParaRPr lang="en-US" sz="2450" u="none" strike="noStrike"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endParaRPr>
          </a:p>
        </p:txBody>
      </p:sp>
      <p:sp>
        <p:nvSpPr>
          <p:cNvPr id="50" name="TextBox 50"/>
          <p:cNvSpPr txBox="1"/>
          <p:nvPr/>
        </p:nvSpPr>
        <p:spPr>
          <a:xfrm>
            <a:off x="10091438" y="2796754"/>
            <a:ext cx="4727797" cy="2642870"/>
          </a:xfrm>
          <a:prstGeom prst="rect">
            <a:avLst/>
          </a:prstGeom>
        </p:spPr>
        <p:txBody>
          <a:bodyPr lIns="0" tIns="0" rIns="0" bIns="0" rtlCol="0" anchor="t">
            <a:spAutoFit/>
          </a:bodyPr>
          <a:lstStyle/>
          <a:p>
            <a:pPr marL="0" lvl="0" indent="0" algn="l">
              <a:lnSpc>
                <a:spcPts val="3435"/>
              </a:lnSpc>
              <a:spcBef>
                <a:spcPct val="0"/>
              </a:spcBef>
            </a:pPr>
            <a:r>
              <a:rPr lang="en-US" sz="2450"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rPr>
              <a:t>智慧农业云平台</a:t>
            </a:r>
            <a:r>
              <a:rPr lang="en-US" sz="2450" u="none" strike="noStrike"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rPr>
              <a:t>是基于云计算技术的农业信息化管理平台，通过集成和整合农业相关的数据、设备、人员和服务，实现农业生产全流程的数字化、智能化和可视化管理。 </a:t>
            </a:r>
            <a:endParaRPr lang="en-US" sz="2450" u="none" strike="noStrike" spc="169" dirty="0">
              <a:solidFill>
                <a:srgbClr val="000000"/>
              </a:solidFill>
              <a:latin typeface="幼圆" panose="02010509060101010101" charset="-122"/>
              <a:ea typeface="幼圆" panose="02010509060101010101" charset="-122"/>
              <a:cs typeface="幼圆" panose="02010509060101010101" charset="-122"/>
              <a:sym typeface="思源宋体" panose="02010600030101010101" charset="-122"/>
            </a:endParaRPr>
          </a:p>
        </p:txBody>
      </p:sp>
      <p:sp>
        <p:nvSpPr>
          <p:cNvPr id="51" name="TextBox 51"/>
          <p:cNvSpPr txBox="1"/>
          <p:nvPr/>
        </p:nvSpPr>
        <p:spPr>
          <a:xfrm>
            <a:off x="2634201" y="7004290"/>
            <a:ext cx="5088337" cy="2689225"/>
          </a:xfrm>
          <a:prstGeom prst="rect">
            <a:avLst/>
          </a:prstGeom>
        </p:spPr>
        <p:txBody>
          <a:bodyPr lIns="0" tIns="0" rIns="0" bIns="0" rtlCol="0" anchor="t">
            <a:spAutoFit/>
          </a:bodyPr>
          <a:lstStyle/>
          <a:p>
            <a:pPr marL="0" lvl="0" indent="0" algn="l">
              <a:lnSpc>
                <a:spcPts val="3495"/>
              </a:lnSpc>
              <a:spcBef>
                <a:spcPct val="0"/>
              </a:spcBef>
            </a:pPr>
            <a:r>
              <a:rPr lang="en-US" sz="2495" u="none" strike="noStrike" spc="172" dirty="0">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在农田中部署大量传感器和监测设备，这些设备将采集到的数据实时传输到边缘计算节点或本地服务器进行处理。云端前移减少了数据传输的延迟，使农民能够即时获取农田的实时状况，并作出相应决策。</a:t>
            </a:r>
            <a:r>
              <a:rPr lang="en-US" sz="2495" u="none" strike="noStrike" spc="172"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 </a:t>
            </a:r>
            <a:endParaRPr lang="en-US" sz="2495" u="none" strike="noStrike" spc="172"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52" name="TextBox 52"/>
          <p:cNvSpPr txBox="1"/>
          <p:nvPr/>
        </p:nvSpPr>
        <p:spPr>
          <a:xfrm>
            <a:off x="10146175" y="7004290"/>
            <a:ext cx="4727797" cy="2642870"/>
          </a:xfrm>
          <a:prstGeom prst="rect">
            <a:avLst/>
          </a:prstGeom>
        </p:spPr>
        <p:txBody>
          <a:bodyPr lIns="0" tIns="0" rIns="0" bIns="0" rtlCol="0" anchor="t">
            <a:spAutoFit/>
          </a:bodyPr>
          <a:lstStyle/>
          <a:p>
            <a:pPr marL="0" lvl="0" indent="0" algn="l">
              <a:lnSpc>
                <a:spcPts val="3435"/>
              </a:lnSpc>
              <a:spcBef>
                <a:spcPct val="0"/>
              </a:spcBef>
            </a:pPr>
            <a:r>
              <a:rPr lang="en-US" sz="2495" spc="172" dirty="0" err="1">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智能灌溉系统通过安装</a:t>
            </a:r>
            <a:r>
              <a:rPr lang="en-US" sz="2495" u="none" strike="noStrike" spc="172" dirty="0" err="1">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在农田中的传感器和控制器，实时监测土壤湿度、作物需水量等参数，将数据传输到云端进行处理和分析</a:t>
            </a:r>
            <a:r>
              <a:rPr lang="en-US" sz="2495" u="none" strike="noStrike" spc="172" dirty="0">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 ，</a:t>
            </a:r>
            <a:r>
              <a:rPr lang="en-US" sz="2495" u="none" strike="noStrike" spc="172" dirty="0" err="1">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并根据这些数据自动调节灌溉水量和灌溉时间</a:t>
            </a:r>
            <a:r>
              <a:rPr lang="en-US" sz="2495" u="none" strike="noStrike" spc="172" dirty="0">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 </a:t>
            </a:r>
            <a:endParaRPr lang="en-US" sz="2495" u="none" strike="noStrike" spc="172" dirty="0">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endParaRPr>
          </a:p>
        </p:txBody>
      </p:sp>
      <p:sp>
        <p:nvSpPr>
          <p:cNvPr id="53" name="TextBox 53"/>
          <p:cNvSpPr txBox="1"/>
          <p:nvPr/>
        </p:nvSpPr>
        <p:spPr>
          <a:xfrm>
            <a:off x="550616" y="2309518"/>
            <a:ext cx="1258094" cy="6958813"/>
          </a:xfrm>
          <a:prstGeom prst="rect">
            <a:avLst/>
          </a:prstGeom>
        </p:spPr>
        <p:txBody>
          <a:bodyPr lIns="0" tIns="0" rIns="0" bIns="0" rtlCol="0" anchor="t">
            <a:spAutoFit/>
          </a:bodyPr>
          <a:lstStyle/>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科</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技</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赋</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spcBef>
                <a:spcPct val="0"/>
              </a:spcBef>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能</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0788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2307882" y="2633990"/>
            <a:ext cx="7362043" cy="3254947"/>
            <a:chOff x="0" y="0"/>
            <a:chExt cx="1938974" cy="857270"/>
          </a:xfrm>
        </p:grpSpPr>
        <p:sp>
          <p:nvSpPr>
            <p:cNvPr id="13" name="Freeform 13"/>
            <p:cNvSpPr/>
            <p:nvPr/>
          </p:nvSpPr>
          <p:spPr>
            <a:xfrm>
              <a:off x="0" y="0"/>
              <a:ext cx="1938974" cy="857270"/>
            </a:xfrm>
            <a:custGeom>
              <a:avLst/>
              <a:gdLst/>
              <a:ahLst/>
              <a:cxnLst/>
              <a:rect l="l" t="t" r="r" b="b"/>
              <a:pathLst>
                <a:path w="1938974" h="857270">
                  <a:moveTo>
                    <a:pt x="0" y="0"/>
                  </a:moveTo>
                  <a:lnTo>
                    <a:pt x="1938974" y="0"/>
                  </a:lnTo>
                  <a:lnTo>
                    <a:pt x="1938974" y="857270"/>
                  </a:lnTo>
                  <a:lnTo>
                    <a:pt x="0" y="857270"/>
                  </a:lnTo>
                  <a:close/>
                </a:path>
              </a:pathLst>
            </a:custGeom>
            <a:solidFill>
              <a:srgbClr val="FFFFFF"/>
            </a:solidFill>
            <a:ln cap="sq">
              <a:noFill/>
              <a:prstDash val="solid"/>
              <a:miter/>
            </a:ln>
          </p:spPr>
        </p:sp>
        <p:sp>
          <p:nvSpPr>
            <p:cNvPr id="14" name="TextBox 14"/>
            <p:cNvSpPr txBox="1"/>
            <p:nvPr/>
          </p:nvSpPr>
          <p:spPr>
            <a:xfrm>
              <a:off x="0" y="-38100"/>
              <a:ext cx="1938974" cy="89537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9874335" y="2509543"/>
            <a:ext cx="7384965" cy="3379394"/>
            <a:chOff x="0" y="0"/>
            <a:chExt cx="1945011" cy="890046"/>
          </a:xfrm>
        </p:grpSpPr>
        <p:sp>
          <p:nvSpPr>
            <p:cNvPr id="16" name="Freeform 16"/>
            <p:cNvSpPr/>
            <p:nvPr/>
          </p:nvSpPr>
          <p:spPr>
            <a:xfrm>
              <a:off x="0" y="0"/>
              <a:ext cx="1945012" cy="890046"/>
            </a:xfrm>
            <a:custGeom>
              <a:avLst/>
              <a:gdLst/>
              <a:ahLst/>
              <a:cxnLst/>
              <a:rect l="l" t="t" r="r" b="b"/>
              <a:pathLst>
                <a:path w="1945012" h="890046">
                  <a:moveTo>
                    <a:pt x="37740" y="0"/>
                  </a:moveTo>
                  <a:lnTo>
                    <a:pt x="1907271" y="0"/>
                  </a:lnTo>
                  <a:cubicBezTo>
                    <a:pt x="1917281" y="0"/>
                    <a:pt x="1926880" y="3976"/>
                    <a:pt x="1933958" y="11054"/>
                  </a:cubicBezTo>
                  <a:cubicBezTo>
                    <a:pt x="1941035" y="18131"/>
                    <a:pt x="1945012" y="27731"/>
                    <a:pt x="1945012" y="37740"/>
                  </a:cubicBezTo>
                  <a:lnTo>
                    <a:pt x="1945012" y="852306"/>
                  </a:lnTo>
                  <a:cubicBezTo>
                    <a:pt x="1945012" y="873149"/>
                    <a:pt x="1928115" y="890046"/>
                    <a:pt x="1907271" y="890046"/>
                  </a:cubicBezTo>
                  <a:lnTo>
                    <a:pt x="37740" y="890046"/>
                  </a:lnTo>
                  <a:cubicBezTo>
                    <a:pt x="16897" y="890046"/>
                    <a:pt x="0" y="873149"/>
                    <a:pt x="0" y="852306"/>
                  </a:cubicBezTo>
                  <a:lnTo>
                    <a:pt x="0" y="37740"/>
                  </a:lnTo>
                  <a:cubicBezTo>
                    <a:pt x="0" y="16897"/>
                    <a:pt x="16897" y="0"/>
                    <a:pt x="37740" y="0"/>
                  </a:cubicBezTo>
                  <a:close/>
                </a:path>
              </a:pathLst>
            </a:custGeom>
            <a:solidFill>
              <a:srgbClr val="FFFFFF"/>
            </a:solidFill>
          </p:spPr>
        </p:sp>
        <p:sp>
          <p:nvSpPr>
            <p:cNvPr id="17" name="TextBox 17"/>
            <p:cNvSpPr txBox="1"/>
            <p:nvPr/>
          </p:nvSpPr>
          <p:spPr>
            <a:xfrm>
              <a:off x="0" y="-38100"/>
              <a:ext cx="1945011" cy="928146"/>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a:off x="2284960" y="6575318"/>
            <a:ext cx="7384965" cy="3235818"/>
            <a:chOff x="0" y="0"/>
            <a:chExt cx="1945011" cy="852232"/>
          </a:xfrm>
        </p:grpSpPr>
        <p:sp>
          <p:nvSpPr>
            <p:cNvPr id="19" name="Freeform 19"/>
            <p:cNvSpPr/>
            <p:nvPr/>
          </p:nvSpPr>
          <p:spPr>
            <a:xfrm>
              <a:off x="0" y="0"/>
              <a:ext cx="1945012" cy="852232"/>
            </a:xfrm>
            <a:custGeom>
              <a:avLst/>
              <a:gdLst/>
              <a:ahLst/>
              <a:cxnLst/>
              <a:rect l="l" t="t" r="r" b="b"/>
              <a:pathLst>
                <a:path w="1945012" h="852232">
                  <a:moveTo>
                    <a:pt x="37740" y="0"/>
                  </a:moveTo>
                  <a:lnTo>
                    <a:pt x="1907271" y="0"/>
                  </a:lnTo>
                  <a:cubicBezTo>
                    <a:pt x="1917281" y="0"/>
                    <a:pt x="1926880" y="3976"/>
                    <a:pt x="1933958" y="11054"/>
                  </a:cubicBezTo>
                  <a:cubicBezTo>
                    <a:pt x="1941035" y="18131"/>
                    <a:pt x="1945012" y="27731"/>
                    <a:pt x="1945012" y="37740"/>
                  </a:cubicBezTo>
                  <a:lnTo>
                    <a:pt x="1945012" y="814492"/>
                  </a:lnTo>
                  <a:cubicBezTo>
                    <a:pt x="1945012" y="835335"/>
                    <a:pt x="1928115" y="852232"/>
                    <a:pt x="1907271" y="852232"/>
                  </a:cubicBezTo>
                  <a:lnTo>
                    <a:pt x="37740" y="852232"/>
                  </a:lnTo>
                  <a:cubicBezTo>
                    <a:pt x="16897" y="852232"/>
                    <a:pt x="0" y="835335"/>
                    <a:pt x="0" y="814492"/>
                  </a:cubicBezTo>
                  <a:lnTo>
                    <a:pt x="0" y="37740"/>
                  </a:lnTo>
                  <a:cubicBezTo>
                    <a:pt x="0" y="16897"/>
                    <a:pt x="16897" y="0"/>
                    <a:pt x="37740" y="0"/>
                  </a:cubicBezTo>
                  <a:close/>
                </a:path>
              </a:pathLst>
            </a:custGeom>
            <a:solidFill>
              <a:srgbClr val="FFFFFF"/>
            </a:solidFill>
          </p:spPr>
        </p:sp>
        <p:sp>
          <p:nvSpPr>
            <p:cNvPr id="20" name="TextBox 20"/>
            <p:cNvSpPr txBox="1"/>
            <p:nvPr/>
          </p:nvSpPr>
          <p:spPr>
            <a:xfrm>
              <a:off x="0" y="-38100"/>
              <a:ext cx="1945011" cy="890332"/>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9828475" y="6575318"/>
            <a:ext cx="7430825" cy="3235818"/>
            <a:chOff x="0" y="0"/>
            <a:chExt cx="1957090" cy="852232"/>
          </a:xfrm>
        </p:grpSpPr>
        <p:sp>
          <p:nvSpPr>
            <p:cNvPr id="22" name="Freeform 22"/>
            <p:cNvSpPr/>
            <p:nvPr/>
          </p:nvSpPr>
          <p:spPr>
            <a:xfrm>
              <a:off x="0" y="0"/>
              <a:ext cx="1957090" cy="852232"/>
            </a:xfrm>
            <a:custGeom>
              <a:avLst/>
              <a:gdLst/>
              <a:ahLst/>
              <a:cxnLst/>
              <a:rect l="l" t="t" r="r" b="b"/>
              <a:pathLst>
                <a:path w="1957090" h="852232">
                  <a:moveTo>
                    <a:pt x="37507" y="0"/>
                  </a:moveTo>
                  <a:lnTo>
                    <a:pt x="1919582" y="0"/>
                  </a:lnTo>
                  <a:cubicBezTo>
                    <a:pt x="1940297" y="0"/>
                    <a:pt x="1957090" y="16793"/>
                    <a:pt x="1957090" y="37507"/>
                  </a:cubicBezTo>
                  <a:lnTo>
                    <a:pt x="1957090" y="814725"/>
                  </a:lnTo>
                  <a:cubicBezTo>
                    <a:pt x="1957090" y="824672"/>
                    <a:pt x="1953138" y="834212"/>
                    <a:pt x="1946104" y="841246"/>
                  </a:cubicBezTo>
                  <a:cubicBezTo>
                    <a:pt x="1939070" y="848280"/>
                    <a:pt x="1929530" y="852232"/>
                    <a:pt x="1919582" y="852232"/>
                  </a:cubicBezTo>
                  <a:lnTo>
                    <a:pt x="37507" y="852232"/>
                  </a:lnTo>
                  <a:cubicBezTo>
                    <a:pt x="16793" y="852232"/>
                    <a:pt x="0" y="835439"/>
                    <a:pt x="0" y="814725"/>
                  </a:cubicBezTo>
                  <a:lnTo>
                    <a:pt x="0" y="37507"/>
                  </a:lnTo>
                  <a:cubicBezTo>
                    <a:pt x="0" y="16793"/>
                    <a:pt x="16793" y="0"/>
                    <a:pt x="37507" y="0"/>
                  </a:cubicBezTo>
                  <a:close/>
                </a:path>
              </a:pathLst>
            </a:custGeom>
            <a:solidFill>
              <a:srgbClr val="FFFFFF"/>
            </a:solidFill>
          </p:spPr>
        </p:sp>
        <p:sp>
          <p:nvSpPr>
            <p:cNvPr id="23" name="TextBox 23"/>
            <p:cNvSpPr txBox="1"/>
            <p:nvPr/>
          </p:nvSpPr>
          <p:spPr>
            <a:xfrm>
              <a:off x="0" y="-38100"/>
              <a:ext cx="1957090" cy="890332"/>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a:off x="2808821" y="1902746"/>
            <a:ext cx="6509799" cy="892028"/>
            <a:chOff x="0" y="0"/>
            <a:chExt cx="1714515" cy="234938"/>
          </a:xfrm>
        </p:grpSpPr>
        <p:sp>
          <p:nvSpPr>
            <p:cNvPr id="25" name="Freeform 25"/>
            <p:cNvSpPr/>
            <p:nvPr/>
          </p:nvSpPr>
          <p:spPr>
            <a:xfrm>
              <a:off x="0" y="0"/>
              <a:ext cx="1714515" cy="234938"/>
            </a:xfrm>
            <a:custGeom>
              <a:avLst/>
              <a:gdLst/>
              <a:ahLst/>
              <a:cxnLst/>
              <a:rect l="l" t="t" r="r" b="b"/>
              <a:pathLst>
                <a:path w="1714515" h="234938">
                  <a:moveTo>
                    <a:pt x="60653" y="0"/>
                  </a:moveTo>
                  <a:lnTo>
                    <a:pt x="1653862" y="0"/>
                  </a:lnTo>
                  <a:cubicBezTo>
                    <a:pt x="1669948" y="0"/>
                    <a:pt x="1685376" y="6390"/>
                    <a:pt x="1696750" y="17765"/>
                  </a:cubicBezTo>
                  <a:cubicBezTo>
                    <a:pt x="1708125" y="29139"/>
                    <a:pt x="1714515" y="44567"/>
                    <a:pt x="1714515" y="60653"/>
                  </a:cubicBezTo>
                  <a:lnTo>
                    <a:pt x="1714515" y="174285"/>
                  </a:lnTo>
                  <a:cubicBezTo>
                    <a:pt x="1714515" y="190371"/>
                    <a:pt x="1708125" y="205798"/>
                    <a:pt x="1696750" y="217173"/>
                  </a:cubicBezTo>
                  <a:cubicBezTo>
                    <a:pt x="1685376" y="228547"/>
                    <a:pt x="1669948" y="234938"/>
                    <a:pt x="1653862" y="234938"/>
                  </a:cubicBezTo>
                  <a:lnTo>
                    <a:pt x="60653" y="234938"/>
                  </a:lnTo>
                  <a:cubicBezTo>
                    <a:pt x="44567" y="234938"/>
                    <a:pt x="29139" y="228547"/>
                    <a:pt x="17765" y="217173"/>
                  </a:cubicBezTo>
                  <a:cubicBezTo>
                    <a:pt x="6390" y="205798"/>
                    <a:pt x="0" y="190371"/>
                    <a:pt x="0" y="174285"/>
                  </a:cubicBezTo>
                  <a:lnTo>
                    <a:pt x="0" y="60653"/>
                  </a:lnTo>
                  <a:cubicBezTo>
                    <a:pt x="0" y="44567"/>
                    <a:pt x="6390" y="29139"/>
                    <a:pt x="17765" y="17765"/>
                  </a:cubicBezTo>
                  <a:cubicBezTo>
                    <a:pt x="29139" y="6390"/>
                    <a:pt x="44567" y="0"/>
                    <a:pt x="60653" y="0"/>
                  </a:cubicBezTo>
                  <a:close/>
                </a:path>
              </a:pathLst>
            </a:custGeom>
            <a:solidFill>
              <a:srgbClr val="26611B"/>
            </a:solidFill>
          </p:spPr>
        </p:sp>
        <p:sp>
          <p:nvSpPr>
            <p:cNvPr id="26" name="TextBox 26"/>
            <p:cNvSpPr txBox="1"/>
            <p:nvPr/>
          </p:nvSpPr>
          <p:spPr>
            <a:xfrm>
              <a:off x="0" y="-38100"/>
              <a:ext cx="1714515" cy="273038"/>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a:off x="10112490" y="1974120"/>
            <a:ext cx="6859040" cy="749280"/>
            <a:chOff x="0" y="0"/>
            <a:chExt cx="1806496" cy="197341"/>
          </a:xfrm>
        </p:grpSpPr>
        <p:sp>
          <p:nvSpPr>
            <p:cNvPr id="28" name="Freeform 28"/>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a:ln cap="rnd">
              <a:noFill/>
              <a:prstDash val="solid"/>
              <a:round/>
            </a:ln>
          </p:spPr>
        </p:sp>
        <p:sp>
          <p:nvSpPr>
            <p:cNvPr id="29" name="TextBox 29"/>
            <p:cNvSpPr txBox="1"/>
            <p:nvPr/>
          </p:nvSpPr>
          <p:spPr>
            <a:xfrm>
              <a:off x="0" y="-38100"/>
              <a:ext cx="1806496" cy="235441"/>
            </a:xfrm>
            <a:prstGeom prst="rect">
              <a:avLst/>
            </a:prstGeom>
          </p:spPr>
          <p:txBody>
            <a:bodyPr lIns="50800" tIns="50800" rIns="50800" bIns="50800" rtlCol="0" anchor="ctr"/>
            <a:lstStyle/>
            <a:p>
              <a:pPr marL="0" lvl="0" indent="0" algn="ctr">
                <a:lnSpc>
                  <a:spcPts val="2660"/>
                </a:lnSpc>
                <a:spcBef>
                  <a:spcPct val="0"/>
                </a:spcBef>
              </a:pPr>
            </a:p>
          </p:txBody>
        </p:sp>
      </p:grpSp>
      <p:grpSp>
        <p:nvGrpSpPr>
          <p:cNvPr id="30" name="Group 30"/>
          <p:cNvGrpSpPr/>
          <p:nvPr/>
        </p:nvGrpSpPr>
        <p:grpSpPr>
          <a:xfrm>
            <a:off x="2634201" y="6111269"/>
            <a:ext cx="6859040" cy="749280"/>
            <a:chOff x="0" y="0"/>
            <a:chExt cx="1806496" cy="197341"/>
          </a:xfrm>
        </p:grpSpPr>
        <p:sp>
          <p:nvSpPr>
            <p:cNvPr id="31" name="Freeform 31"/>
            <p:cNvSpPr/>
            <p:nvPr/>
          </p:nvSpPr>
          <p:spPr>
            <a:xfrm>
              <a:off x="0" y="0"/>
              <a:ext cx="1806496" cy="197341"/>
            </a:xfrm>
            <a:custGeom>
              <a:avLst/>
              <a:gdLst/>
              <a:ahLst/>
              <a:cxnLst/>
              <a:rect l="l" t="t" r="r" b="b"/>
              <a:pathLst>
                <a:path w="1806496" h="197341">
                  <a:moveTo>
                    <a:pt x="57565" y="0"/>
                  </a:moveTo>
                  <a:lnTo>
                    <a:pt x="1748932" y="0"/>
                  </a:lnTo>
                  <a:cubicBezTo>
                    <a:pt x="1780724" y="0"/>
                    <a:pt x="1806496" y="25773"/>
                    <a:pt x="1806496" y="57565"/>
                  </a:cubicBezTo>
                  <a:lnTo>
                    <a:pt x="1806496" y="139777"/>
                  </a:lnTo>
                  <a:cubicBezTo>
                    <a:pt x="1806496" y="155044"/>
                    <a:pt x="1800431" y="169685"/>
                    <a:pt x="1789636" y="180481"/>
                  </a:cubicBezTo>
                  <a:cubicBezTo>
                    <a:pt x="1778840" y="191276"/>
                    <a:pt x="1764199" y="197341"/>
                    <a:pt x="1748932" y="197341"/>
                  </a:cubicBezTo>
                  <a:lnTo>
                    <a:pt x="57565" y="197341"/>
                  </a:lnTo>
                  <a:cubicBezTo>
                    <a:pt x="42298" y="197341"/>
                    <a:pt x="27656" y="191276"/>
                    <a:pt x="16860" y="180481"/>
                  </a:cubicBezTo>
                  <a:cubicBezTo>
                    <a:pt x="6065" y="169685"/>
                    <a:pt x="0" y="155044"/>
                    <a:pt x="0" y="139777"/>
                  </a:cubicBezTo>
                  <a:lnTo>
                    <a:pt x="0" y="57565"/>
                  </a:lnTo>
                  <a:cubicBezTo>
                    <a:pt x="0" y="42298"/>
                    <a:pt x="6065" y="27656"/>
                    <a:pt x="16860" y="16860"/>
                  </a:cubicBezTo>
                  <a:cubicBezTo>
                    <a:pt x="27656" y="6065"/>
                    <a:pt x="42298" y="0"/>
                    <a:pt x="57565" y="0"/>
                  </a:cubicBezTo>
                  <a:close/>
                </a:path>
              </a:pathLst>
            </a:custGeom>
            <a:solidFill>
              <a:srgbClr val="26611B"/>
            </a:solidFill>
          </p:spPr>
        </p:sp>
        <p:sp>
          <p:nvSpPr>
            <p:cNvPr id="32" name="TextBox 32"/>
            <p:cNvSpPr txBox="1"/>
            <p:nvPr/>
          </p:nvSpPr>
          <p:spPr>
            <a:xfrm>
              <a:off x="0" y="-38100"/>
              <a:ext cx="1806496" cy="235441"/>
            </a:xfrm>
            <a:prstGeom prst="rect">
              <a:avLst/>
            </a:prstGeom>
          </p:spPr>
          <p:txBody>
            <a:bodyPr lIns="50800" tIns="50800" rIns="50800" bIns="50800" rtlCol="0" anchor="ctr"/>
            <a:lstStyle/>
            <a:p>
              <a:pPr algn="ctr">
                <a:lnSpc>
                  <a:spcPts val="2660"/>
                </a:lnSpc>
              </a:pPr>
            </a:p>
          </p:txBody>
        </p:sp>
      </p:grpSp>
      <p:grpSp>
        <p:nvGrpSpPr>
          <p:cNvPr id="33" name="Group 33"/>
          <p:cNvGrpSpPr/>
          <p:nvPr/>
        </p:nvGrpSpPr>
        <p:grpSpPr>
          <a:xfrm>
            <a:off x="10091438" y="6003237"/>
            <a:ext cx="6880093" cy="749280"/>
            <a:chOff x="0" y="0"/>
            <a:chExt cx="1812041" cy="197341"/>
          </a:xfrm>
        </p:grpSpPr>
        <p:sp>
          <p:nvSpPr>
            <p:cNvPr id="34" name="Freeform 34"/>
            <p:cNvSpPr/>
            <p:nvPr/>
          </p:nvSpPr>
          <p:spPr>
            <a:xfrm>
              <a:off x="0" y="0"/>
              <a:ext cx="1812041" cy="197341"/>
            </a:xfrm>
            <a:custGeom>
              <a:avLst/>
              <a:gdLst/>
              <a:ahLst/>
              <a:cxnLst/>
              <a:rect l="l" t="t" r="r" b="b"/>
              <a:pathLst>
                <a:path w="1812041" h="197341">
                  <a:moveTo>
                    <a:pt x="57388" y="0"/>
                  </a:moveTo>
                  <a:lnTo>
                    <a:pt x="1754653" y="0"/>
                  </a:lnTo>
                  <a:cubicBezTo>
                    <a:pt x="1786347" y="0"/>
                    <a:pt x="1812041" y="25694"/>
                    <a:pt x="1812041" y="57388"/>
                  </a:cubicBezTo>
                  <a:lnTo>
                    <a:pt x="1812041" y="139953"/>
                  </a:lnTo>
                  <a:cubicBezTo>
                    <a:pt x="1812041" y="155173"/>
                    <a:pt x="1805995" y="169770"/>
                    <a:pt x="1795232" y="180533"/>
                  </a:cubicBezTo>
                  <a:cubicBezTo>
                    <a:pt x="1784470" y="191295"/>
                    <a:pt x="1769873" y="197341"/>
                    <a:pt x="1754653" y="197341"/>
                  </a:cubicBezTo>
                  <a:lnTo>
                    <a:pt x="57388" y="197341"/>
                  </a:lnTo>
                  <a:cubicBezTo>
                    <a:pt x="42168" y="197341"/>
                    <a:pt x="27571" y="191295"/>
                    <a:pt x="16809" y="180533"/>
                  </a:cubicBezTo>
                  <a:cubicBezTo>
                    <a:pt x="6046" y="169770"/>
                    <a:pt x="0" y="155173"/>
                    <a:pt x="0" y="139953"/>
                  </a:cubicBezTo>
                  <a:lnTo>
                    <a:pt x="0" y="57388"/>
                  </a:lnTo>
                  <a:cubicBezTo>
                    <a:pt x="0" y="42168"/>
                    <a:pt x="6046" y="27571"/>
                    <a:pt x="16809" y="16809"/>
                  </a:cubicBezTo>
                  <a:cubicBezTo>
                    <a:pt x="27571" y="6046"/>
                    <a:pt x="42168" y="0"/>
                    <a:pt x="57388" y="0"/>
                  </a:cubicBezTo>
                  <a:close/>
                </a:path>
              </a:pathLst>
            </a:custGeom>
            <a:solidFill>
              <a:srgbClr val="26611B"/>
            </a:solidFill>
          </p:spPr>
        </p:sp>
        <p:sp>
          <p:nvSpPr>
            <p:cNvPr id="35" name="TextBox 35"/>
            <p:cNvSpPr txBox="1"/>
            <p:nvPr/>
          </p:nvSpPr>
          <p:spPr>
            <a:xfrm>
              <a:off x="0" y="-38100"/>
              <a:ext cx="1812041" cy="235441"/>
            </a:xfrm>
            <a:prstGeom prst="rect">
              <a:avLst/>
            </a:prstGeom>
          </p:spPr>
          <p:txBody>
            <a:bodyPr lIns="50800" tIns="50800" rIns="50800" bIns="50800" rtlCol="0" anchor="ctr"/>
            <a:lstStyle/>
            <a:p>
              <a:pPr algn="ctr">
                <a:lnSpc>
                  <a:spcPts val="2660"/>
                </a:lnSpc>
              </a:pPr>
            </a:p>
          </p:txBody>
        </p:sp>
      </p:grpSp>
      <p:grpSp>
        <p:nvGrpSpPr>
          <p:cNvPr id="36" name="Group 36"/>
          <p:cNvGrpSpPr/>
          <p:nvPr/>
        </p:nvGrpSpPr>
        <p:grpSpPr>
          <a:xfrm>
            <a:off x="15085152" y="3069015"/>
            <a:ext cx="1969576" cy="1969576"/>
            <a:chOff x="0" y="0"/>
            <a:chExt cx="812800" cy="812800"/>
          </a:xfrm>
        </p:grpSpPr>
        <p:sp>
          <p:nvSpPr>
            <p:cNvPr id="37" name="Freeform 3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l="-26036" r="-26036"/>
              </a:stretch>
            </a:blipFill>
          </p:spPr>
        </p:sp>
      </p:grpSp>
      <p:grpSp>
        <p:nvGrpSpPr>
          <p:cNvPr id="38" name="Group 38"/>
          <p:cNvGrpSpPr/>
          <p:nvPr/>
        </p:nvGrpSpPr>
        <p:grpSpPr>
          <a:xfrm>
            <a:off x="7524448" y="7190667"/>
            <a:ext cx="1968793" cy="1968793"/>
            <a:chOff x="0" y="0"/>
            <a:chExt cx="812800" cy="812800"/>
          </a:xfrm>
        </p:grpSpPr>
        <p:sp>
          <p:nvSpPr>
            <p:cNvPr id="39" name="Freeform 3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16699" r="-16699"/>
              </a:stretch>
            </a:blipFill>
          </p:spPr>
        </p:sp>
      </p:grpSp>
      <p:grpSp>
        <p:nvGrpSpPr>
          <p:cNvPr id="40" name="Group 40"/>
          <p:cNvGrpSpPr/>
          <p:nvPr/>
        </p:nvGrpSpPr>
        <p:grpSpPr>
          <a:xfrm>
            <a:off x="15180951" y="7190667"/>
            <a:ext cx="1873777" cy="1873777"/>
            <a:chOff x="0" y="0"/>
            <a:chExt cx="812800" cy="812800"/>
          </a:xfrm>
        </p:grpSpPr>
        <p:sp>
          <p:nvSpPr>
            <p:cNvPr id="41" name="Freeform 4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18143" r="-18143"/>
              </a:stretch>
            </a:blipFill>
          </p:spPr>
        </p:sp>
      </p:grpSp>
      <p:grpSp>
        <p:nvGrpSpPr>
          <p:cNvPr id="42" name="Group 42"/>
          <p:cNvGrpSpPr/>
          <p:nvPr/>
        </p:nvGrpSpPr>
        <p:grpSpPr>
          <a:xfrm>
            <a:off x="7441907" y="3069015"/>
            <a:ext cx="2051334" cy="2074485"/>
            <a:chOff x="0" y="0"/>
            <a:chExt cx="979573" cy="990628"/>
          </a:xfrm>
        </p:grpSpPr>
        <p:sp>
          <p:nvSpPr>
            <p:cNvPr id="43" name="Freeform 43"/>
            <p:cNvSpPr/>
            <p:nvPr/>
          </p:nvSpPr>
          <p:spPr>
            <a:xfrm>
              <a:off x="0" y="0"/>
              <a:ext cx="979573" cy="990628"/>
            </a:xfrm>
            <a:custGeom>
              <a:avLst/>
              <a:gdLst/>
              <a:ahLst/>
              <a:cxnLst/>
              <a:rect l="l" t="t" r="r" b="b"/>
              <a:pathLst>
                <a:path w="979573" h="990628">
                  <a:moveTo>
                    <a:pt x="0" y="0"/>
                  </a:moveTo>
                  <a:lnTo>
                    <a:pt x="979573" y="0"/>
                  </a:lnTo>
                  <a:lnTo>
                    <a:pt x="979573" y="990628"/>
                  </a:lnTo>
                  <a:lnTo>
                    <a:pt x="0" y="990628"/>
                  </a:lnTo>
                  <a:close/>
                </a:path>
              </a:pathLst>
            </a:custGeom>
            <a:blipFill>
              <a:blip r:embed="rId5"/>
              <a:stretch>
                <a:fillRect l="-25846" r="-25846"/>
              </a:stretch>
            </a:blipFill>
          </p:spPr>
        </p:sp>
      </p:grpSp>
      <p:sp>
        <p:nvSpPr>
          <p:cNvPr id="44" name="TextBox 44"/>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a:t>
            </a:r>
            <a:endPar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5" name="TextBox 45"/>
          <p:cNvSpPr txBox="1"/>
          <p:nvPr/>
        </p:nvSpPr>
        <p:spPr>
          <a:xfrm>
            <a:off x="3095381" y="1987329"/>
            <a:ext cx="5764123"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（五）无人机植保与监测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6" name="TextBox 46"/>
          <p:cNvSpPr txBox="1"/>
          <p:nvPr/>
        </p:nvSpPr>
        <p:spPr>
          <a:xfrm>
            <a:off x="10489714" y="1987329"/>
            <a:ext cx="5745387"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（六）农机自动驾驶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7" name="TextBox 47"/>
          <p:cNvSpPr txBox="1"/>
          <p:nvPr/>
        </p:nvSpPr>
        <p:spPr>
          <a:xfrm>
            <a:off x="3600206" y="6124478"/>
            <a:ext cx="5893035" cy="646661"/>
          </a:xfrm>
          <a:prstGeom prst="rect">
            <a:avLst/>
          </a:prstGeom>
        </p:spPr>
        <p:txBody>
          <a:bodyPr lIns="0" tIns="0" rIns="0" bIns="0" rtlCol="0" anchor="t">
            <a:spAutoFit/>
          </a:bodyPr>
          <a:lstStyle/>
          <a:p>
            <a:pPr algn="l">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（七）精细化种养殖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8" name="TextBox 48"/>
          <p:cNvSpPr txBox="1"/>
          <p:nvPr/>
        </p:nvSpPr>
        <p:spPr>
          <a:xfrm>
            <a:off x="10671194" y="6012762"/>
            <a:ext cx="5720580" cy="646661"/>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(八)农业电商与供应链管理  </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9" name="TextBox 49"/>
          <p:cNvSpPr txBox="1"/>
          <p:nvPr/>
        </p:nvSpPr>
        <p:spPr>
          <a:xfrm>
            <a:off x="2633980" y="2796540"/>
            <a:ext cx="4958715" cy="3079115"/>
          </a:xfrm>
          <a:prstGeom prst="rect">
            <a:avLst/>
          </a:prstGeom>
        </p:spPr>
        <p:txBody>
          <a:bodyPr wrap="square" lIns="0" tIns="0" rIns="0" bIns="0" rtlCol="0" anchor="t">
            <a:spAutoFit/>
          </a:bodyPr>
          <a:lstStyle/>
          <a:p>
            <a:pPr marL="0" lvl="0" indent="0" algn="l">
              <a:lnSpc>
                <a:spcPts val="3430"/>
              </a:lnSpc>
              <a:spcBef>
                <a:spcPct val="0"/>
              </a:spcBef>
            </a:pPr>
            <a:r>
              <a:rPr lang="en-US" sz="2495"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利用无人机进行农田巡查和作物生长监测时，可以确保数据的实时传输和处理。无人机将</a:t>
            </a:r>
            <a:r>
              <a:rPr lang="en-US" sz="2495" u="none" strike="noStrike"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实时拍摄的图片和视频传输到本地处理单元进行分析，快速识别病虫害情况并调整作业方案，帮助农民及时发现问题并采取措施。</a:t>
            </a:r>
            <a:endParaRPr lang="en-US" sz="2450" u="none" strike="noStrike" spc="169">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50" name="TextBox 50"/>
          <p:cNvSpPr txBox="1"/>
          <p:nvPr/>
        </p:nvSpPr>
        <p:spPr>
          <a:xfrm>
            <a:off x="10091420" y="2796540"/>
            <a:ext cx="4958080" cy="3083560"/>
          </a:xfrm>
          <a:prstGeom prst="rect">
            <a:avLst/>
          </a:prstGeom>
        </p:spPr>
        <p:txBody>
          <a:bodyPr wrap="square" lIns="0" tIns="0" rIns="0" bIns="0" rtlCol="0" anchor="t">
            <a:spAutoFit/>
          </a:bodyPr>
          <a:lstStyle/>
          <a:p>
            <a:pPr marL="0" lvl="0" indent="0" algn="l">
              <a:lnSpc>
                <a:spcPts val="3435"/>
              </a:lnSpc>
              <a:spcBef>
                <a:spcPct val="0"/>
              </a:spcBef>
            </a:pPr>
            <a:r>
              <a:rPr lang="en-US" sz="2495"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在</a:t>
            </a:r>
            <a:r>
              <a:rPr lang="en-US" sz="2495" u="none" strike="noStrike"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农机自动驾驶系统中，可以实现农机与农田环境的实时交互和精准控制。通过集成卫星导航、摄像头和传感器等设备，农机可以自动规划作业路径、调整作业速度和深度，并实时传输作业数据到云端进行存储和分析。 </a:t>
            </a:r>
            <a:endParaRPr lang="en-US" sz="2455" u="none" strike="noStrike" spc="169">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51" name="TextBox 51"/>
          <p:cNvSpPr txBox="1"/>
          <p:nvPr/>
        </p:nvSpPr>
        <p:spPr>
          <a:xfrm>
            <a:off x="2634201" y="6957857"/>
            <a:ext cx="4958782" cy="2639060"/>
          </a:xfrm>
          <a:prstGeom prst="rect">
            <a:avLst/>
          </a:prstGeom>
        </p:spPr>
        <p:txBody>
          <a:bodyPr wrap="square" lIns="0" tIns="0" rIns="0" bIns="0" rtlCol="0" anchor="t">
            <a:spAutoFit/>
          </a:bodyPr>
          <a:lstStyle/>
          <a:p>
            <a:pPr lvl="0" algn="l">
              <a:lnSpc>
                <a:spcPts val="3430"/>
              </a:lnSpc>
              <a:buClrTx/>
              <a:buSzTx/>
              <a:buFontTx/>
            </a:pPr>
            <a:r>
              <a:rPr lang="en-US" sz="2495"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在种植业中，智能温室通过集成物联网、云计算、大数据等先进技术，实现对温室内部环境参数的实时监测与精准调控， 同时可实现水肥药的精准施用和病虫害的提前预警。</a:t>
            </a:r>
            <a:endParaRPr lang="en-US" sz="2495"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endParaRPr>
          </a:p>
        </p:txBody>
      </p:sp>
      <p:sp>
        <p:nvSpPr>
          <p:cNvPr id="52" name="TextBox 52"/>
          <p:cNvSpPr txBox="1"/>
          <p:nvPr/>
        </p:nvSpPr>
        <p:spPr>
          <a:xfrm>
            <a:off x="10146175" y="6994765"/>
            <a:ext cx="5034776" cy="2346325"/>
          </a:xfrm>
          <a:prstGeom prst="rect">
            <a:avLst/>
          </a:prstGeom>
        </p:spPr>
        <p:txBody>
          <a:bodyPr lIns="0" tIns="0" rIns="0" bIns="0" rtlCol="0" anchor="t">
            <a:spAutoFit/>
          </a:bodyPr>
          <a:lstStyle/>
          <a:p>
            <a:pPr marL="0" lvl="0" indent="0" algn="l">
              <a:lnSpc>
                <a:spcPts val="3660"/>
              </a:lnSpc>
              <a:spcBef>
                <a:spcPct val="0"/>
              </a:spcBef>
            </a:pPr>
            <a:r>
              <a:rPr lang="en-US" sz="2495" u="none" strike="noStrike"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rPr>
              <a:t>在农业电商领域，通过集成电商平台、物流系统、仓储系统等关键环节的数据，可以实现对农产品从生产到销售全过程的实时追踪和监控。 </a:t>
            </a:r>
            <a:endParaRPr lang="en-US" sz="2495" u="none" strike="noStrike" spc="172">
              <a:solidFill>
                <a:srgbClr val="000000"/>
              </a:solidFill>
              <a:latin typeface="幼圆" panose="02010509060101010101" charset="-122"/>
              <a:ea typeface="幼圆" panose="02010509060101010101" charset="-122"/>
              <a:cs typeface="思源宋体" panose="02010600030101010101" charset="-122"/>
              <a:sym typeface="思源宋体" panose="02010600030101010101" charset="-122"/>
            </a:endParaRPr>
          </a:p>
        </p:txBody>
      </p:sp>
      <p:sp>
        <p:nvSpPr>
          <p:cNvPr id="53" name="TextBox 53"/>
          <p:cNvSpPr txBox="1"/>
          <p:nvPr/>
        </p:nvSpPr>
        <p:spPr>
          <a:xfrm>
            <a:off x="550616" y="2309518"/>
            <a:ext cx="1258094" cy="6958813"/>
          </a:xfrm>
          <a:prstGeom prst="rect">
            <a:avLst/>
          </a:prstGeom>
        </p:spPr>
        <p:txBody>
          <a:bodyPr lIns="0" tIns="0" rIns="0" bIns="0" rtlCol="0" anchor="t">
            <a:spAutoFit/>
          </a:bodyPr>
          <a:lstStyle/>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科</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技</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赋</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a:p>
            <a:pPr algn="ctr">
              <a:lnSpc>
                <a:spcPts val="13870"/>
              </a:lnSpc>
              <a:spcBef>
                <a:spcPct val="0"/>
              </a:spcBef>
            </a:pPr>
            <a:r>
              <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rPr>
              <a:t>能</a:t>
            </a:r>
            <a:endParaRPr lang="en-US" sz="9905">
              <a:solidFill>
                <a:srgbClr val="000000">
                  <a:alpha val="76863"/>
                </a:srgbClr>
              </a:solidFill>
              <a:latin typeface="可画腾云手书-简" panose="020B0500000000000000"/>
              <a:ea typeface="可画腾云手书-简" panose="020B0500000000000000"/>
              <a:cs typeface="可画腾云手书-简" panose="020B0500000000000000"/>
              <a:sym typeface="可画腾云手书-简" panose="020B050000000000000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AutoShape 6"/>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7" name="Group 7"/>
          <p:cNvGrpSpPr/>
          <p:nvPr/>
        </p:nvGrpSpPr>
        <p:grpSpPr>
          <a:xfrm>
            <a:off x="17417765" y="900787"/>
            <a:ext cx="250151" cy="25015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0" name="TextBox 10"/>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01</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11" name="AutoShape 11"/>
          <p:cNvSpPr/>
          <p:nvPr/>
        </p:nvSpPr>
        <p:spPr>
          <a:xfrm>
            <a:off x="2307882" y="565593"/>
            <a:ext cx="0" cy="920539"/>
          </a:xfrm>
          <a:prstGeom prst="line">
            <a:avLst/>
          </a:prstGeom>
          <a:ln w="38100" cap="flat">
            <a:solidFill>
              <a:srgbClr val="FFFFFF"/>
            </a:solidFill>
            <a:prstDash val="solid"/>
            <a:headEnd type="none" w="sm" len="sm"/>
            <a:tailEnd type="none" w="sm" len="sm"/>
          </a:ln>
        </p:spPr>
      </p:sp>
      <p:grpSp>
        <p:nvGrpSpPr>
          <p:cNvPr id="12" name="Group 12"/>
          <p:cNvGrpSpPr/>
          <p:nvPr/>
        </p:nvGrpSpPr>
        <p:grpSpPr>
          <a:xfrm>
            <a:off x="1136176" y="2528539"/>
            <a:ext cx="6069871" cy="606987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26611B"/>
              </a:solidFill>
              <a:prstDash val="solid"/>
              <a:miter/>
            </a:ln>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2545173" y="3996253"/>
            <a:ext cx="3251126" cy="325112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26611B"/>
              </a:solidFill>
              <a:prstDash val="solid"/>
              <a:miter/>
            </a:ln>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0" name="Group 20"/>
          <p:cNvGrpSpPr/>
          <p:nvPr/>
        </p:nvGrpSpPr>
        <p:grpSpPr>
          <a:xfrm>
            <a:off x="868920" y="2858048"/>
            <a:ext cx="1876361" cy="187636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3" name="Group 23"/>
          <p:cNvGrpSpPr/>
          <p:nvPr/>
        </p:nvGrpSpPr>
        <p:grpSpPr>
          <a:xfrm>
            <a:off x="3232931" y="7333552"/>
            <a:ext cx="1876361" cy="187636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26" name="Group 26"/>
          <p:cNvGrpSpPr/>
          <p:nvPr/>
        </p:nvGrpSpPr>
        <p:grpSpPr>
          <a:xfrm>
            <a:off x="6025716" y="4051552"/>
            <a:ext cx="1876361" cy="187636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6611B"/>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60"/>
                </a:lnSpc>
              </a:pPr>
              <a:endParaRPr dirty="0"/>
            </a:p>
          </p:txBody>
        </p:sp>
      </p:grpSp>
      <p:sp>
        <p:nvSpPr>
          <p:cNvPr id="30" name="Freeform 30"/>
          <p:cNvSpPr/>
          <p:nvPr/>
        </p:nvSpPr>
        <p:spPr>
          <a:xfrm>
            <a:off x="3750021" y="7860167"/>
            <a:ext cx="861232" cy="861232"/>
          </a:xfrm>
          <a:custGeom>
            <a:avLst/>
            <a:gdLst/>
            <a:ahLst/>
            <a:cxnLst/>
            <a:rect l="l" t="t" r="r" b="b"/>
            <a:pathLst>
              <a:path w="861232" h="861232">
                <a:moveTo>
                  <a:pt x="0" y="0"/>
                </a:moveTo>
                <a:lnTo>
                  <a:pt x="861232" y="0"/>
                </a:lnTo>
                <a:lnTo>
                  <a:pt x="861232" y="861232"/>
                </a:lnTo>
                <a:lnTo>
                  <a:pt x="0" y="861232"/>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2" name="TextBox 32"/>
          <p:cNvSpPr txBox="1"/>
          <p:nvPr/>
        </p:nvSpPr>
        <p:spPr>
          <a:xfrm>
            <a:off x="8759327" y="3206371"/>
            <a:ext cx="8499973" cy="1727200"/>
          </a:xfrm>
          <a:prstGeom prst="rect">
            <a:avLst/>
          </a:prstGeom>
        </p:spPr>
        <p:txBody>
          <a:bodyPr lIns="0" tIns="0" rIns="0" bIns="0" rtlCol="0" anchor="t">
            <a:spAutoFit/>
          </a:bodyPr>
          <a:lstStyle/>
          <a:p>
            <a:pPr marL="0" lvl="0" indent="0" algn="l">
              <a:lnSpc>
                <a:spcPts val="3500"/>
              </a:lnSpc>
              <a:spcBef>
                <a:spcPct val="0"/>
              </a:spcBef>
            </a:pPr>
            <a:r>
              <a:rPr lang="en-US" sz="2500"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满足消费者对高品质农产品</a:t>
            </a:r>
            <a:r>
              <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的需求，增强市场竞争力，提高农产品售价，增加农民收入；促使农业生产向绿色、生态、可持续方向发展，推动农业生产方式转型升级。</a:t>
            </a:r>
            <a:endPar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l">
              <a:lnSpc>
                <a:spcPts val="3500"/>
              </a:lnSpc>
              <a:spcBef>
                <a:spcPct val="0"/>
              </a:spcBef>
            </a:pPr>
            <a:endPar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3" name="AutoShape 33"/>
          <p:cNvSpPr/>
          <p:nvPr/>
        </p:nvSpPr>
        <p:spPr>
          <a:xfrm flipV="1">
            <a:off x="8757476" y="4705834"/>
            <a:ext cx="8249208" cy="0"/>
          </a:xfrm>
          <a:prstGeom prst="line">
            <a:avLst/>
          </a:prstGeom>
          <a:ln w="38100" cap="flat">
            <a:solidFill>
              <a:srgbClr val="26611B"/>
            </a:solidFill>
            <a:prstDash val="solid"/>
            <a:headEnd type="none" w="sm" len="sm"/>
            <a:tailEnd type="none" w="sm" len="sm"/>
          </a:ln>
        </p:spPr>
      </p:sp>
      <p:sp>
        <p:nvSpPr>
          <p:cNvPr id="34" name="AutoShape 34"/>
          <p:cNvSpPr/>
          <p:nvPr/>
        </p:nvSpPr>
        <p:spPr>
          <a:xfrm>
            <a:off x="8757476" y="7247380"/>
            <a:ext cx="8249208" cy="0"/>
          </a:xfrm>
          <a:prstGeom prst="line">
            <a:avLst/>
          </a:prstGeom>
          <a:ln w="38100" cap="flat">
            <a:solidFill>
              <a:srgbClr val="26611B"/>
            </a:solidFill>
            <a:prstDash val="solid"/>
            <a:headEnd type="none" w="sm" len="sm"/>
            <a:tailEnd type="none" w="sm" len="sm"/>
          </a:ln>
        </p:spPr>
      </p:sp>
      <p:sp>
        <p:nvSpPr>
          <p:cNvPr id="35" name="TextBox 35"/>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农业现代化的意义</a:t>
            </a:r>
            <a:endPar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6" name="TextBox 36"/>
          <p:cNvSpPr txBox="1"/>
          <p:nvPr/>
        </p:nvSpPr>
        <p:spPr>
          <a:xfrm>
            <a:off x="8757476" y="2274664"/>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1.品质升级</a:t>
            </a:r>
            <a:endPar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7" name="TextBox 37"/>
          <p:cNvSpPr txBox="1"/>
          <p:nvPr/>
        </p:nvSpPr>
        <p:spPr>
          <a:xfrm>
            <a:off x="8757476" y="4875079"/>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2.加工升级</a:t>
            </a:r>
            <a:endPar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8" name="TextBox 38"/>
          <p:cNvSpPr txBox="1"/>
          <p:nvPr/>
        </p:nvSpPr>
        <p:spPr>
          <a:xfrm>
            <a:off x="8757476" y="7475494"/>
            <a:ext cx="6177900" cy="646684"/>
          </a:xfrm>
          <a:prstGeom prst="rect">
            <a:avLst/>
          </a:prstGeom>
        </p:spPr>
        <p:txBody>
          <a:bodyPr lIns="0" tIns="0" rIns="0" bIns="0" rtlCol="0" anchor="t">
            <a:spAutoFit/>
          </a:bodyPr>
          <a:lstStyle/>
          <a:p>
            <a:pPr algn="l">
              <a:lnSpc>
                <a:spcPts val="5305"/>
              </a:lnSpc>
            </a:pPr>
            <a:r>
              <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3.功能升级</a:t>
            </a:r>
            <a:endParaRPr lang="en-US" sz="37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9" name="TextBox 39"/>
          <p:cNvSpPr txBox="1"/>
          <p:nvPr/>
        </p:nvSpPr>
        <p:spPr>
          <a:xfrm>
            <a:off x="8757476" y="5702051"/>
            <a:ext cx="8249208" cy="1289050"/>
          </a:xfrm>
          <a:prstGeom prst="rect">
            <a:avLst/>
          </a:prstGeom>
        </p:spPr>
        <p:txBody>
          <a:bodyPr lIns="0" tIns="0" rIns="0" bIns="0" rtlCol="0" anchor="t">
            <a:spAutoFit/>
          </a:bodyPr>
          <a:lstStyle/>
          <a:p>
            <a:pPr marL="0" lvl="0" indent="0" algn="l">
              <a:lnSpc>
                <a:spcPts val="3500"/>
              </a:lnSpc>
              <a:spcBef>
                <a:spcPct val="0"/>
              </a:spcBef>
            </a:pPr>
            <a:r>
              <a:rPr lang="en-US" sz="2500"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提高农产品附加值</a:t>
            </a:r>
            <a:r>
              <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，减少农产品产后损耗，稳定农产品市场供应；延长农业产业链，带动包装、运输、销售等相关产业发展，增加就业机会，促进农村经济发展。</a:t>
            </a:r>
            <a:endPar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0" name="TextBox 40"/>
          <p:cNvSpPr txBox="1"/>
          <p:nvPr/>
        </p:nvSpPr>
        <p:spPr>
          <a:xfrm>
            <a:off x="8757476" y="8293628"/>
            <a:ext cx="8249208" cy="1773463"/>
          </a:xfrm>
          <a:prstGeom prst="rect">
            <a:avLst/>
          </a:prstGeom>
        </p:spPr>
        <p:txBody>
          <a:bodyPr lIns="0" tIns="0" rIns="0" bIns="0" rtlCol="0" anchor="t">
            <a:spAutoFit/>
          </a:bodyPr>
          <a:lstStyle/>
          <a:p>
            <a:pPr marL="0" lvl="0" indent="0" algn="l">
              <a:lnSpc>
                <a:spcPts val="3575"/>
              </a:lnSpc>
              <a:spcBef>
                <a:spcPct val="0"/>
              </a:spcBef>
            </a:pPr>
            <a:r>
              <a:rPr lang="en-US" sz="2555" spc="176">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满足消费者对健康养生</a:t>
            </a:r>
            <a:r>
              <a:rPr lang="en-US" sz="2555" u="none" strike="noStrike" spc="176">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的需求，开拓新的市场空间，提升农产品的市场价值；推动农业科技成果转化应用，促进农业科技创新发展。</a:t>
            </a:r>
            <a:endParaRPr lang="en-US" sz="2555" u="none" strike="noStrike" spc="176">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l">
              <a:lnSpc>
                <a:spcPts val="3575"/>
              </a:lnSpc>
              <a:spcBef>
                <a:spcPct val="0"/>
              </a:spcBef>
            </a:pPr>
            <a:endParaRPr lang="en-US" sz="2555" u="none" strike="noStrike" spc="176">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2" name="任意多边形: 形状 41"/>
          <p:cNvSpPr/>
          <p:nvPr/>
        </p:nvSpPr>
        <p:spPr>
          <a:xfrm>
            <a:off x="1244326" y="3234411"/>
            <a:ext cx="1124938" cy="1026948"/>
          </a:xfrm>
          <a:custGeom>
            <a:avLst/>
            <a:gdLst>
              <a:gd name="connsiteX0" fmla="*/ 261943 w 607639"/>
              <a:gd name="connsiteY0" fmla="*/ 368643 h 487466"/>
              <a:gd name="connsiteX1" fmla="*/ 261943 w 607639"/>
              <a:gd name="connsiteY1" fmla="*/ 469247 h 487466"/>
              <a:gd name="connsiteX2" fmla="*/ 345697 w 607639"/>
              <a:gd name="connsiteY2" fmla="*/ 469247 h 487466"/>
              <a:gd name="connsiteX3" fmla="*/ 345697 w 607639"/>
              <a:gd name="connsiteY3" fmla="*/ 368643 h 487466"/>
              <a:gd name="connsiteX4" fmla="*/ 508843 w 607639"/>
              <a:gd name="connsiteY4" fmla="*/ 368110 h 487466"/>
              <a:gd name="connsiteX5" fmla="*/ 488105 w 607639"/>
              <a:gd name="connsiteY5" fmla="*/ 388817 h 487466"/>
              <a:gd name="connsiteX6" fmla="*/ 488105 w 607639"/>
              <a:gd name="connsiteY6" fmla="*/ 469247 h 487466"/>
              <a:gd name="connsiteX7" fmla="*/ 568655 w 607639"/>
              <a:gd name="connsiteY7" fmla="*/ 469247 h 487466"/>
              <a:gd name="connsiteX8" fmla="*/ 589393 w 607639"/>
              <a:gd name="connsiteY8" fmla="*/ 448540 h 487466"/>
              <a:gd name="connsiteX9" fmla="*/ 568655 w 607639"/>
              <a:gd name="connsiteY9" fmla="*/ 427744 h 487466"/>
              <a:gd name="connsiteX10" fmla="*/ 559487 w 607639"/>
              <a:gd name="connsiteY10" fmla="*/ 418679 h 487466"/>
              <a:gd name="connsiteX11" fmla="*/ 538749 w 607639"/>
              <a:gd name="connsiteY11" fmla="*/ 397971 h 487466"/>
              <a:gd name="connsiteX12" fmla="*/ 529671 w 607639"/>
              <a:gd name="connsiteY12" fmla="*/ 388817 h 487466"/>
              <a:gd name="connsiteX13" fmla="*/ 508843 w 607639"/>
              <a:gd name="connsiteY13" fmla="*/ 368110 h 487466"/>
              <a:gd name="connsiteX14" fmla="*/ 98707 w 607639"/>
              <a:gd name="connsiteY14" fmla="*/ 368110 h 487466"/>
              <a:gd name="connsiteX15" fmla="*/ 77969 w 607639"/>
              <a:gd name="connsiteY15" fmla="*/ 388817 h 487466"/>
              <a:gd name="connsiteX16" fmla="*/ 68890 w 607639"/>
              <a:gd name="connsiteY16" fmla="*/ 397971 h 487466"/>
              <a:gd name="connsiteX17" fmla="*/ 48063 w 607639"/>
              <a:gd name="connsiteY17" fmla="*/ 418679 h 487466"/>
              <a:gd name="connsiteX18" fmla="*/ 38985 w 607639"/>
              <a:gd name="connsiteY18" fmla="*/ 427744 h 487466"/>
              <a:gd name="connsiteX19" fmla="*/ 18246 w 607639"/>
              <a:gd name="connsiteY19" fmla="*/ 448540 h 487466"/>
              <a:gd name="connsiteX20" fmla="*/ 38985 w 607639"/>
              <a:gd name="connsiteY20" fmla="*/ 469247 h 487466"/>
              <a:gd name="connsiteX21" fmla="*/ 119534 w 607639"/>
              <a:gd name="connsiteY21" fmla="*/ 469247 h 487466"/>
              <a:gd name="connsiteX22" fmla="*/ 119534 w 607639"/>
              <a:gd name="connsiteY22" fmla="*/ 388817 h 487466"/>
              <a:gd name="connsiteX23" fmla="*/ 98707 w 607639"/>
              <a:gd name="connsiteY23" fmla="*/ 368110 h 487466"/>
              <a:gd name="connsiteX24" fmla="*/ 400435 w 607639"/>
              <a:gd name="connsiteY24" fmla="*/ 272038 h 487466"/>
              <a:gd name="connsiteX25" fmla="*/ 400435 w 607639"/>
              <a:gd name="connsiteY25" fmla="*/ 319037 h 487466"/>
              <a:gd name="connsiteX26" fmla="*/ 431324 w 607639"/>
              <a:gd name="connsiteY26" fmla="*/ 319037 h 487466"/>
              <a:gd name="connsiteX27" fmla="*/ 431324 w 607639"/>
              <a:gd name="connsiteY27" fmla="*/ 272038 h 487466"/>
              <a:gd name="connsiteX28" fmla="*/ 351299 w 607639"/>
              <a:gd name="connsiteY28" fmla="*/ 272038 h 487466"/>
              <a:gd name="connsiteX29" fmla="*/ 351299 w 607639"/>
              <a:gd name="connsiteY29" fmla="*/ 319037 h 487466"/>
              <a:gd name="connsiteX30" fmla="*/ 382187 w 607639"/>
              <a:gd name="connsiteY30" fmla="*/ 319037 h 487466"/>
              <a:gd name="connsiteX31" fmla="*/ 382187 w 607639"/>
              <a:gd name="connsiteY31" fmla="*/ 272038 h 487466"/>
              <a:gd name="connsiteX32" fmla="*/ 225363 w 607639"/>
              <a:gd name="connsiteY32" fmla="*/ 272038 h 487466"/>
              <a:gd name="connsiteX33" fmla="*/ 225363 w 607639"/>
              <a:gd name="connsiteY33" fmla="*/ 319037 h 487466"/>
              <a:gd name="connsiteX34" fmla="*/ 256252 w 607639"/>
              <a:gd name="connsiteY34" fmla="*/ 319037 h 487466"/>
              <a:gd name="connsiteX35" fmla="*/ 256252 w 607639"/>
              <a:gd name="connsiteY35" fmla="*/ 272038 h 487466"/>
              <a:gd name="connsiteX36" fmla="*/ 176316 w 607639"/>
              <a:gd name="connsiteY36" fmla="*/ 272038 h 487466"/>
              <a:gd name="connsiteX37" fmla="*/ 176316 w 607639"/>
              <a:gd name="connsiteY37" fmla="*/ 319037 h 487466"/>
              <a:gd name="connsiteX38" fmla="*/ 207204 w 607639"/>
              <a:gd name="connsiteY38" fmla="*/ 319037 h 487466"/>
              <a:gd name="connsiteX39" fmla="*/ 207204 w 607639"/>
              <a:gd name="connsiteY39" fmla="*/ 272038 h 487466"/>
              <a:gd name="connsiteX40" fmla="*/ 342219 w 607639"/>
              <a:gd name="connsiteY40" fmla="*/ 253824 h 487466"/>
              <a:gd name="connsiteX41" fmla="*/ 440404 w 607639"/>
              <a:gd name="connsiteY41" fmla="*/ 253824 h 487466"/>
              <a:gd name="connsiteX42" fmla="*/ 449572 w 607639"/>
              <a:gd name="connsiteY42" fmla="*/ 262886 h 487466"/>
              <a:gd name="connsiteX43" fmla="*/ 449572 w 607639"/>
              <a:gd name="connsiteY43" fmla="*/ 328100 h 487466"/>
              <a:gd name="connsiteX44" fmla="*/ 440404 w 607639"/>
              <a:gd name="connsiteY44" fmla="*/ 337162 h 487466"/>
              <a:gd name="connsiteX45" fmla="*/ 342219 w 607639"/>
              <a:gd name="connsiteY45" fmla="*/ 337162 h 487466"/>
              <a:gd name="connsiteX46" fmla="*/ 333139 w 607639"/>
              <a:gd name="connsiteY46" fmla="*/ 328100 h 487466"/>
              <a:gd name="connsiteX47" fmla="*/ 333139 w 607639"/>
              <a:gd name="connsiteY47" fmla="*/ 262886 h 487466"/>
              <a:gd name="connsiteX48" fmla="*/ 342219 w 607639"/>
              <a:gd name="connsiteY48" fmla="*/ 253824 h 487466"/>
              <a:gd name="connsiteX49" fmla="*/ 167147 w 607639"/>
              <a:gd name="connsiteY49" fmla="*/ 253824 h 487466"/>
              <a:gd name="connsiteX50" fmla="*/ 265421 w 607639"/>
              <a:gd name="connsiteY50" fmla="*/ 253824 h 487466"/>
              <a:gd name="connsiteX51" fmla="*/ 274500 w 607639"/>
              <a:gd name="connsiteY51" fmla="*/ 262886 h 487466"/>
              <a:gd name="connsiteX52" fmla="*/ 274500 w 607639"/>
              <a:gd name="connsiteY52" fmla="*/ 328100 h 487466"/>
              <a:gd name="connsiteX53" fmla="*/ 265421 w 607639"/>
              <a:gd name="connsiteY53" fmla="*/ 337162 h 487466"/>
              <a:gd name="connsiteX54" fmla="*/ 167147 w 607639"/>
              <a:gd name="connsiteY54" fmla="*/ 337162 h 487466"/>
              <a:gd name="connsiteX55" fmla="*/ 158067 w 607639"/>
              <a:gd name="connsiteY55" fmla="*/ 328100 h 487466"/>
              <a:gd name="connsiteX56" fmla="*/ 158067 w 607639"/>
              <a:gd name="connsiteY56" fmla="*/ 262886 h 487466"/>
              <a:gd name="connsiteX57" fmla="*/ 167147 w 607639"/>
              <a:gd name="connsiteY57" fmla="*/ 253824 h 487466"/>
              <a:gd name="connsiteX58" fmla="*/ 137691 w 607639"/>
              <a:gd name="connsiteY58" fmla="*/ 239778 h 487466"/>
              <a:gd name="connsiteX59" fmla="*/ 137691 w 607639"/>
              <a:gd name="connsiteY59" fmla="*/ 388817 h 487466"/>
              <a:gd name="connsiteX60" fmla="*/ 137691 w 607639"/>
              <a:gd name="connsiteY60" fmla="*/ 469247 h 487466"/>
              <a:gd name="connsiteX61" fmla="*/ 243697 w 607639"/>
              <a:gd name="connsiteY61" fmla="*/ 469247 h 487466"/>
              <a:gd name="connsiteX62" fmla="*/ 243697 w 607639"/>
              <a:gd name="connsiteY62" fmla="*/ 359490 h 487466"/>
              <a:gd name="connsiteX63" fmla="*/ 252864 w 607639"/>
              <a:gd name="connsiteY63" fmla="*/ 350424 h 487466"/>
              <a:gd name="connsiteX64" fmla="*/ 354775 w 607639"/>
              <a:gd name="connsiteY64" fmla="*/ 350424 h 487466"/>
              <a:gd name="connsiteX65" fmla="*/ 363854 w 607639"/>
              <a:gd name="connsiteY65" fmla="*/ 359490 h 487466"/>
              <a:gd name="connsiteX66" fmla="*/ 363854 w 607639"/>
              <a:gd name="connsiteY66" fmla="*/ 469247 h 487466"/>
              <a:gd name="connsiteX67" fmla="*/ 469859 w 607639"/>
              <a:gd name="connsiteY67" fmla="*/ 469247 h 487466"/>
              <a:gd name="connsiteX68" fmla="*/ 469859 w 607639"/>
              <a:gd name="connsiteY68" fmla="*/ 388817 h 487466"/>
              <a:gd name="connsiteX69" fmla="*/ 469859 w 607639"/>
              <a:gd name="connsiteY69" fmla="*/ 239778 h 487466"/>
              <a:gd name="connsiteX70" fmla="*/ 92121 w 607639"/>
              <a:gd name="connsiteY70" fmla="*/ 201119 h 487466"/>
              <a:gd name="connsiteX71" fmla="*/ 92121 w 607639"/>
              <a:gd name="connsiteY71" fmla="*/ 221648 h 487466"/>
              <a:gd name="connsiteX72" fmla="*/ 128613 w 607639"/>
              <a:gd name="connsiteY72" fmla="*/ 221648 h 487466"/>
              <a:gd name="connsiteX73" fmla="*/ 479027 w 607639"/>
              <a:gd name="connsiteY73" fmla="*/ 221648 h 487466"/>
              <a:gd name="connsiteX74" fmla="*/ 515519 w 607639"/>
              <a:gd name="connsiteY74" fmla="*/ 221648 h 487466"/>
              <a:gd name="connsiteX75" fmla="*/ 515519 w 607639"/>
              <a:gd name="connsiteY75" fmla="*/ 201119 h 487466"/>
              <a:gd name="connsiteX76" fmla="*/ 365545 w 607639"/>
              <a:gd name="connsiteY76" fmla="*/ 87362 h 487466"/>
              <a:gd name="connsiteX77" fmla="*/ 365545 w 607639"/>
              <a:gd name="connsiteY77" fmla="*/ 135620 h 487466"/>
              <a:gd name="connsiteX78" fmla="*/ 461315 w 607639"/>
              <a:gd name="connsiteY78" fmla="*/ 135620 h 487466"/>
              <a:gd name="connsiteX79" fmla="*/ 461315 w 607639"/>
              <a:gd name="connsiteY79" fmla="*/ 87628 h 487466"/>
              <a:gd name="connsiteX80" fmla="*/ 461315 w 607639"/>
              <a:gd name="connsiteY80" fmla="*/ 87539 h 487466"/>
              <a:gd name="connsiteX81" fmla="*/ 461315 w 607639"/>
              <a:gd name="connsiteY81" fmla="*/ 87362 h 487466"/>
              <a:gd name="connsiteX82" fmla="*/ 399456 w 607639"/>
              <a:gd name="connsiteY82" fmla="*/ 87362 h 487466"/>
              <a:gd name="connsiteX83" fmla="*/ 164665 w 607639"/>
              <a:gd name="connsiteY83" fmla="*/ 84772 h 487466"/>
              <a:gd name="connsiteX84" fmla="*/ 128350 w 607639"/>
              <a:gd name="connsiteY84" fmla="*/ 110203 h 487466"/>
              <a:gd name="connsiteX85" fmla="*/ 123099 w 607639"/>
              <a:gd name="connsiteY85" fmla="*/ 115627 h 487466"/>
              <a:gd name="connsiteX86" fmla="*/ 115533 w 607639"/>
              <a:gd name="connsiteY86" fmla="*/ 115182 h 487466"/>
              <a:gd name="connsiteX87" fmla="*/ 103962 w 607639"/>
              <a:gd name="connsiteY87" fmla="*/ 112248 h 487466"/>
              <a:gd name="connsiteX88" fmla="*/ 103784 w 607639"/>
              <a:gd name="connsiteY88" fmla="*/ 112248 h 487466"/>
              <a:gd name="connsiteX89" fmla="*/ 78952 w 607639"/>
              <a:gd name="connsiteY89" fmla="*/ 136523 h 487466"/>
              <a:gd name="connsiteX90" fmla="*/ 78952 w 607639"/>
              <a:gd name="connsiteY90" fmla="*/ 136790 h 487466"/>
              <a:gd name="connsiteX91" fmla="*/ 81266 w 607639"/>
              <a:gd name="connsiteY91" fmla="*/ 142570 h 487466"/>
              <a:gd name="connsiteX92" fmla="*/ 87407 w 607639"/>
              <a:gd name="connsiteY92" fmla="*/ 145059 h 487466"/>
              <a:gd name="connsiteX93" fmla="*/ 242011 w 607639"/>
              <a:gd name="connsiteY93" fmla="*/ 145059 h 487466"/>
              <a:gd name="connsiteX94" fmla="*/ 248064 w 607639"/>
              <a:gd name="connsiteY94" fmla="*/ 142570 h 487466"/>
              <a:gd name="connsiteX95" fmla="*/ 250467 w 607639"/>
              <a:gd name="connsiteY95" fmla="*/ 136790 h 487466"/>
              <a:gd name="connsiteX96" fmla="*/ 250467 w 607639"/>
              <a:gd name="connsiteY96" fmla="*/ 136434 h 487466"/>
              <a:gd name="connsiteX97" fmla="*/ 225634 w 607639"/>
              <a:gd name="connsiteY97" fmla="*/ 112248 h 487466"/>
              <a:gd name="connsiteX98" fmla="*/ 225456 w 607639"/>
              <a:gd name="connsiteY98" fmla="*/ 112248 h 487466"/>
              <a:gd name="connsiteX99" fmla="*/ 213885 w 607639"/>
              <a:gd name="connsiteY99" fmla="*/ 115182 h 487466"/>
              <a:gd name="connsiteX100" fmla="*/ 206320 w 607639"/>
              <a:gd name="connsiteY100" fmla="*/ 115627 h 487466"/>
              <a:gd name="connsiteX101" fmla="*/ 200979 w 607639"/>
              <a:gd name="connsiteY101" fmla="*/ 110203 h 487466"/>
              <a:gd name="connsiteX102" fmla="*/ 164665 w 607639"/>
              <a:gd name="connsiteY102" fmla="*/ 84772 h 487466"/>
              <a:gd name="connsiteX103" fmla="*/ 164665 w 607639"/>
              <a:gd name="connsiteY103" fmla="*/ 66543 h 487466"/>
              <a:gd name="connsiteX104" fmla="*/ 214241 w 607639"/>
              <a:gd name="connsiteY104" fmla="*/ 95531 h 487466"/>
              <a:gd name="connsiteX105" fmla="*/ 225278 w 607639"/>
              <a:gd name="connsiteY105" fmla="*/ 94019 h 487466"/>
              <a:gd name="connsiteX106" fmla="*/ 225634 w 607639"/>
              <a:gd name="connsiteY106" fmla="*/ 94019 h 487466"/>
              <a:gd name="connsiteX107" fmla="*/ 268624 w 607639"/>
              <a:gd name="connsiteY107" fmla="*/ 136078 h 487466"/>
              <a:gd name="connsiteX108" fmla="*/ 268624 w 607639"/>
              <a:gd name="connsiteY108" fmla="*/ 136612 h 487466"/>
              <a:gd name="connsiteX109" fmla="*/ 261059 w 607639"/>
              <a:gd name="connsiteY109" fmla="*/ 155374 h 487466"/>
              <a:gd name="connsiteX110" fmla="*/ 242011 w 607639"/>
              <a:gd name="connsiteY110" fmla="*/ 163288 h 487466"/>
              <a:gd name="connsiteX111" fmla="*/ 87407 w 607639"/>
              <a:gd name="connsiteY111" fmla="*/ 163288 h 487466"/>
              <a:gd name="connsiteX112" fmla="*/ 68360 w 607639"/>
              <a:gd name="connsiteY112" fmla="*/ 155374 h 487466"/>
              <a:gd name="connsiteX113" fmla="*/ 60705 w 607639"/>
              <a:gd name="connsiteY113" fmla="*/ 136612 h 487466"/>
              <a:gd name="connsiteX114" fmla="*/ 60705 w 607639"/>
              <a:gd name="connsiteY114" fmla="*/ 136078 h 487466"/>
              <a:gd name="connsiteX115" fmla="*/ 103784 w 607639"/>
              <a:gd name="connsiteY115" fmla="*/ 94019 h 487466"/>
              <a:gd name="connsiteX116" fmla="*/ 104051 w 607639"/>
              <a:gd name="connsiteY116" fmla="*/ 94019 h 487466"/>
              <a:gd name="connsiteX117" fmla="*/ 115088 w 607639"/>
              <a:gd name="connsiteY117" fmla="*/ 95531 h 487466"/>
              <a:gd name="connsiteX118" fmla="*/ 164665 w 607639"/>
              <a:gd name="connsiteY118" fmla="*/ 66543 h 487466"/>
              <a:gd name="connsiteX119" fmla="*/ 492377 w 607639"/>
              <a:gd name="connsiteY119" fmla="*/ 18130 h 487466"/>
              <a:gd name="connsiteX120" fmla="*/ 456063 w 607639"/>
              <a:gd name="connsiteY120" fmla="*/ 43636 h 487466"/>
              <a:gd name="connsiteX121" fmla="*/ 450723 w 607639"/>
              <a:gd name="connsiteY121" fmla="*/ 49058 h 487466"/>
              <a:gd name="connsiteX122" fmla="*/ 443157 w 607639"/>
              <a:gd name="connsiteY122" fmla="*/ 48524 h 487466"/>
              <a:gd name="connsiteX123" fmla="*/ 431587 w 607639"/>
              <a:gd name="connsiteY123" fmla="*/ 45680 h 487466"/>
              <a:gd name="connsiteX124" fmla="*/ 431409 w 607639"/>
              <a:gd name="connsiteY124" fmla="*/ 45680 h 487466"/>
              <a:gd name="connsiteX125" fmla="*/ 406576 w 607639"/>
              <a:gd name="connsiteY125" fmla="*/ 69232 h 487466"/>
              <a:gd name="connsiteX126" fmla="*/ 470482 w 607639"/>
              <a:gd name="connsiteY126" fmla="*/ 69232 h 487466"/>
              <a:gd name="connsiteX127" fmla="*/ 479561 w 607639"/>
              <a:gd name="connsiteY127" fmla="*/ 78297 h 487466"/>
              <a:gd name="connsiteX128" fmla="*/ 479561 w 607639"/>
              <a:gd name="connsiteY128" fmla="*/ 78474 h 487466"/>
              <a:gd name="connsiteX129" fmla="*/ 569634 w 607639"/>
              <a:gd name="connsiteY129" fmla="*/ 78474 h 487466"/>
              <a:gd name="connsiteX130" fmla="*/ 575775 w 607639"/>
              <a:gd name="connsiteY130" fmla="*/ 75986 h 487466"/>
              <a:gd name="connsiteX131" fmla="*/ 578089 w 607639"/>
              <a:gd name="connsiteY131" fmla="*/ 70209 h 487466"/>
              <a:gd name="connsiteX132" fmla="*/ 578089 w 607639"/>
              <a:gd name="connsiteY132" fmla="*/ 69943 h 487466"/>
              <a:gd name="connsiteX133" fmla="*/ 553257 w 607639"/>
              <a:gd name="connsiteY133" fmla="*/ 45680 h 487466"/>
              <a:gd name="connsiteX134" fmla="*/ 553079 w 607639"/>
              <a:gd name="connsiteY134" fmla="*/ 45680 h 487466"/>
              <a:gd name="connsiteX135" fmla="*/ 541508 w 607639"/>
              <a:gd name="connsiteY135" fmla="*/ 48524 h 487466"/>
              <a:gd name="connsiteX136" fmla="*/ 533943 w 607639"/>
              <a:gd name="connsiteY136" fmla="*/ 49058 h 487466"/>
              <a:gd name="connsiteX137" fmla="*/ 528692 w 607639"/>
              <a:gd name="connsiteY137" fmla="*/ 43636 h 487466"/>
              <a:gd name="connsiteX138" fmla="*/ 492377 w 607639"/>
              <a:gd name="connsiteY138" fmla="*/ 18130 h 487466"/>
              <a:gd name="connsiteX139" fmla="*/ 492377 w 607639"/>
              <a:gd name="connsiteY139" fmla="*/ 0 h 487466"/>
              <a:gd name="connsiteX140" fmla="*/ 541953 w 607639"/>
              <a:gd name="connsiteY140" fmla="*/ 28972 h 487466"/>
              <a:gd name="connsiteX141" fmla="*/ 552990 w 607639"/>
              <a:gd name="connsiteY141" fmla="*/ 27462 h 487466"/>
              <a:gd name="connsiteX142" fmla="*/ 553257 w 607639"/>
              <a:gd name="connsiteY142" fmla="*/ 27462 h 487466"/>
              <a:gd name="connsiteX143" fmla="*/ 596336 w 607639"/>
              <a:gd name="connsiteY143" fmla="*/ 69498 h 487466"/>
              <a:gd name="connsiteX144" fmla="*/ 596336 w 607639"/>
              <a:gd name="connsiteY144" fmla="*/ 70032 h 487466"/>
              <a:gd name="connsiteX145" fmla="*/ 588681 w 607639"/>
              <a:gd name="connsiteY145" fmla="*/ 88784 h 487466"/>
              <a:gd name="connsiteX146" fmla="*/ 569634 w 607639"/>
              <a:gd name="connsiteY146" fmla="*/ 96693 h 487466"/>
              <a:gd name="connsiteX147" fmla="*/ 479561 w 607639"/>
              <a:gd name="connsiteY147" fmla="*/ 96693 h 487466"/>
              <a:gd name="connsiteX148" fmla="*/ 479561 w 607639"/>
              <a:gd name="connsiteY148" fmla="*/ 144773 h 487466"/>
              <a:gd name="connsiteX149" fmla="*/ 470482 w 607639"/>
              <a:gd name="connsiteY149" fmla="*/ 153838 h 487466"/>
              <a:gd name="connsiteX150" fmla="*/ 365545 w 607639"/>
              <a:gd name="connsiteY150" fmla="*/ 153838 h 487466"/>
              <a:gd name="connsiteX151" fmla="*/ 365545 w 607639"/>
              <a:gd name="connsiteY151" fmla="*/ 182900 h 487466"/>
              <a:gd name="connsiteX152" fmla="*/ 524597 w 607639"/>
              <a:gd name="connsiteY152" fmla="*/ 182900 h 487466"/>
              <a:gd name="connsiteX153" fmla="*/ 533765 w 607639"/>
              <a:gd name="connsiteY153" fmla="*/ 191965 h 487466"/>
              <a:gd name="connsiteX154" fmla="*/ 533765 w 607639"/>
              <a:gd name="connsiteY154" fmla="*/ 230713 h 487466"/>
              <a:gd name="connsiteX155" fmla="*/ 524597 w 607639"/>
              <a:gd name="connsiteY155" fmla="*/ 239778 h 487466"/>
              <a:gd name="connsiteX156" fmla="*/ 488105 w 607639"/>
              <a:gd name="connsiteY156" fmla="*/ 239778 h 487466"/>
              <a:gd name="connsiteX157" fmla="*/ 488105 w 607639"/>
              <a:gd name="connsiteY157" fmla="*/ 355935 h 487466"/>
              <a:gd name="connsiteX158" fmla="*/ 508843 w 607639"/>
              <a:gd name="connsiteY158" fmla="*/ 349891 h 487466"/>
              <a:gd name="connsiteX159" fmla="*/ 546938 w 607639"/>
              <a:gd name="connsiteY159" fmla="*/ 380641 h 487466"/>
              <a:gd name="connsiteX160" fmla="*/ 576843 w 607639"/>
              <a:gd name="connsiteY160" fmla="*/ 410502 h 487466"/>
              <a:gd name="connsiteX161" fmla="*/ 607639 w 607639"/>
              <a:gd name="connsiteY161" fmla="*/ 448540 h 487466"/>
              <a:gd name="connsiteX162" fmla="*/ 568655 w 607639"/>
              <a:gd name="connsiteY162" fmla="*/ 487466 h 487466"/>
              <a:gd name="connsiteX163" fmla="*/ 479027 w 607639"/>
              <a:gd name="connsiteY163" fmla="*/ 487466 h 487466"/>
              <a:gd name="connsiteX164" fmla="*/ 354775 w 607639"/>
              <a:gd name="connsiteY164" fmla="*/ 487466 h 487466"/>
              <a:gd name="connsiteX165" fmla="*/ 252864 w 607639"/>
              <a:gd name="connsiteY165" fmla="*/ 487466 h 487466"/>
              <a:gd name="connsiteX166" fmla="*/ 128613 w 607639"/>
              <a:gd name="connsiteY166" fmla="*/ 487466 h 487466"/>
              <a:gd name="connsiteX167" fmla="*/ 38985 w 607639"/>
              <a:gd name="connsiteY167" fmla="*/ 487466 h 487466"/>
              <a:gd name="connsiteX168" fmla="*/ 0 w 607639"/>
              <a:gd name="connsiteY168" fmla="*/ 448540 h 487466"/>
              <a:gd name="connsiteX169" fmla="*/ 30796 w 607639"/>
              <a:gd name="connsiteY169" fmla="*/ 410502 h 487466"/>
              <a:gd name="connsiteX170" fmla="*/ 60613 w 607639"/>
              <a:gd name="connsiteY170" fmla="*/ 380641 h 487466"/>
              <a:gd name="connsiteX171" fmla="*/ 98707 w 607639"/>
              <a:gd name="connsiteY171" fmla="*/ 349891 h 487466"/>
              <a:gd name="connsiteX172" fmla="*/ 119534 w 607639"/>
              <a:gd name="connsiteY172" fmla="*/ 355935 h 487466"/>
              <a:gd name="connsiteX173" fmla="*/ 119534 w 607639"/>
              <a:gd name="connsiteY173" fmla="*/ 239778 h 487466"/>
              <a:gd name="connsiteX174" fmla="*/ 82953 w 607639"/>
              <a:gd name="connsiteY174" fmla="*/ 239778 h 487466"/>
              <a:gd name="connsiteX175" fmla="*/ 73875 w 607639"/>
              <a:gd name="connsiteY175" fmla="*/ 230713 h 487466"/>
              <a:gd name="connsiteX176" fmla="*/ 73875 w 607639"/>
              <a:gd name="connsiteY176" fmla="*/ 191965 h 487466"/>
              <a:gd name="connsiteX177" fmla="*/ 82953 w 607639"/>
              <a:gd name="connsiteY177" fmla="*/ 182900 h 487466"/>
              <a:gd name="connsiteX178" fmla="*/ 347299 w 607639"/>
              <a:gd name="connsiteY178" fmla="*/ 182900 h 487466"/>
              <a:gd name="connsiteX179" fmla="*/ 347299 w 607639"/>
              <a:gd name="connsiteY179" fmla="*/ 144773 h 487466"/>
              <a:gd name="connsiteX180" fmla="*/ 347299 w 607639"/>
              <a:gd name="connsiteY180" fmla="*/ 78297 h 487466"/>
              <a:gd name="connsiteX181" fmla="*/ 347299 w 607639"/>
              <a:gd name="connsiteY181" fmla="*/ 69232 h 487466"/>
              <a:gd name="connsiteX182" fmla="*/ 356466 w 607639"/>
              <a:gd name="connsiteY182" fmla="*/ 60078 h 487466"/>
              <a:gd name="connsiteX183" fmla="*/ 365545 w 607639"/>
              <a:gd name="connsiteY183" fmla="*/ 69232 h 487466"/>
              <a:gd name="connsiteX184" fmla="*/ 388419 w 607639"/>
              <a:gd name="connsiteY184" fmla="*/ 69232 h 487466"/>
              <a:gd name="connsiteX185" fmla="*/ 431409 w 607639"/>
              <a:gd name="connsiteY185" fmla="*/ 27462 h 487466"/>
              <a:gd name="connsiteX186" fmla="*/ 431765 w 607639"/>
              <a:gd name="connsiteY186" fmla="*/ 27462 h 487466"/>
              <a:gd name="connsiteX187" fmla="*/ 442801 w 607639"/>
              <a:gd name="connsiteY187" fmla="*/ 28972 h 487466"/>
              <a:gd name="connsiteX188" fmla="*/ 492377 w 607639"/>
              <a:gd name="connsiteY188" fmla="*/ 0 h 48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607639" h="487466">
                <a:moveTo>
                  <a:pt x="261943" y="368643"/>
                </a:moveTo>
                <a:lnTo>
                  <a:pt x="261943" y="469247"/>
                </a:lnTo>
                <a:lnTo>
                  <a:pt x="345697" y="469247"/>
                </a:lnTo>
                <a:lnTo>
                  <a:pt x="345697" y="368643"/>
                </a:lnTo>
                <a:close/>
                <a:moveTo>
                  <a:pt x="508843" y="368110"/>
                </a:moveTo>
                <a:cubicBezTo>
                  <a:pt x="497451" y="368110"/>
                  <a:pt x="488105" y="377442"/>
                  <a:pt x="488105" y="388817"/>
                </a:cubicBezTo>
                <a:lnTo>
                  <a:pt x="488105" y="469247"/>
                </a:lnTo>
                <a:lnTo>
                  <a:pt x="568655" y="469247"/>
                </a:lnTo>
                <a:cubicBezTo>
                  <a:pt x="580048" y="469247"/>
                  <a:pt x="589393" y="460004"/>
                  <a:pt x="589393" y="448540"/>
                </a:cubicBezTo>
                <a:cubicBezTo>
                  <a:pt x="589393" y="437075"/>
                  <a:pt x="580048" y="427744"/>
                  <a:pt x="568655" y="427744"/>
                </a:cubicBezTo>
                <a:cubicBezTo>
                  <a:pt x="563582" y="427744"/>
                  <a:pt x="559487" y="423744"/>
                  <a:pt x="559487" y="418679"/>
                </a:cubicBezTo>
                <a:cubicBezTo>
                  <a:pt x="559487" y="407214"/>
                  <a:pt x="550231" y="397971"/>
                  <a:pt x="538749" y="397971"/>
                </a:cubicBezTo>
                <a:cubicBezTo>
                  <a:pt x="533676" y="397971"/>
                  <a:pt x="529671" y="393883"/>
                  <a:pt x="529671" y="388817"/>
                </a:cubicBezTo>
                <a:cubicBezTo>
                  <a:pt x="529671" y="377442"/>
                  <a:pt x="520325" y="368110"/>
                  <a:pt x="508843" y="368110"/>
                </a:cubicBezTo>
                <a:close/>
                <a:moveTo>
                  <a:pt x="98707" y="368110"/>
                </a:moveTo>
                <a:cubicBezTo>
                  <a:pt x="87314" y="368110"/>
                  <a:pt x="77969" y="377442"/>
                  <a:pt x="77969" y="388817"/>
                </a:cubicBezTo>
                <a:cubicBezTo>
                  <a:pt x="77969" y="393883"/>
                  <a:pt x="73875" y="397971"/>
                  <a:pt x="68890" y="397971"/>
                </a:cubicBezTo>
                <a:cubicBezTo>
                  <a:pt x="57409" y="397971"/>
                  <a:pt x="48063" y="407214"/>
                  <a:pt x="48063" y="418679"/>
                </a:cubicBezTo>
                <a:cubicBezTo>
                  <a:pt x="48063" y="423744"/>
                  <a:pt x="43969" y="427744"/>
                  <a:pt x="38985" y="427744"/>
                </a:cubicBezTo>
                <a:cubicBezTo>
                  <a:pt x="27503" y="427744"/>
                  <a:pt x="18246" y="437075"/>
                  <a:pt x="18246" y="448540"/>
                </a:cubicBezTo>
                <a:cubicBezTo>
                  <a:pt x="18246" y="460004"/>
                  <a:pt x="27503" y="469247"/>
                  <a:pt x="38985" y="469247"/>
                </a:cubicBezTo>
                <a:lnTo>
                  <a:pt x="119534" y="469247"/>
                </a:lnTo>
                <a:lnTo>
                  <a:pt x="119534" y="388817"/>
                </a:lnTo>
                <a:cubicBezTo>
                  <a:pt x="119534" y="377442"/>
                  <a:pt x="110189" y="368110"/>
                  <a:pt x="98707" y="368110"/>
                </a:cubicBezTo>
                <a:close/>
                <a:moveTo>
                  <a:pt x="400435" y="272038"/>
                </a:moveTo>
                <a:lnTo>
                  <a:pt x="400435" y="319037"/>
                </a:lnTo>
                <a:lnTo>
                  <a:pt x="431324" y="319037"/>
                </a:lnTo>
                <a:lnTo>
                  <a:pt x="431324" y="272038"/>
                </a:lnTo>
                <a:close/>
                <a:moveTo>
                  <a:pt x="351299" y="272038"/>
                </a:moveTo>
                <a:lnTo>
                  <a:pt x="351299" y="319037"/>
                </a:lnTo>
                <a:lnTo>
                  <a:pt x="382187" y="319037"/>
                </a:lnTo>
                <a:lnTo>
                  <a:pt x="382187" y="272038"/>
                </a:lnTo>
                <a:close/>
                <a:moveTo>
                  <a:pt x="225363" y="272038"/>
                </a:moveTo>
                <a:lnTo>
                  <a:pt x="225363" y="319037"/>
                </a:lnTo>
                <a:lnTo>
                  <a:pt x="256252" y="319037"/>
                </a:lnTo>
                <a:lnTo>
                  <a:pt x="256252" y="272038"/>
                </a:lnTo>
                <a:close/>
                <a:moveTo>
                  <a:pt x="176316" y="272038"/>
                </a:moveTo>
                <a:lnTo>
                  <a:pt x="176316" y="319037"/>
                </a:lnTo>
                <a:lnTo>
                  <a:pt x="207204" y="319037"/>
                </a:lnTo>
                <a:lnTo>
                  <a:pt x="207204" y="272038"/>
                </a:lnTo>
                <a:close/>
                <a:moveTo>
                  <a:pt x="342219" y="253824"/>
                </a:moveTo>
                <a:lnTo>
                  <a:pt x="440404" y="253824"/>
                </a:lnTo>
                <a:cubicBezTo>
                  <a:pt x="445478" y="253824"/>
                  <a:pt x="449572" y="257911"/>
                  <a:pt x="449572" y="262886"/>
                </a:cubicBezTo>
                <a:lnTo>
                  <a:pt x="449572" y="328100"/>
                </a:lnTo>
                <a:cubicBezTo>
                  <a:pt x="449572" y="333075"/>
                  <a:pt x="445478" y="337162"/>
                  <a:pt x="440404" y="337162"/>
                </a:cubicBezTo>
                <a:lnTo>
                  <a:pt x="342219" y="337162"/>
                </a:lnTo>
                <a:cubicBezTo>
                  <a:pt x="337234" y="337162"/>
                  <a:pt x="333139" y="333075"/>
                  <a:pt x="333139" y="328100"/>
                </a:cubicBezTo>
                <a:lnTo>
                  <a:pt x="333139" y="262886"/>
                </a:lnTo>
                <a:cubicBezTo>
                  <a:pt x="333139" y="257911"/>
                  <a:pt x="337234" y="253824"/>
                  <a:pt x="342219" y="253824"/>
                </a:cubicBezTo>
                <a:close/>
                <a:moveTo>
                  <a:pt x="167147" y="253824"/>
                </a:moveTo>
                <a:lnTo>
                  <a:pt x="265421" y="253824"/>
                </a:lnTo>
                <a:cubicBezTo>
                  <a:pt x="270406" y="253824"/>
                  <a:pt x="274500" y="257911"/>
                  <a:pt x="274500" y="262886"/>
                </a:cubicBezTo>
                <a:lnTo>
                  <a:pt x="274500" y="328100"/>
                </a:lnTo>
                <a:cubicBezTo>
                  <a:pt x="274500" y="333075"/>
                  <a:pt x="270406" y="337162"/>
                  <a:pt x="265421" y="337162"/>
                </a:cubicBezTo>
                <a:lnTo>
                  <a:pt x="167147" y="337162"/>
                </a:lnTo>
                <a:cubicBezTo>
                  <a:pt x="162162" y="337162"/>
                  <a:pt x="158067" y="333075"/>
                  <a:pt x="158067" y="328100"/>
                </a:cubicBezTo>
                <a:lnTo>
                  <a:pt x="158067" y="262886"/>
                </a:lnTo>
                <a:cubicBezTo>
                  <a:pt x="158067" y="257911"/>
                  <a:pt x="162162" y="253824"/>
                  <a:pt x="167147" y="253824"/>
                </a:cubicBezTo>
                <a:close/>
                <a:moveTo>
                  <a:pt x="137691" y="239778"/>
                </a:moveTo>
                <a:lnTo>
                  <a:pt x="137691" y="388817"/>
                </a:lnTo>
                <a:lnTo>
                  <a:pt x="137691" y="469247"/>
                </a:lnTo>
                <a:lnTo>
                  <a:pt x="243697" y="469247"/>
                </a:lnTo>
                <a:lnTo>
                  <a:pt x="243697" y="359490"/>
                </a:lnTo>
                <a:cubicBezTo>
                  <a:pt x="243697" y="354513"/>
                  <a:pt x="247791" y="350424"/>
                  <a:pt x="252864" y="350424"/>
                </a:cubicBezTo>
                <a:lnTo>
                  <a:pt x="354775" y="350424"/>
                </a:lnTo>
                <a:cubicBezTo>
                  <a:pt x="359849" y="350424"/>
                  <a:pt x="363854" y="354513"/>
                  <a:pt x="363854" y="359490"/>
                </a:cubicBezTo>
                <a:lnTo>
                  <a:pt x="363854" y="469247"/>
                </a:lnTo>
                <a:lnTo>
                  <a:pt x="469859" y="469247"/>
                </a:lnTo>
                <a:lnTo>
                  <a:pt x="469859" y="388817"/>
                </a:lnTo>
                <a:lnTo>
                  <a:pt x="469859" y="239778"/>
                </a:lnTo>
                <a:close/>
                <a:moveTo>
                  <a:pt x="92121" y="201119"/>
                </a:moveTo>
                <a:lnTo>
                  <a:pt x="92121" y="221648"/>
                </a:lnTo>
                <a:lnTo>
                  <a:pt x="128613" y="221648"/>
                </a:lnTo>
                <a:lnTo>
                  <a:pt x="479027" y="221648"/>
                </a:lnTo>
                <a:lnTo>
                  <a:pt x="515519" y="221648"/>
                </a:lnTo>
                <a:lnTo>
                  <a:pt x="515519" y="201119"/>
                </a:lnTo>
                <a:close/>
                <a:moveTo>
                  <a:pt x="365545" y="87362"/>
                </a:moveTo>
                <a:lnTo>
                  <a:pt x="365545" y="135620"/>
                </a:lnTo>
                <a:lnTo>
                  <a:pt x="461315" y="135620"/>
                </a:lnTo>
                <a:lnTo>
                  <a:pt x="461315" y="87628"/>
                </a:lnTo>
                <a:lnTo>
                  <a:pt x="461315" y="87539"/>
                </a:lnTo>
                <a:lnTo>
                  <a:pt x="461315" y="87362"/>
                </a:lnTo>
                <a:lnTo>
                  <a:pt x="399456" y="87362"/>
                </a:lnTo>
                <a:close/>
                <a:moveTo>
                  <a:pt x="164665" y="84772"/>
                </a:moveTo>
                <a:cubicBezTo>
                  <a:pt x="148466" y="84772"/>
                  <a:pt x="133869" y="94997"/>
                  <a:pt x="128350" y="110203"/>
                </a:cubicBezTo>
                <a:cubicBezTo>
                  <a:pt x="127460" y="112692"/>
                  <a:pt x="125502" y="114649"/>
                  <a:pt x="123099" y="115627"/>
                </a:cubicBezTo>
                <a:cubicBezTo>
                  <a:pt x="120607" y="116605"/>
                  <a:pt x="117847" y="116427"/>
                  <a:pt x="115533" y="115182"/>
                </a:cubicBezTo>
                <a:cubicBezTo>
                  <a:pt x="111884" y="113226"/>
                  <a:pt x="108057" y="112248"/>
                  <a:pt x="103962" y="112248"/>
                </a:cubicBezTo>
                <a:lnTo>
                  <a:pt x="103784" y="112248"/>
                </a:lnTo>
                <a:cubicBezTo>
                  <a:pt x="90344" y="112248"/>
                  <a:pt x="79219" y="123096"/>
                  <a:pt x="78952" y="136523"/>
                </a:cubicBezTo>
                <a:lnTo>
                  <a:pt x="78952" y="136790"/>
                </a:lnTo>
                <a:cubicBezTo>
                  <a:pt x="78952" y="138924"/>
                  <a:pt x="79753" y="140969"/>
                  <a:pt x="81266" y="142570"/>
                </a:cubicBezTo>
                <a:cubicBezTo>
                  <a:pt x="82957" y="144170"/>
                  <a:pt x="85093" y="145059"/>
                  <a:pt x="87407" y="145059"/>
                </a:cubicBezTo>
                <a:lnTo>
                  <a:pt x="242011" y="145059"/>
                </a:lnTo>
                <a:cubicBezTo>
                  <a:pt x="244325" y="145059"/>
                  <a:pt x="246462" y="144170"/>
                  <a:pt x="248064" y="142570"/>
                </a:cubicBezTo>
                <a:cubicBezTo>
                  <a:pt x="249666" y="140969"/>
                  <a:pt x="250467" y="138924"/>
                  <a:pt x="250467" y="136790"/>
                </a:cubicBezTo>
                <a:lnTo>
                  <a:pt x="250467" y="136434"/>
                </a:lnTo>
                <a:cubicBezTo>
                  <a:pt x="250200" y="123096"/>
                  <a:pt x="238985" y="112248"/>
                  <a:pt x="225634" y="112248"/>
                </a:cubicBezTo>
                <a:lnTo>
                  <a:pt x="225456" y="112248"/>
                </a:lnTo>
                <a:cubicBezTo>
                  <a:pt x="221362" y="112248"/>
                  <a:pt x="217446" y="113226"/>
                  <a:pt x="213885" y="115182"/>
                </a:cubicBezTo>
                <a:cubicBezTo>
                  <a:pt x="211571" y="116427"/>
                  <a:pt x="208812" y="116605"/>
                  <a:pt x="206320" y="115627"/>
                </a:cubicBezTo>
                <a:cubicBezTo>
                  <a:pt x="203828" y="114649"/>
                  <a:pt x="201869" y="112692"/>
                  <a:pt x="200979" y="110203"/>
                </a:cubicBezTo>
                <a:cubicBezTo>
                  <a:pt x="195550" y="94997"/>
                  <a:pt x="180953" y="84772"/>
                  <a:pt x="164665" y="84772"/>
                </a:cubicBezTo>
                <a:close/>
                <a:moveTo>
                  <a:pt x="164665" y="66543"/>
                </a:moveTo>
                <a:cubicBezTo>
                  <a:pt x="185403" y="66543"/>
                  <a:pt x="204362" y="77925"/>
                  <a:pt x="214241" y="95531"/>
                </a:cubicBezTo>
                <a:cubicBezTo>
                  <a:pt x="217891" y="94553"/>
                  <a:pt x="221540" y="94019"/>
                  <a:pt x="225278" y="94019"/>
                </a:cubicBezTo>
                <a:lnTo>
                  <a:pt x="225634" y="94019"/>
                </a:lnTo>
                <a:cubicBezTo>
                  <a:pt x="248865" y="94019"/>
                  <a:pt x="268179" y="112870"/>
                  <a:pt x="268624" y="136078"/>
                </a:cubicBezTo>
                <a:lnTo>
                  <a:pt x="268624" y="136612"/>
                </a:lnTo>
                <a:cubicBezTo>
                  <a:pt x="268713" y="143637"/>
                  <a:pt x="266043" y="150306"/>
                  <a:pt x="261059" y="155374"/>
                </a:cubicBezTo>
                <a:cubicBezTo>
                  <a:pt x="255985" y="160443"/>
                  <a:pt x="249221" y="163288"/>
                  <a:pt x="242011" y="163288"/>
                </a:cubicBezTo>
                <a:lnTo>
                  <a:pt x="87407" y="163288"/>
                </a:lnTo>
                <a:cubicBezTo>
                  <a:pt x="80198" y="163288"/>
                  <a:pt x="73433" y="160443"/>
                  <a:pt x="68360" y="155374"/>
                </a:cubicBezTo>
                <a:cubicBezTo>
                  <a:pt x="63375" y="150306"/>
                  <a:pt x="60616" y="143637"/>
                  <a:pt x="60705" y="136612"/>
                </a:cubicBezTo>
                <a:lnTo>
                  <a:pt x="60705" y="136078"/>
                </a:lnTo>
                <a:cubicBezTo>
                  <a:pt x="61239" y="112870"/>
                  <a:pt x="80554" y="94019"/>
                  <a:pt x="103784" y="94019"/>
                </a:cubicBezTo>
                <a:lnTo>
                  <a:pt x="104051" y="94019"/>
                </a:lnTo>
                <a:cubicBezTo>
                  <a:pt x="107790" y="94019"/>
                  <a:pt x="111528" y="94553"/>
                  <a:pt x="115088" y="95531"/>
                </a:cubicBezTo>
                <a:cubicBezTo>
                  <a:pt x="125057" y="77925"/>
                  <a:pt x="144015" y="66543"/>
                  <a:pt x="164665" y="66543"/>
                </a:cubicBezTo>
                <a:close/>
                <a:moveTo>
                  <a:pt x="492377" y="18130"/>
                </a:moveTo>
                <a:cubicBezTo>
                  <a:pt x="476089" y="18130"/>
                  <a:pt x="461493" y="28439"/>
                  <a:pt x="456063" y="43636"/>
                </a:cubicBezTo>
                <a:cubicBezTo>
                  <a:pt x="455084" y="46125"/>
                  <a:pt x="453215" y="48080"/>
                  <a:pt x="450723" y="49058"/>
                </a:cubicBezTo>
                <a:cubicBezTo>
                  <a:pt x="448231" y="49946"/>
                  <a:pt x="445472" y="49769"/>
                  <a:pt x="443157" y="48524"/>
                </a:cubicBezTo>
                <a:cubicBezTo>
                  <a:pt x="439597" y="46658"/>
                  <a:pt x="435681" y="45680"/>
                  <a:pt x="431587" y="45680"/>
                </a:cubicBezTo>
                <a:lnTo>
                  <a:pt x="431409" y="45680"/>
                </a:lnTo>
                <a:cubicBezTo>
                  <a:pt x="418236" y="45680"/>
                  <a:pt x="407288" y="56167"/>
                  <a:pt x="406576" y="69232"/>
                </a:cubicBezTo>
                <a:lnTo>
                  <a:pt x="470482" y="69232"/>
                </a:lnTo>
                <a:cubicBezTo>
                  <a:pt x="475466" y="69232"/>
                  <a:pt x="479561" y="73231"/>
                  <a:pt x="479561" y="78297"/>
                </a:cubicBezTo>
                <a:lnTo>
                  <a:pt x="479561" y="78474"/>
                </a:lnTo>
                <a:lnTo>
                  <a:pt x="569634" y="78474"/>
                </a:lnTo>
                <a:cubicBezTo>
                  <a:pt x="571948" y="78474"/>
                  <a:pt x="574084" y="77586"/>
                  <a:pt x="575775" y="75986"/>
                </a:cubicBezTo>
                <a:cubicBezTo>
                  <a:pt x="577288" y="74386"/>
                  <a:pt x="578089" y="72342"/>
                  <a:pt x="578089" y="70209"/>
                </a:cubicBezTo>
                <a:lnTo>
                  <a:pt x="578089" y="69943"/>
                </a:lnTo>
                <a:cubicBezTo>
                  <a:pt x="577822" y="56523"/>
                  <a:pt x="566697" y="45680"/>
                  <a:pt x="553257" y="45680"/>
                </a:cubicBezTo>
                <a:lnTo>
                  <a:pt x="553079" y="45680"/>
                </a:lnTo>
                <a:cubicBezTo>
                  <a:pt x="548985" y="45680"/>
                  <a:pt x="545158" y="46658"/>
                  <a:pt x="541508" y="48524"/>
                </a:cubicBezTo>
                <a:cubicBezTo>
                  <a:pt x="539194" y="49769"/>
                  <a:pt x="536435" y="49946"/>
                  <a:pt x="533943" y="49058"/>
                </a:cubicBezTo>
                <a:cubicBezTo>
                  <a:pt x="531540" y="48080"/>
                  <a:pt x="529582" y="46125"/>
                  <a:pt x="528692" y="43636"/>
                </a:cubicBezTo>
                <a:cubicBezTo>
                  <a:pt x="523173" y="28439"/>
                  <a:pt x="508576" y="18130"/>
                  <a:pt x="492377" y="18130"/>
                </a:cubicBezTo>
                <a:close/>
                <a:moveTo>
                  <a:pt x="492377" y="0"/>
                </a:moveTo>
                <a:cubicBezTo>
                  <a:pt x="513027" y="0"/>
                  <a:pt x="531985" y="11287"/>
                  <a:pt x="541953" y="28972"/>
                </a:cubicBezTo>
                <a:cubicBezTo>
                  <a:pt x="545514" y="27995"/>
                  <a:pt x="549252" y="27462"/>
                  <a:pt x="552990" y="27462"/>
                </a:cubicBezTo>
                <a:lnTo>
                  <a:pt x="553257" y="27462"/>
                </a:lnTo>
                <a:cubicBezTo>
                  <a:pt x="576487" y="27462"/>
                  <a:pt x="595802" y="46303"/>
                  <a:pt x="596336" y="69498"/>
                </a:cubicBezTo>
                <a:lnTo>
                  <a:pt x="596336" y="70032"/>
                </a:lnTo>
                <a:cubicBezTo>
                  <a:pt x="596425" y="77053"/>
                  <a:pt x="593665" y="83718"/>
                  <a:pt x="588681" y="88784"/>
                </a:cubicBezTo>
                <a:cubicBezTo>
                  <a:pt x="583608" y="93849"/>
                  <a:pt x="576843" y="96693"/>
                  <a:pt x="569634" y="96693"/>
                </a:cubicBezTo>
                <a:lnTo>
                  <a:pt x="479561" y="96693"/>
                </a:lnTo>
                <a:lnTo>
                  <a:pt x="479561" y="144773"/>
                </a:lnTo>
                <a:cubicBezTo>
                  <a:pt x="479561" y="149750"/>
                  <a:pt x="475466" y="153838"/>
                  <a:pt x="470482" y="153838"/>
                </a:cubicBezTo>
                <a:lnTo>
                  <a:pt x="365545" y="153838"/>
                </a:lnTo>
                <a:lnTo>
                  <a:pt x="365545" y="182900"/>
                </a:lnTo>
                <a:lnTo>
                  <a:pt x="524597" y="182900"/>
                </a:lnTo>
                <a:cubicBezTo>
                  <a:pt x="529671" y="182900"/>
                  <a:pt x="533765" y="186988"/>
                  <a:pt x="533765" y="191965"/>
                </a:cubicBezTo>
                <a:lnTo>
                  <a:pt x="533765" y="230713"/>
                </a:lnTo>
                <a:cubicBezTo>
                  <a:pt x="533765" y="235690"/>
                  <a:pt x="529671" y="239778"/>
                  <a:pt x="524597" y="239778"/>
                </a:cubicBezTo>
                <a:lnTo>
                  <a:pt x="488105" y="239778"/>
                </a:lnTo>
                <a:lnTo>
                  <a:pt x="488105" y="355935"/>
                </a:lnTo>
                <a:cubicBezTo>
                  <a:pt x="494158" y="352113"/>
                  <a:pt x="501278" y="349891"/>
                  <a:pt x="508843" y="349891"/>
                </a:cubicBezTo>
                <a:cubicBezTo>
                  <a:pt x="527534" y="349891"/>
                  <a:pt x="543199" y="363133"/>
                  <a:pt x="546938" y="380641"/>
                </a:cubicBezTo>
                <a:cubicBezTo>
                  <a:pt x="561891" y="383841"/>
                  <a:pt x="573639" y="395572"/>
                  <a:pt x="576843" y="410502"/>
                </a:cubicBezTo>
                <a:cubicBezTo>
                  <a:pt x="594377" y="414235"/>
                  <a:pt x="607639" y="429877"/>
                  <a:pt x="607639" y="448540"/>
                </a:cubicBezTo>
                <a:cubicBezTo>
                  <a:pt x="607639" y="469958"/>
                  <a:pt x="590105" y="487466"/>
                  <a:pt x="568655" y="487466"/>
                </a:cubicBezTo>
                <a:lnTo>
                  <a:pt x="479027" y="487466"/>
                </a:lnTo>
                <a:lnTo>
                  <a:pt x="354775" y="487466"/>
                </a:lnTo>
                <a:lnTo>
                  <a:pt x="252864" y="487466"/>
                </a:lnTo>
                <a:lnTo>
                  <a:pt x="128613" y="487466"/>
                </a:lnTo>
                <a:lnTo>
                  <a:pt x="38985" y="487466"/>
                </a:lnTo>
                <a:cubicBezTo>
                  <a:pt x="17445" y="487466"/>
                  <a:pt x="0" y="469958"/>
                  <a:pt x="0" y="448540"/>
                </a:cubicBezTo>
                <a:cubicBezTo>
                  <a:pt x="0" y="429877"/>
                  <a:pt x="13173" y="414235"/>
                  <a:pt x="30796" y="410502"/>
                </a:cubicBezTo>
                <a:cubicBezTo>
                  <a:pt x="34000" y="395572"/>
                  <a:pt x="45749" y="383841"/>
                  <a:pt x="60613" y="380641"/>
                </a:cubicBezTo>
                <a:cubicBezTo>
                  <a:pt x="64440" y="363133"/>
                  <a:pt x="80105" y="349891"/>
                  <a:pt x="98707" y="349891"/>
                </a:cubicBezTo>
                <a:cubicBezTo>
                  <a:pt x="106362" y="349891"/>
                  <a:pt x="113482" y="352113"/>
                  <a:pt x="119534" y="355935"/>
                </a:cubicBezTo>
                <a:lnTo>
                  <a:pt x="119534" y="239778"/>
                </a:lnTo>
                <a:lnTo>
                  <a:pt x="82953" y="239778"/>
                </a:lnTo>
                <a:cubicBezTo>
                  <a:pt x="77969" y="239778"/>
                  <a:pt x="73875" y="235690"/>
                  <a:pt x="73875" y="230713"/>
                </a:cubicBezTo>
                <a:lnTo>
                  <a:pt x="73875" y="191965"/>
                </a:lnTo>
                <a:cubicBezTo>
                  <a:pt x="73875" y="186988"/>
                  <a:pt x="77969" y="182900"/>
                  <a:pt x="82953" y="182900"/>
                </a:cubicBezTo>
                <a:lnTo>
                  <a:pt x="347299" y="182900"/>
                </a:lnTo>
                <a:lnTo>
                  <a:pt x="347299" y="144773"/>
                </a:lnTo>
                <a:lnTo>
                  <a:pt x="347299" y="78297"/>
                </a:lnTo>
                <a:lnTo>
                  <a:pt x="347299" y="69232"/>
                </a:lnTo>
                <a:cubicBezTo>
                  <a:pt x="347299" y="64166"/>
                  <a:pt x="351393" y="60078"/>
                  <a:pt x="356466" y="60078"/>
                </a:cubicBezTo>
                <a:cubicBezTo>
                  <a:pt x="361451" y="60078"/>
                  <a:pt x="365545" y="64166"/>
                  <a:pt x="365545" y="69232"/>
                </a:cubicBezTo>
                <a:lnTo>
                  <a:pt x="388419" y="69232"/>
                </a:lnTo>
                <a:cubicBezTo>
                  <a:pt x="389042" y="46125"/>
                  <a:pt x="408356" y="27462"/>
                  <a:pt x="431409" y="27462"/>
                </a:cubicBezTo>
                <a:lnTo>
                  <a:pt x="431765" y="27462"/>
                </a:lnTo>
                <a:cubicBezTo>
                  <a:pt x="435503" y="27462"/>
                  <a:pt x="439152" y="27995"/>
                  <a:pt x="442801" y="28972"/>
                </a:cubicBezTo>
                <a:cubicBezTo>
                  <a:pt x="452681" y="11287"/>
                  <a:pt x="471639" y="0"/>
                  <a:pt x="49237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任意多边形: 形状 42"/>
          <p:cNvSpPr/>
          <p:nvPr/>
        </p:nvSpPr>
        <p:spPr>
          <a:xfrm>
            <a:off x="6482087" y="4388281"/>
            <a:ext cx="1036134" cy="1032930"/>
          </a:xfrm>
          <a:custGeom>
            <a:avLst/>
            <a:gdLst>
              <a:gd name="connsiteX0" fmla="*/ 121763 h 600884"/>
              <a:gd name="connsiteY0" fmla="*/ 121763 h 600884"/>
              <a:gd name="connsiteX1" fmla="*/ 121763 h 600884"/>
              <a:gd name="connsiteY1" fmla="*/ 121763 h 600884"/>
              <a:gd name="connsiteX2" fmla="*/ 121763 h 600884"/>
              <a:gd name="connsiteY2" fmla="*/ 121763 h 600884"/>
              <a:gd name="connsiteX3" fmla="*/ 121763 h 600884"/>
              <a:gd name="connsiteY3" fmla="*/ 121763 h 600884"/>
              <a:gd name="connsiteX4" fmla="*/ 121763 h 600884"/>
              <a:gd name="connsiteY4" fmla="*/ 121763 h 600884"/>
              <a:gd name="connsiteX5" fmla="*/ 121763 h 600884"/>
              <a:gd name="connsiteY5" fmla="*/ 121763 h 600884"/>
              <a:gd name="connsiteX6" fmla="*/ 121763 h 600884"/>
              <a:gd name="connsiteY6" fmla="*/ 121763 h 600884"/>
              <a:gd name="connsiteX7" fmla="*/ 121763 h 600884"/>
              <a:gd name="connsiteY7" fmla="*/ 121763 h 600884"/>
              <a:gd name="connsiteX8" fmla="*/ 121763 h 600884"/>
              <a:gd name="connsiteY8" fmla="*/ 121763 h 600884"/>
              <a:gd name="connsiteX9" fmla="*/ 121763 h 600884"/>
              <a:gd name="connsiteY9" fmla="*/ 121763 h 600884"/>
              <a:gd name="connsiteX10" fmla="*/ 121763 h 600884"/>
              <a:gd name="connsiteY10" fmla="*/ 121763 h 600884"/>
              <a:gd name="connsiteX11" fmla="*/ 121763 h 600884"/>
              <a:gd name="connsiteY11" fmla="*/ 121763 h 600884"/>
              <a:gd name="connsiteX12" fmla="*/ 121763 h 600884"/>
              <a:gd name="connsiteY12" fmla="*/ 121763 h 600884"/>
              <a:gd name="connsiteX13" fmla="*/ 121763 h 600884"/>
              <a:gd name="connsiteY13" fmla="*/ 121763 h 600884"/>
              <a:gd name="connsiteX14" fmla="*/ 121763 h 600884"/>
              <a:gd name="connsiteY14" fmla="*/ 121763 h 600884"/>
              <a:gd name="connsiteX15" fmla="*/ 121763 h 600884"/>
              <a:gd name="connsiteY15" fmla="*/ 121763 h 600884"/>
              <a:gd name="connsiteX16" fmla="*/ 121763 h 600884"/>
              <a:gd name="connsiteY16" fmla="*/ 121763 h 600884"/>
              <a:gd name="connsiteX17" fmla="*/ 121763 h 600884"/>
              <a:gd name="connsiteY17" fmla="*/ 121763 h 600884"/>
              <a:gd name="connsiteX18" fmla="*/ 121763 h 600884"/>
              <a:gd name="connsiteY18" fmla="*/ 121763 h 600884"/>
              <a:gd name="connsiteX19" fmla="*/ 121763 h 600884"/>
              <a:gd name="connsiteY19" fmla="*/ 121763 h 600884"/>
              <a:gd name="connsiteX20" fmla="*/ 121763 h 600884"/>
              <a:gd name="connsiteY20" fmla="*/ 121763 h 600884"/>
              <a:gd name="connsiteX21" fmla="*/ 121763 h 600884"/>
              <a:gd name="connsiteY21" fmla="*/ 121763 h 600884"/>
              <a:gd name="connsiteX22" fmla="*/ 121763 h 600884"/>
              <a:gd name="connsiteY22" fmla="*/ 121763 h 600884"/>
              <a:gd name="connsiteX23" fmla="*/ 121763 h 600884"/>
              <a:gd name="connsiteY23" fmla="*/ 121763 h 600884"/>
              <a:gd name="connsiteX24" fmla="*/ 121763 h 600884"/>
              <a:gd name="connsiteY24" fmla="*/ 121763 h 600884"/>
              <a:gd name="connsiteX25" fmla="*/ 121763 h 600884"/>
              <a:gd name="connsiteY25" fmla="*/ 121763 h 600884"/>
              <a:gd name="connsiteX26" fmla="*/ 121763 h 600884"/>
              <a:gd name="connsiteY26" fmla="*/ 121763 h 600884"/>
              <a:gd name="connsiteX27" fmla="*/ 121763 h 600884"/>
              <a:gd name="connsiteY27" fmla="*/ 121763 h 600884"/>
              <a:gd name="connsiteX28" fmla="*/ 121763 h 600884"/>
              <a:gd name="connsiteY28" fmla="*/ 121763 h 600884"/>
              <a:gd name="connsiteX29" fmla="*/ 121763 h 600884"/>
              <a:gd name="connsiteY29" fmla="*/ 121763 h 600884"/>
              <a:gd name="connsiteX30" fmla="*/ 121763 h 600884"/>
              <a:gd name="connsiteY30" fmla="*/ 121763 h 600884"/>
              <a:gd name="connsiteX31" fmla="*/ 121763 h 600884"/>
              <a:gd name="connsiteY31" fmla="*/ 121763 h 600884"/>
              <a:gd name="connsiteX32" fmla="*/ 121763 h 600884"/>
              <a:gd name="connsiteY32" fmla="*/ 121763 h 600884"/>
              <a:gd name="connsiteX33" fmla="*/ 121763 h 600884"/>
              <a:gd name="connsiteY33" fmla="*/ 121763 h 600884"/>
              <a:gd name="connsiteX34" fmla="*/ 121763 h 600884"/>
              <a:gd name="connsiteY34" fmla="*/ 121763 h 600884"/>
              <a:gd name="connsiteX35" fmla="*/ 121763 h 600884"/>
              <a:gd name="connsiteY35" fmla="*/ 121763 h 600884"/>
              <a:gd name="connsiteX36" fmla="*/ 121763 h 600884"/>
              <a:gd name="connsiteY36" fmla="*/ 121763 h 600884"/>
              <a:gd name="connsiteX37" fmla="*/ 121763 h 600884"/>
              <a:gd name="connsiteY37" fmla="*/ 121763 h 600884"/>
              <a:gd name="connsiteX38" fmla="*/ 121763 h 600884"/>
              <a:gd name="connsiteY38" fmla="*/ 121763 h 600884"/>
              <a:gd name="connsiteX39" fmla="*/ 121763 h 600884"/>
              <a:gd name="connsiteY39" fmla="*/ 121763 h 600884"/>
              <a:gd name="connsiteX40" fmla="*/ 121763 h 600884"/>
              <a:gd name="connsiteY40" fmla="*/ 121763 h 600884"/>
              <a:gd name="connsiteX41" fmla="*/ 121763 h 600884"/>
              <a:gd name="connsiteY41" fmla="*/ 121763 h 600884"/>
              <a:gd name="connsiteX42" fmla="*/ 121763 h 600884"/>
              <a:gd name="connsiteY42" fmla="*/ 121763 h 600884"/>
              <a:gd name="connsiteX43" fmla="*/ 121763 h 600884"/>
              <a:gd name="connsiteY43" fmla="*/ 121763 h 600884"/>
              <a:gd name="connsiteX44" fmla="*/ 121763 h 600884"/>
              <a:gd name="connsiteY44" fmla="*/ 121763 h 600884"/>
              <a:gd name="connsiteX45" fmla="*/ 121763 h 600884"/>
              <a:gd name="connsiteY45" fmla="*/ 121763 h 600884"/>
              <a:gd name="connsiteX46" fmla="*/ 121763 h 600884"/>
              <a:gd name="connsiteY46" fmla="*/ 121763 h 600884"/>
              <a:gd name="connsiteX47" fmla="*/ 121763 h 600884"/>
              <a:gd name="connsiteY47" fmla="*/ 121763 h 600884"/>
              <a:gd name="connsiteX48" fmla="*/ 121763 h 600884"/>
              <a:gd name="connsiteY48" fmla="*/ 121763 h 600884"/>
              <a:gd name="connsiteX49" fmla="*/ 121763 h 600884"/>
              <a:gd name="connsiteY49" fmla="*/ 121763 h 600884"/>
              <a:gd name="connsiteX50" fmla="*/ 121763 h 600884"/>
              <a:gd name="connsiteY50" fmla="*/ 121763 h 600884"/>
              <a:gd name="connsiteX51" fmla="*/ 121763 h 600884"/>
              <a:gd name="connsiteY51" fmla="*/ 121763 h 600884"/>
              <a:gd name="connsiteX52" fmla="*/ 121763 h 600884"/>
              <a:gd name="connsiteY52" fmla="*/ 121763 h 600884"/>
              <a:gd name="connsiteX53" fmla="*/ 121763 h 600884"/>
              <a:gd name="connsiteY53" fmla="*/ 121763 h 600884"/>
              <a:gd name="connsiteX54" fmla="*/ 121763 h 600884"/>
              <a:gd name="connsiteY54" fmla="*/ 121763 h 600884"/>
              <a:gd name="connsiteX55" fmla="*/ 121763 h 600884"/>
              <a:gd name="connsiteY55" fmla="*/ 121763 h 600884"/>
              <a:gd name="connsiteX56" fmla="*/ 121763 h 600884"/>
              <a:gd name="connsiteY56" fmla="*/ 121763 h 600884"/>
              <a:gd name="connsiteX57" fmla="*/ 121763 h 600884"/>
              <a:gd name="connsiteY57" fmla="*/ 121763 h 600884"/>
              <a:gd name="connsiteX58" fmla="*/ 121763 h 600884"/>
              <a:gd name="connsiteY58" fmla="*/ 121763 h 600884"/>
              <a:gd name="connsiteX59" fmla="*/ 121763 h 600884"/>
              <a:gd name="connsiteY59" fmla="*/ 121763 h 600884"/>
              <a:gd name="connsiteX60" fmla="*/ 121763 h 600884"/>
              <a:gd name="connsiteY60" fmla="*/ 121763 h 600884"/>
              <a:gd name="connsiteX61" fmla="*/ 121763 h 600884"/>
              <a:gd name="connsiteY61" fmla="*/ 121763 h 600884"/>
              <a:gd name="connsiteX62" fmla="*/ 121763 h 600884"/>
              <a:gd name="connsiteY62" fmla="*/ 121763 h 600884"/>
              <a:gd name="connsiteX63" fmla="*/ 121763 h 600884"/>
              <a:gd name="connsiteY63" fmla="*/ 121763 h 600884"/>
              <a:gd name="connsiteX64" fmla="*/ 121763 h 600884"/>
              <a:gd name="connsiteY64" fmla="*/ 121763 h 600884"/>
              <a:gd name="connsiteX65" fmla="*/ 121763 h 600884"/>
              <a:gd name="connsiteY65" fmla="*/ 121763 h 600884"/>
              <a:gd name="connsiteX66" fmla="*/ 121763 h 600884"/>
              <a:gd name="connsiteY66" fmla="*/ 121763 h 600884"/>
              <a:gd name="connsiteX67" fmla="*/ 121763 h 600884"/>
              <a:gd name="connsiteY67" fmla="*/ 121763 h 600884"/>
              <a:gd name="connsiteX68" fmla="*/ 121763 h 600884"/>
              <a:gd name="connsiteY68" fmla="*/ 121763 h 600884"/>
              <a:gd name="connsiteX69" fmla="*/ 121763 h 600884"/>
              <a:gd name="connsiteY69" fmla="*/ 121763 h 600884"/>
              <a:gd name="connsiteX70" fmla="*/ 121763 h 600884"/>
              <a:gd name="connsiteY70" fmla="*/ 121763 h 600884"/>
              <a:gd name="connsiteX71" fmla="*/ 121763 h 600884"/>
              <a:gd name="connsiteY71" fmla="*/ 121763 h 600884"/>
              <a:gd name="connsiteX72" fmla="*/ 121763 h 600884"/>
              <a:gd name="connsiteY72" fmla="*/ 121763 h 600884"/>
              <a:gd name="connsiteX73" fmla="*/ 121763 h 600884"/>
              <a:gd name="connsiteY73" fmla="*/ 121763 h 600884"/>
              <a:gd name="connsiteX74" fmla="*/ 121763 h 600884"/>
              <a:gd name="connsiteY74" fmla="*/ 121763 h 600884"/>
              <a:gd name="connsiteX75" fmla="*/ 121763 h 600884"/>
              <a:gd name="connsiteY75" fmla="*/ 121763 h 600884"/>
              <a:gd name="connsiteX76" fmla="*/ 121763 h 600884"/>
              <a:gd name="connsiteY76" fmla="*/ 121763 h 600884"/>
              <a:gd name="connsiteX77" fmla="*/ 121763 h 600884"/>
              <a:gd name="connsiteY77" fmla="*/ 121763 h 600884"/>
              <a:gd name="connsiteX78" fmla="*/ 121763 h 600884"/>
              <a:gd name="connsiteY78" fmla="*/ 121763 h 600884"/>
              <a:gd name="connsiteX79" fmla="*/ 121763 h 600884"/>
              <a:gd name="connsiteY79" fmla="*/ 121763 h 600884"/>
              <a:gd name="connsiteX80" fmla="*/ 121763 h 600884"/>
              <a:gd name="connsiteY80" fmla="*/ 121763 h 600884"/>
              <a:gd name="connsiteX81" fmla="*/ 121763 h 600884"/>
              <a:gd name="connsiteY81" fmla="*/ 121763 h 600884"/>
              <a:gd name="connsiteX82" fmla="*/ 121763 h 600884"/>
              <a:gd name="connsiteY82" fmla="*/ 121763 h 600884"/>
              <a:gd name="connsiteX83" fmla="*/ 121763 h 600884"/>
              <a:gd name="connsiteY83" fmla="*/ 121763 h 600884"/>
              <a:gd name="connsiteX84" fmla="*/ 121763 h 600884"/>
              <a:gd name="connsiteY84" fmla="*/ 121763 h 600884"/>
              <a:gd name="connsiteX85" fmla="*/ 121763 h 600884"/>
              <a:gd name="connsiteY85" fmla="*/ 121763 h 600884"/>
              <a:gd name="connsiteX86" fmla="*/ 121763 h 600884"/>
              <a:gd name="connsiteY86" fmla="*/ 121763 h 600884"/>
              <a:gd name="connsiteX87" fmla="*/ 121763 h 600884"/>
              <a:gd name="connsiteY87" fmla="*/ 121763 h 600884"/>
              <a:gd name="connsiteX88" fmla="*/ 121763 h 600884"/>
              <a:gd name="connsiteY88" fmla="*/ 121763 h 6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4463" h="580612">
                <a:moveTo>
                  <a:pt x="475408" y="496834"/>
                </a:moveTo>
                <a:lnTo>
                  <a:pt x="475408" y="537756"/>
                </a:lnTo>
                <a:lnTo>
                  <a:pt x="535580" y="537756"/>
                </a:lnTo>
                <a:lnTo>
                  <a:pt x="535580" y="496834"/>
                </a:lnTo>
                <a:close/>
                <a:moveTo>
                  <a:pt x="178580" y="496834"/>
                </a:moveTo>
                <a:lnTo>
                  <a:pt x="178580" y="537756"/>
                </a:lnTo>
                <a:lnTo>
                  <a:pt x="423786" y="537756"/>
                </a:lnTo>
                <a:lnTo>
                  <a:pt x="423786" y="496834"/>
                </a:lnTo>
                <a:close/>
                <a:moveTo>
                  <a:pt x="66625" y="496834"/>
                </a:moveTo>
                <a:lnTo>
                  <a:pt x="66625" y="537756"/>
                </a:lnTo>
                <a:lnTo>
                  <a:pt x="126958" y="537756"/>
                </a:lnTo>
                <a:lnTo>
                  <a:pt x="126958" y="496834"/>
                </a:lnTo>
                <a:close/>
                <a:moveTo>
                  <a:pt x="423786" y="425944"/>
                </a:moveTo>
                <a:lnTo>
                  <a:pt x="423786" y="466867"/>
                </a:lnTo>
                <a:lnTo>
                  <a:pt x="483958" y="466867"/>
                </a:lnTo>
                <a:lnTo>
                  <a:pt x="483958" y="425944"/>
                </a:lnTo>
                <a:close/>
                <a:moveTo>
                  <a:pt x="322638" y="425944"/>
                </a:moveTo>
                <a:lnTo>
                  <a:pt x="322638" y="466867"/>
                </a:lnTo>
                <a:lnTo>
                  <a:pt x="382811" y="466867"/>
                </a:lnTo>
                <a:lnTo>
                  <a:pt x="382811" y="425944"/>
                </a:lnTo>
                <a:close/>
                <a:moveTo>
                  <a:pt x="219394" y="425944"/>
                </a:moveTo>
                <a:lnTo>
                  <a:pt x="219394" y="466867"/>
                </a:lnTo>
                <a:lnTo>
                  <a:pt x="279566" y="466867"/>
                </a:lnTo>
                <a:lnTo>
                  <a:pt x="279566" y="425944"/>
                </a:lnTo>
                <a:close/>
                <a:moveTo>
                  <a:pt x="118247" y="425944"/>
                </a:moveTo>
                <a:lnTo>
                  <a:pt x="118247" y="466867"/>
                </a:lnTo>
                <a:lnTo>
                  <a:pt x="178580" y="466867"/>
                </a:lnTo>
                <a:lnTo>
                  <a:pt x="178580" y="425944"/>
                </a:lnTo>
                <a:close/>
                <a:moveTo>
                  <a:pt x="475408" y="355055"/>
                </a:moveTo>
                <a:lnTo>
                  <a:pt x="475408" y="395977"/>
                </a:lnTo>
                <a:lnTo>
                  <a:pt x="535580" y="395977"/>
                </a:lnTo>
                <a:lnTo>
                  <a:pt x="535580" y="355055"/>
                </a:lnTo>
                <a:close/>
                <a:moveTo>
                  <a:pt x="374261" y="355055"/>
                </a:moveTo>
                <a:lnTo>
                  <a:pt x="374261" y="395977"/>
                </a:lnTo>
                <a:lnTo>
                  <a:pt x="432336" y="395977"/>
                </a:lnTo>
                <a:lnTo>
                  <a:pt x="432336" y="355055"/>
                </a:lnTo>
                <a:close/>
                <a:moveTo>
                  <a:pt x="271016" y="355055"/>
                </a:moveTo>
                <a:lnTo>
                  <a:pt x="271016" y="395977"/>
                </a:lnTo>
                <a:lnTo>
                  <a:pt x="331188" y="395977"/>
                </a:lnTo>
                <a:lnTo>
                  <a:pt x="331188" y="355055"/>
                </a:lnTo>
                <a:close/>
                <a:moveTo>
                  <a:pt x="169869" y="355055"/>
                </a:moveTo>
                <a:lnTo>
                  <a:pt x="169869" y="395977"/>
                </a:lnTo>
                <a:lnTo>
                  <a:pt x="227944" y="395977"/>
                </a:lnTo>
                <a:lnTo>
                  <a:pt x="227944" y="355055"/>
                </a:lnTo>
                <a:close/>
                <a:moveTo>
                  <a:pt x="66625" y="355055"/>
                </a:moveTo>
                <a:lnTo>
                  <a:pt x="66625" y="395977"/>
                </a:lnTo>
                <a:lnTo>
                  <a:pt x="126958" y="395977"/>
                </a:lnTo>
                <a:lnTo>
                  <a:pt x="126958" y="355055"/>
                </a:lnTo>
                <a:close/>
                <a:moveTo>
                  <a:pt x="66625" y="279976"/>
                </a:moveTo>
                <a:lnTo>
                  <a:pt x="66625" y="320738"/>
                </a:lnTo>
                <a:lnTo>
                  <a:pt x="97598" y="320738"/>
                </a:lnTo>
                <a:lnTo>
                  <a:pt x="127281" y="320738"/>
                </a:lnTo>
                <a:lnTo>
                  <a:pt x="476376" y="320738"/>
                </a:lnTo>
                <a:lnTo>
                  <a:pt x="506058" y="320738"/>
                </a:lnTo>
                <a:lnTo>
                  <a:pt x="535580" y="320738"/>
                </a:lnTo>
                <a:lnTo>
                  <a:pt x="535580" y="279976"/>
                </a:lnTo>
                <a:lnTo>
                  <a:pt x="506058" y="279976"/>
                </a:lnTo>
                <a:lnTo>
                  <a:pt x="476376" y="279976"/>
                </a:lnTo>
                <a:lnTo>
                  <a:pt x="127281" y="279976"/>
                </a:lnTo>
                <a:lnTo>
                  <a:pt x="97598" y="279976"/>
                </a:lnTo>
                <a:close/>
                <a:moveTo>
                  <a:pt x="32264" y="236959"/>
                </a:moveTo>
                <a:lnTo>
                  <a:pt x="572199" y="236959"/>
                </a:lnTo>
                <a:cubicBezTo>
                  <a:pt x="589944" y="236959"/>
                  <a:pt x="604463" y="251459"/>
                  <a:pt x="604463" y="269182"/>
                </a:cubicBezTo>
                <a:lnTo>
                  <a:pt x="604463" y="548390"/>
                </a:lnTo>
                <a:cubicBezTo>
                  <a:pt x="604463" y="566273"/>
                  <a:pt x="589944" y="580612"/>
                  <a:pt x="572199" y="580612"/>
                </a:cubicBezTo>
                <a:lnTo>
                  <a:pt x="32264" y="580612"/>
                </a:lnTo>
                <a:cubicBezTo>
                  <a:pt x="14519" y="580612"/>
                  <a:pt x="0" y="566273"/>
                  <a:pt x="0" y="548390"/>
                </a:cubicBezTo>
                <a:lnTo>
                  <a:pt x="0" y="269182"/>
                </a:lnTo>
                <a:cubicBezTo>
                  <a:pt x="0" y="251459"/>
                  <a:pt x="14519" y="236959"/>
                  <a:pt x="32264" y="236959"/>
                </a:cubicBezTo>
                <a:close/>
                <a:moveTo>
                  <a:pt x="301682" y="97804"/>
                </a:moveTo>
                <a:cubicBezTo>
                  <a:pt x="329599" y="97804"/>
                  <a:pt x="357032" y="107471"/>
                  <a:pt x="378817" y="124873"/>
                </a:cubicBezTo>
                <a:cubicBezTo>
                  <a:pt x="392695" y="136152"/>
                  <a:pt x="394954" y="156454"/>
                  <a:pt x="383819" y="170311"/>
                </a:cubicBezTo>
                <a:cubicBezTo>
                  <a:pt x="377365" y="178206"/>
                  <a:pt x="368005" y="182234"/>
                  <a:pt x="358646" y="182234"/>
                </a:cubicBezTo>
                <a:cubicBezTo>
                  <a:pt x="351545" y="182234"/>
                  <a:pt x="344284" y="179978"/>
                  <a:pt x="338313" y="175144"/>
                </a:cubicBezTo>
                <a:cubicBezTo>
                  <a:pt x="327824" y="166766"/>
                  <a:pt x="315075" y="162254"/>
                  <a:pt x="301682" y="162254"/>
                </a:cubicBezTo>
                <a:cubicBezTo>
                  <a:pt x="288288" y="162254"/>
                  <a:pt x="275701" y="166605"/>
                  <a:pt x="265212" y="174983"/>
                </a:cubicBezTo>
                <a:cubicBezTo>
                  <a:pt x="251173" y="185940"/>
                  <a:pt x="231001" y="183684"/>
                  <a:pt x="219867" y="169666"/>
                </a:cubicBezTo>
                <a:cubicBezTo>
                  <a:pt x="208732" y="155809"/>
                  <a:pt x="211153" y="135507"/>
                  <a:pt x="225031" y="124390"/>
                </a:cubicBezTo>
                <a:cubicBezTo>
                  <a:pt x="246816" y="107310"/>
                  <a:pt x="273926" y="97804"/>
                  <a:pt x="301682" y="97804"/>
                </a:cubicBezTo>
                <a:close/>
                <a:moveTo>
                  <a:pt x="301521" y="0"/>
                </a:moveTo>
                <a:cubicBezTo>
                  <a:pt x="342500" y="0"/>
                  <a:pt x="382512" y="14181"/>
                  <a:pt x="414456" y="39803"/>
                </a:cubicBezTo>
                <a:cubicBezTo>
                  <a:pt x="428331" y="50922"/>
                  <a:pt x="430590" y="71227"/>
                  <a:pt x="419297" y="85086"/>
                </a:cubicBezTo>
                <a:cubicBezTo>
                  <a:pt x="413004" y="92982"/>
                  <a:pt x="403647" y="97172"/>
                  <a:pt x="394128" y="97172"/>
                </a:cubicBezTo>
                <a:cubicBezTo>
                  <a:pt x="387029" y="97172"/>
                  <a:pt x="379930" y="94754"/>
                  <a:pt x="373961" y="90081"/>
                </a:cubicBezTo>
                <a:cubicBezTo>
                  <a:pt x="353149" y="73322"/>
                  <a:pt x="328141" y="64459"/>
                  <a:pt x="301521" y="64459"/>
                </a:cubicBezTo>
                <a:cubicBezTo>
                  <a:pt x="275062" y="64459"/>
                  <a:pt x="250216" y="73161"/>
                  <a:pt x="229565" y="89598"/>
                </a:cubicBezTo>
                <a:cubicBezTo>
                  <a:pt x="215690" y="100556"/>
                  <a:pt x="195361" y="98300"/>
                  <a:pt x="184229" y="84280"/>
                </a:cubicBezTo>
                <a:cubicBezTo>
                  <a:pt x="173097" y="70421"/>
                  <a:pt x="175517" y="50117"/>
                  <a:pt x="189392" y="38997"/>
                </a:cubicBezTo>
                <a:cubicBezTo>
                  <a:pt x="221659" y="13536"/>
                  <a:pt x="260380" y="0"/>
                  <a:pt x="30152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图片 44"/>
          <p:cNvPicPr/>
          <p:nvPr/>
        </p:nvPicPr>
        <p:blipFill>
          <a:blip r:embed="rId4" cstate="print">
            <a:extLst>
              <a:ext uri="{28A0092B-C50C-407E-A947-70E740481C1C}">
                <a14:useLocalDpi xmlns:a14="http://schemas.microsoft.com/office/drawing/2010/main" val="0"/>
              </a:ext>
            </a:extLst>
          </a:blip>
          <a:stretch>
            <a:fillRect/>
          </a:stretch>
        </p:blipFill>
        <p:spPr>
          <a:xfrm>
            <a:off x="2598681" y="4077812"/>
            <a:ext cx="3046701" cy="3124364"/>
          </a:xfrm>
          <a:prstGeom prst="ellipse">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农村建设</a:t>
            </a:r>
            <a:endPar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2" name="TextBox 12"/>
          <p:cNvSpPr txBox="1"/>
          <p:nvPr/>
        </p:nvSpPr>
        <p:spPr>
          <a:xfrm>
            <a:off x="2906829" y="6144051"/>
            <a:ext cx="12474343" cy="1444533"/>
          </a:xfrm>
          <a:prstGeom prst="rect">
            <a:avLst/>
          </a:prstGeom>
        </p:spPr>
        <p:txBody>
          <a:bodyPr lIns="0" tIns="0" rIns="0" bIns="0" rtlCol="0" anchor="t">
            <a:spAutoFit/>
          </a:bodyPr>
          <a:lstStyle/>
          <a:p>
            <a:pPr marL="0" lvl="0" indent="0" algn="ctr">
              <a:lnSpc>
                <a:spcPts val="3855"/>
              </a:lnSpc>
              <a:spcBef>
                <a:spcPct val="0"/>
              </a:spcBef>
            </a:pPr>
            <a:r>
              <a:rPr lang="en-US" sz="2755" spc="19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农村建设指的是通过一系列政策措施和实践活动，改善农村地区的基础设施、公共服务、生态环境和文化生活，以提高农村居民的生活质量和促进农村经济的可持续发展。</a:t>
            </a:r>
            <a:endParaRPr lang="en-US" sz="2755" spc="19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745159" y="5612712"/>
            <a:ext cx="16797681" cy="797613"/>
            <a:chOff x="0" y="0"/>
            <a:chExt cx="4424081" cy="210071"/>
          </a:xfrm>
        </p:grpSpPr>
        <p:sp>
          <p:nvSpPr>
            <p:cNvPr id="13" name="Freeform 13"/>
            <p:cNvSpPr/>
            <p:nvPr/>
          </p:nvSpPr>
          <p:spPr>
            <a:xfrm>
              <a:off x="0" y="0"/>
              <a:ext cx="4424081" cy="210071"/>
            </a:xfrm>
            <a:custGeom>
              <a:avLst/>
              <a:gdLst/>
              <a:ahLst/>
              <a:cxnLst/>
              <a:rect l="l" t="t" r="r" b="b"/>
              <a:pathLst>
                <a:path w="4424081" h="210071">
                  <a:moveTo>
                    <a:pt x="23506" y="0"/>
                  </a:moveTo>
                  <a:lnTo>
                    <a:pt x="4400575" y="0"/>
                  </a:lnTo>
                  <a:cubicBezTo>
                    <a:pt x="4406809" y="0"/>
                    <a:pt x="4412788" y="2476"/>
                    <a:pt x="4417196" y="6885"/>
                  </a:cubicBezTo>
                  <a:cubicBezTo>
                    <a:pt x="4421604" y="11293"/>
                    <a:pt x="4424081" y="17271"/>
                    <a:pt x="4424081" y="23506"/>
                  </a:cubicBezTo>
                  <a:lnTo>
                    <a:pt x="4424081" y="186565"/>
                  </a:lnTo>
                  <a:cubicBezTo>
                    <a:pt x="4424081" y="192799"/>
                    <a:pt x="4421604" y="198778"/>
                    <a:pt x="4417196" y="203186"/>
                  </a:cubicBezTo>
                  <a:cubicBezTo>
                    <a:pt x="4412788" y="207594"/>
                    <a:pt x="4406809" y="210071"/>
                    <a:pt x="4400575" y="210071"/>
                  </a:cubicBezTo>
                  <a:lnTo>
                    <a:pt x="23506" y="210071"/>
                  </a:lnTo>
                  <a:cubicBezTo>
                    <a:pt x="17271" y="210071"/>
                    <a:pt x="11293" y="207594"/>
                    <a:pt x="6885" y="203186"/>
                  </a:cubicBezTo>
                  <a:cubicBezTo>
                    <a:pt x="2476" y="198778"/>
                    <a:pt x="0" y="192799"/>
                    <a:pt x="0" y="186565"/>
                  </a:cubicBezTo>
                  <a:lnTo>
                    <a:pt x="0" y="23506"/>
                  </a:lnTo>
                  <a:cubicBezTo>
                    <a:pt x="0" y="17271"/>
                    <a:pt x="2476" y="11293"/>
                    <a:pt x="6885" y="6885"/>
                  </a:cubicBezTo>
                  <a:cubicBezTo>
                    <a:pt x="11293" y="2476"/>
                    <a:pt x="17271" y="0"/>
                    <a:pt x="23506" y="0"/>
                  </a:cubicBezTo>
                  <a:close/>
                </a:path>
              </a:pathLst>
            </a:custGeom>
            <a:solidFill>
              <a:srgbClr val="FFFFFF"/>
            </a:solidFill>
          </p:spPr>
        </p:sp>
        <p:sp>
          <p:nvSpPr>
            <p:cNvPr id="14" name="TextBox 14"/>
            <p:cNvSpPr txBox="1"/>
            <p:nvPr/>
          </p:nvSpPr>
          <p:spPr>
            <a:xfrm>
              <a:off x="0" y="-38100"/>
              <a:ext cx="4424081" cy="248171"/>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745160" y="5612712"/>
            <a:ext cx="4323645" cy="797613"/>
            <a:chOff x="0" y="0"/>
            <a:chExt cx="810640" cy="210071"/>
          </a:xfrm>
        </p:grpSpPr>
        <p:sp>
          <p:nvSpPr>
            <p:cNvPr id="16" name="Freeform 16"/>
            <p:cNvSpPr/>
            <p:nvPr/>
          </p:nvSpPr>
          <p:spPr>
            <a:xfrm>
              <a:off x="0" y="0"/>
              <a:ext cx="810640" cy="210071"/>
            </a:xfrm>
            <a:custGeom>
              <a:avLst/>
              <a:gdLst/>
              <a:ahLst/>
              <a:cxnLst/>
              <a:rect l="l" t="t" r="r" b="b"/>
              <a:pathLst>
                <a:path w="810640" h="210071">
                  <a:moveTo>
                    <a:pt x="105035" y="0"/>
                  </a:moveTo>
                  <a:lnTo>
                    <a:pt x="705605" y="0"/>
                  </a:lnTo>
                  <a:cubicBezTo>
                    <a:pt x="763614" y="0"/>
                    <a:pt x="810640" y="47026"/>
                    <a:pt x="810640" y="105035"/>
                  </a:cubicBezTo>
                  <a:lnTo>
                    <a:pt x="810640" y="105035"/>
                  </a:lnTo>
                  <a:cubicBezTo>
                    <a:pt x="810640" y="163045"/>
                    <a:pt x="763614" y="210071"/>
                    <a:pt x="705605" y="210071"/>
                  </a:cubicBezTo>
                  <a:lnTo>
                    <a:pt x="105035" y="210071"/>
                  </a:lnTo>
                  <a:cubicBezTo>
                    <a:pt x="47026" y="210071"/>
                    <a:pt x="0" y="163045"/>
                    <a:pt x="0" y="105035"/>
                  </a:cubicBezTo>
                  <a:lnTo>
                    <a:pt x="0" y="105035"/>
                  </a:lnTo>
                  <a:cubicBezTo>
                    <a:pt x="0" y="47026"/>
                    <a:pt x="47026" y="0"/>
                    <a:pt x="105035" y="0"/>
                  </a:cubicBezTo>
                  <a:close/>
                </a:path>
              </a:pathLst>
            </a:custGeom>
            <a:solidFill>
              <a:srgbClr val="26611B"/>
            </a:solidFill>
          </p:spPr>
        </p:sp>
        <p:sp>
          <p:nvSpPr>
            <p:cNvPr id="17" name="TextBox 17"/>
            <p:cNvSpPr txBox="1"/>
            <p:nvPr/>
          </p:nvSpPr>
          <p:spPr>
            <a:xfrm>
              <a:off x="0" y="-38100"/>
              <a:ext cx="810640" cy="248171"/>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a:off x="5104551" y="5612712"/>
            <a:ext cx="4209173" cy="797613"/>
            <a:chOff x="0" y="0"/>
            <a:chExt cx="810640" cy="210071"/>
          </a:xfrm>
        </p:grpSpPr>
        <p:sp>
          <p:nvSpPr>
            <p:cNvPr id="19" name="Freeform 19"/>
            <p:cNvSpPr/>
            <p:nvPr/>
          </p:nvSpPr>
          <p:spPr>
            <a:xfrm>
              <a:off x="0" y="0"/>
              <a:ext cx="810640" cy="210071"/>
            </a:xfrm>
            <a:custGeom>
              <a:avLst/>
              <a:gdLst/>
              <a:ahLst/>
              <a:cxnLst/>
              <a:rect l="l" t="t" r="r" b="b"/>
              <a:pathLst>
                <a:path w="810640" h="210071">
                  <a:moveTo>
                    <a:pt x="105035" y="0"/>
                  </a:moveTo>
                  <a:lnTo>
                    <a:pt x="705605" y="0"/>
                  </a:lnTo>
                  <a:cubicBezTo>
                    <a:pt x="763614" y="0"/>
                    <a:pt x="810640" y="47026"/>
                    <a:pt x="810640" y="105035"/>
                  </a:cubicBezTo>
                  <a:lnTo>
                    <a:pt x="810640" y="105035"/>
                  </a:lnTo>
                  <a:cubicBezTo>
                    <a:pt x="810640" y="163045"/>
                    <a:pt x="763614" y="210071"/>
                    <a:pt x="705605" y="210071"/>
                  </a:cubicBezTo>
                  <a:lnTo>
                    <a:pt x="105035" y="210071"/>
                  </a:lnTo>
                  <a:cubicBezTo>
                    <a:pt x="47026" y="210071"/>
                    <a:pt x="0" y="163045"/>
                    <a:pt x="0" y="105035"/>
                  </a:cubicBezTo>
                  <a:lnTo>
                    <a:pt x="0" y="105035"/>
                  </a:lnTo>
                  <a:cubicBezTo>
                    <a:pt x="0" y="47026"/>
                    <a:pt x="47026" y="0"/>
                    <a:pt x="105035" y="0"/>
                  </a:cubicBezTo>
                  <a:close/>
                </a:path>
              </a:pathLst>
            </a:custGeom>
            <a:solidFill>
              <a:srgbClr val="26611B"/>
            </a:solidFill>
          </p:spPr>
        </p:sp>
        <p:sp>
          <p:nvSpPr>
            <p:cNvPr id="20" name="TextBox 20"/>
            <p:cNvSpPr txBox="1"/>
            <p:nvPr/>
          </p:nvSpPr>
          <p:spPr>
            <a:xfrm>
              <a:off x="0" y="-38100"/>
              <a:ext cx="810640" cy="248171"/>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9313723" y="5612712"/>
            <a:ext cx="4478477" cy="797613"/>
            <a:chOff x="0" y="0"/>
            <a:chExt cx="810640" cy="210071"/>
          </a:xfrm>
        </p:grpSpPr>
        <p:sp>
          <p:nvSpPr>
            <p:cNvPr id="22" name="Freeform 22"/>
            <p:cNvSpPr/>
            <p:nvPr/>
          </p:nvSpPr>
          <p:spPr>
            <a:xfrm>
              <a:off x="0" y="0"/>
              <a:ext cx="810640" cy="210071"/>
            </a:xfrm>
            <a:custGeom>
              <a:avLst/>
              <a:gdLst/>
              <a:ahLst/>
              <a:cxnLst/>
              <a:rect l="l" t="t" r="r" b="b"/>
              <a:pathLst>
                <a:path w="810640" h="210071">
                  <a:moveTo>
                    <a:pt x="105035" y="0"/>
                  </a:moveTo>
                  <a:lnTo>
                    <a:pt x="705605" y="0"/>
                  </a:lnTo>
                  <a:cubicBezTo>
                    <a:pt x="763614" y="0"/>
                    <a:pt x="810640" y="47026"/>
                    <a:pt x="810640" y="105035"/>
                  </a:cubicBezTo>
                  <a:lnTo>
                    <a:pt x="810640" y="105035"/>
                  </a:lnTo>
                  <a:cubicBezTo>
                    <a:pt x="810640" y="163045"/>
                    <a:pt x="763614" y="210071"/>
                    <a:pt x="705605" y="210071"/>
                  </a:cubicBezTo>
                  <a:lnTo>
                    <a:pt x="105035" y="210071"/>
                  </a:lnTo>
                  <a:cubicBezTo>
                    <a:pt x="47026" y="210071"/>
                    <a:pt x="0" y="163045"/>
                    <a:pt x="0" y="105035"/>
                  </a:cubicBezTo>
                  <a:lnTo>
                    <a:pt x="0" y="105035"/>
                  </a:lnTo>
                  <a:cubicBezTo>
                    <a:pt x="0" y="47026"/>
                    <a:pt x="47026" y="0"/>
                    <a:pt x="105035" y="0"/>
                  </a:cubicBezTo>
                  <a:close/>
                </a:path>
              </a:pathLst>
            </a:custGeom>
            <a:solidFill>
              <a:srgbClr val="26611B"/>
            </a:solidFill>
          </p:spPr>
        </p:sp>
        <p:sp>
          <p:nvSpPr>
            <p:cNvPr id="23" name="TextBox 23"/>
            <p:cNvSpPr txBox="1"/>
            <p:nvPr/>
          </p:nvSpPr>
          <p:spPr>
            <a:xfrm>
              <a:off x="0" y="-38100"/>
              <a:ext cx="810640" cy="248171"/>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a:off x="13792200" y="5612712"/>
            <a:ext cx="3750640" cy="797613"/>
            <a:chOff x="0" y="0"/>
            <a:chExt cx="810640" cy="210071"/>
          </a:xfrm>
        </p:grpSpPr>
        <p:sp>
          <p:nvSpPr>
            <p:cNvPr id="25" name="Freeform 25"/>
            <p:cNvSpPr/>
            <p:nvPr/>
          </p:nvSpPr>
          <p:spPr>
            <a:xfrm>
              <a:off x="0" y="0"/>
              <a:ext cx="810640" cy="210071"/>
            </a:xfrm>
            <a:custGeom>
              <a:avLst/>
              <a:gdLst/>
              <a:ahLst/>
              <a:cxnLst/>
              <a:rect l="l" t="t" r="r" b="b"/>
              <a:pathLst>
                <a:path w="810640" h="210071">
                  <a:moveTo>
                    <a:pt x="105035" y="0"/>
                  </a:moveTo>
                  <a:lnTo>
                    <a:pt x="705605" y="0"/>
                  </a:lnTo>
                  <a:cubicBezTo>
                    <a:pt x="763614" y="0"/>
                    <a:pt x="810640" y="47026"/>
                    <a:pt x="810640" y="105035"/>
                  </a:cubicBezTo>
                  <a:lnTo>
                    <a:pt x="810640" y="105035"/>
                  </a:lnTo>
                  <a:cubicBezTo>
                    <a:pt x="810640" y="163045"/>
                    <a:pt x="763614" y="210071"/>
                    <a:pt x="705605" y="210071"/>
                  </a:cubicBezTo>
                  <a:lnTo>
                    <a:pt x="105035" y="210071"/>
                  </a:lnTo>
                  <a:cubicBezTo>
                    <a:pt x="47026" y="210071"/>
                    <a:pt x="0" y="163045"/>
                    <a:pt x="0" y="105035"/>
                  </a:cubicBezTo>
                  <a:lnTo>
                    <a:pt x="0" y="105035"/>
                  </a:lnTo>
                  <a:cubicBezTo>
                    <a:pt x="0" y="47026"/>
                    <a:pt x="47026" y="0"/>
                    <a:pt x="105035" y="0"/>
                  </a:cubicBezTo>
                  <a:close/>
                </a:path>
              </a:pathLst>
            </a:custGeom>
            <a:solidFill>
              <a:srgbClr val="26611B"/>
            </a:solidFill>
          </p:spPr>
        </p:sp>
        <p:sp>
          <p:nvSpPr>
            <p:cNvPr id="26" name="TextBox 26"/>
            <p:cNvSpPr txBox="1"/>
            <p:nvPr/>
          </p:nvSpPr>
          <p:spPr>
            <a:xfrm>
              <a:off x="0" y="-38100"/>
              <a:ext cx="810640" cy="248171"/>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a:off x="1044335" y="2444296"/>
            <a:ext cx="3988723" cy="2743107"/>
            <a:chOff x="0" y="0"/>
            <a:chExt cx="617958" cy="424979"/>
          </a:xfrm>
        </p:grpSpPr>
        <p:sp>
          <p:nvSpPr>
            <p:cNvPr id="28" name="Freeform 28"/>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2"/>
              <a:stretch>
                <a:fillRect l="-1610" r="-1610"/>
              </a:stretch>
            </a:blipFill>
          </p:spPr>
        </p:sp>
      </p:grpSp>
      <p:grpSp>
        <p:nvGrpSpPr>
          <p:cNvPr id="29" name="Group 29"/>
          <p:cNvGrpSpPr/>
          <p:nvPr/>
        </p:nvGrpSpPr>
        <p:grpSpPr>
          <a:xfrm>
            <a:off x="9093274" y="2444296"/>
            <a:ext cx="3988723" cy="2743107"/>
            <a:chOff x="0" y="0"/>
            <a:chExt cx="617958" cy="424979"/>
          </a:xfrm>
        </p:grpSpPr>
        <p:sp>
          <p:nvSpPr>
            <p:cNvPr id="30" name="Freeform 30"/>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3"/>
              <a:stretch>
                <a:fillRect l="-1514" r="-1514"/>
              </a:stretch>
            </a:blipFill>
          </p:spPr>
        </p:sp>
      </p:grpSp>
      <p:grpSp>
        <p:nvGrpSpPr>
          <p:cNvPr id="31" name="Group 31"/>
          <p:cNvGrpSpPr/>
          <p:nvPr/>
        </p:nvGrpSpPr>
        <p:grpSpPr>
          <a:xfrm>
            <a:off x="5068805" y="6703019"/>
            <a:ext cx="3988723" cy="2743107"/>
            <a:chOff x="0" y="0"/>
            <a:chExt cx="617958" cy="424979"/>
          </a:xfrm>
        </p:grpSpPr>
        <p:sp>
          <p:nvSpPr>
            <p:cNvPr id="32" name="Freeform 32"/>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4"/>
              <a:stretch>
                <a:fillRect l="-1610" r="-1610"/>
              </a:stretch>
            </a:blipFill>
          </p:spPr>
        </p:sp>
      </p:grpSp>
      <p:grpSp>
        <p:nvGrpSpPr>
          <p:cNvPr id="33" name="Group 33"/>
          <p:cNvGrpSpPr/>
          <p:nvPr/>
        </p:nvGrpSpPr>
        <p:grpSpPr>
          <a:xfrm>
            <a:off x="13117744" y="6703019"/>
            <a:ext cx="3988723" cy="2743107"/>
            <a:chOff x="0" y="0"/>
            <a:chExt cx="617958" cy="424979"/>
          </a:xfrm>
        </p:grpSpPr>
        <p:sp>
          <p:nvSpPr>
            <p:cNvPr id="34" name="Freeform 34"/>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5"/>
              <a:stretch>
                <a:fillRect l="-1610" r="-1610"/>
              </a:stretch>
            </a:blipFill>
          </p:spPr>
        </p:sp>
      </p:grpSp>
      <p:sp>
        <p:nvSpPr>
          <p:cNvPr id="35" name="TextBox 35"/>
          <p:cNvSpPr txBox="1"/>
          <p:nvPr/>
        </p:nvSpPr>
        <p:spPr>
          <a:xfrm>
            <a:off x="2634201" y="373443"/>
            <a:ext cx="8196117" cy="1016047"/>
          </a:xfrm>
          <a:prstGeom prst="rect">
            <a:avLst/>
          </a:prstGeom>
        </p:spPr>
        <p:txBody>
          <a:bodyPr lIns="0" tIns="0" rIns="0" bIns="0" rtlCol="0" anchor="t">
            <a:spAutoFit/>
          </a:bodyPr>
          <a:lstStyle/>
          <a:p>
            <a:pPr marL="0" lvl="0" indent="0" algn="l">
              <a:lnSpc>
                <a:spcPts val="9085"/>
              </a:lnSpc>
              <a:spcBef>
                <a:spcPct val="0"/>
              </a:spcBef>
            </a:pPr>
            <a:r>
              <a:rPr lang="zh-CN" altLang="en-US" sz="6490"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农村建设存在问题</a:t>
            </a:r>
            <a:endParaRPr lang="en-US" sz="6490" b="1" u="none" strike="noStrike"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6" name="TextBox 36"/>
          <p:cNvSpPr txBox="1"/>
          <p:nvPr/>
        </p:nvSpPr>
        <p:spPr>
          <a:xfrm>
            <a:off x="1264786" y="5640552"/>
            <a:ext cx="3569056" cy="548868"/>
          </a:xfrm>
          <a:prstGeom prst="rect">
            <a:avLst/>
          </a:prstGeom>
        </p:spPr>
        <p:txBody>
          <a:bodyPr wrap="square" lIns="0" tIns="0" rIns="0" bIns="0" rtlCol="0" anchor="t">
            <a:spAutoFit/>
          </a:bodyPr>
          <a:lstStyle/>
          <a:p>
            <a:pPr algn="ctr">
              <a:lnSpc>
                <a:spcPts val="5305"/>
              </a:lnSpc>
            </a:pPr>
            <a:r>
              <a:rPr lang="zh-CN" alt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农业生产规模化和集约化水平不高</a:t>
            </a:r>
            <a:endParaRPr 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7" name="TextBox 37"/>
          <p:cNvSpPr txBox="1"/>
          <p:nvPr/>
        </p:nvSpPr>
        <p:spPr>
          <a:xfrm>
            <a:off x="5274457" y="5640552"/>
            <a:ext cx="3907626" cy="548868"/>
          </a:xfrm>
          <a:prstGeom prst="rect">
            <a:avLst/>
          </a:prstGeom>
        </p:spPr>
        <p:txBody>
          <a:bodyPr wrap="square" lIns="0" tIns="0" rIns="0" bIns="0" rtlCol="0" anchor="t">
            <a:spAutoFit/>
          </a:bodyPr>
          <a:lstStyle/>
          <a:p>
            <a:pPr algn="ctr">
              <a:lnSpc>
                <a:spcPts val="5305"/>
              </a:lnSpc>
            </a:pPr>
            <a:r>
              <a:rPr lang="zh-CN" alt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农业科技创新和技术推广服务水平不强</a:t>
            </a:r>
            <a:endParaRPr 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8" name="TextBox 38"/>
          <p:cNvSpPr txBox="1"/>
          <p:nvPr/>
        </p:nvSpPr>
        <p:spPr>
          <a:xfrm>
            <a:off x="9313722" y="5626594"/>
            <a:ext cx="4406551" cy="548868"/>
          </a:xfrm>
          <a:prstGeom prst="rect">
            <a:avLst/>
          </a:prstGeom>
        </p:spPr>
        <p:txBody>
          <a:bodyPr wrap="square" lIns="0" tIns="0" rIns="0" bIns="0" rtlCol="0" anchor="t">
            <a:spAutoFit/>
          </a:bodyPr>
          <a:lstStyle/>
          <a:p>
            <a:pPr algn="ctr">
              <a:lnSpc>
                <a:spcPts val="5305"/>
              </a:lnSpc>
            </a:pPr>
            <a:r>
              <a:rPr lang="zh-CN" alt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农业资源环境约束趋紧和绿色发展水平不高</a:t>
            </a:r>
            <a:endParaRPr 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9" name="TextBox 39"/>
          <p:cNvSpPr txBox="1"/>
          <p:nvPr/>
        </p:nvSpPr>
        <p:spPr>
          <a:xfrm>
            <a:off x="13864127" y="5640552"/>
            <a:ext cx="3678713" cy="548868"/>
          </a:xfrm>
          <a:prstGeom prst="rect">
            <a:avLst/>
          </a:prstGeom>
        </p:spPr>
        <p:txBody>
          <a:bodyPr wrap="square" lIns="0" tIns="0" rIns="0" bIns="0" rtlCol="0" anchor="t">
            <a:spAutoFit/>
          </a:bodyPr>
          <a:lstStyle/>
          <a:p>
            <a:pPr algn="ctr">
              <a:lnSpc>
                <a:spcPts val="5305"/>
              </a:lnSpc>
            </a:pPr>
            <a:r>
              <a:rPr lang="zh-CN" alt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农业市场体系不健全和价格波动较大</a:t>
            </a:r>
            <a:endParaRPr lang="en-US" b="1" dirty="0">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0" name="TextBox 40"/>
          <p:cNvSpPr txBox="1"/>
          <p:nvPr/>
        </p:nvSpPr>
        <p:spPr>
          <a:xfrm>
            <a:off x="745160" y="6645869"/>
            <a:ext cx="4120078" cy="3229217"/>
          </a:xfrm>
          <a:prstGeom prst="rect">
            <a:avLst/>
          </a:prstGeom>
        </p:spPr>
        <p:txBody>
          <a:bodyPr wrap="square" lIns="0" tIns="0" rIns="0" bIns="0" rtlCol="0" anchor="t">
            <a:spAutoFit/>
          </a:bodyPr>
          <a:lstStyle/>
          <a:p>
            <a:pPr marL="0" lvl="0" indent="0" algn="ctr">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长期以来，我国农业生产方式以分散的小农经营为主，农户经营规模普遍偏小，难以实现规模效应，导致农业生产效率低下，成本高昂。这种小规模的生产方式不仅难以适应现代市场需求，更难以在激烈的市场竞争中立足。</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1" name="TextBox 41"/>
          <p:cNvSpPr txBox="1"/>
          <p:nvPr/>
        </p:nvSpPr>
        <p:spPr>
          <a:xfrm>
            <a:off x="9158349" y="6617668"/>
            <a:ext cx="3937997" cy="3229217"/>
          </a:xfrm>
          <a:prstGeom prst="rect">
            <a:avLst/>
          </a:prstGeom>
        </p:spPr>
        <p:txBody>
          <a:bodyPr wrap="square" lIns="0" tIns="0" rIns="0" bIns="0" rtlCol="0" anchor="t">
            <a:spAutoFit/>
          </a:bodyPr>
          <a:lstStyle/>
          <a:p>
            <a:pPr marL="0" lvl="0" indent="0" algn="ctr">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首先，水资源短缺与污染问题严重。水资源利用效率普遍偏低，加之化肥农药的过量使用导致水体污染。其次，土地资源退化加剧。长期的高强度耕作和不合理利用，使得耕地质量下降，土壤侵蚀、盐碱化等问题频发。</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2" name="TextBox 42"/>
          <p:cNvSpPr txBox="1"/>
          <p:nvPr/>
        </p:nvSpPr>
        <p:spPr>
          <a:xfrm>
            <a:off x="5155747" y="1869455"/>
            <a:ext cx="4018034" cy="3639586"/>
          </a:xfrm>
          <a:prstGeom prst="rect">
            <a:avLst/>
          </a:prstGeom>
        </p:spPr>
        <p:txBody>
          <a:bodyPr wrap="square" lIns="0" tIns="0" rIns="0" bIns="0" rtlCol="0" anchor="t">
            <a:spAutoFit/>
          </a:bodyPr>
          <a:lstStyle/>
          <a:p>
            <a:pPr marL="0" lvl="0" indent="0" algn="ctr">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原创性科研成果的匮乏使得我国在全球农业科技竞争中难以占据领先地位。应用研究领域的滞后影响了农业科技成果的实用性和市场价值，难以转化为实际生产力，造成资源浪费。当前，我国农业技术推广服务体系尚不完善，存在服务网络不健全、服务方式落后等问题。</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3" name="TextBox 43"/>
          <p:cNvSpPr txBox="1"/>
          <p:nvPr/>
        </p:nvSpPr>
        <p:spPr>
          <a:xfrm>
            <a:off x="13251251" y="1898316"/>
            <a:ext cx="4656430" cy="3639586"/>
          </a:xfrm>
          <a:prstGeom prst="rect">
            <a:avLst/>
          </a:prstGeom>
        </p:spPr>
        <p:txBody>
          <a:bodyPr wrap="square" lIns="0" tIns="0" rIns="0" bIns="0" rtlCol="0" anchor="t">
            <a:spAutoFit/>
          </a:bodyPr>
          <a:lstStyle/>
          <a:p>
            <a:pPr marL="0" lvl="0" indent="0" algn="ctr">
              <a:lnSpc>
                <a:spcPts val="3155"/>
              </a:lnSpc>
              <a:spcBef>
                <a:spcPct val="0"/>
              </a:spcBef>
            </a:pPr>
            <a:r>
              <a:rPr lang="zh-CN" alt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首先，市场信息不对称问题突出。农民难以及时、准确地掌握市场动态，导致在生产和销售过程中往往处于被动地位。其次，农产品流通体系不完善。农产品从田间到餐桌的链条中，存在诸多中间环节，导致流通成本高昂。同时，冷链物流等基础设施的缺乏也限制了农产品的保鲜和运输，增加了损耗和成本。</a:t>
            </a:r>
            <a:endParaRPr lang="en-US" sz="2255" u="none" strike="noStrike" spc="155" dirty="0">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857194"/>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1028700" y="2523156"/>
            <a:ext cx="6790441" cy="3530788"/>
            <a:chOff x="0" y="0"/>
            <a:chExt cx="1788429" cy="929919"/>
          </a:xfrm>
        </p:grpSpPr>
        <p:sp>
          <p:nvSpPr>
            <p:cNvPr id="13" name="Freeform 13"/>
            <p:cNvSpPr/>
            <p:nvPr/>
          </p:nvSpPr>
          <p:spPr>
            <a:xfrm>
              <a:off x="0" y="0"/>
              <a:ext cx="1788429" cy="929919"/>
            </a:xfrm>
            <a:custGeom>
              <a:avLst/>
              <a:gdLst/>
              <a:ahLst/>
              <a:cxnLst/>
              <a:rect l="l" t="t" r="r" b="b"/>
              <a:pathLst>
                <a:path w="1788429" h="929919">
                  <a:moveTo>
                    <a:pt x="20522" y="0"/>
                  </a:moveTo>
                  <a:lnTo>
                    <a:pt x="1767907" y="0"/>
                  </a:lnTo>
                  <a:cubicBezTo>
                    <a:pt x="1773350" y="0"/>
                    <a:pt x="1778570" y="2162"/>
                    <a:pt x="1782418" y="6011"/>
                  </a:cubicBezTo>
                  <a:cubicBezTo>
                    <a:pt x="1786267" y="9859"/>
                    <a:pt x="1788429" y="15079"/>
                    <a:pt x="1788429" y="20522"/>
                  </a:cubicBezTo>
                  <a:lnTo>
                    <a:pt x="1788429" y="909397"/>
                  </a:lnTo>
                  <a:cubicBezTo>
                    <a:pt x="1788429" y="914840"/>
                    <a:pt x="1786267" y="920060"/>
                    <a:pt x="1782418" y="923909"/>
                  </a:cubicBezTo>
                  <a:cubicBezTo>
                    <a:pt x="1778570" y="927757"/>
                    <a:pt x="1773350" y="929919"/>
                    <a:pt x="1767907" y="929919"/>
                  </a:cubicBezTo>
                  <a:lnTo>
                    <a:pt x="20522" y="929919"/>
                  </a:lnTo>
                  <a:cubicBezTo>
                    <a:pt x="15079" y="929919"/>
                    <a:pt x="9859" y="927757"/>
                    <a:pt x="6011" y="923909"/>
                  </a:cubicBezTo>
                  <a:cubicBezTo>
                    <a:pt x="2162" y="920060"/>
                    <a:pt x="0" y="914840"/>
                    <a:pt x="0" y="909397"/>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4" name="TextBox 14"/>
            <p:cNvSpPr txBox="1"/>
            <p:nvPr/>
          </p:nvSpPr>
          <p:spPr>
            <a:xfrm>
              <a:off x="0" y="-38100"/>
              <a:ext cx="1788429" cy="968019"/>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10468859" y="2541822"/>
            <a:ext cx="6790441" cy="3512121"/>
            <a:chOff x="0" y="0"/>
            <a:chExt cx="1788429" cy="925003"/>
          </a:xfrm>
        </p:grpSpPr>
        <p:sp>
          <p:nvSpPr>
            <p:cNvPr id="16" name="Freeform 16"/>
            <p:cNvSpPr/>
            <p:nvPr/>
          </p:nvSpPr>
          <p:spPr>
            <a:xfrm>
              <a:off x="0" y="0"/>
              <a:ext cx="1788429" cy="925003"/>
            </a:xfrm>
            <a:custGeom>
              <a:avLst/>
              <a:gdLst/>
              <a:ahLst/>
              <a:cxnLst/>
              <a:rect l="l" t="t" r="r" b="b"/>
              <a:pathLst>
                <a:path w="1788429" h="925003">
                  <a:moveTo>
                    <a:pt x="20522" y="0"/>
                  </a:moveTo>
                  <a:lnTo>
                    <a:pt x="1767907" y="0"/>
                  </a:lnTo>
                  <a:cubicBezTo>
                    <a:pt x="1773350" y="0"/>
                    <a:pt x="1778570" y="2162"/>
                    <a:pt x="1782418" y="6011"/>
                  </a:cubicBezTo>
                  <a:cubicBezTo>
                    <a:pt x="1786267" y="9859"/>
                    <a:pt x="1788429" y="15079"/>
                    <a:pt x="1788429" y="20522"/>
                  </a:cubicBezTo>
                  <a:lnTo>
                    <a:pt x="1788429" y="904481"/>
                  </a:lnTo>
                  <a:cubicBezTo>
                    <a:pt x="1788429" y="915815"/>
                    <a:pt x="1779241" y="925003"/>
                    <a:pt x="1767907" y="925003"/>
                  </a:cubicBezTo>
                  <a:lnTo>
                    <a:pt x="20522" y="925003"/>
                  </a:lnTo>
                  <a:cubicBezTo>
                    <a:pt x="15079" y="925003"/>
                    <a:pt x="9859" y="922841"/>
                    <a:pt x="6011" y="918992"/>
                  </a:cubicBezTo>
                  <a:cubicBezTo>
                    <a:pt x="2162" y="915144"/>
                    <a:pt x="0" y="909924"/>
                    <a:pt x="0" y="904481"/>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7" name="TextBox 17"/>
            <p:cNvSpPr txBox="1"/>
            <p:nvPr/>
          </p:nvSpPr>
          <p:spPr>
            <a:xfrm>
              <a:off x="0" y="-38100"/>
              <a:ext cx="1788429" cy="963103"/>
            </a:xfrm>
            <a:prstGeom prst="rect">
              <a:avLst/>
            </a:prstGeom>
          </p:spPr>
          <p:txBody>
            <a:bodyPr lIns="50800" tIns="50800" rIns="50800" bIns="50800" rtlCol="0" anchor="ctr"/>
            <a:lstStyle/>
            <a:p>
              <a:pPr algn="ctr">
                <a:lnSpc>
                  <a:spcPts val="2660"/>
                </a:lnSpc>
              </a:pPr>
            </a:p>
          </p:txBody>
        </p:sp>
      </p:grpSp>
      <p:grpSp>
        <p:nvGrpSpPr>
          <p:cNvPr id="18" name="Group 18"/>
          <p:cNvGrpSpPr/>
          <p:nvPr/>
        </p:nvGrpSpPr>
        <p:grpSpPr>
          <a:xfrm>
            <a:off x="1028700" y="6253969"/>
            <a:ext cx="6790441" cy="3349429"/>
            <a:chOff x="0" y="0"/>
            <a:chExt cx="1788429" cy="882154"/>
          </a:xfrm>
        </p:grpSpPr>
        <p:sp>
          <p:nvSpPr>
            <p:cNvPr id="19" name="Freeform 19"/>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0" name="TextBox 20"/>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10468859" y="6253969"/>
            <a:ext cx="6790441" cy="3349429"/>
            <a:chOff x="0" y="0"/>
            <a:chExt cx="1788429" cy="882154"/>
          </a:xfrm>
        </p:grpSpPr>
        <p:sp>
          <p:nvSpPr>
            <p:cNvPr id="22" name="Freeform 22"/>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3" name="TextBox 23"/>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sp>
        <p:nvSpPr>
          <p:cNvPr id="24" name="Freeform 24"/>
          <p:cNvSpPr/>
          <p:nvPr/>
        </p:nvSpPr>
        <p:spPr>
          <a:xfrm>
            <a:off x="6164995" y="3093606"/>
            <a:ext cx="5958009" cy="5958009"/>
          </a:xfrm>
          <a:custGeom>
            <a:avLst/>
            <a:gdLst/>
            <a:ahLst/>
            <a:cxnLst/>
            <a:rect l="l" t="t" r="r" b="b"/>
            <a:pathLst>
              <a:path w="5958009" h="5958009">
                <a:moveTo>
                  <a:pt x="0" y="0"/>
                </a:moveTo>
                <a:lnTo>
                  <a:pt x="5958010" y="0"/>
                </a:lnTo>
                <a:lnTo>
                  <a:pt x="5958010" y="5958009"/>
                </a:lnTo>
                <a:lnTo>
                  <a:pt x="0" y="5958009"/>
                </a:lnTo>
                <a:lnTo>
                  <a:pt x="0" y="0"/>
                </a:lnTo>
                <a:close/>
              </a:path>
            </a:pathLst>
          </a:custGeom>
          <a:blipFill>
            <a:blip r:embed="rId2"/>
            <a:stretch>
              <a:fillRect/>
            </a:stretch>
          </a:blipFill>
        </p:spPr>
      </p:sp>
      <p:grpSp>
        <p:nvGrpSpPr>
          <p:cNvPr id="25" name="Group 25"/>
          <p:cNvGrpSpPr/>
          <p:nvPr/>
        </p:nvGrpSpPr>
        <p:grpSpPr>
          <a:xfrm>
            <a:off x="7430296" y="4358906"/>
            <a:ext cx="3427408" cy="342740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l="-29900" r="-29900"/>
              </a:stretch>
            </a:blipFill>
          </p:spPr>
        </p:sp>
      </p:grpSp>
      <p:sp>
        <p:nvSpPr>
          <p:cNvPr id="27" name="TextBox 27"/>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农村建设主要方向</a:t>
            </a:r>
            <a:endPar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8" name="TextBox 28"/>
          <p:cNvSpPr txBox="1"/>
          <p:nvPr/>
        </p:nvSpPr>
        <p:spPr>
          <a:xfrm>
            <a:off x="1028700" y="6411964"/>
            <a:ext cx="5377086"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巩固脱贫攻坚成果‌</a:t>
            </a:r>
            <a:endPar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9" name="TextBox 29"/>
          <p:cNvSpPr txBox="1"/>
          <p:nvPr/>
        </p:nvSpPr>
        <p:spPr>
          <a:xfrm>
            <a:off x="6732259"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01</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0" name="TextBox 30"/>
          <p:cNvSpPr txBox="1"/>
          <p:nvPr/>
        </p:nvSpPr>
        <p:spPr>
          <a:xfrm>
            <a:off x="9808621"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02</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1" name="TextBox 31"/>
          <p:cNvSpPr txBox="1"/>
          <p:nvPr/>
        </p:nvSpPr>
        <p:spPr>
          <a:xfrm>
            <a:off x="6732259"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03</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2" name="TextBox 32"/>
          <p:cNvSpPr txBox="1"/>
          <p:nvPr/>
        </p:nvSpPr>
        <p:spPr>
          <a:xfrm>
            <a:off x="9808621"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04</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3" name="TextBox 33"/>
          <p:cNvSpPr txBox="1"/>
          <p:nvPr/>
        </p:nvSpPr>
        <p:spPr>
          <a:xfrm>
            <a:off x="11079782" y="2807006"/>
            <a:ext cx="5748975" cy="712724"/>
          </a:xfrm>
          <a:prstGeom prst="rect">
            <a:avLst/>
          </a:prstGeom>
        </p:spPr>
        <p:txBody>
          <a:bodyPr lIns="0" tIns="0" rIns="0" bIns="0" rtlCol="0" anchor="t">
            <a:spAutoFit/>
          </a:bodyPr>
          <a:lstStyle/>
          <a:p>
            <a:pPr marL="904875" lvl="1" indent="-452120" algn="r">
              <a:lnSpc>
                <a:spcPts val="5865"/>
              </a:lnSpc>
              <a:buFont typeface="Arial" panose="020B0604020202020204"/>
              <a:buChar char="•"/>
            </a:pPr>
            <a:r>
              <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农村改革与产业发展‌</a:t>
            </a:r>
            <a:endPar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4" name="TextBox 34"/>
          <p:cNvSpPr txBox="1"/>
          <p:nvPr/>
        </p:nvSpPr>
        <p:spPr>
          <a:xfrm>
            <a:off x="12123005" y="6358751"/>
            <a:ext cx="4705752" cy="145567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基础设施与</a:t>
            </a:r>
            <a:endPar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a:p>
            <a:pPr algn="ctr">
              <a:lnSpc>
                <a:spcPts val="5865"/>
              </a:lnSpc>
              <a:spcBef>
                <a:spcPct val="0"/>
              </a:spcBef>
            </a:pPr>
            <a:r>
              <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人居环境改善‌</a:t>
            </a:r>
            <a:endPar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5" name="TextBox 35"/>
          <p:cNvSpPr txBox="1"/>
          <p:nvPr/>
        </p:nvSpPr>
        <p:spPr>
          <a:xfrm>
            <a:off x="1318478" y="7250080"/>
            <a:ext cx="5087308" cy="2082165"/>
          </a:xfrm>
          <a:prstGeom prst="rect">
            <a:avLst/>
          </a:prstGeom>
        </p:spPr>
        <p:txBody>
          <a:bodyPr lIns="0" tIns="0" rIns="0" bIns="0" rtlCol="0" anchor="t">
            <a:spAutoFit/>
          </a:bodyPr>
          <a:lstStyle/>
          <a:p>
            <a:pPr marL="0" lvl="0" indent="0" algn="l">
              <a:lnSpc>
                <a:spcPts val="3360"/>
              </a:lnSpc>
              <a:spcBef>
                <a:spcPct val="0"/>
              </a:spcBef>
            </a:pPr>
            <a:r>
              <a:rPr lang="en-US" sz="2400" spc="16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政府</a:t>
            </a:r>
            <a:r>
              <a:rPr lang="en-US" sz="2400" u="none" strike="noStrike" spc="16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工作报告‌指出需提高监测效能，确保不发生规模性返贫，加强易地搬迁后续扶持，扩大以工代赈规模。中央文件‌也将“不发生规模性返贫”列为两条底线之一。</a:t>
            </a:r>
            <a:endParaRPr lang="en-US" sz="2400" u="none" strike="noStrike" spc="16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6" name="TextBox 36"/>
          <p:cNvSpPr txBox="1"/>
          <p:nvPr/>
        </p:nvSpPr>
        <p:spPr>
          <a:xfrm>
            <a:off x="1318478" y="3659946"/>
            <a:ext cx="5297195" cy="1800009"/>
          </a:xfrm>
          <a:prstGeom prst="rect">
            <a:avLst/>
          </a:prstGeom>
        </p:spPr>
        <p:txBody>
          <a:bodyPr lIns="0" tIns="0" rIns="0" bIns="0" rtlCol="0" anchor="t">
            <a:spAutoFit/>
          </a:bodyPr>
          <a:lstStyle/>
          <a:p>
            <a:pPr marL="0" lvl="0" indent="0" algn="l">
              <a:lnSpc>
                <a:spcPts val="3625"/>
              </a:lnSpc>
              <a:spcBef>
                <a:spcPct val="0"/>
              </a:spcBef>
            </a:pPr>
            <a:r>
              <a:rPr lang="en-US" sz="2590" spc="178">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邮储银行等金融机构通过创新产品助力春耕生产</a:t>
            </a:r>
            <a:r>
              <a:rPr lang="en-US" sz="2590" u="none" strike="noStrike" spc="178">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，同时，国家推动涉农贷款贴息试点和完全成本保险，降低融资成本‌。</a:t>
            </a:r>
            <a:endParaRPr lang="en-US" sz="2590" u="none" strike="noStrike" spc="178">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7" name="TextBox 37"/>
          <p:cNvSpPr txBox="1"/>
          <p:nvPr/>
        </p:nvSpPr>
        <p:spPr>
          <a:xfrm>
            <a:off x="11915316" y="3678996"/>
            <a:ext cx="5150907" cy="2066915"/>
          </a:xfrm>
          <a:prstGeom prst="rect">
            <a:avLst/>
          </a:prstGeom>
        </p:spPr>
        <p:txBody>
          <a:bodyPr lIns="0" tIns="0" rIns="0" bIns="0" rtlCol="0" anchor="t">
            <a:spAutoFit/>
          </a:bodyPr>
          <a:lstStyle/>
          <a:p>
            <a:pPr marL="0" lvl="0" indent="0" algn="r">
              <a:lnSpc>
                <a:spcPts val="3295"/>
              </a:lnSpc>
              <a:spcBef>
                <a:spcPct val="0"/>
              </a:spcBef>
            </a:pPr>
            <a:r>
              <a:rPr lang="en-US" sz="2355" spc="16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中央</a:t>
            </a:r>
            <a:r>
              <a:rPr lang="en-US" sz="2355" u="none" strike="noStrike" spc="16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文件‌提出以城乡要素双向流动推动乡村振兴，促进乡村特色产业延链增效‌。第二轮土地承包到期后再延长30年试点扩大，完善经营权流转机制，发展新型农村集体经济‌。</a:t>
            </a:r>
            <a:endParaRPr lang="en-US" sz="2355" u="none" strike="noStrike" spc="16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8" name="TextBox 38"/>
          <p:cNvSpPr txBox="1"/>
          <p:nvPr/>
        </p:nvSpPr>
        <p:spPr>
          <a:xfrm>
            <a:off x="11461196" y="7881058"/>
            <a:ext cx="5377086" cy="1590582"/>
          </a:xfrm>
          <a:prstGeom prst="rect">
            <a:avLst/>
          </a:prstGeom>
        </p:spPr>
        <p:txBody>
          <a:bodyPr lIns="0" tIns="0" rIns="0" bIns="0" rtlCol="0" anchor="t">
            <a:spAutoFit/>
          </a:bodyPr>
          <a:lstStyle/>
          <a:p>
            <a:pPr marL="0" lvl="0" indent="0" algn="r">
              <a:lnSpc>
                <a:spcPts val="3155"/>
              </a:lnSpc>
              <a:spcBef>
                <a:spcPct val="0"/>
              </a:spcBef>
            </a:pPr>
            <a:r>
              <a:rPr lang="en-US"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政府</a:t>
            </a:r>
            <a:r>
              <a:rPr 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工作报告‌要求加强农田水利设施、现代化灌区建设，推进宜居宜业和美乡村建设。此外，地方实践中也要体现因地制宜的基础设施优化‌。</a:t>
            </a:r>
            <a:endParaRPr 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9" name="TextBox 39"/>
          <p:cNvSpPr txBox="1"/>
          <p:nvPr/>
        </p:nvSpPr>
        <p:spPr>
          <a:xfrm>
            <a:off x="1028700" y="2807006"/>
            <a:ext cx="6000510"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金融支持与资金保障‌</a:t>
            </a:r>
            <a:endPar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857194"/>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02</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1028700" y="2523156"/>
            <a:ext cx="6790441" cy="3530788"/>
            <a:chOff x="0" y="0"/>
            <a:chExt cx="1788429" cy="929919"/>
          </a:xfrm>
        </p:grpSpPr>
        <p:sp>
          <p:nvSpPr>
            <p:cNvPr id="13" name="Freeform 13"/>
            <p:cNvSpPr/>
            <p:nvPr/>
          </p:nvSpPr>
          <p:spPr>
            <a:xfrm>
              <a:off x="0" y="0"/>
              <a:ext cx="1788429" cy="929919"/>
            </a:xfrm>
            <a:custGeom>
              <a:avLst/>
              <a:gdLst/>
              <a:ahLst/>
              <a:cxnLst/>
              <a:rect l="l" t="t" r="r" b="b"/>
              <a:pathLst>
                <a:path w="1788429" h="929919">
                  <a:moveTo>
                    <a:pt x="20522" y="0"/>
                  </a:moveTo>
                  <a:lnTo>
                    <a:pt x="1767907" y="0"/>
                  </a:lnTo>
                  <a:cubicBezTo>
                    <a:pt x="1773350" y="0"/>
                    <a:pt x="1778570" y="2162"/>
                    <a:pt x="1782418" y="6011"/>
                  </a:cubicBezTo>
                  <a:cubicBezTo>
                    <a:pt x="1786267" y="9859"/>
                    <a:pt x="1788429" y="15079"/>
                    <a:pt x="1788429" y="20522"/>
                  </a:cubicBezTo>
                  <a:lnTo>
                    <a:pt x="1788429" y="909397"/>
                  </a:lnTo>
                  <a:cubicBezTo>
                    <a:pt x="1788429" y="914840"/>
                    <a:pt x="1786267" y="920060"/>
                    <a:pt x="1782418" y="923909"/>
                  </a:cubicBezTo>
                  <a:cubicBezTo>
                    <a:pt x="1778570" y="927757"/>
                    <a:pt x="1773350" y="929919"/>
                    <a:pt x="1767907" y="929919"/>
                  </a:cubicBezTo>
                  <a:lnTo>
                    <a:pt x="20522" y="929919"/>
                  </a:lnTo>
                  <a:cubicBezTo>
                    <a:pt x="15079" y="929919"/>
                    <a:pt x="9859" y="927757"/>
                    <a:pt x="6011" y="923909"/>
                  </a:cubicBezTo>
                  <a:cubicBezTo>
                    <a:pt x="2162" y="920060"/>
                    <a:pt x="0" y="914840"/>
                    <a:pt x="0" y="909397"/>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4" name="TextBox 14"/>
            <p:cNvSpPr txBox="1"/>
            <p:nvPr/>
          </p:nvSpPr>
          <p:spPr>
            <a:xfrm>
              <a:off x="0" y="-38100"/>
              <a:ext cx="1788429" cy="968019"/>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a:off x="10468859" y="2541822"/>
            <a:ext cx="6790441" cy="3512121"/>
            <a:chOff x="0" y="0"/>
            <a:chExt cx="1788429" cy="925003"/>
          </a:xfrm>
        </p:grpSpPr>
        <p:sp>
          <p:nvSpPr>
            <p:cNvPr id="16" name="Freeform 16"/>
            <p:cNvSpPr/>
            <p:nvPr/>
          </p:nvSpPr>
          <p:spPr>
            <a:xfrm>
              <a:off x="0" y="0"/>
              <a:ext cx="1788429" cy="925003"/>
            </a:xfrm>
            <a:custGeom>
              <a:avLst/>
              <a:gdLst/>
              <a:ahLst/>
              <a:cxnLst/>
              <a:rect l="l" t="t" r="r" b="b"/>
              <a:pathLst>
                <a:path w="1788429" h="925003">
                  <a:moveTo>
                    <a:pt x="20522" y="0"/>
                  </a:moveTo>
                  <a:lnTo>
                    <a:pt x="1767907" y="0"/>
                  </a:lnTo>
                  <a:cubicBezTo>
                    <a:pt x="1773350" y="0"/>
                    <a:pt x="1778570" y="2162"/>
                    <a:pt x="1782418" y="6011"/>
                  </a:cubicBezTo>
                  <a:cubicBezTo>
                    <a:pt x="1786267" y="9859"/>
                    <a:pt x="1788429" y="15079"/>
                    <a:pt x="1788429" y="20522"/>
                  </a:cubicBezTo>
                  <a:lnTo>
                    <a:pt x="1788429" y="904481"/>
                  </a:lnTo>
                  <a:cubicBezTo>
                    <a:pt x="1788429" y="915815"/>
                    <a:pt x="1779241" y="925003"/>
                    <a:pt x="1767907" y="925003"/>
                  </a:cubicBezTo>
                  <a:lnTo>
                    <a:pt x="20522" y="925003"/>
                  </a:lnTo>
                  <a:cubicBezTo>
                    <a:pt x="15079" y="925003"/>
                    <a:pt x="9859" y="922841"/>
                    <a:pt x="6011" y="918992"/>
                  </a:cubicBezTo>
                  <a:cubicBezTo>
                    <a:pt x="2162" y="915144"/>
                    <a:pt x="0" y="909924"/>
                    <a:pt x="0" y="904481"/>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17" name="TextBox 17"/>
            <p:cNvSpPr txBox="1"/>
            <p:nvPr/>
          </p:nvSpPr>
          <p:spPr>
            <a:xfrm>
              <a:off x="0" y="-47625"/>
              <a:ext cx="1788429" cy="972628"/>
            </a:xfrm>
            <a:prstGeom prst="rect">
              <a:avLst/>
            </a:prstGeom>
          </p:spPr>
          <p:txBody>
            <a:bodyPr lIns="50800" tIns="50800" rIns="50800" bIns="50800" rtlCol="0" anchor="ctr"/>
            <a:lstStyle/>
            <a:p>
              <a:pPr algn="ctr">
                <a:lnSpc>
                  <a:spcPts val="3500"/>
                </a:lnSpc>
              </a:pPr>
            </a:p>
          </p:txBody>
        </p:sp>
      </p:grpSp>
      <p:grpSp>
        <p:nvGrpSpPr>
          <p:cNvPr id="18" name="Group 18"/>
          <p:cNvGrpSpPr/>
          <p:nvPr/>
        </p:nvGrpSpPr>
        <p:grpSpPr>
          <a:xfrm>
            <a:off x="1028700" y="6253969"/>
            <a:ext cx="6790441" cy="3349429"/>
            <a:chOff x="0" y="0"/>
            <a:chExt cx="1788429" cy="882154"/>
          </a:xfrm>
        </p:grpSpPr>
        <p:sp>
          <p:nvSpPr>
            <p:cNvPr id="19" name="Freeform 19"/>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0" name="TextBox 20"/>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10468859" y="6253969"/>
            <a:ext cx="6790441" cy="3349429"/>
            <a:chOff x="0" y="0"/>
            <a:chExt cx="1788429" cy="882154"/>
          </a:xfrm>
        </p:grpSpPr>
        <p:sp>
          <p:nvSpPr>
            <p:cNvPr id="22" name="Freeform 22"/>
            <p:cNvSpPr/>
            <p:nvPr/>
          </p:nvSpPr>
          <p:spPr>
            <a:xfrm>
              <a:off x="0" y="0"/>
              <a:ext cx="1788429" cy="882154"/>
            </a:xfrm>
            <a:custGeom>
              <a:avLst/>
              <a:gdLst/>
              <a:ahLst/>
              <a:cxnLst/>
              <a:rect l="l" t="t" r="r" b="b"/>
              <a:pathLst>
                <a:path w="1788429" h="882154">
                  <a:moveTo>
                    <a:pt x="20522" y="0"/>
                  </a:moveTo>
                  <a:lnTo>
                    <a:pt x="1767907" y="0"/>
                  </a:lnTo>
                  <a:cubicBezTo>
                    <a:pt x="1773350" y="0"/>
                    <a:pt x="1778570" y="2162"/>
                    <a:pt x="1782418" y="6011"/>
                  </a:cubicBezTo>
                  <a:cubicBezTo>
                    <a:pt x="1786267" y="9859"/>
                    <a:pt x="1788429" y="15079"/>
                    <a:pt x="1788429" y="20522"/>
                  </a:cubicBezTo>
                  <a:lnTo>
                    <a:pt x="1788429" y="861632"/>
                  </a:lnTo>
                  <a:cubicBezTo>
                    <a:pt x="1788429" y="867075"/>
                    <a:pt x="1786267" y="872295"/>
                    <a:pt x="1782418" y="876144"/>
                  </a:cubicBezTo>
                  <a:cubicBezTo>
                    <a:pt x="1778570" y="879992"/>
                    <a:pt x="1773350" y="882154"/>
                    <a:pt x="1767907" y="882154"/>
                  </a:cubicBezTo>
                  <a:lnTo>
                    <a:pt x="20522" y="882154"/>
                  </a:lnTo>
                  <a:cubicBezTo>
                    <a:pt x="9188" y="882154"/>
                    <a:pt x="0" y="872966"/>
                    <a:pt x="0" y="861632"/>
                  </a:cubicBezTo>
                  <a:lnTo>
                    <a:pt x="0" y="20522"/>
                  </a:lnTo>
                  <a:cubicBezTo>
                    <a:pt x="0" y="15079"/>
                    <a:pt x="2162" y="9859"/>
                    <a:pt x="6011" y="6011"/>
                  </a:cubicBezTo>
                  <a:cubicBezTo>
                    <a:pt x="9859" y="2162"/>
                    <a:pt x="15079" y="0"/>
                    <a:pt x="20522" y="0"/>
                  </a:cubicBezTo>
                  <a:close/>
                </a:path>
              </a:pathLst>
            </a:custGeom>
            <a:solidFill>
              <a:srgbClr val="FFFFFF"/>
            </a:solidFill>
            <a:ln w="38100" cap="sq">
              <a:solidFill>
                <a:srgbClr val="26611B"/>
              </a:solidFill>
              <a:prstDash val="solid"/>
              <a:miter/>
            </a:ln>
          </p:spPr>
        </p:sp>
        <p:sp>
          <p:nvSpPr>
            <p:cNvPr id="23" name="TextBox 23"/>
            <p:cNvSpPr txBox="1"/>
            <p:nvPr/>
          </p:nvSpPr>
          <p:spPr>
            <a:xfrm>
              <a:off x="0" y="-38100"/>
              <a:ext cx="1788429" cy="920254"/>
            </a:xfrm>
            <a:prstGeom prst="rect">
              <a:avLst/>
            </a:prstGeom>
          </p:spPr>
          <p:txBody>
            <a:bodyPr lIns="50800" tIns="50800" rIns="50800" bIns="50800" rtlCol="0" anchor="ctr"/>
            <a:lstStyle/>
            <a:p>
              <a:pPr algn="ctr">
                <a:lnSpc>
                  <a:spcPts val="2660"/>
                </a:lnSpc>
              </a:pPr>
            </a:p>
          </p:txBody>
        </p:sp>
      </p:grpSp>
      <p:sp>
        <p:nvSpPr>
          <p:cNvPr id="24" name="Freeform 24"/>
          <p:cNvSpPr/>
          <p:nvPr/>
        </p:nvSpPr>
        <p:spPr>
          <a:xfrm>
            <a:off x="6164995" y="3093606"/>
            <a:ext cx="5958009" cy="5958009"/>
          </a:xfrm>
          <a:custGeom>
            <a:avLst/>
            <a:gdLst/>
            <a:ahLst/>
            <a:cxnLst/>
            <a:rect l="l" t="t" r="r" b="b"/>
            <a:pathLst>
              <a:path w="5958009" h="5958009">
                <a:moveTo>
                  <a:pt x="0" y="0"/>
                </a:moveTo>
                <a:lnTo>
                  <a:pt x="5958010" y="0"/>
                </a:lnTo>
                <a:lnTo>
                  <a:pt x="5958010" y="5958009"/>
                </a:lnTo>
                <a:lnTo>
                  <a:pt x="0" y="5958009"/>
                </a:lnTo>
                <a:lnTo>
                  <a:pt x="0" y="0"/>
                </a:lnTo>
                <a:close/>
              </a:path>
            </a:pathLst>
          </a:custGeom>
          <a:blipFill>
            <a:blip r:embed="rId2"/>
            <a:stretch>
              <a:fillRect/>
            </a:stretch>
          </a:blipFill>
        </p:spPr>
      </p:sp>
      <p:grpSp>
        <p:nvGrpSpPr>
          <p:cNvPr id="25" name="Group 25"/>
          <p:cNvGrpSpPr/>
          <p:nvPr/>
        </p:nvGrpSpPr>
        <p:grpSpPr>
          <a:xfrm>
            <a:off x="7430296" y="4358906"/>
            <a:ext cx="3427408" cy="342740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l="-29900" r="-29900"/>
              </a:stretch>
            </a:blipFill>
          </p:spPr>
        </p:sp>
      </p:grpSp>
      <p:sp>
        <p:nvSpPr>
          <p:cNvPr id="27" name="TextBox 27"/>
          <p:cNvSpPr txBox="1"/>
          <p:nvPr/>
        </p:nvSpPr>
        <p:spPr>
          <a:xfrm>
            <a:off x="2634201" y="382968"/>
            <a:ext cx="8196117" cy="1110490"/>
          </a:xfrm>
          <a:prstGeom prst="rect">
            <a:avLst/>
          </a:prstGeom>
        </p:spPr>
        <p:txBody>
          <a:bodyPr lIns="0" tIns="0" rIns="0" bIns="0" rtlCol="0" anchor="t">
            <a:spAutoFit/>
          </a:bodyPr>
          <a:lstStyle/>
          <a:p>
            <a:pPr marL="0" lvl="0" indent="0" algn="l">
              <a:lnSpc>
                <a:spcPts val="9085"/>
              </a:lnSpc>
              <a:spcBef>
                <a:spcPct val="0"/>
              </a:spcBef>
            </a:pPr>
            <a:r>
              <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农村建设主要方向</a:t>
            </a:r>
            <a:endParaRPr 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8" name="TextBox 28"/>
          <p:cNvSpPr txBox="1"/>
          <p:nvPr/>
        </p:nvSpPr>
        <p:spPr>
          <a:xfrm>
            <a:off x="1028700" y="6411964"/>
            <a:ext cx="5377086"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文化与旅游发展</a:t>
            </a:r>
            <a:endPar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9" name="TextBox 29"/>
          <p:cNvSpPr txBox="1"/>
          <p:nvPr/>
        </p:nvSpPr>
        <p:spPr>
          <a:xfrm>
            <a:off x="6732259"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05</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0" name="TextBox 30"/>
          <p:cNvSpPr txBox="1"/>
          <p:nvPr/>
        </p:nvSpPr>
        <p:spPr>
          <a:xfrm>
            <a:off x="9808621" y="3886171"/>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06</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1" name="TextBox 31"/>
          <p:cNvSpPr txBox="1"/>
          <p:nvPr/>
        </p:nvSpPr>
        <p:spPr>
          <a:xfrm>
            <a:off x="6732259"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07</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2" name="TextBox 32"/>
          <p:cNvSpPr txBox="1"/>
          <p:nvPr/>
        </p:nvSpPr>
        <p:spPr>
          <a:xfrm>
            <a:off x="9808621" y="7000863"/>
            <a:ext cx="1652576" cy="1106383"/>
          </a:xfrm>
          <a:prstGeom prst="rect">
            <a:avLst/>
          </a:prstGeom>
        </p:spPr>
        <p:txBody>
          <a:bodyPr lIns="0" tIns="0" rIns="0" bIns="0" rtlCol="0" anchor="t">
            <a:spAutoFit/>
          </a:bodyPr>
          <a:lstStyle/>
          <a:p>
            <a:pPr marL="0" lvl="0" indent="0" algn="ctr">
              <a:lnSpc>
                <a:spcPts val="9055"/>
              </a:lnSpc>
              <a:spcBef>
                <a:spcPct val="0"/>
              </a:spcBef>
            </a:pPr>
            <a:r>
              <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08</a:t>
            </a:r>
            <a:endParaRPr lang="en-US" sz="646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3" name="TextBox 33"/>
          <p:cNvSpPr txBox="1"/>
          <p:nvPr/>
        </p:nvSpPr>
        <p:spPr>
          <a:xfrm>
            <a:off x="12137893" y="6411964"/>
            <a:ext cx="4705752"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医疗卫生服务</a:t>
            </a:r>
            <a:endPar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4" name="TextBox 34"/>
          <p:cNvSpPr txBox="1"/>
          <p:nvPr/>
        </p:nvSpPr>
        <p:spPr>
          <a:xfrm>
            <a:off x="11224249" y="2861497"/>
            <a:ext cx="6235905" cy="712724"/>
          </a:xfrm>
          <a:prstGeom prst="rect">
            <a:avLst/>
          </a:prstGeom>
        </p:spPr>
        <p:txBody>
          <a:bodyPr lIns="0" tIns="0" rIns="0" bIns="0" rtlCol="0" anchor="t">
            <a:spAutoFit/>
          </a:bodyPr>
          <a:lstStyle/>
          <a:p>
            <a:pPr marL="904875" lvl="1" indent="-452120" algn="l">
              <a:lnSpc>
                <a:spcPts val="5865"/>
              </a:lnSpc>
              <a:spcBef>
                <a:spcPct val="0"/>
              </a:spcBef>
              <a:buFont typeface="Arial" panose="020B0604020202020204"/>
              <a:buChar char="•"/>
            </a:pPr>
            <a:r>
              <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 农村生态与环境保护</a:t>
            </a:r>
            <a:endParaRPr lang="en-US" sz="4190" b="1" u="none" strike="noStrike">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5" name="TextBox 35"/>
          <p:cNvSpPr txBox="1"/>
          <p:nvPr/>
        </p:nvSpPr>
        <p:spPr>
          <a:xfrm>
            <a:off x="1318478" y="7240555"/>
            <a:ext cx="5282504" cy="1811060"/>
          </a:xfrm>
          <a:prstGeom prst="rect">
            <a:avLst/>
          </a:prstGeom>
        </p:spPr>
        <p:txBody>
          <a:bodyPr lIns="0" tIns="0" rIns="0" bIns="0" rtlCol="0" anchor="t">
            <a:spAutoFit/>
          </a:bodyPr>
          <a:lstStyle/>
          <a:p>
            <a:pPr marL="0" lvl="0" indent="0" algn="l">
              <a:lnSpc>
                <a:spcPts val="3635"/>
              </a:lnSpc>
              <a:spcBef>
                <a:spcPct val="0"/>
              </a:spcBef>
            </a:pPr>
            <a:r>
              <a:rPr lang="en-US" sz="2595" spc="179">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保护和传承农村传统文化，如民俗、节庆、手</a:t>
            </a:r>
            <a:r>
              <a:rPr lang="en-US" sz="2595" u="none" strike="noStrike" spc="179">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工艺等。发展乡村旅游，打造特色旅游产品，增加农民收入，同时保护自然环境。</a:t>
            </a:r>
            <a:endParaRPr lang="en-US" sz="2595" u="none" strike="noStrike" spc="179">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6" name="TextBox 36"/>
          <p:cNvSpPr txBox="1"/>
          <p:nvPr/>
        </p:nvSpPr>
        <p:spPr>
          <a:xfrm>
            <a:off x="1318478" y="3678996"/>
            <a:ext cx="5297195" cy="2183427"/>
          </a:xfrm>
          <a:prstGeom prst="rect">
            <a:avLst/>
          </a:prstGeom>
        </p:spPr>
        <p:txBody>
          <a:bodyPr lIns="0" tIns="0" rIns="0" bIns="0" rtlCol="0" anchor="t">
            <a:spAutoFit/>
          </a:bodyPr>
          <a:lstStyle/>
          <a:p>
            <a:pPr marL="0" lvl="0" indent="0" algn="l">
              <a:lnSpc>
                <a:spcPts val="3485"/>
              </a:lnSpc>
              <a:spcBef>
                <a:spcPct val="0"/>
              </a:spcBef>
            </a:pPr>
            <a:r>
              <a:rPr lang="en-US" sz="2490" spc="171">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加强农村教育资源投入</a:t>
            </a:r>
            <a:r>
              <a:rPr lang="en-US" sz="2490" u="none" strike="noStrike" spc="171">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，提高教育质量，确保农村儿童获得公平的教育机会。提供农业技术、电子商务、手工艺等技能培训，增强农</a:t>
            </a:r>
            <a:endParaRPr lang="en-US" sz="2490" u="none" strike="noStrike" spc="171">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l">
              <a:lnSpc>
                <a:spcPts val="3625"/>
              </a:lnSpc>
              <a:spcBef>
                <a:spcPct val="0"/>
              </a:spcBef>
            </a:pPr>
            <a:r>
              <a:rPr lang="en-US" sz="2590" u="none" strike="noStrike" spc="178">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民的就业能力和创业能力。</a:t>
            </a:r>
            <a:endParaRPr lang="en-US" sz="2590" u="none" strike="noStrike" spc="178">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7" name="TextBox 37"/>
          <p:cNvSpPr txBox="1"/>
          <p:nvPr/>
        </p:nvSpPr>
        <p:spPr>
          <a:xfrm>
            <a:off x="11915316" y="7314890"/>
            <a:ext cx="5150907" cy="1736725"/>
          </a:xfrm>
          <a:prstGeom prst="rect">
            <a:avLst/>
          </a:prstGeom>
        </p:spPr>
        <p:txBody>
          <a:bodyPr lIns="0" tIns="0" rIns="0" bIns="0" rtlCol="0" anchor="t">
            <a:spAutoFit/>
          </a:bodyPr>
          <a:lstStyle/>
          <a:p>
            <a:pPr marL="0" lvl="0" indent="0" algn="r">
              <a:lnSpc>
                <a:spcPts val="3500"/>
              </a:lnSpc>
              <a:spcBef>
                <a:spcPct val="0"/>
              </a:spcBef>
            </a:pPr>
            <a:r>
              <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提升农村医疗服务水平，建立和完善农村医疗卫生服务体系。开展健康教育和疾病预防活动，提高农民的健康意识和生活质量。</a:t>
            </a:r>
            <a:endPar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8" name="TextBox 38"/>
          <p:cNvSpPr txBox="1"/>
          <p:nvPr/>
        </p:nvSpPr>
        <p:spPr>
          <a:xfrm>
            <a:off x="11683774" y="3691697"/>
            <a:ext cx="5382449" cy="1727200"/>
          </a:xfrm>
          <a:prstGeom prst="rect">
            <a:avLst/>
          </a:prstGeom>
        </p:spPr>
        <p:txBody>
          <a:bodyPr lIns="0" tIns="0" rIns="0" bIns="0" rtlCol="0" anchor="t">
            <a:spAutoFit/>
          </a:bodyPr>
          <a:lstStyle/>
          <a:p>
            <a:pPr marL="0" lvl="0" indent="0" algn="r">
              <a:lnSpc>
                <a:spcPts val="3500"/>
              </a:lnSpc>
              <a:spcBef>
                <a:spcPct val="0"/>
              </a:spcBef>
            </a:pPr>
            <a:r>
              <a:rPr lang="en-US" sz="2500"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实</a:t>
            </a:r>
            <a:r>
              <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施生态保护和修复项目，如退耕还林、水土保持等。• 绿色生活方式：推广绿色生活方式，提高农民的环保意识，减少环境污染。</a:t>
            </a:r>
            <a:endParaRPr lang="en-US" sz="2500" u="none" strike="noStrike" spc="172">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9" name="TextBox 39"/>
          <p:cNvSpPr txBox="1"/>
          <p:nvPr/>
        </p:nvSpPr>
        <p:spPr>
          <a:xfrm>
            <a:off x="1028700" y="2807006"/>
            <a:ext cx="6000510" cy="712724"/>
          </a:xfrm>
          <a:prstGeom prst="rect">
            <a:avLst/>
          </a:prstGeom>
        </p:spPr>
        <p:txBody>
          <a:bodyPr lIns="0" tIns="0" rIns="0" bIns="0" rtlCol="0" anchor="t">
            <a:spAutoFit/>
          </a:bodyPr>
          <a:lstStyle/>
          <a:p>
            <a:pPr marL="904875" lvl="1" indent="-452120" algn="l">
              <a:lnSpc>
                <a:spcPts val="5865"/>
              </a:lnSpc>
              <a:buFont typeface="Arial" panose="020B0604020202020204"/>
              <a:buChar char="•"/>
            </a:pPr>
            <a:r>
              <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教育与技能培训</a:t>
            </a:r>
            <a:endParaRPr lang="en-US" sz="4190"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农民生活</a:t>
            </a:r>
            <a:endPar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2" name="TextBox 12"/>
          <p:cNvSpPr txBox="1"/>
          <p:nvPr/>
        </p:nvSpPr>
        <p:spPr>
          <a:xfrm>
            <a:off x="2906829" y="6153576"/>
            <a:ext cx="12474343" cy="808990"/>
          </a:xfrm>
          <a:prstGeom prst="rect">
            <a:avLst/>
          </a:prstGeom>
        </p:spPr>
        <p:txBody>
          <a:bodyPr lIns="0" tIns="0" rIns="0" bIns="0" rtlCol="0" anchor="t">
            <a:spAutoFit/>
          </a:bodyPr>
          <a:lstStyle/>
          <a:p>
            <a:pPr marL="0" lvl="0" indent="0" algn="ctr">
              <a:lnSpc>
                <a:spcPts val="3155"/>
              </a:lnSpc>
              <a:spcBef>
                <a:spcPct val="0"/>
              </a:spcBef>
            </a:pP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农民生活包括收入增长情况、就业创业新貌、精神文化生活等一系列有关提升农民幸福感获得感安全感的关注方面。</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2" name="Group 12"/>
          <p:cNvGrpSpPr/>
          <p:nvPr/>
        </p:nvGrpSpPr>
        <p:grpSpPr>
          <a:xfrm>
            <a:off x="744855" y="5787390"/>
            <a:ext cx="16797655" cy="622935"/>
            <a:chOff x="0" y="0"/>
            <a:chExt cx="4424081" cy="210071"/>
          </a:xfrm>
        </p:grpSpPr>
        <p:sp>
          <p:nvSpPr>
            <p:cNvPr id="13" name="Freeform 13"/>
            <p:cNvSpPr/>
            <p:nvPr/>
          </p:nvSpPr>
          <p:spPr>
            <a:xfrm>
              <a:off x="0" y="0"/>
              <a:ext cx="4424081" cy="210071"/>
            </a:xfrm>
            <a:custGeom>
              <a:avLst/>
              <a:gdLst/>
              <a:ahLst/>
              <a:cxnLst/>
              <a:rect l="l" t="t" r="r" b="b"/>
              <a:pathLst>
                <a:path w="4424081" h="210071">
                  <a:moveTo>
                    <a:pt x="23506" y="0"/>
                  </a:moveTo>
                  <a:lnTo>
                    <a:pt x="4400575" y="0"/>
                  </a:lnTo>
                  <a:cubicBezTo>
                    <a:pt x="4406809" y="0"/>
                    <a:pt x="4412788" y="2476"/>
                    <a:pt x="4417196" y="6885"/>
                  </a:cubicBezTo>
                  <a:cubicBezTo>
                    <a:pt x="4421604" y="11293"/>
                    <a:pt x="4424081" y="17271"/>
                    <a:pt x="4424081" y="23506"/>
                  </a:cubicBezTo>
                  <a:lnTo>
                    <a:pt x="4424081" y="186565"/>
                  </a:lnTo>
                  <a:cubicBezTo>
                    <a:pt x="4424081" y="192799"/>
                    <a:pt x="4421604" y="198778"/>
                    <a:pt x="4417196" y="203186"/>
                  </a:cubicBezTo>
                  <a:cubicBezTo>
                    <a:pt x="4412788" y="207594"/>
                    <a:pt x="4406809" y="210071"/>
                    <a:pt x="4400575" y="210071"/>
                  </a:cubicBezTo>
                  <a:lnTo>
                    <a:pt x="23506" y="210071"/>
                  </a:lnTo>
                  <a:cubicBezTo>
                    <a:pt x="17271" y="210071"/>
                    <a:pt x="11293" y="207594"/>
                    <a:pt x="6885" y="203186"/>
                  </a:cubicBezTo>
                  <a:cubicBezTo>
                    <a:pt x="2476" y="198778"/>
                    <a:pt x="0" y="192799"/>
                    <a:pt x="0" y="186565"/>
                  </a:cubicBezTo>
                  <a:lnTo>
                    <a:pt x="0" y="23506"/>
                  </a:lnTo>
                  <a:cubicBezTo>
                    <a:pt x="0" y="17271"/>
                    <a:pt x="2476" y="11293"/>
                    <a:pt x="6885" y="6885"/>
                  </a:cubicBezTo>
                  <a:cubicBezTo>
                    <a:pt x="11293" y="2476"/>
                    <a:pt x="17271" y="0"/>
                    <a:pt x="23506" y="0"/>
                  </a:cubicBezTo>
                  <a:close/>
                </a:path>
              </a:pathLst>
            </a:custGeom>
            <a:solidFill>
              <a:srgbClr val="FFFFFF"/>
            </a:solidFill>
          </p:spPr>
        </p:sp>
        <p:sp>
          <p:nvSpPr>
            <p:cNvPr id="14" name="TextBox 14"/>
            <p:cNvSpPr txBox="1"/>
            <p:nvPr/>
          </p:nvSpPr>
          <p:spPr>
            <a:xfrm>
              <a:off x="0" y="-38100"/>
              <a:ext cx="4424081" cy="248171"/>
            </a:xfrm>
            <a:prstGeom prst="rect">
              <a:avLst/>
            </a:prstGeom>
          </p:spPr>
          <p:txBody>
            <a:bodyPr lIns="50800" tIns="50800" rIns="50800" bIns="50800" rtlCol="0" anchor="ctr"/>
            <a:lstStyle/>
            <a:p>
              <a:pPr algn="ctr">
                <a:lnSpc>
                  <a:spcPts val="2660"/>
                </a:lnSpc>
              </a:pPr>
            </a:p>
          </p:txBody>
        </p:sp>
      </p:grpSp>
      <p:grpSp>
        <p:nvGrpSpPr>
          <p:cNvPr id="29" name="Group 29"/>
          <p:cNvGrpSpPr/>
          <p:nvPr/>
        </p:nvGrpSpPr>
        <p:grpSpPr>
          <a:xfrm>
            <a:off x="7086676" y="6703244"/>
            <a:ext cx="3988723" cy="2743107"/>
            <a:chOff x="114119" y="677924"/>
            <a:chExt cx="617958" cy="424979"/>
          </a:xfrm>
        </p:grpSpPr>
        <p:sp>
          <p:nvSpPr>
            <p:cNvPr id="30" name="Freeform 30"/>
            <p:cNvSpPr/>
            <p:nvPr/>
          </p:nvSpPr>
          <p:spPr>
            <a:xfrm>
              <a:off x="114119" y="677924"/>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2"/>
              <a:stretch>
                <a:fillRect l="-1514" r="-1514"/>
              </a:stretch>
            </a:blipFill>
          </p:spPr>
          <p:txBody>
            <a:bodyPr/>
            <a:lstStyle/>
            <a:p>
              <a:endParaRPr lang="zh-CN" altLang="en-US"/>
            </a:p>
          </p:txBody>
        </p:sp>
      </p:grpSp>
      <p:grpSp>
        <p:nvGrpSpPr>
          <p:cNvPr id="31" name="Group 31"/>
          <p:cNvGrpSpPr/>
          <p:nvPr/>
        </p:nvGrpSpPr>
        <p:grpSpPr>
          <a:xfrm>
            <a:off x="1143235" y="6703019"/>
            <a:ext cx="3988723" cy="2743107"/>
            <a:chOff x="0" y="0"/>
            <a:chExt cx="617958" cy="424979"/>
          </a:xfrm>
        </p:grpSpPr>
        <p:sp>
          <p:nvSpPr>
            <p:cNvPr id="32" name="Freeform 32"/>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3"/>
              <a:stretch>
                <a:fillRect l="-1610" r="-1610"/>
              </a:stretch>
            </a:blipFill>
          </p:spPr>
        </p:sp>
      </p:grpSp>
      <p:grpSp>
        <p:nvGrpSpPr>
          <p:cNvPr id="33" name="Group 33"/>
          <p:cNvGrpSpPr/>
          <p:nvPr/>
        </p:nvGrpSpPr>
        <p:grpSpPr>
          <a:xfrm>
            <a:off x="12953914" y="6703019"/>
            <a:ext cx="3988723" cy="2743107"/>
            <a:chOff x="0" y="0"/>
            <a:chExt cx="617958" cy="424979"/>
          </a:xfrm>
        </p:grpSpPr>
        <p:sp>
          <p:nvSpPr>
            <p:cNvPr id="34" name="Freeform 34"/>
            <p:cNvSpPr/>
            <p:nvPr/>
          </p:nvSpPr>
          <p:spPr>
            <a:xfrm>
              <a:off x="0" y="0"/>
              <a:ext cx="617958" cy="424979"/>
            </a:xfrm>
            <a:custGeom>
              <a:avLst/>
              <a:gdLst/>
              <a:ahLst/>
              <a:cxnLst/>
              <a:rect l="l" t="t" r="r" b="b"/>
              <a:pathLst>
                <a:path w="617958" h="424979">
                  <a:moveTo>
                    <a:pt x="0" y="0"/>
                  </a:moveTo>
                  <a:lnTo>
                    <a:pt x="617958" y="0"/>
                  </a:lnTo>
                  <a:lnTo>
                    <a:pt x="617958" y="424979"/>
                  </a:lnTo>
                  <a:lnTo>
                    <a:pt x="0" y="424979"/>
                  </a:lnTo>
                  <a:close/>
                </a:path>
              </a:pathLst>
            </a:custGeom>
            <a:blipFill>
              <a:blip r:embed="rId4"/>
              <a:stretch>
                <a:fillRect l="-1610" r="-1610"/>
              </a:stretch>
            </a:blipFill>
          </p:spPr>
        </p:sp>
      </p:grpSp>
      <p:sp>
        <p:nvSpPr>
          <p:cNvPr id="35" name="TextBox 35"/>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收入增长情况</a:t>
            </a:r>
            <a:endParaRPr lang="zh-CN" alt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1" name="TextBox 41"/>
          <p:cNvSpPr txBox="1"/>
          <p:nvPr/>
        </p:nvSpPr>
        <p:spPr>
          <a:xfrm>
            <a:off x="533400" y="2019300"/>
            <a:ext cx="17241520" cy="3494405"/>
          </a:xfrm>
          <a:prstGeom prst="rect">
            <a:avLst/>
          </a:prstGeom>
        </p:spPr>
        <p:txBody>
          <a:bodyPr lIns="0" tIns="0" rIns="0" bIns="0" rtlCol="0" anchor="t">
            <a:noAutofit/>
          </a:bodyPr>
          <a:lstStyle/>
          <a:p>
            <a:pPr marL="0" lvl="0" indent="0" algn="ctr">
              <a:lnSpc>
                <a:spcPts val="3155"/>
              </a:lnSpc>
              <a:spcBef>
                <a:spcPct val="0"/>
              </a:spcBef>
            </a:pP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脱贫攻坚取得历史性成就。按照</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2010</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年农村贫困标准，</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1978</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年末农村贫困人口</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7.7</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亿人，农村贫困发生率高达</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97.5%</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。党的十八大以来，各地区各部门扎实推进精准扶贫各项工作，</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2020</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年农村贫困人口全部脱贫，全面打赢脱贫攻坚战，历史性地解决了绝对贫困问题，为全球减贫事业作出重大贡献。脱贫县农村居民人均可支配收入持续增长，从</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2020</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年的</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12588</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元增长至</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2023</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年的</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16396</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元，年均实际增长</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8.2%</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endPar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endPar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  </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报告显示，</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75</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来，我国居民收入来源更加多元化，城乡和区域居民收入差距持续缩小，收入分配格局不断优化。党的十八大以来，收入分配制度改革持续深化，发展成果更多更公平惠及全体人民。农村居民收入增长快于城镇居民，</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2023</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年农村居民人均可支配收入</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21691</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元，比</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2012</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年实际增长</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111.4%</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，年均实际增长</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，快于城镇居民年均实际增速</a:t>
            </a:r>
            <a:r>
              <a:rPr lang="en-US" altLang="zh-CN"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1.8</a:t>
            </a:r>
            <a:r>
              <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个百分点。</a:t>
            </a:r>
            <a:endParaRPr lang="zh-CN" altLang="en-US" sz="28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AutoShape 12"/>
          <p:cNvSpPr/>
          <p:nvPr>
            <p:custDataLst>
              <p:tags r:id="rId2"/>
            </p:custDataLst>
          </p:nvPr>
        </p:nvSpPr>
        <p:spPr>
          <a:xfrm>
            <a:off x="3999969" y="3970362"/>
            <a:ext cx="1625298" cy="938366"/>
          </a:xfrm>
          <a:prstGeom prst="line">
            <a:avLst/>
          </a:prstGeom>
          <a:ln w="38100" cap="flat">
            <a:solidFill>
              <a:srgbClr val="26611B"/>
            </a:solidFill>
            <a:prstDash val="solid"/>
            <a:headEnd type="none" w="sm" len="sm"/>
            <a:tailEnd type="none" w="sm" len="sm"/>
          </a:ln>
        </p:spPr>
      </p:sp>
      <p:grpSp>
        <p:nvGrpSpPr>
          <p:cNvPr id="13" name="Group 13"/>
          <p:cNvGrpSpPr/>
          <p:nvPr>
            <p:custDataLst>
              <p:tags r:id="rId3"/>
            </p:custDataLst>
          </p:nvPr>
        </p:nvGrpSpPr>
        <p:grpSpPr>
          <a:xfrm>
            <a:off x="1140494" y="2100765"/>
            <a:ext cx="3102425" cy="3102425"/>
            <a:chOff x="0" y="0"/>
            <a:chExt cx="812800" cy="812800"/>
          </a:xfrm>
        </p:grpSpPr>
        <p:sp>
          <p:nvSpPr>
            <p:cNvPr id="14" name="Freeform 14"/>
            <p:cNvSpPr/>
            <p:nvPr>
              <p:custDataLst>
                <p:tags r:id="rId4"/>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15" name="AutoShape 15"/>
          <p:cNvSpPr/>
          <p:nvPr>
            <p:custDataLst>
              <p:tags r:id="rId6"/>
            </p:custDataLst>
          </p:nvPr>
        </p:nvSpPr>
        <p:spPr>
          <a:xfrm flipV="1">
            <a:off x="8301498" y="3986860"/>
            <a:ext cx="1625298" cy="938366"/>
          </a:xfrm>
          <a:prstGeom prst="line">
            <a:avLst/>
          </a:prstGeom>
          <a:ln w="38100" cap="flat">
            <a:solidFill>
              <a:srgbClr val="26611B"/>
            </a:solidFill>
            <a:prstDash val="solid"/>
            <a:headEnd type="none" w="sm" len="sm"/>
            <a:tailEnd type="none" w="sm" len="sm"/>
          </a:ln>
        </p:spPr>
      </p:sp>
      <p:grpSp>
        <p:nvGrpSpPr>
          <p:cNvPr id="16" name="Group 16"/>
          <p:cNvGrpSpPr/>
          <p:nvPr>
            <p:custDataLst>
              <p:tags r:id="rId7"/>
            </p:custDataLst>
          </p:nvPr>
        </p:nvGrpSpPr>
        <p:grpSpPr>
          <a:xfrm>
            <a:off x="5442023" y="3374013"/>
            <a:ext cx="3102425" cy="3102425"/>
            <a:chOff x="0" y="0"/>
            <a:chExt cx="812800" cy="812800"/>
          </a:xfrm>
        </p:grpSpPr>
        <p:sp>
          <p:nvSpPr>
            <p:cNvPr id="17" name="Freeform 17"/>
            <p:cNvSpPr/>
            <p:nvPr>
              <p:custDataLst>
                <p:tags r:id="rId8"/>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7640" r="-43018"/>
              </a:stretch>
            </a:blipFill>
          </p:spPr>
        </p:sp>
      </p:grpSp>
      <p:sp>
        <p:nvSpPr>
          <p:cNvPr id="18" name="AutoShape 18"/>
          <p:cNvSpPr/>
          <p:nvPr>
            <p:custDataLst>
              <p:tags r:id="rId10"/>
            </p:custDataLst>
          </p:nvPr>
        </p:nvSpPr>
        <p:spPr>
          <a:xfrm>
            <a:off x="12662733" y="3953864"/>
            <a:ext cx="1625298" cy="938366"/>
          </a:xfrm>
          <a:prstGeom prst="line">
            <a:avLst/>
          </a:prstGeom>
          <a:ln w="38100" cap="flat">
            <a:solidFill>
              <a:srgbClr val="26611B"/>
            </a:solidFill>
            <a:prstDash val="solid"/>
            <a:headEnd type="none" w="sm" len="sm"/>
            <a:tailEnd type="none" w="sm" len="sm"/>
          </a:ln>
        </p:spPr>
      </p:sp>
      <p:grpSp>
        <p:nvGrpSpPr>
          <p:cNvPr id="19" name="Group 19"/>
          <p:cNvGrpSpPr/>
          <p:nvPr>
            <p:custDataLst>
              <p:tags r:id="rId11"/>
            </p:custDataLst>
          </p:nvPr>
        </p:nvGrpSpPr>
        <p:grpSpPr>
          <a:xfrm>
            <a:off x="9743552" y="2100765"/>
            <a:ext cx="3102425" cy="3102425"/>
            <a:chOff x="0" y="0"/>
            <a:chExt cx="812800" cy="812800"/>
          </a:xfrm>
        </p:grpSpPr>
        <p:sp>
          <p:nvSpPr>
            <p:cNvPr id="20" name="Freeform 20"/>
            <p:cNvSpPr/>
            <p:nvPr>
              <p:custDataLst>
                <p:tags r:id="rId12"/>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25046" r="-25046"/>
              </a:stretch>
            </a:blipFill>
          </p:spPr>
        </p:sp>
      </p:grpSp>
      <p:grpSp>
        <p:nvGrpSpPr>
          <p:cNvPr id="21" name="Group 21"/>
          <p:cNvGrpSpPr/>
          <p:nvPr>
            <p:custDataLst>
              <p:tags r:id="rId14"/>
            </p:custDataLst>
          </p:nvPr>
        </p:nvGrpSpPr>
        <p:grpSpPr>
          <a:xfrm>
            <a:off x="14045081" y="3374013"/>
            <a:ext cx="3102425" cy="3102425"/>
            <a:chOff x="0" y="0"/>
            <a:chExt cx="812800" cy="812800"/>
          </a:xfrm>
        </p:grpSpPr>
        <p:sp>
          <p:nvSpPr>
            <p:cNvPr id="22" name="Freeform 22"/>
            <p:cNvSpPr/>
            <p:nvPr>
              <p:custDataLst>
                <p:tags r:id="rId15"/>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6"/>
              <a:stretch>
                <a:fillRect l="-16666" r="-16666"/>
              </a:stretch>
            </a:blipFill>
          </p:spPr>
        </p:sp>
      </p:grpSp>
      <p:grpSp>
        <p:nvGrpSpPr>
          <p:cNvPr id="23" name="Group 23"/>
          <p:cNvGrpSpPr/>
          <p:nvPr>
            <p:custDataLst>
              <p:tags r:id="rId17"/>
            </p:custDataLst>
          </p:nvPr>
        </p:nvGrpSpPr>
        <p:grpSpPr>
          <a:xfrm>
            <a:off x="1164614" y="5452058"/>
            <a:ext cx="3054185" cy="816610"/>
            <a:chOff x="0" y="0"/>
            <a:chExt cx="804394" cy="215074"/>
          </a:xfrm>
        </p:grpSpPr>
        <p:sp>
          <p:nvSpPr>
            <p:cNvPr id="24" name="Freeform 24"/>
            <p:cNvSpPr/>
            <p:nvPr>
              <p:custDataLst>
                <p:tags r:id="rId18"/>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25" name="TextBox 25"/>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26" name="Group 26"/>
          <p:cNvGrpSpPr/>
          <p:nvPr>
            <p:custDataLst>
              <p:tags r:id="rId19"/>
            </p:custDataLst>
          </p:nvPr>
        </p:nvGrpSpPr>
        <p:grpSpPr>
          <a:xfrm>
            <a:off x="9767672" y="5452058"/>
            <a:ext cx="3054185" cy="816610"/>
            <a:chOff x="0" y="0"/>
            <a:chExt cx="804394" cy="215074"/>
          </a:xfrm>
        </p:grpSpPr>
        <p:sp>
          <p:nvSpPr>
            <p:cNvPr id="27" name="Freeform 27"/>
            <p:cNvSpPr/>
            <p:nvPr>
              <p:custDataLst>
                <p:tags r:id="rId20"/>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28" name="TextBox 28"/>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29" name="Group 29"/>
          <p:cNvGrpSpPr/>
          <p:nvPr>
            <p:custDataLst>
              <p:tags r:id="rId21"/>
            </p:custDataLst>
          </p:nvPr>
        </p:nvGrpSpPr>
        <p:grpSpPr>
          <a:xfrm>
            <a:off x="5466143" y="6761570"/>
            <a:ext cx="3054185" cy="816610"/>
            <a:chOff x="0" y="0"/>
            <a:chExt cx="804394" cy="215074"/>
          </a:xfrm>
        </p:grpSpPr>
        <p:sp>
          <p:nvSpPr>
            <p:cNvPr id="30" name="Freeform 30"/>
            <p:cNvSpPr/>
            <p:nvPr>
              <p:custDataLst>
                <p:tags r:id="rId22"/>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31" name="TextBox 31"/>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grpSp>
        <p:nvGrpSpPr>
          <p:cNvPr id="32" name="Group 32"/>
          <p:cNvGrpSpPr/>
          <p:nvPr>
            <p:custDataLst>
              <p:tags r:id="rId23"/>
            </p:custDataLst>
          </p:nvPr>
        </p:nvGrpSpPr>
        <p:grpSpPr>
          <a:xfrm>
            <a:off x="14069201" y="6761570"/>
            <a:ext cx="3054185" cy="816610"/>
            <a:chOff x="0" y="0"/>
            <a:chExt cx="804394" cy="215074"/>
          </a:xfrm>
        </p:grpSpPr>
        <p:sp>
          <p:nvSpPr>
            <p:cNvPr id="33" name="Freeform 33"/>
            <p:cNvSpPr/>
            <p:nvPr>
              <p:custDataLst>
                <p:tags r:id="rId24"/>
              </p:custDataLst>
            </p:nvPr>
          </p:nvSpPr>
          <p:spPr>
            <a:xfrm>
              <a:off x="0" y="0"/>
              <a:ext cx="804394" cy="215074"/>
            </a:xfrm>
            <a:custGeom>
              <a:avLst/>
              <a:gdLst/>
              <a:ahLst/>
              <a:cxnLst/>
              <a:rect l="l" t="t" r="r" b="b"/>
              <a:pathLst>
                <a:path w="804394" h="215074">
                  <a:moveTo>
                    <a:pt x="107537" y="0"/>
                  </a:moveTo>
                  <a:lnTo>
                    <a:pt x="696857" y="0"/>
                  </a:lnTo>
                  <a:cubicBezTo>
                    <a:pt x="725378" y="0"/>
                    <a:pt x="752730" y="11330"/>
                    <a:pt x="772898" y="31497"/>
                  </a:cubicBezTo>
                  <a:cubicBezTo>
                    <a:pt x="793065" y="51664"/>
                    <a:pt x="804394" y="79016"/>
                    <a:pt x="804394" y="107537"/>
                  </a:cubicBezTo>
                  <a:lnTo>
                    <a:pt x="804394" y="107537"/>
                  </a:lnTo>
                  <a:cubicBezTo>
                    <a:pt x="804394" y="166928"/>
                    <a:pt x="756248" y="215074"/>
                    <a:pt x="696857" y="215074"/>
                  </a:cubicBezTo>
                  <a:lnTo>
                    <a:pt x="107537" y="215074"/>
                  </a:lnTo>
                  <a:cubicBezTo>
                    <a:pt x="48146" y="215074"/>
                    <a:pt x="0" y="166928"/>
                    <a:pt x="0" y="107537"/>
                  </a:cubicBezTo>
                  <a:lnTo>
                    <a:pt x="0" y="107537"/>
                  </a:lnTo>
                  <a:cubicBezTo>
                    <a:pt x="0" y="48146"/>
                    <a:pt x="48146" y="0"/>
                    <a:pt x="107537" y="0"/>
                  </a:cubicBezTo>
                  <a:close/>
                </a:path>
              </a:pathLst>
            </a:custGeom>
            <a:solidFill>
              <a:srgbClr val="26611B"/>
            </a:solidFill>
          </p:spPr>
        </p:sp>
        <p:sp>
          <p:nvSpPr>
            <p:cNvPr id="34" name="TextBox 34"/>
            <p:cNvSpPr txBox="1"/>
            <p:nvPr/>
          </p:nvSpPr>
          <p:spPr>
            <a:xfrm>
              <a:off x="0" y="-38100"/>
              <a:ext cx="804394" cy="253174"/>
            </a:xfrm>
            <a:prstGeom prst="rect">
              <a:avLst/>
            </a:prstGeom>
          </p:spPr>
          <p:txBody>
            <a:bodyPr lIns="50800" tIns="50800" rIns="50800" bIns="50800" rtlCol="0" anchor="ctr"/>
            <a:lstStyle/>
            <a:p>
              <a:pPr algn="ctr">
                <a:lnSpc>
                  <a:spcPts val="2660"/>
                </a:lnSpc>
              </a:pPr>
            </a:p>
          </p:txBody>
        </p:sp>
      </p:grpSp>
      <p:sp>
        <p:nvSpPr>
          <p:cNvPr id="35" name="TextBox 35"/>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就业创业新貌</a:t>
            </a:r>
            <a:endPar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6" name="TextBox 36"/>
          <p:cNvSpPr txBox="1"/>
          <p:nvPr>
            <p:custDataLst>
              <p:tags r:id="rId25"/>
            </p:custDataLst>
          </p:nvPr>
        </p:nvSpPr>
        <p:spPr>
          <a:xfrm>
            <a:off x="1333263" y="5498920"/>
            <a:ext cx="2716887" cy="680085"/>
          </a:xfrm>
          <a:prstGeom prst="rect">
            <a:avLst/>
          </a:prstGeom>
        </p:spPr>
        <p:txBody>
          <a:bodyPr lIns="0" tIns="0" rIns="0" bIns="0" rtlCol="0" anchor="t">
            <a:spAutoFit/>
          </a:bodyPr>
          <a:lstStyle/>
          <a:p>
            <a:pPr algn="ctr">
              <a:lnSpc>
                <a:spcPts val="5305"/>
              </a:lnSpc>
            </a:pPr>
            <a:r>
              <a:rPr lang="zh-CN" alt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返乡热潮</a:t>
            </a:r>
            <a:endParaRPr lang="zh-CN" alt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7" name="TextBox 37"/>
          <p:cNvSpPr txBox="1"/>
          <p:nvPr>
            <p:custDataLst>
              <p:tags r:id="rId26"/>
            </p:custDataLst>
          </p:nvPr>
        </p:nvSpPr>
        <p:spPr>
          <a:xfrm>
            <a:off x="5634792" y="6808432"/>
            <a:ext cx="2716887" cy="646684"/>
          </a:xfrm>
          <a:prstGeom prst="rect">
            <a:avLst/>
          </a:prstGeom>
        </p:spPr>
        <p:txBody>
          <a:bodyPr lIns="0" tIns="0" rIns="0" bIns="0" rtlCol="0" anchor="t">
            <a:spAutoFit/>
          </a:bodyPr>
          <a:lstStyle/>
          <a:p>
            <a:pPr algn="ctr">
              <a:lnSpc>
                <a:spcPts val="5305"/>
              </a:lnSpc>
            </a:pPr>
            <a:r>
              <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养殖体验</a:t>
            </a:r>
            <a:endParaRPr 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8" name="TextBox 38"/>
          <p:cNvSpPr txBox="1"/>
          <p:nvPr>
            <p:custDataLst>
              <p:tags r:id="rId27"/>
            </p:custDataLst>
          </p:nvPr>
        </p:nvSpPr>
        <p:spPr>
          <a:xfrm>
            <a:off x="9936321" y="5498920"/>
            <a:ext cx="2716887" cy="680085"/>
          </a:xfrm>
          <a:prstGeom prst="rect">
            <a:avLst/>
          </a:prstGeom>
        </p:spPr>
        <p:txBody>
          <a:bodyPr lIns="0" tIns="0" rIns="0" bIns="0" rtlCol="0" anchor="t">
            <a:spAutoFit/>
          </a:bodyPr>
          <a:lstStyle/>
          <a:p>
            <a:pPr algn="ctr">
              <a:lnSpc>
                <a:spcPts val="5305"/>
              </a:lnSpc>
            </a:pPr>
            <a:r>
              <a:rPr lang="zh-CN" alt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节本减损</a:t>
            </a:r>
            <a:endParaRPr lang="zh-CN" altLang="en-US" sz="37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9" name="TextBox 39"/>
          <p:cNvSpPr txBox="1"/>
          <p:nvPr>
            <p:custDataLst>
              <p:tags r:id="rId28"/>
            </p:custDataLst>
          </p:nvPr>
        </p:nvSpPr>
        <p:spPr>
          <a:xfrm>
            <a:off x="14044930" y="6761480"/>
            <a:ext cx="3170555" cy="763905"/>
          </a:xfrm>
          <a:prstGeom prst="rect">
            <a:avLst/>
          </a:prstGeom>
        </p:spPr>
        <p:txBody>
          <a:bodyPr lIns="0" tIns="0" rIns="0" bIns="0" rtlCol="0" anchor="t">
            <a:noAutofit/>
          </a:bodyPr>
          <a:lstStyle/>
          <a:p>
            <a:pPr algn="ctr">
              <a:lnSpc>
                <a:spcPts val="5305"/>
              </a:lnSpc>
            </a:pPr>
            <a:r>
              <a:rPr lang="zh-CN" altLang="en-US" sz="280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新业态蓬勃发展</a:t>
            </a:r>
            <a:endParaRPr lang="zh-CN" altLang="en-US" sz="280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40" name="TextBox 40"/>
          <p:cNvSpPr txBox="1"/>
          <p:nvPr>
            <p:custDataLst>
              <p:tags r:id="rId29"/>
            </p:custDataLst>
          </p:nvPr>
        </p:nvSpPr>
        <p:spPr>
          <a:xfrm>
            <a:off x="963549" y="6497397"/>
            <a:ext cx="3456316" cy="323659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跳回农门</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正在成为中国年轻人的就业</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新时尚</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。有博士高材生回到农村，乐此不疲干起种植；有硕士研究生从</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猪倌</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成长为村干部；还有年轻人通过短视频、直播，让山货销往千里之外</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endPar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1" name="TextBox 41"/>
          <p:cNvSpPr txBox="1"/>
          <p:nvPr>
            <p:custDataLst>
              <p:tags r:id="rId30"/>
            </p:custDataLst>
          </p:nvPr>
        </p:nvSpPr>
        <p:spPr>
          <a:xfrm>
            <a:off x="9296400" y="6441440"/>
            <a:ext cx="4246245" cy="3681095"/>
          </a:xfrm>
          <a:prstGeom prst="rect">
            <a:avLst/>
          </a:prstGeom>
        </p:spPr>
        <p:txBody>
          <a:bodyPr lIns="0" tIns="0" rIns="0" bIns="0" rtlCol="0" anchor="t">
            <a:noAutofit/>
          </a:bodyPr>
          <a:lstStyle/>
          <a:p>
            <a:pPr marL="0" lvl="0" indent="0" algn="ctr">
              <a:lnSpc>
                <a:spcPts val="3155"/>
              </a:lnSpc>
              <a:spcBef>
                <a:spcPct val="0"/>
              </a:spcBef>
            </a:pP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稻谷飘香，机器轰鸣。在广西壮族自治区宾阳县中华镇育才村，成片的稻田里</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流金淌银</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，一台台大农机飞速运转。</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以前是挥镰割稻，打谷晒场，现在十几套收割、烘干设备一起发力，收得快、丢粮少，省事又放心！</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联丰农机服务农民专业合作社负责人郑成功说。</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2" name="TextBox 42"/>
          <p:cNvSpPr txBox="1"/>
          <p:nvPr>
            <p:custDataLst>
              <p:tags r:id="rId31"/>
            </p:custDataLst>
          </p:nvPr>
        </p:nvSpPr>
        <p:spPr>
          <a:xfrm>
            <a:off x="5258093" y="7643584"/>
            <a:ext cx="3456316" cy="242760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既有</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大水缸</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，又是</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大花园</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，好山好水产出好产品，蜂蜜、水库鱼等特色农产品深受欢迎。</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目前北京密云蜂蜜产业年产值达</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1.3</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亿元。</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43" name="TextBox 43"/>
          <p:cNvSpPr txBox="1"/>
          <p:nvPr>
            <p:custDataLst>
              <p:tags r:id="rId32"/>
            </p:custDataLst>
          </p:nvPr>
        </p:nvSpPr>
        <p:spPr>
          <a:xfrm>
            <a:off x="13870647" y="7687399"/>
            <a:ext cx="3456316" cy="2427605"/>
          </a:xfrm>
          <a:prstGeom prst="rect">
            <a:avLst/>
          </a:prstGeom>
        </p:spPr>
        <p:txBody>
          <a:bodyPr lIns="0" tIns="0" rIns="0" bIns="0" rtlCol="0" anchor="t">
            <a:spAutoFit/>
          </a:bodyPr>
          <a:lstStyle/>
          <a:p>
            <a:pPr marL="0" lvl="0" indent="0" algn="ctr">
              <a:lnSpc>
                <a:spcPts val="3155"/>
              </a:lnSpc>
              <a:spcBef>
                <a:spcPct val="0"/>
              </a:spcBef>
            </a:pP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10</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年来，各地区各部门扎实推进乡村发展，坚持富裕农民、提高农民、扶持农民，推动实现农村更富裕、生活更幸福、乡村更美丽。</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346835"/>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03</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Freeform 12"/>
          <p:cNvSpPr/>
          <p:nvPr/>
        </p:nvSpPr>
        <p:spPr>
          <a:xfrm>
            <a:off x="-154946" y="7963795"/>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7074529" y="8030470"/>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14132554" y="7963795"/>
            <a:ext cx="7315200" cy="2140558"/>
          </a:xfrm>
          <a:custGeom>
            <a:avLst/>
            <a:gdLst/>
            <a:ahLst/>
            <a:cxnLst/>
            <a:rect l="l" t="t" r="r" b="b"/>
            <a:pathLst>
              <a:path w="7315200" h="2140558">
                <a:moveTo>
                  <a:pt x="0" y="0"/>
                </a:moveTo>
                <a:lnTo>
                  <a:pt x="7315200" y="0"/>
                </a:lnTo>
                <a:lnTo>
                  <a:pt x="7315200" y="2140558"/>
                </a:lnTo>
                <a:lnTo>
                  <a:pt x="0" y="21405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5" name="Group 15"/>
          <p:cNvGrpSpPr/>
          <p:nvPr>
            <p:custDataLst>
              <p:tags r:id="rId4"/>
            </p:custDataLst>
          </p:nvPr>
        </p:nvGrpSpPr>
        <p:grpSpPr>
          <a:xfrm>
            <a:off x="868920" y="2053012"/>
            <a:ext cx="3688886" cy="2419824"/>
            <a:chOff x="0" y="0"/>
            <a:chExt cx="571505" cy="374894"/>
          </a:xfrm>
        </p:grpSpPr>
        <p:sp>
          <p:nvSpPr>
            <p:cNvPr id="16" name="Freeform 16"/>
            <p:cNvSpPr/>
            <p:nvPr>
              <p:custDataLst>
                <p:tags r:id="rId5"/>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6"/>
              <a:stretch>
                <a:fillRect t="-783" b="-783"/>
              </a:stretch>
            </a:blipFill>
          </p:spPr>
        </p:sp>
      </p:grpSp>
      <p:sp>
        <p:nvSpPr>
          <p:cNvPr id="17" name="AutoShape 17"/>
          <p:cNvSpPr/>
          <p:nvPr>
            <p:custDataLst>
              <p:tags r:id="rId7"/>
            </p:custDataLst>
          </p:nvPr>
        </p:nvSpPr>
        <p:spPr>
          <a:xfrm flipH="1">
            <a:off x="5262120" y="5777867"/>
            <a:ext cx="0" cy="2114248"/>
          </a:xfrm>
          <a:prstGeom prst="line">
            <a:avLst/>
          </a:prstGeom>
          <a:ln w="38100" cap="flat">
            <a:solidFill>
              <a:srgbClr val="000000"/>
            </a:solidFill>
            <a:prstDash val="solid"/>
            <a:headEnd type="none" w="sm" len="sm"/>
            <a:tailEnd type="none" w="sm" len="sm"/>
          </a:ln>
        </p:spPr>
      </p:sp>
      <p:grpSp>
        <p:nvGrpSpPr>
          <p:cNvPr id="18" name="Group 18"/>
          <p:cNvGrpSpPr/>
          <p:nvPr>
            <p:custDataLst>
              <p:tags r:id="rId8"/>
            </p:custDataLst>
          </p:nvPr>
        </p:nvGrpSpPr>
        <p:grpSpPr>
          <a:xfrm>
            <a:off x="5233545" y="3571003"/>
            <a:ext cx="3688886" cy="2419824"/>
            <a:chOff x="0" y="0"/>
            <a:chExt cx="571505" cy="374894"/>
          </a:xfrm>
        </p:grpSpPr>
        <p:sp>
          <p:nvSpPr>
            <p:cNvPr id="19" name="Freeform 19"/>
            <p:cNvSpPr/>
            <p:nvPr>
              <p:custDataLst>
                <p:tags r:id="rId9"/>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0"/>
              <a:stretch>
                <a:fillRect b="-128809"/>
              </a:stretch>
            </a:blipFill>
          </p:spPr>
        </p:sp>
      </p:grpSp>
      <p:sp>
        <p:nvSpPr>
          <p:cNvPr id="20" name="AutoShape 20"/>
          <p:cNvSpPr/>
          <p:nvPr>
            <p:custDataLst>
              <p:tags r:id="rId11"/>
            </p:custDataLst>
          </p:nvPr>
        </p:nvSpPr>
        <p:spPr>
          <a:xfrm>
            <a:off x="9636270" y="4223304"/>
            <a:ext cx="0" cy="3640789"/>
          </a:xfrm>
          <a:prstGeom prst="line">
            <a:avLst/>
          </a:prstGeom>
          <a:ln w="38100" cap="flat">
            <a:solidFill>
              <a:srgbClr val="000000"/>
            </a:solidFill>
            <a:prstDash val="solid"/>
            <a:headEnd type="none" w="sm" len="sm"/>
            <a:tailEnd type="none" w="sm" len="sm"/>
          </a:ln>
        </p:spPr>
      </p:sp>
      <p:sp>
        <p:nvSpPr>
          <p:cNvPr id="21" name="AutoShape 21"/>
          <p:cNvSpPr/>
          <p:nvPr>
            <p:custDataLst>
              <p:tags r:id="rId12"/>
            </p:custDataLst>
          </p:nvPr>
        </p:nvSpPr>
        <p:spPr>
          <a:xfrm>
            <a:off x="13981846" y="5849496"/>
            <a:ext cx="0" cy="2888668"/>
          </a:xfrm>
          <a:prstGeom prst="line">
            <a:avLst/>
          </a:prstGeom>
          <a:ln w="38100" cap="flat">
            <a:solidFill>
              <a:srgbClr val="000000"/>
            </a:solidFill>
            <a:prstDash val="solid"/>
            <a:headEnd type="none" w="sm" len="sm"/>
            <a:tailEnd type="none" w="sm" len="sm"/>
          </a:ln>
        </p:spPr>
      </p:sp>
      <p:grpSp>
        <p:nvGrpSpPr>
          <p:cNvPr id="22" name="Group 22"/>
          <p:cNvGrpSpPr/>
          <p:nvPr>
            <p:custDataLst>
              <p:tags r:id="rId13"/>
            </p:custDataLst>
          </p:nvPr>
        </p:nvGrpSpPr>
        <p:grpSpPr>
          <a:xfrm>
            <a:off x="9598170" y="2053012"/>
            <a:ext cx="3688886" cy="2419824"/>
            <a:chOff x="0" y="0"/>
            <a:chExt cx="571505" cy="374894"/>
          </a:xfrm>
        </p:grpSpPr>
        <p:sp>
          <p:nvSpPr>
            <p:cNvPr id="23" name="Freeform 23"/>
            <p:cNvSpPr/>
            <p:nvPr>
              <p:custDataLst>
                <p:tags r:id="rId14"/>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5"/>
              <a:stretch>
                <a:fillRect t="-783" b="-783"/>
              </a:stretch>
            </a:blipFill>
          </p:spPr>
        </p:sp>
      </p:grpSp>
      <p:grpSp>
        <p:nvGrpSpPr>
          <p:cNvPr id="24" name="Group 24"/>
          <p:cNvGrpSpPr/>
          <p:nvPr>
            <p:custDataLst>
              <p:tags r:id="rId16"/>
            </p:custDataLst>
          </p:nvPr>
        </p:nvGrpSpPr>
        <p:grpSpPr>
          <a:xfrm>
            <a:off x="13962796" y="3571003"/>
            <a:ext cx="3688886" cy="2419824"/>
            <a:chOff x="0" y="0"/>
            <a:chExt cx="571505" cy="374894"/>
          </a:xfrm>
        </p:grpSpPr>
        <p:sp>
          <p:nvSpPr>
            <p:cNvPr id="25" name="Freeform 25"/>
            <p:cNvSpPr/>
            <p:nvPr>
              <p:custDataLst>
                <p:tags r:id="rId17"/>
              </p:custDataLst>
            </p:nvPr>
          </p:nvSpPr>
          <p:spPr>
            <a:xfrm>
              <a:off x="0" y="0"/>
              <a:ext cx="571505" cy="374894"/>
            </a:xfrm>
            <a:custGeom>
              <a:avLst/>
              <a:gdLst/>
              <a:ahLst/>
              <a:cxnLst/>
              <a:rect l="l" t="t" r="r" b="b"/>
              <a:pathLst>
                <a:path w="571505" h="374894">
                  <a:moveTo>
                    <a:pt x="0" y="0"/>
                  </a:moveTo>
                  <a:lnTo>
                    <a:pt x="571505" y="0"/>
                  </a:lnTo>
                  <a:lnTo>
                    <a:pt x="571505" y="374894"/>
                  </a:lnTo>
                  <a:lnTo>
                    <a:pt x="0" y="374894"/>
                  </a:lnTo>
                  <a:close/>
                </a:path>
              </a:pathLst>
            </a:custGeom>
            <a:blipFill>
              <a:blip r:embed="rId18"/>
              <a:stretch>
                <a:fillRect t="-401" b="-401"/>
              </a:stretch>
            </a:blipFill>
          </p:spPr>
        </p:sp>
      </p:grpSp>
      <p:sp>
        <p:nvSpPr>
          <p:cNvPr id="26" name="TextBox 26"/>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精神文化生活</a:t>
            </a:r>
            <a:endPar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1" name="AutoShape 31"/>
          <p:cNvSpPr/>
          <p:nvPr>
            <p:custDataLst>
              <p:tags r:id="rId19"/>
            </p:custDataLst>
          </p:nvPr>
        </p:nvSpPr>
        <p:spPr>
          <a:xfrm>
            <a:off x="887970" y="4472837"/>
            <a:ext cx="0" cy="3890574"/>
          </a:xfrm>
          <a:prstGeom prst="line">
            <a:avLst/>
          </a:prstGeom>
          <a:ln w="38100" cap="flat">
            <a:solidFill>
              <a:srgbClr val="000000"/>
            </a:solidFill>
            <a:prstDash val="solid"/>
            <a:headEnd type="none" w="sm" len="sm"/>
            <a:tailEnd type="none" w="sm" len="sm"/>
          </a:ln>
        </p:spPr>
      </p:sp>
      <p:sp>
        <p:nvSpPr>
          <p:cNvPr id="32" name="TextBox 32"/>
          <p:cNvSpPr txBox="1"/>
          <p:nvPr>
            <p:custDataLst>
              <p:tags r:id="rId20"/>
            </p:custDataLst>
          </p:nvPr>
        </p:nvSpPr>
        <p:spPr>
          <a:xfrm>
            <a:off x="990691" y="4663245"/>
            <a:ext cx="3607348" cy="3641090"/>
          </a:xfrm>
          <a:prstGeom prst="rect">
            <a:avLst/>
          </a:prstGeom>
        </p:spPr>
        <p:txBody>
          <a:bodyPr lIns="0" tIns="0" rIns="0" bIns="0" rtlCol="0" anchor="t">
            <a:spAutoFit/>
          </a:bodyPr>
          <a:lstStyle/>
          <a:p>
            <a:pPr marL="0" lvl="0" indent="0" algn="l">
              <a:lnSpc>
                <a:spcPts val="3155"/>
              </a:lnSpc>
              <a:spcBef>
                <a:spcPct val="0"/>
              </a:spcBef>
            </a:pP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早上或傍晚，村里的文化广场就特别热闹，村民都会来这里打打球、跳跳舞，文化活动越来越丰富多彩。平时乡亲们遇到什么事都会商量着来，欢声笑语多了。</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江西省萍乡市安源区丹江街道联星村党委书记陈新生说。</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3" name="TextBox 33"/>
          <p:cNvSpPr txBox="1"/>
          <p:nvPr>
            <p:custDataLst>
              <p:tags r:id="rId21"/>
            </p:custDataLst>
          </p:nvPr>
        </p:nvSpPr>
        <p:spPr>
          <a:xfrm>
            <a:off x="9800735" y="4542595"/>
            <a:ext cx="3607348" cy="4045585"/>
          </a:xfrm>
          <a:prstGeom prst="rect">
            <a:avLst/>
          </a:prstGeom>
        </p:spPr>
        <p:txBody>
          <a:bodyPr lIns="0" tIns="0" rIns="0" bIns="0" rtlCol="0" anchor="t">
            <a:spAutoFit/>
          </a:bodyPr>
          <a:lstStyle/>
          <a:p>
            <a:pPr marL="0" lvl="0" indent="0" algn="l">
              <a:lnSpc>
                <a:spcPts val="3155"/>
              </a:lnSpc>
              <a:spcBef>
                <a:spcPct val="0"/>
              </a:spcBef>
            </a:pP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湖北省竹溪县兵营镇四条沟村新时代文明实践站的积分超市里，村民吴志琴一手拎着卷纸，一手拿着牙膏，开心地说：</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这都是文明积分兑换的。</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截至今年</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8</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月底，竹溪县已有</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14</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个乡镇、</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96</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个行政村、</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2600</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余户、</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8900</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余人参与</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积分制</a:t>
            </a:r>
            <a:r>
              <a:rPr lang="en-US" altLang="zh-CN"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管理。</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4" name="TextBox 34"/>
          <p:cNvSpPr txBox="1"/>
          <p:nvPr>
            <p:custDataLst>
              <p:tags r:id="rId22"/>
            </p:custDataLst>
          </p:nvPr>
        </p:nvSpPr>
        <p:spPr>
          <a:xfrm>
            <a:off x="5409988" y="6066508"/>
            <a:ext cx="3607348" cy="3236595"/>
          </a:xfrm>
          <a:prstGeom prst="rect">
            <a:avLst/>
          </a:prstGeom>
        </p:spPr>
        <p:txBody>
          <a:bodyPr lIns="0" tIns="0" rIns="0" bIns="0" rtlCol="0" anchor="t">
            <a:spAutoFit/>
          </a:bodyPr>
          <a:lstStyle/>
          <a:p>
            <a:pPr marL="0" lvl="0" indent="0" algn="l">
              <a:lnSpc>
                <a:spcPts val="3155"/>
              </a:lnSpc>
              <a:spcBef>
                <a:spcPct val="0"/>
              </a:spcBef>
            </a:pPr>
            <a:r>
              <a:rPr lang="zh-CN" altLang="en-US"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安源区着力推进文化铸魂，倡导村民自觉树立良好社会风气，鼓励家家户户立家规、传家训、美家风，通过宣传好人好事、道德标杆、美德善行，推进移风易俗，农村风气焕然一新。</a:t>
            </a:r>
            <a:endParaRPr lang="zh-CN" altLang="en-US"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5" name="TextBox 35"/>
          <p:cNvSpPr txBox="1"/>
          <p:nvPr>
            <p:custDataLst>
              <p:tags r:id="rId23"/>
            </p:custDataLst>
          </p:nvPr>
        </p:nvSpPr>
        <p:spPr>
          <a:xfrm>
            <a:off x="14073286" y="6066508"/>
            <a:ext cx="3607348" cy="2832100"/>
          </a:xfrm>
          <a:prstGeom prst="rect">
            <a:avLst/>
          </a:prstGeom>
        </p:spPr>
        <p:txBody>
          <a:bodyPr lIns="0" tIns="0" rIns="0" bIns="0" rtlCol="0" anchor="t">
            <a:spAutoFit/>
          </a:bodyPr>
          <a:lstStyle/>
          <a:p>
            <a:pPr marL="0" lvl="0" indent="0" algn="l">
              <a:lnSpc>
                <a:spcPts val="3155"/>
              </a:lnSpc>
              <a:spcBef>
                <a:spcPct val="0"/>
              </a:spcBef>
            </a:pPr>
            <a:r>
              <a:rPr lang="en-US" altLang="zh-CN"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10</a:t>
            </a:r>
            <a:r>
              <a:rPr lang="zh-CN" altLang="en-US"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年来，农村精神文明建设扎实开展，移风易俗持续推进，乡村治理效能不断提升；农民文明生活观念显著提升，生活质量普遍提高；基本实现干净整洁有序。</a:t>
            </a:r>
            <a:endParaRPr lang="zh-CN" altLang="en-US" sz="2255"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TextBox 3"/>
          <p:cNvSpPr txBox="1"/>
          <p:nvPr/>
        </p:nvSpPr>
        <p:spPr>
          <a:xfrm>
            <a:off x="342995" y="364305"/>
            <a:ext cx="4575744" cy="3342299"/>
          </a:xfrm>
          <a:prstGeom prst="rect">
            <a:avLst/>
          </a:prstGeom>
        </p:spPr>
        <p:txBody>
          <a:bodyPr lIns="0" tIns="0" rIns="0" bIns="0" rtlCol="0" anchor="t">
            <a:spAutoFit/>
          </a:bodyPr>
          <a:lstStyle/>
          <a:p>
            <a:pPr marL="0" lvl="0" indent="0" algn="ctr">
              <a:lnSpc>
                <a:spcPts val="27325"/>
              </a:lnSpc>
              <a:spcBef>
                <a:spcPct val="0"/>
              </a:spcBef>
            </a:pPr>
            <a:r>
              <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19515" u="none" strike="noStrike" spc="-214">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grpSp>
        <p:nvGrpSpPr>
          <p:cNvPr id="4" name="Group 4"/>
          <p:cNvGrpSpPr/>
          <p:nvPr/>
        </p:nvGrpSpPr>
        <p:grpSpPr>
          <a:xfrm>
            <a:off x="-184854" y="3161805"/>
            <a:ext cx="18608128" cy="5292168"/>
            <a:chOff x="0" y="0"/>
            <a:chExt cx="4900906" cy="1393822"/>
          </a:xfrm>
        </p:grpSpPr>
        <p:sp>
          <p:nvSpPr>
            <p:cNvPr id="5" name="Freeform 5"/>
            <p:cNvSpPr/>
            <p:nvPr/>
          </p:nvSpPr>
          <p:spPr>
            <a:xfrm>
              <a:off x="0" y="0"/>
              <a:ext cx="4900906" cy="1393822"/>
            </a:xfrm>
            <a:custGeom>
              <a:avLst/>
              <a:gdLst/>
              <a:ahLst/>
              <a:cxnLst/>
              <a:rect l="l" t="t" r="r" b="b"/>
              <a:pathLst>
                <a:path w="4900906" h="1393822">
                  <a:moveTo>
                    <a:pt x="0" y="0"/>
                  </a:moveTo>
                  <a:lnTo>
                    <a:pt x="4900906" y="0"/>
                  </a:lnTo>
                  <a:lnTo>
                    <a:pt x="4900906" y="1393822"/>
                  </a:lnTo>
                  <a:lnTo>
                    <a:pt x="0" y="1393822"/>
                  </a:lnTo>
                  <a:close/>
                </a:path>
              </a:pathLst>
            </a:custGeom>
            <a:solidFill>
              <a:srgbClr val="FFFFFF">
                <a:alpha val="84706"/>
              </a:srgbClr>
            </a:solidFill>
          </p:spPr>
        </p:sp>
        <p:sp>
          <p:nvSpPr>
            <p:cNvPr id="6" name="TextBox 6"/>
            <p:cNvSpPr txBox="1"/>
            <p:nvPr/>
          </p:nvSpPr>
          <p:spPr>
            <a:xfrm>
              <a:off x="0" y="-38100"/>
              <a:ext cx="4900906" cy="1431922"/>
            </a:xfrm>
            <a:prstGeom prst="rect">
              <a:avLst/>
            </a:prstGeom>
          </p:spPr>
          <p:txBody>
            <a:bodyPr lIns="50800" tIns="50800" rIns="50800" bIns="50800" rtlCol="0" anchor="ctr"/>
            <a:lstStyle/>
            <a:p>
              <a:pPr algn="ctr">
                <a:lnSpc>
                  <a:spcPts val="2660"/>
                </a:lnSpc>
              </a:pPr>
            </a:p>
          </p:txBody>
        </p:sp>
      </p:grpSp>
      <p:grpSp>
        <p:nvGrpSpPr>
          <p:cNvPr id="7" name="Group 7"/>
          <p:cNvGrpSpPr/>
          <p:nvPr/>
        </p:nvGrpSpPr>
        <p:grpSpPr>
          <a:xfrm>
            <a:off x="-184854" y="3003991"/>
            <a:ext cx="18608128" cy="166624"/>
            <a:chOff x="0" y="0"/>
            <a:chExt cx="4900906" cy="43884"/>
          </a:xfrm>
        </p:grpSpPr>
        <p:sp>
          <p:nvSpPr>
            <p:cNvPr id="8" name="Freeform 8"/>
            <p:cNvSpPr/>
            <p:nvPr/>
          </p:nvSpPr>
          <p:spPr>
            <a:xfrm>
              <a:off x="0" y="0"/>
              <a:ext cx="4900906" cy="43884"/>
            </a:xfrm>
            <a:custGeom>
              <a:avLst/>
              <a:gdLst/>
              <a:ahLst/>
              <a:cxnLst/>
              <a:rect l="l" t="t" r="r" b="b"/>
              <a:pathLst>
                <a:path w="4900906" h="43884">
                  <a:moveTo>
                    <a:pt x="0" y="0"/>
                  </a:moveTo>
                  <a:lnTo>
                    <a:pt x="4900906" y="0"/>
                  </a:lnTo>
                  <a:lnTo>
                    <a:pt x="4900906" y="43884"/>
                  </a:lnTo>
                  <a:lnTo>
                    <a:pt x="0" y="43884"/>
                  </a:lnTo>
                  <a:close/>
                </a:path>
              </a:pathLst>
            </a:custGeom>
            <a:solidFill>
              <a:srgbClr val="FFFFFF"/>
            </a:solidFill>
          </p:spPr>
        </p:sp>
        <p:sp>
          <p:nvSpPr>
            <p:cNvPr id="9" name="TextBox 9"/>
            <p:cNvSpPr txBox="1"/>
            <p:nvPr/>
          </p:nvSpPr>
          <p:spPr>
            <a:xfrm>
              <a:off x="0" y="-38100"/>
              <a:ext cx="4900906" cy="81984"/>
            </a:xfrm>
            <a:prstGeom prst="rect">
              <a:avLst/>
            </a:prstGeom>
          </p:spPr>
          <p:txBody>
            <a:bodyPr lIns="50800" tIns="50800" rIns="50800" bIns="50800" rtlCol="0" anchor="ctr"/>
            <a:lstStyle/>
            <a:p>
              <a:pPr algn="ctr">
                <a:lnSpc>
                  <a:spcPts val="2660"/>
                </a:lnSpc>
              </a:pPr>
            </a:p>
          </p:txBody>
        </p:sp>
      </p:grpSp>
      <p:sp>
        <p:nvSpPr>
          <p:cNvPr id="10" name="Freeform 10"/>
          <p:cNvSpPr/>
          <p:nvPr/>
        </p:nvSpPr>
        <p:spPr>
          <a:xfrm>
            <a:off x="-147669" y="8494292"/>
            <a:ext cx="18583338" cy="2588992"/>
          </a:xfrm>
          <a:custGeom>
            <a:avLst/>
            <a:gdLst/>
            <a:ahLst/>
            <a:cxnLst/>
            <a:rect l="l" t="t" r="r" b="b"/>
            <a:pathLst>
              <a:path w="18583338" h="2588992">
                <a:moveTo>
                  <a:pt x="0" y="0"/>
                </a:moveTo>
                <a:lnTo>
                  <a:pt x="18583338" y="0"/>
                </a:lnTo>
                <a:lnTo>
                  <a:pt x="18583338" y="2588992"/>
                </a:lnTo>
                <a:lnTo>
                  <a:pt x="0" y="2588992"/>
                </a:lnTo>
                <a:lnTo>
                  <a:pt x="0" y="0"/>
                </a:lnTo>
                <a:close/>
              </a:path>
            </a:pathLst>
          </a:custGeom>
          <a:blipFill>
            <a:blip r:embed="rId2">
              <a:alphaModFix amt="85000"/>
            </a:blip>
            <a:stretch>
              <a:fillRect l="-1992" t="-318557" r="-1674"/>
            </a:stretch>
          </a:blipFill>
          <a:ln cap="sq">
            <a:noFill/>
            <a:prstDash val="solid"/>
            <a:miter/>
          </a:ln>
        </p:spPr>
      </p:sp>
      <p:sp>
        <p:nvSpPr>
          <p:cNvPr id="11" name="TextBox 11"/>
          <p:cNvSpPr txBox="1"/>
          <p:nvPr/>
        </p:nvSpPr>
        <p:spPr>
          <a:xfrm>
            <a:off x="3479246" y="3478004"/>
            <a:ext cx="11329507" cy="2068035"/>
          </a:xfrm>
          <a:prstGeom prst="rect">
            <a:avLst/>
          </a:prstGeom>
        </p:spPr>
        <p:txBody>
          <a:bodyPr lIns="0" tIns="0" rIns="0" bIns="0" rtlCol="0" anchor="t">
            <a:spAutoFit/>
          </a:bodyPr>
          <a:lstStyle/>
          <a:p>
            <a:pPr algn="ctr">
              <a:lnSpc>
                <a:spcPts val="17030"/>
              </a:lnSpc>
            </a:pPr>
            <a:r>
              <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总结与展望</a:t>
            </a:r>
            <a:endParaRPr lang="en-US" sz="12165" b="1">
              <a:solidFill>
                <a:srgbClr val="000000"/>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2" name="TextBox 12"/>
          <p:cNvSpPr txBox="1"/>
          <p:nvPr/>
        </p:nvSpPr>
        <p:spPr>
          <a:xfrm>
            <a:off x="2906829" y="6153576"/>
            <a:ext cx="12474343" cy="808990"/>
          </a:xfrm>
          <a:prstGeom prst="rect">
            <a:avLst/>
          </a:prstGeom>
        </p:spPr>
        <p:txBody>
          <a:bodyPr lIns="0" tIns="0" rIns="0" bIns="0" rtlCol="0" anchor="t">
            <a:spAutoFit/>
          </a:bodyPr>
          <a:lstStyle/>
          <a:p>
            <a:pPr marL="0" lvl="0" indent="0" algn="ctr">
              <a:lnSpc>
                <a:spcPts val="3155"/>
              </a:lnSpc>
              <a:spcBef>
                <a:spcPct val="0"/>
              </a:spcBef>
            </a:pPr>
            <a:r>
              <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沉甸甸的丰收答卷背后是田管扎实。谁来种地？怎么种地？农业发展面临的新课题，也是保障粮食安全的必答题。</a:t>
            </a:r>
            <a:endParaRPr lang="zh-CN" altLang="en-US" sz="2255"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3" name="AutoShape 13"/>
          <p:cNvSpPr/>
          <p:nvPr/>
        </p:nvSpPr>
        <p:spPr>
          <a:xfrm flipV="1">
            <a:off x="7795556" y="5879414"/>
            <a:ext cx="2696889" cy="0"/>
          </a:xfrm>
          <a:prstGeom prst="line">
            <a:avLst/>
          </a:prstGeom>
          <a:ln w="38100" cap="flat">
            <a:solidFill>
              <a:srgbClr val="5C8921"/>
            </a:solidFill>
            <a:prstDash val="solid"/>
            <a:headEnd type="none" w="sm" len="sm"/>
            <a:tailEnd type="none" w="sm" len="sm"/>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sp>
        <p:nvSpPr>
          <p:cNvPr id="12" name="TextBox 12"/>
          <p:cNvSpPr txBox="1"/>
          <p:nvPr/>
        </p:nvSpPr>
        <p:spPr>
          <a:xfrm>
            <a:off x="2634201" y="382968"/>
            <a:ext cx="8196117" cy="1164590"/>
          </a:xfrm>
          <a:prstGeom prst="rect">
            <a:avLst/>
          </a:prstGeom>
        </p:spPr>
        <p:txBody>
          <a:bodyPr lIns="0" tIns="0" rIns="0" bIns="0" rtlCol="0" anchor="t">
            <a:spAutoFit/>
          </a:bodyPr>
          <a:lstStyle/>
          <a:p>
            <a:pPr marL="0" lvl="0" indent="0" algn="l">
              <a:lnSpc>
                <a:spcPts val="9085"/>
              </a:lnSpc>
              <a:spcBef>
                <a:spcPct val="0"/>
              </a:spcBef>
            </a:pPr>
            <a:r>
              <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成就回顾</a:t>
            </a:r>
            <a:endParaRPr lang="zh-CN" altLang="en-US" sz="6490" b="1" u="none" strike="noStrike">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27" name="TextBox 27"/>
          <p:cNvSpPr txBox="1"/>
          <p:nvPr/>
        </p:nvSpPr>
        <p:spPr>
          <a:xfrm>
            <a:off x="685165" y="2651760"/>
            <a:ext cx="16857980" cy="6473190"/>
          </a:xfrm>
          <a:prstGeom prst="rect">
            <a:avLst/>
          </a:prstGeom>
        </p:spPr>
        <p:txBody>
          <a:bodyPr wrap="square" lIns="0" tIns="0" rIns="0" bIns="0" rtlCol="0" anchor="t">
            <a:spAutoFit/>
          </a:bodyPr>
          <a:lstStyle/>
          <a:p>
            <a:pPr marL="0" lvl="0" indent="0" algn="ctr">
              <a:lnSpc>
                <a:spcPts val="3155"/>
              </a:lnSpc>
              <a:spcBef>
                <a:spcPct val="0"/>
              </a:spcBef>
            </a:pP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发展农业生产，主体是亿万农民。近年来，各地创新农业经营体系，探索多种利益联结机制，突出农民主体地位，把小农户引入现代农业发展轨道，为农业生产提供坚实的组织保障。</a:t>
            </a: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endPar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龙头带动更强，联农带农作用凸显。截至</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2021</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年底，全国县级以上农业产业化龙头企业超过</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9</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万家，家庭农场达到</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390</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万家，各类新型农业经营主体成为引领现代农业发展的生力军。</a:t>
            </a: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统防统治、代耕代种、全程托管</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这些年，主体多元、功能互补、便捷高效的社会化服务体系加快建立。目前全国培育</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95</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万多个农业社会化服务组织，服务面积近</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17</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亿亩次，带动小农户超过</a:t>
            </a:r>
            <a:r>
              <a:rPr lang="en-US" altLang="zh-CN"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7800</a:t>
            </a: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万户。</a:t>
            </a: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r>
              <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通过持续推进农业现代化、加强农村建设、改善农民生活，在农业生产效率、农村基础设施、农民收入等方面取得显著成就。农业科技广泛应用，农村面貌焕然一新，农民幸福感不断提升。</a:t>
            </a: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ctr">
              <a:lnSpc>
                <a:spcPts val="3155"/>
              </a:lnSpc>
              <a:spcBef>
                <a:spcPct val="0"/>
              </a:spcBef>
            </a:pPr>
            <a:endParaRPr lang="zh-CN" altLang="en-US" sz="36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grpSp>
        <p:nvGrpSpPr>
          <p:cNvPr id="3" name="Group 3"/>
          <p:cNvGrpSpPr/>
          <p:nvPr/>
        </p:nvGrpSpPr>
        <p:grpSpPr>
          <a:xfrm>
            <a:off x="-388727" y="1673521"/>
            <a:ext cx="19065454" cy="8430832"/>
            <a:chOff x="0" y="0"/>
            <a:chExt cx="5021354" cy="2220466"/>
          </a:xfrm>
        </p:grpSpPr>
        <p:sp>
          <p:nvSpPr>
            <p:cNvPr id="4" name="Freeform 4"/>
            <p:cNvSpPr/>
            <p:nvPr/>
          </p:nvSpPr>
          <p:spPr>
            <a:xfrm>
              <a:off x="0" y="0"/>
              <a:ext cx="5021354" cy="2220466"/>
            </a:xfrm>
            <a:custGeom>
              <a:avLst/>
              <a:gdLst/>
              <a:ahLst/>
              <a:cxnLst/>
              <a:rect l="l" t="t" r="r" b="b"/>
              <a:pathLst>
                <a:path w="5021354" h="2220466">
                  <a:moveTo>
                    <a:pt x="0" y="0"/>
                  </a:moveTo>
                  <a:lnTo>
                    <a:pt x="5021354" y="0"/>
                  </a:lnTo>
                  <a:lnTo>
                    <a:pt x="5021354" y="2220466"/>
                  </a:lnTo>
                  <a:lnTo>
                    <a:pt x="0" y="2220466"/>
                  </a:lnTo>
                  <a:close/>
                </a:path>
              </a:pathLst>
            </a:custGeom>
            <a:solidFill>
              <a:srgbClr val="FFFFFF">
                <a:alpha val="84706"/>
              </a:srgbClr>
            </a:solidFill>
          </p:spPr>
        </p:sp>
        <p:sp>
          <p:nvSpPr>
            <p:cNvPr id="5" name="TextBox 5"/>
            <p:cNvSpPr txBox="1"/>
            <p:nvPr/>
          </p:nvSpPr>
          <p:spPr>
            <a:xfrm>
              <a:off x="0" y="-38100"/>
              <a:ext cx="5021354" cy="2258566"/>
            </a:xfrm>
            <a:prstGeom prst="rect">
              <a:avLst/>
            </a:prstGeom>
          </p:spPr>
          <p:txBody>
            <a:bodyPr lIns="50800" tIns="50800" rIns="50800" bIns="50800" rtlCol="0" anchor="ctr"/>
            <a:lstStyle/>
            <a:p>
              <a:pPr algn="ctr">
                <a:lnSpc>
                  <a:spcPts val="2660"/>
                </a:lnSpc>
              </a:pPr>
            </a:p>
          </p:txBody>
        </p:sp>
      </p:grpSp>
      <p:sp>
        <p:nvSpPr>
          <p:cNvPr id="6" name="TextBox 6"/>
          <p:cNvSpPr txBox="1"/>
          <p:nvPr/>
        </p:nvSpPr>
        <p:spPr>
          <a:xfrm>
            <a:off x="868920" y="359155"/>
            <a:ext cx="1553262" cy="1285791"/>
          </a:xfrm>
          <a:prstGeom prst="rect">
            <a:avLst/>
          </a:prstGeom>
        </p:spPr>
        <p:txBody>
          <a:bodyPr lIns="0" tIns="0" rIns="0" bIns="0" rtlCol="0" anchor="t">
            <a:spAutoFit/>
          </a:bodyPr>
          <a:lstStyle/>
          <a:p>
            <a:pPr algn="l">
              <a:lnSpc>
                <a:spcPts val="10505"/>
              </a:lnSpc>
            </a:pPr>
            <a:r>
              <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rPr>
              <a:t>04</a:t>
            </a:r>
            <a:endParaRPr lang="en-US" sz="7505" spc="-82">
              <a:solidFill>
                <a:srgbClr val="FFFFFF"/>
              </a:solidFill>
              <a:latin typeface="210 콤퓨타세탁" panose="02020603020101020101" charset="-127"/>
              <a:ea typeface="210 콤퓨타세탁" panose="02020603020101020101" charset="-127"/>
              <a:cs typeface="210 콤퓨타세탁" panose="02020603020101020101" charset="-127"/>
              <a:sym typeface="210 콤퓨타세탁" panose="02020603020101020101" charset="-127"/>
            </a:endParaRPr>
          </a:p>
        </p:txBody>
      </p:sp>
      <p:sp>
        <p:nvSpPr>
          <p:cNvPr id="7" name="AutoShape 7"/>
          <p:cNvSpPr/>
          <p:nvPr/>
        </p:nvSpPr>
        <p:spPr>
          <a:xfrm>
            <a:off x="2365032" y="565593"/>
            <a:ext cx="0" cy="920539"/>
          </a:xfrm>
          <a:prstGeom prst="line">
            <a:avLst/>
          </a:prstGeom>
          <a:ln w="38100" cap="flat">
            <a:solidFill>
              <a:srgbClr val="FFFFFF"/>
            </a:solidFill>
            <a:prstDash val="solid"/>
            <a:headEnd type="none" w="sm" len="sm"/>
            <a:tailEnd type="none" w="sm" len="sm"/>
          </a:ln>
        </p:spPr>
      </p:sp>
      <p:sp>
        <p:nvSpPr>
          <p:cNvPr id="8" name="AutoShape 8"/>
          <p:cNvSpPr/>
          <p:nvPr/>
        </p:nvSpPr>
        <p:spPr>
          <a:xfrm>
            <a:off x="17542841" y="565593"/>
            <a:ext cx="0" cy="920539"/>
          </a:xfrm>
          <a:prstGeom prst="line">
            <a:avLst/>
          </a:prstGeom>
          <a:ln w="38100" cap="flat">
            <a:solidFill>
              <a:srgbClr val="FFFFFF"/>
            </a:solidFill>
            <a:prstDash val="solid"/>
            <a:headEnd type="oval" w="lg" len="lg"/>
            <a:tailEnd type="oval" w="lg" len="lg"/>
          </a:ln>
        </p:spPr>
      </p:sp>
      <p:grpSp>
        <p:nvGrpSpPr>
          <p:cNvPr id="9" name="Group 9"/>
          <p:cNvGrpSpPr/>
          <p:nvPr/>
        </p:nvGrpSpPr>
        <p:grpSpPr>
          <a:xfrm>
            <a:off x="17417765" y="900787"/>
            <a:ext cx="250151" cy="25015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a:off x="868920" y="5387374"/>
            <a:ext cx="2359363" cy="4066789"/>
            <a:chOff x="0" y="0"/>
            <a:chExt cx="365527" cy="630052"/>
          </a:xfrm>
        </p:grpSpPr>
        <p:sp>
          <p:nvSpPr>
            <p:cNvPr id="14" name="Freeform 14"/>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2"/>
              <a:stretch>
                <a:fillRect l="-79356" r="-79356"/>
              </a:stretch>
            </a:blipFill>
          </p:spPr>
        </p:sp>
      </p:grpSp>
      <p:grpSp>
        <p:nvGrpSpPr>
          <p:cNvPr id="15" name="Group 15"/>
          <p:cNvGrpSpPr/>
          <p:nvPr/>
        </p:nvGrpSpPr>
        <p:grpSpPr>
          <a:xfrm>
            <a:off x="3382660" y="5387374"/>
            <a:ext cx="2359363" cy="4066789"/>
            <a:chOff x="0" y="0"/>
            <a:chExt cx="365527" cy="630052"/>
          </a:xfrm>
        </p:grpSpPr>
        <p:sp>
          <p:nvSpPr>
            <p:cNvPr id="16" name="Freeform 16"/>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3"/>
              <a:stretch>
                <a:fillRect l="-64912" r="-64912"/>
              </a:stretch>
            </a:blipFill>
          </p:spPr>
        </p:sp>
      </p:grpSp>
      <p:grpSp>
        <p:nvGrpSpPr>
          <p:cNvPr id="17" name="Group 17"/>
          <p:cNvGrpSpPr/>
          <p:nvPr/>
        </p:nvGrpSpPr>
        <p:grpSpPr>
          <a:xfrm>
            <a:off x="5896401" y="5387374"/>
            <a:ext cx="2359363" cy="4066789"/>
            <a:chOff x="0" y="0"/>
            <a:chExt cx="365527" cy="630052"/>
          </a:xfrm>
        </p:grpSpPr>
        <p:sp>
          <p:nvSpPr>
            <p:cNvPr id="18" name="Freeform 18"/>
            <p:cNvSpPr/>
            <p:nvPr/>
          </p:nvSpPr>
          <p:spPr>
            <a:xfrm>
              <a:off x="0" y="0"/>
              <a:ext cx="365527" cy="630052"/>
            </a:xfrm>
            <a:custGeom>
              <a:avLst/>
              <a:gdLst/>
              <a:ahLst/>
              <a:cxnLst/>
              <a:rect l="l" t="t" r="r" b="b"/>
              <a:pathLst>
                <a:path w="365527" h="630052">
                  <a:moveTo>
                    <a:pt x="0" y="0"/>
                  </a:moveTo>
                  <a:lnTo>
                    <a:pt x="365527" y="0"/>
                  </a:lnTo>
                  <a:lnTo>
                    <a:pt x="365527" y="630052"/>
                  </a:lnTo>
                  <a:lnTo>
                    <a:pt x="0" y="630052"/>
                  </a:lnTo>
                  <a:close/>
                </a:path>
              </a:pathLst>
            </a:custGeom>
            <a:blipFill>
              <a:blip r:embed="rId4"/>
              <a:stretch>
                <a:fillRect l="-79356" r="-79356"/>
              </a:stretch>
            </a:blipFill>
          </p:spPr>
        </p:sp>
      </p:grpSp>
      <p:sp>
        <p:nvSpPr>
          <p:cNvPr id="28" name="TextBox 28"/>
          <p:cNvSpPr txBox="1"/>
          <p:nvPr/>
        </p:nvSpPr>
        <p:spPr>
          <a:xfrm>
            <a:off x="2634201" y="382968"/>
            <a:ext cx="8196117" cy="1164590"/>
          </a:xfrm>
          <a:prstGeom prst="rect">
            <a:avLst/>
          </a:prstGeom>
        </p:spPr>
        <p:txBody>
          <a:bodyPr lIns="0" tIns="0" rIns="0" bIns="0" rtlCol="0" anchor="t">
            <a:spAutoFit/>
          </a:bodyPr>
          <a:lstStyle/>
          <a:p>
            <a:pPr algn="l">
              <a:lnSpc>
                <a:spcPts val="9085"/>
              </a:lnSpc>
            </a:pPr>
            <a:r>
              <a:rPr lang="zh-CN" alt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展望未来</a:t>
            </a:r>
            <a:endParaRPr lang="zh-CN" altLang="en-US" sz="6490"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33" name="TextBox 33"/>
          <p:cNvSpPr txBox="1"/>
          <p:nvPr/>
        </p:nvSpPr>
        <p:spPr>
          <a:xfrm>
            <a:off x="457200" y="2095500"/>
            <a:ext cx="7936865" cy="3641090"/>
          </a:xfrm>
          <a:prstGeom prst="rect">
            <a:avLst/>
          </a:prstGeom>
        </p:spPr>
        <p:txBody>
          <a:bodyPr wrap="square" lIns="0" tIns="0" rIns="0" bIns="0" rtlCol="0" anchor="t">
            <a:spAutoFit/>
          </a:bodyPr>
          <a:lstStyle/>
          <a:p>
            <a:pPr marL="0" lvl="0" indent="0" algn="l">
              <a:lnSpc>
                <a:spcPts val="3155"/>
              </a:lnSpc>
              <a:spcBef>
                <a:spcPct val="0"/>
              </a:spcBef>
            </a:pP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《报告》展望，</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2025</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年，随着大面积单产提升推进力度不断加大，农民种粮和地方抓粮积极性不断提高，粮食生产保持稳定增长态势，预计全年粮食播种面积为</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17.87</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亿亩（</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1.19</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亿公顷），与上年基本持平；粮食单产继续提高，为</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397</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千克</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亩，粮食产量将达到</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7.09</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亿吨，比上年增长</a:t>
            </a:r>
            <a:r>
              <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0.4%</a:t>
            </a:r>
            <a:r>
              <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endParaRPr lang="zh-CN" altLang="en-US"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l">
              <a:lnSpc>
                <a:spcPts val="3155"/>
              </a:lnSpc>
              <a:spcBef>
                <a:spcPct val="0"/>
              </a:spcBef>
            </a:pPr>
            <a:endPar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pPr marL="0" lvl="0" indent="0" algn="l">
              <a:lnSpc>
                <a:spcPts val="3155"/>
              </a:lnSpc>
              <a:spcBef>
                <a:spcPct val="0"/>
              </a:spcBef>
            </a:pPr>
            <a:endParaRPr lang="en-US" altLang="zh-CN" sz="3200" u="none" strike="noStrike"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34" name="文本框 33"/>
          <p:cNvSpPr txBox="1"/>
          <p:nvPr/>
        </p:nvSpPr>
        <p:spPr>
          <a:xfrm>
            <a:off x="8546465" y="2025015"/>
            <a:ext cx="9596755" cy="8039735"/>
          </a:xfrm>
          <a:prstGeom prst="rect">
            <a:avLst/>
          </a:prstGeom>
          <a:noFill/>
        </p:spPr>
        <p:txBody>
          <a:bodyPr wrap="square" rtlCol="0">
            <a:noAutofit/>
          </a:bodyPr>
          <a:lstStyle/>
          <a:p>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面向未来</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10</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年，《报告》展望，随着我国耕地占补平衡制度不断完善，粮食生产支持政策体系不断健全，粮食播种面积保持基本稳定，预计</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2034</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年稳定在</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17.90</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亿亩</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(1.19</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亿公顷</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，其中小麦面积基本稳定，稻谷、玉米面积减少，大豆面积保持增长趋势。</a:t>
            </a:r>
            <a:endPar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endPar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a:p>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　　而在农业科技发展水平加速提升及高产优质抗逆的粮食新品种加快培育推广支持下，我国农业生产力将实现突破性跃升，未来</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10</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年，预计玉米、大豆单产将分别达到</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490</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千克</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亩、</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185</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千克</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亩。随着新一轮千亿斤粮食产能提升行动以及</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藏粮于地、藏粮于技</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战略深入实施，粮食产量稳步增长，预计</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2034</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年将达</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7.53</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亿吨。在粮食供需关系上，我国粮食供需紧平衡将成为长期态势，但产需平衡压力有所缓解，粮食自给率将提高至</a:t>
            </a:r>
            <a:r>
              <a:rPr lang="en-US" altLang="zh-CN"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90.5%</a:t>
            </a:r>
            <a:r>
              <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endParaRPr lang="zh-CN" altLang="en-US" sz="3200" spc="155">
              <a:solidFill>
                <a:srgbClr val="000000"/>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4722" b="-4722"/>
            </a:stretch>
          </a:blipFill>
        </p:spPr>
      </p:sp>
      <p:sp>
        <p:nvSpPr>
          <p:cNvPr id="3" name="Freeform 3"/>
          <p:cNvSpPr/>
          <p:nvPr/>
        </p:nvSpPr>
        <p:spPr>
          <a:xfrm>
            <a:off x="-66675" y="-152767"/>
            <a:ext cx="18583338" cy="10836431"/>
          </a:xfrm>
          <a:custGeom>
            <a:avLst/>
            <a:gdLst/>
            <a:ahLst/>
            <a:cxnLst/>
            <a:rect l="l" t="t" r="r" b="b"/>
            <a:pathLst>
              <a:path w="18583338" h="10836431">
                <a:moveTo>
                  <a:pt x="0" y="0"/>
                </a:moveTo>
                <a:lnTo>
                  <a:pt x="18583338" y="0"/>
                </a:lnTo>
                <a:lnTo>
                  <a:pt x="18583338" y="10836431"/>
                </a:lnTo>
                <a:lnTo>
                  <a:pt x="0" y="10836431"/>
                </a:lnTo>
                <a:lnTo>
                  <a:pt x="0" y="0"/>
                </a:lnTo>
                <a:close/>
              </a:path>
            </a:pathLst>
          </a:custGeom>
          <a:blipFill>
            <a:blip r:embed="rId2">
              <a:alphaModFix amt="85000"/>
            </a:blip>
            <a:stretch>
              <a:fillRect l="-1992" r="-1674"/>
            </a:stretch>
          </a:blipFill>
          <a:ln cap="sq">
            <a:noFill/>
            <a:prstDash val="solid"/>
            <a:miter/>
          </a:ln>
        </p:spPr>
      </p:sp>
      <p:grpSp>
        <p:nvGrpSpPr>
          <p:cNvPr id="4" name="Group 4"/>
          <p:cNvGrpSpPr/>
          <p:nvPr/>
        </p:nvGrpSpPr>
        <p:grpSpPr>
          <a:xfrm>
            <a:off x="5495925" y="7658100"/>
            <a:ext cx="8930640" cy="1929765"/>
            <a:chOff x="0" y="0"/>
            <a:chExt cx="1074376" cy="182445"/>
          </a:xfrm>
        </p:grpSpPr>
        <p:sp>
          <p:nvSpPr>
            <p:cNvPr id="5" name="Freeform 5"/>
            <p:cNvSpPr/>
            <p:nvPr/>
          </p:nvSpPr>
          <p:spPr>
            <a:xfrm>
              <a:off x="0" y="0"/>
              <a:ext cx="1074376" cy="182445"/>
            </a:xfrm>
            <a:custGeom>
              <a:avLst/>
              <a:gdLst/>
              <a:ahLst/>
              <a:cxnLst/>
              <a:rect l="l" t="t" r="r" b="b"/>
              <a:pathLst>
                <a:path w="1074376" h="182445">
                  <a:moveTo>
                    <a:pt x="91222" y="0"/>
                  </a:moveTo>
                  <a:lnTo>
                    <a:pt x="983153" y="0"/>
                  </a:lnTo>
                  <a:cubicBezTo>
                    <a:pt x="1007347" y="0"/>
                    <a:pt x="1030550" y="9611"/>
                    <a:pt x="1047657" y="26718"/>
                  </a:cubicBezTo>
                  <a:cubicBezTo>
                    <a:pt x="1064765" y="43826"/>
                    <a:pt x="1074376" y="67029"/>
                    <a:pt x="1074376" y="91222"/>
                  </a:cubicBezTo>
                  <a:lnTo>
                    <a:pt x="1074376" y="91222"/>
                  </a:lnTo>
                  <a:cubicBezTo>
                    <a:pt x="1074376" y="141603"/>
                    <a:pt x="1033534" y="182445"/>
                    <a:pt x="983153" y="182445"/>
                  </a:cubicBezTo>
                  <a:lnTo>
                    <a:pt x="91222" y="182445"/>
                  </a:lnTo>
                  <a:cubicBezTo>
                    <a:pt x="67029" y="182445"/>
                    <a:pt x="43826" y="172834"/>
                    <a:pt x="26718" y="155727"/>
                  </a:cubicBezTo>
                  <a:cubicBezTo>
                    <a:pt x="9611" y="138619"/>
                    <a:pt x="0" y="115416"/>
                    <a:pt x="0" y="91222"/>
                  </a:cubicBezTo>
                  <a:lnTo>
                    <a:pt x="0" y="91222"/>
                  </a:lnTo>
                  <a:cubicBezTo>
                    <a:pt x="0" y="67029"/>
                    <a:pt x="9611" y="43826"/>
                    <a:pt x="26718" y="26718"/>
                  </a:cubicBezTo>
                  <a:cubicBezTo>
                    <a:pt x="43826" y="9611"/>
                    <a:pt x="67029" y="0"/>
                    <a:pt x="91222" y="0"/>
                  </a:cubicBezTo>
                  <a:close/>
                </a:path>
              </a:pathLst>
            </a:custGeom>
            <a:solidFill>
              <a:srgbClr val="FFFFFF"/>
            </a:solidFill>
          </p:spPr>
        </p:sp>
        <p:sp>
          <p:nvSpPr>
            <p:cNvPr id="6" name="TextBox 6"/>
            <p:cNvSpPr txBox="1"/>
            <p:nvPr/>
          </p:nvSpPr>
          <p:spPr>
            <a:xfrm>
              <a:off x="0" y="-38100"/>
              <a:ext cx="1074376" cy="220545"/>
            </a:xfrm>
            <a:prstGeom prst="rect">
              <a:avLst/>
            </a:prstGeom>
          </p:spPr>
          <p:txBody>
            <a:bodyPr lIns="50800" tIns="50800" rIns="50800" bIns="50800" rtlCol="0" anchor="ctr"/>
            <a:lstStyle/>
            <a:p>
              <a:pPr algn="ctr">
                <a:lnSpc>
                  <a:spcPts val="2660"/>
                </a:lnSpc>
              </a:pPr>
            </a:p>
          </p:txBody>
        </p:sp>
      </p:grpSp>
      <p:grpSp>
        <p:nvGrpSpPr>
          <p:cNvPr id="10" name="Group 10"/>
          <p:cNvGrpSpPr/>
          <p:nvPr/>
        </p:nvGrpSpPr>
        <p:grpSpPr>
          <a:xfrm>
            <a:off x="16296969" y="569433"/>
            <a:ext cx="349506" cy="34950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sp>
        <p:nvSpPr>
          <p:cNvPr id="13" name="TextBox 13"/>
          <p:cNvSpPr txBox="1"/>
          <p:nvPr/>
        </p:nvSpPr>
        <p:spPr>
          <a:xfrm>
            <a:off x="2066260" y="2933314"/>
            <a:ext cx="14155480" cy="2785771"/>
          </a:xfrm>
          <a:prstGeom prst="rect">
            <a:avLst/>
          </a:prstGeom>
        </p:spPr>
        <p:txBody>
          <a:bodyPr lIns="0" tIns="0" rIns="0" bIns="0" rtlCol="0" anchor="t">
            <a:spAutoFit/>
          </a:bodyPr>
          <a:lstStyle/>
          <a:p>
            <a:pPr algn="ctr">
              <a:lnSpc>
                <a:spcPts val="22725"/>
              </a:lnSpc>
            </a:pPr>
            <a:r>
              <a:rPr lang="en-US" sz="1623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rPr>
              <a:t>感谢您的观看</a:t>
            </a:r>
            <a:endParaRPr lang="en-US" sz="16235" b="1">
              <a:solidFill>
                <a:srgbClr val="FFFFFF"/>
              </a:solidFill>
              <a:latin typeface="思源宋体 Bold" panose="02010600030101010101" charset="-122"/>
              <a:ea typeface="思源宋体 Bold" panose="02010600030101010101" charset="-122"/>
              <a:cs typeface="思源宋体 Bold" panose="02010600030101010101" charset="-122"/>
              <a:sym typeface="思源宋体 Bold" panose="02010600030101010101" charset="-122"/>
            </a:endParaRPr>
          </a:p>
        </p:txBody>
      </p:sp>
      <p:sp>
        <p:nvSpPr>
          <p:cNvPr id="14" name="TextBox 14"/>
          <p:cNvSpPr txBox="1"/>
          <p:nvPr/>
        </p:nvSpPr>
        <p:spPr>
          <a:xfrm>
            <a:off x="3677893" y="5489734"/>
            <a:ext cx="10932215" cy="1640840"/>
          </a:xfrm>
          <a:prstGeom prst="rect">
            <a:avLst/>
          </a:prstGeom>
        </p:spPr>
        <p:txBody>
          <a:bodyPr lIns="0" tIns="0" rIns="0" bIns="0" rtlCol="0" anchor="t">
            <a:spAutoFit/>
          </a:bodyPr>
          <a:lstStyle/>
          <a:p>
            <a:pPr algn="ctr">
              <a:lnSpc>
                <a:spcPts val="12795"/>
              </a:lnSpc>
            </a:pPr>
            <a:r>
              <a:rPr lang="en-US" sz="9140" spc="1882">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r>
              <a:rPr lang="zh-CN" altLang="en-US" sz="9140" spc="1882">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三农报告</a:t>
            </a:r>
            <a:r>
              <a:rPr lang="en-US" sz="9140" spc="1882">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a:t>
            </a:r>
            <a:endParaRPr lang="en-US" sz="9140" spc="1882">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5" name="TextBox 15"/>
          <p:cNvSpPr txBox="1"/>
          <p:nvPr/>
        </p:nvSpPr>
        <p:spPr>
          <a:xfrm>
            <a:off x="3075694" y="3016508"/>
            <a:ext cx="12136612" cy="414638"/>
          </a:xfrm>
          <a:prstGeom prst="rect">
            <a:avLst/>
          </a:prstGeom>
        </p:spPr>
        <p:txBody>
          <a:bodyPr lIns="0" tIns="0" rIns="0" bIns="0" rtlCol="0" anchor="t">
            <a:spAutoFit/>
          </a:bodyPr>
          <a:lstStyle/>
          <a:p>
            <a:pPr algn="ctr">
              <a:lnSpc>
                <a:spcPts val="3395"/>
              </a:lnSpc>
            </a:pPr>
            <a:r>
              <a:rPr lang="en-US" sz="2425" spc="1940">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rPr>
              <a:t>Thank you for watching</a:t>
            </a:r>
            <a:endParaRPr lang="en-US" sz="2425" spc="1940">
              <a:solidFill>
                <a:srgbClr val="FFFFFF"/>
              </a:solidFill>
              <a:latin typeface="思源宋体" panose="02010600030101010101" charset="-122"/>
              <a:ea typeface="思源宋体" panose="02010600030101010101" charset="-122"/>
              <a:cs typeface="思源宋体" panose="02010600030101010101" charset="-122"/>
              <a:sym typeface="思源宋体" panose="02010600030101010101" charset="-122"/>
            </a:endParaRPr>
          </a:p>
        </p:txBody>
      </p:sp>
      <p:sp>
        <p:nvSpPr>
          <p:cNvPr id="16" name="TextBox 16"/>
          <p:cNvSpPr txBox="1"/>
          <p:nvPr/>
        </p:nvSpPr>
        <p:spPr>
          <a:xfrm>
            <a:off x="5867400" y="7845425"/>
            <a:ext cx="8122285" cy="1555115"/>
          </a:xfrm>
          <a:prstGeom prst="rect">
            <a:avLst/>
          </a:prstGeom>
        </p:spPr>
        <p:txBody>
          <a:bodyPr wrap="square" lIns="0" tIns="0" rIns="0" bIns="0" rtlCol="0" anchor="t">
            <a:noAutofit/>
          </a:bodyPr>
          <a:lstStyle/>
          <a:p>
            <a:pPr algn="ctr">
              <a:lnSpc>
                <a:spcPts val="4125"/>
              </a:lnSpc>
            </a:pPr>
            <a:r>
              <a:rPr lang="zh-CN" altLang="en-US"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rPr>
              <a:t>小组成员：黄莉斯、黄清怡、丘宛灵、邢茗钫、欧阳婉华、刘素敏</a:t>
            </a:r>
            <a:endParaRPr lang="zh-CN" altLang="en-US"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endParaRPr>
          </a:p>
          <a:p>
            <a:pPr algn="ctr">
              <a:lnSpc>
                <a:spcPts val="4125"/>
              </a:lnSpc>
            </a:pPr>
            <a:r>
              <a:rPr lang="zh-CN" altLang="en-US"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rPr>
              <a:t>都是统计</a:t>
            </a:r>
            <a:r>
              <a:rPr lang="en-US" altLang="zh-CN"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rPr>
              <a:t>241</a:t>
            </a:r>
            <a:r>
              <a:rPr lang="zh-CN" altLang="en-US"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rPr>
              <a:t>班</a:t>
            </a:r>
            <a:endParaRPr lang="zh-CN" altLang="en-US" sz="2945">
              <a:solidFill>
                <a:srgbClr val="262E1A"/>
              </a:solidFill>
              <a:latin typeface="思源黑体" panose="02010600030101010101" charset="-122"/>
              <a:ea typeface="思源黑体" panose="02010600030101010101" charset="-122"/>
              <a:cs typeface="思源黑体" panose="02010600030101010101" charset="-122"/>
              <a:sym typeface="思源黑体" panose="02010600030101010101" charset="-122"/>
            </a:endParaRPr>
          </a:p>
        </p:txBody>
      </p:sp>
      <p:grpSp>
        <p:nvGrpSpPr>
          <p:cNvPr id="18" name="Group 18"/>
          <p:cNvGrpSpPr/>
          <p:nvPr/>
        </p:nvGrpSpPr>
        <p:grpSpPr>
          <a:xfrm>
            <a:off x="16741664" y="569433"/>
            <a:ext cx="349506" cy="34950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000000">
                <a:alpha val="0"/>
              </a:srgbClr>
            </a:solidFill>
            <a:ln w="38100" cap="sq">
              <a:solidFill>
                <a:srgbClr val="26611B"/>
              </a:solidFill>
              <a:prstDash val="solid"/>
              <a:miter/>
            </a:ln>
          </p:spPr>
        </p:sp>
        <p:sp>
          <p:nvSpPr>
            <p:cNvPr id="20" name="TextBox 20"/>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17186359" y="569433"/>
            <a:ext cx="349506" cy="34950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26611B"/>
            </a:solidFill>
          </p:spPr>
        </p:sp>
        <p:sp>
          <p:nvSpPr>
            <p:cNvPr id="23" name="TextBox 23"/>
            <p:cNvSpPr txBox="1"/>
            <p:nvPr/>
          </p:nvSpPr>
          <p:spPr>
            <a:xfrm>
              <a:off x="139700" y="101600"/>
              <a:ext cx="533400" cy="571500"/>
            </a:xfrm>
            <a:prstGeom prst="rect">
              <a:avLst/>
            </a:prstGeom>
          </p:spPr>
          <p:txBody>
            <a:bodyPr lIns="50800" tIns="50800" rIns="50800" bIns="50800" rtlCol="0" anchor="ctr"/>
            <a:lstStyle/>
            <a:p>
              <a:pPr algn="ctr">
                <a:lnSpc>
                  <a:spcPts val="2660"/>
                </a:lnSpc>
              </a:pPr>
            </a:p>
          </p:txBody>
        </p:sp>
      </p:grpSp>
    </p:spTree>
  </p:cSld>
  <p:clrMapOvr>
    <a:masterClrMapping/>
  </p:clrMapOvr>
</p:sld>
</file>

<file path=ppt/tags/tag1.xml><?xml version="1.0" encoding="utf-8"?>
<p:tagLst xmlns:p="http://schemas.openxmlformats.org/presentationml/2006/main">
  <p:tag name="KSO_WM_DIAGRAM_VIRTUALLY_FRAME" val="{&quot;height&quot;:832.342440944882,&quot;left&quot;:75.87,&quot;top&quot;:165.41456692913385,&quot;width&quot;:1294.8799999999999}"/>
</p:tagLst>
</file>

<file path=ppt/tags/tag2.xml><?xml version="1.0" encoding="utf-8"?>
<p:tagLst xmlns:p="http://schemas.openxmlformats.org/presentationml/2006/main">
  <p:tag name="KSO_WM_DIAGRAM_VIRTUALLY_FRAME" val="{&quot;height&quot;:832.342440944882,&quot;left&quot;:75.87,&quot;top&quot;:165.41456692913385,&quot;width&quot;:1294.8799999999999}"/>
</p:tagLst>
</file>

<file path=ppt/tags/tag3.xml><?xml version="1.0" encoding="utf-8"?>
<p:tagLst xmlns:p="http://schemas.openxmlformats.org/presentationml/2006/main">
  <p:tag name="KSO_WM_DIAGRAM_VIRTUALLY_FRAME" val="{&quot;height&quot;:832.342440944882,&quot;left&quot;:75.87,&quot;top&quot;:165.41456692913385,&quot;width&quot;:1294.8799999999999}"/>
</p:tagLst>
</file>

<file path=ppt/tags/tag4.xml><?xml version="1.0" encoding="utf-8"?>
<p:tagLst xmlns:p="http://schemas.openxmlformats.org/presentationml/2006/main">
  <p:tag name="KSO_WM_DIAGRAM_VIRTUALLY_FRAME" val="{&quot;height&quot;:832.342440944882,&quot;left&quot;:75.87,&quot;top&quot;:165.41456692913385,&quot;width&quot;:1294.8799999999999}"/>
</p:tagLst>
</file>

<file path=ppt/tags/tag5.xml><?xml version="1.0" encoding="utf-8"?>
<p:tagLst xmlns:p="http://schemas.openxmlformats.org/presentationml/2006/main">
  <p:tag name="KSO_WM_DIAGRAM_VIRTUALLY_FRAME" val="{&quot;height&quot;:832.342440944882,&quot;left&quot;:75.87,&quot;top&quot;:165.41456692913385,&quot;width&quot;:1294.8799999999999}"/>
</p:tagLst>
</file>

<file path=ppt/tags/tag6.xml><?xml version="1.0" encoding="utf-8"?>
<p:tagLst xmlns:p="http://schemas.openxmlformats.org/presentationml/2006/main">
  <p:tag name="KSO_WM_DIAGRAM_VIRTUALLY_FRAME" val="{&quot;height&quot;:832.342440944882,&quot;left&quot;:75.87,&quot;top&quot;:165.41456692913385,&quot;width&quot;:1294.8799999999999}"/>
</p:tagLst>
</file>

<file path=ppt/tags/tag7.xml><?xml version="1.0" encoding="utf-8"?>
<p:tagLst xmlns:p="http://schemas.openxmlformats.org/presentationml/2006/main">
  <p:tag name="KSO_WM_DIAGRAM_VIRTUALLY_FRAME" val="{&quot;height&quot;:832.342440944882,&quot;left&quot;:75.87,&quot;top&quot;:165.41456692913385,&quot;width&quot;:1294.8799999999999}"/>
</p:tagLst>
</file>

<file path=ppt/tags/tag8.xml><?xml version="1.0" encoding="utf-8"?>
<p:tagLst xmlns:p="http://schemas.openxmlformats.org/presentationml/2006/main">
  <p:tag name="KSO_WM_DIAGRAM_VIRTUALLY_FRAME" val="{&quot;height&quot;:832.342440944882,&quot;left&quot;:75.87,&quot;top&quot;:165.41456692913385,&quot;width&quot;:1294.8799999999999}"/>
</p:tagLst>
</file>

<file path=ppt/tags/tag9.xml><?xml version="1.0" encoding="utf-8"?>
<p:tagLst xmlns:p="http://schemas.openxmlformats.org/presentationml/2006/main">
  <p:tag name="KSO_WM_DIAGRAM_VIRTUALLY_FRAME" val="{&quot;height&quot;:832.342440944882,&quot;left&quot;:75.87,&quot;top&quot;:165.41456692913385,&quot;width&quot;:1294.8799999999999}"/>
</p:tagLst>
</file>

<file path=ppt/tags/tag10.xml><?xml version="1.0" encoding="utf-8"?>
<p:tagLst xmlns:p="http://schemas.openxmlformats.org/presentationml/2006/main">
  <p:tag name="KSO_WM_DIAGRAM_VIRTUALLY_FRAME" val="{&quot;height&quot;:832.342440944882,&quot;left&quot;:75.87,&quot;top&quot;:165.41456692913385,&quot;width&quot;:1294.8799999999999}"/>
</p:tagLst>
</file>

<file path=ppt/tags/tag11.xml><?xml version="1.0" encoding="utf-8"?>
<p:tagLst xmlns:p="http://schemas.openxmlformats.org/presentationml/2006/main">
  <p:tag name="KSO_WM_DIAGRAM_VIRTUALLY_FRAME" val="{&quot;height&quot;:832.342440944882,&quot;left&quot;:75.87,&quot;top&quot;:165.41456692913385,&quot;width&quot;:1294.8799999999999}"/>
</p:tagLst>
</file>

<file path=ppt/tags/tag12.xml><?xml version="1.0" encoding="utf-8"?>
<p:tagLst xmlns:p="http://schemas.openxmlformats.org/presentationml/2006/main">
  <p:tag name="KSO_WM_DIAGRAM_VIRTUALLY_FRAME" val="{&quot;height&quot;:832.342440944882,&quot;left&quot;:75.87,&quot;top&quot;:165.41456692913385,&quot;width&quot;:1294.8799999999999}"/>
</p:tagLst>
</file>

<file path=ppt/tags/tag13.xml><?xml version="1.0" encoding="utf-8"?>
<p:tagLst xmlns:p="http://schemas.openxmlformats.org/presentationml/2006/main">
  <p:tag name="KSO_WM_DIAGRAM_VIRTUALLY_FRAME" val="{&quot;height&quot;:832.342440944882,&quot;left&quot;:75.87,&quot;top&quot;:165.41456692913385,&quot;width&quot;:1294.8799999999999}"/>
</p:tagLst>
</file>

<file path=ppt/tags/tag14.xml><?xml version="1.0" encoding="utf-8"?>
<p:tagLst xmlns:p="http://schemas.openxmlformats.org/presentationml/2006/main">
  <p:tag name="KSO_WM_DIAGRAM_VIRTUALLY_FRAME" val="{&quot;height&quot;:832.342440944882,&quot;left&quot;:75.87,&quot;top&quot;:165.41456692913385,&quot;width&quot;:1294.8799999999999}"/>
</p:tagLst>
</file>

<file path=ppt/tags/tag15.xml><?xml version="1.0" encoding="utf-8"?>
<p:tagLst xmlns:p="http://schemas.openxmlformats.org/presentationml/2006/main">
  <p:tag name="KSO_WM_DIAGRAM_VIRTUALLY_FRAME" val="{&quot;height&quot;:832.342440944882,&quot;left&quot;:75.87,&quot;top&quot;:165.41456692913385,&quot;width&quot;:1294.8799999999999}"/>
</p:tagLst>
</file>

<file path=ppt/tags/tag16.xml><?xml version="1.0" encoding="utf-8"?>
<p:tagLst xmlns:p="http://schemas.openxmlformats.org/presentationml/2006/main">
  <p:tag name="KSO_WM_DIAGRAM_VIRTUALLY_FRAME" val="{&quot;height&quot;:832.342440944882,&quot;left&quot;:75.87,&quot;top&quot;:165.41456692913385,&quot;width&quot;:1294.8799999999999}"/>
</p:tagLst>
</file>

<file path=ppt/tags/tag17.xml><?xml version="1.0" encoding="utf-8"?>
<p:tagLst xmlns:p="http://schemas.openxmlformats.org/presentationml/2006/main">
  <p:tag name="KSO_WM_DIAGRAM_VIRTUALLY_FRAME" val="{&quot;height&quot;:832.342440944882,&quot;left&quot;:75.87,&quot;top&quot;:165.41456692913385,&quot;width&quot;:1294.8799999999999}"/>
</p:tagLst>
</file>

<file path=ppt/tags/tag18.xml><?xml version="1.0" encoding="utf-8"?>
<p:tagLst xmlns:p="http://schemas.openxmlformats.org/presentationml/2006/main">
  <p:tag name="KSO_WM_DIAGRAM_VIRTUALLY_FRAME" val="{&quot;height&quot;:832.342440944882,&quot;left&quot;:75.87,&quot;top&quot;:165.41456692913385,&quot;width&quot;:1294.8799999999999}"/>
</p:tagLst>
</file>

<file path=ppt/tags/tag19.xml><?xml version="1.0" encoding="utf-8"?>
<p:tagLst xmlns:p="http://schemas.openxmlformats.org/presentationml/2006/main">
  <p:tag name="KSO_WM_DIAGRAM_VIRTUALLY_FRAME" val="{&quot;height&quot;:832.342440944882,&quot;left&quot;:75.87,&quot;top&quot;:165.41456692913385,&quot;width&quot;:1294.8799999999999}"/>
</p:tagLst>
</file>

<file path=ppt/tags/tag20.xml><?xml version="1.0" encoding="utf-8"?>
<p:tagLst xmlns:p="http://schemas.openxmlformats.org/presentationml/2006/main">
  <p:tag name="KSO_WM_DIAGRAM_VIRTUALLY_FRAME" val="{&quot;height&quot;:832.342440944882,&quot;left&quot;:75.87,&quot;top&quot;:165.41456692913385,&quot;width&quot;:1294.8799999999999}"/>
</p:tagLst>
</file>

<file path=ppt/tags/tag21.xml><?xml version="1.0" encoding="utf-8"?>
<p:tagLst xmlns:p="http://schemas.openxmlformats.org/presentationml/2006/main">
  <p:tag name="KSO_WM_DIAGRAM_VIRTUALLY_FRAME" val="{&quot;height&quot;:832.342440944882,&quot;left&quot;:75.87,&quot;top&quot;:165.41456692913385,&quot;width&quot;:1294.8799999999999}"/>
</p:tagLst>
</file>

<file path=ppt/tags/tag22.xml><?xml version="1.0" encoding="utf-8"?>
<p:tagLst xmlns:p="http://schemas.openxmlformats.org/presentationml/2006/main">
  <p:tag name="KSO_WM_DIAGRAM_VIRTUALLY_FRAME" val="{&quot;height&quot;:832.342440944882,&quot;left&quot;:75.87,&quot;top&quot;:165.41456692913385,&quot;width&quot;:1294.8799999999999}"/>
</p:tagLst>
</file>

<file path=ppt/tags/tag23.xml><?xml version="1.0" encoding="utf-8"?>
<p:tagLst xmlns:p="http://schemas.openxmlformats.org/presentationml/2006/main">
  <p:tag name="KSO_WM_DIAGRAM_VIRTUALLY_FRAME" val="{&quot;height&quot;:832.342440944882,&quot;left&quot;:75.87,&quot;top&quot;:165.41456692913385,&quot;width&quot;:1294.8799999999999}"/>
</p:tagLst>
</file>

<file path=ppt/tags/tag24.xml><?xml version="1.0" encoding="utf-8"?>
<p:tagLst xmlns:p="http://schemas.openxmlformats.org/presentationml/2006/main">
  <p:tag name="KSO_WM_DIAGRAM_VIRTUALLY_FRAME" val="{&quot;height&quot;:832.342440944882,&quot;left&quot;:75.87,&quot;top&quot;:165.41456692913385,&quot;width&quot;:1294.8799999999999}"/>
</p:tagLst>
</file>

<file path=ppt/tags/tag25.xml><?xml version="1.0" encoding="utf-8"?>
<p:tagLst xmlns:p="http://schemas.openxmlformats.org/presentationml/2006/main">
  <p:tag name="KSO_WM_DIAGRAM_VIRTUALLY_FRAME" val="{&quot;height&quot;:832.342440944882,&quot;left&quot;:75.87,&quot;top&quot;:165.41456692913385,&quot;width&quot;:1294.8799999999999}"/>
</p:tagLst>
</file>

<file path=ppt/tags/tag26.xml><?xml version="1.0" encoding="utf-8"?>
<p:tagLst xmlns:p="http://schemas.openxmlformats.org/presentationml/2006/main">
  <p:tag name="KSO_WM_DIAGRAM_VIRTUALLY_FRAME" val="{&quot;height&quot;:832.342440944882,&quot;left&quot;:75.87,&quot;top&quot;:165.41456692913385,&quot;width&quot;:1294.8799999999999}"/>
</p:tagLst>
</file>

<file path=ppt/tags/tag27.xml><?xml version="1.0" encoding="utf-8"?>
<p:tagLst xmlns:p="http://schemas.openxmlformats.org/presentationml/2006/main">
  <p:tag name="KSO_WM_DIAGRAM_VIRTUALLY_FRAME" val="{&quot;height&quot;:832.342440944882,&quot;left&quot;:75.87,&quot;top&quot;:165.41456692913385,&quot;width&quot;:1294.8799999999999}"/>
</p:tagLst>
</file>

<file path=ppt/tags/tag28.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29.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0.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1.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2.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3.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4.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5.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6.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7.xml><?xml version="1.0" encoding="utf-8"?>
<p:tagLst xmlns:p="http://schemas.openxmlformats.org/presentationml/2006/main">
  <p:tag name="KSO_WM_DIAGRAM_VIRTUALLY_FRAME" val="{&quot;height&quot;:703.6733070866142,&quot;left&quot;:68.41889763779527,&quot;top&quot;:184.95448818897637,&quot;width&quot;:1333.0570078740159}"/>
</p:tagLst>
</file>

<file path=ppt/tags/tag38.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39.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0.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1.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2.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3.xml><?xml version="1.0" encoding="utf-8"?>
<p:tagLst xmlns:p="http://schemas.openxmlformats.org/presentationml/2006/main">
  <p:tag name="KSO_WM_DIAGRAM_VIRTUALLY_FRAME" val="{&quot;height&quot;:703.6733070866142,&quot;left&quot;:68.41889763779527,&quot;top&quot;:161.65448818897636,&quot;width&quot;:1333.0570078740159}"/>
</p:tagLst>
</file>

<file path=ppt/tags/tag44.xml><?xml version="1.0" encoding="utf-8"?>
<p:tagLst xmlns:p="http://schemas.openxmlformats.org/presentationml/2006/main">
  <p:tag name="KSO_WPP_MARK_KEY" val="0e5a6cae-bd2c-492a-a610-2520147810d7"/>
  <p:tag name="COMMONDATA" val="eyJoZGlkIjoiMzBkZTAxZDdkZDhmNWNjY2RhMDA1OWI0NjM2YTA1YTA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5262</Words>
  <Application>WPS 演示</Application>
  <PresentationFormat>自定义</PresentationFormat>
  <Paragraphs>311</Paragraphs>
  <Slides>20</Slides>
  <Notes>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20</vt:i4>
      </vt:variant>
    </vt:vector>
  </HeadingPairs>
  <TitlesOfParts>
    <vt:vector size="36" baseType="lpstr">
      <vt:lpstr>Arial</vt:lpstr>
      <vt:lpstr>宋体</vt:lpstr>
      <vt:lpstr>Wingdings</vt:lpstr>
      <vt:lpstr>幼圆</vt:lpstr>
      <vt:lpstr>字由点字典黑</vt:lpstr>
      <vt:lpstr>黑体</vt:lpstr>
      <vt:lpstr>思源宋体 Bold</vt:lpstr>
      <vt:lpstr>思源宋体</vt:lpstr>
      <vt:lpstr>210 콤퓨타세탁</vt:lpstr>
      <vt:lpstr>可画腾云手书-简</vt:lpstr>
      <vt:lpstr>Calibri</vt:lpstr>
      <vt:lpstr>微软雅黑</vt:lpstr>
      <vt:lpstr>Arial Unicode MS</vt:lpstr>
      <vt:lpstr>Arial</vt:lpstr>
      <vt:lpstr>思源黑体</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绿白色简约风景乡村旅行旅游宣传通用演示文稿</dc:title>
  <dc:creator/>
  <cp:lastModifiedBy>序</cp:lastModifiedBy>
  <cp:revision>10</cp:revision>
  <dcterms:created xsi:type="dcterms:W3CDTF">2006-08-16T00:00:00Z</dcterms:created>
  <dcterms:modified xsi:type="dcterms:W3CDTF">2025-04-28T09:15:06Z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24898FA4C85A499386317414D96D1647_12</vt:lpwstr>
  </property>
  <property fmtid="{D5CDD505-2E9C-101B-9397-08002B2CF9AE}" pid="3" name="KSOProductBuildVer">
    <vt:lpwstr>2052-12.1.0.20305</vt:lpwstr>
  </property>
</Properties>
</file>