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8" userDrawn="1">
          <p15:clr>
            <a:srgbClr val="A4A3A4"/>
          </p15:clr>
        </p15:guide>
        <p15:guide id="2" pos="38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98"/>
        <p:guide pos="384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3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64.xml"/><Relationship Id="rId4" Type="http://schemas.openxmlformats.org/officeDocument/2006/relationships/slide" Target="slide5.xml"/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5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6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7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799590" y="783590"/>
            <a:ext cx="8375015" cy="12890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ctr" fontAlgn="auto"/>
            <a:r>
              <a:rPr lang="zh-CN" altLang="en-US" sz="4800" b="1" i="1">
                <a:solidFill>
                  <a:schemeClr val="accent6">
                    <a:lumMod val="60000"/>
                    <a:lumOff val="40000"/>
                  </a:schemeClr>
                </a:solidFill>
                <a:uFillTx/>
                <a:ea typeface="华文行楷" panose="02010800040101010101" charset="-122"/>
              </a:rPr>
              <a:t>三农工作体会小组汇报</a:t>
            </a:r>
            <a:endParaRPr lang="zh-CN" altLang="en-US" sz="4800" b="1" i="1">
              <a:solidFill>
                <a:schemeClr val="accent6">
                  <a:lumMod val="60000"/>
                  <a:lumOff val="40000"/>
                </a:schemeClr>
              </a:solidFill>
              <a:uFillTx/>
              <a:ea typeface="华文行楷" panose="0201080004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341235" y="3689985"/>
            <a:ext cx="3423285" cy="2207895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p>
            <a:pPr indent="0" algn="l" fontAlgn="auto">
              <a:lnSpc>
                <a:spcPct val="100000"/>
              </a:lnSpc>
            </a:pPr>
            <a:r>
              <a:rPr lang="zh-CN" altLang="en-US" sz="2400" b="1" i="1">
                <a:solidFill>
                  <a:schemeClr val="accent6">
                    <a:lumMod val="60000"/>
                    <a:lumOff val="40000"/>
                  </a:schemeClr>
                </a:solidFill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小组成员：李宏浩（</a:t>
            </a:r>
            <a:r>
              <a:rPr lang="en-US" altLang="zh-CN" sz="2400" b="1" i="1">
                <a:solidFill>
                  <a:schemeClr val="accent6">
                    <a:lumMod val="60000"/>
                    <a:lumOff val="40000"/>
                  </a:schemeClr>
                </a:solidFill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PPT</a:t>
            </a:r>
            <a:r>
              <a:rPr lang="zh-CN" altLang="en-US" sz="2400" b="1" i="1">
                <a:solidFill>
                  <a:schemeClr val="accent6">
                    <a:lumMod val="60000"/>
                    <a:lumOff val="40000"/>
                  </a:schemeClr>
                </a:solidFill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编写）、陈涛、黎骏、程昭睿（三位</a:t>
            </a:r>
            <a:r>
              <a:rPr lang="zh-CN" altLang="en-US" sz="2400" b="1" i="1">
                <a:solidFill>
                  <a:schemeClr val="accent6">
                    <a:lumMod val="60000"/>
                    <a:lumOff val="40000"/>
                  </a:schemeClr>
                </a:solidFill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材料收集）</a:t>
            </a:r>
            <a:endParaRPr lang="zh-CN" altLang="en-US" sz="2400" b="1" i="1">
              <a:solidFill>
                <a:schemeClr val="accent6">
                  <a:lumMod val="60000"/>
                  <a:lumOff val="40000"/>
                </a:schemeClr>
              </a:solidFill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indent="0" algn="l" fontAlgn="auto">
              <a:lnSpc>
                <a:spcPct val="100000"/>
              </a:lnSpc>
            </a:pPr>
            <a:r>
              <a:rPr lang="zh-CN" altLang="en-US" sz="2400" b="1" i="1">
                <a:solidFill>
                  <a:schemeClr val="accent6">
                    <a:lumMod val="60000"/>
                    <a:lumOff val="40000"/>
                  </a:schemeClr>
                </a:solidFill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班级：信计</a:t>
            </a:r>
            <a:r>
              <a:rPr lang="en-US" altLang="zh-CN" sz="2400" b="1" i="1">
                <a:solidFill>
                  <a:schemeClr val="accent6">
                    <a:lumMod val="60000"/>
                    <a:lumOff val="40000"/>
                  </a:schemeClr>
                </a:solidFill>
                <a:uFillTx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241</a:t>
            </a:r>
            <a:endParaRPr lang="en-US" altLang="zh-CN" sz="2400" b="1" i="1">
              <a:solidFill>
                <a:schemeClr val="accent6">
                  <a:lumMod val="60000"/>
                  <a:lumOff val="40000"/>
                </a:schemeClr>
              </a:solidFill>
              <a:uFillTx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211580" y="2087880"/>
            <a:ext cx="4770120" cy="350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ctr" fontAlgn="auto"/>
            <a:endParaRPr lang="zh-CN" altLang="en-US" sz="4800" b="1" i="1">
              <a:solidFill>
                <a:schemeClr val="accent6">
                  <a:lumMod val="60000"/>
                  <a:lumOff val="40000"/>
                </a:schemeClr>
              </a:solidFill>
              <a:uFillTx/>
              <a:ea typeface="华文行楷" panose="0201080004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338580" y="2214880"/>
            <a:ext cx="4770120" cy="350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ctr" fontAlgn="auto"/>
            <a:endParaRPr lang="zh-CN" altLang="en-US" sz="4800" b="1" i="1">
              <a:solidFill>
                <a:schemeClr val="accent6">
                  <a:lumMod val="60000"/>
                  <a:lumOff val="40000"/>
                </a:schemeClr>
              </a:solidFill>
              <a:uFillTx/>
              <a:ea typeface="华文行楷" panose="020108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465580" y="2341880"/>
            <a:ext cx="4770120" cy="3505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ctr" fontAlgn="auto"/>
            <a:endParaRPr lang="zh-CN" altLang="en-US" sz="4800" b="1" i="1">
              <a:solidFill>
                <a:schemeClr val="accent6">
                  <a:lumMod val="60000"/>
                  <a:lumOff val="40000"/>
                </a:schemeClr>
              </a:solidFill>
              <a:uFillTx/>
              <a:ea typeface="华文行楷" panose="0201080004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551940" y="2341880"/>
            <a:ext cx="4556760" cy="7010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ctr" fontAlgn="auto"/>
            <a:endParaRPr lang="zh-CN" altLang="en-US" sz="4800" b="1" i="1">
              <a:solidFill>
                <a:schemeClr val="accent6">
                  <a:lumMod val="60000"/>
                  <a:lumOff val="40000"/>
                </a:schemeClr>
              </a:solidFill>
              <a:uFillTx/>
              <a:ea typeface="华文行楷" panose="02010800040101010101" charset="-122"/>
            </a:endParaRPr>
          </a:p>
        </p:txBody>
      </p:sp>
      <p:sp>
        <p:nvSpPr>
          <p:cNvPr id="17" name="文本框 16">
            <a:hlinkClick r:id="rId2" tooltip="" action="ppaction://hlinksldjump"/>
          </p:cNvPr>
          <p:cNvSpPr txBox="1"/>
          <p:nvPr/>
        </p:nvSpPr>
        <p:spPr>
          <a:xfrm>
            <a:off x="1452000" y="2016760"/>
            <a:ext cx="3769360" cy="10261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l" fontAlgn="auto"/>
            <a:r>
              <a:rPr lang="en-US" altLang="zh-CN" sz="2800" b="1">
                <a:solidFill>
                  <a:schemeClr val="accent6"/>
                </a:solidFill>
                <a:uFillTx/>
                <a:ea typeface="华文中宋" panose="02010600040101010101" charset="-122"/>
              </a:rPr>
              <a:t>1</a:t>
            </a:r>
            <a:r>
              <a:rPr lang="zh-CN" altLang="en-US" sz="2800" b="1">
                <a:solidFill>
                  <a:schemeClr val="accent6"/>
                </a:solidFill>
                <a:uFillTx/>
                <a:ea typeface="华文中宋" panose="02010600040101010101" charset="-122"/>
              </a:rPr>
              <a:t>：三农</a:t>
            </a:r>
            <a:r>
              <a:rPr lang="zh-CN" altLang="en-US" sz="2800" b="1">
                <a:solidFill>
                  <a:schemeClr val="accent6"/>
                </a:solidFill>
                <a:uFillTx/>
                <a:ea typeface="华文中宋" panose="02010600040101010101" charset="-122"/>
              </a:rPr>
              <a:t>背景</a:t>
            </a:r>
            <a:endParaRPr lang="zh-CN" altLang="en-US" sz="2800" b="1">
              <a:solidFill>
                <a:schemeClr val="accent6"/>
              </a:solidFill>
              <a:uFillTx/>
              <a:ea typeface="华文中宋" panose="02010600040101010101" charset="-122"/>
            </a:endParaRPr>
          </a:p>
        </p:txBody>
      </p:sp>
      <p:sp>
        <p:nvSpPr>
          <p:cNvPr id="18" name="文本框 17">
            <a:hlinkClick r:id="rId3" tooltip="" action="ppaction://hlinksldjump"/>
          </p:cNvPr>
          <p:cNvSpPr txBox="1"/>
          <p:nvPr/>
        </p:nvSpPr>
        <p:spPr>
          <a:xfrm>
            <a:off x="1452245" y="3474720"/>
            <a:ext cx="5342255" cy="10058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l" fontAlgn="auto"/>
            <a:r>
              <a:rPr lang="en-US" altLang="zh-CN" sz="2800" b="1">
                <a:solidFill>
                  <a:schemeClr val="accent6"/>
                </a:solidFill>
                <a:uFillTx/>
                <a:ea typeface="华文中宋" panose="02010600040101010101" charset="-122"/>
              </a:rPr>
              <a:t>2:</a:t>
            </a:r>
            <a:r>
              <a:rPr lang="zh-CN" altLang="en-US" sz="2800" b="1">
                <a:solidFill>
                  <a:schemeClr val="accent6"/>
                </a:solidFill>
                <a:uFillTx/>
                <a:ea typeface="华文中宋" panose="02010600040101010101" charset="-122"/>
              </a:rPr>
              <a:t>高校对于三农工作的推进</a:t>
            </a:r>
            <a:endParaRPr lang="zh-CN" altLang="en-US" sz="2800" b="1">
              <a:solidFill>
                <a:schemeClr val="accent6"/>
              </a:solidFill>
              <a:uFillTx/>
              <a:ea typeface="华文中宋" panose="02010600040101010101" charset="-122"/>
            </a:endParaRPr>
          </a:p>
        </p:txBody>
      </p:sp>
      <p:sp>
        <p:nvSpPr>
          <p:cNvPr id="19" name="文本框 18">
            <a:hlinkClick r:id="rId4" tooltip="" action="ppaction://hlinksldjump"/>
          </p:cNvPr>
          <p:cNvSpPr txBox="1"/>
          <p:nvPr/>
        </p:nvSpPr>
        <p:spPr>
          <a:xfrm>
            <a:off x="1455420" y="5013960"/>
            <a:ext cx="3916680" cy="10210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l" fontAlgn="auto"/>
            <a:r>
              <a:rPr lang="en-US" altLang="zh-CN" sz="2800" b="1">
                <a:solidFill>
                  <a:schemeClr val="accent6"/>
                </a:solidFill>
                <a:uFillTx/>
                <a:ea typeface="华文中宋" panose="02010600040101010101" charset="-122"/>
              </a:rPr>
              <a:t>3</a:t>
            </a:r>
            <a:r>
              <a:rPr lang="zh-CN" altLang="en-US" sz="2800" b="1">
                <a:solidFill>
                  <a:schemeClr val="accent6"/>
                </a:solidFill>
                <a:uFillTx/>
                <a:ea typeface="华文中宋" panose="02010600040101010101" charset="-122"/>
              </a:rPr>
              <a:t>：三农未来</a:t>
            </a:r>
            <a:endParaRPr lang="zh-CN" altLang="en-US" sz="2800" b="1">
              <a:solidFill>
                <a:schemeClr val="accent6"/>
              </a:solidFill>
              <a:uFillTx/>
              <a:ea typeface="华文中宋" panose="02010600040101010101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424940" y="2011680"/>
            <a:ext cx="3794760" cy="1005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1470660" y="3489960"/>
            <a:ext cx="5273040" cy="96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1485900" y="5059680"/>
            <a:ext cx="3855720" cy="929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416000" y="1554480"/>
            <a:ext cx="7513320" cy="11277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l" fontAlgn="auto"/>
            <a:r>
              <a:rPr lang="zh-CN" altLang="en-US" sz="3600" b="1" i="1">
                <a:solidFill>
                  <a:schemeClr val="accent1"/>
                </a:solidFill>
                <a:uFillTx/>
                <a:ea typeface="华文行楷" panose="02010800040101010101" charset="-122"/>
              </a:rPr>
              <a:t>三农是什么？三农工作的目的是什么？</a:t>
            </a:r>
            <a:endParaRPr lang="zh-CN" altLang="en-US" sz="3600" b="1" i="1">
              <a:solidFill>
                <a:schemeClr val="accent1"/>
              </a:solidFill>
              <a:uFillTx/>
              <a:ea typeface="华文行楷" panose="0201080004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16050" y="3108960"/>
            <a:ext cx="9464040" cy="21945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l" fontAlgn="auto"/>
            <a:r>
              <a:rPr lang="zh-CN" altLang="en-US" sz="3000" b="1" i="1">
                <a:solidFill>
                  <a:schemeClr val="accent6">
                    <a:lumMod val="60000"/>
                    <a:lumOff val="40000"/>
                  </a:schemeClr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三农指的是农业、农村和农民；国家深入推动三农工作落实到位，旨在推进解决</a:t>
            </a:r>
            <a:r>
              <a:rPr lang="en-US" altLang="zh-CN" sz="3000" b="1" i="1">
                <a:solidFill>
                  <a:schemeClr val="accent6">
                    <a:lumMod val="60000"/>
                    <a:lumOff val="40000"/>
                  </a:schemeClr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“</a:t>
            </a:r>
            <a:r>
              <a:rPr lang="zh-CN" altLang="en-US" sz="3000" b="1" i="1">
                <a:solidFill>
                  <a:schemeClr val="accent6">
                    <a:lumMod val="60000"/>
                    <a:lumOff val="40000"/>
                  </a:schemeClr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三农</a:t>
            </a:r>
            <a:r>
              <a:rPr lang="en-US" altLang="zh-CN" sz="3000" b="1" i="1">
                <a:solidFill>
                  <a:schemeClr val="accent6">
                    <a:lumMod val="60000"/>
                    <a:lumOff val="40000"/>
                  </a:schemeClr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”</a:t>
            </a:r>
            <a:r>
              <a:rPr lang="zh-CN" altLang="en-US" sz="3000" b="1" i="1">
                <a:solidFill>
                  <a:schemeClr val="accent6">
                    <a:lumMod val="60000"/>
                    <a:lumOff val="40000"/>
                  </a:schemeClr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问题，促进农业现代化、农村发展和农民增收，是国家保障粮食安全、捍卫国家安全、实现全民富裕的一步重要举措。</a:t>
            </a:r>
            <a:endParaRPr lang="en-US" altLang="zh-CN" sz="3000" b="1" i="1">
              <a:solidFill>
                <a:schemeClr val="accent6">
                  <a:lumMod val="60000"/>
                  <a:lumOff val="40000"/>
                </a:schemeClr>
              </a:solidFill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78180" y="822960"/>
            <a:ext cx="7940040" cy="17373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l" fontAlgn="auto"/>
            <a:r>
              <a:rPr lang="zh-CN" altLang="en-US" sz="3200" b="1" i="1">
                <a:solidFill>
                  <a:schemeClr val="accent6">
                    <a:lumMod val="60000"/>
                    <a:lumOff val="40000"/>
                  </a:schemeClr>
                </a:solidFill>
                <a:uFillTx/>
                <a:ea typeface="华文行楷" panose="02010800040101010101" charset="-122"/>
              </a:rPr>
              <a:t>基于推进三农工作时代背景下，各大高校纷纷推进三农知识教育、实践教育，旨在加</a:t>
            </a:r>
            <a:r>
              <a:rPr lang="zh-CN" altLang="en-US" sz="3200" b="1" i="1">
                <a:solidFill>
                  <a:schemeClr val="accent6">
                    <a:lumMod val="60000"/>
                    <a:lumOff val="40000"/>
                  </a:schemeClr>
                </a:solidFill>
                <a:uFillTx/>
                <a:ea typeface="华文行楷" panose="02010800040101010101" charset="-122"/>
              </a:rPr>
              <a:t>强学生们对于三农工作的认知和了解程度。</a:t>
            </a:r>
            <a:endParaRPr lang="zh-CN" altLang="en-US" sz="3200" b="1" i="1">
              <a:solidFill>
                <a:schemeClr val="accent6">
                  <a:lumMod val="60000"/>
                  <a:lumOff val="40000"/>
                </a:schemeClr>
              </a:solidFill>
              <a:uFillTx/>
              <a:ea typeface="华文行楷" panose="0201080004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583180" y="3520440"/>
            <a:ext cx="7970520" cy="2286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l" fontAlgn="auto"/>
            <a:r>
              <a:rPr lang="zh-CN" altLang="en-US" sz="3200" b="1" i="1">
                <a:solidFill>
                  <a:srgbClr val="0070C0"/>
                </a:solidFill>
                <a:uFillTx/>
                <a:latin typeface="楷体" panose="02010609060101010101" charset="-122"/>
                <a:ea typeface="楷体" panose="02010609060101010101" charset="-122"/>
              </a:rPr>
              <a:t>由任课老师们为大家讲解三农工作相关理论知识、加深印象；再有指导老师带领学生们进行三农实践活动，切身体会三农工作不易，加强责任感与使命感。</a:t>
            </a:r>
            <a:endParaRPr lang="zh-CN" altLang="en-US" sz="3200" b="1" i="1">
              <a:solidFill>
                <a:srgbClr val="0070C0"/>
              </a:solidFill>
              <a:uFillTx/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653540" y="3276600"/>
            <a:ext cx="8686800" cy="28187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l" fontAlgn="auto"/>
            <a:r>
              <a:rPr lang="zh-CN" altLang="en-US" sz="3200" b="1" i="1">
                <a:solidFill>
                  <a:schemeClr val="accent6">
                    <a:lumMod val="60000"/>
                    <a:lumOff val="40000"/>
                  </a:schemeClr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</a:rPr>
              <a:t>在稳步推进科技现代化的今天，三农工作的实施必将为农民带来更大的收益，有利于实现科技兴农、科技富农；同时乡村振兴战略的推进也会促使更多人去深入、推进三农工作，二者相辅相成。我组相信，三农工作稳步推进的未来，必将是万里晴天。</a:t>
            </a:r>
            <a:endParaRPr lang="zh-CN" altLang="en-US" sz="3200" b="1" i="1">
              <a:solidFill>
                <a:schemeClr val="accent6">
                  <a:lumMod val="60000"/>
                  <a:lumOff val="40000"/>
                </a:schemeClr>
              </a:solidFill>
              <a:uFillTx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827655" y="1280160"/>
            <a:ext cx="5942330" cy="9296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algn="ctr" fontAlgn="auto"/>
            <a:r>
              <a:rPr lang="zh-CN" altLang="en-US" sz="4400" b="1" i="1">
                <a:solidFill>
                  <a:srgbClr val="FF0000"/>
                </a:solidFill>
                <a:uFillTx/>
                <a:ea typeface="华文行楷" panose="02010800040101010101" charset="-122"/>
              </a:rPr>
              <a:t>如朝阳升起的三农未来</a:t>
            </a:r>
            <a:endParaRPr lang="zh-CN" altLang="en-US" sz="4400" b="1" i="1">
              <a:solidFill>
                <a:srgbClr val="FF0000"/>
              </a:solidFill>
              <a:uFillTx/>
              <a:ea typeface="华文行楷" panose="02010800040101010101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 indent="0" algn="ctr" fontAlgn="auto">
          <a:defRPr lang="zh-CN" altLang="en-US" sz="4800" b="1" i="1">
            <a:solidFill>
              <a:schemeClr val="accent6">
                <a:lumMod val="60000"/>
                <a:lumOff val="40000"/>
              </a:schemeClr>
            </a:solidFill>
            <a:uFillTx/>
            <a:ea typeface="华文行楷" panose="02010800040101010101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428</Words>
  <Application>WPS 演示</Application>
  <PresentationFormat>宽屏</PresentationFormat>
  <Paragraphs>23</Paragraphs>
  <Slides>5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31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华文行楷</vt:lpstr>
      <vt:lpstr>华文隶书</vt:lpstr>
      <vt:lpstr>华文宋体</vt:lpstr>
      <vt:lpstr>华文仿宋</vt:lpstr>
      <vt:lpstr>华文中宋</vt:lpstr>
      <vt:lpstr>华文楷体</vt:lpstr>
      <vt:lpstr>新宋体</vt:lpstr>
      <vt:lpstr>隶书</vt:lpstr>
      <vt:lpstr>黑体</vt:lpstr>
      <vt:lpstr>幼圆</vt:lpstr>
      <vt:lpstr>方正姚体</vt:lpstr>
      <vt:lpstr>楷体</vt:lpstr>
      <vt:lpstr>等线</vt:lpstr>
      <vt:lpstr>等线 Light</vt:lpstr>
      <vt:lpstr>Malgun Gothic Semilight</vt:lpstr>
      <vt:lpstr>Meiryo</vt:lpstr>
      <vt:lpstr>仿宋</vt:lpstr>
      <vt:lpstr>华文彩云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你亲爱的雷桑</cp:lastModifiedBy>
  <cp:revision>157</cp:revision>
  <dcterms:created xsi:type="dcterms:W3CDTF">2019-06-19T02:08:00Z</dcterms:created>
  <dcterms:modified xsi:type="dcterms:W3CDTF">2025-04-25T16:05:00Z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2052-12.1.0.20784</vt:lpwstr>
  </property>
  <property fmtid="{D5CDD505-2E9C-101B-9397-08002B2CF9AE}" pid="3" name="ICV">
    <vt:lpwstr>4BC448CFFD594C6185EBE321371D946B_11</vt:lpwstr>
  </property>
</Properties>
</file>