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9"/>
  </p:handoutMasterIdLst>
  <p:sldIdLst>
    <p:sldId id="426" r:id="rId3"/>
    <p:sldId id="546" r:id="rId4"/>
    <p:sldId id="547" r:id="rId6"/>
    <p:sldId id="550" r:id="rId7"/>
    <p:sldId id="544" r:id="rId8"/>
    <p:sldId id="555" r:id="rId9"/>
    <p:sldId id="552" r:id="rId10"/>
    <p:sldId id="553" r:id="rId11"/>
    <p:sldId id="554" r:id="rId12"/>
    <p:sldId id="589" r:id="rId13"/>
    <p:sldId id="590" r:id="rId14"/>
    <p:sldId id="591" r:id="rId15"/>
    <p:sldId id="661" r:id="rId16"/>
    <p:sldId id="662" r:id="rId17"/>
    <p:sldId id="538" r:id="rId1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016" userDrawn="1">
          <p15:clr>
            <a:srgbClr val="A4A3A4"/>
          </p15:clr>
        </p15:guide>
        <p15:guide id="2" pos="28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707"/>
    <a:srgbClr val="1E42C5"/>
    <a:srgbClr val="058CF5"/>
    <a:srgbClr val="F7400F"/>
    <a:srgbClr val="FD7641"/>
    <a:srgbClr val="FF3399"/>
    <a:srgbClr val="0066FF"/>
    <a:srgbClr val="273E4B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/>
    <p:restoredTop sz="94660"/>
  </p:normalViewPr>
  <p:slideViewPr>
    <p:cSldViewPr showGuides="1">
      <p:cViewPr>
        <p:scale>
          <a:sx n="71" d="100"/>
          <a:sy n="71" d="100"/>
        </p:scale>
        <p:origin x="-1118" y="29"/>
      </p:cViewPr>
      <p:guideLst>
        <p:guide orient="horz" pos="2016"/>
        <p:guide pos="289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数据待更新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82688" y="2017713"/>
            <a:ext cx="7772400" cy="41148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40009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3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教师背景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</p:spPr>
      </p:pic>
      <p:pic>
        <p:nvPicPr>
          <p:cNvPr id="10" name="图片 9" descr="教师背景_4学校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</p:spPr>
      </p:pic>
      <p:pic>
        <p:nvPicPr>
          <p:cNvPr id="11" name="图片 10" descr="教师背景_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</p:spPr>
      </p:pic>
      <p:pic>
        <p:nvPicPr>
          <p:cNvPr id="12" name="图片 11" descr="教师背景_5防空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</p:spPr>
      </p:pic>
      <p:pic>
        <p:nvPicPr>
          <p:cNvPr id="14" name="图片 13" descr="教师背景_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</p:spPr>
      </p:pic>
      <p:pic>
        <p:nvPicPr>
          <p:cNvPr id="4" name="图片 3" descr="教师背景_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8130" y="695960"/>
            <a:ext cx="1259205" cy="124841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2971800" y="4419600"/>
            <a:ext cx="37699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 smtClean="0">
                <a:solidFill>
                  <a:srgbClr val="07070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班级：城乡规划</a:t>
            </a:r>
            <a:r>
              <a:rPr lang="en-US" altLang="zh-CN" sz="2000" b="1" dirty="0" smtClean="0">
                <a:solidFill>
                  <a:srgbClr val="07070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2401-2402</a:t>
            </a:r>
            <a:endParaRPr lang="en-US" altLang="zh-CN" sz="2000" b="1" dirty="0" smtClean="0">
              <a:solidFill>
                <a:srgbClr val="07070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000" b="1" dirty="0" smtClean="0">
                <a:solidFill>
                  <a:srgbClr val="07070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辅导员：周晓卉</a:t>
            </a:r>
            <a:endParaRPr lang="zh-CN" altLang="en-US" sz="2000" b="1" dirty="0" smtClean="0">
              <a:solidFill>
                <a:srgbClr val="07070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/>
            <a:r>
              <a:rPr lang="zh-CN" altLang="en-US" sz="2000" b="1" dirty="0" smtClean="0">
                <a:solidFill>
                  <a:srgbClr val="07070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日期：</a:t>
            </a:r>
            <a:r>
              <a:rPr lang="en-US" altLang="zh-CN" sz="2000" b="1" dirty="0" smtClean="0">
                <a:solidFill>
                  <a:srgbClr val="07070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2025</a:t>
            </a:r>
            <a:r>
              <a:rPr lang="zh-CN" altLang="en-US" sz="2000" b="1" dirty="0" smtClean="0">
                <a:solidFill>
                  <a:srgbClr val="07070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</a:t>
            </a:r>
            <a:r>
              <a:rPr lang="en-US" altLang="zh-CN" sz="2000" b="1" dirty="0" smtClean="0">
                <a:solidFill>
                  <a:srgbClr val="07070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2000" b="1" dirty="0" smtClean="0">
                <a:solidFill>
                  <a:srgbClr val="07070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月</a:t>
            </a:r>
            <a:r>
              <a:rPr lang="en-US" altLang="zh-CN" sz="2000" b="1" dirty="0" smtClean="0">
                <a:solidFill>
                  <a:srgbClr val="07070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26</a:t>
            </a:r>
            <a:r>
              <a:rPr lang="zh-CN" altLang="en-US" sz="2000" b="1" dirty="0" smtClean="0">
                <a:solidFill>
                  <a:srgbClr val="070707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</a:t>
            </a:r>
            <a:endParaRPr lang="zh-CN" altLang="en-US" sz="2000" b="1" dirty="0" smtClean="0">
              <a:solidFill>
                <a:srgbClr val="070707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横卷形 5"/>
          <p:cNvSpPr/>
          <p:nvPr/>
        </p:nvSpPr>
        <p:spPr>
          <a:xfrm>
            <a:off x="1858645" y="935990"/>
            <a:ext cx="6565265" cy="941070"/>
          </a:xfrm>
          <a:prstGeom prst="horizontalScroll">
            <a:avLst/>
          </a:prstGeom>
          <a:solidFill>
            <a:srgbClr val="002060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34139" y="2846182"/>
            <a:ext cx="2332208" cy="2332205"/>
            <a:chOff x="2062258" y="2074790"/>
            <a:chExt cx="1722624" cy="1722622"/>
          </a:xfrm>
        </p:grpSpPr>
        <p:grpSp>
          <p:nvGrpSpPr>
            <p:cNvPr id="5" name="组合 4"/>
            <p:cNvGrpSpPr/>
            <p:nvPr/>
          </p:nvGrpSpPr>
          <p:grpSpPr>
            <a:xfrm>
              <a:off x="2062258" y="2074790"/>
              <a:ext cx="1722624" cy="1722622"/>
              <a:chOff x="2108908" y="2459683"/>
              <a:chExt cx="1508607" cy="1508607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2160264" y="2511039"/>
                <a:ext cx="1405896" cy="1405896"/>
                <a:chOff x="2316474" y="2667249"/>
                <a:chExt cx="1093476" cy="1093476"/>
              </a:xfrm>
            </p:grpSpPr>
            <p:sp>
              <p:nvSpPr>
                <p:cNvPr id="9" name="椭圆 8"/>
                <p:cNvSpPr/>
                <p:nvPr/>
              </p:nvSpPr>
              <p:spPr>
                <a:xfrm>
                  <a:off x="2433575" y="2784350"/>
                  <a:ext cx="859274" cy="85927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  <p:sp>
              <p:nvSpPr>
                <p:cNvPr id="10" name="椭圆 9"/>
                <p:cNvSpPr/>
                <p:nvPr/>
              </p:nvSpPr>
              <p:spPr>
                <a:xfrm>
                  <a:off x="2316474" y="2667249"/>
                  <a:ext cx="1093476" cy="1093476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</p:grpSp>
          <p:sp>
            <p:nvSpPr>
              <p:cNvPr id="8" name="空心弧 7"/>
              <p:cNvSpPr/>
              <p:nvPr/>
            </p:nvSpPr>
            <p:spPr>
              <a:xfrm>
                <a:off x="2108908" y="2459683"/>
                <a:ext cx="1508607" cy="1508607"/>
              </a:xfrm>
              <a:prstGeom prst="blockArc">
                <a:avLst>
                  <a:gd name="adj1" fmla="val 16175902"/>
                  <a:gd name="adj2" fmla="val 19029334"/>
                  <a:gd name="adj3" fmla="val 6732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2" name="矩形 1"/>
            <p:cNvSpPr/>
            <p:nvPr/>
          </p:nvSpPr>
          <p:spPr>
            <a:xfrm>
              <a:off x="2345549" y="2590249"/>
              <a:ext cx="1203052" cy="794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sz="1600" dirty="0">
                  <a:latin typeface="+mn-ea"/>
                </a:rPr>
                <a:t>咳嗽、咳痰2周以上，应怀疑得了肺结核，要及时就诊。</a:t>
              </a:r>
              <a:endParaRPr lang="zh-CN" sz="1600" dirty="0">
                <a:latin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07030" y="2509520"/>
            <a:ext cx="3249930" cy="3249930"/>
            <a:chOff x="5561108" y="2074790"/>
            <a:chExt cx="1722624" cy="1722622"/>
          </a:xfrm>
        </p:grpSpPr>
        <p:grpSp>
          <p:nvGrpSpPr>
            <p:cNvPr id="13" name="组合 12"/>
            <p:cNvGrpSpPr/>
            <p:nvPr/>
          </p:nvGrpSpPr>
          <p:grpSpPr>
            <a:xfrm>
              <a:off x="5561108" y="2074790"/>
              <a:ext cx="1722624" cy="1722622"/>
              <a:chOff x="2108908" y="2459683"/>
              <a:chExt cx="1508607" cy="1508607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2160264" y="2511039"/>
                <a:ext cx="1405896" cy="1405896"/>
                <a:chOff x="2316474" y="2667249"/>
                <a:chExt cx="1093476" cy="1093476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433575" y="2784350"/>
                  <a:ext cx="859274" cy="85927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2316474" y="2667249"/>
                  <a:ext cx="1093476" cy="1093476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</p:grpSp>
          <p:sp>
            <p:nvSpPr>
              <p:cNvPr id="16" name="空心弧 15"/>
              <p:cNvSpPr/>
              <p:nvPr/>
            </p:nvSpPr>
            <p:spPr>
              <a:xfrm>
                <a:off x="2108908" y="2459683"/>
                <a:ext cx="1508607" cy="1508607"/>
              </a:xfrm>
              <a:prstGeom prst="blockArc">
                <a:avLst>
                  <a:gd name="adj1" fmla="val 16175902"/>
                  <a:gd name="adj2" fmla="val 19029334"/>
                  <a:gd name="adj3" fmla="val 6732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5888620" y="2520606"/>
              <a:ext cx="1067503" cy="8640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latin typeface="+mn-ea"/>
                </a:rPr>
                <a:t>应及时到当地</a:t>
              </a:r>
              <a:r>
                <a:rPr lang="zh-CN" altLang="en-US" b="1" dirty="0">
                  <a:solidFill>
                    <a:srgbClr val="FF0000"/>
                  </a:solidFill>
                  <a:latin typeface="+mn-ea"/>
                </a:rPr>
                <a:t>结核</a:t>
              </a:r>
              <a:endParaRPr lang="zh-CN" altLang="en-US" b="1" dirty="0">
                <a:solidFill>
                  <a:srgbClr val="FF0000"/>
                </a:solidFill>
                <a:latin typeface="+mn-ea"/>
              </a:endParaRPr>
            </a:p>
            <a:p>
              <a:pPr algn="ctr"/>
              <a:r>
                <a:rPr lang="zh-CN" altLang="en-US" b="1" dirty="0">
                  <a:solidFill>
                    <a:srgbClr val="FF0000"/>
                  </a:solidFill>
                  <a:latin typeface="+mn-ea"/>
                </a:rPr>
                <a:t>病定点医疗机构</a:t>
              </a:r>
              <a:r>
                <a:rPr lang="zh-CN" altLang="en-US" sz="1600" dirty="0">
                  <a:latin typeface="+mn-ea"/>
                </a:rPr>
                <a:t>（疾控中心/医院）就诊，我区各市、县（区）、均设有结核病定点医疗机构。</a:t>
              </a:r>
              <a:endParaRPr lang="zh-CN" altLang="en-US" sz="1600" dirty="0">
                <a:latin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00822" y="2898772"/>
            <a:ext cx="2332208" cy="2332205"/>
            <a:chOff x="9059958" y="2074790"/>
            <a:chExt cx="1722624" cy="1722622"/>
          </a:xfrm>
        </p:grpSpPr>
        <p:grpSp>
          <p:nvGrpSpPr>
            <p:cNvPr id="21" name="组合 20"/>
            <p:cNvGrpSpPr/>
            <p:nvPr/>
          </p:nvGrpSpPr>
          <p:grpSpPr>
            <a:xfrm>
              <a:off x="9059958" y="2074790"/>
              <a:ext cx="1722624" cy="1722622"/>
              <a:chOff x="2108908" y="2459683"/>
              <a:chExt cx="1508607" cy="1508607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2160264" y="2511039"/>
                <a:ext cx="1405896" cy="1405896"/>
                <a:chOff x="2316474" y="2667249"/>
                <a:chExt cx="1093476" cy="1093476"/>
              </a:xfrm>
            </p:grpSpPr>
            <p:sp>
              <p:nvSpPr>
                <p:cNvPr id="25" name="椭圆 24"/>
                <p:cNvSpPr/>
                <p:nvPr/>
              </p:nvSpPr>
              <p:spPr>
                <a:xfrm>
                  <a:off x="2433575" y="2784350"/>
                  <a:ext cx="859274" cy="859274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316474" y="2667249"/>
                  <a:ext cx="1093476" cy="1093476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字魂59号-创粗黑" panose="00000500000000000000" pitchFamily="2" charset="-122"/>
                    <a:ea typeface="字魂59号-创粗黑" panose="00000500000000000000" pitchFamily="2" charset="-122"/>
                    <a:sym typeface="字魂59号-创粗黑" panose="00000500000000000000" pitchFamily="2" charset="-122"/>
                  </a:endParaRPr>
                </a:p>
              </p:txBody>
            </p:sp>
          </p:grpSp>
          <p:sp>
            <p:nvSpPr>
              <p:cNvPr id="24" name="空心弧 23"/>
              <p:cNvSpPr/>
              <p:nvPr/>
            </p:nvSpPr>
            <p:spPr>
              <a:xfrm>
                <a:off x="2108908" y="2459683"/>
                <a:ext cx="1508607" cy="1508607"/>
              </a:xfrm>
              <a:prstGeom prst="blockArc">
                <a:avLst>
                  <a:gd name="adj1" fmla="val 16175902"/>
                  <a:gd name="adj2" fmla="val 19029334"/>
                  <a:gd name="adj3" fmla="val 6732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字魂59号-创粗黑" panose="00000500000000000000" pitchFamily="2" charset="-122"/>
                </a:endParaRPr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9290647" y="2721329"/>
              <a:ext cx="1261507" cy="4310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latin typeface="+mn-ea"/>
                </a:rPr>
                <a:t>本地结核病定点医疗机构是...... </a:t>
              </a:r>
              <a:endParaRPr lang="zh-CN" altLang="en-US" sz="1600" dirty="0">
                <a:latin typeface="+mn-ea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316480" y="1145540"/>
            <a:ext cx="4805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师生怀疑得了肺结核怎么办？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横卷形 5"/>
          <p:cNvSpPr/>
          <p:nvPr/>
        </p:nvSpPr>
        <p:spPr>
          <a:xfrm>
            <a:off x="1934210" y="558165"/>
            <a:ext cx="6565265" cy="941070"/>
          </a:xfrm>
          <a:prstGeom prst="horizontalScroll">
            <a:avLst/>
          </a:prstGeom>
          <a:solidFill>
            <a:srgbClr val="002060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85165" y="4005580"/>
            <a:ext cx="4895215" cy="36576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圆角矩形 10"/>
          <p:cNvSpPr/>
          <p:nvPr/>
        </p:nvSpPr>
        <p:spPr>
          <a:xfrm>
            <a:off x="647065" y="4568190"/>
            <a:ext cx="4953000" cy="574675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742711" y="4563741"/>
            <a:ext cx="4837985" cy="409856"/>
          </a:xfrm>
        </p:spPr>
        <p:txBody>
          <a:bodyPr>
            <a:noAutofit/>
          </a:bodyPr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anose="05000000000000000000" pitchFamily="2" charset="2"/>
              <a:buChar char="n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anose="05000000000000000000" pitchFamily="2" charset="2"/>
              <a:buChar char="n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anose="05000000000000000000" pitchFamily="2" charset="2"/>
              <a:buChar char="n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0">
              <a:lnSpc>
                <a:spcPct val="100000"/>
              </a:lnSpc>
              <a:spcBef>
                <a:spcPts val="0"/>
              </a:spcBef>
              <a:buNone/>
            </a:pPr>
            <a:r>
              <a:rPr sz="1600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规范全程治疗，绝大多数患者可以治愈，还可避免传染他人。</a:t>
            </a:r>
            <a:endParaRPr sz="1600" dirty="0" smtClean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7" name="内容占位符 7" descr="h4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97575" y="1924050"/>
            <a:ext cx="2625090" cy="43434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85165" y="3343910"/>
            <a:ext cx="4894580" cy="40513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788035" y="3258820"/>
            <a:ext cx="45974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接受当地结核病防治机构的随访管理。</a:t>
            </a:r>
            <a:endParaRPr lang="zh-CN" altLang="en-US" sz="1600" dirty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28601" y="4033275"/>
            <a:ext cx="4988733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正规治疗必须至少有6～8个月的疗程。</a:t>
            </a:r>
            <a:endParaRPr lang="zh-CN" altLang="en-US" sz="1600" dirty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52780" y="2047875"/>
            <a:ext cx="4953000" cy="1059815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832485" y="2162810"/>
            <a:ext cx="459740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肺结核治疗有五大原则：早期治疗、规律治疗、全程治疗、适量药物治疗、联合方案治疗，整个的治疗方案分为强化和巩固两个阶段。</a:t>
            </a:r>
            <a:endParaRPr lang="zh-CN" altLang="en-US" sz="1600" dirty="0">
              <a:solidFill>
                <a:schemeClr val="bg1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80285" y="767715"/>
            <a:ext cx="5161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师生得了肺结核如何规范治疗？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3" grpId="0" build="p"/>
      <p:bldP spid="5" grpId="0" bldLvl="0" animBg="1"/>
      <p:bldP spid="2" grpId="0"/>
      <p:bldP spid="8" grpId="0"/>
      <p:bldP spid="4" grpId="0" bldLvl="0" animBg="1"/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işlîḍê"/>
          <p:cNvGrpSpPr/>
          <p:nvPr/>
        </p:nvGrpSpPr>
        <p:grpSpPr>
          <a:xfrm>
            <a:off x="3825240" y="1734820"/>
            <a:ext cx="1742440" cy="1742440"/>
            <a:chOff x="7128853" y="3253330"/>
            <a:chExt cx="1318670" cy="1318670"/>
          </a:xfrm>
        </p:grpSpPr>
        <p:sp>
          <p:nvSpPr>
            <p:cNvPr id="13" name="íşliďê"/>
            <p:cNvSpPr/>
            <p:nvPr/>
          </p:nvSpPr>
          <p:spPr bwMode="auto">
            <a:xfrm>
              <a:off x="7128853" y="3253330"/>
              <a:ext cx="1318670" cy="131867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4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íṡḻidè"/>
            <p:cNvSpPr/>
            <p:nvPr/>
          </p:nvSpPr>
          <p:spPr bwMode="auto">
            <a:xfrm>
              <a:off x="7212456" y="3336933"/>
              <a:ext cx="1151862" cy="1151861"/>
            </a:xfrm>
            <a:prstGeom prst="ellipse">
              <a:avLst/>
            </a:prstGeom>
            <a:solidFill>
              <a:srgbClr val="00B0F0"/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横卷形 5"/>
          <p:cNvSpPr/>
          <p:nvPr/>
        </p:nvSpPr>
        <p:spPr>
          <a:xfrm>
            <a:off x="1934210" y="558165"/>
            <a:ext cx="6565265" cy="941070"/>
          </a:xfrm>
          <a:prstGeom prst="horizontalScroll">
            <a:avLst/>
          </a:prstGeom>
          <a:solidFill>
            <a:srgbClr val="002060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46" name="标题 6145"/>
          <p:cNvSpPr>
            <a:spLocks noGrp="1" noRot="1"/>
          </p:cNvSpPr>
          <p:nvPr>
            <p:ph type="title"/>
          </p:nvPr>
        </p:nvSpPr>
        <p:spPr>
          <a:xfrm>
            <a:off x="2054860" y="687705"/>
            <a:ext cx="6445250" cy="681355"/>
          </a:xfrm>
        </p:spPr>
        <p:txBody>
          <a:bodyPr anchor="ctr"/>
          <a:lstStyle/>
          <a:p>
            <a:r>
              <a:rPr lang="zh-CN" altLang="en-US" sz="3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肺结核治疗期间注意事项</a:t>
            </a:r>
            <a:endParaRPr lang="zh-CN" altLang="en-US" sz="3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işlîḍê"/>
          <p:cNvGrpSpPr/>
          <p:nvPr/>
        </p:nvGrpSpPr>
        <p:grpSpPr>
          <a:xfrm>
            <a:off x="3090303" y="3856094"/>
            <a:ext cx="1171857" cy="1171858"/>
            <a:chOff x="7128853" y="3253330"/>
            <a:chExt cx="1318670" cy="1318670"/>
          </a:xfrm>
        </p:grpSpPr>
        <p:sp>
          <p:nvSpPr>
            <p:cNvPr id="59" name="íşliďê"/>
            <p:cNvSpPr/>
            <p:nvPr/>
          </p:nvSpPr>
          <p:spPr bwMode="auto">
            <a:xfrm>
              <a:off x="7128853" y="3253330"/>
              <a:ext cx="1318670" cy="131867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4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0" name="íṡḻidè"/>
            <p:cNvSpPr/>
            <p:nvPr/>
          </p:nvSpPr>
          <p:spPr bwMode="auto">
            <a:xfrm>
              <a:off x="7212124" y="3336601"/>
              <a:ext cx="1152128" cy="1152128"/>
            </a:xfrm>
            <a:prstGeom prst="ellipse">
              <a:avLst/>
            </a:prstGeom>
            <a:solidFill>
              <a:srgbClr val="00B0F0"/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  <a:endParaRPr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îṡľïḍe"/>
          <p:cNvGrpSpPr/>
          <p:nvPr/>
        </p:nvGrpSpPr>
        <p:grpSpPr>
          <a:xfrm>
            <a:off x="1391459" y="3283959"/>
            <a:ext cx="1171857" cy="1171858"/>
            <a:chOff x="3744477" y="3253330"/>
            <a:chExt cx="1318670" cy="1318670"/>
          </a:xfrm>
        </p:grpSpPr>
        <p:sp>
          <p:nvSpPr>
            <p:cNvPr id="28" name="îśľíḍe"/>
            <p:cNvSpPr/>
            <p:nvPr/>
          </p:nvSpPr>
          <p:spPr bwMode="auto">
            <a:xfrm>
              <a:off x="3744477" y="3253330"/>
              <a:ext cx="1318670" cy="131867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4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íṡlïďê"/>
            <p:cNvSpPr/>
            <p:nvPr/>
          </p:nvSpPr>
          <p:spPr bwMode="auto">
            <a:xfrm>
              <a:off x="3827748" y="3336601"/>
              <a:ext cx="1152128" cy="1152128"/>
            </a:xfrm>
            <a:prstGeom prst="ellipse">
              <a:avLst/>
            </a:prstGeom>
            <a:solidFill>
              <a:schemeClr val="accent2"/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  <a:endParaRPr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îSḻiḑè"/>
          <p:cNvGrpSpPr/>
          <p:nvPr/>
        </p:nvGrpSpPr>
        <p:grpSpPr>
          <a:xfrm>
            <a:off x="539028" y="1734712"/>
            <a:ext cx="1171857" cy="1171858"/>
            <a:chOff x="1606951" y="1753653"/>
            <a:chExt cx="1318670" cy="1318670"/>
          </a:xfrm>
        </p:grpSpPr>
        <p:sp>
          <p:nvSpPr>
            <p:cNvPr id="25" name="íŝļîḑè"/>
            <p:cNvSpPr/>
            <p:nvPr/>
          </p:nvSpPr>
          <p:spPr bwMode="auto">
            <a:xfrm>
              <a:off x="1606951" y="1753653"/>
              <a:ext cx="1318670" cy="131867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4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íṥ1iḑê"/>
            <p:cNvSpPr/>
            <p:nvPr/>
          </p:nvSpPr>
          <p:spPr bwMode="auto">
            <a:xfrm>
              <a:off x="1690222" y="1836924"/>
              <a:ext cx="1152128" cy="1152128"/>
            </a:xfrm>
            <a:prstGeom prst="ellipse">
              <a:avLst/>
            </a:prstGeom>
            <a:solidFill>
              <a:srgbClr val="273E4B"/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r>
                <a:rPr lang="en-US" altLang="zh-CN" sz="4800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  <a:endParaRPr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iśḻiḓé"/>
          <p:cNvSpPr/>
          <p:nvPr/>
        </p:nvSpPr>
        <p:spPr bwMode="auto">
          <a:xfrm>
            <a:off x="4740290" y="3856247"/>
            <a:ext cx="1171857" cy="117185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 cmpd="sng">
            <a:solidFill>
              <a:srgbClr val="273E4B"/>
            </a:solidFill>
            <a:prstDash val="solid"/>
            <a:rou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1" name="iṡlïḋe"/>
          <p:cNvSpPr/>
          <p:nvPr/>
        </p:nvSpPr>
        <p:spPr bwMode="auto">
          <a:xfrm>
            <a:off x="4813655" y="3930247"/>
            <a:ext cx="1023857" cy="1023858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19050">
            <a:noFill/>
            <a:round/>
          </a:ln>
        </p:spPr>
        <p:txBody>
          <a:bodyPr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sz="4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7685" y="1993265"/>
            <a:ext cx="1050290" cy="655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2200"/>
              </a:lnSpc>
            </a:pPr>
            <a:r>
              <a:rPr lang="zh-CN" altLang="en-US" sz="1600" dirty="0" smtClean="0"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按时服药，及时复诊。</a:t>
            </a:r>
            <a:endParaRPr lang="zh-CN" altLang="en-US" sz="1600" dirty="0" smtClean="0"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47975" y="5163820"/>
            <a:ext cx="1655445" cy="937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2200"/>
              </a:lnSpc>
            </a:pPr>
            <a:r>
              <a:rPr lang="zh-CN" sz="1600" dirty="0" smtClean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不随地吐痰，咳嗽、打喷嚏掩口鼻，戴口罩。</a:t>
            </a:r>
            <a:endParaRPr lang="zh-CN" sz="1600" dirty="0" smtClean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6960" y="5163820"/>
            <a:ext cx="1428115" cy="937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2200"/>
              </a:lnSpc>
            </a:pPr>
            <a:r>
              <a:rPr lang="zh-CN" altLang="zh-CN" sz="1600" dirty="0" smtClean="0">
                <a:uFillTx/>
                <a:latin typeface="微软雅黑" panose="020B0503020204020204" charset="-122"/>
                <a:ea typeface="微软雅黑" panose="020B0503020204020204" charset="-122"/>
                <a:sym typeface="仿宋_GB2312" panose="02010609030101010101" pitchFamily="49" charset="-122"/>
              </a:rPr>
              <a:t>注意休息，生活规律，避免劳累。</a:t>
            </a:r>
            <a:endParaRPr lang="zh-CN" altLang="zh-CN" sz="1600" dirty="0" smtClean="0">
              <a:uFillTx/>
              <a:latin typeface="微软雅黑" panose="020B0503020204020204" charset="-122"/>
              <a:ea typeface="微软雅黑" panose="020B0503020204020204" charset="-122"/>
              <a:sym typeface="仿宋_GB2312" panose="0201060903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90005" y="4455795"/>
            <a:ext cx="1771015" cy="655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2200"/>
              </a:lnSpc>
            </a:pPr>
            <a:r>
              <a:rPr lang="zh-CN" altLang="en-US" sz="1600" dirty="0" smtClean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合理饮食，加强营养有助于康复。</a:t>
            </a:r>
            <a:endParaRPr lang="zh-CN" altLang="en-US" sz="1600" dirty="0" smtClean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13485" y="4455795"/>
            <a:ext cx="1447165" cy="937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2200"/>
              </a:lnSpc>
            </a:pPr>
            <a:r>
              <a:rPr lang="zh-CN" altLang="en-US" sz="1600" dirty="0" smtClean="0"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居家治疗尽量与他人分室居住，保持通风。</a:t>
            </a:r>
            <a:endParaRPr lang="zh-CN" altLang="en-US" sz="1600" dirty="0" smtClean="0"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65800" y="1612265"/>
            <a:ext cx="1625600" cy="12198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2200"/>
              </a:lnSpc>
            </a:pPr>
            <a:r>
              <a:rPr lang="zh-CN" altLang="en-US" sz="1600" dirty="0" smtClean="0"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结核病患者自己要树立信心，遵照医嘱坚持全程规则治疗。</a:t>
            </a:r>
            <a:endParaRPr lang="zh-CN" altLang="en-US" sz="1600" dirty="0" smtClean="0"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16" name="işlîḍê"/>
          <p:cNvGrpSpPr/>
          <p:nvPr/>
        </p:nvGrpSpPr>
        <p:grpSpPr>
          <a:xfrm>
            <a:off x="6389763" y="3063614"/>
            <a:ext cx="1171857" cy="1171858"/>
            <a:chOff x="6498616" y="3471269"/>
            <a:chExt cx="1318670" cy="1318670"/>
          </a:xfrm>
        </p:grpSpPr>
        <p:sp>
          <p:nvSpPr>
            <p:cNvPr id="17" name="íşliďê"/>
            <p:cNvSpPr/>
            <p:nvPr/>
          </p:nvSpPr>
          <p:spPr bwMode="auto">
            <a:xfrm>
              <a:off x="6498616" y="3471269"/>
              <a:ext cx="1318670" cy="131867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4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íṡḻidè"/>
            <p:cNvSpPr/>
            <p:nvPr/>
          </p:nvSpPr>
          <p:spPr bwMode="auto">
            <a:xfrm>
              <a:off x="6581887" y="3554540"/>
              <a:ext cx="1152128" cy="1152128"/>
            </a:xfrm>
            <a:prstGeom prst="ellipse">
              <a:avLst/>
            </a:prstGeom>
            <a:solidFill>
              <a:srgbClr val="0070C0"/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  <a:endParaRPr 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işlîḍê"/>
          <p:cNvGrpSpPr/>
          <p:nvPr/>
        </p:nvGrpSpPr>
        <p:grpSpPr>
          <a:xfrm>
            <a:off x="7487043" y="1576444"/>
            <a:ext cx="1171857" cy="1171858"/>
            <a:chOff x="9478308" y="-260845"/>
            <a:chExt cx="1318670" cy="1318670"/>
          </a:xfrm>
        </p:grpSpPr>
        <p:sp>
          <p:nvSpPr>
            <p:cNvPr id="21" name="íşliďê"/>
            <p:cNvSpPr/>
            <p:nvPr/>
          </p:nvSpPr>
          <p:spPr bwMode="auto">
            <a:xfrm>
              <a:off x="9478308" y="-260845"/>
              <a:ext cx="1318670" cy="1318670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 sz="4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íṡḻidè"/>
            <p:cNvSpPr/>
            <p:nvPr/>
          </p:nvSpPr>
          <p:spPr bwMode="auto">
            <a:xfrm>
              <a:off x="9561579" y="-177574"/>
              <a:ext cx="1152128" cy="1152128"/>
            </a:xfrm>
            <a:prstGeom prst="ellipse">
              <a:avLst/>
            </a:prstGeom>
            <a:solidFill>
              <a:srgbClr val="00B0F0"/>
            </a:solidFill>
            <a:ln w="28575" cmpd="sng">
              <a:solidFill>
                <a:srgbClr val="273E4B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r>
                <a:rPr lang="en-US" sz="4800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  <a:endParaRPr lang="en-US" sz="4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331595" y="2853055"/>
            <a:ext cx="360045" cy="50419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489200" y="4161155"/>
            <a:ext cx="642620" cy="13208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endCxn id="70" idx="2"/>
          </p:cNvCxnSpPr>
          <p:nvPr/>
        </p:nvCxnSpPr>
        <p:spPr>
          <a:xfrm flipV="1">
            <a:off x="4251325" y="4442460"/>
            <a:ext cx="488950" cy="1397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867400" y="4050030"/>
            <a:ext cx="694055" cy="21717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7467600" y="2708910"/>
            <a:ext cx="416560" cy="567690"/>
          </a:xfrm>
          <a:prstGeom prst="line">
            <a:avLst/>
          </a:prstGeom>
          <a:ln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109720" y="2346960"/>
            <a:ext cx="11728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>
                <a:solidFill>
                  <a:schemeClr val="bg1"/>
                </a:solidFill>
              </a:rPr>
              <a:t>按要求隔离治疗！</a:t>
            </a:r>
            <a:endParaRPr lang="zh-CN" altLang="en-US" b="1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146" grpId="0"/>
      <p:bldP spid="70" grpId="0" bldLvl="0" animBg="1"/>
      <p:bldP spid="71" grpId="0" bldLvl="0" animBg="1"/>
      <p:bldP spid="4" grpId="0"/>
      <p:bldP spid="5" grpId="0"/>
      <p:bldP spid="8" grpId="0"/>
      <p:bldP spid="10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49"/>
          <p:cNvGrpSpPr/>
          <p:nvPr/>
        </p:nvGrpSpPr>
        <p:grpSpPr>
          <a:xfrm>
            <a:off x="1465580" y="749300"/>
            <a:ext cx="867410" cy="882650"/>
            <a:chOff x="471707" y="1675770"/>
            <a:chExt cx="2158455" cy="2196000"/>
          </a:xfrm>
          <a:solidFill>
            <a:srgbClr val="273E4B"/>
          </a:solidFill>
        </p:grpSpPr>
        <p:grpSp>
          <p:nvGrpSpPr>
            <p:cNvPr id="29" name="组合 50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55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0" name="组合 51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53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933"/>
              <p:cNvSpPr/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1" name="标题 30"/>
          <p:cNvSpPr>
            <a:spLocks noGrp="1"/>
          </p:cNvSpPr>
          <p:nvPr/>
        </p:nvSpPr>
        <p:spPr>
          <a:xfrm>
            <a:off x="2660650" y="657225"/>
            <a:ext cx="5083810" cy="71945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 panose="020B0603020202020204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sz="343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广西学校结核病新生入学结核病筛查</a:t>
            </a:r>
            <a:endParaRPr sz="343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2407285" y="749300"/>
            <a:ext cx="5693410" cy="720090"/>
            <a:chOff x="2940050" y="2132898"/>
            <a:chExt cx="2202744" cy="314202"/>
          </a:xfrm>
        </p:grpSpPr>
        <p:sp>
          <p:nvSpPr>
            <p:cNvPr id="3" name="圆角矩形 2"/>
            <p:cNvSpPr/>
            <p:nvPr/>
          </p:nvSpPr>
          <p:spPr>
            <a:xfrm>
              <a:off x="2940050" y="2132898"/>
              <a:ext cx="2202744" cy="314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2940050" y="2132898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273E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797175" y="848360"/>
            <a:ext cx="4810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总结归纳    核心信息</a:t>
            </a:r>
            <a:endParaRPr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15" y="1734820"/>
            <a:ext cx="5394960" cy="400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49"/>
          <p:cNvGrpSpPr/>
          <p:nvPr/>
        </p:nvGrpSpPr>
        <p:grpSpPr>
          <a:xfrm>
            <a:off x="1465580" y="749300"/>
            <a:ext cx="867410" cy="882650"/>
            <a:chOff x="471707" y="1675770"/>
            <a:chExt cx="2158455" cy="2196000"/>
          </a:xfrm>
          <a:solidFill>
            <a:srgbClr val="273E4B"/>
          </a:solidFill>
        </p:grpSpPr>
        <p:grpSp>
          <p:nvGrpSpPr>
            <p:cNvPr id="29" name="组合 50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55" name="Freeform 288"/>
              <p:cNvSpPr/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7" name="Freeform 291"/>
              <p:cNvSpPr/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0" name="组合 51"/>
            <p:cNvGrpSpPr>
              <a:grpSpLocks noChangeAspect="1"/>
            </p:cNvGrpSpPr>
            <p:nvPr/>
          </p:nvGrpSpPr>
          <p:grpSpPr>
            <a:xfrm>
              <a:off x="1735995" y="2108076"/>
              <a:ext cx="462003" cy="468000"/>
              <a:chOff x="2665061" y="4979202"/>
              <a:chExt cx="284308" cy="288000"/>
            </a:xfrm>
            <a:grpFill/>
          </p:grpSpPr>
          <p:sp>
            <p:nvSpPr>
              <p:cNvPr id="53" name="Freeform 932"/>
              <p:cNvSpPr>
                <a:spLocks noEditPoints="1"/>
              </p:cNvSpPr>
              <p:nvPr/>
            </p:nvSpPr>
            <p:spPr bwMode="auto">
              <a:xfrm>
                <a:off x="2665061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Freeform 933"/>
              <p:cNvSpPr/>
              <p:nvPr/>
            </p:nvSpPr>
            <p:spPr bwMode="auto">
              <a:xfrm>
                <a:off x="2697060" y="5013664"/>
                <a:ext cx="220308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535" dirty="0"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1" name="标题 30"/>
          <p:cNvSpPr>
            <a:spLocks noGrp="1"/>
          </p:cNvSpPr>
          <p:nvPr/>
        </p:nvSpPr>
        <p:spPr>
          <a:xfrm>
            <a:off x="2660650" y="657225"/>
            <a:ext cx="5083810" cy="71945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Trebuchet MS" panose="020B0603020202020204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sz="343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广西学校结核病新生入学结核病筛查</a:t>
            </a:r>
            <a:endParaRPr sz="343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2" name="组合 20"/>
          <p:cNvGrpSpPr/>
          <p:nvPr/>
        </p:nvGrpSpPr>
        <p:grpSpPr>
          <a:xfrm>
            <a:off x="2407285" y="749300"/>
            <a:ext cx="5693410" cy="720090"/>
            <a:chOff x="2940050" y="2132898"/>
            <a:chExt cx="2202744" cy="314202"/>
          </a:xfrm>
        </p:grpSpPr>
        <p:sp>
          <p:nvSpPr>
            <p:cNvPr id="3" name="圆角矩形 2"/>
            <p:cNvSpPr/>
            <p:nvPr/>
          </p:nvSpPr>
          <p:spPr>
            <a:xfrm>
              <a:off x="2940050" y="2132898"/>
              <a:ext cx="2202744" cy="314202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2940050" y="2132898"/>
              <a:ext cx="2108200" cy="314202"/>
            </a:xfrm>
            <a:prstGeom prst="roundRect">
              <a:avLst>
                <a:gd name="adj" fmla="val 50000"/>
              </a:avLst>
            </a:prstGeom>
            <a:solidFill>
              <a:srgbClr val="273E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535" dirty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797175" y="854710"/>
            <a:ext cx="48101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sz="2800" b="1" dirty="0" smtClean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总结归纳    核心信息</a:t>
            </a:r>
            <a:endParaRPr sz="2800" b="1" dirty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800" y="1554480"/>
            <a:ext cx="5868035" cy="43554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925" y="2432685"/>
            <a:ext cx="1836420" cy="18218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1925" y="4254500"/>
            <a:ext cx="1836420" cy="1350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2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6510" y="1691640"/>
            <a:ext cx="9171305" cy="5158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51865" y="2169160"/>
            <a:ext cx="764984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lang="en-US" altLang="zh-CN" sz="36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sz="3600" b="1" dirty="0" smtClean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让我们一起努力，</a:t>
            </a:r>
            <a:r>
              <a:rPr lang="zh-CN" altLang="en-US" sz="3600" b="1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共同构筑无结核病的和谐校园让学生呼吸更健康</a:t>
            </a:r>
            <a:endParaRPr lang="zh-CN" altLang="en-US" sz="3600" b="1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横卷形 5"/>
          <p:cNvSpPr/>
          <p:nvPr/>
        </p:nvSpPr>
        <p:spPr>
          <a:xfrm>
            <a:off x="1993265" y="634365"/>
            <a:ext cx="6565265" cy="941070"/>
          </a:xfrm>
          <a:prstGeom prst="horizontalScroll">
            <a:avLst/>
          </a:prstGeom>
          <a:solidFill>
            <a:srgbClr val="002060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866455" y="1698070"/>
            <a:ext cx="7508078" cy="0"/>
          </a:xfrm>
          <a:prstGeom prst="line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2" name="矩形 1"/>
          <p:cNvSpPr/>
          <p:nvPr/>
        </p:nvSpPr>
        <p:spPr>
          <a:xfrm>
            <a:off x="2404455" y="6307976"/>
            <a:ext cx="34975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400" b="1" i="1" dirty="0">
                <a:solidFill>
                  <a:srgbClr val="002060"/>
                </a:solidFill>
                <a:latin typeface="Calibri" panose="020F0502020204030204" charset="0"/>
                <a:cs typeface="Arial" panose="020B0604020202020204" pitchFamily="34" charset="0"/>
              </a:rPr>
              <a:t>资料来源</a:t>
            </a:r>
            <a:r>
              <a:rPr lang="en-GB" altLang="en-US" sz="1400" b="1" i="1" dirty="0">
                <a:solidFill>
                  <a:srgbClr val="002060"/>
                </a:solidFill>
                <a:latin typeface="Calibri" panose="020F0502020204030204" charset="0"/>
                <a:cs typeface="Arial" panose="020B0604020202020204" pitchFamily="34" charset="0"/>
              </a:rPr>
              <a:t>: </a:t>
            </a:r>
            <a:r>
              <a:rPr lang="zh-CN" altLang="en-US" sz="1400" b="1" i="1" dirty="0">
                <a:solidFill>
                  <a:srgbClr val="002060"/>
                </a:solidFill>
                <a:latin typeface="Calibri" panose="020F0502020204030204" charset="0"/>
                <a:cs typeface="Arial" panose="020B0604020202020204" pitchFamily="34" charset="0"/>
              </a:rPr>
              <a:t>世卫组织</a:t>
            </a:r>
            <a:r>
              <a:rPr lang="en-US" altLang="zh-CN" sz="1400" b="1" i="1" dirty="0">
                <a:solidFill>
                  <a:srgbClr val="002060"/>
                </a:solidFill>
                <a:latin typeface="Calibri" panose="020F0502020204030204" charset="0"/>
                <a:cs typeface="Arial" panose="020B0604020202020204" pitchFamily="34" charset="0"/>
              </a:rPr>
              <a:t>2018</a:t>
            </a:r>
            <a:r>
              <a:rPr lang="zh-CN" altLang="en-US" sz="1400" b="1" i="1" dirty="0">
                <a:solidFill>
                  <a:srgbClr val="002060"/>
                </a:solidFill>
                <a:latin typeface="Calibri" panose="020F0502020204030204" charset="0"/>
                <a:cs typeface="Arial" panose="020B0604020202020204" pitchFamily="34" charset="0"/>
              </a:rPr>
              <a:t>年全球结核病报告</a:t>
            </a:r>
            <a:endParaRPr lang="en-US" altLang="zh-CN" sz="1400" b="1" i="1" dirty="0">
              <a:solidFill>
                <a:srgbClr val="002060"/>
              </a:solidFill>
              <a:latin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7205" y="3467100"/>
            <a:ext cx="791845" cy="2882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2016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09545" y="843915"/>
            <a:ext cx="4450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结核病发病率：国家和地区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0" name="图片 9" descr="QQ图片20200225171736"/>
          <p:cNvPicPr>
            <a:picLocks noChangeAspect="1"/>
          </p:cNvPicPr>
          <p:nvPr/>
        </p:nvPicPr>
        <p:blipFill>
          <a:blip r:embed="rId1"/>
          <a:srcRect l="9858" t="4834" r="714" b="4503"/>
          <a:stretch>
            <a:fillRect/>
          </a:stretch>
        </p:blipFill>
        <p:spPr>
          <a:xfrm>
            <a:off x="607695" y="1972310"/>
            <a:ext cx="4371975" cy="27870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967605" y="1697990"/>
            <a:ext cx="3590925" cy="3199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58495" lvl="1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1600" b="1" dirty="0">
                <a:latin typeface="微软雅黑" panose="020B0503020204020204" charset="-122"/>
                <a:ea typeface="微软雅黑" panose="020B0503020204020204" charset="-122"/>
              </a:rPr>
              <a:t>2018</a:t>
            </a:r>
            <a:r>
              <a:rPr lang="zh-CN" altLang="en-US" sz="1600" b="1" dirty="0">
                <a:latin typeface="微软雅黑" panose="020B0503020204020204" charset="-122"/>
                <a:ea typeface="微软雅黑" panose="020B0503020204020204" charset="-122"/>
              </a:rPr>
              <a:t>年</a:t>
            </a:r>
            <a:endParaRPr lang="en-US" altLang="zh-CN" sz="1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1031240" lvl="2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sz="1600" b="1" dirty="0">
                <a:latin typeface="微软雅黑" panose="020B0503020204020204" charset="-122"/>
                <a:ea typeface="微软雅黑" panose="020B0503020204020204" charset="-122"/>
              </a:rPr>
              <a:t>30个结核病高负担国家占全世界所有估算发病数的87%，其中8个国家占全球总数的2/3：</a:t>
            </a:r>
            <a:endParaRPr sz="16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1031240" lvl="2" indent="-285750"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sz="1600" b="1" dirty="0">
                <a:latin typeface="微软雅黑" panose="020B0503020204020204" charset="-122"/>
                <a:ea typeface="微软雅黑" panose="020B0503020204020204" charset="-122"/>
              </a:rPr>
              <a:t>印度（27%）、中国（9%</a:t>
            </a:r>
            <a:r>
              <a:rPr lang="zh-CN" sz="1600" b="1" dirty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en-US" sz="1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位居第二位</a:t>
            </a:r>
            <a:r>
              <a:rPr sz="1600" b="1" dirty="0">
                <a:latin typeface="微软雅黑" panose="020B0503020204020204" charset="-122"/>
                <a:ea typeface="微软雅黑" panose="020B0503020204020204" charset="-122"/>
              </a:rPr>
              <a:t>）、印度尼西亚（8%）、菲律宾（6%）、巴基斯坦（6%）、尼日利亚（4%）、孟加拉国（4%）和南非（3%）。</a:t>
            </a:r>
            <a:endParaRPr sz="16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36870" y="3471934"/>
            <a:ext cx="1939636" cy="1607856"/>
          </a:xfrm>
          <a:prstGeom prst="rect">
            <a:avLst/>
          </a:prstGeom>
          <a:solidFill>
            <a:srgbClr val="049AAB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7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广西每年有数万的新发病例！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68304" y="2462302"/>
            <a:ext cx="1939636" cy="1607856"/>
          </a:xfrm>
          <a:prstGeom prst="rect">
            <a:avLst/>
          </a:prstGeom>
          <a:solidFill>
            <a:srgbClr val="01304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7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广西是全国肺结核的高发的省、区之一！！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741583" y="1650119"/>
            <a:ext cx="1939636" cy="1607856"/>
          </a:xfrm>
          <a:prstGeom prst="rect">
            <a:avLst/>
          </a:prstGeom>
          <a:solidFill>
            <a:srgbClr val="049AAB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7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近几年广西的学生和老师肺结核病例数呈上升的趋势！！！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14953" y="1253262"/>
            <a:ext cx="1939636" cy="1607856"/>
          </a:xfrm>
          <a:prstGeom prst="rect">
            <a:avLst/>
          </a:prstGeom>
          <a:solidFill>
            <a:srgbClr val="01304C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72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3" rIns="91424" bIns="45713"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每年都有学校的聚集性疫情、突发公共卫生事件发生！！！！</a:t>
            </a:r>
            <a:endParaRPr lang="zh-CN" altLang="en-US" sz="16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 rot="21240000">
            <a:off x="2414905" y="4702175"/>
            <a:ext cx="61988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肺结核可能就在你的身边！！！！</a:t>
            </a:r>
            <a:endParaRPr lang="zh-CN" altLang="en-US" sz="3200" b="1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19" grpId="0" bldLvl="0" animBg="1"/>
      <p:bldP spid="22" grpId="0" bldLvl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横卷形 5"/>
          <p:cNvSpPr/>
          <p:nvPr/>
        </p:nvSpPr>
        <p:spPr>
          <a:xfrm>
            <a:off x="1917065" y="744855"/>
            <a:ext cx="6565265" cy="941070"/>
          </a:xfrm>
          <a:prstGeom prst="horizontalScroll">
            <a:avLst/>
          </a:prstGeom>
          <a:solidFill>
            <a:srgbClr val="002060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val 2"/>
          <p:cNvSpPr/>
          <p:nvPr/>
        </p:nvSpPr>
        <p:spPr>
          <a:xfrm>
            <a:off x="642303" y="3859920"/>
            <a:ext cx="531812" cy="531812"/>
          </a:xfrm>
          <a:prstGeom prst="ellipse">
            <a:avLst/>
          </a:prstGeom>
          <a:solidFill>
            <a:srgbClr val="00C3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en-US" altLang="zh-CN">
                <a:solidFill>
                  <a:srgbClr val="F2F2F2"/>
                </a:solidFill>
                <a:latin typeface="FontAwesome" pitchFamily="2" charset="0"/>
              </a:rPr>
              <a:t></a:t>
            </a:r>
            <a:endParaRPr lang="en-US" altLang="zh-CN">
              <a:solidFill>
                <a:srgbClr val="F2F2F2"/>
              </a:solidFill>
            </a:endParaRPr>
          </a:p>
        </p:txBody>
      </p:sp>
      <p:cxnSp>
        <p:nvCxnSpPr>
          <p:cNvPr id="4" name="Straight Connector 6"/>
          <p:cNvCxnSpPr/>
          <p:nvPr/>
        </p:nvCxnSpPr>
        <p:spPr>
          <a:xfrm>
            <a:off x="1174115" y="4126620"/>
            <a:ext cx="693738" cy="0"/>
          </a:xfrm>
          <a:prstGeom prst="line">
            <a:avLst/>
          </a:prstGeom>
          <a:ln w="38100">
            <a:solidFill>
              <a:srgbClr val="00C3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rc 8"/>
          <p:cNvSpPr/>
          <p:nvPr/>
        </p:nvSpPr>
        <p:spPr>
          <a:xfrm>
            <a:off x="1858328" y="3669420"/>
            <a:ext cx="914400" cy="914400"/>
          </a:xfrm>
          <a:prstGeom prst="arc">
            <a:avLst>
              <a:gd name="adj1" fmla="val 5443411"/>
              <a:gd name="adj2" fmla="val 10945048"/>
            </a:avLst>
          </a:prstGeom>
          <a:ln w="38100">
            <a:solidFill>
              <a:srgbClr val="00C3D9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Arc 19"/>
          <p:cNvSpPr/>
          <p:nvPr/>
        </p:nvSpPr>
        <p:spPr>
          <a:xfrm>
            <a:off x="1858328" y="3668150"/>
            <a:ext cx="914400" cy="914400"/>
          </a:xfrm>
          <a:prstGeom prst="arc">
            <a:avLst>
              <a:gd name="adj1" fmla="val 16383431"/>
              <a:gd name="adj2" fmla="val 21595007"/>
            </a:avLst>
          </a:prstGeom>
          <a:ln w="38100">
            <a:solidFill>
              <a:srgbClr val="0289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20"/>
          <p:cNvCxnSpPr/>
          <p:nvPr/>
        </p:nvCxnSpPr>
        <p:spPr>
          <a:xfrm>
            <a:off x="2336165" y="2951870"/>
            <a:ext cx="0" cy="730250"/>
          </a:xfrm>
          <a:prstGeom prst="line">
            <a:avLst/>
          </a:prstGeom>
          <a:ln w="38100">
            <a:solidFill>
              <a:srgbClr val="DE6E00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21"/>
          <p:cNvSpPr/>
          <p:nvPr/>
        </p:nvSpPr>
        <p:spPr>
          <a:xfrm>
            <a:off x="2071053" y="2326395"/>
            <a:ext cx="531812" cy="531812"/>
          </a:xfrm>
          <a:prstGeom prst="ellipse">
            <a:avLst/>
          </a:prstGeom>
          <a:solidFill>
            <a:srgbClr val="DE6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en-US" altLang="zh-CN" dirty="0">
                <a:solidFill>
                  <a:srgbClr val="F2F2F2"/>
                </a:solidFill>
                <a:latin typeface="FontAwesome" pitchFamily="2" charset="0"/>
              </a:rPr>
              <a:t></a:t>
            </a:r>
            <a:endParaRPr lang="en-US" altLang="zh-CN" dirty="0">
              <a:solidFill>
                <a:srgbClr val="F2F2F2"/>
              </a:solidFill>
            </a:endParaRPr>
          </a:p>
        </p:txBody>
      </p:sp>
      <p:cxnSp>
        <p:nvCxnSpPr>
          <p:cNvPr id="10" name="Straight Connector 22"/>
          <p:cNvCxnSpPr/>
          <p:nvPr/>
        </p:nvCxnSpPr>
        <p:spPr>
          <a:xfrm>
            <a:off x="2753678" y="4126620"/>
            <a:ext cx="695325" cy="0"/>
          </a:xfrm>
          <a:prstGeom prst="line">
            <a:avLst/>
          </a:prstGeom>
          <a:ln w="38100">
            <a:solidFill>
              <a:srgbClr val="0289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23"/>
          <p:cNvSpPr/>
          <p:nvPr/>
        </p:nvSpPr>
        <p:spPr>
          <a:xfrm>
            <a:off x="3456940" y="3864682"/>
            <a:ext cx="531813" cy="531813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en-US" altLang="zh-CN" dirty="0">
                <a:solidFill>
                  <a:srgbClr val="F2F2F2"/>
                </a:solidFill>
                <a:latin typeface="FontAwesome" pitchFamily="2" charset="0"/>
              </a:rPr>
              <a:t></a:t>
            </a:r>
            <a:endParaRPr lang="en-US" altLang="zh-CN" dirty="0">
              <a:solidFill>
                <a:srgbClr val="F2F2F2"/>
              </a:solidFill>
            </a:endParaRPr>
          </a:p>
        </p:txBody>
      </p:sp>
      <p:cxnSp>
        <p:nvCxnSpPr>
          <p:cNvPr id="42" name="Straight Connector 24"/>
          <p:cNvCxnSpPr/>
          <p:nvPr/>
        </p:nvCxnSpPr>
        <p:spPr>
          <a:xfrm>
            <a:off x="3977640" y="4126620"/>
            <a:ext cx="693738" cy="0"/>
          </a:xfrm>
          <a:prstGeom prst="line">
            <a:avLst/>
          </a:prstGeom>
          <a:ln w="38100">
            <a:solidFill>
              <a:srgbClr val="F3C3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Arc 25"/>
          <p:cNvSpPr/>
          <p:nvPr/>
        </p:nvSpPr>
        <p:spPr>
          <a:xfrm>
            <a:off x="4661853" y="3669420"/>
            <a:ext cx="914400" cy="914400"/>
          </a:xfrm>
          <a:prstGeom prst="arc">
            <a:avLst>
              <a:gd name="adj1" fmla="val 5443411"/>
              <a:gd name="adj2" fmla="val 10945048"/>
            </a:avLst>
          </a:prstGeom>
          <a:ln w="38100">
            <a:solidFill>
              <a:srgbClr val="F3C3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44" name="Straight Connector 26"/>
          <p:cNvCxnSpPr/>
          <p:nvPr/>
        </p:nvCxnSpPr>
        <p:spPr>
          <a:xfrm>
            <a:off x="5122228" y="4572707"/>
            <a:ext cx="0" cy="731838"/>
          </a:xfrm>
          <a:prstGeom prst="line">
            <a:avLst/>
          </a:prstGeom>
          <a:ln w="38100">
            <a:solidFill>
              <a:srgbClr val="F3C30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Oval 27"/>
          <p:cNvSpPr/>
          <p:nvPr/>
        </p:nvSpPr>
        <p:spPr>
          <a:xfrm>
            <a:off x="4852353" y="5393445"/>
            <a:ext cx="531812" cy="531812"/>
          </a:xfrm>
          <a:prstGeom prst="ellipse">
            <a:avLst/>
          </a:prstGeom>
          <a:solidFill>
            <a:srgbClr val="F3C3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en-US" altLang="zh-CN" dirty="0">
                <a:solidFill>
                  <a:srgbClr val="F2F2F2"/>
                </a:solidFill>
                <a:latin typeface="FontAwesome" pitchFamily="2" charset="0"/>
              </a:rPr>
              <a:t></a:t>
            </a:r>
            <a:endParaRPr lang="en-US" altLang="zh-CN" dirty="0">
              <a:solidFill>
                <a:srgbClr val="F2F2F2"/>
              </a:solidFill>
            </a:endParaRPr>
          </a:p>
        </p:txBody>
      </p:sp>
      <p:sp>
        <p:nvSpPr>
          <p:cNvPr id="46" name="Arc 28"/>
          <p:cNvSpPr/>
          <p:nvPr/>
        </p:nvSpPr>
        <p:spPr>
          <a:xfrm>
            <a:off x="4642803" y="3682120"/>
            <a:ext cx="914400" cy="914400"/>
          </a:xfrm>
          <a:prstGeom prst="arc">
            <a:avLst>
              <a:gd name="adj1" fmla="val 16383431"/>
              <a:gd name="adj2" fmla="val 21595007"/>
            </a:avLst>
          </a:prstGeom>
          <a:ln w="38100">
            <a:solidFill>
              <a:srgbClr val="E94E60"/>
            </a:solidFill>
            <a:prstDash val="sysDot"/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47" name="Straight Connector 31"/>
          <p:cNvCxnSpPr/>
          <p:nvPr/>
        </p:nvCxnSpPr>
        <p:spPr>
          <a:xfrm>
            <a:off x="5557203" y="4126620"/>
            <a:ext cx="695325" cy="0"/>
          </a:xfrm>
          <a:prstGeom prst="line">
            <a:avLst/>
          </a:prstGeom>
          <a:ln w="38100">
            <a:solidFill>
              <a:srgbClr val="E94E6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32"/>
          <p:cNvSpPr/>
          <p:nvPr/>
        </p:nvSpPr>
        <p:spPr>
          <a:xfrm>
            <a:off x="6260465" y="3864682"/>
            <a:ext cx="530225" cy="531813"/>
          </a:xfrm>
          <a:prstGeom prst="ellipse">
            <a:avLst/>
          </a:prstGeom>
          <a:solidFill>
            <a:srgbClr val="E94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en-US" altLang="zh-CN">
                <a:solidFill>
                  <a:srgbClr val="F2F2F2"/>
                </a:solidFill>
                <a:latin typeface="FontAwesome" pitchFamily="2" charset="0"/>
              </a:rPr>
              <a:t></a:t>
            </a:r>
            <a:endParaRPr lang="en-US" altLang="zh-CN">
              <a:solidFill>
                <a:srgbClr val="F2F2F2"/>
              </a:solidFill>
            </a:endParaRPr>
          </a:p>
        </p:txBody>
      </p:sp>
      <p:cxnSp>
        <p:nvCxnSpPr>
          <p:cNvPr id="49" name="Straight Connector 33"/>
          <p:cNvCxnSpPr/>
          <p:nvPr/>
        </p:nvCxnSpPr>
        <p:spPr>
          <a:xfrm>
            <a:off x="6785928" y="4126620"/>
            <a:ext cx="693737" cy="0"/>
          </a:xfrm>
          <a:prstGeom prst="line">
            <a:avLst/>
          </a:prstGeom>
          <a:ln w="38100">
            <a:solidFill>
              <a:srgbClr val="00C3D9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Arc 34"/>
          <p:cNvSpPr/>
          <p:nvPr/>
        </p:nvSpPr>
        <p:spPr>
          <a:xfrm>
            <a:off x="7479665" y="3669420"/>
            <a:ext cx="914400" cy="914400"/>
          </a:xfrm>
          <a:prstGeom prst="arc">
            <a:avLst>
              <a:gd name="adj1" fmla="val 5443411"/>
              <a:gd name="adj2" fmla="val 10945048"/>
            </a:avLst>
          </a:prstGeom>
          <a:ln w="38100">
            <a:solidFill>
              <a:srgbClr val="00C3D9"/>
            </a:solidFill>
            <a:prstDash val="sysDot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1" name="Arc 37"/>
          <p:cNvSpPr/>
          <p:nvPr/>
        </p:nvSpPr>
        <p:spPr>
          <a:xfrm>
            <a:off x="7479665" y="3657990"/>
            <a:ext cx="914400" cy="914400"/>
          </a:xfrm>
          <a:prstGeom prst="arc">
            <a:avLst>
              <a:gd name="adj1" fmla="val 16383431"/>
              <a:gd name="adj2" fmla="val 21595007"/>
            </a:avLst>
          </a:prstGeom>
          <a:ln w="38100">
            <a:solidFill>
              <a:srgbClr val="0289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52" name="Straight Connector 38"/>
          <p:cNvCxnSpPr/>
          <p:nvPr/>
        </p:nvCxnSpPr>
        <p:spPr>
          <a:xfrm>
            <a:off x="7957503" y="2951870"/>
            <a:ext cx="0" cy="730250"/>
          </a:xfrm>
          <a:prstGeom prst="line">
            <a:avLst/>
          </a:prstGeom>
          <a:ln w="38100">
            <a:solidFill>
              <a:srgbClr val="028985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Oval 39"/>
          <p:cNvSpPr/>
          <p:nvPr/>
        </p:nvSpPr>
        <p:spPr>
          <a:xfrm>
            <a:off x="7692390" y="2326395"/>
            <a:ext cx="530225" cy="531812"/>
          </a:xfrm>
          <a:prstGeom prst="ellipse">
            <a:avLst/>
          </a:prstGeom>
          <a:solidFill>
            <a:srgbClr val="0289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r>
              <a:rPr lang="en-US" altLang="zh-CN" dirty="0">
                <a:solidFill>
                  <a:srgbClr val="F2F2F2"/>
                </a:solidFill>
                <a:latin typeface="FontAwesome" pitchFamily="2" charset="0"/>
              </a:rPr>
              <a:t></a:t>
            </a:r>
            <a:endParaRPr lang="en-US" altLang="zh-CN" dirty="0">
              <a:solidFill>
                <a:srgbClr val="F2F2F2"/>
              </a:solidFill>
            </a:endParaRPr>
          </a:p>
        </p:txBody>
      </p:sp>
      <p:sp>
        <p:nvSpPr>
          <p:cNvPr id="62" name="Arc 50"/>
          <p:cNvSpPr/>
          <p:nvPr/>
        </p:nvSpPr>
        <p:spPr>
          <a:xfrm>
            <a:off x="2010728" y="2263847"/>
            <a:ext cx="650875" cy="650875"/>
          </a:xfrm>
          <a:prstGeom prst="arc">
            <a:avLst>
              <a:gd name="adj1" fmla="val 12770549"/>
              <a:gd name="adj2" fmla="val 2991777"/>
            </a:avLst>
          </a:prstGeom>
          <a:ln w="25400">
            <a:solidFill>
              <a:srgbClr val="DE6E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3" name="Arc 51"/>
          <p:cNvSpPr/>
          <p:nvPr/>
        </p:nvSpPr>
        <p:spPr>
          <a:xfrm>
            <a:off x="7630478" y="2269245"/>
            <a:ext cx="652462" cy="650875"/>
          </a:xfrm>
          <a:prstGeom prst="arc">
            <a:avLst>
              <a:gd name="adj1" fmla="val 12770549"/>
              <a:gd name="adj2" fmla="val 2991777"/>
            </a:avLst>
          </a:prstGeom>
          <a:ln w="25400">
            <a:solidFill>
              <a:srgbClr val="028985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4" name="文本框 63"/>
          <p:cNvSpPr txBox="1"/>
          <p:nvPr/>
        </p:nvSpPr>
        <p:spPr>
          <a:xfrm>
            <a:off x="725805" y="2128520"/>
            <a:ext cx="134556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发病后严重危害师生身体健康</a:t>
            </a:r>
            <a:endParaRPr lang="zh-CN" altLang="en-US"/>
          </a:p>
        </p:txBody>
      </p:sp>
      <p:sp>
        <p:nvSpPr>
          <p:cNvPr id="65" name="文本框 64"/>
          <p:cNvSpPr txBox="1"/>
          <p:nvPr/>
        </p:nvSpPr>
        <p:spPr>
          <a:xfrm>
            <a:off x="372745" y="4490085"/>
            <a:ext cx="154432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影响正常的学习和生活。</a:t>
            </a:r>
            <a:endParaRPr lang="zh-CN" altLang="en-US"/>
          </a:p>
        </p:txBody>
      </p:sp>
      <p:sp>
        <p:nvSpPr>
          <p:cNvPr id="66" name="文本框 65"/>
          <p:cNvSpPr txBox="1"/>
          <p:nvPr/>
        </p:nvSpPr>
        <p:spPr>
          <a:xfrm>
            <a:off x="2661920" y="3219450"/>
            <a:ext cx="2540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聚集性疫情影响学校正常的教学和生活秩序。</a:t>
            </a:r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5620385" y="4490085"/>
            <a:ext cx="18103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可能影响学生的考试、升学</a:t>
            </a:r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1384300" y="5393690"/>
            <a:ext cx="346837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学校发生疫情后社会影响大，家长及媒体关注度高，处理不当甚至影响当地的和谐和稳定。</a:t>
            </a:r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3517265" y="2030095"/>
            <a:ext cx="426148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结核病仍是目前严重影响我国人民健康的公共卫生问题，而且影响到社会和经济的发展，是我国重点控制的疾病之一。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075305" y="954405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肺结核的危害十分严重！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9935" y="3931285"/>
            <a:ext cx="3162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chemeClr val="bg1"/>
                </a:solidFill>
              </a:rPr>
              <a:t>1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179320" y="2404745"/>
            <a:ext cx="3162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2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564890" y="3931285"/>
            <a:ext cx="3162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3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64430" y="5474970"/>
            <a:ext cx="3162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4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67780" y="3955415"/>
            <a:ext cx="3162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5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78750" y="2404745"/>
            <a:ext cx="3162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>
                <a:solidFill>
                  <a:schemeClr val="bg1"/>
                </a:solidFill>
              </a:rPr>
              <a:t>6</a:t>
            </a:r>
            <a:endParaRPr lang="en-US" altLang="zh-CN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3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3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3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0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3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15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3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2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3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3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3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6000"/>
                            </p:stCondLst>
                            <p:childTnLst>
                              <p:par>
                                <p:cTn id="1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5" grpId="0" bldLvl="0" animBg="1"/>
      <p:bldP spid="7" grpId="0" bldLvl="0" animBg="1"/>
      <p:bldP spid="9" grpId="0" bldLvl="0" animBg="1"/>
      <p:bldP spid="11" grpId="0" bldLvl="0" animBg="1"/>
      <p:bldP spid="43" grpId="0" bldLvl="0" animBg="1"/>
      <p:bldP spid="45" grpId="0" bldLvl="0" animBg="1"/>
      <p:bldP spid="46" grpId="0" bldLvl="0" animBg="1"/>
      <p:bldP spid="48" grpId="0" bldLvl="0" animBg="1"/>
      <p:bldP spid="50" grpId="0" bldLvl="0" animBg="1"/>
      <p:bldP spid="51" grpId="0" bldLvl="0" animBg="1"/>
      <p:bldP spid="53" grpId="0" bldLvl="0" animBg="1"/>
      <p:bldP spid="62" grpId="0" bldLvl="0" animBg="1"/>
      <p:bldP spid="63" grpId="0" bldLvl="0" animBg="1"/>
      <p:bldP spid="64" grpId="0"/>
      <p:bldP spid="65" grpId="0"/>
      <p:bldP spid="66" grpId="0"/>
      <p:bldP spid="67" grpId="0"/>
      <p:bldP spid="68" grpId="0"/>
      <p:bldP spid="69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横卷形 5"/>
          <p:cNvSpPr/>
          <p:nvPr/>
        </p:nvSpPr>
        <p:spPr>
          <a:xfrm>
            <a:off x="2849880" y="753110"/>
            <a:ext cx="3595370" cy="941070"/>
          </a:xfrm>
          <a:prstGeom prst="horizontalScroll">
            <a:avLst/>
          </a:prstGeom>
          <a:solidFill>
            <a:srgbClr val="002060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817880" y="3537585"/>
            <a:ext cx="596900" cy="97853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7160" y="3540760"/>
            <a:ext cx="6480175" cy="97917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l">
              <a:defRPr/>
            </a:pPr>
            <a:endParaRPr lang="en-US" altLang="zh-CN" sz="200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6525" y="2188210"/>
            <a:ext cx="6480810" cy="136017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>
              <a:defRPr/>
            </a:pPr>
            <a:endParaRPr sz="20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7887335" y="2181225"/>
            <a:ext cx="853440" cy="1367155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14780" y="2407285"/>
            <a:ext cx="637032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defRPr/>
            </a:pPr>
            <a:r>
              <a:rPr lang="en-US" sz="20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sz="20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肺结核是一种古老的慢性呼吸道传染病，它严重危害人民群众身体健康，曾经在历史上肆无忌惮地夺走数亿人的生命！</a:t>
            </a:r>
            <a:endParaRPr lang="zh-CN" altLang="en-US" sz="2000"/>
          </a:p>
        </p:txBody>
      </p:sp>
      <p:sp>
        <p:nvSpPr>
          <p:cNvPr id="9" name="文本框 8"/>
          <p:cNvSpPr txBox="1"/>
          <p:nvPr/>
        </p:nvSpPr>
        <p:spPr>
          <a:xfrm>
            <a:off x="1555750" y="3703955"/>
            <a:ext cx="622935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defRPr/>
            </a:pPr>
            <a:r>
              <a:rPr lang="en-US" altLang="zh-CN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eiryo" panose="020B0604030504040204" pitchFamily="34" charset="-128"/>
                <a:sym typeface="+mn-ea"/>
              </a:rPr>
              <a:t>例如  肖邦、契诃夫、勃朗宁、鲁迅、林徽因、郁达夫、萧红、林黛玉......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619500" y="96266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认识结核病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7" grpId="0" bldLvl="0" animBg="1"/>
      <p:bldP spid="5" grpId="0" bldLvl="0" animBg="1"/>
      <p:bldP spid="8" grpId="0"/>
      <p:bldP spid="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横卷形 5"/>
          <p:cNvSpPr/>
          <p:nvPr/>
        </p:nvSpPr>
        <p:spPr>
          <a:xfrm>
            <a:off x="2849880" y="753110"/>
            <a:ext cx="3595370" cy="941070"/>
          </a:xfrm>
          <a:prstGeom prst="horizontalScroll">
            <a:avLst/>
          </a:prstGeom>
          <a:solidFill>
            <a:srgbClr val="002060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818515" y="3615055"/>
            <a:ext cx="596900" cy="3251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-1" fmla="*/ 0 w 576263"/>
              <a:gd name="connsiteY0-2" fmla="*/ 0 h 547688"/>
              <a:gd name="connsiteX1-3" fmla="*/ 566738 w 576263"/>
              <a:gd name="connsiteY1-4" fmla="*/ 547688 h 547688"/>
              <a:gd name="connsiteX2-5" fmla="*/ 576263 w 576263"/>
              <a:gd name="connsiteY2-6" fmla="*/ 0 h 547688"/>
              <a:gd name="connsiteX3-7" fmla="*/ 0 w 576263"/>
              <a:gd name="connsiteY3-8" fmla="*/ 0 h 547688"/>
              <a:gd name="connsiteX0-9" fmla="*/ 0 w 576263"/>
              <a:gd name="connsiteY0-10" fmla="*/ 0 h 571500"/>
              <a:gd name="connsiteX1-11" fmla="*/ 566738 w 576263"/>
              <a:gd name="connsiteY1-12" fmla="*/ 571500 h 571500"/>
              <a:gd name="connsiteX2-13" fmla="*/ 576263 w 576263"/>
              <a:gd name="connsiteY2-14" fmla="*/ 0 h 571500"/>
              <a:gd name="connsiteX3-15" fmla="*/ 0 w 576263"/>
              <a:gd name="connsiteY3-16" fmla="*/ 0 h 571500"/>
              <a:gd name="connsiteX0-17" fmla="*/ 0 w 576263"/>
              <a:gd name="connsiteY0-18" fmla="*/ 0 h 576263"/>
              <a:gd name="connsiteX1-19" fmla="*/ 571335 w 576263"/>
              <a:gd name="connsiteY1-20" fmla="*/ 576263 h 576263"/>
              <a:gd name="connsiteX2-21" fmla="*/ 576263 w 576263"/>
              <a:gd name="connsiteY2-22" fmla="*/ 0 h 576263"/>
              <a:gd name="connsiteX3-23" fmla="*/ 0 w 576263"/>
              <a:gd name="connsiteY3-24" fmla="*/ 0 h 576263"/>
              <a:gd name="connsiteX0-25" fmla="*/ 0 w 576448"/>
              <a:gd name="connsiteY0-26" fmla="*/ 0 h 576263"/>
              <a:gd name="connsiteX1-27" fmla="*/ 575933 w 576448"/>
              <a:gd name="connsiteY1-28" fmla="*/ 576263 h 576263"/>
              <a:gd name="connsiteX2-29" fmla="*/ 576263 w 576448"/>
              <a:gd name="connsiteY2-30" fmla="*/ 0 h 576263"/>
              <a:gd name="connsiteX3-31" fmla="*/ 0 w 576448"/>
              <a:gd name="connsiteY3-32" fmla="*/ 0 h 57626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7795" y="3618230"/>
            <a:ext cx="6480175" cy="3251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l">
              <a:defRPr/>
            </a:pPr>
            <a:endParaRPr lang="en-US" altLang="zh-CN" sz="200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07160" y="2265680"/>
            <a:ext cx="6480810" cy="136017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l">
              <a:defRPr/>
            </a:pPr>
            <a:endParaRPr sz="20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直角三角形 4"/>
          <p:cNvSpPr/>
          <p:nvPr/>
        </p:nvSpPr>
        <p:spPr>
          <a:xfrm>
            <a:off x="7887970" y="2258695"/>
            <a:ext cx="853440" cy="1367155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62405" y="2303780"/>
            <a:ext cx="637032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defRPr/>
            </a:pPr>
            <a:r>
              <a:rPr lang="en-US" sz="20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</a:t>
            </a:r>
            <a:r>
              <a:rPr sz="20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结核病由结核分枝杆菌引起，主要侵害人体肺部，发生肺结核。人体除了毛发、牙齿和指甲外，任何组织器官都可以发生结核病。其中以肺部感染最为常见。</a:t>
            </a:r>
            <a:endParaRPr sz="20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67760" y="962660"/>
            <a:ext cx="19608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认识结核病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7" grpId="0" bldLvl="0" animBg="1"/>
      <p:bldP spid="5" grpId="0" bldLvl="0" animBg="1"/>
      <p:bldP spid="8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"/>
          <a:stretch>
            <a:fillRect/>
          </a:stretch>
        </p:blipFill>
        <p:spPr>
          <a:xfrm>
            <a:off x="-17780" y="-8255"/>
            <a:ext cx="2308225" cy="2232660"/>
          </a:xfrm>
          <a:prstGeom prst="rect">
            <a:avLst/>
          </a:prstGeom>
        </p:spPr>
      </p:pic>
      <p:sp>
        <p:nvSpPr>
          <p:cNvPr id="6" name="横卷形 5"/>
          <p:cNvSpPr/>
          <p:nvPr/>
        </p:nvSpPr>
        <p:spPr>
          <a:xfrm>
            <a:off x="2553335" y="473710"/>
            <a:ext cx="5528945" cy="941070"/>
          </a:xfrm>
          <a:prstGeom prst="horizontalScroll">
            <a:avLst/>
          </a:prstGeom>
          <a:solidFill>
            <a:srgbClr val="002060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그룹 2"/>
          <p:cNvGrpSpPr/>
          <p:nvPr/>
        </p:nvGrpSpPr>
        <p:grpSpPr>
          <a:xfrm>
            <a:off x="3873308" y="2132890"/>
            <a:ext cx="1083323" cy="659606"/>
            <a:chOff x="5070475" y="1906588"/>
            <a:chExt cx="1444625" cy="879475"/>
          </a:xfrm>
          <a:solidFill>
            <a:schemeClr val="accent4">
              <a:lumMod val="75000"/>
              <a:lumOff val="25000"/>
              <a:alpha val="70000"/>
            </a:schemeClr>
          </a:solidFill>
        </p:grpSpPr>
        <p:sp>
          <p:nvSpPr>
            <p:cNvPr id="42" name="Freeform 5"/>
            <p:cNvSpPr/>
            <p:nvPr/>
          </p:nvSpPr>
          <p:spPr bwMode="auto">
            <a:xfrm>
              <a:off x="5070475" y="1906588"/>
              <a:ext cx="1444625" cy="879475"/>
            </a:xfrm>
            <a:custGeom>
              <a:avLst/>
              <a:gdLst>
                <a:gd name="T0" fmla="*/ 69 w 384"/>
                <a:gd name="T1" fmla="*/ 0 h 234"/>
                <a:gd name="T2" fmla="*/ 384 w 384"/>
                <a:gd name="T3" fmla="*/ 0 h 234"/>
                <a:gd name="T4" fmla="*/ 384 w 384"/>
                <a:gd name="T5" fmla="*/ 234 h 234"/>
                <a:gd name="T6" fmla="*/ 0 w 384"/>
                <a:gd name="T7" fmla="*/ 234 h 234"/>
                <a:gd name="T8" fmla="*/ 0 w 384"/>
                <a:gd name="T9" fmla="*/ 129 h 234"/>
                <a:gd name="T10" fmla="*/ 69 w 384"/>
                <a:gd name="T1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4" h="234">
                  <a:moveTo>
                    <a:pt x="69" y="0"/>
                  </a:moveTo>
                  <a:cubicBezTo>
                    <a:pt x="384" y="0"/>
                    <a:pt x="384" y="0"/>
                    <a:pt x="384" y="0"/>
                  </a:cubicBezTo>
                  <a:cubicBezTo>
                    <a:pt x="384" y="234"/>
                    <a:pt x="384" y="234"/>
                    <a:pt x="384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25"/>
                    <a:pt x="69" y="0"/>
                    <a:pt x="69" y="0"/>
                  </a:cubicBezTo>
                  <a:close/>
                </a:path>
              </a:pathLst>
            </a:custGeom>
            <a:grpFill/>
            <a:ln w="31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Freeform 20"/>
            <p:cNvSpPr/>
            <p:nvPr/>
          </p:nvSpPr>
          <p:spPr bwMode="auto">
            <a:xfrm>
              <a:off x="5070475" y="1906588"/>
              <a:ext cx="258763" cy="879475"/>
            </a:xfrm>
            <a:custGeom>
              <a:avLst/>
              <a:gdLst>
                <a:gd name="T0" fmla="*/ 69 w 69"/>
                <a:gd name="T1" fmla="*/ 0 h 234"/>
                <a:gd name="T2" fmla="*/ 21 w 69"/>
                <a:gd name="T3" fmla="*/ 121 h 234"/>
                <a:gd name="T4" fmla="*/ 21 w 69"/>
                <a:gd name="T5" fmla="*/ 234 h 234"/>
                <a:gd name="T6" fmla="*/ 0 w 69"/>
                <a:gd name="T7" fmla="*/ 234 h 234"/>
                <a:gd name="T8" fmla="*/ 0 w 69"/>
                <a:gd name="T9" fmla="*/ 129 h 234"/>
                <a:gd name="T10" fmla="*/ 69 w 69"/>
                <a:gd name="T11" fmla="*/ 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234">
                  <a:moveTo>
                    <a:pt x="69" y="0"/>
                  </a:moveTo>
                  <a:cubicBezTo>
                    <a:pt x="15" y="60"/>
                    <a:pt x="21" y="121"/>
                    <a:pt x="21" y="121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26"/>
                    <a:pt x="67" y="1"/>
                    <a:pt x="69" y="0"/>
                  </a:cubicBezTo>
                  <a:close/>
                </a:path>
              </a:pathLst>
            </a:custGeom>
            <a:grpFill/>
            <a:ln w="3175" cap="flat" cmpd="sng" algn="ctr">
              <a:noFill/>
              <a:prstDash val="solid"/>
              <a:miter lim="800000"/>
            </a:ln>
            <a:effectLst>
              <a:outerShdw dist="38100" dir="5400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그룹 4"/>
          <p:cNvGrpSpPr/>
          <p:nvPr/>
        </p:nvGrpSpPr>
        <p:grpSpPr>
          <a:xfrm>
            <a:off x="5409005" y="2792497"/>
            <a:ext cx="659517" cy="1082278"/>
            <a:chOff x="7131050" y="2786063"/>
            <a:chExt cx="879475" cy="1443037"/>
          </a:xfrm>
          <a:solidFill>
            <a:srgbClr val="1E42C5">
              <a:alpha val="70000"/>
            </a:srgbClr>
          </a:solidFill>
        </p:grpSpPr>
        <p:sp>
          <p:nvSpPr>
            <p:cNvPr id="74" name="Freeform 7"/>
            <p:cNvSpPr/>
            <p:nvPr/>
          </p:nvSpPr>
          <p:spPr bwMode="auto">
            <a:xfrm>
              <a:off x="7131050" y="2786063"/>
              <a:ext cx="879475" cy="1443037"/>
            </a:xfrm>
            <a:custGeom>
              <a:avLst/>
              <a:gdLst>
                <a:gd name="T0" fmla="*/ 234 w 234"/>
                <a:gd name="T1" fmla="*/ 69 h 384"/>
                <a:gd name="T2" fmla="*/ 234 w 234"/>
                <a:gd name="T3" fmla="*/ 384 h 384"/>
                <a:gd name="T4" fmla="*/ 0 w 234"/>
                <a:gd name="T5" fmla="*/ 384 h 384"/>
                <a:gd name="T6" fmla="*/ 0 w 234"/>
                <a:gd name="T7" fmla="*/ 0 h 384"/>
                <a:gd name="T8" fmla="*/ 106 w 234"/>
                <a:gd name="T9" fmla="*/ 0 h 384"/>
                <a:gd name="T10" fmla="*/ 234 w 234"/>
                <a:gd name="T11" fmla="*/ 6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384">
                  <a:moveTo>
                    <a:pt x="234" y="69"/>
                  </a:moveTo>
                  <a:cubicBezTo>
                    <a:pt x="234" y="384"/>
                    <a:pt x="234" y="384"/>
                    <a:pt x="234" y="384"/>
                  </a:cubicBezTo>
                  <a:cubicBezTo>
                    <a:pt x="0" y="384"/>
                    <a:pt x="0" y="384"/>
                    <a:pt x="0" y="38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210" y="0"/>
                    <a:pt x="234" y="69"/>
                    <a:pt x="234" y="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31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Freeform 8"/>
            <p:cNvSpPr/>
            <p:nvPr/>
          </p:nvSpPr>
          <p:spPr bwMode="auto">
            <a:xfrm>
              <a:off x="7131050" y="2786063"/>
              <a:ext cx="879475" cy="258762"/>
            </a:xfrm>
            <a:custGeom>
              <a:avLst/>
              <a:gdLst>
                <a:gd name="T0" fmla="*/ 234 w 234"/>
                <a:gd name="T1" fmla="*/ 69 h 69"/>
                <a:gd name="T2" fmla="*/ 114 w 234"/>
                <a:gd name="T3" fmla="*/ 21 h 69"/>
                <a:gd name="T4" fmla="*/ 0 w 234"/>
                <a:gd name="T5" fmla="*/ 21 h 69"/>
                <a:gd name="T6" fmla="*/ 0 w 234"/>
                <a:gd name="T7" fmla="*/ 0 h 69"/>
                <a:gd name="T8" fmla="*/ 106 w 234"/>
                <a:gd name="T9" fmla="*/ 0 h 69"/>
                <a:gd name="T10" fmla="*/ 234 w 234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69">
                  <a:moveTo>
                    <a:pt x="234" y="69"/>
                  </a:moveTo>
                  <a:cubicBezTo>
                    <a:pt x="175" y="16"/>
                    <a:pt x="114" y="21"/>
                    <a:pt x="114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208" y="0"/>
                    <a:pt x="234" y="67"/>
                    <a:pt x="234" y="69"/>
                  </a:cubicBezTo>
                  <a:close/>
                </a:path>
              </a:pathLst>
            </a:custGeom>
            <a:grpFill/>
            <a:ln w="3175" cap="flat" cmpd="sng" algn="ctr">
              <a:noFill/>
              <a:prstDash val="solid"/>
              <a:miter lim="800000"/>
            </a:ln>
            <a:effectLst>
              <a:outerShdw dist="38100" dir="5400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그룹 6"/>
          <p:cNvGrpSpPr/>
          <p:nvPr/>
        </p:nvGrpSpPr>
        <p:grpSpPr>
          <a:xfrm>
            <a:off x="4325682" y="4340309"/>
            <a:ext cx="1083323" cy="659606"/>
            <a:chOff x="5686425" y="4849813"/>
            <a:chExt cx="1444625" cy="879475"/>
          </a:xfrm>
          <a:solidFill>
            <a:srgbClr val="273E4B">
              <a:alpha val="73000"/>
            </a:srgbClr>
          </a:solidFill>
        </p:grpSpPr>
        <p:sp>
          <p:nvSpPr>
            <p:cNvPr id="77" name="Freeform 10"/>
            <p:cNvSpPr/>
            <p:nvPr/>
          </p:nvSpPr>
          <p:spPr bwMode="auto">
            <a:xfrm>
              <a:off x="5686425" y="4849813"/>
              <a:ext cx="1444625" cy="879475"/>
            </a:xfrm>
            <a:custGeom>
              <a:avLst/>
              <a:gdLst>
                <a:gd name="T0" fmla="*/ 315 w 384"/>
                <a:gd name="T1" fmla="*/ 234 h 234"/>
                <a:gd name="T2" fmla="*/ 0 w 384"/>
                <a:gd name="T3" fmla="*/ 234 h 234"/>
                <a:gd name="T4" fmla="*/ 0 w 384"/>
                <a:gd name="T5" fmla="*/ 0 h 234"/>
                <a:gd name="T6" fmla="*/ 384 w 384"/>
                <a:gd name="T7" fmla="*/ 0 h 234"/>
                <a:gd name="T8" fmla="*/ 384 w 384"/>
                <a:gd name="T9" fmla="*/ 105 h 234"/>
                <a:gd name="T10" fmla="*/ 315 w 384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4" h="234">
                  <a:moveTo>
                    <a:pt x="315" y="234"/>
                  </a:moveTo>
                  <a:cubicBezTo>
                    <a:pt x="0" y="234"/>
                    <a:pt x="0" y="234"/>
                    <a:pt x="0" y="2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384" y="105"/>
                    <a:pt x="384" y="105"/>
                    <a:pt x="384" y="105"/>
                  </a:cubicBezTo>
                  <a:cubicBezTo>
                    <a:pt x="384" y="209"/>
                    <a:pt x="315" y="234"/>
                    <a:pt x="315" y="234"/>
                  </a:cubicBezTo>
                  <a:close/>
                </a:path>
              </a:pathLst>
            </a:custGeom>
            <a:solidFill>
              <a:srgbClr val="273E4B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8" name="Freeform 11"/>
            <p:cNvSpPr/>
            <p:nvPr/>
          </p:nvSpPr>
          <p:spPr bwMode="auto">
            <a:xfrm>
              <a:off x="6872288" y="4849813"/>
              <a:ext cx="258762" cy="879475"/>
            </a:xfrm>
            <a:custGeom>
              <a:avLst/>
              <a:gdLst>
                <a:gd name="T0" fmla="*/ 0 w 69"/>
                <a:gd name="T1" fmla="*/ 234 h 234"/>
                <a:gd name="T2" fmla="*/ 48 w 69"/>
                <a:gd name="T3" fmla="*/ 113 h 234"/>
                <a:gd name="T4" fmla="*/ 48 w 69"/>
                <a:gd name="T5" fmla="*/ 0 h 234"/>
                <a:gd name="T6" fmla="*/ 69 w 69"/>
                <a:gd name="T7" fmla="*/ 0 h 234"/>
                <a:gd name="T8" fmla="*/ 69 w 69"/>
                <a:gd name="T9" fmla="*/ 105 h 234"/>
                <a:gd name="T10" fmla="*/ 0 w 69"/>
                <a:gd name="T11" fmla="*/ 234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234">
                  <a:moveTo>
                    <a:pt x="0" y="234"/>
                  </a:moveTo>
                  <a:cubicBezTo>
                    <a:pt x="54" y="174"/>
                    <a:pt x="48" y="113"/>
                    <a:pt x="48" y="11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207"/>
                    <a:pt x="2" y="233"/>
                    <a:pt x="0" y="234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>
              <a:outerShdw dist="38100" dir="5400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그룹 8"/>
          <p:cNvGrpSpPr/>
          <p:nvPr/>
        </p:nvGrpSpPr>
        <p:grpSpPr>
          <a:xfrm>
            <a:off x="3214043" y="3254459"/>
            <a:ext cx="659517" cy="1085850"/>
            <a:chOff x="4191000" y="3402013"/>
            <a:chExt cx="879475" cy="1447800"/>
          </a:xfrm>
          <a:solidFill>
            <a:srgbClr val="7C7C7C">
              <a:alpha val="70000"/>
            </a:srgbClr>
          </a:solidFill>
        </p:grpSpPr>
        <p:sp>
          <p:nvSpPr>
            <p:cNvPr id="80" name="Freeform 13"/>
            <p:cNvSpPr/>
            <p:nvPr/>
          </p:nvSpPr>
          <p:spPr bwMode="auto">
            <a:xfrm>
              <a:off x="4191000" y="3402013"/>
              <a:ext cx="879475" cy="1447800"/>
            </a:xfrm>
            <a:custGeom>
              <a:avLst/>
              <a:gdLst>
                <a:gd name="T0" fmla="*/ 0 w 234"/>
                <a:gd name="T1" fmla="*/ 315 h 385"/>
                <a:gd name="T2" fmla="*/ 0 w 234"/>
                <a:gd name="T3" fmla="*/ 0 h 385"/>
                <a:gd name="T4" fmla="*/ 234 w 234"/>
                <a:gd name="T5" fmla="*/ 0 h 385"/>
                <a:gd name="T6" fmla="*/ 234 w 234"/>
                <a:gd name="T7" fmla="*/ 385 h 385"/>
                <a:gd name="T8" fmla="*/ 128 w 234"/>
                <a:gd name="T9" fmla="*/ 385 h 385"/>
                <a:gd name="T10" fmla="*/ 0 w 234"/>
                <a:gd name="T11" fmla="*/ 31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385">
                  <a:moveTo>
                    <a:pt x="0" y="31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34" y="385"/>
                    <a:pt x="234" y="385"/>
                    <a:pt x="234" y="385"/>
                  </a:cubicBezTo>
                  <a:cubicBezTo>
                    <a:pt x="128" y="385"/>
                    <a:pt x="128" y="385"/>
                    <a:pt x="128" y="385"/>
                  </a:cubicBezTo>
                  <a:cubicBezTo>
                    <a:pt x="24" y="385"/>
                    <a:pt x="0" y="315"/>
                    <a:pt x="0" y="31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3175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latinLnBrk="1" hangingPunct="1">
                <a:defRPr/>
              </a:pPr>
              <a:endParaRPr lang="en-US" altLang="en-US" sz="1800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14"/>
            <p:cNvSpPr/>
            <p:nvPr/>
          </p:nvSpPr>
          <p:spPr bwMode="auto">
            <a:xfrm>
              <a:off x="4191000" y="4586288"/>
              <a:ext cx="879475" cy="263525"/>
            </a:xfrm>
            <a:custGeom>
              <a:avLst/>
              <a:gdLst>
                <a:gd name="T0" fmla="*/ 0 w 234"/>
                <a:gd name="T1" fmla="*/ 0 h 70"/>
                <a:gd name="T2" fmla="*/ 120 w 234"/>
                <a:gd name="T3" fmla="*/ 48 h 70"/>
                <a:gd name="T4" fmla="*/ 234 w 234"/>
                <a:gd name="T5" fmla="*/ 48 h 70"/>
                <a:gd name="T6" fmla="*/ 234 w 234"/>
                <a:gd name="T7" fmla="*/ 70 h 70"/>
                <a:gd name="T8" fmla="*/ 128 w 234"/>
                <a:gd name="T9" fmla="*/ 70 h 70"/>
                <a:gd name="T10" fmla="*/ 0 w 234"/>
                <a:gd name="T1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4" h="70">
                  <a:moveTo>
                    <a:pt x="0" y="0"/>
                  </a:moveTo>
                  <a:cubicBezTo>
                    <a:pt x="59" y="54"/>
                    <a:pt x="120" y="48"/>
                    <a:pt x="120" y="48"/>
                  </a:cubicBezTo>
                  <a:cubicBezTo>
                    <a:pt x="234" y="48"/>
                    <a:pt x="234" y="48"/>
                    <a:pt x="234" y="48"/>
                  </a:cubicBezTo>
                  <a:cubicBezTo>
                    <a:pt x="234" y="70"/>
                    <a:pt x="234" y="70"/>
                    <a:pt x="234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26" y="70"/>
                    <a:pt x="0" y="2"/>
                    <a:pt x="0" y="0"/>
                  </a:cubicBezTo>
                  <a:close/>
                </a:path>
              </a:pathLst>
            </a:custGeom>
            <a:grpFill/>
            <a:ln w="3175" cap="flat" cmpd="sng" algn="ctr">
              <a:noFill/>
              <a:prstDash val="solid"/>
              <a:miter lim="800000"/>
            </a:ln>
            <a:effectLst>
              <a:outerShdw dist="38100" dir="5400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83" name="Freeform 13"/>
          <p:cNvSpPr/>
          <p:nvPr/>
        </p:nvSpPr>
        <p:spPr bwMode="auto">
          <a:xfrm>
            <a:off x="3197225" y="4142740"/>
            <a:ext cx="1702435" cy="1015365"/>
          </a:xfrm>
          <a:custGeom>
            <a:avLst/>
            <a:gdLst>
              <a:gd name="T0" fmla="*/ 419 w 604"/>
              <a:gd name="T1" fmla="*/ 70 h 360"/>
              <a:gd name="T2" fmla="*/ 419 w 604"/>
              <a:gd name="T3" fmla="*/ 13 h 360"/>
              <a:gd name="T4" fmla="*/ 604 w 604"/>
              <a:gd name="T5" fmla="*/ 187 h 360"/>
              <a:gd name="T6" fmla="*/ 419 w 604"/>
              <a:gd name="T7" fmla="*/ 360 h 360"/>
              <a:gd name="T8" fmla="*/ 419 w 604"/>
              <a:gd name="T9" fmla="*/ 304 h 360"/>
              <a:gd name="T10" fmla="*/ 280 w 604"/>
              <a:gd name="T11" fmla="*/ 304 h 360"/>
              <a:gd name="T12" fmla="*/ 195 w 604"/>
              <a:gd name="T13" fmla="*/ 265 h 360"/>
              <a:gd name="T14" fmla="*/ 28 w 604"/>
              <a:gd name="T15" fmla="*/ 75 h 360"/>
              <a:gd name="T16" fmla="*/ 0 w 604"/>
              <a:gd name="T17" fmla="*/ 0 h 360"/>
              <a:gd name="T18" fmla="*/ 128 w 604"/>
              <a:gd name="T19" fmla="*/ 70 h 360"/>
              <a:gd name="T20" fmla="*/ 419 w 604"/>
              <a:gd name="T21" fmla="*/ 7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04" h="360">
                <a:moveTo>
                  <a:pt x="419" y="70"/>
                </a:moveTo>
                <a:cubicBezTo>
                  <a:pt x="419" y="13"/>
                  <a:pt x="419" y="13"/>
                  <a:pt x="419" y="13"/>
                </a:cubicBezTo>
                <a:cubicBezTo>
                  <a:pt x="604" y="187"/>
                  <a:pt x="604" y="187"/>
                  <a:pt x="604" y="187"/>
                </a:cubicBezTo>
                <a:cubicBezTo>
                  <a:pt x="419" y="360"/>
                  <a:pt x="419" y="360"/>
                  <a:pt x="419" y="360"/>
                </a:cubicBezTo>
                <a:cubicBezTo>
                  <a:pt x="419" y="304"/>
                  <a:pt x="419" y="304"/>
                  <a:pt x="419" y="304"/>
                </a:cubicBezTo>
                <a:cubicBezTo>
                  <a:pt x="280" y="304"/>
                  <a:pt x="280" y="304"/>
                  <a:pt x="280" y="304"/>
                </a:cubicBezTo>
                <a:cubicBezTo>
                  <a:pt x="248" y="304"/>
                  <a:pt x="217" y="290"/>
                  <a:pt x="195" y="265"/>
                </a:cubicBezTo>
                <a:cubicBezTo>
                  <a:pt x="28" y="75"/>
                  <a:pt x="28" y="75"/>
                  <a:pt x="28" y="75"/>
                </a:cubicBezTo>
                <a:cubicBezTo>
                  <a:pt x="10" y="54"/>
                  <a:pt x="0" y="28"/>
                  <a:pt x="0" y="0"/>
                </a:cubicBezTo>
                <a:cubicBezTo>
                  <a:pt x="0" y="0"/>
                  <a:pt x="24" y="70"/>
                  <a:pt x="128" y="70"/>
                </a:cubicBezTo>
                <a:cubicBezTo>
                  <a:pt x="180" y="70"/>
                  <a:pt x="419" y="70"/>
                  <a:pt x="419" y="70"/>
                </a:cubicBezTo>
                <a:close/>
              </a:path>
            </a:pathLst>
          </a:cu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eaLnBrk="1" latinLnBrk="1" hangingPunct="1">
              <a:defRPr/>
            </a:pPr>
            <a:endParaRPr lang="en-US" altLang="en-US" sz="24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4" name="Freeform 17"/>
          <p:cNvSpPr/>
          <p:nvPr/>
        </p:nvSpPr>
        <p:spPr bwMode="auto">
          <a:xfrm>
            <a:off x="4547235" y="4340225"/>
            <a:ext cx="459740" cy="659765"/>
          </a:xfrm>
          <a:custGeom>
            <a:avLst/>
            <a:gdLst>
              <a:gd name="T0" fmla="*/ 386 w 386"/>
              <a:gd name="T1" fmla="*/ 277 h 554"/>
              <a:gd name="T2" fmla="*/ 90 w 386"/>
              <a:gd name="T3" fmla="*/ 554 h 554"/>
              <a:gd name="T4" fmla="*/ 0 w 386"/>
              <a:gd name="T5" fmla="*/ 554 h 554"/>
              <a:gd name="T6" fmla="*/ 296 w 386"/>
              <a:gd name="T7" fmla="*/ 277 h 554"/>
              <a:gd name="T8" fmla="*/ 0 w 386"/>
              <a:gd name="T9" fmla="*/ 0 h 554"/>
              <a:gd name="T10" fmla="*/ 90 w 386"/>
              <a:gd name="T11" fmla="*/ 0 h 554"/>
              <a:gd name="T12" fmla="*/ 386 w 386"/>
              <a:gd name="T13" fmla="*/ 277 h 5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6" h="554">
                <a:moveTo>
                  <a:pt x="386" y="277"/>
                </a:moveTo>
                <a:lnTo>
                  <a:pt x="90" y="554"/>
                </a:lnTo>
                <a:lnTo>
                  <a:pt x="0" y="554"/>
                </a:lnTo>
                <a:lnTo>
                  <a:pt x="296" y="277"/>
                </a:lnTo>
                <a:lnTo>
                  <a:pt x="0" y="0"/>
                </a:lnTo>
                <a:lnTo>
                  <a:pt x="90" y="0"/>
                </a:lnTo>
                <a:lnTo>
                  <a:pt x="386" y="277"/>
                </a:lnTo>
                <a:close/>
              </a:path>
            </a:pathLst>
          </a:custGeom>
          <a:solidFill>
            <a:schemeClr val="tx1">
              <a:alpha val="10000"/>
            </a:schemeClr>
          </a:solidFill>
          <a:ln w="3175" cap="flat" cmpd="sng" algn="ctr">
            <a:noFill/>
            <a:prstDash val="solid"/>
            <a:miter lim="800000"/>
          </a:ln>
          <a:effectLst>
            <a:outerShdw dist="38100" dir="54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Roboto Condensed Light" panose="02000000000000000000" pitchFamily="2" charset="0"/>
                <a:ea typeface="Roboto Condensed Light" panose="02000000000000000000" pitchFamily="2" charset="0"/>
                <a:cs typeface="Roboto Condensed Light" panose="02000000000000000000" pitchFamily="2" charset="0"/>
              </a:defRPr>
            </a:lvl9pPr>
          </a:lstStyle>
          <a:p>
            <a:pPr algn="ctr" eaLnBrk="1" latinLnBrk="1" hangingPunct="1">
              <a:defRPr/>
            </a:pPr>
            <a:endParaRPr lang="en-US" altLang="en-US" sz="2400" dirty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9" name="그룹 3"/>
          <p:cNvGrpSpPr/>
          <p:nvPr/>
        </p:nvGrpSpPr>
        <p:grpSpPr bwMode="auto">
          <a:xfrm>
            <a:off x="4251658" y="1974385"/>
            <a:ext cx="1807125" cy="1012032"/>
            <a:chOff x="5600700" y="1695450"/>
            <a:chExt cx="2409825" cy="1349375"/>
          </a:xfrm>
          <a:solidFill>
            <a:schemeClr val="tx2"/>
          </a:solidFill>
        </p:grpSpPr>
        <p:sp>
          <p:nvSpPr>
            <p:cNvPr id="87" name="Freeform 7"/>
            <p:cNvSpPr/>
            <p:nvPr/>
          </p:nvSpPr>
          <p:spPr bwMode="auto">
            <a:xfrm>
              <a:off x="5743575" y="1695450"/>
              <a:ext cx="2266950" cy="1349375"/>
            </a:xfrm>
            <a:custGeom>
              <a:avLst/>
              <a:gdLst>
                <a:gd name="T0" fmla="*/ 184 w 603"/>
                <a:gd name="T1" fmla="*/ 290 h 359"/>
                <a:gd name="T2" fmla="*/ 184 w 603"/>
                <a:gd name="T3" fmla="*/ 346 h 359"/>
                <a:gd name="T4" fmla="*/ 0 w 603"/>
                <a:gd name="T5" fmla="*/ 173 h 359"/>
                <a:gd name="T6" fmla="*/ 184 w 603"/>
                <a:gd name="T7" fmla="*/ 0 h 359"/>
                <a:gd name="T8" fmla="*/ 184 w 603"/>
                <a:gd name="T9" fmla="*/ 56 h 359"/>
                <a:gd name="T10" fmla="*/ 323 w 603"/>
                <a:gd name="T11" fmla="*/ 56 h 359"/>
                <a:gd name="T12" fmla="*/ 408 w 603"/>
                <a:gd name="T13" fmla="*/ 94 h 359"/>
                <a:gd name="T14" fmla="*/ 575 w 603"/>
                <a:gd name="T15" fmla="*/ 284 h 359"/>
                <a:gd name="T16" fmla="*/ 603 w 603"/>
                <a:gd name="T17" fmla="*/ 359 h 359"/>
                <a:gd name="T18" fmla="*/ 475 w 603"/>
                <a:gd name="T19" fmla="*/ 290 h 359"/>
                <a:gd name="T20" fmla="*/ 184 w 603"/>
                <a:gd name="T21" fmla="*/ 29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3" h="359">
                  <a:moveTo>
                    <a:pt x="184" y="290"/>
                  </a:moveTo>
                  <a:cubicBezTo>
                    <a:pt x="184" y="346"/>
                    <a:pt x="184" y="346"/>
                    <a:pt x="184" y="346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4" y="56"/>
                    <a:pt x="184" y="56"/>
                    <a:pt x="184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55" y="56"/>
                    <a:pt x="386" y="70"/>
                    <a:pt x="408" y="94"/>
                  </a:cubicBezTo>
                  <a:cubicBezTo>
                    <a:pt x="575" y="284"/>
                    <a:pt x="575" y="284"/>
                    <a:pt x="575" y="284"/>
                  </a:cubicBezTo>
                  <a:cubicBezTo>
                    <a:pt x="593" y="305"/>
                    <a:pt x="603" y="332"/>
                    <a:pt x="603" y="359"/>
                  </a:cubicBezTo>
                  <a:cubicBezTo>
                    <a:pt x="603" y="359"/>
                    <a:pt x="579" y="290"/>
                    <a:pt x="475" y="290"/>
                  </a:cubicBezTo>
                  <a:cubicBezTo>
                    <a:pt x="423" y="290"/>
                    <a:pt x="184" y="290"/>
                    <a:pt x="184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8" name="Freeform 15"/>
            <p:cNvSpPr/>
            <p:nvPr/>
          </p:nvSpPr>
          <p:spPr bwMode="auto">
            <a:xfrm>
              <a:off x="5600700" y="1906587"/>
              <a:ext cx="609600" cy="879475"/>
            </a:xfrm>
            <a:custGeom>
              <a:avLst/>
              <a:gdLst>
                <a:gd name="T0" fmla="*/ 384 w 384"/>
                <a:gd name="T1" fmla="*/ 554 h 554"/>
                <a:gd name="T2" fmla="*/ 294 w 384"/>
                <a:gd name="T3" fmla="*/ 554 h 554"/>
                <a:gd name="T4" fmla="*/ 0 w 384"/>
                <a:gd name="T5" fmla="*/ 277 h 554"/>
                <a:gd name="T6" fmla="*/ 294 w 384"/>
                <a:gd name="T7" fmla="*/ 0 h 554"/>
                <a:gd name="T8" fmla="*/ 384 w 384"/>
                <a:gd name="T9" fmla="*/ 0 h 554"/>
                <a:gd name="T10" fmla="*/ 90 w 384"/>
                <a:gd name="T11" fmla="*/ 277 h 554"/>
                <a:gd name="T12" fmla="*/ 384 w 384"/>
                <a:gd name="T13" fmla="*/ 554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554">
                  <a:moveTo>
                    <a:pt x="384" y="554"/>
                  </a:moveTo>
                  <a:lnTo>
                    <a:pt x="294" y="554"/>
                  </a:lnTo>
                  <a:lnTo>
                    <a:pt x="0" y="277"/>
                  </a:lnTo>
                  <a:lnTo>
                    <a:pt x="294" y="0"/>
                  </a:lnTo>
                  <a:lnTo>
                    <a:pt x="384" y="0"/>
                  </a:lnTo>
                  <a:lnTo>
                    <a:pt x="90" y="277"/>
                  </a:lnTo>
                  <a:lnTo>
                    <a:pt x="384" y="554"/>
                  </a:lnTo>
                  <a:close/>
                </a:path>
              </a:pathLst>
            </a:custGeom>
            <a:grpFill/>
            <a:ln w="3175" cap="flat" cmpd="sng" algn="ctr">
              <a:noFill/>
              <a:prstDash val="solid"/>
              <a:miter lim="800000"/>
            </a:ln>
            <a:effectLst>
              <a:outerShdw dist="38100" dir="5400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0" name="그룹 5"/>
          <p:cNvGrpSpPr/>
          <p:nvPr/>
        </p:nvGrpSpPr>
        <p:grpSpPr bwMode="auto">
          <a:xfrm>
            <a:off x="5207046" y="3190649"/>
            <a:ext cx="1014276" cy="1809750"/>
            <a:chOff x="6872288" y="3316288"/>
            <a:chExt cx="1352550" cy="2413000"/>
          </a:xfrm>
        </p:grpSpPr>
        <p:sp>
          <p:nvSpPr>
            <p:cNvPr id="91" name="Freeform 10"/>
            <p:cNvSpPr/>
            <p:nvPr/>
          </p:nvSpPr>
          <p:spPr bwMode="auto">
            <a:xfrm>
              <a:off x="6872288" y="3459163"/>
              <a:ext cx="1352550" cy="2270125"/>
            </a:xfrm>
            <a:custGeom>
              <a:avLst/>
              <a:gdLst>
                <a:gd name="T0" fmla="*/ 69 w 360"/>
                <a:gd name="T1" fmla="*/ 185 h 604"/>
                <a:gd name="T2" fmla="*/ 13 w 360"/>
                <a:gd name="T3" fmla="*/ 185 h 604"/>
                <a:gd name="T4" fmla="*/ 186 w 360"/>
                <a:gd name="T5" fmla="*/ 0 h 604"/>
                <a:gd name="T6" fmla="*/ 360 w 360"/>
                <a:gd name="T7" fmla="*/ 185 h 604"/>
                <a:gd name="T8" fmla="*/ 303 w 360"/>
                <a:gd name="T9" fmla="*/ 185 h 604"/>
                <a:gd name="T10" fmla="*/ 303 w 360"/>
                <a:gd name="T11" fmla="*/ 323 h 604"/>
                <a:gd name="T12" fmla="*/ 265 w 360"/>
                <a:gd name="T13" fmla="*/ 408 h 604"/>
                <a:gd name="T14" fmla="*/ 75 w 360"/>
                <a:gd name="T15" fmla="*/ 575 h 604"/>
                <a:gd name="T16" fmla="*/ 0 w 360"/>
                <a:gd name="T17" fmla="*/ 604 h 604"/>
                <a:gd name="T18" fmla="*/ 69 w 360"/>
                <a:gd name="T19" fmla="*/ 475 h 604"/>
                <a:gd name="T20" fmla="*/ 69 w 360"/>
                <a:gd name="T21" fmla="*/ 185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604">
                  <a:moveTo>
                    <a:pt x="69" y="185"/>
                  </a:moveTo>
                  <a:cubicBezTo>
                    <a:pt x="13" y="185"/>
                    <a:pt x="13" y="185"/>
                    <a:pt x="13" y="18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360" y="185"/>
                    <a:pt x="360" y="185"/>
                    <a:pt x="360" y="185"/>
                  </a:cubicBezTo>
                  <a:cubicBezTo>
                    <a:pt x="303" y="185"/>
                    <a:pt x="303" y="185"/>
                    <a:pt x="303" y="185"/>
                  </a:cubicBezTo>
                  <a:cubicBezTo>
                    <a:pt x="303" y="323"/>
                    <a:pt x="303" y="323"/>
                    <a:pt x="303" y="323"/>
                  </a:cubicBezTo>
                  <a:cubicBezTo>
                    <a:pt x="303" y="356"/>
                    <a:pt x="289" y="387"/>
                    <a:pt x="265" y="408"/>
                  </a:cubicBezTo>
                  <a:cubicBezTo>
                    <a:pt x="75" y="575"/>
                    <a:pt x="75" y="575"/>
                    <a:pt x="75" y="575"/>
                  </a:cubicBezTo>
                  <a:cubicBezTo>
                    <a:pt x="54" y="594"/>
                    <a:pt x="28" y="604"/>
                    <a:pt x="0" y="604"/>
                  </a:cubicBezTo>
                  <a:cubicBezTo>
                    <a:pt x="0" y="604"/>
                    <a:pt x="69" y="579"/>
                    <a:pt x="69" y="475"/>
                  </a:cubicBezTo>
                  <a:cubicBezTo>
                    <a:pt x="69" y="423"/>
                    <a:pt x="69" y="185"/>
                    <a:pt x="69" y="185"/>
                  </a:cubicBezTo>
                  <a:close/>
                </a:path>
              </a:pathLst>
            </a:custGeom>
            <a:solidFill>
              <a:srgbClr val="273E4B"/>
            </a:solidFill>
            <a:ln>
              <a:noFill/>
            </a:ln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Freeform 16"/>
            <p:cNvSpPr/>
            <p:nvPr/>
          </p:nvSpPr>
          <p:spPr bwMode="auto">
            <a:xfrm>
              <a:off x="7131051" y="3316288"/>
              <a:ext cx="879475" cy="612775"/>
            </a:xfrm>
            <a:custGeom>
              <a:avLst/>
              <a:gdLst>
                <a:gd name="T0" fmla="*/ 554 w 554"/>
                <a:gd name="T1" fmla="*/ 296 h 386"/>
                <a:gd name="T2" fmla="*/ 554 w 554"/>
                <a:gd name="T3" fmla="*/ 386 h 386"/>
                <a:gd name="T4" fmla="*/ 277 w 554"/>
                <a:gd name="T5" fmla="*/ 90 h 386"/>
                <a:gd name="T6" fmla="*/ 0 w 554"/>
                <a:gd name="T7" fmla="*/ 386 h 386"/>
                <a:gd name="T8" fmla="*/ 0 w 554"/>
                <a:gd name="T9" fmla="*/ 296 h 386"/>
                <a:gd name="T10" fmla="*/ 277 w 554"/>
                <a:gd name="T11" fmla="*/ 0 h 386"/>
                <a:gd name="T12" fmla="*/ 554 w 554"/>
                <a:gd name="T13" fmla="*/ 29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386">
                  <a:moveTo>
                    <a:pt x="554" y="296"/>
                  </a:moveTo>
                  <a:lnTo>
                    <a:pt x="554" y="386"/>
                  </a:lnTo>
                  <a:lnTo>
                    <a:pt x="277" y="90"/>
                  </a:lnTo>
                  <a:lnTo>
                    <a:pt x="0" y="386"/>
                  </a:lnTo>
                  <a:lnTo>
                    <a:pt x="0" y="296"/>
                  </a:lnTo>
                  <a:lnTo>
                    <a:pt x="277" y="0"/>
                  </a:lnTo>
                  <a:lnTo>
                    <a:pt x="554" y="296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3175" cap="flat" cmpd="sng" algn="ctr">
              <a:noFill/>
              <a:prstDash val="solid"/>
              <a:miter lim="800000"/>
            </a:ln>
            <a:effectLst>
              <a:outerShdw dist="38100" dir="5400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그룹 9"/>
          <p:cNvGrpSpPr/>
          <p:nvPr/>
        </p:nvGrpSpPr>
        <p:grpSpPr bwMode="auto">
          <a:xfrm>
            <a:off x="3055242" y="2132739"/>
            <a:ext cx="1011895" cy="1809750"/>
            <a:chOff x="3979863" y="1906588"/>
            <a:chExt cx="1349375" cy="2413000"/>
          </a:xfrm>
        </p:grpSpPr>
        <p:sp>
          <p:nvSpPr>
            <p:cNvPr id="95" name="Freeform 18"/>
            <p:cNvSpPr/>
            <p:nvPr/>
          </p:nvSpPr>
          <p:spPr bwMode="auto">
            <a:xfrm>
              <a:off x="4191000" y="3706813"/>
              <a:ext cx="879475" cy="612775"/>
            </a:xfrm>
            <a:custGeom>
              <a:avLst/>
              <a:gdLst>
                <a:gd name="T0" fmla="*/ 554 w 554"/>
                <a:gd name="T1" fmla="*/ 0 h 386"/>
                <a:gd name="T2" fmla="*/ 554 w 554"/>
                <a:gd name="T3" fmla="*/ 90 h 386"/>
                <a:gd name="T4" fmla="*/ 277 w 554"/>
                <a:gd name="T5" fmla="*/ 386 h 386"/>
                <a:gd name="T6" fmla="*/ 0 w 554"/>
                <a:gd name="T7" fmla="*/ 90 h 386"/>
                <a:gd name="T8" fmla="*/ 0 w 554"/>
                <a:gd name="T9" fmla="*/ 0 h 386"/>
                <a:gd name="T10" fmla="*/ 277 w 554"/>
                <a:gd name="T11" fmla="*/ 296 h 386"/>
                <a:gd name="T12" fmla="*/ 554 w 554"/>
                <a:gd name="T13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386">
                  <a:moveTo>
                    <a:pt x="554" y="0"/>
                  </a:moveTo>
                  <a:lnTo>
                    <a:pt x="554" y="90"/>
                  </a:lnTo>
                  <a:lnTo>
                    <a:pt x="277" y="386"/>
                  </a:lnTo>
                  <a:lnTo>
                    <a:pt x="0" y="90"/>
                  </a:lnTo>
                  <a:lnTo>
                    <a:pt x="0" y="0"/>
                  </a:lnTo>
                  <a:lnTo>
                    <a:pt x="277" y="296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chemeClr val="tx1">
                <a:alpha val="10000"/>
              </a:schemeClr>
            </a:solidFill>
            <a:ln w="3175" cap="flat" cmpd="sng" algn="ctr">
              <a:noFill/>
              <a:prstDash val="solid"/>
              <a:miter lim="800000"/>
            </a:ln>
            <a:effectLst>
              <a:outerShdw dist="38100" dir="5400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5pPr>
              <a:lvl6pPr marL="25146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6pPr>
              <a:lvl7pPr marL="29718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7pPr>
              <a:lvl8pPr marL="34290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8pPr>
              <a:lvl9pPr marL="3886200" indent="-228600" defTabSz="121793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Roboto Condensed Light" panose="02000000000000000000" pitchFamily="2" charset="0"/>
                  <a:ea typeface="Roboto Condensed Light" panose="02000000000000000000" pitchFamily="2" charset="0"/>
                  <a:cs typeface="Roboto Condensed Light" panose="02000000000000000000" pitchFamily="2" charset="0"/>
                </a:defRPr>
              </a:lvl9pPr>
            </a:lstStyle>
            <a:p>
              <a:pPr algn="ctr" eaLnBrk="1" latinLnBrk="1" hangingPunct="1">
                <a:defRPr/>
              </a:pPr>
              <a:endParaRPr lang="en-US" altLang="en-US" sz="24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6" name="Freeform 19"/>
            <p:cNvSpPr/>
            <p:nvPr/>
          </p:nvSpPr>
          <p:spPr bwMode="auto">
            <a:xfrm>
              <a:off x="3979863" y="1906588"/>
              <a:ext cx="1349375" cy="2270125"/>
            </a:xfrm>
            <a:custGeom>
              <a:avLst/>
              <a:gdLst>
                <a:gd name="T0" fmla="*/ 2147483646 w 359"/>
                <a:gd name="T1" fmla="*/ 2147483646 h 604"/>
                <a:gd name="T2" fmla="*/ 2147483646 w 359"/>
                <a:gd name="T3" fmla="*/ 2147483646 h 604"/>
                <a:gd name="T4" fmla="*/ 2147483646 w 359"/>
                <a:gd name="T5" fmla="*/ 2147483646 h 604"/>
                <a:gd name="T6" fmla="*/ 0 w 359"/>
                <a:gd name="T7" fmla="*/ 2147483646 h 604"/>
                <a:gd name="T8" fmla="*/ 2147483646 w 359"/>
                <a:gd name="T9" fmla="*/ 2147483646 h 604"/>
                <a:gd name="T10" fmla="*/ 2147483646 w 359"/>
                <a:gd name="T11" fmla="*/ 2147483646 h 604"/>
                <a:gd name="T12" fmla="*/ 2147483646 w 359"/>
                <a:gd name="T13" fmla="*/ 2147483646 h 604"/>
                <a:gd name="T14" fmla="*/ 2147483646 w 359"/>
                <a:gd name="T15" fmla="*/ 2147483646 h 604"/>
                <a:gd name="T16" fmla="*/ 2147483646 w 359"/>
                <a:gd name="T17" fmla="*/ 0 h 604"/>
                <a:gd name="T18" fmla="*/ 2147483646 w 359"/>
                <a:gd name="T19" fmla="*/ 2147483646 h 604"/>
                <a:gd name="T20" fmla="*/ 2147483646 w 359"/>
                <a:gd name="T21" fmla="*/ 2147483646 h 60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59"/>
                <a:gd name="T34" fmla="*/ 0 h 604"/>
                <a:gd name="T35" fmla="*/ 359 w 359"/>
                <a:gd name="T36" fmla="*/ 604 h 60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59" h="604">
                  <a:moveTo>
                    <a:pt x="290" y="419"/>
                  </a:moveTo>
                  <a:cubicBezTo>
                    <a:pt x="346" y="419"/>
                    <a:pt x="346" y="419"/>
                    <a:pt x="346" y="419"/>
                  </a:cubicBezTo>
                  <a:cubicBezTo>
                    <a:pt x="173" y="604"/>
                    <a:pt x="173" y="604"/>
                    <a:pt x="173" y="604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56" y="419"/>
                    <a:pt x="56" y="419"/>
                    <a:pt x="56" y="419"/>
                  </a:cubicBezTo>
                  <a:cubicBezTo>
                    <a:pt x="56" y="281"/>
                    <a:pt x="56" y="281"/>
                    <a:pt x="56" y="281"/>
                  </a:cubicBezTo>
                  <a:cubicBezTo>
                    <a:pt x="56" y="248"/>
                    <a:pt x="70" y="217"/>
                    <a:pt x="94" y="196"/>
                  </a:cubicBezTo>
                  <a:cubicBezTo>
                    <a:pt x="284" y="28"/>
                    <a:pt x="284" y="28"/>
                    <a:pt x="284" y="28"/>
                  </a:cubicBezTo>
                  <a:cubicBezTo>
                    <a:pt x="305" y="10"/>
                    <a:pt x="332" y="0"/>
                    <a:pt x="359" y="0"/>
                  </a:cubicBezTo>
                  <a:cubicBezTo>
                    <a:pt x="359" y="0"/>
                    <a:pt x="290" y="25"/>
                    <a:pt x="290" y="129"/>
                  </a:cubicBezTo>
                  <a:cubicBezTo>
                    <a:pt x="290" y="181"/>
                    <a:pt x="290" y="419"/>
                    <a:pt x="290" y="419"/>
                  </a:cubicBezTo>
                  <a:close/>
                </a:path>
              </a:pathLst>
            </a:custGeom>
            <a:solidFill>
              <a:schemeClr val="accent4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80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41"/>
          <p:cNvGrpSpPr/>
          <p:nvPr/>
        </p:nvGrpSpPr>
        <p:grpSpPr bwMode="auto">
          <a:xfrm>
            <a:off x="1068705" y="1967865"/>
            <a:ext cx="2484120" cy="505460"/>
            <a:chOff x="1676400" y="1889760"/>
            <a:chExt cx="2463468" cy="513919"/>
          </a:xfrm>
        </p:grpSpPr>
        <p:cxnSp>
          <p:nvCxnSpPr>
            <p:cNvPr id="100" name="直接连接符 99"/>
            <p:cNvCxnSpPr/>
            <p:nvPr/>
          </p:nvCxnSpPr>
          <p:spPr>
            <a:xfrm flipH="1" flipV="1">
              <a:off x="3571620" y="1889760"/>
              <a:ext cx="568248" cy="513919"/>
            </a:xfrm>
            <a:prstGeom prst="line">
              <a:avLst/>
            </a:prstGeom>
            <a:ln>
              <a:solidFill>
                <a:srgbClr val="273E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>
              <a:off x="1676400" y="1897691"/>
              <a:ext cx="1903157" cy="0"/>
            </a:xfrm>
            <a:prstGeom prst="line">
              <a:avLst/>
            </a:prstGeom>
            <a:ln>
              <a:solidFill>
                <a:srgbClr val="273E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TextBox 2"/>
          <p:cNvSpPr txBox="1"/>
          <p:nvPr/>
        </p:nvSpPr>
        <p:spPr>
          <a:xfrm>
            <a:off x="483235" y="2009775"/>
            <a:ext cx="2496820" cy="1395730"/>
          </a:xfrm>
          <a:prstGeom prst="rect">
            <a:avLst/>
          </a:prstGeom>
          <a:noFill/>
        </p:spPr>
        <p:txBody>
          <a:bodyPr wrap="square" lIns="68568" tIns="34284" rIns="68568" bIns="34284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主要通过病人咳嗽、打喷嚏或大声说话时喷出的飞沫传播，人人都有可能被感染。</a:t>
            </a:r>
            <a:endParaRPr lang="zh-CN" altLang="en-US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3" name="组合 45"/>
          <p:cNvGrpSpPr/>
          <p:nvPr/>
        </p:nvGrpSpPr>
        <p:grpSpPr bwMode="auto">
          <a:xfrm flipH="1">
            <a:off x="5652770" y="2018030"/>
            <a:ext cx="2503805" cy="386080"/>
            <a:chOff x="1676400" y="1889760"/>
            <a:chExt cx="2463468" cy="513919"/>
          </a:xfrm>
        </p:grpSpPr>
        <p:cxnSp>
          <p:nvCxnSpPr>
            <p:cNvPr id="105" name="直接连接符 104"/>
            <p:cNvCxnSpPr/>
            <p:nvPr/>
          </p:nvCxnSpPr>
          <p:spPr>
            <a:xfrm flipH="1" flipV="1">
              <a:off x="3572841" y="1889760"/>
              <a:ext cx="567027" cy="513919"/>
            </a:xfrm>
            <a:prstGeom prst="line">
              <a:avLst/>
            </a:prstGeom>
            <a:ln>
              <a:solidFill>
                <a:srgbClr val="273E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1676400" y="1897691"/>
              <a:ext cx="1904383" cy="0"/>
            </a:xfrm>
            <a:prstGeom prst="line">
              <a:avLst/>
            </a:prstGeom>
            <a:ln>
              <a:solidFill>
                <a:srgbClr val="273E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53"/>
          <p:cNvGrpSpPr/>
          <p:nvPr/>
        </p:nvGrpSpPr>
        <p:grpSpPr bwMode="auto">
          <a:xfrm flipH="1" flipV="1">
            <a:off x="5708015" y="4773295"/>
            <a:ext cx="2879725" cy="384810"/>
            <a:chOff x="1676400" y="1889760"/>
            <a:chExt cx="2463468" cy="513919"/>
          </a:xfrm>
        </p:grpSpPr>
        <p:cxnSp>
          <p:nvCxnSpPr>
            <p:cNvPr id="113" name="直接连接符 112"/>
            <p:cNvCxnSpPr/>
            <p:nvPr/>
          </p:nvCxnSpPr>
          <p:spPr>
            <a:xfrm flipH="1" flipV="1">
              <a:off x="3572841" y="1889760"/>
              <a:ext cx="567027" cy="513919"/>
            </a:xfrm>
            <a:prstGeom prst="line">
              <a:avLst/>
            </a:prstGeom>
            <a:ln>
              <a:solidFill>
                <a:srgbClr val="273E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H="1">
              <a:off x="1676400" y="1897715"/>
              <a:ext cx="1904383" cy="0"/>
            </a:xfrm>
            <a:prstGeom prst="line">
              <a:avLst/>
            </a:prstGeom>
            <a:ln>
              <a:solidFill>
                <a:srgbClr val="273E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8" name="TextBox 2"/>
          <p:cNvSpPr txBox="1"/>
          <p:nvPr/>
        </p:nvSpPr>
        <p:spPr>
          <a:xfrm>
            <a:off x="6142355" y="2023745"/>
            <a:ext cx="2445385" cy="1395730"/>
          </a:xfrm>
          <a:prstGeom prst="rect">
            <a:avLst/>
          </a:prstGeom>
          <a:noFill/>
        </p:spPr>
        <p:txBody>
          <a:bodyPr wrap="square" lIns="68568" tIns="34284" rIns="68568" bIns="34284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世界上大约三分之一的人口感染结核菌，但绝大多数不会发病，也不会传播疾病。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1" name="AutoShape 10"/>
          <p:cNvSpPr/>
          <p:nvPr/>
        </p:nvSpPr>
        <p:spPr>
          <a:xfrm>
            <a:off x="407035" y="3743960"/>
            <a:ext cx="2647950" cy="1852022"/>
          </a:xfrm>
          <a:prstGeom prst="cloudCallout">
            <a:avLst>
              <a:gd name="adj1" fmla="val -46603"/>
              <a:gd name="adj2" fmla="val 80115"/>
            </a:avLst>
          </a:prstGeom>
          <a:gradFill rotWithShape="0">
            <a:gsLst>
              <a:gs pos="0">
                <a:schemeClr val="accent3">
                  <a:lumMod val="50000"/>
                </a:schemeClr>
              </a:gs>
              <a:gs pos="100000">
                <a:schemeClr val="accent4">
                  <a:lumMod val="75000"/>
                  <a:lumOff val="25000"/>
                </a:schemeClr>
              </a:gs>
            </a:gsLst>
            <a:lin ang="5400000" scaled="1"/>
            <a:tileRect/>
          </a:gra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square" lIns="0" rIns="0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肺结核分枝杆菌通过空气</a:t>
            </a:r>
            <a:r>
              <a:rPr lang="zh-CN" altLang="en-US" sz="2200" b="1" dirty="0">
                <a:solidFill>
                  <a:srgbClr val="FF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飞沫</a:t>
            </a:r>
            <a:r>
              <a:rPr lang="zh-CN" altLang="en-US" sz="2200" b="1" dirty="0">
                <a:solidFill>
                  <a:schemeClr val="bg1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核传播！！</a:t>
            </a:r>
            <a:endParaRPr lang="zh-CN" altLang="en-US" sz="2200" b="1" dirty="0">
              <a:solidFill>
                <a:schemeClr val="bg1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8830" y="5413375"/>
            <a:ext cx="27222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结核菌感染者一生中有10%的可能转化为结核病。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04585" y="3942715"/>
            <a:ext cx="2540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一个未经治疗的传染性肺结核患者，一年内可传播病菌给10～15名健康人。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16860" y="683260"/>
            <a:ext cx="3027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肺结核如何传播？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accel="64000" decel="36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6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6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" presetClass="entr" presetSubtype="4" accel="64000" decel="36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6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6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3" grpId="0" bldLvl="0" animBg="1"/>
      <p:bldP spid="103" grpId="0"/>
      <p:bldP spid="118" grpId="0"/>
      <p:bldP spid="21" grpId="0" bldLvl="0" animBg="1"/>
      <p:bldP spid="3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横卷形 5"/>
          <p:cNvSpPr/>
          <p:nvPr/>
        </p:nvSpPr>
        <p:spPr>
          <a:xfrm>
            <a:off x="1814830" y="589280"/>
            <a:ext cx="6565265" cy="941070"/>
          </a:xfrm>
          <a:prstGeom prst="horizontalScroll">
            <a:avLst/>
          </a:prstGeom>
          <a:solidFill>
            <a:srgbClr val="002060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内容占位符 2"/>
          <p:cNvSpPr>
            <a:spLocks noGrp="1"/>
          </p:cNvSpPr>
          <p:nvPr/>
        </p:nvSpPr>
        <p:spPr bwMode="auto">
          <a:xfrm>
            <a:off x="1514475" y="1767205"/>
            <a:ext cx="6306820" cy="1510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92150" indent="-34798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+mn-lt"/>
              </a:defRPr>
            </a:lvl2pPr>
            <a:lvl3pPr marL="987425" indent="-2940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+mn-lt"/>
              </a:defRPr>
            </a:lvl3pPr>
            <a:lvl4pPr marL="1281430" indent="-2921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1598930" indent="-3162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056130" indent="-3162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513330" indent="-3162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2970530" indent="-3162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427730" indent="-31623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l">
              <a:lnSpc>
                <a:spcPct val="125000"/>
              </a:lnSpc>
              <a:spcBef>
                <a:spcPts val="0"/>
              </a:spcBef>
              <a:buNone/>
            </a:pPr>
            <a:r>
              <a:rPr sz="1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常见症状:</a:t>
            </a:r>
            <a:endParaRPr sz="1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en-US" sz="1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800" b="1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咳嗽、咳痰2周以上</a:t>
            </a:r>
            <a:r>
              <a:rPr sz="1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，或痰中带血丝，应当怀疑得了结核病。</a:t>
            </a:r>
            <a:endParaRPr sz="18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None/>
            </a:pPr>
            <a:r>
              <a:rPr lang="en-US" sz="18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sz="1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肺结核还伴有痰中带血、低烧、夜间出汗、午后发热、胸痛、</a:t>
            </a:r>
            <a:endParaRPr sz="18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>
              <a:lnSpc>
                <a:spcPct val="125000"/>
              </a:lnSpc>
              <a:spcBef>
                <a:spcPts val="0"/>
              </a:spcBef>
              <a:buNone/>
            </a:pPr>
            <a:r>
              <a:rPr sz="1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疲乏无力、体重减轻、呼吸困难等症状。</a:t>
            </a:r>
            <a:endParaRPr sz="18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7" name="Group 42"/>
          <p:cNvGrpSpPr/>
          <p:nvPr/>
        </p:nvGrpSpPr>
        <p:grpSpPr>
          <a:xfrm>
            <a:off x="3354705" y="3896360"/>
            <a:ext cx="2139950" cy="2185035"/>
            <a:chOff x="0" y="0"/>
            <a:chExt cx="5874978" cy="5874978"/>
          </a:xfrm>
        </p:grpSpPr>
        <p:sp>
          <p:nvSpPr>
            <p:cNvPr id="8" name="Shape 40"/>
            <p:cNvSpPr/>
            <p:nvPr/>
          </p:nvSpPr>
          <p:spPr>
            <a:xfrm>
              <a:off x="0" y="0"/>
              <a:ext cx="5874979" cy="58749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28575" cap="flat" cmpd="sng">
              <a:solidFill>
                <a:srgbClr val="00B0F0"/>
              </a:solidFill>
              <a:prstDash val="solid"/>
              <a:miter lim="400000"/>
            </a:ln>
            <a:effectLst/>
          </p:spPr>
          <p:txBody>
            <a:bodyPr wrap="square" lIns="50784" tIns="50784" rIns="50784" bIns="50784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  <p:sp>
          <p:nvSpPr>
            <p:cNvPr id="9" name="Shape 41"/>
            <p:cNvSpPr/>
            <p:nvPr/>
          </p:nvSpPr>
          <p:spPr>
            <a:xfrm>
              <a:off x="1206556" y="1195209"/>
              <a:ext cx="3473214" cy="3473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/>
            </a:solidFill>
            <a:ln w="28575" cap="flat" cmpd="sng">
              <a:solidFill>
                <a:srgbClr val="00B0F0"/>
              </a:solidFill>
              <a:prstDash val="solid"/>
              <a:miter lim="400000"/>
            </a:ln>
            <a:effectLst/>
          </p:spPr>
          <p:txBody>
            <a:bodyPr wrap="square" lIns="50784" tIns="50784" rIns="50784" bIns="50784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3200">
                <a:cs typeface="+mn-ea"/>
                <a:sym typeface="+mn-lt"/>
              </a:endParaRPr>
            </a:p>
          </p:txBody>
        </p:sp>
      </p:grpSp>
      <p:sp>
        <p:nvSpPr>
          <p:cNvPr id="10" name="Shape 44"/>
          <p:cNvSpPr/>
          <p:nvPr/>
        </p:nvSpPr>
        <p:spPr>
          <a:xfrm>
            <a:off x="1430020" y="3503930"/>
            <a:ext cx="1715770" cy="1223010"/>
          </a:xfrm>
          <a:prstGeom prst="rect">
            <a:avLst/>
          </a:prstGeom>
          <a:ln w="12700" cmpd="sng">
            <a:solidFill>
              <a:srgbClr val="273E4B"/>
            </a:solidFill>
            <a:prstDash val="solid"/>
            <a:miter lim="400000"/>
          </a:ln>
        </p:spPr>
        <p:txBody>
          <a:bodyPr lIns="44140" tIns="44140" rIns="44140" bIns="44140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cs typeface="+mn-ea"/>
              <a:sym typeface="+mn-lt"/>
            </a:endParaRPr>
          </a:p>
        </p:txBody>
      </p:sp>
      <p:sp>
        <p:nvSpPr>
          <p:cNvPr id="2" name="Shape 46"/>
          <p:cNvSpPr/>
          <p:nvPr/>
        </p:nvSpPr>
        <p:spPr>
          <a:xfrm>
            <a:off x="1418590" y="4980305"/>
            <a:ext cx="1714500" cy="1223010"/>
          </a:xfrm>
          <a:prstGeom prst="rect">
            <a:avLst/>
          </a:prstGeom>
          <a:ln w="12700" cmpd="sng">
            <a:solidFill>
              <a:srgbClr val="273E4B"/>
            </a:solidFill>
            <a:prstDash val="solid"/>
            <a:miter lim="400000"/>
          </a:ln>
        </p:spPr>
        <p:txBody>
          <a:bodyPr lIns="44140" tIns="44140" rIns="44140" bIns="44140" anchor="ctr"/>
          <a:lstStyle/>
          <a:p>
            <a:pPr lvl="0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cs typeface="+mn-ea"/>
              <a:sym typeface="+mn-lt"/>
            </a:endParaRPr>
          </a:p>
        </p:txBody>
      </p:sp>
      <p:sp>
        <p:nvSpPr>
          <p:cNvPr id="12" name="Shape 47"/>
          <p:cNvSpPr/>
          <p:nvPr/>
        </p:nvSpPr>
        <p:spPr>
          <a:xfrm>
            <a:off x="5609590" y="3637915"/>
            <a:ext cx="1757045" cy="1231265"/>
          </a:xfrm>
          <a:prstGeom prst="rect">
            <a:avLst/>
          </a:prstGeom>
          <a:ln w="12700" cmpd="sng">
            <a:solidFill>
              <a:srgbClr val="273E4B"/>
            </a:solidFill>
            <a:prstDash val="solid"/>
            <a:miter lim="400000"/>
          </a:ln>
        </p:spPr>
        <p:txBody>
          <a:bodyPr lIns="44140" tIns="44140" rIns="44140" bIns="44140" anchor="ctr"/>
          <a:lstStyle/>
          <a:p>
            <a:pPr lvl="0"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cs typeface="+mn-ea"/>
              <a:sym typeface="+mn-lt"/>
            </a:endParaRPr>
          </a:p>
        </p:txBody>
      </p:sp>
      <p:sp>
        <p:nvSpPr>
          <p:cNvPr id="13" name="Shape 48"/>
          <p:cNvSpPr/>
          <p:nvPr/>
        </p:nvSpPr>
        <p:spPr>
          <a:xfrm>
            <a:off x="5641975" y="5052060"/>
            <a:ext cx="1741805" cy="1249045"/>
          </a:xfrm>
          <a:prstGeom prst="rect">
            <a:avLst/>
          </a:prstGeom>
          <a:ln w="12700" cmpd="sng">
            <a:solidFill>
              <a:srgbClr val="273E4B"/>
            </a:solidFill>
            <a:prstDash val="solid"/>
            <a:miter lim="400000"/>
          </a:ln>
        </p:spPr>
        <p:txBody>
          <a:bodyPr lIns="44140" tIns="44140" rIns="44140" bIns="44140" anchor="ctr"/>
          <a:lstStyle/>
          <a:p>
            <a:pPr lvl="0" algn="ctr"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cs typeface="+mn-ea"/>
              <a:sym typeface="+mn-lt"/>
            </a:endParaRPr>
          </a:p>
        </p:txBody>
      </p:sp>
      <p:sp>
        <p:nvSpPr>
          <p:cNvPr id="28" name="Text Placeholder 2"/>
          <p:cNvSpPr txBox="1"/>
          <p:nvPr/>
        </p:nvSpPr>
        <p:spPr bwMode="auto">
          <a:xfrm>
            <a:off x="1430020" y="3512820"/>
            <a:ext cx="1692910" cy="2635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79455" tIns="45706" rIns="91412" bIns="45706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咳嗽、咳痰</a:t>
            </a:r>
            <a:endParaRPr 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Text Placeholder 2"/>
          <p:cNvSpPr txBox="1"/>
          <p:nvPr/>
        </p:nvSpPr>
        <p:spPr bwMode="auto">
          <a:xfrm>
            <a:off x="5619750" y="3643630"/>
            <a:ext cx="1737995" cy="2635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square" lIns="91412" tIns="45706" rIns="79455" bIns="45706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食欲差、消瘦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0" name="Text Placeholder 2"/>
          <p:cNvSpPr txBox="1"/>
          <p:nvPr/>
        </p:nvSpPr>
        <p:spPr bwMode="auto">
          <a:xfrm>
            <a:off x="5647055" y="5995035"/>
            <a:ext cx="1741170" cy="304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12" tIns="45706" rIns="79455" bIns="45706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/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胸痛</a:t>
            </a:r>
            <a:endParaRPr 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/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Text Placeholder 2"/>
          <p:cNvSpPr txBox="1"/>
          <p:nvPr/>
        </p:nvSpPr>
        <p:spPr bwMode="auto">
          <a:xfrm>
            <a:off x="1417955" y="5931535"/>
            <a:ext cx="1722755" cy="2635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txBody>
          <a:bodyPr vert="horz" wrap="square" lIns="79455" tIns="45706" rIns="91412" bIns="45706" numCol="1" anchor="ctr" anchorCtr="0" compatLnSpc="1">
            <a:no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低烧、盗汗</a:t>
            </a:r>
            <a:endParaRPr lang="zh-CN" alt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 descr="小孩感冒流感病毒发烧咳嗽出汗怕冷健康看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2430" y="4980305"/>
            <a:ext cx="1251585" cy="903605"/>
          </a:xfrm>
          <a:prstGeom prst="rect">
            <a:avLst/>
          </a:prstGeom>
        </p:spPr>
      </p:pic>
      <p:pic>
        <p:nvPicPr>
          <p:cNvPr id="4" name="图片 3" descr="46f861f6bc2da7a508e1dc8eaacec62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830" y="3749040"/>
            <a:ext cx="1009015" cy="1009015"/>
          </a:xfrm>
          <a:prstGeom prst="rect">
            <a:avLst/>
          </a:prstGeom>
        </p:spPr>
      </p:pic>
      <p:pic>
        <p:nvPicPr>
          <p:cNvPr id="5" name="图片 4" descr="胸痛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2365" y="5115560"/>
            <a:ext cx="589280" cy="902970"/>
          </a:xfrm>
          <a:prstGeom prst="rect">
            <a:avLst/>
          </a:prstGeom>
        </p:spPr>
      </p:pic>
      <p:pic>
        <p:nvPicPr>
          <p:cNvPr id="15" name="图片 14" descr="食欲差、消瘦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9625" y="3971290"/>
            <a:ext cx="1002030" cy="897890"/>
          </a:xfrm>
          <a:prstGeom prst="rect">
            <a:avLst/>
          </a:prstGeom>
        </p:spPr>
      </p:pic>
      <p:pic>
        <p:nvPicPr>
          <p:cNvPr id="16" name="图片 15" descr="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6825" y="3249930"/>
            <a:ext cx="1263015" cy="29413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204720" y="798830"/>
            <a:ext cx="4094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结核病有什么临床症状？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9500"/>
                            </p:stCondLst>
                            <p:childTnLst>
                              <p:par>
                                <p:cTn id="7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500"/>
                            </p:stCondLst>
                            <p:childTnLst>
                              <p:par>
                                <p:cTn id="8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8" grpId="0" bldLvl="0" animBg="1"/>
      <p:bldP spid="10" grpId="0" bldLvl="0" animBg="1"/>
      <p:bldP spid="2" grpId="0" bldLvl="0" animBg="1"/>
      <p:bldP spid="12" grpId="0" bldLvl="0" animBg="1"/>
      <p:bldP spid="13" grpId="0" bldLvl="0" animBg="1"/>
      <p:bldP spid="28" grpId="0" animBg="1" uiExpand="1" build="p"/>
      <p:bldP spid="29" grpId="0" animBg="1" uiExpand="1" build="p"/>
      <p:bldP spid="30" grpId="0" animBg="1" uiExpand="1" build="p"/>
      <p:bldP spid="32" grpId="0" animBg="1" uiExpand="1" build="p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横卷形 5"/>
          <p:cNvSpPr/>
          <p:nvPr/>
        </p:nvSpPr>
        <p:spPr>
          <a:xfrm>
            <a:off x="1934210" y="558165"/>
            <a:ext cx="6565265" cy="941070"/>
          </a:xfrm>
          <a:prstGeom prst="horizontalScroll">
            <a:avLst/>
          </a:prstGeom>
          <a:solidFill>
            <a:srgbClr val="002060"/>
          </a:solidFill>
          <a:ln w="12700" cmpd="sng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7" name="组合 76"/>
          <p:cNvGrpSpPr/>
          <p:nvPr/>
        </p:nvGrpSpPr>
        <p:grpSpPr>
          <a:xfrm>
            <a:off x="438785" y="2152015"/>
            <a:ext cx="3997960" cy="1112520"/>
            <a:chOff x="1444725" y="2210779"/>
            <a:chExt cx="4536975" cy="728753"/>
          </a:xfrm>
        </p:grpSpPr>
        <p:grpSp>
          <p:nvGrpSpPr>
            <p:cNvPr id="39" name="组合 38"/>
            <p:cNvGrpSpPr/>
            <p:nvPr/>
          </p:nvGrpSpPr>
          <p:grpSpPr>
            <a:xfrm>
              <a:off x="1444725" y="2210779"/>
              <a:ext cx="4536975" cy="728753"/>
              <a:chOff x="1707417" y="1448779"/>
              <a:chExt cx="6884409" cy="1105810"/>
            </a:xfrm>
          </p:grpSpPr>
          <p:sp>
            <p:nvSpPr>
              <p:cNvPr id="3" name="íṡľíḍè-Arrow: Chevron 31"/>
              <p:cNvSpPr/>
              <p:nvPr/>
            </p:nvSpPr>
            <p:spPr>
              <a:xfrm>
                <a:off x="6095624" y="1448779"/>
                <a:ext cx="2496202" cy="1105810"/>
              </a:xfrm>
              <a:prstGeom prst="chevron">
                <a:avLst>
                  <a:gd name="adj" fmla="val 41391"/>
                </a:avLst>
              </a:prstGeom>
              <a:solidFill>
                <a:srgbClr val="273E4B"/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9" name="íṡľíḍè-Arrow: Chevron 37"/>
              <p:cNvSpPr/>
              <p:nvPr/>
            </p:nvSpPr>
            <p:spPr>
              <a:xfrm>
                <a:off x="1707417" y="1448779"/>
                <a:ext cx="5184083" cy="1105810"/>
              </a:xfrm>
              <a:prstGeom prst="chevron">
                <a:avLst>
                  <a:gd name="adj" fmla="val 41391"/>
                </a:avLst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71" name="矩形 70"/>
            <p:cNvSpPr/>
            <p:nvPr/>
          </p:nvSpPr>
          <p:spPr>
            <a:xfrm>
              <a:off x="2007048" y="2295578"/>
              <a:ext cx="2528800" cy="56736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学校是人口高度密集的场所，学生、老师相互间接触频繁，容易造成传播。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38785" y="3388995"/>
            <a:ext cx="3985895" cy="1155065"/>
            <a:chOff x="1458416" y="3459233"/>
            <a:chExt cx="4523284" cy="757582"/>
          </a:xfrm>
        </p:grpSpPr>
        <p:grpSp>
          <p:nvGrpSpPr>
            <p:cNvPr id="46" name="组合 45"/>
            <p:cNvGrpSpPr/>
            <p:nvPr/>
          </p:nvGrpSpPr>
          <p:grpSpPr>
            <a:xfrm>
              <a:off x="1458416" y="3459233"/>
              <a:ext cx="4523284" cy="728845"/>
              <a:chOff x="1728192" y="1448779"/>
              <a:chExt cx="6863634" cy="1105949"/>
            </a:xfrm>
          </p:grpSpPr>
          <p:sp>
            <p:nvSpPr>
              <p:cNvPr id="51" name="íṡľíḍè-Arrow: Chevron 31"/>
              <p:cNvSpPr/>
              <p:nvPr/>
            </p:nvSpPr>
            <p:spPr>
              <a:xfrm>
                <a:off x="6095624" y="1448779"/>
                <a:ext cx="2496202" cy="1105810"/>
              </a:xfrm>
              <a:prstGeom prst="chevron">
                <a:avLst>
                  <a:gd name="adj" fmla="val 41391"/>
                </a:avLst>
              </a:prstGeom>
              <a:solidFill>
                <a:schemeClr val="bg2">
                  <a:lumMod val="75000"/>
                  <a:lumOff val="25000"/>
                </a:schemeClr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2" name="íṡľíḍè-Arrow: Chevron 37"/>
              <p:cNvSpPr/>
              <p:nvPr/>
            </p:nvSpPr>
            <p:spPr>
              <a:xfrm>
                <a:off x="1728192" y="1448779"/>
                <a:ext cx="5184083" cy="1105949"/>
              </a:xfrm>
              <a:prstGeom prst="chevron">
                <a:avLst>
                  <a:gd name="adj" fmla="val 41391"/>
                </a:avLst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72" name="矩形 71"/>
            <p:cNvSpPr/>
            <p:nvPr/>
          </p:nvSpPr>
          <p:spPr>
            <a:xfrm>
              <a:off x="1912403" y="3479224"/>
              <a:ext cx="2744812" cy="7375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学习压力大，精神紧张，尤其是初三、高三学生，许多同学经常学习到深夜，过度疲劳，会造成抵抗力的下降。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38785" y="4628515"/>
            <a:ext cx="3985895" cy="1112520"/>
            <a:chOff x="1458416" y="4707686"/>
            <a:chExt cx="4523284" cy="728753"/>
          </a:xfrm>
        </p:grpSpPr>
        <p:grpSp>
          <p:nvGrpSpPr>
            <p:cNvPr id="55" name="组合 54"/>
            <p:cNvGrpSpPr/>
            <p:nvPr/>
          </p:nvGrpSpPr>
          <p:grpSpPr>
            <a:xfrm>
              <a:off x="1458416" y="4707686"/>
              <a:ext cx="4523284" cy="728753"/>
              <a:chOff x="1728192" y="1448779"/>
              <a:chExt cx="6863634" cy="1105810"/>
            </a:xfrm>
          </p:grpSpPr>
          <p:sp>
            <p:nvSpPr>
              <p:cNvPr id="60" name="íṡľíḍè-Arrow: Chevron 31"/>
              <p:cNvSpPr/>
              <p:nvPr/>
            </p:nvSpPr>
            <p:spPr>
              <a:xfrm>
                <a:off x="6095624" y="1448779"/>
                <a:ext cx="2496202" cy="1105810"/>
              </a:xfrm>
              <a:prstGeom prst="chevron">
                <a:avLst>
                  <a:gd name="adj" fmla="val 41391"/>
                </a:avLst>
              </a:prstGeom>
              <a:solidFill>
                <a:schemeClr val="bg2">
                  <a:lumMod val="25000"/>
                  <a:lumOff val="75000"/>
                </a:schemeClr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1" name="íṡľíḍè-Arrow: Chevron 37"/>
              <p:cNvSpPr/>
              <p:nvPr/>
            </p:nvSpPr>
            <p:spPr>
              <a:xfrm>
                <a:off x="1728192" y="1448779"/>
                <a:ext cx="5184083" cy="1105810"/>
              </a:xfrm>
              <a:prstGeom prst="chevron">
                <a:avLst>
                  <a:gd name="adj" fmla="val 41391"/>
                </a:avLst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73" name="矩形 72"/>
            <p:cNvSpPr/>
            <p:nvPr/>
          </p:nvSpPr>
          <p:spPr>
            <a:xfrm>
              <a:off x="2080305" y="4800860"/>
              <a:ext cx="2161837" cy="56736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饮食欠均衡，易导致营养不良，自身免疫力也会下降。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589780" y="2145665"/>
            <a:ext cx="4036060" cy="1130934"/>
            <a:chOff x="6210300" y="2210779"/>
            <a:chExt cx="4431045" cy="741662"/>
          </a:xfrm>
        </p:grpSpPr>
        <p:grpSp>
          <p:nvGrpSpPr>
            <p:cNvPr id="40" name="组合 39"/>
            <p:cNvGrpSpPr/>
            <p:nvPr/>
          </p:nvGrpSpPr>
          <p:grpSpPr>
            <a:xfrm>
              <a:off x="6210300" y="2210779"/>
              <a:ext cx="4431045" cy="728753"/>
              <a:chOff x="1868155" y="1448779"/>
              <a:chExt cx="6723671" cy="1105810"/>
            </a:xfrm>
          </p:grpSpPr>
          <p:sp>
            <p:nvSpPr>
              <p:cNvPr id="41" name="íṡľíḍè-Arrow: Chevron 31"/>
              <p:cNvSpPr/>
              <p:nvPr/>
            </p:nvSpPr>
            <p:spPr>
              <a:xfrm>
                <a:off x="6095624" y="1448779"/>
                <a:ext cx="2496202" cy="1105810"/>
              </a:xfrm>
              <a:prstGeom prst="chevron">
                <a:avLst>
                  <a:gd name="adj" fmla="val 41391"/>
                </a:avLst>
              </a:prstGeom>
              <a:solidFill>
                <a:schemeClr val="bg2">
                  <a:lumMod val="25000"/>
                  <a:lumOff val="75000"/>
                </a:schemeClr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2" name="íṡľíḍè-Arrow: Chevron 37"/>
              <p:cNvSpPr/>
              <p:nvPr/>
            </p:nvSpPr>
            <p:spPr>
              <a:xfrm>
                <a:off x="1868155" y="1448779"/>
                <a:ext cx="5003613" cy="1105810"/>
              </a:xfrm>
              <a:prstGeom prst="chevron">
                <a:avLst>
                  <a:gd name="adj" fmla="val 41391"/>
                </a:avLst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74" name="矩形 73"/>
            <p:cNvSpPr/>
            <p:nvPr/>
          </p:nvSpPr>
          <p:spPr>
            <a:xfrm>
              <a:off x="6723398" y="2214943"/>
              <a:ext cx="2326368" cy="73749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学生处于青春发育期，机体免疫功能不健全，受内分泌、营养状况的影响，感染后容易发病。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590415" y="3388995"/>
            <a:ext cx="4040505" cy="1111250"/>
            <a:chOff x="6056089" y="3459233"/>
            <a:chExt cx="4585256" cy="728753"/>
          </a:xfrm>
        </p:grpSpPr>
        <p:grpSp>
          <p:nvGrpSpPr>
            <p:cNvPr id="47" name="组合 46"/>
            <p:cNvGrpSpPr/>
            <p:nvPr/>
          </p:nvGrpSpPr>
          <p:grpSpPr>
            <a:xfrm>
              <a:off x="6056089" y="3459233"/>
              <a:ext cx="4585256" cy="728753"/>
              <a:chOff x="1634155" y="1448779"/>
              <a:chExt cx="6957671" cy="1105810"/>
            </a:xfrm>
          </p:grpSpPr>
          <p:sp>
            <p:nvSpPr>
              <p:cNvPr id="48" name="íṡľíḍè-Arrow: Chevron 31"/>
              <p:cNvSpPr/>
              <p:nvPr/>
            </p:nvSpPr>
            <p:spPr>
              <a:xfrm>
                <a:off x="6095624" y="1448779"/>
                <a:ext cx="2496202" cy="1105810"/>
              </a:xfrm>
              <a:prstGeom prst="chevron">
                <a:avLst>
                  <a:gd name="adj" fmla="val 41391"/>
                </a:avLst>
              </a:prstGeom>
              <a:solidFill>
                <a:srgbClr val="273E4B"/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49" name="íṡľíḍè-Arrow: Chevron 37"/>
              <p:cNvSpPr/>
              <p:nvPr/>
            </p:nvSpPr>
            <p:spPr>
              <a:xfrm>
                <a:off x="1634155" y="1448779"/>
                <a:ext cx="5289055" cy="1105810"/>
              </a:xfrm>
              <a:prstGeom prst="chevron">
                <a:avLst>
                  <a:gd name="adj" fmla="val 41391"/>
                </a:avLst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75" name="矩形 74"/>
            <p:cNvSpPr/>
            <p:nvPr/>
          </p:nvSpPr>
          <p:spPr>
            <a:xfrm>
              <a:off x="6741538" y="3648744"/>
              <a:ext cx="2248819" cy="39852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缺乏体育锻炼，导致身体抵抗力下降。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590415" y="4628515"/>
            <a:ext cx="4056380" cy="1112520"/>
            <a:chOff x="6038074" y="4707686"/>
            <a:chExt cx="4603271" cy="728753"/>
          </a:xfrm>
        </p:grpSpPr>
        <p:grpSp>
          <p:nvGrpSpPr>
            <p:cNvPr id="56" name="组合 55"/>
            <p:cNvGrpSpPr/>
            <p:nvPr/>
          </p:nvGrpSpPr>
          <p:grpSpPr>
            <a:xfrm>
              <a:off x="6038074" y="4707686"/>
              <a:ext cx="4603271" cy="728753"/>
              <a:chOff x="1606819" y="1448779"/>
              <a:chExt cx="6985007" cy="1105810"/>
            </a:xfrm>
          </p:grpSpPr>
          <p:sp>
            <p:nvSpPr>
              <p:cNvPr id="57" name="íṡľíḍè-Arrow: Chevron 31"/>
              <p:cNvSpPr/>
              <p:nvPr/>
            </p:nvSpPr>
            <p:spPr>
              <a:xfrm>
                <a:off x="6095624" y="1448779"/>
                <a:ext cx="2496202" cy="1105810"/>
              </a:xfrm>
              <a:prstGeom prst="chevron">
                <a:avLst>
                  <a:gd name="adj" fmla="val 41391"/>
                </a:avLst>
              </a:prstGeom>
              <a:solidFill>
                <a:schemeClr val="bg2">
                  <a:lumMod val="75000"/>
                  <a:lumOff val="25000"/>
                </a:schemeClr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8" name="íṡľíḍè-Arrow: Chevron 37"/>
              <p:cNvSpPr/>
              <p:nvPr/>
            </p:nvSpPr>
            <p:spPr>
              <a:xfrm>
                <a:off x="1606819" y="1448779"/>
                <a:ext cx="5290148" cy="1105810"/>
              </a:xfrm>
              <a:prstGeom prst="chevron">
                <a:avLst>
                  <a:gd name="adj" fmla="val 41391"/>
                </a:avLst>
              </a:prstGeom>
              <a:solidFill>
                <a:schemeClr val="bg1"/>
              </a:solidFill>
              <a:ln w="285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6573488" y="4788381"/>
              <a:ext cx="2711664" cy="56736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青少年学生活动范围广，社会活动和交往逐渐增加，被感染的机会也相应增多。</a:t>
              </a:r>
              <a:endPara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290445" y="767715"/>
            <a:ext cx="516128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为什么学生、教师易患结核病？</a:t>
            </a:r>
            <a:endParaRPr lang="zh-CN" altLang="en-US" sz="28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/>
    </p:bldLst>
  </p:timing>
</p:sld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1597</Words>
  <Application>WPS 演示</Application>
  <PresentationFormat>全屏显示(4:3)</PresentationFormat>
  <Paragraphs>171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楷体</vt:lpstr>
      <vt:lpstr>Calibri</vt:lpstr>
      <vt:lpstr>华文楷体</vt:lpstr>
      <vt:lpstr>Tahoma</vt:lpstr>
      <vt:lpstr>FontAwesome</vt:lpstr>
      <vt:lpstr>Segoe Print</vt:lpstr>
      <vt:lpstr>Meiryo</vt:lpstr>
      <vt:lpstr>Yu Gothic UI</vt:lpstr>
      <vt:lpstr>Arial Unicode MS</vt:lpstr>
      <vt:lpstr>Roboto Condensed Light</vt:lpstr>
      <vt:lpstr>Verdana</vt:lpstr>
      <vt:lpstr>华文行楷</vt:lpstr>
      <vt:lpstr>Helvetica Light</vt:lpstr>
      <vt:lpstr>字魂5号-无外润黑体</vt:lpstr>
      <vt:lpstr>Gill Sans</vt:lpstr>
      <vt:lpstr>字魂59号-创粗黑</vt:lpstr>
      <vt:lpstr>仿宋_GB2312</vt:lpstr>
      <vt:lpstr>仿宋</vt:lpstr>
      <vt:lpstr>Rockwell</vt:lpstr>
      <vt:lpstr>Wingdings</vt:lpstr>
      <vt:lpstr>Trebuchet MS</vt:lpstr>
      <vt:lpstr>黑体</vt:lpstr>
      <vt:lpstr>Blends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肺结核治疗期间注意事项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April^^</cp:lastModifiedBy>
  <cp:revision>493</cp:revision>
  <dcterms:created xsi:type="dcterms:W3CDTF">2015-03-17T07:45:00Z</dcterms:created>
  <dcterms:modified xsi:type="dcterms:W3CDTF">2025-03-26T10:02:51Z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2052-12.1.0.20305</vt:lpwstr>
  </property>
  <property fmtid="{D5CDD505-2E9C-101B-9397-08002B2CF9AE}" pid="4" name="ICV">
    <vt:lpwstr>576A54F323D8430A8336D6437E60D8EE_12</vt:lpwstr>
  </property>
</Properties>
</file>