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9" r:id="rId4"/>
    <p:sldId id="260" r:id="rId5"/>
    <p:sldId id="258" r:id="rId6"/>
    <p:sldId id="257" r:id="rId7"/>
    <p:sldId id="261" r:id="rId8"/>
    <p:sldId id="262" r:id="rId9"/>
    <p:sldId id="263" r:id="rId10"/>
  </p:sldIdLst>
  <p:sldSz cx="12192000" cy="6858000"/>
  <p:notesSz cx="6858000" cy="9144000"/>
  <p:custDataLst>
    <p:tags r:id="rId1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FCF5"/>
    <a:srgbClr val="F4FEF1"/>
    <a:srgbClr val="F5F7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4" Type="http://schemas.openxmlformats.org/officeDocument/2006/relationships/tags" Target="tags/tag3.xml"/><Relationship Id="rId13" Type="http://schemas.openxmlformats.org/officeDocument/2006/relationships/tableStyles" Target="tableStyles.xml"/><Relationship Id="rId12" Type="http://schemas.openxmlformats.org/officeDocument/2006/relationships/viewProps" Target="viewProps.xml"/><Relationship Id="rId11" Type="http://schemas.openxmlformats.org/officeDocument/2006/relationships/presProps" Target="presProps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1" Type="http://schemas.openxmlformats.org/officeDocument/2006/relationships/tags" Target="../tags/tag1.xml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2.xml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301750" y="1295400"/>
            <a:ext cx="9366250" cy="1374775"/>
          </a:xfrm>
        </p:spPr>
        <p:txBody>
          <a:bodyPr/>
          <a:p>
            <a:r>
              <a:rPr lang="zh-CN" altLang="en-US">
                <a:solidFill>
                  <a:srgbClr val="FF0000"/>
                </a:solidFill>
              </a:rPr>
              <a:t>大学生人际适应性小课堂</a:t>
            </a:r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lang="zh-CN" altLang="en-US">
                <a:solidFill>
                  <a:srgbClr val="FF0000"/>
                </a:solidFill>
              </a:rPr>
              <a:t>胡小侠</a:t>
            </a:r>
            <a:endParaRPr lang="zh-CN" altLang="en-US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advTm="38277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4000">
              <a:srgbClr val="D0E4DD"/>
            </a:gs>
            <a:gs pos="0">
              <a:srgbClr val="E0EDE8"/>
            </a:gs>
            <a:gs pos="100000">
              <a:srgbClr val="C0DAD1"/>
            </a:gs>
          </a:gsLst>
          <a:lin scaled="1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79805" y="490855"/>
            <a:ext cx="9428480" cy="3464560"/>
          </a:xfrm>
        </p:spPr>
        <p:txBody>
          <a:bodyPr>
            <a:normAutofit fontScale="90000"/>
          </a:bodyPr>
          <a:p>
            <a:pPr algn="l">
              <a:lnSpc>
                <a:spcPct val="150000"/>
              </a:lnSpc>
            </a:pPr>
            <a:br>
              <a:rPr lang="zh-CN" altLang="en-US" sz="4000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</a:rPr>
            </a:br>
            <a:br>
              <a:rPr lang="zh-CN" altLang="en-US" sz="4000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</a:rPr>
            </a:br>
            <a:br>
              <a:rPr lang="zh-CN" altLang="en-US" sz="4000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</a:rPr>
            </a:br>
            <a:r>
              <a:rPr lang="zh-CN" altLang="en-US" sz="4445" b="1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</a:rPr>
              <a:t>不敢交往</a:t>
            </a:r>
            <a:br>
              <a:rPr lang="zh-CN" altLang="en-US" sz="4445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</a:rPr>
            </a:br>
            <a:r>
              <a:rPr lang="en-US" altLang="zh-CN" sz="4000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</a:rPr>
              <a:t>       </a:t>
            </a:r>
            <a:r>
              <a:rPr lang="zh-CN" altLang="en-US" sz="4000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</a:rPr>
              <a:t>一心想交朋友，却基于紧张、恐惧等原因而不敢与人交往</a:t>
            </a:r>
            <a:br>
              <a:rPr lang="zh-CN" altLang="en-US" sz="4000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</a:rPr>
            </a:br>
            <a:endParaRPr lang="zh-CN" altLang="en-US" sz="4000">
              <a:latin typeface="华文细黑" panose="02010600040101010101" charset="-122"/>
              <a:ea typeface="华文细黑" panose="02010600040101010101" charset="-122"/>
              <a:cs typeface="华文细黑" panose="02010600040101010101" charset="-122"/>
            </a:endParaRPr>
          </a:p>
        </p:txBody>
      </p:sp>
    </p:spTree>
  </p:cSld>
  <p:clrMapOvr>
    <a:masterClrMapping/>
  </p:clrMapOvr>
  <p:transition advTm="1318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4000">
              <a:srgbClr val="E48A84"/>
            </a:gs>
            <a:gs pos="0">
              <a:srgbClr val="EDB1AD"/>
            </a:gs>
            <a:gs pos="100000">
              <a:srgbClr val="DB635A"/>
            </a:gs>
          </a:gsLst>
          <a:lin scaled="1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054100" y="1641475"/>
            <a:ext cx="9613900" cy="2858135"/>
          </a:xfrm>
        </p:spPr>
        <p:txBody>
          <a:bodyPr>
            <a:normAutofit fontScale="90000"/>
          </a:bodyPr>
          <a:p>
            <a:pPr algn="l"/>
            <a:r>
              <a:rPr lang="zh-CN" altLang="en-US" sz="4800" b="1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+mn-ea"/>
              </a:rPr>
              <a:t>不愿交往</a:t>
            </a:r>
            <a:br>
              <a:rPr lang="zh-CN" altLang="en-US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+mn-ea"/>
              </a:rPr>
            </a:br>
            <a:r>
              <a:rPr lang="en-US" altLang="zh-CN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+mn-ea"/>
              </a:rPr>
              <a:t>      </a:t>
            </a:r>
            <a:r>
              <a:rPr lang="zh-CN" altLang="en-US" sz="4445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+mn-ea"/>
              </a:rPr>
              <a:t>对人有很强的戒备心，不愿透露自己的心扉因此与之交往很难</a:t>
            </a:r>
            <a:br>
              <a:rPr lang="zh-CN" altLang="en-US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+mn-ea"/>
              </a:rPr>
            </a:br>
            <a:endParaRPr lang="zh-CN" altLang="en-US"/>
          </a:p>
        </p:txBody>
      </p:sp>
    </p:spTree>
  </p:cSld>
  <p:clrMapOvr>
    <a:masterClrMapping/>
  </p:clrMapOvr>
  <p:transition advTm="10133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240790" y="1443990"/>
            <a:ext cx="9204960" cy="2696845"/>
          </a:xfrm>
        </p:spPr>
        <p:txBody>
          <a:bodyPr>
            <a:normAutofit fontScale="90000"/>
          </a:bodyPr>
          <a:p>
            <a:pPr algn="l">
              <a:lnSpc>
                <a:spcPct val="150000"/>
              </a:lnSpc>
            </a:pPr>
            <a:r>
              <a:rPr lang="zh-CN" altLang="en-US" sz="4445" b="1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+mn-ea"/>
              </a:rPr>
              <a:t>不善交往</a:t>
            </a:r>
            <a:br>
              <a:rPr lang="zh-CN" altLang="en-US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+mn-ea"/>
              </a:rPr>
            </a:br>
            <a:r>
              <a:rPr lang="en-US" altLang="zh-CN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+mn-ea"/>
              </a:rPr>
              <a:t>     </a:t>
            </a:r>
            <a:r>
              <a:rPr lang="zh-CN" altLang="en-US" sz="4000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+mn-ea"/>
              </a:rPr>
              <a:t>缺乏好的交往手段，容易在交往过程中，与人产生摩擦</a:t>
            </a:r>
            <a:endParaRPr lang="zh-CN" altLang="en-US" sz="4000"/>
          </a:p>
        </p:txBody>
      </p:sp>
    </p:spTree>
  </p:cSld>
  <p:clrMapOvr>
    <a:masterClrMapping/>
  </p:clrMapOvr>
  <p:transition advTm="41552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p>
            <a:endParaRPr lang="zh-CN" altLang="en-US"/>
          </a:p>
        </p:txBody>
      </p:sp>
      <p:pic>
        <p:nvPicPr>
          <p:cNvPr id="4" name="图片 3" descr="人际交往的原则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89915" y="365760"/>
            <a:ext cx="10387965" cy="6572885"/>
          </a:xfrm>
          <a:prstGeom prst="rect">
            <a:avLst/>
          </a:prstGeom>
        </p:spPr>
      </p:pic>
    </p:spTree>
  </p:cSld>
  <p:clrMapOvr>
    <a:masterClrMapping/>
  </p:clrMapOvr>
  <p:transition advTm="8274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5" name="图片 4" descr="自卑心理摆脱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8200" y="548005"/>
            <a:ext cx="7839075" cy="5629275"/>
          </a:xfrm>
          <a:prstGeom prst="rect">
            <a:avLst/>
          </a:prstGeom>
        </p:spPr>
      </p:pic>
      <p:pic>
        <p:nvPicPr>
          <p:cNvPr id="6" name="图片 5" descr="消除羞怯心理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0275" y="1290320"/>
            <a:ext cx="7791450" cy="4276725"/>
          </a:xfrm>
          <a:prstGeom prst="rect">
            <a:avLst/>
          </a:prstGeom>
        </p:spPr>
      </p:pic>
      <p:pic>
        <p:nvPicPr>
          <p:cNvPr id="7" name="图片 6" descr="克服嫉妒心理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7425" y="914400"/>
            <a:ext cx="7677150" cy="502920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  <p:transition advTm="16073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240790" y="1443990"/>
            <a:ext cx="9204960" cy="2696845"/>
          </a:xfrm>
        </p:spPr>
        <p:txBody>
          <a:bodyPr>
            <a:normAutofit fontScale="90000"/>
          </a:bodyPr>
          <a:p>
            <a:pPr algn="ctr">
              <a:lnSpc>
                <a:spcPct val="150000"/>
              </a:lnSpc>
            </a:pPr>
            <a:r>
              <a:rPr lang="zh-CN" altLang="en-US" sz="4445" b="1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+mn-ea"/>
              </a:rPr>
              <a:t>心若向阳，处处是光</a:t>
            </a:r>
            <a:br>
              <a:rPr lang="zh-CN" altLang="en-US" sz="4445" b="1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+mn-ea"/>
              </a:rPr>
            </a:br>
            <a:r>
              <a:rPr lang="zh-CN" altLang="en-US" sz="4445" b="1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+mn-ea"/>
              </a:rPr>
              <a:t>愿你们能在黄山学院</a:t>
            </a:r>
            <a:br>
              <a:rPr lang="zh-CN" altLang="en-US" sz="4445" b="1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+mn-ea"/>
              </a:rPr>
            </a:br>
            <a:r>
              <a:rPr lang="zh-CN" altLang="en-US" sz="4445" b="1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+mn-ea"/>
              </a:rPr>
              <a:t>找到属于自己的快乐</a:t>
            </a:r>
            <a:r>
              <a:rPr lang="zh-CN" altLang="en-US" sz="4445" b="1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+mn-ea"/>
              </a:rPr>
              <a:t>之光！</a:t>
            </a:r>
            <a:endParaRPr lang="zh-CN" altLang="en-US" sz="4445" b="1">
              <a:latin typeface="华文细黑" panose="02010600040101010101" charset="-122"/>
              <a:ea typeface="华文细黑" panose="02010600040101010101" charset="-122"/>
              <a:cs typeface="华文细黑" panose="02010600040101010101" charset="-122"/>
              <a:sym typeface="+mn-ea"/>
            </a:endParaRPr>
          </a:p>
        </p:txBody>
      </p:sp>
    </p:spTree>
  </p:cSld>
  <p:clrMapOvr>
    <a:masterClrMapping/>
  </p:clrMapOvr>
  <p:transition advTm="78622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内容占位符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2374900" y="1825625"/>
            <a:ext cx="7441565" cy="4351655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PLACING_PICTURE_USER_VIEWPORT" val="{&quot;height&quot;:8025,&quot;width&quot;:12090}"/>
</p:tagLst>
</file>

<file path=ppt/tags/tag2.xml><?xml version="1.0" encoding="utf-8"?>
<p:tagLst xmlns:p="http://schemas.openxmlformats.org/presentationml/2006/main">
  <p:tag name="TIMING" val="|0.6|63.996|42.787"/>
</p:tagLst>
</file>

<file path=ppt/tags/tag3.xml><?xml version="1.0" encoding="utf-8"?>
<p:tagLst xmlns:p="http://schemas.openxmlformats.org/presentationml/2006/main">
  <p:tag name="COMMONDATA" val="eyJoZGlkIjoiZDViZGViYWYzNzE3OTMyOTc0ZDk3OGEwYTI3OGIzZTIifQ=="/>
  <p:tag name="KSO_WPP_MARK_KEY" val="d56e877c-e0b8-4e69-a588-debc7568c149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160</Words>
  <Application>WPS 演示</Application>
  <PresentationFormat>宽屏</PresentationFormat>
  <Paragraphs>12</Paragraphs>
  <Slides>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16" baseType="lpstr">
      <vt:lpstr>Arial</vt:lpstr>
      <vt:lpstr>宋体</vt:lpstr>
      <vt:lpstr>Wingdings</vt:lpstr>
      <vt:lpstr>华文细黑</vt:lpstr>
      <vt:lpstr>微软雅黑</vt:lpstr>
      <vt:lpstr>Calibri</vt:lpstr>
      <vt:lpstr>Arial Unicode MS</vt:lpstr>
      <vt:lpstr>Office 主题</vt:lpstr>
      <vt:lpstr>大学生人际适应性小课堂</vt:lpstr>
      <vt:lpstr>   不敢交往        一心想交朋友，却基于紧张、恐惧等原因而不敢与人交往 </vt:lpstr>
      <vt:lpstr>不愿交往       对人有很强的戒备心，不愿透露自己的心扉因此与之交往很难 </vt:lpstr>
      <vt:lpstr>不善交往      缺乏好的交往手段，容易在交往过程中，与人产生摩擦</vt:lpstr>
      <vt:lpstr>PowerPoint 演示文稿</vt:lpstr>
      <vt:lpstr>PowerPoint 演示文稿</vt:lpstr>
      <vt:lpstr>不善交往      缺乏好的交往手段，容易在交往过程中，与人产生摩擦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lenovo</dc:creator>
  <cp:lastModifiedBy>Administrator</cp:lastModifiedBy>
  <cp:revision>4</cp:revision>
  <dcterms:created xsi:type="dcterms:W3CDTF">2022-07-04T06:36:00Z</dcterms:created>
  <dcterms:modified xsi:type="dcterms:W3CDTF">2022-07-04T14:35:38Z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6FA3DAB74E054C44A2F21ABF059711CA</vt:lpwstr>
  </property>
  <property fmtid="{D5CDD505-2E9C-101B-9397-08002B2CF9AE}" pid="3" name="KSOProductBuildVer">
    <vt:lpwstr>2052-11.1.0.11744</vt:lpwstr>
  </property>
</Properties>
</file>