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</p:sldMasterIdLst>
  <p:notesMasterIdLst>
    <p:notesMasterId r:id="rId57"/>
  </p:notesMasterIdLst>
  <p:sldIdLst>
    <p:sldId id="258" r:id="rId3"/>
    <p:sldId id="261" r:id="rId4"/>
    <p:sldId id="265" r:id="rId5"/>
    <p:sldId id="364" r:id="rId6"/>
    <p:sldId id="387" r:id="rId7"/>
    <p:sldId id="388" r:id="rId8"/>
    <p:sldId id="288" r:id="rId9"/>
    <p:sldId id="289" r:id="rId10"/>
    <p:sldId id="367" r:id="rId11"/>
    <p:sldId id="368" r:id="rId12"/>
    <p:sldId id="383" r:id="rId13"/>
    <p:sldId id="389" r:id="rId14"/>
    <p:sldId id="292" r:id="rId15"/>
    <p:sldId id="382" r:id="rId16"/>
    <p:sldId id="291" r:id="rId17"/>
    <p:sldId id="372" r:id="rId18"/>
    <p:sldId id="371" r:id="rId19"/>
    <p:sldId id="294" r:id="rId20"/>
    <p:sldId id="293" r:id="rId21"/>
    <p:sldId id="385" r:id="rId22"/>
    <p:sldId id="295" r:id="rId23"/>
    <p:sldId id="296" r:id="rId24"/>
    <p:sldId id="297" r:id="rId25"/>
    <p:sldId id="298" r:id="rId26"/>
    <p:sldId id="300" r:id="rId27"/>
    <p:sldId id="301" r:id="rId28"/>
    <p:sldId id="376" r:id="rId29"/>
    <p:sldId id="390" r:id="rId30"/>
    <p:sldId id="391" r:id="rId31"/>
    <p:sldId id="374" r:id="rId32"/>
    <p:sldId id="375" r:id="rId33"/>
    <p:sldId id="303" r:id="rId34"/>
    <p:sldId id="304" r:id="rId35"/>
    <p:sldId id="305" r:id="rId36"/>
    <p:sldId id="306" r:id="rId37"/>
    <p:sldId id="392" r:id="rId38"/>
    <p:sldId id="393" r:id="rId39"/>
    <p:sldId id="394" r:id="rId40"/>
    <p:sldId id="386" r:id="rId41"/>
    <p:sldId id="307" r:id="rId42"/>
    <p:sldId id="308" r:id="rId43"/>
    <p:sldId id="309" r:id="rId44"/>
    <p:sldId id="310" r:id="rId45"/>
    <p:sldId id="311" r:id="rId46"/>
    <p:sldId id="312" r:id="rId47"/>
    <p:sldId id="313" r:id="rId48"/>
    <p:sldId id="314" r:id="rId49"/>
    <p:sldId id="315" r:id="rId50"/>
    <p:sldId id="316" r:id="rId51"/>
    <p:sldId id="317" r:id="rId52"/>
    <p:sldId id="318" r:id="rId53"/>
    <p:sldId id="319" r:id="rId54"/>
    <p:sldId id="362" r:id="rId55"/>
    <p:sldId id="287" r:id="rId56"/>
  </p:sldIdLst>
  <p:sldSz cx="9144000" cy="6858000" type="screen4x3"/>
  <p:notesSz cx="6858000" cy="9144000"/>
  <p:custDataLst>
    <p:tags r:id="rId5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7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2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yitongfly@163.com" initials="l" lastIdx="1" clrIdx="0">
    <p:extLst>
      <p:ext uri="{19B8F6BF-5375-455C-9EA6-DF929625EA0E}">
        <p15:presenceInfo xmlns:p15="http://schemas.microsoft.com/office/powerpoint/2012/main" userId="ae65a04f22d0002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3CE7F4"/>
    <a:srgbClr val="99CC00"/>
    <a:srgbClr val="806F50"/>
    <a:srgbClr val="B9B9B9"/>
    <a:srgbClr val="C9DD25"/>
    <a:srgbClr val="94CF0F"/>
    <a:srgbClr val="F0E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22" autoAdjust="0"/>
    <p:restoredTop sz="95208" autoAdjust="0"/>
  </p:normalViewPr>
  <p:slideViewPr>
    <p:cSldViewPr snapToGrid="0" showGuides="1">
      <p:cViewPr varScale="1">
        <p:scale>
          <a:sx n="81" d="100"/>
          <a:sy n="81" d="100"/>
        </p:scale>
        <p:origin x="1637" y="67"/>
      </p:cViewPr>
      <p:guideLst>
        <p:guide orient="horz" pos="867"/>
        <p:guide pos="2880"/>
        <p:guide pos="2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61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png"/><Relationship Id="rId1" Type="http://schemas.openxmlformats.org/officeDocument/2006/relationships/image" Target="../media/image36.png"/><Relationship Id="rId4" Type="http://schemas.openxmlformats.org/officeDocument/2006/relationships/image" Target="../media/image3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Relationship Id="rId6" Type="http://schemas.openxmlformats.org/officeDocument/2006/relationships/image" Target="../media/image43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4" Type="http://schemas.openxmlformats.org/officeDocument/2006/relationships/image" Target="../media/image49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5" Type="http://schemas.openxmlformats.org/officeDocument/2006/relationships/image" Target="../media/image54.emf"/><Relationship Id="rId4" Type="http://schemas.openxmlformats.org/officeDocument/2006/relationships/image" Target="../media/image53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2" Type="http://schemas.openxmlformats.org/officeDocument/2006/relationships/image" Target="../media/image71.wmf"/><Relationship Id="rId1" Type="http://schemas.openxmlformats.org/officeDocument/2006/relationships/image" Target="../media/image70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6.wmf"/><Relationship Id="rId1" Type="http://schemas.openxmlformats.org/officeDocument/2006/relationships/image" Target="../media/image75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emf"/><Relationship Id="rId1" Type="http://schemas.openxmlformats.org/officeDocument/2006/relationships/image" Target="../media/image77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e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emf"/><Relationship Id="rId1" Type="http://schemas.openxmlformats.org/officeDocument/2006/relationships/image" Target="../media/image82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89.wmf"/><Relationship Id="rId1" Type="http://schemas.openxmlformats.org/officeDocument/2006/relationships/image" Target="../media/image8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92.wmf"/><Relationship Id="rId1" Type="http://schemas.openxmlformats.org/officeDocument/2006/relationships/image" Target="../media/image91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image" Target="../media/image95.wmf"/><Relationship Id="rId1" Type="http://schemas.openxmlformats.org/officeDocument/2006/relationships/image" Target="../media/image9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820153-B28A-4F91-A808-77FE0ACC4819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707EB-8542-4293-9CD9-9EF45DCBEF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3927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2597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40477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5524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26612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63754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6778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1080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92079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71229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/>
                <a:endParaRPr lang="zh-CN" altLang="en-US" dirty="0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{■(𝑄∗=𝑆′𝑅′𝑄+𝑆𝑅′𝑄′+𝑆𝑅′𝑄=𝑆+𝑅′𝑄@𝑆𝑅=0)┤</a:t>
                </a:r>
                <a:endParaRPr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02502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48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147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02394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5989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029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9500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9296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6394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6335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6614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610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7707EB-8542-4293-9CD9-9EF45DCBEF94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4365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F35E-01DA-48D9-9F5C-0CB9D384FF99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49CF-40E8-4D2A-B6EB-2FD54DA910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0079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F35E-01DA-48D9-9F5C-0CB9D384FF99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49CF-40E8-4D2A-B6EB-2FD54DA910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2447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F35E-01DA-48D9-9F5C-0CB9D384FF99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49CF-40E8-4D2A-B6EB-2FD54DA910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891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226AC1-82BD-484D-835D-C6C9450096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8E350B6-EF3F-4741-9F5A-0A6FB9DD1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6EE71E-92EB-4DAC-8A87-E643D868CF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D7CEACD-C71D-44F7-8FAA-E21C9073E325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1C2D995-8CF4-4110-ACD8-78C07BA80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FCC903D-D5A8-4261-A625-93391D5DD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1555F84-2007-4818-80E4-F22F1BADE7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0783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AC144E-0664-4A12-8BC6-8B7A49C52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9ABCFF1-25CF-4632-AA61-F6E1CF7CB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9ABA6ED-0FAA-4AC3-816A-6EBC043196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D7CEACD-C71D-44F7-8FAA-E21C9073E325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9DF212D-2DCB-41EB-A975-0FD891086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C9085C8-DE09-4436-9B56-47A17952D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1555F84-2007-4818-80E4-F22F1BADE7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2539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27205E-D0BC-4CD9-89C9-D162A6379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DC465F9-2400-4ABC-8C30-74580BAB0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693CDE-5DF7-4E8F-9B23-3A94D80C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D7CEACD-C71D-44F7-8FAA-E21C9073E325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D651E9-84F7-4285-B94D-48A09937E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BAD620C-27D5-47B6-888E-5D8BB4F4C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1555F84-2007-4818-80E4-F22F1BADE7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5124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18CDB6-0A6B-4195-B463-B3550E3C1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05F8C0-3D97-4C83-95C3-9E53389D17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9F61F14-EB2A-4E20-8A63-E67B7785A9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20B5601-8728-4849-9B0D-7C894237B9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D7CEACD-C71D-44F7-8FAA-E21C9073E325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10D8F54-9795-4751-A3B0-D3C46AD7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1FDD198-88A5-448B-B381-D02427BC0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1555F84-2007-4818-80E4-F22F1BADE7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0989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A46F8C-9B15-4CA4-AA90-218C5383F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54B904A-AC49-436D-9B1E-1D44BECED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F979EDA-8C54-46A5-BAAA-FC86DE00F4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B8F1A4A-9498-4082-8B19-1F94582FE4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E46B8DD-2E34-4296-9DCE-B5CFE48251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BF0CD17-1046-4317-8288-35B7E0941A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D7CEACD-C71D-44F7-8FAA-E21C9073E325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EB61BE6-85F2-4AC9-93D0-AAABE1F64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5EF0178-565F-45E0-AD45-9FB581BC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1555F84-2007-4818-80E4-F22F1BADE7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9655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DDA9B0-4215-4443-AF39-BE0D9217E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B2715BE-8182-44DF-AC37-C113F0F7ED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D7CEACD-C71D-44F7-8FAA-E21C9073E325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D9254E1-D944-445F-82E2-D6EF6A405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DF4DB90-9E1C-4837-9FAE-E2B4B5EE6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1555F84-2007-4818-80E4-F22F1BADE7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21143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C09C9B4-97DE-4DBE-8B0B-FDB2E1D712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D7CEACD-C71D-44F7-8FAA-E21C9073E325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96CA948-3B58-48C0-BAE4-FB4C6F81B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2D6320A-2DA7-47C3-837E-3F64559B5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1555F84-2007-4818-80E4-F22F1BADE7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546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34AA8A-A839-4031-B45C-E8A807070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D265D23-7CEC-47E4-92AB-BEF108CA6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3654F84-3488-40C6-8696-DAD6F39B2B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BE7CDB6-B2F9-4980-A3F6-4CF00CE322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D7CEACD-C71D-44F7-8FAA-E21C9073E325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E5BB740-C77E-4E28-99ED-C44528795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83A8C25-9F30-4791-9A44-FC7C3871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1555F84-2007-4818-80E4-F22F1BADE7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3399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F35E-01DA-48D9-9F5C-0CB9D384FF99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49CF-40E8-4D2A-B6EB-2FD54DA910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7491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32DCD8-0779-4DED-9B0F-63E54F4A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B7C3702-C81D-43EE-BD7F-5CA6477943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1B4278E-FB9E-49A6-A80C-4DE8A0BCA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B8B2B26-E81D-4FA3-B6F3-DAE30DC2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D7CEACD-C71D-44F7-8FAA-E21C9073E325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086CDBC-3C3D-4330-9105-0631EC6C1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B2C272B-96CD-4140-B3DF-F2B309FE1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1555F84-2007-4818-80E4-F22F1BADE7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89995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EFA48E-2AC5-43D0-BFCE-81416FBCB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7543A7E-6591-4ABC-A2BA-5CB0684BB0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F625058-C1AA-48B5-82E6-7CF75D1116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D7CEACD-C71D-44F7-8FAA-E21C9073E325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140A2D6-E5F5-426D-B590-A58BC7005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602048A-556B-4D6B-BD03-1CE1D174C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1555F84-2007-4818-80E4-F22F1BADE7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47158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3C9937A-C6AB-4996-81DB-7A3D6E2DC2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BCD6E8-FE8A-4313-A264-C9835A06F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BBC2F67-1650-4DF0-82E5-BBB1C1BE9E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FD7CEACD-C71D-44F7-8FAA-E21C9073E325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50A86C8-B564-47B3-AF97-CB24B33A4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546680-BB3D-4330-9316-C5679881D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A1555F84-2007-4818-80E4-F22F1BADE7A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31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F35E-01DA-48D9-9F5C-0CB9D384FF99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49CF-40E8-4D2A-B6EB-2FD54DA910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145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F35E-01DA-48D9-9F5C-0CB9D384FF99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49CF-40E8-4D2A-B6EB-2FD54DA910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3040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F35E-01DA-48D9-9F5C-0CB9D384FF99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49CF-40E8-4D2A-B6EB-2FD54DA910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3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F35E-01DA-48D9-9F5C-0CB9D384FF99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49CF-40E8-4D2A-B6EB-2FD54DA910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2174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F35E-01DA-48D9-9F5C-0CB9D384FF99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49CF-40E8-4D2A-B6EB-2FD54DA910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0450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F35E-01DA-48D9-9F5C-0CB9D384FF99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49CF-40E8-4D2A-B6EB-2FD54DA910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0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9F35E-01DA-48D9-9F5C-0CB9D384FF99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649CF-40E8-4D2A-B6EB-2FD54DA910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819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hyperlink" Target="../../&#20449;&#21495;&#19982;&#31995;&#32479;&#30005;&#23376;&#25945;&#26696;.ppt#-1,4,&#24187;&#28783;&#29255; 4" TargetMode="Externa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9F35E-01DA-48D9-9F5C-0CB9D384FF99}" type="datetimeFigureOut">
              <a:rPr lang="zh-CN" altLang="en-US" smtClean="0"/>
              <a:t>2019/11/16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649CF-40E8-4D2A-B6EB-2FD54DA910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27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5">
            <a:extLst>
              <a:ext uri="{FF2B5EF4-FFF2-40B4-BE49-F238E27FC236}">
                <a16:creationId xmlns:a16="http://schemas.microsoft.com/office/drawing/2014/main" id="{A64E1A30-C5F3-4ABF-8802-6FF3A16E600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7848600" y="6542088"/>
            <a:ext cx="1295400" cy="315912"/>
            <a:chOff x="4944" y="4121"/>
            <a:chExt cx="816" cy="199"/>
          </a:xfrm>
        </p:grpSpPr>
        <p:pic>
          <p:nvPicPr>
            <p:cNvPr id="23" name="Picture 26" descr="Home">
              <a:hlinkClick r:id="rId13" action="ppaction://hlinkpres?slideindex=4&amp;slidetitle=幻灯片 4" tooltip="返回总目录"/>
              <a:extLst>
                <a:ext uri="{FF2B5EF4-FFF2-40B4-BE49-F238E27FC236}">
                  <a16:creationId xmlns:a16="http://schemas.microsoft.com/office/drawing/2014/main" id="{6F9F9C59-46D8-4F96-8268-1430962D32B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944" y="4121"/>
              <a:ext cx="204" cy="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27" descr="L_arrow">
              <a:hlinkClick r:id="" action="ppaction://hlinkshowjump?jump=previousslide" tooltip="上一页"/>
              <a:extLst>
                <a:ext uri="{FF2B5EF4-FFF2-40B4-BE49-F238E27FC236}">
                  <a16:creationId xmlns:a16="http://schemas.microsoft.com/office/drawing/2014/main" id="{21094176-51D9-4908-9E96-3913CABEB5D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148" y="4121"/>
              <a:ext cx="204" cy="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28" descr="Return">
              <a:hlinkClick r:id="" action="ppaction://hlinkshowjump?jump=firstslide" tooltip="返回本讲第一页"/>
              <a:extLst>
                <a:ext uri="{FF2B5EF4-FFF2-40B4-BE49-F238E27FC236}">
                  <a16:creationId xmlns:a16="http://schemas.microsoft.com/office/drawing/2014/main" id="{9EAB4C27-75EF-4E5D-8378-34002D02481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352" y="4121"/>
              <a:ext cx="204" cy="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29" descr="Square">
              <a:hlinkClick r:id="" action="ppaction://hlinkshowjump?jump=endshow"/>
              <a:extLst>
                <a:ext uri="{FF2B5EF4-FFF2-40B4-BE49-F238E27FC236}">
                  <a16:creationId xmlns:a16="http://schemas.microsoft.com/office/drawing/2014/main" id="{5BA0A170-1D13-4269-8067-D02F7C57CC2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556" y="4121"/>
              <a:ext cx="204" cy="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id="{A2D75E79-880C-416E-BF67-6B0C22CF7F4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104"/>
            <a:ext cx="399486" cy="77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79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16.png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5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7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0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1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30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4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7.png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39.wmf"/><Relationship Id="rId4" Type="http://schemas.openxmlformats.org/officeDocument/2006/relationships/image" Target="../media/image36.png"/><Relationship Id="rId9" Type="http://schemas.openxmlformats.org/officeDocument/2006/relationships/oleObject" Target="../embeddings/oleObject21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oleObject" Target="../embeddings/oleObject27.bin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39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1.png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38.wmf"/><Relationship Id="rId4" Type="http://schemas.openxmlformats.org/officeDocument/2006/relationships/image" Target="../media/image40.png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43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49.wmf"/><Relationship Id="rId4" Type="http://schemas.openxmlformats.org/officeDocument/2006/relationships/image" Target="../media/image46.wmf"/><Relationship Id="rId9" Type="http://schemas.openxmlformats.org/officeDocument/2006/relationships/oleObject" Target="../embeddings/oleObject31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13" Type="http://schemas.openxmlformats.org/officeDocument/2006/relationships/image" Target="../media/image54.emf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1.wmf"/><Relationship Id="rId12" Type="http://schemas.openxmlformats.org/officeDocument/2006/relationships/oleObject" Target="../embeddings/oleObject36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53.wmf"/><Relationship Id="rId5" Type="http://schemas.openxmlformats.org/officeDocument/2006/relationships/image" Target="../media/image50.wmf"/><Relationship Id="rId10" Type="http://schemas.openxmlformats.org/officeDocument/2006/relationships/oleObject" Target="../embeddings/oleObject35.bin"/><Relationship Id="rId4" Type="http://schemas.openxmlformats.org/officeDocument/2006/relationships/oleObject" Target="../embeddings/oleObject32.bin"/><Relationship Id="rId9" Type="http://schemas.openxmlformats.org/officeDocument/2006/relationships/image" Target="../media/image52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55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56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18.xml"/><Relationship Id="rId4" Type="http://schemas.openxmlformats.org/officeDocument/2006/relationships/slide" Target="slide3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9.png"/><Relationship Id="rId5" Type="http://schemas.openxmlformats.org/officeDocument/2006/relationships/oleObject" Target="../embeddings/oleObject40.bin"/><Relationship Id="rId4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65.png"/><Relationship Id="rId4" Type="http://schemas.openxmlformats.org/officeDocument/2006/relationships/oleObject" Target="../embeddings/oleObject43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67.w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6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68.png"/><Relationship Id="rId5" Type="http://schemas.openxmlformats.org/officeDocument/2006/relationships/image" Target="../media/image69.wmf"/><Relationship Id="rId4" Type="http://schemas.openxmlformats.org/officeDocument/2006/relationships/oleObject" Target="../embeddings/oleObject45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oleObject" Target="../embeddings/oleObject46.bin"/><Relationship Id="rId7" Type="http://schemas.openxmlformats.org/officeDocument/2006/relationships/image" Target="../media/image71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47.bin"/><Relationship Id="rId5" Type="http://schemas.openxmlformats.org/officeDocument/2006/relationships/image" Target="../media/image68.png"/><Relationship Id="rId4" Type="http://schemas.openxmlformats.org/officeDocument/2006/relationships/image" Target="../media/image70.wmf"/><Relationship Id="rId9" Type="http://schemas.openxmlformats.org/officeDocument/2006/relationships/image" Target="../media/image72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76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50.bin"/><Relationship Id="rId5" Type="http://schemas.openxmlformats.org/officeDocument/2006/relationships/image" Target="../media/image75.wmf"/><Relationship Id="rId4" Type="http://schemas.openxmlformats.org/officeDocument/2006/relationships/oleObject" Target="../embeddings/oleObject49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3.bin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78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52.bin"/><Relationship Id="rId5" Type="http://schemas.openxmlformats.org/officeDocument/2006/relationships/image" Target="../media/image77.emf"/><Relationship Id="rId4" Type="http://schemas.openxmlformats.org/officeDocument/2006/relationships/oleObject" Target="../embeddings/oleObject51.bin"/><Relationship Id="rId9" Type="http://schemas.openxmlformats.org/officeDocument/2006/relationships/image" Target="../media/image79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81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80.png"/><Relationship Id="rId5" Type="http://schemas.openxmlformats.org/officeDocument/2006/relationships/image" Target="../media/image78.emf"/><Relationship Id="rId4" Type="http://schemas.openxmlformats.org/officeDocument/2006/relationships/oleObject" Target="../embeddings/oleObject54.bin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w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83.emf"/><Relationship Id="rId11" Type="http://schemas.openxmlformats.org/officeDocument/2006/relationships/image" Target="../media/image87.png"/><Relationship Id="rId5" Type="http://schemas.openxmlformats.org/officeDocument/2006/relationships/oleObject" Target="../embeddings/oleObject56.bin"/><Relationship Id="rId10" Type="http://schemas.openxmlformats.org/officeDocument/2006/relationships/image" Target="../media/image86.png"/><Relationship Id="rId4" Type="http://schemas.openxmlformats.org/officeDocument/2006/relationships/image" Target="../media/image82.wmf"/><Relationship Id="rId9" Type="http://schemas.openxmlformats.org/officeDocument/2006/relationships/image" Target="../media/image8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89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59.bin"/><Relationship Id="rId5" Type="http://schemas.openxmlformats.org/officeDocument/2006/relationships/image" Target="../media/image88.wmf"/><Relationship Id="rId4" Type="http://schemas.openxmlformats.org/officeDocument/2006/relationships/oleObject" Target="../embeddings/oleObject58.bin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oleObject" Target="../embeddings/oleObject60.bin"/><Relationship Id="rId7" Type="http://schemas.openxmlformats.org/officeDocument/2006/relationships/image" Target="../media/image93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92.wmf"/><Relationship Id="rId5" Type="http://schemas.openxmlformats.org/officeDocument/2006/relationships/oleObject" Target="../embeddings/oleObject61.bin"/><Relationship Id="rId4" Type="http://schemas.openxmlformats.org/officeDocument/2006/relationships/image" Target="../media/image91.w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4.bin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95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63.bin"/><Relationship Id="rId5" Type="http://schemas.openxmlformats.org/officeDocument/2006/relationships/image" Target="../media/image94.wmf"/><Relationship Id="rId4" Type="http://schemas.openxmlformats.org/officeDocument/2006/relationships/oleObject" Target="../embeddings/oleObject62.bin"/><Relationship Id="rId9" Type="http://schemas.openxmlformats.org/officeDocument/2006/relationships/image" Target="../media/image96.em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AAB11D1C-7345-4F94-AE31-B5C7F2884AC4}"/>
              </a:ext>
            </a:extLst>
          </p:cNvPr>
          <p:cNvSpPr/>
          <p:nvPr/>
        </p:nvSpPr>
        <p:spPr>
          <a:xfrm>
            <a:off x="0" y="-22306"/>
            <a:ext cx="9144000" cy="6858000"/>
          </a:xfrm>
          <a:prstGeom prst="rect">
            <a:avLst/>
          </a:prstGeom>
          <a:gradFill>
            <a:gsLst>
              <a:gs pos="21000">
                <a:schemeClr val="bg1">
                  <a:lumMod val="95000"/>
                </a:schemeClr>
              </a:gs>
              <a:gs pos="61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47F5F4AB-0661-4BE6-9365-DEAB4FC5E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514"/>
          <a:stretch>
            <a:fillRect/>
          </a:stretch>
        </p:blipFill>
        <p:spPr>
          <a:xfrm>
            <a:off x="5805271" y="1"/>
            <a:ext cx="3342420" cy="1947672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26754D56-EE6A-4953-9C62-60D4CABECE22}"/>
              </a:ext>
            </a:extLst>
          </p:cNvPr>
          <p:cNvSpPr/>
          <p:nvPr/>
        </p:nvSpPr>
        <p:spPr>
          <a:xfrm>
            <a:off x="1954735" y="973837"/>
            <a:ext cx="53887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5400" b="1" spc="600" dirty="0">
                <a:solidFill>
                  <a:srgbClr val="0000CC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第五章 触发器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95C65908-BC2A-4087-ABD1-23DECF962B36}"/>
              </a:ext>
            </a:extLst>
          </p:cNvPr>
          <p:cNvGrpSpPr/>
          <p:nvPr/>
        </p:nvGrpSpPr>
        <p:grpSpPr>
          <a:xfrm>
            <a:off x="1475704" y="2227890"/>
            <a:ext cx="7328928" cy="3243719"/>
            <a:chOff x="1108062" y="2567255"/>
            <a:chExt cx="7328928" cy="3243719"/>
          </a:xfrm>
        </p:grpSpPr>
        <p:pic>
          <p:nvPicPr>
            <p:cNvPr id="27" name="Picture 4" descr="ball">
              <a:hlinkClick r:id="rId3" action="ppaction://hlinksldjump"/>
              <a:extLst>
                <a:ext uri="{FF2B5EF4-FFF2-40B4-BE49-F238E27FC236}">
                  <a16:creationId xmlns:a16="http://schemas.microsoft.com/office/drawing/2014/main" id="{2FA8150C-2872-4A04-A6A1-8BEBE21E8F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669" y="2681555"/>
              <a:ext cx="327069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 Box 9">
              <a:hlinkClick r:id="rId3" action="ppaction://hlinksldjump"/>
              <a:extLst>
                <a:ext uri="{FF2B5EF4-FFF2-40B4-BE49-F238E27FC236}">
                  <a16:creationId xmlns:a16="http://schemas.microsoft.com/office/drawing/2014/main" id="{836BD393-4996-4368-89F4-BCA87AA151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5547" y="2567255"/>
              <a:ext cx="4973457" cy="519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l">
                <a:lnSpc>
                  <a:spcPct val="100000"/>
                </a:lnSpc>
                <a:spcBef>
                  <a:spcPct val="0"/>
                </a:spcBef>
                <a:defRPr/>
              </a:pPr>
              <a:r>
                <a:rPr kumimoji="0" lang="en-US" altLang="zh-CN" sz="2800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5.1    </a:t>
              </a:r>
              <a:r>
                <a:rPr kumimoji="0" lang="zh-CN" altLang="en-US" sz="2800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概述</a:t>
              </a:r>
            </a:p>
          </p:txBody>
        </p:sp>
        <p:sp>
          <p:nvSpPr>
            <p:cNvPr id="29" name="Text Box 10">
              <a:hlinkClick r:id="" action="ppaction://noaction"/>
              <a:extLst>
                <a:ext uri="{FF2B5EF4-FFF2-40B4-BE49-F238E27FC236}">
                  <a16:creationId xmlns:a16="http://schemas.microsoft.com/office/drawing/2014/main" id="{A1C85855-AC45-4191-B6BE-FF44DBC97C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5547" y="3087759"/>
              <a:ext cx="671926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algn="l">
                <a:lnSpc>
                  <a:spcPct val="100000"/>
                </a:lnSpc>
                <a:spcBef>
                  <a:spcPct val="0"/>
                </a:spcBef>
                <a:defRPr/>
              </a:pPr>
              <a:r>
                <a:rPr kumimoji="0" lang="en-US" altLang="zh-CN" sz="2800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5.2    SR</a:t>
              </a:r>
              <a:r>
                <a:rPr kumimoji="0" lang="zh-CN" altLang="en-US" sz="2800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锁存器</a:t>
              </a:r>
            </a:p>
          </p:txBody>
        </p:sp>
        <p:sp>
          <p:nvSpPr>
            <p:cNvPr id="30" name="Text Box 11">
              <a:hlinkClick r:id="" action="ppaction://noaction"/>
              <a:extLst>
                <a:ext uri="{FF2B5EF4-FFF2-40B4-BE49-F238E27FC236}">
                  <a16:creationId xmlns:a16="http://schemas.microsoft.com/office/drawing/2014/main" id="{EE93A656-FDD5-448C-B70F-00BFA6C65D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5547" y="3646755"/>
              <a:ext cx="6901443" cy="519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l">
                <a:lnSpc>
                  <a:spcPct val="100000"/>
                </a:lnSpc>
                <a:spcBef>
                  <a:spcPct val="0"/>
                </a:spcBef>
                <a:defRPr/>
              </a:pPr>
              <a:r>
                <a:rPr kumimoji="0" lang="en-US" altLang="zh-CN" sz="2800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5.3    </a:t>
              </a:r>
              <a:r>
                <a:rPr kumimoji="0" lang="zh-CN" altLang="en-US" sz="2800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电平触发的触发器</a:t>
              </a:r>
            </a:p>
          </p:txBody>
        </p:sp>
        <p:sp>
          <p:nvSpPr>
            <p:cNvPr id="31" name="Text Box 12">
              <a:hlinkClick r:id="" action="ppaction://noaction"/>
              <a:extLst>
                <a:ext uri="{FF2B5EF4-FFF2-40B4-BE49-F238E27FC236}">
                  <a16:creationId xmlns:a16="http://schemas.microsoft.com/office/drawing/2014/main" id="{4EC9F20E-0C06-4F04-BC21-8232D8CCD8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9152" y="5291862"/>
              <a:ext cx="6349155" cy="519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kumimoji="0" lang="en-US" altLang="zh-CN" sz="2800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5.6    </a:t>
              </a:r>
              <a:r>
                <a:rPr lang="zh-CN" altLang="en-US" sz="2800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触发器的逻辑功能及其描述方法</a:t>
              </a:r>
              <a:endParaRPr kumimoji="0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pic>
          <p:nvPicPr>
            <p:cNvPr id="35" name="Picture 24" descr="ball">
              <a:hlinkClick r:id="rId3" action="ppaction://hlinksldjump"/>
              <a:extLst>
                <a:ext uri="{FF2B5EF4-FFF2-40B4-BE49-F238E27FC236}">
                  <a16:creationId xmlns:a16="http://schemas.microsoft.com/office/drawing/2014/main" id="{1ECE7F83-2FDD-4DB1-BB20-AF58F0C3EB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669" y="3186380"/>
              <a:ext cx="327069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25" descr="ball">
              <a:hlinkClick r:id="rId3" action="ppaction://hlinksldjump"/>
              <a:extLst>
                <a:ext uri="{FF2B5EF4-FFF2-40B4-BE49-F238E27FC236}">
                  <a16:creationId xmlns:a16="http://schemas.microsoft.com/office/drawing/2014/main" id="{9C6BCB93-EC00-43B7-8D55-06EDF63194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8062" y="3751530"/>
              <a:ext cx="327069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" name="Picture 26" descr="ball">
              <a:hlinkClick r:id="rId3" action="ppaction://hlinksldjump"/>
              <a:extLst>
                <a:ext uri="{FF2B5EF4-FFF2-40B4-BE49-F238E27FC236}">
                  <a16:creationId xmlns:a16="http://schemas.microsoft.com/office/drawing/2014/main" id="{CBF62C41-4D8A-468E-97D8-95200FFE4F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669" y="4290182"/>
              <a:ext cx="327069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6" descr="ball">
              <a:hlinkClick r:id="rId3" action="ppaction://hlinksldjump"/>
              <a:extLst>
                <a:ext uri="{FF2B5EF4-FFF2-40B4-BE49-F238E27FC236}">
                  <a16:creationId xmlns:a16="http://schemas.microsoft.com/office/drawing/2014/main" id="{98F29EFE-CF8F-4ED9-9AD5-C252FF4373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8106" y="4821505"/>
              <a:ext cx="327069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12">
              <a:hlinkClick r:id="" action="ppaction://noaction"/>
              <a:extLst>
                <a:ext uri="{FF2B5EF4-FFF2-40B4-BE49-F238E27FC236}">
                  <a16:creationId xmlns:a16="http://schemas.microsoft.com/office/drawing/2014/main" id="{318917F1-7139-415A-B63B-6145A4257A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2843" y="4772750"/>
              <a:ext cx="6349155" cy="519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kumimoji="0" lang="en-US" altLang="zh-CN" sz="2800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5.5    </a:t>
              </a:r>
              <a:r>
                <a:rPr lang="zh-CN" altLang="en-US" sz="2800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边沿触发的触发器</a:t>
              </a:r>
              <a:endParaRPr kumimoji="0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17" name="Text Box 12">
              <a:hlinkClick r:id="" action="ppaction://noaction"/>
              <a:extLst>
                <a:ext uri="{FF2B5EF4-FFF2-40B4-BE49-F238E27FC236}">
                  <a16:creationId xmlns:a16="http://schemas.microsoft.com/office/drawing/2014/main" id="{7E390EA0-04F4-49E9-BC14-3B5EA7CF54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5547" y="4207599"/>
              <a:ext cx="6349155" cy="519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spcBef>
                  <a:spcPct val="0"/>
                </a:spcBef>
                <a:defRPr/>
              </a:pPr>
              <a:r>
                <a:rPr kumimoji="0" lang="en-US" altLang="zh-CN" sz="2800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5.4    </a:t>
              </a:r>
              <a:r>
                <a:rPr kumimoji="0" lang="zh-CN" altLang="en-US" sz="2800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脉冲</a:t>
              </a:r>
              <a:r>
                <a:rPr lang="zh-CN" altLang="en-US" sz="2800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触发的触发器</a:t>
              </a:r>
              <a:endParaRPr kumimoji="0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pic>
          <p:nvPicPr>
            <p:cNvPr id="18" name="Picture 26" descr="ball">
              <a:hlinkClick r:id="rId3" action="ppaction://hlinksldjump"/>
              <a:extLst>
                <a:ext uri="{FF2B5EF4-FFF2-40B4-BE49-F238E27FC236}">
                  <a16:creationId xmlns:a16="http://schemas.microsoft.com/office/drawing/2014/main" id="{FBC580C8-319D-47F9-9B1F-9E0B9D83DF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6916" y="5337527"/>
              <a:ext cx="327069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2226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14:flythrough/>
      </p:transition>
    </mc:Choice>
    <mc:Fallback xmlns:p15="http://schemas.microsoft.com/office/powerpoint/2012/main" xmlns="">
      <p:transition spd="slow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Group 73">
            <a:extLst>
              <a:ext uri="{FF2B5EF4-FFF2-40B4-BE49-F238E27FC236}">
                <a16:creationId xmlns:a16="http://schemas.microsoft.com/office/drawing/2014/main" id="{0E0D4ACC-6630-47E0-BB8F-DF6A8E0A6E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468645"/>
              </p:ext>
            </p:extLst>
          </p:nvPr>
        </p:nvGraphicFramePr>
        <p:xfrm>
          <a:off x="6421403" y="2118270"/>
          <a:ext cx="1871663" cy="3759204"/>
        </p:xfrm>
        <a:graphic>
          <a:graphicData uri="http://schemas.openxmlformats.org/drawingml/2006/table">
            <a:tbl>
              <a:tblPr/>
              <a:tblGrid>
                <a:gridCol w="417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7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75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38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5999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5999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5999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5999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5999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5999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5999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5999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2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>
                        <a:alpha val="24001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>
                        <a:alpha val="24001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>
                        <a:alpha val="24001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>
                        <a:alpha val="2400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4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>
                        <a:alpha val="24001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>
                        <a:alpha val="24001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>
                        <a:alpha val="24001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>
                        <a:alpha val="2400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22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54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22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4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4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4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  <a:r>
                        <a:rPr kumimoji="0" lang="en-US" altLang="zh-CN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楷体_GB2312" pitchFamily="49" charset="-122"/>
                          <a:ea typeface="楷体_GB2312" pitchFamily="49" charset="-122"/>
                        </a:rPr>
                        <a:t>①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54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4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4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4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  <a:r>
                        <a:rPr kumimoji="0" lang="en-US" altLang="zh-CN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楷体_GB2312" pitchFamily="49" charset="-122"/>
                          <a:ea typeface="楷体_GB2312" pitchFamily="49" charset="-122"/>
                        </a:rPr>
                        <a:t>①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2" name="Object 69">
            <a:extLst>
              <a:ext uri="{FF2B5EF4-FFF2-40B4-BE49-F238E27FC236}">
                <a16:creationId xmlns:a16="http://schemas.microsoft.com/office/drawing/2014/main" id="{59F296ED-25D5-4DEB-970D-A41B56AA80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7357419"/>
              </p:ext>
            </p:extLst>
          </p:nvPr>
        </p:nvGraphicFramePr>
        <p:xfrm>
          <a:off x="6476966" y="2199233"/>
          <a:ext cx="1595437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79" name="公式" r:id="rId3" imgW="1053643" imgH="215806" progId="Equation.3">
                  <p:embed/>
                </p:oleObj>
              </mc:Choice>
              <mc:Fallback>
                <p:oleObj name="公式" r:id="rId3" imgW="1053643" imgH="215806" progId="Equation.3">
                  <p:embed/>
                  <p:pic>
                    <p:nvPicPr>
                      <p:cNvPr id="341061" name="Object 69">
                        <a:extLst>
                          <a:ext uri="{FF2B5EF4-FFF2-40B4-BE49-F238E27FC236}">
                            <a16:creationId xmlns:a16="http://schemas.microsoft.com/office/drawing/2014/main" id="{1D95CFDC-E3BF-4058-A3B8-F49D61AD5F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6966" y="2199233"/>
                        <a:ext cx="1595437" cy="325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35">
            <a:extLst>
              <a:ext uri="{FF2B5EF4-FFF2-40B4-BE49-F238E27FC236}">
                <a16:creationId xmlns:a16="http://schemas.microsoft.com/office/drawing/2014/main" id="{A3984297-61E8-49E2-BB0A-D363ACA34A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728" y="2361952"/>
            <a:ext cx="2016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 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</a:p>
        </p:txBody>
      </p:sp>
      <p:sp>
        <p:nvSpPr>
          <p:cNvPr id="24" name="Rectangle 36">
            <a:extLst>
              <a:ext uri="{FF2B5EF4-FFF2-40B4-BE49-F238E27FC236}">
                <a16:creationId xmlns:a16="http://schemas.microsoft.com/office/drawing/2014/main" id="{84B705A5-E451-419A-AF07-E573D31AD6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8628" y="2361952"/>
            <a:ext cx="1943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状态不变</a:t>
            </a:r>
          </a:p>
        </p:txBody>
      </p:sp>
      <p:sp>
        <p:nvSpPr>
          <p:cNvPr id="25" name="Rectangle 41">
            <a:extLst>
              <a:ext uri="{FF2B5EF4-FFF2-40B4-BE49-F238E27FC236}">
                <a16:creationId xmlns:a16="http://schemas.microsoft.com/office/drawing/2014/main" id="{B9185B90-3709-4D83-8325-5AE08D01E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903" y="2966790"/>
            <a:ext cx="24844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 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</a:p>
        </p:txBody>
      </p:sp>
      <p:sp>
        <p:nvSpPr>
          <p:cNvPr id="26" name="Rectangle 42">
            <a:extLst>
              <a:ext uri="{FF2B5EF4-FFF2-40B4-BE49-F238E27FC236}">
                <a16:creationId xmlns:a16="http://schemas.microsoft.com/office/drawing/2014/main" id="{564B89BA-488E-4838-95F0-A28DBA321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8628" y="3001715"/>
            <a:ext cx="1409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置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7" name="Rectangle 41">
            <a:extLst>
              <a:ext uri="{FF2B5EF4-FFF2-40B4-BE49-F238E27FC236}">
                <a16:creationId xmlns:a16="http://schemas.microsoft.com/office/drawing/2014/main" id="{5CA9905B-91AC-4A2E-8E86-DF8A06810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8" y="3619252"/>
            <a:ext cx="3492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</a:t>
            </a:r>
            <a:r>
              <a:rPr lang="zh-CN" altLang="en-US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 </a:t>
            </a:r>
            <a:r>
              <a:rPr lang="en-US" altLang="zh-CN" sz="2800" b="1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</a:p>
        </p:txBody>
      </p:sp>
      <p:sp>
        <p:nvSpPr>
          <p:cNvPr id="28" name="Rectangle 42">
            <a:extLst>
              <a:ext uri="{FF2B5EF4-FFF2-40B4-BE49-F238E27FC236}">
                <a16:creationId xmlns:a16="http://schemas.microsoft.com/office/drawing/2014/main" id="{CE46884D-94CF-43CB-B821-6B51BA0D6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5928" y="3628777"/>
            <a:ext cx="12604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置</a:t>
            </a:r>
            <a:r>
              <a:rPr lang="en-US" altLang="zh-CN" sz="2800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9" name="Rectangle 8">
            <a:extLst>
              <a:ext uri="{FF2B5EF4-FFF2-40B4-BE49-F238E27FC236}">
                <a16:creationId xmlns:a16="http://schemas.microsoft.com/office/drawing/2014/main" id="{F732B6F5-9754-45C7-B0F7-A4F739084B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378" y="4286002"/>
            <a:ext cx="24479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</a:p>
        </p:txBody>
      </p:sp>
      <p:sp>
        <p:nvSpPr>
          <p:cNvPr id="30" name="Rectangle 18">
            <a:extLst>
              <a:ext uri="{FF2B5EF4-FFF2-40B4-BE49-F238E27FC236}">
                <a16:creationId xmlns:a16="http://schemas.microsoft.com/office/drawing/2014/main" id="{73B8FEDC-88BC-4119-93C8-F32C82860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753" y="4347915"/>
            <a:ext cx="24479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状态不确定</a:t>
            </a:r>
          </a:p>
        </p:txBody>
      </p:sp>
      <p:sp>
        <p:nvSpPr>
          <p:cNvPr id="31" name="Rectangle 19">
            <a:extLst>
              <a:ext uri="{FF2B5EF4-FFF2-40B4-BE49-F238E27FC236}">
                <a16:creationId xmlns:a16="http://schemas.microsoft.com/office/drawing/2014/main" id="{D0B34D78-3ECF-4441-B904-DD6B2CE48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934" y="5614106"/>
            <a:ext cx="40687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66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约束条件</a:t>
            </a:r>
            <a:r>
              <a:rPr lang="en-US" altLang="zh-CN" sz="2800" b="1" i="1" dirty="0">
                <a:solidFill>
                  <a:srgbClr val="000066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2800" b="1" i="1" dirty="0">
                <a:solidFill>
                  <a:srgbClr val="000066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   SR = </a:t>
            </a:r>
            <a:r>
              <a:rPr lang="en-US" altLang="zh-CN" sz="2800" b="1" dirty="0">
                <a:solidFill>
                  <a:srgbClr val="000066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2" name="Text Box 16">
            <a:extLst>
              <a:ext uri="{FF2B5EF4-FFF2-40B4-BE49-F238E27FC236}">
                <a16:creationId xmlns:a16="http://schemas.microsoft.com/office/drawing/2014/main" id="{724E00FF-46F8-420F-A70F-0D4734DBE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661" y="298991"/>
            <a:ext cx="44815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3.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根据工作原理得到功能表</a:t>
            </a:r>
            <a:endParaRPr kumimoji="1" lang="zh-CN" altLang="en-US" sz="28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BD15CE1B-B33D-4A8E-B54F-28C6C9DF9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660" y="1005567"/>
            <a:ext cx="806587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功能表：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将含有状态变量的真值表称为锁存器的特性表或功能表。</a:t>
            </a:r>
          </a:p>
        </p:txBody>
      </p:sp>
    </p:spTree>
    <p:extLst>
      <p:ext uri="{BB962C8B-B14F-4D97-AF65-F5344CB8AC3E}">
        <p14:creationId xmlns:p14="http://schemas.microsoft.com/office/powerpoint/2010/main" val="3596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6">
            <a:extLst>
              <a:ext uri="{FF2B5EF4-FFF2-40B4-BE49-F238E27FC236}">
                <a16:creationId xmlns:a16="http://schemas.microsoft.com/office/drawing/2014/main" id="{2D79862E-FF0F-473B-95BC-E76C80807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828" y="391180"/>
            <a:ext cx="73211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4.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kumimoji="1"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锁存器的另一种结构</a:t>
            </a: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——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与非门构成</a:t>
            </a:r>
            <a:endParaRPr kumimoji="1" lang="zh-CN" altLang="en-US" sz="28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67B84CDD-94F1-4B52-BB4F-CF21C713B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1532" y="5325407"/>
            <a:ext cx="1706563" cy="52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电路结构</a:t>
            </a: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E9D5E040-2456-4774-A8E3-F7EC4581C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7414" y="5325406"/>
            <a:ext cx="1639888" cy="52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图形符号</a:t>
            </a:r>
          </a:p>
        </p:txBody>
      </p:sp>
      <p:pic>
        <p:nvPicPr>
          <p:cNvPr id="18" name="Picture 6">
            <a:extLst>
              <a:ext uri="{FF2B5EF4-FFF2-40B4-BE49-F238E27FC236}">
                <a16:creationId xmlns:a16="http://schemas.microsoft.com/office/drawing/2014/main" id="{1DEFAB07-0FF0-4765-AD9D-57FF79C47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220" y="2882244"/>
            <a:ext cx="2897188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oup 7">
            <a:extLst>
              <a:ext uri="{FF2B5EF4-FFF2-40B4-BE49-F238E27FC236}">
                <a16:creationId xmlns:a16="http://schemas.microsoft.com/office/drawing/2014/main" id="{F9CC3AA6-F761-4DB7-901F-2AD7BBC10710}"/>
              </a:ext>
            </a:extLst>
          </p:cNvPr>
          <p:cNvGrpSpPr>
            <a:grpSpLocks/>
          </p:cNvGrpSpPr>
          <p:nvPr/>
        </p:nvGrpSpPr>
        <p:grpSpPr bwMode="auto">
          <a:xfrm>
            <a:off x="5248470" y="3314044"/>
            <a:ext cx="2554288" cy="1320800"/>
            <a:chOff x="3334" y="2341"/>
            <a:chExt cx="1609" cy="832"/>
          </a:xfrm>
        </p:grpSpPr>
        <p:sp>
          <p:nvSpPr>
            <p:cNvPr id="20" name="Rectangle 8">
              <a:extLst>
                <a:ext uri="{FF2B5EF4-FFF2-40B4-BE49-F238E27FC236}">
                  <a16:creationId xmlns:a16="http://schemas.microsoft.com/office/drawing/2014/main" id="{14FEF743-A27C-4CA8-BCB6-47EB155AD7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8" y="2397"/>
              <a:ext cx="84" cy="4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r>
                <a:rPr kumimoji="1" lang="en-US" altLang="zh-CN" sz="4200">
                  <a:solidFill>
                    <a:srgbClr val="000000"/>
                  </a:solidFill>
                  <a:latin typeface="Times New Roman" panose="02020603050405020304" pitchFamily="18" charset="0"/>
                  <a:ea typeface="PMingLiU" panose="02020500000000000000" pitchFamily="18" charset="-120"/>
                </a:rPr>
                <a:t> </a:t>
              </a:r>
              <a:endParaRPr kumimoji="1" lang="en-US" altLang="zh-CN" b="1">
                <a:ea typeface="PMingLiU" panose="02020500000000000000" pitchFamily="18" charset="-120"/>
              </a:endParaRPr>
            </a:p>
          </p:txBody>
        </p:sp>
        <p:sp>
          <p:nvSpPr>
            <p:cNvPr id="21" name="Rectangle 9">
              <a:extLst>
                <a:ext uri="{FF2B5EF4-FFF2-40B4-BE49-F238E27FC236}">
                  <a16:creationId xmlns:a16="http://schemas.microsoft.com/office/drawing/2014/main" id="{DE5704E7-4375-43C5-9340-DBE17DB73D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4" y="2341"/>
              <a:ext cx="1596" cy="6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2" name="Rectangle 10">
              <a:extLst>
                <a:ext uri="{FF2B5EF4-FFF2-40B4-BE49-F238E27FC236}">
                  <a16:creationId xmlns:a16="http://schemas.microsoft.com/office/drawing/2014/main" id="{55B98EFE-0C04-44A1-B4C6-845A7AE833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0" y="2420"/>
              <a:ext cx="454" cy="455"/>
            </a:xfrm>
            <a:prstGeom prst="rect">
              <a:avLst/>
            </a:prstGeom>
            <a:noFill/>
            <a:ln w="36513">
              <a:solidFill>
                <a:srgbClr val="40004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3" name="Oval 11">
              <a:extLst>
                <a:ext uri="{FF2B5EF4-FFF2-40B4-BE49-F238E27FC236}">
                  <a16:creationId xmlns:a16="http://schemas.microsoft.com/office/drawing/2014/main" id="{B958DF3F-29C2-4DE0-A2EB-50D8D8CBB2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2" y="2496"/>
              <a:ext cx="72" cy="72"/>
            </a:xfrm>
            <a:prstGeom prst="ellipse">
              <a:avLst/>
            </a:prstGeom>
            <a:noFill/>
            <a:ln w="365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4" name="Line 12">
              <a:extLst>
                <a:ext uri="{FF2B5EF4-FFF2-40B4-BE49-F238E27FC236}">
                  <a16:creationId xmlns:a16="http://schemas.microsoft.com/office/drawing/2014/main" id="{BEDC28D5-9CC6-403E-A945-1FA100979D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63" y="2530"/>
              <a:ext cx="159" cy="1"/>
            </a:xfrm>
            <a:prstGeom prst="line">
              <a:avLst/>
            </a:prstGeom>
            <a:noFill/>
            <a:ln w="365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Oval 13">
              <a:extLst>
                <a:ext uri="{FF2B5EF4-FFF2-40B4-BE49-F238E27FC236}">
                  <a16:creationId xmlns:a16="http://schemas.microsoft.com/office/drawing/2014/main" id="{376CC24D-A867-4C88-96A1-D3315B5D6D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2" y="2496"/>
              <a:ext cx="72" cy="72"/>
            </a:xfrm>
            <a:prstGeom prst="ellipse">
              <a:avLst/>
            </a:prstGeom>
            <a:noFill/>
            <a:ln w="36513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6" name="Oval 14">
              <a:extLst>
                <a:ext uri="{FF2B5EF4-FFF2-40B4-BE49-F238E27FC236}">
                  <a16:creationId xmlns:a16="http://schemas.microsoft.com/office/drawing/2014/main" id="{732EDF92-EC50-436E-B653-17D60A029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2" y="2723"/>
              <a:ext cx="72" cy="72"/>
            </a:xfrm>
            <a:prstGeom prst="ellipse">
              <a:avLst/>
            </a:prstGeom>
            <a:noFill/>
            <a:ln w="365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7" name="Line 15">
              <a:extLst>
                <a:ext uri="{FF2B5EF4-FFF2-40B4-BE49-F238E27FC236}">
                  <a16:creationId xmlns:a16="http://schemas.microsoft.com/office/drawing/2014/main" id="{2020A50B-246A-4741-A059-C7CCB66B30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63" y="2757"/>
              <a:ext cx="159" cy="1"/>
            </a:xfrm>
            <a:prstGeom prst="line">
              <a:avLst/>
            </a:prstGeom>
            <a:noFill/>
            <a:ln w="365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Oval 16">
              <a:extLst>
                <a:ext uri="{FF2B5EF4-FFF2-40B4-BE49-F238E27FC236}">
                  <a16:creationId xmlns:a16="http://schemas.microsoft.com/office/drawing/2014/main" id="{227BA79C-9C2E-497E-AA2D-1BAEE9FE64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2" y="2723"/>
              <a:ext cx="72" cy="72"/>
            </a:xfrm>
            <a:prstGeom prst="ellipse">
              <a:avLst/>
            </a:prstGeom>
            <a:noFill/>
            <a:ln w="36513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9" name="Oval 17">
              <a:extLst>
                <a:ext uri="{FF2B5EF4-FFF2-40B4-BE49-F238E27FC236}">
                  <a16:creationId xmlns:a16="http://schemas.microsoft.com/office/drawing/2014/main" id="{D274B33E-51DB-416D-8314-F1A8317ADE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0" y="2723"/>
              <a:ext cx="72" cy="72"/>
            </a:xfrm>
            <a:prstGeom prst="ellipse">
              <a:avLst/>
            </a:prstGeom>
            <a:noFill/>
            <a:ln w="365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0" name="Line 18">
              <a:extLst>
                <a:ext uri="{FF2B5EF4-FFF2-40B4-BE49-F238E27FC236}">
                  <a16:creationId xmlns:a16="http://schemas.microsoft.com/office/drawing/2014/main" id="{F82B58AE-3873-41BC-81E7-3278B250CD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08" y="2757"/>
              <a:ext cx="159" cy="1"/>
            </a:xfrm>
            <a:prstGeom prst="line">
              <a:avLst/>
            </a:prstGeom>
            <a:noFill/>
            <a:ln w="365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Oval 19">
              <a:extLst>
                <a:ext uri="{FF2B5EF4-FFF2-40B4-BE49-F238E27FC236}">
                  <a16:creationId xmlns:a16="http://schemas.microsoft.com/office/drawing/2014/main" id="{62F94871-1954-43BC-B209-88BD3E9EE2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0" y="2723"/>
              <a:ext cx="72" cy="72"/>
            </a:xfrm>
            <a:prstGeom prst="ellipse">
              <a:avLst/>
            </a:prstGeom>
            <a:solidFill>
              <a:srgbClr val="FFFFFF"/>
            </a:solidFill>
            <a:ln w="36513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2" name="Line 20">
              <a:extLst>
                <a:ext uri="{FF2B5EF4-FFF2-40B4-BE49-F238E27FC236}">
                  <a16:creationId xmlns:a16="http://schemas.microsoft.com/office/drawing/2014/main" id="{BFACF78C-6BB6-4E74-A70D-C8D9CE01C6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67" y="2757"/>
              <a:ext cx="113" cy="1"/>
            </a:xfrm>
            <a:prstGeom prst="line">
              <a:avLst/>
            </a:prstGeom>
            <a:noFill/>
            <a:ln w="36513">
              <a:solidFill>
                <a:srgbClr val="40004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21">
              <a:extLst>
                <a:ext uri="{FF2B5EF4-FFF2-40B4-BE49-F238E27FC236}">
                  <a16:creationId xmlns:a16="http://schemas.microsoft.com/office/drawing/2014/main" id="{42209E56-814A-4728-BFD0-717DDFA7B6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40" y="2530"/>
              <a:ext cx="340" cy="1"/>
            </a:xfrm>
            <a:prstGeom prst="line">
              <a:avLst/>
            </a:prstGeom>
            <a:noFill/>
            <a:ln w="36513">
              <a:solidFill>
                <a:srgbClr val="40004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Rectangle 22">
              <a:extLst>
                <a:ext uri="{FF2B5EF4-FFF2-40B4-BE49-F238E27FC236}">
                  <a16:creationId xmlns:a16="http://schemas.microsoft.com/office/drawing/2014/main" id="{B9613A7E-1697-4EE4-A983-CA28423BE8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1" y="2371"/>
              <a:ext cx="268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5" name="Rectangle 23">
              <a:extLst>
                <a:ext uri="{FF2B5EF4-FFF2-40B4-BE49-F238E27FC236}">
                  <a16:creationId xmlns:a16="http://schemas.microsoft.com/office/drawing/2014/main" id="{2EF3B97C-8A49-4873-9559-31B52043D6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1" y="2678"/>
              <a:ext cx="4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r>
                <a:rPr kumimoji="1" lang="en-US" altLang="zh-CN" sz="2000">
                  <a:solidFill>
                    <a:srgbClr val="000000"/>
                  </a:solidFill>
                  <a:latin typeface="Times New Roman" panose="02020603050405020304" pitchFamily="18" charset="0"/>
                  <a:ea typeface="PMingLiU" panose="02020500000000000000" pitchFamily="18" charset="-120"/>
                </a:rPr>
                <a:t> </a:t>
              </a:r>
              <a:endParaRPr kumimoji="1" lang="en-US" altLang="zh-CN" b="1">
                <a:ea typeface="PMingLiU" panose="02020500000000000000" pitchFamily="18" charset="-120"/>
              </a:endParaRPr>
            </a:p>
          </p:txBody>
        </p:sp>
        <p:sp>
          <p:nvSpPr>
            <p:cNvPr id="36" name="Rectangle 24">
              <a:extLst>
                <a:ext uri="{FF2B5EF4-FFF2-40B4-BE49-F238E27FC236}">
                  <a16:creationId xmlns:a16="http://schemas.microsoft.com/office/drawing/2014/main" id="{2D3312C6-8D64-45F5-A517-776ECA56D7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1" y="2693"/>
              <a:ext cx="28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7" name="Rectangle 25">
              <a:extLst>
                <a:ext uri="{FF2B5EF4-FFF2-40B4-BE49-F238E27FC236}">
                  <a16:creationId xmlns:a16="http://schemas.microsoft.com/office/drawing/2014/main" id="{18DDC15F-2344-4AD2-9586-390A28B734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1" y="2981"/>
              <a:ext cx="4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r>
                <a:rPr kumimoji="1" lang="en-US" altLang="zh-CN" sz="2000">
                  <a:solidFill>
                    <a:srgbClr val="000000"/>
                  </a:solidFill>
                  <a:latin typeface="Times New Roman" panose="02020603050405020304" pitchFamily="18" charset="0"/>
                  <a:ea typeface="PMingLiU" panose="02020500000000000000" pitchFamily="18" charset="-120"/>
                </a:rPr>
                <a:t> </a:t>
              </a:r>
              <a:endParaRPr kumimoji="1" lang="en-US" altLang="zh-CN" b="1">
                <a:ea typeface="PMingLiU" panose="02020500000000000000" pitchFamily="18" charset="-120"/>
              </a:endParaRPr>
            </a:p>
          </p:txBody>
        </p:sp>
        <p:sp>
          <p:nvSpPr>
            <p:cNvPr id="38" name="Rectangle 26">
              <a:extLst>
                <a:ext uri="{FF2B5EF4-FFF2-40B4-BE49-F238E27FC236}">
                  <a16:creationId xmlns:a16="http://schemas.microsoft.com/office/drawing/2014/main" id="{0A65465D-1125-4696-BE1E-CB1B9A5C61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6" y="2458"/>
              <a:ext cx="196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39" name="Rectangle 27">
              <a:extLst>
                <a:ext uri="{FF2B5EF4-FFF2-40B4-BE49-F238E27FC236}">
                  <a16:creationId xmlns:a16="http://schemas.microsoft.com/office/drawing/2014/main" id="{DB4FC831-8D2F-4F42-B9C7-F6704EF6F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" y="2454"/>
              <a:ext cx="44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r>
                <a:rPr kumimoji="1" lang="en-US" altLang="zh-CN" sz="2200">
                  <a:solidFill>
                    <a:srgbClr val="000000"/>
                  </a:solidFill>
                  <a:latin typeface="Times New Roman" panose="02020603050405020304" pitchFamily="18" charset="0"/>
                  <a:ea typeface="PMingLiU" panose="02020500000000000000" pitchFamily="18" charset="-120"/>
                </a:rPr>
                <a:t> </a:t>
              </a:r>
              <a:endParaRPr kumimoji="1" lang="en-US" altLang="zh-CN" b="1">
                <a:ea typeface="PMingLiU" panose="02020500000000000000" pitchFamily="18" charset="-120"/>
              </a:endParaRPr>
            </a:p>
          </p:txBody>
        </p:sp>
        <p:sp>
          <p:nvSpPr>
            <p:cNvPr id="40" name="Rectangle 28">
              <a:extLst>
                <a:ext uri="{FF2B5EF4-FFF2-40B4-BE49-F238E27FC236}">
                  <a16:creationId xmlns:a16="http://schemas.microsoft.com/office/drawing/2014/main" id="{56ABE886-E3E0-4E36-874D-F465FC6231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6" y="2682"/>
              <a:ext cx="196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1" name="Rectangle 29">
              <a:extLst>
                <a:ext uri="{FF2B5EF4-FFF2-40B4-BE49-F238E27FC236}">
                  <a16:creationId xmlns:a16="http://schemas.microsoft.com/office/drawing/2014/main" id="{F851DFA6-B2F7-489F-A4D0-5DCCFC3534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" y="2674"/>
              <a:ext cx="44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r>
                <a:rPr kumimoji="1" lang="en-US" altLang="zh-CN" sz="2200">
                  <a:solidFill>
                    <a:srgbClr val="000000"/>
                  </a:solidFill>
                  <a:latin typeface="Times New Roman" panose="02020603050405020304" pitchFamily="18" charset="0"/>
                  <a:ea typeface="PMingLiU" panose="02020500000000000000" pitchFamily="18" charset="-120"/>
                </a:rPr>
                <a:t> </a:t>
              </a:r>
              <a:endParaRPr kumimoji="1" lang="en-US" altLang="zh-CN" b="1">
                <a:ea typeface="PMingLiU" panose="02020500000000000000" pitchFamily="18" charset="-120"/>
              </a:endParaRPr>
            </a:p>
          </p:txBody>
        </p:sp>
        <p:sp>
          <p:nvSpPr>
            <p:cNvPr id="42" name="Rectangle 30">
              <a:extLst>
                <a:ext uri="{FF2B5EF4-FFF2-40B4-BE49-F238E27FC236}">
                  <a16:creationId xmlns:a16="http://schemas.microsoft.com/office/drawing/2014/main" id="{FCDEF1C4-B7D1-4684-AFAA-1766418C68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7" y="2420"/>
              <a:ext cx="200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3" name="Rectangle 31">
              <a:extLst>
                <a:ext uri="{FF2B5EF4-FFF2-40B4-BE49-F238E27FC236}">
                  <a16:creationId xmlns:a16="http://schemas.microsoft.com/office/drawing/2014/main" id="{B9CCE17E-EC3F-4E67-BC3A-C0F70EE4AF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7" y="2415"/>
              <a:ext cx="133" cy="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r>
                <a:rPr kumimoji="1" lang="en-US" altLang="zh-CN" sz="2300" i="1">
                  <a:solidFill>
                    <a:srgbClr val="000000"/>
                  </a:solidFill>
                  <a:latin typeface="Times New Roman" panose="02020603050405020304" pitchFamily="18" charset="0"/>
                  <a:ea typeface="PMingLiU" panose="02020500000000000000" pitchFamily="18" charset="-120"/>
                </a:rPr>
                <a:t>Q</a:t>
              </a:r>
              <a:endParaRPr kumimoji="1" lang="en-US" altLang="zh-CN" b="1">
                <a:ea typeface="PMingLiU" panose="02020500000000000000" pitchFamily="18" charset="-120"/>
              </a:endParaRPr>
            </a:p>
          </p:txBody>
        </p:sp>
        <p:sp>
          <p:nvSpPr>
            <p:cNvPr id="44" name="Rectangle 32">
              <a:extLst>
                <a:ext uri="{FF2B5EF4-FFF2-40B4-BE49-F238E27FC236}">
                  <a16:creationId xmlns:a16="http://schemas.microsoft.com/office/drawing/2014/main" id="{7130A457-186B-45D2-A442-2BA133CC0A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" y="2371"/>
              <a:ext cx="4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r>
                <a:rPr kumimoji="1" lang="en-US" altLang="zh-CN" sz="2000">
                  <a:solidFill>
                    <a:srgbClr val="000000"/>
                  </a:solidFill>
                  <a:latin typeface="Times New Roman" panose="02020603050405020304" pitchFamily="18" charset="0"/>
                  <a:ea typeface="PMingLiU" panose="02020500000000000000" pitchFamily="18" charset="-120"/>
                </a:rPr>
                <a:t> </a:t>
              </a:r>
              <a:endParaRPr kumimoji="1" lang="en-US" altLang="zh-CN" b="1">
                <a:ea typeface="PMingLiU" panose="02020500000000000000" pitchFamily="18" charset="-120"/>
              </a:endParaRPr>
            </a:p>
          </p:txBody>
        </p:sp>
        <p:sp>
          <p:nvSpPr>
            <p:cNvPr id="45" name="Rectangle 33">
              <a:extLst>
                <a:ext uri="{FF2B5EF4-FFF2-40B4-BE49-F238E27FC236}">
                  <a16:creationId xmlns:a16="http://schemas.microsoft.com/office/drawing/2014/main" id="{1A48A82D-A70D-4B3C-925B-088E97A449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4" y="2670"/>
              <a:ext cx="216" cy="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6" name="Rectangle 34">
              <a:extLst>
                <a:ext uri="{FF2B5EF4-FFF2-40B4-BE49-F238E27FC236}">
                  <a16:creationId xmlns:a16="http://schemas.microsoft.com/office/drawing/2014/main" id="{67295BDA-7A69-4462-AEA4-C6F5B47291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4" y="2977"/>
              <a:ext cx="4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r>
                <a:rPr kumimoji="1" lang="en-US" altLang="zh-CN" sz="2000">
                  <a:solidFill>
                    <a:srgbClr val="000000"/>
                  </a:solidFill>
                  <a:latin typeface="Times New Roman" panose="02020603050405020304" pitchFamily="18" charset="0"/>
                  <a:ea typeface="PMingLiU" panose="02020500000000000000" pitchFamily="18" charset="-120"/>
                </a:rPr>
                <a:t> </a:t>
              </a:r>
              <a:endParaRPr kumimoji="1" lang="en-US" altLang="zh-CN" b="1">
                <a:ea typeface="PMingLiU" panose="02020500000000000000" pitchFamily="18" charset="-120"/>
              </a:endParaRPr>
            </a:p>
          </p:txBody>
        </p:sp>
        <p:sp>
          <p:nvSpPr>
            <p:cNvPr id="47" name="Rectangle 35">
              <a:extLst>
                <a:ext uri="{FF2B5EF4-FFF2-40B4-BE49-F238E27FC236}">
                  <a16:creationId xmlns:a16="http://schemas.microsoft.com/office/drawing/2014/main" id="{4512E78C-6267-4423-B9EB-829AB9D4C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3" y="2700"/>
              <a:ext cx="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r>
                <a:rPr kumimoji="1" lang="en-US" altLang="zh-CN" b="1">
                  <a:solidFill>
                    <a:srgbClr val="000000"/>
                  </a:solidFill>
                  <a:latin typeface="Times New Roman" panose="02020603050405020304" pitchFamily="18" charset="0"/>
                  <a:ea typeface="PMingLiU" panose="02020500000000000000" pitchFamily="18" charset="-120"/>
                </a:rPr>
                <a:t>S</a:t>
              </a:r>
            </a:p>
          </p:txBody>
        </p:sp>
        <p:sp>
          <p:nvSpPr>
            <p:cNvPr id="48" name="Rectangle 36">
              <a:extLst>
                <a:ext uri="{FF2B5EF4-FFF2-40B4-BE49-F238E27FC236}">
                  <a16:creationId xmlns:a16="http://schemas.microsoft.com/office/drawing/2014/main" id="{84F4B247-950B-433A-8786-DD8C90CD13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6" y="2928"/>
              <a:ext cx="1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eaLnBrk="1" hangingPunct="1"/>
              <a:r>
                <a:rPr kumimoji="1" lang="en-US" altLang="zh-CN" b="1">
                  <a:solidFill>
                    <a:srgbClr val="000000"/>
                  </a:solidFill>
                  <a:latin typeface="Times New Roman" panose="02020603050405020304" pitchFamily="18" charset="0"/>
                  <a:ea typeface="PMingLiU" panose="02020500000000000000" pitchFamily="18" charset="-120"/>
                </a:rPr>
                <a:t>R</a:t>
              </a:r>
              <a:endParaRPr kumimoji="1" lang="en-US" altLang="zh-CN" b="1">
                <a:ea typeface="PMingLiU" panose="02020500000000000000" pitchFamily="18" charset="-120"/>
              </a:endParaRPr>
            </a:p>
          </p:txBody>
        </p:sp>
        <p:graphicFrame>
          <p:nvGraphicFramePr>
            <p:cNvPr id="49" name="Object 37">
              <a:extLst>
                <a:ext uri="{FF2B5EF4-FFF2-40B4-BE49-F238E27FC236}">
                  <a16:creationId xmlns:a16="http://schemas.microsoft.com/office/drawing/2014/main" id="{A1C83D38-3DA2-4E65-9D8F-8C7FB946085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14" y="2352"/>
            <a:ext cx="245" cy="2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79" name="公式" r:id="rId4" imgW="215640" imgH="215640" progId="Equation.3">
                    <p:embed/>
                  </p:oleObj>
                </mc:Choice>
                <mc:Fallback>
                  <p:oleObj name="公式" r:id="rId4" imgW="215640" imgH="215640" progId="Equation.3">
                    <p:embed/>
                    <p:pic>
                      <p:nvPicPr>
                        <p:cNvPr id="2050" name="Object 37">
                          <a:extLst>
                            <a:ext uri="{FF2B5EF4-FFF2-40B4-BE49-F238E27FC236}">
                              <a16:creationId xmlns:a16="http://schemas.microsoft.com/office/drawing/2014/main" id="{344EF00C-BFE9-436E-BEF3-1F6289A894F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14" y="2352"/>
                          <a:ext cx="245" cy="2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" name="Object 38">
              <a:extLst>
                <a:ext uri="{FF2B5EF4-FFF2-40B4-BE49-F238E27FC236}">
                  <a16:creationId xmlns:a16="http://schemas.microsoft.com/office/drawing/2014/main" id="{B3DA2C5F-DCB9-4CF6-9120-1EC7DFC4002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11" y="2659"/>
            <a:ext cx="260" cy="2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80" name="公式" r:id="rId6" imgW="228600" imgH="215640" progId="Equation.3">
                    <p:embed/>
                  </p:oleObj>
                </mc:Choice>
                <mc:Fallback>
                  <p:oleObj name="公式" r:id="rId6" imgW="228600" imgH="215640" progId="Equation.3">
                    <p:embed/>
                    <p:pic>
                      <p:nvPicPr>
                        <p:cNvPr id="2051" name="Object 38">
                          <a:extLst>
                            <a:ext uri="{FF2B5EF4-FFF2-40B4-BE49-F238E27FC236}">
                              <a16:creationId xmlns:a16="http://schemas.microsoft.com/office/drawing/2014/main" id="{818B5393-81AB-4F61-9731-457F2463853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11" y="2659"/>
                          <a:ext cx="260" cy="2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" name="Object 39">
              <a:extLst>
                <a:ext uri="{FF2B5EF4-FFF2-40B4-BE49-F238E27FC236}">
                  <a16:creationId xmlns:a16="http://schemas.microsoft.com/office/drawing/2014/main" id="{A0CC682D-41CB-44D3-B904-1A8EA488FB6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16" y="2666"/>
            <a:ext cx="216" cy="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81" name="公式" r:id="rId8" imgW="190440" imgH="203040" progId="Equation.3">
                    <p:embed/>
                  </p:oleObj>
                </mc:Choice>
                <mc:Fallback>
                  <p:oleObj name="公式" r:id="rId8" imgW="190440" imgH="203040" progId="Equation.3">
                    <p:embed/>
                    <p:pic>
                      <p:nvPicPr>
                        <p:cNvPr id="2052" name="Object 39">
                          <a:extLst>
                            <a:ext uri="{FF2B5EF4-FFF2-40B4-BE49-F238E27FC236}">
                              <a16:creationId xmlns:a16="http://schemas.microsoft.com/office/drawing/2014/main" id="{C1862462-090D-40CB-B841-BB5C4ADBDD0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16" y="2666"/>
                          <a:ext cx="216" cy="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2" name="AutoShape 40">
            <a:extLst>
              <a:ext uri="{FF2B5EF4-FFF2-40B4-BE49-F238E27FC236}">
                <a16:creationId xmlns:a16="http://schemas.microsoft.com/office/drawing/2014/main" id="{BC28249C-8B6D-4F2D-B45A-F7EA90BF6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162" y="1649690"/>
            <a:ext cx="2087563" cy="651398"/>
          </a:xfrm>
          <a:prstGeom prst="wedgeRoundRectCallout">
            <a:avLst>
              <a:gd name="adj1" fmla="val -27533"/>
              <a:gd name="adj2" fmla="val 150094"/>
              <a:gd name="adj3" fmla="val 16667"/>
            </a:avLst>
          </a:prstGeom>
          <a:solidFill>
            <a:srgbClr val="3CE7F4"/>
          </a:solidFill>
          <a:ln w="57150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kumimoji="1"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低电平有效</a:t>
            </a:r>
            <a:endParaRPr lang="zh-CN" altLang="en-US" sz="2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0563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9B549AD1-BB22-48CB-B8C9-875312439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815" y="608531"/>
            <a:ext cx="82296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35000"/>
              </a:lnSpc>
              <a:spcBef>
                <a:spcPct val="20000"/>
              </a:spcBef>
              <a:spcAft>
                <a:spcPct val="0"/>
              </a:spcAft>
              <a:buClr>
                <a:srgbClr val="808080"/>
              </a:buClr>
              <a:buSzPct val="75000"/>
              <a:buFont typeface="Wingdings" panose="05000000000000000000" pitchFamily="2" charset="2"/>
              <a:buNone/>
              <a:tabLst/>
              <a:defRPr/>
            </a:pP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由</a:t>
            </a:r>
            <a:r>
              <a:rPr kumimoji="1" lang="zh-CN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“与非”门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构成</a:t>
            </a:r>
            <a:r>
              <a:rPr kumimoji="1" lang="zh-CN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的</a:t>
            </a:r>
            <a:r>
              <a:rPr kumimoji="1" lang="en-US" altLang="zh-CN" sz="2800" b="1" i="1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S-R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锁存器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的特性表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3B2E8DF-223E-41CD-92B5-CF967AE38435}"/>
              </a:ext>
            </a:extLst>
          </p:cNvPr>
          <p:cNvGrpSpPr>
            <a:grpSpLocks/>
          </p:cNvGrpSpPr>
          <p:nvPr/>
        </p:nvGrpSpPr>
        <p:grpSpPr bwMode="auto">
          <a:xfrm>
            <a:off x="3493415" y="2133600"/>
            <a:ext cx="4953000" cy="3590925"/>
            <a:chOff x="-3" y="-3"/>
            <a:chExt cx="2891" cy="3462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E3349B3A-1887-437A-852E-44FC562949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2885" cy="3456"/>
              <a:chOff x="0" y="0"/>
              <a:chExt cx="2885" cy="3456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916B078A-FBC7-4B42-B99F-476F8C5B070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488" cy="384"/>
                <a:chOff x="0" y="0"/>
                <a:chExt cx="488" cy="384"/>
              </a:xfrm>
            </p:grpSpPr>
            <p:sp>
              <p:nvSpPr>
                <p:cNvPr id="127" name="Rectangle 6">
                  <a:extLst>
                    <a:ext uri="{FF2B5EF4-FFF2-40B4-BE49-F238E27FC236}">
                      <a16:creationId xmlns:a16="http://schemas.microsoft.com/office/drawing/2014/main" id="{6758DB5B-F0A8-4D49-85E7-767C9BD47A1D}"/>
                    </a:ext>
                  </a:extLst>
                </p:cNvPr>
                <p:cNvSpPr>
                  <a:spLocks noChangeArrowheads="1" noTextEdit="1"/>
                </p:cNvSpPr>
                <p:nvPr/>
              </p:nvSpPr>
              <p:spPr bwMode="auto">
                <a:xfrm>
                  <a:off x="43" y="0"/>
                  <a:ext cx="40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  <p:sp>
              <p:nvSpPr>
                <p:cNvPr id="128" name="Rectangle 7">
                  <a:extLst>
                    <a:ext uri="{FF2B5EF4-FFF2-40B4-BE49-F238E27FC236}">
                      <a16:creationId xmlns:a16="http://schemas.microsoft.com/office/drawing/2014/main" id="{E1CFFBE7-8858-4F40-A52A-6C632AFA37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8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7" name="Group 8">
                <a:extLst>
                  <a:ext uri="{FF2B5EF4-FFF2-40B4-BE49-F238E27FC236}">
                    <a16:creationId xmlns:a16="http://schemas.microsoft.com/office/drawing/2014/main" id="{BA471A64-4D2E-46D0-8A8D-327A2168F82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8" y="0"/>
                <a:ext cx="483" cy="384"/>
                <a:chOff x="488" y="0"/>
                <a:chExt cx="483" cy="384"/>
              </a:xfrm>
            </p:grpSpPr>
            <p:sp>
              <p:nvSpPr>
                <p:cNvPr id="125" name="Rectangle 9">
                  <a:extLst>
                    <a:ext uri="{FF2B5EF4-FFF2-40B4-BE49-F238E27FC236}">
                      <a16:creationId xmlns:a16="http://schemas.microsoft.com/office/drawing/2014/main" id="{04873778-5F22-42E6-839C-527D93D35DFC}"/>
                    </a:ext>
                  </a:extLst>
                </p:cNvPr>
                <p:cNvSpPr>
                  <a:spLocks noChangeArrowheads="1" noTextEdit="1"/>
                </p:cNvSpPr>
                <p:nvPr/>
              </p:nvSpPr>
              <p:spPr bwMode="auto">
                <a:xfrm>
                  <a:off x="531" y="0"/>
                  <a:ext cx="397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  <p:sp>
              <p:nvSpPr>
                <p:cNvPr id="126" name="Rectangle 10">
                  <a:extLst>
                    <a:ext uri="{FF2B5EF4-FFF2-40B4-BE49-F238E27FC236}">
                      <a16:creationId xmlns:a16="http://schemas.microsoft.com/office/drawing/2014/main" id="{7930FDB6-2767-47B5-8D97-9EA06CF203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8" y="0"/>
                  <a:ext cx="483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8" name="Group 11">
                <a:extLst>
                  <a:ext uri="{FF2B5EF4-FFF2-40B4-BE49-F238E27FC236}">
                    <a16:creationId xmlns:a16="http://schemas.microsoft.com/office/drawing/2014/main" id="{4860F808-75C0-4660-A2CA-F2441949F8A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1" y="0"/>
                <a:ext cx="554" cy="384"/>
                <a:chOff x="971" y="0"/>
                <a:chExt cx="554" cy="384"/>
              </a:xfrm>
            </p:grpSpPr>
            <p:sp>
              <p:nvSpPr>
                <p:cNvPr id="123" name="Rectangle 12">
                  <a:extLst>
                    <a:ext uri="{FF2B5EF4-FFF2-40B4-BE49-F238E27FC236}">
                      <a16:creationId xmlns:a16="http://schemas.microsoft.com/office/drawing/2014/main" id="{82A102D3-90D0-44BB-A286-DE34E258F0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4" y="0"/>
                  <a:ext cx="468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0" i="1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Q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124" name="Rectangle 13">
                  <a:extLst>
                    <a:ext uri="{FF2B5EF4-FFF2-40B4-BE49-F238E27FC236}">
                      <a16:creationId xmlns:a16="http://schemas.microsoft.com/office/drawing/2014/main" id="{E190D568-8E2F-4248-93C9-1807A3E335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71" y="0"/>
                  <a:ext cx="554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9" name="Group 14">
                <a:extLst>
                  <a:ext uri="{FF2B5EF4-FFF2-40B4-BE49-F238E27FC236}">
                    <a16:creationId xmlns:a16="http://schemas.microsoft.com/office/drawing/2014/main" id="{761A0E4D-DA92-492B-BEE6-96AEEF2F467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25" y="0"/>
                <a:ext cx="578" cy="384"/>
                <a:chOff x="1525" y="0"/>
                <a:chExt cx="578" cy="384"/>
              </a:xfrm>
            </p:grpSpPr>
            <p:sp>
              <p:nvSpPr>
                <p:cNvPr id="121" name="Rectangle 15">
                  <a:extLst>
                    <a:ext uri="{FF2B5EF4-FFF2-40B4-BE49-F238E27FC236}">
                      <a16:creationId xmlns:a16="http://schemas.microsoft.com/office/drawing/2014/main" id="{125B0B17-3B7E-4D9B-9459-4CFE8C1C14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68" y="0"/>
                  <a:ext cx="49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0" i="1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Q*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122" name="Rectangle 16">
                  <a:extLst>
                    <a:ext uri="{FF2B5EF4-FFF2-40B4-BE49-F238E27FC236}">
                      <a16:creationId xmlns:a16="http://schemas.microsoft.com/office/drawing/2014/main" id="{79E330D2-CE74-4B77-A813-7E88B72A00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5" y="0"/>
                  <a:ext cx="57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10" name="Group 17">
                <a:extLst>
                  <a:ext uri="{FF2B5EF4-FFF2-40B4-BE49-F238E27FC236}">
                    <a16:creationId xmlns:a16="http://schemas.microsoft.com/office/drawing/2014/main" id="{49F3A61F-6D27-49E9-B63B-35BE75A5E0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03" y="0"/>
                <a:ext cx="782" cy="384"/>
                <a:chOff x="2103" y="0"/>
                <a:chExt cx="782" cy="384"/>
              </a:xfrm>
            </p:grpSpPr>
            <p:sp>
              <p:nvSpPr>
                <p:cNvPr id="119" name="Rectangle 18">
                  <a:extLst>
                    <a:ext uri="{FF2B5EF4-FFF2-40B4-BE49-F238E27FC236}">
                      <a16:creationId xmlns:a16="http://schemas.microsoft.com/office/drawing/2014/main" id="{6A81DCAA-EB1D-4A4F-9F3D-D2D2EE09E7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46" y="0"/>
                  <a:ext cx="696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rIns="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5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zh-CN" altLang="en-US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说明</a:t>
                  </a:r>
                </a:p>
              </p:txBody>
            </p:sp>
            <p:sp>
              <p:nvSpPr>
                <p:cNvPr id="120" name="Rectangle 19">
                  <a:extLst>
                    <a:ext uri="{FF2B5EF4-FFF2-40B4-BE49-F238E27FC236}">
                      <a16:creationId xmlns:a16="http://schemas.microsoft.com/office/drawing/2014/main" id="{01A32C43-4911-4228-AE37-229820096F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03" y="0"/>
                  <a:ext cx="782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11" name="Group 20">
                <a:extLst>
                  <a:ext uri="{FF2B5EF4-FFF2-40B4-BE49-F238E27FC236}">
                    <a16:creationId xmlns:a16="http://schemas.microsoft.com/office/drawing/2014/main" id="{B86C6207-705C-48B9-BA56-9A5EB62F0E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84"/>
                <a:ext cx="488" cy="384"/>
                <a:chOff x="0" y="384"/>
                <a:chExt cx="488" cy="384"/>
              </a:xfrm>
            </p:grpSpPr>
            <p:sp>
              <p:nvSpPr>
                <p:cNvPr id="117" name="Rectangle 21">
                  <a:extLst>
                    <a:ext uri="{FF2B5EF4-FFF2-40B4-BE49-F238E27FC236}">
                      <a16:creationId xmlns:a16="http://schemas.microsoft.com/office/drawing/2014/main" id="{9C51DDB7-3A10-42B3-A6F0-EF2AB077F3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384"/>
                  <a:ext cx="40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118" name="Rectangle 22">
                  <a:extLst>
                    <a:ext uri="{FF2B5EF4-FFF2-40B4-BE49-F238E27FC236}">
                      <a16:creationId xmlns:a16="http://schemas.microsoft.com/office/drawing/2014/main" id="{87940E1B-0E19-459D-85C0-4D195FE1A7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84"/>
                  <a:ext cx="48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12" name="Group 23">
                <a:extLst>
                  <a:ext uri="{FF2B5EF4-FFF2-40B4-BE49-F238E27FC236}">
                    <a16:creationId xmlns:a16="http://schemas.microsoft.com/office/drawing/2014/main" id="{77F49443-DCFD-43AE-AE47-0AACBDE1C9B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8" y="384"/>
                <a:ext cx="483" cy="384"/>
                <a:chOff x="488" y="384"/>
                <a:chExt cx="483" cy="384"/>
              </a:xfrm>
            </p:grpSpPr>
            <p:sp>
              <p:nvSpPr>
                <p:cNvPr id="115" name="Rectangle 24">
                  <a:extLst>
                    <a:ext uri="{FF2B5EF4-FFF2-40B4-BE49-F238E27FC236}">
                      <a16:creationId xmlns:a16="http://schemas.microsoft.com/office/drawing/2014/main" id="{74AFCD65-9418-470B-8641-F2DBF80860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1" y="384"/>
                  <a:ext cx="397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116" name="Rectangle 25">
                  <a:extLst>
                    <a:ext uri="{FF2B5EF4-FFF2-40B4-BE49-F238E27FC236}">
                      <a16:creationId xmlns:a16="http://schemas.microsoft.com/office/drawing/2014/main" id="{961E32EE-5201-46E8-98CF-7D960E933A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8" y="384"/>
                  <a:ext cx="483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13" name="Group 26">
                <a:extLst>
                  <a:ext uri="{FF2B5EF4-FFF2-40B4-BE49-F238E27FC236}">
                    <a16:creationId xmlns:a16="http://schemas.microsoft.com/office/drawing/2014/main" id="{AC9FEEF6-FAA1-42DD-BE2E-E52A09D446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1" y="384"/>
                <a:ext cx="554" cy="384"/>
                <a:chOff x="971" y="384"/>
                <a:chExt cx="554" cy="384"/>
              </a:xfrm>
            </p:grpSpPr>
            <p:sp>
              <p:nvSpPr>
                <p:cNvPr id="113" name="Rectangle 27">
                  <a:extLst>
                    <a:ext uri="{FF2B5EF4-FFF2-40B4-BE49-F238E27FC236}">
                      <a16:creationId xmlns:a16="http://schemas.microsoft.com/office/drawing/2014/main" id="{E74E4948-4AD4-4BDA-B7FA-372A8B9AA0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4" y="384"/>
                  <a:ext cx="468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0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114" name="Rectangle 28">
                  <a:extLst>
                    <a:ext uri="{FF2B5EF4-FFF2-40B4-BE49-F238E27FC236}">
                      <a16:creationId xmlns:a16="http://schemas.microsoft.com/office/drawing/2014/main" id="{BCC3FFD3-A75B-497F-A7E1-2B41AA9608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71" y="384"/>
                  <a:ext cx="554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14" name="Group 29">
                <a:extLst>
                  <a:ext uri="{FF2B5EF4-FFF2-40B4-BE49-F238E27FC236}">
                    <a16:creationId xmlns:a16="http://schemas.microsoft.com/office/drawing/2014/main" id="{1BAF5A29-EA6F-4656-8598-BBD92BD7BB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25" y="384"/>
                <a:ext cx="578" cy="384"/>
                <a:chOff x="1525" y="384"/>
                <a:chExt cx="578" cy="384"/>
              </a:xfrm>
            </p:grpSpPr>
            <p:sp>
              <p:nvSpPr>
                <p:cNvPr id="111" name="Rectangle 30">
                  <a:extLst>
                    <a:ext uri="{FF2B5EF4-FFF2-40B4-BE49-F238E27FC236}">
                      <a16:creationId xmlns:a16="http://schemas.microsoft.com/office/drawing/2014/main" id="{73BC7B06-2386-4023-8A00-D701880572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68" y="384"/>
                  <a:ext cx="49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0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112" name="Rectangle 31">
                  <a:extLst>
                    <a:ext uri="{FF2B5EF4-FFF2-40B4-BE49-F238E27FC236}">
                      <a16:creationId xmlns:a16="http://schemas.microsoft.com/office/drawing/2014/main" id="{0E8A696A-FB7A-4A32-8B7B-A955133E51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5" y="384"/>
                  <a:ext cx="57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15" name="Group 32">
                <a:extLst>
                  <a:ext uri="{FF2B5EF4-FFF2-40B4-BE49-F238E27FC236}">
                    <a16:creationId xmlns:a16="http://schemas.microsoft.com/office/drawing/2014/main" id="{6FD9CD86-C12C-4E35-A887-C3EE4D2D545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03" y="384"/>
                <a:ext cx="782" cy="768"/>
                <a:chOff x="2103" y="384"/>
                <a:chExt cx="782" cy="768"/>
              </a:xfrm>
            </p:grpSpPr>
            <p:sp>
              <p:nvSpPr>
                <p:cNvPr id="109" name="Rectangle 33">
                  <a:extLst>
                    <a:ext uri="{FF2B5EF4-FFF2-40B4-BE49-F238E27FC236}">
                      <a16:creationId xmlns:a16="http://schemas.microsoft.com/office/drawing/2014/main" id="{56DCEBAC-3629-4EDD-BEBC-387FB44476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46" y="384"/>
                  <a:ext cx="696" cy="7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rIns="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zh-CN" altLang="en-US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保  持</a:t>
                  </a:r>
                </a:p>
              </p:txBody>
            </p:sp>
            <p:sp>
              <p:nvSpPr>
                <p:cNvPr id="110" name="Rectangle 34">
                  <a:extLst>
                    <a:ext uri="{FF2B5EF4-FFF2-40B4-BE49-F238E27FC236}">
                      <a16:creationId xmlns:a16="http://schemas.microsoft.com/office/drawing/2014/main" id="{E4142571-B84F-46F5-BA45-56C58DCB4F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03" y="384"/>
                  <a:ext cx="782" cy="76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16" name="Group 35">
                <a:extLst>
                  <a:ext uri="{FF2B5EF4-FFF2-40B4-BE49-F238E27FC236}">
                    <a16:creationId xmlns:a16="http://schemas.microsoft.com/office/drawing/2014/main" id="{F77208C8-6153-43BD-9BC7-E7500212AC3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68"/>
                <a:ext cx="488" cy="384"/>
                <a:chOff x="0" y="768"/>
                <a:chExt cx="488" cy="384"/>
              </a:xfrm>
            </p:grpSpPr>
            <p:sp>
              <p:nvSpPr>
                <p:cNvPr id="107" name="Rectangle 36">
                  <a:extLst>
                    <a:ext uri="{FF2B5EF4-FFF2-40B4-BE49-F238E27FC236}">
                      <a16:creationId xmlns:a16="http://schemas.microsoft.com/office/drawing/2014/main" id="{90EB05F9-8E88-4BEA-98AA-C059A53DCB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768"/>
                  <a:ext cx="40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108" name="Rectangle 37">
                  <a:extLst>
                    <a:ext uri="{FF2B5EF4-FFF2-40B4-BE49-F238E27FC236}">
                      <a16:creationId xmlns:a16="http://schemas.microsoft.com/office/drawing/2014/main" id="{5D779C25-2E55-44A9-9B06-CE98FE470B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768"/>
                  <a:ext cx="48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17" name="Group 38">
                <a:extLst>
                  <a:ext uri="{FF2B5EF4-FFF2-40B4-BE49-F238E27FC236}">
                    <a16:creationId xmlns:a16="http://schemas.microsoft.com/office/drawing/2014/main" id="{D370AE63-4408-45DC-9DAA-3A3432F4CE0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8" y="768"/>
                <a:ext cx="483" cy="384"/>
                <a:chOff x="488" y="768"/>
                <a:chExt cx="483" cy="384"/>
              </a:xfrm>
            </p:grpSpPr>
            <p:sp>
              <p:nvSpPr>
                <p:cNvPr id="105" name="Rectangle 39">
                  <a:extLst>
                    <a:ext uri="{FF2B5EF4-FFF2-40B4-BE49-F238E27FC236}">
                      <a16:creationId xmlns:a16="http://schemas.microsoft.com/office/drawing/2014/main" id="{CBC799AF-5ECF-4BCB-B122-C03A71A332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1" y="768"/>
                  <a:ext cx="397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106" name="Rectangle 40">
                  <a:extLst>
                    <a:ext uri="{FF2B5EF4-FFF2-40B4-BE49-F238E27FC236}">
                      <a16:creationId xmlns:a16="http://schemas.microsoft.com/office/drawing/2014/main" id="{CDECBA10-26ED-4DC5-B598-852EE2E126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8" y="768"/>
                  <a:ext cx="483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18" name="Group 41">
                <a:extLst>
                  <a:ext uri="{FF2B5EF4-FFF2-40B4-BE49-F238E27FC236}">
                    <a16:creationId xmlns:a16="http://schemas.microsoft.com/office/drawing/2014/main" id="{DF798D55-ABEF-4A50-8B82-B2B8E46D2FE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1" y="768"/>
                <a:ext cx="554" cy="384"/>
                <a:chOff x="971" y="768"/>
                <a:chExt cx="554" cy="384"/>
              </a:xfrm>
            </p:grpSpPr>
            <p:sp>
              <p:nvSpPr>
                <p:cNvPr id="103" name="Rectangle 42">
                  <a:extLst>
                    <a:ext uri="{FF2B5EF4-FFF2-40B4-BE49-F238E27FC236}">
                      <a16:creationId xmlns:a16="http://schemas.microsoft.com/office/drawing/2014/main" id="{4E759466-DD0F-4CC0-9807-29235E12DD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4" y="768"/>
                  <a:ext cx="468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104" name="Rectangle 43">
                  <a:extLst>
                    <a:ext uri="{FF2B5EF4-FFF2-40B4-BE49-F238E27FC236}">
                      <a16:creationId xmlns:a16="http://schemas.microsoft.com/office/drawing/2014/main" id="{545AEC70-F3FA-4801-B7D1-9016D27FD3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71" y="768"/>
                  <a:ext cx="554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19" name="Group 44">
                <a:extLst>
                  <a:ext uri="{FF2B5EF4-FFF2-40B4-BE49-F238E27FC236}">
                    <a16:creationId xmlns:a16="http://schemas.microsoft.com/office/drawing/2014/main" id="{A6CF352D-FE33-42CB-9F51-C4A7DA0957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25" y="768"/>
                <a:ext cx="578" cy="384"/>
                <a:chOff x="1525" y="768"/>
                <a:chExt cx="578" cy="384"/>
              </a:xfrm>
            </p:grpSpPr>
            <p:sp>
              <p:nvSpPr>
                <p:cNvPr id="101" name="Rectangle 45">
                  <a:extLst>
                    <a:ext uri="{FF2B5EF4-FFF2-40B4-BE49-F238E27FC236}">
                      <a16:creationId xmlns:a16="http://schemas.microsoft.com/office/drawing/2014/main" id="{0794A255-29FD-40EF-8842-479A87F91E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68" y="768"/>
                  <a:ext cx="49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102" name="Rectangle 46">
                  <a:extLst>
                    <a:ext uri="{FF2B5EF4-FFF2-40B4-BE49-F238E27FC236}">
                      <a16:creationId xmlns:a16="http://schemas.microsoft.com/office/drawing/2014/main" id="{5B080057-46C2-4F35-B431-F66F01B7A7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5" y="768"/>
                  <a:ext cx="57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20" name="Group 47">
                <a:extLst>
                  <a:ext uri="{FF2B5EF4-FFF2-40B4-BE49-F238E27FC236}">
                    <a16:creationId xmlns:a16="http://schemas.microsoft.com/office/drawing/2014/main" id="{7F21EE2F-212E-4914-AAA4-78BA1A6D20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152"/>
                <a:ext cx="488" cy="384"/>
                <a:chOff x="0" y="1152"/>
                <a:chExt cx="488" cy="384"/>
              </a:xfrm>
            </p:grpSpPr>
            <p:sp>
              <p:nvSpPr>
                <p:cNvPr id="99" name="Rectangle 48">
                  <a:extLst>
                    <a:ext uri="{FF2B5EF4-FFF2-40B4-BE49-F238E27FC236}">
                      <a16:creationId xmlns:a16="http://schemas.microsoft.com/office/drawing/2014/main" id="{D22F5E33-3FA7-470D-BABD-1C31BA14C2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1152"/>
                  <a:ext cx="40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0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100" name="Rectangle 49">
                  <a:extLst>
                    <a:ext uri="{FF2B5EF4-FFF2-40B4-BE49-F238E27FC236}">
                      <a16:creationId xmlns:a16="http://schemas.microsoft.com/office/drawing/2014/main" id="{A90895FA-CA8A-43EA-95C1-5BA956F802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152"/>
                  <a:ext cx="48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21" name="Group 50">
                <a:extLst>
                  <a:ext uri="{FF2B5EF4-FFF2-40B4-BE49-F238E27FC236}">
                    <a16:creationId xmlns:a16="http://schemas.microsoft.com/office/drawing/2014/main" id="{6ED7CCD2-2F1F-4029-9B42-4DA087A9CE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8" y="1152"/>
                <a:ext cx="483" cy="384"/>
                <a:chOff x="488" y="1152"/>
                <a:chExt cx="483" cy="384"/>
              </a:xfrm>
            </p:grpSpPr>
            <p:sp>
              <p:nvSpPr>
                <p:cNvPr id="97" name="Rectangle 51">
                  <a:extLst>
                    <a:ext uri="{FF2B5EF4-FFF2-40B4-BE49-F238E27FC236}">
                      <a16:creationId xmlns:a16="http://schemas.microsoft.com/office/drawing/2014/main" id="{31395376-FA2D-475E-8058-F3D62B76FD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1" y="1152"/>
                  <a:ext cx="397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98" name="Rectangle 52">
                  <a:extLst>
                    <a:ext uri="{FF2B5EF4-FFF2-40B4-BE49-F238E27FC236}">
                      <a16:creationId xmlns:a16="http://schemas.microsoft.com/office/drawing/2014/main" id="{910589EB-CCD4-4C59-B171-74299B3168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8" y="1152"/>
                  <a:ext cx="483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22" name="Group 53">
                <a:extLst>
                  <a:ext uri="{FF2B5EF4-FFF2-40B4-BE49-F238E27FC236}">
                    <a16:creationId xmlns:a16="http://schemas.microsoft.com/office/drawing/2014/main" id="{B264DD0F-FE71-4730-9DB1-A7D37A69AA6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1" y="1152"/>
                <a:ext cx="554" cy="384"/>
                <a:chOff x="971" y="1152"/>
                <a:chExt cx="554" cy="384"/>
              </a:xfrm>
            </p:grpSpPr>
            <p:sp>
              <p:nvSpPr>
                <p:cNvPr id="95" name="Rectangle 54">
                  <a:extLst>
                    <a:ext uri="{FF2B5EF4-FFF2-40B4-BE49-F238E27FC236}">
                      <a16:creationId xmlns:a16="http://schemas.microsoft.com/office/drawing/2014/main" id="{AB1712BE-1F17-4030-A75F-44E823D23A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4" y="1152"/>
                  <a:ext cx="468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0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96" name="Rectangle 55">
                  <a:extLst>
                    <a:ext uri="{FF2B5EF4-FFF2-40B4-BE49-F238E27FC236}">
                      <a16:creationId xmlns:a16="http://schemas.microsoft.com/office/drawing/2014/main" id="{B56B968A-D9C9-4981-BF24-3869BDBFE0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71" y="1152"/>
                  <a:ext cx="554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23" name="Group 56">
                <a:extLst>
                  <a:ext uri="{FF2B5EF4-FFF2-40B4-BE49-F238E27FC236}">
                    <a16:creationId xmlns:a16="http://schemas.microsoft.com/office/drawing/2014/main" id="{AEC83D28-33CC-4644-9F04-ECC3456CEF9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25" y="1152"/>
                <a:ext cx="578" cy="384"/>
                <a:chOff x="1525" y="1152"/>
                <a:chExt cx="578" cy="384"/>
              </a:xfrm>
            </p:grpSpPr>
            <p:sp>
              <p:nvSpPr>
                <p:cNvPr id="93" name="Rectangle 57">
                  <a:extLst>
                    <a:ext uri="{FF2B5EF4-FFF2-40B4-BE49-F238E27FC236}">
                      <a16:creationId xmlns:a16="http://schemas.microsoft.com/office/drawing/2014/main" id="{50CBA311-E77E-4D0C-87F4-FDCBC750FF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68" y="1152"/>
                  <a:ext cx="49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94" name="Rectangle 58">
                  <a:extLst>
                    <a:ext uri="{FF2B5EF4-FFF2-40B4-BE49-F238E27FC236}">
                      <a16:creationId xmlns:a16="http://schemas.microsoft.com/office/drawing/2014/main" id="{823618CF-EEF0-470C-81C4-54198DCB39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5" y="1152"/>
                  <a:ext cx="57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24" name="Group 59">
                <a:extLst>
                  <a:ext uri="{FF2B5EF4-FFF2-40B4-BE49-F238E27FC236}">
                    <a16:creationId xmlns:a16="http://schemas.microsoft.com/office/drawing/2014/main" id="{F487C44B-021D-491F-8862-F8D915CA97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03" y="1152"/>
                <a:ext cx="782" cy="768"/>
                <a:chOff x="2103" y="1152"/>
                <a:chExt cx="782" cy="768"/>
              </a:xfrm>
            </p:grpSpPr>
            <p:sp>
              <p:nvSpPr>
                <p:cNvPr id="91" name="Rectangle 60">
                  <a:extLst>
                    <a:ext uri="{FF2B5EF4-FFF2-40B4-BE49-F238E27FC236}">
                      <a16:creationId xmlns:a16="http://schemas.microsoft.com/office/drawing/2014/main" id="{DF5ED8F5-A21C-4098-9F3A-31F921731E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46" y="1152"/>
                  <a:ext cx="696" cy="7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zh-CN" altLang="en-US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置  </a:t>
                  </a: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</a:t>
                  </a:r>
                </a:p>
              </p:txBody>
            </p:sp>
            <p:sp>
              <p:nvSpPr>
                <p:cNvPr id="92" name="Rectangle 61">
                  <a:extLst>
                    <a:ext uri="{FF2B5EF4-FFF2-40B4-BE49-F238E27FC236}">
                      <a16:creationId xmlns:a16="http://schemas.microsoft.com/office/drawing/2014/main" id="{8C6DCC2D-2011-4E04-A189-AC90082AC9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03" y="1152"/>
                  <a:ext cx="782" cy="76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25" name="Group 62">
                <a:extLst>
                  <a:ext uri="{FF2B5EF4-FFF2-40B4-BE49-F238E27FC236}">
                    <a16:creationId xmlns:a16="http://schemas.microsoft.com/office/drawing/2014/main" id="{07AC73F6-4A24-4618-83D7-84FE2F62E9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536"/>
                <a:ext cx="488" cy="384"/>
                <a:chOff x="0" y="1536"/>
                <a:chExt cx="488" cy="384"/>
              </a:xfrm>
            </p:grpSpPr>
            <p:sp>
              <p:nvSpPr>
                <p:cNvPr id="89" name="Rectangle 63">
                  <a:extLst>
                    <a:ext uri="{FF2B5EF4-FFF2-40B4-BE49-F238E27FC236}">
                      <a16:creationId xmlns:a16="http://schemas.microsoft.com/office/drawing/2014/main" id="{FA3E540E-EAC6-401D-9356-D55E018F85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1536"/>
                  <a:ext cx="40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0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90" name="Rectangle 64">
                  <a:extLst>
                    <a:ext uri="{FF2B5EF4-FFF2-40B4-BE49-F238E27FC236}">
                      <a16:creationId xmlns:a16="http://schemas.microsoft.com/office/drawing/2014/main" id="{00D961F7-9ECD-49BF-8CDB-05103314DC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536"/>
                  <a:ext cx="48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26" name="Group 65">
                <a:extLst>
                  <a:ext uri="{FF2B5EF4-FFF2-40B4-BE49-F238E27FC236}">
                    <a16:creationId xmlns:a16="http://schemas.microsoft.com/office/drawing/2014/main" id="{ADB98EDA-FC37-45CA-B679-4051E140BC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8" y="1536"/>
                <a:ext cx="483" cy="384"/>
                <a:chOff x="488" y="1536"/>
                <a:chExt cx="483" cy="384"/>
              </a:xfrm>
            </p:grpSpPr>
            <p:sp>
              <p:nvSpPr>
                <p:cNvPr id="87" name="Rectangle 66">
                  <a:extLst>
                    <a:ext uri="{FF2B5EF4-FFF2-40B4-BE49-F238E27FC236}">
                      <a16:creationId xmlns:a16="http://schemas.microsoft.com/office/drawing/2014/main" id="{B209056F-E877-4439-9E9E-BCA5E4DDEF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1" y="1536"/>
                  <a:ext cx="397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88" name="Rectangle 67">
                  <a:extLst>
                    <a:ext uri="{FF2B5EF4-FFF2-40B4-BE49-F238E27FC236}">
                      <a16:creationId xmlns:a16="http://schemas.microsoft.com/office/drawing/2014/main" id="{D1309AE3-E623-4CA5-AD3E-E7D229AE7E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8" y="1536"/>
                  <a:ext cx="483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27" name="Group 68">
                <a:extLst>
                  <a:ext uri="{FF2B5EF4-FFF2-40B4-BE49-F238E27FC236}">
                    <a16:creationId xmlns:a16="http://schemas.microsoft.com/office/drawing/2014/main" id="{2EBB499A-14CE-49ED-A025-68D924376F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1" y="1536"/>
                <a:ext cx="554" cy="384"/>
                <a:chOff x="971" y="1536"/>
                <a:chExt cx="554" cy="384"/>
              </a:xfrm>
            </p:grpSpPr>
            <p:sp>
              <p:nvSpPr>
                <p:cNvPr id="85" name="Rectangle 69">
                  <a:extLst>
                    <a:ext uri="{FF2B5EF4-FFF2-40B4-BE49-F238E27FC236}">
                      <a16:creationId xmlns:a16="http://schemas.microsoft.com/office/drawing/2014/main" id="{DB2823C8-F42F-40EE-943B-5808E5B9AF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4" y="1536"/>
                  <a:ext cx="468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86" name="Rectangle 70">
                  <a:extLst>
                    <a:ext uri="{FF2B5EF4-FFF2-40B4-BE49-F238E27FC236}">
                      <a16:creationId xmlns:a16="http://schemas.microsoft.com/office/drawing/2014/main" id="{416FE4BA-1012-4DAF-994F-05AFEA283D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71" y="1536"/>
                  <a:ext cx="554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28" name="Group 71">
                <a:extLst>
                  <a:ext uri="{FF2B5EF4-FFF2-40B4-BE49-F238E27FC236}">
                    <a16:creationId xmlns:a16="http://schemas.microsoft.com/office/drawing/2014/main" id="{B4BCE461-8904-4ACD-8412-45418343407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25" y="1536"/>
                <a:ext cx="578" cy="384"/>
                <a:chOff x="1525" y="1536"/>
                <a:chExt cx="578" cy="384"/>
              </a:xfrm>
            </p:grpSpPr>
            <p:sp>
              <p:nvSpPr>
                <p:cNvPr id="83" name="Rectangle 72">
                  <a:extLst>
                    <a:ext uri="{FF2B5EF4-FFF2-40B4-BE49-F238E27FC236}">
                      <a16:creationId xmlns:a16="http://schemas.microsoft.com/office/drawing/2014/main" id="{7BACF409-A904-47C5-8DCF-C38375E182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68" y="1536"/>
                  <a:ext cx="49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84" name="Rectangle 73">
                  <a:extLst>
                    <a:ext uri="{FF2B5EF4-FFF2-40B4-BE49-F238E27FC236}">
                      <a16:creationId xmlns:a16="http://schemas.microsoft.com/office/drawing/2014/main" id="{8C4671CD-4B6E-4A9D-A9C7-B620C0B4B3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5" y="1536"/>
                  <a:ext cx="57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29" name="Group 74">
                <a:extLst>
                  <a:ext uri="{FF2B5EF4-FFF2-40B4-BE49-F238E27FC236}">
                    <a16:creationId xmlns:a16="http://schemas.microsoft.com/office/drawing/2014/main" id="{A270F443-855C-4EB2-8B85-51B49C7970F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0"/>
                <a:ext cx="488" cy="384"/>
                <a:chOff x="0" y="1920"/>
                <a:chExt cx="488" cy="384"/>
              </a:xfrm>
            </p:grpSpPr>
            <p:sp>
              <p:nvSpPr>
                <p:cNvPr id="81" name="Rectangle 75">
                  <a:extLst>
                    <a:ext uri="{FF2B5EF4-FFF2-40B4-BE49-F238E27FC236}">
                      <a16:creationId xmlns:a16="http://schemas.microsoft.com/office/drawing/2014/main" id="{FD418D6D-C1E1-4695-A8BD-853255B6D8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1920"/>
                  <a:ext cx="40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82" name="Rectangle 76">
                  <a:extLst>
                    <a:ext uri="{FF2B5EF4-FFF2-40B4-BE49-F238E27FC236}">
                      <a16:creationId xmlns:a16="http://schemas.microsoft.com/office/drawing/2014/main" id="{A175F910-2342-4476-9B0E-A4AAA35B6F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920"/>
                  <a:ext cx="48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30" name="Group 77">
                <a:extLst>
                  <a:ext uri="{FF2B5EF4-FFF2-40B4-BE49-F238E27FC236}">
                    <a16:creationId xmlns:a16="http://schemas.microsoft.com/office/drawing/2014/main" id="{76C7DC73-1029-4482-A8BB-D49A8274CE1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8" y="1920"/>
                <a:ext cx="483" cy="384"/>
                <a:chOff x="488" y="1920"/>
                <a:chExt cx="483" cy="384"/>
              </a:xfrm>
            </p:grpSpPr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id="{012E409C-2D00-4904-9D6B-44D3B3F17F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1" y="1920"/>
                  <a:ext cx="397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0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8A5DD6B2-A993-4B49-88F2-BD3F499991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8" y="1920"/>
                  <a:ext cx="483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31" name="Group 80">
                <a:extLst>
                  <a:ext uri="{FF2B5EF4-FFF2-40B4-BE49-F238E27FC236}">
                    <a16:creationId xmlns:a16="http://schemas.microsoft.com/office/drawing/2014/main" id="{AA1D8D94-2C22-4031-B3F1-E79F0B8C02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1" y="1920"/>
                <a:ext cx="554" cy="384"/>
                <a:chOff x="971" y="1920"/>
                <a:chExt cx="554" cy="384"/>
              </a:xfrm>
            </p:grpSpPr>
            <p:sp>
              <p:nvSpPr>
                <p:cNvPr id="77" name="Rectangle 81">
                  <a:extLst>
                    <a:ext uri="{FF2B5EF4-FFF2-40B4-BE49-F238E27FC236}">
                      <a16:creationId xmlns:a16="http://schemas.microsoft.com/office/drawing/2014/main" id="{0991E3E1-5937-4021-ABCF-9E9B7C473B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4" y="1920"/>
                  <a:ext cx="468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0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78" name="Rectangle 82">
                  <a:extLst>
                    <a:ext uri="{FF2B5EF4-FFF2-40B4-BE49-F238E27FC236}">
                      <a16:creationId xmlns:a16="http://schemas.microsoft.com/office/drawing/2014/main" id="{D2D56DC0-3AD8-4D26-8EF8-53FE1D8403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71" y="1920"/>
                  <a:ext cx="554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32" name="Group 83">
                <a:extLst>
                  <a:ext uri="{FF2B5EF4-FFF2-40B4-BE49-F238E27FC236}">
                    <a16:creationId xmlns:a16="http://schemas.microsoft.com/office/drawing/2014/main" id="{2848DF62-E8ED-4BA5-B292-D4B94A7B6A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25" y="1920"/>
                <a:ext cx="578" cy="384"/>
                <a:chOff x="1525" y="1920"/>
                <a:chExt cx="578" cy="384"/>
              </a:xfrm>
            </p:grpSpPr>
            <p:sp>
              <p:nvSpPr>
                <p:cNvPr id="75" name="Rectangle 84">
                  <a:extLst>
                    <a:ext uri="{FF2B5EF4-FFF2-40B4-BE49-F238E27FC236}">
                      <a16:creationId xmlns:a16="http://schemas.microsoft.com/office/drawing/2014/main" id="{7163E9D0-2A04-4C5F-AC74-BF98554D5D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68" y="1920"/>
                  <a:ext cx="49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0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76" name="Rectangle 85">
                  <a:extLst>
                    <a:ext uri="{FF2B5EF4-FFF2-40B4-BE49-F238E27FC236}">
                      <a16:creationId xmlns:a16="http://schemas.microsoft.com/office/drawing/2014/main" id="{93907EA5-A147-4472-AA64-54984B456D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5" y="1920"/>
                  <a:ext cx="57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33" name="Group 86">
                <a:extLst>
                  <a:ext uri="{FF2B5EF4-FFF2-40B4-BE49-F238E27FC236}">
                    <a16:creationId xmlns:a16="http://schemas.microsoft.com/office/drawing/2014/main" id="{668ED9EC-D97F-4336-AF02-F3756C1824D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03" y="1920"/>
                <a:ext cx="782" cy="768"/>
                <a:chOff x="2103" y="1920"/>
                <a:chExt cx="782" cy="768"/>
              </a:xfrm>
            </p:grpSpPr>
            <p:sp>
              <p:nvSpPr>
                <p:cNvPr id="73" name="Rectangle 87">
                  <a:extLst>
                    <a:ext uri="{FF2B5EF4-FFF2-40B4-BE49-F238E27FC236}">
                      <a16:creationId xmlns:a16="http://schemas.microsoft.com/office/drawing/2014/main" id="{190ACA4C-CE67-44EC-97A6-8082F1862B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46" y="1920"/>
                  <a:ext cx="696" cy="7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zh-CN" altLang="en-US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置  </a:t>
                  </a: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0</a:t>
                  </a:r>
                </a:p>
              </p:txBody>
            </p:sp>
            <p:sp>
              <p:nvSpPr>
                <p:cNvPr id="74" name="Rectangle 88">
                  <a:extLst>
                    <a:ext uri="{FF2B5EF4-FFF2-40B4-BE49-F238E27FC236}">
                      <a16:creationId xmlns:a16="http://schemas.microsoft.com/office/drawing/2014/main" id="{70C1533D-C390-429A-8137-BFA145CFFA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03" y="1920"/>
                  <a:ext cx="782" cy="76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34" name="Group 89">
                <a:extLst>
                  <a:ext uri="{FF2B5EF4-FFF2-40B4-BE49-F238E27FC236}">
                    <a16:creationId xmlns:a16="http://schemas.microsoft.com/office/drawing/2014/main" id="{465E4DC7-1D4D-4462-ACDA-40738A1463D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304"/>
                <a:ext cx="488" cy="384"/>
                <a:chOff x="0" y="2304"/>
                <a:chExt cx="488" cy="384"/>
              </a:xfrm>
            </p:grpSpPr>
            <p:sp>
              <p:nvSpPr>
                <p:cNvPr id="71" name="Rectangle 90">
                  <a:extLst>
                    <a:ext uri="{FF2B5EF4-FFF2-40B4-BE49-F238E27FC236}">
                      <a16:creationId xmlns:a16="http://schemas.microsoft.com/office/drawing/2014/main" id="{E6694B51-A29E-4296-BDF0-E28086FEE2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2304"/>
                  <a:ext cx="40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72" name="Rectangle 91">
                  <a:extLst>
                    <a:ext uri="{FF2B5EF4-FFF2-40B4-BE49-F238E27FC236}">
                      <a16:creationId xmlns:a16="http://schemas.microsoft.com/office/drawing/2014/main" id="{4B65EAFB-80B0-4473-A112-3768C80A7C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2304"/>
                  <a:ext cx="48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35" name="Group 92">
                <a:extLst>
                  <a:ext uri="{FF2B5EF4-FFF2-40B4-BE49-F238E27FC236}">
                    <a16:creationId xmlns:a16="http://schemas.microsoft.com/office/drawing/2014/main" id="{2FFA918B-DC1F-4690-AA21-A0083407F9C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8" y="2304"/>
                <a:ext cx="483" cy="384"/>
                <a:chOff x="488" y="2304"/>
                <a:chExt cx="483" cy="384"/>
              </a:xfrm>
            </p:grpSpPr>
            <p:sp>
              <p:nvSpPr>
                <p:cNvPr id="69" name="Rectangle 93">
                  <a:extLst>
                    <a:ext uri="{FF2B5EF4-FFF2-40B4-BE49-F238E27FC236}">
                      <a16:creationId xmlns:a16="http://schemas.microsoft.com/office/drawing/2014/main" id="{6D0E9E77-D6EA-4FE3-9200-66EB86FC6D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1" y="2304"/>
                  <a:ext cx="397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0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70" name="Rectangle 94">
                  <a:extLst>
                    <a:ext uri="{FF2B5EF4-FFF2-40B4-BE49-F238E27FC236}">
                      <a16:creationId xmlns:a16="http://schemas.microsoft.com/office/drawing/2014/main" id="{DCE6F5A6-FDD1-4D23-9CCD-43C37D705F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8" y="2304"/>
                  <a:ext cx="483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36" name="Group 95">
                <a:extLst>
                  <a:ext uri="{FF2B5EF4-FFF2-40B4-BE49-F238E27FC236}">
                    <a16:creationId xmlns:a16="http://schemas.microsoft.com/office/drawing/2014/main" id="{85B2B794-0131-4EC5-8418-437D37840FC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1" y="2304"/>
                <a:ext cx="554" cy="384"/>
                <a:chOff x="971" y="2304"/>
                <a:chExt cx="554" cy="384"/>
              </a:xfrm>
            </p:grpSpPr>
            <p:sp>
              <p:nvSpPr>
                <p:cNvPr id="67" name="Rectangle 96">
                  <a:extLst>
                    <a:ext uri="{FF2B5EF4-FFF2-40B4-BE49-F238E27FC236}">
                      <a16:creationId xmlns:a16="http://schemas.microsoft.com/office/drawing/2014/main" id="{FA2E6DF6-78AF-4ED5-9084-E9432842D5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4" y="2304"/>
                  <a:ext cx="468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68" name="Rectangle 97">
                  <a:extLst>
                    <a:ext uri="{FF2B5EF4-FFF2-40B4-BE49-F238E27FC236}">
                      <a16:creationId xmlns:a16="http://schemas.microsoft.com/office/drawing/2014/main" id="{3869CBC6-2158-4D50-B4B6-6342D67C60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71" y="2304"/>
                  <a:ext cx="554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37" name="Group 98">
                <a:extLst>
                  <a:ext uri="{FF2B5EF4-FFF2-40B4-BE49-F238E27FC236}">
                    <a16:creationId xmlns:a16="http://schemas.microsoft.com/office/drawing/2014/main" id="{D0A4AD2F-D6B7-40CB-BAAF-650338C2EEB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25" y="2304"/>
                <a:ext cx="578" cy="384"/>
                <a:chOff x="1525" y="2304"/>
                <a:chExt cx="578" cy="384"/>
              </a:xfrm>
            </p:grpSpPr>
            <p:sp>
              <p:nvSpPr>
                <p:cNvPr id="65" name="Rectangle 99">
                  <a:extLst>
                    <a:ext uri="{FF2B5EF4-FFF2-40B4-BE49-F238E27FC236}">
                      <a16:creationId xmlns:a16="http://schemas.microsoft.com/office/drawing/2014/main" id="{CA8E2BF3-BF8B-4F9E-BA9A-FE2459FC93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68" y="2304"/>
                  <a:ext cx="49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0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66" name="Rectangle 100">
                  <a:extLst>
                    <a:ext uri="{FF2B5EF4-FFF2-40B4-BE49-F238E27FC236}">
                      <a16:creationId xmlns:a16="http://schemas.microsoft.com/office/drawing/2014/main" id="{07440FA3-3135-4572-805F-1AA96EBCF0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5" y="2304"/>
                  <a:ext cx="57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38" name="Group 101">
                <a:extLst>
                  <a:ext uri="{FF2B5EF4-FFF2-40B4-BE49-F238E27FC236}">
                    <a16:creationId xmlns:a16="http://schemas.microsoft.com/office/drawing/2014/main" id="{1D4A77A2-64F0-4215-9A8C-B1DB0DA9A4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688"/>
                <a:ext cx="488" cy="384"/>
                <a:chOff x="0" y="2688"/>
                <a:chExt cx="488" cy="384"/>
              </a:xfrm>
            </p:grpSpPr>
            <p:sp>
              <p:nvSpPr>
                <p:cNvPr id="63" name="Rectangle 102">
                  <a:extLst>
                    <a:ext uri="{FF2B5EF4-FFF2-40B4-BE49-F238E27FC236}">
                      <a16:creationId xmlns:a16="http://schemas.microsoft.com/office/drawing/2014/main" id="{CEF907B9-07D6-4FB5-A266-1BC70E229F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2688"/>
                  <a:ext cx="40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0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64" name="Rectangle 103">
                  <a:extLst>
                    <a:ext uri="{FF2B5EF4-FFF2-40B4-BE49-F238E27FC236}">
                      <a16:creationId xmlns:a16="http://schemas.microsoft.com/office/drawing/2014/main" id="{85937151-0EB4-49AB-87D2-18DE8F1D0B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2688"/>
                  <a:ext cx="48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39" name="Group 104">
                <a:extLst>
                  <a:ext uri="{FF2B5EF4-FFF2-40B4-BE49-F238E27FC236}">
                    <a16:creationId xmlns:a16="http://schemas.microsoft.com/office/drawing/2014/main" id="{AD0873A9-7CC0-4FBC-ACB3-2A79342916F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8" y="2688"/>
                <a:ext cx="483" cy="384"/>
                <a:chOff x="488" y="2688"/>
                <a:chExt cx="483" cy="384"/>
              </a:xfrm>
            </p:grpSpPr>
            <p:sp>
              <p:nvSpPr>
                <p:cNvPr id="61" name="Rectangle 105">
                  <a:extLst>
                    <a:ext uri="{FF2B5EF4-FFF2-40B4-BE49-F238E27FC236}">
                      <a16:creationId xmlns:a16="http://schemas.microsoft.com/office/drawing/2014/main" id="{5FA8054D-8DDF-4026-B2F4-6B803A388A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1" y="2688"/>
                  <a:ext cx="397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0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62" name="Rectangle 106">
                  <a:extLst>
                    <a:ext uri="{FF2B5EF4-FFF2-40B4-BE49-F238E27FC236}">
                      <a16:creationId xmlns:a16="http://schemas.microsoft.com/office/drawing/2014/main" id="{9C3F88F1-4F2F-4673-A90E-1FD018FE5D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8" y="2688"/>
                  <a:ext cx="483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40" name="Group 107">
                <a:extLst>
                  <a:ext uri="{FF2B5EF4-FFF2-40B4-BE49-F238E27FC236}">
                    <a16:creationId xmlns:a16="http://schemas.microsoft.com/office/drawing/2014/main" id="{3D460C39-57C3-4D08-9C5A-48676414AD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1" y="2688"/>
                <a:ext cx="554" cy="384"/>
                <a:chOff x="971" y="2688"/>
                <a:chExt cx="554" cy="384"/>
              </a:xfrm>
            </p:grpSpPr>
            <p:sp>
              <p:nvSpPr>
                <p:cNvPr id="59" name="Rectangle 108">
                  <a:extLst>
                    <a:ext uri="{FF2B5EF4-FFF2-40B4-BE49-F238E27FC236}">
                      <a16:creationId xmlns:a16="http://schemas.microsoft.com/office/drawing/2014/main" id="{A3217A2C-04FD-49DF-9FFE-62CDD09CC7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4" y="2688"/>
                  <a:ext cx="468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0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60" name="Rectangle 109">
                  <a:extLst>
                    <a:ext uri="{FF2B5EF4-FFF2-40B4-BE49-F238E27FC236}">
                      <a16:creationId xmlns:a16="http://schemas.microsoft.com/office/drawing/2014/main" id="{9C412A97-8394-43D7-97E8-14587A985D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71" y="2688"/>
                  <a:ext cx="554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41" name="Group 110">
                <a:extLst>
                  <a:ext uri="{FF2B5EF4-FFF2-40B4-BE49-F238E27FC236}">
                    <a16:creationId xmlns:a16="http://schemas.microsoft.com/office/drawing/2014/main" id="{BF007393-1F03-4B09-A877-8FA774C6072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25" y="2688"/>
                <a:ext cx="578" cy="384"/>
                <a:chOff x="1525" y="2688"/>
                <a:chExt cx="578" cy="384"/>
              </a:xfrm>
            </p:grpSpPr>
            <p:sp>
              <p:nvSpPr>
                <p:cNvPr id="57" name="Rectangle 111">
                  <a:extLst>
                    <a:ext uri="{FF2B5EF4-FFF2-40B4-BE49-F238E27FC236}">
                      <a16:creationId xmlns:a16="http://schemas.microsoft.com/office/drawing/2014/main" id="{AE51B746-2B2E-4F8D-ADD2-490411D447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68" y="2688"/>
                  <a:ext cx="49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1*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58" name="Rectangle 112">
                  <a:extLst>
                    <a:ext uri="{FF2B5EF4-FFF2-40B4-BE49-F238E27FC236}">
                      <a16:creationId xmlns:a16="http://schemas.microsoft.com/office/drawing/2014/main" id="{5437E702-33B3-437D-9680-033A0ECF79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5" y="2688"/>
                  <a:ext cx="57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42" name="Group 113">
                <a:extLst>
                  <a:ext uri="{FF2B5EF4-FFF2-40B4-BE49-F238E27FC236}">
                    <a16:creationId xmlns:a16="http://schemas.microsoft.com/office/drawing/2014/main" id="{54E8F4A0-CF60-448E-938E-DB080676CC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03" y="2688"/>
                <a:ext cx="782" cy="768"/>
                <a:chOff x="2103" y="2688"/>
                <a:chExt cx="782" cy="768"/>
              </a:xfrm>
            </p:grpSpPr>
            <p:sp>
              <p:nvSpPr>
                <p:cNvPr id="55" name="Rectangle 114">
                  <a:extLst>
                    <a:ext uri="{FF2B5EF4-FFF2-40B4-BE49-F238E27FC236}">
                      <a16:creationId xmlns:a16="http://schemas.microsoft.com/office/drawing/2014/main" id="{AE2CC741-0AE3-45A9-AAA2-248987E4BA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46" y="2688"/>
                  <a:ext cx="696" cy="7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zh-CN" altLang="en-US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无效</a:t>
                  </a:r>
                </a:p>
              </p:txBody>
            </p:sp>
            <p:sp>
              <p:nvSpPr>
                <p:cNvPr id="56" name="Rectangle 115">
                  <a:extLst>
                    <a:ext uri="{FF2B5EF4-FFF2-40B4-BE49-F238E27FC236}">
                      <a16:creationId xmlns:a16="http://schemas.microsoft.com/office/drawing/2014/main" id="{CC0FAB50-96BD-4CEF-A469-22A1D12DDB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03" y="2688"/>
                  <a:ext cx="782" cy="76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43" name="Group 116">
                <a:extLst>
                  <a:ext uri="{FF2B5EF4-FFF2-40B4-BE49-F238E27FC236}">
                    <a16:creationId xmlns:a16="http://schemas.microsoft.com/office/drawing/2014/main" id="{07CF1B3F-1BAA-4C09-9D8F-662E478EBD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072"/>
                <a:ext cx="488" cy="384"/>
                <a:chOff x="0" y="3072"/>
                <a:chExt cx="488" cy="384"/>
              </a:xfrm>
            </p:grpSpPr>
            <p:sp>
              <p:nvSpPr>
                <p:cNvPr id="53" name="Rectangle 117">
                  <a:extLst>
                    <a:ext uri="{FF2B5EF4-FFF2-40B4-BE49-F238E27FC236}">
                      <a16:creationId xmlns:a16="http://schemas.microsoft.com/office/drawing/2014/main" id="{5AAA2D65-1D0F-4E8F-B767-6FB11EA1E6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3072"/>
                  <a:ext cx="40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0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54" name="Rectangle 118">
                  <a:extLst>
                    <a:ext uri="{FF2B5EF4-FFF2-40B4-BE49-F238E27FC236}">
                      <a16:creationId xmlns:a16="http://schemas.microsoft.com/office/drawing/2014/main" id="{198FEFA6-B9F1-45E9-940E-2CB5A44159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072"/>
                  <a:ext cx="48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44" name="Group 119">
                <a:extLst>
                  <a:ext uri="{FF2B5EF4-FFF2-40B4-BE49-F238E27FC236}">
                    <a16:creationId xmlns:a16="http://schemas.microsoft.com/office/drawing/2014/main" id="{596A73CC-5187-4A58-8C2F-84EEDA41A6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8" y="3072"/>
                <a:ext cx="483" cy="384"/>
                <a:chOff x="488" y="3072"/>
                <a:chExt cx="483" cy="384"/>
              </a:xfrm>
            </p:grpSpPr>
            <p:sp>
              <p:nvSpPr>
                <p:cNvPr id="51" name="Rectangle 120">
                  <a:extLst>
                    <a:ext uri="{FF2B5EF4-FFF2-40B4-BE49-F238E27FC236}">
                      <a16:creationId xmlns:a16="http://schemas.microsoft.com/office/drawing/2014/main" id="{DD5D4350-BB41-4555-9D01-48FBC3A5A2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1" y="3072"/>
                  <a:ext cx="397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0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52" name="Rectangle 121">
                  <a:extLst>
                    <a:ext uri="{FF2B5EF4-FFF2-40B4-BE49-F238E27FC236}">
                      <a16:creationId xmlns:a16="http://schemas.microsoft.com/office/drawing/2014/main" id="{57B9F2E3-D6EA-484F-8581-A24D5D7A8B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8" y="3072"/>
                  <a:ext cx="483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45" name="Group 122">
                <a:extLst>
                  <a:ext uri="{FF2B5EF4-FFF2-40B4-BE49-F238E27FC236}">
                    <a16:creationId xmlns:a16="http://schemas.microsoft.com/office/drawing/2014/main" id="{F821C269-EFD7-4F33-83BD-3ACA2E6581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1" y="3072"/>
                <a:ext cx="554" cy="384"/>
                <a:chOff x="971" y="3072"/>
                <a:chExt cx="554" cy="384"/>
              </a:xfrm>
            </p:grpSpPr>
            <p:sp>
              <p:nvSpPr>
                <p:cNvPr id="49" name="Rectangle 123">
                  <a:extLst>
                    <a:ext uri="{FF2B5EF4-FFF2-40B4-BE49-F238E27FC236}">
                      <a16:creationId xmlns:a16="http://schemas.microsoft.com/office/drawing/2014/main" id="{CB8EDCAB-C4CB-4D7A-BBB7-835A382D31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4" y="3072"/>
                  <a:ext cx="468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</a:t>
                  </a:r>
                  <a:endParaRPr kumimoji="1" lang="en-US" altLang="zh-CN" sz="22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50" name="Rectangle 124">
                  <a:extLst>
                    <a:ext uri="{FF2B5EF4-FFF2-40B4-BE49-F238E27FC236}">
                      <a16:creationId xmlns:a16="http://schemas.microsoft.com/office/drawing/2014/main" id="{49DA0E29-9CA1-42EE-AD57-8D46734703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71" y="3072"/>
                  <a:ext cx="554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  <p:grpSp>
            <p:nvGrpSpPr>
              <p:cNvPr id="46" name="Group 125">
                <a:extLst>
                  <a:ext uri="{FF2B5EF4-FFF2-40B4-BE49-F238E27FC236}">
                    <a16:creationId xmlns:a16="http://schemas.microsoft.com/office/drawing/2014/main" id="{31FC3E20-C004-4EB9-9EE7-EFFAC10923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25" y="3072"/>
                <a:ext cx="578" cy="384"/>
                <a:chOff x="1525" y="3072"/>
                <a:chExt cx="578" cy="384"/>
              </a:xfrm>
            </p:grpSpPr>
            <p:sp>
              <p:nvSpPr>
                <p:cNvPr id="47" name="Rectangle 126">
                  <a:extLst>
                    <a:ext uri="{FF2B5EF4-FFF2-40B4-BE49-F238E27FC236}">
                      <a16:creationId xmlns:a16="http://schemas.microsoft.com/office/drawing/2014/main" id="{7BEDDA91-95A9-4B09-81E6-F3F251CBF9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68" y="3072"/>
                  <a:ext cx="492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zh-CN" sz="2200" b="1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新魏" panose="02010800040101010101" pitchFamily="2" charset="-122"/>
                    </a:rPr>
                    <a:t>1*</a:t>
                  </a:r>
                </a:p>
              </p:txBody>
            </p:sp>
            <p:sp>
              <p:nvSpPr>
                <p:cNvPr id="48" name="Rectangle 127">
                  <a:extLst>
                    <a:ext uri="{FF2B5EF4-FFF2-40B4-BE49-F238E27FC236}">
                      <a16:creationId xmlns:a16="http://schemas.microsoft.com/office/drawing/2014/main" id="{9C08B6EA-F484-4831-8D5C-EBB5AA196B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25" y="3072"/>
                  <a:ext cx="578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楷体_GB2312" pitchFamily="49" charset="-122"/>
                    </a:defRPr>
                  </a:lvl9pPr>
                </a:lstStyle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楷体_GB2312" pitchFamily="49" charset="-122"/>
                  </a:endParaRPr>
                </a:p>
              </p:txBody>
            </p:sp>
          </p:grpSp>
        </p:grpSp>
        <p:sp>
          <p:nvSpPr>
            <p:cNvPr id="5" name="Rectangle 128">
              <a:extLst>
                <a:ext uri="{FF2B5EF4-FFF2-40B4-BE49-F238E27FC236}">
                  <a16:creationId xmlns:a16="http://schemas.microsoft.com/office/drawing/2014/main" id="{951D610C-D2CA-4379-B449-15F345D384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-3"/>
              <a:ext cx="2891" cy="3462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graphicFrame>
        <p:nvGraphicFramePr>
          <p:cNvPr id="129" name="Object 129">
            <a:extLst>
              <a:ext uri="{FF2B5EF4-FFF2-40B4-BE49-F238E27FC236}">
                <a16:creationId xmlns:a16="http://schemas.microsoft.com/office/drawing/2014/main" id="{EA3947D6-A6D1-48C2-9871-BD636A40C1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0209261"/>
              </p:ext>
            </p:extLst>
          </p:nvPr>
        </p:nvGraphicFramePr>
        <p:xfrm>
          <a:off x="3736303" y="2133600"/>
          <a:ext cx="41910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34" name="公式" r:id="rId3" imgW="215640" imgH="215640" progId="Equation.3">
                  <p:embed/>
                </p:oleObj>
              </mc:Choice>
              <mc:Fallback>
                <p:oleObj name="公式" r:id="rId3" imgW="215640" imgH="215640" progId="Equation.3">
                  <p:embed/>
                  <p:pic>
                    <p:nvPicPr>
                      <p:cNvPr id="3074" name="Object 129">
                        <a:extLst>
                          <a:ext uri="{FF2B5EF4-FFF2-40B4-BE49-F238E27FC236}">
                            <a16:creationId xmlns:a16="http://schemas.microsoft.com/office/drawing/2014/main" id="{D8C623E5-5E93-4013-A32B-6B69CD9478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6303" y="2133600"/>
                        <a:ext cx="419100" cy="420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" name="Object 130">
            <a:extLst>
              <a:ext uri="{FF2B5EF4-FFF2-40B4-BE49-F238E27FC236}">
                <a16:creationId xmlns:a16="http://schemas.microsoft.com/office/drawing/2014/main" id="{F2057296-C375-4D3B-B625-9D861DE7AE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9707185"/>
              </p:ext>
            </p:extLst>
          </p:nvPr>
        </p:nvGraphicFramePr>
        <p:xfrm>
          <a:off x="4585615" y="2133600"/>
          <a:ext cx="425450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35" name="公式" r:id="rId5" imgW="228600" imgH="215640" progId="Equation.3">
                  <p:embed/>
                </p:oleObj>
              </mc:Choice>
              <mc:Fallback>
                <p:oleObj name="公式" r:id="rId5" imgW="228600" imgH="215640" progId="Equation.3">
                  <p:embed/>
                  <p:pic>
                    <p:nvPicPr>
                      <p:cNvPr id="3075" name="Object 130">
                        <a:extLst>
                          <a:ext uri="{FF2B5EF4-FFF2-40B4-BE49-F238E27FC236}">
                            <a16:creationId xmlns:a16="http://schemas.microsoft.com/office/drawing/2014/main" id="{F5C3E046-A078-4773-855E-A13CC89312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5615" y="2133600"/>
                        <a:ext cx="425450" cy="411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1" name="Picture 131">
            <a:extLst>
              <a:ext uri="{FF2B5EF4-FFF2-40B4-BE49-F238E27FC236}">
                <a16:creationId xmlns:a16="http://schemas.microsoft.com/office/drawing/2014/main" id="{5F902223-EA26-419D-9B47-FC976FB2D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03" y="2781300"/>
            <a:ext cx="2897187" cy="198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2566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6">
            <a:extLst>
              <a:ext uri="{FF2B5EF4-FFF2-40B4-BE49-F238E27FC236}">
                <a16:creationId xmlns:a16="http://schemas.microsoft.com/office/drawing/2014/main" id="{1FC9B8CD-9CC7-4C96-A296-A142C93BA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667" y="247634"/>
            <a:ext cx="209399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5.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动作特点</a:t>
            </a:r>
            <a:endParaRPr kumimoji="1" lang="zh-CN" altLang="en-US" sz="28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BA36F11-7D8B-4FEF-A7C5-A70AD3D4E105}"/>
              </a:ext>
            </a:extLst>
          </p:cNvPr>
          <p:cNvSpPr/>
          <p:nvPr/>
        </p:nvSpPr>
        <p:spPr>
          <a:xfrm>
            <a:off x="460667" y="800805"/>
            <a:ext cx="79515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在任何时刻，输入都能直接改变输出的状态。</a:t>
            </a:r>
          </a:p>
        </p:txBody>
      </p:sp>
      <p:pic>
        <p:nvPicPr>
          <p:cNvPr id="18" name="Picture 7" descr="5-2-3">
            <a:extLst>
              <a:ext uri="{FF2B5EF4-FFF2-40B4-BE49-F238E27FC236}">
                <a16:creationId xmlns:a16="http://schemas.microsoft.com/office/drawing/2014/main" id="{AA41B6A7-C2CE-4D48-A8DD-A8DBC3272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1220"/>
            <a:ext cx="6624637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Line 4">
            <a:extLst>
              <a:ext uri="{FF2B5EF4-FFF2-40B4-BE49-F238E27FC236}">
                <a16:creationId xmlns:a16="http://schemas.microsoft.com/office/drawing/2014/main" id="{8C7715A1-74AC-4568-9F18-E779F8887EC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29012" y="4671307"/>
            <a:ext cx="647700" cy="1439863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20" name="Line 5">
            <a:extLst>
              <a:ext uri="{FF2B5EF4-FFF2-40B4-BE49-F238E27FC236}">
                <a16:creationId xmlns:a16="http://schemas.microsoft.com/office/drawing/2014/main" id="{35981C38-9EFE-4ACF-A160-6E80FC40ADC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49737" y="1574095"/>
            <a:ext cx="0" cy="3600450"/>
          </a:xfrm>
          <a:prstGeom prst="line">
            <a:avLst/>
          </a:prstGeom>
          <a:noFill/>
          <a:ln w="76200">
            <a:solidFill>
              <a:srgbClr val="FF0066">
                <a:alpha val="18039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楷体_GB2312" pitchFamily="49" charset="-122"/>
            </a:endParaRPr>
          </a:p>
        </p:txBody>
      </p:sp>
      <p:graphicFrame>
        <p:nvGraphicFramePr>
          <p:cNvPr id="21" name="Object 6">
            <a:extLst>
              <a:ext uri="{FF2B5EF4-FFF2-40B4-BE49-F238E27FC236}">
                <a16:creationId xmlns:a16="http://schemas.microsoft.com/office/drawing/2014/main" id="{147DF1A9-2DEF-4C11-8482-1D25A358CB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4738463"/>
              </p:ext>
            </p:extLst>
          </p:nvPr>
        </p:nvGraphicFramePr>
        <p:xfrm>
          <a:off x="320278" y="6057195"/>
          <a:ext cx="4622800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96" name="公式" r:id="rId5" imgW="2057400" imgH="279400" progId="Equation.3">
                  <p:embed/>
                </p:oleObj>
              </mc:Choice>
              <mc:Fallback>
                <p:oleObj name="公式" r:id="rId5" imgW="2057400" imgH="279400" progId="Equation.3">
                  <p:embed/>
                  <p:pic>
                    <p:nvPicPr>
                      <p:cNvPr id="294918" name="Object 6">
                        <a:extLst>
                          <a:ext uri="{FF2B5EF4-FFF2-40B4-BE49-F238E27FC236}">
                            <a16:creationId xmlns:a16="http://schemas.microsoft.com/office/drawing/2014/main" id="{7E75E658-0F91-40A8-B459-52B82288F9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278" y="6057195"/>
                        <a:ext cx="4622800" cy="623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7">
            <a:extLst>
              <a:ext uri="{FF2B5EF4-FFF2-40B4-BE49-F238E27FC236}">
                <a16:creationId xmlns:a16="http://schemas.microsoft.com/office/drawing/2014/main" id="{B3368E42-E600-4481-A3CC-6E340043DD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2868080"/>
              </p:ext>
            </p:extLst>
          </p:nvPr>
        </p:nvGraphicFramePr>
        <p:xfrm>
          <a:off x="6545712" y="1566615"/>
          <a:ext cx="2598288" cy="2177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97" name="Visio" r:id="rId7" imgW="1974799" imgH="2137562" progId="Visio.Drawing.11">
                  <p:embed/>
                </p:oleObj>
              </mc:Choice>
              <mc:Fallback>
                <p:oleObj name="Visio" r:id="rId7" imgW="1974799" imgH="2137562" progId="Visio.Drawing.11">
                  <p:embed/>
                  <p:pic>
                    <p:nvPicPr>
                      <p:cNvPr id="33" name="Object 17">
                        <a:extLst>
                          <a:ext uri="{FF2B5EF4-FFF2-40B4-BE49-F238E27FC236}">
                            <a16:creationId xmlns:a16="http://schemas.microsoft.com/office/drawing/2014/main" id="{DA985F20-9265-4EF8-ABB7-7992238320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0783" b="24619"/>
                      <a:stretch>
                        <a:fillRect/>
                      </a:stretch>
                    </p:blipFill>
                    <p:spPr bwMode="auto">
                      <a:xfrm>
                        <a:off x="6545712" y="1566615"/>
                        <a:ext cx="2598288" cy="217759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57150" cmpd="thickThin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744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5F09056-8E9C-445B-B774-B49491E9C723}"/>
              </a:ext>
            </a:extLst>
          </p:cNvPr>
          <p:cNvSpPr/>
          <p:nvPr/>
        </p:nvSpPr>
        <p:spPr>
          <a:xfrm>
            <a:off x="503089" y="171579"/>
            <a:ext cx="87917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5.3 </a:t>
            </a:r>
            <a:r>
              <a:rPr lang="zh-CN" altLang="en-US" sz="32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电平触发的触发器（同步</a:t>
            </a:r>
            <a:r>
              <a:rPr lang="en-US" altLang="zh-CN" sz="32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SR</a:t>
            </a:r>
            <a:r>
              <a:rPr lang="zh-CN" altLang="en-US" sz="32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触发器）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3E5AA924-8028-49CE-9EC7-8FBBFBDEF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260" y="1024895"/>
            <a:ext cx="4445984" cy="52322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一、电路结构和工作原理</a:t>
            </a:r>
          </a:p>
        </p:txBody>
      </p:sp>
      <p:sp>
        <p:nvSpPr>
          <p:cNvPr id="5" name="Text Box 16">
            <a:extLst>
              <a:ext uri="{FF2B5EF4-FFF2-40B4-BE49-F238E27FC236}">
                <a16:creationId xmlns:a16="http://schemas.microsoft.com/office/drawing/2014/main" id="{AF5391D8-F462-4764-BFB2-9F5BA59B5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420938"/>
            <a:ext cx="50403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800" b="1" u="sng">
                <a:solidFill>
                  <a:srgbClr val="FFFFFF"/>
                </a:solidFill>
                <a:latin typeface="Times New Roman" panose="02020603050405020304" pitchFamily="18" charset="0"/>
                <a:ea typeface="楷体_GB2312" pitchFamily="49" charset="-122"/>
              </a:rPr>
              <a:t>一、电路结构与工作原理</a:t>
            </a:r>
          </a:p>
        </p:txBody>
      </p:sp>
      <p:sp>
        <p:nvSpPr>
          <p:cNvPr id="6" name="Text Box 17">
            <a:extLst>
              <a:ext uri="{FF2B5EF4-FFF2-40B4-BE49-F238E27FC236}">
                <a16:creationId xmlns:a16="http://schemas.microsoft.com/office/drawing/2014/main" id="{92183265-7FCD-490D-B3D0-6AD2A6AB1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924175"/>
            <a:ext cx="842486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800" b="1" dirty="0">
                <a:solidFill>
                  <a:srgbClr val="FFFFFF"/>
                </a:solidFill>
                <a:latin typeface="Times New Roman" panose="02020603050405020304" pitchFamily="18" charset="0"/>
                <a:ea typeface="楷体_GB2312" pitchFamily="49" charset="-122"/>
              </a:rPr>
              <a:t>        </a:t>
            </a:r>
            <a:r>
              <a:rPr kumimoji="1" lang="zh-CN" altLang="en-US" sz="2800" b="1" dirty="0">
                <a:solidFill>
                  <a:srgbClr val="FFFFFF"/>
                </a:solidFill>
                <a:latin typeface="Times New Roman" panose="02020603050405020304" pitchFamily="18" charset="0"/>
                <a:ea typeface="楷体_GB2312" pitchFamily="49" charset="-122"/>
              </a:rPr>
              <a:t>图</a:t>
            </a:r>
            <a:r>
              <a:rPr kumimoji="1" lang="en-US" altLang="zh-CN" sz="2800" b="1" dirty="0">
                <a:solidFill>
                  <a:srgbClr val="FFFFFF"/>
                </a:solidFill>
                <a:latin typeface="Times New Roman" panose="02020603050405020304" pitchFamily="18" charset="0"/>
                <a:ea typeface="楷体_GB2312" pitchFamily="49" charset="-122"/>
              </a:rPr>
              <a:t>5.3.1</a:t>
            </a:r>
            <a:r>
              <a:rPr kumimoji="1" lang="zh-CN" altLang="en-US" sz="2800" b="1" dirty="0">
                <a:solidFill>
                  <a:srgbClr val="FFFFFF"/>
                </a:solidFill>
                <a:latin typeface="Times New Roman" panose="02020603050405020304" pitchFamily="18" charset="0"/>
                <a:ea typeface="楷体_GB2312" pitchFamily="49" charset="-122"/>
              </a:rPr>
              <a:t>所示为电平触发</a:t>
            </a:r>
            <a:r>
              <a:rPr kumimoji="1" lang="en-US" altLang="zh-CN" sz="2800" b="1" i="1" dirty="0">
                <a:solidFill>
                  <a:srgbClr val="FFFFFF"/>
                </a:solidFill>
                <a:latin typeface="Times New Roman" panose="02020603050405020304" pitchFamily="18" charset="0"/>
                <a:ea typeface="楷体_GB2312" pitchFamily="49" charset="-122"/>
              </a:rPr>
              <a:t>SR</a:t>
            </a:r>
            <a:r>
              <a:rPr kumimoji="1" lang="zh-CN" altLang="en-US" sz="2800" b="1" dirty="0">
                <a:solidFill>
                  <a:srgbClr val="FFFFFF"/>
                </a:solidFill>
                <a:latin typeface="Times New Roman" panose="02020603050405020304" pitchFamily="18" charset="0"/>
                <a:ea typeface="楷体_GB2312" pitchFamily="49" charset="-122"/>
              </a:rPr>
              <a:t>触发器（同步</a:t>
            </a:r>
            <a:r>
              <a:rPr kumimoji="1" lang="en-US" altLang="zh-CN" sz="2800" b="1" i="1" dirty="0">
                <a:solidFill>
                  <a:srgbClr val="FFFFFF"/>
                </a:solidFill>
                <a:latin typeface="Times New Roman" panose="02020603050405020304" pitchFamily="18" charset="0"/>
                <a:ea typeface="楷体_GB2312" pitchFamily="49" charset="-122"/>
              </a:rPr>
              <a:t>SR</a:t>
            </a:r>
            <a:r>
              <a:rPr kumimoji="1" lang="zh-CN" altLang="en-US" sz="2800" b="1" dirty="0">
                <a:solidFill>
                  <a:srgbClr val="FFFFFF"/>
                </a:solidFill>
                <a:latin typeface="Times New Roman" panose="02020603050405020304" pitchFamily="18" charset="0"/>
                <a:ea typeface="楷体_GB2312" pitchFamily="49" charset="-122"/>
              </a:rPr>
              <a:t>触发器）的基本电路结构及图形符号。</a:t>
            </a:r>
          </a:p>
        </p:txBody>
      </p:sp>
      <p:grpSp>
        <p:nvGrpSpPr>
          <p:cNvPr id="7" name="Group 23">
            <a:extLst>
              <a:ext uri="{FF2B5EF4-FFF2-40B4-BE49-F238E27FC236}">
                <a16:creationId xmlns:a16="http://schemas.microsoft.com/office/drawing/2014/main" id="{642C5F74-D3FB-4908-A847-ED8261F11C62}"/>
              </a:ext>
            </a:extLst>
          </p:cNvPr>
          <p:cNvGrpSpPr>
            <a:grpSpLocks/>
          </p:cNvGrpSpPr>
          <p:nvPr/>
        </p:nvGrpSpPr>
        <p:grpSpPr bwMode="auto">
          <a:xfrm>
            <a:off x="277640" y="4085575"/>
            <a:ext cx="8588720" cy="2520950"/>
            <a:chOff x="158" y="2568"/>
            <a:chExt cx="5443" cy="1588"/>
          </a:xfrm>
        </p:grpSpPr>
        <p:pic>
          <p:nvPicPr>
            <p:cNvPr id="8" name="Picture 19" descr="5-3-1">
              <a:extLst>
                <a:ext uri="{FF2B5EF4-FFF2-40B4-BE49-F238E27FC236}">
                  <a16:creationId xmlns:a16="http://schemas.microsoft.com/office/drawing/2014/main" id="{43AF864E-AE05-4EA9-8652-5EA6CDCFA9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479" b="19933"/>
            <a:stretch>
              <a:fillRect/>
            </a:stretch>
          </p:blipFill>
          <p:spPr bwMode="auto">
            <a:xfrm>
              <a:off x="158" y="2568"/>
              <a:ext cx="5443" cy="1568"/>
            </a:xfrm>
            <a:prstGeom prst="rect">
              <a:avLst/>
            </a:prstGeom>
            <a:noFill/>
            <a:ln w="57150" cmpd="thickThin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21">
              <a:extLst>
                <a:ext uri="{FF2B5EF4-FFF2-40B4-BE49-F238E27FC236}">
                  <a16:creationId xmlns:a16="http://schemas.microsoft.com/office/drawing/2014/main" id="{A116AAAA-C424-4A51-9142-99797D0173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" y="2568"/>
              <a:ext cx="1043" cy="1542"/>
            </a:xfrm>
            <a:prstGeom prst="rect">
              <a:avLst/>
            </a:prstGeom>
            <a:solidFill>
              <a:srgbClr val="99CCFF">
                <a:alpha val="25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>
                <a:solidFill>
                  <a:srgbClr val="666A5C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1" name="Rectangle 22">
              <a:extLst>
                <a:ext uri="{FF2B5EF4-FFF2-40B4-BE49-F238E27FC236}">
                  <a16:creationId xmlns:a16="http://schemas.microsoft.com/office/drawing/2014/main" id="{CDC15665-4912-4BD0-9D90-5F5C0EF15D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6" y="2568"/>
              <a:ext cx="1134" cy="1588"/>
            </a:xfrm>
            <a:prstGeom prst="rect">
              <a:avLst/>
            </a:prstGeom>
            <a:solidFill>
              <a:srgbClr val="FF99FF">
                <a:alpha val="25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>
                <a:solidFill>
                  <a:srgbClr val="666A5C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12" name="AutoShape 24">
            <a:extLst>
              <a:ext uri="{FF2B5EF4-FFF2-40B4-BE49-F238E27FC236}">
                <a16:creationId xmlns:a16="http://schemas.microsoft.com/office/drawing/2014/main" id="{7C058DB1-5757-406B-9D34-F44A07948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6883" y="3236610"/>
            <a:ext cx="2202721" cy="576263"/>
          </a:xfrm>
          <a:prstGeom prst="wedgeRoundRectCallout">
            <a:avLst>
              <a:gd name="adj1" fmla="val -51936"/>
              <a:gd name="adj2" fmla="val 125591"/>
              <a:gd name="adj3" fmla="val 16667"/>
            </a:avLst>
          </a:prstGeom>
          <a:solidFill>
            <a:srgbClr val="3CE7F4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基本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锁存器</a:t>
            </a:r>
          </a:p>
        </p:txBody>
      </p:sp>
      <p:sp>
        <p:nvSpPr>
          <p:cNvPr id="13" name="AutoShape 25">
            <a:extLst>
              <a:ext uri="{FF2B5EF4-FFF2-40B4-BE49-F238E27FC236}">
                <a16:creationId xmlns:a16="http://schemas.microsoft.com/office/drawing/2014/main" id="{29473169-2895-423D-904B-2E2F3D94A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4130" y="3025521"/>
            <a:ext cx="1876654" cy="576263"/>
          </a:xfrm>
          <a:prstGeom prst="wedgeRoundRectCallout">
            <a:avLst>
              <a:gd name="adj1" fmla="val -3366"/>
              <a:gd name="adj2" fmla="val 200690"/>
              <a:gd name="adj3" fmla="val 16667"/>
            </a:avLst>
          </a:prstGeom>
          <a:solidFill>
            <a:srgbClr val="3CE7F4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输入控制门</a:t>
            </a:r>
          </a:p>
        </p:txBody>
      </p:sp>
      <p:sp>
        <p:nvSpPr>
          <p:cNvPr id="14" name="AutoShape 27">
            <a:extLst>
              <a:ext uri="{FF2B5EF4-FFF2-40B4-BE49-F238E27FC236}">
                <a16:creationId xmlns:a16="http://schemas.microsoft.com/office/drawing/2014/main" id="{0353D3D4-1727-4F72-9575-B99C7BCF5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006" y="1548115"/>
            <a:ext cx="3455987" cy="1441450"/>
          </a:xfrm>
          <a:prstGeom prst="horizontalScroll">
            <a:avLst>
              <a:gd name="adj" fmla="val 12500"/>
            </a:avLst>
          </a:prstGeom>
          <a:solidFill>
            <a:srgbClr val="FF99FF"/>
          </a:soli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只有在</a:t>
            </a:r>
            <a:r>
              <a:rPr kumimoji="0" lang="en-US" altLang="zh-CN" sz="2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kumimoji="0" lang="zh-CN" alt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2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时，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才能起作用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39BDAF6-2E9F-4CB1-BC77-095AB297EBE4}"/>
              </a:ext>
            </a:extLst>
          </p:cNvPr>
          <p:cNvSpPr/>
          <p:nvPr/>
        </p:nvSpPr>
        <p:spPr>
          <a:xfrm>
            <a:off x="323850" y="4000391"/>
            <a:ext cx="2459557" cy="2618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00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 descr="5-3-1">
            <a:extLst>
              <a:ext uri="{FF2B5EF4-FFF2-40B4-BE49-F238E27FC236}">
                <a16:creationId xmlns:a16="http://schemas.microsoft.com/office/drawing/2014/main" id="{EB615DF3-D01B-4E6F-886D-E0070AFC2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9" r="42073" b="19933"/>
          <a:stretch>
            <a:fillRect/>
          </a:stretch>
        </p:blipFill>
        <p:spPr bwMode="auto">
          <a:xfrm>
            <a:off x="4500563" y="692150"/>
            <a:ext cx="4429125" cy="2203450"/>
          </a:xfrm>
          <a:prstGeom prst="rect">
            <a:avLst/>
          </a:prstGeom>
          <a:noFill/>
          <a:ln w="57150" cmpd="thickThin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 Box 10">
            <a:extLst>
              <a:ext uri="{FF2B5EF4-FFF2-40B4-BE49-F238E27FC236}">
                <a16:creationId xmlns:a16="http://schemas.microsoft.com/office/drawing/2014/main" id="{CB20D5D2-3DD6-4D61-B655-B2089F1E7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600" y="341551"/>
            <a:ext cx="196512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 b="1" u="sng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1. </a:t>
            </a:r>
            <a:r>
              <a:rPr lang="en-US" altLang="zh-CN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CLK</a:t>
            </a:r>
            <a:r>
              <a:rPr lang="zh-CN" alt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800" b="1" u="sng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26" name="Text Box 11">
            <a:extLst>
              <a:ext uri="{FF2B5EF4-FFF2-40B4-BE49-F238E27FC236}">
                <a16:creationId xmlns:a16="http://schemas.microsoft.com/office/drawing/2014/main" id="{7C9ADFBF-544A-444B-BB53-03FCA7CE3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643" y="1042749"/>
            <a:ext cx="41052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此时门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800" b="1" i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800" b="1" i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被封锁，输出为高电平。</a:t>
            </a:r>
            <a:endParaRPr lang="zh-CN" altLang="en-US" sz="2800" b="1" baseline="-25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7" name="Rectangle 12">
            <a:extLst>
              <a:ext uri="{FF2B5EF4-FFF2-40B4-BE49-F238E27FC236}">
                <a16:creationId xmlns:a16="http://schemas.microsoft.com/office/drawing/2014/main" id="{CF5B81F7-CE87-417E-AAEA-01488E9E1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3800" y="1341438"/>
            <a:ext cx="3385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29" name="Rectangle 13">
            <a:extLst>
              <a:ext uri="{FF2B5EF4-FFF2-40B4-BE49-F238E27FC236}">
                <a16:creationId xmlns:a16="http://schemas.microsoft.com/office/drawing/2014/main" id="{A23B44B4-7BB8-47D7-BB40-D55BEECDB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174834"/>
            <a:ext cx="3960813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对于由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800" b="1" i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800" b="1" i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构成的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锁存器，触发器保持原态，即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 </a:t>
            </a:r>
            <a:r>
              <a:rPr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* = 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</a:p>
        </p:txBody>
      </p:sp>
      <p:sp>
        <p:nvSpPr>
          <p:cNvPr id="30" name="Rectangle 14">
            <a:extLst>
              <a:ext uri="{FF2B5EF4-FFF2-40B4-BE49-F238E27FC236}">
                <a16:creationId xmlns:a16="http://schemas.microsoft.com/office/drawing/2014/main" id="{23B0511E-FEA5-473E-A57C-840C16385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692150"/>
            <a:ext cx="3385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31" name="Rectangle 15">
            <a:extLst>
              <a:ext uri="{FF2B5EF4-FFF2-40B4-BE49-F238E27FC236}">
                <a16:creationId xmlns:a16="http://schemas.microsoft.com/office/drawing/2014/main" id="{3E3B7A5F-7D87-4C76-9B4C-47688D3C2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2276475"/>
            <a:ext cx="3385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32" name="Text Box 16">
            <a:extLst>
              <a:ext uri="{FF2B5EF4-FFF2-40B4-BE49-F238E27FC236}">
                <a16:creationId xmlns:a16="http://schemas.microsoft.com/office/drawing/2014/main" id="{A4516989-6FD3-4232-BCBF-C6B752119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483" y="3670389"/>
            <a:ext cx="41767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 b="1" u="sng" dirty="0">
                <a:solidFill>
                  <a:srgbClr val="0000CC"/>
                </a:solidFill>
                <a:latin typeface="Times New Roman" panose="02020603050405020304" pitchFamily="18" charset="0"/>
                <a:ea typeface="楷体_GB2312" pitchFamily="49" charset="-122"/>
              </a:rPr>
              <a:t>2. </a:t>
            </a:r>
            <a:r>
              <a:rPr lang="en-US" altLang="zh-CN" sz="2800" b="1" i="1" u="sng" dirty="0">
                <a:solidFill>
                  <a:srgbClr val="0000CC"/>
                </a:solidFill>
                <a:latin typeface="Times New Roman" panose="02020603050405020304" pitchFamily="18" charset="0"/>
                <a:ea typeface="楷体_GB2312" pitchFamily="49" charset="-122"/>
              </a:rPr>
              <a:t>CLK</a:t>
            </a:r>
            <a:r>
              <a:rPr lang="zh-CN" altLang="en-US" sz="2800" b="1" u="sng" dirty="0">
                <a:solidFill>
                  <a:srgbClr val="0000CC"/>
                </a:solidFill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800" b="1" u="sng" dirty="0">
                <a:solidFill>
                  <a:srgbClr val="0000CC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33" name="Text Box 18">
            <a:extLst>
              <a:ext uri="{FF2B5EF4-FFF2-40B4-BE49-F238E27FC236}">
                <a16:creationId xmlns:a16="http://schemas.microsoft.com/office/drawing/2014/main" id="{7CF33234-34B9-4948-B725-83D49E3DB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643" y="4361488"/>
            <a:ext cx="417671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此时门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800" b="1" i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800" b="1" i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开启，触发器输出由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800" b="1" i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决定。</a:t>
            </a:r>
            <a:endParaRPr lang="zh-CN" altLang="en-US" sz="2400" b="1" baseline="-250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34" name="Picture 19" descr="5-3-1">
            <a:extLst>
              <a:ext uri="{FF2B5EF4-FFF2-40B4-BE49-F238E27FC236}">
                <a16:creationId xmlns:a16="http://schemas.microsoft.com/office/drawing/2014/main" id="{93268119-50C6-4DA7-A3F3-FE3EB8FA5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9" r="42073" b="19933"/>
          <a:stretch>
            <a:fillRect/>
          </a:stretch>
        </p:blipFill>
        <p:spPr bwMode="auto">
          <a:xfrm>
            <a:off x="4500563" y="3429000"/>
            <a:ext cx="4429125" cy="2203450"/>
          </a:xfrm>
          <a:prstGeom prst="rect">
            <a:avLst/>
          </a:prstGeom>
          <a:noFill/>
          <a:ln w="57150" cmpd="thickThin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 Box 20">
            <a:extLst>
              <a:ext uri="{FF2B5EF4-FFF2-40B4-BE49-F238E27FC236}">
                <a16:creationId xmlns:a16="http://schemas.microsoft.com/office/drawing/2014/main" id="{AB8BC884-5F37-4B8C-AD53-32C4ADBD9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483" y="5693628"/>
            <a:ext cx="22007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u="sng" dirty="0">
                <a:solidFill>
                  <a:srgbClr val="00B050"/>
                </a:solidFill>
                <a:latin typeface="Times New Roman" panose="02020603050405020304" pitchFamily="18" charset="0"/>
                <a:ea typeface="楷体_GB2312" pitchFamily="49" charset="-122"/>
              </a:rPr>
              <a:t>a. </a:t>
            </a:r>
            <a:r>
              <a:rPr lang="en-US" altLang="zh-CN" sz="2400" b="1" i="1" u="sng" dirty="0">
                <a:solidFill>
                  <a:srgbClr val="00B050"/>
                </a:solidFill>
                <a:latin typeface="Times New Roman" panose="02020603050405020304" pitchFamily="18" charset="0"/>
                <a:ea typeface="楷体_GB2312" pitchFamily="49" charset="-122"/>
              </a:rPr>
              <a:t>S</a:t>
            </a:r>
            <a:r>
              <a:rPr lang="en-US" altLang="zh-CN" sz="2400" b="1" u="sng" dirty="0">
                <a:solidFill>
                  <a:srgbClr val="00B050"/>
                </a:solidFill>
                <a:latin typeface="Times New Roman" panose="02020603050405020304" pitchFamily="18" charset="0"/>
                <a:ea typeface="楷体_GB2312" pitchFamily="49" charset="-122"/>
              </a:rPr>
              <a:t>=0 , </a:t>
            </a:r>
            <a:r>
              <a:rPr lang="en-US" altLang="zh-CN" sz="2400" b="1" i="1" u="sng" dirty="0">
                <a:solidFill>
                  <a:srgbClr val="00B050"/>
                </a:solidFill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r>
              <a:rPr lang="en-US" altLang="zh-CN" sz="2400" b="1" u="sng" dirty="0">
                <a:solidFill>
                  <a:srgbClr val="00B050"/>
                </a:solidFill>
                <a:latin typeface="Times New Roman" panose="02020603050405020304" pitchFamily="18" charset="0"/>
                <a:ea typeface="楷体_GB2312" pitchFamily="49" charset="-122"/>
              </a:rPr>
              <a:t>=0</a:t>
            </a:r>
          </a:p>
        </p:txBody>
      </p:sp>
      <p:sp>
        <p:nvSpPr>
          <p:cNvPr id="36" name="Rectangle 21">
            <a:extLst>
              <a:ext uri="{FF2B5EF4-FFF2-40B4-BE49-F238E27FC236}">
                <a16:creationId xmlns:a16="http://schemas.microsoft.com/office/drawing/2014/main" id="{3053F2C2-CDBF-47BB-A6C2-7E8BBB560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4005263"/>
            <a:ext cx="3385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37" name="Rectangle 22">
            <a:extLst>
              <a:ext uri="{FF2B5EF4-FFF2-40B4-BE49-F238E27FC236}">
                <a16:creationId xmlns:a16="http://schemas.microsoft.com/office/drawing/2014/main" id="{354CDCEC-8E63-4FC8-916F-679C500B1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3357563"/>
            <a:ext cx="3385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id="{E50D5E74-5C4B-4504-B309-F8AFC8EB0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5157788"/>
            <a:ext cx="3385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39" name="Rectangle 24">
            <a:extLst>
              <a:ext uri="{FF2B5EF4-FFF2-40B4-BE49-F238E27FC236}">
                <a16:creationId xmlns:a16="http://schemas.microsoft.com/office/drawing/2014/main" id="{31FE8267-4CC8-4AEF-B2AE-D2371A39F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3429000"/>
            <a:ext cx="3385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40" name="Rectangle 25">
            <a:extLst>
              <a:ext uri="{FF2B5EF4-FFF2-40B4-BE49-F238E27FC236}">
                <a16:creationId xmlns:a16="http://schemas.microsoft.com/office/drawing/2014/main" id="{087B5C46-38FC-417D-944C-A45781C1D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5084763"/>
            <a:ext cx="3385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0000CC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41" name="Rectangle 26">
            <a:extLst>
              <a:ext uri="{FF2B5EF4-FFF2-40B4-BE49-F238E27FC236}">
                <a16:creationId xmlns:a16="http://schemas.microsoft.com/office/drawing/2014/main" id="{3F26EAFF-9071-4523-ABF4-65CF71338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4646" y="5693628"/>
            <a:ext cx="11897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i="1" dirty="0">
                <a:solidFill>
                  <a:srgbClr val="00B050"/>
                </a:solidFill>
                <a:latin typeface="Times New Roman" panose="02020603050405020304" pitchFamily="18" charset="0"/>
                <a:ea typeface="楷体_GB2312" pitchFamily="49" charset="-122"/>
              </a:rPr>
              <a:t>Q </a:t>
            </a:r>
            <a:r>
              <a:rPr lang="en-US" altLang="zh-CN" sz="2400" b="1" dirty="0">
                <a:solidFill>
                  <a:srgbClr val="00B050"/>
                </a:solidFill>
                <a:latin typeface="Times New Roman" panose="02020603050405020304" pitchFamily="18" charset="0"/>
                <a:ea typeface="楷体_GB2312" pitchFamily="49" charset="-122"/>
              </a:rPr>
              <a:t>* = </a:t>
            </a:r>
            <a:r>
              <a:rPr lang="en-US" altLang="zh-CN" sz="2400" b="1" i="1" dirty="0">
                <a:solidFill>
                  <a:srgbClr val="00B050"/>
                </a:solidFill>
                <a:latin typeface="Times New Roman" panose="02020603050405020304" pitchFamily="18" charset="0"/>
                <a:ea typeface="楷体_GB2312" pitchFamily="49" charset="-122"/>
              </a:rPr>
              <a:t>Q</a:t>
            </a:r>
          </a:p>
        </p:txBody>
      </p:sp>
    </p:spTree>
    <p:extLst>
      <p:ext uri="{BB962C8B-B14F-4D97-AF65-F5344CB8AC3E}">
        <p14:creationId xmlns:p14="http://schemas.microsoft.com/office/powerpoint/2010/main" val="3714567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9" grpId="0"/>
      <p:bldP spid="30" grpId="0"/>
      <p:bldP spid="31" grpId="0"/>
      <p:bldP spid="32" grpId="0"/>
      <p:bldP spid="33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E3934380-089B-472D-82BC-C4219AC9D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49275"/>
            <a:ext cx="4033838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j-cs"/>
              </a:rPr>
              <a:t>b. </a:t>
            </a:r>
            <a:r>
              <a:rPr kumimoji="0" lang="en-US" altLang="zh-CN" sz="2400" b="1" i="1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j-cs"/>
              </a:rPr>
              <a:t>S</a:t>
            </a:r>
            <a:r>
              <a:rPr kumimoji="0" lang="en-US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j-cs"/>
              </a:rPr>
              <a:t>=0 , </a:t>
            </a:r>
            <a:r>
              <a:rPr kumimoji="0" lang="en-US" altLang="zh-CN" sz="2400" b="1" i="1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j-cs"/>
              </a:rPr>
              <a:t>R</a:t>
            </a:r>
            <a:r>
              <a:rPr kumimoji="0" lang="en-US" altLang="zh-CN" sz="24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j-cs"/>
              </a:rPr>
              <a:t>=1</a:t>
            </a:r>
          </a:p>
        </p:txBody>
      </p:sp>
      <p:pic>
        <p:nvPicPr>
          <p:cNvPr id="15" name="Picture 4" descr="5-3-1">
            <a:extLst>
              <a:ext uri="{FF2B5EF4-FFF2-40B4-BE49-F238E27FC236}">
                <a16:creationId xmlns:a16="http://schemas.microsoft.com/office/drawing/2014/main" id="{390427F1-8996-4388-B9AC-F005CAB64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9" r="42073" b="19933"/>
          <a:stretch>
            <a:fillRect/>
          </a:stretch>
        </p:blipFill>
        <p:spPr bwMode="auto">
          <a:xfrm>
            <a:off x="4500563" y="692150"/>
            <a:ext cx="4429125" cy="2203450"/>
          </a:xfrm>
          <a:prstGeom prst="rect">
            <a:avLst/>
          </a:prstGeom>
          <a:noFill/>
          <a:ln w="57150" cmpd="thickThin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6">
            <a:extLst>
              <a:ext uri="{FF2B5EF4-FFF2-40B4-BE49-F238E27FC236}">
                <a16:creationId xmlns:a16="http://schemas.microsoft.com/office/drawing/2014/main" id="{0082C393-D9A1-4765-AB26-402CF91D4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620713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18" name="Rectangle 7">
            <a:extLst>
              <a:ext uri="{FF2B5EF4-FFF2-40B4-BE49-F238E27FC236}">
                <a16:creationId xmlns:a16="http://schemas.microsoft.com/office/drawing/2014/main" id="{15089290-BB00-4852-9F8E-C37DD6B23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2420938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5473ED0-377E-4A09-96DB-931A99FD9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1268413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97EC8DA8-B5FE-4CAA-AFD6-E8A6152A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69215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F0D9BE47-22E4-458D-86CA-861722177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1844675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CF14A98C-7C55-49BA-813D-9D752C7D9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2276475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A33B6DB6-47D3-4887-AA4D-DD883A096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7988" y="765175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9EEBBEAD-1046-478C-BC3F-58FF4F8CC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063" y="1200380"/>
            <a:ext cx="11208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楷体_GB2312" pitchFamily="49" charset="-122"/>
              </a:rPr>
              <a:t>Q 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楷体_GB2312" pitchFamily="49" charset="-122"/>
              </a:rPr>
              <a:t>* </a:t>
            </a:r>
            <a:r>
              <a:rPr lang="en-US" altLang="zh-CN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楷体_GB2312" pitchFamily="49" charset="-122"/>
              </a:rPr>
              <a:t>= 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E0A7250D-51CC-4393-8E03-B330F60D7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628775"/>
            <a:ext cx="4033838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u="sng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楷体_GB2312" pitchFamily="49" charset="-122"/>
              </a:rPr>
              <a:t>c. </a:t>
            </a:r>
            <a:r>
              <a:rPr lang="en-US" altLang="zh-CN" sz="2400" b="1" i="1" u="sng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楷体_GB2312" pitchFamily="49" charset="-122"/>
              </a:rPr>
              <a:t>S</a:t>
            </a:r>
            <a:r>
              <a:rPr lang="en-US" altLang="zh-CN" sz="2400" b="1" u="sng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楷体_GB2312" pitchFamily="49" charset="-122"/>
              </a:rPr>
              <a:t>=1 , </a:t>
            </a:r>
            <a:r>
              <a:rPr lang="en-US" altLang="zh-CN" sz="2400" b="1" i="1" u="sng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r>
              <a:rPr lang="en-US" altLang="zh-CN" sz="2400" b="1" u="sng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楷体_GB2312" pitchFamily="49" charset="-122"/>
              </a:rPr>
              <a:t>=0</a:t>
            </a:r>
          </a:p>
        </p:txBody>
      </p:sp>
      <p:pic>
        <p:nvPicPr>
          <p:cNvPr id="26" name="Picture 15" descr="5-3-1">
            <a:extLst>
              <a:ext uri="{FF2B5EF4-FFF2-40B4-BE49-F238E27FC236}">
                <a16:creationId xmlns:a16="http://schemas.microsoft.com/office/drawing/2014/main" id="{E49330E9-C737-4CF1-B8DB-6900BA20A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9" r="42073" b="19933"/>
          <a:stretch>
            <a:fillRect/>
          </a:stretch>
        </p:blipFill>
        <p:spPr bwMode="auto">
          <a:xfrm>
            <a:off x="4500563" y="3141663"/>
            <a:ext cx="4429125" cy="2203450"/>
          </a:xfrm>
          <a:prstGeom prst="rect">
            <a:avLst/>
          </a:prstGeom>
          <a:noFill/>
          <a:ln w="57150" cmpd="thickThin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16">
            <a:extLst>
              <a:ext uri="{FF2B5EF4-FFF2-40B4-BE49-F238E27FC236}">
                <a16:creationId xmlns:a16="http://schemas.microsoft.com/office/drawing/2014/main" id="{856D602F-D2E7-47FC-A281-5C4A64E24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3717925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28" name="Rectangle 17">
            <a:extLst>
              <a:ext uri="{FF2B5EF4-FFF2-40B4-BE49-F238E27FC236}">
                <a16:creationId xmlns:a16="http://schemas.microsoft.com/office/drawing/2014/main" id="{96B36A86-919F-43E1-84D9-77208805E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3070225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id="{CEB3CB87-DF10-4654-BA2A-1F0CBA7C9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487045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7C6C90B2-62CA-4696-97FD-2FC1EA97A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4294188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31" name="Rectangle 20">
            <a:extLst>
              <a:ext uri="{FF2B5EF4-FFF2-40B4-BE49-F238E27FC236}">
                <a16:creationId xmlns:a16="http://schemas.microsoft.com/office/drawing/2014/main" id="{FCB69D13-BD21-4AC7-A346-E0DAC2316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3141663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32" name="Rectangle 21">
            <a:extLst>
              <a:ext uri="{FF2B5EF4-FFF2-40B4-BE49-F238E27FC236}">
                <a16:creationId xmlns:a16="http://schemas.microsoft.com/office/drawing/2014/main" id="{65080DDE-8993-4B42-9176-020432C4F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7988" y="32131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33" name="Rectangle 22">
            <a:extLst>
              <a:ext uri="{FF2B5EF4-FFF2-40B4-BE49-F238E27FC236}">
                <a16:creationId xmlns:a16="http://schemas.microsoft.com/office/drawing/2014/main" id="{FB88EDBF-F3FB-43AD-A619-54F11FB86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7988" y="4221163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id="{98B10764-59CC-4257-AEA8-48CCA1D37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205038"/>
            <a:ext cx="11208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i="1" dirty="0">
                <a:solidFill>
                  <a:schemeClr val="accent2"/>
                </a:solidFill>
                <a:latin typeface="Times New Roman" panose="02020603050405020304" pitchFamily="18" charset="0"/>
                <a:ea typeface="楷体_GB2312" pitchFamily="49" charset="-122"/>
              </a:rPr>
              <a:t>Q </a:t>
            </a:r>
            <a:r>
              <a:rPr lang="en-US" altLang="zh-CN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楷体_GB2312" pitchFamily="49" charset="-122"/>
              </a:rPr>
              <a:t>* </a:t>
            </a:r>
            <a:r>
              <a:rPr lang="en-US" altLang="zh-CN" sz="2400" b="1" i="1" dirty="0">
                <a:solidFill>
                  <a:schemeClr val="accent2"/>
                </a:solidFill>
                <a:latin typeface="Times New Roman" panose="02020603050405020304" pitchFamily="18" charset="0"/>
                <a:ea typeface="楷体_GB2312" pitchFamily="49" charset="-122"/>
              </a:rPr>
              <a:t>= </a:t>
            </a:r>
            <a:r>
              <a:rPr lang="en-US" altLang="zh-CN" sz="2400" b="1" dirty="0">
                <a:solidFill>
                  <a:schemeClr val="accent2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35" name="Rectangle 24">
            <a:extLst>
              <a:ext uri="{FF2B5EF4-FFF2-40B4-BE49-F238E27FC236}">
                <a16:creationId xmlns:a16="http://schemas.microsoft.com/office/drawing/2014/main" id="{89F2AA82-B1A4-460F-B276-FD747BB9C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708275"/>
            <a:ext cx="4033838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u="sng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楷体_GB2312" pitchFamily="49" charset="-122"/>
              </a:rPr>
              <a:t>d. </a:t>
            </a:r>
            <a:r>
              <a:rPr lang="en-US" altLang="zh-CN" sz="2400" b="1" i="1" u="sng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楷体_GB2312" pitchFamily="49" charset="-122"/>
              </a:rPr>
              <a:t>S</a:t>
            </a:r>
            <a:r>
              <a:rPr lang="en-US" altLang="zh-CN" sz="2400" b="1" u="sng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楷体_GB2312" pitchFamily="49" charset="-122"/>
              </a:rPr>
              <a:t>=1 , </a:t>
            </a:r>
            <a:r>
              <a:rPr lang="en-US" altLang="zh-CN" sz="2400" b="1" i="1" u="sng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r>
              <a:rPr lang="en-US" altLang="zh-CN" sz="2400" b="1" u="sng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楷体_GB2312" pitchFamily="49" charset="-122"/>
              </a:rPr>
              <a:t>=1</a:t>
            </a:r>
          </a:p>
        </p:txBody>
      </p:sp>
      <p:pic>
        <p:nvPicPr>
          <p:cNvPr id="36" name="Picture 25" descr="5-3-1">
            <a:extLst>
              <a:ext uri="{FF2B5EF4-FFF2-40B4-BE49-F238E27FC236}">
                <a16:creationId xmlns:a16="http://schemas.microsoft.com/office/drawing/2014/main" id="{25A9EACA-E5C0-4AF3-A7FC-A68F46EE9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9" r="43962" b="19933"/>
          <a:stretch>
            <a:fillRect/>
          </a:stretch>
        </p:blipFill>
        <p:spPr bwMode="auto">
          <a:xfrm>
            <a:off x="179388" y="4365625"/>
            <a:ext cx="4284662" cy="2203450"/>
          </a:xfrm>
          <a:prstGeom prst="rect">
            <a:avLst/>
          </a:prstGeom>
          <a:noFill/>
          <a:ln w="57150" cmpd="thickThin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26">
            <a:extLst>
              <a:ext uri="{FF2B5EF4-FFF2-40B4-BE49-F238E27FC236}">
                <a16:creationId xmlns:a16="http://schemas.microsoft.com/office/drawing/2014/main" id="{2A192737-91FC-43EA-9037-457A06A3A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4941888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38" name="Rectangle 27">
            <a:extLst>
              <a:ext uri="{FF2B5EF4-FFF2-40B4-BE49-F238E27FC236}">
                <a16:creationId xmlns:a16="http://schemas.microsoft.com/office/drawing/2014/main" id="{69876167-73A8-4C7B-B20C-47985935C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42926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39" name="Rectangle 28">
            <a:extLst>
              <a:ext uri="{FF2B5EF4-FFF2-40B4-BE49-F238E27FC236}">
                <a16:creationId xmlns:a16="http://schemas.microsoft.com/office/drawing/2014/main" id="{8FE2D821-1E96-41FB-892B-BEC7DFEFC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5661025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40" name="Rectangle 29">
            <a:extLst>
              <a:ext uri="{FF2B5EF4-FFF2-40B4-BE49-F238E27FC236}">
                <a16:creationId xmlns:a16="http://schemas.microsoft.com/office/drawing/2014/main" id="{738C194D-9B81-4479-B95C-8A679CC0E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050" y="4365625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41" name="Rectangle 30">
            <a:extLst>
              <a:ext uri="{FF2B5EF4-FFF2-40B4-BE49-F238E27FC236}">
                <a16:creationId xmlns:a16="http://schemas.microsoft.com/office/drawing/2014/main" id="{B319B559-2EEB-4389-87F0-5469811EE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050" y="5589588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42" name="Rectangle 31">
            <a:extLst>
              <a:ext uri="{FF2B5EF4-FFF2-40B4-BE49-F238E27FC236}">
                <a16:creationId xmlns:a16="http://schemas.microsoft.com/office/drawing/2014/main" id="{C03327F5-3747-4DF9-92FE-729473A41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4437063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43" name="Rectangle 32">
            <a:extLst>
              <a:ext uri="{FF2B5EF4-FFF2-40B4-BE49-F238E27FC236}">
                <a16:creationId xmlns:a16="http://schemas.microsoft.com/office/drawing/2014/main" id="{8B614654-BE00-454A-9241-35D5AE9F0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9838" y="594995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44" name="Rectangle 33">
            <a:extLst>
              <a:ext uri="{FF2B5EF4-FFF2-40B4-BE49-F238E27FC236}">
                <a16:creationId xmlns:a16="http://schemas.microsoft.com/office/drawing/2014/main" id="{74DAF6DB-59E5-4EC2-A169-5C064649B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357563"/>
            <a:ext cx="33845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Q </a:t>
            </a:r>
            <a:r>
              <a:rPr lang="en-US" altLang="zh-CN" sz="2400" b="1" dirty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*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= Q </a:t>
            </a:r>
            <a:r>
              <a:rPr lang="en-US" altLang="zh-CN" sz="2400" b="1" dirty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*</a:t>
            </a:r>
            <a:r>
              <a:rPr lang="en-US" altLang="zh-CN" sz="2400" b="1" dirty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=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 </a:t>
            </a:r>
            <a:r>
              <a:rPr lang="en-US" altLang="zh-CN" sz="2400" b="1" dirty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1(</a:t>
            </a:r>
            <a:r>
              <a:rPr lang="zh-CN" altLang="en-US" sz="2400" b="1" dirty="0">
                <a:solidFill>
                  <a:srgbClr val="7030A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禁态</a:t>
            </a:r>
            <a:r>
              <a:rPr lang="zh-CN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楷体_GB2312" pitchFamily="49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7814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>
            <a:extLst>
              <a:ext uri="{FF2B5EF4-FFF2-40B4-BE49-F238E27FC236}">
                <a16:creationId xmlns:a16="http://schemas.microsoft.com/office/drawing/2014/main" id="{E9B5F3E6-FE62-47E4-87DF-54A7FDCC8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361" y="409346"/>
            <a:ext cx="1483707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功能表</a:t>
            </a:r>
          </a:p>
        </p:txBody>
      </p:sp>
      <p:pic>
        <p:nvPicPr>
          <p:cNvPr id="100" name="Picture 98" descr="5-3-1">
            <a:extLst>
              <a:ext uri="{FF2B5EF4-FFF2-40B4-BE49-F238E27FC236}">
                <a16:creationId xmlns:a16="http://schemas.microsoft.com/office/drawing/2014/main" id="{44FC93B3-910B-4D7C-B69F-392338436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9" r="43962" b="19933"/>
          <a:stretch>
            <a:fillRect/>
          </a:stretch>
        </p:blipFill>
        <p:spPr bwMode="auto">
          <a:xfrm>
            <a:off x="359259" y="2406945"/>
            <a:ext cx="4284662" cy="2203450"/>
          </a:xfrm>
          <a:prstGeom prst="rect">
            <a:avLst/>
          </a:prstGeom>
          <a:noFill/>
          <a:ln w="57150" cmpd="thickThin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AutoShape 99">
            <a:extLst>
              <a:ext uri="{FF2B5EF4-FFF2-40B4-BE49-F238E27FC236}">
                <a16:creationId xmlns:a16="http://schemas.microsoft.com/office/drawing/2014/main" id="{C127FFB5-2F5D-4FA5-A3DC-718DCB908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7670" y="3256258"/>
            <a:ext cx="792163" cy="504825"/>
          </a:xfrm>
          <a:prstGeom prst="rightArrow">
            <a:avLst>
              <a:gd name="adj1" fmla="val 50000"/>
              <a:gd name="adj2" fmla="val 39230"/>
            </a:avLst>
          </a:prstGeom>
          <a:solidFill>
            <a:srgbClr val="FF99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3200" b="0" i="0" u="none" strike="noStrike" kern="0" cap="none" spc="0" normalizeH="0" baseline="0" noProof="0">
              <a:ln>
                <a:noFill/>
              </a:ln>
              <a:solidFill>
                <a:srgbClr val="666A5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aphicFrame>
        <p:nvGraphicFramePr>
          <p:cNvPr id="102" name="Group 8">
            <a:extLst>
              <a:ext uri="{FF2B5EF4-FFF2-40B4-BE49-F238E27FC236}">
                <a16:creationId xmlns:a16="http://schemas.microsoft.com/office/drawing/2014/main" id="{0B86C506-CBE6-4C3E-9149-6975799111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76405"/>
              </p:ext>
            </p:extLst>
          </p:nvPr>
        </p:nvGraphicFramePr>
        <p:xfrm>
          <a:off x="5927332" y="1382761"/>
          <a:ext cx="2537937" cy="4084538"/>
        </p:xfrm>
        <a:graphic>
          <a:graphicData uri="http://schemas.openxmlformats.org/drawingml/2006/table">
            <a:tbl>
              <a:tblPr/>
              <a:tblGrid>
                <a:gridCol w="376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57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7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8878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56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56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56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56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56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56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56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56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56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5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5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5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5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500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56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5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5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5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5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500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103" name="Object 88">
            <a:extLst>
              <a:ext uri="{FF2B5EF4-FFF2-40B4-BE49-F238E27FC236}">
                <a16:creationId xmlns:a16="http://schemas.microsoft.com/office/drawing/2014/main" id="{967DD245-BC09-42A7-88FD-32B5B19F82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5106092"/>
              </p:ext>
            </p:extLst>
          </p:nvPr>
        </p:nvGraphicFramePr>
        <p:xfrm>
          <a:off x="5927331" y="1484967"/>
          <a:ext cx="2377683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09" name="公式" r:id="rId4" imgW="1307532" imgH="215806" progId="Equation.3">
                  <p:embed/>
                </p:oleObj>
              </mc:Choice>
              <mc:Fallback>
                <p:oleObj name="公式" r:id="rId4" imgW="1307532" imgH="215806" progId="Equation.3">
                  <p:embed/>
                  <p:pic>
                    <p:nvPicPr>
                      <p:cNvPr id="10306" name="Object 88">
                        <a:extLst>
                          <a:ext uri="{FF2B5EF4-FFF2-40B4-BE49-F238E27FC236}">
                            <a16:creationId xmlns:a16="http://schemas.microsoft.com/office/drawing/2014/main" id="{7EC31747-5886-4400-B8F7-E77AE5A941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7331" y="1484967"/>
                        <a:ext cx="2377683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422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2">
            <a:extLst>
              <a:ext uri="{FF2B5EF4-FFF2-40B4-BE49-F238E27FC236}">
                <a16:creationId xmlns:a16="http://schemas.microsoft.com/office/drawing/2014/main" id="{3ADFCE0D-3E4A-486C-B631-A3794D83BA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106" y="296863"/>
            <a:ext cx="8713787" cy="1432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defTabSz="914400"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有时需要在时钟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到来之前，先将触发器置成预定状态，在同步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触发器设置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异步置位端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 </a:t>
            </a:r>
            <a:r>
              <a:rPr kumimoji="0" lang="en-US" altLang="zh-CN" sz="2800" b="1" i="0" u="none" strike="noStrike" kern="1200" cap="none" spc="0" normalizeH="0" baseline="-25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异步复位端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 </a:t>
            </a:r>
            <a:r>
              <a:rPr kumimoji="0" lang="en-US" altLang="zh-CN" sz="2800" b="1" i="0" u="none" strike="noStrike" kern="1200" cap="none" spc="0" normalizeH="0" baseline="-2500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，</a:t>
            </a:r>
            <a:r>
              <a:rPr lang="zh-CN" altLang="en-US" sz="2800" b="1" dirty="0">
                <a:solidFill>
                  <a:schemeClr val="tx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构成</a:t>
            </a:r>
            <a:r>
              <a:rPr lang="zh-CN" altLang="en-US" sz="2800" b="1" dirty="0">
                <a:solidFill>
                  <a:schemeClr val="tx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</a:rPr>
              <a:t>带异步置位、复位端的电平触发</a:t>
            </a:r>
            <a:r>
              <a:rPr lang="en-US" altLang="zh-CN" sz="2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lang="zh-CN" altLang="en-US" sz="2800" b="1" dirty="0">
                <a:solidFill>
                  <a:schemeClr val="tx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</a:rPr>
              <a:t>触发器</a:t>
            </a:r>
            <a:r>
              <a:rPr lang="zh-CN" altLang="en-US" sz="2800" b="1" dirty="0">
                <a:solidFill>
                  <a:schemeClr val="tx1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：</a:t>
            </a:r>
            <a:endParaRPr lang="zh-CN" altLang="en-US" sz="2800" b="1" dirty="0">
              <a:solidFill>
                <a:schemeClr val="tx1"/>
              </a:solidFill>
              <a:effectLst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66" name="Picture 5" descr="5-3-2">
            <a:extLst>
              <a:ext uri="{FF2B5EF4-FFF2-40B4-BE49-F238E27FC236}">
                <a16:creationId xmlns:a16="http://schemas.microsoft.com/office/drawing/2014/main" id="{8A73C34A-DD26-4C89-8106-D12A5A21C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41"/>
          <a:stretch>
            <a:fillRect/>
          </a:stretch>
        </p:blipFill>
        <p:spPr bwMode="auto">
          <a:xfrm>
            <a:off x="395288" y="2420938"/>
            <a:ext cx="8208962" cy="3313112"/>
          </a:xfrm>
          <a:prstGeom prst="rect">
            <a:avLst/>
          </a:prstGeom>
          <a:noFill/>
          <a:ln w="57150" cmpd="thickThin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Rectangle 8">
            <a:extLst>
              <a:ext uri="{FF2B5EF4-FFF2-40B4-BE49-F238E27FC236}">
                <a16:creationId xmlns:a16="http://schemas.microsoft.com/office/drawing/2014/main" id="{5CD862F4-4FC4-4EDB-A61F-2822AF483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5920863"/>
            <a:ext cx="9144000" cy="830997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当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lang="zh-CN" altLang="en-US" sz="24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情况下，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 </a:t>
            </a:r>
            <a:r>
              <a:rPr lang="en-US" altLang="zh-CN" sz="24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＝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，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 </a:t>
            </a:r>
            <a:r>
              <a:rPr lang="en-US" altLang="zh-CN" sz="24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＝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Q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＝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；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 </a:t>
            </a:r>
            <a:r>
              <a:rPr lang="en-US" altLang="zh-CN" sz="24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＝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，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 </a:t>
            </a:r>
            <a:r>
              <a:rPr lang="en-US" altLang="zh-CN" sz="24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＝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Q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＝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。</a:t>
            </a:r>
            <a:r>
              <a:rPr lang="zh-CN" altLang="en-US" sz="24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不用设置初态时， 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 </a:t>
            </a:r>
            <a:r>
              <a:rPr lang="en-US" altLang="zh-CN" sz="24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＝</a:t>
            </a:r>
            <a:r>
              <a:rPr lang="en-US" altLang="zh-CN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 </a:t>
            </a:r>
            <a:r>
              <a:rPr lang="en-US" altLang="zh-CN" sz="24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＝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</a:p>
        </p:txBody>
      </p:sp>
      <p:sp>
        <p:nvSpPr>
          <p:cNvPr id="69" name="AutoShape 9">
            <a:extLst>
              <a:ext uri="{FF2B5EF4-FFF2-40B4-BE49-F238E27FC236}">
                <a16:creationId xmlns:a16="http://schemas.microsoft.com/office/drawing/2014/main" id="{BC6F89C6-3411-4543-A348-5EAB2F8CD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1844675"/>
            <a:ext cx="2077065" cy="936625"/>
          </a:xfrm>
          <a:prstGeom prst="wedgeRoundRectCallout">
            <a:avLst>
              <a:gd name="adj1" fmla="val -23819"/>
              <a:gd name="adj2" fmla="val 121185"/>
              <a:gd name="adj3" fmla="val 16667"/>
            </a:avLst>
          </a:prstGeom>
          <a:solidFill>
            <a:srgbClr val="3CE7F4"/>
          </a:solidFill>
          <a:ln w="9525">
            <a:solidFill>
              <a:srgbClr val="009999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小圆圈表示低电平有效</a:t>
            </a:r>
          </a:p>
        </p:txBody>
      </p:sp>
      <p:sp>
        <p:nvSpPr>
          <p:cNvPr id="70" name="AutoShape 10">
            <a:extLst>
              <a:ext uri="{FF2B5EF4-FFF2-40B4-BE49-F238E27FC236}">
                <a16:creationId xmlns:a16="http://schemas.microsoft.com/office/drawing/2014/main" id="{566255D6-B57D-4073-A949-655657ED9F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4868863"/>
            <a:ext cx="2292965" cy="936625"/>
          </a:xfrm>
          <a:prstGeom prst="wedgeRoundRectCallout">
            <a:avLst>
              <a:gd name="adj1" fmla="val -18532"/>
              <a:gd name="adj2" fmla="val -140000"/>
              <a:gd name="adj3" fmla="val 16667"/>
            </a:avLst>
          </a:prstGeom>
          <a:solidFill>
            <a:srgbClr val="3CE7F4"/>
          </a:solidFill>
          <a:ln w="9525">
            <a:solidFill>
              <a:srgbClr val="009999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无小圆圈表示高电平控制</a:t>
            </a:r>
          </a:p>
        </p:txBody>
      </p:sp>
    </p:spTree>
    <p:extLst>
      <p:ext uri="{BB962C8B-B14F-4D97-AF65-F5344CB8AC3E}">
        <p14:creationId xmlns:p14="http://schemas.microsoft.com/office/powerpoint/2010/main" val="213483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9" grpId="0" animBg="1"/>
      <p:bldP spid="7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>
            <a:extLst>
              <a:ext uri="{FF2B5EF4-FFF2-40B4-BE49-F238E27FC236}">
                <a16:creationId xmlns:a16="http://schemas.microsoft.com/office/drawing/2014/main" id="{AF1A8F42-CA4C-44AD-930C-AF0CA4752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892" y="306248"/>
            <a:ext cx="2532343" cy="52322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二、动作特点</a:t>
            </a:r>
          </a:p>
        </p:txBody>
      </p:sp>
      <p:sp>
        <p:nvSpPr>
          <p:cNvPr id="13" name="Text Box 13">
            <a:extLst>
              <a:ext uri="{FF2B5EF4-FFF2-40B4-BE49-F238E27FC236}">
                <a16:creationId xmlns:a16="http://schemas.microsoft.com/office/drawing/2014/main" id="{92A0E08F-6B0C-45A9-9540-C49EF1A2F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106" y="1041908"/>
            <a:ext cx="864235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①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只有当</a:t>
            </a:r>
            <a:r>
              <a:rPr kumimoji="1"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变为有效电平时，触发器才能接受输入信号，并按输入信号将触发器置为相应的状态；</a:t>
            </a:r>
          </a:p>
        </p:txBody>
      </p:sp>
      <p:pic>
        <p:nvPicPr>
          <p:cNvPr id="14" name="Picture 24" descr="5-3-1">
            <a:extLst>
              <a:ext uri="{FF2B5EF4-FFF2-40B4-BE49-F238E27FC236}">
                <a16:creationId xmlns:a16="http://schemas.microsoft.com/office/drawing/2014/main" id="{8C25F00B-E5E0-4DDC-A671-EA4D9884D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9" r="43962" b="19933"/>
          <a:stretch>
            <a:fillRect/>
          </a:stretch>
        </p:blipFill>
        <p:spPr bwMode="auto">
          <a:xfrm>
            <a:off x="3851275" y="3677158"/>
            <a:ext cx="5041900" cy="2592387"/>
          </a:xfrm>
          <a:prstGeom prst="rect">
            <a:avLst/>
          </a:prstGeom>
          <a:noFill/>
          <a:ln w="57150" cmpd="thickThin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25">
            <a:extLst>
              <a:ext uri="{FF2B5EF4-FFF2-40B4-BE49-F238E27FC236}">
                <a16:creationId xmlns:a16="http://schemas.microsoft.com/office/drawing/2014/main" id="{826DB033-DB08-46AD-8B46-614070634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363511"/>
            <a:ext cx="852553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②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在</a:t>
            </a:r>
            <a:r>
              <a:rPr kumimoji="1"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kumimoji="1" lang="zh-CN" altLang="en-US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kumimoji="1"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的全部时间里</a:t>
            </a:r>
            <a:r>
              <a:rPr kumimoji="1"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kumimoji="1"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的变化都将引起触发器输出端状态的改变。</a:t>
            </a:r>
          </a:p>
        </p:txBody>
      </p:sp>
      <p:sp>
        <p:nvSpPr>
          <p:cNvPr id="16" name="Text Box 26">
            <a:extLst>
              <a:ext uri="{FF2B5EF4-FFF2-40B4-BE49-F238E27FC236}">
                <a16:creationId xmlns:a16="http://schemas.microsoft.com/office/drawing/2014/main" id="{4E203C34-EAAE-4051-88DD-9B6E150B21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3938588"/>
            <a:ext cx="3384550" cy="222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这种在</a:t>
            </a:r>
            <a:r>
              <a:rPr kumimoji="1"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由“</a:t>
            </a:r>
            <a:r>
              <a:rPr kumimoji="1"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kumimoji="1"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”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到“</a:t>
            </a:r>
            <a:r>
              <a:rPr kumimoji="1"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1"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”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整个正脉冲期间触发器动作的控制方式称为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电平触发方式。</a:t>
            </a:r>
            <a:endParaRPr lang="zh-CN" altLang="en-US" sz="28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176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utoUpdateAnimBg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3AFD084-5A9A-4BD5-BB4A-662C5B9280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CBA00D1-F78C-41E4-8F0A-8C176B6B03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955810" y="-485226"/>
            <a:ext cx="2107503" cy="3077964"/>
          </a:xfrm>
          <a:prstGeom prst="rect">
            <a:avLst/>
          </a:prstGeom>
        </p:spPr>
      </p:pic>
      <p:sp>
        <p:nvSpPr>
          <p:cNvPr id="7" name="Rectangle 17">
            <a:extLst>
              <a:ext uri="{FF2B5EF4-FFF2-40B4-BE49-F238E27FC236}">
                <a16:creationId xmlns:a16="http://schemas.microsoft.com/office/drawing/2014/main" id="{0F395140-3F37-486D-94A0-A44CE35E0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599" y="1259000"/>
            <a:ext cx="8144757" cy="3568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900"/>
              </a:lnSpc>
              <a:buClr>
                <a:srgbClr val="99FFCC"/>
              </a:buClr>
              <a:buFontTx/>
              <a:buChar char="•"/>
            </a:pPr>
            <a:r>
              <a:rPr lang="zh-CN" altLang="en-US" sz="2800" b="1" dirty="0">
                <a:ea typeface="华文楷体" pitchFamily="2" charset="-122"/>
                <a:cs typeface="Times New Roman" pitchFamily="18" charset="0"/>
              </a:rPr>
              <a:t>  掌握触发器的定义、特点，了解触发器的种类及其电路结构；</a:t>
            </a:r>
            <a:endParaRPr lang="en-US" altLang="zh-CN" sz="2800" b="1" dirty="0">
              <a:ea typeface="华文楷体" pitchFamily="2" charset="-122"/>
              <a:cs typeface="Times New Roman" pitchFamily="18" charset="0"/>
            </a:endParaRPr>
          </a:p>
          <a:p>
            <a:pPr>
              <a:lnSpc>
                <a:spcPts val="3900"/>
              </a:lnSpc>
              <a:buClr>
                <a:srgbClr val="99FFCC"/>
              </a:buClr>
              <a:buFontTx/>
              <a:buChar char="•"/>
            </a:pPr>
            <a:r>
              <a:rPr lang="zh-CN" altLang="en-US" sz="2800" b="1" dirty="0">
                <a:ea typeface="华文楷体" pitchFamily="2" charset="-122"/>
                <a:cs typeface="Times New Roman" pitchFamily="18" charset="0"/>
              </a:rPr>
              <a:t>  掌握基本</a:t>
            </a:r>
            <a:r>
              <a:rPr lang="en-US" altLang="zh-CN" sz="2800" b="1" dirty="0">
                <a:ea typeface="华文楷体" pitchFamily="2" charset="-122"/>
                <a:cs typeface="Times New Roman" pitchFamily="18" charset="0"/>
              </a:rPr>
              <a:t>SR</a:t>
            </a:r>
            <a:r>
              <a:rPr lang="zh-CN" altLang="en-US" sz="2800" b="1" dirty="0">
                <a:ea typeface="华文楷体" pitchFamily="2" charset="-122"/>
                <a:cs typeface="Times New Roman" pitchFamily="18" charset="0"/>
              </a:rPr>
              <a:t>触发器、同步</a:t>
            </a:r>
            <a:r>
              <a:rPr lang="en-US" altLang="zh-CN" sz="2800" b="1" dirty="0">
                <a:ea typeface="华文楷体" pitchFamily="2" charset="-122"/>
                <a:cs typeface="Times New Roman" pitchFamily="18" charset="0"/>
              </a:rPr>
              <a:t>SR</a:t>
            </a:r>
            <a:r>
              <a:rPr lang="zh-CN" altLang="en-US" sz="2800" b="1" dirty="0">
                <a:ea typeface="华文楷体" pitchFamily="2" charset="-122"/>
                <a:cs typeface="Times New Roman" pitchFamily="18" charset="0"/>
              </a:rPr>
              <a:t>触发器、主从触发器、边沿触发器的动作特点。</a:t>
            </a:r>
            <a:endParaRPr lang="en-US" altLang="zh-CN" sz="2800" b="1" dirty="0">
              <a:ea typeface="华文楷体" pitchFamily="2" charset="-122"/>
              <a:cs typeface="Times New Roman" pitchFamily="18" charset="0"/>
            </a:endParaRPr>
          </a:p>
          <a:p>
            <a:pPr>
              <a:lnSpc>
                <a:spcPts val="3900"/>
              </a:lnSpc>
              <a:buClr>
                <a:srgbClr val="99FFCC"/>
              </a:buClr>
              <a:buFontTx/>
              <a:buChar char="•"/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   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掌握</a:t>
            </a: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SR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触发器、</a:t>
            </a: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JK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触发器、</a:t>
            </a: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D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触发器、</a:t>
            </a: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T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触发器的逻辑功能和描述方法，熟悉触发器之间逻辑功能的转换原理和方法。</a:t>
            </a: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E3AAA8E6-1592-4B86-9778-541E93471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644" y="4798780"/>
            <a:ext cx="216093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zh-CN" altLang="en-US" sz="3200" b="1" dirty="0">
                <a:solidFill>
                  <a:srgbClr val="FF0000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学习重点：</a:t>
            </a:r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C8E7AAA1-4819-4239-AE51-90A33D2A8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644" y="543222"/>
            <a:ext cx="216093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zh-CN" altLang="en-US" sz="3200" b="1" dirty="0">
                <a:solidFill>
                  <a:srgbClr val="FF0000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学习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要求</a:t>
            </a:r>
            <a:r>
              <a:rPr lang="zh-CN" altLang="en-US" sz="3200" b="1" dirty="0">
                <a:solidFill>
                  <a:srgbClr val="FF0000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itchFamily="18" charset="0"/>
              </a:rPr>
              <a:t>：</a:t>
            </a:r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49B8D973-8553-4422-A9BD-6B9ADAA4B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879" y="5140091"/>
            <a:ext cx="6968703" cy="76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99FFCC"/>
              </a:buClr>
              <a:buFontTx/>
              <a:buChar char="•"/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典型触发器的逻辑功能</a:t>
            </a:r>
            <a:r>
              <a:rPr lang="zh-CN" altLang="en-US" sz="2800" b="1" dirty="0">
                <a:effectLst/>
                <a:ea typeface="华文楷体" pitchFamily="2" charset="-122"/>
                <a:cs typeface="Times New Roman" pitchFamily="18" charset="0"/>
              </a:rPr>
              <a:t>；</a:t>
            </a:r>
          </a:p>
        </p:txBody>
      </p:sp>
      <p:sp>
        <p:nvSpPr>
          <p:cNvPr id="14" name="Rectangle 17">
            <a:extLst>
              <a:ext uri="{FF2B5EF4-FFF2-40B4-BE49-F238E27FC236}">
                <a16:creationId xmlns:a16="http://schemas.microsoft.com/office/drawing/2014/main" id="{CBA02D7F-3165-49DF-A313-54D98E2AB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306" y="5698050"/>
            <a:ext cx="6968703" cy="76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99FFCC"/>
              </a:buClr>
              <a:buFontTx/>
              <a:buChar char="•"/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典型触发器的描述方法</a:t>
            </a:r>
            <a:r>
              <a:rPr lang="zh-CN" altLang="en-US" sz="2800" b="1" dirty="0">
                <a:effectLst/>
                <a:ea typeface="华文楷体" pitchFamily="2" charset="-122"/>
                <a:cs typeface="Times New Roman" pitchFamily="18" charset="0"/>
              </a:rPr>
              <a:t>；</a:t>
            </a:r>
          </a:p>
        </p:txBody>
      </p:sp>
    </p:spTree>
    <p:extLst>
      <p:ext uri="{BB962C8B-B14F-4D97-AF65-F5344CB8AC3E}">
        <p14:creationId xmlns:p14="http://schemas.microsoft.com/office/powerpoint/2010/main" val="226281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14:flythrough/>
      </p:transition>
    </mc:Choice>
    <mc:Fallback xmlns:p15="http://schemas.microsoft.com/office/powerpoint/2012/main"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dvAuto="0"/>
      <p:bldP spid="8" grpId="0"/>
      <p:bldP spid="10" grpId="0"/>
      <p:bldP spid="13" grpId="0" build="p" advAuto="0"/>
      <p:bldP spid="14" grpId="0" build="p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3D2049E5-B406-40D5-A2CF-33A3ADC04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34811"/>
            <a:ext cx="85344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1" dirty="0">
                <a:solidFill>
                  <a:srgbClr val="FF0000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</a:rPr>
              <a:t>[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例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5.2.1]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对于同步</a:t>
            </a:r>
            <a:r>
              <a:rPr kumimoji="1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触发器，电路、时钟及输入端波形如图所示，若</a:t>
            </a:r>
            <a:r>
              <a:rPr kumimoji="1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，试画出</a:t>
            </a:r>
            <a:r>
              <a:rPr kumimoji="1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和 </a:t>
            </a:r>
            <a:r>
              <a:rPr kumimoji="1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kumimoji="1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 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的波形 。   </a:t>
            </a:r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42289940-37B7-42D1-986D-8B3C626BA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45361"/>
            <a:ext cx="53292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解：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输出波形如图所示</a:t>
            </a:r>
          </a:p>
        </p:txBody>
      </p:sp>
      <p:pic>
        <p:nvPicPr>
          <p:cNvPr id="14" name="Picture 17" descr="5-3-3">
            <a:extLst>
              <a:ext uri="{FF2B5EF4-FFF2-40B4-BE49-F238E27FC236}">
                <a16:creationId xmlns:a16="http://schemas.microsoft.com/office/drawing/2014/main" id="{8AAC4BAA-0455-4041-9297-ABE150B8F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3" t="53522" b="6242"/>
          <a:stretch>
            <a:fillRect/>
          </a:stretch>
        </p:blipFill>
        <p:spPr bwMode="auto">
          <a:xfrm>
            <a:off x="4418112" y="4287615"/>
            <a:ext cx="3673475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rgbClr val="FF66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8">
            <a:extLst>
              <a:ext uri="{FF2B5EF4-FFF2-40B4-BE49-F238E27FC236}">
                <a16:creationId xmlns:a16="http://schemas.microsoft.com/office/drawing/2014/main" id="{E4A042AD-6931-4B56-B0CF-5ADB7D8CD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2444" y="4429772"/>
            <a:ext cx="647700" cy="1655763"/>
          </a:xfrm>
          <a:prstGeom prst="rect">
            <a:avLst/>
          </a:prstGeom>
          <a:solidFill>
            <a:srgbClr val="FF99CC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CN" altLang="en-US" sz="32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6" name="Rectangle 19">
            <a:extLst>
              <a:ext uri="{FF2B5EF4-FFF2-40B4-BE49-F238E27FC236}">
                <a16:creationId xmlns:a16="http://schemas.microsoft.com/office/drawing/2014/main" id="{4B41C364-30B0-40BB-A08B-204117EF0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8698" y="4401495"/>
            <a:ext cx="647700" cy="1655763"/>
          </a:xfrm>
          <a:prstGeom prst="rect">
            <a:avLst/>
          </a:prstGeom>
          <a:solidFill>
            <a:srgbClr val="FF99CC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CN" altLang="en-US" sz="32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17" name="Group 20">
            <a:extLst>
              <a:ext uri="{FF2B5EF4-FFF2-40B4-BE49-F238E27FC236}">
                <a16:creationId xmlns:a16="http://schemas.microsoft.com/office/drawing/2014/main" id="{AF78F956-3429-4B6E-868E-3C58578915BB}"/>
              </a:ext>
            </a:extLst>
          </p:cNvPr>
          <p:cNvGrpSpPr>
            <a:grpSpLocks/>
          </p:cNvGrpSpPr>
          <p:nvPr/>
        </p:nvGrpSpPr>
        <p:grpSpPr bwMode="auto">
          <a:xfrm>
            <a:off x="1187450" y="1916779"/>
            <a:ext cx="6913563" cy="2519363"/>
            <a:chOff x="748" y="1525"/>
            <a:chExt cx="4082" cy="1497"/>
          </a:xfrm>
        </p:grpSpPr>
        <p:pic>
          <p:nvPicPr>
            <p:cNvPr id="18" name="Picture 9" descr="5-3-3">
              <a:extLst>
                <a:ext uri="{FF2B5EF4-FFF2-40B4-BE49-F238E27FC236}">
                  <a16:creationId xmlns:a16="http://schemas.microsoft.com/office/drawing/2014/main" id="{AAD48148-EE1F-423C-9EB7-783CD4E7DF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015"/>
            <a:stretch>
              <a:fillRect/>
            </a:stretch>
          </p:blipFill>
          <p:spPr bwMode="auto">
            <a:xfrm>
              <a:off x="748" y="1525"/>
              <a:ext cx="4082" cy="1497"/>
            </a:xfrm>
            <a:prstGeom prst="rect">
              <a:avLst/>
            </a:prstGeom>
            <a:noFill/>
            <a:ln w="57150" cmpd="thickThin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10">
              <a:extLst>
                <a:ext uri="{FF2B5EF4-FFF2-40B4-BE49-F238E27FC236}">
                  <a16:creationId xmlns:a16="http://schemas.microsoft.com/office/drawing/2014/main" id="{45F29B95-69CE-4053-83DF-677442FC84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2" y="1706"/>
              <a:ext cx="364" cy="1316"/>
            </a:xfrm>
            <a:prstGeom prst="rect">
              <a:avLst/>
            </a:prstGeom>
            <a:solidFill>
              <a:srgbClr val="FF99CC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20" name="Rectangle 11">
              <a:extLst>
                <a:ext uri="{FF2B5EF4-FFF2-40B4-BE49-F238E27FC236}">
                  <a16:creationId xmlns:a16="http://schemas.microsoft.com/office/drawing/2014/main" id="{B684F637-9F0A-4013-84DB-50BFEF745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3" y="1706"/>
              <a:ext cx="364" cy="1316"/>
            </a:xfrm>
            <a:prstGeom prst="rect">
              <a:avLst/>
            </a:prstGeom>
            <a:solidFill>
              <a:srgbClr val="FF99CC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1" lang="zh-CN" altLang="en-US" sz="32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aphicFrame>
        <p:nvGraphicFramePr>
          <p:cNvPr id="22" name="Object 4">
            <a:extLst>
              <a:ext uri="{FF2B5EF4-FFF2-40B4-BE49-F238E27FC236}">
                <a16:creationId xmlns:a16="http://schemas.microsoft.com/office/drawing/2014/main" id="{A1BAFF72-69A6-422E-9913-BCD9483AE7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6398259"/>
              </p:ext>
            </p:extLst>
          </p:nvPr>
        </p:nvGraphicFramePr>
        <p:xfrm>
          <a:off x="311347" y="6137117"/>
          <a:ext cx="7297737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4" name="公式" r:id="rId4" imgW="3289300" imgH="228600" progId="Equation.3">
                  <p:embed/>
                </p:oleObj>
              </mc:Choice>
              <mc:Fallback>
                <p:oleObj name="公式" r:id="rId4" imgW="3289300" imgH="228600" progId="Equation.3">
                  <p:embed/>
                  <p:pic>
                    <p:nvPicPr>
                      <p:cNvPr id="2" name="Object 4">
                        <a:extLst>
                          <a:ext uri="{FF2B5EF4-FFF2-40B4-BE49-F238E27FC236}">
                            <a16:creationId xmlns:a16="http://schemas.microsoft.com/office/drawing/2014/main" id="{BA3A55C5-3B39-48EA-9FF3-0127D62C00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347" y="6137117"/>
                        <a:ext cx="7297737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846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>
            <a:extLst>
              <a:ext uri="{FF2B5EF4-FFF2-40B4-BE49-F238E27FC236}">
                <a16:creationId xmlns:a16="http://schemas.microsoft.com/office/drawing/2014/main" id="{59E3A180-0ACF-4149-9C6B-B61336E07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809" y="289604"/>
            <a:ext cx="2485207" cy="52322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三、</a:t>
            </a:r>
            <a:r>
              <a:rPr lang="en-US" altLang="zh-CN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D</a:t>
            </a:r>
            <a:r>
              <a:rPr lang="zh-CN" altLang="en-US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触发器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9302889-6028-4CAA-91ED-94B296430656}"/>
              </a:ext>
            </a:extLst>
          </p:cNvPr>
          <p:cNvSpPr/>
          <p:nvPr/>
        </p:nvSpPr>
        <p:spPr>
          <a:xfrm>
            <a:off x="381784" y="906513"/>
            <a:ext cx="850769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        同步</a:t>
            </a:r>
            <a:r>
              <a:rPr kumimoji="1" lang="en-US" altLang="zh-CN" sz="28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RS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触发器在</a:t>
            </a:r>
            <a:r>
              <a:rPr kumimoji="1" lang="en-US" altLang="zh-CN" sz="28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kumimoji="1" lang="en-US" altLang="zh-CN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期间，输出状态随输入信号</a:t>
            </a:r>
            <a:r>
              <a:rPr kumimoji="1" lang="en-US" altLang="zh-CN" sz="28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kumimoji="1" lang="zh-CN" altLang="en-US" sz="28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kumimoji="1" lang="en-US" altLang="zh-CN" sz="28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的变化而多次翻转，即存在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空翻现象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，降低电路的抗干扰能力。而且实际应用中要求触发器在每个</a:t>
            </a:r>
            <a:r>
              <a:rPr kumimoji="1" lang="en-US" altLang="zh-CN" sz="28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信号作用期间状态只能改变一次。另外</a:t>
            </a:r>
            <a:r>
              <a:rPr kumimoji="1" lang="en-US" altLang="zh-CN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kumimoji="1" lang="en-US" altLang="zh-CN" sz="28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的取值受到约束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，即不能同时为</a:t>
            </a:r>
            <a:r>
              <a:rPr kumimoji="1" lang="en-US" altLang="zh-CN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Text Box 22">
            <a:extLst>
              <a:ext uri="{FF2B5EF4-FFF2-40B4-BE49-F238E27FC236}">
                <a16:creationId xmlns:a16="http://schemas.microsoft.com/office/drawing/2014/main" id="{F11563F1-418B-45B3-9770-92A914568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197" y="4027289"/>
            <a:ext cx="3960813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为了适应单端输入信号的需要，有时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将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通过反相器接到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上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，这就构成了电平触发的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触发器。</a:t>
            </a:r>
          </a:p>
        </p:txBody>
      </p:sp>
      <p:pic>
        <p:nvPicPr>
          <p:cNvPr id="12" name="Picture 21" descr="5-3-4a">
            <a:extLst>
              <a:ext uri="{FF2B5EF4-FFF2-40B4-BE49-F238E27FC236}">
                <a16:creationId xmlns:a16="http://schemas.microsoft.com/office/drawing/2014/main" id="{ED033547-5697-4E97-AF4C-22B866E73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607" y="3844728"/>
            <a:ext cx="4317475" cy="2592387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0BCEFC50-978B-4B17-ACEE-554CCDFC1217}"/>
              </a:ext>
            </a:extLst>
          </p:cNvPr>
          <p:cNvSpPr/>
          <p:nvPr/>
        </p:nvSpPr>
        <p:spPr>
          <a:xfrm>
            <a:off x="381784" y="3237395"/>
            <a:ext cx="36936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一、逻辑门控</a:t>
            </a:r>
            <a:r>
              <a:rPr lang="en-US" altLang="zh-CN" sz="2800" b="1" i="1" dirty="0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800" b="1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触发器</a:t>
            </a:r>
            <a:endParaRPr lang="zh-CN" altLang="en-US" dirty="0">
              <a:solidFill>
                <a:srgbClr val="0000CC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5387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90" descr="5-3-4a">
            <a:extLst>
              <a:ext uri="{FF2B5EF4-FFF2-40B4-BE49-F238E27FC236}">
                <a16:creationId xmlns:a16="http://schemas.microsoft.com/office/drawing/2014/main" id="{75BBEC3E-1E17-4F1F-A6F8-9F091E75B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85" y="919620"/>
            <a:ext cx="4681538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Rectangle 4">
            <a:extLst>
              <a:ext uri="{FF2B5EF4-FFF2-40B4-BE49-F238E27FC236}">
                <a16:creationId xmlns:a16="http://schemas.microsoft.com/office/drawing/2014/main" id="{04A57491-283C-4F02-BBF7-AD18939D1F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4010" y="848183"/>
            <a:ext cx="792163" cy="2663825"/>
          </a:xfrm>
          <a:prstGeom prst="rect">
            <a:avLst/>
          </a:prstGeom>
          <a:solidFill>
            <a:srgbClr val="99CCFF">
              <a:alpha val="1803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graphicFrame>
        <p:nvGraphicFramePr>
          <p:cNvPr id="79" name="Group 88">
            <a:extLst>
              <a:ext uri="{FF2B5EF4-FFF2-40B4-BE49-F238E27FC236}">
                <a16:creationId xmlns:a16="http://schemas.microsoft.com/office/drawing/2014/main" id="{7C7C1216-77FC-4681-BDB1-85D89B88BE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101876"/>
              </p:ext>
            </p:extLst>
          </p:nvPr>
        </p:nvGraphicFramePr>
        <p:xfrm>
          <a:off x="5331349" y="414550"/>
          <a:ext cx="3168650" cy="4167190"/>
        </p:xfrm>
        <a:graphic>
          <a:graphicData uri="http://schemas.openxmlformats.org/drawingml/2006/table">
            <a:tbl>
              <a:tblPr/>
              <a:tblGrid>
                <a:gridCol w="46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19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679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27" marB="45727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27" marB="45727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27" marB="45727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1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marT="45727" marB="45727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05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marT="45727" marB="45727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1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22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22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22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22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2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1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22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22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22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22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22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1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1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1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81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81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35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35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35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35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1*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3500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81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35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35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35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35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1*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CC">
                        <a:alpha val="3500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80" name="Object 86">
            <a:extLst>
              <a:ext uri="{FF2B5EF4-FFF2-40B4-BE49-F238E27FC236}">
                <a16:creationId xmlns:a16="http://schemas.microsoft.com/office/drawing/2014/main" id="{B82051C3-A0FF-4D19-8723-5EF30137D4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6424335"/>
              </p:ext>
            </p:extLst>
          </p:nvPr>
        </p:nvGraphicFramePr>
        <p:xfrm>
          <a:off x="5272612" y="427250"/>
          <a:ext cx="2979737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88" name="公式" r:id="rId5" imgW="1307532" imgH="215806" progId="Equation.3">
                  <p:embed/>
                </p:oleObj>
              </mc:Choice>
              <mc:Fallback>
                <p:oleObj name="公式" r:id="rId5" imgW="1307532" imgH="215806" progId="Equation.3">
                  <p:embed/>
                  <p:pic>
                    <p:nvPicPr>
                      <p:cNvPr id="13377" name="Object 86">
                        <a:extLst>
                          <a:ext uri="{FF2B5EF4-FFF2-40B4-BE49-F238E27FC236}">
                            <a16:creationId xmlns:a16="http://schemas.microsoft.com/office/drawing/2014/main" id="{01A66F9B-F5B0-4BB0-B090-941AD6953C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2612" y="427250"/>
                        <a:ext cx="2979737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Box 17">
            <a:extLst>
              <a:ext uri="{FF2B5EF4-FFF2-40B4-BE49-F238E27FC236}">
                <a16:creationId xmlns:a16="http://schemas.microsoft.com/office/drawing/2014/main" id="{2560FF05-7E1F-48E2-AA08-EA9CB9506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076700"/>
            <a:ext cx="4608513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</a:t>
            </a:r>
            <a:r>
              <a:rPr lang="zh-CN" altLang="en-US" sz="28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器特点是在</a:t>
            </a:r>
            <a:r>
              <a:rPr lang="en-US" altLang="zh-CN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lang="zh-CN" altLang="en-US" sz="28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的有效电平期间输出状态始终跟随输入状态变化，即输出与输入状态相同。</a:t>
            </a:r>
          </a:p>
        </p:txBody>
      </p:sp>
      <p:graphicFrame>
        <p:nvGraphicFramePr>
          <p:cNvPr id="27" name="Object 121">
            <a:extLst>
              <a:ext uri="{FF2B5EF4-FFF2-40B4-BE49-F238E27FC236}">
                <a16:creationId xmlns:a16="http://schemas.microsoft.com/office/drawing/2014/main" id="{06F6A1E2-2D96-45A7-96B5-F3035314AC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8233596"/>
              </p:ext>
            </p:extLst>
          </p:nvPr>
        </p:nvGraphicFramePr>
        <p:xfrm>
          <a:off x="5238750" y="4993244"/>
          <a:ext cx="3581400" cy="158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89" name="Visio" r:id="rId7" imgW="1714500" imgH="997001" progId="Visio.Drawing.11">
                  <p:embed/>
                </p:oleObj>
              </mc:Choice>
              <mc:Fallback>
                <p:oleObj name="Visio" r:id="rId7" imgW="1714500" imgH="997001" progId="Visio.Drawing.11">
                  <p:embed/>
                  <p:pic>
                    <p:nvPicPr>
                      <p:cNvPr id="134265" name="Object 121">
                        <a:extLst>
                          <a:ext uri="{FF2B5EF4-FFF2-40B4-BE49-F238E27FC236}">
                            <a16:creationId xmlns:a16="http://schemas.microsoft.com/office/drawing/2014/main" id="{03F67B5C-320E-478F-8372-BF5ECBDE04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8003" b="16006"/>
                      <a:stretch>
                        <a:fillRect/>
                      </a:stretch>
                    </p:blipFill>
                    <p:spPr bwMode="auto">
                      <a:xfrm>
                        <a:off x="5238750" y="4993244"/>
                        <a:ext cx="3581400" cy="1582737"/>
                      </a:xfrm>
                      <a:prstGeom prst="rect">
                        <a:avLst/>
                      </a:prstGeom>
                      <a:solidFill>
                        <a:schemeClr val="tx1">
                          <a:alpha val="0"/>
                        </a:schemeClr>
                      </a:solidFill>
                      <a:ln w="57150" cmpd="thickThin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矩形 27">
            <a:extLst>
              <a:ext uri="{FF2B5EF4-FFF2-40B4-BE49-F238E27FC236}">
                <a16:creationId xmlns:a16="http://schemas.microsoft.com/office/drawing/2014/main" id="{4AC246B1-DE6D-4591-90B7-3051313A2433}"/>
              </a:ext>
            </a:extLst>
          </p:cNvPr>
          <p:cNvSpPr/>
          <p:nvPr/>
        </p:nvSpPr>
        <p:spPr>
          <a:xfrm>
            <a:off x="5396830" y="6263548"/>
            <a:ext cx="3227387" cy="312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192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utoUpdateAnimBg="0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8CC31A6-51FA-4431-A5C0-39B98ADB26AA}"/>
              </a:ext>
            </a:extLst>
          </p:cNvPr>
          <p:cNvSpPr/>
          <p:nvPr/>
        </p:nvSpPr>
        <p:spPr>
          <a:xfrm>
            <a:off x="476052" y="333939"/>
            <a:ext cx="36936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二、传输门控</a:t>
            </a:r>
            <a:r>
              <a:rPr lang="en-US" altLang="zh-CN" sz="2800" b="1" i="1" dirty="0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800" b="1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触发器</a:t>
            </a:r>
            <a:endParaRPr lang="zh-CN" altLang="en-US" dirty="0">
              <a:solidFill>
                <a:srgbClr val="0000CC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6" name="Object 2">
            <a:extLst>
              <a:ext uri="{FF2B5EF4-FFF2-40B4-BE49-F238E27FC236}">
                <a16:creationId xmlns:a16="http://schemas.microsoft.com/office/drawing/2014/main" id="{0888B233-CEB8-433C-9530-41B77A09CC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2122678"/>
              </p:ext>
            </p:extLst>
          </p:nvPr>
        </p:nvGraphicFramePr>
        <p:xfrm>
          <a:off x="125004" y="3049023"/>
          <a:ext cx="4044688" cy="347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67" name="Picture" r:id="rId3" imgW="2647800" imgH="1924200" progId="Word.Picture.8">
                  <p:embed/>
                </p:oleObj>
              </mc:Choice>
              <mc:Fallback>
                <p:oleObj name="Picture" r:id="rId3" imgW="2647800" imgH="1924200" progId="Word.Picture.8">
                  <p:embed/>
                  <p:pic>
                    <p:nvPicPr>
                      <p:cNvPr id="416776" name="Object 2">
                        <a:extLst>
                          <a:ext uri="{FF2B5EF4-FFF2-40B4-BE49-F238E27FC236}">
                            <a16:creationId xmlns:a16="http://schemas.microsoft.com/office/drawing/2014/main" id="{62B17C0F-7F58-4275-81B7-970EBADC4A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004" y="3049023"/>
                        <a:ext cx="4044688" cy="347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">
            <a:extLst>
              <a:ext uri="{FF2B5EF4-FFF2-40B4-BE49-F238E27FC236}">
                <a16:creationId xmlns:a16="http://schemas.microsoft.com/office/drawing/2014/main" id="{E1129333-81A1-4A08-B591-B9A58969D2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540062"/>
              </p:ext>
            </p:extLst>
          </p:nvPr>
        </p:nvGraphicFramePr>
        <p:xfrm>
          <a:off x="3993921" y="3181399"/>
          <a:ext cx="2125663" cy="203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68" name="图片" r:id="rId5" imgW="1476360" imgH="1514520" progId="Word.Picture.8">
                  <p:embed/>
                </p:oleObj>
              </mc:Choice>
              <mc:Fallback>
                <p:oleObj name="图片" r:id="rId5" imgW="1476360" imgH="1514520" progId="Word.Picture.8">
                  <p:embed/>
                  <p:pic>
                    <p:nvPicPr>
                      <p:cNvPr id="488452" name="Object 2">
                        <a:extLst>
                          <a:ext uri="{FF2B5EF4-FFF2-40B4-BE49-F238E27FC236}">
                            <a16:creationId xmlns:a16="http://schemas.microsoft.com/office/drawing/2014/main" id="{A1346BA2-EA52-4F47-B621-0986E201E9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3921" y="3181399"/>
                        <a:ext cx="2125663" cy="203993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3399FF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3">
            <a:extLst>
              <a:ext uri="{FF2B5EF4-FFF2-40B4-BE49-F238E27FC236}">
                <a16:creationId xmlns:a16="http://schemas.microsoft.com/office/drawing/2014/main" id="{B2DDA1CD-0B4A-4A52-9AD6-557E63CBBC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9040287"/>
              </p:ext>
            </p:extLst>
          </p:nvPr>
        </p:nvGraphicFramePr>
        <p:xfrm>
          <a:off x="6729184" y="3163936"/>
          <a:ext cx="2159000" cy="207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69" name="图片" r:id="rId7" imgW="1476360" imgH="1514520" progId="Word.Picture.8">
                  <p:embed/>
                </p:oleObj>
              </mc:Choice>
              <mc:Fallback>
                <p:oleObj name="图片" r:id="rId7" imgW="1476360" imgH="1514520" progId="Word.Picture.8">
                  <p:embed/>
                  <p:pic>
                    <p:nvPicPr>
                      <p:cNvPr id="488453" name="Object 3">
                        <a:extLst>
                          <a:ext uri="{FF2B5EF4-FFF2-40B4-BE49-F238E27FC236}">
                            <a16:creationId xmlns:a16="http://schemas.microsoft.com/office/drawing/2014/main" id="{67200FCA-730F-4198-87EC-7B8CFA6214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9184" y="3163936"/>
                        <a:ext cx="2159000" cy="20701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3399FF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>
            <a:extLst>
              <a:ext uri="{FF2B5EF4-FFF2-40B4-BE49-F238E27FC236}">
                <a16:creationId xmlns:a16="http://schemas.microsoft.com/office/drawing/2014/main" id="{D25A6E54-3045-4BA7-B967-85008D043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1121" y="3425874"/>
            <a:ext cx="311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00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en-US" altLang="zh-CN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5A11D825-5B9B-4E69-9341-6FCE77ED1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1734" y="1075729"/>
            <a:ext cx="18726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(b)</a:t>
            </a:r>
            <a:r>
              <a:rPr lang="en-US" altLang="zh-CN" sz="2400" b="1" i="1" dirty="0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CLK</a:t>
            </a:r>
            <a:r>
              <a:rPr lang="en-US" altLang="zh-CN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=0</a:t>
            </a: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时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A026407D-1FDD-4455-BEC5-2E6AC46B5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071" y="1093836"/>
            <a:ext cx="2300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(a) </a:t>
            </a:r>
            <a:r>
              <a:rPr lang="en-US" altLang="zh-CN" sz="2400" b="1" i="1" dirty="0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lang="en-US" altLang="zh-CN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=1</a:t>
            </a: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时</a:t>
            </a: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22A1FAA1-4760-4777-8B87-0D2207D71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5909" y="1665336"/>
            <a:ext cx="16938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solidFill>
                  <a:srgbClr val="000066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TG</a:t>
            </a:r>
            <a:r>
              <a:rPr lang="en-US" altLang="zh-CN" sz="2400" b="1" baseline="-30000" dirty="0">
                <a:solidFill>
                  <a:srgbClr val="000066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solidFill>
                  <a:srgbClr val="000066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导通，</a:t>
            </a:r>
          </a:p>
          <a:p>
            <a:pPr eaLnBrk="1" hangingPunct="1"/>
            <a:r>
              <a:rPr lang="en-US" altLang="zh-CN" sz="2400" b="1" dirty="0">
                <a:solidFill>
                  <a:srgbClr val="000066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TG</a:t>
            </a:r>
            <a:r>
              <a:rPr lang="en-US" altLang="zh-CN" sz="2400" b="1" baseline="-30000" dirty="0">
                <a:solidFill>
                  <a:srgbClr val="000066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solidFill>
                  <a:srgbClr val="000066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断开</a:t>
            </a:r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F602A75E-C2A2-40BC-9AEC-D68822D1F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309" y="1706611"/>
            <a:ext cx="16922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>
                <a:solidFill>
                  <a:srgbClr val="000066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TG</a:t>
            </a:r>
            <a:r>
              <a:rPr lang="en-US" altLang="zh-CN" sz="2400" b="1" baseline="-30000" dirty="0">
                <a:solidFill>
                  <a:srgbClr val="000066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solidFill>
                  <a:srgbClr val="000066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导通，</a:t>
            </a:r>
          </a:p>
          <a:p>
            <a:pPr eaLnBrk="1" hangingPunct="1"/>
            <a:r>
              <a:rPr lang="en-US" altLang="zh-CN" sz="2400" b="1" dirty="0">
                <a:solidFill>
                  <a:srgbClr val="000066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TG</a:t>
            </a:r>
            <a:r>
              <a:rPr lang="en-US" altLang="zh-CN" sz="2400" b="1" baseline="-30000" dirty="0">
                <a:solidFill>
                  <a:srgbClr val="000066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solidFill>
                  <a:srgbClr val="000066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断开</a:t>
            </a:r>
          </a:p>
        </p:txBody>
      </p:sp>
      <p:sp>
        <p:nvSpPr>
          <p:cNvPr id="14" name="Rectangle 15">
            <a:extLst>
              <a:ext uri="{FF2B5EF4-FFF2-40B4-BE49-F238E27FC236}">
                <a16:creationId xmlns:a16="http://schemas.microsoft.com/office/drawing/2014/main" id="{3ECF3AB3-A759-44C9-B30D-67A673C26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8746" y="2498774"/>
            <a:ext cx="1476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i="1" dirty="0">
                <a:solidFill>
                  <a:srgbClr val="000066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 </a:t>
            </a:r>
            <a:r>
              <a:rPr lang="en-US" altLang="zh-CN" sz="2400" b="1" dirty="0">
                <a:solidFill>
                  <a:srgbClr val="000066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 </a:t>
            </a:r>
            <a:r>
              <a:rPr lang="en-US" altLang="zh-CN" sz="2400" b="1" i="1" dirty="0">
                <a:solidFill>
                  <a:srgbClr val="000066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endParaRPr lang="en-US" altLang="zh-CN" sz="2400" b="1" dirty="0">
              <a:solidFill>
                <a:srgbClr val="000066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4CF5557E-105F-4E55-B645-C0C727B51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8934" y="2492424"/>
            <a:ext cx="1801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i="1" dirty="0">
                <a:solidFill>
                  <a:srgbClr val="000066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 </a:t>
            </a:r>
            <a:r>
              <a:rPr lang="zh-CN" altLang="en-US" sz="2400" b="1" dirty="0">
                <a:solidFill>
                  <a:srgbClr val="000066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不变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AFB6616-DB34-4E6E-BDE5-E444242E377D}"/>
              </a:ext>
            </a:extLst>
          </p:cNvPr>
          <p:cNvSpPr/>
          <p:nvPr/>
        </p:nvSpPr>
        <p:spPr>
          <a:xfrm>
            <a:off x="0" y="6004873"/>
            <a:ext cx="578866" cy="386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CLK</a:t>
            </a:r>
            <a:endParaRPr lang="zh-CN" alt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94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99C7336B-73CC-4E8D-B6DB-E032D02A24B8}"/>
              </a:ext>
            </a:extLst>
          </p:cNvPr>
          <p:cNvSpPr/>
          <p:nvPr/>
        </p:nvSpPr>
        <p:spPr>
          <a:xfrm>
            <a:off x="352260" y="243757"/>
            <a:ext cx="49361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5.4</a:t>
            </a:r>
            <a:r>
              <a:rPr lang="zh-CN" altLang="en-US" sz="32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脉冲触发的触发器</a:t>
            </a:r>
          </a:p>
        </p:txBody>
      </p:sp>
      <p:sp>
        <p:nvSpPr>
          <p:cNvPr id="21" name="Text Box 3">
            <a:extLst>
              <a:ext uri="{FF2B5EF4-FFF2-40B4-BE49-F238E27FC236}">
                <a16:creationId xmlns:a16="http://schemas.microsoft.com/office/drawing/2014/main" id="{ADF210B7-98F4-4B72-90EC-53710B7F2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529" y="828532"/>
            <a:ext cx="4445984" cy="52322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一、电路结构和工作原理</a:t>
            </a:r>
          </a:p>
        </p:txBody>
      </p:sp>
      <p:sp>
        <p:nvSpPr>
          <p:cNvPr id="22" name="AutoShape 5">
            <a:extLst>
              <a:ext uri="{FF2B5EF4-FFF2-40B4-BE49-F238E27FC236}">
                <a16:creationId xmlns:a16="http://schemas.microsoft.com/office/drawing/2014/main" id="{92A28429-55D2-4FA0-8982-C5AC8BE837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9379" y="259835"/>
            <a:ext cx="3674621" cy="1230919"/>
          </a:xfrm>
          <a:prstGeom prst="wedgeEllipseCallout">
            <a:avLst>
              <a:gd name="adj1" fmla="val -117891"/>
              <a:gd name="adj2" fmla="val -8268"/>
            </a:avLst>
          </a:prstGeom>
          <a:solidFill>
            <a:srgbClr val="3CE7F4"/>
          </a:solidFill>
          <a:ln>
            <a:noFill/>
          </a:ln>
          <a:effectLst/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提高可靠性，要求每个</a:t>
            </a:r>
            <a:r>
              <a:rPr lang="en-US" altLang="zh-CN" sz="2000" b="1" i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lang="zh-CN" altLang="en-US" sz="2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周期输出状态只能改变</a:t>
            </a:r>
            <a:r>
              <a:rPr lang="en-US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0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</a:t>
            </a:r>
          </a:p>
        </p:txBody>
      </p:sp>
      <p:sp>
        <p:nvSpPr>
          <p:cNvPr id="23" name="Text Box 14">
            <a:extLst>
              <a:ext uri="{FF2B5EF4-FFF2-40B4-BE49-F238E27FC236}">
                <a16:creationId xmlns:a16="http://schemas.microsoft.com/office/drawing/2014/main" id="{68A3B6EB-DA11-4B67-8CED-186D71C0C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260" y="2049492"/>
            <a:ext cx="8713788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kumimoji="1"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脉冲触发的</a:t>
            </a:r>
            <a:r>
              <a:rPr kumimoji="1"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kumimoji="1"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触发器是由两个同样的电平触发</a:t>
            </a:r>
            <a:r>
              <a:rPr kumimoji="1"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kumimoji="1"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触发器组成。由</a:t>
            </a:r>
            <a:r>
              <a:rPr kumimoji="1"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G</a:t>
            </a:r>
            <a:r>
              <a:rPr kumimoji="1" lang="en-US" altLang="zh-CN" sz="2400" b="1" i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</a:t>
            </a:r>
            <a:r>
              <a:rPr kumimoji="1" lang="zh-CN" altLang="en-US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～</a:t>
            </a:r>
            <a:r>
              <a:rPr kumimoji="1"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G</a:t>
            </a:r>
            <a:r>
              <a:rPr kumimoji="1" lang="en-US" altLang="zh-CN" sz="2400" b="1" i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8</a:t>
            </a:r>
            <a:r>
              <a:rPr kumimoji="1"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构成主触发器，由</a:t>
            </a:r>
            <a:r>
              <a:rPr kumimoji="1"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G</a:t>
            </a:r>
            <a:r>
              <a:rPr kumimoji="1" lang="en-US" altLang="zh-CN" sz="2400" b="1" i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～</a:t>
            </a:r>
            <a:r>
              <a:rPr kumimoji="1"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G</a:t>
            </a:r>
            <a:r>
              <a:rPr kumimoji="1" lang="en-US" altLang="zh-CN" sz="2400" b="1" i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4</a:t>
            </a:r>
            <a:r>
              <a:rPr kumimoji="1"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构成从触发器，它们通过时钟连在一起，</a:t>
            </a:r>
            <a:r>
              <a:rPr kumimoji="1"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kumimoji="1" lang="zh-CN" altLang="en-US" sz="2400" b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从</a:t>
            </a:r>
            <a:r>
              <a:rPr kumimoji="1" lang="zh-CN" altLang="en-US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＝</a:t>
            </a:r>
            <a:r>
              <a:rPr kumimoji="1"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CLK 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kumimoji="1"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。</a:t>
            </a:r>
            <a:endParaRPr kumimoji="1"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4" name="Text Box 16">
            <a:extLst>
              <a:ext uri="{FF2B5EF4-FFF2-40B4-BE49-F238E27FC236}">
                <a16:creationId xmlns:a16="http://schemas.microsoft.com/office/drawing/2014/main" id="{DFAD989F-7958-438C-ACE3-740638E72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260" y="1535436"/>
            <a:ext cx="648986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脉冲触发的</a:t>
            </a:r>
            <a:r>
              <a:rPr kumimoji="1"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触发器（主从</a:t>
            </a:r>
            <a:r>
              <a:rPr kumimoji="1"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触发器）</a:t>
            </a:r>
            <a:endParaRPr kumimoji="1"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37" name="Picture 147" descr="5-4-1">
            <a:extLst>
              <a:ext uri="{FF2B5EF4-FFF2-40B4-BE49-F238E27FC236}">
                <a16:creationId xmlns:a16="http://schemas.microsoft.com/office/drawing/2014/main" id="{A5D34B95-18C3-412D-A6E0-E11BEF72D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60" y="3462674"/>
            <a:ext cx="8353425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Rectangle 6">
            <a:extLst>
              <a:ext uri="{FF2B5EF4-FFF2-40B4-BE49-F238E27FC236}">
                <a16:creationId xmlns:a16="http://schemas.microsoft.com/office/drawing/2014/main" id="{795DA36B-4466-418B-B85C-1F298A91F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5248" y="3823037"/>
            <a:ext cx="1800225" cy="1584325"/>
          </a:xfrm>
          <a:prstGeom prst="rect">
            <a:avLst/>
          </a:prstGeom>
          <a:solidFill>
            <a:srgbClr val="CCCCFF">
              <a:alpha val="30196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</a:endParaRPr>
          </a:p>
        </p:txBody>
      </p:sp>
      <p:cxnSp>
        <p:nvCxnSpPr>
          <p:cNvPr id="39" name="AutoShape 8">
            <a:extLst>
              <a:ext uri="{FF2B5EF4-FFF2-40B4-BE49-F238E27FC236}">
                <a16:creationId xmlns:a16="http://schemas.microsoft.com/office/drawing/2014/main" id="{1DEBCA27-EC9F-47B1-B4D0-4551AFA7138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956510" y="5067637"/>
            <a:ext cx="1588" cy="1587"/>
          </a:xfrm>
          <a:prstGeom prst="bentConnector2">
            <a:avLst/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Rectangle 9">
            <a:extLst>
              <a:ext uri="{FF2B5EF4-FFF2-40B4-BE49-F238E27FC236}">
                <a16:creationId xmlns:a16="http://schemas.microsoft.com/office/drawing/2014/main" id="{8BDBBAFF-552E-4D06-85D7-2DC810F45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4760" y="3823037"/>
            <a:ext cx="1727200" cy="1728787"/>
          </a:xfrm>
          <a:prstGeom prst="rect">
            <a:avLst/>
          </a:prstGeom>
          <a:solidFill>
            <a:srgbClr val="FF99FF">
              <a:alpha val="30196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14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utoUpdateAnimBg="0"/>
      <p:bldP spid="24" grpId="0" autoUpdateAnimBg="0"/>
      <p:bldP spid="38" grpId="0" animBg="1"/>
      <p:bldP spid="4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>
            <a:extLst>
              <a:ext uri="{FF2B5EF4-FFF2-40B4-BE49-F238E27FC236}">
                <a16:creationId xmlns:a16="http://schemas.microsoft.com/office/drawing/2014/main" id="{C8E45FE0-F32D-4C3D-8614-7594E025E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007866"/>
            <a:ext cx="28082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800" b="1" u="sng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工作原理</a:t>
            </a:r>
            <a:r>
              <a:rPr kumimoji="1" lang="en-US" altLang="zh-CN" sz="2800" b="1" u="sng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:</a:t>
            </a:r>
          </a:p>
        </p:txBody>
      </p:sp>
      <p:grpSp>
        <p:nvGrpSpPr>
          <p:cNvPr id="18" name="Group 5">
            <a:extLst>
              <a:ext uri="{FF2B5EF4-FFF2-40B4-BE49-F238E27FC236}">
                <a16:creationId xmlns:a16="http://schemas.microsoft.com/office/drawing/2014/main" id="{D19D468E-C09A-48E8-9397-983E06C6BBE9}"/>
              </a:ext>
            </a:extLst>
          </p:cNvPr>
          <p:cNvGrpSpPr>
            <a:grpSpLocks/>
          </p:cNvGrpSpPr>
          <p:nvPr/>
        </p:nvGrpSpPr>
        <p:grpSpPr bwMode="auto">
          <a:xfrm>
            <a:off x="865188" y="422750"/>
            <a:ext cx="8278812" cy="3527425"/>
            <a:chOff x="249" y="981"/>
            <a:chExt cx="5215" cy="2222"/>
          </a:xfrm>
        </p:grpSpPr>
        <p:pic>
          <p:nvPicPr>
            <p:cNvPr id="20" name="Picture 6" descr="5-4-1">
              <a:extLst>
                <a:ext uri="{FF2B5EF4-FFF2-40B4-BE49-F238E27FC236}">
                  <a16:creationId xmlns:a16="http://schemas.microsoft.com/office/drawing/2014/main" id="{535EB738-CE0C-4BB5-9C07-90C8950294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951" r="31094" b="5205"/>
            <a:stretch>
              <a:fillRect/>
            </a:stretch>
          </p:blipFill>
          <p:spPr bwMode="auto">
            <a:xfrm>
              <a:off x="249" y="1026"/>
              <a:ext cx="4899" cy="2177"/>
            </a:xfrm>
            <a:prstGeom prst="rect">
              <a:avLst/>
            </a:prstGeom>
            <a:noFill/>
            <a:ln w="57150" cmpd="thickThin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ctangle 7">
              <a:extLst>
                <a:ext uri="{FF2B5EF4-FFF2-40B4-BE49-F238E27FC236}">
                  <a16:creationId xmlns:a16="http://schemas.microsoft.com/office/drawing/2014/main" id="{52F96437-1795-483C-980D-C07B0EAA62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6" y="981"/>
              <a:ext cx="1270" cy="1497"/>
            </a:xfrm>
            <a:prstGeom prst="rect">
              <a:avLst/>
            </a:prstGeom>
            <a:solidFill>
              <a:srgbClr val="FFFF66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3200" b="0" i="0" u="none" strike="noStrike" kern="0" cap="none" spc="0" normalizeH="0" baseline="0" noProof="0">
                <a:ln>
                  <a:noFill/>
                </a:ln>
                <a:solidFill>
                  <a:srgbClr val="666A5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cxnSp>
          <p:nvCxnSpPr>
            <p:cNvPr id="22" name="AutoShape 8">
              <a:extLst>
                <a:ext uri="{FF2B5EF4-FFF2-40B4-BE49-F238E27FC236}">
                  <a16:creationId xmlns:a16="http://schemas.microsoft.com/office/drawing/2014/main" id="{AFD7458A-0E51-49F1-B0FF-A6C3FA436A1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5420" y="2173"/>
              <a:ext cx="44" cy="44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FFFFFF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C0B87663-FA38-4E9A-93E8-66E07B4BA7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4" y="981"/>
              <a:ext cx="1187" cy="1497"/>
            </a:xfrm>
            <a:prstGeom prst="rect">
              <a:avLst/>
            </a:prstGeom>
            <a:solidFill>
              <a:srgbClr val="FF99FF">
                <a:alpha val="3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3200" b="0" i="0" u="none" strike="noStrike" kern="0" cap="none" spc="0" normalizeH="0" baseline="0" noProof="0">
                <a:ln>
                  <a:noFill/>
                </a:ln>
                <a:solidFill>
                  <a:srgbClr val="666A5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24" name="Text Box 11">
            <a:extLst>
              <a:ext uri="{FF2B5EF4-FFF2-40B4-BE49-F238E27FC236}">
                <a16:creationId xmlns:a16="http://schemas.microsoft.com/office/drawing/2014/main" id="{2CDF217F-546A-44B7-9649-A5306DF5A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581525"/>
            <a:ext cx="86423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1.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在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lang="zh-CN" altLang="en-US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时，门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800" b="1" i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7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800" b="1" i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8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被打开，门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800" b="1" i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G</a:t>
            </a:r>
            <a:r>
              <a:rPr lang="en-US" altLang="zh-CN" sz="2800" b="1" i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被封锁，“主”按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en-US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翻转</a:t>
            </a:r>
            <a:r>
              <a:rPr lang="zh-CN" altLang="en-US" sz="2800" b="1" i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“从”保持；</a:t>
            </a:r>
          </a:p>
        </p:txBody>
      </p:sp>
      <p:sp>
        <p:nvSpPr>
          <p:cNvPr id="25" name="Text Box 12">
            <a:extLst>
              <a:ext uri="{FF2B5EF4-FFF2-40B4-BE49-F238E27FC236}">
                <a16:creationId xmlns:a16="http://schemas.microsoft.com/office/drawing/2014/main" id="{5B441E58-5944-4E80-B1A5-EA5558857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484813"/>
            <a:ext cx="8640763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2.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在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由</a:t>
            </a:r>
            <a:r>
              <a:rPr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 </a:t>
            </a:r>
            <a:r>
              <a:rPr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0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（下降沿），“主”保持，“从”根据“主”的状态翻转，故在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CLK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的一个周期内，触发器的输出状态之可能改变一次。</a:t>
            </a:r>
          </a:p>
        </p:txBody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id="{70029A1F-DF63-47C5-851E-EAAFC1E7B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3302475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85CEF731-A041-409A-B223-557279F7F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675" y="494187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28" name="Rectangle 15">
            <a:extLst>
              <a:ext uri="{FF2B5EF4-FFF2-40B4-BE49-F238E27FC236}">
                <a16:creationId xmlns:a16="http://schemas.microsoft.com/office/drawing/2014/main" id="{CA29D18D-C986-4210-B02F-F9BF135B7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675" y="2438875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F5F3FD16-8095-4D48-B87A-CA3641FE6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3159600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id="{8EF58DE5-75B9-4B42-AE4C-196798041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1070450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31" name="Rectangle 18">
            <a:extLst>
              <a:ext uri="{FF2B5EF4-FFF2-40B4-BE49-F238E27FC236}">
                <a16:creationId xmlns:a16="http://schemas.microsoft.com/office/drawing/2014/main" id="{E96EF37A-371A-4547-A1E3-032F5BC48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2438875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32" name="Rectangle 19">
            <a:extLst>
              <a:ext uri="{FF2B5EF4-FFF2-40B4-BE49-F238E27FC236}">
                <a16:creationId xmlns:a16="http://schemas.microsoft.com/office/drawing/2014/main" id="{79AC5E51-F8C0-4202-A0DD-7EDE0E425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351312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33" name="Rectangle 20">
            <a:extLst>
              <a:ext uri="{FF2B5EF4-FFF2-40B4-BE49-F238E27FC236}">
                <a16:creationId xmlns:a16="http://schemas.microsoft.com/office/drawing/2014/main" id="{B05AFF82-CA3E-41F2-9FBC-73216655BA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2510312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56415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4" descr="5-4-1">
            <a:extLst>
              <a:ext uri="{FF2B5EF4-FFF2-40B4-BE49-F238E27FC236}">
                <a16:creationId xmlns:a16="http://schemas.microsoft.com/office/drawing/2014/main" id="{1D790B90-AE0A-4F4C-B64B-4C5A4A180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09" t="16983" b="41119"/>
          <a:stretch>
            <a:fillRect/>
          </a:stretch>
        </p:blipFill>
        <p:spPr bwMode="auto">
          <a:xfrm>
            <a:off x="5321530" y="1011769"/>
            <a:ext cx="2952750" cy="1724025"/>
          </a:xfrm>
          <a:prstGeom prst="rect">
            <a:avLst/>
          </a:prstGeom>
          <a:noFill/>
          <a:ln w="57150" cmpd="thickThin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Object 12">
            <a:extLst>
              <a:ext uri="{FF2B5EF4-FFF2-40B4-BE49-F238E27FC236}">
                <a16:creationId xmlns:a16="http://schemas.microsoft.com/office/drawing/2014/main" id="{E1F260AE-9C2E-42E0-B7A8-192C79FCBF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5111174"/>
              </p:ext>
            </p:extLst>
          </p:nvPr>
        </p:nvGraphicFramePr>
        <p:xfrm>
          <a:off x="541513" y="818995"/>
          <a:ext cx="3860883" cy="4081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4" name="Visio" r:id="rId5" imgW="2229002" imgH="2563673" progId="Visio.Drawing.11">
                  <p:embed/>
                </p:oleObj>
              </mc:Choice>
              <mc:Fallback>
                <p:oleObj name="Visio" r:id="rId5" imgW="2229002" imgH="2563673" progId="Visio.Drawing.11">
                  <p:embed/>
                  <p:pic>
                    <p:nvPicPr>
                      <p:cNvPr id="31756" name="Object 12">
                        <a:extLst>
                          <a:ext uri="{FF2B5EF4-FFF2-40B4-BE49-F238E27FC236}">
                            <a16:creationId xmlns:a16="http://schemas.microsoft.com/office/drawing/2014/main" id="{9176E6F4-964D-4901-B793-D50E7E7393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8105"/>
                      <a:stretch>
                        <a:fillRect/>
                      </a:stretch>
                    </p:blipFill>
                    <p:spPr bwMode="auto">
                      <a:xfrm>
                        <a:off x="541513" y="818995"/>
                        <a:ext cx="3860883" cy="408143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57150" cmpd="thickThin">
                        <a:solidFill>
                          <a:srgbClr val="FF66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AutoShape 19">
            <a:extLst>
              <a:ext uri="{FF2B5EF4-FFF2-40B4-BE49-F238E27FC236}">
                <a16:creationId xmlns:a16="http://schemas.microsoft.com/office/drawing/2014/main" id="{4A08C95F-412E-4CD9-8E67-E9F6117469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1091" y="2961481"/>
            <a:ext cx="1511300" cy="935038"/>
          </a:xfrm>
          <a:prstGeom prst="wedgeRoundRectCallout">
            <a:avLst>
              <a:gd name="adj1" fmla="val -7773"/>
              <a:gd name="adj2" fmla="val -130644"/>
              <a:gd name="adj3" fmla="val 16667"/>
            </a:avLst>
          </a:prstGeom>
          <a:solidFill>
            <a:srgbClr val="FFFF66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表示延迟输出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6804101-F05C-47B8-9FE6-D3B45084D3ED}"/>
              </a:ext>
            </a:extLst>
          </p:cNvPr>
          <p:cNvSpPr/>
          <p:nvPr/>
        </p:nvSpPr>
        <p:spPr>
          <a:xfrm>
            <a:off x="824805" y="247285"/>
            <a:ext cx="33313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主从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触发器的特性表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F9A6660B-9539-47AE-8AFA-58B6C280E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241304"/>
            <a:ext cx="8686800" cy="1313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u"/>
              <a:defRPr sz="32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8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u"/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u"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Monotype Sorts" pitchFamily="2" charset="2"/>
              </a:rPr>
              <a:t>1.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在一次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CP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作用期间，“从”状态只翻转一次，但“主”器的状态在</a:t>
            </a:r>
            <a:r>
              <a:rPr kumimoji="0" lang="en-US" altLang="zh-CN" sz="2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CP=1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期间仍会多次翻转</a:t>
            </a:r>
          </a:p>
          <a:p>
            <a:pPr lvl="0" defTabSz="914400">
              <a:buClr>
                <a:srgbClr val="FFFFFF"/>
              </a:buClr>
              <a:buNone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Monotype Sorts" pitchFamily="2" charset="2"/>
              </a:rPr>
              <a:t>2.</a:t>
            </a:r>
            <a:r>
              <a:rPr lang="zh-CN" altLang="en-US" sz="2400" b="1" dirty="0">
                <a:effectLst/>
                <a:latin typeface="华文楷体" panose="02010600040101010101" pitchFamily="2" charset="-122"/>
                <a:ea typeface="华文楷体" panose="02010600040101010101" pitchFamily="2" charset="-122"/>
              </a:rPr>
              <a:t>须满足约束条件</a:t>
            </a:r>
            <a:r>
              <a:rPr lang="en-US" altLang="zh-CN" sz="2400" b="1" i="1" dirty="0">
                <a:effectLst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SR=0</a:t>
            </a:r>
            <a:endParaRPr kumimoji="0" lang="zh-CN" altLang="en-US" sz="24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44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>
            <a:extLst>
              <a:ext uri="{FF2B5EF4-FFF2-40B4-BE49-F238E27FC236}">
                <a16:creationId xmlns:a16="http://schemas.microsoft.com/office/drawing/2014/main" id="{EF3402A1-279B-4C41-B4C7-A6F8959CA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4776" y="242726"/>
            <a:ext cx="8895972" cy="1425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 defTabSz="914400" fontAlgn="base">
              <a:spcAft>
                <a:spcPct val="0"/>
              </a:spcAft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[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例</a:t>
            </a: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5.3.2] </a:t>
            </a: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主从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RS</a:t>
            </a: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触发器电路中，若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CP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的电压波形如图所示，试求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kumimoji="1"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kumimoji="1"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 </a:t>
            </a: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端的电压波形。设触发器的初始状态为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 </a:t>
            </a:r>
          </a:p>
        </p:txBody>
      </p:sp>
      <p:pic>
        <p:nvPicPr>
          <p:cNvPr id="29" name="Picture 4">
            <a:extLst>
              <a:ext uri="{FF2B5EF4-FFF2-40B4-BE49-F238E27FC236}">
                <a16:creationId xmlns:a16="http://schemas.microsoft.com/office/drawing/2014/main" id="{68106625-5864-42C1-980A-F662DC629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878" y="1863234"/>
            <a:ext cx="4749800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 Box 15">
            <a:extLst>
              <a:ext uri="{FF2B5EF4-FFF2-40B4-BE49-F238E27FC236}">
                <a16:creationId xmlns:a16="http://schemas.microsoft.com/office/drawing/2014/main" id="{80A330E4-FC62-48E1-A9CB-DA8F07B01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322" y="1668546"/>
            <a:ext cx="94227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解：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0474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28CF769B-F7C8-4F9F-B82F-172A1553C2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370" y="1163802"/>
            <a:ext cx="8441703" cy="4935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lvl="1" defTabSz="91440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80000"/>
              <a:buFont typeface="Wingdings" panose="05000000000000000000" pitchFamily="2" charset="2"/>
              <a:buChar char="¨"/>
            </a:pPr>
            <a:endParaRPr kumimoji="1" lang="en-US" altLang="zh-CN" sz="2800" b="1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lvl="1" defTabSz="91440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80000"/>
              <a:buFont typeface="Wingdings" panose="05000000000000000000" pitchFamily="2" charset="2"/>
              <a:buChar char="¨"/>
            </a:pPr>
            <a:endParaRPr kumimoji="1" lang="en-US" altLang="zh-CN" sz="2800" b="1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01C2E9FE-C88A-46D4-8BA5-B3630A992F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6217990"/>
              </p:ext>
            </p:extLst>
          </p:nvPr>
        </p:nvGraphicFramePr>
        <p:xfrm>
          <a:off x="3028934" y="1668627"/>
          <a:ext cx="3581400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94" name="位图图像" r:id="rId3" imgW="2429214" imgH="1514686" progId="Paint.Picture">
                  <p:embed/>
                </p:oleObj>
              </mc:Choice>
              <mc:Fallback>
                <p:oleObj name="位图图像" r:id="rId3" imgW="2429214" imgH="1514686" progId="Paint.Picture">
                  <p:embed/>
                  <p:pic>
                    <p:nvPicPr>
                      <p:cNvPr id="12290" name="Object 4">
                        <a:extLst>
                          <a:ext uri="{FF2B5EF4-FFF2-40B4-BE49-F238E27FC236}">
                            <a16:creationId xmlns:a16="http://schemas.microsoft.com/office/drawing/2014/main" id="{B3D3D5FF-E4E2-4DB9-AE1A-027BA184DF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8934" y="1668627"/>
                        <a:ext cx="3581400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id="{1D91C9A1-AC29-409B-9256-88324F0F86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0763541"/>
              </p:ext>
            </p:extLst>
          </p:nvPr>
        </p:nvGraphicFramePr>
        <p:xfrm>
          <a:off x="3086084" y="3573627"/>
          <a:ext cx="3495675" cy="1468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95" name="位图图像" r:id="rId5" imgW="2381582" imgH="1066667" progId="Paint.Picture">
                  <p:embed/>
                </p:oleObj>
              </mc:Choice>
              <mc:Fallback>
                <p:oleObj name="位图图像" r:id="rId5" imgW="2381582" imgH="1066667" progId="Paint.Picture">
                  <p:embed/>
                  <p:pic>
                    <p:nvPicPr>
                      <p:cNvPr id="417797" name="Object 5">
                        <a:extLst>
                          <a:ext uri="{FF2B5EF4-FFF2-40B4-BE49-F238E27FC236}">
                            <a16:creationId xmlns:a16="http://schemas.microsoft.com/office/drawing/2014/main" id="{1C6A41D6-74C3-48AC-B1B5-D263444A80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6084" y="3573627"/>
                        <a:ext cx="3495675" cy="1468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Line 6">
            <a:extLst>
              <a:ext uri="{FF2B5EF4-FFF2-40B4-BE49-F238E27FC236}">
                <a16:creationId xmlns:a16="http://schemas.microsoft.com/office/drawing/2014/main" id="{AC1AE668-DC26-4E97-AADF-7DA71D5B7572}"/>
              </a:ext>
            </a:extLst>
          </p:cNvPr>
          <p:cNvSpPr>
            <a:spLocks noChangeShapeType="1"/>
          </p:cNvSpPr>
          <p:nvPr/>
        </p:nvSpPr>
        <p:spPr bwMode="auto">
          <a:xfrm>
            <a:off x="3528996" y="1668627"/>
            <a:ext cx="0" cy="34290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AutoShape 7">
            <a:extLst>
              <a:ext uri="{FF2B5EF4-FFF2-40B4-BE49-F238E27FC236}">
                <a16:creationId xmlns:a16="http://schemas.microsoft.com/office/drawing/2014/main" id="{11A7CCF1-5EDB-4E6F-AB1C-DA0598AAB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46" y="5326227"/>
            <a:ext cx="762000" cy="381000"/>
          </a:xfrm>
          <a:prstGeom prst="wedgeRoundRectCallout">
            <a:avLst>
              <a:gd name="adj1" fmla="val 94375"/>
              <a:gd name="adj2" fmla="val -140000"/>
              <a:gd name="adj3" fmla="val 16667"/>
            </a:avLst>
          </a:prstGeom>
          <a:solidFill>
            <a:srgbClr val="FFFFCC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置</a:t>
            </a:r>
            <a:r>
              <a:rPr kumimoji="1" lang="en-US" altLang="zh-CN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</a:p>
        </p:txBody>
      </p:sp>
      <p:sp>
        <p:nvSpPr>
          <p:cNvPr id="7" name="Line 8">
            <a:extLst>
              <a:ext uri="{FF2B5EF4-FFF2-40B4-BE49-F238E27FC236}">
                <a16:creationId xmlns:a16="http://schemas.microsoft.com/office/drawing/2014/main" id="{C6AE8777-0DF0-4F29-9FD2-08DB925E3F01}"/>
              </a:ext>
            </a:extLst>
          </p:cNvPr>
          <p:cNvSpPr>
            <a:spLocks noChangeShapeType="1"/>
          </p:cNvSpPr>
          <p:nvPr/>
        </p:nvSpPr>
        <p:spPr bwMode="auto">
          <a:xfrm>
            <a:off x="3986196" y="1668627"/>
            <a:ext cx="0" cy="34290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AutoShape 9">
            <a:extLst>
              <a:ext uri="{FF2B5EF4-FFF2-40B4-BE49-F238E27FC236}">
                <a16:creationId xmlns:a16="http://schemas.microsoft.com/office/drawing/2014/main" id="{B4338853-45BA-4012-9FA9-094FC109E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34" y="5326227"/>
            <a:ext cx="762000" cy="381000"/>
          </a:xfrm>
          <a:prstGeom prst="wedgeRoundRectCallout">
            <a:avLst>
              <a:gd name="adj1" fmla="val 39167"/>
              <a:gd name="adj2" fmla="val -144167"/>
              <a:gd name="adj3" fmla="val 16667"/>
            </a:avLst>
          </a:prstGeom>
          <a:solidFill>
            <a:srgbClr val="FFFFCC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0" tIns="46800" rIns="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置</a:t>
            </a:r>
            <a:r>
              <a:rPr kumimoji="1" lang="en-US" altLang="zh-CN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</a:t>
            </a:r>
          </a:p>
        </p:txBody>
      </p:sp>
      <p:sp>
        <p:nvSpPr>
          <p:cNvPr id="9" name="Line 10">
            <a:extLst>
              <a:ext uri="{FF2B5EF4-FFF2-40B4-BE49-F238E27FC236}">
                <a16:creationId xmlns:a16="http://schemas.microsoft.com/office/drawing/2014/main" id="{575671BC-9275-48A2-985E-5F1ECA03F4F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8159" y="1668627"/>
            <a:ext cx="0" cy="34290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AutoShape 11">
            <a:extLst>
              <a:ext uri="{FF2B5EF4-FFF2-40B4-BE49-F238E27FC236}">
                <a16:creationId xmlns:a16="http://schemas.microsoft.com/office/drawing/2014/main" id="{26FCA608-D695-4C61-9DE7-9D049269F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1934" y="5326227"/>
            <a:ext cx="762000" cy="381000"/>
          </a:xfrm>
          <a:prstGeom prst="wedgeRoundRectCallout">
            <a:avLst>
              <a:gd name="adj1" fmla="val -12292"/>
              <a:gd name="adj2" fmla="val -132083"/>
              <a:gd name="adj3" fmla="val 16667"/>
            </a:avLst>
          </a:prstGeom>
          <a:solidFill>
            <a:srgbClr val="FFFFCC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置</a:t>
            </a:r>
            <a:r>
              <a:rPr kumimoji="1" lang="en-US" altLang="zh-CN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</a:p>
        </p:txBody>
      </p:sp>
      <p:sp>
        <p:nvSpPr>
          <p:cNvPr id="11" name="Line 12">
            <a:extLst>
              <a:ext uri="{FF2B5EF4-FFF2-40B4-BE49-F238E27FC236}">
                <a16:creationId xmlns:a16="http://schemas.microsoft.com/office/drawing/2014/main" id="{8895A5FF-85F8-4FD7-A80A-FAD5D05AB91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05359" y="1668627"/>
            <a:ext cx="0" cy="34290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2" name="AutoShape 13">
            <a:extLst>
              <a:ext uri="{FF2B5EF4-FFF2-40B4-BE49-F238E27FC236}">
                <a16:creationId xmlns:a16="http://schemas.microsoft.com/office/drawing/2014/main" id="{1F1A2D11-CE2E-4EB9-BCD7-D89CC6726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0134" y="5326227"/>
            <a:ext cx="762000" cy="381000"/>
          </a:xfrm>
          <a:prstGeom prst="wedgeRoundRectCallout">
            <a:avLst>
              <a:gd name="adj1" fmla="val -58542"/>
              <a:gd name="adj2" fmla="val -145417"/>
              <a:gd name="adj3" fmla="val 16667"/>
            </a:avLst>
          </a:prstGeom>
          <a:solidFill>
            <a:srgbClr val="FFFFCC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0" tIns="46800" rIns="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保持</a:t>
            </a:r>
          </a:p>
        </p:txBody>
      </p:sp>
      <p:sp>
        <p:nvSpPr>
          <p:cNvPr id="13" name="Line 14">
            <a:extLst>
              <a:ext uri="{FF2B5EF4-FFF2-40B4-BE49-F238E27FC236}">
                <a16:creationId xmlns:a16="http://schemas.microsoft.com/office/drawing/2014/main" id="{84E644F5-6442-4B92-83A0-9FC54BCAD75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57796" y="1668627"/>
            <a:ext cx="0" cy="34290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4" name="Line 15">
            <a:extLst>
              <a:ext uri="{FF2B5EF4-FFF2-40B4-BE49-F238E27FC236}">
                <a16:creationId xmlns:a16="http://schemas.microsoft.com/office/drawing/2014/main" id="{7D02EEDC-D51F-448F-95EC-900CCDEF6309}"/>
              </a:ext>
            </a:extLst>
          </p:cNvPr>
          <p:cNvSpPr>
            <a:spLocks noChangeShapeType="1"/>
          </p:cNvSpPr>
          <p:nvPr/>
        </p:nvSpPr>
        <p:spPr bwMode="auto">
          <a:xfrm>
            <a:off x="5805471" y="1668627"/>
            <a:ext cx="0" cy="34290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5" name="AutoShape 16">
            <a:extLst>
              <a:ext uri="{FF2B5EF4-FFF2-40B4-BE49-F238E27FC236}">
                <a16:creationId xmlns:a16="http://schemas.microsoft.com/office/drawing/2014/main" id="{590BFD65-3FF7-440D-A842-95EBD4AD0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334" y="5326227"/>
            <a:ext cx="762000" cy="381000"/>
          </a:xfrm>
          <a:prstGeom prst="wedgeRoundRectCallout">
            <a:avLst>
              <a:gd name="adj1" fmla="val -111458"/>
              <a:gd name="adj2" fmla="val -134167"/>
              <a:gd name="adj3" fmla="val 16667"/>
            </a:avLst>
          </a:prstGeom>
          <a:solidFill>
            <a:srgbClr val="FFFFCC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0" tIns="46800" rIns="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置</a:t>
            </a:r>
            <a:r>
              <a:rPr kumimoji="1" lang="en-US" altLang="zh-CN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</a:t>
            </a:r>
          </a:p>
        </p:txBody>
      </p:sp>
      <p:sp>
        <p:nvSpPr>
          <p:cNvPr id="16" name="AutoShape 17">
            <a:extLst>
              <a:ext uri="{FF2B5EF4-FFF2-40B4-BE49-F238E27FC236}">
                <a16:creationId xmlns:a16="http://schemas.microsoft.com/office/drawing/2014/main" id="{DA99DFC8-342F-4F3A-946D-59B752BCB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2734" y="5326227"/>
            <a:ext cx="762000" cy="381000"/>
          </a:xfrm>
          <a:prstGeom prst="wedgeRoundRectCallout">
            <a:avLst>
              <a:gd name="adj1" fmla="val -172500"/>
              <a:gd name="adj2" fmla="val -146667"/>
              <a:gd name="adj3" fmla="val 16667"/>
            </a:avLst>
          </a:prstGeom>
          <a:solidFill>
            <a:srgbClr val="FFFFCC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置</a:t>
            </a:r>
            <a:r>
              <a:rPr kumimoji="1" lang="en-US" altLang="zh-CN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</a:p>
        </p:txBody>
      </p:sp>
      <p:sp>
        <p:nvSpPr>
          <p:cNvPr id="17" name="Line 18">
            <a:extLst>
              <a:ext uri="{FF2B5EF4-FFF2-40B4-BE49-F238E27FC236}">
                <a16:creationId xmlns:a16="http://schemas.microsoft.com/office/drawing/2014/main" id="{A3753AE6-9D4F-4EDE-9472-6E3950C3951C}"/>
              </a:ext>
            </a:extLst>
          </p:cNvPr>
          <p:cNvSpPr>
            <a:spLocks noChangeShapeType="1"/>
          </p:cNvSpPr>
          <p:nvPr/>
        </p:nvSpPr>
        <p:spPr bwMode="auto">
          <a:xfrm>
            <a:off x="5905484" y="1687677"/>
            <a:ext cx="0" cy="2190750"/>
          </a:xfrm>
          <a:prstGeom prst="line">
            <a:avLst/>
          </a:prstGeom>
          <a:noFill/>
          <a:ln w="28575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8" name="AutoShape 19">
            <a:extLst>
              <a:ext uri="{FF2B5EF4-FFF2-40B4-BE49-F238E27FC236}">
                <a16:creationId xmlns:a16="http://schemas.microsoft.com/office/drawing/2014/main" id="{68A77C93-C17E-4715-AE3C-060078D46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5159" y="4030827"/>
            <a:ext cx="762000" cy="381000"/>
          </a:xfrm>
          <a:prstGeom prst="wedgeRoundRectCallout">
            <a:avLst>
              <a:gd name="adj1" fmla="val -207500"/>
              <a:gd name="adj2" fmla="val -132083"/>
              <a:gd name="adj3" fmla="val 16667"/>
            </a:avLst>
          </a:prstGeom>
          <a:solidFill>
            <a:srgbClr val="FFFFCC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lIns="0" tIns="46800" rIns="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保持</a:t>
            </a:r>
          </a:p>
        </p:txBody>
      </p:sp>
      <p:sp>
        <p:nvSpPr>
          <p:cNvPr id="19" name="Line 20">
            <a:extLst>
              <a:ext uri="{FF2B5EF4-FFF2-40B4-BE49-F238E27FC236}">
                <a16:creationId xmlns:a16="http://schemas.microsoft.com/office/drawing/2014/main" id="{9BB4A20C-9967-4666-9924-7AE2492FB64F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7871" y="1668627"/>
            <a:ext cx="0" cy="3276600"/>
          </a:xfrm>
          <a:prstGeom prst="line">
            <a:avLst/>
          </a:prstGeom>
          <a:noFill/>
          <a:ln w="28575">
            <a:solidFill>
              <a:srgbClr val="00CC66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0" name="AutoShape 21">
            <a:extLst>
              <a:ext uri="{FF2B5EF4-FFF2-40B4-BE49-F238E27FC236}">
                <a16:creationId xmlns:a16="http://schemas.microsoft.com/office/drawing/2014/main" id="{FF72E0EF-6046-4E02-AD7D-D4B7B3D169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7534" y="2583027"/>
            <a:ext cx="762000" cy="381000"/>
          </a:xfrm>
          <a:prstGeom prst="wedgeRoundRectCallout">
            <a:avLst>
              <a:gd name="adj1" fmla="val -194583"/>
              <a:gd name="adj2" fmla="val 203750"/>
              <a:gd name="adj3" fmla="val 16667"/>
            </a:avLst>
          </a:prstGeom>
          <a:solidFill>
            <a:srgbClr val="FFFFCC"/>
          </a:solidFill>
          <a:ln w="28575">
            <a:solidFill>
              <a:srgbClr val="00CC66"/>
            </a:solidFill>
            <a:miter lim="800000"/>
            <a:headEnd/>
            <a:tailEnd/>
          </a:ln>
        </p:spPr>
        <p:txBody>
          <a:bodyPr lIns="0" tIns="46800" rIns="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置</a:t>
            </a:r>
            <a:r>
              <a:rPr kumimoji="1" lang="en-US" altLang="zh-CN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</a:t>
            </a:r>
          </a:p>
        </p:txBody>
      </p:sp>
      <p:sp>
        <p:nvSpPr>
          <p:cNvPr id="21" name="Text Box 22">
            <a:extLst>
              <a:ext uri="{FF2B5EF4-FFF2-40B4-BE49-F238E27FC236}">
                <a16:creationId xmlns:a16="http://schemas.microsoft.com/office/drawing/2014/main" id="{7D65CE3F-9780-440C-8F74-5D56F0AF7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7524" y="1544228"/>
            <a:ext cx="533400" cy="3972499"/>
          </a:xfrm>
          <a:prstGeom prst="rect">
            <a:avLst/>
          </a:prstGeom>
          <a:solidFill>
            <a:srgbClr val="FFFFCC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主触发器的状态变化</a:t>
            </a:r>
          </a:p>
        </p:txBody>
      </p:sp>
      <p:graphicFrame>
        <p:nvGraphicFramePr>
          <p:cNvPr id="22" name="Object 23">
            <a:extLst>
              <a:ext uri="{FF2B5EF4-FFF2-40B4-BE49-F238E27FC236}">
                <a16:creationId xmlns:a16="http://schemas.microsoft.com/office/drawing/2014/main" id="{4D3DE0B2-79C7-4335-8BB4-64CB35EE73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024832"/>
              </p:ext>
            </p:extLst>
          </p:nvPr>
        </p:nvGraphicFramePr>
        <p:xfrm>
          <a:off x="3052746" y="3756189"/>
          <a:ext cx="273050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96" name="公式" r:id="rId7" imgW="228600" imgH="228600" progId="Equation.3">
                  <p:embed/>
                </p:oleObj>
              </mc:Choice>
              <mc:Fallback>
                <p:oleObj name="公式" r:id="rId7" imgW="228600" imgH="228600" progId="Equation.3">
                  <p:embed/>
                  <p:pic>
                    <p:nvPicPr>
                      <p:cNvPr id="417815" name="Object 23">
                        <a:extLst>
                          <a:ext uri="{FF2B5EF4-FFF2-40B4-BE49-F238E27FC236}">
                            <a16:creationId xmlns:a16="http://schemas.microsoft.com/office/drawing/2014/main" id="{25CE3B12-5382-46BE-B1FC-E7D921414D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2746" y="3756189"/>
                        <a:ext cx="273050" cy="27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4">
            <a:extLst>
              <a:ext uri="{FF2B5EF4-FFF2-40B4-BE49-F238E27FC236}">
                <a16:creationId xmlns:a16="http://schemas.microsoft.com/office/drawing/2014/main" id="{90711135-6370-445F-8E05-05C9E9B7CE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096740"/>
              </p:ext>
            </p:extLst>
          </p:nvPr>
        </p:nvGraphicFramePr>
        <p:xfrm>
          <a:off x="3052746" y="4332452"/>
          <a:ext cx="273050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97" name="公式" r:id="rId9" imgW="228600" imgH="228600" progId="Equation.3">
                  <p:embed/>
                </p:oleObj>
              </mc:Choice>
              <mc:Fallback>
                <p:oleObj name="公式" r:id="rId9" imgW="228600" imgH="228600" progId="Equation.3">
                  <p:embed/>
                  <p:pic>
                    <p:nvPicPr>
                      <p:cNvPr id="417816" name="Object 24">
                        <a:extLst>
                          <a:ext uri="{FF2B5EF4-FFF2-40B4-BE49-F238E27FC236}">
                            <a16:creationId xmlns:a16="http://schemas.microsoft.com/office/drawing/2014/main" id="{CA413A58-96DD-49E2-A7B2-3209489008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2746" y="4332452"/>
                        <a:ext cx="273050" cy="27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885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8" grpId="0" animBg="1" autoUpdateAnimBg="0"/>
      <p:bldP spid="10" grpId="0" animBg="1" autoUpdateAnimBg="0"/>
      <p:bldP spid="12" grpId="0" animBg="1" autoUpdateAnimBg="0"/>
      <p:bldP spid="15" grpId="0" animBg="1" autoUpdateAnimBg="0"/>
      <p:bldP spid="16" grpId="0" animBg="1" autoUpdateAnimBg="0"/>
      <p:bldP spid="18" grpId="0" animBg="1" autoUpdateAnimBg="0"/>
      <p:bldP spid="20" grpId="0" animBg="1" autoUpdateAnimBg="0"/>
      <p:bldP spid="21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09D409D5-EB5D-44EA-8F55-1F0AC59570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0969194"/>
              </p:ext>
            </p:extLst>
          </p:nvPr>
        </p:nvGraphicFramePr>
        <p:xfrm>
          <a:off x="3175687" y="3626292"/>
          <a:ext cx="3562350" cy="1433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42" name="位图图像" r:id="rId3" imgW="2381582" imgH="1028844" progId="Paint.Picture">
                  <p:embed/>
                </p:oleObj>
              </mc:Choice>
              <mc:Fallback>
                <p:oleObj name="位图图像" r:id="rId3" imgW="2381582" imgH="1028844" progId="Paint.Picture">
                  <p:embed/>
                  <p:pic>
                    <p:nvPicPr>
                      <p:cNvPr id="418818" name="Object 2">
                        <a:extLst>
                          <a:ext uri="{FF2B5EF4-FFF2-40B4-BE49-F238E27FC236}">
                            <a16:creationId xmlns:a16="http://schemas.microsoft.com/office/drawing/2014/main" id="{BD4BEDF1-1745-4517-A2C9-18E275634C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687" y="3626292"/>
                        <a:ext cx="3562350" cy="1433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4">
            <a:extLst>
              <a:ext uri="{FF2B5EF4-FFF2-40B4-BE49-F238E27FC236}">
                <a16:creationId xmlns:a16="http://schemas.microsoft.com/office/drawing/2014/main" id="{ECBC9125-856F-4B16-B8AF-31CD28328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12" y="984692"/>
            <a:ext cx="8229600" cy="438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kumimoji="1" lang="en-US" altLang="zh-CN" sz="2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 defTabSz="91440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80000"/>
              <a:buFont typeface="Wingdings" panose="05000000000000000000" pitchFamily="2" charset="2"/>
              <a:buChar char="¨"/>
            </a:pPr>
            <a:endParaRPr kumimoji="1" lang="en-US" altLang="zh-CN" sz="2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 defTabSz="91440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80000"/>
              <a:buFont typeface="Wingdings" panose="05000000000000000000" pitchFamily="2" charset="2"/>
              <a:buChar char="¨"/>
            </a:pPr>
            <a:endParaRPr kumimoji="1" lang="en-US" altLang="zh-CN" sz="2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id="{9691A578-A014-4340-B024-B9AC0BF8D0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0196375"/>
              </p:ext>
            </p:extLst>
          </p:nvPr>
        </p:nvGraphicFramePr>
        <p:xfrm>
          <a:off x="3161400" y="2234054"/>
          <a:ext cx="3619500" cy="146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43" name="位图图像" r:id="rId5" imgW="2381582" imgH="1066667" progId="Paint.Picture">
                  <p:embed/>
                </p:oleObj>
              </mc:Choice>
              <mc:Fallback>
                <p:oleObj name="位图图像" r:id="rId5" imgW="2381582" imgH="1066667" progId="Paint.Picture">
                  <p:embed/>
                  <p:pic>
                    <p:nvPicPr>
                      <p:cNvPr id="13315" name="Object 5">
                        <a:extLst>
                          <a:ext uri="{FF2B5EF4-FFF2-40B4-BE49-F238E27FC236}">
                            <a16:creationId xmlns:a16="http://schemas.microsoft.com/office/drawing/2014/main" id="{49723FC0-9BC0-4C2C-952F-E65DE229D4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1400" y="2234054"/>
                        <a:ext cx="3619500" cy="146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6">
            <a:extLst>
              <a:ext uri="{FF2B5EF4-FFF2-40B4-BE49-F238E27FC236}">
                <a16:creationId xmlns:a16="http://schemas.microsoft.com/office/drawing/2014/main" id="{9D51E38E-B23F-4BA8-B43F-2B6800D348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8232959"/>
              </p:ext>
            </p:extLst>
          </p:nvPr>
        </p:nvGraphicFramePr>
        <p:xfrm>
          <a:off x="3094725" y="1416492"/>
          <a:ext cx="3657600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44" name="位图图像" r:id="rId7" imgW="2409524" imgH="581106" progId="Paint.Picture">
                  <p:embed/>
                </p:oleObj>
              </mc:Choice>
              <mc:Fallback>
                <p:oleObj name="位图图像" r:id="rId7" imgW="2409524" imgH="581106" progId="Paint.Picture">
                  <p:embed/>
                  <p:pic>
                    <p:nvPicPr>
                      <p:cNvPr id="13316" name="Object 6">
                        <a:extLst>
                          <a:ext uri="{FF2B5EF4-FFF2-40B4-BE49-F238E27FC236}">
                            <a16:creationId xmlns:a16="http://schemas.microsoft.com/office/drawing/2014/main" id="{BEF94C73-93ED-455C-9E30-785834F92A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4725" y="1416492"/>
                        <a:ext cx="3657600" cy="88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Line 7">
            <a:extLst>
              <a:ext uri="{FF2B5EF4-FFF2-40B4-BE49-F238E27FC236}">
                <a16:creationId xmlns:a16="http://schemas.microsoft.com/office/drawing/2014/main" id="{2D27B268-33A4-41B1-BAC5-640D3F36B74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71012" y="1416492"/>
            <a:ext cx="0" cy="38100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7" name="Line 8">
            <a:extLst>
              <a:ext uri="{FF2B5EF4-FFF2-40B4-BE49-F238E27FC236}">
                <a16:creationId xmlns:a16="http://schemas.microsoft.com/office/drawing/2014/main" id="{B6EDBA91-483C-4F19-9890-ADA50471B62A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2500" y="1416492"/>
            <a:ext cx="0" cy="38100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8" name="Line 9">
            <a:extLst>
              <a:ext uri="{FF2B5EF4-FFF2-40B4-BE49-F238E27FC236}">
                <a16:creationId xmlns:a16="http://schemas.microsoft.com/office/drawing/2014/main" id="{FA4AE0FB-905F-4A81-A262-FE9A4D81A6B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4462" y="1416492"/>
            <a:ext cx="0" cy="38100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9" name="Line 10">
            <a:extLst>
              <a:ext uri="{FF2B5EF4-FFF2-40B4-BE49-F238E27FC236}">
                <a16:creationId xmlns:a16="http://schemas.microsoft.com/office/drawing/2014/main" id="{F8A31759-F260-4DF5-8D0F-5E1B838ABA71}"/>
              </a:ext>
            </a:extLst>
          </p:cNvPr>
          <p:cNvSpPr>
            <a:spLocks noChangeShapeType="1"/>
          </p:cNvSpPr>
          <p:nvPr/>
        </p:nvSpPr>
        <p:spPr bwMode="auto">
          <a:xfrm>
            <a:off x="5275950" y="1416492"/>
            <a:ext cx="0" cy="38100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234467E5-E20F-46E0-87AF-6FDC0BB818C8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3150" y="1416492"/>
            <a:ext cx="0" cy="38100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11" name="Line 12">
            <a:extLst>
              <a:ext uri="{FF2B5EF4-FFF2-40B4-BE49-F238E27FC236}">
                <a16:creationId xmlns:a16="http://schemas.microsoft.com/office/drawing/2014/main" id="{3A7C60C7-0830-42A2-9D1D-4DF177709EB7}"/>
              </a:ext>
            </a:extLst>
          </p:cNvPr>
          <p:cNvSpPr>
            <a:spLocks noChangeShapeType="1"/>
          </p:cNvSpPr>
          <p:nvPr/>
        </p:nvSpPr>
        <p:spPr bwMode="auto">
          <a:xfrm>
            <a:off x="6218925" y="1478404"/>
            <a:ext cx="0" cy="38100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12" name="AutoShape 13">
            <a:extLst>
              <a:ext uri="{FF2B5EF4-FFF2-40B4-BE49-F238E27FC236}">
                <a16:creationId xmlns:a16="http://schemas.microsoft.com/office/drawing/2014/main" id="{00C2E089-204D-43E1-BB87-9B8645CC5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1350" y="5378892"/>
            <a:ext cx="762000" cy="381000"/>
          </a:xfrm>
          <a:prstGeom prst="wedgeRoundRectCallout">
            <a:avLst>
              <a:gd name="adj1" fmla="val 83750"/>
              <a:gd name="adj2" fmla="val -127083"/>
              <a:gd name="adj3" fmla="val 16667"/>
            </a:avLst>
          </a:prstGeom>
          <a:solidFill>
            <a:srgbClr val="FFFFCC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置</a:t>
            </a:r>
            <a:r>
              <a:rPr kumimoji="1" lang="en-US" altLang="zh-CN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</a:p>
        </p:txBody>
      </p:sp>
      <p:sp>
        <p:nvSpPr>
          <p:cNvPr id="13" name="AutoShape 14">
            <a:extLst>
              <a:ext uri="{FF2B5EF4-FFF2-40B4-BE49-F238E27FC236}">
                <a16:creationId xmlns:a16="http://schemas.microsoft.com/office/drawing/2014/main" id="{C5979CBB-F008-4DA2-BD76-D1EA2351A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7650" y="5378892"/>
            <a:ext cx="762000" cy="381000"/>
          </a:xfrm>
          <a:prstGeom prst="wedgeRoundRectCallout">
            <a:avLst>
              <a:gd name="adj1" fmla="val 39167"/>
              <a:gd name="adj2" fmla="val -144167"/>
              <a:gd name="adj3" fmla="val 16667"/>
            </a:avLst>
          </a:prstGeom>
          <a:solidFill>
            <a:srgbClr val="FFFFCC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0" tIns="46800" rIns="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置</a:t>
            </a:r>
            <a:r>
              <a:rPr kumimoji="1" lang="en-US" altLang="zh-CN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</a:t>
            </a:r>
          </a:p>
        </p:txBody>
      </p:sp>
      <p:sp>
        <p:nvSpPr>
          <p:cNvPr id="14" name="AutoShape 15">
            <a:extLst>
              <a:ext uri="{FF2B5EF4-FFF2-40B4-BE49-F238E27FC236}">
                <a16:creationId xmlns:a16="http://schemas.microsoft.com/office/drawing/2014/main" id="{3A4596C8-37F0-4B8E-8930-4BDAE8795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3950" y="5378892"/>
            <a:ext cx="762000" cy="381000"/>
          </a:xfrm>
          <a:prstGeom prst="wedgeRoundRectCallout">
            <a:avLst>
              <a:gd name="adj1" fmla="val -12292"/>
              <a:gd name="adj2" fmla="val -132083"/>
              <a:gd name="adj3" fmla="val 16667"/>
            </a:avLst>
          </a:prstGeom>
          <a:solidFill>
            <a:srgbClr val="FFFFCC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置</a:t>
            </a:r>
            <a:r>
              <a:rPr kumimoji="1" lang="en-US" altLang="zh-CN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</a:p>
        </p:txBody>
      </p:sp>
      <p:sp>
        <p:nvSpPr>
          <p:cNvPr id="15" name="AutoShape 16">
            <a:extLst>
              <a:ext uri="{FF2B5EF4-FFF2-40B4-BE49-F238E27FC236}">
                <a16:creationId xmlns:a16="http://schemas.microsoft.com/office/drawing/2014/main" id="{4307C119-B121-4023-A9C7-2D814150F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2150" y="5378892"/>
            <a:ext cx="762000" cy="381000"/>
          </a:xfrm>
          <a:prstGeom prst="wedgeRoundRectCallout">
            <a:avLst>
              <a:gd name="adj1" fmla="val -54792"/>
              <a:gd name="adj2" fmla="val -119167"/>
              <a:gd name="adj3" fmla="val 16667"/>
            </a:avLst>
          </a:prstGeom>
          <a:solidFill>
            <a:srgbClr val="FFFFCC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置</a:t>
            </a:r>
            <a:r>
              <a:rPr kumimoji="1" lang="en-US" altLang="zh-CN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</a:p>
        </p:txBody>
      </p:sp>
      <p:sp>
        <p:nvSpPr>
          <p:cNvPr id="16" name="AutoShape 17">
            <a:extLst>
              <a:ext uri="{FF2B5EF4-FFF2-40B4-BE49-F238E27FC236}">
                <a16:creationId xmlns:a16="http://schemas.microsoft.com/office/drawing/2014/main" id="{6D5624DA-D275-4EDA-BBA2-4D99610100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0350" y="5378892"/>
            <a:ext cx="762000" cy="381000"/>
          </a:xfrm>
          <a:prstGeom prst="wedgeRoundRectCallout">
            <a:avLst>
              <a:gd name="adj1" fmla="val -108125"/>
              <a:gd name="adj2" fmla="val -123333"/>
              <a:gd name="adj3" fmla="val 16667"/>
            </a:avLst>
          </a:prstGeom>
          <a:solidFill>
            <a:srgbClr val="FFFFCC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0" tIns="46800" rIns="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置</a:t>
            </a:r>
            <a:r>
              <a:rPr kumimoji="1" lang="en-US" altLang="zh-CN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</a:t>
            </a:r>
          </a:p>
        </p:txBody>
      </p:sp>
      <p:sp>
        <p:nvSpPr>
          <p:cNvPr id="17" name="AutoShape 18">
            <a:extLst>
              <a:ext uri="{FF2B5EF4-FFF2-40B4-BE49-F238E27FC236}">
                <a16:creationId xmlns:a16="http://schemas.microsoft.com/office/drawing/2014/main" id="{97BDEEE6-424A-405C-A705-6E3FC1C25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7125" y="5378892"/>
            <a:ext cx="762000" cy="381000"/>
          </a:xfrm>
          <a:prstGeom prst="wedgeRoundRectCallout">
            <a:avLst>
              <a:gd name="adj1" fmla="val -154167"/>
              <a:gd name="adj2" fmla="val -108750"/>
              <a:gd name="adj3" fmla="val 16667"/>
            </a:avLst>
          </a:prstGeom>
          <a:solidFill>
            <a:srgbClr val="FFFFCC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0" tIns="46800" rIns="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置</a:t>
            </a:r>
            <a:r>
              <a:rPr kumimoji="1" lang="en-US" altLang="zh-CN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</a:t>
            </a:r>
          </a:p>
        </p:txBody>
      </p:sp>
      <p:sp>
        <p:nvSpPr>
          <p:cNvPr id="18" name="Text Box 19">
            <a:extLst>
              <a:ext uri="{FF2B5EF4-FFF2-40B4-BE49-F238E27FC236}">
                <a16:creationId xmlns:a16="http://schemas.microsoft.com/office/drawing/2014/main" id="{40A90C28-6485-4B3A-BA16-3144FDA75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694" y="1596893"/>
            <a:ext cx="533400" cy="3972499"/>
          </a:xfrm>
          <a:prstGeom prst="rect">
            <a:avLst/>
          </a:prstGeom>
          <a:solidFill>
            <a:srgbClr val="FFFFCC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从触发器的状态变化</a:t>
            </a:r>
          </a:p>
        </p:txBody>
      </p:sp>
      <p:graphicFrame>
        <p:nvGraphicFramePr>
          <p:cNvPr id="19" name="Object 20">
            <a:extLst>
              <a:ext uri="{FF2B5EF4-FFF2-40B4-BE49-F238E27FC236}">
                <a16:creationId xmlns:a16="http://schemas.microsoft.com/office/drawing/2014/main" id="{1FB27589-A04E-42AC-A60D-FB56C6102E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1663524"/>
              </p:ext>
            </p:extLst>
          </p:nvPr>
        </p:nvGraphicFramePr>
        <p:xfrm>
          <a:off x="3066150" y="2281679"/>
          <a:ext cx="273050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45" name="公式" r:id="rId9" imgW="228600" imgH="228600" progId="Equation.3">
                  <p:embed/>
                </p:oleObj>
              </mc:Choice>
              <mc:Fallback>
                <p:oleObj name="公式" r:id="rId9" imgW="228600" imgH="228600" progId="Equation.3">
                  <p:embed/>
                  <p:pic>
                    <p:nvPicPr>
                      <p:cNvPr id="13317" name="Object 20">
                        <a:extLst>
                          <a:ext uri="{FF2B5EF4-FFF2-40B4-BE49-F238E27FC236}">
                            <a16:creationId xmlns:a16="http://schemas.microsoft.com/office/drawing/2014/main" id="{94C376E2-CA19-4782-9445-BA938127D7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6150" y="2281679"/>
                        <a:ext cx="273050" cy="27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21">
            <a:extLst>
              <a:ext uri="{FF2B5EF4-FFF2-40B4-BE49-F238E27FC236}">
                <a16:creationId xmlns:a16="http://schemas.microsoft.com/office/drawing/2014/main" id="{9D4A1A84-5CC5-45BE-98C8-CD1E4C4D2D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8520829"/>
              </p:ext>
            </p:extLst>
          </p:nvPr>
        </p:nvGraphicFramePr>
        <p:xfrm>
          <a:off x="3066150" y="3000817"/>
          <a:ext cx="273050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46" name="公式" r:id="rId11" imgW="228600" imgH="228600" progId="Equation.3">
                  <p:embed/>
                </p:oleObj>
              </mc:Choice>
              <mc:Fallback>
                <p:oleObj name="公式" r:id="rId11" imgW="228600" imgH="228600" progId="Equation.3">
                  <p:embed/>
                  <p:pic>
                    <p:nvPicPr>
                      <p:cNvPr id="13318" name="Object 21">
                        <a:extLst>
                          <a:ext uri="{FF2B5EF4-FFF2-40B4-BE49-F238E27FC236}">
                            <a16:creationId xmlns:a16="http://schemas.microsoft.com/office/drawing/2014/main" id="{E8B596BF-CC17-49E0-955D-B7686CF8E0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6150" y="3000817"/>
                        <a:ext cx="273050" cy="27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2">
            <a:extLst>
              <a:ext uri="{FF2B5EF4-FFF2-40B4-BE49-F238E27FC236}">
                <a16:creationId xmlns:a16="http://schemas.microsoft.com/office/drawing/2014/main" id="{2A9E8FD5-5AE6-487A-8EFE-4D296BA9FB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3569354"/>
              </p:ext>
            </p:extLst>
          </p:nvPr>
        </p:nvGraphicFramePr>
        <p:xfrm>
          <a:off x="3137587" y="4442267"/>
          <a:ext cx="227013" cy="242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47" name="公式" r:id="rId13" imgW="190440" imgH="203040" progId="Equation.3">
                  <p:embed/>
                </p:oleObj>
              </mc:Choice>
              <mc:Fallback>
                <p:oleObj name="公式" r:id="rId13" imgW="190440" imgH="203040" progId="Equation.3">
                  <p:embed/>
                  <p:pic>
                    <p:nvPicPr>
                      <p:cNvPr id="418838" name="Object 22">
                        <a:extLst>
                          <a:ext uri="{FF2B5EF4-FFF2-40B4-BE49-F238E27FC236}">
                            <a16:creationId xmlns:a16="http://schemas.microsoft.com/office/drawing/2014/main" id="{0B04E5EC-CE5D-42B4-810D-FF34990AB5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7587" y="4442267"/>
                        <a:ext cx="227013" cy="242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4101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 autoUpdateAnimBg="0"/>
      <p:bldP spid="13" grpId="0" animBg="1" autoUpdateAnimBg="0"/>
      <p:bldP spid="14" grpId="0" animBg="1" autoUpdateAnimBg="0"/>
      <p:bldP spid="15" grpId="0" animBg="1" autoUpdateAnimBg="0"/>
      <p:bldP spid="16" grpId="0" animBg="1" autoUpdateAnimBg="0"/>
      <p:bldP spid="17" grpId="0" animBg="1" autoUpdateAnimBg="0"/>
      <p:bldP spid="18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>
            <a:extLst>
              <a:ext uri="{FF2B5EF4-FFF2-40B4-BE49-F238E27FC236}">
                <a16:creationId xmlns:a16="http://schemas.microsoft.com/office/drawing/2014/main" id="{4470F1F1-8201-437D-A385-172918F03EEB}"/>
              </a:ext>
            </a:extLst>
          </p:cNvPr>
          <p:cNvSpPr/>
          <p:nvPr/>
        </p:nvSpPr>
        <p:spPr>
          <a:xfrm>
            <a:off x="602393" y="576820"/>
            <a:ext cx="2698175" cy="483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zh-CN" altLang="en-US" sz="2800" b="1" kern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组合电路内容：</a:t>
            </a:r>
            <a:endParaRPr kumimoji="1" lang="en-US" altLang="zh-CN" sz="2800" b="1" kern="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4" name="Rectangle 2">
            <a:extLst>
              <a:ext uri="{FF2B5EF4-FFF2-40B4-BE49-F238E27FC236}">
                <a16:creationId xmlns:a16="http://schemas.microsoft.com/office/drawing/2014/main" id="{ECFCD44F-9243-4D90-8882-B0E1AF7948A6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72455" y="1705231"/>
            <a:ext cx="4232791" cy="60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500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marR="0" lvl="0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zh-CN" altLang="en-US" sz="2800" b="1" kern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组合逻辑电路的特点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806C8926-98D1-4A1B-AA4B-3AE4D6977F0A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72455" y="2611734"/>
            <a:ext cx="5911529" cy="60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500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marR="0" lvl="0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zh-CN" altLang="en-US" sz="2800" b="1" kern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组合逻辑电路的分析与设计方法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9FEA31C3-A5E2-4EFF-A93B-0CBF21C65B78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72455" y="3641931"/>
            <a:ext cx="5911529" cy="60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500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marR="0" lvl="0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zh-CN" altLang="en-US" sz="2800" b="1" kern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常见的组合电路模块的使用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7" name="Rectangle 2">
            <a:extLst>
              <a:ext uri="{FF2B5EF4-FFF2-40B4-BE49-F238E27FC236}">
                <a16:creationId xmlns:a16="http://schemas.microsoft.com/office/drawing/2014/main" id="{CCC710C2-CE2F-4B23-81AF-4120CAD51183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72454" y="4672128"/>
            <a:ext cx="5911529" cy="60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500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marR="0" lvl="0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zh-CN" altLang="en-US" sz="2800" b="1" kern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组合逻辑电路中的竞争冒险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E6DE8833-BF44-4140-892B-B7B54EEE7864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6278899" y="1613636"/>
            <a:ext cx="1988407" cy="60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500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marR="0" lvl="0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zh-CN" altLang="en-US" sz="2800" b="1" kern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编码器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9" name="Rectangle 2">
            <a:extLst>
              <a:ext uri="{FF2B5EF4-FFF2-40B4-BE49-F238E27FC236}">
                <a16:creationId xmlns:a16="http://schemas.microsoft.com/office/drawing/2014/main" id="{A9B62172-DB8E-4190-A048-FB20104244DF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6278898" y="2407059"/>
            <a:ext cx="1988407" cy="60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500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marR="0" lvl="0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zh-CN" altLang="en-US" sz="2800" b="1" kern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译码器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0" name="Rectangle 2">
            <a:extLst>
              <a:ext uri="{FF2B5EF4-FFF2-40B4-BE49-F238E27FC236}">
                <a16:creationId xmlns:a16="http://schemas.microsoft.com/office/drawing/2014/main" id="{0F6534AD-55A5-4F41-8530-514B61E2B8B5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6278897" y="3216070"/>
            <a:ext cx="2789688" cy="60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500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marR="0" lvl="0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zh-CN" altLang="en-US" sz="2800" b="1" kern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数据选择器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1" name="Rectangle 2">
            <a:extLst>
              <a:ext uri="{FF2B5EF4-FFF2-40B4-BE49-F238E27FC236}">
                <a16:creationId xmlns:a16="http://schemas.microsoft.com/office/drawing/2014/main" id="{A1688B55-9F4A-43A3-9568-AB25AC85D809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6278898" y="4067792"/>
            <a:ext cx="1988407" cy="60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500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marR="0" lvl="0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zh-CN" altLang="en-US" sz="2800" b="1" kern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加法器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1BCEF9EA-FF14-4B78-BA71-553A4A3D8AB1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6278897" y="4919514"/>
            <a:ext cx="2789688" cy="60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500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09600" marR="0" lvl="0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66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zh-CN" altLang="en-US" sz="2800" b="1" kern="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数值比较器</a:t>
            </a:r>
            <a:endParaRPr kumimoji="0" lang="zh-CN" alt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254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14:flythrough/>
      </p:transition>
    </mc:Choice>
    <mc:Fallback xmlns:p15="http://schemas.microsoft.com/office/powerpoint/2012/main"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6">
            <a:extLst>
              <a:ext uri="{FF2B5EF4-FFF2-40B4-BE49-F238E27FC236}">
                <a16:creationId xmlns:a16="http://schemas.microsoft.com/office/drawing/2014/main" id="{434B80C4-A42F-4DBC-BA87-4411BDEC4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381" y="215684"/>
            <a:ext cx="30413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主从</a:t>
            </a:r>
            <a:r>
              <a:rPr kumimoji="1"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JK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触发器</a:t>
            </a:r>
            <a:endParaRPr kumimoji="1"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7" name="Text Box 20">
            <a:extLst>
              <a:ext uri="{FF2B5EF4-FFF2-40B4-BE49-F238E27FC236}">
                <a16:creationId xmlns:a16="http://schemas.microsoft.com/office/drawing/2014/main" id="{7E3C8E31-A360-4673-BF7E-5FD388821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401" y="738904"/>
            <a:ext cx="875823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为使主从</a:t>
            </a:r>
            <a:r>
              <a:rPr kumimoji="1"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触发器在</a:t>
            </a:r>
            <a:r>
              <a:rPr kumimoji="1"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kumimoji="1" lang="zh-CN" altLang="en-US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kumimoji="1"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kumimoji="1" lang="zh-CN" altLang="en-US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kumimoji="1"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时也有确定的状态，将输出端 </a:t>
            </a:r>
            <a:r>
              <a:rPr kumimoji="1"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kumimoji="1" lang="en-US" altLang="zh-CN" sz="2800" b="1" i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和 </a:t>
            </a:r>
            <a:r>
              <a:rPr kumimoji="1"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kumimoji="1"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反馈到输入端，得到主从</a:t>
            </a:r>
            <a:r>
              <a:rPr kumimoji="1"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JK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触发器。</a:t>
            </a:r>
          </a:p>
        </p:txBody>
      </p:sp>
      <p:grpSp>
        <p:nvGrpSpPr>
          <p:cNvPr id="18" name="Group 52">
            <a:extLst>
              <a:ext uri="{FF2B5EF4-FFF2-40B4-BE49-F238E27FC236}">
                <a16:creationId xmlns:a16="http://schemas.microsoft.com/office/drawing/2014/main" id="{EF118D7E-5166-457A-AE9B-2B55748C8D0B}"/>
              </a:ext>
            </a:extLst>
          </p:cNvPr>
          <p:cNvGrpSpPr>
            <a:grpSpLocks/>
          </p:cNvGrpSpPr>
          <p:nvPr/>
        </p:nvGrpSpPr>
        <p:grpSpPr bwMode="auto">
          <a:xfrm>
            <a:off x="606654" y="4668448"/>
            <a:ext cx="4824413" cy="1879600"/>
            <a:chOff x="204" y="2840"/>
            <a:chExt cx="3039" cy="1184"/>
          </a:xfrm>
        </p:grpSpPr>
        <p:sp>
          <p:nvSpPr>
            <p:cNvPr id="19" name="Text Box 27">
              <a:extLst>
                <a:ext uri="{FF2B5EF4-FFF2-40B4-BE49-F238E27FC236}">
                  <a16:creationId xmlns:a16="http://schemas.microsoft.com/office/drawing/2014/main" id="{A6EEC2D5-DB0A-481E-9375-53E2112AFF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" y="2931"/>
              <a:ext cx="63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          J</a:t>
              </a:r>
            </a:p>
          </p:txBody>
        </p:sp>
        <p:sp>
          <p:nvSpPr>
            <p:cNvPr id="20" name="Text Box 28">
              <a:extLst>
                <a:ext uri="{FF2B5EF4-FFF2-40B4-BE49-F238E27FC236}">
                  <a16:creationId xmlns:a16="http://schemas.microsoft.com/office/drawing/2014/main" id="{B7BEA336-83CA-4DFF-A8A5-B9857F8687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" y="3339"/>
              <a:ext cx="63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        K</a:t>
              </a:r>
            </a:p>
          </p:txBody>
        </p:sp>
        <p:sp>
          <p:nvSpPr>
            <p:cNvPr id="21" name="Text Box 32">
              <a:extLst>
                <a:ext uri="{FF2B5EF4-FFF2-40B4-BE49-F238E27FC236}">
                  <a16:creationId xmlns:a16="http://schemas.microsoft.com/office/drawing/2014/main" id="{3DAFBD43-153C-4697-8208-556D341FA2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3339"/>
              <a:ext cx="36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Q’</a:t>
              </a:r>
            </a:p>
          </p:txBody>
        </p:sp>
        <p:sp>
          <p:nvSpPr>
            <p:cNvPr id="22" name="Rectangle 9">
              <a:extLst>
                <a:ext uri="{FF2B5EF4-FFF2-40B4-BE49-F238E27FC236}">
                  <a16:creationId xmlns:a16="http://schemas.microsoft.com/office/drawing/2014/main" id="{1DCD8F66-E8B4-4B7B-877E-799D9BCCC8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3022"/>
              <a:ext cx="408" cy="635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主</a:t>
              </a:r>
            </a:p>
          </p:txBody>
        </p:sp>
        <p:sp>
          <p:nvSpPr>
            <p:cNvPr id="23" name="Rectangle 10">
              <a:extLst>
                <a:ext uri="{FF2B5EF4-FFF2-40B4-BE49-F238E27FC236}">
                  <a16:creationId xmlns:a16="http://schemas.microsoft.com/office/drawing/2014/main" id="{F0B2F8A7-C2AC-4D18-B2D2-972B79F38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1" y="3022"/>
              <a:ext cx="408" cy="635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从</a:t>
              </a:r>
            </a:p>
          </p:txBody>
        </p:sp>
        <p:sp>
          <p:nvSpPr>
            <p:cNvPr id="24" name="Line 11">
              <a:extLst>
                <a:ext uri="{FF2B5EF4-FFF2-40B4-BE49-F238E27FC236}">
                  <a16:creationId xmlns:a16="http://schemas.microsoft.com/office/drawing/2014/main" id="{E009594E-7AE8-4DC6-B36C-C07CD0E50E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9" y="3113"/>
              <a:ext cx="3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5" name="Line 12">
              <a:extLst>
                <a:ext uri="{FF2B5EF4-FFF2-40B4-BE49-F238E27FC236}">
                  <a16:creationId xmlns:a16="http://schemas.microsoft.com/office/drawing/2014/main" id="{83C811F1-C356-4DBD-9BC9-4A776C1F4A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9" y="3521"/>
              <a:ext cx="3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6" name="Line 13">
              <a:extLst>
                <a:ext uri="{FF2B5EF4-FFF2-40B4-BE49-F238E27FC236}">
                  <a16:creationId xmlns:a16="http://schemas.microsoft.com/office/drawing/2014/main" id="{903B1A2A-24E4-476D-B86A-392A3D8C93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7" y="3158"/>
              <a:ext cx="4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7" name="Line 14">
              <a:extLst>
                <a:ext uri="{FF2B5EF4-FFF2-40B4-BE49-F238E27FC236}">
                  <a16:creationId xmlns:a16="http://schemas.microsoft.com/office/drawing/2014/main" id="{90BC85DA-61D1-4CE3-A3C0-3D2FD751D5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7" y="3521"/>
              <a:ext cx="4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8" name="Line 15">
              <a:extLst>
                <a:ext uri="{FF2B5EF4-FFF2-40B4-BE49-F238E27FC236}">
                  <a16:creationId xmlns:a16="http://schemas.microsoft.com/office/drawing/2014/main" id="{E7FEABDE-1BDD-4323-8795-CA56DA7FB8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3521"/>
              <a:ext cx="18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9" name="Line 16">
              <a:extLst>
                <a:ext uri="{FF2B5EF4-FFF2-40B4-BE49-F238E27FC236}">
                  <a16:creationId xmlns:a16="http://schemas.microsoft.com/office/drawing/2014/main" id="{5D6263FE-060A-438C-9C0B-26E0DE547A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71" y="2840"/>
              <a:ext cx="0" cy="6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0" name="Line 17">
              <a:extLst>
                <a:ext uri="{FF2B5EF4-FFF2-40B4-BE49-F238E27FC236}">
                  <a16:creationId xmlns:a16="http://schemas.microsoft.com/office/drawing/2014/main" id="{10B76BE8-D813-43B1-90BD-9656240A73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29" y="2840"/>
              <a:ext cx="15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1" name="Line 18">
              <a:extLst>
                <a:ext uri="{FF2B5EF4-FFF2-40B4-BE49-F238E27FC236}">
                  <a16:creationId xmlns:a16="http://schemas.microsoft.com/office/drawing/2014/main" id="{D80E78DA-B1B9-4307-9689-1937CD35F0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9" y="2840"/>
              <a:ext cx="0" cy="2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2" name="Line 19">
              <a:extLst>
                <a:ext uri="{FF2B5EF4-FFF2-40B4-BE49-F238E27FC236}">
                  <a16:creationId xmlns:a16="http://schemas.microsoft.com/office/drawing/2014/main" id="{DA92F9C5-2494-4F1A-996C-76EEE45011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3113"/>
              <a:ext cx="2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3" name="Line 20">
              <a:extLst>
                <a:ext uri="{FF2B5EF4-FFF2-40B4-BE49-F238E27FC236}">
                  <a16:creationId xmlns:a16="http://schemas.microsoft.com/office/drawing/2014/main" id="{39C6904E-90FF-4873-A091-2835820C63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3113"/>
              <a:ext cx="0" cy="6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4" name="Line 21">
              <a:extLst>
                <a:ext uri="{FF2B5EF4-FFF2-40B4-BE49-F238E27FC236}">
                  <a16:creationId xmlns:a16="http://schemas.microsoft.com/office/drawing/2014/main" id="{7A04488C-6DC1-4B0B-A042-70D81D86B6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29" y="3748"/>
              <a:ext cx="16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5" name="Line 22">
              <a:extLst>
                <a:ext uri="{FF2B5EF4-FFF2-40B4-BE49-F238E27FC236}">
                  <a16:creationId xmlns:a16="http://schemas.microsoft.com/office/drawing/2014/main" id="{8EBF1E8A-19DB-4821-A195-FEC1FDE950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9" y="3113"/>
              <a:ext cx="18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6" name="Line 23">
              <a:extLst>
                <a:ext uri="{FF2B5EF4-FFF2-40B4-BE49-F238E27FC236}">
                  <a16:creationId xmlns:a16="http://schemas.microsoft.com/office/drawing/2014/main" id="{450FAB4E-713D-45E8-A07D-B3CEBD5D74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9" y="3566"/>
              <a:ext cx="0" cy="1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7" name="Line 24">
              <a:extLst>
                <a:ext uri="{FF2B5EF4-FFF2-40B4-BE49-F238E27FC236}">
                  <a16:creationId xmlns:a16="http://schemas.microsoft.com/office/drawing/2014/main" id="{D44D1540-3940-424E-802C-1A5527D996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9" y="3566"/>
              <a:ext cx="18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8" name="Rectangle 25">
              <a:extLst>
                <a:ext uri="{FF2B5EF4-FFF2-40B4-BE49-F238E27FC236}">
                  <a16:creationId xmlns:a16="http://schemas.microsoft.com/office/drawing/2014/main" id="{4E33EF3F-F965-4C1B-A8A0-9EB2FA1097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3022"/>
              <a:ext cx="91" cy="227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S</a:t>
              </a:r>
            </a:p>
          </p:txBody>
        </p:sp>
        <p:sp>
          <p:nvSpPr>
            <p:cNvPr id="39" name="Rectangle 26">
              <a:extLst>
                <a:ext uri="{FF2B5EF4-FFF2-40B4-BE49-F238E27FC236}">
                  <a16:creationId xmlns:a16="http://schemas.microsoft.com/office/drawing/2014/main" id="{5CB21E4E-7D79-4A14-9D4A-D390081281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3430"/>
              <a:ext cx="91" cy="227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R</a:t>
              </a:r>
            </a:p>
          </p:txBody>
        </p:sp>
        <p:sp>
          <p:nvSpPr>
            <p:cNvPr id="40" name="Line 29">
              <a:extLst>
                <a:ext uri="{FF2B5EF4-FFF2-40B4-BE49-F238E27FC236}">
                  <a16:creationId xmlns:a16="http://schemas.microsoft.com/office/drawing/2014/main" id="{41DD7E90-6C33-4475-8E20-CB053EBBF0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3113"/>
              <a:ext cx="36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1" name="Line 30">
              <a:extLst>
                <a:ext uri="{FF2B5EF4-FFF2-40B4-BE49-F238E27FC236}">
                  <a16:creationId xmlns:a16="http://schemas.microsoft.com/office/drawing/2014/main" id="{A9BD8978-ED96-46FD-8B41-80EC098170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1" y="3521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2" name="Text Box 31">
              <a:extLst>
                <a:ext uri="{FF2B5EF4-FFF2-40B4-BE49-F238E27FC236}">
                  <a16:creationId xmlns:a16="http://schemas.microsoft.com/office/drawing/2014/main" id="{2FC407D1-1630-4199-92A3-E41DD22418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4" y="2927"/>
              <a:ext cx="18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Q</a:t>
              </a:r>
            </a:p>
          </p:txBody>
        </p:sp>
        <p:sp>
          <p:nvSpPr>
            <p:cNvPr id="43" name="Text Box 34">
              <a:extLst>
                <a:ext uri="{FF2B5EF4-FFF2-40B4-BE49-F238E27FC236}">
                  <a16:creationId xmlns:a16="http://schemas.microsoft.com/office/drawing/2014/main" id="{4A43EFA9-EA2B-4A17-BBA1-5F576D271B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4" y="2886"/>
              <a:ext cx="31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Q</a:t>
              </a:r>
            </a:p>
          </p:txBody>
        </p:sp>
        <p:sp>
          <p:nvSpPr>
            <p:cNvPr id="44" name="Text Box 35">
              <a:extLst>
                <a:ext uri="{FF2B5EF4-FFF2-40B4-BE49-F238E27FC236}">
                  <a16:creationId xmlns:a16="http://schemas.microsoft.com/office/drawing/2014/main" id="{9D66ADE5-8CEF-44D7-BD24-78FB12F4B7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4" y="3335"/>
              <a:ext cx="31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Q’</a:t>
              </a:r>
            </a:p>
          </p:txBody>
        </p:sp>
        <p:sp>
          <p:nvSpPr>
            <p:cNvPr id="45" name="Oval 37">
              <a:extLst>
                <a:ext uri="{FF2B5EF4-FFF2-40B4-BE49-F238E27FC236}">
                  <a16:creationId xmlns:a16="http://schemas.microsoft.com/office/drawing/2014/main" id="{1C6238EC-7A65-4416-AF95-80E8D2A415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3" y="3494"/>
              <a:ext cx="45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6" name="Oval 38">
              <a:extLst>
                <a:ext uri="{FF2B5EF4-FFF2-40B4-BE49-F238E27FC236}">
                  <a16:creationId xmlns:a16="http://schemas.microsoft.com/office/drawing/2014/main" id="{A2796992-45C2-4F2E-A881-2A421919FE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3104"/>
              <a:ext cx="45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7" name="Line 39">
              <a:extLst>
                <a:ext uri="{FF2B5EF4-FFF2-40B4-BE49-F238E27FC236}">
                  <a16:creationId xmlns:a16="http://schemas.microsoft.com/office/drawing/2014/main" id="{768D2622-8D5E-451C-BC95-11C2867228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3974"/>
              <a:ext cx="158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8" name="Line 40">
              <a:extLst>
                <a:ext uri="{FF2B5EF4-FFF2-40B4-BE49-F238E27FC236}">
                  <a16:creationId xmlns:a16="http://schemas.microsoft.com/office/drawing/2014/main" id="{B0B72638-0E61-4BFC-ABFE-FF454B001D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92" y="3657"/>
              <a:ext cx="0" cy="3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9" name="Line 41">
              <a:extLst>
                <a:ext uri="{FF2B5EF4-FFF2-40B4-BE49-F238E27FC236}">
                  <a16:creationId xmlns:a16="http://schemas.microsoft.com/office/drawing/2014/main" id="{2BC1D702-90B2-4206-B777-EC3D04BA2A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63" y="3702"/>
              <a:ext cx="0" cy="2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0" name="Oval 42">
              <a:extLst>
                <a:ext uri="{FF2B5EF4-FFF2-40B4-BE49-F238E27FC236}">
                  <a16:creationId xmlns:a16="http://schemas.microsoft.com/office/drawing/2014/main" id="{3E203CC3-0748-4CD4-9597-B3492400A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6" y="3657"/>
              <a:ext cx="45" cy="45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1" name="Text Box 43">
              <a:extLst>
                <a:ext uri="{FF2B5EF4-FFF2-40B4-BE49-F238E27FC236}">
                  <a16:creationId xmlns:a16="http://schemas.microsoft.com/office/drawing/2014/main" id="{495AF4F5-161C-4257-ABD0-AEA00FD855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" y="3793"/>
              <a:ext cx="49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CLK</a:t>
              </a:r>
            </a:p>
          </p:txBody>
        </p:sp>
      </p:grpSp>
      <p:grpSp>
        <p:nvGrpSpPr>
          <p:cNvPr id="52" name="Group 49">
            <a:extLst>
              <a:ext uri="{FF2B5EF4-FFF2-40B4-BE49-F238E27FC236}">
                <a16:creationId xmlns:a16="http://schemas.microsoft.com/office/drawing/2014/main" id="{7AA809D0-2114-4717-991A-CBF3F86DAAA0}"/>
              </a:ext>
            </a:extLst>
          </p:cNvPr>
          <p:cNvGrpSpPr>
            <a:grpSpLocks/>
          </p:cNvGrpSpPr>
          <p:nvPr/>
        </p:nvGrpSpPr>
        <p:grpSpPr bwMode="auto">
          <a:xfrm>
            <a:off x="533629" y="1860161"/>
            <a:ext cx="5184775" cy="2643187"/>
            <a:chOff x="158" y="1071"/>
            <a:chExt cx="3266" cy="1665"/>
          </a:xfrm>
        </p:grpSpPr>
        <p:pic>
          <p:nvPicPr>
            <p:cNvPr id="53" name="Picture 45" descr="5-4-3a">
              <a:extLst>
                <a:ext uri="{FF2B5EF4-FFF2-40B4-BE49-F238E27FC236}">
                  <a16:creationId xmlns:a16="http://schemas.microsoft.com/office/drawing/2014/main" id="{F1107B8F-5321-4849-9EC4-3A2F79654D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1071"/>
              <a:ext cx="3266" cy="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" name="Rectangle 46">
              <a:extLst>
                <a:ext uri="{FF2B5EF4-FFF2-40B4-BE49-F238E27FC236}">
                  <a16:creationId xmlns:a16="http://schemas.microsoft.com/office/drawing/2014/main" id="{6A0507AD-96E3-41DF-9425-CB20113A9D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" y="1071"/>
              <a:ext cx="2224" cy="136"/>
            </a:xfrm>
            <a:prstGeom prst="rect">
              <a:avLst/>
            </a:prstGeom>
            <a:solidFill>
              <a:srgbClr val="FF99CC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99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55" name="Rectangle 47">
              <a:extLst>
                <a:ext uri="{FF2B5EF4-FFF2-40B4-BE49-F238E27FC236}">
                  <a16:creationId xmlns:a16="http://schemas.microsoft.com/office/drawing/2014/main" id="{BF3C94FB-41A5-4699-AB83-B1ED769F1F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" y="2205"/>
              <a:ext cx="2312" cy="136"/>
            </a:xfrm>
            <a:prstGeom prst="rect">
              <a:avLst/>
            </a:prstGeom>
            <a:solidFill>
              <a:srgbClr val="FF99CC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99CC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zh-CN" altLang="en-US" sz="1800">
                <a:latin typeface="Arial" panose="020B0604020202020204" pitchFamily="34" charset="0"/>
              </a:endParaRPr>
            </a:p>
          </p:txBody>
        </p:sp>
      </p:grpSp>
      <p:pic>
        <p:nvPicPr>
          <p:cNvPr id="56" name="Picture 48" descr="5-4-3b">
            <a:extLst>
              <a:ext uri="{FF2B5EF4-FFF2-40B4-BE49-F238E27FC236}">
                <a16:creationId xmlns:a16="http://schemas.microsoft.com/office/drawing/2014/main" id="{011BEDCD-558C-4718-9BC8-B54437095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967" y="2868223"/>
            <a:ext cx="302418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446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Object 2">
            <a:extLst>
              <a:ext uri="{FF2B5EF4-FFF2-40B4-BE49-F238E27FC236}">
                <a16:creationId xmlns:a16="http://schemas.microsoft.com/office/drawing/2014/main" id="{F5520AB9-9DCF-4608-8567-96B708F853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0513363"/>
              </p:ext>
            </p:extLst>
          </p:nvPr>
        </p:nvGraphicFramePr>
        <p:xfrm>
          <a:off x="3826668" y="1831975"/>
          <a:ext cx="5105400" cy="12128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858" name="公式" r:id="rId3" imgW="3225800" imgH="736600" progId="Equation.3">
                  <p:embed/>
                </p:oleObj>
              </mc:Choice>
              <mc:Fallback>
                <p:oleObj name="公式" r:id="rId3" imgW="3225800" imgH="736600" progId="Equation.3">
                  <p:embed/>
                  <p:pic>
                    <p:nvPicPr>
                      <p:cNvPr id="304130" name="Object 2">
                        <a:extLst>
                          <a:ext uri="{FF2B5EF4-FFF2-40B4-BE49-F238E27FC236}">
                            <a16:creationId xmlns:a16="http://schemas.microsoft.com/office/drawing/2014/main" id="{E5DC33D5-F477-4ED3-A82E-BCAAC3C295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6668" y="1831975"/>
                        <a:ext cx="5105400" cy="12128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Group 76">
            <a:extLst>
              <a:ext uri="{FF2B5EF4-FFF2-40B4-BE49-F238E27FC236}">
                <a16:creationId xmlns:a16="http://schemas.microsoft.com/office/drawing/2014/main" id="{6B1B6EBE-E292-4FDA-9262-F26996EAA840}"/>
              </a:ext>
            </a:extLst>
          </p:cNvPr>
          <p:cNvGrpSpPr>
            <a:grpSpLocks/>
          </p:cNvGrpSpPr>
          <p:nvPr/>
        </p:nvGrpSpPr>
        <p:grpSpPr bwMode="auto">
          <a:xfrm>
            <a:off x="269678" y="312738"/>
            <a:ext cx="4752975" cy="1879600"/>
            <a:chOff x="158" y="300"/>
            <a:chExt cx="2994" cy="1184"/>
          </a:xfrm>
        </p:grpSpPr>
        <p:sp>
          <p:nvSpPr>
            <p:cNvPr id="20" name="Text Box 23">
              <a:extLst>
                <a:ext uri="{FF2B5EF4-FFF2-40B4-BE49-F238E27FC236}">
                  <a16:creationId xmlns:a16="http://schemas.microsoft.com/office/drawing/2014/main" id="{CD96361C-4D6A-4AE8-AF1D-C8510BA63E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" y="391"/>
              <a:ext cx="63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          J</a:t>
              </a:r>
            </a:p>
          </p:txBody>
        </p:sp>
        <p:sp>
          <p:nvSpPr>
            <p:cNvPr id="21" name="Rectangle 5">
              <a:extLst>
                <a:ext uri="{FF2B5EF4-FFF2-40B4-BE49-F238E27FC236}">
                  <a16:creationId xmlns:a16="http://schemas.microsoft.com/office/drawing/2014/main" id="{9263BBBB-EB0B-48E4-AC0F-FD1E61499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482"/>
              <a:ext cx="408" cy="635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主</a:t>
              </a:r>
            </a:p>
          </p:txBody>
        </p:sp>
        <p:sp>
          <p:nvSpPr>
            <p:cNvPr id="22" name="Rectangle 6">
              <a:extLst>
                <a:ext uri="{FF2B5EF4-FFF2-40B4-BE49-F238E27FC236}">
                  <a16:creationId xmlns:a16="http://schemas.microsoft.com/office/drawing/2014/main" id="{1070CE2B-0089-4C65-93D3-8695457B8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1" y="482"/>
              <a:ext cx="408" cy="635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从</a:t>
              </a:r>
            </a:p>
          </p:txBody>
        </p:sp>
        <p:sp>
          <p:nvSpPr>
            <p:cNvPr id="23" name="Line 7">
              <a:extLst>
                <a:ext uri="{FF2B5EF4-FFF2-40B4-BE49-F238E27FC236}">
                  <a16:creationId xmlns:a16="http://schemas.microsoft.com/office/drawing/2014/main" id="{C9673062-F0DA-45D9-9BB5-518EE4549B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9" y="573"/>
              <a:ext cx="3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4" name="Line 8">
              <a:extLst>
                <a:ext uri="{FF2B5EF4-FFF2-40B4-BE49-F238E27FC236}">
                  <a16:creationId xmlns:a16="http://schemas.microsoft.com/office/drawing/2014/main" id="{D3F1893B-32BB-42EA-97C6-C77F54B4DA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9" y="981"/>
              <a:ext cx="3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5" name="Line 9">
              <a:extLst>
                <a:ext uri="{FF2B5EF4-FFF2-40B4-BE49-F238E27FC236}">
                  <a16:creationId xmlns:a16="http://schemas.microsoft.com/office/drawing/2014/main" id="{42BE04EB-88CE-4125-B56D-C1D71192B7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7" y="618"/>
              <a:ext cx="4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6" name="Line 10">
              <a:extLst>
                <a:ext uri="{FF2B5EF4-FFF2-40B4-BE49-F238E27FC236}">
                  <a16:creationId xmlns:a16="http://schemas.microsoft.com/office/drawing/2014/main" id="{C9AE5C57-4944-4F57-A5AD-6EC4284B0C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7" y="981"/>
              <a:ext cx="4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7" name="Line 11">
              <a:extLst>
                <a:ext uri="{FF2B5EF4-FFF2-40B4-BE49-F238E27FC236}">
                  <a16:creationId xmlns:a16="http://schemas.microsoft.com/office/drawing/2014/main" id="{69DF7F9A-0ECD-448D-AAF4-615F5B11C2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981"/>
              <a:ext cx="18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8" name="Line 12">
              <a:extLst>
                <a:ext uri="{FF2B5EF4-FFF2-40B4-BE49-F238E27FC236}">
                  <a16:creationId xmlns:a16="http://schemas.microsoft.com/office/drawing/2014/main" id="{B3B28E4C-76AC-43D0-9486-B611336F34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71" y="300"/>
              <a:ext cx="0" cy="6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9" name="Line 13">
              <a:extLst>
                <a:ext uri="{FF2B5EF4-FFF2-40B4-BE49-F238E27FC236}">
                  <a16:creationId xmlns:a16="http://schemas.microsoft.com/office/drawing/2014/main" id="{472D3243-CAC2-4326-8117-8C6E568542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29" y="300"/>
              <a:ext cx="15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0" name="Line 14">
              <a:extLst>
                <a:ext uri="{FF2B5EF4-FFF2-40B4-BE49-F238E27FC236}">
                  <a16:creationId xmlns:a16="http://schemas.microsoft.com/office/drawing/2014/main" id="{7CEEC17A-C2D1-4797-8233-772F70D79C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9" y="300"/>
              <a:ext cx="0" cy="2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1" name="Line 15">
              <a:extLst>
                <a:ext uri="{FF2B5EF4-FFF2-40B4-BE49-F238E27FC236}">
                  <a16:creationId xmlns:a16="http://schemas.microsoft.com/office/drawing/2014/main" id="{36CF961F-B276-4CF4-9AAF-A5401BDF95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573"/>
              <a:ext cx="2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2" name="Line 16">
              <a:extLst>
                <a:ext uri="{FF2B5EF4-FFF2-40B4-BE49-F238E27FC236}">
                  <a16:creationId xmlns:a16="http://schemas.microsoft.com/office/drawing/2014/main" id="{4F356D95-28B1-4934-9B4E-C7BFED292E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573"/>
              <a:ext cx="0" cy="6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3" name="Line 17">
              <a:extLst>
                <a:ext uri="{FF2B5EF4-FFF2-40B4-BE49-F238E27FC236}">
                  <a16:creationId xmlns:a16="http://schemas.microsoft.com/office/drawing/2014/main" id="{06AD5685-8288-4952-BD98-EB07F5D380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29" y="1208"/>
              <a:ext cx="16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4" name="Line 18">
              <a:extLst>
                <a:ext uri="{FF2B5EF4-FFF2-40B4-BE49-F238E27FC236}">
                  <a16:creationId xmlns:a16="http://schemas.microsoft.com/office/drawing/2014/main" id="{E606540F-BA8C-417E-B125-46C34C0121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9" y="573"/>
              <a:ext cx="18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5" name="Line 19">
              <a:extLst>
                <a:ext uri="{FF2B5EF4-FFF2-40B4-BE49-F238E27FC236}">
                  <a16:creationId xmlns:a16="http://schemas.microsoft.com/office/drawing/2014/main" id="{B93C71B9-8F8B-40D5-AD7D-73A1610B23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9" y="1026"/>
              <a:ext cx="0" cy="1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6" name="Line 20">
              <a:extLst>
                <a:ext uri="{FF2B5EF4-FFF2-40B4-BE49-F238E27FC236}">
                  <a16:creationId xmlns:a16="http://schemas.microsoft.com/office/drawing/2014/main" id="{416C3C9F-4A8D-42F0-9C7E-88D564347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9" y="1026"/>
              <a:ext cx="18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7" name="Rectangle 21">
              <a:extLst>
                <a:ext uri="{FF2B5EF4-FFF2-40B4-BE49-F238E27FC236}">
                  <a16:creationId xmlns:a16="http://schemas.microsoft.com/office/drawing/2014/main" id="{92C9866A-5FE8-4973-A7AE-91DE2BF13D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482"/>
              <a:ext cx="91" cy="227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S</a:t>
              </a:r>
            </a:p>
          </p:txBody>
        </p:sp>
        <p:sp>
          <p:nvSpPr>
            <p:cNvPr id="38" name="Rectangle 22">
              <a:extLst>
                <a:ext uri="{FF2B5EF4-FFF2-40B4-BE49-F238E27FC236}">
                  <a16:creationId xmlns:a16="http://schemas.microsoft.com/office/drawing/2014/main" id="{2D32318A-597B-4CA3-B8DC-17801457D2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890"/>
              <a:ext cx="91" cy="227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R</a:t>
              </a:r>
            </a:p>
          </p:txBody>
        </p:sp>
        <p:sp>
          <p:nvSpPr>
            <p:cNvPr id="39" name="Text Box 24">
              <a:extLst>
                <a:ext uri="{FF2B5EF4-FFF2-40B4-BE49-F238E27FC236}">
                  <a16:creationId xmlns:a16="http://schemas.microsoft.com/office/drawing/2014/main" id="{6A8D327C-B4B0-4B13-BFAE-A6F5A46726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" y="799"/>
              <a:ext cx="63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        K</a:t>
              </a:r>
            </a:p>
          </p:txBody>
        </p:sp>
        <p:sp>
          <p:nvSpPr>
            <p:cNvPr id="40" name="Line 25">
              <a:extLst>
                <a:ext uri="{FF2B5EF4-FFF2-40B4-BE49-F238E27FC236}">
                  <a16:creationId xmlns:a16="http://schemas.microsoft.com/office/drawing/2014/main" id="{71DA3DE8-F84D-4AA0-973C-22241A34FC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573"/>
              <a:ext cx="36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1" name="Line 26">
              <a:extLst>
                <a:ext uri="{FF2B5EF4-FFF2-40B4-BE49-F238E27FC236}">
                  <a16:creationId xmlns:a16="http://schemas.microsoft.com/office/drawing/2014/main" id="{CB602BC1-EF69-42D5-AACE-2FBC502570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1" y="981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2" name="Text Box 27">
              <a:extLst>
                <a:ext uri="{FF2B5EF4-FFF2-40B4-BE49-F238E27FC236}">
                  <a16:creationId xmlns:a16="http://schemas.microsoft.com/office/drawing/2014/main" id="{4689E3EE-2AA2-45AC-BDE0-D7CDBF74E1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4" y="387"/>
              <a:ext cx="18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Q</a:t>
              </a:r>
            </a:p>
          </p:txBody>
        </p:sp>
        <p:sp>
          <p:nvSpPr>
            <p:cNvPr id="43" name="Text Box 28">
              <a:extLst>
                <a:ext uri="{FF2B5EF4-FFF2-40B4-BE49-F238E27FC236}">
                  <a16:creationId xmlns:a16="http://schemas.microsoft.com/office/drawing/2014/main" id="{F9592784-8187-4C3D-BE3B-2FB01B2A3E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4" y="799"/>
              <a:ext cx="31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Q’</a:t>
              </a:r>
            </a:p>
          </p:txBody>
        </p:sp>
        <p:sp>
          <p:nvSpPr>
            <p:cNvPr id="44" name="Text Box 30">
              <a:extLst>
                <a:ext uri="{FF2B5EF4-FFF2-40B4-BE49-F238E27FC236}">
                  <a16:creationId xmlns:a16="http://schemas.microsoft.com/office/drawing/2014/main" id="{6003D7A3-0A48-4C64-943F-E3FA22176E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4" y="346"/>
              <a:ext cx="31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Q</a:t>
              </a:r>
            </a:p>
          </p:txBody>
        </p:sp>
        <p:sp>
          <p:nvSpPr>
            <p:cNvPr id="45" name="Text Box 31">
              <a:extLst>
                <a:ext uri="{FF2B5EF4-FFF2-40B4-BE49-F238E27FC236}">
                  <a16:creationId xmlns:a16="http://schemas.microsoft.com/office/drawing/2014/main" id="{3423C814-DC04-4AFD-88E6-40C21F781E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4" y="795"/>
              <a:ext cx="31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Q’</a:t>
              </a:r>
            </a:p>
          </p:txBody>
        </p:sp>
        <p:sp>
          <p:nvSpPr>
            <p:cNvPr id="46" name="Oval 33">
              <a:extLst>
                <a:ext uri="{FF2B5EF4-FFF2-40B4-BE49-F238E27FC236}">
                  <a16:creationId xmlns:a16="http://schemas.microsoft.com/office/drawing/2014/main" id="{35C4724C-3F43-4D9E-B508-38A8748B69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3" y="954"/>
              <a:ext cx="45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7" name="Oval 34">
              <a:extLst>
                <a:ext uri="{FF2B5EF4-FFF2-40B4-BE49-F238E27FC236}">
                  <a16:creationId xmlns:a16="http://schemas.microsoft.com/office/drawing/2014/main" id="{D386439F-DC08-4B71-A729-18EFDAA1E2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564"/>
              <a:ext cx="45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8" name="Line 35">
              <a:extLst>
                <a:ext uri="{FF2B5EF4-FFF2-40B4-BE49-F238E27FC236}">
                  <a16:creationId xmlns:a16="http://schemas.microsoft.com/office/drawing/2014/main" id="{5DCE1A2E-C58E-4882-A86C-4DD857F83B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1434"/>
              <a:ext cx="158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9" name="Line 36">
              <a:extLst>
                <a:ext uri="{FF2B5EF4-FFF2-40B4-BE49-F238E27FC236}">
                  <a16:creationId xmlns:a16="http://schemas.microsoft.com/office/drawing/2014/main" id="{7A045AD5-B17E-48B1-B2B3-E66626705E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92" y="1117"/>
              <a:ext cx="0" cy="3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0" name="Line 37">
              <a:extLst>
                <a:ext uri="{FF2B5EF4-FFF2-40B4-BE49-F238E27FC236}">
                  <a16:creationId xmlns:a16="http://schemas.microsoft.com/office/drawing/2014/main" id="{6C639126-6E6E-42AF-91D1-FA96560156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63" y="1162"/>
              <a:ext cx="0" cy="2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1" name="Oval 38">
              <a:extLst>
                <a:ext uri="{FF2B5EF4-FFF2-40B4-BE49-F238E27FC236}">
                  <a16:creationId xmlns:a16="http://schemas.microsoft.com/office/drawing/2014/main" id="{5D2A31F6-ABB4-4994-896C-C9211863EF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6" y="1117"/>
              <a:ext cx="45" cy="45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2" name="Text Box 39">
              <a:extLst>
                <a:ext uri="{FF2B5EF4-FFF2-40B4-BE49-F238E27FC236}">
                  <a16:creationId xmlns:a16="http://schemas.microsoft.com/office/drawing/2014/main" id="{BC731C5A-3FC8-46AF-8144-4A6DF404C3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" y="1253"/>
              <a:ext cx="49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CLK</a:t>
              </a:r>
            </a:p>
          </p:txBody>
        </p:sp>
      </p:grpSp>
      <p:graphicFrame>
        <p:nvGraphicFramePr>
          <p:cNvPr id="53" name="Object 40">
            <a:extLst>
              <a:ext uri="{FF2B5EF4-FFF2-40B4-BE49-F238E27FC236}">
                <a16:creationId xmlns:a16="http://schemas.microsoft.com/office/drawing/2014/main" id="{548C0876-94F4-4D51-AF85-5B8AA3AD99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9615915"/>
              </p:ext>
            </p:extLst>
          </p:nvPr>
        </p:nvGraphicFramePr>
        <p:xfrm>
          <a:off x="3818917" y="4181474"/>
          <a:ext cx="5154613" cy="1211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859" name="公式" r:id="rId5" imgW="3340100" imgH="736600" progId="Equation.3">
                  <p:embed/>
                </p:oleObj>
              </mc:Choice>
              <mc:Fallback>
                <p:oleObj name="公式" r:id="rId5" imgW="3340100" imgH="736600" progId="Equation.3">
                  <p:embed/>
                  <p:pic>
                    <p:nvPicPr>
                      <p:cNvPr id="304168" name="Object 40">
                        <a:extLst>
                          <a:ext uri="{FF2B5EF4-FFF2-40B4-BE49-F238E27FC236}">
                            <a16:creationId xmlns:a16="http://schemas.microsoft.com/office/drawing/2014/main" id="{4B4551CC-1C22-4DE8-9718-ACB607EB07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8917" y="4181474"/>
                        <a:ext cx="5154613" cy="1211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41">
            <a:extLst>
              <a:ext uri="{FF2B5EF4-FFF2-40B4-BE49-F238E27FC236}">
                <a16:creationId xmlns:a16="http://schemas.microsoft.com/office/drawing/2014/main" id="{759E4BF6-60E0-49A2-9DFF-41E922DF96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4460625"/>
              </p:ext>
            </p:extLst>
          </p:nvPr>
        </p:nvGraphicFramePr>
        <p:xfrm>
          <a:off x="211932" y="5449885"/>
          <a:ext cx="5484649" cy="1211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860" name="公式" r:id="rId7" imgW="3568700" imgH="736600" progId="Equation.3">
                  <p:embed/>
                </p:oleObj>
              </mc:Choice>
              <mc:Fallback>
                <p:oleObj name="公式" r:id="rId7" imgW="3568700" imgH="736600" progId="Equation.3">
                  <p:embed/>
                  <p:pic>
                    <p:nvPicPr>
                      <p:cNvPr id="304169" name="Object 41">
                        <a:extLst>
                          <a:ext uri="{FF2B5EF4-FFF2-40B4-BE49-F238E27FC236}">
                            <a16:creationId xmlns:a16="http://schemas.microsoft.com/office/drawing/2014/main" id="{EE765F46-6010-48D8-AADA-F12DBC6310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932" y="5449885"/>
                        <a:ext cx="5484649" cy="1211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42">
            <a:extLst>
              <a:ext uri="{FF2B5EF4-FFF2-40B4-BE49-F238E27FC236}">
                <a16:creationId xmlns:a16="http://schemas.microsoft.com/office/drawing/2014/main" id="{74638E4E-D6CD-49A9-B202-EAD82296ED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359970"/>
              </p:ext>
            </p:extLst>
          </p:nvPr>
        </p:nvGraphicFramePr>
        <p:xfrm>
          <a:off x="211932" y="2985913"/>
          <a:ext cx="5327647" cy="1268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861" name="公式" r:id="rId9" imgW="3454400" imgH="736600" progId="Equation.3">
                  <p:embed/>
                </p:oleObj>
              </mc:Choice>
              <mc:Fallback>
                <p:oleObj name="公式" r:id="rId9" imgW="3454400" imgH="736600" progId="Equation.3">
                  <p:embed/>
                  <p:pic>
                    <p:nvPicPr>
                      <p:cNvPr id="304170" name="Object 42">
                        <a:extLst>
                          <a:ext uri="{FF2B5EF4-FFF2-40B4-BE49-F238E27FC236}">
                            <a16:creationId xmlns:a16="http://schemas.microsoft.com/office/drawing/2014/main" id="{D6319F12-D0AD-4883-AB11-F3B1D91912A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932" y="2985913"/>
                        <a:ext cx="5327647" cy="12684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019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oup 3">
            <a:extLst>
              <a:ext uri="{FF2B5EF4-FFF2-40B4-BE49-F238E27FC236}">
                <a16:creationId xmlns:a16="http://schemas.microsoft.com/office/drawing/2014/main" id="{1BD0E365-0B76-467A-8437-D8BAC5988B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252186"/>
              </p:ext>
            </p:extLst>
          </p:nvPr>
        </p:nvGraphicFramePr>
        <p:xfrm>
          <a:off x="5800313" y="320678"/>
          <a:ext cx="1871662" cy="3519491"/>
        </p:xfrm>
        <a:graphic>
          <a:graphicData uri="http://schemas.openxmlformats.org/drawingml/2006/table">
            <a:tbl>
              <a:tblPr/>
              <a:tblGrid>
                <a:gridCol w="401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3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838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013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838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42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42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42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838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4013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838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838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7" name="Object 90">
            <a:extLst>
              <a:ext uri="{FF2B5EF4-FFF2-40B4-BE49-F238E27FC236}">
                <a16:creationId xmlns:a16="http://schemas.microsoft.com/office/drawing/2014/main" id="{B6CAD8C0-AE92-4EDB-B146-91D410ED01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654150"/>
              </p:ext>
            </p:extLst>
          </p:nvPr>
        </p:nvGraphicFramePr>
        <p:xfrm>
          <a:off x="5764388" y="328615"/>
          <a:ext cx="1762125" cy="28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45" name="公式" r:id="rId4" imgW="1320227" imgH="215806" progId="Equation.3">
                  <p:embed/>
                </p:oleObj>
              </mc:Choice>
              <mc:Fallback>
                <p:oleObj name="公式" r:id="rId4" imgW="1320227" imgH="215806" progId="Equation.3">
                  <p:embed/>
                  <p:pic>
                    <p:nvPicPr>
                      <p:cNvPr id="18499" name="Object 90">
                        <a:extLst>
                          <a:ext uri="{FF2B5EF4-FFF2-40B4-BE49-F238E27FC236}">
                            <a16:creationId xmlns:a16="http://schemas.microsoft.com/office/drawing/2014/main" id="{CF65B8FF-4773-42C2-B177-AE8F4981B9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4388" y="328615"/>
                        <a:ext cx="1762125" cy="287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91">
            <a:extLst>
              <a:ext uri="{FF2B5EF4-FFF2-40B4-BE49-F238E27FC236}">
                <a16:creationId xmlns:a16="http://schemas.microsoft.com/office/drawing/2014/main" id="{84EBAD13-96E0-40A5-A05C-EF7E4C5A44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3982359"/>
              </p:ext>
            </p:extLst>
          </p:nvPr>
        </p:nvGraphicFramePr>
        <p:xfrm>
          <a:off x="7319550" y="673103"/>
          <a:ext cx="271463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46" name="公式" r:id="rId6" imgW="203112" imgH="241195" progId="Equation.3">
                  <p:embed/>
                </p:oleObj>
              </mc:Choice>
              <mc:Fallback>
                <p:oleObj name="公式" r:id="rId6" imgW="203112" imgH="241195" progId="Equation.3">
                  <p:embed/>
                  <p:pic>
                    <p:nvPicPr>
                      <p:cNvPr id="18500" name="Object 91">
                        <a:extLst>
                          <a:ext uri="{FF2B5EF4-FFF2-40B4-BE49-F238E27FC236}">
                            <a16:creationId xmlns:a16="http://schemas.microsoft.com/office/drawing/2014/main" id="{0F2A7C14-EA4F-4846-8F6E-6884E3A6F2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9550" y="673103"/>
                        <a:ext cx="271463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Group 92">
            <a:extLst>
              <a:ext uri="{FF2B5EF4-FFF2-40B4-BE49-F238E27FC236}">
                <a16:creationId xmlns:a16="http://schemas.microsoft.com/office/drawing/2014/main" id="{1875119D-DDD6-434B-B71C-1FBE94E73482}"/>
              </a:ext>
            </a:extLst>
          </p:cNvPr>
          <p:cNvGrpSpPr>
            <a:grpSpLocks/>
          </p:cNvGrpSpPr>
          <p:nvPr/>
        </p:nvGrpSpPr>
        <p:grpSpPr bwMode="auto">
          <a:xfrm>
            <a:off x="5728875" y="1112840"/>
            <a:ext cx="431800" cy="215900"/>
            <a:chOff x="2789" y="1970"/>
            <a:chExt cx="545" cy="190"/>
          </a:xfrm>
        </p:grpSpPr>
        <p:sp>
          <p:nvSpPr>
            <p:cNvPr id="20" name="Line 93">
              <a:extLst>
                <a:ext uri="{FF2B5EF4-FFF2-40B4-BE49-F238E27FC236}">
                  <a16:creationId xmlns:a16="http://schemas.microsoft.com/office/drawing/2014/main" id="{ADB86CA9-7C81-4A0D-9D1E-61BAB6B846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9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1" name="Line 94">
              <a:extLst>
                <a:ext uri="{FF2B5EF4-FFF2-40B4-BE49-F238E27FC236}">
                  <a16:creationId xmlns:a16="http://schemas.microsoft.com/office/drawing/2014/main" id="{34751931-5D6A-4066-81AF-44C8E5C7D3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1979"/>
              <a:ext cx="0" cy="18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2" name="Line 95">
              <a:extLst>
                <a:ext uri="{FF2B5EF4-FFF2-40B4-BE49-F238E27FC236}">
                  <a16:creationId xmlns:a16="http://schemas.microsoft.com/office/drawing/2014/main" id="{064A3BAC-5E68-4CDA-82B9-999AF1A20D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97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3" name="Line 96">
              <a:extLst>
                <a:ext uri="{FF2B5EF4-FFF2-40B4-BE49-F238E27FC236}">
                  <a16:creationId xmlns:a16="http://schemas.microsoft.com/office/drawing/2014/main" id="{5323BF62-ADDD-401A-A6C6-DEF66C799C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1979"/>
              <a:ext cx="0" cy="18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4" name="Line 97">
              <a:extLst>
                <a:ext uri="{FF2B5EF4-FFF2-40B4-BE49-F238E27FC236}">
                  <a16:creationId xmlns:a16="http://schemas.microsoft.com/office/drawing/2014/main" id="{71F8906B-934F-43B4-B9A9-D7FD862E20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grpSp>
        <p:nvGrpSpPr>
          <p:cNvPr id="25" name="Group 98">
            <a:extLst>
              <a:ext uri="{FF2B5EF4-FFF2-40B4-BE49-F238E27FC236}">
                <a16:creationId xmlns:a16="http://schemas.microsoft.com/office/drawing/2014/main" id="{BDF4AFA4-04E9-4C5B-8FD1-79D8637D85BD}"/>
              </a:ext>
            </a:extLst>
          </p:cNvPr>
          <p:cNvGrpSpPr>
            <a:grpSpLocks/>
          </p:cNvGrpSpPr>
          <p:nvPr/>
        </p:nvGrpSpPr>
        <p:grpSpPr bwMode="auto">
          <a:xfrm>
            <a:off x="5771738" y="1444628"/>
            <a:ext cx="431800" cy="215900"/>
            <a:chOff x="2789" y="1970"/>
            <a:chExt cx="545" cy="190"/>
          </a:xfrm>
        </p:grpSpPr>
        <p:sp>
          <p:nvSpPr>
            <p:cNvPr id="26" name="Line 99">
              <a:extLst>
                <a:ext uri="{FF2B5EF4-FFF2-40B4-BE49-F238E27FC236}">
                  <a16:creationId xmlns:a16="http://schemas.microsoft.com/office/drawing/2014/main" id="{0659F9B3-653B-469C-B975-555835DDF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9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7" name="Line 100">
              <a:extLst>
                <a:ext uri="{FF2B5EF4-FFF2-40B4-BE49-F238E27FC236}">
                  <a16:creationId xmlns:a16="http://schemas.microsoft.com/office/drawing/2014/main" id="{6B6DBE97-DB97-4864-B2BF-4566913835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1979"/>
              <a:ext cx="0" cy="18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8" name="Line 101">
              <a:extLst>
                <a:ext uri="{FF2B5EF4-FFF2-40B4-BE49-F238E27FC236}">
                  <a16:creationId xmlns:a16="http://schemas.microsoft.com/office/drawing/2014/main" id="{31A63BCA-F344-4A76-9FA2-B346CE2351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97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29" name="Line 102">
              <a:extLst>
                <a:ext uri="{FF2B5EF4-FFF2-40B4-BE49-F238E27FC236}">
                  <a16:creationId xmlns:a16="http://schemas.microsoft.com/office/drawing/2014/main" id="{133D6524-D38C-46F5-BF8F-F78C25F984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1979"/>
              <a:ext cx="0" cy="18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0" name="Line 103">
              <a:extLst>
                <a:ext uri="{FF2B5EF4-FFF2-40B4-BE49-F238E27FC236}">
                  <a16:creationId xmlns:a16="http://schemas.microsoft.com/office/drawing/2014/main" id="{7F283F86-7A64-4939-9ED0-8E4CA0EB9D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grpSp>
        <p:nvGrpSpPr>
          <p:cNvPr id="31" name="Group 104">
            <a:extLst>
              <a:ext uri="{FF2B5EF4-FFF2-40B4-BE49-F238E27FC236}">
                <a16:creationId xmlns:a16="http://schemas.microsoft.com/office/drawing/2014/main" id="{2754291B-71A7-4B9E-A124-03081BDE2722}"/>
              </a:ext>
            </a:extLst>
          </p:cNvPr>
          <p:cNvGrpSpPr>
            <a:grpSpLocks/>
          </p:cNvGrpSpPr>
          <p:nvPr/>
        </p:nvGrpSpPr>
        <p:grpSpPr bwMode="auto">
          <a:xfrm>
            <a:off x="5773325" y="1817690"/>
            <a:ext cx="431800" cy="215900"/>
            <a:chOff x="2789" y="1970"/>
            <a:chExt cx="545" cy="190"/>
          </a:xfrm>
        </p:grpSpPr>
        <p:sp>
          <p:nvSpPr>
            <p:cNvPr id="32" name="Line 105">
              <a:extLst>
                <a:ext uri="{FF2B5EF4-FFF2-40B4-BE49-F238E27FC236}">
                  <a16:creationId xmlns:a16="http://schemas.microsoft.com/office/drawing/2014/main" id="{BC673C09-25A4-40F4-9E62-527CFE809D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9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3" name="Line 106">
              <a:extLst>
                <a:ext uri="{FF2B5EF4-FFF2-40B4-BE49-F238E27FC236}">
                  <a16:creationId xmlns:a16="http://schemas.microsoft.com/office/drawing/2014/main" id="{228EDE8A-DF9A-4547-B01E-E20141D539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1979"/>
              <a:ext cx="0" cy="18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4" name="Line 107">
              <a:extLst>
                <a:ext uri="{FF2B5EF4-FFF2-40B4-BE49-F238E27FC236}">
                  <a16:creationId xmlns:a16="http://schemas.microsoft.com/office/drawing/2014/main" id="{CC69F863-E2A3-48FC-B69E-FD3807EF5F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97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5" name="Line 108">
              <a:extLst>
                <a:ext uri="{FF2B5EF4-FFF2-40B4-BE49-F238E27FC236}">
                  <a16:creationId xmlns:a16="http://schemas.microsoft.com/office/drawing/2014/main" id="{BD1A0EDF-30C2-4B8F-9DB1-8C00E54B20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1979"/>
              <a:ext cx="0" cy="18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6" name="Line 109">
              <a:extLst>
                <a:ext uri="{FF2B5EF4-FFF2-40B4-BE49-F238E27FC236}">
                  <a16:creationId xmlns:a16="http://schemas.microsoft.com/office/drawing/2014/main" id="{89F62F5F-F22D-41C5-9908-DD4FCE9B79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grpSp>
        <p:nvGrpSpPr>
          <p:cNvPr id="37" name="Group 110">
            <a:extLst>
              <a:ext uri="{FF2B5EF4-FFF2-40B4-BE49-F238E27FC236}">
                <a16:creationId xmlns:a16="http://schemas.microsoft.com/office/drawing/2014/main" id="{11A22B3D-6BB5-4FF5-B97F-D1FDA36153DF}"/>
              </a:ext>
            </a:extLst>
          </p:cNvPr>
          <p:cNvGrpSpPr>
            <a:grpSpLocks/>
          </p:cNvGrpSpPr>
          <p:nvPr/>
        </p:nvGrpSpPr>
        <p:grpSpPr bwMode="auto">
          <a:xfrm>
            <a:off x="5800313" y="2163765"/>
            <a:ext cx="431800" cy="215900"/>
            <a:chOff x="2789" y="1970"/>
            <a:chExt cx="545" cy="190"/>
          </a:xfrm>
        </p:grpSpPr>
        <p:sp>
          <p:nvSpPr>
            <p:cNvPr id="38" name="Line 111">
              <a:extLst>
                <a:ext uri="{FF2B5EF4-FFF2-40B4-BE49-F238E27FC236}">
                  <a16:creationId xmlns:a16="http://schemas.microsoft.com/office/drawing/2014/main" id="{41F297AF-8E67-42F1-8147-3D9F1E44E4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9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9" name="Line 112">
              <a:extLst>
                <a:ext uri="{FF2B5EF4-FFF2-40B4-BE49-F238E27FC236}">
                  <a16:creationId xmlns:a16="http://schemas.microsoft.com/office/drawing/2014/main" id="{E2841C0B-BAD7-4A42-AAAF-A62B0AFA68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1979"/>
              <a:ext cx="0" cy="18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0" name="Line 113">
              <a:extLst>
                <a:ext uri="{FF2B5EF4-FFF2-40B4-BE49-F238E27FC236}">
                  <a16:creationId xmlns:a16="http://schemas.microsoft.com/office/drawing/2014/main" id="{F35CA4F5-4DEE-4564-885A-32AF4C0919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97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1" name="Line 114">
              <a:extLst>
                <a:ext uri="{FF2B5EF4-FFF2-40B4-BE49-F238E27FC236}">
                  <a16:creationId xmlns:a16="http://schemas.microsoft.com/office/drawing/2014/main" id="{BF85B5B5-B5BD-4BB5-AEFF-A6DD1A434D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1979"/>
              <a:ext cx="0" cy="18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2" name="Line 115">
              <a:extLst>
                <a:ext uri="{FF2B5EF4-FFF2-40B4-BE49-F238E27FC236}">
                  <a16:creationId xmlns:a16="http://schemas.microsoft.com/office/drawing/2014/main" id="{166EFF3B-8871-472C-A8FE-5BDCCEE76D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grpSp>
        <p:nvGrpSpPr>
          <p:cNvPr id="43" name="Group 116">
            <a:extLst>
              <a:ext uri="{FF2B5EF4-FFF2-40B4-BE49-F238E27FC236}">
                <a16:creationId xmlns:a16="http://schemas.microsoft.com/office/drawing/2014/main" id="{52F3BA52-F057-4E9F-AA28-03EC7A95A363}"/>
              </a:ext>
            </a:extLst>
          </p:cNvPr>
          <p:cNvGrpSpPr>
            <a:grpSpLocks/>
          </p:cNvGrpSpPr>
          <p:nvPr/>
        </p:nvGrpSpPr>
        <p:grpSpPr bwMode="auto">
          <a:xfrm>
            <a:off x="5814600" y="2495553"/>
            <a:ext cx="431800" cy="215900"/>
            <a:chOff x="2789" y="1970"/>
            <a:chExt cx="545" cy="190"/>
          </a:xfrm>
        </p:grpSpPr>
        <p:sp>
          <p:nvSpPr>
            <p:cNvPr id="44" name="Line 117">
              <a:extLst>
                <a:ext uri="{FF2B5EF4-FFF2-40B4-BE49-F238E27FC236}">
                  <a16:creationId xmlns:a16="http://schemas.microsoft.com/office/drawing/2014/main" id="{853C631D-6A2B-466F-AF3C-1512FC8E81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9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5" name="Line 118">
              <a:extLst>
                <a:ext uri="{FF2B5EF4-FFF2-40B4-BE49-F238E27FC236}">
                  <a16:creationId xmlns:a16="http://schemas.microsoft.com/office/drawing/2014/main" id="{86BB9769-385B-4D0D-86B9-F8B6C75F4F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1979"/>
              <a:ext cx="0" cy="18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6" name="Line 119">
              <a:extLst>
                <a:ext uri="{FF2B5EF4-FFF2-40B4-BE49-F238E27FC236}">
                  <a16:creationId xmlns:a16="http://schemas.microsoft.com/office/drawing/2014/main" id="{8F45D5D1-3AC7-4139-95DD-C1E35F1128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97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7" name="Line 120">
              <a:extLst>
                <a:ext uri="{FF2B5EF4-FFF2-40B4-BE49-F238E27FC236}">
                  <a16:creationId xmlns:a16="http://schemas.microsoft.com/office/drawing/2014/main" id="{5B469D3B-4426-4178-BA68-30F9C20BDB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1979"/>
              <a:ext cx="0" cy="18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8" name="Line 121">
              <a:extLst>
                <a:ext uri="{FF2B5EF4-FFF2-40B4-BE49-F238E27FC236}">
                  <a16:creationId xmlns:a16="http://schemas.microsoft.com/office/drawing/2014/main" id="{2B2B7C41-2119-4DA1-A23B-523FD1D42B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grpSp>
        <p:nvGrpSpPr>
          <p:cNvPr id="49" name="Group 122">
            <a:extLst>
              <a:ext uri="{FF2B5EF4-FFF2-40B4-BE49-F238E27FC236}">
                <a16:creationId xmlns:a16="http://schemas.microsoft.com/office/drawing/2014/main" id="{B65CFA48-0144-4619-8B90-E5ED2E41C0EA}"/>
              </a:ext>
            </a:extLst>
          </p:cNvPr>
          <p:cNvGrpSpPr>
            <a:grpSpLocks/>
          </p:cNvGrpSpPr>
          <p:nvPr/>
        </p:nvGrpSpPr>
        <p:grpSpPr bwMode="auto">
          <a:xfrm>
            <a:off x="5800313" y="2841628"/>
            <a:ext cx="431800" cy="215900"/>
            <a:chOff x="2789" y="1970"/>
            <a:chExt cx="545" cy="190"/>
          </a:xfrm>
        </p:grpSpPr>
        <p:sp>
          <p:nvSpPr>
            <p:cNvPr id="50" name="Line 123">
              <a:extLst>
                <a:ext uri="{FF2B5EF4-FFF2-40B4-BE49-F238E27FC236}">
                  <a16:creationId xmlns:a16="http://schemas.microsoft.com/office/drawing/2014/main" id="{8184D122-5CF1-4C3E-9E73-A399B1BFFB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9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1" name="Line 124">
              <a:extLst>
                <a:ext uri="{FF2B5EF4-FFF2-40B4-BE49-F238E27FC236}">
                  <a16:creationId xmlns:a16="http://schemas.microsoft.com/office/drawing/2014/main" id="{ECA63634-A4DA-4D15-83B4-7422635CBC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1979"/>
              <a:ext cx="0" cy="18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2" name="Line 125">
              <a:extLst>
                <a:ext uri="{FF2B5EF4-FFF2-40B4-BE49-F238E27FC236}">
                  <a16:creationId xmlns:a16="http://schemas.microsoft.com/office/drawing/2014/main" id="{9B7C464D-2851-4572-9FB3-1B03214C50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97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3" name="Line 126">
              <a:extLst>
                <a:ext uri="{FF2B5EF4-FFF2-40B4-BE49-F238E27FC236}">
                  <a16:creationId xmlns:a16="http://schemas.microsoft.com/office/drawing/2014/main" id="{2601B3BA-AFDF-4FA1-8AE8-6630297333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1979"/>
              <a:ext cx="0" cy="18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4" name="Line 127">
              <a:extLst>
                <a:ext uri="{FF2B5EF4-FFF2-40B4-BE49-F238E27FC236}">
                  <a16:creationId xmlns:a16="http://schemas.microsoft.com/office/drawing/2014/main" id="{A96C52D4-A35A-48DB-A0A5-CBC12FA304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grpSp>
        <p:nvGrpSpPr>
          <p:cNvPr id="55" name="Group 128">
            <a:extLst>
              <a:ext uri="{FF2B5EF4-FFF2-40B4-BE49-F238E27FC236}">
                <a16:creationId xmlns:a16="http://schemas.microsoft.com/office/drawing/2014/main" id="{EAB2C673-13DD-435B-A241-83438369974F}"/>
              </a:ext>
            </a:extLst>
          </p:cNvPr>
          <p:cNvGrpSpPr>
            <a:grpSpLocks/>
          </p:cNvGrpSpPr>
          <p:nvPr/>
        </p:nvGrpSpPr>
        <p:grpSpPr bwMode="auto">
          <a:xfrm>
            <a:off x="5786025" y="3201990"/>
            <a:ext cx="431800" cy="215900"/>
            <a:chOff x="2789" y="1970"/>
            <a:chExt cx="545" cy="190"/>
          </a:xfrm>
        </p:grpSpPr>
        <p:sp>
          <p:nvSpPr>
            <p:cNvPr id="56" name="Line 129">
              <a:extLst>
                <a:ext uri="{FF2B5EF4-FFF2-40B4-BE49-F238E27FC236}">
                  <a16:creationId xmlns:a16="http://schemas.microsoft.com/office/drawing/2014/main" id="{E35A4438-4810-4F8A-81F3-80D9CE39C5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9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7" name="Line 130">
              <a:extLst>
                <a:ext uri="{FF2B5EF4-FFF2-40B4-BE49-F238E27FC236}">
                  <a16:creationId xmlns:a16="http://schemas.microsoft.com/office/drawing/2014/main" id="{51867BA3-349D-4B8D-B853-AA82582A70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1979"/>
              <a:ext cx="0" cy="18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8" name="Line 131">
              <a:extLst>
                <a:ext uri="{FF2B5EF4-FFF2-40B4-BE49-F238E27FC236}">
                  <a16:creationId xmlns:a16="http://schemas.microsoft.com/office/drawing/2014/main" id="{F408459C-5103-461B-8E56-1380A18287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97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9" name="Line 132">
              <a:extLst>
                <a:ext uri="{FF2B5EF4-FFF2-40B4-BE49-F238E27FC236}">
                  <a16:creationId xmlns:a16="http://schemas.microsoft.com/office/drawing/2014/main" id="{7AADE89A-D01F-45E7-A8ED-201ED4A3F7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1979"/>
              <a:ext cx="0" cy="18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60" name="Line 133">
              <a:extLst>
                <a:ext uri="{FF2B5EF4-FFF2-40B4-BE49-F238E27FC236}">
                  <a16:creationId xmlns:a16="http://schemas.microsoft.com/office/drawing/2014/main" id="{B05DEF12-A3FE-4880-8495-41EB21D82C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grpSp>
        <p:nvGrpSpPr>
          <p:cNvPr id="61" name="Group 134">
            <a:extLst>
              <a:ext uri="{FF2B5EF4-FFF2-40B4-BE49-F238E27FC236}">
                <a16:creationId xmlns:a16="http://schemas.microsoft.com/office/drawing/2014/main" id="{0FDE8460-8508-4E52-9956-D2A4E3D96686}"/>
              </a:ext>
            </a:extLst>
          </p:cNvPr>
          <p:cNvGrpSpPr>
            <a:grpSpLocks/>
          </p:cNvGrpSpPr>
          <p:nvPr/>
        </p:nvGrpSpPr>
        <p:grpSpPr bwMode="auto">
          <a:xfrm>
            <a:off x="5786025" y="3562353"/>
            <a:ext cx="431800" cy="215900"/>
            <a:chOff x="2789" y="1970"/>
            <a:chExt cx="545" cy="190"/>
          </a:xfrm>
        </p:grpSpPr>
        <p:sp>
          <p:nvSpPr>
            <p:cNvPr id="62" name="Line 135">
              <a:extLst>
                <a:ext uri="{FF2B5EF4-FFF2-40B4-BE49-F238E27FC236}">
                  <a16:creationId xmlns:a16="http://schemas.microsoft.com/office/drawing/2014/main" id="{AA778B01-3804-4CA3-8E20-2406568062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9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63" name="Line 136">
              <a:extLst>
                <a:ext uri="{FF2B5EF4-FFF2-40B4-BE49-F238E27FC236}">
                  <a16:creationId xmlns:a16="http://schemas.microsoft.com/office/drawing/2014/main" id="{64C88006-4910-49FB-AC48-9CEA131C31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1979"/>
              <a:ext cx="0" cy="18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64" name="Line 137">
              <a:extLst>
                <a:ext uri="{FF2B5EF4-FFF2-40B4-BE49-F238E27FC236}">
                  <a16:creationId xmlns:a16="http://schemas.microsoft.com/office/drawing/2014/main" id="{1D3D8C0F-73C0-4802-9033-08DCC1A366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97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65" name="Line 138">
              <a:extLst>
                <a:ext uri="{FF2B5EF4-FFF2-40B4-BE49-F238E27FC236}">
                  <a16:creationId xmlns:a16="http://schemas.microsoft.com/office/drawing/2014/main" id="{6FB4723B-B86D-437E-9C38-88F9007C3E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1979"/>
              <a:ext cx="0" cy="18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66" name="Line 139">
              <a:extLst>
                <a:ext uri="{FF2B5EF4-FFF2-40B4-BE49-F238E27FC236}">
                  <a16:creationId xmlns:a16="http://schemas.microsoft.com/office/drawing/2014/main" id="{CAA61D40-637D-43B7-B946-99119A85BB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graphicFrame>
        <p:nvGraphicFramePr>
          <p:cNvPr id="67" name="Group 140">
            <a:extLst>
              <a:ext uri="{FF2B5EF4-FFF2-40B4-BE49-F238E27FC236}">
                <a16:creationId xmlns:a16="http://schemas.microsoft.com/office/drawing/2014/main" id="{E006280A-4719-4E9E-AE3E-076A160F99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147497"/>
              </p:ext>
            </p:extLst>
          </p:nvPr>
        </p:nvGraphicFramePr>
        <p:xfrm>
          <a:off x="1407700" y="392115"/>
          <a:ext cx="1871663" cy="3502023"/>
        </p:xfrm>
        <a:graphic>
          <a:graphicData uri="http://schemas.openxmlformats.org/drawingml/2006/table">
            <a:tbl>
              <a:tblPr/>
              <a:tblGrid>
                <a:gridCol w="401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803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6" marB="45716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978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marT="45716" marB="45716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803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6" marB="45716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7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6" marB="45716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39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6" marB="45716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39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6" marB="45716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803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6" marB="45716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978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6" marB="45716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803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6" marB="45716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1*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803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6" marB="45716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1*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68" name="Object 227">
            <a:extLst>
              <a:ext uri="{FF2B5EF4-FFF2-40B4-BE49-F238E27FC236}">
                <a16:creationId xmlns:a16="http://schemas.microsoft.com/office/drawing/2014/main" id="{5AA29913-77E5-4808-940B-698760D786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0274082"/>
              </p:ext>
            </p:extLst>
          </p:nvPr>
        </p:nvGraphicFramePr>
        <p:xfrm>
          <a:off x="1381203" y="400053"/>
          <a:ext cx="1746250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47" name="公式" r:id="rId8" imgW="1307532" imgH="215806" progId="Equation.3">
                  <p:embed/>
                </p:oleObj>
              </mc:Choice>
              <mc:Fallback>
                <p:oleObj name="公式" r:id="rId8" imgW="1307532" imgH="215806" progId="Equation.3">
                  <p:embed/>
                  <p:pic>
                    <p:nvPicPr>
                      <p:cNvPr id="18573" name="Object 227">
                        <a:extLst>
                          <a:ext uri="{FF2B5EF4-FFF2-40B4-BE49-F238E27FC236}">
                            <a16:creationId xmlns:a16="http://schemas.microsoft.com/office/drawing/2014/main" id="{90962A8F-84D9-4537-B778-CD4F1196C7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1203" y="400053"/>
                        <a:ext cx="1746250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" name="Object 228">
            <a:extLst>
              <a:ext uri="{FF2B5EF4-FFF2-40B4-BE49-F238E27FC236}">
                <a16:creationId xmlns:a16="http://schemas.microsoft.com/office/drawing/2014/main" id="{DC38F7E5-1F31-4E40-86BD-28D41077C4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968222"/>
              </p:ext>
            </p:extLst>
          </p:nvPr>
        </p:nvGraphicFramePr>
        <p:xfrm>
          <a:off x="2926938" y="744540"/>
          <a:ext cx="269875" cy="31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48" name="公式" r:id="rId10" imgW="203112" imgH="241195" progId="Equation.3">
                  <p:embed/>
                </p:oleObj>
              </mc:Choice>
              <mc:Fallback>
                <p:oleObj name="公式" r:id="rId10" imgW="203112" imgH="241195" progId="Equation.3">
                  <p:embed/>
                  <p:pic>
                    <p:nvPicPr>
                      <p:cNvPr id="18574" name="Object 228">
                        <a:extLst>
                          <a:ext uri="{FF2B5EF4-FFF2-40B4-BE49-F238E27FC236}">
                            <a16:creationId xmlns:a16="http://schemas.microsoft.com/office/drawing/2014/main" id="{79AD6DD6-EC6A-43FE-AA17-DA4D2A9A47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6938" y="744540"/>
                        <a:ext cx="269875" cy="319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0" name="Group 229">
            <a:extLst>
              <a:ext uri="{FF2B5EF4-FFF2-40B4-BE49-F238E27FC236}">
                <a16:creationId xmlns:a16="http://schemas.microsoft.com/office/drawing/2014/main" id="{7A86F46F-C081-4D2C-8787-CA6CDD0871C2}"/>
              </a:ext>
            </a:extLst>
          </p:cNvPr>
          <p:cNvGrpSpPr>
            <a:grpSpLocks/>
          </p:cNvGrpSpPr>
          <p:nvPr/>
        </p:nvGrpSpPr>
        <p:grpSpPr bwMode="auto">
          <a:xfrm>
            <a:off x="1336263" y="1184278"/>
            <a:ext cx="431800" cy="215900"/>
            <a:chOff x="2789" y="1970"/>
            <a:chExt cx="545" cy="190"/>
          </a:xfrm>
        </p:grpSpPr>
        <p:sp>
          <p:nvSpPr>
            <p:cNvPr id="71" name="Line 230">
              <a:extLst>
                <a:ext uri="{FF2B5EF4-FFF2-40B4-BE49-F238E27FC236}">
                  <a16:creationId xmlns:a16="http://schemas.microsoft.com/office/drawing/2014/main" id="{872B599A-7BEA-46E1-9964-58FB8BD8AC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9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72" name="Line 231">
              <a:extLst>
                <a:ext uri="{FF2B5EF4-FFF2-40B4-BE49-F238E27FC236}">
                  <a16:creationId xmlns:a16="http://schemas.microsoft.com/office/drawing/2014/main" id="{FD3F337A-FE86-4E23-8EA3-D5FDE74F9A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1979"/>
              <a:ext cx="0" cy="18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73" name="Line 232">
              <a:extLst>
                <a:ext uri="{FF2B5EF4-FFF2-40B4-BE49-F238E27FC236}">
                  <a16:creationId xmlns:a16="http://schemas.microsoft.com/office/drawing/2014/main" id="{43819A4B-B3BC-45D0-8EEF-9E4CF7FB85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97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74" name="Line 233">
              <a:extLst>
                <a:ext uri="{FF2B5EF4-FFF2-40B4-BE49-F238E27FC236}">
                  <a16:creationId xmlns:a16="http://schemas.microsoft.com/office/drawing/2014/main" id="{57A96528-C3FE-4CA4-9AB6-C092D03224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1979"/>
              <a:ext cx="0" cy="18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75" name="Line 234">
              <a:extLst>
                <a:ext uri="{FF2B5EF4-FFF2-40B4-BE49-F238E27FC236}">
                  <a16:creationId xmlns:a16="http://schemas.microsoft.com/office/drawing/2014/main" id="{3D62B419-60FE-48E2-B61D-3AE235573B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grpSp>
        <p:nvGrpSpPr>
          <p:cNvPr id="76" name="Group 235">
            <a:extLst>
              <a:ext uri="{FF2B5EF4-FFF2-40B4-BE49-F238E27FC236}">
                <a16:creationId xmlns:a16="http://schemas.microsoft.com/office/drawing/2014/main" id="{2EB14C04-4D99-4229-8DF7-A796721F3BD6}"/>
              </a:ext>
            </a:extLst>
          </p:cNvPr>
          <p:cNvGrpSpPr>
            <a:grpSpLocks/>
          </p:cNvGrpSpPr>
          <p:nvPr/>
        </p:nvGrpSpPr>
        <p:grpSpPr bwMode="auto">
          <a:xfrm>
            <a:off x="1379125" y="1516065"/>
            <a:ext cx="431800" cy="215900"/>
            <a:chOff x="2789" y="1970"/>
            <a:chExt cx="545" cy="190"/>
          </a:xfrm>
        </p:grpSpPr>
        <p:sp>
          <p:nvSpPr>
            <p:cNvPr id="77" name="Line 236">
              <a:extLst>
                <a:ext uri="{FF2B5EF4-FFF2-40B4-BE49-F238E27FC236}">
                  <a16:creationId xmlns:a16="http://schemas.microsoft.com/office/drawing/2014/main" id="{6A378BDC-A136-4BC8-89A5-BBA2C5D9F6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9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78" name="Line 237">
              <a:extLst>
                <a:ext uri="{FF2B5EF4-FFF2-40B4-BE49-F238E27FC236}">
                  <a16:creationId xmlns:a16="http://schemas.microsoft.com/office/drawing/2014/main" id="{8FD01B0A-EC28-47FD-BAAA-791DE563EF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1979"/>
              <a:ext cx="0" cy="18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79" name="Line 238">
              <a:extLst>
                <a:ext uri="{FF2B5EF4-FFF2-40B4-BE49-F238E27FC236}">
                  <a16:creationId xmlns:a16="http://schemas.microsoft.com/office/drawing/2014/main" id="{A675A204-431F-44DA-8EE2-1EFA4E140A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97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80" name="Line 239">
              <a:extLst>
                <a:ext uri="{FF2B5EF4-FFF2-40B4-BE49-F238E27FC236}">
                  <a16:creationId xmlns:a16="http://schemas.microsoft.com/office/drawing/2014/main" id="{5C7585B5-9F5E-495F-99B2-DB66684FE4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1979"/>
              <a:ext cx="0" cy="18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81" name="Line 240">
              <a:extLst>
                <a:ext uri="{FF2B5EF4-FFF2-40B4-BE49-F238E27FC236}">
                  <a16:creationId xmlns:a16="http://schemas.microsoft.com/office/drawing/2014/main" id="{59D3C647-3246-433A-92B6-EAB1CB1ED0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grpSp>
        <p:nvGrpSpPr>
          <p:cNvPr id="82" name="Group 241">
            <a:extLst>
              <a:ext uri="{FF2B5EF4-FFF2-40B4-BE49-F238E27FC236}">
                <a16:creationId xmlns:a16="http://schemas.microsoft.com/office/drawing/2014/main" id="{7A962C56-A7FE-456A-8E6E-2522289C6721}"/>
              </a:ext>
            </a:extLst>
          </p:cNvPr>
          <p:cNvGrpSpPr>
            <a:grpSpLocks/>
          </p:cNvGrpSpPr>
          <p:nvPr/>
        </p:nvGrpSpPr>
        <p:grpSpPr bwMode="auto">
          <a:xfrm>
            <a:off x="1380713" y="1889128"/>
            <a:ext cx="431800" cy="215900"/>
            <a:chOff x="2789" y="1970"/>
            <a:chExt cx="545" cy="190"/>
          </a:xfrm>
        </p:grpSpPr>
        <p:sp>
          <p:nvSpPr>
            <p:cNvPr id="83" name="Line 242">
              <a:extLst>
                <a:ext uri="{FF2B5EF4-FFF2-40B4-BE49-F238E27FC236}">
                  <a16:creationId xmlns:a16="http://schemas.microsoft.com/office/drawing/2014/main" id="{B640BD1E-CB2A-406C-85A8-AF33E9A99C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9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84" name="Line 243">
              <a:extLst>
                <a:ext uri="{FF2B5EF4-FFF2-40B4-BE49-F238E27FC236}">
                  <a16:creationId xmlns:a16="http://schemas.microsoft.com/office/drawing/2014/main" id="{14E4B883-42E0-430F-9CBC-2F76BE8132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1979"/>
              <a:ext cx="0" cy="18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85" name="Line 244">
              <a:extLst>
                <a:ext uri="{FF2B5EF4-FFF2-40B4-BE49-F238E27FC236}">
                  <a16:creationId xmlns:a16="http://schemas.microsoft.com/office/drawing/2014/main" id="{90316BB5-6903-4D0D-A1AB-3869F0F2C9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97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86" name="Line 245">
              <a:extLst>
                <a:ext uri="{FF2B5EF4-FFF2-40B4-BE49-F238E27FC236}">
                  <a16:creationId xmlns:a16="http://schemas.microsoft.com/office/drawing/2014/main" id="{90607A16-D1C3-4E15-B47D-58DE02F402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1979"/>
              <a:ext cx="0" cy="18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87" name="Line 246">
              <a:extLst>
                <a:ext uri="{FF2B5EF4-FFF2-40B4-BE49-F238E27FC236}">
                  <a16:creationId xmlns:a16="http://schemas.microsoft.com/office/drawing/2014/main" id="{282E0525-55DC-4BEF-8730-5ECB10D62D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grpSp>
        <p:nvGrpSpPr>
          <p:cNvPr id="88" name="Group 247">
            <a:extLst>
              <a:ext uri="{FF2B5EF4-FFF2-40B4-BE49-F238E27FC236}">
                <a16:creationId xmlns:a16="http://schemas.microsoft.com/office/drawing/2014/main" id="{27704BE6-7EF0-4216-B595-99E8C5BBBC63}"/>
              </a:ext>
            </a:extLst>
          </p:cNvPr>
          <p:cNvGrpSpPr>
            <a:grpSpLocks/>
          </p:cNvGrpSpPr>
          <p:nvPr/>
        </p:nvGrpSpPr>
        <p:grpSpPr bwMode="auto">
          <a:xfrm>
            <a:off x="1407700" y="2235203"/>
            <a:ext cx="431800" cy="215900"/>
            <a:chOff x="2789" y="1970"/>
            <a:chExt cx="545" cy="190"/>
          </a:xfrm>
        </p:grpSpPr>
        <p:sp>
          <p:nvSpPr>
            <p:cNvPr id="89" name="Line 248">
              <a:extLst>
                <a:ext uri="{FF2B5EF4-FFF2-40B4-BE49-F238E27FC236}">
                  <a16:creationId xmlns:a16="http://schemas.microsoft.com/office/drawing/2014/main" id="{FDC559DE-6337-4114-9398-E58642BADA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9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90" name="Line 249">
              <a:extLst>
                <a:ext uri="{FF2B5EF4-FFF2-40B4-BE49-F238E27FC236}">
                  <a16:creationId xmlns:a16="http://schemas.microsoft.com/office/drawing/2014/main" id="{4F2D0493-84AC-4104-AA76-C69F0337FB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1979"/>
              <a:ext cx="0" cy="18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91" name="Line 250">
              <a:extLst>
                <a:ext uri="{FF2B5EF4-FFF2-40B4-BE49-F238E27FC236}">
                  <a16:creationId xmlns:a16="http://schemas.microsoft.com/office/drawing/2014/main" id="{29970562-2DE0-4545-BB02-AAF87B85DF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97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92" name="Line 251">
              <a:extLst>
                <a:ext uri="{FF2B5EF4-FFF2-40B4-BE49-F238E27FC236}">
                  <a16:creationId xmlns:a16="http://schemas.microsoft.com/office/drawing/2014/main" id="{07B16929-0A7A-465C-B216-F98D8E9CF7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1979"/>
              <a:ext cx="0" cy="18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93" name="Line 252">
              <a:extLst>
                <a:ext uri="{FF2B5EF4-FFF2-40B4-BE49-F238E27FC236}">
                  <a16:creationId xmlns:a16="http://schemas.microsoft.com/office/drawing/2014/main" id="{E41FEC02-E0DF-4F08-A96D-EC113965B6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grpSp>
        <p:nvGrpSpPr>
          <p:cNvPr id="94" name="Group 253">
            <a:extLst>
              <a:ext uri="{FF2B5EF4-FFF2-40B4-BE49-F238E27FC236}">
                <a16:creationId xmlns:a16="http://schemas.microsoft.com/office/drawing/2014/main" id="{9BC1F856-ABFE-417F-AE40-D4A150C0A626}"/>
              </a:ext>
            </a:extLst>
          </p:cNvPr>
          <p:cNvGrpSpPr>
            <a:grpSpLocks/>
          </p:cNvGrpSpPr>
          <p:nvPr/>
        </p:nvGrpSpPr>
        <p:grpSpPr bwMode="auto">
          <a:xfrm>
            <a:off x="1421988" y="2566990"/>
            <a:ext cx="431800" cy="215900"/>
            <a:chOff x="2789" y="1970"/>
            <a:chExt cx="545" cy="190"/>
          </a:xfrm>
        </p:grpSpPr>
        <p:sp>
          <p:nvSpPr>
            <p:cNvPr id="95" name="Line 254">
              <a:extLst>
                <a:ext uri="{FF2B5EF4-FFF2-40B4-BE49-F238E27FC236}">
                  <a16:creationId xmlns:a16="http://schemas.microsoft.com/office/drawing/2014/main" id="{6AA50828-C79D-4A62-8E14-87E78C5549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9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96" name="Line 255">
              <a:extLst>
                <a:ext uri="{FF2B5EF4-FFF2-40B4-BE49-F238E27FC236}">
                  <a16:creationId xmlns:a16="http://schemas.microsoft.com/office/drawing/2014/main" id="{9821B001-B650-443C-AD90-80D3B3928C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1979"/>
              <a:ext cx="0" cy="18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97" name="Line 256">
              <a:extLst>
                <a:ext uri="{FF2B5EF4-FFF2-40B4-BE49-F238E27FC236}">
                  <a16:creationId xmlns:a16="http://schemas.microsoft.com/office/drawing/2014/main" id="{F0950BA6-E075-4EBB-8B9F-4951D50F20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97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98" name="Line 257">
              <a:extLst>
                <a:ext uri="{FF2B5EF4-FFF2-40B4-BE49-F238E27FC236}">
                  <a16:creationId xmlns:a16="http://schemas.microsoft.com/office/drawing/2014/main" id="{4090694D-24CE-4643-9214-24098AD139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1979"/>
              <a:ext cx="0" cy="18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99" name="Line 258">
              <a:extLst>
                <a:ext uri="{FF2B5EF4-FFF2-40B4-BE49-F238E27FC236}">
                  <a16:creationId xmlns:a16="http://schemas.microsoft.com/office/drawing/2014/main" id="{FF6DB6FA-8C5F-4966-85F6-646741795D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grpSp>
        <p:nvGrpSpPr>
          <p:cNvPr id="100" name="Group 259">
            <a:extLst>
              <a:ext uri="{FF2B5EF4-FFF2-40B4-BE49-F238E27FC236}">
                <a16:creationId xmlns:a16="http://schemas.microsoft.com/office/drawing/2014/main" id="{970F2163-B38F-4786-9A8C-D64BE1EEC7DF}"/>
              </a:ext>
            </a:extLst>
          </p:cNvPr>
          <p:cNvGrpSpPr>
            <a:grpSpLocks/>
          </p:cNvGrpSpPr>
          <p:nvPr/>
        </p:nvGrpSpPr>
        <p:grpSpPr bwMode="auto">
          <a:xfrm>
            <a:off x="1407700" y="2913065"/>
            <a:ext cx="431800" cy="215900"/>
            <a:chOff x="2789" y="1970"/>
            <a:chExt cx="545" cy="190"/>
          </a:xfrm>
        </p:grpSpPr>
        <p:sp>
          <p:nvSpPr>
            <p:cNvPr id="101" name="Line 260">
              <a:extLst>
                <a:ext uri="{FF2B5EF4-FFF2-40B4-BE49-F238E27FC236}">
                  <a16:creationId xmlns:a16="http://schemas.microsoft.com/office/drawing/2014/main" id="{E1C404A9-6F24-4924-A538-AD3E2F3B8D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9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02" name="Line 261">
              <a:extLst>
                <a:ext uri="{FF2B5EF4-FFF2-40B4-BE49-F238E27FC236}">
                  <a16:creationId xmlns:a16="http://schemas.microsoft.com/office/drawing/2014/main" id="{FC41FDF9-710D-4BB6-BA8D-3CB6FCA6D8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1979"/>
              <a:ext cx="0" cy="18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03" name="Line 262">
              <a:extLst>
                <a:ext uri="{FF2B5EF4-FFF2-40B4-BE49-F238E27FC236}">
                  <a16:creationId xmlns:a16="http://schemas.microsoft.com/office/drawing/2014/main" id="{7409927C-1DD6-4C15-89B1-BA40620192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97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04" name="Line 263">
              <a:extLst>
                <a:ext uri="{FF2B5EF4-FFF2-40B4-BE49-F238E27FC236}">
                  <a16:creationId xmlns:a16="http://schemas.microsoft.com/office/drawing/2014/main" id="{CDBD15F6-5BE6-4BB8-8D66-FB944D90AD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1979"/>
              <a:ext cx="0" cy="18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05" name="Line 264">
              <a:extLst>
                <a:ext uri="{FF2B5EF4-FFF2-40B4-BE49-F238E27FC236}">
                  <a16:creationId xmlns:a16="http://schemas.microsoft.com/office/drawing/2014/main" id="{EEE2F47C-2956-4A8C-A56D-C6E4CEBDC7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grpSp>
        <p:nvGrpSpPr>
          <p:cNvPr id="106" name="Group 265">
            <a:extLst>
              <a:ext uri="{FF2B5EF4-FFF2-40B4-BE49-F238E27FC236}">
                <a16:creationId xmlns:a16="http://schemas.microsoft.com/office/drawing/2014/main" id="{708D2B3A-EB51-45CF-A605-BF12D7E8C594}"/>
              </a:ext>
            </a:extLst>
          </p:cNvPr>
          <p:cNvGrpSpPr>
            <a:grpSpLocks/>
          </p:cNvGrpSpPr>
          <p:nvPr/>
        </p:nvGrpSpPr>
        <p:grpSpPr bwMode="auto">
          <a:xfrm>
            <a:off x="1393413" y="3273428"/>
            <a:ext cx="431800" cy="215900"/>
            <a:chOff x="2789" y="1970"/>
            <a:chExt cx="545" cy="190"/>
          </a:xfrm>
        </p:grpSpPr>
        <p:sp>
          <p:nvSpPr>
            <p:cNvPr id="107" name="Line 266">
              <a:extLst>
                <a:ext uri="{FF2B5EF4-FFF2-40B4-BE49-F238E27FC236}">
                  <a16:creationId xmlns:a16="http://schemas.microsoft.com/office/drawing/2014/main" id="{C666DB2E-6D61-42D5-9BA5-81A2790CD0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9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08" name="Line 267">
              <a:extLst>
                <a:ext uri="{FF2B5EF4-FFF2-40B4-BE49-F238E27FC236}">
                  <a16:creationId xmlns:a16="http://schemas.microsoft.com/office/drawing/2014/main" id="{22D49B95-B12A-4B63-A3A4-F492200333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1979"/>
              <a:ext cx="0" cy="18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09" name="Line 268">
              <a:extLst>
                <a:ext uri="{FF2B5EF4-FFF2-40B4-BE49-F238E27FC236}">
                  <a16:creationId xmlns:a16="http://schemas.microsoft.com/office/drawing/2014/main" id="{5B8FF516-FDD2-44CD-81BD-67EAAFC8AF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97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10" name="Line 269">
              <a:extLst>
                <a:ext uri="{FF2B5EF4-FFF2-40B4-BE49-F238E27FC236}">
                  <a16:creationId xmlns:a16="http://schemas.microsoft.com/office/drawing/2014/main" id="{720A35B3-1BFF-403C-8780-9B0855C60B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1979"/>
              <a:ext cx="0" cy="18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11" name="Line 270">
              <a:extLst>
                <a:ext uri="{FF2B5EF4-FFF2-40B4-BE49-F238E27FC236}">
                  <a16:creationId xmlns:a16="http://schemas.microsoft.com/office/drawing/2014/main" id="{1D37783F-EE15-4486-B009-FA1EFEA948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grpSp>
        <p:nvGrpSpPr>
          <p:cNvPr id="112" name="Group 271">
            <a:extLst>
              <a:ext uri="{FF2B5EF4-FFF2-40B4-BE49-F238E27FC236}">
                <a16:creationId xmlns:a16="http://schemas.microsoft.com/office/drawing/2014/main" id="{5352F79E-ABBA-457F-8F43-288EF724AACC}"/>
              </a:ext>
            </a:extLst>
          </p:cNvPr>
          <p:cNvGrpSpPr>
            <a:grpSpLocks/>
          </p:cNvGrpSpPr>
          <p:nvPr/>
        </p:nvGrpSpPr>
        <p:grpSpPr bwMode="auto">
          <a:xfrm>
            <a:off x="1393413" y="3633790"/>
            <a:ext cx="431800" cy="215900"/>
            <a:chOff x="2789" y="1970"/>
            <a:chExt cx="545" cy="190"/>
          </a:xfrm>
        </p:grpSpPr>
        <p:sp>
          <p:nvSpPr>
            <p:cNvPr id="113" name="Line 272">
              <a:extLst>
                <a:ext uri="{FF2B5EF4-FFF2-40B4-BE49-F238E27FC236}">
                  <a16:creationId xmlns:a16="http://schemas.microsoft.com/office/drawing/2014/main" id="{CFBB2087-8D4E-49ED-AE90-14F84F529F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9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14" name="Line 273">
              <a:extLst>
                <a:ext uri="{FF2B5EF4-FFF2-40B4-BE49-F238E27FC236}">
                  <a16:creationId xmlns:a16="http://schemas.microsoft.com/office/drawing/2014/main" id="{97DE422E-51E6-4DCB-9708-9951C3F1E0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1979"/>
              <a:ext cx="0" cy="18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15" name="Line 274">
              <a:extLst>
                <a:ext uri="{FF2B5EF4-FFF2-40B4-BE49-F238E27FC236}">
                  <a16:creationId xmlns:a16="http://schemas.microsoft.com/office/drawing/2014/main" id="{D88549D8-06C2-4906-8770-59159E1273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0" y="197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16" name="Line 275">
              <a:extLst>
                <a:ext uri="{FF2B5EF4-FFF2-40B4-BE49-F238E27FC236}">
                  <a16:creationId xmlns:a16="http://schemas.microsoft.com/office/drawing/2014/main" id="{4A60FC62-EE4D-4AD4-8CA9-1671847FBF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1979"/>
              <a:ext cx="0" cy="18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17" name="Line 276">
              <a:extLst>
                <a:ext uri="{FF2B5EF4-FFF2-40B4-BE49-F238E27FC236}">
                  <a16:creationId xmlns:a16="http://schemas.microsoft.com/office/drawing/2014/main" id="{80031BEB-488F-41C6-89E0-915AD464FA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2" y="2160"/>
              <a:ext cx="18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sp>
        <p:nvSpPr>
          <p:cNvPr id="118" name="AutoShape 277">
            <a:extLst>
              <a:ext uri="{FF2B5EF4-FFF2-40B4-BE49-F238E27FC236}">
                <a16:creationId xmlns:a16="http://schemas.microsoft.com/office/drawing/2014/main" id="{21B76F6B-9097-4299-95E2-8CB48309DB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9725" y="1905003"/>
            <a:ext cx="1584325" cy="287337"/>
          </a:xfrm>
          <a:prstGeom prst="rightArrow">
            <a:avLst>
              <a:gd name="adj1" fmla="val 50000"/>
              <a:gd name="adj2" fmla="val 137846"/>
            </a:avLst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</a:endParaRPr>
          </a:p>
        </p:txBody>
      </p:sp>
      <p:grpSp>
        <p:nvGrpSpPr>
          <p:cNvPr id="119" name="Group 318">
            <a:extLst>
              <a:ext uri="{FF2B5EF4-FFF2-40B4-BE49-F238E27FC236}">
                <a16:creationId xmlns:a16="http://schemas.microsoft.com/office/drawing/2014/main" id="{F4F5FD52-2C5E-4C3A-B0E9-695CBB95A7D2}"/>
              </a:ext>
            </a:extLst>
          </p:cNvPr>
          <p:cNvGrpSpPr>
            <a:grpSpLocks/>
          </p:cNvGrpSpPr>
          <p:nvPr/>
        </p:nvGrpSpPr>
        <p:grpSpPr bwMode="auto">
          <a:xfrm>
            <a:off x="134159" y="4383087"/>
            <a:ext cx="4751387" cy="1879600"/>
            <a:chOff x="1701" y="2840"/>
            <a:chExt cx="2993" cy="1184"/>
          </a:xfrm>
        </p:grpSpPr>
        <p:sp>
          <p:nvSpPr>
            <p:cNvPr id="120" name="Rectangle 280">
              <a:extLst>
                <a:ext uri="{FF2B5EF4-FFF2-40B4-BE49-F238E27FC236}">
                  <a16:creationId xmlns:a16="http://schemas.microsoft.com/office/drawing/2014/main" id="{F635E1AB-811E-45A9-A93E-D1EC9B6DFB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3" y="3022"/>
              <a:ext cx="408" cy="635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主</a:t>
              </a:r>
            </a:p>
          </p:txBody>
        </p:sp>
        <p:sp>
          <p:nvSpPr>
            <p:cNvPr id="121" name="Rectangle 281">
              <a:extLst>
                <a:ext uri="{FF2B5EF4-FFF2-40B4-BE49-F238E27FC236}">
                  <a16:creationId xmlns:a16="http://schemas.microsoft.com/office/drawing/2014/main" id="{BE79C2AC-09B6-4228-9BB5-69B4A1A045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4" y="3022"/>
              <a:ext cx="408" cy="635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从</a:t>
              </a:r>
            </a:p>
          </p:txBody>
        </p:sp>
        <p:sp>
          <p:nvSpPr>
            <p:cNvPr id="122" name="Line 282">
              <a:extLst>
                <a:ext uri="{FF2B5EF4-FFF2-40B4-BE49-F238E27FC236}">
                  <a16:creationId xmlns:a16="http://schemas.microsoft.com/office/drawing/2014/main" id="{987AB20B-01C8-4158-B1CF-09A97B0F6D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2" y="3113"/>
              <a:ext cx="36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23" name="Line 283">
              <a:extLst>
                <a:ext uri="{FF2B5EF4-FFF2-40B4-BE49-F238E27FC236}">
                  <a16:creationId xmlns:a16="http://schemas.microsoft.com/office/drawing/2014/main" id="{EBBC965B-5CA0-42EA-BE20-34A356A898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2" y="3521"/>
              <a:ext cx="36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24" name="Line 284">
              <a:extLst>
                <a:ext uri="{FF2B5EF4-FFF2-40B4-BE49-F238E27FC236}">
                  <a16:creationId xmlns:a16="http://schemas.microsoft.com/office/drawing/2014/main" id="{40AFAA3E-EE09-4EE5-8D49-99446AEFE1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3158"/>
              <a:ext cx="4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25" name="Line 285">
              <a:extLst>
                <a:ext uri="{FF2B5EF4-FFF2-40B4-BE49-F238E27FC236}">
                  <a16:creationId xmlns:a16="http://schemas.microsoft.com/office/drawing/2014/main" id="{0F1452A8-972D-43D8-BA90-14199EACB4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0" y="3521"/>
              <a:ext cx="4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26" name="Line 286">
              <a:extLst>
                <a:ext uri="{FF2B5EF4-FFF2-40B4-BE49-F238E27FC236}">
                  <a16:creationId xmlns:a16="http://schemas.microsoft.com/office/drawing/2014/main" id="{5D6EF581-8B2E-44B0-945B-399E42E84B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3" y="3521"/>
              <a:ext cx="18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27" name="Line 287">
              <a:extLst>
                <a:ext uri="{FF2B5EF4-FFF2-40B4-BE49-F238E27FC236}">
                  <a16:creationId xmlns:a16="http://schemas.microsoft.com/office/drawing/2014/main" id="{DBD7FA40-EC1F-464C-B8B6-A941A3769B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14" y="2840"/>
              <a:ext cx="0" cy="6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28" name="Line 288">
              <a:extLst>
                <a:ext uri="{FF2B5EF4-FFF2-40B4-BE49-F238E27FC236}">
                  <a16:creationId xmlns:a16="http://schemas.microsoft.com/office/drawing/2014/main" id="{A6792A82-935B-401A-8819-1C9BF81132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72" y="2840"/>
              <a:ext cx="154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29" name="Line 289">
              <a:extLst>
                <a:ext uri="{FF2B5EF4-FFF2-40B4-BE49-F238E27FC236}">
                  <a16:creationId xmlns:a16="http://schemas.microsoft.com/office/drawing/2014/main" id="{E99B1A37-81E9-405C-AA8A-5451BB325C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2" y="2840"/>
              <a:ext cx="0" cy="2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30" name="Line 290">
              <a:extLst>
                <a:ext uri="{FF2B5EF4-FFF2-40B4-BE49-F238E27FC236}">
                  <a16:creationId xmlns:a16="http://schemas.microsoft.com/office/drawing/2014/main" id="{76370C82-972C-458B-8CA8-CA92529962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3" y="3113"/>
              <a:ext cx="272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31" name="Line 291">
              <a:extLst>
                <a:ext uri="{FF2B5EF4-FFF2-40B4-BE49-F238E27FC236}">
                  <a16:creationId xmlns:a16="http://schemas.microsoft.com/office/drawing/2014/main" id="{5687AE37-1BBC-4C46-88A5-8C95520A58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05" y="3113"/>
              <a:ext cx="0" cy="6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32" name="Line 292">
              <a:extLst>
                <a:ext uri="{FF2B5EF4-FFF2-40B4-BE49-F238E27FC236}">
                  <a16:creationId xmlns:a16="http://schemas.microsoft.com/office/drawing/2014/main" id="{A5B485F2-1E92-4F4F-BDF9-5CE1F47399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72" y="3748"/>
              <a:ext cx="163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33" name="Line 293">
              <a:extLst>
                <a:ext uri="{FF2B5EF4-FFF2-40B4-BE49-F238E27FC236}">
                  <a16:creationId xmlns:a16="http://schemas.microsoft.com/office/drawing/2014/main" id="{EF0D1135-2656-4A9C-A131-1CBB87460B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2" y="3113"/>
              <a:ext cx="18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34" name="Line 294">
              <a:extLst>
                <a:ext uri="{FF2B5EF4-FFF2-40B4-BE49-F238E27FC236}">
                  <a16:creationId xmlns:a16="http://schemas.microsoft.com/office/drawing/2014/main" id="{8B90982A-5388-4DDB-B397-D3D4690871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2" y="3566"/>
              <a:ext cx="0" cy="1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35" name="Line 295">
              <a:extLst>
                <a:ext uri="{FF2B5EF4-FFF2-40B4-BE49-F238E27FC236}">
                  <a16:creationId xmlns:a16="http://schemas.microsoft.com/office/drawing/2014/main" id="{AB43A8B1-CD22-4813-B826-053F9AC33C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72" y="3566"/>
              <a:ext cx="18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36" name="Rectangle 296">
              <a:extLst>
                <a:ext uri="{FF2B5EF4-FFF2-40B4-BE49-F238E27FC236}">
                  <a16:creationId xmlns:a16="http://schemas.microsoft.com/office/drawing/2014/main" id="{AE005FD0-2D0C-4042-9C8C-1E4E4204CD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3" y="3022"/>
              <a:ext cx="91" cy="227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S</a:t>
              </a:r>
            </a:p>
          </p:txBody>
        </p:sp>
        <p:sp>
          <p:nvSpPr>
            <p:cNvPr id="137" name="Rectangle 297">
              <a:extLst>
                <a:ext uri="{FF2B5EF4-FFF2-40B4-BE49-F238E27FC236}">
                  <a16:creationId xmlns:a16="http://schemas.microsoft.com/office/drawing/2014/main" id="{AA71B209-2DF8-4FF9-9590-0391DA46F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3" y="3430"/>
              <a:ext cx="91" cy="227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R</a:t>
              </a:r>
            </a:p>
          </p:txBody>
        </p:sp>
        <p:sp>
          <p:nvSpPr>
            <p:cNvPr id="138" name="Text Box 298">
              <a:extLst>
                <a:ext uri="{FF2B5EF4-FFF2-40B4-BE49-F238E27FC236}">
                  <a16:creationId xmlns:a16="http://schemas.microsoft.com/office/drawing/2014/main" id="{7399BA5D-8615-4907-9557-10D60E3C65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1" y="2931"/>
              <a:ext cx="63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          J</a:t>
              </a:r>
            </a:p>
          </p:txBody>
        </p:sp>
        <p:sp>
          <p:nvSpPr>
            <p:cNvPr id="139" name="Text Box 299">
              <a:extLst>
                <a:ext uri="{FF2B5EF4-FFF2-40B4-BE49-F238E27FC236}">
                  <a16:creationId xmlns:a16="http://schemas.microsoft.com/office/drawing/2014/main" id="{8A6D21AF-157B-436B-9B04-3A84294FDD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6" y="3339"/>
              <a:ext cx="63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        K</a:t>
              </a:r>
            </a:p>
          </p:txBody>
        </p:sp>
        <p:sp>
          <p:nvSpPr>
            <p:cNvPr id="140" name="Line 300">
              <a:extLst>
                <a:ext uri="{FF2B5EF4-FFF2-40B4-BE49-F238E27FC236}">
                  <a16:creationId xmlns:a16="http://schemas.microsoft.com/office/drawing/2014/main" id="{2CBF6FC5-BC78-4A85-91C1-118D2DFE9F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05" y="3113"/>
              <a:ext cx="36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41" name="Line 301">
              <a:extLst>
                <a:ext uri="{FF2B5EF4-FFF2-40B4-BE49-F238E27FC236}">
                  <a16:creationId xmlns:a16="http://schemas.microsoft.com/office/drawing/2014/main" id="{053853C2-3F5B-4420-BFD6-DD0020892B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14" y="3521"/>
              <a:ext cx="45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42" name="Text Box 302">
              <a:extLst>
                <a:ext uri="{FF2B5EF4-FFF2-40B4-BE49-F238E27FC236}">
                  <a16:creationId xmlns:a16="http://schemas.microsoft.com/office/drawing/2014/main" id="{D49C6491-8A9A-4CA4-89E7-3ECBC7A572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2927"/>
              <a:ext cx="18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Q</a:t>
              </a:r>
            </a:p>
          </p:txBody>
        </p:sp>
        <p:sp>
          <p:nvSpPr>
            <p:cNvPr id="143" name="Text Box 303">
              <a:extLst>
                <a:ext uri="{FF2B5EF4-FFF2-40B4-BE49-F238E27FC236}">
                  <a16:creationId xmlns:a16="http://schemas.microsoft.com/office/drawing/2014/main" id="{39FBB98D-E8DD-4184-AC8F-FF1386E2A7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77" y="3339"/>
              <a:ext cx="31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Q’</a:t>
              </a:r>
            </a:p>
          </p:txBody>
        </p:sp>
        <p:sp>
          <p:nvSpPr>
            <p:cNvPr id="144" name="Text Box 305">
              <a:extLst>
                <a:ext uri="{FF2B5EF4-FFF2-40B4-BE49-F238E27FC236}">
                  <a16:creationId xmlns:a16="http://schemas.microsoft.com/office/drawing/2014/main" id="{84EB5BD5-5E63-4CD3-8D0E-134516A185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7" y="2886"/>
              <a:ext cx="31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Q</a:t>
              </a:r>
            </a:p>
          </p:txBody>
        </p:sp>
        <p:sp>
          <p:nvSpPr>
            <p:cNvPr id="145" name="Text Box 306">
              <a:extLst>
                <a:ext uri="{FF2B5EF4-FFF2-40B4-BE49-F238E27FC236}">
                  <a16:creationId xmlns:a16="http://schemas.microsoft.com/office/drawing/2014/main" id="{C3713D00-669F-4176-B4B2-47C7EE6960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7" y="3335"/>
              <a:ext cx="31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Q’</a:t>
              </a:r>
            </a:p>
          </p:txBody>
        </p:sp>
        <p:sp>
          <p:nvSpPr>
            <p:cNvPr id="146" name="Oval 308">
              <a:extLst>
                <a:ext uri="{FF2B5EF4-FFF2-40B4-BE49-F238E27FC236}">
                  <a16:creationId xmlns:a16="http://schemas.microsoft.com/office/drawing/2014/main" id="{108D351A-7AEC-4195-B7A2-0E80818531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6" y="3494"/>
              <a:ext cx="45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47" name="Oval 309">
              <a:extLst>
                <a:ext uri="{FF2B5EF4-FFF2-40B4-BE49-F238E27FC236}">
                  <a16:creationId xmlns:a16="http://schemas.microsoft.com/office/drawing/2014/main" id="{8DA4B039-9843-4A81-A64F-30B71CA0D2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7" y="3104"/>
              <a:ext cx="45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48" name="Line 310">
              <a:extLst>
                <a:ext uri="{FF2B5EF4-FFF2-40B4-BE49-F238E27FC236}">
                  <a16:creationId xmlns:a16="http://schemas.microsoft.com/office/drawing/2014/main" id="{59081382-D0F0-4D0D-B0CD-24B925E88C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8" y="3974"/>
              <a:ext cx="158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49" name="Line 311">
              <a:extLst>
                <a:ext uri="{FF2B5EF4-FFF2-40B4-BE49-F238E27FC236}">
                  <a16:creationId xmlns:a16="http://schemas.microsoft.com/office/drawing/2014/main" id="{EA0CE87B-8971-4CC4-A766-68109763E3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35" y="3657"/>
              <a:ext cx="0" cy="3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50" name="Line 312">
              <a:extLst>
                <a:ext uri="{FF2B5EF4-FFF2-40B4-BE49-F238E27FC236}">
                  <a16:creationId xmlns:a16="http://schemas.microsoft.com/office/drawing/2014/main" id="{6E8FF78F-7422-438E-87BE-A9CBCCD1CB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06" y="3702"/>
              <a:ext cx="0" cy="2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51" name="Oval 313">
              <a:extLst>
                <a:ext uri="{FF2B5EF4-FFF2-40B4-BE49-F238E27FC236}">
                  <a16:creationId xmlns:a16="http://schemas.microsoft.com/office/drawing/2014/main" id="{56BEC18C-5AA1-438F-ADF8-163700E7C7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9" y="3657"/>
              <a:ext cx="45" cy="45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152" name="Text Box 314">
              <a:extLst>
                <a:ext uri="{FF2B5EF4-FFF2-40B4-BE49-F238E27FC236}">
                  <a16:creationId xmlns:a16="http://schemas.microsoft.com/office/drawing/2014/main" id="{FD8CCE37-3047-4BA3-B2F5-606B1136CB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2" y="3793"/>
              <a:ext cx="4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CLK</a:t>
              </a:r>
            </a:p>
          </p:txBody>
        </p:sp>
      </p:grpSp>
      <p:graphicFrame>
        <p:nvGraphicFramePr>
          <p:cNvPr id="153" name="Object 14">
            <a:extLst>
              <a:ext uri="{FF2B5EF4-FFF2-40B4-BE49-F238E27FC236}">
                <a16:creationId xmlns:a16="http://schemas.microsoft.com/office/drawing/2014/main" id="{DFA6E43D-34D3-4503-B432-521D274F6B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6545503"/>
              </p:ext>
            </p:extLst>
          </p:nvPr>
        </p:nvGraphicFramePr>
        <p:xfrm>
          <a:off x="5585362" y="4500565"/>
          <a:ext cx="3529012" cy="220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49" name="Visio" r:id="rId12" imgW="1914449" imgH="1046074" progId="Visio.Drawing.11">
                  <p:embed/>
                </p:oleObj>
              </mc:Choice>
              <mc:Fallback>
                <p:oleObj name="Visio" r:id="rId12" imgW="1914449" imgH="1046074" progId="Visio.Drawing.11">
                  <p:embed/>
                  <p:pic>
                    <p:nvPicPr>
                      <p:cNvPr id="72" name="Object 14">
                        <a:extLst>
                          <a:ext uri="{FF2B5EF4-FFF2-40B4-BE49-F238E27FC236}">
                            <a16:creationId xmlns:a16="http://schemas.microsoft.com/office/drawing/2014/main" id="{4B989FC5-F99C-484B-8E71-7A555AFB84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7153" r="5504"/>
                      <a:stretch>
                        <a:fillRect/>
                      </a:stretch>
                    </p:blipFill>
                    <p:spPr bwMode="auto">
                      <a:xfrm>
                        <a:off x="5585362" y="4500565"/>
                        <a:ext cx="3529012" cy="22066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57150" cmpd="thickThin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" name="矩形 153">
            <a:extLst>
              <a:ext uri="{FF2B5EF4-FFF2-40B4-BE49-F238E27FC236}">
                <a16:creationId xmlns:a16="http://schemas.microsoft.com/office/drawing/2014/main" id="{C1C3B48B-789D-438F-9AC0-A686E50F0F4B}"/>
              </a:ext>
            </a:extLst>
          </p:cNvPr>
          <p:cNvSpPr/>
          <p:nvPr/>
        </p:nvSpPr>
        <p:spPr>
          <a:xfrm>
            <a:off x="5585363" y="6282953"/>
            <a:ext cx="3393338" cy="312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与的关系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8DD69DB-F431-4085-9FB6-802B08FA1867}"/>
              </a:ext>
            </a:extLst>
          </p:cNvPr>
          <p:cNvSpPr/>
          <p:nvPr/>
        </p:nvSpPr>
        <p:spPr>
          <a:xfrm>
            <a:off x="4766219" y="3976984"/>
            <a:ext cx="43620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具有多输入端的主从 </a:t>
            </a:r>
            <a:r>
              <a:rPr kumimoji="1"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JK</a:t>
            </a:r>
            <a:r>
              <a:rPr kumimoji="1" lang="en-US" altLang="zh-CN" sz="2400" b="1" i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kumimoji="1" lang="zh-CN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</a:t>
            </a:r>
            <a:endParaRPr kumimoji="1"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4269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2">
            <a:extLst>
              <a:ext uri="{FF2B5EF4-FFF2-40B4-BE49-F238E27FC236}">
                <a16:creationId xmlns:a16="http://schemas.microsoft.com/office/drawing/2014/main" id="{59F67BE8-A20C-4826-8B1E-778C287EA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791" y="0"/>
            <a:ext cx="8314442" cy="156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defTabSz="914400"/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例</a:t>
            </a:r>
            <a:r>
              <a:rPr kumimoji="1" lang="zh-CN" altLang="en-US" sz="2800" b="1" dirty="0">
                <a:solidFill>
                  <a:srgbClr val="FF0000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如图所示的主从</a:t>
            </a:r>
            <a:r>
              <a:rPr kumimoji="1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JK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触发器电路中，已知</a:t>
            </a:r>
            <a:r>
              <a:rPr kumimoji="1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kumimoji="1" lang="zh-CN" altLang="en-US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kumimoji="1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J</a:t>
            </a:r>
            <a:r>
              <a:rPr kumimoji="1" lang="zh-CN" altLang="en-US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kumimoji="1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K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的波形，试画出输出端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lang="en-US" altLang="zh-CN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lang="en-US" altLang="zh-CN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的波形。</a:t>
            </a:r>
          </a:p>
        </p:txBody>
      </p:sp>
      <p:sp>
        <p:nvSpPr>
          <p:cNvPr id="75" name="Text Box 7">
            <a:extLst>
              <a:ext uri="{FF2B5EF4-FFF2-40B4-BE49-F238E27FC236}">
                <a16:creationId xmlns:a16="http://schemas.microsoft.com/office/drawing/2014/main" id="{A71CE9C4-C2A6-4881-ABCA-F303663E2A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779" y="1408440"/>
            <a:ext cx="38163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800" b="1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解：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输出波形如图所示</a:t>
            </a:r>
          </a:p>
        </p:txBody>
      </p:sp>
      <p:graphicFrame>
        <p:nvGraphicFramePr>
          <p:cNvPr id="76" name="Object 9">
            <a:extLst>
              <a:ext uri="{FF2B5EF4-FFF2-40B4-BE49-F238E27FC236}">
                <a16:creationId xmlns:a16="http://schemas.microsoft.com/office/drawing/2014/main" id="{C92F0609-659D-41FE-8F51-23F01386CE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8762544"/>
              </p:ext>
            </p:extLst>
          </p:nvPr>
        </p:nvGraphicFramePr>
        <p:xfrm>
          <a:off x="2456549" y="1829799"/>
          <a:ext cx="4098925" cy="460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36" name="Visio" r:id="rId3" imgW="2100377" imgH="2558796" progId="Visio.Drawing.11">
                  <p:embed/>
                </p:oleObj>
              </mc:Choice>
              <mc:Fallback>
                <p:oleObj name="Visio" r:id="rId3" imgW="2100377" imgH="2558796" progId="Visio.Drawing.11">
                  <p:embed/>
                  <p:pic>
                    <p:nvPicPr>
                      <p:cNvPr id="142345" name="Object 9">
                        <a:extLst>
                          <a:ext uri="{FF2B5EF4-FFF2-40B4-BE49-F238E27FC236}">
                            <a16:creationId xmlns:a16="http://schemas.microsoft.com/office/drawing/2014/main" id="{62B04D59-87B8-4F23-80E5-12412C7626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4543" b="3056"/>
                      <a:stretch>
                        <a:fillRect/>
                      </a:stretch>
                    </p:blipFill>
                    <p:spPr bwMode="auto">
                      <a:xfrm>
                        <a:off x="2456549" y="1829799"/>
                        <a:ext cx="4098925" cy="460851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57150" cmpd="thickThin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" name="矩形 79">
            <a:extLst>
              <a:ext uri="{FF2B5EF4-FFF2-40B4-BE49-F238E27FC236}">
                <a16:creationId xmlns:a16="http://schemas.microsoft.com/office/drawing/2014/main" id="{551A9308-23AD-417C-97DC-7B9798738EC6}"/>
              </a:ext>
            </a:extLst>
          </p:cNvPr>
          <p:cNvSpPr/>
          <p:nvPr/>
        </p:nvSpPr>
        <p:spPr>
          <a:xfrm>
            <a:off x="3162136" y="6056710"/>
            <a:ext cx="3393338" cy="312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14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utoUpdateAnimBg="0"/>
      <p:bldP spid="8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3">
            <a:extLst>
              <a:ext uri="{FF2B5EF4-FFF2-40B4-BE49-F238E27FC236}">
                <a16:creationId xmlns:a16="http://schemas.microsoft.com/office/drawing/2014/main" id="{DDAB472A-A542-4184-8B25-5B4444159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100" y="262924"/>
            <a:ext cx="4973883" cy="52322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二、脉冲触发方式的动作特点</a:t>
            </a:r>
          </a:p>
        </p:txBody>
      </p:sp>
      <p:sp>
        <p:nvSpPr>
          <p:cNvPr id="23" name="Text Box 25">
            <a:extLst>
              <a:ext uri="{FF2B5EF4-FFF2-40B4-BE49-F238E27FC236}">
                <a16:creationId xmlns:a16="http://schemas.microsoft.com/office/drawing/2014/main" id="{1FC19B02-7462-4917-AF4E-D83A641AC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537" y="886634"/>
            <a:ext cx="254070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分两步动作：</a:t>
            </a:r>
            <a:endParaRPr lang="en-US" altLang="zh-CN" sz="24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7DE8BC1-9FCD-4C2B-8242-CC26DDEB37FB}"/>
              </a:ext>
            </a:extLst>
          </p:cNvPr>
          <p:cNvSpPr/>
          <p:nvPr/>
        </p:nvSpPr>
        <p:spPr>
          <a:xfrm>
            <a:off x="284537" y="1400357"/>
            <a:ext cx="85749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第一步在</a:t>
            </a:r>
            <a:r>
              <a:rPr lang="en-US" altLang="zh-CN" sz="2400" b="1" i="1" dirty="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lang="zh-CN" alt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时，“主”受输入信号控制，“从”保持原态；</a:t>
            </a:r>
            <a:endParaRPr lang="zh-CN" altLang="en-US" sz="2400" b="1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Symbol" panose="05050102010706020507" pitchFamily="18" charset="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F57798C-D35B-4298-A70D-D451270E7314}"/>
              </a:ext>
            </a:extLst>
          </p:cNvPr>
          <p:cNvSpPr/>
          <p:nvPr/>
        </p:nvSpPr>
        <p:spPr>
          <a:xfrm>
            <a:off x="284537" y="1870420"/>
            <a:ext cx="85749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第二步在</a:t>
            </a:r>
            <a:r>
              <a:rPr lang="en-US" altLang="zh-CN" sz="2400" b="1" i="1" dirty="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lang="en-US" altLang="zh-CN" sz="2400" b="1" dirty="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</a:t>
            </a:r>
            <a:r>
              <a:rPr lang="zh-CN" altLang="en-US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到达后，“从”按“主”状态翻转，故触发器输出状态只能改变一次。</a:t>
            </a:r>
            <a:endParaRPr lang="zh-CN" altLang="en-US" sz="1600" dirty="0"/>
          </a:p>
        </p:txBody>
      </p:sp>
      <p:sp>
        <p:nvSpPr>
          <p:cNvPr id="26" name="Text Box 27">
            <a:extLst>
              <a:ext uri="{FF2B5EF4-FFF2-40B4-BE49-F238E27FC236}">
                <a16:creationId xmlns:a16="http://schemas.microsoft.com/office/drawing/2014/main" id="{CBC57FCE-6421-4281-A7C3-4B4F7D321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537" y="2709815"/>
            <a:ext cx="864235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主从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，“主”为同步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lang="zh-CN" altLang="en-US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CLK=1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的全部时间里输入信号对“主”都起控制作用。</a:t>
            </a:r>
            <a:endParaRPr lang="en-US" altLang="zh-CN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914400" fontAlgn="base">
              <a:spcAft>
                <a:spcPct val="0"/>
              </a:spcAft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但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主从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JK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在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高电平期间，“主”只可能翻转一次。</a:t>
            </a:r>
            <a:endParaRPr lang="en-US" altLang="zh-CN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914400" fontAlgn="base">
              <a:spcAft>
                <a:spcPct val="0"/>
              </a:spcAft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故在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lang="zh-CN" altLang="en-US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期间若输入发生变化时，要找出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 </a:t>
            </a:r>
            <a:r>
              <a:rPr lang="en-US" altLang="zh-CN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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来到前的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Q 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状态，决定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Q*</a:t>
            </a:r>
          </a:p>
        </p:txBody>
      </p:sp>
      <p:grpSp>
        <p:nvGrpSpPr>
          <p:cNvPr id="28" name="Group 45">
            <a:extLst>
              <a:ext uri="{FF2B5EF4-FFF2-40B4-BE49-F238E27FC236}">
                <a16:creationId xmlns:a16="http://schemas.microsoft.com/office/drawing/2014/main" id="{E073EE2F-E590-4EAA-A2EA-EFF67213BAF0}"/>
              </a:ext>
            </a:extLst>
          </p:cNvPr>
          <p:cNvGrpSpPr>
            <a:grpSpLocks/>
          </p:cNvGrpSpPr>
          <p:nvPr/>
        </p:nvGrpSpPr>
        <p:grpSpPr bwMode="auto">
          <a:xfrm>
            <a:off x="-109538" y="4715476"/>
            <a:ext cx="4681538" cy="1879600"/>
            <a:chOff x="-114" y="2704"/>
            <a:chExt cx="2949" cy="1184"/>
          </a:xfrm>
        </p:grpSpPr>
        <p:sp>
          <p:nvSpPr>
            <p:cNvPr id="29" name="Rectangle 8">
              <a:extLst>
                <a:ext uri="{FF2B5EF4-FFF2-40B4-BE49-F238E27FC236}">
                  <a16:creationId xmlns:a16="http://schemas.microsoft.com/office/drawing/2014/main" id="{9B7E464F-4E53-4331-891C-5AD5128CB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" y="2886"/>
              <a:ext cx="408" cy="635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主</a:t>
              </a:r>
            </a:p>
          </p:txBody>
        </p:sp>
        <p:sp>
          <p:nvSpPr>
            <p:cNvPr id="30" name="Rectangle 9">
              <a:extLst>
                <a:ext uri="{FF2B5EF4-FFF2-40B4-BE49-F238E27FC236}">
                  <a16:creationId xmlns:a16="http://schemas.microsoft.com/office/drawing/2014/main" id="{42220E48-DA73-487D-8ABF-39C5B53BE3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9" y="2886"/>
              <a:ext cx="408" cy="635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从</a:t>
              </a:r>
            </a:p>
          </p:txBody>
        </p:sp>
        <p:sp>
          <p:nvSpPr>
            <p:cNvPr id="31" name="Line 10">
              <a:extLst>
                <a:ext uri="{FF2B5EF4-FFF2-40B4-BE49-F238E27FC236}">
                  <a16:creationId xmlns:a16="http://schemas.microsoft.com/office/drawing/2014/main" id="{A82433D7-93BB-4102-B9C2-46689A7DFA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7" y="2977"/>
              <a:ext cx="3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2" name="Line 11">
              <a:extLst>
                <a:ext uri="{FF2B5EF4-FFF2-40B4-BE49-F238E27FC236}">
                  <a16:creationId xmlns:a16="http://schemas.microsoft.com/office/drawing/2014/main" id="{C20C52DF-F74F-4EFB-BAB0-9BF763303A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7" y="3385"/>
              <a:ext cx="3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3" name="Line 12">
              <a:extLst>
                <a:ext uri="{FF2B5EF4-FFF2-40B4-BE49-F238E27FC236}">
                  <a16:creationId xmlns:a16="http://schemas.microsoft.com/office/drawing/2014/main" id="{65C9B1C5-0240-475D-A4E4-98B8CAF86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" y="3022"/>
              <a:ext cx="4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4" name="Line 13">
              <a:extLst>
                <a:ext uri="{FF2B5EF4-FFF2-40B4-BE49-F238E27FC236}">
                  <a16:creationId xmlns:a16="http://schemas.microsoft.com/office/drawing/2014/main" id="{6319428B-4B44-4BDF-A19C-B2627D1489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5" y="3385"/>
              <a:ext cx="4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5" name="Line 14">
              <a:extLst>
                <a:ext uri="{FF2B5EF4-FFF2-40B4-BE49-F238E27FC236}">
                  <a16:creationId xmlns:a16="http://schemas.microsoft.com/office/drawing/2014/main" id="{C56ED938-6BFA-40AD-93B6-AC1DBBA96F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8" y="3385"/>
              <a:ext cx="18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6" name="Line 15">
              <a:extLst>
                <a:ext uri="{FF2B5EF4-FFF2-40B4-BE49-F238E27FC236}">
                  <a16:creationId xmlns:a16="http://schemas.microsoft.com/office/drawing/2014/main" id="{54B556A2-7BE6-4A91-A92C-3882124C02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99" y="2704"/>
              <a:ext cx="0" cy="6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7" name="Line 16">
              <a:extLst>
                <a:ext uri="{FF2B5EF4-FFF2-40B4-BE49-F238E27FC236}">
                  <a16:creationId xmlns:a16="http://schemas.microsoft.com/office/drawing/2014/main" id="{9E579294-C3F9-4CBF-A61B-E4E99F1D3F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7" y="2704"/>
              <a:ext cx="15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8" name="Line 17">
              <a:extLst>
                <a:ext uri="{FF2B5EF4-FFF2-40B4-BE49-F238E27FC236}">
                  <a16:creationId xmlns:a16="http://schemas.microsoft.com/office/drawing/2014/main" id="{1406E887-AC32-4BFB-8F63-36D0761411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7" y="2704"/>
              <a:ext cx="0" cy="2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39" name="Line 18">
              <a:extLst>
                <a:ext uri="{FF2B5EF4-FFF2-40B4-BE49-F238E27FC236}">
                  <a16:creationId xmlns:a16="http://schemas.microsoft.com/office/drawing/2014/main" id="{A73F7250-AC9F-41AE-9175-E27E6BB695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8" y="2977"/>
              <a:ext cx="27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0" name="Line 19">
              <a:extLst>
                <a:ext uri="{FF2B5EF4-FFF2-40B4-BE49-F238E27FC236}">
                  <a16:creationId xmlns:a16="http://schemas.microsoft.com/office/drawing/2014/main" id="{0B2DA3FF-6D9E-4C44-AF81-CCA9E229C6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2977"/>
              <a:ext cx="0" cy="6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1" name="Line 20">
              <a:extLst>
                <a:ext uri="{FF2B5EF4-FFF2-40B4-BE49-F238E27FC236}">
                  <a16:creationId xmlns:a16="http://schemas.microsoft.com/office/drawing/2014/main" id="{2CF9353C-204E-45C5-AE68-3FDC97B15D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7" y="3612"/>
              <a:ext cx="16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2" name="Line 21">
              <a:extLst>
                <a:ext uri="{FF2B5EF4-FFF2-40B4-BE49-F238E27FC236}">
                  <a16:creationId xmlns:a16="http://schemas.microsoft.com/office/drawing/2014/main" id="{7C11FF1F-A717-4059-A700-1F4AAEA434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7" y="2977"/>
              <a:ext cx="18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3" name="Line 22">
              <a:extLst>
                <a:ext uri="{FF2B5EF4-FFF2-40B4-BE49-F238E27FC236}">
                  <a16:creationId xmlns:a16="http://schemas.microsoft.com/office/drawing/2014/main" id="{47979E82-8EA4-4163-AC89-409C0C6E0E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7" y="3430"/>
              <a:ext cx="0" cy="1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4" name="Line 23">
              <a:extLst>
                <a:ext uri="{FF2B5EF4-FFF2-40B4-BE49-F238E27FC236}">
                  <a16:creationId xmlns:a16="http://schemas.microsoft.com/office/drawing/2014/main" id="{75E5C60B-6F2C-49F9-8AB0-0908DD9F5D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57" y="3430"/>
              <a:ext cx="18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45" name="Rectangle 24">
              <a:extLst>
                <a:ext uri="{FF2B5EF4-FFF2-40B4-BE49-F238E27FC236}">
                  <a16:creationId xmlns:a16="http://schemas.microsoft.com/office/drawing/2014/main" id="{06DD43D6-7458-4FA4-B2CB-7DD90F7E5F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" y="2886"/>
              <a:ext cx="91" cy="227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S</a:t>
              </a:r>
            </a:p>
          </p:txBody>
        </p:sp>
        <p:sp>
          <p:nvSpPr>
            <p:cNvPr id="46" name="Rectangle 25">
              <a:extLst>
                <a:ext uri="{FF2B5EF4-FFF2-40B4-BE49-F238E27FC236}">
                  <a16:creationId xmlns:a16="http://schemas.microsoft.com/office/drawing/2014/main" id="{56EC1516-35F9-4151-A58D-42D21DB54F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" y="3294"/>
              <a:ext cx="91" cy="227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R</a:t>
              </a:r>
            </a:p>
          </p:txBody>
        </p:sp>
        <p:sp>
          <p:nvSpPr>
            <p:cNvPr id="47" name="Text Box 26">
              <a:extLst>
                <a:ext uri="{FF2B5EF4-FFF2-40B4-BE49-F238E27FC236}">
                  <a16:creationId xmlns:a16="http://schemas.microsoft.com/office/drawing/2014/main" id="{6B77E8EC-619D-4C10-BE0B-02EEEF3614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14" y="2795"/>
              <a:ext cx="63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          J</a:t>
              </a:r>
            </a:p>
          </p:txBody>
        </p:sp>
        <p:sp>
          <p:nvSpPr>
            <p:cNvPr id="48" name="Text Box 27">
              <a:extLst>
                <a:ext uri="{FF2B5EF4-FFF2-40B4-BE49-F238E27FC236}">
                  <a16:creationId xmlns:a16="http://schemas.microsoft.com/office/drawing/2014/main" id="{5347A5FE-E89A-47A7-83A7-9F7CA94015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9" y="3203"/>
              <a:ext cx="63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        K</a:t>
              </a:r>
            </a:p>
          </p:txBody>
        </p:sp>
        <p:sp>
          <p:nvSpPr>
            <p:cNvPr id="49" name="Line 28">
              <a:extLst>
                <a:ext uri="{FF2B5EF4-FFF2-40B4-BE49-F238E27FC236}">
                  <a16:creationId xmlns:a16="http://schemas.microsoft.com/office/drawing/2014/main" id="{E8244DB6-E9BC-4888-88CA-D9634885D4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2977"/>
              <a:ext cx="36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0" name="Line 29">
              <a:extLst>
                <a:ext uri="{FF2B5EF4-FFF2-40B4-BE49-F238E27FC236}">
                  <a16:creationId xmlns:a16="http://schemas.microsoft.com/office/drawing/2014/main" id="{0F16FE2C-2BBA-4CAD-BE9E-54523F5F32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9" y="3385"/>
              <a:ext cx="4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1" name="Text Box 30">
              <a:extLst>
                <a:ext uri="{FF2B5EF4-FFF2-40B4-BE49-F238E27FC236}">
                  <a16:creationId xmlns:a16="http://schemas.microsoft.com/office/drawing/2014/main" id="{9B9D2E39-52CF-4134-AB62-AF2D5013CA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2" y="2791"/>
              <a:ext cx="18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Q</a:t>
              </a:r>
            </a:p>
          </p:txBody>
        </p:sp>
        <p:sp>
          <p:nvSpPr>
            <p:cNvPr id="52" name="Text Box 31">
              <a:extLst>
                <a:ext uri="{FF2B5EF4-FFF2-40B4-BE49-F238E27FC236}">
                  <a16:creationId xmlns:a16="http://schemas.microsoft.com/office/drawing/2014/main" id="{ABCE8148-E54A-4A14-B97E-5643CF6D4E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2" y="3203"/>
              <a:ext cx="27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Q’</a:t>
              </a:r>
            </a:p>
          </p:txBody>
        </p:sp>
        <p:sp>
          <p:nvSpPr>
            <p:cNvPr id="53" name="Text Box 33">
              <a:extLst>
                <a:ext uri="{FF2B5EF4-FFF2-40B4-BE49-F238E27FC236}">
                  <a16:creationId xmlns:a16="http://schemas.microsoft.com/office/drawing/2014/main" id="{F5670004-B040-4613-AD2A-FEC3CD4B61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2" y="2750"/>
              <a:ext cx="31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Q</a:t>
              </a:r>
            </a:p>
          </p:txBody>
        </p:sp>
        <p:sp>
          <p:nvSpPr>
            <p:cNvPr id="54" name="Text Box 34">
              <a:extLst>
                <a:ext uri="{FF2B5EF4-FFF2-40B4-BE49-F238E27FC236}">
                  <a16:creationId xmlns:a16="http://schemas.microsoft.com/office/drawing/2014/main" id="{F0A4B3C9-E005-4164-8DBF-55BFF44868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2" y="3199"/>
              <a:ext cx="31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Q’</a:t>
              </a:r>
            </a:p>
          </p:txBody>
        </p:sp>
        <p:sp>
          <p:nvSpPr>
            <p:cNvPr id="55" name="Oval 36">
              <a:extLst>
                <a:ext uri="{FF2B5EF4-FFF2-40B4-BE49-F238E27FC236}">
                  <a16:creationId xmlns:a16="http://schemas.microsoft.com/office/drawing/2014/main" id="{FB36994B-446F-453E-A22D-6ED43FB2E7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1" y="3358"/>
              <a:ext cx="45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6" name="Oval 37">
              <a:extLst>
                <a:ext uri="{FF2B5EF4-FFF2-40B4-BE49-F238E27FC236}">
                  <a16:creationId xmlns:a16="http://schemas.microsoft.com/office/drawing/2014/main" id="{1649B04A-5BB5-4317-8A20-C628CFE4E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2" y="2968"/>
              <a:ext cx="45" cy="45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7" name="Line 38">
              <a:extLst>
                <a:ext uri="{FF2B5EF4-FFF2-40B4-BE49-F238E27FC236}">
                  <a16:creationId xmlns:a16="http://schemas.microsoft.com/office/drawing/2014/main" id="{76F9904B-3ED4-41DA-8939-AA7AA3C9F4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" y="3838"/>
              <a:ext cx="158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8" name="Line 39">
              <a:extLst>
                <a:ext uri="{FF2B5EF4-FFF2-40B4-BE49-F238E27FC236}">
                  <a16:creationId xmlns:a16="http://schemas.microsoft.com/office/drawing/2014/main" id="{79119CFC-3930-4BD2-A3D0-B89943D7A8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20" y="3521"/>
              <a:ext cx="0" cy="3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59" name="Line 40">
              <a:extLst>
                <a:ext uri="{FF2B5EF4-FFF2-40B4-BE49-F238E27FC236}">
                  <a16:creationId xmlns:a16="http://schemas.microsoft.com/office/drawing/2014/main" id="{96B49AE5-DA68-43BC-8F2C-21F9521933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1" y="3566"/>
              <a:ext cx="0" cy="2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60" name="Oval 41">
              <a:extLst>
                <a:ext uri="{FF2B5EF4-FFF2-40B4-BE49-F238E27FC236}">
                  <a16:creationId xmlns:a16="http://schemas.microsoft.com/office/drawing/2014/main" id="{442FC11D-5748-42C0-917D-BE25F6F35B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4" y="3521"/>
              <a:ext cx="45" cy="45"/>
            </a:xfrm>
            <a:prstGeom prst="ellipse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sp>
          <p:nvSpPr>
            <p:cNvPr id="61" name="Text Box 42">
              <a:extLst>
                <a:ext uri="{FF2B5EF4-FFF2-40B4-BE49-F238E27FC236}">
                  <a16:creationId xmlns:a16="http://schemas.microsoft.com/office/drawing/2014/main" id="{758A3F36-6D06-4538-9D77-6F051A5DAF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3" y="3657"/>
              <a:ext cx="5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楷体_GB2312" pitchFamily="49" charset="-122"/>
                </a:rPr>
                <a:t>CLK</a:t>
              </a:r>
            </a:p>
          </p:txBody>
        </p:sp>
      </p:grpSp>
      <p:graphicFrame>
        <p:nvGraphicFramePr>
          <p:cNvPr id="63" name="Object 5">
            <a:extLst>
              <a:ext uri="{FF2B5EF4-FFF2-40B4-BE49-F238E27FC236}">
                <a16:creationId xmlns:a16="http://schemas.microsoft.com/office/drawing/2014/main" id="{55CDB02B-B626-480F-BB1E-760B6DDD35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7476836"/>
              </p:ext>
            </p:extLst>
          </p:nvPr>
        </p:nvGraphicFramePr>
        <p:xfrm>
          <a:off x="4030663" y="6065482"/>
          <a:ext cx="5113337" cy="81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6" name="公式" r:id="rId3" imgW="2794000" imgH="457200" progId="Equation.3">
                  <p:embed/>
                </p:oleObj>
              </mc:Choice>
              <mc:Fallback>
                <p:oleObj name="公式" r:id="rId3" imgW="2794000" imgH="457200" progId="Equation.3">
                  <p:embed/>
                  <p:pic>
                    <p:nvPicPr>
                      <p:cNvPr id="19460" name="Object 5">
                        <a:extLst>
                          <a:ext uri="{FF2B5EF4-FFF2-40B4-BE49-F238E27FC236}">
                            <a16:creationId xmlns:a16="http://schemas.microsoft.com/office/drawing/2014/main" id="{54E9F6C8-77B5-42BE-9337-91A69E0EE0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0663" y="6065482"/>
                        <a:ext cx="5113337" cy="817562"/>
                      </a:xfrm>
                      <a:prstGeom prst="rect">
                        <a:avLst/>
                      </a:prstGeom>
                      <a:solidFill>
                        <a:srgbClr val="3CE7F4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152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" grpId="0"/>
      <p:bldP spid="3" grpId="0"/>
      <p:bldP spid="2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2">
            <a:extLst>
              <a:ext uri="{FF2B5EF4-FFF2-40B4-BE49-F238E27FC236}">
                <a16:creationId xmlns:a16="http://schemas.microsoft.com/office/drawing/2014/main" id="{234D7D47-A4D0-4674-B374-CA260EBE6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657" y="231154"/>
            <a:ext cx="8568686" cy="1050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[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例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5.4.3]</a:t>
            </a:r>
            <a:r>
              <a:rPr lang="zh-CN" altLang="en-US" sz="2800" b="1" dirty="0">
                <a:solidFill>
                  <a:srgbClr val="FF0000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已知主从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JK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触发器的输入及时钟波形如图所示，试画出输出端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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波形。</a:t>
            </a:r>
          </a:p>
        </p:txBody>
      </p:sp>
      <p:sp>
        <p:nvSpPr>
          <p:cNvPr id="60" name="Text Box 15">
            <a:extLst>
              <a:ext uri="{FF2B5EF4-FFF2-40B4-BE49-F238E27FC236}">
                <a16:creationId xmlns:a16="http://schemas.microsoft.com/office/drawing/2014/main" id="{A3AEC82D-05AF-4E97-B6CE-BA6158675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873" y="1498273"/>
            <a:ext cx="42846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0" lang="zh-CN" altLang="en-US" sz="2800" b="1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解：</a:t>
            </a:r>
            <a:r>
              <a:rPr kumimoji="0" lang="zh-CN" altLang="en-US" sz="28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其输出波形如图所示</a:t>
            </a:r>
          </a:p>
        </p:txBody>
      </p:sp>
      <p:grpSp>
        <p:nvGrpSpPr>
          <p:cNvPr id="129" name="Group 30">
            <a:extLst>
              <a:ext uri="{FF2B5EF4-FFF2-40B4-BE49-F238E27FC236}">
                <a16:creationId xmlns:a16="http://schemas.microsoft.com/office/drawing/2014/main" id="{1B0CFBA9-F85A-40C6-AD27-5D22A6751DC6}"/>
              </a:ext>
            </a:extLst>
          </p:cNvPr>
          <p:cNvGrpSpPr>
            <a:grpSpLocks/>
          </p:cNvGrpSpPr>
          <p:nvPr/>
        </p:nvGrpSpPr>
        <p:grpSpPr bwMode="auto">
          <a:xfrm>
            <a:off x="4604534" y="1319749"/>
            <a:ext cx="4464050" cy="5430314"/>
            <a:chOff x="2948" y="210"/>
            <a:chExt cx="2812" cy="3947"/>
          </a:xfrm>
        </p:grpSpPr>
        <p:pic>
          <p:nvPicPr>
            <p:cNvPr id="130" name="Picture 4" descr="5-4-6">
              <a:extLst>
                <a:ext uri="{FF2B5EF4-FFF2-40B4-BE49-F238E27FC236}">
                  <a16:creationId xmlns:a16="http://schemas.microsoft.com/office/drawing/2014/main" id="{72668F70-B5FC-4E01-AB82-1E99DA5884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9" r="1793"/>
            <a:stretch>
              <a:fillRect/>
            </a:stretch>
          </p:blipFill>
          <p:spPr bwMode="auto">
            <a:xfrm>
              <a:off x="2948" y="210"/>
              <a:ext cx="2812" cy="3947"/>
            </a:xfrm>
            <a:prstGeom prst="rect">
              <a:avLst/>
            </a:prstGeom>
            <a:noFill/>
            <a:ln w="57150" cmpd="thickThin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1" name="Rectangle 5">
              <a:extLst>
                <a:ext uri="{FF2B5EF4-FFF2-40B4-BE49-F238E27FC236}">
                  <a16:creationId xmlns:a16="http://schemas.microsoft.com/office/drawing/2014/main" id="{E7D6D37B-44DB-46CF-B914-28C6488825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5" y="482"/>
              <a:ext cx="227" cy="3447"/>
            </a:xfrm>
            <a:prstGeom prst="rect">
              <a:avLst/>
            </a:prstGeom>
            <a:solidFill>
              <a:srgbClr val="FF99CC">
                <a:alpha val="25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2" name="Rectangle 6">
              <a:extLst>
                <a:ext uri="{FF2B5EF4-FFF2-40B4-BE49-F238E27FC236}">
                  <a16:creationId xmlns:a16="http://schemas.microsoft.com/office/drawing/2014/main" id="{03476D66-D3C3-4189-B37B-81280F3E3B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7" y="482"/>
              <a:ext cx="272" cy="3493"/>
            </a:xfrm>
            <a:prstGeom prst="rect">
              <a:avLst/>
            </a:prstGeom>
            <a:solidFill>
              <a:srgbClr val="FF99CC">
                <a:alpha val="23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3" name="Rectangle 7">
              <a:extLst>
                <a:ext uri="{FF2B5EF4-FFF2-40B4-BE49-F238E27FC236}">
                  <a16:creationId xmlns:a16="http://schemas.microsoft.com/office/drawing/2014/main" id="{64A22B20-0122-48D5-8E82-7B6B6F735D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2" y="482"/>
              <a:ext cx="227" cy="3447"/>
            </a:xfrm>
            <a:prstGeom prst="rect">
              <a:avLst/>
            </a:prstGeom>
            <a:solidFill>
              <a:srgbClr val="FF99CC">
                <a:alpha val="24001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4" name="Rectangle 8">
              <a:extLst>
                <a:ext uri="{FF2B5EF4-FFF2-40B4-BE49-F238E27FC236}">
                  <a16:creationId xmlns:a16="http://schemas.microsoft.com/office/drawing/2014/main" id="{E169FAA9-73B6-45B1-9248-5FC8DB7CA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2" y="482"/>
              <a:ext cx="235" cy="3493"/>
            </a:xfrm>
            <a:prstGeom prst="rect">
              <a:avLst/>
            </a:prstGeom>
            <a:solidFill>
              <a:srgbClr val="FFFF66">
                <a:alpha val="25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5" name="Line 9">
              <a:extLst>
                <a:ext uri="{FF2B5EF4-FFF2-40B4-BE49-F238E27FC236}">
                  <a16:creationId xmlns:a16="http://schemas.microsoft.com/office/drawing/2014/main" id="{CF23516E-E6A6-4FDA-91D3-4E3FC42B5C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31" y="482"/>
              <a:ext cx="0" cy="3447"/>
            </a:xfrm>
            <a:prstGeom prst="line">
              <a:avLst/>
            </a:prstGeom>
            <a:noFill/>
            <a:ln w="5715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" name="Line 10">
              <a:extLst>
                <a:ext uri="{FF2B5EF4-FFF2-40B4-BE49-F238E27FC236}">
                  <a16:creationId xmlns:a16="http://schemas.microsoft.com/office/drawing/2014/main" id="{9C6AA68B-3201-48AD-A723-BA7F4A7D58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2" y="482"/>
              <a:ext cx="0" cy="3493"/>
            </a:xfrm>
            <a:prstGeom prst="line">
              <a:avLst/>
            </a:prstGeom>
            <a:noFill/>
            <a:ln w="5715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" name="Line 11">
              <a:extLst>
                <a:ext uri="{FF2B5EF4-FFF2-40B4-BE49-F238E27FC236}">
                  <a16:creationId xmlns:a16="http://schemas.microsoft.com/office/drawing/2014/main" id="{07C158E5-15CF-4CC7-A5CB-BDB0D40CAF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0" y="482"/>
              <a:ext cx="0" cy="3447"/>
            </a:xfrm>
            <a:prstGeom prst="line">
              <a:avLst/>
            </a:prstGeom>
            <a:noFill/>
            <a:ln w="5715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" name="Line 12">
              <a:extLst>
                <a:ext uri="{FF2B5EF4-FFF2-40B4-BE49-F238E27FC236}">
                  <a16:creationId xmlns:a16="http://schemas.microsoft.com/office/drawing/2014/main" id="{62A3D066-8FBB-4A1C-9F1C-CB1D67CC0A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29" y="527"/>
              <a:ext cx="0" cy="3402"/>
            </a:xfrm>
            <a:prstGeom prst="line">
              <a:avLst/>
            </a:prstGeom>
            <a:noFill/>
            <a:ln w="57150">
              <a:noFill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40" name="AutoShape 31">
            <a:extLst>
              <a:ext uri="{FF2B5EF4-FFF2-40B4-BE49-F238E27FC236}">
                <a16:creationId xmlns:a16="http://schemas.microsoft.com/office/drawing/2014/main" id="{1C90E56F-36C4-44B1-AB21-68DC1A484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5492" y="5661025"/>
            <a:ext cx="1290245" cy="938213"/>
          </a:xfrm>
          <a:prstGeom prst="wedgeRoundRectCallout">
            <a:avLst>
              <a:gd name="adj1" fmla="val 293699"/>
              <a:gd name="adj2" fmla="val -144329"/>
              <a:gd name="adj3" fmla="val 16667"/>
            </a:avLst>
          </a:prstGeom>
          <a:solidFill>
            <a:srgbClr val="FFFF66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kumimoji="0" lang="zh-CN" altLang="en-US" sz="2400" b="1" dirty="0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一次变化问题</a:t>
            </a:r>
          </a:p>
        </p:txBody>
      </p:sp>
      <p:pic>
        <p:nvPicPr>
          <p:cNvPr id="141" name="Picture 13" descr="5-4-3b">
            <a:extLst>
              <a:ext uri="{FF2B5EF4-FFF2-40B4-BE49-F238E27FC236}">
                <a16:creationId xmlns:a16="http://schemas.microsoft.com/office/drawing/2014/main" id="{0EBEA585-C45F-4A25-AE74-EE3564801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43" y="2482638"/>
            <a:ext cx="3024188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" name="AutoShape 32">
            <a:extLst>
              <a:ext uri="{FF2B5EF4-FFF2-40B4-BE49-F238E27FC236}">
                <a16:creationId xmlns:a16="http://schemas.microsoft.com/office/drawing/2014/main" id="{C66B6D02-6185-4DB9-9648-8720DFE41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4964" y="4332476"/>
            <a:ext cx="1511300" cy="589101"/>
          </a:xfrm>
          <a:prstGeom prst="wedgeRoundRectCallout">
            <a:avLst>
              <a:gd name="adj1" fmla="val 217333"/>
              <a:gd name="adj2" fmla="val -112676"/>
              <a:gd name="adj3" fmla="val 16667"/>
            </a:avLst>
          </a:prstGeom>
          <a:solidFill>
            <a:srgbClr val="FFFF66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kumimoji="0" lang="zh-CN" altLang="en-US" sz="2400" b="1" dirty="0">
                <a:solidFill>
                  <a:srgbClr val="FF66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干扰信号</a:t>
            </a:r>
          </a:p>
        </p:txBody>
      </p:sp>
    </p:spTree>
    <p:extLst>
      <p:ext uri="{BB962C8B-B14F-4D97-AF65-F5344CB8AC3E}">
        <p14:creationId xmlns:p14="http://schemas.microsoft.com/office/powerpoint/2010/main" val="275216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60" grpId="0"/>
      <p:bldP spid="140" grpId="0" animBg="1"/>
      <p:bldP spid="14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02DAC58-B847-4F60-AFE2-9C48E7144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756" y="403224"/>
            <a:ext cx="8218488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楷体_GB2312" pitchFamily="49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楷体_GB2312" pitchFamily="49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楷体_GB2312" pitchFamily="49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楷体_GB2312" pitchFamily="49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楷体_GB2312" pitchFamily="49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楷体_GB2312" pitchFamily="49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楷体_GB2312" pitchFamily="49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楷体_GB2312" pitchFamily="49" charset="-122"/>
              </a:defRPr>
            </a:lvl9pPr>
          </a:lstStyle>
          <a:p>
            <a:pPr algn="ctr" defTabSz="914400" eaLnBrk="1" hangingPunct="1">
              <a:defRPr/>
            </a:pPr>
            <a:r>
              <a:rPr lang="zh-CN" altLang="en-US" sz="3600" b="1" kern="0">
                <a:solidFill>
                  <a:srgbClr val="FF0000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</a:rPr>
              <a:t>触发器的触发方式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A4B05C7-9219-4C48-8BB5-19966F68CC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756" y="1511677"/>
            <a:ext cx="828040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研究翻转时间与时钟脉冲之间的关系。</a:t>
            </a: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分类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电平触发方式 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 voltage-triggered mode )</a:t>
            </a: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脉冲触发方式 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 pulse-triggered  mode )</a:t>
            </a:r>
          </a:p>
          <a:p>
            <a:pPr marL="742950" marR="0" lvl="1" indent="-285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边沿触发方式 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 edge-triggered mode )</a:t>
            </a:r>
          </a:p>
        </p:txBody>
      </p:sp>
    </p:spTree>
    <p:extLst>
      <p:ext uri="{BB962C8B-B14F-4D97-AF65-F5344CB8AC3E}">
        <p14:creationId xmlns:p14="http://schemas.microsoft.com/office/powerpoint/2010/main" val="23900791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1B60C5A-5590-4F3C-993D-0237D92B738D}"/>
              </a:ext>
            </a:extLst>
          </p:cNvPr>
          <p:cNvSpPr txBox="1">
            <a:spLocks noChangeArrowheads="1"/>
          </p:cNvSpPr>
          <p:nvPr/>
        </p:nvSpPr>
        <p:spPr>
          <a:xfrm>
            <a:off x="469782" y="385807"/>
            <a:ext cx="8229600" cy="43830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defRPr/>
            </a:pPr>
            <a:endParaRPr lang="en-US" altLang="zh-CN" b="1" dirty="0">
              <a:solidFill>
                <a:srgbClr val="FF0000"/>
              </a:solidFill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FB349022-9D41-4B3E-A01A-1FA49F37C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2160" y="1821733"/>
            <a:ext cx="609600" cy="158115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电平触发</a:t>
            </a:r>
          </a:p>
        </p:txBody>
      </p:sp>
      <p:sp>
        <p:nvSpPr>
          <p:cNvPr id="4" name="AutoShape 5">
            <a:extLst>
              <a:ext uri="{FF2B5EF4-FFF2-40B4-BE49-F238E27FC236}">
                <a16:creationId xmlns:a16="http://schemas.microsoft.com/office/drawing/2014/main" id="{08CE4F4F-2D2C-4471-9A61-73B137811251}"/>
              </a:ext>
            </a:extLst>
          </p:cNvPr>
          <p:cNvSpPr>
            <a:spLocks/>
          </p:cNvSpPr>
          <p:nvPr/>
        </p:nvSpPr>
        <p:spPr bwMode="auto">
          <a:xfrm>
            <a:off x="2281912" y="1327321"/>
            <a:ext cx="533400" cy="2514600"/>
          </a:xfrm>
          <a:prstGeom prst="leftBrace">
            <a:avLst>
              <a:gd name="adj1" fmla="val 39286"/>
              <a:gd name="adj2" fmla="val 50000"/>
            </a:avLst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0CDA1CD5-41BE-4595-8688-3C2D953DE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382" y="1150982"/>
            <a:ext cx="2536825" cy="463846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46800" rIns="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高电平触发</a:t>
            </a:r>
            <a:endParaRPr kumimoji="1" lang="en-US" altLang="zh-CN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E7D00428-DC2D-45B1-A17B-12B2729DC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2481" y="3519236"/>
            <a:ext cx="2460625" cy="463846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低电平触发</a:t>
            </a:r>
            <a:endParaRPr kumimoji="1" lang="en-US" altLang="zh-CN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E9BAA0F9-AE41-42BF-9724-0A9D9DC69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0558" y="1868882"/>
            <a:ext cx="29718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CP</a:t>
            </a:r>
            <a:r>
              <a:rPr kumimoji="1" lang="zh-CN" altLang="en-US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期间翻转</a:t>
            </a: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1A4DFBDE-EC7A-4F9D-94C2-63D2A13CD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7520" y="2983741"/>
            <a:ext cx="2971800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CP</a:t>
            </a:r>
            <a:r>
              <a:rPr kumimoji="1" lang="zh-CN" altLang="en-US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kumimoji="1"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期间翻转</a:t>
            </a:r>
          </a:p>
        </p:txBody>
      </p:sp>
      <p:graphicFrame>
        <p:nvGraphicFramePr>
          <p:cNvPr id="9" name="Object 10">
            <a:extLst>
              <a:ext uri="{FF2B5EF4-FFF2-40B4-BE49-F238E27FC236}">
                <a16:creationId xmlns:a16="http://schemas.microsoft.com/office/drawing/2014/main" id="{BE91E042-BAA4-438D-8C6E-D8A52031EF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6877009"/>
              </p:ext>
            </p:extLst>
          </p:nvPr>
        </p:nvGraphicFramePr>
        <p:xfrm>
          <a:off x="6018096" y="668382"/>
          <a:ext cx="1190625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4" name="位图图像" r:id="rId3" imgW="2514286" imgH="3381847" progId="Paint.Picture">
                  <p:embed/>
                </p:oleObj>
              </mc:Choice>
              <mc:Fallback>
                <p:oleObj name="位图图像" r:id="rId3" imgW="2514286" imgH="3381847" progId="Paint.Picture">
                  <p:embed/>
                  <p:pic>
                    <p:nvPicPr>
                      <p:cNvPr id="427018" name="Object 10">
                        <a:extLst>
                          <a:ext uri="{FF2B5EF4-FFF2-40B4-BE49-F238E27FC236}">
                            <a16:creationId xmlns:a16="http://schemas.microsoft.com/office/drawing/2014/main" id="{0FE23DEB-6BA7-41E2-A576-5742F505C7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8096" y="668382"/>
                        <a:ext cx="1190625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1">
            <a:extLst>
              <a:ext uri="{FF2B5EF4-FFF2-40B4-BE49-F238E27FC236}">
                <a16:creationId xmlns:a16="http://schemas.microsoft.com/office/drawing/2014/main" id="{F791E62E-EFDA-4B43-8992-A73F242618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6440990"/>
              </p:ext>
            </p:extLst>
          </p:nvPr>
        </p:nvGraphicFramePr>
        <p:xfrm>
          <a:off x="6018096" y="2776352"/>
          <a:ext cx="1123950" cy="156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5" name="位图图像" r:id="rId5" imgW="2467319" imgH="3438095" progId="Paint.Picture">
                  <p:embed/>
                </p:oleObj>
              </mc:Choice>
              <mc:Fallback>
                <p:oleObj name="位图图像" r:id="rId5" imgW="2467319" imgH="3438095" progId="Paint.Picture">
                  <p:embed/>
                  <p:pic>
                    <p:nvPicPr>
                      <p:cNvPr id="427019" name="Object 11">
                        <a:extLst>
                          <a:ext uri="{FF2B5EF4-FFF2-40B4-BE49-F238E27FC236}">
                            <a16:creationId xmlns:a16="http://schemas.microsoft.com/office/drawing/2014/main" id="{F72AD61D-D2D3-4F4B-BF4A-94A01CA6E6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8096" y="2776352"/>
                        <a:ext cx="1123950" cy="1566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10">
            <a:extLst>
              <a:ext uri="{FF2B5EF4-FFF2-40B4-BE49-F238E27FC236}">
                <a16:creationId xmlns:a16="http://schemas.microsoft.com/office/drawing/2014/main" id="{D11DA2E4-D241-4279-8C1E-8386026F3585}"/>
              </a:ext>
            </a:extLst>
          </p:cNvPr>
          <p:cNvSpPr/>
          <p:nvPr/>
        </p:nvSpPr>
        <p:spPr>
          <a:xfrm>
            <a:off x="444618" y="47253"/>
            <a:ext cx="3225563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）电平触发方式</a:t>
            </a:r>
            <a:endParaRPr lang="en-US" altLang="zh-CN" sz="28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7EE736A0-49CD-4903-8A86-6F82174E1BA4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297678"/>
            <a:ext cx="9006007" cy="13074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特点：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）结构简单，速度快。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）只要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CP=1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存在就可以翻转，所以容易造成空翻。</a:t>
            </a:r>
          </a:p>
        </p:txBody>
      </p:sp>
    </p:spTree>
    <p:extLst>
      <p:ext uri="{BB962C8B-B14F-4D97-AF65-F5344CB8AC3E}">
        <p14:creationId xmlns:p14="http://schemas.microsoft.com/office/powerpoint/2010/main" val="300871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  <p:bldP spid="4" grpId="0" animBg="1"/>
      <p:bldP spid="5" grpId="0" animBg="1" autoUpdateAnimBg="0"/>
      <p:bldP spid="6" grpId="0" animBg="1" autoUpdateAnimBg="0"/>
      <p:bldP spid="7" grpId="0" autoUpdateAnimBg="0"/>
      <p:bldP spid="8" grpId="0" autoUpdateAnimBg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6DA4D40-0AD4-45F0-A238-70A23E177C1F}"/>
              </a:ext>
            </a:extLst>
          </p:cNvPr>
          <p:cNvSpPr/>
          <p:nvPr/>
        </p:nvSpPr>
        <p:spPr>
          <a:xfrm>
            <a:off x="444618" y="47253"/>
            <a:ext cx="3225563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）脉冲触发方式</a:t>
            </a:r>
            <a:endParaRPr lang="en-US" altLang="zh-CN" sz="28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C82779DD-4CE5-49DC-84D4-28D68B20C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260" y="823740"/>
            <a:ext cx="1676400" cy="433068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2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翻转过程</a:t>
            </a: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6C288F8F-CA8F-4455-91B5-17E50553F9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8107062"/>
              </p:ext>
            </p:extLst>
          </p:nvPr>
        </p:nvGraphicFramePr>
        <p:xfrm>
          <a:off x="1830372" y="2443899"/>
          <a:ext cx="38862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37" name="位图图像" r:id="rId3" imgW="5695238" imgH="1657581" progId="Paint.Picture">
                  <p:embed/>
                </p:oleObj>
              </mc:Choice>
              <mc:Fallback>
                <p:oleObj name="位图图像" r:id="rId3" imgW="5695238" imgH="1657581" progId="Paint.Picture">
                  <p:embed/>
                  <p:pic>
                    <p:nvPicPr>
                      <p:cNvPr id="429060" name="Object 4">
                        <a:extLst>
                          <a:ext uri="{FF2B5EF4-FFF2-40B4-BE49-F238E27FC236}">
                            <a16:creationId xmlns:a16="http://schemas.microsoft.com/office/drawing/2014/main" id="{F5002300-93A6-47FF-AC45-9D4CFCF975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0372" y="2443899"/>
                        <a:ext cx="38862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6">
            <a:extLst>
              <a:ext uri="{FF2B5EF4-FFF2-40B4-BE49-F238E27FC236}">
                <a16:creationId xmlns:a16="http://schemas.microsoft.com/office/drawing/2014/main" id="{3D8E1CAA-0725-449E-850F-FB69DA350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60" y="417974"/>
            <a:ext cx="20161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7">
            <a:extLst>
              <a:ext uri="{FF2B5EF4-FFF2-40B4-BE49-F238E27FC236}">
                <a16:creationId xmlns:a16="http://schemas.microsoft.com/office/drawing/2014/main" id="{44BF5418-77DA-49F4-B913-2C8E6C973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260" y="2015274"/>
            <a:ext cx="2578100" cy="838200"/>
          </a:xfrm>
          <a:prstGeom prst="wedgeRoundRectCallout">
            <a:avLst>
              <a:gd name="adj1" fmla="val 56588"/>
              <a:gd name="adj2" fmla="val 87120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46800" rIns="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0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上升沿，主触发器根据输入端的状态翻转</a:t>
            </a:r>
          </a:p>
        </p:txBody>
      </p:sp>
      <p:sp>
        <p:nvSpPr>
          <p:cNvPr id="7" name="AutoShape 8">
            <a:extLst>
              <a:ext uri="{FF2B5EF4-FFF2-40B4-BE49-F238E27FC236}">
                <a16:creationId xmlns:a16="http://schemas.microsoft.com/office/drawing/2014/main" id="{C6D0474E-48D8-4999-BB51-02D611FD0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3335" y="1943837"/>
            <a:ext cx="3359150" cy="838200"/>
          </a:xfrm>
          <a:prstGeom prst="wedgeRoundRectCallout">
            <a:avLst>
              <a:gd name="adj1" fmla="val -58222"/>
              <a:gd name="adj2" fmla="val 95264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46800" rIns="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0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下降沿，主触发器的输出传递到从触发器，翻转完成</a:t>
            </a:r>
          </a:p>
        </p:txBody>
      </p:sp>
      <p:sp>
        <p:nvSpPr>
          <p:cNvPr id="8" name="AutoShape 9">
            <a:extLst>
              <a:ext uri="{FF2B5EF4-FFF2-40B4-BE49-F238E27FC236}">
                <a16:creationId xmlns:a16="http://schemas.microsoft.com/office/drawing/2014/main" id="{D68EBAE9-B38B-4C6F-8726-D0EDF419D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7885" y="919899"/>
            <a:ext cx="2274887" cy="838200"/>
          </a:xfrm>
          <a:prstGeom prst="wedgeRoundRectCallout">
            <a:avLst>
              <a:gd name="adj1" fmla="val -21949"/>
              <a:gd name="adj2" fmla="val 86176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46800" rIns="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CP</a:t>
            </a: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=1</a:t>
            </a:r>
            <a:r>
              <a:rPr kumimoji="1" lang="zh-CN" altLang="en-US" sz="2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期间，输入端的信号不容改变</a:t>
            </a:r>
          </a:p>
        </p:txBody>
      </p:sp>
      <p:sp>
        <p:nvSpPr>
          <p:cNvPr id="9" name="AutoShape 10">
            <a:extLst>
              <a:ext uri="{FF2B5EF4-FFF2-40B4-BE49-F238E27FC236}">
                <a16:creationId xmlns:a16="http://schemas.microsoft.com/office/drawing/2014/main" id="{F68FD327-944E-42EA-919F-42B749F7F770}"/>
              </a:ext>
            </a:extLst>
          </p:cNvPr>
          <p:cNvSpPr>
            <a:spLocks/>
          </p:cNvSpPr>
          <p:nvPr/>
        </p:nvSpPr>
        <p:spPr bwMode="auto">
          <a:xfrm rot="5400000">
            <a:off x="3978260" y="1634274"/>
            <a:ext cx="381000" cy="1368425"/>
          </a:xfrm>
          <a:prstGeom prst="leftBrace">
            <a:avLst>
              <a:gd name="adj1" fmla="val 29931"/>
              <a:gd name="adj2" fmla="val 50000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A069B706-0481-4469-A4F9-C4D48372755D}"/>
              </a:ext>
            </a:extLst>
          </p:cNvPr>
          <p:cNvGrpSpPr>
            <a:grpSpLocks/>
          </p:cNvGrpSpPr>
          <p:nvPr/>
        </p:nvGrpSpPr>
        <p:grpSpPr bwMode="auto">
          <a:xfrm>
            <a:off x="1886068" y="3780850"/>
            <a:ext cx="4319587" cy="1441450"/>
            <a:chOff x="930" y="2341"/>
            <a:chExt cx="2721" cy="908"/>
          </a:xfrm>
        </p:grpSpPr>
        <p:pic>
          <p:nvPicPr>
            <p:cNvPr id="11" name="Picture 3">
              <a:extLst>
                <a:ext uri="{FF2B5EF4-FFF2-40B4-BE49-F238E27FC236}">
                  <a16:creationId xmlns:a16="http://schemas.microsoft.com/office/drawing/2014/main" id="{D17198FE-C9CE-4A03-8363-A92496B9D1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2" y="2436"/>
              <a:ext cx="2359" cy="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">
              <a:extLst>
                <a:ext uri="{FF2B5EF4-FFF2-40B4-BE49-F238E27FC236}">
                  <a16:creationId xmlns:a16="http://schemas.microsoft.com/office/drawing/2014/main" id="{25002FDD-BB32-4F59-BEB7-ACE8523C55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" y="2341"/>
              <a:ext cx="318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oup 8">
            <a:extLst>
              <a:ext uri="{FF2B5EF4-FFF2-40B4-BE49-F238E27FC236}">
                <a16:creationId xmlns:a16="http://schemas.microsoft.com/office/drawing/2014/main" id="{0443E34E-711C-4459-B489-97B8A9EEF116}"/>
              </a:ext>
            </a:extLst>
          </p:cNvPr>
          <p:cNvGrpSpPr>
            <a:grpSpLocks/>
          </p:cNvGrpSpPr>
          <p:nvPr/>
        </p:nvGrpSpPr>
        <p:grpSpPr bwMode="auto">
          <a:xfrm>
            <a:off x="6882622" y="3448377"/>
            <a:ext cx="2016125" cy="1244600"/>
            <a:chOff x="4241" y="1661"/>
            <a:chExt cx="1270" cy="784"/>
          </a:xfrm>
        </p:grpSpPr>
        <p:pic>
          <p:nvPicPr>
            <p:cNvPr id="15" name="Picture 9">
              <a:extLst>
                <a:ext uri="{FF2B5EF4-FFF2-40B4-BE49-F238E27FC236}">
                  <a16:creationId xmlns:a16="http://schemas.microsoft.com/office/drawing/2014/main" id="{663FAADA-6D4E-4761-AB53-496DF72F8F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1" y="1661"/>
              <a:ext cx="1270" cy="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Oval 10">
              <a:extLst>
                <a:ext uri="{FF2B5EF4-FFF2-40B4-BE49-F238E27FC236}">
                  <a16:creationId xmlns:a16="http://schemas.microsoft.com/office/drawing/2014/main" id="{221DE5A1-0AF9-4819-9FDC-04946E066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2" y="2024"/>
              <a:ext cx="68" cy="68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sp>
        <p:nvSpPr>
          <p:cNvPr id="17" name="AutoShape 11">
            <a:extLst>
              <a:ext uri="{FF2B5EF4-FFF2-40B4-BE49-F238E27FC236}">
                <a16:creationId xmlns:a16="http://schemas.microsoft.com/office/drawing/2014/main" id="{11174A2B-E8EC-498F-BC7A-0AED0A9D65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18" y="4860350"/>
            <a:ext cx="2578100" cy="838200"/>
          </a:xfrm>
          <a:prstGeom prst="wedgeRoundRectCallout">
            <a:avLst>
              <a:gd name="adj1" fmla="val 63361"/>
              <a:gd name="adj2" fmla="val -92991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46800" rIns="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0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下降沿，主触发器根据输入端的状态翻转</a:t>
            </a:r>
          </a:p>
        </p:txBody>
      </p:sp>
      <p:sp>
        <p:nvSpPr>
          <p:cNvPr id="18" name="AutoShape 12">
            <a:extLst>
              <a:ext uri="{FF2B5EF4-FFF2-40B4-BE49-F238E27FC236}">
                <a16:creationId xmlns:a16="http://schemas.microsoft.com/office/drawing/2014/main" id="{973A299A-29E6-4891-83AA-BBAB59364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6855" y="4931787"/>
            <a:ext cx="3359150" cy="838200"/>
          </a:xfrm>
          <a:prstGeom prst="wedgeRoundRectCallout">
            <a:avLst>
              <a:gd name="adj1" fmla="val -67769"/>
              <a:gd name="adj2" fmla="val -91856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46800" rIns="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20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上升沿，主触发器的输出传递到从触发器，翻转完成</a:t>
            </a:r>
          </a:p>
        </p:txBody>
      </p:sp>
      <p:sp>
        <p:nvSpPr>
          <p:cNvPr id="19" name="AutoShape 13">
            <a:extLst>
              <a:ext uri="{FF2B5EF4-FFF2-40B4-BE49-F238E27FC236}">
                <a16:creationId xmlns:a16="http://schemas.microsoft.com/office/drawing/2014/main" id="{7F8FCC1D-8280-44F1-8D81-474C1F8B1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1468" y="5723950"/>
            <a:ext cx="2541587" cy="838200"/>
          </a:xfrm>
          <a:prstGeom prst="wedgeRoundRectCallout">
            <a:avLst>
              <a:gd name="adj1" fmla="val -8903"/>
              <a:gd name="adj2" fmla="val -80116"/>
              <a:gd name="adj3" fmla="val 16667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46800" rIns="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CP</a:t>
            </a:r>
            <a:r>
              <a:rPr kumimoji="1"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=0</a:t>
            </a:r>
            <a:r>
              <a:rPr kumimoji="1" lang="zh-CN" altLang="en-US" sz="20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期间，输入端信号不容改变</a:t>
            </a:r>
          </a:p>
        </p:txBody>
      </p:sp>
      <p:sp>
        <p:nvSpPr>
          <p:cNvPr id="20" name="AutoShape 14">
            <a:extLst>
              <a:ext uri="{FF2B5EF4-FFF2-40B4-BE49-F238E27FC236}">
                <a16:creationId xmlns:a16="http://schemas.microsoft.com/office/drawing/2014/main" id="{C0CA3455-4BDC-4B0B-A914-B14854F5C74A}"/>
              </a:ext>
            </a:extLst>
          </p:cNvPr>
          <p:cNvSpPr>
            <a:spLocks/>
          </p:cNvSpPr>
          <p:nvPr/>
        </p:nvSpPr>
        <p:spPr bwMode="auto">
          <a:xfrm rot="16200000">
            <a:off x="4020462" y="4596030"/>
            <a:ext cx="381000" cy="1484313"/>
          </a:xfrm>
          <a:prstGeom prst="leftBrace">
            <a:avLst>
              <a:gd name="adj1" fmla="val 32465"/>
              <a:gd name="adj2" fmla="val 50000"/>
            </a:avLst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358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  <p:bldP spid="6" grpId="0" animBg="1" autoUpdateAnimBg="0"/>
      <p:bldP spid="7" grpId="0" animBg="1" autoUpdateAnimBg="0"/>
      <p:bldP spid="8" grpId="0" animBg="1" autoUpdateAnimBg="0"/>
      <p:bldP spid="9" grpId="0" animBg="1"/>
      <p:bldP spid="17" grpId="0" animBg="1" autoUpdateAnimBg="0"/>
      <p:bldP spid="18" grpId="0" animBg="1" autoUpdateAnimBg="0"/>
      <p:bldP spid="19" grpId="0" animBg="1" autoUpdateAnimBg="0"/>
      <p:bldP spid="2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FF40DCEC-27A2-47B5-9D2A-91B6B36598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6617829"/>
              </p:ext>
            </p:extLst>
          </p:nvPr>
        </p:nvGraphicFramePr>
        <p:xfrm>
          <a:off x="602087" y="2836065"/>
          <a:ext cx="7939823" cy="3828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66" name="位图图像" r:id="rId3" imgW="3629532" imgH="1380952" progId="Paint.Picture">
                  <p:embed/>
                </p:oleObj>
              </mc:Choice>
              <mc:Fallback>
                <p:oleObj name="位图图像" r:id="rId3" imgW="3629532" imgH="1380952" progId="Paint.Picture">
                  <p:embed/>
                  <p:pic>
                    <p:nvPicPr>
                      <p:cNvPr id="75" name="Object 3">
                        <a:extLst>
                          <a:ext uri="{FF2B5EF4-FFF2-40B4-BE49-F238E27FC236}">
                            <a16:creationId xmlns:a16="http://schemas.microsoft.com/office/drawing/2014/main" id="{E373A3AE-72C0-4AA7-A1C9-FD5CD13BD6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087" y="2836065"/>
                        <a:ext cx="7939823" cy="38286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>
            <a:extLst>
              <a:ext uri="{FF2B5EF4-FFF2-40B4-BE49-F238E27FC236}">
                <a16:creationId xmlns:a16="http://schemas.microsoft.com/office/drawing/2014/main" id="{FBDF0BB9-45B9-4842-BC73-E222C250A01B}"/>
              </a:ext>
            </a:extLst>
          </p:cNvPr>
          <p:cNvSpPr/>
          <p:nvPr/>
        </p:nvSpPr>
        <p:spPr>
          <a:xfrm>
            <a:off x="3184778" y="2225188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触发器结构的演变</a:t>
            </a:r>
            <a:endParaRPr lang="zh-CN" altLang="en-US" sz="2800" dirty="0">
              <a:solidFill>
                <a:srgbClr val="0000CC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ECBF26D-BAA5-4AEA-8426-CDE80771EC21}"/>
              </a:ext>
            </a:extLst>
          </p:cNvPr>
          <p:cNvSpPr/>
          <p:nvPr/>
        </p:nvSpPr>
        <p:spPr>
          <a:xfrm>
            <a:off x="65989" y="221530"/>
            <a:ext cx="89755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Clr>
                <a:schemeClr val="bg2"/>
              </a:buClr>
              <a:buSzPct val="75000"/>
            </a:pP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特点：</a:t>
            </a:r>
            <a:endParaRPr kumimoji="1" lang="en-US" altLang="zh-CN" sz="28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lvl="1">
              <a:buClr>
                <a:schemeClr val="bg2"/>
              </a:buClr>
              <a:buSzPct val="75000"/>
            </a:pP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kumimoji="1"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）在</a:t>
            </a:r>
            <a:r>
              <a:rPr kumimoji="1"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CP 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的一个变化周期中触发器输出端的状态只可能翻转一次。</a:t>
            </a:r>
            <a:endParaRPr kumimoji="1" lang="en-US" altLang="zh-CN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lvl="1">
              <a:buClr>
                <a:schemeClr val="bg2"/>
              </a:buClr>
              <a:buSzPct val="75000"/>
            </a:pP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kumimoji="1"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）抗干扰能力差。</a:t>
            </a:r>
            <a:endParaRPr lang="zh-CN" altLang="en-US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65884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B95C9EE7-31FD-4D3E-AF57-C6F28DCCFA70}"/>
              </a:ext>
            </a:extLst>
          </p:cNvPr>
          <p:cNvSpPr/>
          <p:nvPr/>
        </p:nvSpPr>
        <p:spPr>
          <a:xfrm>
            <a:off x="395003" y="557966"/>
            <a:ext cx="8145682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zh-CN" altLang="en-US" sz="2800" b="1" kern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举例：设计一个控制电路，该电路的输入是一个开关，输出是一个灯。</a:t>
            </a:r>
            <a:endParaRPr kumimoji="1" lang="en-US" altLang="zh-CN" sz="2800" b="1" kern="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BA0EBE0E-6222-4146-99A6-AA3D132C964A}"/>
              </a:ext>
            </a:extLst>
          </p:cNvPr>
          <p:cNvSpPr/>
          <p:nvPr/>
        </p:nvSpPr>
        <p:spPr>
          <a:xfrm>
            <a:off x="395003" y="1691464"/>
            <a:ext cx="7253909" cy="14311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zh-CN" altLang="en-US" sz="2800" b="1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要求：</a:t>
            </a:r>
            <a:endParaRPr kumimoji="1" lang="en-US" altLang="zh-CN" sz="2800" b="1" kern="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lvl="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en-US" altLang="zh-CN" sz="2800" b="1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1.</a:t>
            </a:r>
            <a:r>
              <a:rPr kumimoji="1" lang="zh-CN" altLang="en-US" sz="2800" b="1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如果灯刚才是灭的，按下开关后灯被点亮。</a:t>
            </a:r>
            <a:endParaRPr kumimoji="1" lang="en-US" altLang="zh-CN" sz="2800" b="1" kern="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lvl="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en-US" altLang="zh-CN" sz="2800" b="1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2.</a:t>
            </a:r>
            <a:r>
              <a:rPr kumimoji="1" lang="zh-CN" altLang="en-US" sz="2800" b="1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如果灯刚才是亮的，按下开关后灯被灭掉。</a:t>
            </a:r>
            <a:endParaRPr kumimoji="1" lang="en-US" altLang="zh-CN" sz="2800" b="1" kern="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E6941F2-966A-4465-9DCB-527527C21070}"/>
              </a:ext>
            </a:extLst>
          </p:cNvPr>
          <p:cNvSpPr/>
          <p:nvPr/>
        </p:nvSpPr>
        <p:spPr>
          <a:xfrm>
            <a:off x="395003" y="3383785"/>
            <a:ext cx="4740400" cy="483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en-US" altLang="zh-CN" sz="2800" b="1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1.</a:t>
            </a:r>
            <a:r>
              <a:rPr kumimoji="1" lang="zh-CN" altLang="en-US" sz="2800" b="1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状态</a:t>
            </a:r>
            <a:r>
              <a:rPr kumimoji="1" lang="en-US" altLang="zh-CN" sz="2800" b="1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——</a:t>
            </a:r>
            <a:r>
              <a:rPr kumimoji="1" lang="zh-CN" altLang="en-US" sz="2800" b="1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电路是有记忆的。</a:t>
            </a:r>
            <a:endParaRPr kumimoji="1" lang="en-US" altLang="zh-CN" sz="2800" b="1" kern="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A29D592B-9CA3-458A-BF62-99B9D9F1EA64}"/>
              </a:ext>
            </a:extLst>
          </p:cNvPr>
          <p:cNvSpPr/>
          <p:nvPr/>
        </p:nvSpPr>
        <p:spPr>
          <a:xfrm>
            <a:off x="395003" y="4128154"/>
            <a:ext cx="8030989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en-US" altLang="zh-CN" sz="2800" b="1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2.</a:t>
            </a:r>
            <a:r>
              <a:rPr kumimoji="1" lang="zh-CN" altLang="en-US" sz="2800" b="1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输出是在一件事件发生情况下产生，而不是在一个静态取值下发生转换。</a:t>
            </a:r>
            <a:endParaRPr kumimoji="1" lang="en-US" altLang="zh-CN" sz="2800" b="1" kern="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C070123-CCBC-4FB3-A369-14A871A4AD1A}"/>
              </a:ext>
            </a:extLst>
          </p:cNvPr>
          <p:cNvSpPr/>
          <p:nvPr/>
        </p:nvSpPr>
        <p:spPr>
          <a:xfrm>
            <a:off x="395003" y="5521482"/>
            <a:ext cx="8611653" cy="483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kumimoji="1" lang="zh-CN" altLang="en-US" sz="2800" b="1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能够</a:t>
            </a:r>
            <a:r>
              <a:rPr kumimoji="1" lang="zh-CN" altLang="en-US" sz="2800" b="1" kern="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存储</a:t>
            </a:r>
            <a:r>
              <a:rPr kumimoji="1" lang="en-US" altLang="zh-CN" sz="2800" b="1" kern="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kumimoji="1" lang="zh-CN" altLang="en-US" sz="2800" b="1" kern="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位二值信号</a:t>
            </a:r>
            <a:r>
              <a:rPr kumimoji="1" lang="zh-CN" altLang="en-US" sz="2800" b="1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的基本单元电路统称为</a:t>
            </a:r>
            <a:r>
              <a:rPr kumimoji="1" lang="zh-CN" altLang="en-US" sz="2800" b="1" kern="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触发器</a:t>
            </a:r>
            <a:r>
              <a:rPr kumimoji="1" lang="zh-CN" altLang="en-US" sz="2800" b="1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kumimoji="1" lang="en-US" altLang="zh-CN" sz="2800" b="1" kern="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2509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14:flythrough/>
      </p:transition>
    </mc:Choice>
    <mc:Fallback xmlns:p15="http://schemas.microsoft.com/office/powerpoint/2012/main"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矩形 73">
            <a:extLst>
              <a:ext uri="{FF2B5EF4-FFF2-40B4-BE49-F238E27FC236}">
                <a16:creationId xmlns:a16="http://schemas.microsoft.com/office/drawing/2014/main" id="{3E7C18E2-54BB-4B05-B4D7-E17534B4D499}"/>
              </a:ext>
            </a:extLst>
          </p:cNvPr>
          <p:cNvSpPr/>
          <p:nvPr/>
        </p:nvSpPr>
        <p:spPr>
          <a:xfrm>
            <a:off x="352260" y="243757"/>
            <a:ext cx="49361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5.5</a:t>
            </a:r>
            <a:r>
              <a:rPr lang="zh-CN" altLang="en-US" sz="32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边沿触发的触发器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010C322-7AE1-4007-9F40-AD996E8C9BE4}"/>
              </a:ext>
            </a:extLst>
          </p:cNvPr>
          <p:cNvSpPr/>
          <p:nvPr/>
        </p:nvSpPr>
        <p:spPr>
          <a:xfrm>
            <a:off x="322245" y="1132425"/>
            <a:ext cx="84995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400" fontAlgn="base"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为了提高可靠性，增强抗干扰能力，希望触发器</a:t>
            </a:r>
            <a:endParaRPr lang="en-US" altLang="zh-CN" sz="2800" b="1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lvl="0" indent="-342900" defTabSz="914400" fontAlgn="base"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的次态</a:t>
            </a:r>
            <a:r>
              <a:rPr lang="zh-CN" altLang="en-US" sz="2800" b="1" u="sng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仅取决于</a:t>
            </a:r>
            <a:r>
              <a:rPr lang="en-US" altLang="zh-CN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lang="zh-CN" altLang="en-US" sz="2800" b="1" u="sng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的下降沿（或上升沿）到来</a:t>
            </a: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时的</a:t>
            </a:r>
            <a:endParaRPr lang="en-US" altLang="zh-CN" sz="2800" b="1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lvl="0" indent="-342900" defTabSz="914400" fontAlgn="base"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输入信号状态，与在此前、后输入的状态没有关系。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983BD6C-01FA-494B-B832-D49D0F005F3E}"/>
              </a:ext>
            </a:extLst>
          </p:cNvPr>
          <p:cNvSpPr/>
          <p:nvPr/>
        </p:nvSpPr>
        <p:spPr>
          <a:xfrm>
            <a:off x="1164211" y="3639377"/>
            <a:ext cx="4802956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用</a:t>
            </a:r>
            <a:r>
              <a:rPr kumimoji="0" lang="en-US" altLang="zh-CN" sz="2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CMOS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传输门的边沿触发器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维持阻塞触发器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用门电路</a:t>
            </a:r>
            <a:r>
              <a:rPr kumimoji="0" lang="en-US" altLang="zh-CN" sz="28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tpd</a:t>
            </a: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的边沿触发器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	</a:t>
            </a:r>
            <a:r>
              <a:rPr kumimoji="0" lang="en-US" altLang="zh-C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· · ·</a:t>
            </a:r>
            <a:endParaRPr kumimoji="0" lang="zh-CN" altLang="en-US" sz="2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3912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>
            <a:extLst>
              <a:ext uri="{FF2B5EF4-FFF2-40B4-BE49-F238E27FC236}">
                <a16:creationId xmlns:a16="http://schemas.microsoft.com/office/drawing/2014/main" id="{214C34DA-F09B-48F5-B4D9-5D6DA5A7A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418" y="937343"/>
            <a:ext cx="74863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、用两个电平触发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触发器组成的边沿触发器</a:t>
            </a: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D76F50E0-F215-4C1A-A13F-68F2AA8D9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517" y="291204"/>
            <a:ext cx="4445984" cy="52322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一、电路结构和工作原理</a:t>
            </a:r>
          </a:p>
        </p:txBody>
      </p:sp>
      <p:sp>
        <p:nvSpPr>
          <p:cNvPr id="37" name="Text Box 8">
            <a:extLst>
              <a:ext uri="{FF2B5EF4-FFF2-40B4-BE49-F238E27FC236}">
                <a16:creationId xmlns:a16="http://schemas.microsoft.com/office/drawing/2014/main" id="{8D56825E-3CED-4B71-AF69-3DF121E83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62" y="1923459"/>
            <a:ext cx="318182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①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当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lang="zh-CN" altLang="en-US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，触发器状态不变，</a:t>
            </a:r>
            <a:r>
              <a:rPr lang="en-US" altLang="zh-CN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输出状态与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相同；</a:t>
            </a:r>
          </a:p>
        </p:txBody>
      </p:sp>
      <p:grpSp>
        <p:nvGrpSpPr>
          <p:cNvPr id="38" name="Group 22">
            <a:extLst>
              <a:ext uri="{FF2B5EF4-FFF2-40B4-BE49-F238E27FC236}">
                <a16:creationId xmlns:a16="http://schemas.microsoft.com/office/drawing/2014/main" id="{A0A4D1A7-DEC1-4FE3-98E5-230152DAC01C}"/>
              </a:ext>
            </a:extLst>
          </p:cNvPr>
          <p:cNvGrpSpPr>
            <a:grpSpLocks/>
          </p:cNvGrpSpPr>
          <p:nvPr/>
        </p:nvGrpSpPr>
        <p:grpSpPr bwMode="auto">
          <a:xfrm>
            <a:off x="3248024" y="1541526"/>
            <a:ext cx="5613343" cy="2687637"/>
            <a:chOff x="2176" y="527"/>
            <a:chExt cx="3584" cy="1693"/>
          </a:xfrm>
        </p:grpSpPr>
        <p:pic>
          <p:nvPicPr>
            <p:cNvPr id="46" name="Picture 5" descr="5-5-1a">
              <a:extLst>
                <a:ext uri="{FF2B5EF4-FFF2-40B4-BE49-F238E27FC236}">
                  <a16:creationId xmlns:a16="http://schemas.microsoft.com/office/drawing/2014/main" id="{346E8F64-3827-4D1D-BD11-15F5FFE18B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757"/>
            <a:stretch>
              <a:fillRect/>
            </a:stretch>
          </p:blipFill>
          <p:spPr bwMode="auto">
            <a:xfrm>
              <a:off x="2176" y="527"/>
              <a:ext cx="3584" cy="1693"/>
            </a:xfrm>
            <a:prstGeom prst="rect">
              <a:avLst/>
            </a:prstGeom>
            <a:noFill/>
            <a:ln w="57150" cmpd="thickThin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Rectangle 9">
              <a:extLst>
                <a:ext uri="{FF2B5EF4-FFF2-40B4-BE49-F238E27FC236}">
                  <a16:creationId xmlns:a16="http://schemas.microsoft.com/office/drawing/2014/main" id="{866352B6-A6C6-44D3-AF9D-357FA26272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1525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>
                  <a:solidFill>
                    <a:srgbClr val="FF66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0</a:t>
              </a:r>
            </a:p>
          </p:txBody>
        </p:sp>
        <p:sp>
          <p:nvSpPr>
            <p:cNvPr id="41" name="Rectangle 10">
              <a:extLst>
                <a:ext uri="{FF2B5EF4-FFF2-40B4-BE49-F238E27FC236}">
                  <a16:creationId xmlns:a16="http://schemas.microsoft.com/office/drawing/2014/main" id="{8720FA90-777B-4732-8240-4B056B9BC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" y="1525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>
                  <a:solidFill>
                    <a:srgbClr val="FF66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1</a:t>
              </a:r>
            </a:p>
          </p:txBody>
        </p:sp>
        <p:sp>
          <p:nvSpPr>
            <p:cNvPr id="42" name="Rectangle 11">
              <a:extLst>
                <a:ext uri="{FF2B5EF4-FFF2-40B4-BE49-F238E27FC236}">
                  <a16:creationId xmlns:a16="http://schemas.microsoft.com/office/drawing/2014/main" id="{0F742073-5389-4F92-87B3-10942FCD69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5" y="1525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>
                  <a:solidFill>
                    <a:srgbClr val="FF66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0</a:t>
              </a:r>
            </a:p>
          </p:txBody>
        </p:sp>
        <p:sp>
          <p:nvSpPr>
            <p:cNvPr id="43" name="Rectangle 13">
              <a:extLst>
                <a:ext uri="{FF2B5EF4-FFF2-40B4-BE49-F238E27FC236}">
                  <a16:creationId xmlns:a16="http://schemas.microsoft.com/office/drawing/2014/main" id="{8BB183DC-0D62-4603-AB3E-1B23A1F9F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6" y="1842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1</a:t>
              </a:r>
            </a:p>
          </p:txBody>
        </p:sp>
        <p:sp>
          <p:nvSpPr>
            <p:cNvPr id="44" name="Rectangle 14">
              <a:extLst>
                <a:ext uri="{FF2B5EF4-FFF2-40B4-BE49-F238E27FC236}">
                  <a16:creationId xmlns:a16="http://schemas.microsoft.com/office/drawing/2014/main" id="{86ED5A87-C4F3-4BB1-BC60-3696299A62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1" y="1797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0</a:t>
              </a:r>
            </a:p>
          </p:txBody>
        </p:sp>
        <p:sp>
          <p:nvSpPr>
            <p:cNvPr id="45" name="Rectangle 15">
              <a:extLst>
                <a:ext uri="{FF2B5EF4-FFF2-40B4-BE49-F238E27FC236}">
                  <a16:creationId xmlns:a16="http://schemas.microsoft.com/office/drawing/2014/main" id="{818E20A2-66A6-49D2-9015-26E55FBEA6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2" y="1661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1</a:t>
              </a:r>
            </a:p>
          </p:txBody>
        </p:sp>
      </p:grpSp>
      <p:sp>
        <p:nvSpPr>
          <p:cNvPr id="48" name="Text Box 12">
            <a:extLst>
              <a:ext uri="{FF2B5EF4-FFF2-40B4-BE49-F238E27FC236}">
                <a16:creationId xmlns:a16="http://schemas.microsoft.com/office/drawing/2014/main" id="{FD18F74F-EAAA-475E-896F-E588F1AA0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215" y="4356894"/>
            <a:ext cx="4918813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②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当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lang="zh-CN" altLang="en-US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，即触发器</a:t>
            </a:r>
            <a:r>
              <a:rPr lang="en-US" altLang="zh-CN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状态与前沿到来之前的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状态相同并保持（因为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） 。而与此同时， </a:t>
            </a:r>
            <a:r>
              <a:rPr lang="en-US" altLang="zh-CN" sz="24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FF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输出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的状态被</a:t>
            </a:r>
            <a:r>
              <a:rPr lang="zh-CN" altLang="en-US" sz="2400" b="1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置成前沿到来之前的</a:t>
            </a:r>
            <a:r>
              <a:rPr lang="en-US" altLang="zh-CN" sz="2400" b="1" i="1" dirty="0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400" b="1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的状态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，而与其它时刻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的状态无关。</a:t>
            </a:r>
          </a:p>
        </p:txBody>
      </p:sp>
      <p:grpSp>
        <p:nvGrpSpPr>
          <p:cNvPr id="49" name="Group 21">
            <a:extLst>
              <a:ext uri="{FF2B5EF4-FFF2-40B4-BE49-F238E27FC236}">
                <a16:creationId xmlns:a16="http://schemas.microsoft.com/office/drawing/2014/main" id="{02AF4C45-1E4A-4DCC-86AD-106D8876CCEB}"/>
              </a:ext>
            </a:extLst>
          </p:cNvPr>
          <p:cNvGrpSpPr>
            <a:grpSpLocks/>
          </p:cNvGrpSpPr>
          <p:nvPr/>
        </p:nvGrpSpPr>
        <p:grpSpPr bwMode="auto">
          <a:xfrm>
            <a:off x="3059113" y="3933825"/>
            <a:ext cx="188912" cy="431800"/>
            <a:chOff x="1973" y="3566"/>
            <a:chExt cx="181" cy="272"/>
          </a:xfrm>
        </p:grpSpPr>
        <p:sp>
          <p:nvSpPr>
            <p:cNvPr id="50" name="Line 16">
              <a:extLst>
                <a:ext uri="{FF2B5EF4-FFF2-40B4-BE49-F238E27FC236}">
                  <a16:creationId xmlns:a16="http://schemas.microsoft.com/office/drawing/2014/main" id="{8491553F-EE7C-463D-A818-F68F5E48B2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73" y="3838"/>
              <a:ext cx="91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32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1" name="Line 17">
              <a:extLst>
                <a:ext uri="{FF2B5EF4-FFF2-40B4-BE49-F238E27FC236}">
                  <a16:creationId xmlns:a16="http://schemas.microsoft.com/office/drawing/2014/main" id="{41339A3A-4FF1-407B-877A-50E49C76A7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64" y="3657"/>
              <a:ext cx="0" cy="181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32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2" name="Line 18">
              <a:extLst>
                <a:ext uri="{FF2B5EF4-FFF2-40B4-BE49-F238E27FC236}">
                  <a16:creationId xmlns:a16="http://schemas.microsoft.com/office/drawing/2014/main" id="{1B3DFFA8-E65F-4663-A6E1-AC3D20E903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64" y="3566"/>
              <a:ext cx="0" cy="136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32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3" name="Line 20">
              <a:extLst>
                <a:ext uri="{FF2B5EF4-FFF2-40B4-BE49-F238E27FC236}">
                  <a16:creationId xmlns:a16="http://schemas.microsoft.com/office/drawing/2014/main" id="{7B433C6C-AA00-409E-A066-DBD3D65FC8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566"/>
              <a:ext cx="90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32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54" name="Object 24">
            <a:extLst>
              <a:ext uri="{FF2B5EF4-FFF2-40B4-BE49-F238E27FC236}">
                <a16:creationId xmlns:a16="http://schemas.microsoft.com/office/drawing/2014/main" id="{5A998B85-C98F-4D33-9C5C-E760C0C8FA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558750"/>
              </p:ext>
            </p:extLst>
          </p:nvPr>
        </p:nvGraphicFramePr>
        <p:xfrm>
          <a:off x="5513331" y="4454574"/>
          <a:ext cx="3348037" cy="211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91" name="Image" r:id="rId4" imgW="386998" imgH="245157" progId="Photoshop.Image.6">
                  <p:embed/>
                </p:oleObj>
              </mc:Choice>
              <mc:Fallback>
                <p:oleObj name="Image" r:id="rId4" imgW="386998" imgH="245157" progId="Photoshop.Image.6">
                  <p:embed/>
                  <p:pic>
                    <p:nvPicPr>
                      <p:cNvPr id="145432" name="Object 24">
                        <a:extLst>
                          <a:ext uri="{FF2B5EF4-FFF2-40B4-BE49-F238E27FC236}">
                            <a16:creationId xmlns:a16="http://schemas.microsoft.com/office/drawing/2014/main" id="{202E5626-ED6A-49AA-971C-C76D9A82EB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3331" y="4454574"/>
                        <a:ext cx="3348037" cy="21129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42477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C62ADDD-5A66-4E5D-AE2B-5641D2CB16FA}"/>
              </a:ext>
            </a:extLst>
          </p:cNvPr>
          <p:cNvSpPr/>
          <p:nvPr/>
        </p:nvSpPr>
        <p:spPr>
          <a:xfrm>
            <a:off x="440923" y="284317"/>
            <a:ext cx="57390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、利用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CMOS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传输门的边沿触发器</a:t>
            </a:r>
          </a:p>
        </p:txBody>
      </p:sp>
      <p:pic>
        <p:nvPicPr>
          <p:cNvPr id="17" name="Picture 22" descr="5-5-1b">
            <a:extLst>
              <a:ext uri="{FF2B5EF4-FFF2-40B4-BE49-F238E27FC236}">
                <a16:creationId xmlns:a16="http://schemas.microsoft.com/office/drawing/2014/main" id="{7044271F-29C5-48D8-9793-EAF0978B4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4" b="5246"/>
          <a:stretch>
            <a:fillRect/>
          </a:stretch>
        </p:blipFill>
        <p:spPr bwMode="auto">
          <a:xfrm>
            <a:off x="254526" y="1294860"/>
            <a:ext cx="8569325" cy="3076575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" name="Object 27">
            <a:extLst>
              <a:ext uri="{FF2B5EF4-FFF2-40B4-BE49-F238E27FC236}">
                <a16:creationId xmlns:a16="http://schemas.microsoft.com/office/drawing/2014/main" id="{9FB4E66E-9239-4B6F-95DF-37985960D7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9548928"/>
              </p:ext>
            </p:extLst>
          </p:nvPr>
        </p:nvGraphicFramePr>
        <p:xfrm>
          <a:off x="317232" y="5026106"/>
          <a:ext cx="8443912" cy="102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861" name="公式" r:id="rId5" imgW="3962160" imgH="482400" progId="Equation.3">
                  <p:embed/>
                </p:oleObj>
              </mc:Choice>
              <mc:Fallback>
                <p:oleObj name="公式" r:id="rId5" imgW="3962160" imgH="482400" progId="Equation.3">
                  <p:embed/>
                  <p:pic>
                    <p:nvPicPr>
                      <p:cNvPr id="42011" name="Object 27">
                        <a:extLst>
                          <a:ext uri="{FF2B5EF4-FFF2-40B4-BE49-F238E27FC236}">
                            <a16:creationId xmlns:a16="http://schemas.microsoft.com/office/drawing/2014/main" id="{999CC84A-5F74-4751-847E-6F882F10FB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232" y="5026106"/>
                        <a:ext cx="8443912" cy="102711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57150" cmpd="thickThin">
                        <a:solidFill>
                          <a:srgbClr val="FF66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8">
            <a:extLst>
              <a:ext uri="{FF2B5EF4-FFF2-40B4-BE49-F238E27FC236}">
                <a16:creationId xmlns:a16="http://schemas.microsoft.com/office/drawing/2014/main" id="{128849BB-0A09-41E4-B5FC-A6D9867CE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839" y="2736310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22" name="Rectangle 29">
            <a:extLst>
              <a:ext uri="{FF2B5EF4-FFF2-40B4-BE49-F238E27FC236}">
                <a16:creationId xmlns:a16="http://schemas.microsoft.com/office/drawing/2014/main" id="{5016258A-B454-4754-ADA2-5D1988CC99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9676" y="3239547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23" name="Rectangle 30">
            <a:extLst>
              <a:ext uri="{FF2B5EF4-FFF2-40B4-BE49-F238E27FC236}">
                <a16:creationId xmlns:a16="http://schemas.microsoft.com/office/drawing/2014/main" id="{E44780AD-909C-4703-B1D8-29776077A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9676" y="3887247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24" name="Rectangle 31">
            <a:extLst>
              <a:ext uri="{FF2B5EF4-FFF2-40B4-BE49-F238E27FC236}">
                <a16:creationId xmlns:a16="http://schemas.microsoft.com/office/drawing/2014/main" id="{E5C1CF69-96C8-4158-AD23-F0A223E09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8964" y="2591847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25" name="Rectangle 32">
            <a:extLst>
              <a:ext uri="{FF2B5EF4-FFF2-40B4-BE49-F238E27FC236}">
                <a16:creationId xmlns:a16="http://schemas.microsoft.com/office/drawing/2014/main" id="{97C99170-33DA-4879-A26B-80D03D61A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1839" y="1439322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26" name="Rectangle 33">
            <a:extLst>
              <a:ext uri="{FF2B5EF4-FFF2-40B4-BE49-F238E27FC236}">
                <a16:creationId xmlns:a16="http://schemas.microsoft.com/office/drawing/2014/main" id="{3E6495FB-C5C6-4B11-90F5-B33B277E2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926" y="2518822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27" name="Rectangle 34">
            <a:extLst>
              <a:ext uri="{FF2B5EF4-FFF2-40B4-BE49-F238E27FC236}">
                <a16:creationId xmlns:a16="http://schemas.microsoft.com/office/drawing/2014/main" id="{77D53535-D861-4097-9966-B3B4ED22E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5801" y="3599910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28" name="Rectangle 35">
            <a:extLst>
              <a:ext uri="{FF2B5EF4-FFF2-40B4-BE49-F238E27FC236}">
                <a16:creationId xmlns:a16="http://schemas.microsoft.com/office/drawing/2014/main" id="{5CFCB155-340D-4870-BA00-23CAA06B6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051" y="1439322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4F260B9B-ADD4-4764-9234-9FE3B5477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6026" y="2518822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30" name="Rectangle 37">
            <a:extLst>
              <a:ext uri="{FF2B5EF4-FFF2-40B4-BE49-F238E27FC236}">
                <a16:creationId xmlns:a16="http://schemas.microsoft.com/office/drawing/2014/main" id="{5908A4C8-EFDD-43D5-92D9-AE423907B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4451" y="3671347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31" name="Rectangle 38">
            <a:extLst>
              <a:ext uri="{FF2B5EF4-FFF2-40B4-BE49-F238E27FC236}">
                <a16:creationId xmlns:a16="http://schemas.microsoft.com/office/drawing/2014/main" id="{9BCC3652-5D35-405B-AB56-2C933C340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4451" y="2591847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32" name="Rectangle 39">
            <a:extLst>
              <a:ext uri="{FF2B5EF4-FFF2-40B4-BE49-F238E27FC236}">
                <a16:creationId xmlns:a16="http://schemas.microsoft.com/office/drawing/2014/main" id="{9210276A-A0E7-4068-BFC4-DF493651D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7739" y="1734597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ea typeface="楷体_GB2312" pitchFamily="49" charset="-122"/>
              <a:sym typeface="Symbol" panose="05050102010706020507" pitchFamily="18" charset="2"/>
            </a:endParaRPr>
          </a:p>
        </p:txBody>
      </p:sp>
      <p:sp>
        <p:nvSpPr>
          <p:cNvPr id="33" name="Rectangle 40">
            <a:extLst>
              <a:ext uri="{FF2B5EF4-FFF2-40B4-BE49-F238E27FC236}">
                <a16:creationId xmlns:a16="http://schemas.microsoft.com/office/drawing/2014/main" id="{84DF28A4-CB96-483E-9CD3-646573FE9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8826" y="1721897"/>
            <a:ext cx="5286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</a:t>
            </a:r>
          </a:p>
        </p:txBody>
      </p:sp>
      <p:sp>
        <p:nvSpPr>
          <p:cNvPr id="34" name="Rectangle 41">
            <a:extLst>
              <a:ext uri="{FF2B5EF4-FFF2-40B4-BE49-F238E27FC236}">
                <a16:creationId xmlns:a16="http://schemas.microsoft.com/office/drawing/2014/main" id="{731666E6-F58D-42C5-9CE0-B7E79882C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6164" y="3384010"/>
            <a:ext cx="441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ea typeface="楷体_GB2312" pitchFamily="49" charset="-122"/>
              <a:sym typeface="Symbol" panose="05050102010706020507" pitchFamily="18" charset="2"/>
            </a:endParaRPr>
          </a:p>
        </p:txBody>
      </p:sp>
      <p:sp>
        <p:nvSpPr>
          <p:cNvPr id="35" name="Rectangle 5">
            <a:extLst>
              <a:ext uri="{FF2B5EF4-FFF2-40B4-BE49-F238E27FC236}">
                <a16:creationId xmlns:a16="http://schemas.microsoft.com/office/drawing/2014/main" id="{A4FA2996-6E38-4A0B-BAB7-8B46A21AA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5467" y="2042768"/>
            <a:ext cx="431800" cy="358775"/>
          </a:xfrm>
          <a:prstGeom prst="rect">
            <a:avLst/>
          </a:prstGeom>
          <a:solidFill>
            <a:srgbClr val="CCFFCC">
              <a:alpha val="65097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6" name="Rectangle 6">
            <a:extLst>
              <a:ext uri="{FF2B5EF4-FFF2-40B4-BE49-F238E27FC236}">
                <a16:creationId xmlns:a16="http://schemas.microsoft.com/office/drawing/2014/main" id="{1287242A-66B3-44E8-AE3C-E5D15EC55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4088" y="3167193"/>
            <a:ext cx="441325" cy="431090"/>
          </a:xfrm>
          <a:prstGeom prst="rect">
            <a:avLst/>
          </a:prstGeom>
          <a:solidFill>
            <a:srgbClr val="CCFFCC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5D9BF8C5-5472-4AC3-95F2-7AD8E72A0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7292" y="3158585"/>
            <a:ext cx="451814" cy="366673"/>
          </a:xfrm>
          <a:prstGeom prst="rect">
            <a:avLst/>
          </a:prstGeom>
          <a:solidFill>
            <a:srgbClr val="FF5050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8" name="Rectangle 8">
            <a:extLst>
              <a:ext uri="{FF2B5EF4-FFF2-40B4-BE49-F238E27FC236}">
                <a16:creationId xmlns:a16="http://schemas.microsoft.com/office/drawing/2014/main" id="{8F38F189-A53F-4E0E-9A65-AF11FECEA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1799" y="2042767"/>
            <a:ext cx="431800" cy="358775"/>
          </a:xfrm>
          <a:prstGeom prst="rect">
            <a:avLst/>
          </a:prstGeom>
          <a:solidFill>
            <a:srgbClr val="FF5050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38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4">
            <a:extLst>
              <a:ext uri="{FF2B5EF4-FFF2-40B4-BE49-F238E27FC236}">
                <a16:creationId xmlns:a16="http://schemas.microsoft.com/office/drawing/2014/main" id="{3CCF8AEA-C4B8-4580-8A2B-82AE860EDE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8517964"/>
              </p:ext>
            </p:extLst>
          </p:nvPr>
        </p:nvGraphicFramePr>
        <p:xfrm>
          <a:off x="287337" y="4499073"/>
          <a:ext cx="8324850" cy="106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35" name="公式" r:id="rId4" imgW="3657600" imgH="482400" progId="Equation.3">
                  <p:embed/>
                </p:oleObj>
              </mc:Choice>
              <mc:Fallback>
                <p:oleObj name="公式" r:id="rId4" imgW="3657600" imgH="482400" progId="Equation.3">
                  <p:embed/>
                  <p:pic>
                    <p:nvPicPr>
                      <p:cNvPr id="147460" name="Object 4">
                        <a:extLst>
                          <a:ext uri="{FF2B5EF4-FFF2-40B4-BE49-F238E27FC236}">
                            <a16:creationId xmlns:a16="http://schemas.microsoft.com/office/drawing/2014/main" id="{CD98CA18-E975-4AC1-BD5B-370CE1FFE2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337" y="4499073"/>
                        <a:ext cx="8324850" cy="106203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57150" cmpd="thickThin">
                        <a:solidFill>
                          <a:srgbClr val="FF66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9" descr="5-5-1b">
            <a:extLst>
              <a:ext uri="{FF2B5EF4-FFF2-40B4-BE49-F238E27FC236}">
                <a16:creationId xmlns:a16="http://schemas.microsoft.com/office/drawing/2014/main" id="{CB49965C-7A12-42C3-A7E3-5DA9F1E60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4" b="5246"/>
          <a:stretch>
            <a:fillRect/>
          </a:stretch>
        </p:blipFill>
        <p:spPr bwMode="auto">
          <a:xfrm>
            <a:off x="287337" y="971648"/>
            <a:ext cx="8569325" cy="3076575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1">
            <a:extLst>
              <a:ext uri="{FF2B5EF4-FFF2-40B4-BE49-F238E27FC236}">
                <a16:creationId xmlns:a16="http://schemas.microsoft.com/office/drawing/2014/main" id="{1EB8085D-29CB-47A9-B93E-71B1CA5175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162" y="2411511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5811598A-09EE-49BF-9D55-7319E391CC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662" y="2914748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108B0828-8FFE-4CCB-A72D-8056B9DE0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225" y="3564036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DFE86FCA-75F3-47D4-B49F-68F55CD8C7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6850" y="2267048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4FE49330-FA0D-40AA-97DD-478F083EA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6850" y="1043086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6A38534B-78C4-47B5-BA15-AA22C56021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3687" y="2124173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B7823A69-ACCB-4C93-8F4A-A738A117B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3687" y="3348136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346B1B92-BA84-4553-9059-1DF21FA39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3912" y="1043086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F769ABDB-431B-4C0C-872E-06D8DAFB5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3912" y="2267048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3B911A51-B026-4EC1-965E-9C401FF32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2337" y="3348136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25" name="Rectangle 21">
            <a:extLst>
              <a:ext uri="{FF2B5EF4-FFF2-40B4-BE49-F238E27FC236}">
                <a16:creationId xmlns:a16="http://schemas.microsoft.com/office/drawing/2014/main" id="{C18333BD-AA22-48B7-A0A6-494F2DD2E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2337" y="2195611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FF66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26" name="Rectangle 22">
            <a:extLst>
              <a:ext uri="{FF2B5EF4-FFF2-40B4-BE49-F238E27FC236}">
                <a16:creationId xmlns:a16="http://schemas.microsoft.com/office/drawing/2014/main" id="{0185D3EC-AB81-4B62-821B-7ACC6A181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075" y="3132236"/>
            <a:ext cx="441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ea typeface="楷体_GB2312" pitchFamily="49" charset="-122"/>
              <a:sym typeface="Symbol" panose="05050102010706020507" pitchFamily="18" charset="2"/>
            </a:endParaRPr>
          </a:p>
        </p:txBody>
      </p:sp>
      <p:sp>
        <p:nvSpPr>
          <p:cNvPr id="27" name="Rectangle 23">
            <a:extLst>
              <a:ext uri="{FF2B5EF4-FFF2-40B4-BE49-F238E27FC236}">
                <a16:creationId xmlns:a16="http://schemas.microsoft.com/office/drawing/2014/main" id="{DB637A7B-3456-40C3-9483-65B075208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4412" y="1332011"/>
            <a:ext cx="5286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</a:t>
            </a:r>
          </a:p>
        </p:txBody>
      </p:sp>
      <p:sp>
        <p:nvSpPr>
          <p:cNvPr id="28" name="Rectangle 24">
            <a:extLst>
              <a:ext uri="{FF2B5EF4-FFF2-40B4-BE49-F238E27FC236}">
                <a16:creationId xmlns:a16="http://schemas.microsoft.com/office/drawing/2014/main" id="{6310A9C2-FF22-48EA-8F77-A9CF856CE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2837" y="1403448"/>
            <a:ext cx="5286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</a:t>
            </a:r>
          </a:p>
        </p:txBody>
      </p:sp>
      <p:sp>
        <p:nvSpPr>
          <p:cNvPr id="29" name="Rectangle 25">
            <a:extLst>
              <a:ext uri="{FF2B5EF4-FFF2-40B4-BE49-F238E27FC236}">
                <a16:creationId xmlns:a16="http://schemas.microsoft.com/office/drawing/2014/main" id="{24EC08F0-4E11-4BB2-BFD4-2A18B54AB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7162" y="1332011"/>
            <a:ext cx="441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ea typeface="楷体_GB2312" pitchFamily="49" charset="-122"/>
              <a:sym typeface="Symbol" panose="05050102010706020507" pitchFamily="18" charset="2"/>
            </a:endParaRPr>
          </a:p>
        </p:txBody>
      </p:sp>
      <p:sp>
        <p:nvSpPr>
          <p:cNvPr id="30" name="Text Box 26">
            <a:extLst>
              <a:ext uri="{FF2B5EF4-FFF2-40B4-BE49-F238E27FC236}">
                <a16:creationId xmlns:a16="http://schemas.microsoft.com/office/drawing/2014/main" id="{6AA51EE2-6C2A-497D-BC37-E863216DC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321" y="5880117"/>
            <a:ext cx="87487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故这是一个上升沿触发的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</a:t>
            </a:r>
          </a:p>
        </p:txBody>
      </p:sp>
      <p:sp>
        <p:nvSpPr>
          <p:cNvPr id="31" name="Rectangle 5">
            <a:extLst>
              <a:ext uri="{FF2B5EF4-FFF2-40B4-BE49-F238E27FC236}">
                <a16:creationId xmlns:a16="http://schemas.microsoft.com/office/drawing/2014/main" id="{B52AF8F8-E43F-4525-A6DF-7937CAE26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8467" y="1715449"/>
            <a:ext cx="431800" cy="358775"/>
          </a:xfrm>
          <a:prstGeom prst="rect">
            <a:avLst/>
          </a:prstGeom>
          <a:solidFill>
            <a:srgbClr val="CCFFCC">
              <a:alpha val="65097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2" name="Rectangle 6">
            <a:extLst>
              <a:ext uri="{FF2B5EF4-FFF2-40B4-BE49-F238E27FC236}">
                <a16:creationId xmlns:a16="http://schemas.microsoft.com/office/drawing/2014/main" id="{E7AAB9EA-F2D8-4C12-91B1-B47F5D25D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1796" y="2837248"/>
            <a:ext cx="441325" cy="347376"/>
          </a:xfrm>
          <a:prstGeom prst="rect">
            <a:avLst/>
          </a:prstGeom>
          <a:solidFill>
            <a:srgbClr val="CCFFCC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3" name="Rectangle 7">
            <a:extLst>
              <a:ext uri="{FF2B5EF4-FFF2-40B4-BE49-F238E27FC236}">
                <a16:creationId xmlns:a16="http://schemas.microsoft.com/office/drawing/2014/main" id="{92CCD6E6-6EAA-458B-9258-B0FD5E310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5194" y="2838196"/>
            <a:ext cx="451814" cy="366673"/>
          </a:xfrm>
          <a:prstGeom prst="rect">
            <a:avLst/>
          </a:prstGeom>
          <a:solidFill>
            <a:srgbClr val="FF5050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" name="Rectangle 8">
            <a:extLst>
              <a:ext uri="{FF2B5EF4-FFF2-40B4-BE49-F238E27FC236}">
                <a16:creationId xmlns:a16="http://schemas.microsoft.com/office/drawing/2014/main" id="{36A123B3-34EF-44B3-8984-7C9417DE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1443" y="1715450"/>
            <a:ext cx="431800" cy="367368"/>
          </a:xfrm>
          <a:prstGeom prst="rect">
            <a:avLst/>
          </a:prstGeom>
          <a:solidFill>
            <a:srgbClr val="FF5050">
              <a:alpha val="2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65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Object 4">
            <a:extLst>
              <a:ext uri="{FF2B5EF4-FFF2-40B4-BE49-F238E27FC236}">
                <a16:creationId xmlns:a16="http://schemas.microsoft.com/office/drawing/2014/main" id="{6C7C5872-F642-4C55-BF37-6791028052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0852186"/>
              </p:ext>
            </p:extLst>
          </p:nvPr>
        </p:nvGraphicFramePr>
        <p:xfrm>
          <a:off x="341313" y="4475636"/>
          <a:ext cx="8559617" cy="1613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58" name="公式" r:id="rId3" imgW="3263760" imgH="711000" progId="Equation.3">
                  <p:embed/>
                </p:oleObj>
              </mc:Choice>
              <mc:Fallback>
                <p:oleObj name="公式" r:id="rId3" imgW="3263760" imgH="711000" progId="Equation.3">
                  <p:embed/>
                  <p:pic>
                    <p:nvPicPr>
                      <p:cNvPr id="148484" name="Object 4">
                        <a:extLst>
                          <a:ext uri="{FF2B5EF4-FFF2-40B4-BE49-F238E27FC236}">
                            <a16:creationId xmlns:a16="http://schemas.microsoft.com/office/drawing/2014/main" id="{70B9EE70-6E35-40BC-8677-C7C7F4CFA7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313" y="4475636"/>
                        <a:ext cx="8559617" cy="1613876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57150" cmpd="thickThin">
                        <a:solidFill>
                          <a:srgbClr val="FF66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组合 3">
            <a:extLst>
              <a:ext uri="{FF2B5EF4-FFF2-40B4-BE49-F238E27FC236}">
                <a16:creationId xmlns:a16="http://schemas.microsoft.com/office/drawing/2014/main" id="{1EC30FF8-B275-43CE-A8CC-1F5B4A119329}"/>
              </a:ext>
            </a:extLst>
          </p:cNvPr>
          <p:cNvGrpSpPr/>
          <p:nvPr/>
        </p:nvGrpSpPr>
        <p:grpSpPr>
          <a:xfrm>
            <a:off x="145935" y="1005827"/>
            <a:ext cx="6895888" cy="2959689"/>
            <a:chOff x="287337" y="202971"/>
            <a:chExt cx="8569325" cy="3076575"/>
          </a:xfrm>
        </p:grpSpPr>
        <p:pic>
          <p:nvPicPr>
            <p:cNvPr id="21" name="Picture 7" descr="5-5-1b">
              <a:extLst>
                <a:ext uri="{FF2B5EF4-FFF2-40B4-BE49-F238E27FC236}">
                  <a16:creationId xmlns:a16="http://schemas.microsoft.com/office/drawing/2014/main" id="{BD64AB1E-617F-4BCF-8715-FDEECE0170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4" b="5246"/>
            <a:stretch>
              <a:fillRect/>
            </a:stretch>
          </p:blipFill>
          <p:spPr bwMode="auto">
            <a:xfrm>
              <a:off x="287337" y="202971"/>
              <a:ext cx="8569325" cy="3076575"/>
            </a:xfrm>
            <a:prstGeom prst="rect">
              <a:avLst/>
            </a:prstGeom>
            <a:noFill/>
            <a:ln w="57150" cmpd="thickThin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5">
              <a:extLst>
                <a:ext uri="{FF2B5EF4-FFF2-40B4-BE49-F238E27FC236}">
                  <a16:creationId xmlns:a16="http://schemas.microsoft.com/office/drawing/2014/main" id="{46930193-1E21-4B74-A85F-E36BD9E31C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6698" y="946772"/>
              <a:ext cx="431800" cy="358775"/>
            </a:xfrm>
            <a:prstGeom prst="rect">
              <a:avLst/>
            </a:prstGeom>
            <a:solidFill>
              <a:srgbClr val="CCFFCC">
                <a:alpha val="65097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4" name="Rectangle 6">
              <a:extLst>
                <a:ext uri="{FF2B5EF4-FFF2-40B4-BE49-F238E27FC236}">
                  <a16:creationId xmlns:a16="http://schemas.microsoft.com/office/drawing/2014/main" id="{81091769-0B55-4301-A53C-C4763C48C9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60027" y="2077998"/>
              <a:ext cx="441325" cy="347376"/>
            </a:xfrm>
            <a:prstGeom prst="rect">
              <a:avLst/>
            </a:prstGeom>
            <a:solidFill>
              <a:srgbClr val="CCFFCC">
                <a:alpha val="5019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5" name="Rectangle 7">
              <a:extLst>
                <a:ext uri="{FF2B5EF4-FFF2-40B4-BE49-F238E27FC236}">
                  <a16:creationId xmlns:a16="http://schemas.microsoft.com/office/drawing/2014/main" id="{F84E6940-5318-4593-8E43-3AE7279A63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3425" y="2069519"/>
              <a:ext cx="451814" cy="366673"/>
            </a:xfrm>
            <a:prstGeom prst="rect">
              <a:avLst/>
            </a:prstGeom>
            <a:solidFill>
              <a:srgbClr val="FF5050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6" name="Rectangle 8">
              <a:extLst>
                <a:ext uri="{FF2B5EF4-FFF2-40B4-BE49-F238E27FC236}">
                  <a16:creationId xmlns:a16="http://schemas.microsoft.com/office/drawing/2014/main" id="{5BA468A2-137D-47D3-A101-9CB24DE75E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0247" y="946773"/>
              <a:ext cx="431800" cy="367368"/>
            </a:xfrm>
            <a:prstGeom prst="rect">
              <a:avLst/>
            </a:prstGeom>
            <a:solidFill>
              <a:srgbClr val="FF5050">
                <a:alpha val="2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rgbClr val="000000"/>
                  </a:solidFill>
                  <a:latin typeface="Comic Sans MS" panose="030F0702030302020204" pitchFamily="66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graphicFrame>
        <p:nvGraphicFramePr>
          <p:cNvPr id="27" name="Group 103">
            <a:extLst>
              <a:ext uri="{FF2B5EF4-FFF2-40B4-BE49-F238E27FC236}">
                <a16:creationId xmlns:a16="http://schemas.microsoft.com/office/drawing/2014/main" id="{711578F1-A455-4482-A163-E386F2D9BE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997707"/>
              </p:ext>
            </p:extLst>
          </p:nvPr>
        </p:nvGraphicFramePr>
        <p:xfrm>
          <a:off x="7388042" y="1870601"/>
          <a:ext cx="1512888" cy="1727201"/>
        </p:xfrm>
        <a:graphic>
          <a:graphicData uri="http://schemas.openxmlformats.org/drawingml/2006/table">
            <a:tbl>
              <a:tblPr/>
              <a:tblGrid>
                <a:gridCol w="37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9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7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1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>
                        <a:spcBef>
                          <a:spcPct val="20000"/>
                        </a:spcBef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8" name="Object 51">
            <a:extLst>
              <a:ext uri="{FF2B5EF4-FFF2-40B4-BE49-F238E27FC236}">
                <a16:creationId xmlns:a16="http://schemas.microsoft.com/office/drawing/2014/main" id="{D214A858-4DE1-4BB7-B656-2C185131DB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7817886"/>
              </p:ext>
            </p:extLst>
          </p:nvPr>
        </p:nvGraphicFramePr>
        <p:xfrm>
          <a:off x="7338830" y="1951563"/>
          <a:ext cx="1508125" cy="29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59" name="公式" r:id="rId6" imgW="1104421" imgH="215806" progId="Equation.3">
                  <p:embed/>
                </p:oleObj>
              </mc:Choice>
              <mc:Fallback>
                <p:oleObj name="公式" r:id="rId6" imgW="1104421" imgH="215806" progId="Equation.3">
                  <p:embed/>
                  <p:pic>
                    <p:nvPicPr>
                      <p:cNvPr id="8" name="Object 51">
                        <a:extLst>
                          <a:ext uri="{FF2B5EF4-FFF2-40B4-BE49-F238E27FC236}">
                            <a16:creationId xmlns:a16="http://schemas.microsoft.com/office/drawing/2014/main" id="{917ACD86-E96E-4374-AE58-4E82D36E21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8830" y="1951563"/>
                        <a:ext cx="1508125" cy="29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52">
            <a:extLst>
              <a:ext uri="{FF2B5EF4-FFF2-40B4-BE49-F238E27FC236}">
                <a16:creationId xmlns:a16="http://schemas.microsoft.com/office/drawing/2014/main" id="{0F8FABBF-7FE6-48B0-8B68-EED97D065E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5126231"/>
              </p:ext>
            </p:extLst>
          </p:nvPr>
        </p:nvGraphicFramePr>
        <p:xfrm>
          <a:off x="8580255" y="2394476"/>
          <a:ext cx="260350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60" name="公式" r:id="rId8" imgW="164957" imgH="203024" progId="Equation.3">
                  <p:embed/>
                </p:oleObj>
              </mc:Choice>
              <mc:Fallback>
                <p:oleObj name="公式" r:id="rId8" imgW="164957" imgH="203024" progId="Equation.3">
                  <p:embed/>
                  <p:pic>
                    <p:nvPicPr>
                      <p:cNvPr id="9" name="Object 52">
                        <a:extLst>
                          <a:ext uri="{FF2B5EF4-FFF2-40B4-BE49-F238E27FC236}">
                            <a16:creationId xmlns:a16="http://schemas.microsoft.com/office/drawing/2014/main" id="{22C39A6D-623B-4271-B98F-C12903921C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0255" y="2394476"/>
                        <a:ext cx="260350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" name="Group 53">
            <a:extLst>
              <a:ext uri="{FF2B5EF4-FFF2-40B4-BE49-F238E27FC236}">
                <a16:creationId xmlns:a16="http://schemas.microsoft.com/office/drawing/2014/main" id="{457A3141-E4B2-4F20-BB59-4031DD8D06FE}"/>
              </a:ext>
            </a:extLst>
          </p:cNvPr>
          <p:cNvGrpSpPr>
            <a:grpSpLocks/>
          </p:cNvGrpSpPr>
          <p:nvPr/>
        </p:nvGrpSpPr>
        <p:grpSpPr bwMode="auto">
          <a:xfrm>
            <a:off x="7388042" y="2807226"/>
            <a:ext cx="273050" cy="288925"/>
            <a:chOff x="485" y="2976"/>
            <a:chExt cx="263" cy="137"/>
          </a:xfrm>
        </p:grpSpPr>
        <p:sp>
          <p:nvSpPr>
            <p:cNvPr id="31" name="Line 54">
              <a:extLst>
                <a:ext uri="{FF2B5EF4-FFF2-40B4-BE49-F238E27FC236}">
                  <a16:creationId xmlns:a16="http://schemas.microsoft.com/office/drawing/2014/main" id="{88DB54FB-1E1B-4463-880D-5CA0533995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" y="3113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Line 55">
              <a:extLst>
                <a:ext uri="{FF2B5EF4-FFF2-40B4-BE49-F238E27FC236}">
                  <a16:creationId xmlns:a16="http://schemas.microsoft.com/office/drawing/2014/main" id="{B7253735-9B52-4555-B992-66E016588B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2" y="2976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56">
              <a:extLst>
                <a:ext uri="{FF2B5EF4-FFF2-40B4-BE49-F238E27FC236}">
                  <a16:creationId xmlns:a16="http://schemas.microsoft.com/office/drawing/2014/main" id="{E61B0CF2-54AC-4986-921D-4E33A78EC4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2" y="2976"/>
              <a:ext cx="0" cy="1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4" name="Group 57">
            <a:extLst>
              <a:ext uri="{FF2B5EF4-FFF2-40B4-BE49-F238E27FC236}">
                <a16:creationId xmlns:a16="http://schemas.microsoft.com/office/drawing/2014/main" id="{9F8A6C72-8BBC-4B26-86DA-68B2AA17807A}"/>
              </a:ext>
            </a:extLst>
          </p:cNvPr>
          <p:cNvGrpSpPr>
            <a:grpSpLocks/>
          </p:cNvGrpSpPr>
          <p:nvPr/>
        </p:nvGrpSpPr>
        <p:grpSpPr bwMode="auto">
          <a:xfrm>
            <a:off x="7388042" y="3239026"/>
            <a:ext cx="273050" cy="288925"/>
            <a:chOff x="485" y="2976"/>
            <a:chExt cx="263" cy="137"/>
          </a:xfrm>
        </p:grpSpPr>
        <p:sp>
          <p:nvSpPr>
            <p:cNvPr id="35" name="Line 58">
              <a:extLst>
                <a:ext uri="{FF2B5EF4-FFF2-40B4-BE49-F238E27FC236}">
                  <a16:creationId xmlns:a16="http://schemas.microsoft.com/office/drawing/2014/main" id="{ED33C0FB-759D-4D2A-80A8-3CBEBBEADA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5" y="3113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Line 59">
              <a:extLst>
                <a:ext uri="{FF2B5EF4-FFF2-40B4-BE49-F238E27FC236}">
                  <a16:creationId xmlns:a16="http://schemas.microsoft.com/office/drawing/2014/main" id="{F11CC254-7EBE-41CC-973B-1D209F3811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2" y="2976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60">
              <a:extLst>
                <a:ext uri="{FF2B5EF4-FFF2-40B4-BE49-F238E27FC236}">
                  <a16:creationId xmlns:a16="http://schemas.microsoft.com/office/drawing/2014/main" id="{A2B496B9-8AF8-482A-BC86-5CE2297163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2" y="2976"/>
              <a:ext cx="0" cy="1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8" name="矩形 37">
            <a:extLst>
              <a:ext uri="{FF2B5EF4-FFF2-40B4-BE49-F238E27FC236}">
                <a16:creationId xmlns:a16="http://schemas.microsoft.com/office/drawing/2014/main" id="{11713E3C-0A58-4E98-820F-1A09ECE9595D}"/>
              </a:ext>
            </a:extLst>
          </p:cNvPr>
          <p:cNvSpPr/>
          <p:nvPr/>
        </p:nvSpPr>
        <p:spPr>
          <a:xfrm>
            <a:off x="7448546" y="1198149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功能表</a:t>
            </a:r>
            <a:endParaRPr lang="zh-CN" altLang="en-US" sz="28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403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6E7AE851-D4CB-4918-9DB0-B8215EE7436F}"/>
              </a:ext>
            </a:extLst>
          </p:cNvPr>
          <p:cNvSpPr/>
          <p:nvPr/>
        </p:nvSpPr>
        <p:spPr>
          <a:xfrm>
            <a:off x="301295" y="234617"/>
            <a:ext cx="873911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kumimoji="1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为实现异步置位和复位功能，则引入了</a:t>
            </a:r>
            <a:r>
              <a:rPr kumimoji="1" lang="en-US" altLang="zh-CN" sz="2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S</a:t>
            </a:r>
            <a:r>
              <a:rPr kumimoji="1" lang="en-US" altLang="zh-CN" sz="2400" b="1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D</a:t>
            </a:r>
            <a:r>
              <a:rPr kumimoji="1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kumimoji="1" lang="en-US" altLang="zh-CN" sz="2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R</a:t>
            </a:r>
            <a:r>
              <a:rPr kumimoji="1" lang="en-US" altLang="zh-CN" sz="2400" b="1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D</a:t>
            </a:r>
            <a:r>
              <a:rPr kumimoji="1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置位端和复位端。当 </a:t>
            </a:r>
            <a:r>
              <a:rPr kumimoji="1" lang="en-US" altLang="zh-CN" sz="2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kumimoji="1" lang="en-US" altLang="zh-CN" sz="2400" b="1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kumimoji="1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kumimoji="1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kumimoji="1" lang="en-US" altLang="zh-CN" sz="2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kumimoji="1" lang="en-US" altLang="zh-CN" sz="2400" b="1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kumimoji="1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kumimoji="1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kumimoji="1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时，</a:t>
            </a:r>
            <a:r>
              <a:rPr kumimoji="1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kumimoji="1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kumimoji="1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（置位）；当 </a:t>
            </a:r>
            <a:r>
              <a:rPr kumimoji="1" lang="en-US" altLang="zh-CN" sz="2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kumimoji="1" lang="en-US" altLang="zh-CN" sz="2400" b="1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kumimoji="1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kumimoji="1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kumimoji="1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kumimoji="1" lang="en-US" altLang="zh-CN" sz="2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kumimoji="1" lang="en-US" altLang="zh-CN" sz="2400" b="1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kumimoji="1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kumimoji="1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时，</a:t>
            </a:r>
            <a:r>
              <a:rPr kumimoji="1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kumimoji="1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kumimoji="1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kumimoji="1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（复位）。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1" name="Picture 21" descr="5-5-2">
            <a:extLst>
              <a:ext uri="{FF2B5EF4-FFF2-40B4-BE49-F238E27FC236}">
                <a16:creationId xmlns:a16="http://schemas.microsoft.com/office/drawing/2014/main" id="{E3F272BD-1462-4A61-A06D-409D75EAD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95" y="1744448"/>
            <a:ext cx="5761038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Line 4">
            <a:extLst>
              <a:ext uri="{FF2B5EF4-FFF2-40B4-BE49-F238E27FC236}">
                <a16:creationId xmlns:a16="http://schemas.microsoft.com/office/drawing/2014/main" id="{70EE2C40-C0E4-45FD-B63D-D2787BA1C6C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60295" y="1812711"/>
            <a:ext cx="0" cy="1008062"/>
          </a:xfrm>
          <a:prstGeom prst="line">
            <a:avLst/>
          </a:prstGeom>
          <a:noFill/>
          <a:ln w="57150">
            <a:solidFill>
              <a:srgbClr val="FF5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Line 5">
            <a:extLst>
              <a:ext uri="{FF2B5EF4-FFF2-40B4-BE49-F238E27FC236}">
                <a16:creationId xmlns:a16="http://schemas.microsoft.com/office/drawing/2014/main" id="{3E08C651-C571-4F30-8BA9-229E9443D115}"/>
              </a:ext>
            </a:extLst>
          </p:cNvPr>
          <p:cNvSpPr>
            <a:spLocks noChangeShapeType="1"/>
          </p:cNvSpPr>
          <p:nvPr/>
        </p:nvSpPr>
        <p:spPr bwMode="auto">
          <a:xfrm>
            <a:off x="2461883" y="2823948"/>
            <a:ext cx="3024187" cy="0"/>
          </a:xfrm>
          <a:prstGeom prst="line">
            <a:avLst/>
          </a:prstGeom>
          <a:noFill/>
          <a:ln w="57150">
            <a:solidFill>
              <a:srgbClr val="FF5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Line 8">
            <a:extLst>
              <a:ext uri="{FF2B5EF4-FFF2-40B4-BE49-F238E27FC236}">
                <a16:creationId xmlns:a16="http://schemas.microsoft.com/office/drawing/2014/main" id="{3AF2FFC5-4A54-4BFC-B377-F4A6D757B79D}"/>
              </a:ext>
            </a:extLst>
          </p:cNvPr>
          <p:cNvSpPr>
            <a:spLocks noChangeShapeType="1"/>
          </p:cNvSpPr>
          <p:nvPr/>
        </p:nvSpPr>
        <p:spPr bwMode="auto">
          <a:xfrm>
            <a:off x="806120" y="4263811"/>
            <a:ext cx="2879725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Rectangle 13">
            <a:extLst>
              <a:ext uri="{FF2B5EF4-FFF2-40B4-BE49-F238E27FC236}">
                <a16:creationId xmlns:a16="http://schemas.microsoft.com/office/drawing/2014/main" id="{650229D7-D493-4FB5-875F-A3D24FE2D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3820" y="2176248"/>
            <a:ext cx="504825" cy="431800"/>
          </a:xfrm>
          <a:prstGeom prst="rect">
            <a:avLst/>
          </a:prstGeom>
          <a:solidFill>
            <a:srgbClr val="CCFF66">
              <a:alpha val="30196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906A4FE1-B209-4FBE-BE6D-CC1F9C7D0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6933" y="3471648"/>
            <a:ext cx="503237" cy="504825"/>
          </a:xfrm>
          <a:prstGeom prst="rect">
            <a:avLst/>
          </a:prstGeom>
          <a:solidFill>
            <a:srgbClr val="CCFF66">
              <a:alpha val="30196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7" name="Rectangle 15">
            <a:extLst>
              <a:ext uri="{FF2B5EF4-FFF2-40B4-BE49-F238E27FC236}">
                <a16:creationId xmlns:a16="http://schemas.microsoft.com/office/drawing/2014/main" id="{32BF2E25-41EC-4246-8EFB-6DF2858D0D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0308" y="2176248"/>
            <a:ext cx="431800" cy="360363"/>
          </a:xfrm>
          <a:prstGeom prst="rect">
            <a:avLst/>
          </a:prstGeom>
          <a:solidFill>
            <a:srgbClr val="FF99CC">
              <a:alpha val="30196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CF11112B-359D-4BFE-9C3C-B34C2863C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6345" y="3544673"/>
            <a:ext cx="360363" cy="360363"/>
          </a:xfrm>
          <a:prstGeom prst="rect">
            <a:avLst/>
          </a:prstGeom>
          <a:solidFill>
            <a:srgbClr val="FF99CC">
              <a:alpha val="30196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9" name="Line 17">
            <a:extLst>
              <a:ext uri="{FF2B5EF4-FFF2-40B4-BE49-F238E27FC236}">
                <a16:creationId xmlns:a16="http://schemas.microsoft.com/office/drawing/2014/main" id="{663158DD-D69E-4404-A36B-5909648FD2F1}"/>
              </a:ext>
            </a:extLst>
          </p:cNvPr>
          <p:cNvSpPr>
            <a:spLocks noChangeShapeType="1"/>
          </p:cNvSpPr>
          <p:nvPr/>
        </p:nvSpPr>
        <p:spPr bwMode="auto">
          <a:xfrm>
            <a:off x="806120" y="1815886"/>
            <a:ext cx="1655763" cy="0"/>
          </a:xfrm>
          <a:prstGeom prst="line">
            <a:avLst/>
          </a:prstGeom>
          <a:noFill/>
          <a:ln w="57150">
            <a:solidFill>
              <a:srgbClr val="FF5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Line 22">
            <a:extLst>
              <a:ext uri="{FF2B5EF4-FFF2-40B4-BE49-F238E27FC236}">
                <a16:creationId xmlns:a16="http://schemas.microsoft.com/office/drawing/2014/main" id="{BD605B1E-9A28-43D2-85CD-FE932B01E861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6070" y="2823948"/>
            <a:ext cx="0" cy="431800"/>
          </a:xfrm>
          <a:prstGeom prst="line">
            <a:avLst/>
          </a:prstGeom>
          <a:noFill/>
          <a:ln w="57150">
            <a:solidFill>
              <a:srgbClr val="FF50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Line 23">
            <a:extLst>
              <a:ext uri="{FF2B5EF4-FFF2-40B4-BE49-F238E27FC236}">
                <a16:creationId xmlns:a16="http://schemas.microsoft.com/office/drawing/2014/main" id="{2C3BEFBC-932A-483E-A7CD-0591D45FEE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85845" y="2968411"/>
            <a:ext cx="0" cy="12954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Line 24">
            <a:extLst>
              <a:ext uri="{FF2B5EF4-FFF2-40B4-BE49-F238E27FC236}">
                <a16:creationId xmlns:a16="http://schemas.microsoft.com/office/drawing/2014/main" id="{71805F33-F7C0-4460-A4A5-C56DC22B9FD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98508" y="2968411"/>
            <a:ext cx="12954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Line 25">
            <a:extLst>
              <a:ext uri="{FF2B5EF4-FFF2-40B4-BE49-F238E27FC236}">
                <a16:creationId xmlns:a16="http://schemas.microsoft.com/office/drawing/2014/main" id="{0D8E87F0-9645-4F2B-BA31-48D591972AAE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8508" y="2968411"/>
            <a:ext cx="0" cy="2159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Line 26">
            <a:extLst>
              <a:ext uri="{FF2B5EF4-FFF2-40B4-BE49-F238E27FC236}">
                <a16:creationId xmlns:a16="http://schemas.microsoft.com/office/drawing/2014/main" id="{FA2EECF2-5B26-4F5F-B399-E684EC91E5A4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3908" y="2463586"/>
            <a:ext cx="0" cy="504825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Line 27">
            <a:extLst>
              <a:ext uri="{FF2B5EF4-FFF2-40B4-BE49-F238E27FC236}">
                <a16:creationId xmlns:a16="http://schemas.microsoft.com/office/drawing/2014/main" id="{99C8EBD0-303D-4DB9-9B32-8ECEC5F6E3BF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3908" y="2463586"/>
            <a:ext cx="288925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36" name="Picture 29" descr="20页ppt图">
            <a:extLst>
              <a:ext uri="{FF2B5EF4-FFF2-40B4-BE49-F238E27FC236}">
                <a16:creationId xmlns:a16="http://schemas.microsoft.com/office/drawing/2014/main" id="{A506C808-58AD-452D-92FE-DB7449E6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358" y="2104811"/>
            <a:ext cx="2447925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AutoShape 79">
            <a:extLst>
              <a:ext uri="{FF2B5EF4-FFF2-40B4-BE49-F238E27FC236}">
                <a16:creationId xmlns:a16="http://schemas.microsoft.com/office/drawing/2014/main" id="{FEDBC9DA-2459-4C18-A992-5E513C03F2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5723" y="1228374"/>
            <a:ext cx="1981200" cy="978120"/>
          </a:xfrm>
          <a:prstGeom prst="wedgeRoundRectCallout">
            <a:avLst>
              <a:gd name="adj1" fmla="val -45499"/>
              <a:gd name="adj2" fmla="val 145585"/>
              <a:gd name="adj3" fmla="val 16667"/>
            </a:avLst>
          </a:prstGeom>
          <a:solidFill>
            <a:srgbClr val="92D050"/>
          </a:solidFill>
          <a:ln w="1270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72000" tIns="72000" rIns="72000" bIns="72000" anchor="ctr">
            <a:spAutoFit/>
          </a:bodyPr>
          <a:lstStyle/>
          <a:p>
            <a:pPr algn="just"/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表示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CP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为边沿触发方式 </a:t>
            </a:r>
          </a:p>
        </p:txBody>
      </p:sp>
      <p:sp>
        <p:nvSpPr>
          <p:cNvPr id="38" name="AutoShape 80">
            <a:extLst>
              <a:ext uri="{FF2B5EF4-FFF2-40B4-BE49-F238E27FC236}">
                <a16:creationId xmlns:a16="http://schemas.microsoft.com/office/drawing/2014/main" id="{01D1E3E3-C83B-4580-AAA1-B0DF36177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3067" y="3773920"/>
            <a:ext cx="1905000" cy="1386743"/>
          </a:xfrm>
          <a:prstGeom prst="wedgeRoundRectCallout">
            <a:avLst>
              <a:gd name="adj1" fmla="val -15105"/>
              <a:gd name="adj2" fmla="val -93220"/>
              <a:gd name="adj3" fmla="val 16667"/>
            </a:avLst>
          </a:prstGeom>
          <a:solidFill>
            <a:srgbClr val="3CE7F4"/>
          </a:solidFill>
          <a:ln w="1270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lIns="72000" tIns="72000" rIns="72000" bIns="72000" anchor="ctr">
            <a:spAutoFit/>
          </a:bodyPr>
          <a:lstStyle/>
          <a:p>
            <a:pPr algn="just"/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表示触发器靠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CP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上升沿触发 </a:t>
            </a:r>
          </a:p>
        </p:txBody>
      </p:sp>
      <p:sp>
        <p:nvSpPr>
          <p:cNvPr id="39" name="Text Box 3">
            <a:extLst>
              <a:ext uri="{FF2B5EF4-FFF2-40B4-BE49-F238E27FC236}">
                <a16:creationId xmlns:a16="http://schemas.microsoft.com/office/drawing/2014/main" id="{E9800CCB-8BEB-4A19-A3DD-65D7C322A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386" y="5326428"/>
            <a:ext cx="8216681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spcBef>
                <a:spcPts val="60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Q*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变化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发生在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的上升沿（或下降沿）到来时刻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;</a:t>
            </a:r>
          </a:p>
          <a:p>
            <a:pPr>
              <a:spcBef>
                <a:spcPts val="600"/>
              </a:spcBef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Q*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仅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取决于</a:t>
            </a:r>
            <a:r>
              <a:rPr lang="en-US" altLang="zh-CN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CLK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上升沿到达时的输入状态，而与此前后的状态无关。</a:t>
            </a:r>
          </a:p>
        </p:txBody>
      </p:sp>
      <p:sp>
        <p:nvSpPr>
          <p:cNvPr id="40" name="Text Box 3">
            <a:extLst>
              <a:ext uri="{FF2B5EF4-FFF2-40B4-BE49-F238E27FC236}">
                <a16:creationId xmlns:a16="http://schemas.microsoft.com/office/drawing/2014/main" id="{9F14080F-6277-41A7-9A94-579AC1683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386" y="4578464"/>
            <a:ext cx="2574322" cy="52322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二、动作特点</a:t>
            </a:r>
          </a:p>
        </p:txBody>
      </p:sp>
    </p:spTree>
    <p:extLst>
      <p:ext uri="{BB962C8B-B14F-4D97-AF65-F5344CB8AC3E}">
        <p14:creationId xmlns:p14="http://schemas.microsoft.com/office/powerpoint/2010/main" val="343128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utoUpdateAnimBg="0"/>
      <p:bldP spid="40" grpId="0" animBg="1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>
            <a:extLst>
              <a:ext uri="{FF2B5EF4-FFF2-40B4-BE49-F238E27FC236}">
                <a16:creationId xmlns:a16="http://schemas.microsoft.com/office/drawing/2014/main" id="{355E3753-F0ED-4BEC-9A90-F7593D4728F6}"/>
              </a:ext>
            </a:extLst>
          </p:cNvPr>
          <p:cNvSpPr/>
          <p:nvPr/>
        </p:nvSpPr>
        <p:spPr>
          <a:xfrm>
            <a:off x="323980" y="196623"/>
            <a:ext cx="78679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5.6</a:t>
            </a:r>
            <a:r>
              <a:rPr lang="zh-CN" altLang="en-US" sz="32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触发器的逻辑功能及其描述方法</a:t>
            </a:r>
          </a:p>
        </p:txBody>
      </p:sp>
      <p:sp>
        <p:nvSpPr>
          <p:cNvPr id="26" name="Text Box 14">
            <a:extLst>
              <a:ext uri="{FF2B5EF4-FFF2-40B4-BE49-F238E27FC236}">
                <a16:creationId xmlns:a16="http://schemas.microsoft.com/office/drawing/2014/main" id="{F2F0ECCD-BB43-45C0-9206-D266C3CE5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688" y="781398"/>
            <a:ext cx="63879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u="sng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5.6.1</a:t>
            </a:r>
            <a:r>
              <a:rPr lang="zh-CN" altLang="en-US" sz="2800" u="sng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0" lang="en-US" altLang="zh-CN" sz="280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800" u="sng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触发器的逻辑功能及其描述方法</a:t>
            </a:r>
            <a:endParaRPr kumimoji="0" lang="zh-CN" altLang="en-US" sz="2800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ext Box 28">
            <a:extLst>
              <a:ext uri="{FF2B5EF4-FFF2-40B4-BE49-F238E27FC236}">
                <a16:creationId xmlns:a16="http://schemas.microsoft.com/office/drawing/2014/main" id="{2C5247D7-9BA9-451D-A507-F4392884F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768" y="1350455"/>
            <a:ext cx="8477186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 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按照逻辑功能触发器可分为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触发器、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JK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触发器、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触发器、</a:t>
            </a:r>
            <a:r>
              <a:rPr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T 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触发器。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Symbol" panose="05050102010706020507" pitchFamily="18" charset="2"/>
            </a:endParaRPr>
          </a:p>
        </p:txBody>
      </p:sp>
      <p:sp>
        <p:nvSpPr>
          <p:cNvPr id="28" name="Text Box 3">
            <a:extLst>
              <a:ext uri="{FF2B5EF4-FFF2-40B4-BE49-F238E27FC236}">
                <a16:creationId xmlns:a16="http://schemas.microsoft.com/office/drawing/2014/main" id="{E0CEEF27-6B3F-450C-BFF9-1CE182ECB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688" y="2342442"/>
            <a:ext cx="2570048" cy="52322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一、</a:t>
            </a:r>
            <a:r>
              <a:rPr lang="en-US" altLang="zh-CN" sz="2800" i="1" dirty="0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lang="zh-CN" altLang="en-US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触发器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3CA4539-721C-4446-9344-DBF80FADB811}"/>
              </a:ext>
            </a:extLst>
          </p:cNvPr>
          <p:cNvSpPr/>
          <p:nvPr/>
        </p:nvSpPr>
        <p:spPr>
          <a:xfrm>
            <a:off x="274769" y="2951946"/>
            <a:ext cx="84771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 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定义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：凡在时钟信号作用下，具有如下功能的触发器称为</a:t>
            </a: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SR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触发器。</a:t>
            </a:r>
          </a:p>
        </p:txBody>
      </p:sp>
      <p:graphicFrame>
        <p:nvGraphicFramePr>
          <p:cNvPr id="55" name="Group 81">
            <a:extLst>
              <a:ext uri="{FF2B5EF4-FFF2-40B4-BE49-F238E27FC236}">
                <a16:creationId xmlns:a16="http://schemas.microsoft.com/office/drawing/2014/main" id="{B81B2138-870F-4ACD-A7E0-53E04CB074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082607"/>
              </p:ext>
            </p:extLst>
          </p:nvPr>
        </p:nvGraphicFramePr>
        <p:xfrm>
          <a:off x="6031175" y="3497262"/>
          <a:ext cx="1787525" cy="3306763"/>
        </p:xfrm>
        <a:graphic>
          <a:graphicData uri="http://schemas.openxmlformats.org/drawingml/2006/table">
            <a:tbl>
              <a:tblPr/>
              <a:tblGrid>
                <a:gridCol w="492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54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663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0" marB="4571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0" marB="4571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63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0" marB="4571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0" marB="4571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3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0" marB="4571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0" marB="4571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223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0" marB="4571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0" marB="4571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223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0" marB="4571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0" marB="4571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63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0" marB="4571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0" marB="4571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397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0" marB="4571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0" marB="4571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63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0" marB="4571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0" marB="4571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1*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636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0" marB="4571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0" marB="4571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1*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66">
                        <a:alpha val="32001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6" name="Object 73">
            <a:extLst>
              <a:ext uri="{FF2B5EF4-FFF2-40B4-BE49-F238E27FC236}">
                <a16:creationId xmlns:a16="http://schemas.microsoft.com/office/drawing/2014/main" id="{ABA942D6-EBB2-47DE-A1B5-E98FEB5297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7310284"/>
              </p:ext>
            </p:extLst>
          </p:nvPr>
        </p:nvGraphicFramePr>
        <p:xfrm>
          <a:off x="6137537" y="3429000"/>
          <a:ext cx="173037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19" name="公式" r:id="rId4" imgW="888614" imgH="215806" progId="Equation.3">
                  <p:embed/>
                </p:oleObj>
              </mc:Choice>
              <mc:Fallback>
                <p:oleObj name="公式" r:id="rId4" imgW="888614" imgH="215806" progId="Equation.3">
                  <p:embed/>
                  <p:pic>
                    <p:nvPicPr>
                      <p:cNvPr id="343113" name="Object 73">
                        <a:extLst>
                          <a:ext uri="{FF2B5EF4-FFF2-40B4-BE49-F238E27FC236}">
                            <a16:creationId xmlns:a16="http://schemas.microsoft.com/office/drawing/2014/main" id="{3083E58F-4510-4DFC-9EED-B0433ED86E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7537" y="3429000"/>
                        <a:ext cx="1730375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Rectangle 33">
            <a:extLst>
              <a:ext uri="{FF2B5EF4-FFF2-40B4-BE49-F238E27FC236}">
                <a16:creationId xmlns:a16="http://schemas.microsoft.com/office/drawing/2014/main" id="{7302A839-9764-40B5-BF23-12BDCD6DA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221163"/>
            <a:ext cx="3097213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</a:rPr>
              <a:t>2.</a:t>
            </a:r>
            <a:r>
              <a:rPr lang="zh-CN" altLang="en-US" sz="2800" b="1" dirty="0">
                <a:solidFill>
                  <a:srgbClr val="FF0000"/>
                </a:solidFill>
                <a:effectLst/>
                <a:latin typeface="华文楷体" panose="02010600040101010101" pitchFamily="2" charset="-122"/>
                <a:ea typeface="华文楷体" panose="02010600040101010101" pitchFamily="2" charset="-122"/>
              </a:rPr>
              <a:t>约束条件</a:t>
            </a:r>
          </a:p>
        </p:txBody>
      </p:sp>
      <p:graphicFrame>
        <p:nvGraphicFramePr>
          <p:cNvPr id="58" name="Object 34">
            <a:extLst>
              <a:ext uri="{FF2B5EF4-FFF2-40B4-BE49-F238E27FC236}">
                <a16:creationId xmlns:a16="http://schemas.microsoft.com/office/drawing/2014/main" id="{F867C937-02E3-4757-AEB3-ADC547EA31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6550110"/>
              </p:ext>
            </p:extLst>
          </p:nvPr>
        </p:nvGraphicFramePr>
        <p:xfrm>
          <a:off x="1979613" y="4941888"/>
          <a:ext cx="1368425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0" name="Equation" r:id="rId6" imgW="444240" imgH="177480" progId="Equation.3">
                  <p:embed/>
                </p:oleObj>
              </mc:Choice>
              <mc:Fallback>
                <p:oleObj name="Equation" r:id="rId6" imgW="444240" imgH="177480" progId="Equation.3">
                  <p:embed/>
                  <p:pic>
                    <p:nvPicPr>
                      <p:cNvPr id="48162" name="Object 34">
                        <a:extLst>
                          <a:ext uri="{FF2B5EF4-FFF2-40B4-BE49-F238E27FC236}">
                            <a16:creationId xmlns:a16="http://schemas.microsoft.com/office/drawing/2014/main" id="{779AA7B1-DE5E-4E16-8C8A-55C30494C1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4941888"/>
                        <a:ext cx="1368425" cy="547687"/>
                      </a:xfrm>
                      <a:prstGeom prst="rect">
                        <a:avLst/>
                      </a:prstGeom>
                      <a:solidFill>
                        <a:schemeClr val="tx1">
                          <a:alpha val="0"/>
                        </a:schemeClr>
                      </a:solidFill>
                      <a:ln w="57150" cmpd="thickThin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17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7">
            <a:extLst>
              <a:ext uri="{FF2B5EF4-FFF2-40B4-BE49-F238E27FC236}">
                <a16:creationId xmlns:a16="http://schemas.microsoft.com/office/drawing/2014/main" id="{0A0386E9-EC1F-4D5C-9856-B4FFAB9D8B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8552123"/>
              </p:ext>
            </p:extLst>
          </p:nvPr>
        </p:nvGraphicFramePr>
        <p:xfrm>
          <a:off x="1042988" y="1857375"/>
          <a:ext cx="4105275" cy="242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7" name="Visio" r:id="rId4" imgW="1358798" imgH="806196" progId="Visio.Drawing.11">
                  <p:embed/>
                </p:oleObj>
              </mc:Choice>
              <mc:Fallback>
                <p:oleObj name="Visio" r:id="rId4" imgW="1358798" imgH="806196" progId="Visio.Drawing.11">
                  <p:embed/>
                  <p:pic>
                    <p:nvPicPr>
                      <p:cNvPr id="152583" name="Object 7">
                        <a:extLst>
                          <a:ext uri="{FF2B5EF4-FFF2-40B4-BE49-F238E27FC236}">
                            <a16:creationId xmlns:a16="http://schemas.microsoft.com/office/drawing/2014/main" id="{CFC476B6-7007-4E50-B0D5-C915862CFB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345" t="5960"/>
                      <a:stretch>
                        <a:fillRect/>
                      </a:stretch>
                    </p:blipFill>
                    <p:spPr bwMode="auto">
                      <a:xfrm>
                        <a:off x="1042988" y="1857375"/>
                        <a:ext cx="4105275" cy="2420938"/>
                      </a:xfrm>
                      <a:prstGeom prst="rect">
                        <a:avLst/>
                      </a:prstGeom>
                      <a:solidFill>
                        <a:schemeClr val="tx1">
                          <a:alpha val="0"/>
                        </a:schemeClr>
                      </a:solidFill>
                      <a:ln w="57150" cmpd="thickThin">
                        <a:solidFill>
                          <a:srgbClr val="FF66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Box 11">
            <a:extLst>
              <a:ext uri="{FF2B5EF4-FFF2-40B4-BE49-F238E27FC236}">
                <a16:creationId xmlns:a16="http://schemas.microsoft.com/office/drawing/2014/main" id="{5AD76DE4-52F5-4660-85A7-D98A422A3493}"/>
              </a:ext>
            </a:extLst>
          </p:cNvPr>
          <p:cNvSpPr txBox="1">
            <a:spLocks noChangeArrowheads="1"/>
          </p:cNvSpPr>
          <p:nvPr/>
        </p:nvSpPr>
        <p:spPr>
          <a:xfrm>
            <a:off x="431006" y="268288"/>
            <a:ext cx="3960813" cy="504825"/>
          </a:xfrm>
          <a:prstGeom prst="rect">
            <a:avLst/>
          </a:prstGeom>
          <a:noFill/>
          <a:ln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3. 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特性方程</a:t>
            </a:r>
          </a:p>
        </p:txBody>
      </p:sp>
      <p:sp>
        <p:nvSpPr>
          <p:cNvPr id="30" name="Rectangle 12">
            <a:extLst>
              <a:ext uri="{FF2B5EF4-FFF2-40B4-BE49-F238E27FC236}">
                <a16:creationId xmlns:a16="http://schemas.microsoft.com/office/drawing/2014/main" id="{1AC1CA12-974F-4F00-9313-664AABF43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" y="779537"/>
            <a:ext cx="576103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chemeClr val="tx1"/>
                </a:solidFill>
                <a:ea typeface="楷体_GB2312" pitchFamily="49" charset="-122"/>
              </a:rPr>
              <a:t>        </a:t>
            </a:r>
            <a:r>
              <a:rPr lang="zh-CN" altLang="en-US" sz="28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由特性表和约束条件画出输出端</a:t>
            </a:r>
            <a:r>
              <a:rPr lang="en-US" altLang="zh-CN" sz="2800" b="1" i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Q*</a:t>
            </a:r>
            <a:r>
              <a:rPr lang="zh-CN" altLang="en-US" sz="28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的卡诺图为</a:t>
            </a:r>
          </a:p>
        </p:txBody>
      </p:sp>
      <p:graphicFrame>
        <p:nvGraphicFramePr>
          <p:cNvPr id="32" name="Object 14">
            <a:extLst>
              <a:ext uri="{FF2B5EF4-FFF2-40B4-BE49-F238E27FC236}">
                <a16:creationId xmlns:a16="http://schemas.microsoft.com/office/drawing/2014/main" id="{85D6069D-885A-4050-BD46-AF54F1397A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3081412"/>
              </p:ext>
            </p:extLst>
          </p:nvPr>
        </p:nvGraphicFramePr>
        <p:xfrm>
          <a:off x="6443663" y="379904"/>
          <a:ext cx="2411412" cy="410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8" name="Visio" r:id="rId6" imgW="1217371" imgH="2186330" progId="Visio.Drawing.11">
                  <p:embed/>
                </p:oleObj>
              </mc:Choice>
              <mc:Fallback>
                <p:oleObj name="Visio" r:id="rId6" imgW="1217371" imgH="2186330" progId="Visio.Drawing.11">
                  <p:embed/>
                  <p:pic>
                    <p:nvPicPr>
                      <p:cNvPr id="152590" name="Object 14">
                        <a:extLst>
                          <a:ext uri="{FF2B5EF4-FFF2-40B4-BE49-F238E27FC236}">
                            <a16:creationId xmlns:a16="http://schemas.microsoft.com/office/drawing/2014/main" id="{6DC3ECCD-B414-4822-AB72-A51117642A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709" b="3496"/>
                      <a:stretch>
                        <a:fillRect/>
                      </a:stretch>
                    </p:blipFill>
                    <p:spPr bwMode="auto">
                      <a:xfrm>
                        <a:off x="6443663" y="379904"/>
                        <a:ext cx="2411412" cy="4103688"/>
                      </a:xfrm>
                      <a:prstGeom prst="rect">
                        <a:avLst/>
                      </a:prstGeom>
                      <a:solidFill>
                        <a:schemeClr val="tx1">
                          <a:alpha val="0"/>
                        </a:schemeClr>
                      </a:solidFill>
                      <a:ln w="57150" cmpd="thickThin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 Box 16">
            <a:extLst>
              <a:ext uri="{FF2B5EF4-FFF2-40B4-BE49-F238E27FC236}">
                <a16:creationId xmlns:a16="http://schemas.microsoft.com/office/drawing/2014/main" id="{C1EC1820-DEED-4820-A384-32A99C972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2865438"/>
            <a:ext cx="3603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0" lang="en-US" altLang="zh-CN" sz="2800" b="1">
                <a:solidFill>
                  <a:srgbClr val="000000"/>
                </a:solidFill>
                <a:ea typeface="楷体_GB2312" pitchFamily="49" charset="-122"/>
              </a:rPr>
              <a:t>1</a:t>
            </a:r>
          </a:p>
        </p:txBody>
      </p:sp>
      <p:sp>
        <p:nvSpPr>
          <p:cNvPr id="35" name="Text Box 17">
            <a:extLst>
              <a:ext uri="{FF2B5EF4-FFF2-40B4-BE49-F238E27FC236}">
                <a16:creationId xmlns:a16="http://schemas.microsoft.com/office/drawing/2014/main" id="{40B994F9-9BDC-4918-A636-81DA17CEE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3584575"/>
            <a:ext cx="3603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0" lang="en-US" altLang="zh-CN" sz="2800" b="1">
                <a:solidFill>
                  <a:srgbClr val="000000"/>
                </a:solidFill>
                <a:ea typeface="楷体_GB2312" pitchFamily="49" charset="-122"/>
              </a:rPr>
              <a:t>1</a:t>
            </a:r>
          </a:p>
        </p:txBody>
      </p:sp>
      <p:sp>
        <p:nvSpPr>
          <p:cNvPr id="36" name="Text Box 18">
            <a:extLst>
              <a:ext uri="{FF2B5EF4-FFF2-40B4-BE49-F238E27FC236}">
                <a16:creationId xmlns:a16="http://schemas.microsoft.com/office/drawing/2014/main" id="{64E6FACB-BBE9-4F13-870A-35010D094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3584575"/>
            <a:ext cx="360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0" lang="en-US" altLang="zh-CN" sz="2800" b="1">
                <a:solidFill>
                  <a:srgbClr val="000000"/>
                </a:solidFill>
                <a:ea typeface="楷体_GB2312" pitchFamily="49" charset="-122"/>
              </a:rPr>
              <a:t>1</a:t>
            </a:r>
          </a:p>
        </p:txBody>
      </p:sp>
      <p:sp>
        <p:nvSpPr>
          <p:cNvPr id="37" name="Text Box 19">
            <a:extLst>
              <a:ext uri="{FF2B5EF4-FFF2-40B4-BE49-F238E27FC236}">
                <a16:creationId xmlns:a16="http://schemas.microsoft.com/office/drawing/2014/main" id="{6CC0A3C5-A5F3-4870-8525-716B10F75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4513" y="3584575"/>
            <a:ext cx="5048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0" lang="en-US" altLang="zh-CN" sz="2800" b="1">
                <a:solidFill>
                  <a:srgbClr val="000000"/>
                </a:solidFill>
                <a:ea typeface="楷体_GB2312" pitchFamily="49" charset="-122"/>
              </a:rPr>
              <a:t>×</a:t>
            </a:r>
          </a:p>
        </p:txBody>
      </p:sp>
      <p:sp>
        <p:nvSpPr>
          <p:cNvPr id="38" name="Text Box 20">
            <a:extLst>
              <a:ext uri="{FF2B5EF4-FFF2-40B4-BE49-F238E27FC236}">
                <a16:creationId xmlns:a16="http://schemas.microsoft.com/office/drawing/2014/main" id="{5C02EC44-B587-493E-89F8-6FBBD8B96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2350" y="3584575"/>
            <a:ext cx="5048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0" lang="en-US" altLang="zh-CN" sz="2800" b="1">
                <a:solidFill>
                  <a:srgbClr val="000000"/>
                </a:solidFill>
                <a:ea typeface="楷体_GB2312" pitchFamily="49" charset="-122"/>
              </a:rPr>
              <a:t>×</a:t>
            </a:r>
          </a:p>
        </p:txBody>
      </p:sp>
      <p:sp>
        <p:nvSpPr>
          <p:cNvPr id="42" name="Rectangle 21">
            <a:extLst>
              <a:ext uri="{FF2B5EF4-FFF2-40B4-BE49-F238E27FC236}">
                <a16:creationId xmlns:a16="http://schemas.microsoft.com/office/drawing/2014/main" id="{B21802D0-716B-4EC0-99CB-D657CA33F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2488" y="3584575"/>
            <a:ext cx="2808287" cy="576263"/>
          </a:xfrm>
          <a:prstGeom prst="rect">
            <a:avLst/>
          </a:prstGeom>
          <a:noFill/>
          <a:ln w="76200">
            <a:solidFill>
              <a:schemeClr val="hlink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" name="Rectangle 22">
            <a:extLst>
              <a:ext uri="{FF2B5EF4-FFF2-40B4-BE49-F238E27FC236}">
                <a16:creationId xmlns:a16="http://schemas.microsoft.com/office/drawing/2014/main" id="{3240BB96-BD97-4717-AFEC-12A96EB66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4650" y="2865438"/>
            <a:ext cx="504825" cy="1223962"/>
          </a:xfrm>
          <a:prstGeom prst="rect">
            <a:avLst/>
          </a:prstGeom>
          <a:noFill/>
          <a:ln w="76200">
            <a:solidFill>
              <a:srgbClr val="FF66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" name="Rectangle 23">
            <a:extLst>
              <a:ext uri="{FF2B5EF4-FFF2-40B4-BE49-F238E27FC236}">
                <a16:creationId xmlns:a16="http://schemas.microsoft.com/office/drawing/2014/main" id="{E7EEA25C-2C33-42CF-B6F6-124C1D27D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652963"/>
            <a:ext cx="51847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/>
            <a:r>
              <a:rPr kumimoji="0" lang="zh-CN" altLang="en-US" sz="28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则可写出触发器输出端的方程为</a:t>
            </a:r>
          </a:p>
        </p:txBody>
      </p:sp>
      <p:graphicFrame>
        <p:nvGraphicFramePr>
          <p:cNvPr id="50" name="Object 24">
            <a:extLst>
              <a:ext uri="{FF2B5EF4-FFF2-40B4-BE49-F238E27FC236}">
                <a16:creationId xmlns:a16="http://schemas.microsoft.com/office/drawing/2014/main" id="{1588BD02-B39D-4E8E-BD5E-63CCE620D6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8244451"/>
              </p:ext>
            </p:extLst>
          </p:nvPr>
        </p:nvGraphicFramePr>
        <p:xfrm>
          <a:off x="1042988" y="5263356"/>
          <a:ext cx="2246312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9" name="公式" r:id="rId8" imgW="799920" imgH="444240" progId="Equation.3">
                  <p:embed/>
                </p:oleObj>
              </mc:Choice>
              <mc:Fallback>
                <p:oleObj name="公式" r:id="rId8" imgW="799920" imgH="444240" progId="Equation.3">
                  <p:embed/>
                  <p:pic>
                    <p:nvPicPr>
                      <p:cNvPr id="152600" name="Object 24">
                        <a:extLst>
                          <a:ext uri="{FF2B5EF4-FFF2-40B4-BE49-F238E27FC236}">
                            <a16:creationId xmlns:a16="http://schemas.microsoft.com/office/drawing/2014/main" id="{A9EA7BF7-A7E5-42FB-B6ED-35AF1C3FC0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5263356"/>
                        <a:ext cx="2246312" cy="1249363"/>
                      </a:xfrm>
                      <a:prstGeom prst="rect">
                        <a:avLst/>
                      </a:prstGeom>
                      <a:solidFill>
                        <a:schemeClr val="tx1">
                          <a:alpha val="0"/>
                        </a:schemeClr>
                      </a:solidFill>
                      <a:ln w="57150" cmpd="thickThin">
                        <a:solidFill>
                          <a:srgbClr val="FF66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AutoShape 25">
            <a:extLst>
              <a:ext uri="{FF2B5EF4-FFF2-40B4-BE49-F238E27FC236}">
                <a16:creationId xmlns:a16="http://schemas.microsoft.com/office/drawing/2014/main" id="{0DFE651F-F055-465D-A5C5-F632B4548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5688806"/>
            <a:ext cx="1081088" cy="360363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2" name="Rectangle 26">
            <a:extLst>
              <a:ext uri="{FF2B5EF4-FFF2-40B4-BE49-F238E27FC236}">
                <a16:creationId xmlns:a16="http://schemas.microsoft.com/office/drawing/2014/main" id="{42FD7700-3954-4CBF-A4B2-36E1B8CAA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617369"/>
            <a:ext cx="3743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2800" b="1" i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SR</a:t>
            </a:r>
            <a:r>
              <a:rPr lang="zh-CN" altLang="en-US" sz="28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触发器的特性方程</a:t>
            </a:r>
          </a:p>
        </p:txBody>
      </p:sp>
    </p:spTree>
    <p:extLst>
      <p:ext uri="{BB962C8B-B14F-4D97-AF65-F5344CB8AC3E}">
        <p14:creationId xmlns:p14="http://schemas.microsoft.com/office/powerpoint/2010/main" val="384746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 autoUpdateAnimBg="0"/>
      <p:bldP spid="30" grpId="0"/>
      <p:bldP spid="34" grpId="0"/>
      <p:bldP spid="35" grpId="0"/>
      <p:bldP spid="36" grpId="0"/>
      <p:bldP spid="37" grpId="0"/>
      <p:bldP spid="38" grpId="0"/>
      <p:bldP spid="49" grpId="0"/>
      <p:bldP spid="5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11">
            <a:extLst>
              <a:ext uri="{FF2B5EF4-FFF2-40B4-BE49-F238E27FC236}">
                <a16:creationId xmlns:a16="http://schemas.microsoft.com/office/drawing/2014/main" id="{4C01B7B6-AEE5-4841-8289-69D3E8BD8813}"/>
              </a:ext>
            </a:extLst>
          </p:cNvPr>
          <p:cNvSpPr txBox="1">
            <a:spLocks noChangeArrowheads="1"/>
          </p:cNvSpPr>
          <p:nvPr/>
        </p:nvSpPr>
        <p:spPr>
          <a:xfrm>
            <a:off x="431006" y="268288"/>
            <a:ext cx="3960813" cy="504825"/>
          </a:xfrm>
          <a:prstGeom prst="rect">
            <a:avLst/>
          </a:prstGeom>
          <a:noFill/>
          <a:ln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4. 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状态转换图</a:t>
            </a:r>
          </a:p>
        </p:txBody>
      </p:sp>
      <p:sp>
        <p:nvSpPr>
          <p:cNvPr id="28" name="Text Box 23">
            <a:extLst>
              <a:ext uri="{FF2B5EF4-FFF2-40B4-BE49-F238E27FC236}">
                <a16:creationId xmlns:a16="http://schemas.microsoft.com/office/drawing/2014/main" id="{00A4AD14-34AF-4CC4-91B4-F70D64137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827087"/>
            <a:ext cx="8497888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将触发器的特性表用图形方式表现出来，即为状态转换图。</a:t>
            </a:r>
          </a:p>
        </p:txBody>
      </p:sp>
      <p:graphicFrame>
        <p:nvGraphicFramePr>
          <p:cNvPr id="29" name="Object 25">
            <a:extLst>
              <a:ext uri="{FF2B5EF4-FFF2-40B4-BE49-F238E27FC236}">
                <a16:creationId xmlns:a16="http://schemas.microsoft.com/office/drawing/2014/main" id="{43E56961-9C95-406A-B49F-C7F3884FC2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9355818"/>
              </p:ext>
            </p:extLst>
          </p:nvPr>
        </p:nvGraphicFramePr>
        <p:xfrm>
          <a:off x="6480921" y="1482725"/>
          <a:ext cx="2411412" cy="3456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0" name="Visio" r:id="rId4" imgW="1217371" imgH="2186330" progId="Visio.Drawing.11">
                  <p:embed/>
                </p:oleObj>
              </mc:Choice>
              <mc:Fallback>
                <p:oleObj name="Visio" r:id="rId4" imgW="1217371" imgH="2186330" progId="Visio.Drawing.11">
                  <p:embed/>
                  <p:pic>
                    <p:nvPicPr>
                      <p:cNvPr id="49177" name="Object 25">
                        <a:extLst>
                          <a:ext uri="{FF2B5EF4-FFF2-40B4-BE49-F238E27FC236}">
                            <a16:creationId xmlns:a16="http://schemas.microsoft.com/office/drawing/2014/main" id="{B14F1938-B138-44FD-BFE9-208D5AB036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709" b="3496"/>
                      <a:stretch>
                        <a:fillRect/>
                      </a:stretch>
                    </p:blipFill>
                    <p:spPr bwMode="auto">
                      <a:xfrm>
                        <a:off x="6480921" y="1482725"/>
                        <a:ext cx="2411412" cy="345692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57150" cmpd="thickThin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20">
            <a:extLst>
              <a:ext uri="{FF2B5EF4-FFF2-40B4-BE49-F238E27FC236}">
                <a16:creationId xmlns:a16="http://schemas.microsoft.com/office/drawing/2014/main" id="{458BF03B-EB2A-4925-9003-0BADF67FA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67" y="1874044"/>
            <a:ext cx="5256213" cy="2317750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0" descr="5-4-1b">
            <a:extLst>
              <a:ext uri="{FF2B5EF4-FFF2-40B4-BE49-F238E27FC236}">
                <a16:creationId xmlns:a16="http://schemas.microsoft.com/office/drawing/2014/main" id="{96C61094-CB5C-4712-A0E7-8FA4FC8CF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942" y="4939645"/>
            <a:ext cx="3024188" cy="173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Box 11">
            <a:extLst>
              <a:ext uri="{FF2B5EF4-FFF2-40B4-BE49-F238E27FC236}">
                <a16:creationId xmlns:a16="http://schemas.microsoft.com/office/drawing/2014/main" id="{8E938B89-9360-4D2F-8BED-AD14F993BF53}"/>
              </a:ext>
            </a:extLst>
          </p:cNvPr>
          <p:cNvSpPr txBox="1">
            <a:spLocks noChangeArrowheads="1"/>
          </p:cNvSpPr>
          <p:nvPr/>
        </p:nvSpPr>
        <p:spPr>
          <a:xfrm>
            <a:off x="431006" y="5058675"/>
            <a:ext cx="1746587" cy="504825"/>
          </a:xfrm>
          <a:prstGeom prst="rect">
            <a:avLst/>
          </a:prstGeom>
          <a:noFill/>
          <a:ln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5. 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符号</a:t>
            </a:r>
          </a:p>
        </p:txBody>
      </p:sp>
    </p:spTree>
    <p:extLst>
      <p:ext uri="{BB962C8B-B14F-4D97-AF65-F5344CB8AC3E}">
        <p14:creationId xmlns:p14="http://schemas.microsoft.com/office/powerpoint/2010/main" val="2700327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3">
            <a:extLst>
              <a:ext uri="{FF2B5EF4-FFF2-40B4-BE49-F238E27FC236}">
                <a16:creationId xmlns:a16="http://schemas.microsoft.com/office/drawing/2014/main" id="{5744A947-F74D-4737-BD4E-637BEBA27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382" y="253870"/>
            <a:ext cx="2570048" cy="52322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二、</a:t>
            </a:r>
            <a:r>
              <a:rPr lang="en-US" altLang="zh-CN" sz="2800" i="1" dirty="0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JK</a:t>
            </a:r>
            <a:r>
              <a:rPr lang="zh-CN" altLang="en-US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触发器</a:t>
            </a:r>
          </a:p>
        </p:txBody>
      </p:sp>
      <p:graphicFrame>
        <p:nvGraphicFramePr>
          <p:cNvPr id="35" name="Group 134">
            <a:extLst>
              <a:ext uri="{FF2B5EF4-FFF2-40B4-BE49-F238E27FC236}">
                <a16:creationId xmlns:a16="http://schemas.microsoft.com/office/drawing/2014/main" id="{F9974921-D643-4E99-9218-BEE1833340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8386775"/>
              </p:ext>
            </p:extLst>
          </p:nvPr>
        </p:nvGraphicFramePr>
        <p:xfrm>
          <a:off x="568821" y="1370255"/>
          <a:ext cx="1470025" cy="3565908"/>
        </p:xfrm>
        <a:graphic>
          <a:graphicData uri="http://schemas.openxmlformats.org/drawingml/2006/table">
            <a:tbl>
              <a:tblPr/>
              <a:tblGrid>
                <a:gridCol w="404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169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06" marB="4570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169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06" marB="4570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69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06" marB="4570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69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06" marB="4570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169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06" marB="4570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169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06" marB="4570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169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06" marB="4570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169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06" marB="4570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169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06" marB="45706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36" name="Object 72">
            <a:extLst>
              <a:ext uri="{FF2B5EF4-FFF2-40B4-BE49-F238E27FC236}">
                <a16:creationId xmlns:a16="http://schemas.microsoft.com/office/drawing/2014/main" id="{194E341E-8D51-415E-BEFB-CC7C73BD18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7357576"/>
              </p:ext>
            </p:extLst>
          </p:nvPr>
        </p:nvGraphicFramePr>
        <p:xfrm>
          <a:off x="578248" y="1397045"/>
          <a:ext cx="1419225" cy="319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86" name="公式" r:id="rId3" imgW="901309" imgH="215806" progId="Equation.3">
                  <p:embed/>
                </p:oleObj>
              </mc:Choice>
              <mc:Fallback>
                <p:oleObj name="公式" r:id="rId3" imgW="901309" imgH="215806" progId="Equation.3">
                  <p:embed/>
                  <p:pic>
                    <p:nvPicPr>
                      <p:cNvPr id="316488" name="Object 72">
                        <a:extLst>
                          <a:ext uri="{FF2B5EF4-FFF2-40B4-BE49-F238E27FC236}">
                            <a16:creationId xmlns:a16="http://schemas.microsoft.com/office/drawing/2014/main" id="{1BA4335B-4C97-4716-9328-87946A536C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248" y="1397045"/>
                        <a:ext cx="1419225" cy="3191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矩形 1">
            <a:extLst>
              <a:ext uri="{FF2B5EF4-FFF2-40B4-BE49-F238E27FC236}">
                <a16:creationId xmlns:a16="http://schemas.microsoft.com/office/drawing/2014/main" id="{E3BEECC3-0C2C-46B0-9B9E-12F37DAC90AE}"/>
              </a:ext>
            </a:extLst>
          </p:cNvPr>
          <p:cNvSpPr/>
          <p:nvPr/>
        </p:nvSpPr>
        <p:spPr>
          <a:xfrm>
            <a:off x="413798" y="822800"/>
            <a:ext cx="12394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 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定义</a:t>
            </a:r>
            <a:endParaRPr lang="zh-CN" altLang="en-US" sz="2800" dirty="0"/>
          </a:p>
        </p:txBody>
      </p:sp>
      <p:graphicFrame>
        <p:nvGraphicFramePr>
          <p:cNvPr id="40" name="Object 4">
            <a:extLst>
              <a:ext uri="{FF2B5EF4-FFF2-40B4-BE49-F238E27FC236}">
                <a16:creationId xmlns:a16="http://schemas.microsoft.com/office/drawing/2014/main" id="{D5046587-844E-4A73-A2C7-71CD8EEDC4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3706733"/>
              </p:ext>
            </p:extLst>
          </p:nvPr>
        </p:nvGraphicFramePr>
        <p:xfrm>
          <a:off x="70435" y="5097763"/>
          <a:ext cx="2851874" cy="1805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87" name="Visio" r:id="rId5" imgW="2658466" imgH="2667914" progId="Visio.Drawing.11">
                  <p:embed/>
                </p:oleObj>
              </mc:Choice>
              <mc:Fallback>
                <p:oleObj name="Visio" r:id="rId5" imgW="2658466" imgH="2667914" progId="Visio.Drawing.11">
                  <p:embed/>
                  <p:pic>
                    <p:nvPicPr>
                      <p:cNvPr id="153604" name="Object 4">
                        <a:extLst>
                          <a:ext uri="{FF2B5EF4-FFF2-40B4-BE49-F238E27FC236}">
                            <a16:creationId xmlns:a16="http://schemas.microsoft.com/office/drawing/2014/main" id="{90FB5D2E-C4F2-4B64-9A83-A477B9826E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0108" t="24318" b="43103"/>
                      <a:stretch>
                        <a:fillRect/>
                      </a:stretch>
                    </p:blipFill>
                    <p:spPr bwMode="auto">
                      <a:xfrm>
                        <a:off x="70435" y="5097763"/>
                        <a:ext cx="2851874" cy="1805102"/>
                      </a:xfrm>
                      <a:prstGeom prst="rect">
                        <a:avLst/>
                      </a:prstGeom>
                      <a:solidFill>
                        <a:schemeClr val="tx1">
                          <a:alpha val="0"/>
                        </a:schemeClr>
                      </a:solidFill>
                      <a:ln w="57150" cmpd="thickThin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Text Box 12">
            <a:extLst>
              <a:ext uri="{FF2B5EF4-FFF2-40B4-BE49-F238E27FC236}">
                <a16:creationId xmlns:a16="http://schemas.microsoft.com/office/drawing/2014/main" id="{65D474E6-C971-4858-99BE-63F08DCD6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9362" y="5756163"/>
            <a:ext cx="3603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0" lang="en-US" altLang="zh-CN" sz="2400" b="1" dirty="0">
                <a:solidFill>
                  <a:srgbClr val="000000"/>
                </a:solidFill>
                <a:ea typeface="楷体_GB2312" pitchFamily="49" charset="-122"/>
              </a:rPr>
              <a:t>1</a:t>
            </a:r>
          </a:p>
        </p:txBody>
      </p:sp>
      <p:sp>
        <p:nvSpPr>
          <p:cNvPr id="42" name="Text Box 13">
            <a:extLst>
              <a:ext uri="{FF2B5EF4-FFF2-40B4-BE49-F238E27FC236}">
                <a16:creationId xmlns:a16="http://schemas.microsoft.com/office/drawing/2014/main" id="{25CFC659-B9A3-47EE-84C2-EAEBEF153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088" y="6257009"/>
            <a:ext cx="3603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0" lang="en-US" altLang="zh-CN" sz="2400" b="1" dirty="0">
                <a:solidFill>
                  <a:srgbClr val="000000"/>
                </a:solidFill>
                <a:ea typeface="楷体_GB2312" pitchFamily="49" charset="-122"/>
              </a:rPr>
              <a:t>1</a:t>
            </a:r>
          </a:p>
        </p:txBody>
      </p:sp>
      <p:sp>
        <p:nvSpPr>
          <p:cNvPr id="43" name="Text Box 14">
            <a:extLst>
              <a:ext uri="{FF2B5EF4-FFF2-40B4-BE49-F238E27FC236}">
                <a16:creationId xmlns:a16="http://schemas.microsoft.com/office/drawing/2014/main" id="{FE1E5889-FD73-4B21-8AE3-485976B0E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8216" y="6238155"/>
            <a:ext cx="3603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0" lang="en-US" altLang="zh-CN" sz="2400" b="1" dirty="0">
                <a:solidFill>
                  <a:srgbClr val="000000"/>
                </a:solidFill>
                <a:ea typeface="楷体_GB2312" pitchFamily="49" charset="-122"/>
              </a:rPr>
              <a:t>1</a:t>
            </a:r>
          </a:p>
        </p:txBody>
      </p:sp>
      <p:sp>
        <p:nvSpPr>
          <p:cNvPr id="44" name="Text Box 15">
            <a:extLst>
              <a:ext uri="{FF2B5EF4-FFF2-40B4-BE49-F238E27FC236}">
                <a16:creationId xmlns:a16="http://schemas.microsoft.com/office/drawing/2014/main" id="{98BBAA45-0129-4E23-90B7-BA72B9296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518" y="6211141"/>
            <a:ext cx="3603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kumimoji="0" lang="en-US" altLang="zh-CN" sz="2400" b="1" dirty="0">
                <a:solidFill>
                  <a:srgbClr val="000000"/>
                </a:solidFill>
                <a:ea typeface="楷体_GB2312" pitchFamily="49" charset="-122"/>
              </a:rPr>
              <a:t>1</a:t>
            </a:r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95AD7F7F-6B53-4AE2-82CD-B2606B57D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0508" y="5756162"/>
            <a:ext cx="433387" cy="963397"/>
          </a:xfrm>
          <a:prstGeom prst="rect">
            <a:avLst/>
          </a:prstGeom>
          <a:noFill/>
          <a:ln w="76200">
            <a:solidFill>
              <a:srgbClr val="FF66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600"/>
          </a:p>
        </p:txBody>
      </p:sp>
      <p:sp>
        <p:nvSpPr>
          <p:cNvPr id="46" name="Rectangle 17">
            <a:extLst>
              <a:ext uri="{FF2B5EF4-FFF2-40B4-BE49-F238E27FC236}">
                <a16:creationId xmlns:a16="http://schemas.microsoft.com/office/drawing/2014/main" id="{913C3F1E-FD55-47DB-BEE7-6796B1E47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326" y="6279518"/>
            <a:ext cx="431800" cy="402334"/>
          </a:xfrm>
          <a:prstGeom prst="rect">
            <a:avLst/>
          </a:prstGeom>
          <a:noFill/>
          <a:ln w="76200">
            <a:solidFill>
              <a:srgbClr val="3366FF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600"/>
          </a:p>
        </p:txBody>
      </p:sp>
      <p:sp>
        <p:nvSpPr>
          <p:cNvPr id="47" name="Rectangle 18">
            <a:extLst>
              <a:ext uri="{FF2B5EF4-FFF2-40B4-BE49-F238E27FC236}">
                <a16:creationId xmlns:a16="http://schemas.microsoft.com/office/drawing/2014/main" id="{9F020864-7128-43C6-9E05-0528DB3A8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800" y="6270472"/>
            <a:ext cx="431800" cy="402334"/>
          </a:xfrm>
          <a:prstGeom prst="rect">
            <a:avLst/>
          </a:prstGeom>
          <a:noFill/>
          <a:ln w="76200">
            <a:solidFill>
              <a:srgbClr val="3366FF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1600"/>
          </a:p>
        </p:txBody>
      </p:sp>
      <p:sp>
        <p:nvSpPr>
          <p:cNvPr id="48" name="Text Box 11">
            <a:extLst>
              <a:ext uri="{FF2B5EF4-FFF2-40B4-BE49-F238E27FC236}">
                <a16:creationId xmlns:a16="http://schemas.microsoft.com/office/drawing/2014/main" id="{901A756A-5FB7-4E10-AFD5-D40FC182F1D6}"/>
              </a:ext>
            </a:extLst>
          </p:cNvPr>
          <p:cNvSpPr txBox="1">
            <a:spLocks noChangeArrowheads="1"/>
          </p:cNvSpPr>
          <p:nvPr/>
        </p:nvSpPr>
        <p:spPr>
          <a:xfrm>
            <a:off x="3296754" y="317975"/>
            <a:ext cx="3960813" cy="504825"/>
          </a:xfrm>
          <a:prstGeom prst="rect">
            <a:avLst/>
          </a:prstGeom>
          <a:noFill/>
          <a:ln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 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特性方程</a:t>
            </a:r>
          </a:p>
        </p:txBody>
      </p:sp>
      <p:graphicFrame>
        <p:nvGraphicFramePr>
          <p:cNvPr id="49" name="Object 20">
            <a:extLst>
              <a:ext uri="{FF2B5EF4-FFF2-40B4-BE49-F238E27FC236}">
                <a16:creationId xmlns:a16="http://schemas.microsoft.com/office/drawing/2014/main" id="{88297D95-51DC-4EFD-B67F-2BCBA75A31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42820"/>
              </p:ext>
            </p:extLst>
          </p:nvPr>
        </p:nvGraphicFramePr>
        <p:xfrm>
          <a:off x="5922636" y="223380"/>
          <a:ext cx="2179637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88" name="公式" r:id="rId7" imgW="850680" imgH="228600" progId="Equation.3">
                  <p:embed/>
                </p:oleObj>
              </mc:Choice>
              <mc:Fallback>
                <p:oleObj name="公式" r:id="rId7" imgW="850680" imgH="228600" progId="Equation.3">
                  <p:embed/>
                  <p:pic>
                    <p:nvPicPr>
                      <p:cNvPr id="153620" name="Object 20">
                        <a:extLst>
                          <a:ext uri="{FF2B5EF4-FFF2-40B4-BE49-F238E27FC236}">
                            <a16:creationId xmlns:a16="http://schemas.microsoft.com/office/drawing/2014/main" id="{C2312C12-A1D1-4A45-A446-614C1D06C9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2636" y="223380"/>
                        <a:ext cx="2179637" cy="584200"/>
                      </a:xfrm>
                      <a:prstGeom prst="rect">
                        <a:avLst/>
                      </a:prstGeom>
                      <a:solidFill>
                        <a:schemeClr val="tx1">
                          <a:alpha val="0"/>
                        </a:schemeClr>
                      </a:solidFill>
                      <a:ln w="57150" cmpd="thickThin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ext Box 11">
            <a:extLst>
              <a:ext uri="{FF2B5EF4-FFF2-40B4-BE49-F238E27FC236}">
                <a16:creationId xmlns:a16="http://schemas.microsoft.com/office/drawing/2014/main" id="{C676EDF4-BC38-491C-9741-8AF7592EF519}"/>
              </a:ext>
            </a:extLst>
          </p:cNvPr>
          <p:cNvSpPr txBox="1">
            <a:spLocks noChangeArrowheads="1"/>
          </p:cNvSpPr>
          <p:nvPr/>
        </p:nvSpPr>
        <p:spPr>
          <a:xfrm>
            <a:off x="3287326" y="921487"/>
            <a:ext cx="3960813" cy="504825"/>
          </a:xfrm>
          <a:prstGeom prst="rect">
            <a:avLst/>
          </a:prstGeom>
          <a:noFill/>
          <a:ln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3. 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状态转换图</a:t>
            </a:r>
          </a:p>
        </p:txBody>
      </p:sp>
      <p:pic>
        <p:nvPicPr>
          <p:cNvPr id="51" name="Picture 5">
            <a:extLst>
              <a:ext uri="{FF2B5EF4-FFF2-40B4-BE49-F238E27FC236}">
                <a16:creationId xmlns:a16="http://schemas.microsoft.com/office/drawing/2014/main" id="{6A9BFD62-2DCD-4300-AEA4-C9689CFB5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371" y="1556629"/>
            <a:ext cx="5256213" cy="228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 Box 11">
            <a:extLst>
              <a:ext uri="{FF2B5EF4-FFF2-40B4-BE49-F238E27FC236}">
                <a16:creationId xmlns:a16="http://schemas.microsoft.com/office/drawing/2014/main" id="{C9670ED2-B5B0-455E-B01D-EED5EE642407}"/>
              </a:ext>
            </a:extLst>
          </p:cNvPr>
          <p:cNvSpPr txBox="1">
            <a:spLocks noChangeArrowheads="1"/>
          </p:cNvSpPr>
          <p:nvPr/>
        </p:nvSpPr>
        <p:spPr>
          <a:xfrm>
            <a:off x="3287326" y="4250720"/>
            <a:ext cx="1470026" cy="504825"/>
          </a:xfrm>
          <a:prstGeom prst="rect">
            <a:avLst/>
          </a:prstGeom>
          <a:noFill/>
          <a:ln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4. 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符号</a:t>
            </a:r>
          </a:p>
        </p:txBody>
      </p:sp>
      <p:pic>
        <p:nvPicPr>
          <p:cNvPr id="53" name="Picture 135" descr="24页ppt图">
            <a:extLst>
              <a:ext uri="{FF2B5EF4-FFF2-40B4-BE49-F238E27FC236}">
                <a16:creationId xmlns:a16="http://schemas.microsoft.com/office/drawing/2014/main" id="{8E635E5A-6BED-4B52-AE03-6DDCE3857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430" y="4962656"/>
            <a:ext cx="2570049" cy="1577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136" descr="24页ppt图2">
            <a:extLst>
              <a:ext uri="{FF2B5EF4-FFF2-40B4-BE49-F238E27FC236}">
                <a16:creationId xmlns:a16="http://schemas.microsoft.com/office/drawing/2014/main" id="{B467CB05-4A41-45DB-8225-0EC64DF3D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636" y="4962656"/>
            <a:ext cx="2808288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96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  <p:bldP spid="48" grpId="0" animBg="1" autoUpdateAnimBg="0"/>
      <p:bldP spid="50" grpId="0" animBg="1" autoUpdateAnimBg="0"/>
      <p:bldP spid="5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5DF4240-F762-482B-8EE7-485FCB2CA87A}"/>
              </a:ext>
            </a:extLst>
          </p:cNvPr>
          <p:cNvSpPr/>
          <p:nvPr/>
        </p:nvSpPr>
        <p:spPr>
          <a:xfrm>
            <a:off x="352259" y="243757"/>
            <a:ext cx="21130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5.1</a:t>
            </a:r>
            <a:r>
              <a:rPr lang="zh-CN" altLang="en-US" sz="32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概述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86C6569-D193-40AE-93B0-57FB6BD81D08}"/>
              </a:ext>
            </a:extLst>
          </p:cNvPr>
          <p:cNvSpPr/>
          <p:nvPr/>
        </p:nvSpPr>
        <p:spPr>
          <a:xfrm>
            <a:off x="454445" y="893058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一、定义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890C37C-0334-4B24-9E71-AEABACB864B0}"/>
              </a:ext>
            </a:extLst>
          </p:cNvPr>
          <p:cNvSpPr/>
          <p:nvPr/>
        </p:nvSpPr>
        <p:spPr>
          <a:xfrm>
            <a:off x="352259" y="1620314"/>
            <a:ext cx="86000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Clr>
                <a:schemeClr val="accent2"/>
              </a:buClr>
              <a:buSzPct val="80000"/>
            </a:pP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能够存储</a:t>
            </a:r>
            <a:r>
              <a:rPr kumimoji="1"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位二值信号的基本单元电路称为</a:t>
            </a:r>
            <a:r>
              <a:rPr kumimoji="1" lang="zh-CN" altLang="en-US" sz="2800" b="1" u="sng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触发器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CD19C12-40DB-48A1-90C2-52117F4B531D}"/>
              </a:ext>
            </a:extLst>
          </p:cNvPr>
          <p:cNvSpPr/>
          <p:nvPr/>
        </p:nvSpPr>
        <p:spPr>
          <a:xfrm>
            <a:off x="454445" y="2229107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二、特点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6A99B52-ACF3-4178-9621-5186ABD8A475}"/>
              </a:ext>
            </a:extLst>
          </p:cNvPr>
          <p:cNvSpPr/>
          <p:nvPr/>
        </p:nvSpPr>
        <p:spPr>
          <a:xfrm>
            <a:off x="575578" y="3028661"/>
            <a:ext cx="6457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具有两个能自行保持的稳定状态。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B5C1202-2A2C-4077-8908-479C53E0EDBF}"/>
              </a:ext>
            </a:extLst>
          </p:cNvPr>
          <p:cNvSpPr/>
          <p:nvPr/>
        </p:nvSpPr>
        <p:spPr>
          <a:xfrm>
            <a:off x="2075402" y="3959954"/>
            <a:ext cx="483016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状态</a:t>
            </a:r>
            <a:r>
              <a:rPr kumimoji="1"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kumimoji="1"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，表示存储数据“</a:t>
            </a:r>
            <a:r>
              <a:rPr kumimoji="1"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kumimoji="1" lang="en-US" altLang="zh-CN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”</a:t>
            </a:r>
            <a:r>
              <a:rPr kumimoji="1"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kumimoji="1" lang="en-US" altLang="zh-CN" sz="2800" b="1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kumimoji="1"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状态</a:t>
            </a:r>
            <a:r>
              <a:rPr kumimoji="1"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，表示存储数据“</a:t>
            </a:r>
            <a:r>
              <a:rPr kumimoji="1"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1" lang="en-US" altLang="zh-CN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”</a:t>
            </a:r>
            <a:r>
              <a:rPr kumimoji="1"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3B39152-CDD0-4450-B55B-AB5126DEE4E4}"/>
              </a:ext>
            </a:extLst>
          </p:cNvPr>
          <p:cNvSpPr/>
          <p:nvPr/>
        </p:nvSpPr>
        <p:spPr>
          <a:xfrm>
            <a:off x="575578" y="5467904"/>
            <a:ext cx="75119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（</a:t>
            </a: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根据不同的输入信号可以置成</a:t>
            </a:r>
            <a:r>
              <a:rPr kumimoji="1"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或</a:t>
            </a:r>
            <a:r>
              <a:rPr kumimoji="1" lang="en-US" altLang="zh-CN" sz="2800" b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状态。</a:t>
            </a:r>
          </a:p>
        </p:txBody>
      </p:sp>
    </p:spTree>
    <p:extLst>
      <p:ext uri="{BB962C8B-B14F-4D97-AF65-F5344CB8AC3E}">
        <p14:creationId xmlns:p14="http://schemas.microsoft.com/office/powerpoint/2010/main" val="213145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3">
            <a:extLst>
              <a:ext uri="{FF2B5EF4-FFF2-40B4-BE49-F238E27FC236}">
                <a16:creationId xmlns:a16="http://schemas.microsoft.com/office/drawing/2014/main" id="{E757D2B7-79B0-4C1E-9C13-84FCFA092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382" y="253870"/>
            <a:ext cx="2570048" cy="52322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三、</a:t>
            </a:r>
            <a:r>
              <a:rPr lang="en-US" altLang="zh-CN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T</a:t>
            </a:r>
            <a:r>
              <a:rPr lang="zh-CN" altLang="en-US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触发器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6990BF1-57CC-41DF-A1EE-FD43F160C3CC}"/>
              </a:ext>
            </a:extLst>
          </p:cNvPr>
          <p:cNvSpPr/>
          <p:nvPr/>
        </p:nvSpPr>
        <p:spPr>
          <a:xfrm>
            <a:off x="423225" y="851081"/>
            <a:ext cx="12394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 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定义</a:t>
            </a:r>
            <a:endParaRPr lang="zh-CN" altLang="en-US" sz="2800" dirty="0"/>
          </a:p>
        </p:txBody>
      </p:sp>
      <p:graphicFrame>
        <p:nvGraphicFramePr>
          <p:cNvPr id="33" name="Group 4">
            <a:extLst>
              <a:ext uri="{FF2B5EF4-FFF2-40B4-BE49-F238E27FC236}">
                <a16:creationId xmlns:a16="http://schemas.microsoft.com/office/drawing/2014/main" id="{13630E48-0A71-46A4-811C-C26E8919C3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802524"/>
              </p:ext>
            </p:extLst>
          </p:nvPr>
        </p:nvGraphicFramePr>
        <p:xfrm>
          <a:off x="525492" y="1853684"/>
          <a:ext cx="1295400" cy="2160588"/>
        </p:xfrm>
        <a:graphic>
          <a:graphicData uri="http://schemas.openxmlformats.org/drawingml/2006/table">
            <a:tbl>
              <a:tblPr/>
              <a:tblGrid>
                <a:gridCol w="43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80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388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80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4" name="Object 40">
            <a:extLst>
              <a:ext uri="{FF2B5EF4-FFF2-40B4-BE49-F238E27FC236}">
                <a16:creationId xmlns:a16="http://schemas.microsoft.com/office/drawing/2014/main" id="{F8BF2775-EC4F-448F-AF14-BB447CB44B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9013454"/>
              </p:ext>
            </p:extLst>
          </p:nvPr>
        </p:nvGraphicFramePr>
        <p:xfrm>
          <a:off x="709642" y="1863209"/>
          <a:ext cx="1073150" cy="3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6" name="公式" r:id="rId4" imgW="672808" imgH="215806" progId="Equation.3">
                  <p:embed/>
                </p:oleObj>
              </mc:Choice>
              <mc:Fallback>
                <p:oleObj name="公式" r:id="rId4" imgW="672808" imgH="215806" progId="Equation.3">
                  <p:embed/>
                  <p:pic>
                    <p:nvPicPr>
                      <p:cNvPr id="318504" name="Object 40">
                        <a:extLst>
                          <a:ext uri="{FF2B5EF4-FFF2-40B4-BE49-F238E27FC236}">
                            <a16:creationId xmlns:a16="http://schemas.microsoft.com/office/drawing/2014/main" id="{AEDA441C-9923-481E-A84C-7E7630AC1C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642" y="1863209"/>
                        <a:ext cx="1073150" cy="344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 Box 11">
            <a:extLst>
              <a:ext uri="{FF2B5EF4-FFF2-40B4-BE49-F238E27FC236}">
                <a16:creationId xmlns:a16="http://schemas.microsoft.com/office/drawing/2014/main" id="{1A0DDE00-2700-4515-AA76-36E411C2E284}"/>
              </a:ext>
            </a:extLst>
          </p:cNvPr>
          <p:cNvSpPr txBox="1">
            <a:spLocks noChangeArrowheads="1"/>
          </p:cNvSpPr>
          <p:nvPr/>
        </p:nvSpPr>
        <p:spPr>
          <a:xfrm>
            <a:off x="3287327" y="822800"/>
            <a:ext cx="3960813" cy="504825"/>
          </a:xfrm>
          <a:prstGeom prst="rect">
            <a:avLst/>
          </a:prstGeom>
          <a:noFill/>
          <a:ln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 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特性方程</a:t>
            </a:r>
          </a:p>
        </p:txBody>
      </p:sp>
      <p:graphicFrame>
        <p:nvGraphicFramePr>
          <p:cNvPr id="36" name="Object 8">
            <a:extLst>
              <a:ext uri="{FF2B5EF4-FFF2-40B4-BE49-F238E27FC236}">
                <a16:creationId xmlns:a16="http://schemas.microsoft.com/office/drawing/2014/main" id="{0D149300-324B-440F-9C9D-DA2771FC55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3177212"/>
              </p:ext>
            </p:extLst>
          </p:nvPr>
        </p:nvGraphicFramePr>
        <p:xfrm>
          <a:off x="5721596" y="702454"/>
          <a:ext cx="2734247" cy="635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7" name="公式" r:id="rId6" imgW="825480" imgH="228600" progId="Equation.3">
                  <p:embed/>
                </p:oleObj>
              </mc:Choice>
              <mc:Fallback>
                <p:oleObj name="公式" r:id="rId6" imgW="825480" imgH="228600" progId="Equation.3">
                  <p:embed/>
                  <p:pic>
                    <p:nvPicPr>
                      <p:cNvPr id="155656" name="Object 8">
                        <a:extLst>
                          <a:ext uri="{FF2B5EF4-FFF2-40B4-BE49-F238E27FC236}">
                            <a16:creationId xmlns:a16="http://schemas.microsoft.com/office/drawing/2014/main" id="{16D1BA88-D548-4A76-AAE5-DA383490A1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1596" y="702454"/>
                        <a:ext cx="2734247" cy="635702"/>
                      </a:xfrm>
                      <a:prstGeom prst="rect">
                        <a:avLst/>
                      </a:prstGeom>
                      <a:solidFill>
                        <a:schemeClr val="tx1">
                          <a:alpha val="0"/>
                        </a:schemeClr>
                      </a:solidFill>
                      <a:ln w="57150" cmpd="thickThin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 Box 11">
            <a:extLst>
              <a:ext uri="{FF2B5EF4-FFF2-40B4-BE49-F238E27FC236}">
                <a16:creationId xmlns:a16="http://schemas.microsoft.com/office/drawing/2014/main" id="{0C1613AB-3041-4369-81FE-7A723776978F}"/>
              </a:ext>
            </a:extLst>
          </p:cNvPr>
          <p:cNvSpPr txBox="1">
            <a:spLocks noChangeArrowheads="1"/>
          </p:cNvSpPr>
          <p:nvPr/>
        </p:nvSpPr>
        <p:spPr>
          <a:xfrm>
            <a:off x="3287327" y="1530628"/>
            <a:ext cx="3960813" cy="504825"/>
          </a:xfrm>
          <a:prstGeom prst="rect">
            <a:avLst/>
          </a:prstGeom>
          <a:noFill/>
          <a:ln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3. 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状态转换图</a:t>
            </a:r>
          </a:p>
        </p:txBody>
      </p:sp>
      <p:pic>
        <p:nvPicPr>
          <p:cNvPr id="39" name="Picture 6" descr="5-6-3">
            <a:extLst>
              <a:ext uri="{FF2B5EF4-FFF2-40B4-BE49-F238E27FC236}">
                <a16:creationId xmlns:a16="http://schemas.microsoft.com/office/drawing/2014/main" id="{A57487EB-05F7-425D-86C4-17BB9857C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30"/>
          <a:stretch>
            <a:fillRect/>
          </a:stretch>
        </p:blipFill>
        <p:spPr bwMode="auto">
          <a:xfrm>
            <a:off x="3847331" y="2130540"/>
            <a:ext cx="4608512" cy="1966912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 Box 11">
            <a:extLst>
              <a:ext uri="{FF2B5EF4-FFF2-40B4-BE49-F238E27FC236}">
                <a16:creationId xmlns:a16="http://schemas.microsoft.com/office/drawing/2014/main" id="{144ACB62-D413-4CE4-9860-510B0FC43F98}"/>
              </a:ext>
            </a:extLst>
          </p:cNvPr>
          <p:cNvSpPr txBox="1">
            <a:spLocks noChangeArrowheads="1"/>
          </p:cNvSpPr>
          <p:nvPr/>
        </p:nvSpPr>
        <p:spPr>
          <a:xfrm>
            <a:off x="3287327" y="4097452"/>
            <a:ext cx="1470026" cy="504825"/>
          </a:xfrm>
          <a:prstGeom prst="rect">
            <a:avLst/>
          </a:prstGeom>
          <a:noFill/>
          <a:ln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4. 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符号</a:t>
            </a:r>
          </a:p>
        </p:txBody>
      </p:sp>
      <p:pic>
        <p:nvPicPr>
          <p:cNvPr id="43" name="Picture 4" descr="5-6-3">
            <a:extLst>
              <a:ext uri="{FF2B5EF4-FFF2-40B4-BE49-F238E27FC236}">
                <a16:creationId xmlns:a16="http://schemas.microsoft.com/office/drawing/2014/main" id="{9B92347A-DBA0-42DD-8215-D48B48A1F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70"/>
          <a:stretch>
            <a:fillRect/>
          </a:stretch>
        </p:blipFill>
        <p:spPr bwMode="auto">
          <a:xfrm>
            <a:off x="4265204" y="4697363"/>
            <a:ext cx="3167063" cy="1966913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610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 autoUpdateAnimBg="0"/>
      <p:bldP spid="37" grpId="0" animBg="1" autoUpdateAnimBg="0"/>
      <p:bldP spid="41" grpId="0" animBg="1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3C9C1AE5-2CC1-410E-B123-81D73B429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382" y="253870"/>
            <a:ext cx="2570048" cy="52322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四、</a:t>
            </a:r>
            <a:r>
              <a:rPr lang="en-US" altLang="zh-CN" sz="2800" i="1" dirty="0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触发器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5A70DED-3812-4BE8-BE00-28D90CE97C1D}"/>
              </a:ext>
            </a:extLst>
          </p:cNvPr>
          <p:cNvSpPr/>
          <p:nvPr/>
        </p:nvSpPr>
        <p:spPr>
          <a:xfrm>
            <a:off x="423225" y="851081"/>
            <a:ext cx="12394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 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定义</a:t>
            </a:r>
            <a:endParaRPr lang="zh-CN" altLang="en-US" sz="2800" dirty="0"/>
          </a:p>
        </p:txBody>
      </p:sp>
      <p:graphicFrame>
        <p:nvGraphicFramePr>
          <p:cNvPr id="10" name="Group 4">
            <a:extLst>
              <a:ext uri="{FF2B5EF4-FFF2-40B4-BE49-F238E27FC236}">
                <a16:creationId xmlns:a16="http://schemas.microsoft.com/office/drawing/2014/main" id="{B2A50069-FE38-4AD9-94F7-1BBE21C33EF6}"/>
              </a:ext>
            </a:extLst>
          </p:cNvPr>
          <p:cNvGraphicFramePr>
            <a:graphicFrameLocks noGrp="1"/>
          </p:cNvGraphicFramePr>
          <p:nvPr/>
        </p:nvGraphicFramePr>
        <p:xfrm>
          <a:off x="539750" y="1700213"/>
          <a:ext cx="1295400" cy="2160588"/>
        </p:xfrm>
        <a:graphic>
          <a:graphicData uri="http://schemas.openxmlformats.org/drawingml/2006/table">
            <a:tbl>
              <a:tblPr/>
              <a:tblGrid>
                <a:gridCol w="43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80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Comic Sans MS" panose="030F0702030302020204" pitchFamily="66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388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80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defRPr sz="2000" kern="120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omic Sans MS" panose="030F0702030302020204" pitchFamily="66" charset="0"/>
                          <a:ea typeface="楷体_GB2312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1" name="Object 30">
            <a:extLst>
              <a:ext uri="{FF2B5EF4-FFF2-40B4-BE49-F238E27FC236}">
                <a16:creationId xmlns:a16="http://schemas.microsoft.com/office/drawing/2014/main" id="{2D9A20D1-5927-4E74-99D6-05AD2E31E9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0875" y="1709738"/>
          <a:ext cx="1093788" cy="3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16" name="公式" r:id="rId3" imgW="685502" imgH="215806" progId="Equation.3">
                  <p:embed/>
                </p:oleObj>
              </mc:Choice>
              <mc:Fallback>
                <p:oleObj name="公式" r:id="rId3" imgW="685502" imgH="215806" progId="Equation.3">
                  <p:embed/>
                  <p:pic>
                    <p:nvPicPr>
                      <p:cNvPr id="361502" name="Object 30">
                        <a:extLst>
                          <a:ext uri="{FF2B5EF4-FFF2-40B4-BE49-F238E27FC236}">
                            <a16:creationId xmlns:a16="http://schemas.microsoft.com/office/drawing/2014/main" id="{49413D51-951E-4112-B487-6D19C1E0C0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875" y="1709738"/>
                        <a:ext cx="1093788" cy="344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11">
            <a:extLst>
              <a:ext uri="{FF2B5EF4-FFF2-40B4-BE49-F238E27FC236}">
                <a16:creationId xmlns:a16="http://schemas.microsoft.com/office/drawing/2014/main" id="{E1B7A68E-FAF9-4C02-87A2-8585C3B8C4D4}"/>
              </a:ext>
            </a:extLst>
          </p:cNvPr>
          <p:cNvSpPr txBox="1">
            <a:spLocks noChangeArrowheads="1"/>
          </p:cNvSpPr>
          <p:nvPr/>
        </p:nvSpPr>
        <p:spPr>
          <a:xfrm>
            <a:off x="3259046" y="851081"/>
            <a:ext cx="3960813" cy="504825"/>
          </a:xfrm>
          <a:prstGeom prst="rect">
            <a:avLst/>
          </a:prstGeom>
          <a:noFill/>
          <a:ln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 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特性方程</a:t>
            </a:r>
          </a:p>
        </p:txBody>
      </p:sp>
      <p:graphicFrame>
        <p:nvGraphicFramePr>
          <p:cNvPr id="13" name="Object 18">
            <a:extLst>
              <a:ext uri="{FF2B5EF4-FFF2-40B4-BE49-F238E27FC236}">
                <a16:creationId xmlns:a16="http://schemas.microsoft.com/office/drawing/2014/main" id="{2ADAFB44-9995-47D7-9D37-6443A11EB6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1951628"/>
              </p:ext>
            </p:extLst>
          </p:nvPr>
        </p:nvGraphicFramePr>
        <p:xfrm>
          <a:off x="6127605" y="832685"/>
          <a:ext cx="1159316" cy="5232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17" name="公式" r:id="rId5" imgW="482400" imgH="228600" progId="Equation.3">
                  <p:embed/>
                </p:oleObj>
              </mc:Choice>
              <mc:Fallback>
                <p:oleObj name="公式" r:id="rId5" imgW="482400" imgH="228600" progId="Equation.3">
                  <p:embed/>
                  <p:pic>
                    <p:nvPicPr>
                      <p:cNvPr id="51218" name="Object 18">
                        <a:extLst>
                          <a:ext uri="{FF2B5EF4-FFF2-40B4-BE49-F238E27FC236}">
                            <a16:creationId xmlns:a16="http://schemas.microsoft.com/office/drawing/2014/main" id="{4685B1F4-4B60-4BCF-AFB8-658F559130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605" y="832685"/>
                        <a:ext cx="1159316" cy="523221"/>
                      </a:xfrm>
                      <a:prstGeom prst="rect">
                        <a:avLst/>
                      </a:prstGeom>
                      <a:solidFill>
                        <a:schemeClr val="tx1">
                          <a:alpha val="0"/>
                        </a:schemeClr>
                      </a:solidFill>
                      <a:ln w="57150" cmpd="thickThin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11">
            <a:extLst>
              <a:ext uri="{FF2B5EF4-FFF2-40B4-BE49-F238E27FC236}">
                <a16:creationId xmlns:a16="http://schemas.microsoft.com/office/drawing/2014/main" id="{90A05D97-B074-4A87-8A30-66B5E1EBB971}"/>
              </a:ext>
            </a:extLst>
          </p:cNvPr>
          <p:cNvSpPr txBox="1">
            <a:spLocks noChangeArrowheads="1"/>
          </p:cNvSpPr>
          <p:nvPr/>
        </p:nvSpPr>
        <p:spPr>
          <a:xfrm>
            <a:off x="3259046" y="1530628"/>
            <a:ext cx="3960813" cy="504825"/>
          </a:xfrm>
          <a:prstGeom prst="rect">
            <a:avLst/>
          </a:prstGeom>
          <a:noFill/>
          <a:ln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3. 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状态转换图</a:t>
            </a:r>
          </a:p>
        </p:txBody>
      </p:sp>
      <p:pic>
        <p:nvPicPr>
          <p:cNvPr id="15" name="Picture 33">
            <a:extLst>
              <a:ext uri="{FF2B5EF4-FFF2-40B4-BE49-F238E27FC236}">
                <a16:creationId xmlns:a16="http://schemas.microsoft.com/office/drawing/2014/main" id="{502C8AA1-2DB4-4C58-A064-FCA651DA3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129" y="2274888"/>
            <a:ext cx="4537075" cy="158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11">
            <a:extLst>
              <a:ext uri="{FF2B5EF4-FFF2-40B4-BE49-F238E27FC236}">
                <a16:creationId xmlns:a16="http://schemas.microsoft.com/office/drawing/2014/main" id="{5FAE2E24-68B3-4A7D-B96E-3109977C8717}"/>
              </a:ext>
            </a:extLst>
          </p:cNvPr>
          <p:cNvSpPr txBox="1">
            <a:spLocks noChangeArrowheads="1"/>
          </p:cNvSpPr>
          <p:nvPr/>
        </p:nvSpPr>
        <p:spPr>
          <a:xfrm>
            <a:off x="3287327" y="4097452"/>
            <a:ext cx="1470026" cy="504825"/>
          </a:xfrm>
          <a:prstGeom prst="rect">
            <a:avLst/>
          </a:prstGeom>
          <a:noFill/>
          <a:ln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4. 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符号</a:t>
            </a:r>
          </a:p>
        </p:txBody>
      </p:sp>
      <p:grpSp>
        <p:nvGrpSpPr>
          <p:cNvPr id="37" name="Group 29">
            <a:extLst>
              <a:ext uri="{FF2B5EF4-FFF2-40B4-BE49-F238E27FC236}">
                <a16:creationId xmlns:a16="http://schemas.microsoft.com/office/drawing/2014/main" id="{9DD676EE-493A-4623-9CEC-226EA0E1A2FF}"/>
              </a:ext>
            </a:extLst>
          </p:cNvPr>
          <p:cNvGrpSpPr>
            <a:grpSpLocks/>
          </p:cNvGrpSpPr>
          <p:nvPr/>
        </p:nvGrpSpPr>
        <p:grpSpPr bwMode="auto">
          <a:xfrm>
            <a:off x="3211911" y="4779783"/>
            <a:ext cx="2447925" cy="2041525"/>
            <a:chOff x="3651" y="2840"/>
            <a:chExt cx="1542" cy="1286"/>
          </a:xfrm>
        </p:grpSpPr>
        <p:pic>
          <p:nvPicPr>
            <p:cNvPr id="43" name="Picture 23" descr="20页ppt图">
              <a:extLst>
                <a:ext uri="{FF2B5EF4-FFF2-40B4-BE49-F238E27FC236}">
                  <a16:creationId xmlns:a16="http://schemas.microsoft.com/office/drawing/2014/main" id="{E3B54A87-6939-412C-891D-48B1C54568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840"/>
              <a:ext cx="1542" cy="1286"/>
            </a:xfrm>
            <a:prstGeom prst="rect">
              <a:avLst/>
            </a:prstGeom>
            <a:noFill/>
            <a:ln w="57150" cmpd="thickThin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2328B532-4270-4B44-9222-84653601B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3612"/>
              <a:ext cx="453" cy="18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3200" b="0" i="0" u="none" strike="noStrike" kern="0" cap="none" spc="0" normalizeH="0" baseline="0" noProof="0">
                <a:ln>
                  <a:noFill/>
                </a:ln>
                <a:solidFill>
                  <a:srgbClr val="666A5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352384E3-A4A4-4A84-8852-EBC6E081C7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3067"/>
              <a:ext cx="453" cy="18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3200" b="0" i="0" u="none" strike="noStrike" kern="0" cap="none" spc="0" normalizeH="0" baseline="0" noProof="0">
                <a:ln>
                  <a:noFill/>
                </a:ln>
                <a:solidFill>
                  <a:srgbClr val="666A5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3F9A538D-B918-4DE5-9B94-3FFF23B01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1" y="3612"/>
              <a:ext cx="181" cy="13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3200" b="0" i="0" u="none" strike="noStrike" kern="0" cap="none" spc="0" normalizeH="0" baseline="0" noProof="0">
                <a:ln>
                  <a:noFill/>
                </a:ln>
                <a:solidFill>
                  <a:srgbClr val="666A5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AA41C065-E9DF-4B9F-990A-D93FB03995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1" y="3113"/>
              <a:ext cx="181" cy="13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3200" b="0" i="0" u="none" strike="noStrike" kern="0" cap="none" spc="0" normalizeH="0" baseline="0" noProof="0">
                <a:ln>
                  <a:noFill/>
                </a:ln>
                <a:solidFill>
                  <a:srgbClr val="666A5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45" name="Text Box 36">
            <a:extLst>
              <a:ext uri="{FF2B5EF4-FFF2-40B4-BE49-F238E27FC236}">
                <a16:creationId xmlns:a16="http://schemas.microsoft.com/office/drawing/2014/main" id="{199606EA-D826-4989-BC81-507F1128D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1108" y="5518510"/>
            <a:ext cx="20161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。。。。</a:t>
            </a:r>
          </a:p>
        </p:txBody>
      </p:sp>
    </p:spTree>
    <p:extLst>
      <p:ext uri="{BB962C8B-B14F-4D97-AF65-F5344CB8AC3E}">
        <p14:creationId xmlns:p14="http://schemas.microsoft.com/office/powerpoint/2010/main" val="125686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 autoUpdateAnimBg="0"/>
      <p:bldP spid="14" grpId="0" animBg="1" autoUpdateAnimBg="0"/>
      <p:bldP spid="16" grpId="0" animBg="1" autoUpdateAnimBg="0"/>
      <p:bldP spid="4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C1F82B3B-BF14-4F8A-8C54-853B58EEC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569" y="230981"/>
            <a:ext cx="8424862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1371600" marR="0" lvl="0" indent="-1371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例：利用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JK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触发器构成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触发器和</a:t>
            </a:r>
            <a:r>
              <a:rPr kumimoji="0" lang="en-US" altLang="zh-CN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T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触发器。</a:t>
            </a:r>
          </a:p>
        </p:txBody>
      </p:sp>
      <p:sp>
        <p:nvSpPr>
          <p:cNvPr id="9" name="Text Box 12">
            <a:extLst>
              <a:ext uri="{FF2B5EF4-FFF2-40B4-BE49-F238E27FC236}">
                <a16:creationId xmlns:a16="http://schemas.microsoft.com/office/drawing/2014/main" id="{567B5388-721D-4689-8D19-214E124A7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569" y="1008857"/>
            <a:ext cx="62071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解：三个触发器的状态方程为</a:t>
            </a:r>
          </a:p>
        </p:txBody>
      </p:sp>
      <p:graphicFrame>
        <p:nvGraphicFramePr>
          <p:cNvPr id="10" name="Object 14">
            <a:extLst>
              <a:ext uri="{FF2B5EF4-FFF2-40B4-BE49-F238E27FC236}">
                <a16:creationId xmlns:a16="http://schemas.microsoft.com/office/drawing/2014/main" id="{3418020E-4028-4340-B111-6A7BE9E61B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8347821"/>
              </p:ext>
            </p:extLst>
          </p:nvPr>
        </p:nvGraphicFramePr>
        <p:xfrm>
          <a:off x="971550" y="1910664"/>
          <a:ext cx="3276600" cy="147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61" name="公式" r:id="rId4" imgW="1473120" imgH="660240" progId="Equation.3">
                  <p:embed/>
                </p:oleObj>
              </mc:Choice>
              <mc:Fallback>
                <p:oleObj name="公式" r:id="rId4" imgW="1473120" imgH="660240" progId="Equation.3">
                  <p:embed/>
                  <p:pic>
                    <p:nvPicPr>
                      <p:cNvPr id="53262" name="Object 14">
                        <a:extLst>
                          <a:ext uri="{FF2B5EF4-FFF2-40B4-BE49-F238E27FC236}">
                            <a16:creationId xmlns:a16="http://schemas.microsoft.com/office/drawing/2014/main" id="{F188E4C4-5439-454E-A0F7-0DE735D0D1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910664"/>
                        <a:ext cx="3276600" cy="14700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57150" cmpd="thickThin">
                        <a:solidFill>
                          <a:srgbClr val="FF66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7">
            <a:extLst>
              <a:ext uri="{FF2B5EF4-FFF2-40B4-BE49-F238E27FC236}">
                <a16:creationId xmlns:a16="http://schemas.microsoft.com/office/drawing/2014/main" id="{4202D389-34C2-4F7F-A43F-33F892B0AB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1016549"/>
              </p:ext>
            </p:extLst>
          </p:nvPr>
        </p:nvGraphicFramePr>
        <p:xfrm>
          <a:off x="5508625" y="2271027"/>
          <a:ext cx="2116138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62" name="公式" r:id="rId6" imgW="901440" imgH="406080" progId="Equation.3">
                  <p:embed/>
                </p:oleObj>
              </mc:Choice>
              <mc:Fallback>
                <p:oleObj name="公式" r:id="rId6" imgW="901440" imgH="406080" progId="Equation.3">
                  <p:embed/>
                  <p:pic>
                    <p:nvPicPr>
                      <p:cNvPr id="53265" name="Object 17">
                        <a:extLst>
                          <a:ext uri="{FF2B5EF4-FFF2-40B4-BE49-F238E27FC236}">
                            <a16:creationId xmlns:a16="http://schemas.microsoft.com/office/drawing/2014/main" id="{21D38AD1-D24B-4273-913B-D4A90A605F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2271027"/>
                        <a:ext cx="2116138" cy="95408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57150" cmpd="thickThin">
                        <a:solidFill>
                          <a:srgbClr val="FF66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9">
            <a:extLst>
              <a:ext uri="{FF2B5EF4-FFF2-40B4-BE49-F238E27FC236}">
                <a16:creationId xmlns:a16="http://schemas.microsoft.com/office/drawing/2014/main" id="{A7A888C2-00A0-4C74-8F09-5E4833C137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2756482"/>
              </p:ext>
            </p:extLst>
          </p:nvPr>
        </p:nvGraphicFramePr>
        <p:xfrm>
          <a:off x="1187450" y="4083355"/>
          <a:ext cx="6769100" cy="2481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63" name="Visio" r:id="rId8" imgW="3429914" imgH="1257300" progId="Visio.Drawing.11">
                  <p:embed/>
                </p:oleObj>
              </mc:Choice>
              <mc:Fallback>
                <p:oleObj name="Visio" r:id="rId8" imgW="3429914" imgH="1257300" progId="Visio.Drawing.11">
                  <p:embed/>
                  <p:pic>
                    <p:nvPicPr>
                      <p:cNvPr id="53267" name="Object 19">
                        <a:extLst>
                          <a:ext uri="{FF2B5EF4-FFF2-40B4-BE49-F238E27FC236}">
                            <a16:creationId xmlns:a16="http://schemas.microsoft.com/office/drawing/2014/main" id="{B873C893-2745-4602-B244-62B5B76F53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4083355"/>
                        <a:ext cx="6769100" cy="248126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57150" cmpd="thickThin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AutoShape 21">
            <a:extLst>
              <a:ext uri="{FF2B5EF4-FFF2-40B4-BE49-F238E27FC236}">
                <a16:creationId xmlns:a16="http://schemas.microsoft.com/office/drawing/2014/main" id="{C9BACF11-F62F-4BAF-B110-2FDA598F9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2558364"/>
            <a:ext cx="936625" cy="360363"/>
          </a:xfrm>
          <a:prstGeom prst="rightArrow">
            <a:avLst>
              <a:gd name="adj1" fmla="val 50000"/>
              <a:gd name="adj2" fmla="val 64978"/>
            </a:avLst>
          </a:prstGeom>
          <a:solidFill>
            <a:srgbClr val="FF660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3200" b="0" i="0" u="none" strike="noStrike" kern="0" cap="none" spc="0" normalizeH="0" baseline="0" noProof="0">
              <a:ln>
                <a:noFill/>
              </a:ln>
              <a:solidFill>
                <a:srgbClr val="666A5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1BA4DF8-EF23-4064-B1FF-E041EC898668}"/>
              </a:ext>
            </a:extLst>
          </p:cNvPr>
          <p:cNvSpPr/>
          <p:nvPr/>
        </p:nvSpPr>
        <p:spPr>
          <a:xfrm>
            <a:off x="1970824" y="6115841"/>
            <a:ext cx="5155839" cy="312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5007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utoUpdateAnimBg="0"/>
      <p:bldP spid="9" grpId="0" autoUpdateAnimBg="0"/>
      <p:bldP spid="1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" descr="75%">
            <a:extLst>
              <a:ext uri="{FF2B5EF4-FFF2-40B4-BE49-F238E27FC236}">
                <a16:creationId xmlns:a16="http://schemas.microsoft.com/office/drawing/2014/main" id="{FE6ED621-7D03-4286-8D34-974305B20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32" y="2724314"/>
            <a:ext cx="8391001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just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zh-CN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</a:t>
            </a:r>
            <a:r>
              <a:rPr kumimoji="0" lang="en-US" altLang="zh-CN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 </a:t>
            </a:r>
            <a:r>
              <a:rPr kumimoji="0" lang="zh-CN" altLang="en-US" sz="2400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锁存器是对脉冲电平敏感的电路，它们在一定电平作用下改变状态。</a:t>
            </a:r>
            <a:endParaRPr kumimoji="0" lang="zh-CN" altLang="en-US" sz="2400" kern="0" dirty="0">
              <a:latin typeface="华文楷体" panose="02010600040101010101" pitchFamily="2" charset="-122"/>
              <a:ea typeface="华文楷体" panose="02010600040101010101" pitchFamily="2" charset="-122"/>
              <a:sym typeface="Marlett" pitchFamily="2" charset="2"/>
            </a:endParaRPr>
          </a:p>
        </p:txBody>
      </p:sp>
      <p:sp>
        <p:nvSpPr>
          <p:cNvPr id="3" name="Text Box 12" descr="75%">
            <a:extLst>
              <a:ext uri="{FF2B5EF4-FFF2-40B4-BE49-F238E27FC236}">
                <a16:creationId xmlns:a16="http://schemas.microsoft.com/office/drawing/2014/main" id="{03B1223F-D54D-4F2C-AF25-B3C7E3DE7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32" y="1462430"/>
            <a:ext cx="8135938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lvl="0" algn="just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zh-CN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</a:t>
            </a:r>
            <a:r>
              <a:rPr kumimoji="0" lang="en-US" altLang="zh-CN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 </a:t>
            </a:r>
            <a:r>
              <a:rPr kumimoji="0" lang="zh-CN" altLang="en-US" sz="2400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锁存器和触发器都是具有存储功能的逻辑电路，是构成时序电路的基本逻辑单元。每个锁存器或触发器都能存储</a:t>
            </a:r>
            <a:r>
              <a:rPr kumimoji="0" lang="en-US" altLang="zh-CN" sz="2400" kern="0" dirty="0">
                <a:latin typeface="华文楷体" panose="02010600040101010101" pitchFamily="2" charset="-122"/>
                <a:ea typeface="华文楷体" panose="02010600040101010101" pitchFamily="2" charset="-122"/>
                <a:sym typeface="Marlett" pitchFamily="2" charset="2"/>
              </a:rPr>
              <a:t>1</a:t>
            </a:r>
            <a:r>
              <a:rPr kumimoji="0" lang="zh-CN" altLang="en-US" sz="2400" kern="0" dirty="0">
                <a:latin typeface="华文楷体" panose="02010600040101010101" pitchFamily="2" charset="-122"/>
                <a:ea typeface="华文楷体" panose="02010600040101010101" pitchFamily="2" charset="-122"/>
                <a:sym typeface="Marlett" pitchFamily="2" charset="2"/>
              </a:rPr>
              <a:t>位二值信息。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42819428-EDC2-4AA0-A4BD-52AB31FFB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497" y="1356019"/>
            <a:ext cx="8494696" cy="4953000"/>
          </a:xfrm>
          <a:prstGeom prst="rect">
            <a:avLst/>
          </a:prstGeom>
          <a:noFill/>
          <a:ln w="57150">
            <a:pattFill prst="sphere">
              <a:fgClr>
                <a:srgbClr val="33CCCC"/>
              </a:fgClr>
              <a:bgClr>
                <a:srgbClr val="FFFFFF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kumimoji="0" lang="zh-CN" altLang="zh-CN" sz="2800" b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Text Box 4" descr="75%">
            <a:extLst>
              <a:ext uri="{FF2B5EF4-FFF2-40B4-BE49-F238E27FC236}">
                <a16:creationId xmlns:a16="http://schemas.microsoft.com/office/drawing/2014/main" id="{02BEE5C9-58ED-4C1B-BF84-55A2BC1E5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5138" y="486242"/>
            <a:ext cx="21939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   结</a:t>
            </a:r>
          </a:p>
        </p:txBody>
      </p:sp>
      <p:sp>
        <p:nvSpPr>
          <p:cNvPr id="13" name="Text Box 11" descr="75%">
            <a:extLst>
              <a:ext uri="{FF2B5EF4-FFF2-40B4-BE49-F238E27FC236}">
                <a16:creationId xmlns:a16="http://schemas.microsoft.com/office/drawing/2014/main" id="{34D84F40-1DFB-4FC4-B9A5-A5A8CAA4C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32" y="4795653"/>
            <a:ext cx="8391001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lvl="0" algn="just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zh-CN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</a:t>
            </a:r>
            <a:r>
              <a:rPr kumimoji="0" lang="en-US" altLang="zh-CN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 </a:t>
            </a:r>
            <a:r>
              <a:rPr kumimoji="0" lang="zh-CN" altLang="en-US" sz="2400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触发器按逻辑功能分类有</a:t>
            </a:r>
            <a:r>
              <a:rPr kumimoji="0" lang="en-US" altLang="zh-CN" sz="2400" kern="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Marlett" pitchFamily="2" charset="2"/>
              </a:rPr>
              <a:t>D</a:t>
            </a:r>
            <a:r>
              <a:rPr kumimoji="0" lang="zh-CN" altLang="en-US" sz="2400" kern="0" dirty="0">
                <a:latin typeface="华文楷体" panose="02010600040101010101" pitchFamily="2" charset="-122"/>
                <a:ea typeface="华文楷体" panose="02010600040101010101" pitchFamily="2" charset="-122"/>
                <a:sym typeface="Marlett" pitchFamily="2" charset="2"/>
              </a:rPr>
              <a:t>触发器、</a:t>
            </a:r>
            <a:r>
              <a:rPr kumimoji="0" lang="en-US" altLang="zh-CN" sz="2400" kern="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Marlett" pitchFamily="2" charset="2"/>
              </a:rPr>
              <a:t>JK</a:t>
            </a:r>
            <a:r>
              <a:rPr kumimoji="0" lang="zh-CN" altLang="en-US" sz="2400" kern="0" dirty="0">
                <a:latin typeface="华文楷体" panose="02010600040101010101" pitchFamily="2" charset="-122"/>
                <a:ea typeface="华文楷体" panose="02010600040101010101" pitchFamily="2" charset="-122"/>
                <a:sym typeface="Marlett" pitchFamily="2" charset="2"/>
              </a:rPr>
              <a:t>触发器、</a:t>
            </a:r>
            <a:r>
              <a:rPr kumimoji="0" lang="en-US" altLang="zh-CN" sz="2400" i="1" kern="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Marlett" pitchFamily="2" charset="2"/>
              </a:rPr>
              <a:t>T</a:t>
            </a:r>
            <a:r>
              <a:rPr kumimoji="0" lang="zh-CN" altLang="en-US" sz="2400" kern="0" dirty="0">
                <a:latin typeface="华文楷体" panose="02010600040101010101" pitchFamily="2" charset="-122"/>
                <a:ea typeface="华文楷体" panose="02010600040101010101" pitchFamily="2" charset="-122"/>
                <a:sym typeface="Marlett" pitchFamily="2" charset="2"/>
              </a:rPr>
              <a:t>触发器和</a:t>
            </a:r>
            <a:r>
              <a:rPr kumimoji="0" lang="en-US" altLang="zh-CN" sz="2400" i="1" kern="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Marlett" pitchFamily="2" charset="2"/>
              </a:rPr>
              <a:t>SR</a:t>
            </a:r>
            <a:r>
              <a:rPr kumimoji="0" lang="zh-CN" altLang="en-US" sz="2400" kern="0" dirty="0">
                <a:latin typeface="华文楷体" panose="02010600040101010101" pitchFamily="2" charset="-122"/>
                <a:ea typeface="华文楷体" panose="02010600040101010101" pitchFamily="2" charset="-122"/>
                <a:sym typeface="Marlett" pitchFamily="2" charset="2"/>
              </a:rPr>
              <a:t>触发器。它们的功能可用特性表、特性方程和状态图来描述。</a:t>
            </a:r>
            <a:endParaRPr kumimoji="0" lang="zh-CN" altLang="en-US" sz="2400" kern="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Text Box 11" descr="75%">
            <a:extLst>
              <a:ext uri="{FF2B5EF4-FFF2-40B4-BE49-F238E27FC236}">
                <a16:creationId xmlns:a16="http://schemas.microsoft.com/office/drawing/2014/main" id="{4F98FC74-987D-4588-8037-568F05D75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332" y="3759983"/>
            <a:ext cx="8391001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just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zh-CN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</a:t>
            </a:r>
            <a:r>
              <a:rPr kumimoji="0" lang="en-US" altLang="zh-CN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sym typeface="Symbol" panose="05050102010706020507" pitchFamily="18" charset="2"/>
              </a:rPr>
              <a:t> </a:t>
            </a:r>
            <a:r>
              <a:rPr kumimoji="0" lang="zh-CN" altLang="en-US" sz="2400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触发器是对时钟脉冲边沿敏感的电路，它们在时钟脉冲的上升沿或下降沿作用下改变状态。</a:t>
            </a:r>
          </a:p>
        </p:txBody>
      </p:sp>
    </p:spTree>
    <p:extLst>
      <p:ext uri="{BB962C8B-B14F-4D97-AF65-F5344CB8AC3E}">
        <p14:creationId xmlns:p14="http://schemas.microsoft.com/office/powerpoint/2010/main" val="27345283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AAB11D1C-7345-4F94-AE31-B5C7F2884AC4}"/>
              </a:ext>
            </a:extLst>
          </p:cNvPr>
          <p:cNvSpPr/>
          <p:nvPr/>
        </p:nvSpPr>
        <p:spPr>
          <a:xfrm>
            <a:off x="-7803" y="0"/>
            <a:ext cx="9144000" cy="6857996"/>
          </a:xfrm>
          <a:prstGeom prst="rect">
            <a:avLst/>
          </a:prstGeom>
          <a:gradFill>
            <a:gsLst>
              <a:gs pos="21000">
                <a:schemeClr val="bg1">
                  <a:lumMod val="95000"/>
                </a:schemeClr>
              </a:gs>
              <a:gs pos="61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689251C5-F454-4A39-AA2F-A90C9202FF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514"/>
          <a:stretch>
            <a:fillRect/>
          </a:stretch>
        </p:blipFill>
        <p:spPr>
          <a:xfrm>
            <a:off x="5741575" y="1"/>
            <a:ext cx="3394622" cy="1978090"/>
          </a:xfrm>
          <a:prstGeom prst="rect">
            <a:avLst/>
          </a:prstGeom>
        </p:spPr>
      </p:pic>
      <p:sp>
        <p:nvSpPr>
          <p:cNvPr id="37" name="Rectangle 5">
            <a:extLst>
              <a:ext uri="{FF2B5EF4-FFF2-40B4-BE49-F238E27FC236}">
                <a16:creationId xmlns:a16="http://schemas.microsoft.com/office/drawing/2014/main" id="{05439833-F35D-4232-B526-D0D4CA16A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7597" y="2842820"/>
            <a:ext cx="7848600" cy="1409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marL="342900" marR="0" lvl="0" indent="-342900" algn="just" defTabSz="91440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习题</a:t>
            </a:r>
            <a:r>
              <a:rPr kumimoji="1" lang="en-US" altLang="zh-CN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P248-258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endParaRPr kumimoji="1" lang="en-US" altLang="zh-CN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marR="0" lvl="0" indent="-342900" algn="just" defTabSz="91440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kern="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</a:t>
            </a:r>
            <a:r>
              <a:rPr kumimoji="1" lang="en-US" altLang="zh-CN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.3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kumimoji="1" lang="en-US" altLang="zh-CN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5.5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kumimoji="1" lang="en-US" altLang="zh-CN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5.11</a:t>
            </a:r>
            <a:r>
              <a:rPr kumimoji="1" lang="zh-CN" alt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kumimoji="1" lang="en-US" altLang="zh-CN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5.18</a:t>
            </a:r>
            <a:endParaRPr kumimoji="1" lang="zh-CN" altLang="en-US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2B4D7A63-3823-41FE-8C7A-CAD2F6594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4774" y="1155833"/>
            <a:ext cx="4535487" cy="990600"/>
          </a:xfrm>
          <a:prstGeom prst="ellipse">
            <a:avLst/>
          </a:prstGeom>
          <a:solidFill>
            <a:srgbClr val="92D050"/>
          </a:solidFill>
          <a:ln w="9525">
            <a:solidFill>
              <a:srgbClr val="FFCC99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zh-CN" altLang="en-US" sz="400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作     业</a:t>
            </a:r>
          </a:p>
        </p:txBody>
      </p:sp>
    </p:spTree>
    <p:extLst>
      <p:ext uri="{BB962C8B-B14F-4D97-AF65-F5344CB8AC3E}">
        <p14:creationId xmlns:p14="http://schemas.microsoft.com/office/powerpoint/2010/main" val="334380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14:flythrough/>
      </p:transition>
    </mc:Choice>
    <mc:Fallback xmlns:p15="http://schemas.microsoft.com/office/powerpoint/2012/main" xmlns="">
      <p:transition spd="slow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0872EDF-8198-43CC-8148-02E1268FCF22}"/>
              </a:ext>
            </a:extLst>
          </p:cNvPr>
          <p:cNvSpPr/>
          <p:nvPr/>
        </p:nvSpPr>
        <p:spPr>
          <a:xfrm>
            <a:off x="254562" y="1288807"/>
            <a:ext cx="8184561" cy="1889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/>
                <a:ea typeface="楷体_GB2312"/>
              </a:rPr>
              <a:t>	</a:t>
            </a: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 </a:t>
            </a: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按触发方式（电平，脉冲，边沿）</a:t>
            </a:r>
          </a:p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</a:t>
            </a:r>
            <a:r>
              <a:rPr lang="en-US" altLang="zh-CN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 </a:t>
            </a: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按逻辑功能（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RS, JK, D, T</a:t>
            </a: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  <a:endParaRPr lang="en-US" altLang="zh-CN" sz="2800" b="1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zh-CN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3.</a:t>
            </a:r>
            <a:r>
              <a:rPr lang="zh-CN" altLang="en-US" sz="2800" b="1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按存储数据原理（静态触发器、动态触发器）</a:t>
            </a:r>
          </a:p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zh-CN" alt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/>
                <a:ea typeface="楷体_GB2312"/>
              </a:rPr>
              <a:t> </a:t>
            </a:r>
            <a:endParaRPr lang="zh-CN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5210EA7-10B9-48DB-85A3-C8A8621DC409}"/>
              </a:ext>
            </a:extLst>
          </p:cNvPr>
          <p:cNvSpPr/>
          <p:nvPr/>
        </p:nvSpPr>
        <p:spPr>
          <a:xfrm>
            <a:off x="605275" y="413032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三、分类</a:t>
            </a:r>
          </a:p>
        </p:txBody>
      </p:sp>
      <p:sp>
        <p:nvSpPr>
          <p:cNvPr id="4" name="对话气泡: 椭圆形 3">
            <a:extLst>
              <a:ext uri="{FF2B5EF4-FFF2-40B4-BE49-F238E27FC236}">
                <a16:creationId xmlns:a16="http://schemas.microsoft.com/office/drawing/2014/main" id="{7AA623A6-5588-45DF-BC26-5DC7BC11706B}"/>
              </a:ext>
            </a:extLst>
          </p:cNvPr>
          <p:cNvSpPr/>
          <p:nvPr/>
        </p:nvSpPr>
        <p:spPr>
          <a:xfrm>
            <a:off x="3329443" y="365143"/>
            <a:ext cx="1346250" cy="736697"/>
          </a:xfrm>
          <a:prstGeom prst="wedgeEllipseCallout">
            <a:avLst>
              <a:gd name="adj1" fmla="val -93867"/>
              <a:gd name="adj2" fmla="val 81185"/>
            </a:avLst>
          </a:prstGeom>
          <a:solidFill>
            <a:srgbClr val="3CE7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动作特点</a:t>
            </a:r>
          </a:p>
        </p:txBody>
      </p:sp>
      <p:sp>
        <p:nvSpPr>
          <p:cNvPr id="5" name="对话气泡: 椭圆形 4">
            <a:extLst>
              <a:ext uri="{FF2B5EF4-FFF2-40B4-BE49-F238E27FC236}">
                <a16:creationId xmlns:a16="http://schemas.microsoft.com/office/drawing/2014/main" id="{152162D0-7A34-429B-A1F3-783D2BC9FC9A}"/>
              </a:ext>
            </a:extLst>
          </p:cNvPr>
          <p:cNvSpPr/>
          <p:nvPr/>
        </p:nvSpPr>
        <p:spPr>
          <a:xfrm>
            <a:off x="5068072" y="583697"/>
            <a:ext cx="1346250" cy="736697"/>
          </a:xfrm>
          <a:prstGeom prst="wedgeEllipseCallout">
            <a:avLst>
              <a:gd name="adj1" fmla="val -226790"/>
              <a:gd name="adj2" fmla="val 127898"/>
            </a:avLst>
          </a:prstGeom>
          <a:solidFill>
            <a:srgbClr val="3CE7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功能描述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91B201A9-B2B8-407E-807B-0CAC257B46D4}"/>
              </a:ext>
            </a:extLst>
          </p:cNvPr>
          <p:cNvGrpSpPr/>
          <p:nvPr/>
        </p:nvGrpSpPr>
        <p:grpSpPr>
          <a:xfrm>
            <a:off x="3141607" y="4985992"/>
            <a:ext cx="2860786" cy="911955"/>
            <a:chOff x="1494702" y="2114049"/>
            <a:chExt cx="2860786" cy="911955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F1654C86-67D4-45E9-A218-04779D55E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4702" y="2239043"/>
              <a:ext cx="1430393" cy="749253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8A114AA-0015-40A5-909F-D19A4EA87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5095" y="2276751"/>
              <a:ext cx="1430393" cy="749253"/>
            </a:xfrm>
            <a:prstGeom prst="rect">
              <a:avLst/>
            </a:prstGeom>
          </p:spPr>
        </p:pic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A27302EA-FF56-4F50-AD16-3F084E5E298C}"/>
                </a:ext>
              </a:extLst>
            </p:cNvPr>
            <p:cNvGrpSpPr/>
            <p:nvPr/>
          </p:nvGrpSpPr>
          <p:grpSpPr>
            <a:xfrm>
              <a:off x="1507984" y="2114049"/>
              <a:ext cx="2828346" cy="537328"/>
              <a:chOff x="1300899" y="4572000"/>
              <a:chExt cx="2828346" cy="537328"/>
            </a:xfrm>
          </p:grpSpPr>
          <p:cxnSp>
            <p:nvCxnSpPr>
              <p:cNvPr id="10" name="直接连接符 9">
                <a:extLst>
                  <a:ext uri="{FF2B5EF4-FFF2-40B4-BE49-F238E27FC236}">
                    <a16:creationId xmlns:a16="http://schemas.microsoft.com/office/drawing/2014/main" id="{AA61EBE1-5915-43A8-8923-A66AE97C8EBD}"/>
                  </a:ext>
                </a:extLst>
              </p:cNvPr>
              <p:cNvCxnSpPr/>
              <p:nvPr/>
            </p:nvCxnSpPr>
            <p:spPr>
              <a:xfrm>
                <a:off x="1300899" y="4572000"/>
                <a:ext cx="0" cy="490193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>
                <a:extLst>
                  <a:ext uri="{FF2B5EF4-FFF2-40B4-BE49-F238E27FC236}">
                    <a16:creationId xmlns:a16="http://schemas.microsoft.com/office/drawing/2014/main" id="{298DCC74-7F43-4330-82AE-B8F200405B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00899" y="4581427"/>
                <a:ext cx="282834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>
                <a:extLst>
                  <a:ext uri="{FF2B5EF4-FFF2-40B4-BE49-F238E27FC236}">
                    <a16:creationId xmlns:a16="http://schemas.microsoft.com/office/drawing/2014/main" id="{24E3E971-2ACF-40A0-8C12-24899C4ADC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9245" y="4581427"/>
                <a:ext cx="0" cy="52790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id="{5CBCA280-BE8B-45F1-838D-D51B316E12E0}"/>
              </a:ext>
            </a:extLst>
          </p:cNvPr>
          <p:cNvSpPr/>
          <p:nvPr/>
        </p:nvSpPr>
        <p:spPr>
          <a:xfrm>
            <a:off x="605275" y="3531110"/>
            <a:ext cx="4493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四、门电路与触发器的关系</a:t>
            </a:r>
          </a:p>
        </p:txBody>
      </p:sp>
    </p:spTree>
    <p:extLst>
      <p:ext uri="{BB962C8B-B14F-4D97-AF65-F5344CB8AC3E}">
        <p14:creationId xmlns:p14="http://schemas.microsoft.com/office/powerpoint/2010/main" val="28972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:a16="http://schemas.microsoft.com/office/drawing/2014/main" id="{D5F3EF88-D31E-4C7A-97C6-32B68D48AAF0}"/>
              </a:ext>
            </a:extLst>
          </p:cNvPr>
          <p:cNvSpPr/>
          <p:nvPr/>
        </p:nvSpPr>
        <p:spPr>
          <a:xfrm>
            <a:off x="352259" y="243757"/>
            <a:ext cx="35598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5.2 SR</a:t>
            </a:r>
            <a:r>
              <a:rPr lang="zh-CN" altLang="en-US" sz="32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锁存器</a:t>
            </a:r>
          </a:p>
        </p:txBody>
      </p:sp>
      <p:sp>
        <p:nvSpPr>
          <p:cNvPr id="20" name="Text Box 14">
            <a:extLst>
              <a:ext uri="{FF2B5EF4-FFF2-40B4-BE49-F238E27FC236}">
                <a16:creationId xmlns:a16="http://schemas.microsoft.com/office/drawing/2014/main" id="{19142F06-D547-43C4-B916-43968537F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965527"/>
            <a:ext cx="86423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800" b="1" i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kumimoji="1"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SR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锁存器（又叫基本</a:t>
            </a:r>
            <a:r>
              <a:rPr kumimoji="1" lang="en-US" altLang="zh-CN" sz="28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RS</a:t>
            </a:r>
            <a:r>
              <a:rPr kumimoji="1"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触发器）是各种触发器构成的基本部件，也是最简单的一种触发器。</a:t>
            </a:r>
          </a:p>
        </p:txBody>
      </p:sp>
      <p:sp>
        <p:nvSpPr>
          <p:cNvPr id="28" name="Text Box 16">
            <a:extLst>
              <a:ext uri="{FF2B5EF4-FFF2-40B4-BE49-F238E27FC236}">
                <a16:creationId xmlns:a16="http://schemas.microsoft.com/office/drawing/2014/main" id="{2EBAD6D8-C207-4DB2-8778-FEF8DDFF6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259" y="2721679"/>
            <a:ext cx="523783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电路及图形符号</a:t>
            </a:r>
            <a:endParaRPr kumimoji="1" lang="zh-CN" altLang="en-US" sz="28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29" name="Text Box 3">
            <a:extLst>
              <a:ext uri="{FF2B5EF4-FFF2-40B4-BE49-F238E27FC236}">
                <a16:creationId xmlns:a16="http://schemas.microsoft.com/office/drawing/2014/main" id="{5026722C-EB68-4F31-B383-70E112075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259" y="2005283"/>
            <a:ext cx="4445984" cy="52322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algn="just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 kumimoji="1" sz="2000" b="1">
                <a:solidFill>
                  <a:schemeClr val="tx1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defTabSz="914400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一、电路结构和工作原理</a:t>
            </a:r>
          </a:p>
        </p:txBody>
      </p:sp>
      <p:pic>
        <p:nvPicPr>
          <p:cNvPr id="30" name="Picture 80" descr="5-2-1">
            <a:extLst>
              <a:ext uri="{FF2B5EF4-FFF2-40B4-BE49-F238E27FC236}">
                <a16:creationId xmlns:a16="http://schemas.microsoft.com/office/drawing/2014/main" id="{83795388-1371-4BBB-9753-969908E57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85" y="3476299"/>
            <a:ext cx="7704137" cy="294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AutoShape 5">
            <a:extLst>
              <a:ext uri="{FF2B5EF4-FFF2-40B4-BE49-F238E27FC236}">
                <a16:creationId xmlns:a16="http://schemas.microsoft.com/office/drawing/2014/main" id="{40FC76B2-6C28-4A33-940F-FCD665E9F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7985" y="4557386"/>
            <a:ext cx="792162" cy="144463"/>
          </a:xfrm>
          <a:prstGeom prst="rightArrow">
            <a:avLst>
              <a:gd name="adj1" fmla="val 50000"/>
              <a:gd name="adj2" fmla="val 137087"/>
            </a:avLst>
          </a:prstGeom>
          <a:solidFill>
            <a:srgbClr val="0000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32" name="AutoShape 6">
            <a:extLst>
              <a:ext uri="{FF2B5EF4-FFF2-40B4-BE49-F238E27FC236}">
                <a16:creationId xmlns:a16="http://schemas.microsoft.com/office/drawing/2014/main" id="{133D1412-79EC-4FF5-9853-A878BB521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0372" y="4557386"/>
            <a:ext cx="792163" cy="144463"/>
          </a:xfrm>
          <a:prstGeom prst="rightArrow">
            <a:avLst>
              <a:gd name="adj1" fmla="val 50000"/>
              <a:gd name="adj2" fmla="val 137088"/>
            </a:avLst>
          </a:prstGeom>
          <a:solidFill>
            <a:srgbClr val="0000C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楷体_GB2312" pitchFamily="49" charset="-122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54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utoUpdateAnimBg="0"/>
      <p:bldP spid="28" grpId="0"/>
      <p:bldP spid="29" grpId="0" animBg="1" autoUpdateAnimBg="0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16">
            <a:extLst>
              <a:ext uri="{FF2B5EF4-FFF2-40B4-BE49-F238E27FC236}">
                <a16:creationId xmlns:a16="http://schemas.microsoft.com/office/drawing/2014/main" id="{796CDD74-2AD2-4A0F-A35D-1BA6AAABB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661" y="298991"/>
            <a:ext cx="322992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CN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</a:t>
            </a:r>
            <a:r>
              <a:rPr kumimoji="1"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工作原理</a:t>
            </a:r>
            <a:endParaRPr kumimoji="1" lang="zh-CN" altLang="en-US" sz="28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graphicFrame>
        <p:nvGraphicFramePr>
          <p:cNvPr id="24" name="Object 2">
            <a:extLst>
              <a:ext uri="{FF2B5EF4-FFF2-40B4-BE49-F238E27FC236}">
                <a16:creationId xmlns:a16="http://schemas.microsoft.com/office/drawing/2014/main" id="{D76FAE7A-860C-4F36-AECD-ED8598FE09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3860642"/>
              </p:ext>
            </p:extLst>
          </p:nvPr>
        </p:nvGraphicFramePr>
        <p:xfrm>
          <a:off x="6011211" y="632290"/>
          <a:ext cx="2554287" cy="259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856" name="图片" r:id="rId4" imgW="1666800" imgH="1695600" progId="Word.Picture.8">
                  <p:embed/>
                </p:oleObj>
              </mc:Choice>
              <mc:Fallback>
                <p:oleObj name="图片" r:id="rId4" imgW="1666800" imgH="1695600" progId="Word.Picture.8">
                  <p:embed/>
                  <p:pic>
                    <p:nvPicPr>
                      <p:cNvPr id="400388" name="Object 2">
                        <a:extLst>
                          <a:ext uri="{FF2B5EF4-FFF2-40B4-BE49-F238E27FC236}">
                            <a16:creationId xmlns:a16="http://schemas.microsoft.com/office/drawing/2014/main" id="{3C1DDF7A-2338-4937-9099-22FF8A9BC5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211" y="632290"/>
                        <a:ext cx="2554287" cy="2593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8">
            <a:extLst>
              <a:ext uri="{FF2B5EF4-FFF2-40B4-BE49-F238E27FC236}">
                <a16:creationId xmlns:a16="http://schemas.microsoft.com/office/drawing/2014/main" id="{805515ED-A680-470E-9DC5-8BEA30A13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661" y="975619"/>
            <a:ext cx="4284662" cy="953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0000CC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现态：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en-US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信号作用前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端的</a:t>
            </a:r>
          </a:p>
          <a:p>
            <a:pPr defTabSz="91440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        状态，现态用</a:t>
            </a:r>
            <a:r>
              <a:rPr lang="en-US" altLang="zh-CN" sz="2400" b="1" i="1" dirty="0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 </a:t>
            </a:r>
            <a:r>
              <a:rPr lang="en-US" altLang="zh-CN" sz="2400" b="1" i="1" baseline="30000" dirty="0">
                <a:solidFill>
                  <a:srgbClr val="0000CC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n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表示。</a:t>
            </a:r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1A7412D0-08CA-4B40-85C7-A75E33B96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661" y="2198387"/>
            <a:ext cx="4572000" cy="953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562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66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次态：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lang="zh-CN" altLang="en-US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信号作用后</a:t>
            </a:r>
            <a:r>
              <a:rPr lang="en-US" altLang="zh-CN" sz="2400" b="1" i="1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端的</a:t>
            </a:r>
          </a:p>
          <a:p>
            <a:pPr defTabSz="914400" eaLnBrk="1" fontAlgn="base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        状态，次态用</a:t>
            </a:r>
            <a:r>
              <a:rPr lang="en-US" altLang="zh-CN" sz="2400" b="1" dirty="0">
                <a:solidFill>
                  <a:srgbClr val="FF0066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 </a:t>
            </a:r>
            <a:r>
              <a:rPr lang="en-US" altLang="zh-CN" sz="2400" b="1" baseline="30000" dirty="0">
                <a:solidFill>
                  <a:srgbClr val="FF0066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n+1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表示。</a:t>
            </a:r>
          </a:p>
        </p:txBody>
      </p:sp>
      <p:sp>
        <p:nvSpPr>
          <p:cNvPr id="27" name="Rectangle 11">
            <a:extLst>
              <a:ext uri="{FF2B5EF4-FFF2-40B4-BE49-F238E27FC236}">
                <a16:creationId xmlns:a16="http://schemas.microsoft.com/office/drawing/2014/main" id="{8E18FDF9-6816-4F00-A1BD-F476E6C6D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62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9" name="Text Box 144">
            <a:extLst>
              <a:ext uri="{FF2B5EF4-FFF2-40B4-BE49-F238E27FC236}">
                <a16:creationId xmlns:a16="http://schemas.microsoft.com/office/drawing/2014/main" id="{84F5FC24-02B7-4DBC-8912-9C3256372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849" y="3196796"/>
            <a:ext cx="2663941" cy="46166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a .  </a:t>
            </a: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0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，</a:t>
            </a: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S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50" name="Rectangle 148">
            <a:extLst>
              <a:ext uri="{FF2B5EF4-FFF2-40B4-BE49-F238E27FC236}">
                <a16:creationId xmlns:a16="http://schemas.microsoft.com/office/drawing/2014/main" id="{FF6C2467-447F-4E1D-BEBA-D2322B983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9980" y="4377053"/>
            <a:ext cx="1295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Q</a:t>
            </a: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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51" name="Rectangle 149">
            <a:extLst>
              <a:ext uri="{FF2B5EF4-FFF2-40B4-BE49-F238E27FC236}">
                <a16:creationId xmlns:a16="http://schemas.microsoft.com/office/drawing/2014/main" id="{379F272F-0535-4C72-9F8B-09869ED6F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379" y="4377053"/>
            <a:ext cx="11525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S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52" name="AutoShape 150">
            <a:extLst>
              <a:ext uri="{FF2B5EF4-FFF2-40B4-BE49-F238E27FC236}">
                <a16:creationId xmlns:a16="http://schemas.microsoft.com/office/drawing/2014/main" id="{A01353E8-F503-4135-9A2A-70A2D9598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6121" y="4515377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0000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7" name="AutoShape 155">
            <a:extLst>
              <a:ext uri="{FF2B5EF4-FFF2-40B4-BE49-F238E27FC236}">
                <a16:creationId xmlns:a16="http://schemas.microsoft.com/office/drawing/2014/main" id="{1FC21AA2-3225-4953-9132-3447A78B2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493" y="4038106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0000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8" name="Rectangle 156">
            <a:extLst>
              <a:ext uri="{FF2B5EF4-FFF2-40B4-BE49-F238E27FC236}">
                <a16:creationId xmlns:a16="http://schemas.microsoft.com/office/drawing/2014/main" id="{B52FE8B7-CE7C-40EF-8FC2-D28843C0C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1353" y="3842685"/>
            <a:ext cx="12239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Q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59" name="Text Box 187">
            <a:extLst>
              <a:ext uri="{FF2B5EF4-FFF2-40B4-BE49-F238E27FC236}">
                <a16:creationId xmlns:a16="http://schemas.microsoft.com/office/drawing/2014/main" id="{B5376157-EE03-423C-856E-480766A80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3453" y="562655"/>
            <a:ext cx="3603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60" name="Text Box 188">
            <a:extLst>
              <a:ext uri="{FF2B5EF4-FFF2-40B4-BE49-F238E27FC236}">
                <a16:creationId xmlns:a16="http://schemas.microsoft.com/office/drawing/2014/main" id="{FC4E1471-B914-4DC0-90B9-452BE36C9D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4060" y="2619720"/>
            <a:ext cx="3603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61" name="Text Box 189">
            <a:extLst>
              <a:ext uri="{FF2B5EF4-FFF2-40B4-BE49-F238E27FC236}">
                <a16:creationId xmlns:a16="http://schemas.microsoft.com/office/drawing/2014/main" id="{0A86424E-4599-4C5A-83A5-EB7AAD645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3026" y="2444383"/>
            <a:ext cx="3603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62" name="Text Box 190">
            <a:extLst>
              <a:ext uri="{FF2B5EF4-FFF2-40B4-BE49-F238E27FC236}">
                <a16:creationId xmlns:a16="http://schemas.microsoft.com/office/drawing/2014/main" id="{FE978A02-5C01-4891-BBB0-474D70FD1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3027" y="785609"/>
            <a:ext cx="3603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63" name="Rectangle 151">
            <a:extLst>
              <a:ext uri="{FF2B5EF4-FFF2-40B4-BE49-F238E27FC236}">
                <a16:creationId xmlns:a16="http://schemas.microsoft.com/office/drawing/2014/main" id="{E23855BB-8EB4-4E9D-8063-660D421F7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7379" y="3842387"/>
            <a:ext cx="99804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r>
              <a:rPr kumimoji="0" lang="en-US" altLang="zh-CN" sz="2400" b="1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64" name="AutoShape 180">
            <a:extLst>
              <a:ext uri="{FF2B5EF4-FFF2-40B4-BE49-F238E27FC236}">
                <a16:creationId xmlns:a16="http://schemas.microsoft.com/office/drawing/2014/main" id="{0317E7C1-F875-4450-9A71-97479B146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376" y="4200918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00B05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32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5" name="Rectangle 181">
            <a:extLst>
              <a:ext uri="{FF2B5EF4-FFF2-40B4-BE49-F238E27FC236}">
                <a16:creationId xmlns:a16="http://schemas.microsoft.com/office/drawing/2014/main" id="{3FCDE02B-AE30-4DD5-834C-DF7951D52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3087" y="4019190"/>
            <a:ext cx="2447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00B05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锁存器的</a:t>
            </a:r>
            <a:r>
              <a:rPr lang="en-US" altLang="zh-CN" sz="2800" b="1" dirty="0">
                <a:solidFill>
                  <a:srgbClr val="00B05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dirty="0">
                <a:solidFill>
                  <a:srgbClr val="00B05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态</a:t>
            </a:r>
          </a:p>
        </p:txBody>
      </p:sp>
      <p:sp>
        <p:nvSpPr>
          <p:cNvPr id="66" name="Text Box 144">
            <a:extLst>
              <a:ext uri="{FF2B5EF4-FFF2-40B4-BE49-F238E27FC236}">
                <a16:creationId xmlns:a16="http://schemas.microsoft.com/office/drawing/2014/main" id="{CA855905-1C6E-45F1-BB20-AF36A5FE9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661" y="4911421"/>
            <a:ext cx="2663941" cy="46166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b .  </a:t>
            </a: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，</a:t>
            </a: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S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67" name="Rectangle 158">
            <a:extLst>
              <a:ext uri="{FF2B5EF4-FFF2-40B4-BE49-F238E27FC236}">
                <a16:creationId xmlns:a16="http://schemas.microsoft.com/office/drawing/2014/main" id="{3D68F071-5CFF-40CD-96BA-60711792D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9152" y="5577833"/>
            <a:ext cx="11509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Q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68" name="Rectangle 159">
            <a:extLst>
              <a:ext uri="{FF2B5EF4-FFF2-40B4-BE49-F238E27FC236}">
                <a16:creationId xmlns:a16="http://schemas.microsoft.com/office/drawing/2014/main" id="{6A5E78F8-E148-42F5-A522-F1CDDB2B5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082" y="5568836"/>
            <a:ext cx="13684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69" name="AutoShape 160">
            <a:extLst>
              <a:ext uri="{FF2B5EF4-FFF2-40B4-BE49-F238E27FC236}">
                <a16:creationId xmlns:a16="http://schemas.microsoft.com/office/drawing/2014/main" id="{10E6FBE1-9E4A-4756-B703-D6842ACA8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5548" y="5697538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0000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4" name="AutoShape 165">
            <a:extLst>
              <a:ext uri="{FF2B5EF4-FFF2-40B4-BE49-F238E27FC236}">
                <a16:creationId xmlns:a16="http://schemas.microsoft.com/office/drawing/2014/main" id="{83427472-AB81-4068-937E-AF36A38A2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3653" y="5943400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00206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5" name="Rectangle 166">
            <a:extLst>
              <a:ext uri="{FF2B5EF4-FFF2-40B4-BE49-F238E27FC236}">
                <a16:creationId xmlns:a16="http://schemas.microsoft.com/office/drawing/2014/main" id="{314EE8AD-AD91-4827-8660-78CE51D91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0551" y="6091678"/>
            <a:ext cx="14398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Q </a:t>
            </a: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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 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76" name="AutoShape 182">
            <a:extLst>
              <a:ext uri="{FF2B5EF4-FFF2-40B4-BE49-F238E27FC236}">
                <a16:creationId xmlns:a16="http://schemas.microsoft.com/office/drawing/2014/main" id="{8D08C3FD-AC06-4212-88C0-57BD7D2FB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0578" y="6222754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0000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8" name="Rectangle 184">
            <a:extLst>
              <a:ext uri="{FF2B5EF4-FFF2-40B4-BE49-F238E27FC236}">
                <a16:creationId xmlns:a16="http://schemas.microsoft.com/office/drawing/2014/main" id="{F4DE5FCB-D322-4822-9EE0-76BF0F3CA9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8127" y="5833680"/>
            <a:ext cx="27352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锁存器的</a:t>
            </a:r>
            <a:r>
              <a:rPr lang="en-US" altLang="zh-C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lang="zh-CN" altLang="en-US" sz="28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态</a:t>
            </a:r>
          </a:p>
        </p:txBody>
      </p:sp>
      <p:sp>
        <p:nvSpPr>
          <p:cNvPr id="79" name="Rectangle 162">
            <a:extLst>
              <a:ext uri="{FF2B5EF4-FFF2-40B4-BE49-F238E27FC236}">
                <a16:creationId xmlns:a16="http://schemas.microsoft.com/office/drawing/2014/main" id="{01268D13-2B81-47F3-B36C-83181EC55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759" y="6051350"/>
            <a:ext cx="96555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S</a:t>
            </a:r>
            <a:r>
              <a:rPr kumimoji="0" lang="en-US" altLang="zh-CN" sz="2400" b="1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80" name="AutoShape 185">
            <a:extLst>
              <a:ext uri="{FF2B5EF4-FFF2-40B4-BE49-F238E27FC236}">
                <a16:creationId xmlns:a16="http://schemas.microsoft.com/office/drawing/2014/main" id="{7F9D541E-EF43-4E10-ABBD-CB3F90F0B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5420" y="3280075"/>
            <a:ext cx="2960482" cy="504825"/>
          </a:xfrm>
          <a:prstGeom prst="wedgeRoundRectCallout">
            <a:avLst>
              <a:gd name="adj1" fmla="val -88304"/>
              <a:gd name="adj2" fmla="val 12730"/>
              <a:gd name="adj3" fmla="val 16667"/>
            </a:avLst>
          </a:prstGeom>
          <a:solidFill>
            <a:srgbClr val="00B0F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置位端或置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输入端</a:t>
            </a:r>
          </a:p>
        </p:txBody>
      </p:sp>
      <p:sp>
        <p:nvSpPr>
          <p:cNvPr id="81" name="AutoShape 185">
            <a:extLst>
              <a:ext uri="{FF2B5EF4-FFF2-40B4-BE49-F238E27FC236}">
                <a16:creationId xmlns:a16="http://schemas.microsoft.com/office/drawing/2014/main" id="{98FADA21-670F-4383-989A-7E395A5A2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5420" y="5073008"/>
            <a:ext cx="2960482" cy="504825"/>
          </a:xfrm>
          <a:prstGeom prst="wedgeRoundRectCallout">
            <a:avLst>
              <a:gd name="adj1" fmla="val -120187"/>
              <a:gd name="adj2" fmla="val -2851"/>
              <a:gd name="adj3" fmla="val 16667"/>
            </a:avLst>
          </a:prstGeom>
          <a:solidFill>
            <a:srgbClr val="00B0F0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kern="0" dirty="0">
                <a:latin typeface="华文楷体" panose="02010600040101010101" pitchFamily="2" charset="-122"/>
                <a:ea typeface="华文楷体" panose="02010600040101010101" pitchFamily="2" charset="-122"/>
              </a:rPr>
              <a:t>复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位端或置</a:t>
            </a:r>
            <a:r>
              <a:rPr lang="en-US" altLang="zh-CN" sz="2400" b="1" kern="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输入端</a:t>
            </a:r>
          </a:p>
        </p:txBody>
      </p:sp>
      <p:sp>
        <p:nvSpPr>
          <p:cNvPr id="82" name="Text Box 187">
            <a:extLst>
              <a:ext uri="{FF2B5EF4-FFF2-40B4-BE49-F238E27FC236}">
                <a16:creationId xmlns:a16="http://schemas.microsoft.com/office/drawing/2014/main" id="{8A1D0807-704A-49A4-897D-F6DABD7FD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1827" y="574505"/>
            <a:ext cx="3603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83" name="Text Box 188">
            <a:extLst>
              <a:ext uri="{FF2B5EF4-FFF2-40B4-BE49-F238E27FC236}">
                <a16:creationId xmlns:a16="http://schemas.microsoft.com/office/drawing/2014/main" id="{996D65D5-D8EA-493A-BE8F-74CC725D1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130" y="2625532"/>
            <a:ext cx="3603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42310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9" grpId="0" animBg="1"/>
      <p:bldP spid="50" grpId="0"/>
      <p:bldP spid="51" grpId="0"/>
      <p:bldP spid="58" grpId="0"/>
      <p:bldP spid="59" grpId="0"/>
      <p:bldP spid="59" grpId="1"/>
      <p:bldP spid="60" grpId="0"/>
      <p:bldP spid="60" grpId="1"/>
      <p:bldP spid="61" grpId="0"/>
      <p:bldP spid="61" grpId="1"/>
      <p:bldP spid="62" grpId="0"/>
      <p:bldP spid="62" grpId="1"/>
      <p:bldP spid="63" grpId="0"/>
      <p:bldP spid="65" grpId="0"/>
      <p:bldP spid="66" grpId="0" animBg="1"/>
      <p:bldP spid="67" grpId="0"/>
      <p:bldP spid="68" grpId="0"/>
      <p:bldP spid="75" grpId="0"/>
      <p:bldP spid="78" grpId="0"/>
      <p:bldP spid="79" grpId="0"/>
      <p:bldP spid="80" grpId="0" animBg="1"/>
      <p:bldP spid="81" grpId="0" animBg="1"/>
      <p:bldP spid="82" grpId="0"/>
      <p:bldP spid="8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144">
            <a:extLst>
              <a:ext uri="{FF2B5EF4-FFF2-40B4-BE49-F238E27FC236}">
                <a16:creationId xmlns:a16="http://schemas.microsoft.com/office/drawing/2014/main" id="{9D1B0288-D6F3-4B7E-B55F-6F96C09CB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075" y="414836"/>
            <a:ext cx="2663941" cy="46166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c .  </a:t>
            </a: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0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，</a:t>
            </a: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S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FAD04CB4-3B46-4ABA-B329-7AD994258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5923" y="1637855"/>
            <a:ext cx="18002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Q*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27" name="AutoShape 6">
            <a:extLst>
              <a:ext uri="{FF2B5EF4-FFF2-40B4-BE49-F238E27FC236}">
                <a16:creationId xmlns:a16="http://schemas.microsoft.com/office/drawing/2014/main" id="{240189E4-6093-41A7-9E2A-E132C085D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364" y="1713377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0000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32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2" name="AutoShape 11">
            <a:extLst>
              <a:ext uri="{FF2B5EF4-FFF2-40B4-BE49-F238E27FC236}">
                <a16:creationId xmlns:a16="http://schemas.microsoft.com/office/drawing/2014/main" id="{3A207F07-F79B-47DE-9612-7F9F2B463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365" y="1174749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0000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32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3" name="Rectangle 12">
            <a:extLst>
              <a:ext uri="{FF2B5EF4-FFF2-40B4-BE49-F238E27FC236}">
                <a16:creationId xmlns:a16="http://schemas.microsoft.com/office/drawing/2014/main" id="{D4C3F656-395C-48BF-BE3B-2BECBC2BE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3202" y="1061593"/>
            <a:ext cx="15113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Q *</a:t>
            </a: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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 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34" name="Rectangle 14">
            <a:extLst>
              <a:ext uri="{FF2B5EF4-FFF2-40B4-BE49-F238E27FC236}">
                <a16:creationId xmlns:a16="http://schemas.microsoft.com/office/drawing/2014/main" id="{D8571F62-DAD7-4EE3-84C9-A8B4CCAC0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44" y="1095672"/>
            <a:ext cx="16192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若</a:t>
            </a: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Q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48" name="Rectangle 31">
            <a:extLst>
              <a:ext uri="{FF2B5EF4-FFF2-40B4-BE49-F238E27FC236}">
                <a16:creationId xmlns:a16="http://schemas.microsoft.com/office/drawing/2014/main" id="{4CE193F8-E368-47AD-9F47-90595704A9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71" y="2288134"/>
            <a:ext cx="16192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若</a:t>
            </a: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Q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51" name="Rectangle 34">
            <a:extLst>
              <a:ext uri="{FF2B5EF4-FFF2-40B4-BE49-F238E27FC236}">
                <a16:creationId xmlns:a16="http://schemas.microsoft.com/office/drawing/2014/main" id="{0B7A129B-98D1-4B05-8199-B3D88EF8C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71" y="3283494"/>
            <a:ext cx="261333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Q*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Q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  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保持原态</a:t>
            </a:r>
          </a:p>
        </p:txBody>
      </p:sp>
      <p:sp>
        <p:nvSpPr>
          <p:cNvPr id="56" name="Rectangle 8">
            <a:extLst>
              <a:ext uri="{FF2B5EF4-FFF2-40B4-BE49-F238E27FC236}">
                <a16:creationId xmlns:a16="http://schemas.microsoft.com/office/drawing/2014/main" id="{DC568A43-818E-4D80-B4E4-37B31A7E1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0806" y="1061593"/>
            <a:ext cx="96532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S</a:t>
            </a:r>
            <a:r>
              <a:rPr kumimoji="0" lang="en-US" altLang="zh-CN" sz="2400" b="1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graphicFrame>
        <p:nvGraphicFramePr>
          <p:cNvPr id="58" name="Object 2">
            <a:extLst>
              <a:ext uri="{FF2B5EF4-FFF2-40B4-BE49-F238E27FC236}">
                <a16:creationId xmlns:a16="http://schemas.microsoft.com/office/drawing/2014/main" id="{E1133ABE-7F52-42AE-9774-BC138E3134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3292397"/>
              </p:ext>
            </p:extLst>
          </p:nvPr>
        </p:nvGraphicFramePr>
        <p:xfrm>
          <a:off x="6011211" y="661786"/>
          <a:ext cx="2554287" cy="259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70" name="图片" r:id="rId3" imgW="1666800" imgH="1695600" progId="Word.Picture.8">
                  <p:embed/>
                </p:oleObj>
              </mc:Choice>
              <mc:Fallback>
                <p:oleObj name="图片" r:id="rId3" imgW="1666800" imgH="1695600" progId="Word.Picture.8">
                  <p:embed/>
                  <p:pic>
                    <p:nvPicPr>
                      <p:cNvPr id="24" name="Object 2">
                        <a:extLst>
                          <a:ext uri="{FF2B5EF4-FFF2-40B4-BE49-F238E27FC236}">
                            <a16:creationId xmlns:a16="http://schemas.microsoft.com/office/drawing/2014/main" id="{D76FAE7A-860C-4F36-AECD-ED8598FE09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211" y="661786"/>
                        <a:ext cx="2554287" cy="2593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Text Box 187">
            <a:extLst>
              <a:ext uri="{FF2B5EF4-FFF2-40B4-BE49-F238E27FC236}">
                <a16:creationId xmlns:a16="http://schemas.microsoft.com/office/drawing/2014/main" id="{DAFC6D4E-9E89-4DE7-BA98-4A73D37CA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3453" y="592151"/>
            <a:ext cx="3603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60" name="Text Box 188">
            <a:extLst>
              <a:ext uri="{FF2B5EF4-FFF2-40B4-BE49-F238E27FC236}">
                <a16:creationId xmlns:a16="http://schemas.microsoft.com/office/drawing/2014/main" id="{C61D38CF-446E-4E64-AD14-A981B079A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3454" y="2683569"/>
            <a:ext cx="3603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61" name="Text Box 189">
            <a:extLst>
              <a:ext uri="{FF2B5EF4-FFF2-40B4-BE49-F238E27FC236}">
                <a16:creationId xmlns:a16="http://schemas.microsoft.com/office/drawing/2014/main" id="{D5053481-A76A-4330-8E2B-A84AE07AB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5135" y="790559"/>
            <a:ext cx="3603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64" name="Rectangle 8">
            <a:extLst>
              <a:ext uri="{FF2B5EF4-FFF2-40B4-BE49-F238E27FC236}">
                <a16:creationId xmlns:a16="http://schemas.microsoft.com/office/drawing/2014/main" id="{92E52958-A328-403A-83AB-0AECF7F57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6646" y="2235715"/>
            <a:ext cx="99899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r>
              <a:rPr kumimoji="0" lang="en-US" altLang="zh-CN" sz="2400" b="1" i="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65" name="AutoShape 29">
            <a:extLst>
              <a:ext uri="{FF2B5EF4-FFF2-40B4-BE49-F238E27FC236}">
                <a16:creationId xmlns:a16="http://schemas.microsoft.com/office/drawing/2014/main" id="{4A295EAE-914C-4C5A-9AA5-EC845EB18C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2363" y="2378339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0000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32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6" name="Rectangle 27">
            <a:extLst>
              <a:ext uri="{FF2B5EF4-FFF2-40B4-BE49-F238E27FC236}">
                <a16:creationId xmlns:a16="http://schemas.microsoft.com/office/drawing/2014/main" id="{73548315-5B1D-4CC4-9FAE-25F1AB546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2259" y="2288133"/>
            <a:ext cx="10438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Q*</a:t>
            </a:r>
            <a:r>
              <a:rPr kumimoji="0" lang="en-US" altLang="zh-CN" sz="2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</a:t>
            </a:r>
            <a:r>
              <a:rPr kumimoji="0" lang="en-US" altLang="zh-CN" sz="2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 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=0</a:t>
            </a:r>
          </a:p>
        </p:txBody>
      </p:sp>
      <p:sp>
        <p:nvSpPr>
          <p:cNvPr id="67" name="AutoShape 32">
            <a:extLst>
              <a:ext uri="{FF2B5EF4-FFF2-40B4-BE49-F238E27FC236}">
                <a16:creationId xmlns:a16="http://schemas.microsoft.com/office/drawing/2014/main" id="{00B7E627-D83C-4BBF-A022-DBA70EF27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7052" y="2935351"/>
            <a:ext cx="574675" cy="215900"/>
          </a:xfrm>
          <a:prstGeom prst="rightArrow">
            <a:avLst>
              <a:gd name="adj1" fmla="val 50000"/>
              <a:gd name="adj2" fmla="val 66544"/>
            </a:avLst>
          </a:prstGeom>
          <a:solidFill>
            <a:srgbClr val="0000CC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32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8" name="Rectangle 23">
            <a:extLst>
              <a:ext uri="{FF2B5EF4-FFF2-40B4-BE49-F238E27FC236}">
                <a16:creationId xmlns:a16="http://schemas.microsoft.com/office/drawing/2014/main" id="{335DC426-51B1-4D65-95E4-9BF312D3D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424" y="2844362"/>
            <a:ext cx="15113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Q*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70" name="Rectangle 9">
            <a:extLst>
              <a:ext uri="{FF2B5EF4-FFF2-40B4-BE49-F238E27FC236}">
                <a16:creationId xmlns:a16="http://schemas.microsoft.com/office/drawing/2014/main" id="{796085F3-D225-47C5-8836-F2BFC734F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075" y="5089664"/>
            <a:ext cx="799642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/>
            <a:r>
              <a:rPr kumimoji="0" lang="en-US" altLang="zh-CN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kumimoji="0"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 </a:t>
            </a:r>
            <a:r>
              <a:rPr kumimoji="0"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 </a:t>
            </a:r>
            <a:r>
              <a:rPr kumimoji="0"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= 0</a:t>
            </a:r>
            <a:r>
              <a:rPr kumimoji="0"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，为禁态，也称为不定态，即</a:t>
            </a:r>
            <a:r>
              <a:rPr kumimoji="0" lang="en-US" altLang="zh-CN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kumimoji="0" lang="en-US" altLang="zh-CN" sz="2400" b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kumimoji="0" lang="en-US" altLang="zh-CN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2400" b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同时去掉高电平加低电平，输出状态不定，故输入端应该遵循</a:t>
            </a:r>
            <a:r>
              <a:rPr kumimoji="0" lang="en-US" altLang="zh-CN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R</a:t>
            </a:r>
            <a:r>
              <a:rPr kumimoji="0" lang="en-US" altLang="zh-CN" sz="2400" b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en-US" altLang="zh-CN" sz="2400" b="1" i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2400" b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＝</a:t>
            </a:r>
            <a:r>
              <a:rPr kumimoji="0"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0</a:t>
            </a:r>
            <a:endParaRPr kumimoji="0" lang="en-US" altLang="zh-CN" sz="2400" b="1" baseline="-25000" dirty="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1" name="Text Box 144">
            <a:extLst>
              <a:ext uri="{FF2B5EF4-FFF2-40B4-BE49-F238E27FC236}">
                <a16:creationId xmlns:a16="http://schemas.microsoft.com/office/drawing/2014/main" id="{26497F2B-2760-4587-9ED3-AAFD2CCC2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363" y="4342401"/>
            <a:ext cx="2663941" cy="46166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d .  </a:t>
            </a: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R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，</a:t>
            </a:r>
            <a:r>
              <a:rPr lang="en-US" altLang="zh-CN" sz="2400" b="1" i="1" dirty="0">
                <a:latin typeface="Times New Roman" panose="02020603050405020304" pitchFamily="18" charset="0"/>
                <a:ea typeface="楷体_GB2312" pitchFamily="49" charset="-122"/>
              </a:rPr>
              <a:t>S</a:t>
            </a:r>
            <a:r>
              <a:rPr lang="en-US" altLang="zh-CN" sz="2400" b="1" baseline="-25000" dirty="0">
                <a:latin typeface="Times New Roman" panose="02020603050405020304" pitchFamily="18" charset="0"/>
                <a:ea typeface="楷体_GB2312" pitchFamily="49" charset="-122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ea typeface="楷体_GB2312" pitchFamily="49" charset="-122"/>
              </a:rPr>
              <a:t>＝</a:t>
            </a:r>
            <a:r>
              <a:rPr lang="en-US" altLang="zh-CN" sz="2400" b="1" dirty="0"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72" name="Text Box 190">
            <a:extLst>
              <a:ext uri="{FF2B5EF4-FFF2-40B4-BE49-F238E27FC236}">
                <a16:creationId xmlns:a16="http://schemas.microsoft.com/office/drawing/2014/main" id="{84035D76-B6E6-470A-816F-D334E88BD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2834" y="790559"/>
            <a:ext cx="3603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0</a:t>
            </a:r>
          </a:p>
        </p:txBody>
      </p:sp>
      <p:sp>
        <p:nvSpPr>
          <p:cNvPr id="74" name="Text Box 187">
            <a:extLst>
              <a:ext uri="{FF2B5EF4-FFF2-40B4-BE49-F238E27FC236}">
                <a16:creationId xmlns:a16="http://schemas.microsoft.com/office/drawing/2014/main" id="{C54A7702-8642-4DB8-B08B-C43FBCEC6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5754" y="601983"/>
            <a:ext cx="3603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75" name="Text Box 187">
            <a:extLst>
              <a:ext uri="{FF2B5EF4-FFF2-40B4-BE49-F238E27FC236}">
                <a16:creationId xmlns:a16="http://schemas.microsoft.com/office/drawing/2014/main" id="{BA63DB30-04E5-4F51-A98E-BB708BD39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440" y="2697380"/>
            <a:ext cx="3603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</a:p>
        </p:txBody>
      </p:sp>
      <p:sp>
        <p:nvSpPr>
          <p:cNvPr id="77" name="Rectangle 27">
            <a:extLst>
              <a:ext uri="{FF2B5EF4-FFF2-40B4-BE49-F238E27FC236}">
                <a16:creationId xmlns:a16="http://schemas.microsoft.com/office/drawing/2014/main" id="{2D170AD2-99C3-4A7A-A505-4101E0EC09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5637" y="2262027"/>
            <a:ext cx="10438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Q*</a:t>
            </a:r>
            <a:r>
              <a:rPr kumimoji="0" lang="en-US" altLang="zh-CN" sz="2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sym typeface="Symbol" panose="05050102010706020507" pitchFamily="18" charset="2"/>
              </a:rPr>
              <a:t></a:t>
            </a:r>
            <a:r>
              <a:rPr kumimoji="0" lang="en-US" altLang="zh-CN" sz="24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 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</a:rPr>
              <a:t>=0</a:t>
            </a:r>
          </a:p>
        </p:txBody>
      </p:sp>
    </p:spTree>
    <p:extLst>
      <p:ext uri="{BB962C8B-B14F-4D97-AF65-F5344CB8AC3E}">
        <p14:creationId xmlns:p14="http://schemas.microsoft.com/office/powerpoint/2010/main" val="205789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3" grpId="0"/>
      <p:bldP spid="34" grpId="0"/>
      <p:bldP spid="48" grpId="0"/>
      <p:bldP spid="51" grpId="0"/>
      <p:bldP spid="56" grpId="0"/>
      <p:bldP spid="59" grpId="0"/>
      <p:bldP spid="60" grpId="0"/>
      <p:bldP spid="61" grpId="0"/>
      <p:bldP spid="61" grpId="1"/>
      <p:bldP spid="64" grpId="0"/>
      <p:bldP spid="66" grpId="0"/>
      <p:bldP spid="68" grpId="0"/>
      <p:bldP spid="70" grpId="0"/>
      <p:bldP spid="71" grpId="0" animBg="1"/>
      <p:bldP spid="72" grpId="0"/>
      <p:bldP spid="72" grpId="1"/>
      <p:bldP spid="72" grpId="2"/>
      <p:bldP spid="74" grpId="0"/>
      <p:bldP spid="75" grpId="0"/>
      <p:bldP spid="7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2.0.50727.5485"/>
  <p:tag name="AS_OS" val="Microsoft Windows NT 6.1.7601 Service Pack 1"/>
  <p:tag name="AS_RELEASE_DATE" val="2018.04.09"/>
  <p:tag name="AS_TITLE" val="Aspose.Slides for .NET 2.0"/>
  <p:tag name="AS_VERSION" val="18.4"/>
  <p:tag name="ISPRING_RESOURCE_PATHS_HASH_PRESENTER" val="b1d45be715c9dcad1d95e3a119a4cfbcef66df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4184</TotalTime>
  <Words>3240</Words>
  <Application>Microsoft Office PowerPoint</Application>
  <PresentationFormat>全屏显示(4:3)</PresentationFormat>
  <Paragraphs>792</Paragraphs>
  <Slides>54</Slides>
  <Notes>21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7</vt:i4>
      </vt:variant>
      <vt:variant>
        <vt:lpstr>幻灯片标题</vt:lpstr>
      </vt:variant>
      <vt:variant>
        <vt:i4>54</vt:i4>
      </vt:variant>
    </vt:vector>
  </HeadingPairs>
  <TitlesOfParts>
    <vt:vector size="76" baseType="lpstr">
      <vt:lpstr>等线</vt:lpstr>
      <vt:lpstr>等线 Light</vt:lpstr>
      <vt:lpstr>华文行楷</vt:lpstr>
      <vt:lpstr>华文楷体</vt:lpstr>
      <vt:lpstr>楷体_GB2312</vt:lpstr>
      <vt:lpstr>隶书</vt:lpstr>
      <vt:lpstr>微软雅黑</vt:lpstr>
      <vt:lpstr>Arial</vt:lpstr>
      <vt:lpstr>Calibri</vt:lpstr>
      <vt:lpstr>Calibri Light</vt:lpstr>
      <vt:lpstr>Comic Sans MS</vt:lpstr>
      <vt:lpstr>Times New Roman</vt:lpstr>
      <vt:lpstr>Wingdings</vt:lpstr>
      <vt:lpstr>Office 主题​​</vt:lpstr>
      <vt:lpstr>自定义设计方案</vt:lpstr>
      <vt:lpstr>图片</vt:lpstr>
      <vt:lpstr>公式</vt:lpstr>
      <vt:lpstr>Visio</vt:lpstr>
      <vt:lpstr>Picture</vt:lpstr>
      <vt:lpstr>位图图像</vt:lpstr>
      <vt:lpstr>Image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风云办公</Manager>
  <Company>上海剑姬网络科技有限公司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风云办公PPT模板</dc:title>
  <dc:creator>风云办公</dc:creator>
  <cp:keywords>风云办公</cp:keywords>
  <dc:description>风云办公 http://www.ppt118.com</dc:description>
  <cp:lastModifiedBy>liyitongfly@163.com</cp:lastModifiedBy>
  <cp:revision>335</cp:revision>
  <dcterms:created xsi:type="dcterms:W3CDTF">2018-01-10T07:20:06Z</dcterms:created>
  <dcterms:modified xsi:type="dcterms:W3CDTF">2019-11-16T07:07:42Z</dcterms:modified>
</cp:coreProperties>
</file>