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7" r:id="rId2"/>
    <p:sldId id="336" r:id="rId3"/>
    <p:sldId id="338" r:id="rId4"/>
    <p:sldId id="339" r:id="rId5"/>
    <p:sldId id="340" r:id="rId6"/>
    <p:sldId id="341" r:id="rId7"/>
    <p:sldId id="342" r:id="rId8"/>
    <p:sldId id="343" r:id="rId9"/>
    <p:sldId id="344" r:id="rId10"/>
    <p:sldId id="337" r:id="rId11"/>
    <p:sldId id="348" r:id="rId12"/>
    <p:sldId id="345" r:id="rId13"/>
    <p:sldId id="346" r:id="rId14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5261" initials="5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00"/>
    <a:srgbClr val="CCECFF"/>
    <a:srgbClr val="FFFFCC"/>
    <a:srgbClr val="C0C0C0"/>
    <a:srgbClr val="DDDDDD"/>
    <a:srgbClr val="FFCCFF"/>
    <a:srgbClr val="FFFF99"/>
    <a:srgbClr val="FFFF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5042" autoAdjust="0"/>
  </p:normalViewPr>
  <p:slideViewPr>
    <p:cSldViewPr snapToGrid="0">
      <p:cViewPr varScale="1">
        <p:scale>
          <a:sx n="98" d="100"/>
          <a:sy n="98" d="100"/>
        </p:scale>
        <p:origin x="48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2FCF1-5010-4EF9-8130-624637221B32}" type="datetimeFigureOut">
              <a:rPr lang="zh-CN" altLang="en-US" smtClean="0"/>
              <a:t>2024/10/30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59F42-0518-4860-8118-8808382A895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3A47EE-53E3-47CE-B47E-A720AF18BFE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6597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原创设计师QQ598969553                 _1"/>
          <p:cNvSpPr txBox="1"/>
          <p:nvPr userDrawn="1"/>
        </p:nvSpPr>
        <p:spPr>
          <a:xfrm>
            <a:off x="4618673" y="356659"/>
            <a:ext cx="29546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200" b="1" spc="4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添加标题内容</a:t>
            </a:r>
            <a:endParaRPr lang="zh-CN" altLang="en-US" sz="2400" b="1" spc="400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 userDrawn="1"/>
        </p:nvGrpSpPr>
        <p:grpSpPr>
          <a:xfrm>
            <a:off x="2125663" y="1096096"/>
            <a:ext cx="7940676" cy="41909"/>
            <a:chOff x="3060700" y="4724400"/>
            <a:chExt cx="5955507" cy="31432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1494344" y="5655484"/>
            <a:ext cx="84025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感谢您下载第一</a:t>
            </a:r>
            <a:r>
              <a:rPr lang="en-US" altLang="zh-CN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模板网</a:t>
            </a:r>
            <a:r>
              <a:rPr lang="en-US" altLang="zh-CN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www.1ppt.com</a:t>
            </a:r>
            <a:r>
              <a:rPr lang="zh-CN" alt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提供的</a:t>
            </a:r>
            <a:r>
              <a:rPr lang="en-US" altLang="zh-CN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素材、</a:t>
            </a:r>
            <a:r>
              <a:rPr lang="en-US" altLang="zh-CN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课件。请勿复制、传播、销售，否则将承担法律责任！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1218565" rtl="0" eaLnBrk="1" latinLnBrk="0" hangingPunct="1">
        <a:lnSpc>
          <a:spcPct val="90000"/>
        </a:lnSpc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800" indent="-304800" algn="l" defTabSz="1218565" rtl="0" eaLnBrk="1" latinLnBrk="0" hangingPunct="1">
        <a:lnSpc>
          <a:spcPct val="90000"/>
        </a:lnSpc>
        <a:spcBef>
          <a:spcPts val="1335"/>
        </a:spcBef>
        <a:buFont typeface="Arial" panose="020B0604020202020204" pitchFamily="34" charset="0"/>
        <a:buChar char="•"/>
        <a:defRPr sz="3735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04800" algn="l" defTabSz="1218565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8565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8565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8565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8565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8565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8565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8565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 flipH="1">
            <a:off x="7401691" y="0"/>
            <a:ext cx="4790308" cy="6857624"/>
            <a:chOff x="-1225538" y="0"/>
            <a:chExt cx="6409038" cy="5143500"/>
          </a:xfrm>
        </p:grpSpPr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-1225538" y="0"/>
              <a:ext cx="4464041" cy="514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13" tIns="60956" rIns="121913" bIns="60956" numCol="1" anchor="t" anchorCtr="0" compatLnSpc="1"/>
            <a:lstStyle/>
            <a:p>
              <a:endParaRPr lang="zh-CN" altLang="en-US" sz="1705">
                <a:solidFill>
                  <a:prstClr val="black"/>
                </a:solidFill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-1225538" y="1419311"/>
              <a:ext cx="6409038" cy="2468018"/>
              <a:chOff x="-1225538" y="1440287"/>
              <a:chExt cx="6409038" cy="2052526"/>
            </a:xfrm>
          </p:grpSpPr>
          <p:sp>
            <p:nvSpPr>
              <p:cNvPr id="7" name="Rectangle 7"/>
              <p:cNvSpPr>
                <a:spLocks noChangeArrowheads="1"/>
              </p:cNvSpPr>
              <p:nvPr/>
            </p:nvSpPr>
            <p:spPr bwMode="auto">
              <a:xfrm>
                <a:off x="-1225538" y="1440287"/>
                <a:ext cx="6409038" cy="170147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13" tIns="60956" rIns="121913" bIns="60956" numCol="1" anchor="t" anchorCtr="0" compatLnSpc="1"/>
              <a:lstStyle/>
              <a:p>
                <a:endParaRPr lang="zh-CN" altLang="en-US" sz="1705">
                  <a:solidFill>
                    <a:prstClr val="black"/>
                  </a:solidFill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 bwMode="auto">
              <a:xfrm>
                <a:off x="3238501" y="3141764"/>
                <a:ext cx="1944999" cy="351049"/>
              </a:xfrm>
              <a:custGeom>
                <a:avLst/>
                <a:gdLst>
                  <a:gd name="T0" fmla="*/ 0 w 615"/>
                  <a:gd name="T1" fmla="*/ 0 h 111"/>
                  <a:gd name="T2" fmla="*/ 615 w 615"/>
                  <a:gd name="T3" fmla="*/ 0 h 111"/>
                  <a:gd name="T4" fmla="*/ 0 w 615"/>
                  <a:gd name="T5" fmla="*/ 111 h 111"/>
                  <a:gd name="T6" fmla="*/ 0 w 615"/>
                  <a:gd name="T7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5" h="111">
                    <a:moveTo>
                      <a:pt x="0" y="0"/>
                    </a:moveTo>
                    <a:lnTo>
                      <a:pt x="615" y="0"/>
                    </a:lnTo>
                    <a:lnTo>
                      <a:pt x="0" y="1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8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13" tIns="60956" rIns="121913" bIns="60956" numCol="1" anchor="t" anchorCtr="0" compatLnSpc="1"/>
              <a:lstStyle/>
              <a:p>
                <a:endParaRPr lang="zh-CN" altLang="en-US" sz="1705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13" name="矩形 259"/>
          <p:cNvSpPr>
            <a:spLocks noChangeArrowheads="1"/>
          </p:cNvSpPr>
          <p:nvPr/>
        </p:nvSpPr>
        <p:spPr bwMode="auto">
          <a:xfrm>
            <a:off x="811945" y="3147360"/>
            <a:ext cx="6148935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6600" b="1" cap="all" dirty="0">
                <a:solidFill>
                  <a:prstClr val="black">
                    <a:lumMod val="65000"/>
                    <a:lumOff val="35000"/>
                  </a:prstClr>
                </a:solidFill>
                <a:cs typeface="Arial" panose="020B0604020202020204" pitchFamily="34" charset="0"/>
              </a:rPr>
              <a:t>动物学实验图谱</a:t>
            </a:r>
            <a:endParaRPr lang="en-US" altLang="zh-CN" sz="6600" b="1" cap="all" dirty="0">
              <a:solidFill>
                <a:prstClr val="black">
                  <a:lumMod val="65000"/>
                  <a:lumOff val="35000"/>
                </a:prstClr>
              </a:solidFill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4000" b="1" cap="all" dirty="0">
                <a:solidFill>
                  <a:prstClr val="black">
                    <a:lumMod val="65000"/>
                    <a:lumOff val="35000"/>
                  </a:prstClr>
                </a:solidFill>
                <a:cs typeface="Arial" panose="020B0604020202020204" pitchFamily="34" charset="0"/>
              </a:rPr>
              <a:t>（模式图或实物解剖图）  </a:t>
            </a:r>
            <a:endParaRPr lang="en-US" altLang="zh-CN" sz="4000" b="1" cap="all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20" name="矩形 259"/>
          <p:cNvSpPr>
            <a:spLocks noChangeArrowheads="1"/>
          </p:cNvSpPr>
          <p:nvPr/>
        </p:nvSpPr>
        <p:spPr bwMode="auto">
          <a:xfrm>
            <a:off x="811945" y="929127"/>
            <a:ext cx="570543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9600" cap="all" dirty="0">
                <a:solidFill>
                  <a:srgbClr val="0070C0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2024-2025-1</a:t>
            </a:r>
            <a:endParaRPr lang="zh-CN" altLang="en-US" sz="9600" cap="all" dirty="0">
              <a:solidFill>
                <a:srgbClr val="0070C0"/>
              </a:solidFill>
              <a:latin typeface="Agency FB" panose="020B05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8367"/>
          <a:stretch>
            <a:fillRect/>
          </a:stretch>
        </p:blipFill>
        <p:spPr>
          <a:xfrm>
            <a:off x="7401691" y="1892311"/>
            <a:ext cx="4802497" cy="27277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8" descr="图片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36"/>
          <a:stretch/>
        </p:blipFill>
        <p:spPr bwMode="auto">
          <a:xfrm>
            <a:off x="0" y="0"/>
            <a:ext cx="12191999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ECFE036-6CB7-4C30-ACD9-EFE23A19AAFB}"/>
              </a:ext>
            </a:extLst>
          </p:cNvPr>
          <p:cNvSpPr txBox="1"/>
          <p:nvPr/>
        </p:nvSpPr>
        <p:spPr>
          <a:xfrm>
            <a:off x="3833906" y="420812"/>
            <a:ext cx="5410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文昌鱼结构模式图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620233E-77D5-4646-8B4D-99F5F70A0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108" y="1015864"/>
            <a:ext cx="7919992" cy="5791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944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8" descr="图片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36"/>
          <a:stretch/>
        </p:blipFill>
        <p:spPr bwMode="auto">
          <a:xfrm>
            <a:off x="0" y="0"/>
            <a:ext cx="12191999" cy="1245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ECFE036-6CB7-4C30-ACD9-EFE23A19AAFB}"/>
              </a:ext>
            </a:extLst>
          </p:cNvPr>
          <p:cNvSpPr txBox="1"/>
          <p:nvPr/>
        </p:nvSpPr>
        <p:spPr>
          <a:xfrm>
            <a:off x="4276819" y="449387"/>
            <a:ext cx="4051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罗非鱼的解剖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2E76A74B-4BF4-40CF-A7D5-96F33AFD23B6}"/>
              </a:ext>
            </a:extLst>
          </p:cNvPr>
          <p:cNvGrpSpPr/>
          <p:nvPr/>
        </p:nvGrpSpPr>
        <p:grpSpPr>
          <a:xfrm>
            <a:off x="1932095" y="1230174"/>
            <a:ext cx="8158411" cy="5305567"/>
            <a:chOff x="1932095" y="1230174"/>
            <a:chExt cx="8158411" cy="5305567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28A09101-B1F4-40BB-B219-70166ED141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67" b="2926"/>
            <a:stretch/>
          </p:blipFill>
          <p:spPr>
            <a:xfrm>
              <a:off x="1932095" y="1545105"/>
              <a:ext cx="7811981" cy="4735791"/>
            </a:xfrm>
            <a:prstGeom prst="rect">
              <a:avLst/>
            </a:prstGeom>
          </p:spPr>
        </p:pic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01EC5D2E-738D-4219-848D-40A7866DDC81}"/>
                </a:ext>
              </a:extLst>
            </p:cNvPr>
            <p:cNvCxnSpPr>
              <a:cxnSpLocks/>
            </p:cNvCxnSpPr>
            <p:nvPr/>
          </p:nvCxnSpPr>
          <p:spPr>
            <a:xfrm>
              <a:off x="2447924" y="2114550"/>
              <a:ext cx="804895" cy="1562311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4B78A959-9AA1-4E38-99CA-2C6D59361CD5}"/>
                </a:ext>
              </a:extLst>
            </p:cNvPr>
            <p:cNvCxnSpPr>
              <a:cxnSpLocks/>
            </p:cNvCxnSpPr>
            <p:nvPr/>
          </p:nvCxnSpPr>
          <p:spPr>
            <a:xfrm>
              <a:off x="7781958" y="4892115"/>
              <a:ext cx="0" cy="1274294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70E4DBAA-3666-44D5-A226-D390AC14ECD2}"/>
                </a:ext>
              </a:extLst>
            </p:cNvPr>
            <p:cNvCxnSpPr>
              <a:cxnSpLocks/>
            </p:cNvCxnSpPr>
            <p:nvPr/>
          </p:nvCxnSpPr>
          <p:spPr>
            <a:xfrm>
              <a:off x="2447924" y="1545105"/>
              <a:ext cx="0" cy="569445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2ED1312E-926D-45D0-A789-31F671A61CE3}"/>
                </a:ext>
              </a:extLst>
            </p:cNvPr>
            <p:cNvSpPr txBox="1"/>
            <p:nvPr/>
          </p:nvSpPr>
          <p:spPr>
            <a:xfrm>
              <a:off x="2087206" y="1245704"/>
              <a:ext cx="721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/>
                <a:t>鳃耙</a:t>
              </a:r>
            </a:p>
          </p:txBody>
        </p: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5DF74A34-FFFE-4F75-92EB-A8D53A8F321B}"/>
                </a:ext>
              </a:extLst>
            </p:cNvPr>
            <p:cNvCxnSpPr>
              <a:cxnSpLocks/>
            </p:cNvCxnSpPr>
            <p:nvPr/>
          </p:nvCxnSpPr>
          <p:spPr>
            <a:xfrm>
              <a:off x="3252819" y="2114550"/>
              <a:ext cx="501541" cy="1524830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13585152-60A9-4AC6-9617-A6E91C2E26C6}"/>
                </a:ext>
              </a:extLst>
            </p:cNvPr>
            <p:cNvCxnSpPr>
              <a:cxnSpLocks/>
            </p:cNvCxnSpPr>
            <p:nvPr/>
          </p:nvCxnSpPr>
          <p:spPr>
            <a:xfrm>
              <a:off x="3252818" y="1545104"/>
              <a:ext cx="0" cy="569445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BA726FEB-EE49-41E6-AC6F-5F2B6E1C8420}"/>
                </a:ext>
              </a:extLst>
            </p:cNvPr>
            <p:cNvCxnSpPr>
              <a:cxnSpLocks/>
            </p:cNvCxnSpPr>
            <p:nvPr/>
          </p:nvCxnSpPr>
          <p:spPr>
            <a:xfrm>
              <a:off x="4233955" y="1545104"/>
              <a:ext cx="0" cy="1883896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780C8287-2061-4E47-B335-3FB920F2DF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14675" y="4183530"/>
              <a:ext cx="1557336" cy="1488355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6E6CD7DD-CFD3-4900-A94D-0413A76DDC08}"/>
                </a:ext>
              </a:extLst>
            </p:cNvPr>
            <p:cNvCxnSpPr>
              <a:cxnSpLocks/>
              <a:endCxn id="61" idx="0"/>
            </p:cNvCxnSpPr>
            <p:nvPr/>
          </p:nvCxnSpPr>
          <p:spPr>
            <a:xfrm>
              <a:off x="3114675" y="5671885"/>
              <a:ext cx="0" cy="494524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04DAEEE7-5F72-41B9-A527-52F8620137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81505" y="3848330"/>
              <a:ext cx="1090564" cy="1706988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F4E3F95E-48C2-4FCD-A887-6CB744D11E3C}"/>
                </a:ext>
              </a:extLst>
            </p:cNvPr>
            <p:cNvCxnSpPr>
              <a:cxnSpLocks/>
            </p:cNvCxnSpPr>
            <p:nvPr/>
          </p:nvCxnSpPr>
          <p:spPr>
            <a:xfrm>
              <a:off x="4091082" y="5555318"/>
              <a:ext cx="0" cy="569445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D311EA7E-716B-456E-BBCC-B2224C642E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95917" y="4560795"/>
              <a:ext cx="390482" cy="1036169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1A33CE31-FBEA-4B0C-9FF9-CD125653696C}"/>
                </a:ext>
              </a:extLst>
            </p:cNvPr>
            <p:cNvCxnSpPr>
              <a:cxnSpLocks/>
            </p:cNvCxnSpPr>
            <p:nvPr/>
          </p:nvCxnSpPr>
          <p:spPr>
            <a:xfrm>
              <a:off x="5095917" y="5596964"/>
              <a:ext cx="0" cy="569445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22A21EAA-A64F-4B5C-8005-4820E29C41EC}"/>
                </a:ext>
              </a:extLst>
            </p:cNvPr>
            <p:cNvCxnSpPr>
              <a:cxnSpLocks/>
            </p:cNvCxnSpPr>
            <p:nvPr/>
          </p:nvCxnSpPr>
          <p:spPr>
            <a:xfrm>
              <a:off x="6327788" y="1545104"/>
              <a:ext cx="0" cy="1379174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9C6DEAA2-7578-4F7F-9174-523F08673C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38960" y="1559392"/>
              <a:ext cx="18" cy="1841026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id="{01F534FF-97E3-4A54-9163-C18E25A18867}"/>
                </a:ext>
              </a:extLst>
            </p:cNvPr>
            <p:cNvCxnSpPr>
              <a:cxnSpLocks/>
            </p:cNvCxnSpPr>
            <p:nvPr/>
          </p:nvCxnSpPr>
          <p:spPr>
            <a:xfrm>
              <a:off x="5895234" y="4509434"/>
              <a:ext cx="1886724" cy="1656975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9893DEA9-FC88-4371-B413-D9B83FBFAE00}"/>
                </a:ext>
              </a:extLst>
            </p:cNvPr>
            <p:cNvCxnSpPr>
              <a:cxnSpLocks/>
            </p:cNvCxnSpPr>
            <p:nvPr/>
          </p:nvCxnSpPr>
          <p:spPr>
            <a:xfrm>
              <a:off x="6095999" y="5596963"/>
              <a:ext cx="1685959" cy="569446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E90E9187-6D54-4A54-B61C-2C1CACC430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58041" y="2114549"/>
              <a:ext cx="2085884" cy="2216736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id="{D35EFEF4-6A23-4355-98A8-89534BC73175}"/>
                </a:ext>
              </a:extLst>
            </p:cNvPr>
            <p:cNvCxnSpPr>
              <a:cxnSpLocks/>
            </p:cNvCxnSpPr>
            <p:nvPr/>
          </p:nvCxnSpPr>
          <p:spPr>
            <a:xfrm>
              <a:off x="8543925" y="1604268"/>
              <a:ext cx="0" cy="510281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id="{D287884A-A625-4E7F-A885-FF9DCD4E1CD9}"/>
                </a:ext>
              </a:extLst>
            </p:cNvPr>
            <p:cNvCxnSpPr>
              <a:cxnSpLocks/>
            </p:cNvCxnSpPr>
            <p:nvPr/>
          </p:nvCxnSpPr>
          <p:spPr>
            <a:xfrm>
              <a:off x="7781958" y="4480159"/>
              <a:ext cx="1252546" cy="1116804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id="{101F6F77-BB3D-4D3F-B6DC-D3F87A788F00}"/>
                </a:ext>
              </a:extLst>
            </p:cNvPr>
            <p:cNvCxnSpPr>
              <a:cxnSpLocks/>
            </p:cNvCxnSpPr>
            <p:nvPr/>
          </p:nvCxnSpPr>
          <p:spPr>
            <a:xfrm>
              <a:off x="9034504" y="5601725"/>
              <a:ext cx="0" cy="569445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直接连接符 55">
              <a:extLst>
                <a:ext uri="{FF2B5EF4-FFF2-40B4-BE49-F238E27FC236}">
                  <a16:creationId xmlns:a16="http://schemas.microsoft.com/office/drawing/2014/main" id="{F32D7B0C-7858-4E5D-BC7B-7800B4A059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34193" y="2084960"/>
              <a:ext cx="3024144" cy="2709196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id="{0CE7204C-0B48-455F-86CA-AD875539C2FE}"/>
                </a:ext>
              </a:extLst>
            </p:cNvPr>
            <p:cNvCxnSpPr>
              <a:cxnSpLocks/>
            </p:cNvCxnSpPr>
            <p:nvPr/>
          </p:nvCxnSpPr>
          <p:spPr>
            <a:xfrm>
              <a:off x="9558337" y="1601809"/>
              <a:ext cx="0" cy="484164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文本框 58">
              <a:extLst>
                <a:ext uri="{FF2B5EF4-FFF2-40B4-BE49-F238E27FC236}">
                  <a16:creationId xmlns:a16="http://schemas.microsoft.com/office/drawing/2014/main" id="{BE153F16-ABC6-420C-89FC-8D6BC60627E3}"/>
                </a:ext>
              </a:extLst>
            </p:cNvPr>
            <p:cNvSpPr txBox="1"/>
            <p:nvPr/>
          </p:nvSpPr>
          <p:spPr>
            <a:xfrm>
              <a:off x="2939198" y="1253473"/>
              <a:ext cx="721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/>
                <a:t>鳃弓</a:t>
              </a:r>
            </a:p>
          </p:txBody>
        </p:sp>
        <p:sp>
          <p:nvSpPr>
            <p:cNvPr id="60" name="文本框 59">
              <a:extLst>
                <a:ext uri="{FF2B5EF4-FFF2-40B4-BE49-F238E27FC236}">
                  <a16:creationId xmlns:a16="http://schemas.microsoft.com/office/drawing/2014/main" id="{E6B380C3-C283-4A67-A76F-46FEE8F8E1A5}"/>
                </a:ext>
              </a:extLst>
            </p:cNvPr>
            <p:cNvSpPr txBox="1"/>
            <p:nvPr/>
          </p:nvSpPr>
          <p:spPr>
            <a:xfrm>
              <a:off x="3933941" y="1253473"/>
              <a:ext cx="721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/>
                <a:t>鳃片</a:t>
              </a:r>
            </a:p>
          </p:txBody>
        </p:sp>
        <p:sp>
          <p:nvSpPr>
            <p:cNvPr id="61" name="文本框 60">
              <a:extLst>
                <a:ext uri="{FF2B5EF4-FFF2-40B4-BE49-F238E27FC236}">
                  <a16:creationId xmlns:a16="http://schemas.microsoft.com/office/drawing/2014/main" id="{CA612E7E-DAC1-4408-B8F2-ED8109313FDF}"/>
                </a:ext>
              </a:extLst>
            </p:cNvPr>
            <p:cNvSpPr txBox="1"/>
            <p:nvPr/>
          </p:nvSpPr>
          <p:spPr>
            <a:xfrm>
              <a:off x="2753957" y="6166409"/>
              <a:ext cx="721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/>
                <a:t>心脏</a:t>
              </a:r>
            </a:p>
          </p:txBody>
        </p:sp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AAB99985-CD84-422A-BDF5-0641B5F6DE29}"/>
                </a:ext>
              </a:extLst>
            </p:cNvPr>
            <p:cNvSpPr txBox="1"/>
            <p:nvPr/>
          </p:nvSpPr>
          <p:spPr>
            <a:xfrm>
              <a:off x="4783037" y="6153389"/>
              <a:ext cx="721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/>
                <a:t>胆囊</a:t>
              </a:r>
            </a:p>
          </p:txBody>
        </p:sp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D20B1418-6190-44BC-8E0E-562B54FC6779}"/>
                </a:ext>
              </a:extLst>
            </p:cNvPr>
            <p:cNvSpPr txBox="1"/>
            <p:nvPr/>
          </p:nvSpPr>
          <p:spPr>
            <a:xfrm>
              <a:off x="7567079" y="6166409"/>
              <a:ext cx="721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/>
                <a:t>肠</a:t>
              </a:r>
            </a:p>
          </p:txBody>
        </p:sp>
        <p:sp>
          <p:nvSpPr>
            <p:cNvPr id="65" name="文本框 64">
              <a:extLst>
                <a:ext uri="{FF2B5EF4-FFF2-40B4-BE49-F238E27FC236}">
                  <a16:creationId xmlns:a16="http://schemas.microsoft.com/office/drawing/2014/main" id="{C769E786-9D58-4B8A-8052-492F5FF41C3F}"/>
                </a:ext>
              </a:extLst>
            </p:cNvPr>
            <p:cNvSpPr txBox="1"/>
            <p:nvPr/>
          </p:nvSpPr>
          <p:spPr>
            <a:xfrm>
              <a:off x="8699999" y="6153389"/>
              <a:ext cx="721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/>
                <a:t>卵巢</a:t>
              </a:r>
            </a:p>
          </p:txBody>
        </p:sp>
        <p:sp>
          <p:nvSpPr>
            <p:cNvPr id="66" name="文本框 65">
              <a:extLst>
                <a:ext uri="{FF2B5EF4-FFF2-40B4-BE49-F238E27FC236}">
                  <a16:creationId xmlns:a16="http://schemas.microsoft.com/office/drawing/2014/main" id="{8E1B2EC9-E758-4BAC-9A65-EBB4C462BD6D}"/>
                </a:ext>
              </a:extLst>
            </p:cNvPr>
            <p:cNvSpPr txBox="1"/>
            <p:nvPr/>
          </p:nvSpPr>
          <p:spPr>
            <a:xfrm>
              <a:off x="6123552" y="1236667"/>
              <a:ext cx="721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/>
                <a:t>鳔</a:t>
              </a:r>
            </a:p>
          </p:txBody>
        </p:sp>
        <p:sp>
          <p:nvSpPr>
            <p:cNvPr id="68" name="文本框 67">
              <a:extLst>
                <a:ext uri="{FF2B5EF4-FFF2-40B4-BE49-F238E27FC236}">
                  <a16:creationId xmlns:a16="http://schemas.microsoft.com/office/drawing/2014/main" id="{9551D565-9B3F-4AFA-95C7-8BA574CA2909}"/>
                </a:ext>
              </a:extLst>
            </p:cNvPr>
            <p:cNvSpPr txBox="1"/>
            <p:nvPr/>
          </p:nvSpPr>
          <p:spPr>
            <a:xfrm>
              <a:off x="8327952" y="1230174"/>
              <a:ext cx="721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/>
                <a:t>脾</a:t>
              </a:r>
            </a:p>
          </p:txBody>
        </p:sp>
        <p:sp>
          <p:nvSpPr>
            <p:cNvPr id="70" name="文本框 69">
              <a:extLst>
                <a:ext uri="{FF2B5EF4-FFF2-40B4-BE49-F238E27FC236}">
                  <a16:creationId xmlns:a16="http://schemas.microsoft.com/office/drawing/2014/main" id="{5C583010-2913-4510-820F-5B420D520A6A}"/>
                </a:ext>
              </a:extLst>
            </p:cNvPr>
            <p:cNvSpPr txBox="1"/>
            <p:nvPr/>
          </p:nvSpPr>
          <p:spPr>
            <a:xfrm>
              <a:off x="6734714" y="1234936"/>
              <a:ext cx="721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/>
                <a:t>胃</a:t>
              </a:r>
            </a:p>
          </p:txBody>
        </p:sp>
        <p:sp>
          <p:nvSpPr>
            <p:cNvPr id="75" name="文本框 74">
              <a:extLst>
                <a:ext uri="{FF2B5EF4-FFF2-40B4-BE49-F238E27FC236}">
                  <a16:creationId xmlns:a16="http://schemas.microsoft.com/office/drawing/2014/main" id="{330CC9B4-2B64-41A8-9C0F-D500BEBE8E55}"/>
                </a:ext>
              </a:extLst>
            </p:cNvPr>
            <p:cNvSpPr txBox="1"/>
            <p:nvPr/>
          </p:nvSpPr>
          <p:spPr>
            <a:xfrm>
              <a:off x="9154841" y="1253473"/>
              <a:ext cx="9356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/>
                <a:t>脂肪体</a:t>
              </a:r>
            </a:p>
          </p:txBody>
        </p:sp>
        <p:sp>
          <p:nvSpPr>
            <p:cNvPr id="77" name="文本框 76">
              <a:extLst>
                <a:ext uri="{FF2B5EF4-FFF2-40B4-BE49-F238E27FC236}">
                  <a16:creationId xmlns:a16="http://schemas.microsoft.com/office/drawing/2014/main" id="{335EC10A-AD99-4023-8F74-D1E81EC0E45B}"/>
                </a:ext>
              </a:extLst>
            </p:cNvPr>
            <p:cNvSpPr txBox="1"/>
            <p:nvPr/>
          </p:nvSpPr>
          <p:spPr>
            <a:xfrm>
              <a:off x="3783164" y="6166409"/>
              <a:ext cx="9873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/>
                <a:t>肝脏</a:t>
              </a:r>
            </a:p>
          </p:txBody>
        </p:sp>
        <p:cxnSp>
          <p:nvCxnSpPr>
            <p:cNvPr id="81" name="直接连接符 80">
              <a:extLst>
                <a:ext uri="{FF2B5EF4-FFF2-40B4-BE49-F238E27FC236}">
                  <a16:creationId xmlns:a16="http://schemas.microsoft.com/office/drawing/2014/main" id="{DA66DA94-8356-4F71-BABD-138B34EB2D42}"/>
                </a:ext>
              </a:extLst>
            </p:cNvPr>
            <p:cNvCxnSpPr>
              <a:cxnSpLocks/>
            </p:cNvCxnSpPr>
            <p:nvPr/>
          </p:nvCxnSpPr>
          <p:spPr>
            <a:xfrm>
              <a:off x="5635628" y="1559392"/>
              <a:ext cx="0" cy="1464455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3" name="文本框 82">
              <a:extLst>
                <a:ext uri="{FF2B5EF4-FFF2-40B4-BE49-F238E27FC236}">
                  <a16:creationId xmlns:a16="http://schemas.microsoft.com/office/drawing/2014/main" id="{C9DC5503-BC1A-4991-A503-FFDFDF6E3985}"/>
                </a:ext>
              </a:extLst>
            </p:cNvPr>
            <p:cNvSpPr txBox="1"/>
            <p:nvPr/>
          </p:nvSpPr>
          <p:spPr>
            <a:xfrm>
              <a:off x="5333410" y="1245704"/>
              <a:ext cx="721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/>
                <a:t>隔膜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5489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8" descr="图片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36"/>
          <a:stretch/>
        </p:blipFill>
        <p:spPr bwMode="auto">
          <a:xfrm>
            <a:off x="0" y="0"/>
            <a:ext cx="12191999" cy="1245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ECFE036-6CB7-4C30-ACD9-EFE23A19AAFB}"/>
              </a:ext>
            </a:extLst>
          </p:cNvPr>
          <p:cNvSpPr txBox="1"/>
          <p:nvPr/>
        </p:nvSpPr>
        <p:spPr>
          <a:xfrm>
            <a:off x="4276819" y="449387"/>
            <a:ext cx="4051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虎纹蛙的解剖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53D97E0-1CE3-4A01-BA1E-921134F13C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3" b="9167"/>
          <a:stretch/>
        </p:blipFill>
        <p:spPr>
          <a:xfrm>
            <a:off x="2130489" y="1095718"/>
            <a:ext cx="7931020" cy="577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36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8" descr="图片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36"/>
          <a:stretch/>
        </p:blipFill>
        <p:spPr bwMode="auto">
          <a:xfrm>
            <a:off x="0" y="0"/>
            <a:ext cx="12191999" cy="1245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ECFE036-6CB7-4C30-ACD9-EFE23A19AAFB}"/>
              </a:ext>
            </a:extLst>
          </p:cNvPr>
          <p:cNvSpPr txBox="1"/>
          <p:nvPr/>
        </p:nvSpPr>
        <p:spPr>
          <a:xfrm>
            <a:off x="3462431" y="420812"/>
            <a:ext cx="5881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鸽子的呼吸系统和消化系统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B80EFDD-BBCD-470C-BBF2-013176AC54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1" r="3954"/>
          <a:stretch/>
        </p:blipFill>
        <p:spPr>
          <a:xfrm>
            <a:off x="0" y="1687961"/>
            <a:ext cx="3147453" cy="3980138"/>
          </a:xfrm>
          <a:prstGeom prst="rect">
            <a:avLst/>
          </a:prstGeom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0F5A19FA-69EF-4473-A519-D1B8880318F4}"/>
              </a:ext>
            </a:extLst>
          </p:cNvPr>
          <p:cNvCxnSpPr>
            <a:cxnSpLocks/>
          </p:cNvCxnSpPr>
          <p:nvPr/>
        </p:nvCxnSpPr>
        <p:spPr>
          <a:xfrm flipV="1">
            <a:off x="2474137" y="3117782"/>
            <a:ext cx="752953" cy="14288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16A1DEF5-4D19-4403-9F30-8B7828DE0569}"/>
              </a:ext>
            </a:extLst>
          </p:cNvPr>
          <p:cNvSpPr txBox="1"/>
          <p:nvPr/>
        </p:nvSpPr>
        <p:spPr>
          <a:xfrm>
            <a:off x="3209459" y="2947404"/>
            <a:ext cx="72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喉</a:t>
            </a: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A359B281-90AF-43BD-BCA6-303A8E0E49BF}"/>
              </a:ext>
            </a:extLst>
          </p:cNvPr>
          <p:cNvCxnSpPr/>
          <p:nvPr/>
        </p:nvCxnSpPr>
        <p:spPr>
          <a:xfrm>
            <a:off x="2365575" y="3686068"/>
            <a:ext cx="78187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08C86AC2-7388-44F6-8273-DDC2829CC801}"/>
              </a:ext>
            </a:extLst>
          </p:cNvPr>
          <p:cNvSpPr txBox="1"/>
          <p:nvPr/>
        </p:nvSpPr>
        <p:spPr>
          <a:xfrm>
            <a:off x="3129822" y="3515690"/>
            <a:ext cx="72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气管</a:t>
            </a:r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C81E22AF-5DF6-4A75-9EFD-7C4FF2FE4397}"/>
              </a:ext>
            </a:extLst>
          </p:cNvPr>
          <p:cNvCxnSpPr>
            <a:cxnSpLocks/>
          </p:cNvCxnSpPr>
          <p:nvPr/>
        </p:nvCxnSpPr>
        <p:spPr>
          <a:xfrm>
            <a:off x="1485247" y="4688157"/>
            <a:ext cx="1662206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E7F71A4B-6A9A-4216-B08B-A3DCF9132C59}"/>
              </a:ext>
            </a:extLst>
          </p:cNvPr>
          <p:cNvSpPr txBox="1"/>
          <p:nvPr/>
        </p:nvSpPr>
        <p:spPr>
          <a:xfrm>
            <a:off x="3129822" y="4517779"/>
            <a:ext cx="1148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支气管</a:t>
            </a: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56C38BF3-94A5-45DD-BE1D-46C67352E980}"/>
              </a:ext>
            </a:extLst>
          </p:cNvPr>
          <p:cNvCxnSpPr/>
          <p:nvPr/>
        </p:nvCxnSpPr>
        <p:spPr>
          <a:xfrm>
            <a:off x="2347944" y="5185271"/>
            <a:ext cx="781878" cy="0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0F772A6E-14C3-4E01-B52A-9E64C6395F4F}"/>
              </a:ext>
            </a:extLst>
          </p:cNvPr>
          <p:cNvSpPr txBox="1"/>
          <p:nvPr/>
        </p:nvSpPr>
        <p:spPr>
          <a:xfrm>
            <a:off x="3112191" y="5014893"/>
            <a:ext cx="72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肺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83B0C107-88D5-4843-BD1D-3FB347B277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826300" y="-170885"/>
            <a:ext cx="4706859" cy="8024539"/>
          </a:xfrm>
          <a:prstGeom prst="rect">
            <a:avLst/>
          </a:prstGeom>
        </p:spPr>
      </p:pic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B646E66-E8EE-4B5B-8A46-D34A36DC9DE8}"/>
              </a:ext>
            </a:extLst>
          </p:cNvPr>
          <p:cNvCxnSpPr>
            <a:cxnSpLocks/>
          </p:cNvCxnSpPr>
          <p:nvPr/>
        </p:nvCxnSpPr>
        <p:spPr>
          <a:xfrm>
            <a:off x="4914932" y="5384225"/>
            <a:ext cx="0" cy="950992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E1740ACF-0F47-4915-822B-A259C310D7E1}"/>
              </a:ext>
            </a:extLst>
          </p:cNvPr>
          <p:cNvSpPr txBox="1"/>
          <p:nvPr/>
        </p:nvSpPr>
        <p:spPr>
          <a:xfrm>
            <a:off x="4597078" y="6252398"/>
            <a:ext cx="72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食道</a:t>
            </a:r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155F9609-7BDF-492C-B438-5C7ED8CA2F20}"/>
              </a:ext>
            </a:extLst>
          </p:cNvPr>
          <p:cNvCxnSpPr>
            <a:cxnSpLocks/>
          </p:cNvCxnSpPr>
          <p:nvPr/>
        </p:nvCxnSpPr>
        <p:spPr>
          <a:xfrm>
            <a:off x="5318513" y="1687961"/>
            <a:ext cx="0" cy="1142056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B426C664-E8AE-4580-A750-731AE166447E}"/>
              </a:ext>
            </a:extLst>
          </p:cNvPr>
          <p:cNvCxnSpPr>
            <a:cxnSpLocks/>
          </p:cNvCxnSpPr>
          <p:nvPr/>
        </p:nvCxnSpPr>
        <p:spPr>
          <a:xfrm>
            <a:off x="4438682" y="1687961"/>
            <a:ext cx="0" cy="2303225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87424B33-F184-4EBF-B51E-72A128621FD9}"/>
              </a:ext>
            </a:extLst>
          </p:cNvPr>
          <p:cNvCxnSpPr>
            <a:cxnSpLocks/>
          </p:cNvCxnSpPr>
          <p:nvPr/>
        </p:nvCxnSpPr>
        <p:spPr>
          <a:xfrm>
            <a:off x="6403228" y="1687961"/>
            <a:ext cx="0" cy="950992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A3F37E1C-7467-48FA-A751-A6AE4ED422F3}"/>
              </a:ext>
            </a:extLst>
          </p:cNvPr>
          <p:cNvCxnSpPr>
            <a:cxnSpLocks/>
          </p:cNvCxnSpPr>
          <p:nvPr/>
        </p:nvCxnSpPr>
        <p:spPr>
          <a:xfrm>
            <a:off x="6403228" y="3991186"/>
            <a:ext cx="0" cy="2344031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EB41C405-CD42-4580-8F78-06070C4416F7}"/>
              </a:ext>
            </a:extLst>
          </p:cNvPr>
          <p:cNvCxnSpPr>
            <a:cxnSpLocks/>
          </p:cNvCxnSpPr>
          <p:nvPr/>
        </p:nvCxnSpPr>
        <p:spPr>
          <a:xfrm>
            <a:off x="7400925" y="5645600"/>
            <a:ext cx="0" cy="689617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512A6670-E2EA-4BC8-A2AC-C2A55196F8A2}"/>
              </a:ext>
            </a:extLst>
          </p:cNvPr>
          <p:cNvCxnSpPr>
            <a:cxnSpLocks/>
          </p:cNvCxnSpPr>
          <p:nvPr/>
        </p:nvCxnSpPr>
        <p:spPr>
          <a:xfrm>
            <a:off x="6584202" y="4139917"/>
            <a:ext cx="816723" cy="1528182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6C119D60-4A2D-4C5E-B585-DA2ACEED8F21}"/>
              </a:ext>
            </a:extLst>
          </p:cNvPr>
          <p:cNvCxnSpPr>
            <a:cxnSpLocks/>
          </p:cNvCxnSpPr>
          <p:nvPr/>
        </p:nvCxnSpPr>
        <p:spPr>
          <a:xfrm>
            <a:off x="9344025" y="4913046"/>
            <a:ext cx="0" cy="1422171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C5CF0A61-60BE-4E0C-9218-10B9DAEB6EF1}"/>
              </a:ext>
            </a:extLst>
          </p:cNvPr>
          <p:cNvCxnSpPr>
            <a:cxnSpLocks/>
          </p:cNvCxnSpPr>
          <p:nvPr/>
        </p:nvCxnSpPr>
        <p:spPr>
          <a:xfrm>
            <a:off x="11667598" y="4997092"/>
            <a:ext cx="0" cy="1338125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E01F8630-C140-4066-BFC1-C0283D1B3E07}"/>
              </a:ext>
            </a:extLst>
          </p:cNvPr>
          <p:cNvCxnSpPr>
            <a:cxnSpLocks/>
          </p:cNvCxnSpPr>
          <p:nvPr/>
        </p:nvCxnSpPr>
        <p:spPr>
          <a:xfrm flipH="1">
            <a:off x="11232189" y="1487954"/>
            <a:ext cx="9739" cy="675503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DCAF2F8A-A869-4F18-9BFA-BC5B1CD20338}"/>
              </a:ext>
            </a:extLst>
          </p:cNvPr>
          <p:cNvCxnSpPr>
            <a:cxnSpLocks/>
          </p:cNvCxnSpPr>
          <p:nvPr/>
        </p:nvCxnSpPr>
        <p:spPr>
          <a:xfrm>
            <a:off x="11227640" y="2149169"/>
            <a:ext cx="559547" cy="1567409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418DB904-87AE-4ECF-B3D0-AACB03F2D847}"/>
              </a:ext>
            </a:extLst>
          </p:cNvPr>
          <p:cNvCxnSpPr>
            <a:cxnSpLocks/>
          </p:cNvCxnSpPr>
          <p:nvPr/>
        </p:nvCxnSpPr>
        <p:spPr>
          <a:xfrm flipV="1">
            <a:off x="10651592" y="4139917"/>
            <a:ext cx="1096856" cy="1595479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D9CC78C9-A794-4278-BBC8-899B07AA2939}"/>
              </a:ext>
            </a:extLst>
          </p:cNvPr>
          <p:cNvCxnSpPr>
            <a:cxnSpLocks/>
          </p:cNvCxnSpPr>
          <p:nvPr/>
        </p:nvCxnSpPr>
        <p:spPr>
          <a:xfrm>
            <a:off x="10651592" y="5735396"/>
            <a:ext cx="0" cy="599821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文本框 51">
            <a:extLst>
              <a:ext uri="{FF2B5EF4-FFF2-40B4-BE49-F238E27FC236}">
                <a16:creationId xmlns:a16="http://schemas.microsoft.com/office/drawing/2014/main" id="{524618D1-2FCD-4C79-AC65-91D2515D04FE}"/>
              </a:ext>
            </a:extLst>
          </p:cNvPr>
          <p:cNvSpPr txBox="1"/>
          <p:nvPr/>
        </p:nvSpPr>
        <p:spPr>
          <a:xfrm>
            <a:off x="4096109" y="1362892"/>
            <a:ext cx="72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嗉囊</a:t>
            </a: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599986F2-B689-44D8-BD54-E5A2E232753F}"/>
              </a:ext>
            </a:extLst>
          </p:cNvPr>
          <p:cNvSpPr txBox="1"/>
          <p:nvPr/>
        </p:nvSpPr>
        <p:spPr>
          <a:xfrm>
            <a:off x="4975645" y="1388458"/>
            <a:ext cx="72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腺胃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3CF0C8BD-E16A-465D-987E-AB332040D808}"/>
              </a:ext>
            </a:extLst>
          </p:cNvPr>
          <p:cNvSpPr txBox="1"/>
          <p:nvPr/>
        </p:nvSpPr>
        <p:spPr>
          <a:xfrm>
            <a:off x="5909763" y="1143667"/>
            <a:ext cx="1047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肌胃（砂囊）</a:t>
            </a: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1F4D1E9B-2F66-4389-A4DC-27A02A699455}"/>
              </a:ext>
            </a:extLst>
          </p:cNvPr>
          <p:cNvSpPr txBox="1"/>
          <p:nvPr/>
        </p:nvSpPr>
        <p:spPr>
          <a:xfrm>
            <a:off x="6034824" y="6252398"/>
            <a:ext cx="72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胰脏</a:t>
            </a: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5DD5F884-5C14-48FC-8B75-5B6399EB7D84}"/>
              </a:ext>
            </a:extLst>
          </p:cNvPr>
          <p:cNvSpPr txBox="1"/>
          <p:nvPr/>
        </p:nvSpPr>
        <p:spPr>
          <a:xfrm>
            <a:off x="6858032" y="6252398"/>
            <a:ext cx="1297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十二指肠</a:t>
            </a: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5F6C914D-2F72-4A35-B41B-A77F59209DEB}"/>
              </a:ext>
            </a:extLst>
          </p:cNvPr>
          <p:cNvSpPr txBox="1"/>
          <p:nvPr/>
        </p:nvSpPr>
        <p:spPr>
          <a:xfrm>
            <a:off x="9033263" y="6252398"/>
            <a:ext cx="72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小肠</a:t>
            </a: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3DCF7B75-6003-4426-8416-554D368EFF21}"/>
              </a:ext>
            </a:extLst>
          </p:cNvPr>
          <p:cNvSpPr txBox="1"/>
          <p:nvPr/>
        </p:nvSpPr>
        <p:spPr>
          <a:xfrm>
            <a:off x="10335294" y="6274495"/>
            <a:ext cx="72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直肠</a:t>
            </a: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BB752DC5-C26B-46AA-A26C-1136195F4822}"/>
              </a:ext>
            </a:extLst>
          </p:cNvPr>
          <p:cNvSpPr txBox="1"/>
          <p:nvPr/>
        </p:nvSpPr>
        <p:spPr>
          <a:xfrm>
            <a:off x="11232189" y="6290552"/>
            <a:ext cx="923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泄殖腔</a:t>
            </a: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D7110F99-BA60-4F59-9095-004BED7CADF1}"/>
              </a:ext>
            </a:extLst>
          </p:cNvPr>
          <p:cNvSpPr txBox="1"/>
          <p:nvPr/>
        </p:nvSpPr>
        <p:spPr>
          <a:xfrm>
            <a:off x="10919213" y="1223371"/>
            <a:ext cx="72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盲肠</a:t>
            </a:r>
          </a:p>
        </p:txBody>
      </p:sp>
    </p:spTree>
    <p:extLst>
      <p:ext uri="{BB962C8B-B14F-4D97-AF65-F5344CB8AC3E}">
        <p14:creationId xmlns:p14="http://schemas.microsoft.com/office/powerpoint/2010/main" val="1821449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8" descr="图片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36"/>
          <a:stretch/>
        </p:blipFill>
        <p:spPr bwMode="auto">
          <a:xfrm>
            <a:off x="0" y="0"/>
            <a:ext cx="12191999" cy="1245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ECFE036-6CB7-4C30-ACD9-EFE23A19AAFB}"/>
              </a:ext>
            </a:extLst>
          </p:cNvPr>
          <p:cNvSpPr txBox="1"/>
          <p:nvPr/>
        </p:nvSpPr>
        <p:spPr>
          <a:xfrm>
            <a:off x="3614211" y="299686"/>
            <a:ext cx="5437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眼虫与草履虫结构模式图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32927C25-7C67-4577-BD7B-B2C41BAB0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1821" b="9284"/>
          <a:stretch>
            <a:fillRect/>
          </a:stretch>
        </p:blipFill>
        <p:spPr bwMode="auto">
          <a:xfrm>
            <a:off x="1455787" y="1245704"/>
            <a:ext cx="2930682" cy="547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6072601F-66ED-4C8B-AE15-C23E036588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lum bright="1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5" b="11039"/>
          <a:stretch/>
        </p:blipFill>
        <p:spPr bwMode="auto">
          <a:xfrm>
            <a:off x="4946083" y="1245703"/>
            <a:ext cx="7029937" cy="5367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1960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8" descr="图片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36"/>
          <a:stretch/>
        </p:blipFill>
        <p:spPr bwMode="auto">
          <a:xfrm>
            <a:off x="0" y="0"/>
            <a:ext cx="12191999" cy="1245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ECFE036-6CB7-4C30-ACD9-EFE23A19AAFB}"/>
              </a:ext>
            </a:extLst>
          </p:cNvPr>
          <p:cNvSpPr txBox="1"/>
          <p:nvPr/>
        </p:nvSpPr>
        <p:spPr>
          <a:xfrm>
            <a:off x="3348577" y="372899"/>
            <a:ext cx="6033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海绵与水螅体壁横切模式图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9A028FF-E5D0-4A92-B47F-73153E047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36877" t="-35" b="11208"/>
          <a:stretch>
            <a:fillRect/>
          </a:stretch>
        </p:blipFill>
        <p:spPr bwMode="auto">
          <a:xfrm>
            <a:off x="0" y="1439087"/>
            <a:ext cx="5795725" cy="4216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EA00DE57-AD3D-D9EF-C867-216C043A6C95}"/>
              </a:ext>
            </a:extLst>
          </p:cNvPr>
          <p:cNvGrpSpPr/>
          <p:nvPr/>
        </p:nvGrpSpPr>
        <p:grpSpPr>
          <a:xfrm>
            <a:off x="6396277" y="1642082"/>
            <a:ext cx="5412036" cy="3850280"/>
            <a:chOff x="6396277" y="1642082"/>
            <a:chExt cx="5412036" cy="3850280"/>
          </a:xfrm>
        </p:grpSpPr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32A57A4D-29CF-4AF6-A5A8-4AFB7B4839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/>
            <a:srcRect l="24075" t="5726" r="28954" b="18857"/>
            <a:stretch/>
          </p:blipFill>
          <p:spPr bwMode="auto">
            <a:xfrm>
              <a:off x="6495975" y="1642082"/>
              <a:ext cx="5312338" cy="3850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D41E9CE5-77A8-7B80-6740-50AC4DE9699A}"/>
                </a:ext>
              </a:extLst>
            </p:cNvPr>
            <p:cNvSpPr/>
            <p:nvPr/>
          </p:nvSpPr>
          <p:spPr>
            <a:xfrm>
              <a:off x="6396277" y="1795128"/>
              <a:ext cx="1079500" cy="35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b="1" dirty="0">
                  <a:solidFill>
                    <a:schemeClr val="tx1"/>
                  </a:solidFill>
                </a:rPr>
                <a:t>食物泡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2059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8" descr="图片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36"/>
          <a:stretch/>
        </p:blipFill>
        <p:spPr bwMode="auto">
          <a:xfrm>
            <a:off x="0" y="0"/>
            <a:ext cx="12191999" cy="1245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ECFE036-6CB7-4C30-ACD9-EFE23A19AAFB}"/>
              </a:ext>
            </a:extLst>
          </p:cNvPr>
          <p:cNvSpPr txBox="1"/>
          <p:nvPr/>
        </p:nvSpPr>
        <p:spPr>
          <a:xfrm>
            <a:off x="4276819" y="449387"/>
            <a:ext cx="4051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涡虫结构模式图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AFE978D-8BC4-4DDC-9E05-B58A8B1B57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31594" t="604" b="13050"/>
          <a:stretch/>
        </p:blipFill>
        <p:spPr bwMode="auto">
          <a:xfrm>
            <a:off x="4276819" y="1715971"/>
            <a:ext cx="7457543" cy="4518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930F7EA6-C4C6-4189-A224-E0F49066BB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l="49902" t="4306" r="31984" b="12408"/>
          <a:stretch/>
        </p:blipFill>
        <p:spPr bwMode="auto">
          <a:xfrm>
            <a:off x="1210275" y="1422343"/>
            <a:ext cx="2160240" cy="5106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D41FC8C3-E878-4E32-B799-24432A70BBC6}"/>
              </a:ext>
            </a:extLst>
          </p:cNvPr>
          <p:cNvCxnSpPr/>
          <p:nvPr/>
        </p:nvCxnSpPr>
        <p:spPr>
          <a:xfrm>
            <a:off x="1736035" y="1948070"/>
            <a:ext cx="78187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6826F680-AA22-4572-890C-3882604D93E4}"/>
              </a:ext>
            </a:extLst>
          </p:cNvPr>
          <p:cNvCxnSpPr/>
          <p:nvPr/>
        </p:nvCxnSpPr>
        <p:spPr>
          <a:xfrm>
            <a:off x="3151854" y="2196343"/>
            <a:ext cx="78187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68D2AAA4-F621-4C1A-A103-E6124715E4BC}"/>
              </a:ext>
            </a:extLst>
          </p:cNvPr>
          <p:cNvSpPr txBox="1"/>
          <p:nvPr/>
        </p:nvSpPr>
        <p:spPr>
          <a:xfrm>
            <a:off x="1112438" y="1763404"/>
            <a:ext cx="72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眼点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3DF632D-726E-4F38-8B1C-DD044E76CBEF}"/>
              </a:ext>
            </a:extLst>
          </p:cNvPr>
          <p:cNvSpPr txBox="1"/>
          <p:nvPr/>
        </p:nvSpPr>
        <p:spPr>
          <a:xfrm>
            <a:off x="3916101" y="2025965"/>
            <a:ext cx="72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耳突</a:t>
            </a:r>
          </a:p>
        </p:txBody>
      </p:sp>
    </p:spTree>
    <p:extLst>
      <p:ext uri="{BB962C8B-B14F-4D97-AF65-F5344CB8AC3E}">
        <p14:creationId xmlns:p14="http://schemas.microsoft.com/office/powerpoint/2010/main" val="1251973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8" descr="图片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36"/>
          <a:stretch/>
        </p:blipFill>
        <p:spPr bwMode="auto">
          <a:xfrm>
            <a:off x="0" y="0"/>
            <a:ext cx="12191999" cy="1245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ECFE036-6CB7-4C30-ACD9-EFE23A19AAFB}"/>
              </a:ext>
            </a:extLst>
          </p:cNvPr>
          <p:cNvSpPr txBox="1"/>
          <p:nvPr/>
        </p:nvSpPr>
        <p:spPr>
          <a:xfrm>
            <a:off x="3563017" y="449672"/>
            <a:ext cx="5065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华支睾吸虫结构模式图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92A4BCE-F086-48FE-9247-54DBEC4CE7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lum bright="3000" contrast="-6000"/>
          </a:blip>
          <a:srcRect l="2301" t="363" r="54484" b="6802"/>
          <a:stretch/>
        </p:blipFill>
        <p:spPr bwMode="auto">
          <a:xfrm>
            <a:off x="1871742" y="1104746"/>
            <a:ext cx="2986007" cy="5753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6E32B821-E23D-4513-ABAF-0BE9D7F07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l="51065" t="16448" r="140" b="17760"/>
          <a:stretch>
            <a:fillRect/>
          </a:stretch>
        </p:blipFill>
        <p:spPr bwMode="auto">
          <a:xfrm>
            <a:off x="4857749" y="2464341"/>
            <a:ext cx="2984665" cy="3514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21168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8" descr="图片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36"/>
          <a:stretch/>
        </p:blipFill>
        <p:spPr bwMode="auto">
          <a:xfrm>
            <a:off x="-4861" y="0"/>
            <a:ext cx="12191999" cy="1245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ECFE036-6CB7-4C30-ACD9-EFE23A19AAFB}"/>
              </a:ext>
            </a:extLst>
          </p:cNvPr>
          <p:cNvSpPr txBox="1"/>
          <p:nvPr/>
        </p:nvSpPr>
        <p:spPr>
          <a:xfrm>
            <a:off x="3667219" y="417637"/>
            <a:ext cx="5330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雌、雄蛔虫结构模式图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BF0D06C-0ADC-2E6B-DC57-BEF6185FF5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38"/>
          <a:stretch/>
        </p:blipFill>
        <p:spPr>
          <a:xfrm>
            <a:off x="311149" y="1803399"/>
            <a:ext cx="5236445" cy="421005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F9E5926-1D47-A522-A177-07DAB3D579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8547" y="1803398"/>
            <a:ext cx="5058808" cy="412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74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8" descr="图片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36"/>
          <a:stretch/>
        </p:blipFill>
        <p:spPr bwMode="auto">
          <a:xfrm>
            <a:off x="0" y="0"/>
            <a:ext cx="12191999" cy="1245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ECFE036-6CB7-4C30-ACD9-EFE23A19AAFB}"/>
              </a:ext>
            </a:extLst>
          </p:cNvPr>
          <p:cNvSpPr txBox="1"/>
          <p:nvPr/>
        </p:nvSpPr>
        <p:spPr>
          <a:xfrm>
            <a:off x="4276819" y="449387"/>
            <a:ext cx="4051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环毛蚓结构模式图</a:t>
            </a:r>
          </a:p>
        </p:txBody>
      </p:sp>
      <p:pic>
        <p:nvPicPr>
          <p:cNvPr id="4" name="Picture 2" descr="蚯蚓横切">
            <a:extLst>
              <a:ext uri="{FF2B5EF4-FFF2-40B4-BE49-F238E27FC236}">
                <a16:creationId xmlns:a16="http://schemas.microsoft.com/office/drawing/2014/main" id="{44BD91CF-475B-4B83-A660-F6075424C8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lum bright="-6000" contrast="12000"/>
          </a:blip>
          <a:srcRect l="1364" b="5091"/>
          <a:stretch/>
        </p:blipFill>
        <p:spPr bwMode="auto">
          <a:xfrm>
            <a:off x="2575797" y="1117112"/>
            <a:ext cx="6972252" cy="561229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  <p:extLst>
      <p:ext uri="{BB962C8B-B14F-4D97-AF65-F5344CB8AC3E}">
        <p14:creationId xmlns:p14="http://schemas.microsoft.com/office/powerpoint/2010/main" val="1155042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8" descr="图片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36"/>
          <a:stretch/>
        </p:blipFill>
        <p:spPr bwMode="auto">
          <a:xfrm>
            <a:off x="0" y="0"/>
            <a:ext cx="12191999" cy="1245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ECFE036-6CB7-4C30-ACD9-EFE23A19AAFB}"/>
              </a:ext>
            </a:extLst>
          </p:cNvPr>
          <p:cNvSpPr txBox="1"/>
          <p:nvPr/>
        </p:nvSpPr>
        <p:spPr>
          <a:xfrm>
            <a:off x="4711866" y="411579"/>
            <a:ext cx="4051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文蛤的解剖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F139DFF-11B2-47F1-A6CD-3E1E0A1377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49" b="5624"/>
          <a:stretch/>
        </p:blipFill>
        <p:spPr>
          <a:xfrm>
            <a:off x="5333999" y="1830856"/>
            <a:ext cx="6858000" cy="3834162"/>
          </a:xfrm>
          <a:prstGeom prst="rect">
            <a:avLst/>
          </a:prstGeom>
        </p:spPr>
      </p:pic>
      <p:pic>
        <p:nvPicPr>
          <p:cNvPr id="8" name="Picture 4" descr="P1010004">
            <a:extLst>
              <a:ext uri="{FF2B5EF4-FFF2-40B4-BE49-F238E27FC236}">
                <a16:creationId xmlns:a16="http://schemas.microsoft.com/office/drawing/2014/main" id="{DAF82322-80F2-42B8-9E42-DB8C6E034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12000" contrast="24000"/>
          </a:blip>
          <a:srcRect l="8943" t="22942" r="19791" b="27887"/>
          <a:stretch>
            <a:fillRect/>
          </a:stretch>
        </p:blipFill>
        <p:spPr bwMode="auto">
          <a:xfrm>
            <a:off x="490539" y="1731396"/>
            <a:ext cx="4210050" cy="3871753"/>
          </a:xfrm>
          <a:prstGeom prst="rect">
            <a:avLst/>
          </a:prstGeom>
          <a:solidFill>
            <a:schemeClr val="tx1"/>
          </a:solidFill>
        </p:spPr>
      </p:pic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CF2DD751-E758-4B67-9A31-881CE2A1DA9E}"/>
              </a:ext>
            </a:extLst>
          </p:cNvPr>
          <p:cNvCxnSpPr/>
          <p:nvPr/>
        </p:nvCxnSpPr>
        <p:spPr>
          <a:xfrm>
            <a:off x="2964760" y="2347048"/>
            <a:ext cx="78187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CC1D6953-1CB9-4607-970C-015A59FCA78D}"/>
              </a:ext>
            </a:extLst>
          </p:cNvPr>
          <p:cNvSpPr txBox="1"/>
          <p:nvPr/>
        </p:nvSpPr>
        <p:spPr>
          <a:xfrm>
            <a:off x="3746638" y="2162382"/>
            <a:ext cx="7214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主齿</a:t>
            </a: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7FA1BD80-643B-43DB-862D-E6DCEF15D7D7}"/>
              </a:ext>
            </a:extLst>
          </p:cNvPr>
          <p:cNvCxnSpPr/>
          <p:nvPr/>
        </p:nvCxnSpPr>
        <p:spPr>
          <a:xfrm>
            <a:off x="2826592" y="2702631"/>
            <a:ext cx="78187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3B277F3D-348B-4529-8D69-2FC2098F09CD}"/>
              </a:ext>
            </a:extLst>
          </p:cNvPr>
          <p:cNvSpPr txBox="1"/>
          <p:nvPr/>
        </p:nvSpPr>
        <p:spPr>
          <a:xfrm>
            <a:off x="1943653" y="2517965"/>
            <a:ext cx="984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前侧齿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7919B61-9ABA-4953-97BE-9F82F9380B46}"/>
              </a:ext>
            </a:extLst>
          </p:cNvPr>
          <p:cNvSpPr txBox="1"/>
          <p:nvPr/>
        </p:nvSpPr>
        <p:spPr>
          <a:xfrm>
            <a:off x="2220009" y="3058214"/>
            <a:ext cx="14152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前闭壳肌痕</a:t>
            </a:r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1F35CCC5-BBA6-4B77-B94D-E817393DC7D6}"/>
              </a:ext>
            </a:extLst>
          </p:cNvPr>
          <p:cNvCxnSpPr>
            <a:cxnSpLocks/>
          </p:cNvCxnSpPr>
          <p:nvPr/>
        </p:nvCxnSpPr>
        <p:spPr>
          <a:xfrm>
            <a:off x="3537030" y="3258621"/>
            <a:ext cx="498613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847A88A2-67CD-4D2E-8C7E-7C1A068A388B}"/>
              </a:ext>
            </a:extLst>
          </p:cNvPr>
          <p:cNvCxnSpPr>
            <a:cxnSpLocks/>
          </p:cNvCxnSpPr>
          <p:nvPr/>
        </p:nvCxnSpPr>
        <p:spPr>
          <a:xfrm>
            <a:off x="1546307" y="3667272"/>
            <a:ext cx="498613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56DBB08B-065B-4014-B1A8-80CB82E10208}"/>
              </a:ext>
            </a:extLst>
          </p:cNvPr>
          <p:cNvSpPr txBox="1"/>
          <p:nvPr/>
        </p:nvSpPr>
        <p:spPr>
          <a:xfrm>
            <a:off x="2044920" y="3497051"/>
            <a:ext cx="14152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后闭壳肌痕</a:t>
            </a:r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71A93D03-0462-400F-895B-D94514D61223}"/>
              </a:ext>
            </a:extLst>
          </p:cNvPr>
          <p:cNvCxnSpPr>
            <a:cxnSpLocks/>
          </p:cNvCxnSpPr>
          <p:nvPr/>
        </p:nvCxnSpPr>
        <p:spPr>
          <a:xfrm>
            <a:off x="1970702" y="4205435"/>
            <a:ext cx="498613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0560D38-E1BF-4ACD-B5AB-D637AD16A0EE}"/>
              </a:ext>
            </a:extLst>
          </p:cNvPr>
          <p:cNvSpPr txBox="1"/>
          <p:nvPr/>
        </p:nvSpPr>
        <p:spPr>
          <a:xfrm>
            <a:off x="2469315" y="4020769"/>
            <a:ext cx="984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外套窦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E71D2512-2028-4A5A-83CF-FDFBD714F001}"/>
              </a:ext>
            </a:extLst>
          </p:cNvPr>
          <p:cNvCxnSpPr>
            <a:cxnSpLocks/>
          </p:cNvCxnSpPr>
          <p:nvPr/>
        </p:nvCxnSpPr>
        <p:spPr>
          <a:xfrm>
            <a:off x="3038417" y="4800747"/>
            <a:ext cx="498613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文本框 20">
            <a:extLst>
              <a:ext uri="{FF2B5EF4-FFF2-40B4-BE49-F238E27FC236}">
                <a16:creationId xmlns:a16="http://schemas.microsoft.com/office/drawing/2014/main" id="{8A81B5A6-7C4C-4E3F-A6A2-C28E540F7B47}"/>
              </a:ext>
            </a:extLst>
          </p:cNvPr>
          <p:cNvSpPr txBox="1"/>
          <p:nvPr/>
        </p:nvSpPr>
        <p:spPr>
          <a:xfrm>
            <a:off x="3589259" y="4616081"/>
            <a:ext cx="984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外套线</a:t>
            </a: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0664236C-5346-4BCD-8796-0E834F47BED4}"/>
              </a:ext>
            </a:extLst>
          </p:cNvPr>
          <p:cNvCxnSpPr/>
          <p:nvPr/>
        </p:nvCxnSpPr>
        <p:spPr>
          <a:xfrm>
            <a:off x="1498060" y="2205246"/>
            <a:ext cx="78187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F2EE8ECF-340A-41E4-A483-5436A36E83B7}"/>
              </a:ext>
            </a:extLst>
          </p:cNvPr>
          <p:cNvSpPr txBox="1"/>
          <p:nvPr/>
        </p:nvSpPr>
        <p:spPr>
          <a:xfrm>
            <a:off x="771659" y="1980009"/>
            <a:ext cx="7214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韧带</a:t>
            </a:r>
          </a:p>
        </p:txBody>
      </p:sp>
    </p:spTree>
    <p:extLst>
      <p:ext uri="{BB962C8B-B14F-4D97-AF65-F5344CB8AC3E}">
        <p14:creationId xmlns:p14="http://schemas.microsoft.com/office/powerpoint/2010/main" val="2207677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8" descr="图片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36"/>
          <a:stretch/>
        </p:blipFill>
        <p:spPr bwMode="auto">
          <a:xfrm>
            <a:off x="0" y="0"/>
            <a:ext cx="12191999" cy="115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ECFE036-6CB7-4C30-ACD9-EFE23A19AAFB}"/>
              </a:ext>
            </a:extLst>
          </p:cNvPr>
          <p:cNvSpPr txBox="1"/>
          <p:nvPr/>
        </p:nvSpPr>
        <p:spPr>
          <a:xfrm>
            <a:off x="4276819" y="449387"/>
            <a:ext cx="4051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对虾的附肢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F3965A8-2E23-4468-B3FC-E9EE062961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314"/>
          <a:stretch/>
        </p:blipFill>
        <p:spPr>
          <a:xfrm>
            <a:off x="1303883" y="1037917"/>
            <a:ext cx="5531941" cy="251593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138BD61-ADB9-4F39-AED8-35AE1CE948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13" r="62741" b="27500"/>
          <a:stretch/>
        </p:blipFill>
        <p:spPr>
          <a:xfrm>
            <a:off x="6835824" y="1037917"/>
            <a:ext cx="2052674" cy="251593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A4FF91B-BDE2-411B-891B-26D79BB9DD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8" t="35813" b="27500"/>
          <a:stretch/>
        </p:blipFill>
        <p:spPr>
          <a:xfrm flipH="1">
            <a:off x="1303883" y="3564854"/>
            <a:ext cx="3393578" cy="216256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DF1550C-5957-4545-99BE-C79A310FEF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91"/>
          <a:stretch/>
        </p:blipFill>
        <p:spPr>
          <a:xfrm flipH="1">
            <a:off x="4697460" y="3575074"/>
            <a:ext cx="5836098" cy="2188172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C0773962-FA3A-4AF2-94EC-28FC5B3741BB}"/>
              </a:ext>
            </a:extLst>
          </p:cNvPr>
          <p:cNvSpPr txBox="1"/>
          <p:nvPr/>
        </p:nvSpPr>
        <p:spPr>
          <a:xfrm>
            <a:off x="9001124" y="1009482"/>
            <a:ext cx="2943225" cy="2537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/>
              <a:t>左图从左到右依次为：</a:t>
            </a:r>
            <a:endParaRPr lang="en-US" altLang="zh-CN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/>
              <a:t>第一触角；第二触角</a:t>
            </a:r>
            <a:endParaRPr lang="en-US" altLang="zh-CN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/>
              <a:t>大颚</a:t>
            </a:r>
            <a:endParaRPr lang="en-US" altLang="zh-CN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/>
              <a:t>第一小颚；第二小颚</a:t>
            </a:r>
            <a:endParaRPr lang="en-US" altLang="zh-CN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/>
              <a:t>第一颚足；第二颚足；第三颚足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D02C955-45DC-4A09-BF04-1C2DAF849D6C}"/>
              </a:ext>
            </a:extLst>
          </p:cNvPr>
          <p:cNvSpPr txBox="1"/>
          <p:nvPr/>
        </p:nvSpPr>
        <p:spPr>
          <a:xfrm>
            <a:off x="1275352" y="5727416"/>
            <a:ext cx="9258206" cy="875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/>
              <a:t>上图从左到右依次为：</a:t>
            </a:r>
            <a:endParaRPr lang="en-US" altLang="zh-CN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/>
              <a:t>第一至第五步足；第一至第五游泳足；尾扇（含尾肢和尾节）</a:t>
            </a:r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37264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1322.教育信息化教学设计PPT模板"/>
</p:tagLst>
</file>

<file path=ppt/theme/theme1.xml><?xml version="1.0" encoding="utf-8"?>
<a:theme xmlns:a="http://schemas.openxmlformats.org/drawingml/2006/main" name="第一PPT，www.1ppt.com">
  <a:themeElements>
    <a:clrScheme name="自定义 178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070C0"/>
      </a:hlink>
      <a:folHlink>
        <a:srgbClr val="0070C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2913</TotalTime>
  <Words>166</Words>
  <Application>Microsoft Office PowerPoint</Application>
  <PresentationFormat>宽屏</PresentationFormat>
  <Paragraphs>60</Paragraphs>
  <Slides>13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微软雅黑</vt:lpstr>
      <vt:lpstr>Agency FB</vt:lpstr>
      <vt:lpstr>Arial</vt:lpstr>
      <vt:lpstr>Calibri</vt:lpstr>
      <vt:lpstr>Calibri Light</vt:lpstr>
      <vt:lpstr>Wingdings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蓝色简洁微立体</dc:title>
  <dc:creator>第一PPT</dc:creator>
  <cp:keywords>www.1ppt.com</cp:keywords>
  <dc:description>www.1ppt.com</dc:description>
  <cp:lastModifiedBy>李峰的办公室</cp:lastModifiedBy>
  <cp:revision>177</cp:revision>
  <dcterms:created xsi:type="dcterms:W3CDTF">2017-03-08T05:07:00Z</dcterms:created>
  <dcterms:modified xsi:type="dcterms:W3CDTF">2024-10-30T10:50:51Z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2052-11.1.0.11194</vt:lpwstr>
  </property>
  <property fmtid="{D5CDD505-2E9C-101B-9397-08002B2CF9AE}" pid="3" name="ICV">
    <vt:lpwstr>64E02ECC2F114C2299381535A36435C7</vt:lpwstr>
  </property>
</Properties>
</file>