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560" r:id="rId2"/>
    <p:sldId id="552" r:id="rId3"/>
    <p:sldId id="430" r:id="rId4"/>
    <p:sldId id="562" r:id="rId5"/>
    <p:sldId id="563" r:id="rId6"/>
    <p:sldId id="564" r:id="rId7"/>
    <p:sldId id="454" r:id="rId8"/>
    <p:sldId id="565" r:id="rId9"/>
    <p:sldId id="566" r:id="rId10"/>
    <p:sldId id="559" r:id="rId11"/>
    <p:sldId id="555" r:id="rId12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78">
          <p15:clr>
            <a:srgbClr val="A4A3A4"/>
          </p15:clr>
        </p15:guide>
        <p15:guide id="2" pos="300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C4DF"/>
    <a:srgbClr val="1F2DA8"/>
    <a:srgbClr val="DAB66A"/>
    <a:srgbClr val="EFC256"/>
    <a:srgbClr val="FACF4A"/>
    <a:srgbClr val="8DB21C"/>
    <a:srgbClr val="8A3737"/>
    <a:srgbClr val="953735"/>
    <a:srgbClr val="BF4747"/>
    <a:srgbClr val="B941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477" autoAdjust="0"/>
  </p:normalViewPr>
  <p:slideViewPr>
    <p:cSldViewPr>
      <p:cViewPr varScale="1">
        <p:scale>
          <a:sx n="99" d="100"/>
          <a:sy n="99" d="100"/>
        </p:scale>
        <p:origin x="994" y="58"/>
      </p:cViewPr>
      <p:guideLst>
        <p:guide orient="horz" pos="1478"/>
        <p:guide pos="300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B42C0B-BDCA-4052-A6B4-B233C47DC696}" type="datetimeFigureOut">
              <a:rPr lang="zh-CN" altLang="en-US" smtClean="0"/>
              <a:t>2019/12/8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F641B-CB22-4C2C-B080-0B65517EDA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E6CF1A-E888-4A07-B96A-456D0CF69483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E6CF1A-E888-4A07-B96A-456D0CF69483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5689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E6CF1A-E888-4A07-B96A-456D0CF69483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7168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E6CF1A-E888-4A07-B96A-456D0CF69483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2740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E6CF1A-E888-4A07-B96A-456D0CF69483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E6CF1A-E888-4A07-B96A-456D0CF69483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88836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E6CF1A-E888-4A07-B96A-456D0CF69483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3208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0556EA8-5403-40DA-BF2E-B29A47485BEC}" type="datetimeFigureOut">
              <a:rPr lang="zh-CN" altLang="en-US" smtClean="0"/>
              <a:t>2019/12/8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0AFBD29-42EE-4727-99BB-C423D032B6C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0556EA8-5403-40DA-BF2E-B29A47485BEC}" type="datetimeFigureOut">
              <a:rPr lang="zh-CN" altLang="en-US" smtClean="0"/>
              <a:t>2019/12/8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0AFBD29-42EE-4727-99BB-C423D032B6C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0556EA8-5403-40DA-BF2E-B29A47485BEC}" type="datetimeFigureOut">
              <a:rPr lang="zh-CN" altLang="en-US" smtClean="0"/>
              <a:t>2019/12/8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0AFBD29-42EE-4727-99BB-C423D032B6C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esktop\未标题-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0" y="0"/>
            <a:ext cx="914519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0556EA8-5403-40DA-BF2E-B29A47485BEC}" type="datetimeFigureOut">
              <a:rPr lang="zh-CN" altLang="en-US" smtClean="0"/>
              <a:t>2019/12/8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0AFBD29-42EE-4727-99BB-C423D032B6C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0556EA8-5403-40DA-BF2E-B29A47485BEC}" type="datetimeFigureOut">
              <a:rPr lang="zh-CN" altLang="en-US" smtClean="0"/>
              <a:t>2019/12/8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0AFBD29-42EE-4727-99BB-C423D032B6C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0556EA8-5403-40DA-BF2E-B29A47485BEC}" type="datetimeFigureOut">
              <a:rPr lang="zh-CN" altLang="en-US" smtClean="0"/>
              <a:t>2019/12/8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0AFBD29-42EE-4727-99BB-C423D032B6C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0556EA8-5403-40DA-BF2E-B29A47485BEC}" type="datetimeFigureOut">
              <a:rPr lang="zh-CN" altLang="en-US" smtClean="0"/>
              <a:t>2019/12/8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0AFBD29-42EE-4727-99BB-C423D032B6C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0556EA8-5403-40DA-BF2E-B29A47485BEC}" type="datetimeFigureOut">
              <a:rPr lang="zh-CN" altLang="en-US" smtClean="0"/>
              <a:t>2019/12/8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0AFBD29-42EE-4727-99BB-C423D032B6C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0556EA8-5403-40DA-BF2E-B29A47485BEC}" type="datetimeFigureOut">
              <a:rPr lang="zh-CN" altLang="en-US" smtClean="0"/>
              <a:t>2019/12/8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0AFBD29-42EE-4727-99BB-C423D032B6C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0556EA8-5403-40DA-BF2E-B29A47485BEC}" type="datetimeFigureOut">
              <a:rPr lang="zh-CN" altLang="en-US" smtClean="0"/>
              <a:t>2019/12/8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0AFBD29-42EE-4727-99BB-C423D032B6C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0556EA8-5403-40DA-BF2E-B29A47485BEC}" type="datetimeFigureOut">
              <a:rPr lang="zh-CN" altLang="en-US" smtClean="0"/>
              <a:t>2019/12/8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0AFBD29-42EE-4727-99BB-C423D032B6C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0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B05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 advClick="0" advTm="0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3.m4a"/><Relationship Id="rId7" Type="http://schemas.openxmlformats.org/officeDocument/2006/relationships/image" Target="../media/image5.png"/><Relationship Id="rId2" Type="http://schemas.microsoft.com/office/2007/relationships/media" Target="../media/media3.m4a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4.m4a"/><Relationship Id="rId7" Type="http://schemas.openxmlformats.org/officeDocument/2006/relationships/image" Target="../media/image5.png"/><Relationship Id="rId2" Type="http://schemas.microsoft.com/office/2007/relationships/media" Target="../media/media4.m4a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5.m4a"/><Relationship Id="rId7" Type="http://schemas.openxmlformats.org/officeDocument/2006/relationships/image" Target="../media/image5.png"/><Relationship Id="rId2" Type="http://schemas.microsoft.com/office/2007/relationships/media" Target="../media/media5.m4a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8.m4a"/><Relationship Id="rId7" Type="http://schemas.openxmlformats.org/officeDocument/2006/relationships/image" Target="../media/image5.png"/><Relationship Id="rId2" Type="http://schemas.microsoft.com/office/2007/relationships/media" Target="../media/media8.m4a"/><Relationship Id="rId1" Type="http://schemas.openxmlformats.org/officeDocument/2006/relationships/tags" Target="../tags/tag6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9.m4a"/><Relationship Id="rId7" Type="http://schemas.openxmlformats.org/officeDocument/2006/relationships/image" Target="../media/image5.png"/><Relationship Id="rId2" Type="http://schemas.microsoft.com/office/2007/relationships/media" Target="../media/media9.m4a"/><Relationship Id="rId1" Type="http://schemas.openxmlformats.org/officeDocument/2006/relationships/tags" Target="../tags/tag7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846932" y="0"/>
            <a:ext cx="3297068" cy="5161920"/>
          </a:xfrm>
          <a:prstGeom prst="rect">
            <a:avLst/>
          </a:prstGeom>
          <a:solidFill>
            <a:srgbClr val="73C9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4" descr="C:\Users\Administrator\Desktop\1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28029">
            <a:off x="86151" y="1975796"/>
            <a:ext cx="2254652" cy="335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2594670" y="-1"/>
            <a:ext cx="3252262" cy="5161921"/>
          </a:xfrm>
          <a:prstGeom prst="rect">
            <a:avLst/>
          </a:prstGeom>
          <a:solidFill>
            <a:srgbClr val="FDD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_14"/>
          <p:cNvSpPr txBox="1">
            <a:spLocks noChangeArrowheads="1"/>
          </p:cNvSpPr>
          <p:nvPr/>
        </p:nvSpPr>
        <p:spPr bwMode="auto">
          <a:xfrm>
            <a:off x="971600" y="771550"/>
            <a:ext cx="7416824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/>
            <a:r>
              <a:rPr lang="zh-CN" altLang="en-US" sz="6000" b="1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词汇部分知识点梳理</a:t>
            </a:r>
            <a:endParaRPr lang="zh-CN" sz="6000" b="1" dirty="0">
              <a:solidFill>
                <a:srgbClr val="73C9C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5FF5B656-7517-4136-8D17-69C1BB80BD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Click="0" advTm="5797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23478"/>
            <a:ext cx="9144000" cy="650662"/>
            <a:chOff x="2406650" y="600855"/>
            <a:chExt cx="7378700" cy="650662"/>
          </a:xfrm>
        </p:grpSpPr>
        <p:sp>
          <p:nvSpPr>
            <p:cNvPr id="3" name="矩形 2"/>
            <p:cNvSpPr/>
            <p:nvPr/>
          </p:nvSpPr>
          <p:spPr>
            <a:xfrm flipV="1">
              <a:off x="2406650" y="1179599"/>
              <a:ext cx="7378700" cy="71918"/>
            </a:xfrm>
            <a:prstGeom prst="rect">
              <a:avLst/>
            </a:prstGeom>
            <a:solidFill>
              <a:srgbClr val="31B8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9"/>
            <p:cNvSpPr txBox="1"/>
            <p:nvPr/>
          </p:nvSpPr>
          <p:spPr>
            <a:xfrm>
              <a:off x="3946061" y="600855"/>
              <a:ext cx="3853914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lvl="1" algn="ctr"/>
              <a:r>
                <a:rPr lang="zh-CN" altLang="en-US" sz="2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三、易混淆易错的知识点</a:t>
              </a:r>
            </a:p>
          </p:txBody>
        </p:sp>
      </p:grpSp>
      <p:pic>
        <p:nvPicPr>
          <p:cNvPr id="5" name="Picture 4" descr="C:\Users\Administrator\Desktop\11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20874052">
            <a:off x="29431" y="-25597"/>
            <a:ext cx="538108" cy="80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Administrator\Desktop\122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rot="870788">
            <a:off x="8608418" y="-19637"/>
            <a:ext cx="472138" cy="76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3"/>
          <p:cNvSpPr/>
          <p:nvPr/>
        </p:nvSpPr>
        <p:spPr>
          <a:xfrm>
            <a:off x="179512" y="806058"/>
            <a:ext cx="8620125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en-US" altLang="zh-CN" sz="2400" b="1" dirty="0">
                <a:solidFill>
                  <a:srgbClr val="41445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pitchFamily="34" charset="-122"/>
              </a:rPr>
              <a:t>  </a:t>
            </a:r>
            <a:r>
              <a:rPr lang="en-US" altLang="zh-CN" sz="2400" b="1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1.</a:t>
            </a:r>
            <a:r>
              <a:rPr lang="zh-CN" altLang="en-US" sz="2400" b="1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语素、词、短语的辨别</a:t>
            </a:r>
          </a:p>
        </p:txBody>
      </p:sp>
      <p:sp>
        <p:nvSpPr>
          <p:cNvPr id="12" name="Rectangle 13"/>
          <p:cNvSpPr/>
          <p:nvPr/>
        </p:nvSpPr>
        <p:spPr>
          <a:xfrm>
            <a:off x="395536" y="1390248"/>
            <a:ext cx="8677910" cy="45025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fontAlgn="auto">
              <a:lnSpc>
                <a:spcPts val="3200"/>
              </a:lnSpc>
            </a:pPr>
            <a:r>
              <a:rPr lang="en-US" altLang="zh-CN" sz="2400" b="1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2.</a:t>
            </a:r>
            <a:r>
              <a:rPr lang="zh-CN" altLang="en-US" sz="2400" b="1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合成词的构成方式</a:t>
            </a:r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6C615167-AC7F-4C18-AA7E-901CD8561E66}"/>
              </a:ext>
            </a:extLst>
          </p:cNvPr>
          <p:cNvSpPr/>
          <p:nvPr/>
        </p:nvSpPr>
        <p:spPr>
          <a:xfrm>
            <a:off x="356429" y="2567470"/>
            <a:ext cx="8677910" cy="45025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fontAlgn="auto">
              <a:lnSpc>
                <a:spcPts val="3200"/>
              </a:lnSpc>
            </a:pPr>
            <a:r>
              <a:rPr lang="en-US" altLang="zh-CN" sz="2400" b="1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4.</a:t>
            </a:r>
            <a:r>
              <a:rPr lang="zh-CN" altLang="en-US" sz="2400" b="1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引申义和比喻义的判断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6EE990E-9F73-4F8A-81DF-1DDA531FF869}"/>
              </a:ext>
            </a:extLst>
          </p:cNvPr>
          <p:cNvSpPr/>
          <p:nvPr/>
        </p:nvSpPr>
        <p:spPr>
          <a:xfrm>
            <a:off x="466090" y="3148146"/>
            <a:ext cx="8677910" cy="45025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fontAlgn="auto">
              <a:lnSpc>
                <a:spcPts val="3200"/>
              </a:lnSpc>
            </a:pPr>
            <a:r>
              <a:rPr lang="en-US" altLang="zh-CN" sz="2400" b="1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5.</a:t>
            </a:r>
            <a:r>
              <a:rPr lang="zh-CN" altLang="en-US" sz="2400" b="1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外来词的几种形式</a:t>
            </a: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77B894F3-9112-4F4E-BBBE-66735CF113BB}"/>
              </a:ext>
            </a:extLst>
          </p:cNvPr>
          <p:cNvSpPr/>
          <p:nvPr/>
        </p:nvSpPr>
        <p:spPr>
          <a:xfrm>
            <a:off x="367888" y="1986795"/>
            <a:ext cx="8677910" cy="45025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fontAlgn="auto">
              <a:lnSpc>
                <a:spcPts val="3200"/>
              </a:lnSpc>
            </a:pPr>
            <a:r>
              <a:rPr lang="en-US" altLang="zh-CN" sz="2400" b="1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3.</a:t>
            </a:r>
            <a:r>
              <a:rPr lang="zh-CN" altLang="en-US" sz="2400" b="1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同音词和多义词的判断</a:t>
            </a:r>
          </a:p>
        </p:txBody>
      </p:sp>
      <p:pic>
        <p:nvPicPr>
          <p:cNvPr id="8" name="音频 7">
            <a:hlinkClick r:id="" action="ppaction://media"/>
            <a:extLst>
              <a:ext uri="{FF2B5EF4-FFF2-40B4-BE49-F238E27FC236}">
                <a16:creationId xmlns:a16="http://schemas.microsoft.com/office/drawing/2014/main" id="{76C725D2-3604-4321-A103-8FE9943025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Click="0" advTm="58892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2" grpId="0"/>
      <p:bldP spid="10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846932" y="0"/>
            <a:ext cx="3297068" cy="5161920"/>
          </a:xfrm>
          <a:prstGeom prst="rect">
            <a:avLst/>
          </a:prstGeom>
          <a:solidFill>
            <a:srgbClr val="73C9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4" descr="C:\Users\Administrator\Desktop\1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687066">
            <a:off x="7061407" y="1916110"/>
            <a:ext cx="2254652" cy="335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2594670" y="-1"/>
            <a:ext cx="3252262" cy="5161921"/>
          </a:xfrm>
          <a:prstGeom prst="rect">
            <a:avLst/>
          </a:prstGeom>
          <a:solidFill>
            <a:srgbClr val="FDD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_14"/>
          <p:cNvSpPr txBox="1">
            <a:spLocks noChangeArrowheads="1"/>
          </p:cNvSpPr>
          <p:nvPr/>
        </p:nvSpPr>
        <p:spPr bwMode="auto">
          <a:xfrm>
            <a:off x="2267744" y="1979796"/>
            <a:ext cx="3345090" cy="64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/>
            <a:r>
              <a:rPr lang="zh-CN" altLang="en-US" sz="6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  谢</a:t>
            </a:r>
            <a:endParaRPr lang="zh-CN" sz="66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D5D108A1-EFA9-44F7-BFD4-A2CE5463E8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Click="0" advTm="63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4035762" y="1453688"/>
            <a:ext cx="5032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基本概念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016712" y="2432482"/>
            <a:ext cx="5032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重难点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047722" y="3417673"/>
            <a:ext cx="5032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易考易错的知识点</a:t>
            </a:r>
          </a:p>
        </p:txBody>
      </p:sp>
      <p:grpSp>
        <p:nvGrpSpPr>
          <p:cNvPr id="31" name="组合 30"/>
          <p:cNvGrpSpPr/>
          <p:nvPr/>
        </p:nvGrpSpPr>
        <p:grpSpPr>
          <a:xfrm>
            <a:off x="3275856" y="1384246"/>
            <a:ext cx="624684" cy="600549"/>
            <a:chOff x="2215144" y="982844"/>
            <a:chExt cx="1120898" cy="842780"/>
          </a:xfrm>
          <a:solidFill>
            <a:srgbClr val="F77883"/>
          </a:solidFill>
        </p:grpSpPr>
        <p:sp>
          <p:nvSpPr>
            <p:cNvPr id="32" name="平行四边形 31"/>
            <p:cNvSpPr/>
            <p:nvPr/>
          </p:nvSpPr>
          <p:spPr>
            <a:xfrm>
              <a:off x="2215144" y="982844"/>
              <a:ext cx="1120898" cy="842780"/>
            </a:xfrm>
            <a:prstGeom prst="parallelogram">
              <a:avLst>
                <a:gd name="adj" fmla="val 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Impact" panose="020B0806030902050204" pitchFamily="34" charset="0"/>
                <a:ea typeface="等线"/>
                <a:cs typeface="+mn-cs"/>
              </a:endParaRPr>
            </a:p>
          </p:txBody>
        </p:sp>
        <p:sp>
          <p:nvSpPr>
            <p:cNvPr id="33" name="文本框 9"/>
            <p:cNvSpPr txBox="1"/>
            <p:nvPr/>
          </p:nvSpPr>
          <p:spPr>
            <a:xfrm>
              <a:off x="2245058" y="1046848"/>
              <a:ext cx="1066799" cy="7342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Impact" panose="020B0806030902050204" pitchFamily="34" charset="0"/>
                </a:rPr>
                <a:t>01</a:t>
              </a:r>
              <a:endPara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Impact" panose="020B0806030902050204" pitchFamily="34" charset="0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3275856" y="3348231"/>
            <a:ext cx="624684" cy="600549"/>
            <a:chOff x="2215144" y="982844"/>
            <a:chExt cx="1120898" cy="842780"/>
          </a:xfrm>
          <a:solidFill>
            <a:srgbClr val="F77883"/>
          </a:solidFill>
        </p:grpSpPr>
        <p:sp>
          <p:nvSpPr>
            <p:cNvPr id="35" name="平行四边形 34"/>
            <p:cNvSpPr/>
            <p:nvPr/>
          </p:nvSpPr>
          <p:spPr>
            <a:xfrm>
              <a:off x="2215144" y="982844"/>
              <a:ext cx="1120898" cy="842780"/>
            </a:xfrm>
            <a:prstGeom prst="parallelogram">
              <a:avLst>
                <a:gd name="adj" fmla="val 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Impact" panose="020B0806030902050204" pitchFamily="34" charset="0"/>
                <a:ea typeface="等线"/>
                <a:cs typeface="+mn-cs"/>
              </a:endParaRPr>
            </a:p>
          </p:txBody>
        </p:sp>
        <p:sp>
          <p:nvSpPr>
            <p:cNvPr id="36" name="文本框 9"/>
            <p:cNvSpPr txBox="1"/>
            <p:nvPr/>
          </p:nvSpPr>
          <p:spPr>
            <a:xfrm>
              <a:off x="2245058" y="1046848"/>
              <a:ext cx="1066799" cy="7342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Impact" panose="020B0806030902050204" pitchFamily="34" charset="0"/>
                </a:rPr>
                <a:t>03</a:t>
              </a:r>
              <a:endPara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Impact" panose="020B0806030902050204" pitchFamily="34" charset="0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3275856" y="2363040"/>
            <a:ext cx="624684" cy="600549"/>
            <a:chOff x="2215144" y="982844"/>
            <a:chExt cx="1120898" cy="842780"/>
          </a:xfrm>
          <a:solidFill>
            <a:srgbClr val="31B8B4"/>
          </a:solidFill>
        </p:grpSpPr>
        <p:sp>
          <p:nvSpPr>
            <p:cNvPr id="38" name="平行四边形 37"/>
            <p:cNvSpPr/>
            <p:nvPr/>
          </p:nvSpPr>
          <p:spPr>
            <a:xfrm>
              <a:off x="2215144" y="982844"/>
              <a:ext cx="1120898" cy="842780"/>
            </a:xfrm>
            <a:prstGeom prst="parallelogram">
              <a:avLst>
                <a:gd name="adj" fmla="val 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Impact" panose="020B0806030902050204" pitchFamily="34" charset="0"/>
                <a:ea typeface="等线"/>
                <a:cs typeface="+mn-cs"/>
              </a:endParaRPr>
            </a:p>
          </p:txBody>
        </p:sp>
        <p:sp>
          <p:nvSpPr>
            <p:cNvPr id="39" name="文本框 9"/>
            <p:cNvSpPr txBox="1"/>
            <p:nvPr/>
          </p:nvSpPr>
          <p:spPr>
            <a:xfrm>
              <a:off x="2245058" y="1046848"/>
              <a:ext cx="1066799" cy="7342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Impact" panose="020B0806030902050204" pitchFamily="34" charset="0"/>
                </a:rPr>
                <a:t>02</a:t>
              </a:r>
              <a:endPara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Impact" panose="020B0806030902050204" pitchFamily="34" charset="0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1313203" y="1811244"/>
            <a:ext cx="1555214" cy="1880231"/>
            <a:chOff x="2406650" y="274585"/>
            <a:chExt cx="7378700" cy="967316"/>
          </a:xfrm>
        </p:grpSpPr>
        <p:sp>
          <p:nvSpPr>
            <p:cNvPr id="44" name="矩形 43"/>
            <p:cNvSpPr/>
            <p:nvPr/>
          </p:nvSpPr>
          <p:spPr>
            <a:xfrm>
              <a:off x="2406650" y="274585"/>
              <a:ext cx="7378700" cy="967316"/>
            </a:xfrm>
            <a:prstGeom prst="rect">
              <a:avLst/>
            </a:prstGeom>
            <a:solidFill>
              <a:srgbClr val="F7788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等线"/>
                <a:ea typeface="等线"/>
                <a:cs typeface="+mn-cs"/>
              </a:endParaRPr>
            </a:p>
          </p:txBody>
        </p:sp>
        <p:sp>
          <p:nvSpPr>
            <p:cNvPr id="45" name="9"/>
            <p:cNvSpPr txBox="1"/>
            <p:nvPr/>
          </p:nvSpPr>
          <p:spPr>
            <a:xfrm>
              <a:off x="3464525" y="370456"/>
              <a:ext cx="5445030" cy="6333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1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学习要点</a:t>
              </a:r>
            </a:p>
          </p:txBody>
        </p:sp>
      </p:grpSp>
      <p:pic>
        <p:nvPicPr>
          <p:cNvPr id="46" name="Picture 4" descr="C:\Users\Administrator\Desktop\1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874052">
            <a:off x="515976" y="1895389"/>
            <a:ext cx="1622893" cy="2417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矩形 47"/>
          <p:cNvSpPr/>
          <p:nvPr/>
        </p:nvSpPr>
        <p:spPr>
          <a:xfrm>
            <a:off x="0" y="4794150"/>
            <a:ext cx="9144000" cy="184944"/>
          </a:xfrm>
          <a:prstGeom prst="rect">
            <a:avLst/>
          </a:prstGeom>
          <a:solidFill>
            <a:srgbClr val="73C9C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等线"/>
              <a:ea typeface="等线"/>
              <a:cs typeface="+mn-cs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0" y="4979094"/>
            <a:ext cx="9144000" cy="184944"/>
          </a:xfrm>
          <a:prstGeom prst="rect">
            <a:avLst/>
          </a:prstGeom>
          <a:solidFill>
            <a:srgbClr val="FDDAE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等线"/>
              <a:ea typeface="等线"/>
              <a:cs typeface="+mn-cs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0" y="0"/>
            <a:ext cx="9144000" cy="184944"/>
          </a:xfrm>
          <a:prstGeom prst="rect">
            <a:avLst/>
          </a:prstGeom>
          <a:solidFill>
            <a:srgbClr val="73C9C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等线"/>
              <a:ea typeface="等线"/>
              <a:cs typeface="+mn-cs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0" y="184944"/>
            <a:ext cx="9144000" cy="184944"/>
          </a:xfrm>
          <a:prstGeom prst="rect">
            <a:avLst/>
          </a:prstGeom>
          <a:solidFill>
            <a:srgbClr val="FDDAE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等线"/>
              <a:ea typeface="等线"/>
              <a:cs typeface="+mn-cs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1D5C79C1-E12C-4DF8-8DF7-B7051C8BF9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Click="0" advTm="9688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6" presetClass="emph" presetSubtype="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75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375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mph" presetSubtype="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75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375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6" presetClass="emph" presetSubtype="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75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375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7" grpId="0"/>
      <p:bldP spid="27" grpId="1"/>
      <p:bldP spid="28" grpId="0"/>
      <p:bldP spid="28" grpId="1"/>
      <p:bldP spid="29" grpId="0"/>
      <p:bldP spid="29" grpId="1"/>
      <p:bldP spid="48" grpId="0" animBg="1"/>
      <p:bldP spid="49" grpId="0" animBg="1"/>
      <p:bldP spid="50" grpId="0" animBg="1"/>
      <p:bldP spid="5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" name="Straight Connector 4"/>
          <p:cNvCxnSpPr/>
          <p:nvPr/>
        </p:nvCxnSpPr>
        <p:spPr>
          <a:xfrm flipH="1">
            <a:off x="1032419" y="1892811"/>
            <a:ext cx="9525" cy="1097915"/>
          </a:xfrm>
          <a:prstGeom prst="line">
            <a:avLst/>
          </a:prstGeom>
          <a:ln w="12700">
            <a:solidFill>
              <a:srgbClr val="41445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13"/>
          <p:cNvSpPr/>
          <p:nvPr/>
        </p:nvSpPr>
        <p:spPr>
          <a:xfrm>
            <a:off x="2042864" y="1265273"/>
            <a:ext cx="6705600" cy="46948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fontAlgn="auto">
              <a:lnSpc>
                <a:spcPts val="3380"/>
              </a:lnSpc>
            </a:pPr>
            <a:r>
              <a:rPr lang="zh-CN" altLang="en-US" sz="2400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成词语素、不成词语素；词根、词缀</a:t>
            </a:r>
          </a:p>
        </p:txBody>
      </p:sp>
      <p:sp>
        <p:nvSpPr>
          <p:cNvPr id="5" name="椭圆 80"/>
          <p:cNvSpPr/>
          <p:nvPr/>
        </p:nvSpPr>
        <p:spPr bwMode="auto">
          <a:xfrm>
            <a:off x="395536" y="1032254"/>
            <a:ext cx="1377132" cy="954405"/>
          </a:xfrm>
          <a:prstGeom prst="roundRect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>
            <a:innerShdw blurRad="63500" dist="25400" dir="18660000">
              <a:prstClr val="black">
                <a:alpha val="35000"/>
              </a:prstClr>
            </a:inn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000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语素</a:t>
            </a:r>
          </a:p>
        </p:txBody>
      </p:sp>
      <p:sp>
        <p:nvSpPr>
          <p:cNvPr id="11" name="椭圆 80"/>
          <p:cNvSpPr/>
          <p:nvPr/>
        </p:nvSpPr>
        <p:spPr bwMode="auto">
          <a:xfrm>
            <a:off x="400808" y="2583556"/>
            <a:ext cx="1371860" cy="859790"/>
          </a:xfrm>
          <a:prstGeom prst="roundRect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>
            <a:innerShdw blurRad="63500" dist="25400" dir="18660000">
              <a:prstClr val="black">
                <a:alpha val="35000"/>
              </a:prstClr>
            </a:inn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000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词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0" y="123478"/>
            <a:ext cx="9144000" cy="650662"/>
            <a:chOff x="2406650" y="600855"/>
            <a:chExt cx="7378700" cy="650662"/>
          </a:xfrm>
        </p:grpSpPr>
        <p:sp>
          <p:nvSpPr>
            <p:cNvPr id="20" name="矩形 19"/>
            <p:cNvSpPr/>
            <p:nvPr/>
          </p:nvSpPr>
          <p:spPr>
            <a:xfrm flipV="1">
              <a:off x="2406650" y="1179599"/>
              <a:ext cx="7378700" cy="71918"/>
            </a:xfrm>
            <a:prstGeom prst="rect">
              <a:avLst/>
            </a:prstGeom>
            <a:solidFill>
              <a:srgbClr val="31B8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9"/>
            <p:cNvSpPr txBox="1"/>
            <p:nvPr/>
          </p:nvSpPr>
          <p:spPr>
            <a:xfrm>
              <a:off x="3946061" y="600855"/>
              <a:ext cx="3853914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lvl="1" algn="ctr"/>
              <a:r>
                <a:rPr lang="zh-CN" altLang="en-US" sz="2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一、基本概念</a:t>
              </a:r>
            </a:p>
          </p:txBody>
        </p:sp>
      </p:grpSp>
      <p:pic>
        <p:nvPicPr>
          <p:cNvPr id="22" name="Picture 4" descr="C:\Users\Administrator\Desktop\11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 rot="20874052">
            <a:off x="29431" y="-25597"/>
            <a:ext cx="538108" cy="80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Users\Administrator\Desktop\122.pn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 rot="870788">
            <a:off x="8608418" y="-19637"/>
            <a:ext cx="472138" cy="76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4">
            <a:extLst>
              <a:ext uri="{FF2B5EF4-FFF2-40B4-BE49-F238E27FC236}">
                <a16:creationId xmlns:a16="http://schemas.microsoft.com/office/drawing/2014/main" id="{6D6BACF0-ED99-4666-84DE-407FC719D93C}"/>
              </a:ext>
            </a:extLst>
          </p:cNvPr>
          <p:cNvCxnSpPr>
            <a:cxnSpLocks/>
          </p:cNvCxnSpPr>
          <p:nvPr/>
        </p:nvCxnSpPr>
        <p:spPr>
          <a:xfrm>
            <a:off x="1095671" y="3438355"/>
            <a:ext cx="16253" cy="739744"/>
          </a:xfrm>
          <a:prstGeom prst="line">
            <a:avLst/>
          </a:prstGeom>
          <a:ln w="12700">
            <a:solidFill>
              <a:srgbClr val="41445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椭圆 80">
            <a:extLst>
              <a:ext uri="{FF2B5EF4-FFF2-40B4-BE49-F238E27FC236}">
                <a16:creationId xmlns:a16="http://schemas.microsoft.com/office/drawing/2014/main" id="{7550C24B-D88E-4833-911E-442973A57167}"/>
              </a:ext>
            </a:extLst>
          </p:cNvPr>
          <p:cNvSpPr/>
          <p:nvPr/>
        </p:nvSpPr>
        <p:spPr bwMode="auto">
          <a:xfrm>
            <a:off x="417868" y="4040243"/>
            <a:ext cx="1371860" cy="859790"/>
          </a:xfrm>
          <a:prstGeom prst="roundRect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>
            <a:innerShdw blurRad="63500" dist="25400" dir="18660000">
              <a:prstClr val="black">
                <a:alpha val="35000"/>
              </a:prstClr>
            </a:inn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000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短语</a:t>
            </a:r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169AF47F-2187-44DC-94B6-D1C5EBEE6A92}"/>
              </a:ext>
            </a:extLst>
          </p:cNvPr>
          <p:cNvSpPr/>
          <p:nvPr/>
        </p:nvSpPr>
        <p:spPr>
          <a:xfrm>
            <a:off x="1883373" y="2532851"/>
            <a:ext cx="6499225" cy="134152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fontAlgn="auto">
              <a:lnSpc>
                <a:spcPts val="3380"/>
              </a:lnSpc>
            </a:pPr>
            <a:r>
              <a:rPr lang="zh-CN" altLang="en-US" sz="2400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单纯词、合成词、联绵词、义项、义素、多义词、同音词、基本义、转义、引申义、比喻义、语义场</a:t>
            </a:r>
            <a:endParaRPr lang="zh-CN" sz="2400" dirty="0">
              <a:solidFill>
                <a:srgbClr val="414455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7" name="Rectangle 13">
            <a:extLst>
              <a:ext uri="{FF2B5EF4-FFF2-40B4-BE49-F238E27FC236}">
                <a16:creationId xmlns:a16="http://schemas.microsoft.com/office/drawing/2014/main" id="{F40CAB47-1ADC-4388-9C9C-752AAA92D07E}"/>
              </a:ext>
            </a:extLst>
          </p:cNvPr>
          <p:cNvSpPr/>
          <p:nvPr/>
        </p:nvSpPr>
        <p:spPr>
          <a:xfrm>
            <a:off x="1869779" y="3988526"/>
            <a:ext cx="6705600" cy="90550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fontAlgn="auto">
              <a:lnSpc>
                <a:spcPts val="3380"/>
              </a:lnSpc>
            </a:pPr>
            <a:r>
              <a:rPr lang="zh-CN" altLang="en-US" sz="2400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成语、谚语、惯用语、歇后语（不需要记概念，只需要理解）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07866DBC-A6B3-473A-BF6D-F159DF8B3D9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Click="0" advTm="111236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1" grpId="0"/>
      <p:bldP spid="5" grpId="0" animBg="1"/>
      <p:bldP spid="11" grpId="0" animBg="1"/>
      <p:bldP spid="13" grpId="0" animBg="1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" name="Straight Connector 4"/>
          <p:cNvCxnSpPr/>
          <p:nvPr/>
        </p:nvCxnSpPr>
        <p:spPr>
          <a:xfrm flipH="1">
            <a:off x="1032419" y="1892811"/>
            <a:ext cx="9525" cy="1097915"/>
          </a:xfrm>
          <a:prstGeom prst="line">
            <a:avLst/>
          </a:prstGeom>
          <a:ln w="12700">
            <a:solidFill>
              <a:srgbClr val="41445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13"/>
          <p:cNvSpPr/>
          <p:nvPr/>
        </p:nvSpPr>
        <p:spPr>
          <a:xfrm>
            <a:off x="2042864" y="1265273"/>
            <a:ext cx="6705600" cy="90550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fontAlgn="auto">
              <a:lnSpc>
                <a:spcPts val="3380"/>
              </a:lnSpc>
            </a:pPr>
            <a:r>
              <a:rPr lang="zh-CN" altLang="en-US" sz="2400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如何确定语素（替代法）、如何确定成词语素和不成词语素、如何判断词根和词缀</a:t>
            </a:r>
          </a:p>
        </p:txBody>
      </p:sp>
      <p:sp>
        <p:nvSpPr>
          <p:cNvPr id="5" name="椭圆 80"/>
          <p:cNvSpPr/>
          <p:nvPr/>
        </p:nvSpPr>
        <p:spPr bwMode="auto">
          <a:xfrm>
            <a:off x="395536" y="1032254"/>
            <a:ext cx="1377132" cy="954405"/>
          </a:xfrm>
          <a:prstGeom prst="roundRect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>
            <a:innerShdw blurRad="63500" dist="25400" dir="18660000">
              <a:prstClr val="black">
                <a:alpha val="35000"/>
              </a:prstClr>
            </a:inn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000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语素的判断</a:t>
            </a:r>
          </a:p>
        </p:txBody>
      </p:sp>
      <p:sp>
        <p:nvSpPr>
          <p:cNvPr id="11" name="椭圆 80"/>
          <p:cNvSpPr/>
          <p:nvPr/>
        </p:nvSpPr>
        <p:spPr bwMode="auto">
          <a:xfrm>
            <a:off x="395536" y="2651789"/>
            <a:ext cx="1371860" cy="859790"/>
          </a:xfrm>
          <a:prstGeom prst="roundRect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>
            <a:innerShdw blurRad="63500" dist="25400" dir="18660000">
              <a:prstClr val="black">
                <a:alpha val="35000"/>
              </a:prstClr>
            </a:inn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000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词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0" y="123478"/>
            <a:ext cx="9144000" cy="650662"/>
            <a:chOff x="2406650" y="600855"/>
            <a:chExt cx="7378700" cy="650662"/>
          </a:xfrm>
        </p:grpSpPr>
        <p:sp>
          <p:nvSpPr>
            <p:cNvPr id="20" name="矩形 19"/>
            <p:cNvSpPr/>
            <p:nvPr/>
          </p:nvSpPr>
          <p:spPr>
            <a:xfrm flipV="1">
              <a:off x="2406650" y="1179599"/>
              <a:ext cx="7378700" cy="71918"/>
            </a:xfrm>
            <a:prstGeom prst="rect">
              <a:avLst/>
            </a:prstGeom>
            <a:solidFill>
              <a:srgbClr val="31B8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9"/>
            <p:cNvSpPr txBox="1"/>
            <p:nvPr/>
          </p:nvSpPr>
          <p:spPr>
            <a:xfrm>
              <a:off x="3946061" y="600855"/>
              <a:ext cx="3853914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lvl="1" algn="ctr"/>
              <a:r>
                <a:rPr lang="zh-CN" altLang="en-US" sz="2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二、重难点</a:t>
              </a:r>
            </a:p>
          </p:txBody>
        </p:sp>
      </p:grpSp>
      <p:pic>
        <p:nvPicPr>
          <p:cNvPr id="22" name="Picture 4" descr="C:\Users\Administrator\Desktop\11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 rot="20874052">
            <a:off x="29431" y="-25597"/>
            <a:ext cx="538108" cy="80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Users\Administrator\Desktop\122.pn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 rot="870788">
            <a:off x="8608418" y="-19637"/>
            <a:ext cx="472138" cy="76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2">
            <a:extLst>
              <a:ext uri="{FF2B5EF4-FFF2-40B4-BE49-F238E27FC236}">
                <a16:creationId xmlns:a16="http://schemas.microsoft.com/office/drawing/2014/main" id="{169AF47F-2187-44DC-94B6-D1C5EBEE6A92}"/>
              </a:ext>
            </a:extLst>
          </p:cNvPr>
          <p:cNvSpPr/>
          <p:nvPr/>
        </p:nvSpPr>
        <p:spPr>
          <a:xfrm>
            <a:off x="1794453" y="2651789"/>
            <a:ext cx="6499225" cy="90550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fontAlgn="auto">
              <a:lnSpc>
                <a:spcPts val="3380"/>
              </a:lnSpc>
            </a:pPr>
            <a:r>
              <a:rPr lang="zh-CN" altLang="en-US" sz="2400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语素和词的关系：组合关系</a:t>
            </a:r>
            <a:endParaRPr lang="en-US" altLang="zh-CN" sz="2400" dirty="0">
              <a:solidFill>
                <a:srgbClr val="414455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fontAlgn="auto">
              <a:lnSpc>
                <a:spcPts val="3380"/>
              </a:lnSpc>
            </a:pPr>
            <a:r>
              <a:rPr lang="zh-CN" altLang="en-US" sz="2400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交叉部分：成词语素</a:t>
            </a:r>
            <a:endParaRPr lang="zh-CN" sz="2400" dirty="0">
              <a:solidFill>
                <a:srgbClr val="414455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271A546C-65B4-4751-B593-A95AEB90430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79240386"/>
      </p:ext>
    </p:extLst>
  </p:cSld>
  <p:clrMapOvr>
    <a:masterClrMapping/>
  </p:clrMapOvr>
  <p:transition spd="slow" advClick="0" advTm="169501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1" grpId="0"/>
      <p:bldP spid="5" grpId="0" animBg="1"/>
      <p:bldP spid="11" grpId="0" animBg="1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13"/>
          <p:cNvSpPr/>
          <p:nvPr/>
        </p:nvSpPr>
        <p:spPr>
          <a:xfrm>
            <a:off x="2042864" y="1265273"/>
            <a:ext cx="6705600" cy="308558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fontAlgn="auto">
              <a:lnSpc>
                <a:spcPts val="3380"/>
              </a:lnSpc>
            </a:pPr>
            <a:r>
              <a:rPr lang="zh-CN" altLang="en-US" sz="2400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方法：插入法。词内部结合紧密，不能插入其他成分。短语内部可以插入其他成分。</a:t>
            </a:r>
            <a:endParaRPr lang="en-US" altLang="zh-CN" sz="2400" dirty="0">
              <a:solidFill>
                <a:srgbClr val="414455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fontAlgn="auto">
              <a:lnSpc>
                <a:spcPts val="3380"/>
              </a:lnSpc>
            </a:pPr>
            <a:r>
              <a:rPr lang="zh-CN" altLang="en-US" sz="2400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例如：白菜与白布  骑兵与骑马</a:t>
            </a:r>
            <a:endParaRPr lang="en-US" altLang="zh-CN" sz="2400" dirty="0">
              <a:solidFill>
                <a:srgbClr val="414455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fontAlgn="auto">
              <a:lnSpc>
                <a:spcPts val="3380"/>
              </a:lnSpc>
            </a:pPr>
            <a:r>
              <a:rPr lang="zh-CN" altLang="en-US" sz="2400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语素组合成词，词组合成短语。</a:t>
            </a:r>
            <a:endParaRPr lang="en-US" altLang="zh-CN" sz="2400" dirty="0">
              <a:solidFill>
                <a:srgbClr val="414455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fontAlgn="auto">
              <a:lnSpc>
                <a:spcPts val="3380"/>
              </a:lnSpc>
            </a:pPr>
            <a:r>
              <a:rPr lang="zh-CN" altLang="en-US" sz="2400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能判断一句话中有多少个字，多少个音节，多少个语素，多少个词。比如：妹妹不吃巧克力。</a:t>
            </a:r>
            <a:endParaRPr lang="en-US" altLang="zh-CN" sz="2400" dirty="0">
              <a:solidFill>
                <a:srgbClr val="414455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fontAlgn="auto">
              <a:lnSpc>
                <a:spcPts val="3380"/>
              </a:lnSpc>
            </a:pPr>
            <a:endParaRPr lang="zh-CN" altLang="en-US" sz="2400" dirty="0">
              <a:solidFill>
                <a:srgbClr val="414455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5" name="椭圆 80"/>
          <p:cNvSpPr/>
          <p:nvPr/>
        </p:nvSpPr>
        <p:spPr bwMode="auto">
          <a:xfrm>
            <a:off x="415304" y="2283718"/>
            <a:ext cx="1377132" cy="954405"/>
          </a:xfrm>
          <a:prstGeom prst="roundRect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>
            <a:innerShdw blurRad="63500" dist="25400" dir="18660000">
              <a:prstClr val="black">
                <a:alpha val="35000"/>
              </a:prstClr>
            </a:inn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000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词与短语的区别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0" y="123478"/>
            <a:ext cx="9144000" cy="650662"/>
            <a:chOff x="2406650" y="600855"/>
            <a:chExt cx="7378700" cy="650662"/>
          </a:xfrm>
        </p:grpSpPr>
        <p:sp>
          <p:nvSpPr>
            <p:cNvPr id="20" name="矩形 19"/>
            <p:cNvSpPr/>
            <p:nvPr/>
          </p:nvSpPr>
          <p:spPr>
            <a:xfrm flipV="1">
              <a:off x="2406650" y="1179599"/>
              <a:ext cx="7378700" cy="71918"/>
            </a:xfrm>
            <a:prstGeom prst="rect">
              <a:avLst/>
            </a:prstGeom>
            <a:solidFill>
              <a:srgbClr val="31B8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9"/>
            <p:cNvSpPr txBox="1"/>
            <p:nvPr/>
          </p:nvSpPr>
          <p:spPr>
            <a:xfrm>
              <a:off x="3946061" y="600855"/>
              <a:ext cx="3853914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lvl="1" algn="ctr"/>
              <a:r>
                <a:rPr lang="zh-CN" altLang="en-US" sz="2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二、重难点</a:t>
              </a:r>
            </a:p>
          </p:txBody>
        </p:sp>
      </p:grpSp>
      <p:pic>
        <p:nvPicPr>
          <p:cNvPr id="22" name="Picture 4" descr="C:\Users\Administrator\Desktop\11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 rot="20874052">
            <a:off x="29431" y="-25597"/>
            <a:ext cx="538108" cy="80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Users\Administrator\Desktop\122.pn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 rot="870788">
            <a:off x="8608418" y="-19637"/>
            <a:ext cx="472138" cy="76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AAD7398F-4249-4954-AD10-8A26828D02C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41699861"/>
      </p:ext>
    </p:extLst>
  </p:cSld>
  <p:clrMapOvr>
    <a:masterClrMapping/>
  </p:clrMapOvr>
  <p:transition spd="slow" advClick="0" advTm="90907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1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80"/>
          <p:cNvSpPr/>
          <p:nvPr/>
        </p:nvSpPr>
        <p:spPr bwMode="auto">
          <a:xfrm>
            <a:off x="338455" y="1770380"/>
            <a:ext cx="1930400" cy="5207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词义的三个性质</a:t>
            </a:r>
            <a:endParaRPr lang="zh-CN" altLang="en-US" kern="0" dirty="0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Rectangle 13"/>
          <p:cNvSpPr/>
          <p:nvPr/>
        </p:nvSpPr>
        <p:spPr>
          <a:xfrm>
            <a:off x="2747645" y="1770380"/>
            <a:ext cx="6014085" cy="37702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altLang="en-US" sz="2000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概括性、模糊性、民族性</a:t>
            </a:r>
          </a:p>
        </p:txBody>
      </p:sp>
      <p:sp>
        <p:nvSpPr>
          <p:cNvPr id="10" name="椭圆 80"/>
          <p:cNvSpPr/>
          <p:nvPr/>
        </p:nvSpPr>
        <p:spPr bwMode="auto">
          <a:xfrm>
            <a:off x="339090" y="2864485"/>
            <a:ext cx="1929765" cy="5207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词义的构成</a:t>
            </a:r>
            <a:endParaRPr lang="zh-CN" altLang="en-US" kern="0" dirty="0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Rectangle 13"/>
          <p:cNvSpPr/>
          <p:nvPr/>
        </p:nvSpPr>
        <p:spPr>
          <a:xfrm>
            <a:off x="2747645" y="2864485"/>
            <a:ext cx="5904865" cy="37702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altLang="en-US" sz="2000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理性意义与附加意义。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45A216BB-AFAF-48FA-BFEB-9B0DE8BC24B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30879531"/>
      </p:ext>
    </p:extLst>
  </p:cSld>
  <p:clrMapOvr>
    <a:masterClrMapping/>
  </p:clrMapOvr>
  <p:transition spd="slow" advClick="0" advTm="49784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7" grpId="0"/>
      <p:bldP spid="10" grpId="0" animBg="1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80"/>
          <p:cNvSpPr/>
          <p:nvPr/>
        </p:nvSpPr>
        <p:spPr bwMode="auto">
          <a:xfrm>
            <a:off x="338455" y="1770380"/>
            <a:ext cx="1930400" cy="5207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义项</a:t>
            </a:r>
            <a:endParaRPr lang="zh-CN" altLang="en-US" kern="0" dirty="0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Rectangle 13"/>
          <p:cNvSpPr/>
          <p:nvPr/>
        </p:nvSpPr>
        <p:spPr>
          <a:xfrm>
            <a:off x="2747645" y="1770380"/>
            <a:ext cx="6014085" cy="37702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altLang="en-US" sz="2000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基本义</a:t>
            </a:r>
            <a:r>
              <a:rPr lang="en-US" altLang="zh-CN" sz="2000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-</a:t>
            </a:r>
            <a:r>
              <a:rPr lang="zh-CN" altLang="en-US" sz="2000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转义（引申义和比喻义） 基本义和本义</a:t>
            </a:r>
          </a:p>
        </p:txBody>
      </p:sp>
      <p:sp>
        <p:nvSpPr>
          <p:cNvPr id="10" name="椭圆 80"/>
          <p:cNvSpPr/>
          <p:nvPr/>
        </p:nvSpPr>
        <p:spPr bwMode="auto">
          <a:xfrm>
            <a:off x="339090" y="2864485"/>
            <a:ext cx="1929765" cy="5207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同音词和多义词</a:t>
            </a:r>
            <a:endParaRPr lang="zh-CN" altLang="en-US" kern="0" dirty="0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Rectangle 13"/>
          <p:cNvSpPr/>
          <p:nvPr/>
        </p:nvSpPr>
        <p:spPr>
          <a:xfrm>
            <a:off x="2747645" y="2864485"/>
            <a:ext cx="5904865" cy="37702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altLang="en-US" sz="2000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根据意义间有无联系来判断。杜鹃、新生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46545856-C66A-41CF-A417-B463576B834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Click="0" advTm="75689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7" grpId="0"/>
      <p:bldP spid="10" grpId="0" animBg="1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13"/>
          <p:cNvSpPr/>
          <p:nvPr/>
        </p:nvSpPr>
        <p:spPr>
          <a:xfrm>
            <a:off x="2042864" y="1265273"/>
            <a:ext cx="6705600" cy="134152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fontAlgn="auto">
              <a:lnSpc>
                <a:spcPts val="3380"/>
              </a:lnSpc>
            </a:pPr>
            <a:r>
              <a:rPr lang="zh-CN" altLang="en-US" sz="2400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用义素分析法来分析一些常见的词语，例如：叔叔、伯伯、姑姑</a:t>
            </a:r>
            <a:endParaRPr lang="en-US" altLang="zh-CN" sz="2400" dirty="0">
              <a:solidFill>
                <a:srgbClr val="414455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fontAlgn="auto">
              <a:lnSpc>
                <a:spcPts val="3380"/>
              </a:lnSpc>
            </a:pPr>
            <a:endParaRPr lang="zh-CN" altLang="en-US" sz="2400" dirty="0">
              <a:solidFill>
                <a:srgbClr val="414455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5" name="椭圆 80"/>
          <p:cNvSpPr/>
          <p:nvPr/>
        </p:nvSpPr>
        <p:spPr bwMode="auto">
          <a:xfrm>
            <a:off x="530572" y="1419622"/>
            <a:ext cx="1377132" cy="954405"/>
          </a:xfrm>
          <a:prstGeom prst="roundRect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>
            <a:innerShdw blurRad="63500" dist="25400" dir="18660000">
              <a:prstClr val="black">
                <a:alpha val="35000"/>
              </a:prstClr>
            </a:inn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000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义素分析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0" y="123478"/>
            <a:ext cx="9144000" cy="650662"/>
            <a:chOff x="2406650" y="600855"/>
            <a:chExt cx="7378700" cy="650662"/>
          </a:xfrm>
        </p:grpSpPr>
        <p:sp>
          <p:nvSpPr>
            <p:cNvPr id="20" name="矩形 19"/>
            <p:cNvSpPr/>
            <p:nvPr/>
          </p:nvSpPr>
          <p:spPr>
            <a:xfrm flipV="1">
              <a:off x="2406650" y="1179599"/>
              <a:ext cx="7378700" cy="71918"/>
            </a:xfrm>
            <a:prstGeom prst="rect">
              <a:avLst/>
            </a:prstGeom>
            <a:solidFill>
              <a:srgbClr val="31B8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9"/>
            <p:cNvSpPr txBox="1"/>
            <p:nvPr/>
          </p:nvSpPr>
          <p:spPr>
            <a:xfrm>
              <a:off x="3946061" y="600855"/>
              <a:ext cx="3853914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lvl="1" algn="ctr"/>
              <a:r>
                <a:rPr lang="zh-CN" altLang="en-US" sz="2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二、重难点</a:t>
              </a:r>
            </a:p>
          </p:txBody>
        </p:sp>
      </p:grpSp>
      <p:pic>
        <p:nvPicPr>
          <p:cNvPr id="22" name="Picture 4" descr="C:\Users\Administrator\Desktop\11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 rot="20874052">
            <a:off x="29431" y="-25597"/>
            <a:ext cx="538108" cy="80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Users\Administrator\Desktop\122.pn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 rot="870788">
            <a:off x="8608418" y="-19637"/>
            <a:ext cx="472138" cy="76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椭圆 80">
            <a:extLst>
              <a:ext uri="{FF2B5EF4-FFF2-40B4-BE49-F238E27FC236}">
                <a16:creationId xmlns:a16="http://schemas.microsoft.com/office/drawing/2014/main" id="{587B9446-6B11-4DF3-8CA6-B124217276CC}"/>
              </a:ext>
            </a:extLst>
          </p:cNvPr>
          <p:cNvSpPr/>
          <p:nvPr/>
        </p:nvSpPr>
        <p:spPr bwMode="auto">
          <a:xfrm>
            <a:off x="525344" y="2859782"/>
            <a:ext cx="1377132" cy="954405"/>
          </a:xfrm>
          <a:prstGeom prst="roundRect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>
            <a:innerShdw blurRad="63500" dist="25400" dir="18660000">
              <a:prstClr val="black">
                <a:alpha val="35000"/>
              </a:prstClr>
            </a:inn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000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同义词辨析</a:t>
            </a:r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BEA8FE2C-8C94-4474-B252-6BBE9B15D54D}"/>
              </a:ext>
            </a:extLst>
          </p:cNvPr>
          <p:cNvSpPr/>
          <p:nvPr/>
        </p:nvSpPr>
        <p:spPr>
          <a:xfrm>
            <a:off x="2138887" y="2861309"/>
            <a:ext cx="6705600" cy="90550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fontAlgn="auto">
              <a:lnSpc>
                <a:spcPts val="3380"/>
              </a:lnSpc>
            </a:pPr>
            <a:r>
              <a:rPr lang="zh-CN" altLang="en-US" sz="2400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辨析的方法和技巧</a:t>
            </a:r>
            <a:endParaRPr lang="en-US" altLang="zh-CN" sz="2400" dirty="0">
              <a:solidFill>
                <a:srgbClr val="414455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fontAlgn="auto">
              <a:lnSpc>
                <a:spcPts val="3380"/>
              </a:lnSpc>
            </a:pPr>
            <a:endParaRPr lang="zh-CN" altLang="en-US" sz="2400" dirty="0">
              <a:solidFill>
                <a:srgbClr val="414455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337002AA-47AA-4FCA-8F3C-262B3AA5520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12753023"/>
      </p:ext>
    </p:extLst>
  </p:cSld>
  <p:clrMapOvr>
    <a:masterClrMapping/>
  </p:clrMapOvr>
  <p:transition spd="slow" advClick="0" advTm="59414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1" grpId="0"/>
      <p:bldP spid="5" grpId="0" animBg="1"/>
      <p:bldP spid="9" grpId="0" animBg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13"/>
          <p:cNvSpPr/>
          <p:nvPr/>
        </p:nvSpPr>
        <p:spPr>
          <a:xfrm>
            <a:off x="2042864" y="1265273"/>
            <a:ext cx="6705600" cy="90550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fontAlgn="auto">
              <a:lnSpc>
                <a:spcPts val="3380"/>
              </a:lnSpc>
            </a:pPr>
            <a:r>
              <a:rPr lang="zh-CN" altLang="en-US" sz="2400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稳固性 能产性 全民常用性</a:t>
            </a:r>
            <a:endParaRPr lang="en-US" altLang="zh-CN" sz="2400" dirty="0">
              <a:solidFill>
                <a:srgbClr val="414455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fontAlgn="auto">
              <a:lnSpc>
                <a:spcPts val="3380"/>
              </a:lnSpc>
            </a:pPr>
            <a:endParaRPr lang="zh-CN" altLang="en-US" sz="2400" dirty="0">
              <a:solidFill>
                <a:srgbClr val="414455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5" name="椭圆 80"/>
          <p:cNvSpPr/>
          <p:nvPr/>
        </p:nvSpPr>
        <p:spPr bwMode="auto">
          <a:xfrm>
            <a:off x="530572" y="1419622"/>
            <a:ext cx="1377132" cy="954405"/>
          </a:xfrm>
          <a:prstGeom prst="roundRect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>
            <a:innerShdw blurRad="63500" dist="25400" dir="18660000">
              <a:prstClr val="black">
                <a:alpha val="35000"/>
              </a:prstClr>
            </a:inn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000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基本词汇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0" y="123478"/>
            <a:ext cx="9144000" cy="650662"/>
            <a:chOff x="2406650" y="600855"/>
            <a:chExt cx="7378700" cy="650662"/>
          </a:xfrm>
        </p:grpSpPr>
        <p:sp>
          <p:nvSpPr>
            <p:cNvPr id="20" name="矩形 19"/>
            <p:cNvSpPr/>
            <p:nvPr/>
          </p:nvSpPr>
          <p:spPr>
            <a:xfrm flipV="1">
              <a:off x="2406650" y="1179599"/>
              <a:ext cx="7378700" cy="71918"/>
            </a:xfrm>
            <a:prstGeom prst="rect">
              <a:avLst/>
            </a:prstGeom>
            <a:solidFill>
              <a:srgbClr val="31B8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9"/>
            <p:cNvSpPr txBox="1"/>
            <p:nvPr/>
          </p:nvSpPr>
          <p:spPr>
            <a:xfrm>
              <a:off x="3946061" y="600855"/>
              <a:ext cx="3853914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lvl="1" algn="ctr"/>
              <a:r>
                <a:rPr lang="zh-CN" altLang="en-US" sz="2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二、重难点</a:t>
              </a:r>
            </a:p>
          </p:txBody>
        </p:sp>
      </p:grpSp>
      <p:pic>
        <p:nvPicPr>
          <p:cNvPr id="22" name="Picture 4" descr="C:\Users\Administrator\Desktop\11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 rot="20874052">
            <a:off x="29431" y="-25597"/>
            <a:ext cx="538108" cy="80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Users\Administrator\Desktop\122.pn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 rot="870788">
            <a:off x="8608418" y="-19637"/>
            <a:ext cx="472138" cy="76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椭圆 80">
            <a:extLst>
              <a:ext uri="{FF2B5EF4-FFF2-40B4-BE49-F238E27FC236}">
                <a16:creationId xmlns:a16="http://schemas.microsoft.com/office/drawing/2014/main" id="{587B9446-6B11-4DF3-8CA6-B124217276CC}"/>
              </a:ext>
            </a:extLst>
          </p:cNvPr>
          <p:cNvSpPr/>
          <p:nvPr/>
        </p:nvSpPr>
        <p:spPr bwMode="auto">
          <a:xfrm>
            <a:off x="525344" y="2859782"/>
            <a:ext cx="1377132" cy="954405"/>
          </a:xfrm>
          <a:prstGeom prst="roundRect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>
            <a:innerShdw blurRad="63500" dist="25400" dir="18660000">
              <a:prstClr val="black">
                <a:alpha val="35000"/>
              </a:prstClr>
            </a:inn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000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一般词汇</a:t>
            </a:r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BEA8FE2C-8C94-4474-B252-6BBE9B15D54D}"/>
              </a:ext>
            </a:extLst>
          </p:cNvPr>
          <p:cNvSpPr/>
          <p:nvPr/>
        </p:nvSpPr>
        <p:spPr>
          <a:xfrm>
            <a:off x="2138887" y="2861309"/>
            <a:ext cx="6705600" cy="90550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fontAlgn="auto">
              <a:lnSpc>
                <a:spcPts val="3380"/>
              </a:lnSpc>
            </a:pPr>
            <a:r>
              <a:rPr lang="zh-CN" altLang="en-US" sz="2400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古语词、方言词、外来词</a:t>
            </a:r>
            <a:endParaRPr lang="en-US" altLang="zh-CN" sz="2400" dirty="0">
              <a:solidFill>
                <a:srgbClr val="414455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fontAlgn="auto">
              <a:lnSpc>
                <a:spcPts val="3380"/>
              </a:lnSpc>
            </a:pPr>
            <a:endParaRPr lang="zh-CN" altLang="en-US" sz="2400" dirty="0">
              <a:solidFill>
                <a:srgbClr val="414455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034E2BC5-05A4-49A1-96A0-E00543EF12D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91588117"/>
      </p:ext>
    </p:extLst>
  </p:cSld>
  <p:clrMapOvr>
    <a:masterClrMapping/>
  </p:clrMapOvr>
  <p:transition spd="slow" advClick="0" advTm="63099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1" grpId="0"/>
      <p:bldP spid="5" grpId="0" animBg="1"/>
      <p:bldP spid="9" grpId="0" animBg="1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9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1.6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16558</TotalTime>
  <Words>364</Words>
  <Application>Microsoft Office PowerPoint</Application>
  <PresentationFormat>全屏显示(16:9)</PresentationFormat>
  <Paragraphs>59</Paragraphs>
  <Slides>11</Slides>
  <Notes>7</Notes>
  <HiddenSlides>0</HiddenSlides>
  <MMClips>11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8" baseType="lpstr">
      <vt:lpstr>等线</vt:lpstr>
      <vt:lpstr>黑体</vt:lpstr>
      <vt:lpstr>微软雅黑</vt:lpstr>
      <vt:lpstr>Arial</vt:lpstr>
      <vt:lpstr>Calibri</vt:lpstr>
      <vt:lpstr>Impact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小雅</dc:creator>
  <cp:lastModifiedBy>346512042@qq.com</cp:lastModifiedBy>
  <cp:revision>183</cp:revision>
  <dcterms:created xsi:type="dcterms:W3CDTF">2016-03-17T03:17:00Z</dcterms:created>
  <dcterms:modified xsi:type="dcterms:W3CDTF">2019-12-08T14:17:24Z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2052-11.1.0.8894</vt:lpwstr>
  </property>
</Properties>
</file>