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560" r:id="rId2"/>
    <p:sldId id="552" r:id="rId3"/>
    <p:sldId id="430" r:id="rId4"/>
    <p:sldId id="431" r:id="rId5"/>
    <p:sldId id="453" r:id="rId6"/>
    <p:sldId id="454" r:id="rId7"/>
    <p:sldId id="557" r:id="rId8"/>
    <p:sldId id="561" r:id="rId9"/>
    <p:sldId id="559" r:id="rId10"/>
    <p:sldId id="555" r:id="rId1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8">
          <p15:clr>
            <a:srgbClr val="A4A3A4"/>
          </p15:clr>
        </p15:guide>
        <p15:guide id="2" pos="30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C4DF"/>
    <a:srgbClr val="1F2DA8"/>
    <a:srgbClr val="DAB66A"/>
    <a:srgbClr val="EFC256"/>
    <a:srgbClr val="FACF4A"/>
    <a:srgbClr val="8DB21C"/>
    <a:srgbClr val="8A3737"/>
    <a:srgbClr val="953735"/>
    <a:srgbClr val="BF4747"/>
    <a:srgbClr val="B9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77" autoAdjust="0"/>
  </p:normalViewPr>
  <p:slideViewPr>
    <p:cSldViewPr>
      <p:cViewPr varScale="1">
        <p:scale>
          <a:sx n="99" d="100"/>
          <a:sy n="99" d="100"/>
        </p:scale>
        <p:origin x="994" y="77"/>
      </p:cViewPr>
      <p:guideLst>
        <p:guide orient="horz" pos="1478"/>
        <p:guide pos="3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42C0B-BDCA-4052-A6B4-B233C47DC696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F641B-CB22-4C2C-B080-0B65517EDAF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6CF1A-E888-4A07-B96A-456D0CF6948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未标题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" y="0"/>
            <a:ext cx="91451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0556EA8-5403-40DA-BF2E-B29A47485BEC}" type="datetimeFigureOut">
              <a:rPr lang="zh-CN" altLang="en-US" smtClean="0"/>
              <a:t>2019/12/8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AFBD29-42EE-4727-99BB-C423D032B6C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46932" y="0"/>
            <a:ext cx="3297068" cy="5161920"/>
          </a:xfrm>
          <a:prstGeom prst="rect">
            <a:avLst/>
          </a:prstGeom>
          <a:solidFill>
            <a:srgbClr val="73C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4" descr="C:\Users\Administrator\Desktop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8029">
            <a:off x="86151" y="1975796"/>
            <a:ext cx="2254652" cy="33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94670" y="-1"/>
            <a:ext cx="3252262" cy="5161921"/>
          </a:xfrm>
          <a:prstGeom prst="rect">
            <a:avLst/>
          </a:prstGeom>
          <a:solidFill>
            <a:srgbClr val="FD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_14"/>
          <p:cNvSpPr txBox="1">
            <a:spLocks noChangeArrowheads="1"/>
          </p:cNvSpPr>
          <p:nvPr/>
        </p:nvSpPr>
        <p:spPr bwMode="auto">
          <a:xfrm>
            <a:off x="971600" y="771550"/>
            <a:ext cx="741682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60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文字部分知识点梳理</a:t>
            </a:r>
            <a:endParaRPr lang="zh-CN" sz="6000" b="1" dirty="0">
              <a:solidFill>
                <a:srgbClr val="73C9C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2430CDC6-61B8-4AC4-A064-3FB84B222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3418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46932" y="0"/>
            <a:ext cx="3297068" cy="5161920"/>
          </a:xfrm>
          <a:prstGeom prst="rect">
            <a:avLst/>
          </a:prstGeom>
          <a:solidFill>
            <a:srgbClr val="73C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4" descr="C:\Users\Administrator\Desktop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87066">
            <a:off x="7061407" y="1916110"/>
            <a:ext cx="2254652" cy="335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2594670" y="-1"/>
            <a:ext cx="3252262" cy="5161921"/>
          </a:xfrm>
          <a:prstGeom prst="rect">
            <a:avLst/>
          </a:prstGeom>
          <a:solidFill>
            <a:srgbClr val="FDD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_14"/>
          <p:cNvSpPr txBox="1">
            <a:spLocks noChangeArrowheads="1"/>
          </p:cNvSpPr>
          <p:nvPr/>
        </p:nvSpPr>
        <p:spPr bwMode="auto">
          <a:xfrm>
            <a:off x="2267744" y="1979796"/>
            <a:ext cx="3345090" cy="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en-US" sz="6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 谢</a:t>
            </a:r>
            <a:endParaRPr lang="zh-CN" sz="6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6DA8959-4C64-4E92-91FF-8619B2D58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1717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035762" y="1453688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汉字的起源、特点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16712" y="2432482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汉字的形体演变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047722" y="3417673"/>
            <a:ext cx="503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汉字的结构及造字法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275856" y="1384246"/>
            <a:ext cx="624684" cy="600549"/>
            <a:chOff x="2215144" y="982844"/>
            <a:chExt cx="1120898" cy="842780"/>
          </a:xfrm>
          <a:solidFill>
            <a:srgbClr val="F77883"/>
          </a:solidFill>
        </p:grpSpPr>
        <p:sp>
          <p:nvSpPr>
            <p:cNvPr id="32" name="平行四边形 31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  <a:ea typeface="等线"/>
                <a:cs typeface="+mn-cs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01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275856" y="3348231"/>
            <a:ext cx="624684" cy="600549"/>
            <a:chOff x="2215144" y="982844"/>
            <a:chExt cx="1120898" cy="842780"/>
          </a:xfrm>
          <a:solidFill>
            <a:srgbClr val="F77883"/>
          </a:solidFill>
        </p:grpSpPr>
        <p:sp>
          <p:nvSpPr>
            <p:cNvPr id="35" name="平行四边形 34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  <a:ea typeface="等线"/>
                <a:cs typeface="+mn-cs"/>
              </a:endParaRPr>
            </a:p>
          </p:txBody>
        </p:sp>
        <p:sp>
          <p:nvSpPr>
            <p:cNvPr id="36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03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275856" y="2363040"/>
            <a:ext cx="624684" cy="600549"/>
            <a:chOff x="2215144" y="982844"/>
            <a:chExt cx="1120898" cy="842780"/>
          </a:xfrm>
          <a:solidFill>
            <a:srgbClr val="31B8B4"/>
          </a:solidFill>
        </p:grpSpPr>
        <p:sp>
          <p:nvSpPr>
            <p:cNvPr id="38" name="平行四边形 37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  <a:ea typeface="等线"/>
                <a:cs typeface="+mn-cs"/>
              </a:endParaRPr>
            </a:p>
          </p:txBody>
        </p:sp>
        <p:sp>
          <p:nvSpPr>
            <p:cNvPr id="39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Impact" panose="020B0806030902050204" pitchFamily="34" charset="0"/>
                </a:rPr>
                <a:t>02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Impact" panose="020B080603090205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313203" y="1811244"/>
            <a:ext cx="1555214" cy="1880231"/>
            <a:chOff x="2406650" y="274585"/>
            <a:chExt cx="7378700" cy="967316"/>
          </a:xfrm>
        </p:grpSpPr>
        <p:sp>
          <p:nvSpPr>
            <p:cNvPr id="44" name="矩形 43"/>
            <p:cNvSpPr/>
            <p:nvPr/>
          </p:nvSpPr>
          <p:spPr>
            <a:xfrm>
              <a:off x="2406650" y="274585"/>
              <a:ext cx="7378700" cy="967316"/>
            </a:xfrm>
            <a:prstGeom prst="rect">
              <a:avLst/>
            </a:prstGeom>
            <a:solidFill>
              <a:srgbClr val="F7788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ea typeface="等线"/>
                <a:cs typeface="+mn-cs"/>
              </a:endParaRPr>
            </a:p>
          </p:txBody>
        </p:sp>
        <p:sp>
          <p:nvSpPr>
            <p:cNvPr id="45" name="9"/>
            <p:cNvSpPr txBox="1"/>
            <p:nvPr/>
          </p:nvSpPr>
          <p:spPr>
            <a:xfrm>
              <a:off x="3464525" y="370456"/>
              <a:ext cx="5445030" cy="6333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学习要点</a:t>
              </a:r>
            </a:p>
          </p:txBody>
        </p:sp>
      </p:grpSp>
      <p:pic>
        <p:nvPicPr>
          <p:cNvPr id="46" name="Picture 4" descr="C:\Users\Administrator\Desktop\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74052">
            <a:off x="515976" y="1895389"/>
            <a:ext cx="1622893" cy="24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矩形 47"/>
          <p:cNvSpPr/>
          <p:nvPr/>
        </p:nvSpPr>
        <p:spPr>
          <a:xfrm>
            <a:off x="0" y="4794150"/>
            <a:ext cx="9144000" cy="184944"/>
          </a:xfrm>
          <a:prstGeom prst="rect">
            <a:avLst/>
          </a:prstGeom>
          <a:solidFill>
            <a:srgbClr val="73C9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0" y="4979094"/>
            <a:ext cx="9144000" cy="184944"/>
          </a:xfrm>
          <a:prstGeom prst="rect">
            <a:avLst/>
          </a:prstGeom>
          <a:solidFill>
            <a:srgbClr val="FDD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0" y="0"/>
            <a:ext cx="9144000" cy="184944"/>
          </a:xfrm>
          <a:prstGeom prst="rect">
            <a:avLst/>
          </a:prstGeom>
          <a:solidFill>
            <a:srgbClr val="73C9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0" y="184944"/>
            <a:ext cx="9144000" cy="184944"/>
          </a:xfrm>
          <a:prstGeom prst="rect">
            <a:avLst/>
          </a:prstGeom>
          <a:solidFill>
            <a:srgbClr val="FDDAE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2491135-3C2D-409B-945C-88FDA4DB5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1685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48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"/>
          <p:cNvCxnSpPr/>
          <p:nvPr/>
        </p:nvCxnSpPr>
        <p:spPr>
          <a:xfrm flipH="1">
            <a:off x="1034083" y="2859782"/>
            <a:ext cx="9525" cy="1097915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2"/>
          <p:cNvSpPr/>
          <p:nvPr/>
        </p:nvSpPr>
        <p:spPr>
          <a:xfrm>
            <a:off x="2020565" y="3410758"/>
            <a:ext cx="6499225" cy="134152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380"/>
              </a:lnSpc>
            </a:pP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汉字属于表意体系的文字；汉字是形体复杂的方块结构；汉字分化同音词的能力强；汉字具有超时空性</a:t>
            </a:r>
            <a:endParaRPr lang="zh-CN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Rectangle 13"/>
          <p:cNvSpPr/>
          <p:nvPr/>
        </p:nvSpPr>
        <p:spPr>
          <a:xfrm>
            <a:off x="1917377" y="1878281"/>
            <a:ext cx="6705600" cy="46948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380"/>
              </a:lnSpc>
            </a:pP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汉字是记录汉语的书写符号系统。</a:t>
            </a:r>
          </a:p>
        </p:txBody>
      </p:sp>
      <p:sp>
        <p:nvSpPr>
          <p:cNvPr id="5" name="椭圆 80"/>
          <p:cNvSpPr/>
          <p:nvPr/>
        </p:nvSpPr>
        <p:spPr bwMode="auto">
          <a:xfrm>
            <a:off x="339464" y="1841591"/>
            <a:ext cx="1377132" cy="954405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汉字的定义</a:t>
            </a:r>
          </a:p>
        </p:txBody>
      </p:sp>
      <p:sp>
        <p:nvSpPr>
          <p:cNvPr id="11" name="椭圆 80"/>
          <p:cNvSpPr/>
          <p:nvPr/>
        </p:nvSpPr>
        <p:spPr bwMode="auto">
          <a:xfrm>
            <a:off x="356014" y="3651623"/>
            <a:ext cx="1371860" cy="859790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汉字的特点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20" name="矩形 19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9"/>
            <p:cNvSpPr txBox="1"/>
            <p:nvPr/>
          </p:nvSpPr>
          <p:spPr>
            <a:xfrm>
              <a:off x="3946061" y="600855"/>
              <a:ext cx="38539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一、汉字的性质、特点</a:t>
              </a:r>
            </a:p>
          </p:txBody>
        </p:sp>
      </p:grpSp>
      <p:pic>
        <p:nvPicPr>
          <p:cNvPr id="22" name="Picture 4" descr="C:\Users\Administrator\Desktop\11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122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065EF3A-BBAD-4221-AAF1-B83491BC50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20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/>
      <p:bldP spid="61" grpId="0"/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979930" y="1363345"/>
            <a:ext cx="5735320" cy="9918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甲骨文、金文、篆书、隶书、楷书五种正式字体，草书、行书两种辅助字体。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979930" y="2859405"/>
            <a:ext cx="5760720" cy="8096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秦隶是从具备象形特点的古文字演变为不象形的今文字的转折点</a:t>
            </a:r>
          </a:p>
        </p:txBody>
      </p:sp>
      <p:sp>
        <p:nvSpPr>
          <p:cNvPr id="28" name="矩形 27"/>
          <p:cNvSpPr/>
          <p:nvPr/>
        </p:nvSpPr>
        <p:spPr>
          <a:xfrm flipV="1">
            <a:off x="0" y="702222"/>
            <a:ext cx="9144000" cy="71918"/>
          </a:xfrm>
          <a:prstGeom prst="rect">
            <a:avLst/>
          </a:prstGeom>
          <a:solidFill>
            <a:srgbClr val="31B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Picture 4" descr="C:\Users\Administrator\Desktop\11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Desktop\122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4"/>
          <p:cNvCxnSpPr/>
          <p:nvPr/>
        </p:nvCxnSpPr>
        <p:spPr>
          <a:xfrm flipH="1">
            <a:off x="1034083" y="2319501"/>
            <a:ext cx="9525" cy="1097915"/>
          </a:xfrm>
          <a:prstGeom prst="line">
            <a:avLst/>
          </a:prstGeom>
          <a:ln w="12700">
            <a:solidFill>
              <a:srgbClr val="41445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80"/>
          <p:cNvSpPr/>
          <p:nvPr/>
        </p:nvSpPr>
        <p:spPr bwMode="auto">
          <a:xfrm>
            <a:off x="334192" y="1377419"/>
            <a:ext cx="1377132" cy="9544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汉字的形体</a:t>
            </a:r>
          </a:p>
        </p:txBody>
      </p:sp>
      <p:sp>
        <p:nvSpPr>
          <p:cNvPr id="34" name="椭圆 80"/>
          <p:cNvSpPr/>
          <p:nvPr/>
        </p:nvSpPr>
        <p:spPr bwMode="auto">
          <a:xfrm>
            <a:off x="338829" y="2864088"/>
            <a:ext cx="1371860" cy="85979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演变过程</a:t>
            </a:r>
            <a:endParaRPr lang="zh-CN" altLang="en-US" sz="2000" b="1" kern="0" dirty="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DC73B9B-1DE0-4C3F-9427-B096A66FB6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35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/>
          <p:nvPr/>
        </p:nvSpPr>
        <p:spPr>
          <a:xfrm>
            <a:off x="3147060" y="586222"/>
            <a:ext cx="207301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汉字的结构</a:t>
            </a:r>
            <a:endParaRPr lang="zh-CN" altLang="en-US" sz="28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椭圆 80"/>
          <p:cNvSpPr/>
          <p:nvPr/>
        </p:nvSpPr>
        <p:spPr bwMode="auto">
          <a:xfrm>
            <a:off x="495935" y="1387758"/>
            <a:ext cx="882015" cy="520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笔画</a:t>
            </a:r>
          </a:p>
        </p:txBody>
      </p:sp>
      <p:sp>
        <p:nvSpPr>
          <p:cNvPr id="7" name="Rectangle 13"/>
          <p:cNvSpPr/>
          <p:nvPr/>
        </p:nvSpPr>
        <p:spPr>
          <a:xfrm>
            <a:off x="1605280" y="1312193"/>
            <a:ext cx="7155815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笔画是构成汉字字形的最小单位。从落笔到起笔所写的点、线，叫一笔或一画。 札字法表示笔形。</a:t>
            </a:r>
          </a:p>
        </p:txBody>
      </p:sp>
      <p:sp>
        <p:nvSpPr>
          <p:cNvPr id="10" name="椭圆 80"/>
          <p:cNvSpPr/>
          <p:nvPr/>
        </p:nvSpPr>
        <p:spPr bwMode="auto">
          <a:xfrm>
            <a:off x="495673" y="2445985"/>
            <a:ext cx="882015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部件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3"/>
          <p:cNvSpPr/>
          <p:nvPr/>
        </p:nvSpPr>
        <p:spPr>
          <a:xfrm>
            <a:off x="1597660" y="2431016"/>
            <a:ext cx="7048500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部件是由笔画构成的具有组配汉字功能的构字单位。一个合体字由两个或两个以上的部件构成。部件由笔画构成。</a:t>
            </a:r>
          </a:p>
        </p:txBody>
      </p:sp>
      <p:sp>
        <p:nvSpPr>
          <p:cNvPr id="13" name="椭圆 80"/>
          <p:cNvSpPr/>
          <p:nvPr/>
        </p:nvSpPr>
        <p:spPr bwMode="auto">
          <a:xfrm>
            <a:off x="539552" y="3649764"/>
            <a:ext cx="88201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整字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45166" y="3568167"/>
            <a:ext cx="704215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汉字可分为独体字和合体字。由一个基础部件构成的字是独体字，如：人、也、女。由两个或两个以上基础部件构成的字是合体字，如：明、岩、厅。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08C325E-8208-4955-9663-FD8BDDB8B4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564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  <p:bldP spid="7" grpId="0"/>
      <p:bldP spid="10" grpId="0" animBg="1"/>
      <p:bldP spid="1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80"/>
          <p:cNvSpPr/>
          <p:nvPr/>
        </p:nvSpPr>
        <p:spPr bwMode="auto">
          <a:xfrm>
            <a:off x="338455" y="1770380"/>
            <a:ext cx="1930400" cy="520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部首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2747645" y="1770380"/>
            <a:ext cx="6014085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部首是字书中各部领头的部件或笔画，具有字形归类作用。如：指、持中的部首</a:t>
            </a:r>
          </a:p>
        </p:txBody>
      </p:sp>
      <p:sp>
        <p:nvSpPr>
          <p:cNvPr id="10" name="椭圆 80"/>
          <p:cNvSpPr/>
          <p:nvPr/>
        </p:nvSpPr>
        <p:spPr bwMode="auto">
          <a:xfrm>
            <a:off x="339090" y="2864485"/>
            <a:ext cx="1929765" cy="5207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笔顺</a:t>
            </a:r>
            <a:endParaRPr lang="zh-CN" altLang="en-US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3"/>
          <p:cNvSpPr/>
          <p:nvPr/>
        </p:nvSpPr>
        <p:spPr>
          <a:xfrm>
            <a:off x="2747645" y="2864485"/>
            <a:ext cx="590486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写字时笔画的先后顺序。请参考教材</a:t>
            </a:r>
            <a:r>
              <a:rPr lang="en-US" altLang="zh-CN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153</a:t>
            </a:r>
            <a:r>
              <a:rPr lang="zh-CN" altLang="en-US" sz="20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页。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5D357EC-617A-4812-9E47-A4828A49FF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4084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7" grpId="0"/>
      <p:bldP spid="10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V="1">
            <a:off x="0" y="702222"/>
            <a:ext cx="9144000" cy="71918"/>
          </a:xfrm>
          <a:prstGeom prst="rect">
            <a:avLst/>
          </a:prstGeom>
          <a:solidFill>
            <a:srgbClr val="31B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Users\Administrator\Desktop\1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122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/>
          <p:cNvSpPr/>
          <p:nvPr/>
        </p:nvSpPr>
        <p:spPr>
          <a:xfrm>
            <a:off x="179512" y="806058"/>
            <a:ext cx="8620125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 b="1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造字法</a:t>
            </a:r>
          </a:p>
        </p:txBody>
      </p:sp>
      <p:sp>
        <p:nvSpPr>
          <p:cNvPr id="10" name="Rectangle 13"/>
          <p:cNvSpPr/>
          <p:nvPr/>
        </p:nvSpPr>
        <p:spPr>
          <a:xfrm>
            <a:off x="348615" y="1337419"/>
            <a:ext cx="8549005" cy="12670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象形</a:t>
            </a:r>
          </a:p>
          <a:p>
            <a:pPr fontAlgn="auto">
              <a:lnSpc>
                <a:spcPts val="3200"/>
              </a:lnSpc>
            </a:pPr>
            <a:r>
              <a:rPr lang="zh-CN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用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描绘事物形状来表示字义的造字法。</a:t>
            </a:r>
            <a:endParaRPr lang="zh-CN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例字：月、雨、口、羊、车</a:t>
            </a:r>
          </a:p>
        </p:txBody>
      </p:sp>
      <p:sp>
        <p:nvSpPr>
          <p:cNvPr id="11" name="矩形 10"/>
          <p:cNvSpPr/>
          <p:nvPr/>
        </p:nvSpPr>
        <p:spPr>
          <a:xfrm>
            <a:off x="255209" y="2698279"/>
            <a:ext cx="8735815" cy="1704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2. </a:t>
            </a:r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指事</a:t>
            </a: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用象征性符号或在象形字基础上加提示符号来表示字义的造字法。</a:t>
            </a:r>
            <a:endParaRPr lang="en-US" altLang="zh-CN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例字：上、下、本、末、朱、甘</a:t>
            </a:r>
            <a:endParaRPr lang="zh-CN" altLang="en-US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91F302E-208B-4BD0-9982-8DED762B98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722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flipV="1">
            <a:off x="0" y="702222"/>
            <a:ext cx="9144000" cy="71918"/>
          </a:xfrm>
          <a:prstGeom prst="rect">
            <a:avLst/>
          </a:prstGeom>
          <a:solidFill>
            <a:srgbClr val="31B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 descr="C:\Users\Administrator\Desktop\11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122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/>
          <p:cNvSpPr/>
          <p:nvPr/>
        </p:nvSpPr>
        <p:spPr>
          <a:xfrm>
            <a:off x="179512" y="806058"/>
            <a:ext cx="8620125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 b="1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造字法</a:t>
            </a:r>
          </a:p>
        </p:txBody>
      </p:sp>
      <p:sp>
        <p:nvSpPr>
          <p:cNvPr id="10" name="Rectangle 13"/>
          <p:cNvSpPr/>
          <p:nvPr/>
        </p:nvSpPr>
        <p:spPr>
          <a:xfrm>
            <a:off x="348613" y="1254176"/>
            <a:ext cx="8549005" cy="16773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3.</a:t>
            </a:r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会意</a:t>
            </a:r>
          </a:p>
          <a:p>
            <a:pPr fontAlgn="auto">
              <a:lnSpc>
                <a:spcPts val="3200"/>
              </a:lnSpc>
            </a:pPr>
            <a:r>
              <a:rPr lang="zh-CN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用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两个或两个以上的部件合成一个字，把这些部件的意义合成新字的意义，这种造字法叫会意。</a:t>
            </a:r>
            <a:endParaRPr lang="zh-CN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例字：武、休、明、取、从</a:t>
            </a:r>
          </a:p>
        </p:txBody>
      </p:sp>
      <p:sp>
        <p:nvSpPr>
          <p:cNvPr id="11" name="矩形 10"/>
          <p:cNvSpPr/>
          <p:nvPr/>
        </p:nvSpPr>
        <p:spPr>
          <a:xfrm>
            <a:off x="246382" y="2859782"/>
            <a:ext cx="8735815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4. </a:t>
            </a:r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形声</a:t>
            </a: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由表示字义类属的部件和表示字音的部件组成新字，这种造字法叫形声。</a:t>
            </a:r>
            <a:endParaRPr lang="en-US" altLang="zh-CN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例字：洋、芬、湖、海</a:t>
            </a:r>
            <a:endParaRPr lang="zh-CN" altLang="en-US" sz="240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439F8FF-98E8-42D0-9B34-3E6DA08B12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1719845"/>
      </p:ext>
    </p:extLst>
  </p:cSld>
  <p:clrMapOvr>
    <a:masterClrMapping/>
  </p:clrMapOvr>
  <p:transition spd="slow" advClick="0" advTm="962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23478"/>
            <a:ext cx="9144000" cy="650662"/>
            <a:chOff x="2406650" y="600855"/>
            <a:chExt cx="7378700" cy="650662"/>
          </a:xfrm>
        </p:grpSpPr>
        <p:sp>
          <p:nvSpPr>
            <p:cNvPr id="3" name="矩形 2"/>
            <p:cNvSpPr/>
            <p:nvPr/>
          </p:nvSpPr>
          <p:spPr>
            <a:xfrm flipV="1">
              <a:off x="2406650" y="1179599"/>
              <a:ext cx="7378700" cy="71918"/>
            </a:xfrm>
            <a:prstGeom prst="rect">
              <a:avLst/>
            </a:prstGeom>
            <a:solidFill>
              <a:srgbClr val="31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9"/>
            <p:cNvSpPr txBox="1"/>
            <p:nvPr/>
          </p:nvSpPr>
          <p:spPr>
            <a:xfrm>
              <a:off x="3946061" y="600855"/>
              <a:ext cx="385391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四、现代汉语规范化问题</a:t>
              </a:r>
            </a:p>
          </p:txBody>
        </p:sp>
      </p:grpSp>
      <p:pic>
        <p:nvPicPr>
          <p:cNvPr id="5" name="Picture 4" descr="C:\Users\Administrator\Desktop\1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874052">
            <a:off x="29431" y="-25597"/>
            <a:ext cx="538108" cy="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esktop\12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870788">
            <a:off x="8608418" y="-19637"/>
            <a:ext cx="472138" cy="7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/>
          <p:cNvSpPr/>
          <p:nvPr/>
        </p:nvSpPr>
        <p:spPr>
          <a:xfrm>
            <a:off x="179512" y="806058"/>
            <a:ext cx="8620125" cy="4375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 b="1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微软雅黑" panose="020B0503020204020204" pitchFamily="34" charset="-122"/>
              </a:rPr>
              <a:t>汉字的标准化：四定</a:t>
            </a:r>
          </a:p>
        </p:txBody>
      </p:sp>
      <p:sp>
        <p:nvSpPr>
          <p:cNvPr id="12" name="Rectangle 13"/>
          <p:cNvSpPr/>
          <p:nvPr/>
        </p:nvSpPr>
        <p:spPr>
          <a:xfrm>
            <a:off x="395536" y="1390248"/>
            <a:ext cx="8677910" cy="45025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r>
              <a:rPr lang="zh-CN" altLang="en-US" sz="2400" b="1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四定：定量、定音、定形、定序</a:t>
            </a:r>
          </a:p>
        </p:txBody>
      </p:sp>
      <p:sp>
        <p:nvSpPr>
          <p:cNvPr id="13" name="Rectangle 13"/>
          <p:cNvSpPr/>
          <p:nvPr/>
        </p:nvSpPr>
        <p:spPr>
          <a:xfrm>
            <a:off x="395536" y="1963653"/>
            <a:ext cx="8726170" cy="16600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fontAlgn="auto"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定量</a:t>
            </a: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：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规定现代汉语用字的数量</a:t>
            </a:r>
            <a:endParaRPr lang="en-US" altLang="zh-CN" sz="2400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定音：确定现行汉字的规范字音</a:t>
            </a:r>
            <a:endParaRPr lang="en-US" altLang="zh-CN" sz="2400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定形：规定现行汉字的标准字形</a:t>
            </a:r>
            <a:endParaRPr lang="en-US" altLang="zh-CN" sz="2400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  <a:p>
            <a:pPr>
              <a:lnSpc>
                <a:spcPts val="3200"/>
              </a:lnSpc>
            </a:pPr>
            <a:r>
              <a:rPr lang="zh-CN" altLang="en-US" sz="2400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●</a:t>
            </a:r>
            <a:r>
              <a:rPr lang="zh-CN" altLang="en-US" sz="2400" dirty="0">
                <a:solidFill>
                  <a:srgbClr val="414455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pitchFamily="34" charset="-122"/>
              </a:rPr>
              <a:t>定序：确定现行汉字的规范字序</a:t>
            </a:r>
            <a:endParaRPr lang="en-US" altLang="zh-CN" sz="2400" dirty="0">
              <a:solidFill>
                <a:srgbClr val="414455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pitchFamily="34" charset="-122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93F44CD7-F77B-4A79-AFD6-B3957F96A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Click="0" advTm="287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16463</TotalTime>
  <Words>507</Words>
  <Application>Microsoft Office PowerPoint</Application>
  <PresentationFormat>全屏显示(16:9)</PresentationFormat>
  <Paragraphs>54</Paragraphs>
  <Slides>10</Slides>
  <Notes>4</Notes>
  <HiddenSlides>0</HiddenSlides>
  <MMClips>10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9" baseType="lpstr">
      <vt:lpstr>等线</vt:lpstr>
      <vt:lpstr>黑体</vt:lpstr>
      <vt:lpstr>华文中宋</vt:lpstr>
      <vt:lpstr>楷体</vt:lpstr>
      <vt:lpstr>微软雅黑</vt:lpstr>
      <vt:lpstr>Arial</vt:lpstr>
      <vt:lpstr>Calibri</vt:lpstr>
      <vt:lpstr>Impact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小雅</dc:creator>
  <cp:lastModifiedBy>346512042@qq.com</cp:lastModifiedBy>
  <cp:revision>175</cp:revision>
  <dcterms:created xsi:type="dcterms:W3CDTF">2016-03-17T03:17:00Z</dcterms:created>
  <dcterms:modified xsi:type="dcterms:W3CDTF">2019-12-08T14:17:22Z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