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560" r:id="rId2"/>
    <p:sldId id="552" r:id="rId3"/>
    <p:sldId id="562" r:id="rId4"/>
    <p:sldId id="565" r:id="rId5"/>
    <p:sldId id="563" r:id="rId6"/>
    <p:sldId id="567" r:id="rId7"/>
    <p:sldId id="573" r:id="rId8"/>
    <p:sldId id="572" r:id="rId9"/>
    <p:sldId id="447" r:id="rId10"/>
    <p:sldId id="557" r:id="rId11"/>
    <p:sldId id="559" r:id="rId12"/>
    <p:sldId id="558" r:id="rId13"/>
    <p:sldId id="575" r:id="rId14"/>
    <p:sldId id="555" r:id="rId15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78">
          <p15:clr>
            <a:srgbClr val="A4A3A4"/>
          </p15:clr>
        </p15:guide>
        <p15:guide id="2" pos="30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C4DF"/>
    <a:srgbClr val="1F2DA8"/>
    <a:srgbClr val="DAB66A"/>
    <a:srgbClr val="EFC256"/>
    <a:srgbClr val="FACF4A"/>
    <a:srgbClr val="8DB21C"/>
    <a:srgbClr val="8A3737"/>
    <a:srgbClr val="953735"/>
    <a:srgbClr val="BF4747"/>
    <a:srgbClr val="B94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477" autoAdjust="0"/>
  </p:normalViewPr>
  <p:slideViewPr>
    <p:cSldViewPr>
      <p:cViewPr varScale="1">
        <p:scale>
          <a:sx n="99" d="100"/>
          <a:sy n="99" d="100"/>
        </p:scale>
        <p:origin x="994" y="96"/>
      </p:cViewPr>
      <p:guideLst>
        <p:guide orient="horz" pos="1478"/>
        <p:guide pos="30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42C0B-BDCA-4052-A6B4-B233C47DC696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F641B-CB22-4C2C-B080-0B65517EDA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209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767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199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917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621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字体改大了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556EA8-5403-40DA-BF2E-B29A47485BEC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AFBD29-42EE-4727-99BB-C423D032B6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556EA8-5403-40DA-BF2E-B29A47485BEC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AFBD29-42EE-4727-99BB-C423D032B6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556EA8-5403-40DA-BF2E-B29A47485BEC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AFBD29-42EE-4727-99BB-C423D032B6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desktop\未标题-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" y="0"/>
            <a:ext cx="914519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556EA8-5403-40DA-BF2E-B29A47485BEC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AFBD29-42EE-4727-99BB-C423D032B6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556EA8-5403-40DA-BF2E-B29A47485BEC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AFBD29-42EE-4727-99BB-C423D032B6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556EA8-5403-40DA-BF2E-B29A47485BEC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AFBD29-42EE-4727-99BB-C423D032B6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556EA8-5403-40DA-BF2E-B29A47485BEC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AFBD29-42EE-4727-99BB-C423D032B6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556EA8-5403-40DA-BF2E-B29A47485BEC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AFBD29-42EE-4727-99BB-C423D032B6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556EA8-5403-40DA-BF2E-B29A47485BEC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AFBD29-42EE-4727-99BB-C423D032B6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556EA8-5403-40DA-BF2E-B29A47485BEC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AFBD29-42EE-4727-99BB-C423D032B6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556EA8-5403-40DA-BF2E-B29A47485BEC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AFBD29-42EE-4727-99BB-C423D032B6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5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0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846932" y="0"/>
            <a:ext cx="3297068" cy="5161920"/>
          </a:xfrm>
          <a:prstGeom prst="rect">
            <a:avLst/>
          </a:prstGeom>
          <a:solidFill>
            <a:srgbClr val="73C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4" descr="C:\Users\Administrator\Desktop\1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28029">
            <a:off x="86151" y="1975796"/>
            <a:ext cx="2254652" cy="335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2594670" y="-1"/>
            <a:ext cx="3252262" cy="5161921"/>
          </a:xfrm>
          <a:prstGeom prst="rect">
            <a:avLst/>
          </a:prstGeom>
          <a:solidFill>
            <a:srgbClr val="FD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_14"/>
          <p:cNvSpPr txBox="1">
            <a:spLocks noChangeArrowheads="1"/>
          </p:cNvSpPr>
          <p:nvPr/>
        </p:nvSpPr>
        <p:spPr bwMode="auto">
          <a:xfrm>
            <a:off x="971600" y="771550"/>
            <a:ext cx="741682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60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语音部分知识点梳理</a:t>
            </a:r>
            <a:endParaRPr lang="en-US" altLang="zh-CN" sz="6000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5197B163-1ECD-4AD4-B3D8-2970FC08D7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37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23478"/>
            <a:ext cx="9144000" cy="650662"/>
            <a:chOff x="2406650" y="600855"/>
            <a:chExt cx="7378700" cy="650662"/>
          </a:xfrm>
        </p:grpSpPr>
        <p:sp>
          <p:nvSpPr>
            <p:cNvPr id="3" name="矩形 2"/>
            <p:cNvSpPr/>
            <p:nvPr/>
          </p:nvSpPr>
          <p:spPr>
            <a:xfrm flipV="1">
              <a:off x="2406650" y="1179599"/>
              <a:ext cx="7378700" cy="71918"/>
            </a:xfrm>
            <a:prstGeom prst="rect">
              <a:avLst/>
            </a:prstGeom>
            <a:solidFill>
              <a:srgbClr val="31B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9"/>
            <p:cNvSpPr txBox="1"/>
            <p:nvPr/>
          </p:nvSpPr>
          <p:spPr>
            <a:xfrm>
              <a:off x="3946061" y="600855"/>
              <a:ext cx="3853914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ctr"/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（三）声 调</a:t>
              </a:r>
            </a:p>
          </p:txBody>
        </p:sp>
      </p:grpSp>
      <p:pic>
        <p:nvPicPr>
          <p:cNvPr id="5" name="Picture 4" descr="C:\Users\Administrator\Desktop\11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0874052">
            <a:off x="29431" y="-25597"/>
            <a:ext cx="538108" cy="80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istrator\Desktop\122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870788">
            <a:off x="8608418" y="-19637"/>
            <a:ext cx="472138" cy="7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3"/>
          <p:cNvSpPr/>
          <p:nvPr/>
        </p:nvSpPr>
        <p:spPr>
          <a:xfrm>
            <a:off x="348615" y="1337419"/>
            <a:ext cx="8549005" cy="127098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ts val="3200"/>
              </a:lnSpc>
            </a:pPr>
            <a:endParaRPr lang="zh-CN" altLang="en-US" sz="2400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fontAlgn="auto">
              <a:lnSpc>
                <a:spcPts val="3200"/>
              </a:lnSpc>
            </a:pPr>
            <a:r>
              <a:rPr lang="zh-CN" sz="24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●</a:t>
            </a:r>
            <a:r>
              <a:rPr lang="zh-CN" altLang="en-US" sz="2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调类：阴平、阳平、上声、去声</a:t>
            </a:r>
            <a:endParaRPr lang="en-US" altLang="zh-CN" sz="24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fontAlgn="auto">
              <a:lnSpc>
                <a:spcPts val="3200"/>
              </a:lnSpc>
            </a:pPr>
            <a:r>
              <a:rPr lang="zh-CN" altLang="zh-CN" sz="24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●</a:t>
            </a:r>
            <a:r>
              <a:rPr lang="zh-CN" altLang="en-US" sz="2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调值：</a:t>
            </a:r>
            <a:r>
              <a:rPr lang="en-US" altLang="zh-CN" sz="2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55</a:t>
            </a:r>
            <a:r>
              <a:rPr lang="zh-CN" altLang="en-US" sz="2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35</a:t>
            </a:r>
            <a:r>
              <a:rPr lang="zh-CN" altLang="en-US" sz="2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214</a:t>
            </a:r>
            <a:r>
              <a:rPr lang="zh-CN" altLang="en-US" sz="2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51</a:t>
            </a:r>
            <a:endParaRPr lang="zh-CN" sz="24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BCC45CBD-F7D4-4C4C-9C3B-E43553DD5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Click="0" advTm="3310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23478"/>
            <a:ext cx="9144000" cy="650662"/>
            <a:chOff x="2406650" y="600855"/>
            <a:chExt cx="7378700" cy="650662"/>
          </a:xfrm>
        </p:grpSpPr>
        <p:sp>
          <p:nvSpPr>
            <p:cNvPr id="3" name="矩形 2"/>
            <p:cNvSpPr/>
            <p:nvPr/>
          </p:nvSpPr>
          <p:spPr>
            <a:xfrm flipV="1">
              <a:off x="2406650" y="1179599"/>
              <a:ext cx="7378700" cy="71918"/>
            </a:xfrm>
            <a:prstGeom prst="rect">
              <a:avLst/>
            </a:prstGeom>
            <a:solidFill>
              <a:srgbClr val="31B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9"/>
            <p:cNvSpPr txBox="1"/>
            <p:nvPr/>
          </p:nvSpPr>
          <p:spPr>
            <a:xfrm>
              <a:off x="3946061" y="600855"/>
              <a:ext cx="3853914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ctr"/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三、易错知识点</a:t>
              </a:r>
            </a:p>
          </p:txBody>
        </p:sp>
      </p:grpSp>
      <p:pic>
        <p:nvPicPr>
          <p:cNvPr id="5" name="Picture 4" descr="C:\Users\Administrator\Desktop\11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0874052">
            <a:off x="29431" y="-25597"/>
            <a:ext cx="538108" cy="80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istrator\Desktop\122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870788">
            <a:off x="8608418" y="-19637"/>
            <a:ext cx="472138" cy="7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3"/>
          <p:cNvSpPr/>
          <p:nvPr/>
        </p:nvSpPr>
        <p:spPr>
          <a:xfrm>
            <a:off x="179512" y="806058"/>
            <a:ext cx="8620125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400" b="1" dirty="0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（一）韵母的结构划分</a:t>
            </a:r>
          </a:p>
        </p:txBody>
      </p:sp>
      <p:sp>
        <p:nvSpPr>
          <p:cNvPr id="12" name="Rectangle 13"/>
          <p:cNvSpPr/>
          <p:nvPr/>
        </p:nvSpPr>
        <p:spPr>
          <a:xfrm>
            <a:off x="395536" y="1390248"/>
            <a:ext cx="8677910" cy="45025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ts val="3200"/>
              </a:lnSpc>
            </a:pPr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韵母可分为：韵头、韵腹、韵尾</a:t>
            </a:r>
          </a:p>
        </p:txBody>
      </p:sp>
      <p:sp>
        <p:nvSpPr>
          <p:cNvPr id="13" name="Rectangle 13"/>
          <p:cNvSpPr/>
          <p:nvPr/>
        </p:nvSpPr>
        <p:spPr>
          <a:xfrm>
            <a:off x="395536" y="1963653"/>
            <a:ext cx="8726170" cy="16600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ts val="32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微软雅黑" panose="020B0503020204020204" pitchFamily="34" charset="-122"/>
              </a:rPr>
              <a:t>●</a:t>
            </a:r>
            <a:r>
              <a:rPr lang="zh-CN" altLang="en-US" sz="2400" dirty="0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pitchFamily="34" charset="-122"/>
              </a:rPr>
              <a:t>韵头：</a:t>
            </a:r>
            <a:r>
              <a:rPr lang="en-US" altLang="zh-CN" sz="2400" dirty="0" err="1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pitchFamily="34" charset="-122"/>
              </a:rPr>
              <a:t>i</a:t>
            </a:r>
            <a:r>
              <a:rPr lang="en-US" altLang="zh-CN" sz="2400" dirty="0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pitchFamily="34" charset="-122"/>
              </a:rPr>
              <a:t>  u  </a:t>
            </a:r>
            <a:r>
              <a:rPr lang="zh-CN" altLang="zh-CN" sz="2400" dirty="0"/>
              <a:t>ü</a:t>
            </a:r>
            <a:endParaRPr lang="en-US" altLang="zh-CN" sz="2400" dirty="0">
              <a:solidFill>
                <a:srgbClr val="414455"/>
              </a:solidFill>
              <a:latin typeface="黑体" panose="02010609060101010101" charset="-122"/>
              <a:ea typeface="黑体" panose="02010609060101010101" charset="-122"/>
              <a:sym typeface="微软雅黑" panose="020B0503020204020204" pitchFamily="34" charset="-122"/>
            </a:endParaRPr>
          </a:p>
          <a:p>
            <a:pPr fontAlgn="auto">
              <a:lnSpc>
                <a:spcPts val="32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微软雅黑" panose="020B0503020204020204" pitchFamily="34" charset="-122"/>
              </a:rPr>
              <a:t>●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sym typeface="微软雅黑" panose="020B0503020204020204" pitchFamily="34" charset="-122"/>
              </a:rPr>
              <a:t>韵腹：主要元音</a:t>
            </a:r>
            <a:endParaRPr lang="en-US" altLang="zh-CN" sz="2400" dirty="0">
              <a:latin typeface="楷体" panose="02010609060101010101" charset="-122"/>
              <a:ea typeface="楷体" panose="02010609060101010101" charset="-122"/>
              <a:sym typeface="微软雅黑" panose="020B0503020204020204" pitchFamily="34" charset="-122"/>
            </a:endParaRPr>
          </a:p>
          <a:p>
            <a:pPr>
              <a:lnSpc>
                <a:spcPts val="32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微软雅黑" panose="020B0503020204020204" pitchFamily="34" charset="-122"/>
              </a:rPr>
              <a:t>●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sym typeface="微软雅黑" panose="020B0503020204020204" pitchFamily="34" charset="-122"/>
              </a:rPr>
              <a:t>韵尾：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sym typeface="微软雅黑" panose="020B0503020204020204" pitchFamily="34" charset="-122"/>
              </a:rPr>
              <a:t>i u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sym typeface="微软雅黑" panose="020B0503020204020204" pitchFamily="34" charset="-122"/>
              </a:rPr>
              <a:t>（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sym typeface="微软雅黑" panose="020B0503020204020204" pitchFamily="34" charset="-122"/>
              </a:rPr>
              <a:t>o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sym typeface="微软雅黑" panose="020B0503020204020204" pitchFamily="34" charset="-122"/>
              </a:rPr>
              <a:t>）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sym typeface="微软雅黑" panose="020B0503020204020204" pitchFamily="34" charset="-122"/>
              </a:rPr>
              <a:t>n ng</a:t>
            </a:r>
          </a:p>
          <a:p>
            <a:pPr fontAlgn="auto">
              <a:lnSpc>
                <a:spcPts val="3200"/>
              </a:lnSpc>
            </a:pPr>
            <a:endParaRPr lang="zh-CN" altLang="en-US" sz="2400" dirty="0">
              <a:solidFill>
                <a:srgbClr val="414455"/>
              </a:solidFill>
              <a:latin typeface="黑体" panose="02010609060101010101" charset="-122"/>
              <a:ea typeface="黑体" panose="02010609060101010101" charset="-122"/>
              <a:sym typeface="微软雅黑" panose="020B0503020204020204" pitchFamily="34" charset="-122"/>
            </a:endParaRPr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C4EA8E87-F88D-4E4E-BDE0-7F16011B6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Click="0" advTm="2618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23478"/>
            <a:ext cx="9144000" cy="650662"/>
            <a:chOff x="2406650" y="600855"/>
            <a:chExt cx="7378700" cy="650662"/>
          </a:xfrm>
        </p:grpSpPr>
        <p:sp>
          <p:nvSpPr>
            <p:cNvPr id="3" name="矩形 2"/>
            <p:cNvSpPr/>
            <p:nvPr/>
          </p:nvSpPr>
          <p:spPr>
            <a:xfrm flipV="1">
              <a:off x="2406650" y="1179599"/>
              <a:ext cx="7378700" cy="71918"/>
            </a:xfrm>
            <a:prstGeom prst="rect">
              <a:avLst/>
            </a:prstGeom>
            <a:solidFill>
              <a:srgbClr val="31B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9"/>
            <p:cNvSpPr txBox="1"/>
            <p:nvPr/>
          </p:nvSpPr>
          <p:spPr>
            <a:xfrm>
              <a:off x="3946061" y="600855"/>
              <a:ext cx="3853914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ctr"/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三、易错知识点</a:t>
              </a:r>
            </a:p>
          </p:txBody>
        </p:sp>
      </p:grpSp>
      <p:pic>
        <p:nvPicPr>
          <p:cNvPr id="5" name="Picture 4" descr="C:\Users\Administrator\Desktop\11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0874052">
            <a:off x="29431" y="-25597"/>
            <a:ext cx="538108" cy="80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istrator\Desktop\122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870788">
            <a:off x="8608418" y="-19637"/>
            <a:ext cx="472138" cy="7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3"/>
          <p:cNvSpPr/>
          <p:nvPr/>
        </p:nvSpPr>
        <p:spPr>
          <a:xfrm>
            <a:off x="179512" y="806058"/>
            <a:ext cx="8620125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400" b="1" dirty="0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（二）音节结构分析</a:t>
            </a:r>
            <a:endParaRPr lang="zh-CN" sz="2400" b="1" dirty="0">
              <a:solidFill>
                <a:srgbClr val="41445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微软雅黑" panose="020B0503020204020204" pitchFamily="34" charset="-122"/>
            </a:endParaRPr>
          </a:p>
        </p:txBody>
      </p:sp>
      <p:sp>
        <p:nvSpPr>
          <p:cNvPr id="8" name="Rectangle 13"/>
          <p:cNvSpPr/>
          <p:nvPr/>
        </p:nvSpPr>
        <p:spPr>
          <a:xfrm>
            <a:off x="539551" y="1293073"/>
            <a:ext cx="8440425" cy="124970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ts val="3200"/>
              </a:lnSpc>
            </a:pPr>
            <a:r>
              <a:rPr lang="zh-CN" altLang="en-US" sz="2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●</a:t>
            </a:r>
            <a:r>
              <a:rPr lang="zh-CN" altLang="en-US" sz="2400" dirty="0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音节结构分析包括：声母、韵母（韵头、韵腹、韵尾）、声调</a:t>
            </a:r>
            <a:endParaRPr lang="en-US" altLang="zh-CN" sz="2400" dirty="0">
              <a:solidFill>
                <a:srgbClr val="41445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微软雅黑" panose="020B0503020204020204" pitchFamily="34" charset="-122"/>
            </a:endParaRPr>
          </a:p>
          <a:p>
            <a:pPr fontAlgn="auto">
              <a:lnSpc>
                <a:spcPts val="32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●</a:t>
            </a:r>
            <a:r>
              <a:rPr lang="zh-CN" altLang="en-US" sz="2400" dirty="0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注意：</a:t>
            </a:r>
          </a:p>
        </p:txBody>
      </p:sp>
      <p:sp>
        <p:nvSpPr>
          <p:cNvPr id="10" name="圆角矩形 6">
            <a:extLst>
              <a:ext uri="{FF2B5EF4-FFF2-40B4-BE49-F238E27FC236}">
                <a16:creationId xmlns:a16="http://schemas.microsoft.com/office/drawing/2014/main" id="{BC6C5BEB-E2B9-43BE-9BAE-7233AB36E981}"/>
              </a:ext>
            </a:extLst>
          </p:cNvPr>
          <p:cNvSpPr/>
          <p:nvPr/>
        </p:nvSpPr>
        <p:spPr>
          <a:xfrm>
            <a:off x="1763688" y="1857503"/>
            <a:ext cx="5735320" cy="9918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1.</a:t>
            </a:r>
            <a:r>
              <a:rPr lang="zh-CN" altLang="en-US" sz="2000" dirty="0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以</a:t>
            </a:r>
            <a:r>
              <a:rPr lang="en-US" altLang="zh-CN" sz="2000" dirty="0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x y</a:t>
            </a:r>
            <a:r>
              <a:rPr lang="zh-CN" altLang="en-US" sz="2000" dirty="0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开头的音节都是零声母</a:t>
            </a:r>
            <a:r>
              <a:rPr lang="zh-CN" altLang="en-US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lang="en-US" altLang="zh-CN" sz="2000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1" name="圆角矩形 6">
            <a:extLst>
              <a:ext uri="{FF2B5EF4-FFF2-40B4-BE49-F238E27FC236}">
                <a16:creationId xmlns:a16="http://schemas.microsoft.com/office/drawing/2014/main" id="{0161A3D6-0355-4979-815C-6C4DBAB7AA94}"/>
              </a:ext>
            </a:extLst>
          </p:cNvPr>
          <p:cNvSpPr/>
          <p:nvPr/>
        </p:nvSpPr>
        <p:spPr>
          <a:xfrm>
            <a:off x="1763688" y="3001319"/>
            <a:ext cx="5735320" cy="9918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2.</a:t>
            </a:r>
            <a:r>
              <a:rPr lang="zh-CN" altLang="en-US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牢记韵母结构的分析方法。</a:t>
            </a:r>
            <a:endParaRPr lang="en-US" altLang="zh-CN" sz="2000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2" name="圆角矩形 6">
            <a:extLst>
              <a:ext uri="{FF2B5EF4-FFF2-40B4-BE49-F238E27FC236}">
                <a16:creationId xmlns:a16="http://schemas.microsoft.com/office/drawing/2014/main" id="{BD207A75-7D31-4920-B6D7-BE319491B560}"/>
              </a:ext>
            </a:extLst>
          </p:cNvPr>
          <p:cNvSpPr/>
          <p:nvPr/>
        </p:nvSpPr>
        <p:spPr>
          <a:xfrm>
            <a:off x="1704340" y="4135470"/>
            <a:ext cx="5735320" cy="9918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3.iu </a:t>
            </a:r>
            <a:r>
              <a:rPr lang="en-US" altLang="zh-CN" sz="2000" dirty="0" err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ui</a:t>
            </a:r>
            <a:r>
              <a:rPr lang="en-US" altLang="zh-CN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un </a:t>
            </a:r>
            <a:r>
              <a:rPr lang="zh-CN" altLang="en-US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的韵腹要补充出来。</a:t>
            </a:r>
            <a:endParaRPr lang="en-US" altLang="zh-CN" sz="2000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9FB891EC-C9AA-4DAB-B089-3FA390152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Click="0" advTm="5979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23478"/>
            <a:ext cx="9144000" cy="650662"/>
            <a:chOff x="2406650" y="600855"/>
            <a:chExt cx="7378700" cy="650662"/>
          </a:xfrm>
        </p:grpSpPr>
        <p:sp>
          <p:nvSpPr>
            <p:cNvPr id="3" name="矩形 2"/>
            <p:cNvSpPr/>
            <p:nvPr/>
          </p:nvSpPr>
          <p:spPr>
            <a:xfrm flipV="1">
              <a:off x="2406650" y="1179599"/>
              <a:ext cx="7378700" cy="71918"/>
            </a:xfrm>
            <a:prstGeom prst="rect">
              <a:avLst/>
            </a:prstGeom>
            <a:solidFill>
              <a:srgbClr val="31B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9"/>
            <p:cNvSpPr txBox="1"/>
            <p:nvPr/>
          </p:nvSpPr>
          <p:spPr>
            <a:xfrm>
              <a:off x="3946061" y="600855"/>
              <a:ext cx="3853914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ctr"/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三、易错知识点</a:t>
              </a:r>
            </a:p>
          </p:txBody>
        </p:sp>
      </p:grpSp>
      <p:pic>
        <p:nvPicPr>
          <p:cNvPr id="5" name="Picture 4" descr="C:\Users\Administrator\Desktop\11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0874052">
            <a:off x="29431" y="-25597"/>
            <a:ext cx="538108" cy="80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istrator\Desktop\122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870788">
            <a:off x="8608418" y="-19637"/>
            <a:ext cx="472138" cy="7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圆角矩形 6">
            <a:extLst>
              <a:ext uri="{FF2B5EF4-FFF2-40B4-BE49-F238E27FC236}">
                <a16:creationId xmlns:a16="http://schemas.microsoft.com/office/drawing/2014/main" id="{BC6C5BEB-E2B9-43BE-9BAE-7233AB36E981}"/>
              </a:ext>
            </a:extLst>
          </p:cNvPr>
          <p:cNvSpPr/>
          <p:nvPr/>
        </p:nvSpPr>
        <p:spPr>
          <a:xfrm>
            <a:off x="1475656" y="1053517"/>
            <a:ext cx="5735320" cy="9918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4.ong </a:t>
            </a:r>
            <a:r>
              <a:rPr lang="zh-CN" altLang="en-US" sz="2000" dirty="0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和 </a:t>
            </a:r>
            <a:r>
              <a:rPr lang="en-US" altLang="zh-CN" sz="2000" dirty="0" err="1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iong</a:t>
            </a:r>
            <a:r>
              <a:rPr lang="en-US" altLang="zh-CN" sz="2000" dirty="0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 </a:t>
            </a:r>
            <a:r>
              <a:rPr lang="zh-CN" altLang="en-US" sz="2000" dirty="0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按实际读音分析。</a:t>
            </a:r>
            <a:r>
              <a:rPr lang="en-US" altLang="zh-CN" sz="2000" dirty="0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 </a:t>
            </a:r>
            <a:endParaRPr lang="en-US" altLang="zh-CN" sz="2000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1" name="圆角矩形 6">
            <a:extLst>
              <a:ext uri="{FF2B5EF4-FFF2-40B4-BE49-F238E27FC236}">
                <a16:creationId xmlns:a16="http://schemas.microsoft.com/office/drawing/2014/main" id="{0161A3D6-0355-4979-815C-6C4DBAB7AA94}"/>
              </a:ext>
            </a:extLst>
          </p:cNvPr>
          <p:cNvSpPr/>
          <p:nvPr/>
        </p:nvSpPr>
        <p:spPr>
          <a:xfrm>
            <a:off x="1403648" y="2368288"/>
            <a:ext cx="5735320" cy="9918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5.ie  </a:t>
            </a:r>
            <a:r>
              <a:rPr lang="zh-CN" altLang="en-US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和  </a:t>
            </a:r>
            <a:endParaRPr lang="en-US" altLang="zh-CN" sz="2000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2" name="圆角矩形 6">
            <a:extLst>
              <a:ext uri="{FF2B5EF4-FFF2-40B4-BE49-F238E27FC236}">
                <a16:creationId xmlns:a16="http://schemas.microsoft.com/office/drawing/2014/main" id="{BD207A75-7D31-4920-B6D7-BE319491B560}"/>
              </a:ext>
            </a:extLst>
          </p:cNvPr>
          <p:cNvSpPr/>
          <p:nvPr/>
        </p:nvSpPr>
        <p:spPr>
          <a:xfrm>
            <a:off x="1428011" y="3629208"/>
            <a:ext cx="5735320" cy="9918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6.ao</a:t>
            </a:r>
            <a:r>
              <a:rPr lang="zh-CN" altLang="en-US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和</a:t>
            </a:r>
            <a:r>
              <a:rPr lang="en-US" altLang="zh-CN" sz="2000" dirty="0" err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iao</a:t>
            </a:r>
            <a:r>
              <a:rPr lang="zh-CN" altLang="en-US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的韵尾是</a:t>
            </a:r>
            <a:r>
              <a:rPr lang="en-US" altLang="zh-CN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u</a:t>
            </a:r>
            <a:r>
              <a:rPr lang="zh-CN" altLang="en-US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lang="en-US" altLang="zh-CN" sz="2000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93A7F1B-7673-4BC1-91A2-C81595546C0A}"/>
              </a:ext>
            </a:extLst>
          </p:cNvPr>
          <p:cNvSpPr/>
          <p:nvPr/>
        </p:nvSpPr>
        <p:spPr>
          <a:xfrm>
            <a:off x="4788024" y="2715766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Üe</a:t>
            </a:r>
            <a:r>
              <a:rPr lang="zh-CN" altLang="en-US" dirty="0"/>
              <a:t>的韵腹。</a:t>
            </a: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99DDB380-98C5-4F0B-BBA7-8D3F589F4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28063"/>
      </p:ext>
    </p:extLst>
  </p:cSld>
  <p:clrMapOvr>
    <a:masterClrMapping/>
  </p:clrMapOvr>
  <p:transition spd="slow" advClick="0" advTm="2757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846932" y="0"/>
            <a:ext cx="3297068" cy="5161920"/>
          </a:xfrm>
          <a:prstGeom prst="rect">
            <a:avLst/>
          </a:prstGeom>
          <a:solidFill>
            <a:srgbClr val="73C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4" descr="C:\Users\Administrator\Desktop\1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687066">
            <a:off x="7061407" y="1916110"/>
            <a:ext cx="2254652" cy="335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2594670" y="-1"/>
            <a:ext cx="3252262" cy="5161921"/>
          </a:xfrm>
          <a:prstGeom prst="rect">
            <a:avLst/>
          </a:prstGeom>
          <a:solidFill>
            <a:srgbClr val="FD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_14"/>
          <p:cNvSpPr txBox="1">
            <a:spLocks noChangeArrowheads="1"/>
          </p:cNvSpPr>
          <p:nvPr/>
        </p:nvSpPr>
        <p:spPr bwMode="auto">
          <a:xfrm>
            <a:off x="2267744" y="1979796"/>
            <a:ext cx="3345090" cy="64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6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 谢</a:t>
            </a:r>
            <a:endParaRPr lang="zh-CN" sz="6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AA6DDBD1-4945-4A8D-9C40-311856F03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Click="0" advTm="1659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035762" y="1453688"/>
            <a:ext cx="5032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语音方面的基本概念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16712" y="2432482"/>
            <a:ext cx="5032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语音部分的重难点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47722" y="3417673"/>
            <a:ext cx="5032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语音部分的易错点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3275856" y="1384246"/>
            <a:ext cx="624684" cy="600549"/>
            <a:chOff x="2215144" y="982844"/>
            <a:chExt cx="1120898" cy="842780"/>
          </a:xfrm>
          <a:solidFill>
            <a:srgbClr val="F77883"/>
          </a:solidFill>
        </p:grpSpPr>
        <p:sp>
          <p:nvSpPr>
            <p:cNvPr id="32" name="平行四边形 31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" panose="020B0806030902050204" pitchFamily="34" charset="0"/>
                <a:ea typeface="等线"/>
                <a:cs typeface="+mn-cs"/>
              </a:endParaRPr>
            </a:p>
          </p:txBody>
        </p:sp>
        <p:sp>
          <p:nvSpPr>
            <p:cNvPr id="33" name="文本框 9"/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" panose="020B080603090205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275856" y="3348231"/>
            <a:ext cx="624684" cy="600549"/>
            <a:chOff x="2215144" y="982844"/>
            <a:chExt cx="1120898" cy="842780"/>
          </a:xfrm>
          <a:solidFill>
            <a:srgbClr val="F77883"/>
          </a:solidFill>
        </p:grpSpPr>
        <p:sp>
          <p:nvSpPr>
            <p:cNvPr id="35" name="平行四边形 34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" panose="020B0806030902050204" pitchFamily="34" charset="0"/>
                <a:ea typeface="等线"/>
                <a:cs typeface="+mn-cs"/>
              </a:endParaRPr>
            </a:p>
          </p:txBody>
        </p:sp>
        <p:sp>
          <p:nvSpPr>
            <p:cNvPr id="36" name="文本框 9"/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03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" panose="020B080603090205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275856" y="2363040"/>
            <a:ext cx="624684" cy="600549"/>
            <a:chOff x="2215144" y="982844"/>
            <a:chExt cx="1120898" cy="842780"/>
          </a:xfrm>
          <a:solidFill>
            <a:srgbClr val="31B8B4"/>
          </a:solidFill>
        </p:grpSpPr>
        <p:sp>
          <p:nvSpPr>
            <p:cNvPr id="38" name="平行四边形 37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" panose="020B0806030902050204" pitchFamily="34" charset="0"/>
                <a:ea typeface="等线"/>
                <a:cs typeface="+mn-cs"/>
              </a:endParaRPr>
            </a:p>
          </p:txBody>
        </p:sp>
        <p:sp>
          <p:nvSpPr>
            <p:cNvPr id="39" name="文本框 9"/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" panose="020B080603090205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313203" y="1811244"/>
            <a:ext cx="1555214" cy="1880231"/>
            <a:chOff x="2406650" y="274585"/>
            <a:chExt cx="7378700" cy="967316"/>
          </a:xfrm>
        </p:grpSpPr>
        <p:sp>
          <p:nvSpPr>
            <p:cNvPr id="44" name="矩形 43"/>
            <p:cNvSpPr/>
            <p:nvPr/>
          </p:nvSpPr>
          <p:spPr>
            <a:xfrm>
              <a:off x="2406650" y="274585"/>
              <a:ext cx="7378700" cy="967316"/>
            </a:xfrm>
            <a:prstGeom prst="rect">
              <a:avLst/>
            </a:prstGeom>
            <a:solidFill>
              <a:srgbClr val="F7788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/>
                <a:ea typeface="等线"/>
                <a:cs typeface="+mn-cs"/>
              </a:endParaRPr>
            </a:p>
          </p:txBody>
        </p:sp>
        <p:sp>
          <p:nvSpPr>
            <p:cNvPr id="45" name="9"/>
            <p:cNvSpPr txBox="1"/>
            <p:nvPr/>
          </p:nvSpPr>
          <p:spPr>
            <a:xfrm>
              <a:off x="3464525" y="370456"/>
              <a:ext cx="5445030" cy="6333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学习要点</a:t>
              </a:r>
            </a:p>
          </p:txBody>
        </p:sp>
      </p:grpSp>
      <p:pic>
        <p:nvPicPr>
          <p:cNvPr id="46" name="Picture 4" descr="C:\Users\Administrator\Desktop\1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74052">
            <a:off x="515976" y="1895389"/>
            <a:ext cx="1622893" cy="24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矩形 47"/>
          <p:cNvSpPr/>
          <p:nvPr/>
        </p:nvSpPr>
        <p:spPr>
          <a:xfrm>
            <a:off x="0" y="4794150"/>
            <a:ext cx="9144000" cy="184944"/>
          </a:xfrm>
          <a:prstGeom prst="rect">
            <a:avLst/>
          </a:prstGeom>
          <a:solidFill>
            <a:srgbClr val="73C9C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0" y="4979094"/>
            <a:ext cx="9144000" cy="184944"/>
          </a:xfrm>
          <a:prstGeom prst="rect">
            <a:avLst/>
          </a:prstGeom>
          <a:solidFill>
            <a:srgbClr val="FDDA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0" y="0"/>
            <a:ext cx="9144000" cy="184944"/>
          </a:xfrm>
          <a:prstGeom prst="rect">
            <a:avLst/>
          </a:prstGeom>
          <a:solidFill>
            <a:srgbClr val="73C9C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0" y="184944"/>
            <a:ext cx="9144000" cy="184944"/>
          </a:xfrm>
          <a:prstGeom prst="rect">
            <a:avLst/>
          </a:prstGeom>
          <a:solidFill>
            <a:srgbClr val="FDDA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B94BC068-680E-4036-BE0D-1463E07AF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49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/>
      <p:bldP spid="27" grpId="1"/>
      <p:bldP spid="28" grpId="0"/>
      <p:bldP spid="28" grpId="1"/>
      <p:bldP spid="29" grpId="0"/>
      <p:bldP spid="29" grpId="1"/>
      <p:bldP spid="48" grpId="0" animBg="1"/>
      <p:bldP spid="49" grpId="0" animBg="1"/>
      <p:bldP spid="50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/>
          <p:nvPr/>
        </p:nvSpPr>
        <p:spPr>
          <a:xfrm>
            <a:off x="179512" y="653306"/>
            <a:ext cx="8013700" cy="55797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（一）</a:t>
            </a: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应知应会的概念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8119241" y="3334710"/>
            <a:ext cx="533271" cy="165859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国际音标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1979930" y="2859405"/>
            <a:ext cx="5760720" cy="8096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音素、辅音、元音、音节、声母、韵母、声调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0" y="123478"/>
            <a:ext cx="9144000" cy="650662"/>
            <a:chOff x="2406650" y="600855"/>
            <a:chExt cx="7378700" cy="650662"/>
          </a:xfrm>
        </p:grpSpPr>
        <p:sp>
          <p:nvSpPr>
            <p:cNvPr id="28" name="矩形 27"/>
            <p:cNvSpPr/>
            <p:nvPr/>
          </p:nvSpPr>
          <p:spPr>
            <a:xfrm flipV="1">
              <a:off x="2406650" y="1179599"/>
              <a:ext cx="7378700" cy="71918"/>
            </a:xfrm>
            <a:prstGeom prst="rect">
              <a:avLst/>
            </a:prstGeom>
            <a:solidFill>
              <a:srgbClr val="31B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9"/>
            <p:cNvSpPr txBox="1"/>
            <p:nvPr/>
          </p:nvSpPr>
          <p:spPr>
            <a:xfrm>
              <a:off x="3597422" y="600855"/>
              <a:ext cx="4888901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ctr"/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一、基本概念</a:t>
              </a:r>
            </a:p>
          </p:txBody>
        </p:sp>
      </p:grpSp>
      <p:pic>
        <p:nvPicPr>
          <p:cNvPr id="30" name="Picture 4" descr="C:\Users\Administrator\Desktop\11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20874052">
            <a:off x="29431" y="-25597"/>
            <a:ext cx="538108" cy="80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istrator\Desktop\122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rot="870788">
            <a:off x="8608418" y="-19637"/>
            <a:ext cx="472138" cy="7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4"/>
          <p:cNvCxnSpPr/>
          <p:nvPr/>
        </p:nvCxnSpPr>
        <p:spPr>
          <a:xfrm flipH="1">
            <a:off x="1034083" y="2319501"/>
            <a:ext cx="9525" cy="1097915"/>
          </a:xfrm>
          <a:prstGeom prst="line">
            <a:avLst/>
          </a:prstGeom>
          <a:ln w="12700"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椭圆 80"/>
          <p:cNvSpPr/>
          <p:nvPr/>
        </p:nvSpPr>
        <p:spPr bwMode="auto">
          <a:xfrm>
            <a:off x="334192" y="1377419"/>
            <a:ext cx="1377132" cy="9544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</a:t>
            </a:r>
          </a:p>
        </p:txBody>
      </p:sp>
      <p:sp>
        <p:nvSpPr>
          <p:cNvPr id="34" name="椭圆 80"/>
          <p:cNvSpPr/>
          <p:nvPr/>
        </p:nvSpPr>
        <p:spPr bwMode="auto">
          <a:xfrm>
            <a:off x="338829" y="2864088"/>
            <a:ext cx="1371860" cy="8597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语音单位</a:t>
            </a:r>
            <a:endParaRPr lang="zh-CN" altLang="en-US" sz="2000" b="1" kern="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11">
            <a:extLst>
              <a:ext uri="{FF2B5EF4-FFF2-40B4-BE49-F238E27FC236}">
                <a16:creationId xmlns:a16="http://schemas.microsoft.com/office/drawing/2014/main" id="{2208CDEB-4A27-4547-AB9F-59DE5418D2A5}"/>
              </a:ext>
            </a:extLst>
          </p:cNvPr>
          <p:cNvSpPr/>
          <p:nvPr/>
        </p:nvSpPr>
        <p:spPr>
          <a:xfrm>
            <a:off x="1977259" y="1417299"/>
            <a:ext cx="5760720" cy="8096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语音的三大属性：物理、生理、社会属性</a:t>
            </a:r>
          </a:p>
        </p:txBody>
      </p:sp>
      <p:sp>
        <p:nvSpPr>
          <p:cNvPr id="18" name="椭圆 80">
            <a:extLst>
              <a:ext uri="{FF2B5EF4-FFF2-40B4-BE49-F238E27FC236}">
                <a16:creationId xmlns:a16="http://schemas.microsoft.com/office/drawing/2014/main" id="{487CFE23-A5C5-43AD-91F6-5566B2194F41}"/>
              </a:ext>
            </a:extLst>
          </p:cNvPr>
          <p:cNvSpPr/>
          <p:nvPr/>
        </p:nvSpPr>
        <p:spPr bwMode="auto">
          <a:xfrm>
            <a:off x="357678" y="4256142"/>
            <a:ext cx="1371860" cy="8597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语流音变</a:t>
            </a:r>
            <a:endParaRPr lang="zh-CN" altLang="en-US" sz="2000" b="1" kern="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71BD5B23-C4C6-4EBF-A7B3-8438A5D027A5}"/>
              </a:ext>
            </a:extLst>
          </p:cNvPr>
          <p:cNvCxnSpPr>
            <a:cxnSpLocks/>
            <a:stCxn id="34" idx="2"/>
            <a:endCxn id="18" idx="0"/>
          </p:cNvCxnSpPr>
          <p:nvPr/>
        </p:nvCxnSpPr>
        <p:spPr>
          <a:xfrm>
            <a:off x="1024759" y="3723878"/>
            <a:ext cx="18849" cy="532264"/>
          </a:xfrm>
          <a:prstGeom prst="line">
            <a:avLst/>
          </a:prstGeom>
          <a:ln w="12700"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11">
            <a:extLst>
              <a:ext uri="{FF2B5EF4-FFF2-40B4-BE49-F238E27FC236}">
                <a16:creationId xmlns:a16="http://schemas.microsoft.com/office/drawing/2014/main" id="{B3037FA8-908C-417E-8054-263FCAACD8C2}"/>
              </a:ext>
            </a:extLst>
          </p:cNvPr>
          <p:cNvSpPr/>
          <p:nvPr/>
        </p:nvSpPr>
        <p:spPr>
          <a:xfrm>
            <a:off x="2051720" y="4210397"/>
            <a:ext cx="5760720" cy="8096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变调、轻声、儿化</a:t>
            </a:r>
          </a:p>
        </p:txBody>
      </p:sp>
      <p:sp>
        <p:nvSpPr>
          <p:cNvPr id="36" name="圆角矩形 8">
            <a:extLst>
              <a:ext uri="{FF2B5EF4-FFF2-40B4-BE49-F238E27FC236}">
                <a16:creationId xmlns:a16="http://schemas.microsoft.com/office/drawing/2014/main" id="{23DADDDE-DD8A-40BF-8F49-ED610B703BFD}"/>
              </a:ext>
            </a:extLst>
          </p:cNvPr>
          <p:cNvSpPr/>
          <p:nvPr/>
        </p:nvSpPr>
        <p:spPr>
          <a:xfrm>
            <a:off x="8129394" y="1569699"/>
            <a:ext cx="533271" cy="165859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汉语拼音方案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616D1EAC-B74C-4AED-BD5C-63C5606818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4170595"/>
      </p:ext>
    </p:extLst>
  </p:cSld>
  <p:clrMapOvr>
    <a:masterClrMapping/>
  </p:clrMapOvr>
  <p:transition spd="slow" advClick="0" advTm="5634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9" grpId="0" animBg="1"/>
      <p:bldP spid="12" grpId="0" animBg="1"/>
      <p:bldP spid="33" grpId="0" animBg="1"/>
      <p:bldP spid="34" grpId="0" animBg="1"/>
      <p:bldP spid="17" grpId="0" animBg="1"/>
      <p:bldP spid="18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/>
          <p:nvPr/>
        </p:nvSpPr>
        <p:spPr>
          <a:xfrm>
            <a:off x="179512" y="653306"/>
            <a:ext cx="8013700" cy="55797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（二）</a:t>
            </a: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要认真辨析的概念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977259" y="2798789"/>
            <a:ext cx="5760720" cy="8096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声母与辅音的关系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0" y="123478"/>
            <a:ext cx="9144000" cy="650662"/>
            <a:chOff x="2406650" y="600855"/>
            <a:chExt cx="7378700" cy="650662"/>
          </a:xfrm>
        </p:grpSpPr>
        <p:sp>
          <p:nvSpPr>
            <p:cNvPr id="28" name="矩形 27"/>
            <p:cNvSpPr/>
            <p:nvPr/>
          </p:nvSpPr>
          <p:spPr>
            <a:xfrm flipV="1">
              <a:off x="2406650" y="1179599"/>
              <a:ext cx="7378700" cy="71918"/>
            </a:xfrm>
            <a:prstGeom prst="rect">
              <a:avLst/>
            </a:prstGeom>
            <a:solidFill>
              <a:srgbClr val="31B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9"/>
            <p:cNvSpPr txBox="1"/>
            <p:nvPr/>
          </p:nvSpPr>
          <p:spPr>
            <a:xfrm>
              <a:off x="3597422" y="600855"/>
              <a:ext cx="4888901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ctr"/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一、基本概念</a:t>
              </a:r>
            </a:p>
          </p:txBody>
        </p:sp>
      </p:grpSp>
      <p:pic>
        <p:nvPicPr>
          <p:cNvPr id="30" name="Picture 4" descr="C:\Users\Administrator\Desktop\11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20874052">
            <a:off x="29431" y="-25597"/>
            <a:ext cx="538108" cy="80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istrator\Desktop\122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rot="870788">
            <a:off x="8608418" y="-19637"/>
            <a:ext cx="472138" cy="7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4"/>
          <p:cNvCxnSpPr/>
          <p:nvPr/>
        </p:nvCxnSpPr>
        <p:spPr>
          <a:xfrm flipH="1">
            <a:off x="1034083" y="2319501"/>
            <a:ext cx="9525" cy="1097915"/>
          </a:xfrm>
          <a:prstGeom prst="line">
            <a:avLst/>
          </a:prstGeom>
          <a:ln w="12700"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椭圆 80"/>
          <p:cNvSpPr/>
          <p:nvPr/>
        </p:nvSpPr>
        <p:spPr bwMode="auto">
          <a:xfrm>
            <a:off x="334192" y="1377419"/>
            <a:ext cx="1377132" cy="9544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音素</a:t>
            </a:r>
          </a:p>
        </p:txBody>
      </p:sp>
      <p:sp>
        <p:nvSpPr>
          <p:cNvPr id="34" name="椭圆 80"/>
          <p:cNvSpPr/>
          <p:nvPr/>
        </p:nvSpPr>
        <p:spPr bwMode="auto">
          <a:xfrm>
            <a:off x="334192" y="2798789"/>
            <a:ext cx="1371860" cy="8597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声母</a:t>
            </a:r>
            <a:endParaRPr lang="zh-CN" altLang="en-US" sz="2000" b="1" kern="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11">
            <a:extLst>
              <a:ext uri="{FF2B5EF4-FFF2-40B4-BE49-F238E27FC236}">
                <a16:creationId xmlns:a16="http://schemas.microsoft.com/office/drawing/2014/main" id="{2208CDEB-4A27-4547-AB9F-59DE5418D2A5}"/>
              </a:ext>
            </a:extLst>
          </p:cNvPr>
          <p:cNvSpPr/>
          <p:nvPr/>
        </p:nvSpPr>
        <p:spPr>
          <a:xfrm>
            <a:off x="1977259" y="1417299"/>
            <a:ext cx="5760720" cy="8096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元音与辅音的关系</a:t>
            </a:r>
          </a:p>
        </p:txBody>
      </p:sp>
      <p:sp>
        <p:nvSpPr>
          <p:cNvPr id="14" name="椭圆 80">
            <a:extLst>
              <a:ext uri="{FF2B5EF4-FFF2-40B4-BE49-F238E27FC236}">
                <a16:creationId xmlns:a16="http://schemas.microsoft.com/office/drawing/2014/main" id="{100171BD-8977-49C6-8A11-B09877E1CF26}"/>
              </a:ext>
            </a:extLst>
          </p:cNvPr>
          <p:cNvSpPr/>
          <p:nvPr/>
        </p:nvSpPr>
        <p:spPr bwMode="auto">
          <a:xfrm>
            <a:off x="334192" y="4160232"/>
            <a:ext cx="1371860" cy="8597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韵母</a:t>
            </a:r>
            <a:endParaRPr lang="zh-CN" altLang="en-US" sz="2000" b="1" kern="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Straight Connector 4">
            <a:extLst>
              <a:ext uri="{FF2B5EF4-FFF2-40B4-BE49-F238E27FC236}">
                <a16:creationId xmlns:a16="http://schemas.microsoft.com/office/drawing/2014/main" id="{A1BF5703-0884-4447-8DED-AB4DB98290D2}"/>
              </a:ext>
            </a:extLst>
          </p:cNvPr>
          <p:cNvCxnSpPr>
            <a:cxnSpLocks/>
            <a:stCxn id="34" idx="2"/>
            <a:endCxn id="14" idx="0"/>
          </p:cNvCxnSpPr>
          <p:nvPr/>
        </p:nvCxnSpPr>
        <p:spPr>
          <a:xfrm>
            <a:off x="1020122" y="3658579"/>
            <a:ext cx="0" cy="501653"/>
          </a:xfrm>
          <a:prstGeom prst="line">
            <a:avLst/>
          </a:prstGeom>
          <a:ln w="12700"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1">
            <a:extLst>
              <a:ext uri="{FF2B5EF4-FFF2-40B4-BE49-F238E27FC236}">
                <a16:creationId xmlns:a16="http://schemas.microsoft.com/office/drawing/2014/main" id="{81C14E91-BE5F-4DF5-AE0A-6157419DE58D}"/>
              </a:ext>
            </a:extLst>
          </p:cNvPr>
          <p:cNvSpPr/>
          <p:nvPr/>
        </p:nvSpPr>
        <p:spPr>
          <a:xfrm>
            <a:off x="1943063" y="4085381"/>
            <a:ext cx="5760720" cy="8096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韵母与元音的关系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37611CA2-A70B-4467-84E7-E62B84C96C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668369"/>
      </p:ext>
    </p:extLst>
  </p:cSld>
  <p:clrMapOvr>
    <a:masterClrMapping/>
  </p:clrMapOvr>
  <p:transition spd="slow" advClick="0" advTm="6896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  <p:bldP spid="33" grpId="0" animBg="1"/>
      <p:bldP spid="34" grpId="0" animBg="1"/>
      <p:bldP spid="17" grpId="0" animBg="1"/>
      <p:bldP spid="14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37">
            <a:extLst>
              <a:ext uri="{FF2B5EF4-FFF2-40B4-BE49-F238E27FC236}">
                <a16:creationId xmlns:a16="http://schemas.microsoft.com/office/drawing/2014/main" id="{504E9F9F-B899-4C19-B517-177C4163955E}"/>
              </a:ext>
            </a:extLst>
          </p:cNvPr>
          <p:cNvSpPr/>
          <p:nvPr/>
        </p:nvSpPr>
        <p:spPr>
          <a:xfrm>
            <a:off x="467544" y="699542"/>
            <a:ext cx="1965264" cy="1098134"/>
          </a:xfrm>
          <a:prstGeom prst="round2DiagRect">
            <a:avLst/>
          </a:prstGeom>
          <a:solidFill>
            <a:srgbClr val="31B8B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spcBef>
                <a:spcPts val="3375"/>
              </a:spcBef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ller Light"/>
              </a:rPr>
              <a:t>声母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ller Light"/>
            </a:endParaRPr>
          </a:p>
        </p:txBody>
      </p:sp>
      <p:sp>
        <p:nvSpPr>
          <p:cNvPr id="3" name="对角圆角矩形 38">
            <a:extLst>
              <a:ext uri="{FF2B5EF4-FFF2-40B4-BE49-F238E27FC236}">
                <a16:creationId xmlns:a16="http://schemas.microsoft.com/office/drawing/2014/main" id="{B8734A35-B9D8-412F-8F25-11EA25EE152A}"/>
              </a:ext>
            </a:extLst>
          </p:cNvPr>
          <p:cNvSpPr/>
          <p:nvPr/>
        </p:nvSpPr>
        <p:spPr>
          <a:xfrm>
            <a:off x="467208" y="2022750"/>
            <a:ext cx="1965600" cy="1098000"/>
          </a:xfrm>
          <a:prstGeom prst="round2DiagRect">
            <a:avLst/>
          </a:prstGeom>
          <a:solidFill>
            <a:srgbClr val="F7788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spcBef>
                <a:spcPts val="3375"/>
              </a:spcBef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ller Light"/>
              </a:rPr>
              <a:t>韵母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ller Light"/>
            </a:endParaRPr>
          </a:p>
        </p:txBody>
      </p:sp>
      <p:sp>
        <p:nvSpPr>
          <p:cNvPr id="4" name="对角圆角矩形 39">
            <a:extLst>
              <a:ext uri="{FF2B5EF4-FFF2-40B4-BE49-F238E27FC236}">
                <a16:creationId xmlns:a16="http://schemas.microsoft.com/office/drawing/2014/main" id="{DB82DEA7-3A19-4F54-9E1F-A25FBA51572B}"/>
              </a:ext>
            </a:extLst>
          </p:cNvPr>
          <p:cNvSpPr/>
          <p:nvPr/>
        </p:nvSpPr>
        <p:spPr>
          <a:xfrm>
            <a:off x="467208" y="3507854"/>
            <a:ext cx="1965600" cy="1098000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spcBef>
                <a:spcPts val="3375"/>
              </a:spcBef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ller Light"/>
              </a:rPr>
              <a:t>声调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ller Light"/>
            </a:endParaRPr>
          </a:p>
        </p:txBody>
      </p:sp>
      <p:sp>
        <p:nvSpPr>
          <p:cNvPr id="5" name="圆角矩形 6">
            <a:extLst>
              <a:ext uri="{FF2B5EF4-FFF2-40B4-BE49-F238E27FC236}">
                <a16:creationId xmlns:a16="http://schemas.microsoft.com/office/drawing/2014/main" id="{74A92E25-4961-412A-8619-0105D0180A14}"/>
              </a:ext>
            </a:extLst>
          </p:cNvPr>
          <p:cNvSpPr/>
          <p:nvPr/>
        </p:nvSpPr>
        <p:spPr>
          <a:xfrm>
            <a:off x="2555776" y="699542"/>
            <a:ext cx="5735320" cy="9918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21</a:t>
            </a:r>
            <a:r>
              <a:rPr lang="zh-CN" altLang="en-US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个辅音声母，从发音部位和发音方法来描述声母的发音情况。</a:t>
            </a:r>
            <a:endParaRPr lang="en-US" altLang="zh-CN" sz="2000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6" name="圆角矩形 6">
            <a:extLst>
              <a:ext uri="{FF2B5EF4-FFF2-40B4-BE49-F238E27FC236}">
                <a16:creationId xmlns:a16="http://schemas.microsoft.com/office/drawing/2014/main" id="{8BC02744-C221-486C-B8E3-5451CF6E3BE6}"/>
              </a:ext>
            </a:extLst>
          </p:cNvPr>
          <p:cNvSpPr/>
          <p:nvPr/>
        </p:nvSpPr>
        <p:spPr>
          <a:xfrm>
            <a:off x="2699792" y="2075815"/>
            <a:ext cx="5735320" cy="9918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39</a:t>
            </a:r>
            <a:r>
              <a:rPr lang="zh-CN" altLang="en-US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个韵母，四呼，韵母结构分析。</a:t>
            </a:r>
            <a:endParaRPr lang="en-US" altLang="zh-CN" sz="2000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71D1FEE4-BC30-47AD-950E-7C362836E737}"/>
              </a:ext>
            </a:extLst>
          </p:cNvPr>
          <p:cNvSpPr/>
          <p:nvPr/>
        </p:nvSpPr>
        <p:spPr>
          <a:xfrm>
            <a:off x="2771800" y="3507854"/>
            <a:ext cx="5735320" cy="9918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四个声调，每个声调的调值和调类。</a:t>
            </a:r>
            <a:endParaRPr lang="en-US" altLang="zh-CN" sz="2000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615E47C-7238-4042-B757-C3A0EE7A3821}"/>
              </a:ext>
            </a:extLst>
          </p:cNvPr>
          <p:cNvGrpSpPr/>
          <p:nvPr/>
        </p:nvGrpSpPr>
        <p:grpSpPr>
          <a:xfrm>
            <a:off x="0" y="48880"/>
            <a:ext cx="9144000" cy="650662"/>
            <a:chOff x="2406650" y="600855"/>
            <a:chExt cx="7378700" cy="650662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6D2A8CB-F40D-4FA7-821C-8D9D82C9D96B}"/>
                </a:ext>
              </a:extLst>
            </p:cNvPr>
            <p:cNvSpPr/>
            <p:nvPr/>
          </p:nvSpPr>
          <p:spPr>
            <a:xfrm flipV="1">
              <a:off x="2406650" y="1179599"/>
              <a:ext cx="7378700" cy="71918"/>
            </a:xfrm>
            <a:prstGeom prst="rect">
              <a:avLst/>
            </a:prstGeom>
            <a:solidFill>
              <a:srgbClr val="31B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9">
              <a:extLst>
                <a:ext uri="{FF2B5EF4-FFF2-40B4-BE49-F238E27FC236}">
                  <a16:creationId xmlns:a16="http://schemas.microsoft.com/office/drawing/2014/main" id="{395ADA51-880B-4BBC-91B8-866AFD537027}"/>
                </a:ext>
              </a:extLst>
            </p:cNvPr>
            <p:cNvSpPr txBox="1"/>
            <p:nvPr/>
          </p:nvSpPr>
          <p:spPr>
            <a:xfrm>
              <a:off x="3597422" y="600855"/>
              <a:ext cx="4888901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ctr"/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二、语音部分的重难点</a:t>
              </a:r>
            </a:p>
          </p:txBody>
        </p:sp>
      </p:grpSp>
      <p:pic>
        <p:nvPicPr>
          <p:cNvPr id="12" name="音频 11">
            <a:hlinkClick r:id="" action="ppaction://media"/>
            <a:extLst>
              <a:ext uri="{FF2B5EF4-FFF2-40B4-BE49-F238E27FC236}">
                <a16:creationId xmlns:a16="http://schemas.microsoft.com/office/drawing/2014/main" id="{24185038-EF4C-4AD0-A898-AA2D2A41E3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3208082"/>
      </p:ext>
    </p:extLst>
  </p:cSld>
  <p:clrMapOvr>
    <a:masterClrMapping/>
  </p:clrMapOvr>
  <p:transition spd="slow" advClick="0" advTm="2995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/>
          <p:nvPr/>
        </p:nvSpPr>
        <p:spPr>
          <a:xfrm>
            <a:off x="179512" y="536479"/>
            <a:ext cx="858202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【</a:t>
            </a:r>
            <a:r>
              <a:rPr lang="en-US" altLang="zh-CN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】</a:t>
            </a:r>
            <a:r>
              <a:rPr lang="zh-CN" altLang="en-US" sz="20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从发音部位来给声母分类</a:t>
            </a:r>
          </a:p>
        </p:txBody>
      </p:sp>
      <p:sp>
        <p:nvSpPr>
          <p:cNvPr id="3" name="椭圆 80"/>
          <p:cNvSpPr/>
          <p:nvPr/>
        </p:nvSpPr>
        <p:spPr bwMode="auto">
          <a:xfrm>
            <a:off x="347520" y="1085244"/>
            <a:ext cx="1930400" cy="5207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双唇音</a:t>
            </a:r>
            <a:endParaRPr lang="zh-CN" altLang="en-US" kern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13"/>
          <p:cNvSpPr/>
          <p:nvPr/>
        </p:nvSpPr>
        <p:spPr>
          <a:xfrm>
            <a:off x="2512138" y="1139175"/>
            <a:ext cx="601408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b, p, m</a:t>
            </a: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</a:t>
            </a:r>
          </a:p>
        </p:txBody>
      </p:sp>
      <p:sp>
        <p:nvSpPr>
          <p:cNvPr id="10" name="椭圆 80"/>
          <p:cNvSpPr/>
          <p:nvPr/>
        </p:nvSpPr>
        <p:spPr bwMode="auto">
          <a:xfrm>
            <a:off x="348155" y="1656636"/>
            <a:ext cx="1929765" cy="5207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唇齿音</a:t>
            </a:r>
            <a:endParaRPr lang="zh-CN" altLang="en-US" kern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80">
            <a:extLst>
              <a:ext uri="{FF2B5EF4-FFF2-40B4-BE49-F238E27FC236}">
                <a16:creationId xmlns:a16="http://schemas.microsoft.com/office/drawing/2014/main" id="{FD7DA8E4-281C-409C-A537-163608BF83EA}"/>
              </a:ext>
            </a:extLst>
          </p:cNvPr>
          <p:cNvSpPr/>
          <p:nvPr/>
        </p:nvSpPr>
        <p:spPr bwMode="auto">
          <a:xfrm>
            <a:off x="350520" y="2819842"/>
            <a:ext cx="1929765" cy="5207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舌尖中音</a:t>
            </a:r>
            <a:endParaRPr lang="zh-CN" altLang="en-US" kern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0">
            <a:extLst>
              <a:ext uri="{FF2B5EF4-FFF2-40B4-BE49-F238E27FC236}">
                <a16:creationId xmlns:a16="http://schemas.microsoft.com/office/drawing/2014/main" id="{3616D296-7EED-4936-A3ED-DE550D92AF32}"/>
              </a:ext>
            </a:extLst>
          </p:cNvPr>
          <p:cNvSpPr/>
          <p:nvPr/>
        </p:nvSpPr>
        <p:spPr bwMode="auto">
          <a:xfrm>
            <a:off x="347520" y="2173448"/>
            <a:ext cx="1930400" cy="5207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舌尖前音</a:t>
            </a:r>
            <a:endParaRPr lang="zh-CN" altLang="en-US" kern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6CB320D9-334A-4DF3-84F3-B6EA175056E3}"/>
              </a:ext>
            </a:extLst>
          </p:cNvPr>
          <p:cNvSpPr/>
          <p:nvPr/>
        </p:nvSpPr>
        <p:spPr>
          <a:xfrm>
            <a:off x="2588350" y="1693813"/>
            <a:ext cx="601408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</a:t>
            </a: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8E109E1-3085-4691-BD6D-C327E09305C7}"/>
              </a:ext>
            </a:extLst>
          </p:cNvPr>
          <p:cNvSpPr/>
          <p:nvPr/>
        </p:nvSpPr>
        <p:spPr>
          <a:xfrm>
            <a:off x="2539195" y="2248451"/>
            <a:ext cx="601408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000" dirty="0" err="1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z,c,s</a:t>
            </a: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CB1DDF-53F7-442E-8C95-B4A0913BF120}"/>
              </a:ext>
            </a:extLst>
          </p:cNvPr>
          <p:cNvSpPr/>
          <p:nvPr/>
        </p:nvSpPr>
        <p:spPr>
          <a:xfrm>
            <a:off x="2588350" y="2839264"/>
            <a:ext cx="601408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d, t, n, l</a:t>
            </a: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</a:t>
            </a:r>
          </a:p>
        </p:txBody>
      </p:sp>
      <p:sp>
        <p:nvSpPr>
          <p:cNvPr id="15" name="椭圆 80">
            <a:extLst>
              <a:ext uri="{FF2B5EF4-FFF2-40B4-BE49-F238E27FC236}">
                <a16:creationId xmlns:a16="http://schemas.microsoft.com/office/drawing/2014/main" id="{EB697EB2-80C3-4161-9639-4FEF5B4449ED}"/>
              </a:ext>
            </a:extLst>
          </p:cNvPr>
          <p:cNvSpPr/>
          <p:nvPr/>
        </p:nvSpPr>
        <p:spPr bwMode="auto">
          <a:xfrm>
            <a:off x="396522" y="4025803"/>
            <a:ext cx="1929765" cy="5207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舌面音</a:t>
            </a:r>
            <a:endParaRPr lang="zh-CN" altLang="en-US" kern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80">
            <a:extLst>
              <a:ext uri="{FF2B5EF4-FFF2-40B4-BE49-F238E27FC236}">
                <a16:creationId xmlns:a16="http://schemas.microsoft.com/office/drawing/2014/main" id="{AA4E3000-854E-47B5-AE9E-5A5B4AB89AD5}"/>
              </a:ext>
            </a:extLst>
          </p:cNvPr>
          <p:cNvSpPr/>
          <p:nvPr/>
        </p:nvSpPr>
        <p:spPr bwMode="auto">
          <a:xfrm>
            <a:off x="359538" y="3416839"/>
            <a:ext cx="1930400" cy="5207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舌尖后音</a:t>
            </a:r>
            <a:endParaRPr lang="zh-CN" altLang="en-US" kern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80">
            <a:extLst>
              <a:ext uri="{FF2B5EF4-FFF2-40B4-BE49-F238E27FC236}">
                <a16:creationId xmlns:a16="http://schemas.microsoft.com/office/drawing/2014/main" id="{C76E304C-467E-467E-BFFA-305B0C63E064}"/>
              </a:ext>
            </a:extLst>
          </p:cNvPr>
          <p:cNvSpPr/>
          <p:nvPr/>
        </p:nvSpPr>
        <p:spPr bwMode="auto">
          <a:xfrm>
            <a:off x="396522" y="4622800"/>
            <a:ext cx="1930400" cy="5207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舌根音</a:t>
            </a:r>
            <a:endParaRPr lang="zh-CN" altLang="en-US" kern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5D07208F-1991-4886-8BE8-7D17BC445BB5}"/>
              </a:ext>
            </a:extLst>
          </p:cNvPr>
          <p:cNvSpPr/>
          <p:nvPr/>
        </p:nvSpPr>
        <p:spPr>
          <a:xfrm>
            <a:off x="2566843" y="3996259"/>
            <a:ext cx="601408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j ,q ,x</a:t>
            </a: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3E0385D-7102-4B2F-9965-22E893E8F13B}"/>
              </a:ext>
            </a:extLst>
          </p:cNvPr>
          <p:cNvSpPr/>
          <p:nvPr/>
        </p:nvSpPr>
        <p:spPr>
          <a:xfrm>
            <a:off x="2582866" y="3405446"/>
            <a:ext cx="601408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000" dirty="0" err="1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zh</a:t>
            </a:r>
            <a:r>
              <a:rPr lang="en-US" altLang="zh-CN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, </a:t>
            </a:r>
            <a:r>
              <a:rPr lang="en-US" altLang="zh-CN" sz="2000" dirty="0" err="1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ch</a:t>
            </a:r>
            <a:r>
              <a:rPr lang="en-US" altLang="zh-CN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, </a:t>
            </a:r>
            <a:r>
              <a:rPr lang="en-US" altLang="zh-CN" sz="2000" dirty="0" err="1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sh</a:t>
            </a: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en-US" altLang="zh-CN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</a:t>
            </a: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</a:t>
            </a:r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BFE468A7-84D2-465A-A08D-0525E3EDB729}"/>
              </a:ext>
            </a:extLst>
          </p:cNvPr>
          <p:cNvSpPr/>
          <p:nvPr/>
        </p:nvSpPr>
        <p:spPr>
          <a:xfrm>
            <a:off x="2546583" y="4607021"/>
            <a:ext cx="601408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g, k, h </a:t>
            </a: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</a:t>
            </a:r>
          </a:p>
        </p:txBody>
      </p:sp>
      <p:sp>
        <p:nvSpPr>
          <p:cNvPr id="21" name="9">
            <a:extLst>
              <a:ext uri="{FF2B5EF4-FFF2-40B4-BE49-F238E27FC236}">
                <a16:creationId xmlns:a16="http://schemas.microsoft.com/office/drawing/2014/main" id="{30463C5F-DDE2-4901-9F42-04091C0836D2}"/>
              </a:ext>
            </a:extLst>
          </p:cNvPr>
          <p:cNvSpPr txBox="1"/>
          <p:nvPr/>
        </p:nvSpPr>
        <p:spPr>
          <a:xfrm>
            <a:off x="1475655" y="48880"/>
            <a:ext cx="60585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（一）声母的发音情况</a:t>
            </a: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998295B8-7E70-4F1B-96A3-2E97FC0BBA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2172115"/>
      </p:ext>
    </p:extLst>
  </p:cSld>
  <p:clrMapOvr>
    <a:masterClrMapping/>
  </p:clrMapOvr>
  <p:transition spd="slow" advClick="0" advTm="1637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animBg="1"/>
      <p:bldP spid="7" grpId="0"/>
      <p:bldP spid="10" grpId="0" animBg="1"/>
      <p:bldP spid="8" grpId="0" animBg="1"/>
      <p:bldP spid="9" grpId="0" animBg="1"/>
      <p:bldP spid="11" grpId="0"/>
      <p:bldP spid="13" grpId="0"/>
      <p:bldP spid="14" grpId="0"/>
      <p:bldP spid="15" grpId="0" animBg="1"/>
      <p:bldP spid="16" grpId="0" animBg="1"/>
      <p:bldP spid="17" grpId="0" animBg="1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/>
          <p:nvPr/>
        </p:nvSpPr>
        <p:spPr>
          <a:xfrm>
            <a:off x="179512" y="289884"/>
            <a:ext cx="858202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【</a:t>
            </a:r>
            <a:r>
              <a:rPr lang="en-US" altLang="zh-CN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】</a:t>
            </a:r>
            <a:r>
              <a:rPr lang="zh-CN" altLang="en-US" sz="20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从发音方法来给声母分类</a:t>
            </a:r>
          </a:p>
        </p:txBody>
      </p:sp>
      <p:sp>
        <p:nvSpPr>
          <p:cNvPr id="3" name="椭圆 80"/>
          <p:cNvSpPr/>
          <p:nvPr/>
        </p:nvSpPr>
        <p:spPr bwMode="auto">
          <a:xfrm>
            <a:off x="347520" y="1085244"/>
            <a:ext cx="1930400" cy="5207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塞音</a:t>
            </a:r>
            <a:endParaRPr lang="zh-CN" altLang="en-US" kern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13"/>
          <p:cNvSpPr/>
          <p:nvPr/>
        </p:nvSpPr>
        <p:spPr>
          <a:xfrm>
            <a:off x="2512138" y="1139175"/>
            <a:ext cx="601408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b, p, </a:t>
            </a:r>
            <a:r>
              <a:rPr lang="en-US" altLang="zh-CN" sz="2000" dirty="0" err="1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d,t,g,k</a:t>
            </a: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</a:t>
            </a:r>
          </a:p>
        </p:txBody>
      </p:sp>
      <p:sp>
        <p:nvSpPr>
          <p:cNvPr id="10" name="椭圆 80"/>
          <p:cNvSpPr/>
          <p:nvPr/>
        </p:nvSpPr>
        <p:spPr bwMode="auto">
          <a:xfrm>
            <a:off x="348155" y="1656636"/>
            <a:ext cx="1929765" cy="5207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擦音</a:t>
            </a:r>
            <a:endParaRPr lang="zh-CN" altLang="en-US" kern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80">
            <a:extLst>
              <a:ext uri="{FF2B5EF4-FFF2-40B4-BE49-F238E27FC236}">
                <a16:creationId xmlns:a16="http://schemas.microsoft.com/office/drawing/2014/main" id="{FD7DA8E4-281C-409C-A537-163608BF83EA}"/>
              </a:ext>
            </a:extLst>
          </p:cNvPr>
          <p:cNvSpPr/>
          <p:nvPr/>
        </p:nvSpPr>
        <p:spPr bwMode="auto">
          <a:xfrm>
            <a:off x="348155" y="2750150"/>
            <a:ext cx="1929765" cy="5207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鼻音</a:t>
            </a:r>
            <a:endParaRPr lang="zh-CN" altLang="en-US" kern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0">
            <a:extLst>
              <a:ext uri="{FF2B5EF4-FFF2-40B4-BE49-F238E27FC236}">
                <a16:creationId xmlns:a16="http://schemas.microsoft.com/office/drawing/2014/main" id="{3616D296-7EED-4936-A3ED-DE550D92AF32}"/>
              </a:ext>
            </a:extLst>
          </p:cNvPr>
          <p:cNvSpPr/>
          <p:nvPr/>
        </p:nvSpPr>
        <p:spPr bwMode="auto">
          <a:xfrm>
            <a:off x="347520" y="2173448"/>
            <a:ext cx="1930400" cy="5207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塞擦音</a:t>
            </a:r>
            <a:endParaRPr lang="zh-CN" altLang="en-US" kern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6CB320D9-334A-4DF3-84F3-B6EA175056E3}"/>
              </a:ext>
            </a:extLst>
          </p:cNvPr>
          <p:cNvSpPr/>
          <p:nvPr/>
        </p:nvSpPr>
        <p:spPr>
          <a:xfrm>
            <a:off x="2588350" y="1693813"/>
            <a:ext cx="601408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zh-CN" sz="20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f </a:t>
            </a:r>
            <a:r>
              <a:rPr lang="zh-CN" altLang="en-US" sz="20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，</a:t>
            </a:r>
            <a:r>
              <a:rPr lang="zh-CN" altLang="zh-CN" sz="20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h</a:t>
            </a:r>
            <a:r>
              <a:rPr lang="zh-CN" altLang="en-US" sz="20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，</a:t>
            </a:r>
            <a:r>
              <a:rPr lang="zh-CN" altLang="zh-CN" sz="20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x</a:t>
            </a:r>
            <a:r>
              <a:rPr lang="zh-CN" altLang="en-US" sz="20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，</a:t>
            </a:r>
            <a:r>
              <a:rPr lang="zh-CN" altLang="zh-CN" sz="20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sh</a:t>
            </a:r>
            <a:r>
              <a:rPr lang="zh-CN" altLang="en-US" sz="20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，</a:t>
            </a:r>
            <a:r>
              <a:rPr lang="zh-CN" altLang="zh-CN" sz="20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r</a:t>
            </a:r>
            <a:r>
              <a:rPr lang="zh-CN" altLang="en-US" sz="20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，</a:t>
            </a:r>
            <a:r>
              <a:rPr lang="zh-CN" altLang="zh-CN" sz="20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s</a:t>
            </a:r>
            <a:endParaRPr lang="zh-CN" altLang="en-US" sz="20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8E109E1-3085-4691-BD6D-C327E09305C7}"/>
              </a:ext>
            </a:extLst>
          </p:cNvPr>
          <p:cNvSpPr/>
          <p:nvPr/>
        </p:nvSpPr>
        <p:spPr>
          <a:xfrm>
            <a:off x="2539195" y="2248451"/>
            <a:ext cx="601408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000" dirty="0" err="1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j,q,z,c,zh,ch</a:t>
            </a: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CB1DDF-53F7-442E-8C95-B4A0913BF120}"/>
              </a:ext>
            </a:extLst>
          </p:cNvPr>
          <p:cNvSpPr/>
          <p:nvPr/>
        </p:nvSpPr>
        <p:spPr>
          <a:xfrm>
            <a:off x="2588350" y="2839264"/>
            <a:ext cx="601408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m, n, ng</a:t>
            </a:r>
            <a:endParaRPr lang="zh-CN" altLang="en-US" sz="20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椭圆 80">
            <a:extLst>
              <a:ext uri="{FF2B5EF4-FFF2-40B4-BE49-F238E27FC236}">
                <a16:creationId xmlns:a16="http://schemas.microsoft.com/office/drawing/2014/main" id="{AA4E3000-854E-47B5-AE9E-5A5B4AB89AD5}"/>
              </a:ext>
            </a:extLst>
          </p:cNvPr>
          <p:cNvSpPr/>
          <p:nvPr/>
        </p:nvSpPr>
        <p:spPr bwMode="auto">
          <a:xfrm>
            <a:off x="367649" y="3326852"/>
            <a:ext cx="1930400" cy="5207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边音</a:t>
            </a:r>
            <a:endParaRPr lang="zh-CN" altLang="en-US" kern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3E0385D-7102-4B2F-9965-22E893E8F13B}"/>
              </a:ext>
            </a:extLst>
          </p:cNvPr>
          <p:cNvSpPr/>
          <p:nvPr/>
        </p:nvSpPr>
        <p:spPr>
          <a:xfrm>
            <a:off x="2582866" y="3405446"/>
            <a:ext cx="601408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l</a:t>
            </a: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35F1EC2D-3565-479C-8359-D5576ABB9C95}"/>
              </a:ext>
            </a:extLst>
          </p:cNvPr>
          <p:cNvSpPr/>
          <p:nvPr/>
        </p:nvSpPr>
        <p:spPr>
          <a:xfrm>
            <a:off x="179511" y="669783"/>
            <a:ext cx="858202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20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看阻碍的方式</a:t>
            </a: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2A019C2B-C4E8-4AFE-A6B2-B0A88C6C04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037935"/>
      </p:ext>
    </p:extLst>
  </p:cSld>
  <p:clrMapOvr>
    <a:masterClrMapping/>
  </p:clrMapOvr>
  <p:transition spd="slow" advClick="0" advTm="837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animBg="1"/>
      <p:bldP spid="7" grpId="0"/>
      <p:bldP spid="10" grpId="0" animBg="1"/>
      <p:bldP spid="8" grpId="0" animBg="1"/>
      <p:bldP spid="9" grpId="0" animBg="1"/>
      <p:bldP spid="11" grpId="0"/>
      <p:bldP spid="13" grpId="0"/>
      <p:bldP spid="14" grpId="0"/>
      <p:bldP spid="16" grpId="0" animBg="1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/>
          <p:nvPr/>
        </p:nvSpPr>
        <p:spPr>
          <a:xfrm>
            <a:off x="179512" y="289884"/>
            <a:ext cx="858202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【</a:t>
            </a:r>
            <a:r>
              <a:rPr lang="en-US" altLang="zh-CN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】</a:t>
            </a:r>
            <a:r>
              <a:rPr lang="zh-CN" altLang="en-US" sz="20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从发音方法来给声母分类</a:t>
            </a:r>
          </a:p>
        </p:txBody>
      </p:sp>
      <p:sp>
        <p:nvSpPr>
          <p:cNvPr id="3" name="椭圆 80"/>
          <p:cNvSpPr/>
          <p:nvPr/>
        </p:nvSpPr>
        <p:spPr bwMode="auto">
          <a:xfrm>
            <a:off x="347520" y="1085244"/>
            <a:ext cx="1930400" cy="5207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清音</a:t>
            </a:r>
            <a:endParaRPr lang="zh-CN" altLang="en-US" kern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80"/>
          <p:cNvSpPr/>
          <p:nvPr/>
        </p:nvSpPr>
        <p:spPr bwMode="auto">
          <a:xfrm>
            <a:off x="348155" y="1656636"/>
            <a:ext cx="1929765" cy="5207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浊音</a:t>
            </a:r>
            <a:endParaRPr lang="zh-CN" altLang="en-US" kern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6CB320D9-334A-4DF3-84F3-B6EA175056E3}"/>
              </a:ext>
            </a:extLst>
          </p:cNvPr>
          <p:cNvSpPr/>
          <p:nvPr/>
        </p:nvSpPr>
        <p:spPr>
          <a:xfrm>
            <a:off x="2654948" y="1671453"/>
            <a:ext cx="6014085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zh-CN" sz="20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m </a:t>
            </a:r>
            <a:r>
              <a:rPr lang="en-US" altLang="zh-CN" sz="20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zh-CN" altLang="zh-CN" sz="20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n</a:t>
            </a:r>
            <a:r>
              <a:rPr lang="en-US" altLang="zh-CN" sz="20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zh-CN" altLang="zh-CN" sz="20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l</a:t>
            </a:r>
            <a:r>
              <a:rPr lang="en-US" altLang="zh-CN" sz="20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zh-CN" altLang="zh-CN" sz="20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r</a:t>
            </a:r>
            <a:r>
              <a:rPr lang="en-US" altLang="zh-CN" sz="20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zh-CN" altLang="zh-CN" sz="20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(n</a:t>
            </a:r>
            <a:r>
              <a:rPr lang="zh-CN" altLang="zh-CN" sz="20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Yinbiao Font" pitchFamily="2" charset="2"/>
              </a:rPr>
              <a:t>ｇ</a:t>
            </a:r>
            <a:r>
              <a:rPr lang="zh-CN" altLang="zh-CN" sz="20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)</a:t>
            </a:r>
          </a:p>
          <a:p>
            <a:pPr fontAlgn="auto">
              <a:lnSpc>
                <a:spcPct val="100000"/>
              </a:lnSpc>
            </a:pPr>
            <a:endParaRPr lang="zh-CN" altLang="en-US" sz="20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8E109E1-3085-4691-BD6D-C327E09305C7}"/>
              </a:ext>
            </a:extLst>
          </p:cNvPr>
          <p:cNvSpPr/>
          <p:nvPr/>
        </p:nvSpPr>
        <p:spPr>
          <a:xfrm>
            <a:off x="179511" y="2496072"/>
            <a:ext cx="601408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</a:t>
            </a: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看气流的强弱 </a:t>
            </a:r>
          </a:p>
        </p:txBody>
      </p:sp>
      <p:sp>
        <p:nvSpPr>
          <p:cNvPr id="15" name="椭圆 80">
            <a:extLst>
              <a:ext uri="{FF2B5EF4-FFF2-40B4-BE49-F238E27FC236}">
                <a16:creationId xmlns:a16="http://schemas.microsoft.com/office/drawing/2014/main" id="{EB697EB2-80C3-4161-9639-4FEF5B4449ED}"/>
              </a:ext>
            </a:extLst>
          </p:cNvPr>
          <p:cNvSpPr/>
          <p:nvPr/>
        </p:nvSpPr>
        <p:spPr bwMode="auto">
          <a:xfrm>
            <a:off x="390142" y="3157207"/>
            <a:ext cx="1929765" cy="5207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不送气音</a:t>
            </a:r>
            <a:endParaRPr lang="zh-CN" altLang="en-US" kern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80">
            <a:extLst>
              <a:ext uri="{FF2B5EF4-FFF2-40B4-BE49-F238E27FC236}">
                <a16:creationId xmlns:a16="http://schemas.microsoft.com/office/drawing/2014/main" id="{C76E304C-467E-467E-BFFA-305B0C63E064}"/>
              </a:ext>
            </a:extLst>
          </p:cNvPr>
          <p:cNvSpPr/>
          <p:nvPr/>
        </p:nvSpPr>
        <p:spPr bwMode="auto">
          <a:xfrm>
            <a:off x="389507" y="3916727"/>
            <a:ext cx="1930400" cy="5207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送气音</a:t>
            </a:r>
            <a:endParaRPr lang="zh-CN" altLang="en-US" kern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5D07208F-1991-4886-8BE8-7D17BC445BB5}"/>
              </a:ext>
            </a:extLst>
          </p:cNvPr>
          <p:cNvSpPr/>
          <p:nvPr/>
        </p:nvSpPr>
        <p:spPr>
          <a:xfrm>
            <a:off x="2566843" y="3996259"/>
            <a:ext cx="601408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zh-CN" sz="2000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p t k q ch c</a:t>
            </a: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35F1EC2D-3565-479C-8359-D5576ABB9C95}"/>
              </a:ext>
            </a:extLst>
          </p:cNvPr>
          <p:cNvSpPr/>
          <p:nvPr/>
        </p:nvSpPr>
        <p:spPr>
          <a:xfrm>
            <a:off x="179511" y="669783"/>
            <a:ext cx="858202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 </a:t>
            </a:r>
            <a:r>
              <a:rPr lang="zh-CN" altLang="en-US" sz="20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看声带是否颤动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13053D-2F5C-4488-B221-960B34B0164B}"/>
              </a:ext>
            </a:extLst>
          </p:cNvPr>
          <p:cNvSpPr/>
          <p:nvPr/>
        </p:nvSpPr>
        <p:spPr>
          <a:xfrm>
            <a:off x="2699792" y="1066018"/>
            <a:ext cx="36295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zh-CN" sz="2000" b="1" dirty="0"/>
              <a:t>b p f d t </a:t>
            </a:r>
            <a:r>
              <a:rPr lang="zh-CN" altLang="pl-PL" sz="2000" b="1" dirty="0"/>
              <a:t>ｇ </a:t>
            </a:r>
            <a:r>
              <a:rPr lang="pl-PL" altLang="zh-CN" sz="2000" b="1" dirty="0"/>
              <a:t>k h j q x zh ch sh z c s </a:t>
            </a:r>
            <a:endParaRPr lang="zh-CN" altLang="en-US" sz="2000" b="1" dirty="0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F1820C50-1CE8-44AC-AA2C-C0FB5A16EE90}"/>
              </a:ext>
            </a:extLst>
          </p:cNvPr>
          <p:cNvSpPr/>
          <p:nvPr/>
        </p:nvSpPr>
        <p:spPr>
          <a:xfrm>
            <a:off x="2538703" y="3229044"/>
            <a:ext cx="601408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zh-CN" sz="2000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b d </a:t>
            </a:r>
            <a:r>
              <a:rPr lang="zh-CN" altLang="zh-CN" sz="2000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Yinbiao Font" pitchFamily="2" charset="2"/>
              </a:rPr>
              <a:t>ｇ j zh z</a:t>
            </a: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</a:t>
            </a: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71B5129D-72D2-4451-818C-9F3AF1452C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7432293"/>
      </p:ext>
    </p:extLst>
  </p:cSld>
  <p:clrMapOvr>
    <a:masterClrMapping/>
  </p:clrMapOvr>
  <p:transition spd="slow" advClick="0" advTm="2099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animBg="1"/>
      <p:bldP spid="10" grpId="0" animBg="1"/>
      <p:bldP spid="11" grpId="0"/>
      <p:bldP spid="13" grpId="0"/>
      <p:bldP spid="15" grpId="0" animBg="1"/>
      <p:bldP spid="17" grpId="0" animBg="1"/>
      <p:bldP spid="18" grpId="0"/>
      <p:bldP spid="21" grpId="0"/>
      <p:bldP spid="5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114"/>
          <p:cNvGrpSpPr/>
          <p:nvPr/>
        </p:nvGrpSpPr>
        <p:grpSpPr>
          <a:xfrm>
            <a:off x="239538" y="1960531"/>
            <a:ext cx="2282203" cy="2029440"/>
            <a:chOff x="1057275" y="1583888"/>
            <a:chExt cx="1712098" cy="1522476"/>
          </a:xfrm>
        </p:grpSpPr>
        <p:sp>
          <p:nvSpPr>
            <p:cNvPr id="35" name="圆角矩形 9"/>
            <p:cNvSpPr/>
            <p:nvPr/>
          </p:nvSpPr>
          <p:spPr>
            <a:xfrm>
              <a:off x="1057275" y="1583888"/>
              <a:ext cx="1712098" cy="1513131"/>
            </a:xfrm>
            <a:prstGeom prst="roundRect">
              <a:avLst>
                <a:gd name="adj" fmla="val 6371"/>
              </a:avLst>
            </a:prstGeom>
            <a:solidFill>
              <a:srgbClr val="92B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itchFamily="34" charset="-122"/>
                <a:ea typeface="微软雅黑 Light" pitchFamily="34" charset="-122"/>
                <a:cs typeface="+mn-cs"/>
              </a:endParaRPr>
            </a:p>
          </p:txBody>
        </p:sp>
        <p:sp>
          <p:nvSpPr>
            <p:cNvPr id="36" name="圆角矩形 10"/>
            <p:cNvSpPr/>
            <p:nvPr/>
          </p:nvSpPr>
          <p:spPr>
            <a:xfrm>
              <a:off x="1097436" y="1622223"/>
              <a:ext cx="1620675" cy="1172170"/>
            </a:xfrm>
            <a:prstGeom prst="roundRect">
              <a:avLst>
                <a:gd name="adj" fmla="val 6371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itchFamily="34" charset="-122"/>
                <a:ea typeface="微软雅黑 Light" pitchFamily="34" charset="-122"/>
                <a:cs typeface="+mn-cs"/>
              </a:endParaRPr>
            </a:p>
          </p:txBody>
        </p:sp>
        <p:sp>
          <p:nvSpPr>
            <p:cNvPr id="38" name="矩形 27"/>
            <p:cNvSpPr/>
            <p:nvPr/>
          </p:nvSpPr>
          <p:spPr>
            <a:xfrm>
              <a:off x="1468095" y="2806203"/>
              <a:ext cx="908177" cy="3001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舌面元音</a:t>
              </a:r>
              <a:endPara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Group 115"/>
          <p:cNvGrpSpPr/>
          <p:nvPr/>
        </p:nvGrpSpPr>
        <p:grpSpPr>
          <a:xfrm>
            <a:off x="3001248" y="960414"/>
            <a:ext cx="2282203" cy="2020697"/>
            <a:chOff x="2814628" y="1594843"/>
            <a:chExt cx="1712098" cy="1515918"/>
          </a:xfrm>
        </p:grpSpPr>
        <p:sp>
          <p:nvSpPr>
            <p:cNvPr id="40" name="圆角矩形 11"/>
            <p:cNvSpPr/>
            <p:nvPr/>
          </p:nvSpPr>
          <p:spPr>
            <a:xfrm>
              <a:off x="2814628" y="1597630"/>
              <a:ext cx="1712098" cy="1513131"/>
            </a:xfrm>
            <a:prstGeom prst="roundRect">
              <a:avLst>
                <a:gd name="adj" fmla="val 6371"/>
              </a:avLst>
            </a:prstGeom>
            <a:solidFill>
              <a:srgbClr val="78AF7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itchFamily="34" charset="-122"/>
                <a:ea typeface="微软雅黑 Light" pitchFamily="34" charset="-122"/>
                <a:cs typeface="+mn-cs"/>
              </a:endParaRPr>
            </a:p>
          </p:txBody>
        </p:sp>
        <p:sp>
          <p:nvSpPr>
            <p:cNvPr id="41" name="圆角矩形 12"/>
            <p:cNvSpPr/>
            <p:nvPr/>
          </p:nvSpPr>
          <p:spPr>
            <a:xfrm>
              <a:off x="2870680" y="1629636"/>
              <a:ext cx="1620675" cy="1172170"/>
            </a:xfrm>
            <a:prstGeom prst="roundRect">
              <a:avLst>
                <a:gd name="adj" fmla="val 6371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itchFamily="34" charset="-122"/>
                <a:ea typeface="微软雅黑 Light" pitchFamily="34" charset="-122"/>
                <a:cs typeface="+mn-cs"/>
              </a:endParaRPr>
            </a:p>
          </p:txBody>
        </p:sp>
        <p:sp>
          <p:nvSpPr>
            <p:cNvPr id="42" name="矩形 28"/>
            <p:cNvSpPr/>
            <p:nvPr/>
          </p:nvSpPr>
          <p:spPr>
            <a:xfrm>
              <a:off x="3239551" y="2806203"/>
              <a:ext cx="908177" cy="3001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2000" b="1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舌尖元音</a:t>
              </a:r>
              <a:endParaRPr lang="en-US" altLang="ko-KR" sz="20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Text Box 41"/>
            <p:cNvSpPr txBox="1">
              <a:spLocks noChangeArrowheads="1"/>
            </p:cNvSpPr>
            <p:nvPr/>
          </p:nvSpPr>
          <p:spPr bwMode="auto">
            <a:xfrm>
              <a:off x="2870511" y="1594843"/>
              <a:ext cx="1620675" cy="715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8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algn="just"/>
              <a:r>
                <a:rPr lang="zh-CN" altLang="zh-CN" sz="2800" dirty="0"/>
                <a:t>-i（前）[ɿ]</a:t>
              </a:r>
              <a:r>
                <a:rPr lang="zh-CN" altLang="en-US" sz="2800" dirty="0"/>
                <a:t>、</a:t>
              </a:r>
              <a:r>
                <a:rPr lang="zh-CN" altLang="zh-CN" sz="2800" dirty="0"/>
                <a:t>  </a:t>
              </a:r>
              <a:endParaRPr lang="en-US" altLang="zh-CN" sz="2800" dirty="0"/>
            </a:p>
            <a:p>
              <a:pPr lvl="0" algn="just"/>
              <a:r>
                <a:rPr lang="zh-CN" altLang="zh-CN" sz="2800" dirty="0"/>
                <a:t> –i（后）[ ʅ ] </a:t>
              </a:r>
              <a:endParaRPr lang="zh-CN" altLang="en-US" sz="28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Group 117"/>
          <p:cNvGrpSpPr/>
          <p:nvPr/>
        </p:nvGrpSpPr>
        <p:grpSpPr>
          <a:xfrm>
            <a:off x="5973411" y="1922919"/>
            <a:ext cx="2316369" cy="2016983"/>
            <a:chOff x="4603764" y="1594274"/>
            <a:chExt cx="1737729" cy="1513131"/>
          </a:xfrm>
        </p:grpSpPr>
        <p:sp>
          <p:nvSpPr>
            <p:cNvPr id="45" name="圆角矩形 13"/>
            <p:cNvSpPr/>
            <p:nvPr/>
          </p:nvSpPr>
          <p:spPr>
            <a:xfrm>
              <a:off x="4603764" y="1594274"/>
              <a:ext cx="1712098" cy="1513131"/>
            </a:xfrm>
            <a:prstGeom prst="roundRect">
              <a:avLst>
                <a:gd name="adj" fmla="val 6371"/>
              </a:avLst>
            </a:prstGeom>
            <a:solidFill>
              <a:srgbClr val="92B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itchFamily="34" charset="-122"/>
                <a:ea typeface="微软雅黑 Light" pitchFamily="34" charset="-122"/>
                <a:cs typeface="+mn-cs"/>
              </a:endParaRPr>
            </a:p>
          </p:txBody>
        </p:sp>
        <p:sp>
          <p:nvSpPr>
            <p:cNvPr id="46" name="圆角矩形 14"/>
            <p:cNvSpPr/>
            <p:nvPr/>
          </p:nvSpPr>
          <p:spPr>
            <a:xfrm>
              <a:off x="4643925" y="1632610"/>
              <a:ext cx="1620675" cy="1172170"/>
            </a:xfrm>
            <a:prstGeom prst="roundRect">
              <a:avLst>
                <a:gd name="adj" fmla="val 6371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itchFamily="34" charset="-122"/>
                <a:ea typeface="微软雅黑 Light" pitchFamily="34" charset="-122"/>
                <a:cs typeface="+mn-cs"/>
              </a:endParaRPr>
            </a:p>
          </p:txBody>
        </p:sp>
        <p:sp>
          <p:nvSpPr>
            <p:cNvPr id="47" name="矩形 29"/>
            <p:cNvSpPr/>
            <p:nvPr/>
          </p:nvSpPr>
          <p:spPr>
            <a:xfrm>
              <a:off x="4980994" y="2806203"/>
              <a:ext cx="908177" cy="3001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2000" b="1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卷舌元音</a:t>
              </a:r>
              <a:endParaRPr lang="en-US" altLang="ko-KR" sz="20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Text Box 41"/>
            <p:cNvSpPr txBox="1">
              <a:spLocks noChangeArrowheads="1"/>
            </p:cNvSpPr>
            <p:nvPr/>
          </p:nvSpPr>
          <p:spPr bwMode="auto">
            <a:xfrm>
              <a:off x="4720818" y="1824986"/>
              <a:ext cx="1620675" cy="733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8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zh-CN" altLang="zh-CN" sz="3200" dirty="0"/>
                <a:t>er</a:t>
              </a:r>
            </a:p>
            <a:p>
              <a:pPr lvl="0" algn="just">
                <a:lnSpc>
                  <a:spcPct val="114000"/>
                </a:lnSpc>
              </a:pPr>
              <a:endParaRPr lang="zh-CN" altLang="en-US" sz="20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8" name="标题 1"/>
          <p:cNvSpPr txBox="1"/>
          <p:nvPr/>
        </p:nvSpPr>
        <p:spPr>
          <a:xfrm>
            <a:off x="-483944" y="-909230"/>
            <a:ext cx="10515600" cy="356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92B5C2"/>
                </a:solidFill>
                <a:effectLst/>
                <a:uLnTx/>
                <a:uFillTx/>
                <a:latin typeface="Arial Black" panose="020B0A04020102020204"/>
                <a:ea typeface="微软雅黑" panose="020B0503020204020204" pitchFamily="34" charset="-122"/>
                <a:cs typeface="+mj-cs"/>
              </a:rPr>
              <a:t>单击此处添加标题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2B5C2"/>
              </a:solidFill>
              <a:effectLst/>
              <a:uLnTx/>
              <a:uFillTx/>
              <a:latin typeface="Arial Black" panose="020B0A04020102020204"/>
              <a:ea typeface="微软雅黑" panose="020B0503020204020204" pitchFamily="34" charset="-122"/>
              <a:cs typeface="+mj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039056" y="3389690"/>
            <a:ext cx="4164077" cy="4121778"/>
            <a:chOff x="2039056" y="3389690"/>
            <a:chExt cx="4164077" cy="4121778"/>
          </a:xfrm>
        </p:grpSpPr>
        <p:grpSp>
          <p:nvGrpSpPr>
            <p:cNvPr id="49" name="Group 119"/>
            <p:cNvGrpSpPr/>
            <p:nvPr/>
          </p:nvGrpSpPr>
          <p:grpSpPr>
            <a:xfrm rot="1247628">
              <a:off x="2039056" y="3389690"/>
              <a:ext cx="4164077" cy="4121778"/>
              <a:chOff x="2953610" y="3349504"/>
              <a:chExt cx="3123871" cy="3092139"/>
            </a:xfrm>
          </p:grpSpPr>
          <p:sp>
            <p:nvSpPr>
              <p:cNvPr id="50" name="空心弧 6"/>
              <p:cNvSpPr/>
              <p:nvPr/>
            </p:nvSpPr>
            <p:spPr>
              <a:xfrm rot="13253830">
                <a:off x="2953610" y="3349506"/>
                <a:ext cx="3123870" cy="3092137"/>
              </a:xfrm>
              <a:prstGeom prst="blockArc">
                <a:avLst>
                  <a:gd name="adj1" fmla="val 19149915"/>
                  <a:gd name="adj2" fmla="val 0"/>
                  <a:gd name="adj3" fmla="val 25000"/>
                </a:avLst>
              </a:prstGeom>
              <a:solidFill>
                <a:srgbClr val="92B5C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 Light" pitchFamily="34" charset="-122"/>
                  <a:ea typeface="微软雅黑 Light" pitchFamily="34" charset="-122"/>
                  <a:cs typeface="+mn-cs"/>
                </a:endParaRPr>
              </a:p>
            </p:txBody>
          </p:sp>
          <p:sp>
            <p:nvSpPr>
              <p:cNvPr id="51" name="空心弧 5"/>
              <p:cNvSpPr/>
              <p:nvPr/>
            </p:nvSpPr>
            <p:spPr>
              <a:xfrm rot="16200000">
                <a:off x="2969477" y="3333638"/>
                <a:ext cx="3092137" cy="3123870"/>
              </a:xfrm>
              <a:prstGeom prst="blockArc">
                <a:avLst>
                  <a:gd name="adj1" fmla="val 18701236"/>
                  <a:gd name="adj2" fmla="val 0"/>
                  <a:gd name="adj3" fmla="val 25000"/>
                </a:avLst>
              </a:prstGeom>
              <a:solidFill>
                <a:srgbClr val="78AF7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 Light" pitchFamily="34" charset="-122"/>
                  <a:ea typeface="微软雅黑 Light" pitchFamily="34" charset="-122"/>
                  <a:cs typeface="+mn-cs"/>
                </a:endParaRPr>
              </a:p>
            </p:txBody>
          </p:sp>
          <p:sp>
            <p:nvSpPr>
              <p:cNvPr id="52" name="空心弧 4"/>
              <p:cNvSpPr/>
              <p:nvPr/>
            </p:nvSpPr>
            <p:spPr>
              <a:xfrm rot="19070819">
                <a:off x="2953610" y="3349506"/>
                <a:ext cx="3123870" cy="3092137"/>
              </a:xfrm>
              <a:prstGeom prst="blockArc">
                <a:avLst>
                  <a:gd name="adj1" fmla="val 18792979"/>
                  <a:gd name="adj2" fmla="val 0"/>
                  <a:gd name="adj3" fmla="val 25000"/>
                </a:avLst>
              </a:prstGeom>
              <a:solidFill>
                <a:srgbClr val="92B5C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 Light" pitchFamily="34" charset="-122"/>
                  <a:ea typeface="微软雅黑 Light" pitchFamily="34" charset="-122"/>
                  <a:cs typeface="+mn-cs"/>
                </a:endParaRPr>
              </a:p>
            </p:txBody>
          </p:sp>
        </p:grpSp>
        <p:sp>
          <p:nvSpPr>
            <p:cNvPr id="59" name="Text Box 41"/>
            <p:cNvSpPr txBox="1">
              <a:spLocks noChangeArrowheads="1"/>
            </p:cNvSpPr>
            <p:nvPr/>
          </p:nvSpPr>
          <p:spPr bwMode="auto">
            <a:xfrm>
              <a:off x="2863796" y="3768726"/>
              <a:ext cx="248519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8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2400" b="1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单韵母（元音）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0" y="123478"/>
            <a:ext cx="9144000" cy="650662"/>
            <a:chOff x="2406650" y="600855"/>
            <a:chExt cx="7378700" cy="650662"/>
          </a:xfrm>
        </p:grpSpPr>
        <p:sp>
          <p:nvSpPr>
            <p:cNvPr id="30" name="矩形 29"/>
            <p:cNvSpPr/>
            <p:nvPr/>
          </p:nvSpPr>
          <p:spPr>
            <a:xfrm flipV="1">
              <a:off x="2406650" y="1179599"/>
              <a:ext cx="7378700" cy="71918"/>
            </a:xfrm>
            <a:prstGeom prst="rect">
              <a:avLst/>
            </a:prstGeom>
            <a:solidFill>
              <a:srgbClr val="31B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9"/>
            <p:cNvSpPr txBox="1"/>
            <p:nvPr/>
          </p:nvSpPr>
          <p:spPr>
            <a:xfrm>
              <a:off x="3946061" y="600855"/>
              <a:ext cx="3853914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ctr"/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（二）十个单韵母的发音情况</a:t>
              </a:r>
            </a:p>
          </p:txBody>
        </p:sp>
      </p:grpSp>
      <p:pic>
        <p:nvPicPr>
          <p:cNvPr id="32" name="Picture 4" descr="C:\Users\Administrator\Desktop\11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20874052">
            <a:off x="29431" y="-25597"/>
            <a:ext cx="538108" cy="80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Administrator\Desktop\122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870788">
            <a:off x="8608418" y="-19637"/>
            <a:ext cx="472138" cy="7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25FCA59-F57F-417D-BC3D-9D357E3C00FB}"/>
              </a:ext>
            </a:extLst>
          </p:cNvPr>
          <p:cNvSpPr/>
          <p:nvPr/>
        </p:nvSpPr>
        <p:spPr>
          <a:xfrm>
            <a:off x="282331" y="2306246"/>
            <a:ext cx="20521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ɑ</a:t>
            </a:r>
            <a:r>
              <a:rPr lang="zh-CN" altLang="en-US" sz="2800" dirty="0"/>
              <a:t>、</a:t>
            </a:r>
            <a:r>
              <a:rPr lang="en-US" altLang="zh-CN" sz="2800" dirty="0"/>
              <a:t>e</a:t>
            </a:r>
            <a:r>
              <a:rPr lang="zh-CN" altLang="en-US" sz="2800" dirty="0"/>
              <a:t>、</a:t>
            </a:r>
            <a:r>
              <a:rPr lang="en-US" altLang="zh-CN" sz="2800" dirty="0" err="1"/>
              <a:t>i</a:t>
            </a:r>
            <a:r>
              <a:rPr lang="en-US" altLang="zh-CN" sz="2800" dirty="0"/>
              <a:t> </a:t>
            </a:r>
            <a:r>
              <a:rPr lang="zh-CN" altLang="en-US" sz="2800" dirty="0"/>
              <a:t>、 </a:t>
            </a:r>
            <a:r>
              <a:rPr lang="en-US" altLang="zh-CN" sz="2800" dirty="0"/>
              <a:t>ê</a:t>
            </a:r>
          </a:p>
          <a:p>
            <a:r>
              <a:rPr lang="zh-CN" altLang="zh-CN" sz="2800" dirty="0"/>
              <a:t>o、u、ü</a:t>
            </a:r>
            <a:endParaRPr lang="zh-CN" altLang="en-US" sz="2800" dirty="0"/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F502A59E-AF12-4BFD-BB0A-D3910D11C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Click="0" advTm="10623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5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5.9|2.1|1.2|0.2|2.4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.2|0.2|1.4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8|0.9|1.2|2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572</Words>
  <Application>Microsoft Office PowerPoint</Application>
  <PresentationFormat>全屏显示(16:9)</PresentationFormat>
  <Paragraphs>113</Paragraphs>
  <Slides>14</Slides>
  <Notes>6</Notes>
  <HiddenSlides>0</HiddenSlides>
  <MMClips>14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等线</vt:lpstr>
      <vt:lpstr>黑体</vt:lpstr>
      <vt:lpstr>华文中宋</vt:lpstr>
      <vt:lpstr>楷体</vt:lpstr>
      <vt:lpstr>微软雅黑</vt:lpstr>
      <vt:lpstr>微软雅黑 Light</vt:lpstr>
      <vt:lpstr>Arial</vt:lpstr>
      <vt:lpstr>Arial Black</vt:lpstr>
      <vt:lpstr>Calibri</vt:lpstr>
      <vt:lpstr>Impact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小雅</dc:creator>
  <cp:lastModifiedBy>346512042@qq.com</cp:lastModifiedBy>
  <cp:revision>197</cp:revision>
  <dcterms:created xsi:type="dcterms:W3CDTF">2016-03-17T03:17:00Z</dcterms:created>
  <dcterms:modified xsi:type="dcterms:W3CDTF">2019-12-08T14:10:28Z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2052-11.1.0.8894</vt:lpwstr>
  </property>
</Properties>
</file>