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552" r:id="rId3"/>
    <p:sldId id="430" r:id="rId4"/>
    <p:sldId id="569" r:id="rId5"/>
    <p:sldId id="571" r:id="rId6"/>
    <p:sldId id="573" r:id="rId7"/>
    <p:sldId id="572" r:id="rId8"/>
    <p:sldId id="448" r:id="rId9"/>
    <p:sldId id="565" r:id="rId10"/>
    <p:sldId id="553" r:id="rId11"/>
    <p:sldId id="555" r:id="rId1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8">
          <p15:clr>
            <a:srgbClr val="A4A3A4"/>
          </p15:clr>
        </p15:guide>
        <p15:guide id="2" pos="30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4DF"/>
    <a:srgbClr val="1F2DA8"/>
    <a:srgbClr val="DAB66A"/>
    <a:srgbClr val="EFC256"/>
    <a:srgbClr val="FACF4A"/>
    <a:srgbClr val="8DB21C"/>
    <a:srgbClr val="8A3737"/>
    <a:srgbClr val="953735"/>
    <a:srgbClr val="BF4747"/>
    <a:srgbClr val="B9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77" autoAdjust="0"/>
  </p:normalViewPr>
  <p:slideViewPr>
    <p:cSldViewPr>
      <p:cViewPr varScale="1">
        <p:scale>
          <a:sx n="99" d="100"/>
          <a:sy n="99" d="100"/>
        </p:scale>
        <p:origin x="994" y="58"/>
      </p:cViewPr>
      <p:guideLst>
        <p:guide orient="horz" pos="1478"/>
        <p:guide pos="30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42C0B-BDCA-4052-A6B4-B233C47DC696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F641B-CB22-4C2C-B080-0B65517EDA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E6CF1A-E888-4A07-B96A-456D0CF694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89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6CF1A-E888-4A07-B96A-456D0CF6948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" y="0"/>
            <a:ext cx="914519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0556EA8-5403-40DA-BF2E-B29A47485BEC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0AFBD29-42EE-4727-99BB-C423D032B6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Click="0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5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6932" y="0"/>
            <a:ext cx="3297068" cy="5161920"/>
          </a:xfrm>
          <a:prstGeom prst="rect">
            <a:avLst/>
          </a:prstGeom>
          <a:solidFill>
            <a:srgbClr val="73C9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8029">
            <a:off x="86151" y="1975796"/>
            <a:ext cx="2254652" cy="33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594670" y="-1"/>
            <a:ext cx="3252262" cy="5161921"/>
          </a:xfrm>
          <a:prstGeom prst="rect">
            <a:avLst/>
          </a:prstGeom>
          <a:solidFill>
            <a:srgbClr val="FDD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_14"/>
          <p:cNvSpPr txBox="1">
            <a:spLocks noChangeArrowheads="1"/>
          </p:cNvSpPr>
          <p:nvPr/>
        </p:nvSpPr>
        <p:spPr bwMode="auto">
          <a:xfrm>
            <a:off x="971600" y="771550"/>
            <a:ext cx="741682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绪论部分复习</a:t>
            </a:r>
            <a:endParaRPr lang="en-US" altLang="zh-CN" sz="6000" b="1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0274196-4A46-446A-B0F6-C9D27BCFF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1278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3" name="矩形 2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8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、现代汉语的</a:t>
              </a:r>
              <a:r>
                <a:rPr lang="zh-CN" altLang="en-US" sz="28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地位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5" name="Picture 4" descr="C:\Users\Administrator\Desktop\11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12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"/>
          <p:cNvGrpSpPr/>
          <p:nvPr/>
        </p:nvGrpSpPr>
        <p:grpSpPr>
          <a:xfrm>
            <a:off x="3047401" y="1876642"/>
            <a:ext cx="2976509" cy="2215593"/>
            <a:chOff x="4111659" y="1794119"/>
            <a:chExt cx="3968679" cy="2954120"/>
          </a:xfrm>
        </p:grpSpPr>
        <p:sp>
          <p:nvSpPr>
            <p:cNvPr id="9" name="Freeform: Shape 5"/>
            <p:cNvSpPr/>
            <p:nvPr/>
          </p:nvSpPr>
          <p:spPr bwMode="auto">
            <a:xfrm rot="16200000">
              <a:off x="4313014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" name="Freeform: Shape 11"/>
            <p:cNvSpPr/>
            <p:nvPr/>
          </p:nvSpPr>
          <p:spPr bwMode="auto">
            <a:xfrm rot="16200000">
              <a:off x="431301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1" name="Freeform: Shape 15"/>
            <p:cNvSpPr/>
            <p:nvPr/>
          </p:nvSpPr>
          <p:spPr bwMode="auto">
            <a:xfrm rot="5400000" flipH="1">
              <a:off x="6331726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Freeform: Shape 21"/>
            <p:cNvSpPr/>
            <p:nvPr/>
          </p:nvSpPr>
          <p:spPr bwMode="auto">
            <a:xfrm rot="5400000" flipH="1">
              <a:off x="633172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6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251520" y="1563638"/>
            <a:ext cx="3970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汉语是汉民族的语言，是国内各民族之间共同使用的通用交际语言，也是在国际上唯一代表中国的语言。</a:t>
            </a:r>
          </a:p>
        </p:txBody>
      </p:sp>
      <p:sp>
        <p:nvSpPr>
          <p:cNvPr id="14" name="矩形 13"/>
          <p:cNvSpPr/>
          <p:nvPr/>
        </p:nvSpPr>
        <p:spPr>
          <a:xfrm>
            <a:off x="5064728" y="1471402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汉语是世界上最悠久、最发达的语言之一；它对世界文化，特别是东亚、东南亚邻邦的语言和文化产生过巨大的影响。</a:t>
            </a:r>
          </a:p>
        </p:txBody>
      </p:sp>
      <p:sp>
        <p:nvSpPr>
          <p:cNvPr id="15" name="矩形 14"/>
          <p:cNvSpPr/>
          <p:nvPr/>
        </p:nvSpPr>
        <p:spPr>
          <a:xfrm>
            <a:off x="204474" y="3686842"/>
            <a:ext cx="41515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汉语是联合国的6种法定工作语言之一（其他5种是英语、法语、俄语、西班牙语和阿拉伯语）。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41445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AEAE7E-9C86-4957-80A9-3CF119811183}"/>
              </a:ext>
            </a:extLst>
          </p:cNvPr>
          <p:cNvSpPr/>
          <p:nvPr/>
        </p:nvSpPr>
        <p:spPr>
          <a:xfrm>
            <a:off x="4791375" y="3708335"/>
            <a:ext cx="4352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现代汉语的规范化，既要强调统一性和规定性，也要肯定变通性和宽容性，要在规范和变化中寻求最佳的平衡点，关键是控制好这个“度”。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3A4CE500-8C5D-4A73-BAF9-EBF0DAC069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4075782"/>
      </p:ext>
    </p:extLst>
  </p:cSld>
  <p:clrMapOvr>
    <a:masterClrMapping/>
  </p:clrMapOvr>
  <p:transition spd="slow" advClick="0" advTm="8024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624057 L 0 0 E" pathEditMode="relative" ptsTypes="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  <p:from x="5217" y="10038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/>
      <p:bldP spid="13" grpId="1"/>
      <p:bldP spid="14" grpId="0"/>
      <p:bldP spid="15" grpId="0"/>
      <p:bldP spid="15" grpId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6932" y="0"/>
            <a:ext cx="3297068" cy="5161920"/>
          </a:xfrm>
          <a:prstGeom prst="rect">
            <a:avLst/>
          </a:prstGeom>
          <a:solidFill>
            <a:srgbClr val="73C9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687066">
            <a:off x="7061407" y="1916110"/>
            <a:ext cx="2254652" cy="33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594670" y="-1"/>
            <a:ext cx="3252262" cy="5161921"/>
          </a:xfrm>
          <a:prstGeom prst="rect">
            <a:avLst/>
          </a:prstGeom>
          <a:solidFill>
            <a:srgbClr val="FDD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_14"/>
          <p:cNvSpPr txBox="1">
            <a:spLocks noChangeArrowheads="1"/>
          </p:cNvSpPr>
          <p:nvPr/>
        </p:nvSpPr>
        <p:spPr bwMode="auto">
          <a:xfrm>
            <a:off x="2267744" y="1979796"/>
            <a:ext cx="3345090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CN" altLang="en-US" sz="6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  谢</a:t>
            </a:r>
            <a:endParaRPr lang="zh-CN" sz="6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EE08BBA-90FB-4837-927D-1B2D1163A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4351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035762" y="1453688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现代汉语的含义与特点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16712" y="2432482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现代汉语的七大方言区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47722" y="3417673"/>
            <a:ext cx="503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现代汉语的地位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3275856" y="1384246"/>
            <a:ext cx="624684" cy="600549"/>
            <a:chOff x="2215144" y="982844"/>
            <a:chExt cx="1120898" cy="842780"/>
          </a:xfrm>
          <a:solidFill>
            <a:srgbClr val="F77883"/>
          </a:solidFill>
        </p:grpSpPr>
        <p:sp>
          <p:nvSpPr>
            <p:cNvPr id="32" name="平行四边形 31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3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01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275856" y="3348231"/>
            <a:ext cx="624684" cy="600549"/>
            <a:chOff x="2215144" y="982844"/>
            <a:chExt cx="1120898" cy="842780"/>
          </a:xfrm>
          <a:solidFill>
            <a:srgbClr val="F77883"/>
          </a:solidFill>
        </p:grpSpPr>
        <p:sp>
          <p:nvSpPr>
            <p:cNvPr id="35" name="平行四边形 34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6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03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275856" y="2363040"/>
            <a:ext cx="624684" cy="600549"/>
            <a:chOff x="2215144" y="982844"/>
            <a:chExt cx="1120898" cy="842780"/>
          </a:xfrm>
          <a:solidFill>
            <a:srgbClr val="31B8B4"/>
          </a:solidFill>
        </p:grpSpPr>
        <p:sp>
          <p:nvSpPr>
            <p:cNvPr id="38" name="平行四边形 37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  <a:ea typeface="等线"/>
                <a:cs typeface="+mn-cs"/>
              </a:endParaRPr>
            </a:p>
          </p:txBody>
        </p:sp>
        <p:sp>
          <p:nvSpPr>
            <p:cNvPr id="39" name="文本框 9"/>
            <p:cNvSpPr txBox="1"/>
            <p:nvPr/>
          </p:nvSpPr>
          <p:spPr>
            <a:xfrm>
              <a:off x="2245058" y="1046848"/>
              <a:ext cx="1066799" cy="7342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Impact" panose="020B0806030902050204" pitchFamily="34" charset="0"/>
                </a:rPr>
                <a:t>02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Impact" panose="020B080603090205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313203" y="1811244"/>
            <a:ext cx="1555214" cy="1880231"/>
            <a:chOff x="2406650" y="274585"/>
            <a:chExt cx="7378700" cy="967316"/>
          </a:xfrm>
        </p:grpSpPr>
        <p:sp>
          <p:nvSpPr>
            <p:cNvPr id="44" name="矩形 43"/>
            <p:cNvSpPr/>
            <p:nvPr/>
          </p:nvSpPr>
          <p:spPr>
            <a:xfrm>
              <a:off x="2406650" y="274585"/>
              <a:ext cx="7378700" cy="967316"/>
            </a:xfrm>
            <a:prstGeom prst="rect">
              <a:avLst/>
            </a:prstGeom>
            <a:solidFill>
              <a:srgbClr val="F778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  <a:ea typeface="等线"/>
                <a:cs typeface="+mn-cs"/>
              </a:endParaRPr>
            </a:p>
          </p:txBody>
        </p:sp>
        <p:sp>
          <p:nvSpPr>
            <p:cNvPr id="45" name="9"/>
            <p:cNvSpPr txBox="1"/>
            <p:nvPr/>
          </p:nvSpPr>
          <p:spPr>
            <a:xfrm>
              <a:off x="3464525" y="370456"/>
              <a:ext cx="5445030" cy="633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4000" b="1" kern="0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复</a:t>
              </a:r>
              <a:r>
                <a:rPr kumimoji="0" lang="zh-CN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习要点</a:t>
              </a:r>
            </a:p>
          </p:txBody>
        </p:sp>
      </p:grpSp>
      <p:pic>
        <p:nvPicPr>
          <p:cNvPr id="46" name="Picture 4" descr="C:\Users\Administrator\Desktop\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74052">
            <a:off x="515976" y="1895389"/>
            <a:ext cx="1622893" cy="241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矩形 47"/>
          <p:cNvSpPr/>
          <p:nvPr/>
        </p:nvSpPr>
        <p:spPr>
          <a:xfrm>
            <a:off x="0" y="4794150"/>
            <a:ext cx="9144000" cy="184944"/>
          </a:xfrm>
          <a:prstGeom prst="rect">
            <a:avLst/>
          </a:prstGeom>
          <a:solidFill>
            <a:srgbClr val="73C9C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0" y="4979094"/>
            <a:ext cx="9144000" cy="184944"/>
          </a:xfrm>
          <a:prstGeom prst="rect">
            <a:avLst/>
          </a:prstGeom>
          <a:solidFill>
            <a:srgbClr val="FDDAE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0" y="0"/>
            <a:ext cx="9144000" cy="184944"/>
          </a:xfrm>
          <a:prstGeom prst="rect">
            <a:avLst/>
          </a:prstGeom>
          <a:solidFill>
            <a:srgbClr val="73C9C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0" y="184944"/>
            <a:ext cx="9144000" cy="184944"/>
          </a:xfrm>
          <a:prstGeom prst="rect">
            <a:avLst/>
          </a:prstGeom>
          <a:solidFill>
            <a:srgbClr val="FDDAE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CC474238-40F3-40B0-9A71-73F97DC4E7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1898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7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7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48" grpId="0" animBg="1"/>
      <p:bldP spid="49" grpId="0" animBg="1"/>
      <p:bldP spid="50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"/>
          <p:cNvCxnSpPr/>
          <p:nvPr/>
        </p:nvCxnSpPr>
        <p:spPr>
          <a:xfrm flipH="1">
            <a:off x="1034083" y="2859782"/>
            <a:ext cx="9525" cy="1097915"/>
          </a:xfrm>
          <a:prstGeom prst="line">
            <a:avLst/>
          </a:prstGeom>
          <a:ln w="12700">
            <a:solidFill>
              <a:srgbClr val="41445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12"/>
          <p:cNvSpPr/>
          <p:nvPr/>
        </p:nvSpPr>
        <p:spPr>
          <a:xfrm>
            <a:off x="2032000" y="3623945"/>
            <a:ext cx="6499225" cy="13684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指现代全体汉民族适用的语言，包括普通话及其方言。现行各地方言都属于现代汉语，但不是一种独立的语言。</a:t>
            </a:r>
          </a:p>
        </p:txBody>
      </p:sp>
      <p:sp>
        <p:nvSpPr>
          <p:cNvPr id="61" name="Rectangle 13"/>
          <p:cNvSpPr/>
          <p:nvPr/>
        </p:nvSpPr>
        <p:spPr>
          <a:xfrm>
            <a:off x="1946910" y="1727835"/>
            <a:ext cx="6705600" cy="13684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指现代汉民族使用的共同语，即普通话，也叫华语、中文。它以北京语音为标准音，以北方话为基础方言，以典范的现代白话文著作为语法规范。</a:t>
            </a:r>
          </a:p>
        </p:txBody>
      </p:sp>
      <p:sp>
        <p:nvSpPr>
          <p:cNvPr id="5" name="椭圆 80"/>
          <p:cNvSpPr/>
          <p:nvPr/>
        </p:nvSpPr>
        <p:spPr bwMode="auto">
          <a:xfrm>
            <a:off x="334192" y="1917700"/>
            <a:ext cx="1377132" cy="954405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狭义的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现代汉语</a:t>
            </a:r>
          </a:p>
        </p:txBody>
      </p:sp>
      <p:sp>
        <p:nvSpPr>
          <p:cNvPr id="11" name="椭圆 80"/>
          <p:cNvSpPr/>
          <p:nvPr/>
        </p:nvSpPr>
        <p:spPr bwMode="auto">
          <a:xfrm>
            <a:off x="338829" y="3908425"/>
            <a:ext cx="1371860" cy="859790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广义的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现代汉语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20" name="矩形 19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一、现代汉语的</a:t>
              </a:r>
              <a:r>
                <a:rPr lang="zh-CN" altLang="en-US" sz="28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含义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2" name="Picture 4" descr="C:\Users\Administrator\Desktop\11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Administrator\Desktop\122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B8AAF95-3846-4854-96E4-0C9D16814A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4883262"/>
      </p:ext>
    </p:extLst>
  </p:cSld>
  <p:clrMapOvr>
    <a:masterClrMapping/>
  </p:clrMapOvr>
  <p:transition spd="slow" advClick="0" advTm="9296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0" grpId="0"/>
      <p:bldP spid="61" grpId="0"/>
      <p:bldP spid="5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BFB284-57EC-46A6-9C6B-F7DB0C72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二、现代汉语的特点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FD35ED-D307-4DA7-A930-A69EE1BA4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>
                <a:sym typeface="微软雅黑" panose="020B0503020204020204" pitchFamily="34" charset="-122"/>
              </a:rPr>
              <a:t>语音方面的特点</a:t>
            </a:r>
            <a:endParaRPr lang="en-US" altLang="zh-CN" b="1" dirty="0">
              <a:sym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>
                <a:sym typeface="微软雅黑" panose="020B0503020204020204" pitchFamily="34" charset="-122"/>
              </a:rPr>
              <a:t>词汇方面的特点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语法方面的特点</a:t>
            </a:r>
            <a:endParaRPr lang="en-US" altLang="zh-CN" b="1" dirty="0"/>
          </a:p>
          <a:p>
            <a:endParaRPr lang="en-US" altLang="zh-CN" b="1" dirty="0"/>
          </a:p>
          <a:p>
            <a:endParaRPr lang="zh-CN" altLang="en-US" dirty="0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B396351A-E4E5-4F64-9CC2-332FEB797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1031"/>
      </p:ext>
    </p:extLst>
  </p:cSld>
  <p:clrMapOvr>
    <a:masterClrMapping/>
  </p:clrMapOvr>
  <p:transition spd="slow" advClick="0" advTm="1164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3" name="矩形 2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（一）语音方面的特点</a:t>
              </a:r>
            </a:p>
          </p:txBody>
        </p:sp>
      </p:grpSp>
      <p:pic>
        <p:nvPicPr>
          <p:cNvPr id="5" name="Picture 4" descr="C:\Users\Administrator\Desktop\11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12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"/>
          <p:cNvGrpSpPr/>
          <p:nvPr/>
        </p:nvGrpSpPr>
        <p:grpSpPr>
          <a:xfrm>
            <a:off x="3047401" y="1876642"/>
            <a:ext cx="1740625" cy="1923929"/>
            <a:chOff x="4111659" y="1794119"/>
            <a:chExt cx="3968679" cy="2954120"/>
          </a:xfrm>
        </p:grpSpPr>
        <p:sp>
          <p:nvSpPr>
            <p:cNvPr id="9" name="Freeform: Shape 5"/>
            <p:cNvSpPr/>
            <p:nvPr/>
          </p:nvSpPr>
          <p:spPr bwMode="auto">
            <a:xfrm rot="16200000">
              <a:off x="4313014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" name="Freeform: Shape 11"/>
            <p:cNvSpPr/>
            <p:nvPr/>
          </p:nvSpPr>
          <p:spPr bwMode="auto">
            <a:xfrm rot="16200000">
              <a:off x="431301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1" name="Freeform: Shape 15"/>
            <p:cNvSpPr/>
            <p:nvPr/>
          </p:nvSpPr>
          <p:spPr bwMode="auto">
            <a:xfrm rot="5400000" flipH="1">
              <a:off x="6331726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Freeform: Shape 21"/>
            <p:cNvSpPr/>
            <p:nvPr/>
          </p:nvSpPr>
          <p:spPr bwMode="auto">
            <a:xfrm rot="5400000" flipH="1">
              <a:off x="633172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6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094578" y="2034700"/>
            <a:ext cx="3970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1.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没有复辅音。</a:t>
            </a:r>
          </a:p>
        </p:txBody>
      </p:sp>
      <p:sp>
        <p:nvSpPr>
          <p:cNvPr id="14" name="矩形 13"/>
          <p:cNvSpPr/>
          <p:nvPr/>
        </p:nvSpPr>
        <p:spPr>
          <a:xfrm>
            <a:off x="4915459" y="198947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2.</a:t>
            </a:r>
            <a:r>
              <a:rPr kumimoji="0" lang="zh-CN" altLang="en-US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元音占优势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。</a:t>
            </a:r>
          </a:p>
        </p:txBody>
      </p:sp>
      <p:sp>
        <p:nvSpPr>
          <p:cNvPr id="15" name="矩形 14"/>
          <p:cNvSpPr/>
          <p:nvPr/>
        </p:nvSpPr>
        <p:spPr>
          <a:xfrm>
            <a:off x="913226" y="3141022"/>
            <a:ext cx="415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  3.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音节整齐简洁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41445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AEAE7E-9C86-4957-80A9-3CF119811183}"/>
              </a:ext>
            </a:extLst>
          </p:cNvPr>
          <p:cNvSpPr/>
          <p:nvPr/>
        </p:nvSpPr>
        <p:spPr>
          <a:xfrm>
            <a:off x="5022590" y="3112064"/>
            <a:ext cx="4352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4.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有声调。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AD8E6635-E796-46CC-A8ED-31870702AAC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7060142"/>
      </p:ext>
    </p:extLst>
  </p:cSld>
  <p:clrMapOvr>
    <a:masterClrMapping/>
  </p:clrMapOvr>
  <p:transition spd="slow" advClick="0" advTm="8512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624057 L 0 0 E" pathEditMode="relative" ptsTypes="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  <p:from x="5217" y="10038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3" name="矩形 2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（二）词汇方面的特点</a:t>
              </a:r>
            </a:p>
          </p:txBody>
        </p:sp>
      </p:grpSp>
      <p:pic>
        <p:nvPicPr>
          <p:cNvPr id="5" name="Picture 4" descr="C:\Users\Administrator\Desktop\11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122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"/>
          <p:cNvGrpSpPr/>
          <p:nvPr/>
        </p:nvGrpSpPr>
        <p:grpSpPr>
          <a:xfrm>
            <a:off x="3047401" y="1876642"/>
            <a:ext cx="1746724" cy="1923929"/>
            <a:chOff x="4111659" y="1794119"/>
            <a:chExt cx="3982586" cy="2954120"/>
          </a:xfrm>
        </p:grpSpPr>
        <p:sp>
          <p:nvSpPr>
            <p:cNvPr id="9" name="Freeform: Shape 5"/>
            <p:cNvSpPr/>
            <p:nvPr/>
          </p:nvSpPr>
          <p:spPr bwMode="auto">
            <a:xfrm rot="16200000">
              <a:off x="4313014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" name="Freeform: Shape 11"/>
            <p:cNvSpPr/>
            <p:nvPr/>
          </p:nvSpPr>
          <p:spPr bwMode="auto">
            <a:xfrm rot="16200000">
              <a:off x="431301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1" name="Freeform: Shape 15"/>
            <p:cNvSpPr/>
            <p:nvPr/>
          </p:nvSpPr>
          <p:spPr bwMode="auto">
            <a:xfrm rot="5400000" flipH="1">
              <a:off x="6345633" y="222599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094578" y="2034700"/>
            <a:ext cx="1952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1.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单音节语素多，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双音节词占优势</a:t>
            </a:r>
          </a:p>
        </p:txBody>
      </p:sp>
      <p:sp>
        <p:nvSpPr>
          <p:cNvPr id="14" name="矩形 13"/>
          <p:cNvSpPr/>
          <p:nvPr/>
        </p:nvSpPr>
        <p:spPr>
          <a:xfrm>
            <a:off x="4915459" y="2514992"/>
            <a:ext cx="31339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2.</a:t>
            </a:r>
            <a:r>
              <a:rPr kumimoji="0" lang="zh-CN" altLang="en-US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构词广泛运用词根复合法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。</a:t>
            </a:r>
          </a:p>
        </p:txBody>
      </p:sp>
      <p:sp>
        <p:nvSpPr>
          <p:cNvPr id="15" name="矩形 14"/>
          <p:cNvSpPr/>
          <p:nvPr/>
        </p:nvSpPr>
        <p:spPr>
          <a:xfrm>
            <a:off x="913226" y="3141022"/>
            <a:ext cx="415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  3.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同音语素多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41445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00E68669-DBEB-402C-B4E1-76783F862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05128"/>
      </p:ext>
    </p:extLst>
  </p:cSld>
  <p:clrMapOvr>
    <a:masterClrMapping/>
  </p:clrMapOvr>
  <p:transition spd="slow" advClick="0" advTm="10707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624057 L 0 0 E" pathEditMode="relative" ptsTypes="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  <p:from x="5217" y="10038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3478"/>
            <a:ext cx="9144000" cy="650662"/>
            <a:chOff x="2406650" y="600855"/>
            <a:chExt cx="7378700" cy="650662"/>
          </a:xfrm>
        </p:grpSpPr>
        <p:sp>
          <p:nvSpPr>
            <p:cNvPr id="3" name="矩形 2"/>
            <p:cNvSpPr/>
            <p:nvPr/>
          </p:nvSpPr>
          <p:spPr>
            <a:xfrm flipV="1">
              <a:off x="2406650" y="1179599"/>
              <a:ext cx="7378700" cy="71918"/>
            </a:xfrm>
            <a:prstGeom prst="rect">
              <a:avLst/>
            </a:prstGeom>
            <a:solidFill>
              <a:srgbClr val="31B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9"/>
            <p:cNvSpPr txBox="1"/>
            <p:nvPr/>
          </p:nvSpPr>
          <p:spPr>
            <a:xfrm>
              <a:off x="3946061" y="600855"/>
              <a:ext cx="385391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（三）语法方面的特点</a:t>
              </a:r>
            </a:p>
          </p:txBody>
        </p:sp>
      </p:grpSp>
      <p:pic>
        <p:nvPicPr>
          <p:cNvPr id="5" name="Picture 4" descr="C:\Users\Administrator\Desktop\11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874052">
            <a:off x="29431" y="-25597"/>
            <a:ext cx="538108" cy="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12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870788">
            <a:off x="8608418" y="-19637"/>
            <a:ext cx="472138" cy="7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1"/>
          <p:cNvGrpSpPr/>
          <p:nvPr/>
        </p:nvGrpSpPr>
        <p:grpSpPr>
          <a:xfrm>
            <a:off x="3213779" y="1876626"/>
            <a:ext cx="1740625" cy="1923929"/>
            <a:chOff x="4111659" y="1794119"/>
            <a:chExt cx="3968679" cy="2954120"/>
          </a:xfrm>
        </p:grpSpPr>
        <p:sp>
          <p:nvSpPr>
            <p:cNvPr id="9" name="Freeform: Shape 5"/>
            <p:cNvSpPr/>
            <p:nvPr/>
          </p:nvSpPr>
          <p:spPr bwMode="auto">
            <a:xfrm rot="16200000">
              <a:off x="4313014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" name="Freeform: Shape 11"/>
            <p:cNvSpPr/>
            <p:nvPr/>
          </p:nvSpPr>
          <p:spPr bwMode="auto">
            <a:xfrm rot="16200000">
              <a:off x="431301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1" name="Freeform: Shape 15"/>
            <p:cNvSpPr/>
            <p:nvPr/>
          </p:nvSpPr>
          <p:spPr bwMode="auto">
            <a:xfrm rot="5400000" flipH="1">
              <a:off x="6331726" y="1592764"/>
              <a:ext cx="1547258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Freeform: Shape 21"/>
            <p:cNvSpPr/>
            <p:nvPr/>
          </p:nvSpPr>
          <p:spPr bwMode="auto">
            <a:xfrm rot="5400000" flipH="1">
              <a:off x="6331725" y="2999627"/>
              <a:ext cx="1547257" cy="1949967"/>
            </a:xfrm>
            <a:custGeom>
              <a:avLst/>
              <a:gdLst>
                <a:gd name="T0" fmla="*/ 3360 w 3360"/>
                <a:gd name="T1" fmla="*/ 2115 h 2115"/>
                <a:gd name="T2" fmla="*/ 1680 w 3360"/>
                <a:gd name="T3" fmla="*/ 0 h 2115"/>
                <a:gd name="T4" fmla="*/ 0 w 3360"/>
                <a:gd name="T5" fmla="*/ 2115 h 2115"/>
                <a:gd name="T6" fmla="*/ 3360 w 3360"/>
                <a:gd name="T7" fmla="*/ 2115 h 2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0" h="2115">
                  <a:moveTo>
                    <a:pt x="3360" y="2115"/>
                  </a:moveTo>
                  <a:cubicBezTo>
                    <a:pt x="3360" y="2115"/>
                    <a:pt x="1956" y="1734"/>
                    <a:pt x="1680" y="0"/>
                  </a:cubicBezTo>
                  <a:cubicBezTo>
                    <a:pt x="1404" y="1734"/>
                    <a:pt x="0" y="2115"/>
                    <a:pt x="0" y="2115"/>
                  </a:cubicBezTo>
                  <a:lnTo>
                    <a:pt x="3360" y="2115"/>
                  </a:lnTo>
                  <a:close/>
                </a:path>
              </a:pathLst>
            </a:custGeom>
            <a:solidFill>
              <a:schemeClr val="accent6">
                <a:alpha val="90000"/>
              </a:schemeClr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32741" y="1876626"/>
            <a:ext cx="2949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1.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汉语表示语法意义的手段不大用形态，主要用语序和虚词。</a:t>
            </a:r>
          </a:p>
        </p:txBody>
      </p:sp>
      <p:sp>
        <p:nvSpPr>
          <p:cNvPr id="14" name="矩形 13"/>
          <p:cNvSpPr/>
          <p:nvPr/>
        </p:nvSpPr>
        <p:spPr>
          <a:xfrm>
            <a:off x="4915459" y="198947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2.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词、短语和句子的结构规则基本一致。</a:t>
            </a:r>
          </a:p>
        </p:txBody>
      </p:sp>
      <p:sp>
        <p:nvSpPr>
          <p:cNvPr id="15" name="矩形 14"/>
          <p:cNvSpPr/>
          <p:nvPr/>
        </p:nvSpPr>
        <p:spPr>
          <a:xfrm>
            <a:off x="398466" y="3019731"/>
            <a:ext cx="27640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  3.</a:t>
            </a:r>
            <a:r>
              <a:rPr lang="zh-CN" altLang="en-US" b="1" noProof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词类和句法成分关系复杂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41445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AEAE7E-9C86-4957-80A9-3CF119811183}"/>
              </a:ext>
            </a:extLst>
          </p:cNvPr>
          <p:cNvSpPr/>
          <p:nvPr/>
        </p:nvSpPr>
        <p:spPr>
          <a:xfrm>
            <a:off x="5022591" y="3112064"/>
            <a:ext cx="3005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4.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量词和语气词十分丰富。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02723045-340E-404B-9CC4-DD25A44B0D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6911170"/>
      </p:ext>
    </p:extLst>
  </p:cSld>
  <p:clrMapOvr>
    <a:masterClrMapping/>
  </p:clrMapOvr>
  <p:transition spd="slow" advClick="0" advTm="14915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624057 L 0 0 E" pathEditMode="relative" ptsTypes="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  <p:from x="5217" y="10038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9"/>
          <p:cNvSpPr txBox="1"/>
          <p:nvPr/>
        </p:nvSpPr>
        <p:spPr>
          <a:xfrm>
            <a:off x="1347952" y="233963"/>
            <a:ext cx="5361305" cy="419735"/>
          </a:xfrm>
          <a:prstGeom prst="rect">
            <a:avLst/>
          </a:prstGeom>
          <a:noFill/>
        </p:spPr>
        <p:txBody>
          <a:bodyPr wrap="square" lIns="51421" tIns="25711" rIns="51421" bIns="25711" rtlCol="0">
            <a:spAutoFit/>
          </a:bodyPr>
          <a:lstStyle/>
          <a:p>
            <a:pPr marL="0" lvl="1"/>
            <a:r>
              <a:rPr lang="zh-CN" altLang="en-US" sz="2400" b="1" dirty="0">
                <a:solidFill>
                  <a:srgbClr val="41445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二 现代汉语的地域变体</a:t>
            </a:r>
          </a:p>
        </p:txBody>
      </p:sp>
      <p:cxnSp>
        <p:nvCxnSpPr>
          <p:cNvPr id="54" name="直接连接符 53"/>
          <p:cNvCxnSpPr/>
          <p:nvPr/>
        </p:nvCxnSpPr>
        <p:spPr>
          <a:xfrm>
            <a:off x="179705" y="627380"/>
            <a:ext cx="8117840" cy="16510"/>
          </a:xfrm>
          <a:prstGeom prst="line">
            <a:avLst/>
          </a:prstGeom>
          <a:ln>
            <a:solidFill>
              <a:srgbClr val="41445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组合 54"/>
          <p:cNvGrpSpPr/>
          <p:nvPr/>
        </p:nvGrpSpPr>
        <p:grpSpPr>
          <a:xfrm>
            <a:off x="8427406" y="416329"/>
            <a:ext cx="193989" cy="174949"/>
            <a:chOff x="3720691" y="2824413"/>
            <a:chExt cx="1341120" cy="1209172"/>
          </a:xfrm>
        </p:grpSpPr>
        <p:sp>
          <p:nvSpPr>
            <p:cNvPr id="56" name="Freeform 5"/>
            <p:cNvSpPr/>
            <p:nvPr/>
          </p:nvSpPr>
          <p:spPr bwMode="auto">
            <a:xfrm rot="1855731">
              <a:off x="3720691" y="2824413"/>
              <a:ext cx="1341120" cy="1209172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gradFill>
              <a:gsLst>
                <a:gs pos="0">
                  <a:srgbClr val="D3D3D3"/>
                </a:gs>
                <a:gs pos="100000">
                  <a:srgbClr val="F9F9F9"/>
                </a:gs>
              </a:gsLst>
              <a:lin ang="16200000" scaled="0"/>
            </a:gradFill>
            <a:ln w="12700" cap="flat">
              <a:noFill/>
              <a:prstDash val="solid"/>
              <a:miter lim="800000"/>
            </a:ln>
            <a:effectLst>
              <a:outerShdw blurRad="190500" dist="1143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Freeform 5"/>
            <p:cNvSpPr/>
            <p:nvPr/>
          </p:nvSpPr>
          <p:spPr bwMode="auto">
            <a:xfrm rot="1855731">
              <a:off x="3764581" y="2863367"/>
              <a:ext cx="1264630" cy="1140208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gradFill>
              <a:gsLst>
                <a:gs pos="0">
                  <a:srgbClr val="D3D3D3"/>
                </a:gs>
                <a:gs pos="100000">
                  <a:srgbClr val="F9F9F9"/>
                </a:gs>
              </a:gsLst>
              <a:lin ang="21594000" scaled="0"/>
            </a:gradFill>
            <a:ln w="12700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Rectangle 13"/>
          <p:cNvSpPr/>
          <p:nvPr/>
        </p:nvSpPr>
        <p:spPr>
          <a:xfrm>
            <a:off x="420370" y="758825"/>
            <a:ext cx="8548370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41445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1. </a:t>
            </a:r>
            <a:r>
              <a:rPr lang="zh-CN" altLang="en-US" sz="2400" b="1" dirty="0">
                <a:solidFill>
                  <a:srgbClr val="41445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地域变体的种类：七大方言</a:t>
            </a:r>
            <a:endParaRPr lang="zh-CN" sz="2400" b="1" dirty="0">
              <a:solidFill>
                <a:srgbClr val="41445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534" y="1389110"/>
            <a:ext cx="4292048" cy="37543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4514" y="1389109"/>
            <a:ext cx="4869486" cy="3774929"/>
          </a:xfrm>
          <a:prstGeom prst="rect">
            <a:avLst/>
          </a:prstGeom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46517EF-764E-4FB4-B355-BCC3260CDD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Click="0" advTm="2154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62CE43-D612-4E89-876D-73D9AA8B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en-US" dirty="0"/>
              <a:t>方言区及代表话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0A449F-3A0C-41E1-86D8-1B6FA2914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275606"/>
            <a:ext cx="4040188" cy="3319016"/>
          </a:xfrm>
        </p:spPr>
        <p:txBody>
          <a:bodyPr/>
          <a:lstStyle/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北方方言：北京话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吴方言：上海话或苏州话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湘方言：长沙话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赣方言：南昌话</a:t>
            </a:r>
            <a:endParaRPr lang="en-US" altLang="zh-CN" b="1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38D7F33-5A95-462D-9D99-755D288A57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6" y="1203598"/>
            <a:ext cx="4041775" cy="3391024"/>
          </a:xfrm>
        </p:spPr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闽方言：福州话（闽东）厦门话（闽南）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粤方言：广州话</a:t>
            </a:r>
          </a:p>
          <a:p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charset="-122"/>
                <a:sym typeface="微软雅黑" panose="020B0503020204020204" pitchFamily="34" charset="-122"/>
              </a:rPr>
              <a:t>●</a:t>
            </a:r>
            <a:r>
              <a:rPr lang="zh-CN" altLang="en-US" b="1" dirty="0"/>
              <a:t>客家方言：梅县话</a:t>
            </a:r>
            <a:endParaRPr lang="en-US" altLang="zh-CN" b="1" dirty="0"/>
          </a:p>
          <a:p>
            <a:endParaRPr lang="zh-CN" altLang="en-US" dirty="0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A227C800-C3A7-4FAA-B544-0FBD2C09A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02407"/>
      </p:ext>
    </p:extLst>
  </p:cSld>
  <p:clrMapOvr>
    <a:masterClrMapping/>
  </p:clrMapOvr>
  <p:transition spd="slow" advClick="0" advTm="3941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8.7|2.7|5.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</TotalTime>
  <Words>446</Words>
  <Application>Microsoft Office PowerPoint</Application>
  <PresentationFormat>全屏显示(16:9)</PresentationFormat>
  <Paragraphs>52</Paragraphs>
  <Slides>11</Slides>
  <Notes>2</Notes>
  <HiddenSlides>0</HiddenSlides>
  <MMClips>11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黑体</vt:lpstr>
      <vt:lpstr>楷体</vt:lpstr>
      <vt:lpstr>微软雅黑</vt:lpstr>
      <vt:lpstr>Arial</vt:lpstr>
      <vt:lpstr>Calibri</vt:lpstr>
      <vt:lpstr>Impact</vt:lpstr>
      <vt:lpstr>Office 主题​​</vt:lpstr>
      <vt:lpstr>PowerPoint 演示文稿</vt:lpstr>
      <vt:lpstr>PowerPoint 演示文稿</vt:lpstr>
      <vt:lpstr>PowerPoint 演示文稿</vt:lpstr>
      <vt:lpstr>二、现代汉语的特点</vt:lpstr>
      <vt:lpstr>PowerPoint 演示文稿</vt:lpstr>
      <vt:lpstr>PowerPoint 演示文稿</vt:lpstr>
      <vt:lpstr>PowerPoint 演示文稿</vt:lpstr>
      <vt:lpstr>PowerPoint 演示文稿</vt:lpstr>
      <vt:lpstr>2.方言区及代表话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小雅</dc:creator>
  <cp:lastModifiedBy>346512042@qq.com</cp:lastModifiedBy>
  <cp:revision>176</cp:revision>
  <dcterms:created xsi:type="dcterms:W3CDTF">2016-03-17T03:17:00Z</dcterms:created>
  <dcterms:modified xsi:type="dcterms:W3CDTF">2019-11-17T03:16:11Z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