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tiff" ContentType="image/tif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9"/>
  </p:handoutMasterIdLst>
  <p:sldIdLst>
    <p:sldId id="415" r:id="rId3"/>
    <p:sldId id="505" r:id="rId5"/>
    <p:sldId id="507" r:id="rId6"/>
    <p:sldId id="508" r:id="rId7"/>
    <p:sldId id="350" r:id="rId8"/>
  </p:sldIdLst>
  <p:sldSz cx="12192000" cy="6858000"/>
  <p:notesSz cx="6858000" cy="9144000"/>
  <p:custDataLst>
    <p:tags r:id="rId1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2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韩 伟" initials="韩" lastIdx="1" clrIdx="0"/>
  <p:cmAuthor id="2" name="renqian" initials="r" lastIdx="19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A9D427"/>
    <a:srgbClr val="008000"/>
    <a:srgbClr val="008080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2" autoAdjust="0"/>
    <p:restoredTop sz="72627" autoAdjust="0"/>
  </p:normalViewPr>
  <p:slideViewPr>
    <p:cSldViewPr snapToGrid="0" showGuides="1">
      <p:cViewPr varScale="1">
        <p:scale>
          <a:sx n="59" d="100"/>
          <a:sy n="59" d="100"/>
        </p:scale>
        <p:origin x="91" y="62"/>
      </p:cViewPr>
      <p:guideLst>
        <p:guide orient="horz" pos="2137"/>
        <p:guide pos="3824"/>
      </p:guideLst>
    </p:cSldViewPr>
  </p:slideViewPr>
  <p:outlineViewPr>
    <p:cViewPr>
      <p:scale>
        <a:sx n="33" d="100"/>
        <a:sy n="33" d="100"/>
      </p:scale>
      <p:origin x="0" y="-1058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gs" Target="tags/tag11.xml"/><Relationship Id="rId13" Type="http://schemas.openxmlformats.org/officeDocument/2006/relationships/commentAuthors" Target="commentAuthors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1B1B0-116A-4F05-90DD-A16B0ADF92C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0DC95-FD11-4C72-9723-0670F762C278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24611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39267" name="灯片编号占位符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</a:ln>
        </p:spPr>
        <p:txBody>
          <a:bodyPr anchor="b"/>
          <a:lstStyle/>
          <a:p>
            <a:pPr algn="r">
              <a:defRPr/>
            </a:pPr>
            <a:fld id="{AA31EE46-0019-4961-845C-C6BF13F331A7}" type="slidenum">
              <a:rPr lang="zh-CN" altLang="en-US" sz="1200">
                <a:latin typeface="+mn-lt"/>
                <a:ea typeface="+mn-ea"/>
              </a:rPr>
            </a:fld>
            <a:endParaRPr lang="en-US" altLang="zh-CN" sz="1200" dirty="0">
              <a:latin typeface="+mn-lt"/>
              <a:ea typeface="+mn-ea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8C134-2F09-4F9F-A96C-8A4535E7780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EB8B4-024A-4B10-93D3-3544E782DB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1754"/>
            <a:ext cx="12229049" cy="578955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 rotWithShape="1">
          <a:blip r:embed="rId3"/>
          <a:srcRect l="235" t="172"/>
          <a:stretch>
            <a:fillRect/>
          </a:stretch>
        </p:blipFill>
        <p:spPr>
          <a:xfrm>
            <a:off x="529195" y="875114"/>
            <a:ext cx="3966895" cy="5549771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13990"/>
            <a:ext cx="12229062" cy="577770"/>
          </a:xfrm>
          <a:prstGeom prst="rect">
            <a:avLst/>
          </a:prstGeom>
        </p:spPr>
      </p:pic>
      <p:pic>
        <p:nvPicPr>
          <p:cNvPr id="22" name="图片 4" descr="新视野大学ppt首页标题字-02.pn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25703" y="207034"/>
            <a:ext cx="9171792" cy="159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Box 45"/>
          <p:cNvSpPr txBox="1">
            <a:spLocks noChangeArrowheads="1"/>
          </p:cNvSpPr>
          <p:nvPr userDrawn="1"/>
        </p:nvSpPr>
        <p:spPr bwMode="auto">
          <a:xfrm>
            <a:off x="158246" y="6359497"/>
            <a:ext cx="10082385" cy="5248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1400" b="1" dirty="0">
                <a:solidFill>
                  <a:prstClr val="white"/>
                </a:solidFill>
                <a:latin typeface="Bodoni MT Condensed" panose="02070606080606020203" pitchFamily="18" charset="0"/>
                <a:ea typeface="HY견명조"/>
                <a:cs typeface="Times New Roman" panose="02020603050405020304" pitchFamily="18" charset="0"/>
              </a:rPr>
              <a:t>FOREIGH LANGUAGE TEACHING AND RESEARCH PRESS      </a:t>
            </a:r>
            <a:endParaRPr lang="en-US" altLang="zh-CN" sz="1400" b="1" dirty="0">
              <a:solidFill>
                <a:prstClr val="white"/>
              </a:solidFill>
              <a:latin typeface="Bodoni MT Condensed" panose="02070606080606020203" pitchFamily="18" charset="0"/>
              <a:ea typeface="HY견명조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CN" sz="1400" b="1" dirty="0">
                <a:solidFill>
                  <a:prstClr val="white"/>
                </a:solidFill>
                <a:latin typeface="Bodoni MT Condensed" panose="02070606080606020203" pitchFamily="18" charset="0"/>
                <a:ea typeface="HY견명조"/>
                <a:cs typeface="Times New Roman" panose="02020603050405020304" pitchFamily="18" charset="0"/>
              </a:rPr>
              <a:t>TIANJIN  UNIVERTISY OF COMMERCE</a:t>
            </a:r>
            <a:endParaRPr lang="zh-CN" altLang="en-US" sz="1400" b="1" dirty="0">
              <a:solidFill>
                <a:prstClr val="white"/>
              </a:solidFill>
              <a:latin typeface="Bodoni MT Condensed" panose="02070606080606020203" pitchFamily="18" charset="0"/>
              <a:ea typeface="HY견명조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8C134-2F09-4F9F-A96C-8A4535E7780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EB8B4-024A-4B10-93D3-3544E782DB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8C134-2F09-4F9F-A96C-8A4535E7780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EB8B4-024A-4B10-93D3-3544E782DB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8C134-2F09-4F9F-A96C-8A4535E7780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EB8B4-024A-4B10-93D3-3544E782DB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50"/>
            <a:ext cx="12192000" cy="668959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>
                <a:latin typeface="华文仿宋" panose="02010600040101010101" pitchFamily="2" charset="-122"/>
                <a:ea typeface="华文仿宋" panose="02010600040101010101" pitchFamily="2" charset="-122"/>
              </a:defRPr>
            </a:lvl1pPr>
            <a:lvl2pPr>
              <a:defRPr b="0">
                <a:latin typeface="华文仿宋" panose="02010600040101010101" pitchFamily="2" charset="-122"/>
                <a:ea typeface="华文仿宋" panose="02010600040101010101" pitchFamily="2" charset="-122"/>
              </a:defRPr>
            </a:lvl2pPr>
            <a:lvl3pPr>
              <a:defRPr b="0">
                <a:latin typeface="华文仿宋" panose="02010600040101010101" pitchFamily="2" charset="-122"/>
                <a:ea typeface="华文仿宋" panose="02010600040101010101" pitchFamily="2" charset="-122"/>
              </a:defRPr>
            </a:lvl3pPr>
            <a:lvl4pPr>
              <a:defRPr b="0">
                <a:latin typeface="华文仿宋" panose="02010600040101010101" pitchFamily="2" charset="-122"/>
                <a:ea typeface="华文仿宋" panose="02010600040101010101" pitchFamily="2" charset="-122"/>
              </a:defRPr>
            </a:lvl4pPr>
            <a:lvl5pPr>
              <a:defRPr b="0">
                <a:latin typeface="华文仿宋" panose="02010600040101010101" pitchFamily="2" charset="-122"/>
                <a:ea typeface="华文仿宋" panose="02010600040101010101" pitchFamily="2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03973" y="-252413"/>
            <a:ext cx="10515600" cy="1325563"/>
          </a:xfrm>
        </p:spPr>
        <p:txBody>
          <a:bodyPr>
            <a:normAutofit/>
          </a:bodyPr>
          <a:lstStyle>
            <a:lvl1pPr>
              <a:defRPr sz="4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8C134-2F09-4F9F-A96C-8A4535E7780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EB8B4-024A-4B10-93D3-3544E782DB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8C134-2F09-4F9F-A96C-8A4535E7780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EB8B4-024A-4B10-93D3-3544E782DB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 rot="154771">
            <a:off x="87923" y="37127"/>
            <a:ext cx="6101862" cy="1328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文本框 7"/>
          <p:cNvSpPr txBox="1"/>
          <p:nvPr userDrawn="1"/>
        </p:nvSpPr>
        <p:spPr>
          <a:xfrm>
            <a:off x="46007" y="477630"/>
            <a:ext cx="474452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教学各环节的融入</a:t>
            </a:r>
            <a:endParaRPr lang="zh-CN" altLang="en-US" sz="4400" b="1" dirty="0">
              <a:ln w="6600">
                <a:solidFill>
                  <a:srgbClr val="ED7D31"/>
                </a:solidFill>
                <a:prstDash val="solid"/>
              </a:ln>
              <a:solidFill>
                <a:prstClr val="white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华文行楷" panose="02010800040101010101" pitchFamily="2" charset="-122"/>
              <a:ea typeface="华文行楷" panose="02010800040101010101" pitchFamily="2" charset="-122"/>
            </a:endParaRPr>
          </a:p>
          <a:p>
            <a:endParaRPr lang="zh-CN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50"/>
            <a:ext cx="12192000" cy="668959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8C134-2F09-4F9F-A96C-8A4535E7780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EB8B4-024A-4B10-93D3-3544E782DB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23825" y="17975"/>
            <a:ext cx="5278438" cy="1354138"/>
            <a:chOff x="238125" y="911225"/>
            <a:chExt cx="5278438" cy="1354138"/>
          </a:xfrm>
        </p:grpSpPr>
        <p:sp>
          <p:nvSpPr>
            <p:cNvPr id="9" name="PA-文本框 7"/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762000" y="914400"/>
              <a:ext cx="762000" cy="70802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en-US" altLang="zh-CN" sz="4000" b="1" i="1" dirty="0">
                  <a:solidFill>
                    <a:prstClr val="black"/>
                  </a:solidFill>
                  <a:latin typeface="Helvetica"/>
                  <a:ea typeface="Arial Unicode MS" panose="020B0604020202020204" charset="-122"/>
                  <a:cs typeface="Helvetica Neue"/>
                </a:rPr>
                <a:t>1</a:t>
              </a:r>
              <a:endParaRPr lang="en-US" altLang="zh-CN" sz="4000" dirty="0">
                <a:solidFill>
                  <a:prstClr val="black"/>
                </a:solidFill>
                <a:latin typeface="Helvetica"/>
                <a:ea typeface="Arial Unicode MS" panose="020B0604020202020204" charset="-122"/>
                <a:cs typeface="Helvetica Neue"/>
              </a:endParaRPr>
            </a:p>
          </p:txBody>
        </p:sp>
        <p:sp>
          <p:nvSpPr>
            <p:cNvPr id="10" name="PA-文本框 8"/>
            <p:cNvSpPr txBox="1"/>
            <p:nvPr>
              <p:custDataLst>
                <p:tags r:id="rId4"/>
              </p:custDataLst>
            </p:nvPr>
          </p:nvSpPr>
          <p:spPr>
            <a:xfrm>
              <a:off x="1878013" y="911225"/>
              <a:ext cx="3638550" cy="135413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42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oper Black" panose="0208090404030B020404"/>
                  <a:ea typeface="Arial Unicode MS" panose="020B0604020202020204" charset="-122"/>
                  <a:cs typeface="Helvetica Neue"/>
                </a:rPr>
                <a:t>Fresh</a:t>
              </a:r>
              <a:r>
                <a:rPr lang="en-US" altLang="zh-CN" sz="420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oper Black" panose="0208090404030B020404"/>
                  <a:ea typeface="Arial Unicode MS" panose="020B0604020202020204" charset="-122"/>
                  <a:cs typeface="Helvetica Neue"/>
                </a:rPr>
                <a:t> </a:t>
              </a:r>
              <a:r>
                <a:rPr lang="en-US" altLang="zh-CN" sz="42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ooper Black" panose="0208090404030B020404"/>
                  <a:ea typeface="Arial Unicode MS" panose="020B0604020202020204" charset="-122"/>
                  <a:cs typeface="Helvetica Neue"/>
                </a:rPr>
                <a:t>start</a:t>
              </a:r>
              <a:endParaRPr lang="zh-CN" altLang="en-US" sz="42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oper Black" panose="0208090404030B020404"/>
                <a:ea typeface="Arial Unicode MS" panose="020B0604020202020204" charset="-122"/>
                <a:cs typeface="Helvetica Neue"/>
              </a:endParaRPr>
            </a:p>
            <a:p>
              <a:pPr>
                <a:defRPr/>
              </a:pPr>
              <a:endParaRPr lang="en-US" altLang="zh-CN" sz="4000" b="1" dirty="0">
                <a:solidFill>
                  <a:prstClr val="black"/>
                </a:solidFill>
                <a:latin typeface="Helvetica Neue"/>
                <a:ea typeface="Arial Unicode MS" panose="020B0604020202020204" charset="-122"/>
                <a:cs typeface="Helvetica Neue"/>
              </a:endParaRPr>
            </a:p>
          </p:txBody>
        </p:sp>
        <p:sp>
          <p:nvSpPr>
            <p:cNvPr id="11" name="PA-文本框 14"/>
            <p:cNvSpPr txBox="1"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238125" y="1200150"/>
              <a:ext cx="661988" cy="33813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1600" b="1" i="1" dirty="0">
                  <a:solidFill>
                    <a:prstClr val="black"/>
                  </a:solidFill>
                  <a:latin typeface="Helvetica"/>
                  <a:ea typeface="Helvetica Neue"/>
                  <a:cs typeface="Helvetica Neue"/>
                </a:rPr>
                <a:t>UNIT</a:t>
              </a:r>
              <a:endParaRPr lang="en-US" altLang="zh-CN" sz="1600" b="1" i="1" dirty="0">
                <a:solidFill>
                  <a:prstClr val="black"/>
                </a:solidFill>
                <a:latin typeface="Helvetica"/>
                <a:ea typeface="Helvetica Neue"/>
                <a:cs typeface="Helvetica Neue"/>
              </a:endParaRPr>
            </a:p>
          </p:txBody>
        </p:sp>
        <p:sp>
          <p:nvSpPr>
            <p:cNvPr id="12" name="PA-等腰三角形 15"/>
            <p:cNvSpPr/>
            <p:nvPr>
              <p:custDataLst>
                <p:tags r:id="rId6"/>
              </p:custDataLst>
            </p:nvPr>
          </p:nvSpPr>
          <p:spPr>
            <a:xfrm flipV="1">
              <a:off x="1219200" y="1295400"/>
              <a:ext cx="192088" cy="115888"/>
            </a:xfrm>
            <a:prstGeom prst="triangle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8C134-2F09-4F9F-A96C-8A4535E7780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EB8B4-024A-4B10-93D3-3544E782DB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9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93297" y="0"/>
            <a:ext cx="7254167" cy="182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标题 1"/>
          <p:cNvSpPr>
            <a:spLocks noGrp="1"/>
          </p:cNvSpPr>
          <p:nvPr>
            <p:ph type="title" hasCustomPrompt="1"/>
          </p:nvPr>
        </p:nvSpPr>
        <p:spPr>
          <a:xfrm>
            <a:off x="1759013" y="250030"/>
            <a:ext cx="4322733" cy="1325563"/>
          </a:xfrm>
        </p:spPr>
        <p:txBody>
          <a:bodyPr/>
          <a:lstStyle/>
          <a:p>
            <a:r>
              <a:rPr lang="zh-CN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微软雅黑" panose="020B0503020204020204" pitchFamily="34" charset="-122"/>
              </a:rPr>
              <a:t>思政元素</a:t>
            </a:r>
            <a:r>
              <a: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微软雅黑" panose="020B0503020204020204" pitchFamily="34" charset="-122"/>
              </a:rPr>
              <a:t>的</a:t>
            </a:r>
            <a:r>
              <a:rPr lang="zh-CN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微软雅黑" panose="020B0503020204020204" pitchFamily="34" charset="-122"/>
              </a:rPr>
              <a:t>挖掘</a:t>
            </a:r>
            <a:endParaRPr lang="zh-CN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8C134-2F09-4F9F-A96C-8A4535E7780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EB8B4-024A-4B10-93D3-3544E782DB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44767" y="230456"/>
            <a:ext cx="6851375" cy="1443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标题 1"/>
          <p:cNvSpPr>
            <a:spLocks noGrp="1"/>
          </p:cNvSpPr>
          <p:nvPr>
            <p:ph type="title" hasCustomPrompt="1"/>
          </p:nvPr>
        </p:nvSpPr>
        <p:spPr>
          <a:xfrm>
            <a:off x="1010728" y="470364"/>
            <a:ext cx="4130616" cy="876989"/>
          </a:xfrm>
        </p:spPr>
        <p:txBody>
          <a:bodyPr>
            <a:no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思政</a:t>
            </a:r>
            <a:r>
              <a:rPr lang="zh-CN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素材的选取</a:t>
            </a:r>
            <a:endParaRPr lang="zh-CN" alt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8C134-2F09-4F9F-A96C-8A4535E7780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EB8B4-024A-4B10-93D3-3544E782DB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8C134-2F09-4F9F-A96C-8A4535E7780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EB8B4-024A-4B10-93D3-3544E782DB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8C134-2F09-4F9F-A96C-8A4535E7780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EB8B4-024A-4B10-93D3-3544E782DB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58C134-2F09-4F9F-A96C-8A4535E7780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EB8B4-024A-4B10-93D3-3544E782DB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8.xml"/><Relationship Id="rId4" Type="http://schemas.openxmlformats.org/officeDocument/2006/relationships/image" Target="../media/image10.jpeg"/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6.xml"/><Relationship Id="rId1" Type="http://schemas.openxmlformats.org/officeDocument/2006/relationships/tags" Target="../tags/tag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6" Type="http://schemas.openxmlformats.org/officeDocument/2006/relationships/tags" Target="../tags/tag10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3" Type="http://schemas.openxmlformats.org/officeDocument/2006/relationships/image" Target="../media/image11.tiff"/><Relationship Id="rId2" Type="http://schemas.openxmlformats.org/officeDocument/2006/relationships/tags" Target="../tags/tag9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10"/>
          <p:cNvSpPr/>
          <p:nvPr/>
        </p:nvSpPr>
        <p:spPr>
          <a:xfrm>
            <a:off x="-26670" y="6278245"/>
            <a:ext cx="12218035" cy="579755"/>
          </a:xfrm>
          <a:prstGeom prst="rect">
            <a:avLst/>
          </a:prstGeom>
          <a:solidFill>
            <a:srgbClr val="99CC00">
              <a:alpha val="84706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Rectangle 27"/>
          <p:cNvSpPr/>
          <p:nvPr/>
        </p:nvSpPr>
        <p:spPr>
          <a:xfrm>
            <a:off x="-26670" y="-34925"/>
            <a:ext cx="12218035" cy="122174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rgbClr val="FFFFFF"/>
              </a:gs>
            </a:gsLst>
            <a:lin ang="16200000" scaled="0"/>
            <a:tileRect/>
          </a:gradFill>
          <a:effectLst>
            <a:glow>
              <a:schemeClr val="tx1">
                <a:lumMod val="50000"/>
                <a:lumOff val="50000"/>
              </a:schemeClr>
            </a:glow>
            <a:outerShdw dist="23000" dir="5400000" sx="0" sy="0" rotWithShape="0">
              <a:srgbClr val="000000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pic>
        <p:nvPicPr>
          <p:cNvPr id="13" name="图片 4" descr="新视野大学ppt首页标题字-02.png"/>
          <p:cNvPicPr>
            <a:picLocks noChangeAspect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-240030" y="0"/>
            <a:ext cx="12218035" cy="2135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5"/>
          <p:cNvSpPr/>
          <p:nvPr/>
        </p:nvSpPr>
        <p:spPr>
          <a:xfrm>
            <a:off x="6403340" y="280670"/>
            <a:ext cx="1831975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4000" b="1" i="1" dirty="0">
                <a:solidFill>
                  <a:srgbClr val="0B856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方正大黑简体"/>
                <a:ea typeface="方正大黑简体"/>
                <a:cs typeface="方正大黑简体"/>
              </a:rPr>
              <a:t>1</a:t>
            </a:r>
            <a:endParaRPr lang="en-US" altLang="zh-CN" sz="4000" b="1" i="1" dirty="0">
              <a:solidFill>
                <a:srgbClr val="0B856D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方正大黑简体"/>
              <a:ea typeface="方正大黑简体"/>
              <a:cs typeface="方正大黑简体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3030812" y="1697263"/>
            <a:ext cx="6103068" cy="3019053"/>
            <a:chOff x="3185963" y="1615440"/>
            <a:chExt cx="6103068" cy="3019053"/>
          </a:xfrm>
        </p:grpSpPr>
        <p:sp>
          <p:nvSpPr>
            <p:cNvPr id="24" name="矩形 23"/>
            <p:cNvSpPr/>
            <p:nvPr/>
          </p:nvSpPr>
          <p:spPr bwMode="auto">
            <a:xfrm>
              <a:off x="6294675" y="1615440"/>
              <a:ext cx="1440000" cy="1440000"/>
            </a:xfrm>
            <a:prstGeom prst="rect">
              <a:avLst/>
            </a:prstGeom>
            <a:solidFill>
              <a:srgbClr val="92D050"/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 bwMode="auto">
            <a:xfrm>
              <a:off x="7849031" y="3194493"/>
              <a:ext cx="1440000" cy="1440000"/>
            </a:xfrm>
            <a:prstGeom prst="rect">
              <a:avLst/>
            </a:prstGeom>
            <a:solidFill>
              <a:srgbClr val="00B0F0"/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6" name="矩形 25"/>
            <p:cNvSpPr/>
            <p:nvPr/>
          </p:nvSpPr>
          <p:spPr bwMode="auto">
            <a:xfrm>
              <a:off x="4740319" y="3194493"/>
              <a:ext cx="1440000" cy="1440000"/>
            </a:xfrm>
            <a:prstGeom prst="rect">
              <a:avLst/>
            </a:prstGeom>
            <a:solidFill>
              <a:srgbClr val="9966FF"/>
            </a:solidFill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pic>
          <p:nvPicPr>
            <p:cNvPr id="21" name="Picture 19" descr="school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719272" y="1615440"/>
              <a:ext cx="1440000" cy="144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2" name="Picture 33" descr="BoysAtComputer"/>
            <p:cNvPicPr>
              <a:picLocks noChangeArrowheads="1"/>
            </p:cNvPicPr>
            <p:nvPr/>
          </p:nvPicPr>
          <p:blipFill>
            <a:blip r:embed="rId3" cstate="print"/>
            <a:srcRect l="8076" t="9999" r="10095"/>
            <a:stretch>
              <a:fillRect/>
            </a:stretch>
          </p:blipFill>
          <p:spPr bwMode="auto">
            <a:xfrm>
              <a:off x="3185963" y="3194493"/>
              <a:ext cx="1440000" cy="144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3" name="Picture 31" descr="onlineuni"/>
            <p:cNvPicPr preferRelativeResize="0">
              <a:picLocks noChangeArrowheads="1"/>
            </p:cNvPicPr>
            <p:nvPr/>
          </p:nvPicPr>
          <p:blipFill>
            <a:blip r:embed="rId4" cstate="print"/>
            <a:srcRect r="74017"/>
            <a:stretch>
              <a:fillRect/>
            </a:stretch>
          </p:blipFill>
          <p:spPr bwMode="auto">
            <a:xfrm>
              <a:off x="6294675" y="3194493"/>
              <a:ext cx="1440000" cy="144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2831940" y="4953907"/>
            <a:ext cx="6500812" cy="645160"/>
          </a:xfrm>
          <a:prstGeom prst="rect">
            <a:avLst/>
          </a:prstGeom>
          <a:noFill/>
          <a:ln w="9525">
            <a:noFill/>
            <a:miter lim="800000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 fontAlgn="auto" latinLnBrk="1">
              <a:spcBef>
                <a:spcPct val="50000"/>
              </a:spcBef>
              <a:buClrTx/>
              <a:buSzTx/>
              <a:buFontTx/>
              <a:defRPr/>
            </a:pPr>
            <a:r>
              <a:rPr kumimoji="1" lang="en-US" altLang="zh-CN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华文彩云" panose="02010800040101010101" pitchFamily="2" charset="-122"/>
                <a:cs typeface="Times New Roman" panose="02020603050405020304" pitchFamily="18" charset="0"/>
              </a:rPr>
              <a:t>Book 1 </a:t>
            </a:r>
            <a:endParaRPr kumimoji="1" lang="en-US" altLang="zh-CN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华文彩云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0" name="TextBox 45"/>
          <p:cNvSpPr txBox="1">
            <a:spLocks noChangeArrowheads="1"/>
          </p:cNvSpPr>
          <p:nvPr/>
        </p:nvSpPr>
        <p:spPr bwMode="auto">
          <a:xfrm>
            <a:off x="269682" y="6343650"/>
            <a:ext cx="10072688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1400" b="1" dirty="0">
                <a:solidFill>
                  <a:schemeClr val="bg1"/>
                </a:solidFill>
                <a:latin typeface="Bodoni MT Condensed" panose="02070606080606020203"/>
                <a:ea typeface="HY견명조"/>
                <a:cs typeface="Times New Roman" panose="02020603050405020304" pitchFamily="18" charset="0"/>
              </a:rPr>
              <a:t>FOREIGN LANGUAGE TEACHING AND RESEARCH PRESS      </a:t>
            </a:r>
            <a:endParaRPr lang="en-US" altLang="zh-CN" sz="1400" b="1" dirty="0">
              <a:solidFill>
                <a:schemeClr val="bg1"/>
              </a:solidFill>
              <a:latin typeface="Bodoni MT Condensed" panose="02070606080606020203"/>
              <a:ea typeface="HY견명조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CN" sz="1400" b="1" dirty="0">
                <a:solidFill>
                  <a:prstClr val="white"/>
                </a:solidFill>
                <a:latin typeface="Bodoni MT Condensed" panose="02070606080606020203" pitchFamily="18" charset="0"/>
                <a:ea typeface="HY견명조"/>
                <a:cs typeface="Times New Roman" panose="02020603050405020304" pitchFamily="18" charset="0"/>
                <a:sym typeface="+mn-ea"/>
              </a:rPr>
              <a:t>TIANJIN  UNIVERTISY OF COMMERCE</a:t>
            </a:r>
            <a:endParaRPr lang="zh-CN" altLang="en-US" sz="1400" b="1" dirty="0">
              <a:solidFill>
                <a:prstClr val="white"/>
              </a:solidFill>
              <a:latin typeface="Bodoni MT Condensed" panose="02070606080606020203" pitchFamily="18" charset="0"/>
              <a:ea typeface="HY견명조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88973" y="318452"/>
            <a:ext cx="10656498" cy="56311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auto">
              <a:lnSpc>
                <a:spcPct val="100000"/>
              </a:lnSpc>
              <a:spcAft>
                <a:spcPts val="0"/>
              </a:spcAft>
            </a:pP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读写作业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deadline : </a:t>
            </a:r>
            <a:r>
              <a:rPr lang="en-US" altLang="zh-CN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Dec.22 2024</a:t>
            </a:r>
            <a:endParaRPr lang="en-US" altLang="zh-CN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auto">
              <a:lnSpc>
                <a:spcPct val="100000"/>
              </a:lnSpc>
              <a:spcAft>
                <a:spcPts val="0"/>
              </a:spcAft>
            </a:pPr>
            <a:endParaRPr lang="en-US" altLang="zh-CN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auto">
              <a:lnSpc>
                <a:spcPct val="100000"/>
              </a:lnSpc>
              <a:spcAft>
                <a:spcPts val="0"/>
              </a:spcAft>
            </a:pP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1.U </a:t>
            </a: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校园</a:t>
            </a:r>
            <a:endParaRPr lang="zh-CN" alt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auto">
              <a:lnSpc>
                <a:spcPct val="100000"/>
              </a:lnSpc>
              <a:spcAft>
                <a:spcPts val="0"/>
              </a:spcAft>
            </a:pP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Unit1--- Unit6</a:t>
            </a: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必修作业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黄色星号共六项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Section A   Translation2</a:t>
            </a:r>
            <a:endParaRPr lang="en-US" altLang="zh-CN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auto">
              <a:lnSpc>
                <a:spcPct val="100000"/>
              </a:lnSpc>
              <a:spcAft>
                <a:spcPts val="0"/>
              </a:spcAft>
            </a:pPr>
            <a:r>
              <a:rPr lang="en-US" sz="24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Moral Education</a:t>
            </a:r>
            <a:endParaRPr lang="en-US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 fontAlgn="auto">
              <a:lnSpc>
                <a:spcPct val="100000"/>
              </a:lnSpc>
              <a:spcAft>
                <a:spcPts val="0"/>
              </a:spcAft>
            </a:pP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12</a:t>
            </a:r>
            <a:r>
              <a:rPr lang="en-US" sz="24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Words in context: Vocabulary learning</a:t>
            </a:r>
            <a:endParaRPr 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 fontAlgn="auto">
              <a:lnSpc>
                <a:spcPct val="100000"/>
              </a:lnSpc>
              <a:spcAft>
                <a:spcPts val="0"/>
              </a:spcAft>
            </a:pPr>
            <a:r>
              <a:rPr lang="en-US" sz="24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Words in context:oral practice</a:t>
            </a:r>
            <a:endParaRPr 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 fontAlgn="auto">
              <a:lnSpc>
                <a:spcPct val="100000"/>
              </a:lnSpc>
              <a:spcAft>
                <a:spcPts val="0"/>
              </a:spcAft>
            </a:pP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13</a:t>
            </a:r>
            <a:r>
              <a:rPr lang="en-US" sz="24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Language practice:Vocabulary learning</a:t>
            </a:r>
            <a:endParaRPr 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 fontAlgn="auto">
              <a:lnSpc>
                <a:spcPct val="100000"/>
              </a:lnSpc>
              <a:spcAft>
                <a:spcPts val="0"/>
              </a:spcAft>
            </a:pPr>
            <a:r>
              <a:rPr lang="en-US" sz="24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Language practice:Words in use</a:t>
            </a:r>
            <a:endParaRPr lang="en-US" sz="2400" dirty="0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just" fontAlgn="auto">
              <a:lnSpc>
                <a:spcPct val="100000"/>
              </a:lnSpc>
              <a:spcAft>
                <a:spcPts val="0"/>
              </a:spcAft>
            </a:pPr>
            <a:r>
              <a:rPr lang="en-US" sz="24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Language practice:oral practice</a:t>
            </a:r>
            <a:endParaRPr lang="en-US" sz="2400" dirty="0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just" fontAlgn="auto">
              <a:lnSpc>
                <a:spcPct val="100000"/>
              </a:lnSpc>
              <a:spcAft>
                <a:spcPts val="0"/>
              </a:spcAft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提醒：每项作业做完点击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“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提交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”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，才有分数。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 fontAlgn="auto">
              <a:lnSpc>
                <a:spcPct val="100000"/>
              </a:lnSpc>
              <a:spcAft>
                <a:spcPts val="0"/>
              </a:spcAft>
            </a:pP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 fontAlgn="auto">
              <a:lnSpc>
                <a:spcPct val="100000"/>
              </a:lnSpc>
              <a:spcAft>
                <a:spcPts val="0"/>
              </a:spcAft>
            </a:pPr>
            <a:r>
              <a:rPr lang="en-US" altLang="zh-CN" sz="24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2.</a:t>
            </a:r>
            <a:r>
              <a:rPr lang="zh-CN" altLang="en-US" sz="24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学习通完成</a:t>
            </a:r>
            <a:r>
              <a:rPr lang="en-US" altLang="zh-CN" sz="24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Unit1-6 6</a:t>
            </a:r>
            <a:r>
              <a:rPr lang="zh-CN" altLang="en-US" sz="24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个测试</a:t>
            </a:r>
            <a:endParaRPr lang="zh-CN" altLang="en-US" sz="2400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 fontAlgn="auto">
              <a:lnSpc>
                <a:spcPct val="100000"/>
              </a:lnSpc>
              <a:spcAft>
                <a:spcPts val="0"/>
              </a:spcAft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endParaRPr lang="en-US" altLang="zh-CN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auto">
              <a:lnSpc>
                <a:spcPct val="100000"/>
              </a:lnSpc>
              <a:spcAft>
                <a:spcPts val="0"/>
              </a:spcAft>
            </a:pPr>
            <a:endParaRPr lang="en-US" altLang="zh-CN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825014" y="1441579"/>
            <a:ext cx="10201346" cy="462918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160"/>
          </a:p>
        </p:txBody>
      </p:sp>
      <p:sp>
        <p:nvSpPr>
          <p:cNvPr id="5" name="PA_矩形 1"/>
          <p:cNvSpPr/>
          <p:nvPr>
            <p:custDataLst>
              <p:tags r:id="rId1"/>
            </p:custDataLst>
          </p:nvPr>
        </p:nvSpPr>
        <p:spPr>
          <a:xfrm>
            <a:off x="609601" y="-23"/>
            <a:ext cx="10972800" cy="111443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587" tIns="42794" rIns="85587" bIns="42794" anchor="ctr"/>
          <a:lstStyle/>
          <a:p>
            <a:pPr algn="ctr"/>
            <a:endParaRPr sz="2160"/>
          </a:p>
        </p:txBody>
      </p:sp>
      <p:sp>
        <p:nvSpPr>
          <p:cNvPr id="2" name="矩形 1"/>
          <p:cNvSpPr/>
          <p:nvPr/>
        </p:nvSpPr>
        <p:spPr>
          <a:xfrm>
            <a:off x="1257062" y="1371586"/>
            <a:ext cx="8988641" cy="1635125"/>
          </a:xfrm>
          <a:prstGeom prst="rect">
            <a:avLst/>
          </a:prstGeom>
        </p:spPr>
        <p:txBody>
          <a:bodyPr wrap="square" lIns="85587" tIns="42794" rIns="85587" bIns="42794">
            <a:spAutoFit/>
          </a:bodyPr>
          <a:lstStyle/>
          <a:p>
            <a:pPr marL="267335" indent="-267335" algn="just">
              <a:lnSpc>
                <a:spcPct val="150000"/>
              </a:lnSpc>
              <a:buFont typeface="宋体" panose="02010600030101010101" pitchFamily="2" charset="-122"/>
              <a:buChar char="•"/>
              <a:tabLst>
                <a:tab pos="356235" algn="l"/>
              </a:tabLst>
            </a:pPr>
            <a:r>
              <a:rPr lang="en-US" altLang="zh-CN" sz="3360" b="1" kern="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Final </a:t>
            </a:r>
            <a:r>
              <a:rPr lang="en-US" altLang="zh-CN" sz="3360" b="1" kern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exam: 60%</a:t>
            </a:r>
            <a:endParaRPr lang="zh-CN" altLang="zh-CN" sz="3360" b="1" kern="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7335" indent="-267335" algn="just">
              <a:lnSpc>
                <a:spcPct val="150000"/>
              </a:lnSpc>
              <a:buFont typeface="宋体" panose="02010600030101010101" pitchFamily="2" charset="-122"/>
              <a:buChar char="•"/>
              <a:tabLst>
                <a:tab pos="356235" algn="l"/>
              </a:tabLst>
            </a:pPr>
            <a:r>
              <a:rPr lang="en-US" altLang="zh-CN" sz="3360" b="1" kern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Usual performance 40%</a:t>
            </a:r>
            <a:endParaRPr lang="zh-CN" altLang="zh-CN" sz="3360" b="1" kern="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nk Free" panose="03080402000500000000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663362" y="257153"/>
            <a:ext cx="7080885" cy="712470"/>
          </a:xfrm>
          <a:prstGeom prst="rect">
            <a:avLst/>
          </a:prstGeom>
        </p:spPr>
        <p:txBody>
          <a:bodyPr wrap="none" lIns="85587" tIns="42794" rIns="85587" bIns="42794">
            <a:spAutoFit/>
          </a:bodyPr>
          <a:lstStyle/>
          <a:p>
            <a:pPr lvl="0" algn="just"/>
            <a:r>
              <a:rPr lang="en-US" altLang="zh-CN" sz="4080" b="1" kern="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Curriculum Evaluation System</a:t>
            </a:r>
            <a:endParaRPr lang="en-US" altLang="zh-CN" sz="4080" b="1" kern="1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内容占位符 2"/>
          <p:cNvSpPr>
            <a:spLocks noGrp="1"/>
          </p:cNvSpPr>
          <p:nvPr/>
        </p:nvSpPr>
        <p:spPr>
          <a:xfrm>
            <a:off x="1257062" y="3165865"/>
            <a:ext cx="9464040" cy="2748234"/>
          </a:xfrm>
          <a:prstGeom prst="rect">
            <a:avLst/>
          </a:prstGeom>
          <a:solidFill>
            <a:schemeClr val="bg1"/>
          </a:solidFill>
        </p:spPr>
        <p:txBody>
          <a:bodyPr vert="horz" lIns="109728" tIns="54864" rIns="109728" bIns="54864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buClr>
                <a:srgbClr val="000000"/>
              </a:buClr>
              <a:buNone/>
            </a:pPr>
            <a:r>
              <a:rPr lang="zh-CN" altLang="en-US" sz="2520" b="1" dirty="0">
                <a:solidFill>
                  <a:srgbClr val="FF3300"/>
                </a:solidFill>
                <a:latin typeface="+mn-ea"/>
              </a:rPr>
              <a:t>读写课</a:t>
            </a:r>
            <a:r>
              <a:rPr lang="zh-CN" altLang="en-US" sz="2520" b="1" dirty="0">
                <a:solidFill>
                  <a:srgbClr val="FF3300"/>
                </a:solidFill>
              </a:rPr>
              <a:t>平时成绩（</a:t>
            </a:r>
            <a:r>
              <a:rPr lang="en-US" altLang="zh-CN" sz="2520" b="1" dirty="0">
                <a:solidFill>
                  <a:srgbClr val="FF3300"/>
                </a:solidFill>
              </a:rPr>
              <a:t>40%</a:t>
            </a:r>
            <a:r>
              <a:rPr lang="zh-CN" altLang="en-US" sz="2520" b="1" dirty="0">
                <a:solidFill>
                  <a:srgbClr val="FF3300"/>
                </a:solidFill>
              </a:rPr>
              <a:t>）：</a:t>
            </a:r>
            <a:r>
              <a:rPr lang="zh-CN" altLang="en-US" sz="2520" b="1" dirty="0">
                <a:solidFill>
                  <a:srgbClr val="333399"/>
                </a:solidFill>
              </a:rPr>
              <a:t> </a:t>
            </a:r>
            <a:endParaRPr lang="en-US" altLang="zh-CN" sz="2520" b="1" dirty="0" smtClean="0">
              <a:solidFill>
                <a:srgbClr val="333399"/>
              </a:solidFill>
            </a:endParaRPr>
          </a:p>
          <a:p>
            <a:pPr>
              <a:lnSpc>
                <a:spcPct val="120000"/>
              </a:lnSpc>
              <a:spcBef>
                <a:spcPct val="0"/>
              </a:spcBef>
              <a:buClr>
                <a:srgbClr val="000000"/>
              </a:buClr>
              <a:buNone/>
            </a:pPr>
            <a:r>
              <a:rPr lang="zh-CN" altLang="en-US" sz="2520" b="1" dirty="0" smtClean="0">
                <a:solidFill>
                  <a:schemeClr val="accent5">
                    <a:lumMod val="75000"/>
                  </a:schemeClr>
                </a:solidFill>
              </a:rPr>
              <a:t>考勤</a:t>
            </a:r>
            <a:r>
              <a:rPr lang="zh-CN" altLang="en-US" sz="2520" b="1" dirty="0">
                <a:solidFill>
                  <a:schemeClr val="accent5">
                    <a:lumMod val="75000"/>
                  </a:schemeClr>
                </a:solidFill>
              </a:rPr>
              <a:t>（</a:t>
            </a:r>
            <a:r>
              <a:rPr lang="en-US" altLang="zh-CN" sz="2520" b="1" dirty="0">
                <a:solidFill>
                  <a:schemeClr val="accent5">
                    <a:lumMod val="75000"/>
                  </a:schemeClr>
                </a:solidFill>
              </a:rPr>
              <a:t>10%</a:t>
            </a:r>
            <a:r>
              <a:rPr lang="zh-CN" altLang="en-US" sz="2520" b="1" dirty="0" smtClean="0">
                <a:solidFill>
                  <a:schemeClr val="accent5">
                    <a:lumMod val="75000"/>
                  </a:schemeClr>
                </a:solidFill>
              </a:rPr>
              <a:t>）</a:t>
            </a:r>
            <a:endParaRPr lang="en-US" altLang="zh-CN" sz="2520" b="1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120000"/>
              </a:lnSpc>
              <a:spcBef>
                <a:spcPct val="0"/>
              </a:spcBef>
              <a:buClr>
                <a:srgbClr val="000000"/>
              </a:buClr>
              <a:buNone/>
            </a:pPr>
            <a:r>
              <a:rPr lang="zh-CN" altLang="en-US" sz="2520" b="1" dirty="0" smtClean="0">
                <a:solidFill>
                  <a:schemeClr val="accent5">
                    <a:lumMod val="75000"/>
                  </a:schemeClr>
                </a:solidFill>
              </a:rPr>
              <a:t>课堂表现（课堂互动</a:t>
            </a:r>
            <a:r>
              <a:rPr lang="en-US" altLang="zh-CN" sz="2520" b="1" dirty="0" smtClean="0">
                <a:solidFill>
                  <a:schemeClr val="accent5">
                    <a:lumMod val="75000"/>
                  </a:schemeClr>
                </a:solidFill>
              </a:rPr>
              <a:t>/</a:t>
            </a:r>
            <a:r>
              <a:rPr lang="zh-CN" altLang="en-US" sz="2520" b="1" dirty="0" smtClean="0">
                <a:solidFill>
                  <a:schemeClr val="accent5">
                    <a:lumMod val="75000"/>
                  </a:schemeClr>
                </a:solidFill>
              </a:rPr>
              <a:t>口头练习</a:t>
            </a:r>
            <a:r>
              <a:rPr lang="zh-CN" altLang="en-US" sz="2520" b="1" dirty="0">
                <a:solidFill>
                  <a:schemeClr val="accent5">
                    <a:lumMod val="75000"/>
                  </a:schemeClr>
                </a:solidFill>
              </a:rPr>
              <a:t>）（</a:t>
            </a:r>
            <a:r>
              <a:rPr lang="en-US" altLang="zh-CN" sz="2520" b="1" dirty="0">
                <a:solidFill>
                  <a:schemeClr val="accent5">
                    <a:lumMod val="75000"/>
                  </a:schemeClr>
                </a:solidFill>
              </a:rPr>
              <a:t>10%</a:t>
            </a:r>
            <a:r>
              <a:rPr lang="zh-CN" altLang="en-US" sz="2520" b="1" dirty="0" smtClean="0">
                <a:solidFill>
                  <a:schemeClr val="accent5">
                    <a:lumMod val="75000"/>
                  </a:schemeClr>
                </a:solidFill>
              </a:rPr>
              <a:t>）</a:t>
            </a:r>
            <a:endParaRPr lang="en-US" altLang="zh-CN" sz="2520" b="1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120000"/>
              </a:lnSpc>
              <a:spcBef>
                <a:spcPct val="0"/>
              </a:spcBef>
              <a:buClr>
                <a:srgbClr val="000000"/>
              </a:buClr>
              <a:buNone/>
            </a:pPr>
            <a:r>
              <a:rPr lang="zh-CN" altLang="en-US" sz="2520" b="1" dirty="0" smtClean="0">
                <a:solidFill>
                  <a:schemeClr val="accent5">
                    <a:lumMod val="75000"/>
                  </a:schemeClr>
                </a:solidFill>
              </a:rPr>
              <a:t>作业（写作</a:t>
            </a:r>
            <a:r>
              <a:rPr lang="en-US" altLang="zh-CN" sz="2520" b="1" dirty="0" smtClean="0">
                <a:solidFill>
                  <a:schemeClr val="accent5">
                    <a:lumMod val="75000"/>
                  </a:schemeClr>
                </a:solidFill>
              </a:rPr>
              <a:t>/U</a:t>
            </a:r>
            <a:r>
              <a:rPr lang="zh-CN" altLang="en-US" sz="2520" b="1" dirty="0" smtClean="0">
                <a:solidFill>
                  <a:schemeClr val="accent5">
                    <a:lumMod val="75000"/>
                  </a:schemeClr>
                </a:solidFill>
              </a:rPr>
              <a:t>校园必修作业（口头作业等）</a:t>
            </a:r>
            <a:r>
              <a:rPr lang="zh-CN" altLang="zh-CN" sz="2800" b="1" dirty="0">
                <a:solidFill>
                  <a:schemeClr val="accent5">
                    <a:lumMod val="75000"/>
                  </a:schemeClr>
                </a:solidFill>
              </a:rPr>
              <a:t>（</a:t>
            </a:r>
            <a:r>
              <a:rPr lang="en-US" altLang="zh-CN" sz="2800" b="1" dirty="0">
                <a:solidFill>
                  <a:schemeClr val="accent5">
                    <a:lumMod val="75000"/>
                  </a:schemeClr>
                </a:solidFill>
              </a:rPr>
              <a:t>10%</a:t>
            </a:r>
            <a:r>
              <a:rPr lang="zh-CN" altLang="zh-CN" sz="2800" b="1" dirty="0">
                <a:solidFill>
                  <a:schemeClr val="accent5">
                    <a:lumMod val="75000"/>
                  </a:schemeClr>
                </a:solidFill>
              </a:rPr>
              <a:t>）</a:t>
            </a:r>
            <a:endParaRPr lang="zh-CN" altLang="zh-CN" sz="2800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120000"/>
              </a:lnSpc>
              <a:spcBef>
                <a:spcPct val="0"/>
              </a:spcBef>
              <a:buClr>
                <a:srgbClr val="000000"/>
              </a:buClr>
              <a:buNone/>
            </a:pPr>
            <a:r>
              <a:rPr lang="zh-CN" altLang="en-US" sz="2520" b="1" dirty="0" smtClean="0">
                <a:solidFill>
                  <a:schemeClr val="accent5">
                    <a:lumMod val="75000"/>
                  </a:schemeClr>
                </a:solidFill>
              </a:rPr>
              <a:t>测试</a:t>
            </a:r>
            <a:r>
              <a:rPr lang="en-US" altLang="zh-CN" sz="2520" b="1" dirty="0" smtClean="0">
                <a:solidFill>
                  <a:schemeClr val="accent5">
                    <a:lumMod val="75000"/>
                  </a:schemeClr>
                </a:solidFill>
              </a:rPr>
              <a:t>(</a:t>
            </a:r>
            <a:r>
              <a:rPr lang="zh-CN" altLang="en-US" sz="2520" b="1" dirty="0" smtClean="0">
                <a:solidFill>
                  <a:schemeClr val="accent5">
                    <a:lumMod val="75000"/>
                  </a:schemeClr>
                </a:solidFill>
              </a:rPr>
              <a:t>学习通单元测试</a:t>
            </a:r>
            <a:r>
              <a:rPr lang="en-US" altLang="zh-CN" sz="2520" b="1" dirty="0" smtClean="0">
                <a:solidFill>
                  <a:schemeClr val="accent5">
                    <a:lumMod val="75000"/>
                  </a:schemeClr>
                </a:solidFill>
              </a:rPr>
              <a:t>)</a:t>
            </a:r>
            <a:r>
              <a:rPr lang="zh-CN" altLang="en-US" sz="2520" b="1" dirty="0" smtClean="0">
                <a:solidFill>
                  <a:schemeClr val="accent5">
                    <a:lumMod val="75000"/>
                  </a:schemeClr>
                </a:solidFill>
              </a:rPr>
              <a:t>（</a:t>
            </a:r>
            <a:r>
              <a:rPr lang="en-US" altLang="zh-CN" sz="2520" b="1" dirty="0" smtClean="0">
                <a:solidFill>
                  <a:schemeClr val="accent5">
                    <a:lumMod val="75000"/>
                  </a:schemeClr>
                </a:solidFill>
              </a:rPr>
              <a:t>10%</a:t>
            </a:r>
            <a:r>
              <a:rPr lang="zh-CN" altLang="en-US" sz="2520" b="1" dirty="0" smtClean="0">
                <a:solidFill>
                  <a:schemeClr val="accent5">
                    <a:lumMod val="75000"/>
                  </a:schemeClr>
                </a:solidFill>
              </a:rPr>
              <a:t>）</a:t>
            </a:r>
            <a:endParaRPr lang="en-US" altLang="zh-CN" sz="252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120000"/>
              </a:lnSpc>
              <a:spcBef>
                <a:spcPct val="0"/>
              </a:spcBef>
              <a:buClr>
                <a:srgbClr val="000000"/>
              </a:buClr>
              <a:buNone/>
            </a:pPr>
            <a:endParaRPr lang="en-US" altLang="zh-CN" sz="2520" b="1" dirty="0" smtClean="0">
              <a:solidFill>
                <a:srgbClr val="333399"/>
              </a:solidFill>
            </a:endParaRPr>
          </a:p>
          <a:p>
            <a:endParaRPr lang="zh-CN" altLang="en-US" sz="2520" dirty="0"/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609600" y="0"/>
            <a:ext cx="10934700" cy="53403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880" b="1" kern="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Final exam</a:t>
            </a:r>
            <a:r>
              <a:rPr lang="zh-CN" altLang="en-US" sz="2880" b="1" kern="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zh-CN" altLang="en-US" sz="216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读写</a:t>
            </a:r>
            <a:r>
              <a:rPr lang="en-US" sz="216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16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期末试题题型及出题范围</a:t>
            </a:r>
            <a:endParaRPr lang="zh-CN" altLang="en-US" sz="216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7" name="内容占位符 14338"/>
          <p:cNvSpPr>
            <a:spLocks noGrp="1"/>
          </p:cNvSpPr>
          <p:nvPr>
            <p:ph idx="1"/>
          </p:nvPr>
        </p:nvSpPr>
        <p:spPr>
          <a:xfrm>
            <a:off x="609600" y="599694"/>
            <a:ext cx="10972800" cy="6135624"/>
          </a:xfrm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t">
            <a:normAutofit fontScale="90000" lnSpcReduction="10000"/>
          </a:bodyPr>
          <a:lstStyle/>
          <a:p>
            <a:pPr marL="0" marR="0" indent="0" algn="l" defTabSz="914400" rtl="0" eaLnBrk="1" fontAlgn="base" latinLnBrk="0" hangingPunct="1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880" b="1" i="0" u="none" strike="noStrike" kern="1200" cap="none" spc="0" normalizeH="0" baseline="0" noProof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kumimoji="0" lang="zh-CN" altLang="en-US" sz="2880" b="1" i="0" u="none" strike="noStrike" kern="1200" cap="none" spc="0" normalizeH="0" baseline="0" noProof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    </a:t>
            </a:r>
            <a:r>
              <a:rPr kumimoji="0" lang="en-US" altLang="zh-CN" sz="2880" b="1" i="0" u="none" strike="noStrike" kern="1200" cap="none" spc="0" normalizeH="0" baseline="0" noProof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 </a:t>
            </a:r>
            <a:r>
              <a:rPr kumimoji="0" lang="zh-CN" altLang="en-US" sz="2400" b="1" i="0" u="none" strike="noStrike" kern="1200" cap="none" spc="0" normalizeH="0" baseline="0" noProof="1" smtClean="0">
                <a:solidFill>
                  <a:schemeClr val="tx1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kumimoji="0" lang="zh-CN" altLang="en-US" sz="2400" b="1" i="0" u="none" strike="noStrike" kern="1200" cap="none" spc="0" normalizeH="0" baseline="0" noProof="1">
                <a:solidFill>
                  <a:schemeClr val="tx1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大学英语</a:t>
            </a:r>
            <a:r>
              <a:rPr kumimoji="0" lang="zh-CN" altLang="en-US" sz="2400" b="1" i="0" u="none" strike="noStrike" kern="1200" cap="none" spc="0" normalizeH="0" baseline="0" noProof="1" smtClean="0">
                <a:solidFill>
                  <a:schemeClr val="tx1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读写</a:t>
            </a:r>
            <a:r>
              <a:rPr lang="en-US" altLang="zh-CN" sz="2400" b="1" noProof="1" smtClean="0">
                <a:solidFill>
                  <a:schemeClr val="tx1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I</a:t>
            </a:r>
            <a:r>
              <a:rPr kumimoji="0" lang="zh-CN" altLang="en-US" sz="2400" b="1" i="0" u="none" strike="noStrike" kern="1200" cap="none" spc="0" normalizeH="0" baseline="0" noProof="1" smtClean="0">
                <a:solidFill>
                  <a:schemeClr val="tx1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）</a:t>
            </a:r>
            <a:r>
              <a:rPr kumimoji="0" lang="zh-CN" altLang="en-US" sz="2400" b="1" i="0" u="none" strike="noStrike" kern="1200" cap="none" spc="0" normalizeH="0" baseline="0" noProof="1">
                <a:solidFill>
                  <a:schemeClr val="tx1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100分 考试时间1</a:t>
            </a:r>
            <a:r>
              <a:rPr kumimoji="0" lang="en-US" altLang="zh-CN" sz="2400" b="1" i="0" u="none" strike="noStrike" kern="1200" cap="none" spc="0" normalizeH="0" baseline="0" noProof="1">
                <a:solidFill>
                  <a:schemeClr val="tx1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kumimoji="0" lang="zh-CN" altLang="en-US" sz="2400" b="1" i="0" u="none" strike="noStrike" kern="1200" cap="none" spc="0" normalizeH="0" baseline="0" noProof="1">
                <a:solidFill>
                  <a:schemeClr val="tx1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0 分钟       </a:t>
            </a:r>
            <a:endParaRPr kumimoji="0" lang="zh-CN" altLang="en-US" sz="2400" b="1" i="0" u="none" strike="noStrike" kern="1200" cap="none" spc="0" normalizeH="0" baseline="0" noProof="1">
              <a:solidFill>
                <a:schemeClr val="tx1"/>
              </a:solidFill>
              <a:latin typeface="Times New Roman" panose="02020603050405020304" pitchFamily="18" charset="0"/>
              <a:ea typeface="仿宋" panose="02010609060101010101" charset="-122"/>
              <a:cs typeface="Times New Roman" panose="02020603050405020304" pitchFamily="18" charset="0"/>
            </a:endParaRPr>
          </a:p>
          <a:p>
            <a:pPr marL="0" marR="0" indent="0" algn="l" defTabSz="914400" rtl="0" eaLnBrk="1" fontAlgn="base" latinLnBrk="0" hangingPunct="1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400" b="1" i="0" u="none" strike="noStrike" kern="1200" cap="none" spc="0" normalizeH="0" baseline="0" noProof="1" smtClean="0">
                <a:solidFill>
                  <a:srgbClr val="C0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Part </a:t>
            </a:r>
            <a:r>
              <a:rPr kumimoji="0" lang="zh-CN" altLang="en-US" sz="2400" b="1" i="0" u="none" strike="noStrike" kern="1200" cap="none" spc="0" normalizeH="0" baseline="0" noProof="1">
                <a:solidFill>
                  <a:srgbClr val="C0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I </a:t>
            </a:r>
            <a:r>
              <a:rPr lang="zh-CN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 Vocabulary and Structure</a:t>
            </a:r>
            <a:r>
              <a:rPr lang="zh-CN" alt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25</a:t>
            </a:r>
            <a:r>
              <a:rPr lang="zh-CN" alt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分，</a:t>
            </a:r>
            <a:r>
              <a:rPr lang="en-US" altLang="zh-CN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25x1’)</a:t>
            </a:r>
            <a:endParaRPr kumimoji="0" lang="zh-CN" altLang="en-US" sz="2400" b="1" i="0" u="none" strike="noStrike" kern="1200" cap="none" spc="0" normalizeH="0" baseline="0" noProof="1">
              <a:solidFill>
                <a:schemeClr val="tx1"/>
              </a:solidFill>
              <a:latin typeface="Times New Roman" panose="02020603050405020304" pitchFamily="18" charset="0"/>
              <a:ea typeface="仿宋" panose="02010609060101010101" charset="-122"/>
              <a:cs typeface="Times New Roman" panose="02020603050405020304" pitchFamily="18" charset="0"/>
            </a:endParaRPr>
          </a:p>
          <a:p>
            <a:pPr marL="342900" indent="-342900" defTabSz="91440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zh-CN" altLang="en-US" dirty="0" smtClean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范围：Unit 1-Unit </a:t>
            </a:r>
            <a:r>
              <a:rPr lang="en-US" altLang="zh-CN" dirty="0" smtClean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6</a:t>
            </a:r>
            <a:r>
              <a:rPr lang="zh-CN" altLang="en-US" dirty="0" smtClean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lang="zh-CN" altLang="en-US" b="1" dirty="0" smtClean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以</a:t>
            </a:r>
            <a:r>
              <a:rPr lang="zh-CN" altLang="en-US" b="1" dirty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A 篇课文及课后练习为主（80%）；少量</a:t>
            </a:r>
            <a:r>
              <a:rPr lang="zh-CN" altLang="en-US" b="1" dirty="0" smtClean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B（</a:t>
            </a:r>
            <a:r>
              <a:rPr lang="zh-CN" altLang="en-US" b="1" dirty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20%）</a:t>
            </a:r>
            <a:r>
              <a:rPr kumimoji="0" lang="zh-CN" altLang="en-US" sz="2400" b="1" i="0" u="none" strike="noStrike" kern="1200" cap="none" spc="0" normalizeH="0" baseline="0" noProof="1">
                <a:solidFill>
                  <a:schemeClr val="tx1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 </a:t>
            </a:r>
            <a:endParaRPr kumimoji="0" lang="zh-CN" altLang="en-US" sz="2400" b="1" i="0" u="none" strike="noStrike" kern="1200" cap="none" spc="0" normalizeH="0" baseline="0" noProof="1">
              <a:solidFill>
                <a:schemeClr val="tx1"/>
              </a:solidFill>
              <a:latin typeface="Times New Roman" panose="02020603050405020304" pitchFamily="18" charset="0"/>
              <a:ea typeface="仿宋" panose="02010609060101010101" charset="-122"/>
              <a:cs typeface="Times New Roman" panose="02020603050405020304" pitchFamily="18" charset="0"/>
              <a:sym typeface="+mn-ea"/>
            </a:endParaRPr>
          </a:p>
          <a:p>
            <a:pPr marL="0" indent="0" defTabSz="91440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kumimoji="0" lang="zh-CN" altLang="en-US" sz="2400" b="1" i="0" u="none" strike="noStrike" kern="1200" cap="none" spc="0" normalizeH="0" baseline="0" noProof="1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Part II  Reading  Comprehension: （</a:t>
            </a:r>
            <a:r>
              <a:rPr kumimoji="0" lang="en-US" altLang="zh-CN" sz="2400" b="1" i="0" u="none" strike="noStrike" kern="1200" cap="none" spc="0" normalizeH="0" baseline="0" noProof="1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4</a:t>
            </a:r>
            <a:r>
              <a:rPr kumimoji="0" lang="zh-CN" altLang="en-US" sz="2400" b="1" i="0" u="none" strike="noStrike" kern="1200" cap="none" spc="0" normalizeH="0" baseline="0" noProof="1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0</a:t>
            </a:r>
            <a:r>
              <a:rPr kumimoji="0" lang="zh-CN" altLang="en-US" sz="2400" b="1" i="0" u="none" strike="noStrike" kern="1200" cap="none" spc="0" normalizeH="0" baseline="0" noProof="1" smtClean="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分</a:t>
            </a:r>
            <a:r>
              <a:rPr lang="en-US" altLang="zh-CN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)</a:t>
            </a:r>
            <a:r>
              <a:rPr lang="zh-CN" altLang="en-US" sz="2400" b="1" dirty="0" smtClean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 </a:t>
            </a:r>
            <a:endParaRPr kumimoji="0" lang="zh-CN" altLang="en-US" sz="2400" b="1" i="0" u="none" strike="noStrike" kern="1200" cap="none" spc="0" normalizeH="0" baseline="0" noProof="1">
              <a:solidFill>
                <a:schemeClr val="tx1"/>
              </a:solidFill>
              <a:latin typeface="Times New Roman" panose="02020603050405020304" pitchFamily="18" charset="0"/>
              <a:ea typeface="仿宋" panose="02010609060101010101" charset="-122"/>
              <a:cs typeface="Times New Roman" panose="02020603050405020304" pitchFamily="18" charset="0"/>
              <a:sym typeface="+mn-ea"/>
            </a:endParaRPr>
          </a:p>
          <a:p>
            <a:pPr marL="0" indent="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kumimoji="0" lang="zh-CN" altLang="en-US" b="1" i="0" u="none" strike="noStrike" kern="1200" cap="none" spc="0" normalizeH="0" baseline="0" noProof="1" smtClean="0">
                <a:solidFill>
                  <a:srgbClr val="00206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第1</a:t>
            </a:r>
            <a:r>
              <a:rPr kumimoji="0" lang="zh-CN" altLang="en-US" b="1" i="0" u="none" strike="noStrike" kern="1200" cap="none" spc="0" normalizeH="0" baseline="0" noProof="1">
                <a:solidFill>
                  <a:srgbClr val="00206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-</a:t>
            </a:r>
            <a:r>
              <a:rPr kumimoji="0" lang="en-US" altLang="zh-CN" b="1" i="0" u="none" strike="noStrike" kern="1200" cap="none" spc="0" normalizeH="0" baseline="0" noProof="1">
                <a:solidFill>
                  <a:srgbClr val="00206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kumimoji="0" lang="zh-CN" altLang="en-US" b="1" i="0" u="none" strike="noStrike" kern="1200" cap="none" spc="0" normalizeH="0" baseline="0" noProof="1">
                <a:solidFill>
                  <a:srgbClr val="00206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篇</a:t>
            </a:r>
            <a:r>
              <a:rPr kumimoji="0" lang="zh-CN" altLang="en-US" b="1" i="0" u="none" strike="noStrike" kern="1200" cap="none" spc="0" normalizeH="0" baseline="0" noProof="1">
                <a:solidFill>
                  <a:schemeClr val="tx1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共10题每题2</a:t>
            </a:r>
            <a:r>
              <a:rPr kumimoji="0" lang="zh-CN" altLang="en-US" b="1" i="0" u="none" strike="noStrike" kern="1200" cap="none" spc="0" normalizeH="0" baseline="0" noProof="1" smtClean="0">
                <a:solidFill>
                  <a:schemeClr val="tx1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分</a:t>
            </a:r>
            <a:r>
              <a:rPr lang="en-US" altLang="zh-CN" sz="2400" b="1" dirty="0" smtClean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zh-CN" altLang="en-US" b="1" dirty="0" smtClean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四项选择形式</a:t>
            </a:r>
            <a:r>
              <a:rPr lang="en-US" altLang="zh-CN" b="1" dirty="0" smtClean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, </a:t>
            </a:r>
            <a:r>
              <a:rPr lang="zh-CN" altLang="en-US" b="1" dirty="0" smtClean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综合训练</a:t>
            </a:r>
            <a:r>
              <a:rPr lang="en-US" altLang="zh-CN" b="1" dirty="0" smtClean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b="1" dirty="0" smtClean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中</a:t>
            </a:r>
            <a:r>
              <a:rPr lang="zh-CN" altLang="en-US" dirty="0" smtClean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Unit </a:t>
            </a:r>
            <a:r>
              <a:rPr lang="zh-CN" altLang="en-US" dirty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dirty="0" smtClean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~</a:t>
            </a:r>
            <a:r>
              <a:rPr lang="en-US" altLang="zh-CN" dirty="0" smtClean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6, </a:t>
            </a:r>
            <a:r>
              <a:rPr lang="zh-CN" altLang="en-US" dirty="0" smtClean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Part </a:t>
            </a:r>
            <a:r>
              <a:rPr lang="zh-CN" altLang="en-US" dirty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I</a:t>
            </a:r>
            <a:r>
              <a:rPr lang="en-US" altLang="zh-CN" dirty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dirty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 Reading Comprehension </a:t>
            </a:r>
            <a:r>
              <a:rPr lang="zh-CN" altLang="en-US" b="1" dirty="0" smtClean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出</a:t>
            </a:r>
            <a:r>
              <a:rPr lang="zh-CN" altLang="en-US" b="1" dirty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1篇，快速</a:t>
            </a:r>
            <a:r>
              <a:rPr lang="zh-CN" altLang="en-US" b="1" dirty="0" smtClean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阅读</a:t>
            </a:r>
            <a:r>
              <a:rPr lang="en-US" altLang="zh-CN" b="1" dirty="0" smtClean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b="1" dirty="0" smtClean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中Unit </a:t>
            </a:r>
            <a:r>
              <a:rPr lang="zh-CN" altLang="en-US" b="1" dirty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b="1" dirty="0" smtClean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-</a:t>
            </a:r>
            <a:r>
              <a:rPr lang="en-US" altLang="zh-CN" b="1" dirty="0" smtClean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6</a:t>
            </a:r>
            <a:r>
              <a:rPr lang="zh-CN" altLang="en-US" b="1" dirty="0" smtClean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b="1" dirty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出1</a:t>
            </a:r>
            <a:r>
              <a:rPr lang="zh-CN" altLang="en-US" b="1" dirty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篇，课外出一篇</a:t>
            </a:r>
            <a:r>
              <a:rPr lang="en-US" altLang="zh-CN" sz="2400" b="1" dirty="0" smtClean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)</a:t>
            </a:r>
            <a:endParaRPr lang="en-US" altLang="zh-CN" sz="2400" b="1" dirty="0" smtClean="0">
              <a:latin typeface="Times New Roman" panose="02020603050405020304" pitchFamily="18" charset="0"/>
              <a:ea typeface="仿宋" panose="02010609060101010101" charset="-122"/>
              <a:cs typeface="Times New Roman" panose="02020603050405020304" pitchFamily="18" charset="0"/>
              <a:sym typeface="+mn-ea"/>
            </a:endParaRPr>
          </a:p>
          <a:p>
            <a:pPr marL="0" indent="0" defTabSz="91440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kumimoji="0" lang="zh-CN" altLang="en-US" b="1" i="0" u="none" strike="noStrike" kern="1200" cap="none" spc="0" normalizeH="0" baseline="0" noProof="1" smtClean="0">
                <a:solidFill>
                  <a:srgbClr val="00206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kumimoji="0" lang="en-US" altLang="zh-CN" b="1" i="0" u="none" strike="noStrike" kern="1200" cap="none" spc="0" normalizeH="0" baseline="0" noProof="1" smtClean="0">
                <a:solidFill>
                  <a:srgbClr val="00206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4</a:t>
            </a:r>
            <a:r>
              <a:rPr kumimoji="0" lang="zh-CN" altLang="en-US" b="1" i="0" u="none" strike="noStrike" kern="1200" cap="none" spc="0" normalizeH="0" baseline="0" noProof="1">
                <a:solidFill>
                  <a:srgbClr val="00206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篇</a:t>
            </a:r>
            <a:r>
              <a:rPr kumimoji="0" lang="zh-CN" altLang="en-US" b="1" i="0" u="none" strike="noStrike" kern="1200" cap="none" spc="0" normalizeH="0" baseline="0" noProof="1">
                <a:solidFill>
                  <a:schemeClr val="tx1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10题每题1分，</a:t>
            </a:r>
            <a:r>
              <a:rPr kumimoji="0" lang="zh-CN" altLang="en-US" b="1" i="0" u="sng" strike="noStrike" kern="1200" cap="none" spc="0" normalizeH="0" baseline="0" noProof="1">
                <a:solidFill>
                  <a:schemeClr val="tx1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信息匹配题</a:t>
            </a:r>
            <a:r>
              <a:rPr kumimoji="0" lang="zh-CN" altLang="en-US" b="1" i="0" u="none" strike="noStrike" kern="1200" cap="none" spc="0" normalizeH="0" baseline="0" noProof="1">
                <a:solidFill>
                  <a:schemeClr val="tx1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，根据</a:t>
            </a:r>
            <a:r>
              <a:rPr kumimoji="0" lang="en-US" altLang="zh-CN" b="1" i="0" u="none" strike="noStrike" kern="1200" cap="none" spc="0" normalizeH="0" baseline="0" noProof="1">
                <a:solidFill>
                  <a:schemeClr val="tx1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4/6</a:t>
            </a:r>
            <a:r>
              <a:rPr kumimoji="0" lang="zh-CN" altLang="en-US" b="1" i="0" u="none" strike="noStrike" kern="1200" cap="none" spc="0" normalizeH="0" baseline="0" noProof="1">
                <a:solidFill>
                  <a:schemeClr val="tx1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级题型出</a:t>
            </a:r>
            <a:r>
              <a:rPr kumimoji="0" lang="zh-CN" altLang="en-US" b="1" i="0" u="none" strike="noStrike" kern="1200" cap="none" spc="0" normalizeH="0" baseline="0" noProof="1" smtClean="0">
                <a:solidFill>
                  <a:schemeClr val="tx1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。</a:t>
            </a:r>
            <a:endParaRPr kumimoji="0" lang="zh-CN" altLang="en-US" b="1" i="0" u="none" strike="noStrike" kern="1200" cap="none" spc="0" normalizeH="0" baseline="0" noProof="1">
              <a:solidFill>
                <a:srgbClr val="FF0000"/>
              </a:solidFill>
              <a:latin typeface="Times New Roman" panose="02020603050405020304" pitchFamily="18" charset="0"/>
              <a:ea typeface="仿宋" panose="02010609060101010101" charset="-122"/>
              <a:cs typeface="Times New Roman" panose="02020603050405020304" pitchFamily="18" charset="0"/>
              <a:sym typeface="+mn-ea"/>
            </a:endParaRPr>
          </a:p>
          <a:p>
            <a:pPr marL="0" marR="0" indent="0" algn="l" defTabSz="914400" rtl="0" eaLnBrk="1" fontAlgn="base" latinLnBrk="0" hangingPunct="1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400" b="1" i="0" u="none" strike="noStrike" kern="1200" cap="none" spc="0" normalizeH="0" baseline="0" noProof="1">
                <a:solidFill>
                  <a:srgbClr val="C0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Part I</a:t>
            </a:r>
            <a:r>
              <a:rPr kumimoji="0" lang="en-US" altLang="zh-CN" sz="2400" b="1" i="0" u="none" strike="noStrike" kern="1200" cap="none" spc="0" normalizeH="0" baseline="0" noProof="1">
                <a:solidFill>
                  <a:srgbClr val="C0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II</a:t>
            </a:r>
            <a:r>
              <a:rPr kumimoji="0" lang="zh-CN" altLang="en-US" sz="2400" b="1" i="0" u="none" strike="noStrike" kern="1200" cap="none" spc="0" normalizeH="0" baseline="0" noProof="1">
                <a:solidFill>
                  <a:srgbClr val="C0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   </a:t>
            </a:r>
            <a:r>
              <a:rPr kumimoji="0" lang="en-US" altLang="zh-CN" sz="2400" b="1" i="0" u="none" strike="noStrike" kern="1200" cap="none" spc="0" normalizeH="0" baseline="0" noProof="1" smtClean="0">
                <a:solidFill>
                  <a:srgbClr val="C0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Banked </a:t>
            </a:r>
            <a:r>
              <a:rPr kumimoji="0" lang="zh-CN" altLang="en-US" sz="2400" b="1" i="0" u="none" strike="noStrike" kern="1200" cap="none" spc="0" normalizeH="0" baseline="0" noProof="1" smtClean="0">
                <a:solidFill>
                  <a:srgbClr val="C0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Cloze </a:t>
            </a:r>
            <a:r>
              <a:rPr kumimoji="0" lang="en-US" altLang="zh-CN" sz="2400" b="1" i="0" u="none" strike="noStrike" kern="1200" cap="none" spc="0" normalizeH="0" baseline="0" noProof="1">
                <a:solidFill>
                  <a:srgbClr val="C0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(1</a:t>
            </a:r>
            <a:r>
              <a:rPr kumimoji="0" lang="zh-CN" altLang="en-US" sz="2400" b="1" i="0" u="none" strike="noStrike" kern="1200" cap="none" spc="0" normalizeH="0" baseline="0" noProof="1">
                <a:solidFill>
                  <a:srgbClr val="C0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0</a:t>
            </a:r>
            <a:r>
              <a:rPr kumimoji="0" lang="zh-CN" altLang="en-US" sz="2400" b="1" i="0" u="none" strike="noStrike" kern="1200" cap="none" spc="0" normalizeH="0" baseline="0" noProof="1" smtClean="0">
                <a:solidFill>
                  <a:srgbClr val="C0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分</a:t>
            </a:r>
            <a:r>
              <a:rPr kumimoji="0" lang="en-US" altLang="zh-CN" sz="2400" b="1" i="0" u="none" strike="noStrike" kern="1200" cap="none" spc="0" normalizeH="0" baseline="0" noProof="1" smtClean="0">
                <a:solidFill>
                  <a:srgbClr val="C0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,10x1’)</a:t>
            </a:r>
            <a:r>
              <a:rPr kumimoji="0" lang="zh-CN" altLang="en-US" sz="2400" b="1" i="0" u="none" strike="noStrike" kern="1200" cap="none" spc="0" normalizeH="0" baseline="0" noProof="1" smtClean="0">
                <a:solidFill>
                  <a:schemeClr val="tx1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 </a:t>
            </a:r>
            <a:endParaRPr kumimoji="0" lang="zh-CN" altLang="en-US" sz="2400" b="1" i="0" u="none" strike="noStrike" kern="1200" cap="none" spc="0" normalizeH="0" baseline="0" noProof="1">
              <a:solidFill>
                <a:schemeClr val="tx1"/>
              </a:solidFill>
              <a:latin typeface="Times New Roman" panose="02020603050405020304" pitchFamily="18" charset="0"/>
              <a:ea typeface="仿宋" panose="02010609060101010101" charset="-122"/>
              <a:cs typeface="Times New Roman" panose="02020603050405020304" pitchFamily="18" charset="0"/>
            </a:endParaRPr>
          </a:p>
          <a:p>
            <a:pPr marL="342900" indent="-342900" defTabSz="91440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kumimoji="0" lang="zh-CN" altLang="en-US" b="1" i="0" u="none" strike="noStrike" kern="1200" cap="none" spc="0" normalizeH="0" baseline="0" noProof="1">
                <a:solidFill>
                  <a:schemeClr val="tx1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形式：一段文章给出15个词，选择10个填空，一题一</a:t>
            </a:r>
            <a:r>
              <a:rPr lang="zh-CN" altLang="en-US" b="1" noProof="1">
                <a:solidFill>
                  <a:schemeClr val="tx1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分</a:t>
            </a:r>
            <a:r>
              <a:rPr lang="zh-CN" altLang="en-US" b="1" noProof="1" smtClean="0">
                <a:solidFill>
                  <a:srgbClr val="FF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zh-CN" altLang="en-US" b="1" noProof="1">
                <a:solidFill>
                  <a:schemeClr val="tx1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范围：读写课本</a:t>
            </a:r>
            <a:r>
              <a:rPr lang="en-US" altLang="zh-CN" b="1" noProof="1">
                <a:solidFill>
                  <a:schemeClr val="tx1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Unit 1- 6</a:t>
            </a:r>
            <a:r>
              <a:rPr lang="zh-CN" altLang="en-US" b="1" noProof="1">
                <a:solidFill>
                  <a:schemeClr val="tx1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中</a:t>
            </a:r>
            <a:r>
              <a:rPr lang="en-US" altLang="zh-CN" b="1" noProof="1">
                <a:solidFill>
                  <a:schemeClr val="tx1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A</a:t>
            </a:r>
            <a:r>
              <a:rPr lang="zh-CN" altLang="en-US" b="1" noProof="1">
                <a:solidFill>
                  <a:schemeClr val="tx1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篇</a:t>
            </a:r>
            <a:r>
              <a:rPr lang="zh-CN" altLang="en-US" b="1" noProof="1">
                <a:solidFill>
                  <a:schemeClr val="tx1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课文</a:t>
            </a:r>
            <a:r>
              <a:rPr lang="zh-CN" altLang="en-US" b="1" noProof="1" smtClean="0">
                <a:solidFill>
                  <a:schemeClr val="tx1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节选</a:t>
            </a:r>
            <a:endParaRPr lang="en-US" altLang="zh-CN" b="1" noProof="1" smtClean="0">
              <a:solidFill>
                <a:schemeClr val="tx1"/>
              </a:solidFill>
              <a:latin typeface="Times New Roman" panose="02020603050405020304" pitchFamily="18" charset="0"/>
              <a:ea typeface="仿宋" panose="02010609060101010101" charset="-122"/>
              <a:cs typeface="Times New Roman" panose="02020603050405020304" pitchFamily="18" charset="0"/>
              <a:sym typeface="+mn-ea"/>
            </a:endParaRPr>
          </a:p>
          <a:p>
            <a:pPr marL="0" indent="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kumimoji="0" lang="zh-CN" altLang="en-US" sz="2400" b="1" i="0" u="none" strike="noStrike" kern="1200" cap="none" spc="0" normalizeH="0" baseline="0" noProof="1" smtClean="0">
                <a:solidFill>
                  <a:srgbClr val="C0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Part IV Translation共</a:t>
            </a:r>
            <a:r>
              <a:rPr kumimoji="0" lang="en-US" altLang="zh-CN" sz="2400" b="1" i="0" u="none" strike="noStrike" kern="1200" cap="none" spc="0" normalizeH="0" baseline="0" noProof="1" smtClean="0">
                <a:solidFill>
                  <a:srgbClr val="C0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(10</a:t>
            </a:r>
            <a:r>
              <a:rPr kumimoji="0" lang="zh-CN" altLang="en-US" sz="2400" b="1" i="0" u="none" strike="noStrike" kern="1200" cap="none" spc="0" normalizeH="0" baseline="0" noProof="1" smtClean="0">
                <a:solidFill>
                  <a:srgbClr val="C0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分</a:t>
            </a:r>
            <a:r>
              <a:rPr kumimoji="0" lang="en-US" altLang="zh-CN" sz="2400" b="1" i="0" u="none" strike="noStrike" kern="1200" cap="none" spc="0" normalizeH="0" baseline="0" noProof="1" smtClean="0">
                <a:solidFill>
                  <a:srgbClr val="C0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)</a:t>
            </a:r>
            <a:endParaRPr kumimoji="0" lang="zh-CN" altLang="en-US" sz="2400" b="1" i="0" u="none" strike="noStrike" kern="1200" cap="none" spc="0" normalizeH="0" baseline="0" noProof="1" smtClean="0">
              <a:solidFill>
                <a:schemeClr val="tx1"/>
              </a:solidFill>
              <a:latin typeface="Times New Roman" panose="02020603050405020304" pitchFamily="18" charset="0"/>
              <a:ea typeface="仿宋" panose="02010609060101010101" charset="-122"/>
              <a:cs typeface="Times New Roman" panose="02020603050405020304" pitchFamily="18" charset="0"/>
              <a:sym typeface="+mn-ea"/>
            </a:endParaRPr>
          </a:p>
          <a:p>
            <a:pPr marL="0" indent="0" defTabSz="91440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zh-CN" altLang="en-US" b="1" noProof="1" smtClean="0">
                <a:solidFill>
                  <a:schemeClr val="tx1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段落</a:t>
            </a:r>
            <a:r>
              <a:rPr lang="zh-CN" altLang="en-US" b="1" noProof="1" smtClean="0">
                <a:solidFill>
                  <a:schemeClr val="tx1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翻译汉译英</a:t>
            </a:r>
            <a:r>
              <a:rPr lang="zh-CN" altLang="en-US" b="1" noProof="1" smtClean="0">
                <a:solidFill>
                  <a:srgbClr val="00206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，与四级题型一致，范围</a:t>
            </a:r>
            <a:r>
              <a:rPr lang="zh-CN" altLang="en-US" dirty="0" smtClean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Unit 1~</a:t>
            </a:r>
            <a:r>
              <a:rPr lang="en-US" altLang="zh-CN" dirty="0" smtClean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6A</a:t>
            </a:r>
            <a:r>
              <a:rPr kumimoji="0" lang="zh-CN" altLang="en-US" b="1" i="0" u="none" strike="noStrike" kern="1200" cap="none" spc="0" normalizeH="0" baseline="0" noProof="1" smtClean="0">
                <a:solidFill>
                  <a:schemeClr val="tx1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篇课文课后</a:t>
            </a:r>
            <a:r>
              <a:rPr lang="zh-CN" altLang="en-US" b="1" noProof="1" smtClean="0">
                <a:solidFill>
                  <a:schemeClr val="tx1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翻译</a:t>
            </a:r>
            <a:r>
              <a:rPr kumimoji="0" lang="zh-CN" altLang="en-US" b="1" i="0" u="none" strike="noStrike" kern="1200" cap="none" spc="0" normalizeH="0" baseline="0" noProof="1" smtClean="0">
                <a:solidFill>
                  <a:schemeClr val="tx1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练习 </a:t>
            </a:r>
            <a:endParaRPr kumimoji="0" lang="zh-CN" altLang="en-US" b="1" i="0" u="none" strike="noStrike" kern="1200" cap="none" spc="0" normalizeH="0" baseline="0" noProof="1">
              <a:solidFill>
                <a:schemeClr val="tx1"/>
              </a:solidFill>
              <a:latin typeface="Times New Roman" panose="02020603050405020304" pitchFamily="18" charset="0"/>
              <a:ea typeface="仿宋" panose="02010609060101010101" charset="-122"/>
              <a:cs typeface="Times New Roman" panose="02020603050405020304" pitchFamily="18" charset="0"/>
              <a:sym typeface="+mn-ea"/>
            </a:endParaRPr>
          </a:p>
          <a:p>
            <a:pPr marL="0" indent="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zh-CN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Part </a:t>
            </a:r>
            <a:r>
              <a:rPr lang="zh-CN" alt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V  </a:t>
            </a:r>
            <a:r>
              <a:rPr lang="en-US" altLang="zh-CN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Structured </a:t>
            </a:r>
            <a:r>
              <a:rPr lang="zh-CN" alt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Writing （</a:t>
            </a:r>
            <a:r>
              <a:rPr lang="zh-CN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15分</a:t>
            </a:r>
            <a:r>
              <a:rPr lang="zh-C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）</a:t>
            </a:r>
            <a:r>
              <a:rPr lang="zh-CN" altLang="en-US" sz="2400" b="1" u="sng" dirty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段落写作 </a:t>
            </a:r>
            <a:endParaRPr lang="en-US" altLang="zh-CN" sz="2400" b="1" noProof="1" smtClean="0">
              <a:solidFill>
                <a:srgbClr val="FF0000"/>
              </a:solidFill>
              <a:latin typeface="Times New Roman" panose="02020603050405020304" pitchFamily="18" charset="0"/>
              <a:ea typeface="仿宋" panose="02010609060101010101" charset="-122"/>
              <a:cs typeface="Times New Roman" panose="02020603050405020304" pitchFamily="18" charset="0"/>
              <a:sym typeface="+mn-ea"/>
            </a:endParaRPr>
          </a:p>
          <a:p>
            <a:pPr marL="0" indent="0" defTabSz="1097280" fontAlgn="base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zh-CN" altLang="en-US" b="1" dirty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给出文章的大体结构框架，写出段落的内容</a:t>
            </a:r>
            <a:r>
              <a:rPr lang="zh-CN" altLang="en-US" b="1" noProof="1">
                <a:solidFill>
                  <a:schemeClr val="tx1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 </a:t>
            </a:r>
            <a:endParaRPr lang="zh-CN" altLang="en-US" b="1" noProof="1">
              <a:solidFill>
                <a:schemeClr val="tx1"/>
              </a:solidFill>
              <a:latin typeface="Times New Roman" panose="02020603050405020304" pitchFamily="18" charset="0"/>
              <a:ea typeface="仿宋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1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8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5" dur="1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2" dur="10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animBg="1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7"/>
          <p:cNvSpPr/>
          <p:nvPr/>
        </p:nvSpPr>
        <p:spPr>
          <a:xfrm>
            <a:off x="-26670" y="-34925"/>
            <a:ext cx="12218035" cy="122174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100000">
                <a:srgbClr val="FFFFFF"/>
              </a:gs>
            </a:gsLst>
            <a:lin ang="16200000" scaled="0"/>
            <a:tileRect/>
          </a:gradFill>
          <a:effectLst>
            <a:glow>
              <a:schemeClr val="tx1">
                <a:lumMod val="50000"/>
                <a:lumOff val="50000"/>
              </a:schemeClr>
            </a:glow>
            <a:outerShdw dist="23000" dir="5400000" sx="0" sy="0" rotWithShape="0">
              <a:srgbClr val="000000"/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5" name="Rectangle 10"/>
          <p:cNvSpPr/>
          <p:nvPr/>
        </p:nvSpPr>
        <p:spPr>
          <a:xfrm>
            <a:off x="5715" y="6278245"/>
            <a:ext cx="12218035" cy="579755"/>
          </a:xfrm>
          <a:prstGeom prst="rect">
            <a:avLst/>
          </a:prstGeom>
          <a:solidFill>
            <a:srgbClr val="99CC00">
              <a:alpha val="84706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4294967295"/>
            <p:custDataLst>
              <p:tags r:id="rId1"/>
            </p:custDataLst>
          </p:nvPr>
        </p:nvSpPr>
        <p:spPr>
          <a:xfrm>
            <a:off x="4301626" y="4939435"/>
            <a:ext cx="3625810" cy="1020887"/>
          </a:xfrm>
          <a:ln>
            <a:solidFill>
              <a:srgbClr val="FFFFFF"/>
            </a:solidFill>
          </a:ln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marL="0" indent="0" eaLnBrk="0" hangingPunct="0">
              <a:buNone/>
            </a:pPr>
            <a:r>
              <a:rPr lang="en-US" altLang="zh-CN" sz="6000" dirty="0">
                <a:solidFill>
                  <a:srgbClr val="A9D4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anose="0208090404030B020404" pitchFamily="18" charset="0"/>
              </a:rPr>
              <a:t>The end</a:t>
            </a:r>
            <a:endParaRPr lang="en-US" altLang="zh-CN" sz="6000" dirty="0">
              <a:solidFill>
                <a:srgbClr val="A9D42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oper Black" panose="0208090404030B020404" pitchFamily="18" charset="0"/>
            </a:endParaRPr>
          </a:p>
        </p:txBody>
      </p:sp>
      <p:sp>
        <p:nvSpPr>
          <p:cNvPr id="11" name="TextBox 45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52531" y="6278217"/>
            <a:ext cx="10082385" cy="5248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1400" b="1" dirty="0">
                <a:solidFill>
                  <a:prstClr val="white"/>
                </a:solidFill>
                <a:latin typeface="Bodoni MT Condensed" panose="02070606080606020203" pitchFamily="18" charset="0"/>
                <a:ea typeface="HY견명조"/>
                <a:cs typeface="Times New Roman" panose="02020603050405020304" pitchFamily="18" charset="0"/>
              </a:rPr>
              <a:t>FOREIGH LANGUAGE TEACHING AND RESEARCH PRESS      </a:t>
            </a:r>
            <a:endParaRPr lang="en-US" altLang="zh-CN" sz="1400" b="1" dirty="0">
              <a:solidFill>
                <a:prstClr val="white"/>
              </a:solidFill>
              <a:latin typeface="Bodoni MT Condensed" panose="02070606080606020203" pitchFamily="18" charset="0"/>
              <a:ea typeface="HY견명조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zh-CN" sz="1400" b="1" dirty="0">
                <a:solidFill>
                  <a:prstClr val="white"/>
                </a:solidFill>
                <a:latin typeface="Bodoni MT Condensed" panose="02070606080606020203" pitchFamily="18" charset="0"/>
                <a:ea typeface="HY견명조"/>
                <a:cs typeface="Times New Roman" panose="02020603050405020304" pitchFamily="18" charset="0"/>
              </a:rPr>
              <a:t>TIANJIN  UNIVERTISY OF COMMERCE</a:t>
            </a:r>
            <a:endParaRPr lang="zh-CN" altLang="en-US" sz="1400" b="1" dirty="0">
              <a:solidFill>
                <a:prstClr val="white"/>
              </a:solidFill>
              <a:latin typeface="Bodoni MT Condensed" panose="02070606080606020203" pitchFamily="18" charset="0"/>
              <a:ea typeface="HY견명조"/>
              <a:cs typeface="Times New Roman" panose="02020603050405020304" pitchFamily="18" charset="0"/>
            </a:endParaRPr>
          </a:p>
        </p:txBody>
      </p:sp>
      <p:pic>
        <p:nvPicPr>
          <p:cNvPr id="6" name="图片 5" descr="mf700-00452559.t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817" y="1637371"/>
            <a:ext cx="2908937" cy="19235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图片 6" descr="sps47-8285m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9015" y="1657788"/>
            <a:ext cx="2809121" cy="19235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图片 7" descr="Corbis-42-50540238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229" y="1665265"/>
            <a:ext cx="2878603" cy="19160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图片 4" descr="新视野大学ppt首页标题字-02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240030" y="0"/>
            <a:ext cx="12218035" cy="2135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5"/>
          <p:cNvSpPr/>
          <p:nvPr/>
        </p:nvSpPr>
        <p:spPr>
          <a:xfrm>
            <a:off x="6403340" y="280670"/>
            <a:ext cx="1831975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4000" b="1" i="1">
                <a:solidFill>
                  <a:srgbClr val="0B856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方正大黑简体"/>
                <a:ea typeface="方正大黑简体"/>
                <a:cs typeface="方正大黑简体"/>
              </a:rPr>
              <a:t>1</a:t>
            </a:r>
            <a:endParaRPr lang="en-US" altLang="zh-CN" sz="4000" b="1" i="1">
              <a:solidFill>
                <a:srgbClr val="0B856D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方正大黑简体"/>
              <a:ea typeface="方正大黑简体"/>
              <a:cs typeface="方正大黑简体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PA" val="v5.2.9"/>
</p:tagLst>
</file>

<file path=ppt/tags/tag10.xml><?xml version="1.0" encoding="utf-8"?>
<p:tagLst xmlns:p="http://schemas.openxmlformats.org/presentationml/2006/main">
  <p:tag name="KSO_WM_UNIT_PLACING_PICTURE_USER_VIEWPORT" val="{&quot;height&quot;:3363,&quot;width&quot;:19241}"/>
</p:tagLst>
</file>

<file path=ppt/tags/tag11.xml><?xml version="1.0" encoding="utf-8"?>
<p:tagLst xmlns:p="http://schemas.openxmlformats.org/presentationml/2006/main">
  <p:tag name="KSO_WPP_MARK_KEY" val="1270172b-b808-41a1-9689-706dbfa9e4a9"/>
  <p:tag name="COMMONDATA" val="eyJoZGlkIjoiYTIxZjc0OTQ1OWJmNjUzYWM2NTI3OGQ5M2Y0ZTQ0ZjQifQ=="/>
  <p:tag name="commondata" val="eyJoZGlkIjoiOGUzN2YwNzNjYWIyNWFmZTcyNDQwMTAyMTVhZThmNWMifQ=="/>
</p:tagLst>
</file>

<file path=ppt/tags/tag2.xml><?xml version="1.0" encoding="utf-8"?>
<p:tagLst xmlns:p="http://schemas.openxmlformats.org/presentationml/2006/main">
  <p:tag name="PA" val="v5.2.9"/>
</p:tagLst>
</file>

<file path=ppt/tags/tag3.xml><?xml version="1.0" encoding="utf-8"?>
<p:tagLst xmlns:p="http://schemas.openxmlformats.org/presentationml/2006/main">
  <p:tag name="PA" val="v5.2.9"/>
</p:tagLst>
</file>

<file path=ppt/tags/tag4.xml><?xml version="1.0" encoding="utf-8"?>
<p:tagLst xmlns:p="http://schemas.openxmlformats.org/presentationml/2006/main">
  <p:tag name="PA" val="v5.2.9"/>
</p:tagLst>
</file>

<file path=ppt/tags/tag5.xml><?xml version="1.0" encoding="utf-8"?>
<p:tagLst xmlns:p="http://schemas.openxmlformats.org/presentationml/2006/main">
  <p:tag name="PA" val="v3.2.0"/>
</p:tagLst>
</file>

<file path=ppt/tags/tag6.xml><?xml version="1.0" encoding="utf-8"?>
<p:tagLst xmlns:p="http://schemas.openxmlformats.org/presentationml/2006/main">
  <p:tag name="KSO_WM_TEMPLATE_CATEGORY" val="custom"/>
  <p:tag name="KSO_WM_TEMPLATE_INDEX" val="20181610"/>
</p:tagLst>
</file>

<file path=ppt/tags/tag7.xml><?xml version="1.0" encoding="utf-8"?>
<p:tagLst xmlns:p="http://schemas.openxmlformats.org/presentationml/2006/main">
  <p:tag name="KSO_WM_TEMPLATE_CATEGORY" val="custom"/>
  <p:tag name="KSO_WM_TEMPLATE_INDEX" val="20181610"/>
</p:tagLst>
</file>

<file path=ppt/tags/tag8.xml><?xml version="1.0" encoding="utf-8"?>
<p:tagLst xmlns:p="http://schemas.openxmlformats.org/presentationml/2006/main">
  <p:tag name="PA" val="v5.2.9"/>
</p:tagLst>
</file>

<file path=ppt/tags/tag9.xml><?xml version="1.0" encoding="utf-8"?>
<p:tagLst xmlns:p="http://schemas.openxmlformats.org/presentationml/2006/main">
  <p:tag name="PA" val="v5.2.9"/>
</p:tagLst>
</file>

<file path=ppt/theme/theme1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1177</Words>
  <Application>WPS 演示</Application>
  <PresentationFormat>宽屏</PresentationFormat>
  <Paragraphs>58</Paragraphs>
  <Slides>5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25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31" baseType="lpstr">
      <vt:lpstr>Arial</vt:lpstr>
      <vt:lpstr>宋体</vt:lpstr>
      <vt:lpstr>Wingdings</vt:lpstr>
      <vt:lpstr>Bodoni MT Condensed</vt:lpstr>
      <vt:lpstr>HY견명조</vt:lpstr>
      <vt:lpstr>Segoe Print</vt:lpstr>
      <vt:lpstr>Times New Roman</vt:lpstr>
      <vt:lpstr>华文仿宋</vt:lpstr>
      <vt:lpstr>华文行楷</vt:lpstr>
      <vt:lpstr>Helvetica</vt:lpstr>
      <vt:lpstr>Arial Unicode MS</vt:lpstr>
      <vt:lpstr>Helvetica Neue</vt:lpstr>
      <vt:lpstr>Cooper Black</vt:lpstr>
      <vt:lpstr>Comic Sans MS</vt:lpstr>
      <vt:lpstr>微软雅黑</vt:lpstr>
      <vt:lpstr>方正大黑简体</vt:lpstr>
      <vt:lpstr>黑体</vt:lpstr>
      <vt:lpstr>华文彩云</vt:lpstr>
      <vt:lpstr>Bodoni MT Condensed</vt:lpstr>
      <vt:lpstr>Ink Free</vt:lpstr>
      <vt:lpstr>仿宋</vt:lpstr>
      <vt:lpstr>Cooper Black</vt:lpstr>
      <vt:lpstr>Calibri</vt:lpstr>
      <vt:lpstr>Arial Unicode MS</vt:lpstr>
      <vt:lpstr>Calibri Light</vt:lpstr>
      <vt:lpstr>2_Office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humbert</dc:creator>
  <cp:lastModifiedBy>Administrator</cp:lastModifiedBy>
  <cp:revision>805</cp:revision>
  <dcterms:created xsi:type="dcterms:W3CDTF">2020-05-23T00:48:00Z</dcterms:created>
  <dcterms:modified xsi:type="dcterms:W3CDTF">2024-12-17T01:52:58Z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2052-12.1.0.17827</vt:lpwstr>
  </property>
  <property fmtid="{D5CDD505-2E9C-101B-9397-08002B2CF9AE}" pid="3" name="ICV">
    <vt:lpwstr>A40224ED413A4C8E94AAF72B2A309849</vt:lpwstr>
  </property>
</Properties>
</file>