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6" r:id="rId1"/>
  </p:sldMasterIdLst>
  <p:notesMasterIdLst>
    <p:notesMasterId r:id="rId33"/>
  </p:notesMasterIdLst>
  <p:handoutMasterIdLst>
    <p:handoutMasterId r:id="rId34"/>
  </p:handoutMasterIdLst>
  <p:sldIdLst>
    <p:sldId id="257" r:id="rId2"/>
    <p:sldId id="258" r:id="rId3"/>
    <p:sldId id="259" r:id="rId4"/>
    <p:sldId id="290" r:id="rId5"/>
    <p:sldId id="260" r:id="rId6"/>
    <p:sldId id="262" r:id="rId7"/>
    <p:sldId id="264" r:id="rId8"/>
    <p:sldId id="266" r:id="rId9"/>
    <p:sldId id="291" r:id="rId10"/>
    <p:sldId id="302" r:id="rId11"/>
    <p:sldId id="301" r:id="rId12"/>
    <p:sldId id="267" r:id="rId13"/>
    <p:sldId id="268" r:id="rId14"/>
    <p:sldId id="269" r:id="rId15"/>
    <p:sldId id="270" r:id="rId16"/>
    <p:sldId id="292" r:id="rId17"/>
    <p:sldId id="273" r:id="rId18"/>
    <p:sldId id="294" r:id="rId19"/>
    <p:sldId id="293" r:id="rId20"/>
    <p:sldId id="276" r:id="rId21"/>
    <p:sldId id="277" r:id="rId22"/>
    <p:sldId id="278" r:id="rId23"/>
    <p:sldId id="289" r:id="rId24"/>
    <p:sldId id="280" r:id="rId25"/>
    <p:sldId id="281" r:id="rId26"/>
    <p:sldId id="282" r:id="rId27"/>
    <p:sldId id="295" r:id="rId28"/>
    <p:sldId id="286" r:id="rId29"/>
    <p:sldId id="296" r:id="rId30"/>
    <p:sldId id="287" r:id="rId31"/>
    <p:sldId id="297" r:id="rId32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69B3F1"/>
    <a:srgbClr val="FF99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3" autoAdjust="0"/>
    <p:restoredTop sz="92819" autoAdjust="0"/>
  </p:normalViewPr>
  <p:slideViewPr>
    <p:cSldViewPr>
      <p:cViewPr varScale="1">
        <p:scale>
          <a:sx n="91" d="100"/>
          <a:sy n="91" d="100"/>
        </p:scale>
        <p:origin x="296" y="1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127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B0E97042-32EF-41BF-974B-8DA17F365CB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2DBEB0A8-441E-4F42-B212-C0BDB6584198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484" name="Rectangle 4">
            <a:extLst>
              <a:ext uri="{FF2B5EF4-FFF2-40B4-BE49-F238E27FC236}">
                <a16:creationId xmlns:a16="http://schemas.microsoft.com/office/drawing/2014/main" id="{1A678F84-A499-4C77-B94A-846AA3FF3F00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485" name="Rectangle 5">
            <a:extLst>
              <a:ext uri="{FF2B5EF4-FFF2-40B4-BE49-F238E27FC236}">
                <a16:creationId xmlns:a16="http://schemas.microsoft.com/office/drawing/2014/main" id="{3CE4DEB4-2C5A-4D6B-A7E8-1CFE815F9E88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E7E6F859-A5E4-4849-BBE6-6F34402A61E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BCA6FC73-7090-474A-B682-57C37C1F063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78B6AFC7-3062-46AB-BD5D-A86DBEE2D773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9FB94D30-1FA7-4ED0-982C-DEAE16D9FD3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417EE5C0-8676-421D-82BC-8FF5CCD34D2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606739EB-6704-431C-B03C-C846B6DFEF5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5CC174B2-1105-494D-A71C-E6157B0B88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45817E5-4461-4540-915C-7AC59886C7D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>
            <a:extLst>
              <a:ext uri="{FF2B5EF4-FFF2-40B4-BE49-F238E27FC236}">
                <a16:creationId xmlns:a16="http://schemas.microsoft.com/office/drawing/2014/main" id="{8E8A114E-2A4A-44AD-8B8A-173A8854EFB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4C038DFD-D539-4199-93AC-346F1CC5EB3C}" type="slidenum">
              <a:rPr lang="en-US" altLang="zh-CN" sz="1200" smtClean="0"/>
              <a:pPr/>
              <a:t>1</a:t>
            </a:fld>
            <a:endParaRPr lang="en-US" altLang="zh-CN" sz="1200"/>
          </a:p>
        </p:txBody>
      </p:sp>
      <p:sp>
        <p:nvSpPr>
          <p:cNvPr id="11267" name="Rectangle 2">
            <a:extLst>
              <a:ext uri="{FF2B5EF4-FFF2-40B4-BE49-F238E27FC236}">
                <a16:creationId xmlns:a16="http://schemas.microsoft.com/office/drawing/2014/main" id="{F9FA8088-C905-4E5E-B429-DA870EE7214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>
            <a:extLst>
              <a:ext uri="{FF2B5EF4-FFF2-40B4-BE49-F238E27FC236}">
                <a16:creationId xmlns:a16="http://schemas.microsoft.com/office/drawing/2014/main" id="{C17EAE41-949F-4956-BB2B-6C41CD18A6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>
            <a:extLst>
              <a:ext uri="{FF2B5EF4-FFF2-40B4-BE49-F238E27FC236}">
                <a16:creationId xmlns:a16="http://schemas.microsoft.com/office/drawing/2014/main" id="{8D596CAA-EFC0-415A-BBEB-7D97C341B10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2D15168-92CE-4CD3-8064-65D64593A18A}" type="slidenum">
              <a:rPr lang="en-US" altLang="zh-CN" sz="1200" smtClean="0"/>
              <a:pPr/>
              <a:t>12</a:t>
            </a:fld>
            <a:endParaRPr lang="en-US" altLang="zh-CN" sz="1200"/>
          </a:p>
        </p:txBody>
      </p:sp>
      <p:sp>
        <p:nvSpPr>
          <p:cNvPr id="31747" name="Rectangle 2">
            <a:extLst>
              <a:ext uri="{FF2B5EF4-FFF2-40B4-BE49-F238E27FC236}">
                <a16:creationId xmlns:a16="http://schemas.microsoft.com/office/drawing/2014/main" id="{00F21EB7-2CB3-46A3-AE4F-3AAE0ABE3B1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>
            <a:extLst>
              <a:ext uri="{FF2B5EF4-FFF2-40B4-BE49-F238E27FC236}">
                <a16:creationId xmlns:a16="http://schemas.microsoft.com/office/drawing/2014/main" id="{DAD842AF-F21A-45B3-8010-5AAAD5F552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>
            <a:extLst>
              <a:ext uri="{FF2B5EF4-FFF2-40B4-BE49-F238E27FC236}">
                <a16:creationId xmlns:a16="http://schemas.microsoft.com/office/drawing/2014/main" id="{1DF62C39-8633-498C-9FBD-584DFE364D5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8D30745-4E02-4E41-AEC6-0446358D4FBF}" type="slidenum">
              <a:rPr lang="en-US" altLang="zh-CN" sz="1200" smtClean="0"/>
              <a:pPr/>
              <a:t>13</a:t>
            </a:fld>
            <a:endParaRPr lang="en-US" altLang="zh-CN" sz="1200"/>
          </a:p>
        </p:txBody>
      </p:sp>
      <p:sp>
        <p:nvSpPr>
          <p:cNvPr id="33795" name="Rectangle 2">
            <a:extLst>
              <a:ext uri="{FF2B5EF4-FFF2-40B4-BE49-F238E27FC236}">
                <a16:creationId xmlns:a16="http://schemas.microsoft.com/office/drawing/2014/main" id="{09E151A4-DAC3-4890-A208-DF0308C95F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>
            <a:extLst>
              <a:ext uri="{FF2B5EF4-FFF2-40B4-BE49-F238E27FC236}">
                <a16:creationId xmlns:a16="http://schemas.microsoft.com/office/drawing/2014/main" id="{12DDD80C-49C9-4113-8973-0A9B9449825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>
            <a:extLst>
              <a:ext uri="{FF2B5EF4-FFF2-40B4-BE49-F238E27FC236}">
                <a16:creationId xmlns:a16="http://schemas.microsoft.com/office/drawing/2014/main" id="{9ABB896F-A9B7-459A-A91B-F20AAB2218C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F1842E2C-492C-482E-95B8-A114C159C630}" type="slidenum">
              <a:rPr lang="en-US" altLang="zh-CN" sz="1200" smtClean="0"/>
              <a:pPr/>
              <a:t>14</a:t>
            </a:fld>
            <a:endParaRPr lang="en-US" altLang="zh-CN" sz="1200"/>
          </a:p>
        </p:txBody>
      </p:sp>
      <p:sp>
        <p:nvSpPr>
          <p:cNvPr id="35843" name="Rectangle 2">
            <a:extLst>
              <a:ext uri="{FF2B5EF4-FFF2-40B4-BE49-F238E27FC236}">
                <a16:creationId xmlns:a16="http://schemas.microsoft.com/office/drawing/2014/main" id="{CE7926F0-85B8-4C2B-985E-5A1711F156D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>
            <a:extLst>
              <a:ext uri="{FF2B5EF4-FFF2-40B4-BE49-F238E27FC236}">
                <a16:creationId xmlns:a16="http://schemas.microsoft.com/office/drawing/2014/main" id="{0C0F9ED6-99FB-4A51-84B6-A486DD833CB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>
            <a:extLst>
              <a:ext uri="{FF2B5EF4-FFF2-40B4-BE49-F238E27FC236}">
                <a16:creationId xmlns:a16="http://schemas.microsoft.com/office/drawing/2014/main" id="{FC569542-7965-4D71-8117-36B6443404A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6C013FC-8D2B-4442-9BF5-D9EE48F21481}" type="slidenum">
              <a:rPr lang="en-US" altLang="zh-CN" sz="1200" smtClean="0"/>
              <a:pPr/>
              <a:t>15</a:t>
            </a:fld>
            <a:endParaRPr lang="en-US" altLang="zh-CN" sz="1200"/>
          </a:p>
        </p:txBody>
      </p:sp>
      <p:sp>
        <p:nvSpPr>
          <p:cNvPr id="37891" name="Rectangle 2">
            <a:extLst>
              <a:ext uri="{FF2B5EF4-FFF2-40B4-BE49-F238E27FC236}">
                <a16:creationId xmlns:a16="http://schemas.microsoft.com/office/drawing/2014/main" id="{2DA907D8-7CED-4274-AB01-5E2949A381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>
            <a:extLst>
              <a:ext uri="{FF2B5EF4-FFF2-40B4-BE49-F238E27FC236}">
                <a16:creationId xmlns:a16="http://schemas.microsoft.com/office/drawing/2014/main" id="{0A485599-E330-48A0-836E-82D90864E9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>
            <a:extLst>
              <a:ext uri="{FF2B5EF4-FFF2-40B4-BE49-F238E27FC236}">
                <a16:creationId xmlns:a16="http://schemas.microsoft.com/office/drawing/2014/main" id="{2CEA77D9-F28A-45F6-88D9-CD31D77A4EF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4EA4E56F-17F5-4D74-9F22-1EBE01FDC31F}" type="slidenum">
              <a:rPr lang="en-US" altLang="zh-CN" sz="1200" smtClean="0"/>
              <a:pPr/>
              <a:t>16</a:t>
            </a:fld>
            <a:endParaRPr lang="en-US" altLang="zh-CN" sz="1200"/>
          </a:p>
        </p:txBody>
      </p:sp>
      <p:sp>
        <p:nvSpPr>
          <p:cNvPr id="39939" name="Rectangle 2">
            <a:extLst>
              <a:ext uri="{FF2B5EF4-FFF2-40B4-BE49-F238E27FC236}">
                <a16:creationId xmlns:a16="http://schemas.microsoft.com/office/drawing/2014/main" id="{B45FD10F-A0BF-4BD5-BB93-45C372D4986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>
            <a:extLst>
              <a:ext uri="{FF2B5EF4-FFF2-40B4-BE49-F238E27FC236}">
                <a16:creationId xmlns:a16="http://schemas.microsoft.com/office/drawing/2014/main" id="{696247C5-0B08-4CFB-9AFF-028EC7CF500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952C4F30-D6E8-4D6E-A93C-85AFE3C77A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5696C51-214E-438B-B494-875956AFE2E2}" type="slidenum">
              <a:rPr lang="en-US" altLang="zh-CN" sz="1200" smtClean="0"/>
              <a:pPr/>
              <a:t>17</a:t>
            </a:fld>
            <a:endParaRPr lang="en-US" altLang="zh-CN" sz="1200"/>
          </a:p>
        </p:txBody>
      </p:sp>
      <p:sp>
        <p:nvSpPr>
          <p:cNvPr id="41987" name="Rectangle 2">
            <a:extLst>
              <a:ext uri="{FF2B5EF4-FFF2-40B4-BE49-F238E27FC236}">
                <a16:creationId xmlns:a16="http://schemas.microsoft.com/office/drawing/2014/main" id="{EA930372-1F0F-42F8-BC8B-D168D748171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>
            <a:extLst>
              <a:ext uri="{FF2B5EF4-FFF2-40B4-BE49-F238E27FC236}">
                <a16:creationId xmlns:a16="http://schemas.microsoft.com/office/drawing/2014/main" id="{13768CC1-8B1F-424A-8564-B7D04966AE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>
            <a:extLst>
              <a:ext uri="{FF2B5EF4-FFF2-40B4-BE49-F238E27FC236}">
                <a16:creationId xmlns:a16="http://schemas.microsoft.com/office/drawing/2014/main" id="{1DB12D1A-CAA3-45D8-973D-33CC2ACA204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F219C8D1-D2C0-4EDF-ABAB-B267B3FEA9C4}" type="slidenum">
              <a:rPr lang="en-US" altLang="zh-CN" sz="1200" smtClean="0"/>
              <a:pPr/>
              <a:t>18</a:t>
            </a:fld>
            <a:endParaRPr lang="en-US" altLang="zh-CN" sz="1200"/>
          </a:p>
        </p:txBody>
      </p:sp>
      <p:sp>
        <p:nvSpPr>
          <p:cNvPr id="44035" name="Rectangle 2">
            <a:extLst>
              <a:ext uri="{FF2B5EF4-FFF2-40B4-BE49-F238E27FC236}">
                <a16:creationId xmlns:a16="http://schemas.microsoft.com/office/drawing/2014/main" id="{3B8224A8-17B3-4D15-85E5-03C60901A6B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>
            <a:extLst>
              <a:ext uri="{FF2B5EF4-FFF2-40B4-BE49-F238E27FC236}">
                <a16:creationId xmlns:a16="http://schemas.microsoft.com/office/drawing/2014/main" id="{2E5269ED-C58D-41EF-BBE7-DE1DAA4F71D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>
            <a:extLst>
              <a:ext uri="{FF2B5EF4-FFF2-40B4-BE49-F238E27FC236}">
                <a16:creationId xmlns:a16="http://schemas.microsoft.com/office/drawing/2014/main" id="{3B862D75-BD60-4052-BC19-72FE997750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9E7C82B1-6D0C-42FF-B1DB-ECD33EE6ED7E}" type="slidenum">
              <a:rPr lang="en-US" altLang="zh-CN" sz="1200" smtClean="0"/>
              <a:pPr/>
              <a:t>19</a:t>
            </a:fld>
            <a:endParaRPr lang="en-US" altLang="zh-CN" sz="1200"/>
          </a:p>
        </p:txBody>
      </p:sp>
      <p:sp>
        <p:nvSpPr>
          <p:cNvPr id="46083" name="Rectangle 2">
            <a:extLst>
              <a:ext uri="{FF2B5EF4-FFF2-40B4-BE49-F238E27FC236}">
                <a16:creationId xmlns:a16="http://schemas.microsoft.com/office/drawing/2014/main" id="{4A5510B0-B7AE-458C-9D9E-E7ABB59D91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>
            <a:extLst>
              <a:ext uri="{FF2B5EF4-FFF2-40B4-BE49-F238E27FC236}">
                <a16:creationId xmlns:a16="http://schemas.microsoft.com/office/drawing/2014/main" id="{9A8BB9D6-AE42-4491-8580-7098504634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>
            <a:extLst>
              <a:ext uri="{FF2B5EF4-FFF2-40B4-BE49-F238E27FC236}">
                <a16:creationId xmlns:a16="http://schemas.microsoft.com/office/drawing/2014/main" id="{18876415-6111-4E03-B75E-05CF205F624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759B7F26-0E9E-4C17-9CC8-7A2C5986980B}" type="slidenum">
              <a:rPr lang="en-US" altLang="zh-CN" sz="1200" smtClean="0"/>
              <a:pPr/>
              <a:t>20</a:t>
            </a:fld>
            <a:endParaRPr lang="en-US" altLang="zh-CN" sz="1200"/>
          </a:p>
        </p:txBody>
      </p:sp>
      <p:sp>
        <p:nvSpPr>
          <p:cNvPr id="48131" name="Rectangle 2">
            <a:extLst>
              <a:ext uri="{FF2B5EF4-FFF2-40B4-BE49-F238E27FC236}">
                <a16:creationId xmlns:a16="http://schemas.microsoft.com/office/drawing/2014/main" id="{852B2881-B2C7-4BC4-869E-CC2A035F64B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>
            <a:extLst>
              <a:ext uri="{FF2B5EF4-FFF2-40B4-BE49-F238E27FC236}">
                <a16:creationId xmlns:a16="http://schemas.microsoft.com/office/drawing/2014/main" id="{3D03A003-61E6-43CB-AD69-E732A1B462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>
            <a:extLst>
              <a:ext uri="{FF2B5EF4-FFF2-40B4-BE49-F238E27FC236}">
                <a16:creationId xmlns:a16="http://schemas.microsoft.com/office/drawing/2014/main" id="{F91DAFA1-23D4-4D7F-B91A-2851FC704F1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245CB0A-FDFF-45D1-947D-623911A2EC3E}" type="slidenum">
              <a:rPr lang="en-US" altLang="zh-CN" sz="1200" smtClean="0"/>
              <a:pPr/>
              <a:t>21</a:t>
            </a:fld>
            <a:endParaRPr lang="en-US" altLang="zh-CN" sz="1200"/>
          </a:p>
        </p:txBody>
      </p:sp>
      <p:sp>
        <p:nvSpPr>
          <p:cNvPr id="50179" name="Rectangle 2">
            <a:extLst>
              <a:ext uri="{FF2B5EF4-FFF2-40B4-BE49-F238E27FC236}">
                <a16:creationId xmlns:a16="http://schemas.microsoft.com/office/drawing/2014/main" id="{FBF7DF24-3F9A-4C15-ACA4-4CF1AC70B6E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>
            <a:extLst>
              <a:ext uri="{FF2B5EF4-FFF2-40B4-BE49-F238E27FC236}">
                <a16:creationId xmlns:a16="http://schemas.microsoft.com/office/drawing/2014/main" id="{267380E5-D11F-4732-A1C1-F87BA05CACC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>
            <a:extLst>
              <a:ext uri="{FF2B5EF4-FFF2-40B4-BE49-F238E27FC236}">
                <a16:creationId xmlns:a16="http://schemas.microsoft.com/office/drawing/2014/main" id="{346AFAB2-1A60-4406-A2F2-79FE2A478C6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F6088F39-D4FF-493D-8376-FD93714BE6A1}" type="slidenum">
              <a:rPr lang="en-US" altLang="zh-CN" sz="1200" smtClean="0"/>
              <a:pPr/>
              <a:t>2</a:t>
            </a:fld>
            <a:endParaRPr lang="en-US" altLang="zh-CN" sz="1200"/>
          </a:p>
        </p:txBody>
      </p:sp>
      <p:sp>
        <p:nvSpPr>
          <p:cNvPr id="13315" name="Rectangle 2">
            <a:extLst>
              <a:ext uri="{FF2B5EF4-FFF2-40B4-BE49-F238E27FC236}">
                <a16:creationId xmlns:a16="http://schemas.microsoft.com/office/drawing/2014/main" id="{BA7FEAF6-681C-4462-87E4-7A312EF7285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>
            <a:extLst>
              <a:ext uri="{FF2B5EF4-FFF2-40B4-BE49-F238E27FC236}">
                <a16:creationId xmlns:a16="http://schemas.microsoft.com/office/drawing/2014/main" id="{0A631670-4EBF-471F-B0CF-2B415BBB710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>
            <a:extLst>
              <a:ext uri="{FF2B5EF4-FFF2-40B4-BE49-F238E27FC236}">
                <a16:creationId xmlns:a16="http://schemas.microsoft.com/office/drawing/2014/main" id="{D63B681B-90AF-481D-8DC3-E1E7C38C745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A684B07-8974-4768-BB9B-6CE9ED9157CD}" type="slidenum">
              <a:rPr lang="en-US" altLang="zh-CN" sz="1200" smtClean="0"/>
              <a:pPr/>
              <a:t>22</a:t>
            </a:fld>
            <a:endParaRPr lang="en-US" altLang="zh-CN" sz="1200"/>
          </a:p>
        </p:txBody>
      </p:sp>
      <p:sp>
        <p:nvSpPr>
          <p:cNvPr id="52227" name="Rectangle 2">
            <a:extLst>
              <a:ext uri="{FF2B5EF4-FFF2-40B4-BE49-F238E27FC236}">
                <a16:creationId xmlns:a16="http://schemas.microsoft.com/office/drawing/2014/main" id="{25AD6911-2449-4F4A-A373-182BAA20C40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>
            <a:extLst>
              <a:ext uri="{FF2B5EF4-FFF2-40B4-BE49-F238E27FC236}">
                <a16:creationId xmlns:a16="http://schemas.microsoft.com/office/drawing/2014/main" id="{48E80891-D3F9-47EE-B924-0BB6497FFBA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>
            <a:extLst>
              <a:ext uri="{FF2B5EF4-FFF2-40B4-BE49-F238E27FC236}">
                <a16:creationId xmlns:a16="http://schemas.microsoft.com/office/drawing/2014/main" id="{B6C81B55-7658-43FD-99CE-A6340FD330B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F5A637B9-2FFA-4D37-906E-05CBC50CA710}" type="slidenum">
              <a:rPr lang="en-US" altLang="zh-CN" sz="1200" smtClean="0"/>
              <a:pPr/>
              <a:t>23</a:t>
            </a:fld>
            <a:endParaRPr lang="en-US" altLang="zh-CN" sz="1200"/>
          </a:p>
        </p:txBody>
      </p:sp>
      <p:sp>
        <p:nvSpPr>
          <p:cNvPr id="54275" name="Rectangle 2">
            <a:extLst>
              <a:ext uri="{FF2B5EF4-FFF2-40B4-BE49-F238E27FC236}">
                <a16:creationId xmlns:a16="http://schemas.microsoft.com/office/drawing/2014/main" id="{37757026-80DA-49C8-AB9F-CD30BCE93F1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>
            <a:extLst>
              <a:ext uri="{FF2B5EF4-FFF2-40B4-BE49-F238E27FC236}">
                <a16:creationId xmlns:a16="http://schemas.microsoft.com/office/drawing/2014/main" id="{68D2EE8A-0401-4B08-B824-D7A10F0510B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>
            <a:extLst>
              <a:ext uri="{FF2B5EF4-FFF2-40B4-BE49-F238E27FC236}">
                <a16:creationId xmlns:a16="http://schemas.microsoft.com/office/drawing/2014/main" id="{A8C54128-C5E7-4729-8051-FF2629E563C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6762F46-4517-4E88-8B1E-BF53FC41D958}" type="slidenum">
              <a:rPr lang="en-US" altLang="zh-CN" sz="1200" smtClean="0"/>
              <a:pPr/>
              <a:t>24</a:t>
            </a:fld>
            <a:endParaRPr lang="en-US" altLang="zh-CN" sz="1200"/>
          </a:p>
        </p:txBody>
      </p:sp>
      <p:sp>
        <p:nvSpPr>
          <p:cNvPr id="56323" name="Rectangle 2">
            <a:extLst>
              <a:ext uri="{FF2B5EF4-FFF2-40B4-BE49-F238E27FC236}">
                <a16:creationId xmlns:a16="http://schemas.microsoft.com/office/drawing/2014/main" id="{75E587A6-2BEE-469F-BF34-D67C076CB93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>
            <a:extLst>
              <a:ext uri="{FF2B5EF4-FFF2-40B4-BE49-F238E27FC236}">
                <a16:creationId xmlns:a16="http://schemas.microsoft.com/office/drawing/2014/main" id="{429F9E8F-5903-44F2-BA5C-B6C02EDD050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>
            <a:extLst>
              <a:ext uri="{FF2B5EF4-FFF2-40B4-BE49-F238E27FC236}">
                <a16:creationId xmlns:a16="http://schemas.microsoft.com/office/drawing/2014/main" id="{0D8785CB-F2D8-4039-8A40-E6C3EDD00AC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09753A3-2E1E-4957-92F4-91F5C0C3BC2A}" type="slidenum">
              <a:rPr lang="en-US" altLang="zh-CN" sz="1200" smtClean="0"/>
              <a:pPr/>
              <a:t>25</a:t>
            </a:fld>
            <a:endParaRPr lang="en-US" altLang="zh-CN" sz="1200"/>
          </a:p>
        </p:txBody>
      </p:sp>
      <p:sp>
        <p:nvSpPr>
          <p:cNvPr id="58371" name="Rectangle 2">
            <a:extLst>
              <a:ext uri="{FF2B5EF4-FFF2-40B4-BE49-F238E27FC236}">
                <a16:creationId xmlns:a16="http://schemas.microsoft.com/office/drawing/2014/main" id="{D45D8153-9FA0-4E20-8BFD-89955768564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>
            <a:extLst>
              <a:ext uri="{FF2B5EF4-FFF2-40B4-BE49-F238E27FC236}">
                <a16:creationId xmlns:a16="http://schemas.microsoft.com/office/drawing/2014/main" id="{60794785-797F-4917-8186-B878228062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>
            <a:extLst>
              <a:ext uri="{FF2B5EF4-FFF2-40B4-BE49-F238E27FC236}">
                <a16:creationId xmlns:a16="http://schemas.microsoft.com/office/drawing/2014/main" id="{03D4C47F-5606-437F-93A0-A8C221E52E0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BD19A089-0233-4E40-A54B-286163AF3D70}" type="slidenum">
              <a:rPr lang="en-US" altLang="zh-CN" sz="1200" smtClean="0"/>
              <a:pPr/>
              <a:t>26</a:t>
            </a:fld>
            <a:endParaRPr lang="en-US" altLang="zh-CN" sz="1200"/>
          </a:p>
        </p:txBody>
      </p:sp>
      <p:sp>
        <p:nvSpPr>
          <p:cNvPr id="60419" name="Rectangle 2">
            <a:extLst>
              <a:ext uri="{FF2B5EF4-FFF2-40B4-BE49-F238E27FC236}">
                <a16:creationId xmlns:a16="http://schemas.microsoft.com/office/drawing/2014/main" id="{19C8BB07-6A17-4938-9762-7A1A6FF5464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>
            <a:extLst>
              <a:ext uri="{FF2B5EF4-FFF2-40B4-BE49-F238E27FC236}">
                <a16:creationId xmlns:a16="http://schemas.microsoft.com/office/drawing/2014/main" id="{C69E341C-709B-43DF-BF3D-7AA9BD733F3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>
            <a:extLst>
              <a:ext uri="{FF2B5EF4-FFF2-40B4-BE49-F238E27FC236}">
                <a16:creationId xmlns:a16="http://schemas.microsoft.com/office/drawing/2014/main" id="{7200AFA6-03D4-453D-8A0C-2DF062DAF9B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48A619F-AD2E-4E12-8D1E-F78A88935089}" type="slidenum">
              <a:rPr lang="en-US" altLang="zh-CN" sz="1200" smtClean="0"/>
              <a:pPr/>
              <a:t>27</a:t>
            </a:fld>
            <a:endParaRPr lang="en-US" altLang="zh-CN" sz="1200"/>
          </a:p>
        </p:txBody>
      </p:sp>
      <p:sp>
        <p:nvSpPr>
          <p:cNvPr id="62467" name="Rectangle 2">
            <a:extLst>
              <a:ext uri="{FF2B5EF4-FFF2-40B4-BE49-F238E27FC236}">
                <a16:creationId xmlns:a16="http://schemas.microsoft.com/office/drawing/2014/main" id="{9FF97FBD-7ED3-4F78-A0FD-A735F0E35A4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>
            <a:extLst>
              <a:ext uri="{FF2B5EF4-FFF2-40B4-BE49-F238E27FC236}">
                <a16:creationId xmlns:a16="http://schemas.microsoft.com/office/drawing/2014/main" id="{2DD76EFF-1D95-4212-B33D-A405BA20E77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>
            <a:extLst>
              <a:ext uri="{FF2B5EF4-FFF2-40B4-BE49-F238E27FC236}">
                <a16:creationId xmlns:a16="http://schemas.microsoft.com/office/drawing/2014/main" id="{55EF4594-FA60-47BB-ACB7-253D76D6C4A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9E37E2A2-FE3F-4588-B851-49819085DA60}" type="slidenum">
              <a:rPr lang="en-US" altLang="zh-CN" sz="1200" smtClean="0"/>
              <a:pPr/>
              <a:t>28</a:t>
            </a:fld>
            <a:endParaRPr lang="en-US" altLang="zh-CN" sz="1200"/>
          </a:p>
        </p:txBody>
      </p:sp>
      <p:sp>
        <p:nvSpPr>
          <p:cNvPr id="64515" name="Rectangle 2">
            <a:extLst>
              <a:ext uri="{FF2B5EF4-FFF2-40B4-BE49-F238E27FC236}">
                <a16:creationId xmlns:a16="http://schemas.microsoft.com/office/drawing/2014/main" id="{8C70E5AC-2651-45FE-B5AD-374E875D506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>
            <a:extLst>
              <a:ext uri="{FF2B5EF4-FFF2-40B4-BE49-F238E27FC236}">
                <a16:creationId xmlns:a16="http://schemas.microsoft.com/office/drawing/2014/main" id="{B63B66CF-F08E-4317-B5D5-B2C09119DC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>
            <a:extLst>
              <a:ext uri="{FF2B5EF4-FFF2-40B4-BE49-F238E27FC236}">
                <a16:creationId xmlns:a16="http://schemas.microsoft.com/office/drawing/2014/main" id="{8E0CC83C-28F3-4463-97C5-29A905B7F55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4C3E7C4-B08B-46FF-AB76-C17039E31498}" type="slidenum">
              <a:rPr lang="en-US" altLang="zh-CN" sz="1200" smtClean="0"/>
              <a:pPr/>
              <a:t>29</a:t>
            </a:fld>
            <a:endParaRPr lang="en-US" altLang="zh-CN" sz="1200"/>
          </a:p>
        </p:txBody>
      </p:sp>
      <p:sp>
        <p:nvSpPr>
          <p:cNvPr id="66563" name="Rectangle 2">
            <a:extLst>
              <a:ext uri="{FF2B5EF4-FFF2-40B4-BE49-F238E27FC236}">
                <a16:creationId xmlns:a16="http://schemas.microsoft.com/office/drawing/2014/main" id="{0219F9FC-99A2-46E4-BE99-9B402DCA106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>
            <a:extLst>
              <a:ext uri="{FF2B5EF4-FFF2-40B4-BE49-F238E27FC236}">
                <a16:creationId xmlns:a16="http://schemas.microsoft.com/office/drawing/2014/main" id="{EEA5AFF5-95DA-4199-B60A-CA21F8948FA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>
            <a:extLst>
              <a:ext uri="{FF2B5EF4-FFF2-40B4-BE49-F238E27FC236}">
                <a16:creationId xmlns:a16="http://schemas.microsoft.com/office/drawing/2014/main" id="{60C05C12-B7B6-461B-B582-EE5F3BF1311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F18B6D6C-05CA-4696-9788-7A8A91D65946}" type="slidenum">
              <a:rPr lang="en-US" altLang="zh-CN" sz="1200" smtClean="0"/>
              <a:pPr/>
              <a:t>30</a:t>
            </a:fld>
            <a:endParaRPr lang="en-US" altLang="zh-CN" sz="1200"/>
          </a:p>
        </p:txBody>
      </p:sp>
      <p:sp>
        <p:nvSpPr>
          <p:cNvPr id="68611" name="Rectangle 2">
            <a:extLst>
              <a:ext uri="{FF2B5EF4-FFF2-40B4-BE49-F238E27FC236}">
                <a16:creationId xmlns:a16="http://schemas.microsoft.com/office/drawing/2014/main" id="{CF393B75-CE3C-42B0-A0D7-829C1CC30AD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>
            <a:extLst>
              <a:ext uri="{FF2B5EF4-FFF2-40B4-BE49-F238E27FC236}">
                <a16:creationId xmlns:a16="http://schemas.microsoft.com/office/drawing/2014/main" id="{CBD19006-53D8-47E5-89BB-E74987363D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>
            <a:extLst>
              <a:ext uri="{FF2B5EF4-FFF2-40B4-BE49-F238E27FC236}">
                <a16:creationId xmlns:a16="http://schemas.microsoft.com/office/drawing/2014/main" id="{8D1E3CE3-59B4-4CF4-BB76-6D3AE203856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E2A3534-EE57-45B7-A9D5-41236CFF3BF5}" type="slidenum">
              <a:rPr lang="en-US" altLang="zh-CN" sz="1200" smtClean="0"/>
              <a:pPr/>
              <a:t>31</a:t>
            </a:fld>
            <a:endParaRPr lang="en-US" altLang="zh-CN" sz="1200"/>
          </a:p>
        </p:txBody>
      </p:sp>
      <p:sp>
        <p:nvSpPr>
          <p:cNvPr id="70659" name="Rectangle 2">
            <a:extLst>
              <a:ext uri="{FF2B5EF4-FFF2-40B4-BE49-F238E27FC236}">
                <a16:creationId xmlns:a16="http://schemas.microsoft.com/office/drawing/2014/main" id="{E98DE9B8-EB3B-4D6F-B339-D7C57A2CC1E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>
            <a:extLst>
              <a:ext uri="{FF2B5EF4-FFF2-40B4-BE49-F238E27FC236}">
                <a16:creationId xmlns:a16="http://schemas.microsoft.com/office/drawing/2014/main" id="{3861EA4F-1C31-4873-A648-B64C4265230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>
            <a:extLst>
              <a:ext uri="{FF2B5EF4-FFF2-40B4-BE49-F238E27FC236}">
                <a16:creationId xmlns:a16="http://schemas.microsoft.com/office/drawing/2014/main" id="{11093836-B856-48CF-9978-BD8E99AD47C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3794A2B0-2498-4221-8DFE-A9F7AE9FFEB8}" type="slidenum">
              <a:rPr lang="en-US" altLang="zh-CN" sz="1200" smtClean="0"/>
              <a:pPr/>
              <a:t>3</a:t>
            </a:fld>
            <a:endParaRPr lang="en-US" altLang="zh-CN" sz="1200"/>
          </a:p>
        </p:txBody>
      </p:sp>
      <p:sp>
        <p:nvSpPr>
          <p:cNvPr id="15363" name="Rectangle 2">
            <a:extLst>
              <a:ext uri="{FF2B5EF4-FFF2-40B4-BE49-F238E27FC236}">
                <a16:creationId xmlns:a16="http://schemas.microsoft.com/office/drawing/2014/main" id="{C850DACD-B522-44EE-9B81-0DD998CB656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>
            <a:extLst>
              <a:ext uri="{FF2B5EF4-FFF2-40B4-BE49-F238E27FC236}">
                <a16:creationId xmlns:a16="http://schemas.microsoft.com/office/drawing/2014/main" id="{80C1774A-6F69-4ECA-92CC-E27B768C7B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>
            <a:extLst>
              <a:ext uri="{FF2B5EF4-FFF2-40B4-BE49-F238E27FC236}">
                <a16:creationId xmlns:a16="http://schemas.microsoft.com/office/drawing/2014/main" id="{A7099211-D2DC-40F7-9660-2F7C4A62E65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9351AE9-9064-474F-930B-FFA178BB101B}" type="slidenum">
              <a:rPr lang="en-US" altLang="zh-CN" sz="1200" smtClean="0"/>
              <a:pPr/>
              <a:t>4</a:t>
            </a:fld>
            <a:endParaRPr lang="en-US" altLang="zh-CN" sz="1200"/>
          </a:p>
        </p:txBody>
      </p:sp>
      <p:sp>
        <p:nvSpPr>
          <p:cNvPr id="17411" name="Rectangle 2">
            <a:extLst>
              <a:ext uri="{FF2B5EF4-FFF2-40B4-BE49-F238E27FC236}">
                <a16:creationId xmlns:a16="http://schemas.microsoft.com/office/drawing/2014/main" id="{1C642A5E-6CA8-4546-A019-149E3F7C81E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>
            <a:extLst>
              <a:ext uri="{FF2B5EF4-FFF2-40B4-BE49-F238E27FC236}">
                <a16:creationId xmlns:a16="http://schemas.microsoft.com/office/drawing/2014/main" id="{702C77A0-4ED3-4ABF-958C-634B01F2F4C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>
            <a:extLst>
              <a:ext uri="{FF2B5EF4-FFF2-40B4-BE49-F238E27FC236}">
                <a16:creationId xmlns:a16="http://schemas.microsoft.com/office/drawing/2014/main" id="{66F4BBB9-EC50-4D39-B9B3-DBBFE43B6AC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E2D862F-59ED-4F85-8C46-EAF07C84674C}" type="slidenum">
              <a:rPr lang="en-US" altLang="zh-CN" sz="1200" smtClean="0"/>
              <a:pPr/>
              <a:t>5</a:t>
            </a:fld>
            <a:endParaRPr lang="en-US" altLang="zh-CN" sz="1200"/>
          </a:p>
        </p:txBody>
      </p:sp>
      <p:sp>
        <p:nvSpPr>
          <p:cNvPr id="19459" name="Rectangle 2">
            <a:extLst>
              <a:ext uri="{FF2B5EF4-FFF2-40B4-BE49-F238E27FC236}">
                <a16:creationId xmlns:a16="http://schemas.microsoft.com/office/drawing/2014/main" id="{C35F4757-0BCA-4B7A-BEBB-3A767A9A736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>
            <a:extLst>
              <a:ext uri="{FF2B5EF4-FFF2-40B4-BE49-F238E27FC236}">
                <a16:creationId xmlns:a16="http://schemas.microsoft.com/office/drawing/2014/main" id="{105EEA3D-51BE-4F47-8595-A0749C1CB87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>
            <a:extLst>
              <a:ext uri="{FF2B5EF4-FFF2-40B4-BE49-F238E27FC236}">
                <a16:creationId xmlns:a16="http://schemas.microsoft.com/office/drawing/2014/main" id="{CF785484-2B5B-471C-929F-879DDF11F79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60FB714-44D4-4B43-BC42-8C3E4B297F23}" type="slidenum">
              <a:rPr lang="en-US" altLang="zh-CN" sz="1200" smtClean="0"/>
              <a:pPr/>
              <a:t>6</a:t>
            </a:fld>
            <a:endParaRPr lang="en-US" altLang="zh-CN" sz="1200"/>
          </a:p>
        </p:txBody>
      </p:sp>
      <p:sp>
        <p:nvSpPr>
          <p:cNvPr id="21507" name="Rectangle 2">
            <a:extLst>
              <a:ext uri="{FF2B5EF4-FFF2-40B4-BE49-F238E27FC236}">
                <a16:creationId xmlns:a16="http://schemas.microsoft.com/office/drawing/2014/main" id="{13EA0D5D-FCDB-4D02-8486-4DE335304A7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>
            <a:extLst>
              <a:ext uri="{FF2B5EF4-FFF2-40B4-BE49-F238E27FC236}">
                <a16:creationId xmlns:a16="http://schemas.microsoft.com/office/drawing/2014/main" id="{D4B9EB1A-F617-43FC-AEAE-1F0435F02DA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>
            <a:extLst>
              <a:ext uri="{FF2B5EF4-FFF2-40B4-BE49-F238E27FC236}">
                <a16:creationId xmlns:a16="http://schemas.microsoft.com/office/drawing/2014/main" id="{F49B2708-3C73-4B29-9C96-673CC62FE23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373DBB47-0EC5-41F5-A476-25ED3AF63C9A}" type="slidenum">
              <a:rPr lang="en-US" altLang="zh-CN" sz="1200" smtClean="0"/>
              <a:pPr/>
              <a:t>7</a:t>
            </a:fld>
            <a:endParaRPr lang="en-US" altLang="zh-CN" sz="1200"/>
          </a:p>
        </p:txBody>
      </p:sp>
      <p:sp>
        <p:nvSpPr>
          <p:cNvPr id="23555" name="Rectangle 2">
            <a:extLst>
              <a:ext uri="{FF2B5EF4-FFF2-40B4-BE49-F238E27FC236}">
                <a16:creationId xmlns:a16="http://schemas.microsoft.com/office/drawing/2014/main" id="{7B5671BD-C804-4990-BEC0-6C0E86C2AB2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>
            <a:extLst>
              <a:ext uri="{FF2B5EF4-FFF2-40B4-BE49-F238E27FC236}">
                <a16:creationId xmlns:a16="http://schemas.microsoft.com/office/drawing/2014/main" id="{B8000C24-BFC5-46A8-AEAD-4CC907E36C5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>
            <a:extLst>
              <a:ext uri="{FF2B5EF4-FFF2-40B4-BE49-F238E27FC236}">
                <a16:creationId xmlns:a16="http://schemas.microsoft.com/office/drawing/2014/main" id="{325052AC-286E-4687-93BA-19052CAC2A4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450B0A2-E23F-4B4B-95EA-3F5A7DD4FBBC}" type="slidenum">
              <a:rPr lang="en-US" altLang="zh-CN" sz="1200" smtClean="0"/>
              <a:pPr/>
              <a:t>8</a:t>
            </a:fld>
            <a:endParaRPr lang="en-US" altLang="zh-CN" sz="1200"/>
          </a:p>
        </p:txBody>
      </p:sp>
      <p:sp>
        <p:nvSpPr>
          <p:cNvPr id="25603" name="Rectangle 2">
            <a:extLst>
              <a:ext uri="{FF2B5EF4-FFF2-40B4-BE49-F238E27FC236}">
                <a16:creationId xmlns:a16="http://schemas.microsoft.com/office/drawing/2014/main" id="{42029006-A0ED-4F6F-958B-61D24FA4801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>
            <a:extLst>
              <a:ext uri="{FF2B5EF4-FFF2-40B4-BE49-F238E27FC236}">
                <a16:creationId xmlns:a16="http://schemas.microsoft.com/office/drawing/2014/main" id="{37453D9B-B473-430B-8DE2-A81ACEED4E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>
            <a:extLst>
              <a:ext uri="{FF2B5EF4-FFF2-40B4-BE49-F238E27FC236}">
                <a16:creationId xmlns:a16="http://schemas.microsoft.com/office/drawing/2014/main" id="{573EE24C-BB4A-47D4-AA70-A73EC4D98D9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39AE309-35D0-433A-A2F1-DF623E635106}" type="slidenum">
              <a:rPr lang="en-US" altLang="zh-CN" sz="1200" smtClean="0"/>
              <a:pPr/>
              <a:t>9</a:t>
            </a:fld>
            <a:endParaRPr lang="en-US" altLang="zh-CN" sz="1200"/>
          </a:p>
        </p:txBody>
      </p:sp>
      <p:sp>
        <p:nvSpPr>
          <p:cNvPr id="27651" name="Rectangle 2">
            <a:extLst>
              <a:ext uri="{FF2B5EF4-FFF2-40B4-BE49-F238E27FC236}">
                <a16:creationId xmlns:a16="http://schemas.microsoft.com/office/drawing/2014/main" id="{6DFAD075-B01F-48A4-BAC4-D7101B52AD3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>
            <a:extLst>
              <a:ext uri="{FF2B5EF4-FFF2-40B4-BE49-F238E27FC236}">
                <a16:creationId xmlns:a16="http://schemas.microsoft.com/office/drawing/2014/main" id="{759A8107-EAFE-4492-8514-3F656351582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>
            <a:lvl1pPr>
              <a:defRPr sz="33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 sz="2400">
                <a:latin typeface="仿宋" panose="02010609060101010101" pitchFamily="49" charset="-122"/>
                <a:ea typeface="仿宋" panose="02010609060101010101" pitchFamily="49" charset="-122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A34E163-DD91-42B3-A95B-98DB66CB118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BCC9B73-5DCD-4B73-A8CA-EA04CE995DA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7FB93A7-A107-4A26-8B33-9DA8A5560ED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5E1DCD-4C2B-4E27-AD56-2EEE4DF44F4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25843074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1CE8856-5B2E-4484-926B-7229C2083FE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0BC1AD6-2DE4-43CB-9707-12C6F3819DF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9598574-BAB2-4EED-985B-82B8C826549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E1408D-F14B-46A6-AF22-81EADC01667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83188819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60353"/>
            <a:ext cx="2743200" cy="586581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60353"/>
            <a:ext cx="8026400" cy="586581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DAFCABB-4196-4FF5-B49C-D2050AF09B9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572124E-F7CB-4AAC-A65B-12DB28F0E69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6B16E35-D116-4B39-AFAD-F1A254352EF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F2EBB7-354E-47B5-B584-FF52007B85E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98340672"/>
      </p:ext>
    </p:extLst>
  </p:cSld>
  <p:clrMapOvr>
    <a:masterClrMapping/>
  </p:clrMapOvr>
  <p:transition spd="slow">
    <p:fade/>
  </p:transition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39484" y="260353"/>
            <a:ext cx="8161867" cy="41751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C4E5E7C-644C-4A77-BAE0-7F9E734BDE9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7665873-DD81-4D92-A4D3-C975566293D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67CF1E7-9D57-4575-83E8-6E40FD56F03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0696B0-22DE-4A85-AAEB-CCF805715DC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32520508"/>
      </p:ext>
    </p:extLst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2639484" y="260351"/>
            <a:ext cx="8161867" cy="41751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09600" y="3938589"/>
            <a:ext cx="5384800" cy="21875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A12C8048-4A6B-4084-B5A3-62E43DDA8B8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D22A55A8-E313-4EE8-96E0-59DA25CF3DD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7D56BBA-8DD2-45ED-98FE-2BEC20F429F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220217-6498-4B0A-8DD1-2C3FFFE34F0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18155515"/>
      </p:ext>
    </p:extLst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39484" y="260351"/>
            <a:ext cx="8161867" cy="41751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BBFA577A-2864-4F03-9234-44378275A73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DD680ED2-E0BE-498C-AC8D-3E4CCED6A9A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1138B50D-5382-4527-999C-BFAF59E2B96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AA50D-D34C-467C-A8E6-A87DDDD999A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6272213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124747"/>
            <a:ext cx="10972800" cy="5001419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>
              <a:lnSpc>
                <a:spcPct val="120000"/>
              </a:lnSpc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>
              <a:lnSpc>
                <a:spcPct val="120000"/>
              </a:lnSpc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>
              <a:lnSpc>
                <a:spcPct val="120000"/>
              </a:lnSpc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>
              <a:lnSpc>
                <a:spcPct val="120000"/>
              </a:lnSpc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4ABCA7A-EC7C-4AEC-9ED0-39FAF81B1C7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2679EE8-0E46-443E-A6D9-AB1A4BF605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BDC46BE-CEA8-4909-9256-1239998402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fld id="{663420E8-4C0E-4906-9581-C19131C56C3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1302855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5A5F06F-6F0E-43EB-A368-0CF44A6AE39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1421AD8-AD8E-47ED-9F0B-1266FF65BC7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79C1779-59C8-492F-BD90-AC5B1533D14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21CE47-89BE-4F53-BE59-6CA7F34160D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92334536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1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  <a:lvl2pPr>
              <a:defRPr sz="18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2pPr>
            <a:lvl3pPr>
              <a:defRPr sz="15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3pPr>
            <a:lvl4pPr>
              <a:defRPr sz="135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4pPr>
            <a:lvl5pPr>
              <a:defRPr sz="135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1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  <a:lvl2pPr>
              <a:defRPr sz="18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2pPr>
            <a:lvl3pPr>
              <a:defRPr sz="15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3pPr>
            <a:lvl4pPr>
              <a:defRPr sz="135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4pPr>
            <a:lvl5pPr>
              <a:defRPr sz="135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E95CDE6-830C-4ADA-9325-5C307C30714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2516A76-08F6-4F34-995C-D2DFD059250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F5EEC8-845D-4480-B83C-8761516673E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pPr>
              <a:defRPr/>
            </a:pPr>
            <a:fld id="{2C15C74C-5A5D-4A9B-9C4A-ACB03DA2812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67043490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62074"/>
          </a:xfrm>
        </p:spPr>
        <p:txBody>
          <a:bodyPr/>
          <a:lstStyle>
            <a:lvl1pPr algn="ctr"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1800" b="1"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18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  <a:lvl2pPr>
              <a:defRPr sz="15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2pPr>
            <a:lvl3pPr>
              <a:defRPr sz="135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3pPr>
            <a:lvl4pPr>
              <a:defRPr sz="12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4pPr>
            <a:lvl5pPr>
              <a:defRPr sz="12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1800" b="1"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18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  <a:lvl2pPr>
              <a:defRPr sz="15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2pPr>
            <a:lvl3pPr>
              <a:defRPr sz="135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3pPr>
            <a:lvl4pPr>
              <a:defRPr sz="12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4pPr>
            <a:lvl5pPr>
              <a:defRPr sz="12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FAA263E-8388-4C6B-96D1-D011E5105A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C8EB67C9-8EBF-47C3-8BCB-D4F3F0CA1A2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157EBA89-23EE-4C82-989C-95B2DA7EB9C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pPr>
              <a:defRPr/>
            </a:pPr>
            <a:fld id="{E0566329-C286-4ADB-A7F0-FB16C9A47A3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6572938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C0B468CF-B183-4534-B22F-FFCC3B8A239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28C43D67-B37B-4766-85CA-F7C079BF5B2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B0EC2918-3A6E-4EF8-B5BC-80D7F49A90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CBC081-9944-4DA6-BA4E-10DDDA75A8B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54187492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6FE35305-FD70-435D-AC26-E50B5100E04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89AF0FB8-958E-41DD-8AF6-59BFEAE2FC7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69F4EC8-EED8-4B61-82DA-A133B6F9161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124240-BE57-4C7D-97A9-56134696A86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59806215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B59B5B4-4DDB-4B46-9CC3-188715AF1FF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040F782-9A09-4384-8A08-A66F1EBA869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45E1272-B199-465E-848A-CA9BE1B729E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A0344A-1142-4B18-9B22-5AAD44B7904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8210164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4CA00AF-CAAB-41E9-82F4-87E7BC706DD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1479FB7-3478-467D-9B37-50AE59AB01A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5B58878-3ED0-4FA2-81F6-AF65FF5468A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D41C2F-8088-4CF7-949B-F224068828D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06948723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38AFBBEF-F7FA-4782-B29A-9D49783923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640013" y="260350"/>
            <a:ext cx="8161337" cy="41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DA4E0366-0AA5-44B9-959C-2E4A737802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63525" y="1125538"/>
            <a:ext cx="11664950" cy="500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zh-CN"/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C8200558-02D2-4715-98C9-88E53D11C1CE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4D43B730-4BED-4CB2-BE0B-FC6B4FA0E56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6864A20E-05C4-45C9-9B60-B1C50ECA205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/>
            </a:lvl1pPr>
          </a:lstStyle>
          <a:p>
            <a:pPr>
              <a:defRPr/>
            </a:pPr>
            <a:fld id="{CD7E2CF9-1214-45BA-AFDD-5896BB49CA6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1" name="图片 2">
            <a:extLst>
              <a:ext uri="{FF2B5EF4-FFF2-40B4-BE49-F238E27FC236}">
                <a16:creationId xmlns:a16="http://schemas.microsoft.com/office/drawing/2014/main" id="{4E199426-91E5-4C8B-B659-A226C166AC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7413" y="26988"/>
            <a:ext cx="881062" cy="88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76" r:id="rId2"/>
    <p:sldLayoutId id="2147483866" r:id="rId3"/>
    <p:sldLayoutId id="2147483877" r:id="rId4"/>
    <p:sldLayoutId id="2147483878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  <p:sldLayoutId id="2147483873" r:id="rId12"/>
    <p:sldLayoutId id="2147483874" r:id="rId13"/>
    <p:sldLayoutId id="2147483875" r:id="rId14"/>
  </p:sldLayoutIdLst>
  <p:transition spd="slow">
    <p:fade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楷体" panose="02010609060101010101" pitchFamily="49" charset="-122"/>
          <a:ea typeface="楷体" panose="02010609060101010101" pitchFamily="49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楷体" panose="02010609060101010101" pitchFamily="49" charset="-122"/>
          <a:ea typeface="楷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楷体" panose="02010609060101010101" pitchFamily="49" charset="-122"/>
          <a:ea typeface="楷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楷体" panose="02010609060101010101" pitchFamily="49" charset="-122"/>
          <a:ea typeface="楷体" panose="02010609060101010101" pitchFamily="49" charset="-122"/>
        </a:defRPr>
      </a:lvl5pPr>
      <a:lvl6pPr marL="342900" algn="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ea typeface="宋体" pitchFamily="2" charset="-122"/>
        </a:defRPr>
      </a:lvl6pPr>
      <a:lvl7pPr marL="685800" algn="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ea typeface="宋体" pitchFamily="2" charset="-122"/>
        </a:defRPr>
      </a:lvl7pPr>
      <a:lvl8pPr marL="1028700" algn="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ea typeface="宋体" pitchFamily="2" charset="-122"/>
        </a:defRPr>
      </a:lvl8pPr>
      <a:lvl9pPr marL="1371600" algn="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rgbClr val="69B3F1"/>
        </a:buClr>
        <a:buFont typeface="Wingdings" panose="05000000000000000000" pitchFamily="2" charset="2"/>
        <a:defRPr b="1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华文中宋" pitchFamily="2" charset="-122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华文中宋" pitchFamily="2" charset="-122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华文中宋" pitchFamily="2" charset="-122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华文中宋" pitchFamily="2" charset="-122"/>
        </a:defRPr>
      </a:lvl5pPr>
      <a:lvl6pPr marL="1885950" indent="-171450" algn="l" rtl="0" eaLnBrk="1" fontAlgn="base" hangingPunct="1">
        <a:spcBef>
          <a:spcPct val="20000"/>
        </a:spcBef>
        <a:spcAft>
          <a:spcPct val="0"/>
        </a:spcAft>
        <a:buChar char="»"/>
        <a:defRPr sz="1650">
          <a:solidFill>
            <a:schemeClr val="tx1"/>
          </a:solidFill>
          <a:latin typeface="+mn-lt"/>
          <a:ea typeface="华文中宋" pitchFamily="2" charset="-122"/>
        </a:defRPr>
      </a:lvl6pPr>
      <a:lvl7pPr marL="2228850" indent="-171450" algn="l" rtl="0" eaLnBrk="1" fontAlgn="base" hangingPunct="1">
        <a:spcBef>
          <a:spcPct val="20000"/>
        </a:spcBef>
        <a:spcAft>
          <a:spcPct val="0"/>
        </a:spcAft>
        <a:buChar char="»"/>
        <a:defRPr sz="1650">
          <a:solidFill>
            <a:schemeClr val="tx1"/>
          </a:solidFill>
          <a:latin typeface="+mn-lt"/>
          <a:ea typeface="华文中宋" pitchFamily="2" charset="-122"/>
        </a:defRPr>
      </a:lvl7pPr>
      <a:lvl8pPr marL="2571750" indent="-171450" algn="l" rtl="0" eaLnBrk="1" fontAlgn="base" hangingPunct="1">
        <a:spcBef>
          <a:spcPct val="20000"/>
        </a:spcBef>
        <a:spcAft>
          <a:spcPct val="0"/>
        </a:spcAft>
        <a:buChar char="»"/>
        <a:defRPr sz="1650">
          <a:solidFill>
            <a:schemeClr val="tx1"/>
          </a:solidFill>
          <a:latin typeface="+mn-lt"/>
          <a:ea typeface="华文中宋" pitchFamily="2" charset="-122"/>
        </a:defRPr>
      </a:lvl8pPr>
      <a:lvl9pPr marL="2914650" indent="-171450" algn="l" rtl="0" eaLnBrk="1" fontAlgn="base" hangingPunct="1">
        <a:spcBef>
          <a:spcPct val="20000"/>
        </a:spcBef>
        <a:spcAft>
          <a:spcPct val="0"/>
        </a:spcAft>
        <a:buChar char="»"/>
        <a:defRPr sz="1650">
          <a:solidFill>
            <a:schemeClr val="tx1"/>
          </a:solidFill>
          <a:latin typeface="+mn-lt"/>
          <a:ea typeface="华文中宋" pitchFamily="2" charset="-122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13" Type="http://schemas.openxmlformats.org/officeDocument/2006/relationships/oleObject" Target="../embeddings/oleObject12.bin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12" Type="http://schemas.openxmlformats.org/officeDocument/2006/relationships/image" Target="../media/image9.wmf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11.wmf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.emf"/><Relationship Id="rId11" Type="http://schemas.openxmlformats.org/officeDocument/2006/relationships/oleObject" Target="../embeddings/oleObject11.bin"/><Relationship Id="rId5" Type="http://schemas.openxmlformats.org/officeDocument/2006/relationships/oleObject" Target="../embeddings/oleObject8.bin"/><Relationship Id="rId15" Type="http://schemas.openxmlformats.org/officeDocument/2006/relationships/oleObject" Target="../embeddings/oleObject13.bin"/><Relationship Id="rId10" Type="http://schemas.openxmlformats.org/officeDocument/2006/relationships/image" Target="../media/image8.emf"/><Relationship Id="rId4" Type="http://schemas.openxmlformats.org/officeDocument/2006/relationships/image" Target="../media/image5.emf"/><Relationship Id="rId9" Type="http://schemas.openxmlformats.org/officeDocument/2006/relationships/oleObject" Target="../embeddings/oleObject10.bin"/><Relationship Id="rId14" Type="http://schemas.openxmlformats.org/officeDocument/2006/relationships/image" Target="../media/image10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6.bin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12.w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15.w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21.bin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17.wm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2.bin"/><Relationship Id="rId10" Type="http://schemas.openxmlformats.org/officeDocument/2006/relationships/oleObject" Target="../embeddings/oleObject6.bin"/><Relationship Id="rId4" Type="http://schemas.openxmlformats.org/officeDocument/2006/relationships/image" Target="../media/image3.wmf"/><Relationship Id="rId9" Type="http://schemas.openxmlformats.org/officeDocument/2006/relationships/oleObject" Target="../embeddings/oleObject5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>
            <a:extLst>
              <a:ext uri="{FF2B5EF4-FFF2-40B4-BE49-F238E27FC236}">
                <a16:creationId xmlns:a16="http://schemas.microsoft.com/office/drawing/2014/main" id="{BA2DA512-873C-4F22-AF77-4320297F232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359150" y="260350"/>
            <a:ext cx="6394450" cy="431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r>
              <a:rPr lang="zh-CN" altLang="en-US" sz="3200" dirty="0">
                <a:solidFill>
                  <a:schemeClr val="tx1"/>
                </a:solidFill>
              </a:rPr>
              <a:t>第四章 一阶逻辑基本概念</a:t>
            </a: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D5D102FC-5D85-4814-A364-B20D5C6997C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92313" y="1268413"/>
            <a:ext cx="8229600" cy="4924425"/>
          </a:xfrm>
        </p:spPr>
        <p:txBody>
          <a:bodyPr/>
          <a:lstStyle/>
          <a:p>
            <a:pPr marL="361950" indent="-361950" eaLnBrk="1" hangingPunct="1"/>
            <a:r>
              <a:rPr lang="zh-CN" altLang="en-US" sz="2400"/>
              <a:t>主要内容</a:t>
            </a:r>
          </a:p>
          <a:p>
            <a:pPr marL="361950" indent="-361950"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sz="2400"/>
              <a:t>一阶逻辑命题符号化</a:t>
            </a:r>
          </a:p>
          <a:p>
            <a:pPr marL="361950" indent="-361950" eaLnBrk="1" hangingPunct="1"/>
            <a:r>
              <a:rPr lang="zh-CN" altLang="en-US" sz="2400"/>
              <a:t>     个体词、谓词、量词</a:t>
            </a:r>
          </a:p>
          <a:p>
            <a:pPr marL="361950" indent="-361950" eaLnBrk="1" hangingPunct="1"/>
            <a:r>
              <a:rPr lang="zh-CN" altLang="en-US" sz="2400"/>
              <a:t>     一阶逻辑命题符号化</a:t>
            </a:r>
          </a:p>
          <a:p>
            <a:pPr marL="361950" indent="-361950"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sz="2400"/>
              <a:t>一阶逻辑公式及其解释</a:t>
            </a:r>
          </a:p>
          <a:p>
            <a:pPr marL="361950" indent="-361950" eaLnBrk="1" hangingPunct="1"/>
            <a:r>
              <a:rPr lang="zh-CN" altLang="en-US" sz="2400"/>
              <a:t>     一阶语言</a:t>
            </a:r>
          </a:p>
          <a:p>
            <a:pPr marL="361950" indent="-361950" eaLnBrk="1" hangingPunct="1"/>
            <a:r>
              <a:rPr lang="zh-CN" altLang="en-US" sz="2400"/>
              <a:t>     合式公式</a:t>
            </a:r>
          </a:p>
          <a:p>
            <a:pPr marL="361950" indent="-361950" eaLnBrk="1" hangingPunct="1"/>
            <a:r>
              <a:rPr lang="zh-CN" altLang="en-US" sz="2400"/>
              <a:t>     合式公式的解释</a:t>
            </a:r>
          </a:p>
          <a:p>
            <a:pPr marL="361950" indent="-361950" eaLnBrk="1" hangingPunct="1"/>
            <a:r>
              <a:rPr lang="zh-CN" altLang="en-US" sz="2400"/>
              <a:t>      永真式、矛盾式、可满足式</a:t>
            </a:r>
          </a:p>
        </p:txBody>
      </p:sp>
      <p:sp>
        <p:nvSpPr>
          <p:cNvPr id="10244" name="灯片编号占位符 5">
            <a:extLst>
              <a:ext uri="{FF2B5EF4-FFF2-40B4-BE49-F238E27FC236}">
                <a16:creationId xmlns:a16="http://schemas.microsoft.com/office/drawing/2014/main" id="{C8647A78-F117-42BE-9052-CC781080C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5F2A6C3-A146-4602-A756-80EB0C5023EE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标题 1">
            <a:extLst>
              <a:ext uri="{FF2B5EF4-FFF2-40B4-BE49-F238E27FC236}">
                <a16:creationId xmlns:a16="http://schemas.microsoft.com/office/drawing/2014/main" id="{53AE1710-46BD-448E-81CE-00911D5519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实例</a:t>
            </a:r>
            <a:r>
              <a:rPr lang="en-US" altLang="zh-CN"/>
              <a:t>6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364083-6CAF-4AB0-80DE-2F6B9D92A3B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981075"/>
            <a:ext cx="8229600" cy="2735263"/>
          </a:xfrm>
        </p:spPr>
        <p:txBody>
          <a:bodyPr/>
          <a:lstStyle/>
          <a:p>
            <a:pPr eaLnBrk="1" hangingPunct="1"/>
            <a:r>
              <a:rPr lang="zh-CN" altLang="en-US" sz="2000"/>
              <a:t>课本实例，</a:t>
            </a:r>
            <a:r>
              <a:rPr lang="en-US" altLang="zh-CN" sz="2000"/>
              <a:t>P64</a:t>
            </a:r>
            <a:r>
              <a:rPr lang="zh-CN" altLang="en-US" sz="2000"/>
              <a:t>，例</a:t>
            </a:r>
            <a:r>
              <a:rPr lang="en-US" altLang="zh-CN" sz="2000"/>
              <a:t>4.5</a:t>
            </a:r>
            <a:r>
              <a:rPr lang="zh-CN" altLang="en-US" sz="2000"/>
              <a:t>，非常适合思考及比较</a:t>
            </a:r>
            <a:endParaRPr lang="en-US" altLang="zh-CN" sz="2000"/>
          </a:p>
          <a:p>
            <a:pPr eaLnBrk="1" hangingPunct="1"/>
            <a:r>
              <a:rPr lang="zh-CN" altLang="en-US" sz="2000"/>
              <a:t>将下列命题符号化：</a:t>
            </a:r>
            <a:endParaRPr lang="en-US" altLang="zh-CN" sz="2000"/>
          </a:p>
          <a:p>
            <a:pPr eaLnBrk="1" hangingPunct="1"/>
            <a:r>
              <a:rPr lang="en-US" altLang="zh-CN" sz="2000"/>
              <a:t>1</a:t>
            </a:r>
            <a:r>
              <a:rPr lang="zh-CN" altLang="en-US" sz="2000"/>
              <a:t>、兔子比乌龟跑得快</a:t>
            </a:r>
            <a:endParaRPr lang="en-US" altLang="zh-CN" sz="2000"/>
          </a:p>
          <a:p>
            <a:pPr eaLnBrk="1" hangingPunct="1"/>
            <a:r>
              <a:rPr lang="en-US" altLang="zh-CN" sz="2000"/>
              <a:t>2</a:t>
            </a:r>
            <a:r>
              <a:rPr lang="zh-CN" altLang="en-US" sz="2000"/>
              <a:t>、有的兔子比所有的乌龟跑得快</a:t>
            </a:r>
            <a:endParaRPr lang="en-US" altLang="zh-CN" sz="2000"/>
          </a:p>
          <a:p>
            <a:pPr eaLnBrk="1" hangingPunct="1"/>
            <a:r>
              <a:rPr lang="en-US" altLang="zh-CN" sz="2000"/>
              <a:t>3</a:t>
            </a:r>
            <a:r>
              <a:rPr lang="zh-CN" altLang="en-US" sz="2000"/>
              <a:t>、并不是所有的兔子都比乌龟跑得快</a:t>
            </a:r>
            <a:endParaRPr lang="en-US" altLang="zh-CN" sz="2000"/>
          </a:p>
          <a:p>
            <a:pPr eaLnBrk="1" hangingPunct="1"/>
            <a:r>
              <a:rPr lang="en-US" altLang="zh-CN" sz="2000"/>
              <a:t>4</a:t>
            </a:r>
            <a:r>
              <a:rPr lang="zh-CN" altLang="en-US" sz="2000"/>
              <a:t>、不存在跑得同样快的两只兔子</a:t>
            </a:r>
          </a:p>
        </p:txBody>
      </p:sp>
      <p:sp>
        <p:nvSpPr>
          <p:cNvPr id="28676" name="灯片编号占位符 3">
            <a:extLst>
              <a:ext uri="{FF2B5EF4-FFF2-40B4-BE49-F238E27FC236}">
                <a16:creationId xmlns:a16="http://schemas.microsoft.com/office/drawing/2014/main" id="{B40A6889-FD73-4208-80D1-6F945C7C3DC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FE5D4AE6-2F34-4DA7-B9AC-DDCF63437B2E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10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369C598-BACE-4708-9EBF-9ECE6D5761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25" y="3673475"/>
            <a:ext cx="12025313" cy="264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000">
                <a:latin typeface="Times New Roman" panose="02020603050405020304" pitchFamily="18" charset="0"/>
                <a:ea typeface="楷体" panose="02010609060101010101" pitchFamily="49" charset="-122"/>
              </a:rPr>
              <a:t>解答：令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sz="2000">
                <a:latin typeface="Times New Roman" panose="02020603050405020304" pitchFamily="18" charset="0"/>
                <a:ea typeface="楷体" panose="02010609060101010101" pitchFamily="49" charset="-122"/>
              </a:rPr>
              <a:t>：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sz="2000">
                <a:latin typeface="Times New Roman" panose="02020603050405020304" pitchFamily="18" charset="0"/>
                <a:ea typeface="楷体" panose="02010609060101010101" pitchFamily="49" charset="-122"/>
              </a:rPr>
              <a:t>是兔子，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sz="2000">
                <a:latin typeface="Times New Roman" panose="02020603050405020304" pitchFamily="18" charset="0"/>
                <a:ea typeface="楷体" panose="02010609060101010101" pitchFamily="49" charset="-122"/>
              </a:rPr>
              <a:t>：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zh-CN" altLang="en-US" sz="2000">
                <a:latin typeface="Times New Roman" panose="02020603050405020304" pitchFamily="18" charset="0"/>
                <a:ea typeface="楷体" panose="02010609060101010101" pitchFamily="49" charset="-122"/>
              </a:rPr>
              <a:t>是乌龟，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</a:rPr>
              <a:t>x,y</a:t>
            </a: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sz="2000">
                <a:latin typeface="Times New Roman" panose="02020603050405020304" pitchFamily="18" charset="0"/>
                <a:ea typeface="楷体" panose="02010609060101010101" pitchFamily="49" charset="-122"/>
              </a:rPr>
              <a:t>：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sz="2000">
                <a:latin typeface="Times New Roman" panose="02020603050405020304" pitchFamily="18" charset="0"/>
                <a:ea typeface="楷体" panose="02010609060101010101" pitchFamily="49" charset="-122"/>
              </a:rPr>
              <a:t>比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zh-CN" altLang="en-US" sz="2000">
                <a:latin typeface="Times New Roman" panose="02020603050405020304" pitchFamily="18" charset="0"/>
                <a:ea typeface="楷体" panose="02010609060101010101" pitchFamily="49" charset="-122"/>
              </a:rPr>
              <a:t>跑得快，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</a:rPr>
              <a:t>L</a:t>
            </a: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</a:rPr>
              <a:t>x,y</a:t>
            </a: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sz="2000">
                <a:latin typeface="Times New Roman" panose="02020603050405020304" pitchFamily="18" charset="0"/>
                <a:ea typeface="楷体" panose="02010609060101010101" pitchFamily="49" charset="-122"/>
              </a:rPr>
              <a:t>：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sz="2000">
                <a:latin typeface="Times New Roman" panose="02020603050405020304" pitchFamily="18" charset="0"/>
                <a:ea typeface="楷体" panose="02010609060101010101" pitchFamily="49" charset="-122"/>
              </a:rPr>
              <a:t>与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zh-CN" altLang="en-US" sz="2000">
                <a:latin typeface="Times New Roman" panose="02020603050405020304" pitchFamily="18" charset="0"/>
                <a:ea typeface="楷体" panose="02010609060101010101" pitchFamily="49" charset="-122"/>
              </a:rPr>
              <a:t>跑得同样快，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</a:rPr>
              <a:t>x,y</a:t>
            </a: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sz="2000">
                <a:latin typeface="Times New Roman" panose="02020603050405020304" pitchFamily="18" charset="0"/>
                <a:ea typeface="楷体" panose="02010609060101010101" pitchFamily="49" charset="-122"/>
              </a:rPr>
              <a:t>：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zh-CN" sz="2000" b="0"/>
              <a:t> ≠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</a:rPr>
              <a:t> y</a:t>
            </a:r>
            <a:r>
              <a:rPr lang="zh-CN" altLang="en-US" sz="2000"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00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sz="2000"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</a:t>
            </a: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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 </a:t>
            </a: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F</a:t>
            </a: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 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G</a:t>
            </a: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(y) 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H</a:t>
            </a: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 </a:t>
            </a: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)) </a:t>
            </a:r>
          </a:p>
          <a:p>
            <a:pPr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2</a:t>
            </a:r>
            <a:r>
              <a:rPr lang="zh-CN" altLang="en-US" sz="2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、</a:t>
            </a: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x</a:t>
            </a: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F</a:t>
            </a: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  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(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G</a:t>
            </a: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(y) ) 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H</a:t>
            </a: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 </a:t>
            </a: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)) )</a:t>
            </a:r>
            <a:endParaRPr lang="zh-CN" altLang="en-US" sz="200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sz="2000"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2000" b="0">
                <a:ea typeface="楷体" panose="02010609060101010101" pitchFamily="49" charset="-122"/>
                <a:sym typeface="Symbol" panose="05050102010706020507" pitchFamily="18" charset="2"/>
              </a:rPr>
              <a:t></a:t>
            </a: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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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 </a:t>
            </a: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F</a:t>
            </a: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 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G</a:t>
            </a: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 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H</a:t>
            </a: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 </a:t>
            </a: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)) </a:t>
            </a:r>
          </a:p>
          <a:p>
            <a:pPr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  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x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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y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(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F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 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G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 </a:t>
            </a:r>
            <a:r>
              <a:rPr lang="en-US" altLang="zh-CN" sz="2000" b="0">
                <a:solidFill>
                  <a:srgbClr val="FF0000"/>
                </a:solidFill>
                <a:ea typeface="楷体" panose="02010609060101010101" pitchFamily="49" charset="-122"/>
                <a:sym typeface="Symbol" panose="05050102010706020507" pitchFamily="18" charset="2"/>
              </a:rPr>
              <a:t>  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H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)) </a:t>
            </a:r>
          </a:p>
          <a:p>
            <a:pPr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4</a:t>
            </a:r>
            <a:r>
              <a:rPr lang="zh-CN" altLang="en-US" sz="2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、</a:t>
            </a:r>
            <a:r>
              <a:rPr lang="en-US" altLang="zh-CN" sz="2000" b="0">
                <a:ea typeface="楷体" panose="02010609060101010101" pitchFamily="49" charset="-122"/>
                <a:sym typeface="Symbol" panose="05050102010706020507" pitchFamily="18" charset="2"/>
              </a:rPr>
              <a:t></a:t>
            </a: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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x</a:t>
            </a: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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y</a:t>
            </a: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F</a:t>
            </a: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 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F</a:t>
            </a: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 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</a:rPr>
              <a:t> N</a:t>
            </a: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</a:rPr>
              <a:t>x,y</a:t>
            </a: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 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</a:rPr>
              <a:t>L</a:t>
            </a: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sz="2000" i="1">
                <a:latin typeface="Times New Roman" panose="02020603050405020304" pitchFamily="18" charset="0"/>
                <a:ea typeface="楷体" panose="02010609060101010101" pitchFamily="49" charset="-122"/>
              </a:rPr>
              <a:t>x,y</a:t>
            </a: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</a:rPr>
              <a:t>))</a:t>
            </a:r>
          </a:p>
          <a:p>
            <a:pPr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</a:rPr>
              <a:t>          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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(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F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 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F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 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N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x,y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</a:t>
            </a:r>
            <a:r>
              <a:rPr lang="en-US" altLang="zh-CN" sz="2000" b="0">
                <a:solidFill>
                  <a:srgbClr val="FF0000"/>
                </a:solidFill>
                <a:ea typeface="楷体" panose="02010609060101010101" pitchFamily="49" charset="-122"/>
                <a:sym typeface="Symbol" panose="05050102010706020507" pitchFamily="18" charset="2"/>
              </a:rPr>
              <a:t> 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L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x,y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))</a:t>
            </a:r>
            <a:endParaRPr lang="zh-CN" altLang="en-US" sz="20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标题 1">
            <a:extLst>
              <a:ext uri="{FF2B5EF4-FFF2-40B4-BE49-F238E27FC236}">
                <a16:creationId xmlns:a16="http://schemas.microsoft.com/office/drawing/2014/main" id="{99E6C0AD-36FB-4326-AECB-2D24306D4A2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命题符号化的七个简单总结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578231B-A198-417E-892C-2F00C75E4F3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2088" y="1052513"/>
            <a:ext cx="11807825" cy="2881312"/>
          </a:xfrm>
        </p:spPr>
        <p:txBody>
          <a:bodyPr/>
          <a:lstStyle/>
          <a:p>
            <a:pPr eaLnBrk="1" hangingPunct="1"/>
            <a:r>
              <a:rPr lang="zh-CN" altLang="en-US" sz="2000">
                <a:solidFill>
                  <a:srgbClr val="00B0F0"/>
                </a:solidFill>
              </a:rPr>
              <a:t>以下总结中，</a:t>
            </a:r>
            <a:r>
              <a:rPr lang="en-US" altLang="zh-CN" sz="2000" i="1">
                <a:solidFill>
                  <a:srgbClr val="00B0F0"/>
                </a:solidFill>
              </a:rPr>
              <a:t>D</a:t>
            </a:r>
            <a:r>
              <a:rPr lang="zh-CN" altLang="en-US" sz="2000">
                <a:solidFill>
                  <a:srgbClr val="00B0F0"/>
                </a:solidFill>
              </a:rPr>
              <a:t>均为个体域</a:t>
            </a:r>
            <a:endParaRPr lang="en-US" altLang="zh-CN" sz="2000">
              <a:solidFill>
                <a:srgbClr val="00B0F0"/>
              </a:solidFill>
            </a:endParaRPr>
          </a:p>
          <a:p>
            <a:pPr eaLnBrk="1" hangingPunct="1"/>
            <a:r>
              <a:rPr lang="en-US" altLang="zh-CN" sz="2000">
                <a:solidFill>
                  <a:srgbClr val="00B0F0"/>
                </a:solidFill>
              </a:rPr>
              <a:t>1</a:t>
            </a:r>
            <a:r>
              <a:rPr lang="zh-CN" altLang="en-US" sz="2000">
                <a:solidFill>
                  <a:srgbClr val="00B0F0"/>
                </a:solidFill>
              </a:rPr>
              <a:t>、“</a:t>
            </a:r>
            <a:r>
              <a:rPr lang="en-US" altLang="zh-CN" sz="2000" i="1">
                <a:solidFill>
                  <a:srgbClr val="00B0F0"/>
                </a:solidFill>
              </a:rPr>
              <a:t>D</a:t>
            </a:r>
            <a:r>
              <a:rPr lang="zh-CN" altLang="en-US" sz="2000">
                <a:solidFill>
                  <a:srgbClr val="00B0F0"/>
                </a:solidFill>
              </a:rPr>
              <a:t>中所有</a:t>
            </a:r>
            <a:r>
              <a:rPr lang="en-US" altLang="zh-CN" sz="2000" i="1">
                <a:solidFill>
                  <a:srgbClr val="00B0F0"/>
                </a:solidFill>
              </a:rPr>
              <a:t>x</a:t>
            </a:r>
            <a:r>
              <a:rPr lang="zh-CN" altLang="en-US" sz="2000">
                <a:solidFill>
                  <a:srgbClr val="00B0F0"/>
                </a:solidFill>
              </a:rPr>
              <a:t>都有性质</a:t>
            </a:r>
            <a:r>
              <a:rPr lang="en-US" altLang="zh-CN" sz="2000" i="1">
                <a:solidFill>
                  <a:srgbClr val="00B0F0"/>
                </a:solidFill>
              </a:rPr>
              <a:t>F</a:t>
            </a:r>
            <a:r>
              <a:rPr lang="zh-CN" altLang="en-US" sz="2000">
                <a:solidFill>
                  <a:srgbClr val="00B0F0"/>
                </a:solidFill>
              </a:rPr>
              <a:t>”符号化为：</a:t>
            </a:r>
            <a:r>
              <a:rPr lang="en-US" altLang="zh-CN" sz="2000">
                <a:solidFill>
                  <a:srgbClr val="00B0F0"/>
                </a:solidFill>
                <a:sym typeface="Symbol" panose="05050102010706020507" pitchFamily="18" charset="2"/>
              </a:rPr>
              <a:t> </a:t>
            </a:r>
            <a:r>
              <a:rPr lang="en-US" altLang="zh-CN" sz="2000" i="1">
                <a:solidFill>
                  <a:srgbClr val="00B0F0"/>
                </a:solidFill>
                <a:sym typeface="Symbol" panose="05050102010706020507" pitchFamily="18" charset="2"/>
              </a:rPr>
              <a:t>xF</a:t>
            </a:r>
            <a:r>
              <a:rPr lang="en-US" altLang="zh-CN" sz="2000">
                <a:solidFill>
                  <a:srgbClr val="00B0F0"/>
                </a:solidFill>
                <a:sym typeface="Symbol" panose="05050102010706020507" pitchFamily="18" charset="2"/>
              </a:rPr>
              <a:t>(</a:t>
            </a:r>
            <a:r>
              <a:rPr lang="en-US" altLang="zh-CN" sz="2000" i="1">
                <a:solidFill>
                  <a:srgbClr val="00B0F0"/>
                </a:solidFill>
                <a:sym typeface="Symbol" panose="05050102010706020507" pitchFamily="18" charset="2"/>
              </a:rPr>
              <a:t>x</a:t>
            </a:r>
            <a:r>
              <a:rPr lang="en-US" altLang="zh-CN" sz="2000">
                <a:solidFill>
                  <a:srgbClr val="00B0F0"/>
                </a:solidFill>
                <a:sym typeface="Symbol" panose="05050102010706020507" pitchFamily="18" charset="2"/>
              </a:rPr>
              <a:t>)</a:t>
            </a:r>
          </a:p>
          <a:p>
            <a:pPr eaLnBrk="1" hangingPunct="1"/>
            <a:r>
              <a:rPr lang="en-US" altLang="zh-CN" sz="2000">
                <a:solidFill>
                  <a:srgbClr val="00B0F0"/>
                </a:solidFill>
                <a:sym typeface="Symbol" panose="05050102010706020507" pitchFamily="18" charset="2"/>
              </a:rPr>
              <a:t>2</a:t>
            </a:r>
            <a:r>
              <a:rPr lang="zh-CN" altLang="en-US" sz="2000">
                <a:solidFill>
                  <a:srgbClr val="00B0F0"/>
                </a:solidFill>
                <a:sym typeface="Symbol" panose="05050102010706020507" pitchFamily="18" charset="2"/>
              </a:rPr>
              <a:t>、“</a:t>
            </a:r>
            <a:r>
              <a:rPr lang="en-US" altLang="zh-CN" sz="2000" i="1">
                <a:solidFill>
                  <a:srgbClr val="00B0F0"/>
                </a:solidFill>
                <a:sym typeface="Symbol" panose="05050102010706020507" pitchFamily="18" charset="2"/>
              </a:rPr>
              <a:t>D</a:t>
            </a:r>
            <a:r>
              <a:rPr lang="zh-CN" altLang="en-US" sz="2000">
                <a:solidFill>
                  <a:srgbClr val="00B0F0"/>
                </a:solidFill>
                <a:sym typeface="Symbol" panose="05050102010706020507" pitchFamily="18" charset="2"/>
              </a:rPr>
              <a:t>中存在</a:t>
            </a:r>
            <a:r>
              <a:rPr lang="en-US" altLang="zh-CN" sz="2000" i="1">
                <a:solidFill>
                  <a:srgbClr val="00B0F0"/>
                </a:solidFill>
                <a:sym typeface="Symbol" panose="05050102010706020507" pitchFamily="18" charset="2"/>
              </a:rPr>
              <a:t>x</a:t>
            </a:r>
            <a:r>
              <a:rPr lang="zh-CN" altLang="en-US" sz="2000">
                <a:solidFill>
                  <a:srgbClr val="00B0F0"/>
                </a:solidFill>
                <a:sym typeface="Symbol" panose="05050102010706020507" pitchFamily="18" charset="2"/>
              </a:rPr>
              <a:t>具有性质</a:t>
            </a:r>
            <a:r>
              <a:rPr lang="en-US" altLang="zh-CN" sz="2000" i="1">
                <a:solidFill>
                  <a:srgbClr val="00B0F0"/>
                </a:solidFill>
                <a:sym typeface="Symbol" panose="05050102010706020507" pitchFamily="18" charset="2"/>
              </a:rPr>
              <a:t>F</a:t>
            </a:r>
            <a:r>
              <a:rPr lang="zh-CN" altLang="en-US" sz="2000">
                <a:solidFill>
                  <a:srgbClr val="00B0F0"/>
                </a:solidFill>
                <a:sym typeface="Symbol" panose="05050102010706020507" pitchFamily="18" charset="2"/>
              </a:rPr>
              <a:t>”符号化为：</a:t>
            </a:r>
            <a:r>
              <a:rPr lang="en-US" altLang="zh-CN" sz="2000">
                <a:solidFill>
                  <a:srgbClr val="00B0F0"/>
                </a:solidFill>
                <a:sym typeface="Symbol" panose="05050102010706020507" pitchFamily="18" charset="2"/>
              </a:rPr>
              <a:t> </a:t>
            </a:r>
            <a:r>
              <a:rPr lang="en-US" altLang="zh-CN" sz="2000" i="1">
                <a:solidFill>
                  <a:srgbClr val="00B0F0"/>
                </a:solidFill>
                <a:sym typeface="Symbol" panose="05050102010706020507" pitchFamily="18" charset="2"/>
              </a:rPr>
              <a:t> xF</a:t>
            </a:r>
            <a:r>
              <a:rPr lang="en-US" altLang="zh-CN" sz="2000">
                <a:solidFill>
                  <a:srgbClr val="00B0F0"/>
                </a:solidFill>
                <a:sym typeface="Symbol" panose="05050102010706020507" pitchFamily="18" charset="2"/>
              </a:rPr>
              <a:t>(</a:t>
            </a:r>
            <a:r>
              <a:rPr lang="en-US" altLang="zh-CN" sz="2000" i="1">
                <a:solidFill>
                  <a:srgbClr val="00B0F0"/>
                </a:solidFill>
                <a:sym typeface="Symbol" panose="05050102010706020507" pitchFamily="18" charset="2"/>
              </a:rPr>
              <a:t>x</a:t>
            </a:r>
            <a:r>
              <a:rPr lang="en-US" altLang="zh-CN" sz="2000">
                <a:solidFill>
                  <a:srgbClr val="00B0F0"/>
                </a:solidFill>
                <a:sym typeface="Symbol" panose="05050102010706020507" pitchFamily="18" charset="2"/>
              </a:rPr>
              <a:t>)</a:t>
            </a:r>
          </a:p>
          <a:p>
            <a:pPr eaLnBrk="1" hangingPunct="1"/>
            <a:r>
              <a:rPr lang="en-US" altLang="zh-CN" sz="2000">
                <a:solidFill>
                  <a:srgbClr val="00B0F0"/>
                </a:solidFill>
                <a:sym typeface="Symbol" panose="05050102010706020507" pitchFamily="18" charset="2"/>
              </a:rPr>
              <a:t>3</a:t>
            </a:r>
            <a:r>
              <a:rPr lang="zh-CN" altLang="en-US" sz="2000">
                <a:solidFill>
                  <a:srgbClr val="00B0F0"/>
                </a:solidFill>
                <a:sym typeface="Symbol" panose="05050102010706020507" pitchFamily="18" charset="2"/>
              </a:rPr>
              <a:t>、“对</a:t>
            </a:r>
            <a:r>
              <a:rPr lang="en-US" altLang="zh-CN" sz="2000" i="1">
                <a:solidFill>
                  <a:srgbClr val="00B0F0"/>
                </a:solidFill>
                <a:sym typeface="Symbol" panose="05050102010706020507" pitchFamily="18" charset="2"/>
              </a:rPr>
              <a:t>D</a:t>
            </a:r>
            <a:r>
              <a:rPr lang="zh-CN" altLang="en-US" sz="2000">
                <a:solidFill>
                  <a:srgbClr val="00B0F0"/>
                </a:solidFill>
                <a:sym typeface="Symbol" panose="05050102010706020507" pitchFamily="18" charset="2"/>
              </a:rPr>
              <a:t>中所有</a:t>
            </a:r>
            <a:r>
              <a:rPr lang="en-US" altLang="zh-CN" sz="2000" i="1">
                <a:solidFill>
                  <a:srgbClr val="00B0F0"/>
                </a:solidFill>
                <a:sym typeface="Symbol" panose="05050102010706020507" pitchFamily="18" charset="2"/>
              </a:rPr>
              <a:t>x</a:t>
            </a:r>
            <a:r>
              <a:rPr lang="zh-CN" altLang="en-US" sz="2000">
                <a:solidFill>
                  <a:srgbClr val="00B0F0"/>
                </a:solidFill>
                <a:sym typeface="Symbol" panose="05050102010706020507" pitchFamily="18" charset="2"/>
              </a:rPr>
              <a:t>而言，如果</a:t>
            </a:r>
            <a:r>
              <a:rPr lang="en-US" altLang="zh-CN" sz="2000" i="1">
                <a:solidFill>
                  <a:srgbClr val="00B0F0"/>
                </a:solidFill>
                <a:sym typeface="Symbol" panose="05050102010706020507" pitchFamily="18" charset="2"/>
              </a:rPr>
              <a:t>x</a:t>
            </a:r>
            <a:r>
              <a:rPr lang="zh-CN" altLang="en-US" sz="2000">
                <a:solidFill>
                  <a:srgbClr val="00B0F0"/>
                </a:solidFill>
                <a:sym typeface="Symbol" panose="05050102010706020507" pitchFamily="18" charset="2"/>
              </a:rPr>
              <a:t>有性质</a:t>
            </a:r>
            <a:r>
              <a:rPr lang="en-US" altLang="zh-CN" sz="2000" i="1">
                <a:solidFill>
                  <a:srgbClr val="00B0F0"/>
                </a:solidFill>
                <a:sym typeface="Symbol" panose="05050102010706020507" pitchFamily="18" charset="2"/>
              </a:rPr>
              <a:t>F</a:t>
            </a:r>
            <a:r>
              <a:rPr lang="zh-CN" altLang="en-US" sz="2000">
                <a:solidFill>
                  <a:srgbClr val="00B0F0"/>
                </a:solidFill>
                <a:sym typeface="Symbol" panose="05050102010706020507" pitchFamily="18" charset="2"/>
              </a:rPr>
              <a:t>，</a:t>
            </a:r>
            <a:r>
              <a:rPr lang="en-US" altLang="zh-CN" sz="2000" i="1">
                <a:solidFill>
                  <a:srgbClr val="00B0F0"/>
                </a:solidFill>
                <a:sym typeface="Symbol" panose="05050102010706020507" pitchFamily="18" charset="2"/>
              </a:rPr>
              <a:t>x</a:t>
            </a:r>
            <a:r>
              <a:rPr lang="zh-CN" altLang="en-US" sz="2000">
                <a:solidFill>
                  <a:srgbClr val="00B0F0"/>
                </a:solidFill>
                <a:sym typeface="Symbol" panose="05050102010706020507" pitchFamily="18" charset="2"/>
              </a:rPr>
              <a:t>就有性质</a:t>
            </a:r>
            <a:r>
              <a:rPr lang="en-US" altLang="zh-CN" sz="2000" i="1">
                <a:solidFill>
                  <a:srgbClr val="00B0F0"/>
                </a:solidFill>
                <a:sym typeface="Symbol" panose="05050102010706020507" pitchFamily="18" charset="2"/>
              </a:rPr>
              <a:t>G</a:t>
            </a:r>
            <a:r>
              <a:rPr lang="zh-CN" altLang="en-US" sz="2000">
                <a:solidFill>
                  <a:srgbClr val="00B0F0"/>
                </a:solidFill>
                <a:sym typeface="Symbol" panose="05050102010706020507" pitchFamily="18" charset="2"/>
              </a:rPr>
              <a:t>”符号化为：</a:t>
            </a:r>
            <a:r>
              <a:rPr lang="en-US" altLang="zh-CN" sz="2000">
                <a:solidFill>
                  <a:srgbClr val="00B0F0"/>
                </a:solidFill>
                <a:sym typeface="Symbol" panose="05050102010706020507" pitchFamily="18" charset="2"/>
              </a:rPr>
              <a:t></a:t>
            </a:r>
            <a:r>
              <a:rPr lang="en-US" altLang="zh-CN" sz="2000" i="1">
                <a:solidFill>
                  <a:srgbClr val="00B0F0"/>
                </a:solidFill>
                <a:sym typeface="Symbol" panose="05050102010706020507" pitchFamily="18" charset="2"/>
              </a:rPr>
              <a:t>x</a:t>
            </a:r>
            <a:r>
              <a:rPr lang="zh-CN" altLang="en-US" sz="2000">
                <a:solidFill>
                  <a:srgbClr val="00B0F0"/>
                </a:solidFill>
                <a:sym typeface="Symbol" panose="05050102010706020507" pitchFamily="18" charset="2"/>
              </a:rPr>
              <a:t>（</a:t>
            </a:r>
            <a:r>
              <a:rPr lang="en-US" altLang="zh-CN" sz="2000" i="1">
                <a:solidFill>
                  <a:srgbClr val="00B0F0"/>
                </a:solidFill>
                <a:sym typeface="Symbol" panose="05050102010706020507" pitchFamily="18" charset="2"/>
              </a:rPr>
              <a:t>F</a:t>
            </a:r>
            <a:r>
              <a:rPr lang="en-US" altLang="zh-CN" sz="2000">
                <a:solidFill>
                  <a:srgbClr val="00B0F0"/>
                </a:solidFill>
                <a:sym typeface="Symbol" panose="05050102010706020507" pitchFamily="18" charset="2"/>
              </a:rPr>
              <a:t>(</a:t>
            </a:r>
            <a:r>
              <a:rPr lang="en-US" altLang="zh-CN" sz="2000" i="1">
                <a:solidFill>
                  <a:srgbClr val="00B0F0"/>
                </a:solidFill>
                <a:sym typeface="Symbol" panose="05050102010706020507" pitchFamily="18" charset="2"/>
              </a:rPr>
              <a:t>x</a:t>
            </a:r>
            <a:r>
              <a:rPr lang="en-US" altLang="zh-CN" sz="2000">
                <a:solidFill>
                  <a:srgbClr val="00B0F0"/>
                </a:solidFill>
                <a:sym typeface="Symbol" panose="05050102010706020507" pitchFamily="18" charset="2"/>
              </a:rPr>
              <a:t>) </a:t>
            </a:r>
            <a:r>
              <a:rPr lang="en-US" altLang="zh-CN" sz="2000" i="1">
                <a:solidFill>
                  <a:srgbClr val="00B0F0"/>
                </a:solidFill>
                <a:sym typeface="Symbol" panose="05050102010706020507" pitchFamily="18" charset="2"/>
              </a:rPr>
              <a:t>G</a:t>
            </a:r>
            <a:r>
              <a:rPr lang="en-US" altLang="zh-CN" sz="2000">
                <a:solidFill>
                  <a:srgbClr val="00B0F0"/>
                </a:solidFill>
                <a:sym typeface="Symbol" panose="05050102010706020507" pitchFamily="18" charset="2"/>
              </a:rPr>
              <a:t>(</a:t>
            </a:r>
            <a:r>
              <a:rPr lang="en-US" altLang="zh-CN" sz="2000" i="1">
                <a:solidFill>
                  <a:srgbClr val="00B0F0"/>
                </a:solidFill>
                <a:sym typeface="Symbol" panose="05050102010706020507" pitchFamily="18" charset="2"/>
              </a:rPr>
              <a:t>x</a:t>
            </a:r>
            <a:r>
              <a:rPr lang="en-US" altLang="zh-CN" sz="2000">
                <a:solidFill>
                  <a:srgbClr val="00B0F0"/>
                </a:solidFill>
                <a:sym typeface="Symbol" panose="05050102010706020507" pitchFamily="18" charset="2"/>
              </a:rPr>
              <a:t>)) </a:t>
            </a:r>
            <a:r>
              <a:rPr lang="zh-CN" altLang="en-US" sz="2000">
                <a:solidFill>
                  <a:srgbClr val="00B0F0"/>
                </a:solidFill>
                <a:sym typeface="Symbol" panose="05050102010706020507" pitchFamily="18" charset="2"/>
              </a:rPr>
              <a:t>（基本公式</a:t>
            </a:r>
            <a:r>
              <a:rPr lang="en-US" altLang="zh-CN" sz="2000">
                <a:solidFill>
                  <a:srgbClr val="00B0F0"/>
                </a:solidFill>
                <a:sym typeface="Symbol" panose="05050102010706020507" pitchFamily="18" charset="2"/>
              </a:rPr>
              <a:t>1</a:t>
            </a:r>
            <a:r>
              <a:rPr lang="zh-CN" altLang="en-US" sz="2000">
                <a:solidFill>
                  <a:srgbClr val="00B0F0"/>
                </a:solidFill>
                <a:sym typeface="Symbol" panose="05050102010706020507" pitchFamily="18" charset="2"/>
              </a:rPr>
              <a:t>）</a:t>
            </a:r>
            <a:endParaRPr lang="en-US" altLang="zh-CN" sz="2000">
              <a:solidFill>
                <a:srgbClr val="00B0F0"/>
              </a:solidFill>
              <a:sym typeface="Symbol" panose="05050102010706020507" pitchFamily="18" charset="2"/>
            </a:endParaRPr>
          </a:p>
          <a:p>
            <a:pPr eaLnBrk="1" hangingPunct="1"/>
            <a:r>
              <a:rPr lang="en-US" altLang="zh-CN" sz="2000">
                <a:solidFill>
                  <a:srgbClr val="00B0F0"/>
                </a:solidFill>
                <a:sym typeface="Symbol" panose="05050102010706020507" pitchFamily="18" charset="2"/>
              </a:rPr>
              <a:t>4</a:t>
            </a:r>
            <a:r>
              <a:rPr lang="zh-CN" altLang="en-US" sz="2000">
                <a:solidFill>
                  <a:srgbClr val="00B0F0"/>
                </a:solidFill>
                <a:sym typeface="Symbol" panose="05050102010706020507" pitchFamily="18" charset="2"/>
              </a:rPr>
              <a:t>、“</a:t>
            </a:r>
            <a:r>
              <a:rPr lang="en-US" altLang="zh-CN" sz="2000" i="1">
                <a:solidFill>
                  <a:srgbClr val="00B0F0"/>
                </a:solidFill>
                <a:sym typeface="Symbol" panose="05050102010706020507" pitchFamily="18" charset="2"/>
              </a:rPr>
              <a:t>D</a:t>
            </a:r>
            <a:r>
              <a:rPr lang="zh-CN" altLang="en-US" sz="2000">
                <a:solidFill>
                  <a:srgbClr val="00B0F0"/>
                </a:solidFill>
                <a:sym typeface="Symbol" panose="05050102010706020507" pitchFamily="18" charset="2"/>
              </a:rPr>
              <a:t>中存在</a:t>
            </a:r>
            <a:r>
              <a:rPr lang="en-US" altLang="zh-CN" sz="2000" i="1">
                <a:solidFill>
                  <a:srgbClr val="00B0F0"/>
                </a:solidFill>
                <a:sym typeface="Symbol" panose="05050102010706020507" pitchFamily="18" charset="2"/>
              </a:rPr>
              <a:t>x</a:t>
            </a:r>
            <a:r>
              <a:rPr lang="zh-CN" altLang="en-US" sz="2000">
                <a:solidFill>
                  <a:srgbClr val="00B0F0"/>
                </a:solidFill>
                <a:sym typeface="Symbol" panose="05050102010706020507" pitchFamily="18" charset="2"/>
              </a:rPr>
              <a:t>既有性质</a:t>
            </a:r>
            <a:r>
              <a:rPr lang="en-US" altLang="zh-CN" sz="2000" i="1">
                <a:solidFill>
                  <a:srgbClr val="00B0F0"/>
                </a:solidFill>
                <a:sym typeface="Symbol" panose="05050102010706020507" pitchFamily="18" charset="2"/>
              </a:rPr>
              <a:t>F</a:t>
            </a:r>
            <a:r>
              <a:rPr lang="zh-CN" altLang="en-US" sz="2000">
                <a:solidFill>
                  <a:srgbClr val="00B0F0"/>
                </a:solidFill>
                <a:sym typeface="Symbol" panose="05050102010706020507" pitchFamily="18" charset="2"/>
              </a:rPr>
              <a:t>、又有性质</a:t>
            </a:r>
            <a:r>
              <a:rPr lang="en-US" altLang="zh-CN" sz="2000" i="1">
                <a:solidFill>
                  <a:srgbClr val="00B0F0"/>
                </a:solidFill>
                <a:sym typeface="Symbol" panose="05050102010706020507" pitchFamily="18" charset="2"/>
              </a:rPr>
              <a:t>G</a:t>
            </a:r>
            <a:r>
              <a:rPr lang="zh-CN" altLang="en-US" sz="2000">
                <a:solidFill>
                  <a:srgbClr val="00B0F0"/>
                </a:solidFill>
                <a:sym typeface="Symbol" panose="05050102010706020507" pitchFamily="18" charset="2"/>
              </a:rPr>
              <a:t>”符号化为：</a:t>
            </a:r>
            <a:r>
              <a:rPr lang="en-US" altLang="zh-CN" sz="2000">
                <a:solidFill>
                  <a:srgbClr val="00B0F0"/>
                </a:solidFill>
                <a:sym typeface="Symbol" panose="05050102010706020507" pitchFamily="18" charset="2"/>
              </a:rPr>
              <a:t></a:t>
            </a:r>
            <a:r>
              <a:rPr lang="en-US" altLang="zh-CN" sz="2000" i="1">
                <a:solidFill>
                  <a:srgbClr val="00B0F0"/>
                </a:solidFill>
                <a:sym typeface="Symbol" panose="05050102010706020507" pitchFamily="18" charset="2"/>
              </a:rPr>
              <a:t>x</a:t>
            </a:r>
            <a:r>
              <a:rPr lang="en-US" altLang="zh-CN" sz="2000">
                <a:solidFill>
                  <a:srgbClr val="00B0F0"/>
                </a:solidFill>
                <a:sym typeface="Symbol" panose="05050102010706020507" pitchFamily="18" charset="2"/>
              </a:rPr>
              <a:t>(</a:t>
            </a:r>
            <a:r>
              <a:rPr lang="en-US" altLang="zh-CN" sz="2000" i="1">
                <a:solidFill>
                  <a:srgbClr val="00B0F0"/>
                </a:solidFill>
                <a:sym typeface="Symbol" panose="05050102010706020507" pitchFamily="18" charset="2"/>
              </a:rPr>
              <a:t>F</a:t>
            </a:r>
            <a:r>
              <a:rPr lang="en-US" altLang="zh-CN" sz="2000">
                <a:solidFill>
                  <a:srgbClr val="00B0F0"/>
                </a:solidFill>
                <a:sym typeface="Symbol" panose="05050102010706020507" pitchFamily="18" charset="2"/>
              </a:rPr>
              <a:t>(</a:t>
            </a:r>
            <a:r>
              <a:rPr lang="en-US" altLang="zh-CN" sz="2000" i="1">
                <a:solidFill>
                  <a:srgbClr val="00B0F0"/>
                </a:solidFill>
                <a:sym typeface="Symbol" panose="05050102010706020507" pitchFamily="18" charset="2"/>
              </a:rPr>
              <a:t>x</a:t>
            </a:r>
            <a:r>
              <a:rPr lang="en-US" altLang="zh-CN" sz="2000">
                <a:solidFill>
                  <a:srgbClr val="00B0F0"/>
                </a:solidFill>
                <a:sym typeface="Symbol" panose="05050102010706020507" pitchFamily="18" charset="2"/>
              </a:rPr>
              <a:t>)</a:t>
            </a:r>
            <a:r>
              <a:rPr lang="en-US" altLang="zh-CN" sz="2000" i="1">
                <a:solidFill>
                  <a:srgbClr val="00B0F0"/>
                </a:solidFill>
                <a:sym typeface="Symbol" panose="05050102010706020507" pitchFamily="18" charset="2"/>
              </a:rPr>
              <a:t>G</a:t>
            </a:r>
            <a:r>
              <a:rPr lang="en-US" altLang="zh-CN" sz="2000">
                <a:solidFill>
                  <a:srgbClr val="00B0F0"/>
                </a:solidFill>
                <a:sym typeface="Symbol" panose="05050102010706020507" pitchFamily="18" charset="2"/>
              </a:rPr>
              <a:t>(</a:t>
            </a:r>
            <a:r>
              <a:rPr lang="en-US" altLang="zh-CN" sz="2000" i="1">
                <a:solidFill>
                  <a:srgbClr val="00B0F0"/>
                </a:solidFill>
                <a:sym typeface="Symbol" panose="05050102010706020507" pitchFamily="18" charset="2"/>
              </a:rPr>
              <a:t>x</a:t>
            </a:r>
            <a:r>
              <a:rPr lang="en-US" altLang="zh-CN" sz="2000">
                <a:solidFill>
                  <a:srgbClr val="00B0F0"/>
                </a:solidFill>
                <a:sym typeface="Symbol" panose="05050102010706020507" pitchFamily="18" charset="2"/>
              </a:rPr>
              <a:t>)) </a:t>
            </a:r>
            <a:r>
              <a:rPr lang="zh-CN" altLang="en-US" sz="2000">
                <a:solidFill>
                  <a:srgbClr val="00B0F0"/>
                </a:solidFill>
                <a:sym typeface="Symbol" panose="05050102010706020507" pitchFamily="18" charset="2"/>
              </a:rPr>
              <a:t>（基本公式</a:t>
            </a:r>
            <a:r>
              <a:rPr lang="en-US" altLang="zh-CN" sz="2000">
                <a:solidFill>
                  <a:srgbClr val="00B0F0"/>
                </a:solidFill>
                <a:sym typeface="Symbol" panose="05050102010706020507" pitchFamily="18" charset="2"/>
              </a:rPr>
              <a:t>2</a:t>
            </a:r>
            <a:r>
              <a:rPr lang="zh-CN" altLang="en-US" sz="2000">
                <a:solidFill>
                  <a:srgbClr val="00B0F0"/>
                </a:solidFill>
                <a:sym typeface="Symbol" panose="05050102010706020507" pitchFamily="18" charset="2"/>
              </a:rPr>
              <a:t>）</a:t>
            </a:r>
            <a:endParaRPr lang="en-US" altLang="zh-CN" sz="2000">
              <a:solidFill>
                <a:srgbClr val="00B0F0"/>
              </a:solidFill>
              <a:sym typeface="Symbol" panose="05050102010706020507" pitchFamily="18" charset="2"/>
            </a:endParaRPr>
          </a:p>
        </p:txBody>
      </p:sp>
      <p:sp>
        <p:nvSpPr>
          <p:cNvPr id="29700" name="灯片编号占位符 3">
            <a:extLst>
              <a:ext uri="{FF2B5EF4-FFF2-40B4-BE49-F238E27FC236}">
                <a16:creationId xmlns:a16="http://schemas.microsoft.com/office/drawing/2014/main" id="{546B3324-4858-4E0E-98DC-6F864230EFA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CC66F0F-D056-4726-B22B-72E621D496C7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11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D272F62-2AF2-4EC5-975E-0C5F930137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513" y="3462338"/>
            <a:ext cx="11737975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5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、 “对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D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中所有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zh-CN" altLang="en-US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，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而言，如果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有性质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F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，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有性质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G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，则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与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就有关系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H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”符号化为：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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F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 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G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(y) 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H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)) </a:t>
            </a:r>
          </a:p>
          <a:p>
            <a:pPr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、 “对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D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中所有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而言，如果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有性质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F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，就存在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有性质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G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，使得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与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就有关系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H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”符号化为：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F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  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G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(y)  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H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))</a:t>
            </a:r>
          </a:p>
          <a:p>
            <a:pPr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7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、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“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D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中存在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有性质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F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，并且对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D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中所有的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而言，如果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有性质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G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，则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与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就有关系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H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”符号化为：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x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F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  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(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G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(y) ) 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H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)) )</a:t>
            </a:r>
            <a:endParaRPr lang="zh-CN" altLang="en-US" sz="20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zh-CN" altLang="en-US" sz="20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>
            <a:extLst>
              <a:ext uri="{FF2B5EF4-FFF2-40B4-BE49-F238E27FC236}">
                <a16:creationId xmlns:a16="http://schemas.microsoft.com/office/drawing/2014/main" id="{C55B283E-3ACB-442C-AA14-20EF7D4EAE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/>
              <a:t>4.2 </a:t>
            </a:r>
            <a:r>
              <a:rPr lang="zh-CN" altLang="en-US"/>
              <a:t>一阶逻辑公式及解释</a:t>
            </a:r>
          </a:p>
        </p:txBody>
      </p:sp>
      <p:sp>
        <p:nvSpPr>
          <p:cNvPr id="30723" name="Rectangle 3">
            <a:extLst>
              <a:ext uri="{FF2B5EF4-FFF2-40B4-BE49-F238E27FC236}">
                <a16:creationId xmlns:a16="http://schemas.microsoft.com/office/drawing/2014/main" id="{C55D1031-E370-4B04-AD07-6426553FBCC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07988" y="1085850"/>
            <a:ext cx="11591925" cy="5159375"/>
          </a:xfrm>
        </p:spPr>
        <p:txBody>
          <a:bodyPr/>
          <a:lstStyle/>
          <a:p>
            <a:pPr marL="609600" indent="-609600" eaLnBrk="1" hangingPunct="1"/>
            <a:r>
              <a:rPr lang="zh-CN" altLang="en-US" sz="2400" dirty="0">
                <a:solidFill>
                  <a:srgbClr val="A50021"/>
                </a:solidFill>
              </a:rPr>
              <a:t>定义</a:t>
            </a:r>
            <a:r>
              <a:rPr lang="en-US" altLang="zh-CN" sz="2400" dirty="0">
                <a:solidFill>
                  <a:srgbClr val="A50021"/>
                </a:solidFill>
              </a:rPr>
              <a:t>4.1</a:t>
            </a:r>
            <a:r>
              <a:rPr lang="en-US" altLang="zh-CN" sz="2400" dirty="0"/>
              <a:t>  </a:t>
            </a:r>
            <a:r>
              <a:rPr lang="zh-CN" altLang="en-US" sz="2400" dirty="0"/>
              <a:t>设</a:t>
            </a:r>
            <a:r>
              <a:rPr lang="en-US" altLang="zh-CN" sz="2400" i="1" dirty="0"/>
              <a:t>L</a:t>
            </a:r>
            <a:r>
              <a:rPr lang="zh-CN" altLang="en-US" sz="2400" dirty="0"/>
              <a:t>是一个非逻辑符集合</a:t>
            </a:r>
            <a:r>
              <a:rPr lang="en-US" altLang="zh-CN" sz="2400" dirty="0"/>
              <a:t>, </a:t>
            </a:r>
            <a:r>
              <a:rPr lang="zh-CN" altLang="en-US" sz="2400" dirty="0"/>
              <a:t>由</a:t>
            </a:r>
            <a:r>
              <a:rPr lang="en-US" altLang="zh-CN" sz="2400" i="1" dirty="0"/>
              <a:t>L</a:t>
            </a:r>
            <a:r>
              <a:rPr lang="zh-CN" altLang="en-US" sz="2400" dirty="0"/>
              <a:t>生成的</a:t>
            </a:r>
            <a:r>
              <a:rPr lang="zh-CN" altLang="en-US" sz="2400" dirty="0">
                <a:solidFill>
                  <a:srgbClr val="A50021"/>
                </a:solidFill>
              </a:rPr>
              <a:t>一阶语言</a:t>
            </a:r>
            <a:r>
              <a:rPr lang="en-US" altLang="zh-CN" sz="2400" dirty="0">
                <a:latin typeface="Palace Script MT" panose="030303020206070C0B05" pitchFamily="66" charset="0"/>
              </a:rPr>
              <a:t>L</a:t>
            </a:r>
            <a:r>
              <a:rPr lang="en-US" altLang="zh-CN" sz="2400" dirty="0"/>
              <a:t> </a:t>
            </a:r>
            <a:r>
              <a:rPr lang="zh-CN" altLang="en-US" sz="2400" dirty="0"/>
              <a:t>的</a:t>
            </a:r>
            <a:r>
              <a:rPr lang="zh-CN" altLang="en-US" sz="2400" dirty="0">
                <a:solidFill>
                  <a:srgbClr val="A50021"/>
                </a:solidFill>
              </a:rPr>
              <a:t>字母表</a:t>
            </a:r>
            <a:r>
              <a:rPr lang="zh-CN" altLang="en-US" sz="2400" dirty="0"/>
              <a:t>包括下述符号：</a:t>
            </a:r>
          </a:p>
          <a:p>
            <a:pPr marL="609600" indent="-609600" eaLnBrk="1" hangingPunct="1"/>
            <a:r>
              <a:rPr lang="zh-CN" altLang="en-US" sz="2400" dirty="0"/>
              <a:t>非逻辑符号</a:t>
            </a:r>
          </a:p>
          <a:p>
            <a:pPr marL="609600" indent="-609600" eaLnBrk="1" hangingPunct="1"/>
            <a:r>
              <a:rPr lang="zh-CN" altLang="en-US" sz="2400" dirty="0"/>
              <a:t>   </a:t>
            </a:r>
            <a:r>
              <a:rPr lang="en-US" altLang="zh-CN" sz="2400" dirty="0"/>
              <a:t>(1) </a:t>
            </a:r>
            <a:r>
              <a:rPr lang="zh-CN" altLang="en-US" sz="2400" dirty="0"/>
              <a:t>个体常项符号：</a:t>
            </a:r>
            <a:r>
              <a:rPr lang="en-US" altLang="zh-CN" sz="2400" i="1" dirty="0"/>
              <a:t>a</a:t>
            </a:r>
            <a:r>
              <a:rPr lang="en-US" altLang="zh-CN" sz="2400" dirty="0"/>
              <a:t>, </a:t>
            </a:r>
            <a:r>
              <a:rPr lang="en-US" altLang="zh-CN" sz="2400" i="1" dirty="0"/>
              <a:t>b</a:t>
            </a:r>
            <a:r>
              <a:rPr lang="en-US" altLang="zh-CN" sz="2400" dirty="0"/>
              <a:t>, </a:t>
            </a:r>
            <a:r>
              <a:rPr lang="en-US" altLang="zh-CN" sz="2400" i="1" dirty="0"/>
              <a:t>c</a:t>
            </a:r>
            <a:r>
              <a:rPr lang="en-US" altLang="zh-CN" sz="2400" dirty="0"/>
              <a:t>, …, </a:t>
            </a:r>
            <a:r>
              <a:rPr lang="en-US" altLang="zh-CN" sz="2400" i="1" dirty="0"/>
              <a:t>a</a:t>
            </a:r>
            <a:r>
              <a:rPr lang="en-US" altLang="zh-CN" sz="2400" i="1" baseline="-25000" dirty="0"/>
              <a:t>i</a:t>
            </a:r>
            <a:r>
              <a:rPr lang="en-US" altLang="zh-CN" sz="2400" dirty="0"/>
              <a:t>, </a:t>
            </a:r>
            <a:r>
              <a:rPr lang="en-US" altLang="zh-CN" sz="2400" i="1" dirty="0"/>
              <a:t>b</a:t>
            </a:r>
            <a:r>
              <a:rPr lang="en-US" altLang="zh-CN" sz="2400" i="1" baseline="-25000" dirty="0"/>
              <a:t>i</a:t>
            </a:r>
            <a:r>
              <a:rPr lang="en-US" altLang="zh-CN" sz="2400" dirty="0"/>
              <a:t>, </a:t>
            </a:r>
            <a:r>
              <a:rPr lang="en-US" altLang="zh-CN" sz="2400" i="1" dirty="0"/>
              <a:t>c</a:t>
            </a:r>
            <a:r>
              <a:rPr lang="en-US" altLang="zh-CN" sz="2400" i="1" baseline="-25000" dirty="0"/>
              <a:t>i</a:t>
            </a:r>
            <a:r>
              <a:rPr lang="en-US" altLang="zh-CN" sz="2400" dirty="0"/>
              <a:t>, …, </a:t>
            </a:r>
            <a:r>
              <a:rPr lang="en-US" altLang="zh-CN" sz="2400" i="1" dirty="0" err="1"/>
              <a:t>i</a:t>
            </a:r>
            <a:r>
              <a:rPr lang="en-US" altLang="zh-CN" sz="2400" dirty="0"/>
              <a:t> </a:t>
            </a:r>
            <a:r>
              <a:rPr lang="en-US" altLang="zh-CN" sz="2400" dirty="0">
                <a:sym typeface="Symbol" panose="05050102010706020507" pitchFamily="18" charset="2"/>
              </a:rPr>
              <a:t></a:t>
            </a:r>
            <a:r>
              <a:rPr lang="en-US" altLang="zh-CN" sz="2400" dirty="0"/>
              <a:t>1</a:t>
            </a:r>
          </a:p>
          <a:p>
            <a:pPr marL="609600" indent="-609600" eaLnBrk="1" hangingPunct="1"/>
            <a:r>
              <a:rPr lang="en-US" altLang="zh-CN" sz="2400" dirty="0"/>
              <a:t>   (2) </a:t>
            </a:r>
            <a:r>
              <a:rPr lang="zh-CN" altLang="en-US" sz="2400" dirty="0"/>
              <a:t>函数符号：</a:t>
            </a:r>
            <a:r>
              <a:rPr lang="en-US" altLang="zh-CN" sz="2400" i="1" dirty="0"/>
              <a:t>f</a:t>
            </a:r>
            <a:r>
              <a:rPr lang="en-US" altLang="zh-CN" sz="2400" dirty="0"/>
              <a:t>, </a:t>
            </a:r>
            <a:r>
              <a:rPr lang="en-US" altLang="zh-CN" sz="2400" i="1" dirty="0"/>
              <a:t>g</a:t>
            </a:r>
            <a:r>
              <a:rPr lang="en-US" altLang="zh-CN" sz="2400" dirty="0"/>
              <a:t>, </a:t>
            </a:r>
            <a:r>
              <a:rPr lang="en-US" altLang="zh-CN" sz="2400" i="1" dirty="0"/>
              <a:t>h</a:t>
            </a:r>
            <a:r>
              <a:rPr lang="en-US" altLang="zh-CN" sz="2400" dirty="0"/>
              <a:t>, …, </a:t>
            </a:r>
            <a:r>
              <a:rPr lang="en-US" altLang="zh-CN" sz="2400" i="1" dirty="0"/>
              <a:t>f</a:t>
            </a:r>
            <a:r>
              <a:rPr lang="en-US" altLang="zh-CN" sz="2400" i="1" baseline="-25000" dirty="0"/>
              <a:t>i</a:t>
            </a:r>
            <a:r>
              <a:rPr lang="en-US" altLang="zh-CN" sz="2400" dirty="0"/>
              <a:t>, </a:t>
            </a:r>
            <a:r>
              <a:rPr lang="en-US" altLang="zh-CN" sz="2400" i="1" dirty="0" err="1"/>
              <a:t>g</a:t>
            </a:r>
            <a:r>
              <a:rPr lang="en-US" altLang="zh-CN" sz="2400" i="1" baseline="-25000" dirty="0" err="1"/>
              <a:t>i</a:t>
            </a:r>
            <a:r>
              <a:rPr lang="en-US" altLang="zh-CN" sz="2400" dirty="0"/>
              <a:t>, </a:t>
            </a:r>
            <a:r>
              <a:rPr lang="en-US" altLang="zh-CN" sz="2400" i="1" dirty="0"/>
              <a:t>h</a:t>
            </a:r>
            <a:r>
              <a:rPr lang="en-US" altLang="zh-CN" sz="2400" i="1" baseline="-25000" dirty="0"/>
              <a:t>i</a:t>
            </a:r>
            <a:r>
              <a:rPr lang="en-US" altLang="zh-CN" sz="2400" dirty="0"/>
              <a:t>, …, </a:t>
            </a:r>
            <a:r>
              <a:rPr lang="en-US" altLang="zh-CN" sz="2400" i="1" dirty="0" err="1"/>
              <a:t>i</a:t>
            </a:r>
            <a:r>
              <a:rPr lang="en-US" altLang="zh-CN" sz="2400" dirty="0"/>
              <a:t> </a:t>
            </a:r>
            <a:r>
              <a:rPr lang="en-US" altLang="zh-CN" sz="2400" dirty="0">
                <a:sym typeface="Symbol" panose="05050102010706020507" pitchFamily="18" charset="2"/>
              </a:rPr>
              <a:t></a:t>
            </a:r>
            <a:r>
              <a:rPr lang="en-US" altLang="zh-CN" sz="2400" dirty="0"/>
              <a:t>1</a:t>
            </a:r>
          </a:p>
          <a:p>
            <a:pPr marL="609600" indent="-609600" eaLnBrk="1" hangingPunct="1"/>
            <a:r>
              <a:rPr lang="en-US" altLang="zh-CN" sz="2400" dirty="0"/>
              <a:t>   (3) </a:t>
            </a:r>
            <a:r>
              <a:rPr lang="zh-CN" altLang="en-US" sz="2400" dirty="0"/>
              <a:t>谓词符号：</a:t>
            </a:r>
            <a:r>
              <a:rPr lang="en-US" altLang="zh-CN" sz="2400" i="1" dirty="0"/>
              <a:t>F</a:t>
            </a:r>
            <a:r>
              <a:rPr lang="en-US" altLang="zh-CN" sz="2400" dirty="0"/>
              <a:t>, </a:t>
            </a:r>
            <a:r>
              <a:rPr lang="en-US" altLang="zh-CN" sz="2400" i="1" dirty="0"/>
              <a:t>G</a:t>
            </a:r>
            <a:r>
              <a:rPr lang="en-US" altLang="zh-CN" sz="2400" dirty="0"/>
              <a:t>, </a:t>
            </a:r>
            <a:r>
              <a:rPr lang="en-US" altLang="zh-CN" sz="2400" i="1" dirty="0"/>
              <a:t>H</a:t>
            </a:r>
            <a:r>
              <a:rPr lang="en-US" altLang="zh-CN" sz="2400" dirty="0"/>
              <a:t>, …, </a:t>
            </a:r>
            <a:r>
              <a:rPr lang="en-US" altLang="zh-CN" sz="2400" i="1" dirty="0"/>
              <a:t>F</a:t>
            </a:r>
            <a:r>
              <a:rPr lang="en-US" altLang="zh-CN" sz="2400" i="1" baseline="-25000" dirty="0"/>
              <a:t>i</a:t>
            </a:r>
            <a:r>
              <a:rPr lang="en-US" altLang="zh-CN" sz="2400" dirty="0"/>
              <a:t>, </a:t>
            </a:r>
            <a:r>
              <a:rPr lang="en-US" altLang="zh-CN" sz="2400" i="1" dirty="0"/>
              <a:t>G</a:t>
            </a:r>
            <a:r>
              <a:rPr lang="en-US" altLang="zh-CN" sz="2400" i="1" baseline="-25000" dirty="0"/>
              <a:t>i</a:t>
            </a:r>
            <a:r>
              <a:rPr lang="en-US" altLang="zh-CN" sz="2400" dirty="0"/>
              <a:t>, </a:t>
            </a:r>
            <a:r>
              <a:rPr lang="en-US" altLang="zh-CN" sz="2400" i="1" dirty="0"/>
              <a:t>H</a:t>
            </a:r>
            <a:r>
              <a:rPr lang="en-US" altLang="zh-CN" sz="2400" i="1" baseline="-25000" dirty="0"/>
              <a:t>i</a:t>
            </a:r>
            <a:r>
              <a:rPr lang="en-US" altLang="zh-CN" sz="2400" dirty="0"/>
              <a:t>, …, </a:t>
            </a:r>
            <a:r>
              <a:rPr lang="en-US" altLang="zh-CN" sz="2400" i="1" dirty="0" err="1"/>
              <a:t>i</a:t>
            </a:r>
            <a:r>
              <a:rPr lang="en-US" altLang="zh-CN" sz="2400" dirty="0"/>
              <a:t> </a:t>
            </a:r>
            <a:r>
              <a:rPr lang="en-US" altLang="zh-CN" sz="2400" dirty="0">
                <a:sym typeface="Symbol" panose="05050102010706020507" pitchFamily="18" charset="2"/>
              </a:rPr>
              <a:t></a:t>
            </a:r>
            <a:r>
              <a:rPr lang="en-US" altLang="zh-CN" sz="2400" dirty="0"/>
              <a:t>1</a:t>
            </a:r>
          </a:p>
          <a:p>
            <a:pPr marL="609600" indent="-609600" eaLnBrk="1" hangingPunct="1"/>
            <a:r>
              <a:rPr lang="zh-CN" altLang="en-US" sz="2400" dirty="0"/>
              <a:t>逻辑符号   </a:t>
            </a:r>
          </a:p>
          <a:p>
            <a:pPr marL="609600" indent="-609600" eaLnBrk="1" hangingPunct="1"/>
            <a:r>
              <a:rPr lang="zh-CN" altLang="en-US" sz="2400" dirty="0"/>
              <a:t>   </a:t>
            </a:r>
            <a:r>
              <a:rPr lang="en-US" altLang="zh-CN" sz="2400" dirty="0"/>
              <a:t>(4) </a:t>
            </a:r>
            <a:r>
              <a:rPr lang="zh-CN" altLang="en-US" sz="2400" dirty="0"/>
              <a:t>个体变项符号：</a:t>
            </a:r>
            <a:r>
              <a:rPr lang="en-US" altLang="zh-CN" sz="2400" i="1" dirty="0"/>
              <a:t>x</a:t>
            </a:r>
            <a:r>
              <a:rPr lang="en-US" altLang="zh-CN" sz="2400" dirty="0"/>
              <a:t>, </a:t>
            </a:r>
            <a:r>
              <a:rPr lang="en-US" altLang="zh-CN" sz="2400" i="1" dirty="0"/>
              <a:t>y</a:t>
            </a:r>
            <a:r>
              <a:rPr lang="en-US" altLang="zh-CN" sz="2400" dirty="0"/>
              <a:t>, </a:t>
            </a:r>
            <a:r>
              <a:rPr lang="en-US" altLang="zh-CN" sz="2400" i="1" dirty="0"/>
              <a:t>z</a:t>
            </a:r>
            <a:r>
              <a:rPr lang="en-US" altLang="zh-CN" sz="2400" dirty="0"/>
              <a:t>, …, </a:t>
            </a:r>
            <a:r>
              <a:rPr lang="en-US" altLang="zh-CN" sz="2400" i="1" dirty="0"/>
              <a:t>x</a:t>
            </a:r>
            <a:r>
              <a:rPr lang="en-US" altLang="zh-CN" sz="2400" i="1" baseline="-25000" dirty="0"/>
              <a:t>i</a:t>
            </a:r>
            <a:r>
              <a:rPr lang="en-US" altLang="zh-CN" sz="2400" dirty="0"/>
              <a:t>, </a:t>
            </a:r>
            <a:r>
              <a:rPr lang="en-US" altLang="zh-CN" sz="2400" i="1" dirty="0" err="1"/>
              <a:t>y</a:t>
            </a:r>
            <a:r>
              <a:rPr lang="en-US" altLang="zh-CN" sz="2400" i="1" baseline="-25000" dirty="0" err="1"/>
              <a:t>i</a:t>
            </a:r>
            <a:r>
              <a:rPr lang="en-US" altLang="zh-CN" sz="2400" dirty="0"/>
              <a:t>, </a:t>
            </a:r>
            <a:r>
              <a:rPr lang="en-US" altLang="zh-CN" sz="2400" i="1" dirty="0"/>
              <a:t>z</a:t>
            </a:r>
            <a:r>
              <a:rPr lang="en-US" altLang="zh-CN" sz="2400" i="1" baseline="-25000" dirty="0"/>
              <a:t>i</a:t>
            </a:r>
            <a:r>
              <a:rPr lang="en-US" altLang="zh-CN" sz="2400" dirty="0"/>
              <a:t>, …, </a:t>
            </a:r>
            <a:r>
              <a:rPr lang="en-US" altLang="zh-CN" sz="2400" i="1" dirty="0" err="1"/>
              <a:t>i</a:t>
            </a:r>
            <a:r>
              <a:rPr lang="en-US" altLang="zh-CN" sz="2400" dirty="0"/>
              <a:t> </a:t>
            </a:r>
            <a:r>
              <a:rPr lang="en-US" altLang="zh-CN" sz="2400" dirty="0">
                <a:sym typeface="Symbol" panose="05050102010706020507" pitchFamily="18" charset="2"/>
              </a:rPr>
              <a:t></a:t>
            </a:r>
            <a:r>
              <a:rPr lang="en-US" altLang="zh-CN" sz="2400" dirty="0"/>
              <a:t>1 </a:t>
            </a:r>
          </a:p>
          <a:p>
            <a:pPr marL="609600" indent="-609600" eaLnBrk="1" hangingPunct="1"/>
            <a:r>
              <a:rPr lang="en-US" altLang="zh-CN" sz="2400" dirty="0"/>
              <a:t>   (5) </a:t>
            </a:r>
            <a:r>
              <a:rPr lang="zh-CN" altLang="en-US" sz="2400" dirty="0"/>
              <a:t>量词符号：</a:t>
            </a:r>
            <a:r>
              <a:rPr lang="zh-CN" altLang="en-US" sz="2400" dirty="0">
                <a:sym typeface="Symbol" panose="05050102010706020507" pitchFamily="18" charset="2"/>
              </a:rPr>
              <a:t></a:t>
            </a:r>
            <a:r>
              <a:rPr lang="en-US" altLang="zh-CN" sz="2400" dirty="0"/>
              <a:t>, </a:t>
            </a:r>
            <a:r>
              <a:rPr lang="en-US" altLang="zh-CN" sz="2400" dirty="0">
                <a:sym typeface="Symbol" panose="05050102010706020507" pitchFamily="18" charset="2"/>
              </a:rPr>
              <a:t></a:t>
            </a:r>
            <a:endParaRPr lang="en-US" altLang="zh-CN" sz="2400" dirty="0"/>
          </a:p>
          <a:p>
            <a:pPr marL="609600" indent="-609600" eaLnBrk="1" hangingPunct="1"/>
            <a:r>
              <a:rPr lang="en-US" altLang="zh-CN" sz="2400" dirty="0"/>
              <a:t>   (6) </a:t>
            </a:r>
            <a:r>
              <a:rPr lang="zh-CN" altLang="en-US" sz="2400" dirty="0"/>
              <a:t>联结词符号：</a:t>
            </a:r>
            <a:r>
              <a:rPr lang="zh-CN" altLang="en-US" sz="2400" dirty="0">
                <a:sym typeface="Symbol" panose="05050102010706020507" pitchFamily="18" charset="2"/>
              </a:rPr>
              <a:t></a:t>
            </a:r>
            <a:r>
              <a:rPr lang="en-US" altLang="zh-CN" sz="2400" dirty="0"/>
              <a:t>, </a:t>
            </a:r>
            <a:r>
              <a:rPr lang="en-US" altLang="zh-CN" sz="2400" dirty="0">
                <a:sym typeface="Symbol" panose="05050102010706020507" pitchFamily="18" charset="2"/>
              </a:rPr>
              <a:t></a:t>
            </a:r>
            <a:r>
              <a:rPr lang="en-US" altLang="zh-CN" sz="2400" dirty="0"/>
              <a:t>, </a:t>
            </a:r>
            <a:r>
              <a:rPr lang="en-US" altLang="zh-CN" sz="2400" dirty="0">
                <a:sym typeface="Symbol" panose="05050102010706020507" pitchFamily="18" charset="2"/>
              </a:rPr>
              <a:t></a:t>
            </a:r>
            <a:r>
              <a:rPr lang="en-US" altLang="zh-CN" sz="2400" dirty="0"/>
              <a:t>, </a:t>
            </a:r>
            <a:r>
              <a:rPr lang="en-US" altLang="zh-CN" sz="2400" dirty="0">
                <a:sym typeface="Symbol" panose="05050102010706020507" pitchFamily="18" charset="2"/>
              </a:rPr>
              <a:t></a:t>
            </a:r>
            <a:r>
              <a:rPr lang="en-US" altLang="zh-CN" sz="2400" dirty="0"/>
              <a:t>, </a:t>
            </a:r>
            <a:r>
              <a:rPr lang="en-US" altLang="zh-CN" sz="2400" dirty="0">
                <a:sym typeface="Symbol" panose="05050102010706020507" pitchFamily="18" charset="2"/>
              </a:rPr>
              <a:t></a:t>
            </a:r>
            <a:r>
              <a:rPr lang="en-US" altLang="zh-CN" sz="2400" dirty="0"/>
              <a:t> </a:t>
            </a:r>
          </a:p>
          <a:p>
            <a:pPr marL="609600" indent="-609600" eaLnBrk="1" hangingPunct="1"/>
            <a:r>
              <a:rPr lang="en-US" altLang="zh-CN" sz="2400" dirty="0"/>
              <a:t>   (7) </a:t>
            </a:r>
            <a:r>
              <a:rPr lang="zh-CN" altLang="en-US" sz="2400" dirty="0"/>
              <a:t>括号与逗号：</a:t>
            </a:r>
            <a:r>
              <a:rPr lang="en-US" altLang="zh-CN" sz="2400" dirty="0"/>
              <a:t>(, ), </a:t>
            </a:r>
            <a:r>
              <a:rPr lang="zh-CN" altLang="en-US" sz="2400" dirty="0"/>
              <a:t>，</a:t>
            </a:r>
          </a:p>
        </p:txBody>
      </p:sp>
      <p:sp>
        <p:nvSpPr>
          <p:cNvPr id="30724" name="灯片编号占位符 5">
            <a:extLst>
              <a:ext uri="{FF2B5EF4-FFF2-40B4-BE49-F238E27FC236}">
                <a16:creationId xmlns:a16="http://schemas.microsoft.com/office/drawing/2014/main" id="{EB8CF05C-4C73-4000-A2E6-88E25D6E76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A465212-82C2-4A78-B31B-0F3F169C589C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12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AEE2FB33-97BF-4101-9F19-48C29EDFA06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一阶语言</a:t>
            </a:r>
            <a:r>
              <a:rPr lang="en-US" altLang="zh-CN"/>
              <a:t>L</a:t>
            </a:r>
            <a:r>
              <a:rPr lang="en-US" altLang="zh-CN" i="1">
                <a:cs typeface="Lucida Sans Unicode" panose="020B0602030504020204" pitchFamily="34" charset="0"/>
              </a:rPr>
              <a:t> </a:t>
            </a:r>
            <a:r>
              <a:rPr lang="zh-CN" altLang="en-US">
                <a:cs typeface="Lucida Sans Unicode" panose="020B0602030504020204" pitchFamily="34" charset="0"/>
              </a:rPr>
              <a:t>的项与原子公式</a:t>
            </a:r>
          </a:p>
        </p:txBody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A2B2AB54-4FC6-4AC3-A26C-11B6E13B5D1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9063" y="1117600"/>
            <a:ext cx="11953875" cy="2808288"/>
          </a:xfrm>
        </p:spPr>
        <p:txBody>
          <a:bodyPr/>
          <a:lstStyle/>
          <a:p>
            <a:pPr marL="1082675" indent="-1082675"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A50021"/>
                </a:solidFill>
              </a:rPr>
              <a:t>定义</a:t>
            </a:r>
            <a:r>
              <a:rPr lang="en-US" altLang="zh-CN" sz="2400" dirty="0">
                <a:solidFill>
                  <a:srgbClr val="A50021"/>
                </a:solidFill>
              </a:rPr>
              <a:t>4.2</a:t>
            </a:r>
            <a:r>
              <a:rPr lang="en-US" altLang="zh-CN" sz="2400" dirty="0"/>
              <a:t>  </a:t>
            </a:r>
            <a:r>
              <a:rPr lang="en-US" altLang="zh-CN" sz="2400" i="1" dirty="0">
                <a:cs typeface="Lucida Sans Unicode" panose="020B0602030504020204" pitchFamily="34" charset="0"/>
              </a:rPr>
              <a:t>L  </a:t>
            </a:r>
            <a:r>
              <a:rPr lang="zh-CN" altLang="en-US" sz="2400" dirty="0"/>
              <a:t>的</a:t>
            </a:r>
            <a:r>
              <a:rPr lang="zh-CN" altLang="en-US" sz="2400" dirty="0">
                <a:solidFill>
                  <a:srgbClr val="A50021"/>
                </a:solidFill>
              </a:rPr>
              <a:t>项</a:t>
            </a:r>
            <a:r>
              <a:rPr lang="zh-CN" altLang="en-US" sz="2400" dirty="0"/>
              <a:t>的定义如下：</a:t>
            </a:r>
          </a:p>
          <a:p>
            <a:pPr marL="1082675" indent="-1082675" eaLnBrk="1" hangingPunct="1">
              <a:lnSpc>
                <a:spcPct val="150000"/>
              </a:lnSpc>
            </a:pPr>
            <a:r>
              <a:rPr lang="en-US" altLang="zh-CN" sz="2400" dirty="0"/>
              <a:t>(1) </a:t>
            </a:r>
            <a:r>
              <a:rPr lang="zh-CN" altLang="en-US" sz="2400" dirty="0"/>
              <a:t>个体常项和个体变项是项</a:t>
            </a:r>
            <a:r>
              <a:rPr lang="en-US" altLang="zh-CN" sz="2400" dirty="0"/>
              <a:t>.</a:t>
            </a:r>
          </a:p>
          <a:p>
            <a:pPr marL="1082675" indent="-1082675" eaLnBrk="1" hangingPunct="1">
              <a:lnSpc>
                <a:spcPct val="150000"/>
              </a:lnSpc>
            </a:pPr>
            <a:r>
              <a:rPr lang="en-US" altLang="zh-CN" sz="2400" dirty="0"/>
              <a:t>(2) </a:t>
            </a:r>
            <a:r>
              <a:rPr lang="zh-CN" altLang="en-US" sz="2400" dirty="0"/>
              <a:t>若</a:t>
            </a:r>
            <a:r>
              <a:rPr lang="zh-CN" altLang="en-US" sz="2400" i="1" dirty="0">
                <a:sym typeface="Symbol" panose="05050102010706020507" pitchFamily="18" charset="2"/>
              </a:rPr>
              <a:t></a:t>
            </a:r>
            <a:r>
              <a:rPr lang="en-US" altLang="zh-CN" sz="2400" dirty="0"/>
              <a:t>(</a:t>
            </a:r>
            <a:r>
              <a:rPr lang="en-US" altLang="zh-CN" sz="2400" i="1" dirty="0"/>
              <a:t>x</a:t>
            </a:r>
            <a:r>
              <a:rPr lang="en-US" altLang="zh-CN" sz="2400" baseline="-25000" dirty="0"/>
              <a:t>1</a:t>
            </a:r>
            <a:r>
              <a:rPr lang="en-US" altLang="zh-CN" sz="2400" dirty="0"/>
              <a:t>, </a:t>
            </a:r>
            <a:r>
              <a:rPr lang="en-US" altLang="zh-CN" sz="2400" i="1" dirty="0"/>
              <a:t>x</a:t>
            </a:r>
            <a:r>
              <a:rPr lang="en-US" altLang="zh-CN" sz="2400" baseline="-25000" dirty="0"/>
              <a:t>2</a:t>
            </a:r>
            <a:r>
              <a:rPr lang="en-US" altLang="zh-CN" sz="2400" dirty="0"/>
              <a:t>, …, </a:t>
            </a:r>
            <a:r>
              <a:rPr lang="en-US" altLang="zh-CN" sz="2400" i="1" dirty="0" err="1"/>
              <a:t>x</a:t>
            </a:r>
            <a:r>
              <a:rPr lang="en-US" altLang="zh-CN" sz="2400" i="1" baseline="-25000" dirty="0" err="1"/>
              <a:t>n</a:t>
            </a:r>
            <a:r>
              <a:rPr lang="en-US" altLang="zh-CN" sz="2400" dirty="0"/>
              <a:t>)</a:t>
            </a:r>
            <a:r>
              <a:rPr lang="zh-CN" altLang="en-US" sz="2400" dirty="0"/>
              <a:t>是任意的</a:t>
            </a:r>
            <a:r>
              <a:rPr lang="en-US" altLang="zh-CN" sz="2400" i="1" dirty="0"/>
              <a:t>n</a:t>
            </a:r>
            <a:r>
              <a:rPr lang="zh-CN" altLang="en-US" sz="2400" dirty="0"/>
              <a:t>元函数，</a:t>
            </a:r>
            <a:r>
              <a:rPr lang="en-US" altLang="zh-CN" sz="2400" i="1" dirty="0"/>
              <a:t>t</a:t>
            </a:r>
            <a:r>
              <a:rPr lang="en-US" altLang="zh-CN" sz="2400" baseline="-25000" dirty="0"/>
              <a:t>1</a:t>
            </a:r>
            <a:r>
              <a:rPr lang="en-US" altLang="zh-CN" sz="2400" dirty="0"/>
              <a:t>, </a:t>
            </a:r>
            <a:r>
              <a:rPr lang="en-US" altLang="zh-CN" sz="2400" i="1" dirty="0"/>
              <a:t>t</a:t>
            </a:r>
            <a:r>
              <a:rPr lang="en-US" altLang="zh-CN" sz="2400" baseline="-25000" dirty="0"/>
              <a:t>2</a:t>
            </a:r>
            <a:r>
              <a:rPr lang="en-US" altLang="zh-CN" sz="2400" dirty="0"/>
              <a:t>, …, </a:t>
            </a:r>
            <a:r>
              <a:rPr lang="en-US" altLang="zh-CN" sz="2400" i="1" dirty="0" err="1"/>
              <a:t>t</a:t>
            </a:r>
            <a:r>
              <a:rPr lang="en-US" altLang="zh-CN" sz="2400" i="1" baseline="-25000" dirty="0" err="1"/>
              <a:t>n</a:t>
            </a:r>
            <a:r>
              <a:rPr lang="zh-CN" altLang="en-US" sz="2400" dirty="0"/>
              <a:t>是任意的 </a:t>
            </a:r>
            <a:r>
              <a:rPr lang="en-US" altLang="zh-CN" sz="2400" i="1" dirty="0"/>
              <a:t>n</a:t>
            </a:r>
            <a:r>
              <a:rPr lang="zh-CN" altLang="en-US" sz="2400" dirty="0"/>
              <a:t>个项，则</a:t>
            </a:r>
            <a:r>
              <a:rPr lang="zh-CN" altLang="en-US" sz="2400" i="1" dirty="0">
                <a:sym typeface="Symbol" panose="05050102010706020507" pitchFamily="18" charset="2"/>
              </a:rPr>
              <a:t></a:t>
            </a:r>
            <a:r>
              <a:rPr lang="en-US" altLang="zh-CN" sz="2400" dirty="0"/>
              <a:t>(</a:t>
            </a:r>
            <a:r>
              <a:rPr lang="en-US" altLang="zh-CN" sz="2400" i="1" dirty="0"/>
              <a:t>t</a:t>
            </a:r>
            <a:r>
              <a:rPr lang="en-US" altLang="zh-CN" sz="2400" baseline="-25000" dirty="0"/>
              <a:t>1</a:t>
            </a:r>
            <a:r>
              <a:rPr lang="en-US" altLang="zh-CN" sz="2400" dirty="0"/>
              <a:t>, </a:t>
            </a:r>
            <a:r>
              <a:rPr lang="en-US" altLang="zh-CN" sz="2400" i="1" dirty="0"/>
              <a:t>t</a:t>
            </a:r>
            <a:r>
              <a:rPr lang="en-US" altLang="zh-CN" sz="2400" baseline="-25000" dirty="0"/>
              <a:t>2</a:t>
            </a:r>
            <a:r>
              <a:rPr lang="en-US" altLang="zh-CN" sz="2400" dirty="0"/>
              <a:t>, …, </a:t>
            </a:r>
            <a:r>
              <a:rPr lang="en-US" altLang="zh-CN" sz="2400" i="1" dirty="0" err="1"/>
              <a:t>t</a:t>
            </a:r>
            <a:r>
              <a:rPr lang="en-US" altLang="zh-CN" sz="2400" i="1" baseline="-25000" dirty="0" err="1"/>
              <a:t>n</a:t>
            </a:r>
            <a:r>
              <a:rPr lang="en-US" altLang="zh-CN" sz="2400" dirty="0"/>
              <a:t>) </a:t>
            </a:r>
            <a:r>
              <a:rPr lang="zh-CN" altLang="en-US" sz="2400" dirty="0"/>
              <a:t>是项</a:t>
            </a:r>
            <a:r>
              <a:rPr lang="en-US" altLang="zh-CN" sz="2400" dirty="0"/>
              <a:t>.</a:t>
            </a:r>
          </a:p>
          <a:p>
            <a:pPr marL="1082675" indent="-1082675" eaLnBrk="1" hangingPunct="1">
              <a:lnSpc>
                <a:spcPct val="150000"/>
              </a:lnSpc>
            </a:pPr>
            <a:r>
              <a:rPr lang="en-US" altLang="zh-CN" sz="2400" dirty="0"/>
              <a:t>(3) </a:t>
            </a:r>
            <a:r>
              <a:rPr lang="zh-CN" altLang="en-US" sz="2400" dirty="0"/>
              <a:t>所有的项都是有限次使用</a:t>
            </a:r>
            <a:r>
              <a:rPr lang="en-US" altLang="zh-CN" sz="2400" dirty="0"/>
              <a:t>(1),(2)</a:t>
            </a:r>
            <a:r>
              <a:rPr lang="zh-CN" altLang="en-US" sz="2400" dirty="0"/>
              <a:t>得到的如</a:t>
            </a:r>
            <a:r>
              <a:rPr lang="en-US" altLang="zh-CN" sz="2400" dirty="0"/>
              <a:t>,  </a:t>
            </a:r>
            <a:r>
              <a:rPr lang="en-US" altLang="zh-CN" sz="2400" i="1" dirty="0"/>
              <a:t>a</a:t>
            </a:r>
            <a:r>
              <a:rPr lang="en-US" altLang="zh-CN" sz="2400" dirty="0"/>
              <a:t>, </a:t>
            </a:r>
            <a:r>
              <a:rPr lang="en-US" altLang="zh-CN" sz="2400" i="1" dirty="0"/>
              <a:t>x</a:t>
            </a:r>
            <a:r>
              <a:rPr lang="en-US" altLang="zh-CN" sz="2400" dirty="0"/>
              <a:t>, </a:t>
            </a:r>
            <a:r>
              <a:rPr lang="en-US" altLang="zh-CN" sz="2400" i="1" dirty="0" err="1"/>
              <a:t>x</a:t>
            </a:r>
            <a:r>
              <a:rPr lang="en-US" altLang="zh-CN" sz="2400" dirty="0" err="1"/>
              <a:t>+</a:t>
            </a:r>
            <a:r>
              <a:rPr lang="en-US" altLang="zh-CN" sz="2400" i="1" dirty="0" err="1"/>
              <a:t>y</a:t>
            </a:r>
            <a:r>
              <a:rPr lang="en-US" altLang="zh-CN" sz="2400" dirty="0"/>
              <a:t>, </a:t>
            </a:r>
            <a:r>
              <a:rPr lang="en-US" altLang="zh-CN" sz="2400" i="1" dirty="0"/>
              <a:t>f</a:t>
            </a:r>
            <a:r>
              <a:rPr lang="en-US" altLang="zh-CN" sz="2400" dirty="0"/>
              <a:t>(</a:t>
            </a:r>
            <a:r>
              <a:rPr lang="en-US" altLang="zh-CN" sz="2400" i="1" dirty="0"/>
              <a:t>x</a:t>
            </a:r>
            <a:r>
              <a:rPr lang="en-US" altLang="zh-CN" sz="2400" dirty="0"/>
              <a:t>), </a:t>
            </a:r>
            <a:r>
              <a:rPr lang="en-US" altLang="zh-CN" sz="2400" i="1" dirty="0"/>
              <a:t>g</a:t>
            </a:r>
            <a:r>
              <a:rPr lang="en-US" altLang="zh-CN" sz="2400" dirty="0"/>
              <a:t>(</a:t>
            </a:r>
            <a:r>
              <a:rPr lang="en-US" altLang="zh-CN" sz="2400" i="1" dirty="0" err="1"/>
              <a:t>x</a:t>
            </a:r>
            <a:r>
              <a:rPr lang="en-US" altLang="zh-CN" sz="2400" dirty="0" err="1"/>
              <a:t>,</a:t>
            </a:r>
            <a:r>
              <a:rPr lang="en-US" altLang="zh-CN" sz="2400" i="1" dirty="0" err="1"/>
              <a:t>y</a:t>
            </a:r>
            <a:r>
              <a:rPr lang="en-US" altLang="zh-CN" sz="2400" dirty="0"/>
              <a:t>)</a:t>
            </a:r>
            <a:r>
              <a:rPr lang="zh-CN" altLang="en-US" sz="2400" dirty="0"/>
              <a:t>等都是项  </a:t>
            </a:r>
          </a:p>
        </p:txBody>
      </p:sp>
      <p:sp>
        <p:nvSpPr>
          <p:cNvPr id="32772" name="灯片编号占位符 5">
            <a:extLst>
              <a:ext uri="{FF2B5EF4-FFF2-40B4-BE49-F238E27FC236}">
                <a16:creationId xmlns:a16="http://schemas.microsoft.com/office/drawing/2014/main" id="{6F99AEEE-3481-486E-914E-EA917230F4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BD99171-2ACC-4CA7-A7FD-AD7CFC2CEABC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13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2773" name="Rectangle 4">
            <a:extLst>
              <a:ext uri="{FF2B5EF4-FFF2-40B4-BE49-F238E27FC236}">
                <a16:creationId xmlns:a16="http://schemas.microsoft.com/office/drawing/2014/main" id="{0D61F67A-A155-4202-A9C3-00CD497A10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344" y="3938305"/>
            <a:ext cx="11520487" cy="2103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1082675" indent="-1082675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757363" indent="-4191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2355850" indent="-4191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2954338" indent="-4191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3552825" indent="-4191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4010025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4467225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4924425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5381625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定义</a:t>
            </a:r>
            <a:r>
              <a:rPr lang="en-US" altLang="zh-CN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4.3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设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…, 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i="1" baseline="-250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是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L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  <a:cs typeface="Lucida Sans Unicode" panose="020B0602030504020204" pitchFamily="34" charset="0"/>
              </a:rPr>
              <a:t>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的任意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元谓词，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…, 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i="1" baseline="-250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是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L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的任意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个项，则称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…, 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en-US" altLang="zh-CN" i="1" baseline="-250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是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L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的</a:t>
            </a:r>
            <a:r>
              <a:rPr lang="zh-CN" altLang="en-US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原子公式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  <a:p>
            <a:pPr eaLnBrk="1" hangingPunct="1">
              <a:lnSpc>
                <a:spcPct val="150000"/>
              </a:lnSpc>
              <a:spcBef>
                <a:spcPct val="60000"/>
              </a:spcBef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 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如，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))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等均为原子公式</a:t>
            </a:r>
          </a:p>
        </p:txBody>
      </p:sp>
    </p:spTree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4">
            <a:extLst>
              <a:ext uri="{FF2B5EF4-FFF2-40B4-BE49-F238E27FC236}">
                <a16:creationId xmlns:a16="http://schemas.microsoft.com/office/drawing/2014/main" id="{91A86B86-4B38-4DE0-AF35-BE874997B1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/>
              <a:t>一阶语言</a:t>
            </a:r>
            <a:r>
              <a:rPr lang="en-US" altLang="zh-CN">
                <a:latin typeface="Palace Script MT" panose="030303020206070C0B05" pitchFamily="66" charset="0"/>
              </a:rPr>
              <a:t>L</a:t>
            </a:r>
            <a:r>
              <a:rPr lang="en-US" altLang="zh-CN" i="1"/>
              <a:t> </a:t>
            </a:r>
            <a:r>
              <a:rPr lang="zh-CN" altLang="en-US"/>
              <a:t>的公式</a:t>
            </a:r>
          </a:p>
        </p:txBody>
      </p:sp>
      <p:sp>
        <p:nvSpPr>
          <p:cNvPr id="34819" name="Rectangle 3">
            <a:extLst>
              <a:ext uri="{FF2B5EF4-FFF2-40B4-BE49-F238E27FC236}">
                <a16:creationId xmlns:a16="http://schemas.microsoft.com/office/drawing/2014/main" id="{AB8FACCC-D185-4A97-9D3D-97832FF7C01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11225" y="1196975"/>
            <a:ext cx="10153650" cy="4824413"/>
          </a:xfrm>
        </p:spPr>
        <p:txBody>
          <a:bodyPr/>
          <a:lstStyle/>
          <a:p>
            <a:pPr marL="1158875" indent="-1158875" eaLnBrk="1" hangingPunct="1"/>
            <a:r>
              <a:rPr lang="zh-CN" altLang="en-US" sz="2400" dirty="0">
                <a:solidFill>
                  <a:srgbClr val="A50021"/>
                </a:solidFill>
              </a:rPr>
              <a:t>定义</a:t>
            </a:r>
            <a:r>
              <a:rPr lang="en-US" altLang="zh-CN" sz="2400" dirty="0">
                <a:solidFill>
                  <a:srgbClr val="A50021"/>
                </a:solidFill>
              </a:rPr>
              <a:t>4.4</a:t>
            </a:r>
            <a:r>
              <a:rPr lang="en-US" altLang="zh-CN" sz="2400" dirty="0"/>
              <a:t>  </a:t>
            </a:r>
            <a:r>
              <a:rPr lang="en-US" altLang="zh-CN" sz="2400" dirty="0">
                <a:latin typeface="Palace Script MT" panose="030303020206070C0B05" pitchFamily="66" charset="0"/>
              </a:rPr>
              <a:t>L</a:t>
            </a:r>
            <a:r>
              <a:rPr lang="en-US" altLang="zh-CN" sz="2400" i="1" dirty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zh-CN" altLang="en-US" sz="2400" dirty="0"/>
              <a:t>的</a:t>
            </a:r>
            <a:r>
              <a:rPr lang="zh-CN" altLang="en-US" sz="2400" dirty="0">
                <a:solidFill>
                  <a:srgbClr val="A50021"/>
                </a:solidFill>
              </a:rPr>
              <a:t>合式公式</a:t>
            </a:r>
            <a:r>
              <a:rPr lang="zh-CN" altLang="en-US" sz="2400" dirty="0"/>
              <a:t>定义如下：</a:t>
            </a:r>
          </a:p>
          <a:p>
            <a:pPr marL="1158875" indent="-1158875" eaLnBrk="1" hangingPunct="1"/>
            <a:r>
              <a:rPr lang="zh-CN" altLang="en-US" sz="2400" dirty="0"/>
              <a:t> </a:t>
            </a:r>
            <a:r>
              <a:rPr lang="en-US" altLang="zh-CN" sz="2400" dirty="0"/>
              <a:t>(1) </a:t>
            </a:r>
            <a:r>
              <a:rPr lang="zh-CN" altLang="en-US" sz="2400" dirty="0"/>
              <a:t>原子公式是合式公式</a:t>
            </a:r>
            <a:r>
              <a:rPr lang="en-US" altLang="zh-CN" sz="2400" dirty="0"/>
              <a:t>. </a:t>
            </a:r>
          </a:p>
          <a:p>
            <a:pPr marL="1158875" indent="-1158875" eaLnBrk="1" hangingPunct="1"/>
            <a:r>
              <a:rPr lang="en-US" altLang="zh-CN" sz="2400" dirty="0"/>
              <a:t> (2) </a:t>
            </a:r>
            <a:r>
              <a:rPr lang="zh-CN" altLang="en-US" sz="2400" dirty="0"/>
              <a:t>若</a:t>
            </a:r>
            <a:r>
              <a:rPr lang="en-US" altLang="zh-CN" sz="2400" i="1" dirty="0"/>
              <a:t>A</a:t>
            </a:r>
            <a:r>
              <a:rPr lang="zh-CN" altLang="en-US" sz="2400" dirty="0"/>
              <a:t>是合式公式，则 </a:t>
            </a:r>
            <a:r>
              <a:rPr lang="en-US" altLang="zh-CN" sz="2400" dirty="0"/>
              <a:t>(</a:t>
            </a:r>
            <a:r>
              <a:rPr lang="en-US" altLang="zh-CN" sz="2400" dirty="0">
                <a:sym typeface="Symbol" panose="05050102010706020507" pitchFamily="18" charset="2"/>
              </a:rPr>
              <a:t></a:t>
            </a:r>
            <a:r>
              <a:rPr lang="en-US" altLang="zh-CN" sz="2400" i="1" dirty="0"/>
              <a:t>A</a:t>
            </a:r>
            <a:r>
              <a:rPr lang="en-US" altLang="zh-CN" sz="2400" dirty="0"/>
              <a:t>)</a:t>
            </a:r>
            <a:r>
              <a:rPr lang="zh-CN" altLang="en-US" sz="2400" dirty="0"/>
              <a:t>也是合式公式</a:t>
            </a:r>
          </a:p>
          <a:p>
            <a:pPr marL="1158875" indent="-1158875" eaLnBrk="1" hangingPunct="1"/>
            <a:r>
              <a:rPr lang="zh-CN" altLang="en-US" sz="2400" dirty="0"/>
              <a:t> </a:t>
            </a:r>
            <a:r>
              <a:rPr lang="en-US" altLang="zh-CN" sz="2400" dirty="0"/>
              <a:t>(3) </a:t>
            </a:r>
            <a:r>
              <a:rPr lang="zh-CN" altLang="en-US" sz="2400" dirty="0"/>
              <a:t>若</a:t>
            </a:r>
            <a:r>
              <a:rPr lang="en-US" altLang="zh-CN" sz="2400" i="1" dirty="0"/>
              <a:t>A</a:t>
            </a:r>
            <a:r>
              <a:rPr lang="en-US" altLang="zh-CN" sz="2400" dirty="0"/>
              <a:t>, </a:t>
            </a:r>
            <a:r>
              <a:rPr lang="en-US" altLang="zh-CN" sz="2400" i="1" dirty="0"/>
              <a:t>B</a:t>
            </a:r>
            <a:r>
              <a:rPr lang="zh-CN" altLang="en-US" sz="2400" dirty="0"/>
              <a:t>是合式公式，则</a:t>
            </a:r>
            <a:r>
              <a:rPr lang="en-US" altLang="zh-CN" sz="2400" dirty="0"/>
              <a:t>(</a:t>
            </a:r>
            <a:r>
              <a:rPr lang="en-US" altLang="zh-CN" sz="2400" i="1" dirty="0"/>
              <a:t>A</a:t>
            </a:r>
            <a:r>
              <a:rPr lang="en-US" altLang="zh-CN" sz="2400" dirty="0">
                <a:sym typeface="Symbol" panose="05050102010706020507" pitchFamily="18" charset="2"/>
              </a:rPr>
              <a:t></a:t>
            </a:r>
            <a:r>
              <a:rPr lang="en-US" altLang="zh-CN" sz="2400" i="1" dirty="0"/>
              <a:t>B</a:t>
            </a:r>
            <a:r>
              <a:rPr lang="en-US" altLang="zh-CN" sz="2400" dirty="0"/>
              <a:t>), (</a:t>
            </a:r>
            <a:r>
              <a:rPr lang="en-US" altLang="zh-CN" sz="2400" i="1" dirty="0"/>
              <a:t>A</a:t>
            </a:r>
            <a:r>
              <a:rPr lang="en-US" altLang="zh-CN" sz="2400" dirty="0">
                <a:sym typeface="Symbol" panose="05050102010706020507" pitchFamily="18" charset="2"/>
              </a:rPr>
              <a:t></a:t>
            </a:r>
            <a:r>
              <a:rPr lang="en-US" altLang="zh-CN" sz="2400" i="1" dirty="0"/>
              <a:t>B</a:t>
            </a:r>
            <a:r>
              <a:rPr lang="en-US" altLang="zh-CN" sz="2400" dirty="0"/>
              <a:t>), (</a:t>
            </a:r>
            <a:r>
              <a:rPr lang="en-US" altLang="zh-CN" sz="2400" i="1" dirty="0"/>
              <a:t>A</a:t>
            </a:r>
            <a:r>
              <a:rPr lang="en-US" altLang="zh-CN" sz="2400" dirty="0">
                <a:sym typeface="Symbol" panose="05050102010706020507" pitchFamily="18" charset="2"/>
              </a:rPr>
              <a:t></a:t>
            </a:r>
            <a:r>
              <a:rPr lang="en-US" altLang="zh-CN" sz="2400" i="1" dirty="0"/>
              <a:t>B</a:t>
            </a:r>
            <a:r>
              <a:rPr lang="en-US" altLang="zh-CN" sz="2400" dirty="0"/>
              <a:t>), (</a:t>
            </a:r>
            <a:r>
              <a:rPr lang="en-US" altLang="zh-CN" sz="2400" i="1" dirty="0"/>
              <a:t>A</a:t>
            </a:r>
            <a:r>
              <a:rPr lang="en-US" altLang="zh-CN" sz="2400" dirty="0">
                <a:sym typeface="Symbol" panose="05050102010706020507" pitchFamily="18" charset="2"/>
              </a:rPr>
              <a:t></a:t>
            </a:r>
            <a:r>
              <a:rPr lang="en-US" altLang="zh-CN" sz="2400" i="1" dirty="0"/>
              <a:t>B</a:t>
            </a:r>
            <a:r>
              <a:rPr lang="en-US" altLang="zh-CN" sz="2400" dirty="0"/>
              <a:t>)</a:t>
            </a:r>
            <a:r>
              <a:rPr lang="zh-CN" altLang="en-US" sz="2400" dirty="0"/>
              <a:t>也是合式公式</a:t>
            </a:r>
          </a:p>
          <a:p>
            <a:pPr marL="1158875" indent="-1158875" eaLnBrk="1" hangingPunct="1"/>
            <a:r>
              <a:rPr lang="zh-CN" altLang="en-US" sz="2400" dirty="0"/>
              <a:t> </a:t>
            </a:r>
            <a:r>
              <a:rPr lang="en-US" altLang="zh-CN" sz="2400" dirty="0"/>
              <a:t>(4) </a:t>
            </a:r>
            <a:r>
              <a:rPr lang="zh-CN" altLang="en-US" sz="2400" dirty="0"/>
              <a:t>若</a:t>
            </a:r>
            <a:r>
              <a:rPr lang="en-US" altLang="zh-CN" sz="2400" i="1" dirty="0"/>
              <a:t>A</a:t>
            </a:r>
            <a:r>
              <a:rPr lang="zh-CN" altLang="en-US" sz="2400" dirty="0"/>
              <a:t>是合式公式，则</a:t>
            </a:r>
            <a:r>
              <a:rPr lang="zh-CN" altLang="en-US" sz="2400" dirty="0">
                <a:sym typeface="Symbol" panose="05050102010706020507" pitchFamily="18" charset="2"/>
              </a:rPr>
              <a:t></a:t>
            </a:r>
            <a:r>
              <a:rPr lang="en-US" altLang="zh-CN" sz="2400" i="1" dirty="0" err="1"/>
              <a:t>xA</a:t>
            </a:r>
            <a:r>
              <a:rPr lang="en-US" altLang="zh-CN" sz="2400" dirty="0"/>
              <a:t>, </a:t>
            </a:r>
            <a:r>
              <a:rPr lang="en-US" altLang="zh-CN" sz="2400" dirty="0">
                <a:sym typeface="Symbol" panose="05050102010706020507" pitchFamily="18" charset="2"/>
              </a:rPr>
              <a:t></a:t>
            </a:r>
            <a:r>
              <a:rPr lang="en-US" altLang="zh-CN" sz="2400" i="1" dirty="0" err="1"/>
              <a:t>xA</a:t>
            </a:r>
            <a:r>
              <a:rPr lang="zh-CN" altLang="en-US" sz="2400" dirty="0"/>
              <a:t>也是合式公式</a:t>
            </a:r>
          </a:p>
          <a:p>
            <a:pPr marL="1158875" indent="-1158875" eaLnBrk="1" hangingPunct="1"/>
            <a:r>
              <a:rPr lang="zh-CN" altLang="en-US" sz="2400" dirty="0"/>
              <a:t> </a:t>
            </a:r>
            <a:r>
              <a:rPr lang="en-US" altLang="zh-CN" sz="2400" dirty="0"/>
              <a:t>(5) </a:t>
            </a:r>
            <a:r>
              <a:rPr lang="zh-CN" altLang="en-US" sz="2400" dirty="0"/>
              <a:t>只有有限次地应用</a:t>
            </a:r>
            <a:r>
              <a:rPr lang="en-US" altLang="zh-CN" sz="2400" dirty="0"/>
              <a:t>(1)—(4)</a:t>
            </a:r>
            <a:r>
              <a:rPr lang="zh-CN" altLang="en-US" sz="2400" dirty="0"/>
              <a:t>形成的符号串才是合式公式</a:t>
            </a:r>
            <a:r>
              <a:rPr lang="en-US" altLang="zh-CN" sz="2400" dirty="0"/>
              <a:t>.</a:t>
            </a:r>
          </a:p>
          <a:p>
            <a:pPr marL="1158875" indent="-1158875" eaLnBrk="1" hangingPunct="1"/>
            <a:r>
              <a:rPr lang="zh-CN" altLang="en-US" sz="2400" dirty="0"/>
              <a:t>合式公式简称</a:t>
            </a:r>
            <a:r>
              <a:rPr lang="zh-CN" altLang="en-US" sz="2400" dirty="0">
                <a:solidFill>
                  <a:srgbClr val="A50021"/>
                </a:solidFill>
              </a:rPr>
              <a:t>公式</a:t>
            </a:r>
          </a:p>
          <a:p>
            <a:pPr marL="1158875" indent="-1158875" eaLnBrk="1" hangingPunct="1">
              <a:spcBef>
                <a:spcPct val="70000"/>
              </a:spcBef>
            </a:pPr>
            <a:r>
              <a:rPr lang="zh-CN" altLang="en-US" sz="2400" dirty="0"/>
              <a:t>    如</a:t>
            </a:r>
            <a:r>
              <a:rPr lang="en-US" altLang="zh-CN" sz="2400" dirty="0"/>
              <a:t>,  </a:t>
            </a:r>
            <a:r>
              <a:rPr lang="en-US" altLang="zh-CN" sz="2400" i="1" dirty="0"/>
              <a:t>F</a:t>
            </a:r>
            <a:r>
              <a:rPr lang="en-US" altLang="zh-CN" sz="2400" dirty="0"/>
              <a:t>(</a:t>
            </a:r>
            <a:r>
              <a:rPr lang="en-US" altLang="zh-CN" sz="2400" i="1" dirty="0"/>
              <a:t>x</a:t>
            </a:r>
            <a:r>
              <a:rPr lang="en-US" altLang="zh-CN" sz="2400" dirty="0"/>
              <a:t>),  </a:t>
            </a:r>
            <a:r>
              <a:rPr lang="en-US" altLang="zh-CN" sz="2400" i="1" dirty="0"/>
              <a:t>F</a:t>
            </a:r>
            <a:r>
              <a:rPr lang="en-US" altLang="zh-CN" sz="2400" dirty="0"/>
              <a:t>(</a:t>
            </a:r>
            <a:r>
              <a:rPr lang="en-US" altLang="zh-CN" sz="2400" i="1" dirty="0"/>
              <a:t>x</a:t>
            </a:r>
            <a:r>
              <a:rPr lang="en-US" altLang="zh-CN" sz="2400" dirty="0"/>
              <a:t>)</a:t>
            </a:r>
            <a:r>
              <a:rPr lang="en-US" altLang="zh-CN" sz="2400" dirty="0">
                <a:sym typeface="Symbol" panose="05050102010706020507" pitchFamily="18" charset="2"/>
              </a:rPr>
              <a:t></a:t>
            </a:r>
            <a:r>
              <a:rPr lang="en-US" altLang="zh-CN" sz="2400" i="1" dirty="0">
                <a:sym typeface="Symbol" panose="05050102010706020507" pitchFamily="18" charset="2"/>
              </a:rPr>
              <a:t>G</a:t>
            </a:r>
            <a:r>
              <a:rPr lang="en-US" altLang="zh-CN" sz="2400" dirty="0">
                <a:sym typeface="Symbol" panose="05050102010706020507" pitchFamily="18" charset="2"/>
              </a:rPr>
              <a:t>(</a:t>
            </a:r>
            <a:r>
              <a:rPr lang="en-US" altLang="zh-CN" sz="2400" i="1" dirty="0" err="1">
                <a:sym typeface="Symbol" panose="05050102010706020507" pitchFamily="18" charset="2"/>
              </a:rPr>
              <a:t>x</a:t>
            </a:r>
            <a:r>
              <a:rPr lang="en-US" altLang="zh-CN" sz="2400" dirty="0" err="1">
                <a:sym typeface="Symbol" panose="05050102010706020507" pitchFamily="18" charset="2"/>
              </a:rPr>
              <a:t>,</a:t>
            </a:r>
            <a:r>
              <a:rPr lang="en-US" altLang="zh-CN" sz="2400" i="1" dirty="0" err="1">
                <a:sym typeface="Symbol" panose="05050102010706020507" pitchFamily="18" charset="2"/>
              </a:rPr>
              <a:t>y</a:t>
            </a:r>
            <a:r>
              <a:rPr lang="en-US" altLang="zh-CN" sz="2400" dirty="0">
                <a:sym typeface="Symbol" panose="05050102010706020507" pitchFamily="18" charset="2"/>
              </a:rPr>
              <a:t>),  </a:t>
            </a:r>
            <a:r>
              <a:rPr lang="en-US" altLang="zh-CN" sz="2400" i="1" dirty="0">
                <a:sym typeface="Symbol" panose="05050102010706020507" pitchFamily="18" charset="2"/>
              </a:rPr>
              <a:t>x</a:t>
            </a:r>
            <a:r>
              <a:rPr lang="en-US" altLang="zh-CN" sz="2400" dirty="0">
                <a:sym typeface="Symbol" panose="05050102010706020507" pitchFamily="18" charset="2"/>
              </a:rPr>
              <a:t>(</a:t>
            </a:r>
            <a:r>
              <a:rPr lang="en-US" altLang="zh-CN" sz="2400" i="1" dirty="0">
                <a:sym typeface="Symbol" panose="05050102010706020507" pitchFamily="18" charset="2"/>
              </a:rPr>
              <a:t>F</a:t>
            </a:r>
            <a:r>
              <a:rPr lang="en-US" altLang="zh-CN" sz="2400" dirty="0">
                <a:sym typeface="Symbol" panose="05050102010706020507" pitchFamily="18" charset="2"/>
              </a:rPr>
              <a:t>(</a:t>
            </a:r>
            <a:r>
              <a:rPr lang="en-US" altLang="zh-CN" sz="2400" i="1" dirty="0">
                <a:sym typeface="Symbol" panose="05050102010706020507" pitchFamily="18" charset="2"/>
              </a:rPr>
              <a:t>x</a:t>
            </a:r>
            <a:r>
              <a:rPr lang="en-US" altLang="zh-CN" sz="2400" dirty="0">
                <a:sym typeface="Symbol" panose="05050102010706020507" pitchFamily="18" charset="2"/>
              </a:rPr>
              <a:t>)</a:t>
            </a:r>
            <a:r>
              <a:rPr lang="en-US" altLang="zh-CN" sz="2400" i="1" dirty="0">
                <a:sym typeface="Symbol" panose="05050102010706020507" pitchFamily="18" charset="2"/>
              </a:rPr>
              <a:t>G</a:t>
            </a:r>
            <a:r>
              <a:rPr lang="en-US" altLang="zh-CN" sz="2400" dirty="0">
                <a:sym typeface="Symbol" panose="05050102010706020507" pitchFamily="18" charset="2"/>
              </a:rPr>
              <a:t>(</a:t>
            </a:r>
            <a:r>
              <a:rPr lang="en-US" altLang="zh-CN" sz="2400" i="1" dirty="0">
                <a:sym typeface="Symbol" panose="05050102010706020507" pitchFamily="18" charset="2"/>
              </a:rPr>
              <a:t>x</a:t>
            </a:r>
            <a:r>
              <a:rPr lang="en-US" altLang="zh-CN" sz="2400" dirty="0">
                <a:sym typeface="Symbol" panose="05050102010706020507" pitchFamily="18" charset="2"/>
              </a:rPr>
              <a:t>))</a:t>
            </a:r>
          </a:p>
          <a:p>
            <a:pPr marL="1158875" indent="-1158875" eaLnBrk="1" hangingPunct="1"/>
            <a:r>
              <a:rPr lang="en-US" altLang="zh-CN" sz="2400" dirty="0">
                <a:sym typeface="Symbol" panose="05050102010706020507" pitchFamily="18" charset="2"/>
              </a:rPr>
              <a:t>         </a:t>
            </a:r>
            <a:r>
              <a:rPr lang="en-US" altLang="zh-CN" sz="2400" i="1" dirty="0" err="1">
                <a:sym typeface="Symbol" panose="05050102010706020507" pitchFamily="18" charset="2"/>
              </a:rPr>
              <a:t>x</a:t>
            </a:r>
            <a:r>
              <a:rPr lang="en-US" altLang="zh-CN" sz="2400" dirty="0" err="1">
                <a:sym typeface="Symbol" panose="05050102010706020507" pitchFamily="18" charset="2"/>
              </a:rPr>
              <a:t></a:t>
            </a:r>
            <a:r>
              <a:rPr lang="en-US" altLang="zh-CN" sz="2400" i="1" dirty="0" err="1">
                <a:sym typeface="Symbol" panose="05050102010706020507" pitchFamily="18" charset="2"/>
              </a:rPr>
              <a:t>y</a:t>
            </a:r>
            <a:r>
              <a:rPr lang="en-US" altLang="zh-CN" sz="2400" dirty="0">
                <a:sym typeface="Symbol" panose="05050102010706020507" pitchFamily="18" charset="2"/>
              </a:rPr>
              <a:t>(</a:t>
            </a:r>
            <a:r>
              <a:rPr lang="en-US" altLang="zh-CN" sz="2400" i="1" dirty="0">
                <a:sym typeface="Symbol" panose="05050102010706020507" pitchFamily="18" charset="2"/>
              </a:rPr>
              <a:t>F</a:t>
            </a:r>
            <a:r>
              <a:rPr lang="en-US" altLang="zh-CN" sz="2400" dirty="0">
                <a:sym typeface="Symbol" panose="05050102010706020507" pitchFamily="18" charset="2"/>
              </a:rPr>
              <a:t>(</a:t>
            </a:r>
            <a:r>
              <a:rPr lang="en-US" altLang="zh-CN" sz="2400" i="1" dirty="0">
                <a:sym typeface="Symbol" panose="05050102010706020507" pitchFamily="18" charset="2"/>
              </a:rPr>
              <a:t>x</a:t>
            </a:r>
            <a:r>
              <a:rPr lang="en-US" altLang="zh-CN" sz="2400" dirty="0">
                <a:sym typeface="Symbol" panose="05050102010706020507" pitchFamily="18" charset="2"/>
              </a:rPr>
              <a:t>)</a:t>
            </a:r>
            <a:r>
              <a:rPr lang="en-US" altLang="zh-CN" sz="2400" i="1" dirty="0">
                <a:sym typeface="Symbol" panose="05050102010706020507" pitchFamily="18" charset="2"/>
              </a:rPr>
              <a:t>G</a:t>
            </a:r>
            <a:r>
              <a:rPr lang="en-US" altLang="zh-CN" sz="2400" dirty="0">
                <a:sym typeface="Symbol" panose="05050102010706020507" pitchFamily="18" charset="2"/>
              </a:rPr>
              <a:t>(</a:t>
            </a:r>
            <a:r>
              <a:rPr lang="en-US" altLang="zh-CN" sz="2400" i="1" dirty="0">
                <a:sym typeface="Symbol" panose="05050102010706020507" pitchFamily="18" charset="2"/>
              </a:rPr>
              <a:t>y</a:t>
            </a:r>
            <a:r>
              <a:rPr lang="en-US" altLang="zh-CN" sz="2400" dirty="0">
                <a:sym typeface="Symbol" panose="05050102010706020507" pitchFamily="18" charset="2"/>
              </a:rPr>
              <a:t>)</a:t>
            </a:r>
            <a:r>
              <a:rPr lang="en-US" altLang="zh-CN" sz="2400" i="1" dirty="0">
                <a:sym typeface="Symbol" panose="05050102010706020507" pitchFamily="18" charset="2"/>
              </a:rPr>
              <a:t>L</a:t>
            </a:r>
            <a:r>
              <a:rPr lang="en-US" altLang="zh-CN" sz="2400" dirty="0">
                <a:sym typeface="Symbol" panose="05050102010706020507" pitchFamily="18" charset="2"/>
              </a:rPr>
              <a:t>(</a:t>
            </a:r>
            <a:r>
              <a:rPr lang="en-US" altLang="zh-CN" sz="2400" i="1" dirty="0" err="1">
                <a:sym typeface="Symbol" panose="05050102010706020507" pitchFamily="18" charset="2"/>
              </a:rPr>
              <a:t>x</a:t>
            </a:r>
            <a:r>
              <a:rPr lang="en-US" altLang="zh-CN" sz="2400" dirty="0" err="1">
                <a:sym typeface="Symbol" panose="05050102010706020507" pitchFamily="18" charset="2"/>
              </a:rPr>
              <a:t>,</a:t>
            </a:r>
            <a:r>
              <a:rPr lang="en-US" altLang="zh-CN" sz="2400" i="1" dirty="0" err="1">
                <a:sym typeface="Symbol" panose="05050102010706020507" pitchFamily="18" charset="2"/>
              </a:rPr>
              <a:t>y</a:t>
            </a:r>
            <a:r>
              <a:rPr lang="en-US" altLang="zh-CN" sz="2400" dirty="0">
                <a:sym typeface="Symbol" panose="05050102010706020507" pitchFamily="18" charset="2"/>
              </a:rPr>
              <a:t>))</a:t>
            </a:r>
            <a:r>
              <a:rPr lang="zh-CN" altLang="en-US" sz="2400" dirty="0">
                <a:sym typeface="Symbol" panose="05050102010706020507" pitchFamily="18" charset="2"/>
              </a:rPr>
              <a:t>等都是合式公式</a:t>
            </a:r>
          </a:p>
        </p:txBody>
      </p:sp>
      <p:sp>
        <p:nvSpPr>
          <p:cNvPr id="34820" name="灯片编号占位符 5">
            <a:extLst>
              <a:ext uri="{FF2B5EF4-FFF2-40B4-BE49-F238E27FC236}">
                <a16:creationId xmlns:a16="http://schemas.microsoft.com/office/drawing/2014/main" id="{5BCEF84A-3AA3-48F8-B813-496802136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204AD46-F560-4FED-933C-0D0A76D2D4B2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14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>
            <a:extLst>
              <a:ext uri="{FF2B5EF4-FFF2-40B4-BE49-F238E27FC236}">
                <a16:creationId xmlns:a16="http://schemas.microsoft.com/office/drawing/2014/main" id="{03738A26-35FB-4F2F-884E-D5C708A63D6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封闭的公式</a:t>
            </a:r>
          </a:p>
        </p:txBody>
      </p:sp>
      <p:sp>
        <p:nvSpPr>
          <p:cNvPr id="36867" name="Rectangle 3">
            <a:extLst>
              <a:ext uri="{FF2B5EF4-FFF2-40B4-BE49-F238E27FC236}">
                <a16:creationId xmlns:a16="http://schemas.microsoft.com/office/drawing/2014/main" id="{9B012A31-969B-4A41-A635-78710693C44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9063" y="1125538"/>
            <a:ext cx="11953875" cy="5039766"/>
          </a:xfrm>
        </p:spPr>
        <p:txBody>
          <a:bodyPr/>
          <a:lstStyle/>
          <a:p>
            <a:pPr marL="625475" indent="-625475" eaLnBrk="1" hangingPunct="1">
              <a:lnSpc>
                <a:spcPct val="200000"/>
              </a:lnSpc>
              <a:spcBef>
                <a:spcPts val="0"/>
              </a:spcBef>
            </a:pPr>
            <a:r>
              <a:rPr lang="zh-CN" altLang="en-US" sz="2200" dirty="0">
                <a:solidFill>
                  <a:srgbClr val="A50021"/>
                </a:solidFill>
              </a:rPr>
              <a:t>定义</a:t>
            </a:r>
            <a:r>
              <a:rPr lang="en-US" altLang="zh-CN" sz="2200" dirty="0">
                <a:solidFill>
                  <a:srgbClr val="A50021"/>
                </a:solidFill>
              </a:rPr>
              <a:t>4.5</a:t>
            </a:r>
            <a:r>
              <a:rPr lang="en-US" altLang="zh-CN" sz="2200" dirty="0"/>
              <a:t>  </a:t>
            </a:r>
            <a:r>
              <a:rPr lang="zh-CN" altLang="en-US" sz="2200" dirty="0"/>
              <a:t>在公式 </a:t>
            </a:r>
            <a:r>
              <a:rPr lang="zh-CN" altLang="en-US" sz="2200" dirty="0">
                <a:sym typeface="Symbol" panose="05050102010706020507" pitchFamily="18" charset="2"/>
              </a:rPr>
              <a:t></a:t>
            </a:r>
            <a:r>
              <a:rPr lang="en-US" altLang="zh-CN" sz="2200" i="1" dirty="0" err="1"/>
              <a:t>xA</a:t>
            </a:r>
            <a:r>
              <a:rPr lang="en-US" altLang="zh-CN" sz="2200" i="1" dirty="0"/>
              <a:t> </a:t>
            </a:r>
            <a:r>
              <a:rPr lang="zh-CN" altLang="en-US" sz="2200" dirty="0"/>
              <a:t>和 </a:t>
            </a:r>
            <a:r>
              <a:rPr lang="zh-CN" altLang="en-US" sz="2200" dirty="0">
                <a:sym typeface="Symbol" panose="05050102010706020507" pitchFamily="18" charset="2"/>
              </a:rPr>
              <a:t></a:t>
            </a:r>
            <a:r>
              <a:rPr lang="en-US" altLang="zh-CN" sz="2200" i="1" dirty="0" err="1"/>
              <a:t>xA</a:t>
            </a:r>
            <a:r>
              <a:rPr lang="en-US" altLang="zh-CN" sz="2200" i="1" dirty="0"/>
              <a:t> </a:t>
            </a:r>
            <a:r>
              <a:rPr lang="zh-CN" altLang="en-US" sz="2200" dirty="0"/>
              <a:t>中，称</a:t>
            </a:r>
            <a:r>
              <a:rPr lang="en-US" altLang="zh-CN" sz="2200" i="1" dirty="0"/>
              <a:t>x</a:t>
            </a:r>
            <a:r>
              <a:rPr lang="zh-CN" altLang="en-US" sz="2200" dirty="0"/>
              <a:t>为</a:t>
            </a:r>
            <a:r>
              <a:rPr lang="zh-CN" altLang="en-US" sz="2200" dirty="0">
                <a:solidFill>
                  <a:srgbClr val="A50021"/>
                </a:solidFill>
              </a:rPr>
              <a:t>指导变元</a:t>
            </a:r>
            <a:r>
              <a:rPr lang="zh-CN" altLang="en-US" sz="2200" dirty="0"/>
              <a:t>，</a:t>
            </a:r>
            <a:r>
              <a:rPr lang="en-US" altLang="zh-CN" sz="2200" i="1" dirty="0"/>
              <a:t>A</a:t>
            </a:r>
            <a:r>
              <a:rPr lang="zh-CN" altLang="en-US" sz="2200" dirty="0"/>
              <a:t>为相应量词的</a:t>
            </a:r>
            <a:r>
              <a:rPr lang="zh-CN" altLang="en-US" sz="2200" dirty="0">
                <a:solidFill>
                  <a:srgbClr val="A50021"/>
                </a:solidFill>
              </a:rPr>
              <a:t>辖域</a:t>
            </a:r>
            <a:r>
              <a:rPr lang="en-US" altLang="zh-CN" sz="2200" dirty="0"/>
              <a:t>. </a:t>
            </a:r>
            <a:r>
              <a:rPr lang="zh-CN" altLang="en-US" sz="2200" dirty="0"/>
              <a:t>在</a:t>
            </a:r>
            <a:r>
              <a:rPr lang="zh-CN" altLang="en-US" sz="2200" dirty="0">
                <a:sym typeface="Symbol" panose="05050102010706020507" pitchFamily="18" charset="2"/>
              </a:rPr>
              <a:t></a:t>
            </a:r>
            <a:r>
              <a:rPr lang="en-US" altLang="zh-CN" sz="2200" i="1" dirty="0"/>
              <a:t>x</a:t>
            </a:r>
            <a:r>
              <a:rPr lang="zh-CN" altLang="en-US" sz="2200" dirty="0"/>
              <a:t>和 </a:t>
            </a:r>
            <a:r>
              <a:rPr lang="zh-CN" altLang="en-US" sz="2200" dirty="0">
                <a:sym typeface="Symbol" panose="05050102010706020507" pitchFamily="18" charset="2"/>
              </a:rPr>
              <a:t></a:t>
            </a:r>
            <a:r>
              <a:rPr lang="en-US" altLang="zh-CN" sz="2200" i="1" dirty="0"/>
              <a:t>x</a:t>
            </a:r>
            <a:r>
              <a:rPr lang="zh-CN" altLang="en-US" sz="2200" dirty="0"/>
              <a:t>的辖域中，</a:t>
            </a:r>
            <a:r>
              <a:rPr lang="en-US" altLang="zh-CN" sz="2200" i="1" dirty="0"/>
              <a:t>x</a:t>
            </a:r>
            <a:r>
              <a:rPr lang="zh-CN" altLang="en-US" sz="2200" dirty="0"/>
              <a:t>的所有出现都称为</a:t>
            </a:r>
            <a:r>
              <a:rPr lang="zh-CN" altLang="en-US" sz="2200" dirty="0">
                <a:solidFill>
                  <a:srgbClr val="A50021"/>
                </a:solidFill>
              </a:rPr>
              <a:t>约束出现</a:t>
            </a:r>
            <a:r>
              <a:rPr lang="zh-CN" altLang="en-US" sz="2200" dirty="0"/>
              <a:t>，</a:t>
            </a:r>
            <a:r>
              <a:rPr lang="en-US" altLang="zh-CN" sz="2200" i="1" dirty="0"/>
              <a:t>A</a:t>
            </a:r>
            <a:r>
              <a:rPr lang="zh-CN" altLang="en-US" sz="2200" dirty="0"/>
              <a:t>中不是约束出现的其他变项均称为是</a:t>
            </a:r>
            <a:r>
              <a:rPr lang="zh-CN" altLang="en-US" sz="2200" dirty="0">
                <a:solidFill>
                  <a:srgbClr val="A50021"/>
                </a:solidFill>
              </a:rPr>
              <a:t>自由出现</a:t>
            </a:r>
            <a:r>
              <a:rPr lang="zh-CN" altLang="en-US" sz="2200" dirty="0"/>
              <a:t>的</a:t>
            </a:r>
            <a:r>
              <a:rPr lang="en-US" altLang="zh-CN" sz="2200" dirty="0"/>
              <a:t>. </a:t>
            </a:r>
          </a:p>
          <a:p>
            <a:pPr marL="625475" indent="-625475" eaLnBrk="1" hangingPunct="1">
              <a:lnSpc>
                <a:spcPct val="200000"/>
              </a:lnSpc>
              <a:spcBef>
                <a:spcPts val="0"/>
              </a:spcBef>
            </a:pPr>
            <a:r>
              <a:rPr lang="zh-CN" altLang="en-US" sz="2200" dirty="0"/>
              <a:t>例如，</a:t>
            </a:r>
            <a:r>
              <a:rPr lang="zh-CN" altLang="en-US" sz="2200" dirty="0">
                <a:sym typeface="Symbol" panose="05050102010706020507" pitchFamily="18" charset="2"/>
              </a:rPr>
              <a:t></a:t>
            </a:r>
            <a:r>
              <a:rPr lang="en-US" altLang="zh-CN" sz="2200" i="1" dirty="0"/>
              <a:t>x</a:t>
            </a:r>
            <a:r>
              <a:rPr lang="en-US" altLang="zh-CN" sz="2200" dirty="0"/>
              <a:t>(</a:t>
            </a:r>
            <a:r>
              <a:rPr lang="en-US" altLang="zh-CN" sz="2200" i="1" dirty="0"/>
              <a:t>F</a:t>
            </a:r>
            <a:r>
              <a:rPr lang="en-US" altLang="zh-CN" sz="2200" dirty="0"/>
              <a:t>(</a:t>
            </a:r>
            <a:r>
              <a:rPr lang="en-US" altLang="zh-CN" sz="2200" i="1" dirty="0" err="1"/>
              <a:t>x</a:t>
            </a:r>
            <a:r>
              <a:rPr lang="en-US" altLang="zh-CN" sz="2200" dirty="0" err="1"/>
              <a:t>,</a:t>
            </a:r>
            <a:r>
              <a:rPr lang="en-US" altLang="zh-CN" sz="2200" i="1" dirty="0" err="1"/>
              <a:t>y</a:t>
            </a:r>
            <a:r>
              <a:rPr lang="en-US" altLang="zh-CN" sz="2200" dirty="0"/>
              <a:t>)</a:t>
            </a:r>
            <a:r>
              <a:rPr lang="en-US" altLang="zh-CN" sz="2200" dirty="0">
                <a:sym typeface="Symbol" panose="05050102010706020507" pitchFamily="18" charset="2"/>
              </a:rPr>
              <a:t></a:t>
            </a:r>
            <a:r>
              <a:rPr lang="en-US" altLang="zh-CN" sz="2200" i="1" dirty="0"/>
              <a:t>G</a:t>
            </a:r>
            <a:r>
              <a:rPr lang="en-US" altLang="zh-CN" sz="2200" dirty="0"/>
              <a:t>(</a:t>
            </a:r>
            <a:r>
              <a:rPr lang="en-US" altLang="zh-CN" sz="2200" i="1" dirty="0" err="1"/>
              <a:t>x</a:t>
            </a:r>
            <a:r>
              <a:rPr lang="en-US" altLang="zh-CN" sz="2200" dirty="0" err="1"/>
              <a:t>,</a:t>
            </a:r>
            <a:r>
              <a:rPr lang="en-US" altLang="zh-CN" sz="2200" i="1" dirty="0" err="1"/>
              <a:t>z</a:t>
            </a:r>
            <a:r>
              <a:rPr lang="en-US" altLang="zh-CN" sz="2200" dirty="0"/>
              <a:t>))</a:t>
            </a:r>
            <a:r>
              <a:rPr lang="zh-CN" altLang="en-US" sz="2200" dirty="0"/>
              <a:t>， </a:t>
            </a:r>
            <a:r>
              <a:rPr lang="en-US" altLang="zh-CN" sz="2200" i="1" dirty="0"/>
              <a:t>x</a:t>
            </a:r>
            <a:r>
              <a:rPr lang="zh-CN" altLang="en-US" sz="2200" dirty="0"/>
              <a:t>为指导变元，</a:t>
            </a:r>
            <a:r>
              <a:rPr lang="en-US" altLang="zh-CN" sz="2200" dirty="0"/>
              <a:t>(</a:t>
            </a:r>
            <a:r>
              <a:rPr lang="en-US" altLang="zh-CN" sz="2200" i="1" dirty="0"/>
              <a:t>F</a:t>
            </a:r>
            <a:r>
              <a:rPr lang="en-US" altLang="zh-CN" sz="2200" dirty="0"/>
              <a:t>(</a:t>
            </a:r>
            <a:r>
              <a:rPr lang="en-US" altLang="zh-CN" sz="2200" i="1" dirty="0" err="1"/>
              <a:t>x</a:t>
            </a:r>
            <a:r>
              <a:rPr lang="en-US" altLang="zh-CN" sz="2200" dirty="0" err="1"/>
              <a:t>,</a:t>
            </a:r>
            <a:r>
              <a:rPr lang="en-US" altLang="zh-CN" sz="2200" i="1" dirty="0" err="1"/>
              <a:t>y</a:t>
            </a:r>
            <a:r>
              <a:rPr lang="en-US" altLang="zh-CN" sz="2200" dirty="0"/>
              <a:t>)</a:t>
            </a:r>
            <a:r>
              <a:rPr lang="en-US" altLang="zh-CN" sz="2200" dirty="0">
                <a:sym typeface="Symbol" panose="05050102010706020507" pitchFamily="18" charset="2"/>
              </a:rPr>
              <a:t></a:t>
            </a:r>
            <a:r>
              <a:rPr lang="en-US" altLang="zh-CN" sz="2200" i="1" dirty="0"/>
              <a:t>G</a:t>
            </a:r>
            <a:r>
              <a:rPr lang="en-US" altLang="zh-CN" sz="2200" dirty="0"/>
              <a:t>(</a:t>
            </a:r>
            <a:r>
              <a:rPr lang="en-US" altLang="zh-CN" sz="2200" i="1" dirty="0" err="1"/>
              <a:t>x</a:t>
            </a:r>
            <a:r>
              <a:rPr lang="en-US" altLang="zh-CN" sz="2200" dirty="0" err="1"/>
              <a:t>,</a:t>
            </a:r>
            <a:r>
              <a:rPr lang="en-US" altLang="zh-CN" sz="2200" i="1" dirty="0" err="1"/>
              <a:t>z</a:t>
            </a:r>
            <a:r>
              <a:rPr lang="en-US" altLang="zh-CN" sz="2200" dirty="0"/>
              <a:t>))</a:t>
            </a:r>
            <a:r>
              <a:rPr lang="zh-CN" altLang="en-US" sz="2200" dirty="0"/>
              <a:t>为</a:t>
            </a:r>
            <a:r>
              <a:rPr lang="zh-CN" altLang="en-US" sz="2200" dirty="0">
                <a:sym typeface="Symbol" panose="05050102010706020507" pitchFamily="18" charset="2"/>
              </a:rPr>
              <a:t></a:t>
            </a:r>
            <a:r>
              <a:rPr lang="en-US" altLang="zh-CN" sz="2200" i="1" dirty="0"/>
              <a:t>x </a:t>
            </a:r>
            <a:r>
              <a:rPr lang="zh-CN" altLang="en-US" sz="2200" dirty="0"/>
              <a:t>的辖域，</a:t>
            </a:r>
            <a:r>
              <a:rPr lang="en-US" altLang="zh-CN" sz="2200" i="1" dirty="0"/>
              <a:t>x</a:t>
            </a:r>
            <a:r>
              <a:rPr lang="zh-CN" altLang="en-US" sz="2200" dirty="0"/>
              <a:t>的两次出现均为约束出现，</a:t>
            </a:r>
            <a:r>
              <a:rPr lang="en-US" altLang="zh-CN" sz="2200" i="1" dirty="0"/>
              <a:t>y</a:t>
            </a:r>
            <a:r>
              <a:rPr lang="zh-CN" altLang="en-US" sz="2200" dirty="0"/>
              <a:t>与 </a:t>
            </a:r>
            <a:r>
              <a:rPr lang="en-US" altLang="zh-CN" sz="2200" i="1" dirty="0"/>
              <a:t>z </a:t>
            </a:r>
            <a:r>
              <a:rPr lang="zh-CN" altLang="en-US" sz="2200" dirty="0"/>
              <a:t>均为自由出现</a:t>
            </a:r>
          </a:p>
          <a:p>
            <a:pPr marL="625475" indent="-625475" eaLnBrk="1" hangingPunct="1">
              <a:lnSpc>
                <a:spcPct val="200000"/>
              </a:lnSpc>
              <a:spcBef>
                <a:spcPts val="0"/>
              </a:spcBef>
            </a:pPr>
            <a:r>
              <a:rPr lang="zh-CN" altLang="en-US" sz="2200" dirty="0"/>
              <a:t>又如</a:t>
            </a:r>
            <a:r>
              <a:rPr lang="en-US" altLang="zh-CN" sz="2200" dirty="0"/>
              <a:t>, </a:t>
            </a:r>
            <a:r>
              <a:rPr lang="en-US" altLang="zh-CN" sz="2200" dirty="0">
                <a:sym typeface="Symbol" panose="05050102010706020507" pitchFamily="18" charset="2"/>
              </a:rPr>
              <a:t></a:t>
            </a:r>
            <a:r>
              <a:rPr lang="en-US" altLang="zh-CN" sz="2200" i="1" dirty="0">
                <a:sym typeface="Symbol" panose="05050102010706020507" pitchFamily="18" charset="2"/>
              </a:rPr>
              <a:t>x</a:t>
            </a:r>
            <a:r>
              <a:rPr lang="en-US" altLang="zh-CN" sz="2200" dirty="0">
                <a:sym typeface="Symbol" panose="05050102010706020507" pitchFamily="18" charset="2"/>
              </a:rPr>
              <a:t>(</a:t>
            </a:r>
            <a:r>
              <a:rPr lang="en-US" altLang="zh-CN" sz="2200" i="1" dirty="0">
                <a:sym typeface="Symbol" panose="05050102010706020507" pitchFamily="18" charset="2"/>
              </a:rPr>
              <a:t>F</a:t>
            </a:r>
            <a:r>
              <a:rPr lang="en-US" altLang="zh-CN" sz="2200" dirty="0">
                <a:sym typeface="Symbol" panose="05050102010706020507" pitchFamily="18" charset="2"/>
              </a:rPr>
              <a:t>(</a:t>
            </a:r>
            <a:r>
              <a:rPr lang="en-US" altLang="zh-CN" sz="2200" i="1" dirty="0" err="1">
                <a:sym typeface="Symbol" panose="05050102010706020507" pitchFamily="18" charset="2"/>
              </a:rPr>
              <a:t>x</a:t>
            </a:r>
            <a:r>
              <a:rPr lang="en-US" altLang="zh-CN" sz="2200" dirty="0" err="1">
                <a:sym typeface="Symbol" panose="05050102010706020507" pitchFamily="18" charset="2"/>
              </a:rPr>
              <a:t>,</a:t>
            </a:r>
            <a:r>
              <a:rPr lang="en-US" altLang="zh-CN" sz="2200" i="1" dirty="0" err="1">
                <a:sym typeface="Symbol" panose="05050102010706020507" pitchFamily="18" charset="2"/>
              </a:rPr>
              <a:t>y</a:t>
            </a:r>
            <a:r>
              <a:rPr lang="en-US" altLang="zh-CN" sz="2200" dirty="0" err="1">
                <a:sym typeface="Symbol" panose="05050102010706020507" pitchFamily="18" charset="2"/>
              </a:rPr>
              <a:t>,</a:t>
            </a:r>
            <a:r>
              <a:rPr lang="en-US" altLang="zh-CN" sz="2200" i="1" dirty="0" err="1">
                <a:sym typeface="Symbol" panose="05050102010706020507" pitchFamily="18" charset="2"/>
              </a:rPr>
              <a:t>z</a:t>
            </a:r>
            <a:r>
              <a:rPr lang="en-US" altLang="zh-CN" sz="2200" dirty="0">
                <a:sym typeface="Symbol" panose="05050102010706020507" pitchFamily="18" charset="2"/>
              </a:rPr>
              <a:t>)</a:t>
            </a:r>
            <a:r>
              <a:rPr lang="en-US" altLang="zh-CN" sz="2200" i="1" dirty="0">
                <a:sym typeface="Symbol" panose="05050102010706020507" pitchFamily="18" charset="2"/>
              </a:rPr>
              <a:t>y</a:t>
            </a:r>
            <a:r>
              <a:rPr lang="en-US" altLang="zh-CN" sz="2200" dirty="0">
                <a:sym typeface="Symbol" panose="05050102010706020507" pitchFamily="18" charset="2"/>
              </a:rPr>
              <a:t>(</a:t>
            </a:r>
            <a:r>
              <a:rPr lang="en-US" altLang="zh-CN" sz="2200" i="1" dirty="0">
                <a:sym typeface="Symbol" panose="05050102010706020507" pitchFamily="18" charset="2"/>
              </a:rPr>
              <a:t>G</a:t>
            </a:r>
            <a:r>
              <a:rPr lang="en-US" altLang="zh-CN" sz="2200" dirty="0">
                <a:sym typeface="Symbol" panose="05050102010706020507" pitchFamily="18" charset="2"/>
              </a:rPr>
              <a:t>(</a:t>
            </a:r>
            <a:r>
              <a:rPr lang="en-US" altLang="zh-CN" sz="2200" i="1" dirty="0" err="1">
                <a:sym typeface="Symbol" panose="05050102010706020507" pitchFamily="18" charset="2"/>
              </a:rPr>
              <a:t>x</a:t>
            </a:r>
            <a:r>
              <a:rPr lang="en-US" altLang="zh-CN" sz="2200" dirty="0" err="1">
                <a:sym typeface="Symbol" panose="05050102010706020507" pitchFamily="18" charset="2"/>
              </a:rPr>
              <a:t>,</a:t>
            </a:r>
            <a:r>
              <a:rPr lang="en-US" altLang="zh-CN" sz="2200" i="1" dirty="0" err="1">
                <a:sym typeface="Symbol" panose="05050102010706020507" pitchFamily="18" charset="2"/>
              </a:rPr>
              <a:t>y</a:t>
            </a:r>
            <a:r>
              <a:rPr lang="en-US" altLang="zh-CN" sz="2200" dirty="0">
                <a:sym typeface="Symbol" panose="05050102010706020507" pitchFamily="18" charset="2"/>
              </a:rPr>
              <a:t>)</a:t>
            </a:r>
            <a:r>
              <a:rPr lang="en-US" altLang="zh-CN" sz="2200" i="1" dirty="0">
                <a:sym typeface="Symbol" panose="05050102010706020507" pitchFamily="18" charset="2"/>
              </a:rPr>
              <a:t>H</a:t>
            </a:r>
            <a:r>
              <a:rPr lang="en-US" altLang="zh-CN" sz="2200" dirty="0">
                <a:sym typeface="Symbol" panose="05050102010706020507" pitchFamily="18" charset="2"/>
              </a:rPr>
              <a:t>(</a:t>
            </a:r>
            <a:r>
              <a:rPr lang="en-US" altLang="zh-CN" sz="2200" i="1" dirty="0" err="1">
                <a:sym typeface="Symbol" panose="05050102010706020507" pitchFamily="18" charset="2"/>
              </a:rPr>
              <a:t>x</a:t>
            </a:r>
            <a:r>
              <a:rPr lang="en-US" altLang="zh-CN" sz="2200" dirty="0" err="1">
                <a:sym typeface="Symbol" panose="05050102010706020507" pitchFamily="18" charset="2"/>
              </a:rPr>
              <a:t>,</a:t>
            </a:r>
            <a:r>
              <a:rPr lang="en-US" altLang="zh-CN" sz="2200" i="1" dirty="0" err="1">
                <a:sym typeface="Symbol" panose="05050102010706020507" pitchFamily="18" charset="2"/>
              </a:rPr>
              <a:t>y</a:t>
            </a:r>
            <a:r>
              <a:rPr lang="en-US" altLang="zh-CN" sz="2200" dirty="0" err="1">
                <a:sym typeface="Symbol" panose="05050102010706020507" pitchFamily="18" charset="2"/>
              </a:rPr>
              <a:t>,</a:t>
            </a:r>
            <a:r>
              <a:rPr lang="en-US" altLang="zh-CN" sz="2200" i="1" dirty="0" err="1">
                <a:sym typeface="Symbol" panose="05050102010706020507" pitchFamily="18" charset="2"/>
              </a:rPr>
              <a:t>z</a:t>
            </a:r>
            <a:r>
              <a:rPr lang="en-US" altLang="zh-CN" sz="2200" dirty="0">
                <a:sym typeface="Symbol" panose="05050102010706020507" pitchFamily="18" charset="2"/>
              </a:rPr>
              <a:t>))), </a:t>
            </a:r>
            <a:r>
              <a:rPr lang="en-US" altLang="zh-CN" sz="2200" i="1" dirty="0">
                <a:sym typeface="Symbol" panose="05050102010706020507" pitchFamily="18" charset="2"/>
              </a:rPr>
              <a:t>x</a:t>
            </a:r>
            <a:r>
              <a:rPr lang="zh-CN" altLang="en-US" sz="2200" dirty="0">
                <a:sym typeface="Symbol" panose="05050102010706020507" pitchFamily="18" charset="2"/>
              </a:rPr>
              <a:t>中的</a:t>
            </a:r>
            <a:r>
              <a:rPr lang="en-US" altLang="zh-CN" sz="2200" i="1" dirty="0">
                <a:sym typeface="Symbol" panose="05050102010706020507" pitchFamily="18" charset="2"/>
              </a:rPr>
              <a:t>x</a:t>
            </a:r>
            <a:r>
              <a:rPr lang="zh-CN" altLang="en-US" sz="2200" dirty="0">
                <a:sym typeface="Symbol" panose="05050102010706020507" pitchFamily="18" charset="2"/>
              </a:rPr>
              <a:t>是指导变元</a:t>
            </a:r>
            <a:r>
              <a:rPr lang="en-US" altLang="zh-CN" sz="2200" dirty="0">
                <a:sym typeface="Symbol" panose="05050102010706020507" pitchFamily="18" charset="2"/>
              </a:rPr>
              <a:t>, </a:t>
            </a:r>
            <a:r>
              <a:rPr lang="zh-CN" altLang="en-US" sz="2200" dirty="0">
                <a:sym typeface="Symbol" panose="05050102010706020507" pitchFamily="18" charset="2"/>
              </a:rPr>
              <a:t>辖域为</a:t>
            </a:r>
            <a:r>
              <a:rPr lang="en-US" altLang="zh-CN" sz="2200" dirty="0">
                <a:sym typeface="Symbol" panose="05050102010706020507" pitchFamily="18" charset="2"/>
              </a:rPr>
              <a:t>(</a:t>
            </a:r>
            <a:r>
              <a:rPr lang="en-US" altLang="zh-CN" sz="2200" i="1" dirty="0">
                <a:sym typeface="Symbol" panose="05050102010706020507" pitchFamily="18" charset="2"/>
              </a:rPr>
              <a:t>F</a:t>
            </a:r>
            <a:r>
              <a:rPr lang="en-US" altLang="zh-CN" sz="2200" dirty="0">
                <a:sym typeface="Symbol" panose="05050102010706020507" pitchFamily="18" charset="2"/>
              </a:rPr>
              <a:t>(</a:t>
            </a:r>
            <a:r>
              <a:rPr lang="en-US" altLang="zh-CN" sz="2200" i="1" dirty="0" err="1">
                <a:sym typeface="Symbol" panose="05050102010706020507" pitchFamily="18" charset="2"/>
              </a:rPr>
              <a:t>x</a:t>
            </a:r>
            <a:r>
              <a:rPr lang="en-US" altLang="zh-CN" sz="2200" dirty="0" err="1">
                <a:sym typeface="Symbol" panose="05050102010706020507" pitchFamily="18" charset="2"/>
              </a:rPr>
              <a:t>,</a:t>
            </a:r>
            <a:r>
              <a:rPr lang="en-US" altLang="zh-CN" sz="2200" i="1" dirty="0" err="1">
                <a:sym typeface="Symbol" panose="05050102010706020507" pitchFamily="18" charset="2"/>
              </a:rPr>
              <a:t>y</a:t>
            </a:r>
            <a:r>
              <a:rPr lang="en-US" altLang="zh-CN" sz="2200" dirty="0" err="1">
                <a:sym typeface="Symbol" panose="05050102010706020507" pitchFamily="18" charset="2"/>
              </a:rPr>
              <a:t>,</a:t>
            </a:r>
            <a:r>
              <a:rPr lang="en-US" altLang="zh-CN" sz="2200" i="1" dirty="0" err="1">
                <a:sym typeface="Symbol" panose="05050102010706020507" pitchFamily="18" charset="2"/>
              </a:rPr>
              <a:t>z</a:t>
            </a:r>
            <a:r>
              <a:rPr lang="en-US" altLang="zh-CN" sz="2200" dirty="0">
                <a:sym typeface="Symbol" panose="05050102010706020507" pitchFamily="18" charset="2"/>
              </a:rPr>
              <a:t>)</a:t>
            </a:r>
            <a:r>
              <a:rPr lang="en-US" altLang="zh-CN" sz="2200" i="1" dirty="0">
                <a:sym typeface="Symbol" panose="05050102010706020507" pitchFamily="18" charset="2"/>
              </a:rPr>
              <a:t>y</a:t>
            </a:r>
            <a:r>
              <a:rPr lang="en-US" altLang="zh-CN" sz="2200" dirty="0">
                <a:sym typeface="Symbol" panose="05050102010706020507" pitchFamily="18" charset="2"/>
              </a:rPr>
              <a:t>(</a:t>
            </a:r>
            <a:r>
              <a:rPr lang="en-US" altLang="zh-CN" sz="2200" i="1" dirty="0">
                <a:sym typeface="Symbol" panose="05050102010706020507" pitchFamily="18" charset="2"/>
              </a:rPr>
              <a:t>G</a:t>
            </a:r>
            <a:r>
              <a:rPr lang="en-US" altLang="zh-CN" sz="2200" dirty="0">
                <a:sym typeface="Symbol" panose="05050102010706020507" pitchFamily="18" charset="2"/>
              </a:rPr>
              <a:t>(</a:t>
            </a:r>
            <a:r>
              <a:rPr lang="en-US" altLang="zh-CN" sz="2200" i="1" dirty="0" err="1">
                <a:sym typeface="Symbol" panose="05050102010706020507" pitchFamily="18" charset="2"/>
              </a:rPr>
              <a:t>x</a:t>
            </a:r>
            <a:r>
              <a:rPr lang="en-US" altLang="zh-CN" sz="2200" dirty="0" err="1">
                <a:sym typeface="Symbol" panose="05050102010706020507" pitchFamily="18" charset="2"/>
              </a:rPr>
              <a:t>,</a:t>
            </a:r>
            <a:r>
              <a:rPr lang="en-US" altLang="zh-CN" sz="2200" i="1" dirty="0" err="1">
                <a:sym typeface="Symbol" panose="05050102010706020507" pitchFamily="18" charset="2"/>
              </a:rPr>
              <a:t>y</a:t>
            </a:r>
            <a:r>
              <a:rPr lang="en-US" altLang="zh-CN" sz="2200" dirty="0">
                <a:sym typeface="Symbol" panose="05050102010706020507" pitchFamily="18" charset="2"/>
              </a:rPr>
              <a:t>)</a:t>
            </a:r>
            <a:r>
              <a:rPr lang="en-US" altLang="zh-CN" sz="2200" i="1" dirty="0">
                <a:sym typeface="Symbol" panose="05050102010706020507" pitchFamily="18" charset="2"/>
              </a:rPr>
              <a:t>H</a:t>
            </a:r>
            <a:r>
              <a:rPr lang="en-US" altLang="zh-CN" sz="2200" dirty="0">
                <a:sym typeface="Symbol" panose="05050102010706020507" pitchFamily="18" charset="2"/>
              </a:rPr>
              <a:t>(</a:t>
            </a:r>
            <a:r>
              <a:rPr lang="en-US" altLang="zh-CN" sz="2200" i="1" dirty="0" err="1">
                <a:sym typeface="Symbol" panose="05050102010706020507" pitchFamily="18" charset="2"/>
              </a:rPr>
              <a:t>x</a:t>
            </a:r>
            <a:r>
              <a:rPr lang="en-US" altLang="zh-CN" sz="2200" dirty="0" err="1">
                <a:sym typeface="Symbol" panose="05050102010706020507" pitchFamily="18" charset="2"/>
              </a:rPr>
              <a:t>,</a:t>
            </a:r>
            <a:r>
              <a:rPr lang="en-US" altLang="zh-CN" sz="2200" i="1" dirty="0" err="1">
                <a:sym typeface="Symbol" panose="05050102010706020507" pitchFamily="18" charset="2"/>
              </a:rPr>
              <a:t>y</a:t>
            </a:r>
            <a:r>
              <a:rPr lang="en-US" altLang="zh-CN" sz="2200" dirty="0" err="1">
                <a:sym typeface="Symbol" panose="05050102010706020507" pitchFamily="18" charset="2"/>
              </a:rPr>
              <a:t>,</a:t>
            </a:r>
            <a:r>
              <a:rPr lang="en-US" altLang="zh-CN" sz="2200" i="1" dirty="0" err="1">
                <a:sym typeface="Symbol" panose="05050102010706020507" pitchFamily="18" charset="2"/>
              </a:rPr>
              <a:t>z</a:t>
            </a:r>
            <a:r>
              <a:rPr lang="en-US" altLang="zh-CN" sz="2200" dirty="0">
                <a:sym typeface="Symbol" panose="05050102010706020507" pitchFamily="18" charset="2"/>
              </a:rPr>
              <a:t>))). </a:t>
            </a:r>
            <a:r>
              <a:rPr lang="en-US" altLang="zh-CN" sz="2200" i="1" dirty="0">
                <a:sym typeface="Symbol" panose="05050102010706020507" pitchFamily="18" charset="2"/>
              </a:rPr>
              <a:t>y</a:t>
            </a:r>
            <a:r>
              <a:rPr lang="zh-CN" altLang="en-US" sz="2200" dirty="0">
                <a:sym typeface="Symbol" panose="05050102010706020507" pitchFamily="18" charset="2"/>
              </a:rPr>
              <a:t>中的</a:t>
            </a:r>
            <a:r>
              <a:rPr lang="en-US" altLang="zh-CN" sz="2200" i="1" dirty="0">
                <a:sym typeface="Symbol" panose="05050102010706020507" pitchFamily="18" charset="2"/>
              </a:rPr>
              <a:t>y</a:t>
            </a:r>
            <a:r>
              <a:rPr lang="zh-CN" altLang="en-US" sz="2200" dirty="0">
                <a:sym typeface="Symbol" panose="05050102010706020507" pitchFamily="18" charset="2"/>
              </a:rPr>
              <a:t>是指导变元</a:t>
            </a:r>
            <a:r>
              <a:rPr lang="en-US" altLang="zh-CN" sz="2200" dirty="0">
                <a:sym typeface="Symbol" panose="05050102010706020507" pitchFamily="18" charset="2"/>
              </a:rPr>
              <a:t>, </a:t>
            </a:r>
            <a:r>
              <a:rPr lang="zh-CN" altLang="en-US" sz="2200" dirty="0">
                <a:sym typeface="Symbol" panose="05050102010706020507" pitchFamily="18" charset="2"/>
              </a:rPr>
              <a:t>辖域为</a:t>
            </a:r>
            <a:r>
              <a:rPr lang="en-US" altLang="zh-CN" sz="2200" dirty="0">
                <a:sym typeface="Symbol" panose="05050102010706020507" pitchFamily="18" charset="2"/>
              </a:rPr>
              <a:t>(</a:t>
            </a:r>
            <a:r>
              <a:rPr lang="en-US" altLang="zh-CN" sz="2200" i="1" dirty="0">
                <a:sym typeface="Symbol" panose="05050102010706020507" pitchFamily="18" charset="2"/>
              </a:rPr>
              <a:t>G</a:t>
            </a:r>
            <a:r>
              <a:rPr lang="en-US" altLang="zh-CN" sz="2200" dirty="0">
                <a:sym typeface="Symbol" panose="05050102010706020507" pitchFamily="18" charset="2"/>
              </a:rPr>
              <a:t>(</a:t>
            </a:r>
            <a:r>
              <a:rPr lang="en-US" altLang="zh-CN" sz="2200" i="1" dirty="0" err="1">
                <a:sym typeface="Symbol" panose="05050102010706020507" pitchFamily="18" charset="2"/>
              </a:rPr>
              <a:t>x</a:t>
            </a:r>
            <a:r>
              <a:rPr lang="en-US" altLang="zh-CN" sz="2200" dirty="0" err="1">
                <a:sym typeface="Symbol" panose="05050102010706020507" pitchFamily="18" charset="2"/>
              </a:rPr>
              <a:t>,</a:t>
            </a:r>
            <a:r>
              <a:rPr lang="en-US" altLang="zh-CN" sz="2200" i="1" dirty="0" err="1">
                <a:sym typeface="Symbol" panose="05050102010706020507" pitchFamily="18" charset="2"/>
              </a:rPr>
              <a:t>y</a:t>
            </a:r>
            <a:r>
              <a:rPr lang="en-US" altLang="zh-CN" sz="2200" dirty="0">
                <a:sym typeface="Symbol" panose="05050102010706020507" pitchFamily="18" charset="2"/>
              </a:rPr>
              <a:t>)</a:t>
            </a:r>
            <a:r>
              <a:rPr lang="en-US" altLang="zh-CN" sz="2200" i="1" dirty="0">
                <a:sym typeface="Symbol" panose="05050102010706020507" pitchFamily="18" charset="2"/>
              </a:rPr>
              <a:t>H</a:t>
            </a:r>
            <a:r>
              <a:rPr lang="en-US" altLang="zh-CN" sz="2200" dirty="0">
                <a:sym typeface="Symbol" panose="05050102010706020507" pitchFamily="18" charset="2"/>
              </a:rPr>
              <a:t>(</a:t>
            </a:r>
            <a:r>
              <a:rPr lang="en-US" altLang="zh-CN" sz="2200" i="1" dirty="0" err="1">
                <a:sym typeface="Symbol" panose="05050102010706020507" pitchFamily="18" charset="2"/>
              </a:rPr>
              <a:t>x</a:t>
            </a:r>
            <a:r>
              <a:rPr lang="en-US" altLang="zh-CN" sz="2200" dirty="0" err="1">
                <a:sym typeface="Symbol" panose="05050102010706020507" pitchFamily="18" charset="2"/>
              </a:rPr>
              <a:t>,</a:t>
            </a:r>
            <a:r>
              <a:rPr lang="en-US" altLang="zh-CN" sz="2200" i="1" dirty="0" err="1">
                <a:sym typeface="Symbol" panose="05050102010706020507" pitchFamily="18" charset="2"/>
              </a:rPr>
              <a:t>y</a:t>
            </a:r>
            <a:r>
              <a:rPr lang="en-US" altLang="zh-CN" sz="2200" dirty="0" err="1">
                <a:sym typeface="Symbol" panose="05050102010706020507" pitchFamily="18" charset="2"/>
              </a:rPr>
              <a:t>,</a:t>
            </a:r>
            <a:r>
              <a:rPr lang="en-US" altLang="zh-CN" sz="2200" i="1" dirty="0" err="1">
                <a:sym typeface="Symbol" panose="05050102010706020507" pitchFamily="18" charset="2"/>
              </a:rPr>
              <a:t>z</a:t>
            </a:r>
            <a:r>
              <a:rPr lang="en-US" altLang="zh-CN" sz="2200" dirty="0">
                <a:sym typeface="Symbol" panose="05050102010706020507" pitchFamily="18" charset="2"/>
              </a:rPr>
              <a:t>)). </a:t>
            </a:r>
            <a:r>
              <a:rPr lang="en-US" altLang="zh-CN" sz="2200" i="1" dirty="0">
                <a:sym typeface="Symbol" panose="05050102010706020507" pitchFamily="18" charset="2"/>
              </a:rPr>
              <a:t>x</a:t>
            </a:r>
            <a:r>
              <a:rPr lang="zh-CN" altLang="en-US" sz="2200" dirty="0">
                <a:sym typeface="Symbol" panose="05050102010706020507" pitchFamily="18" charset="2"/>
              </a:rPr>
              <a:t>的</a:t>
            </a:r>
            <a:r>
              <a:rPr lang="en-US" altLang="zh-CN" sz="2200" dirty="0">
                <a:sym typeface="Symbol" panose="05050102010706020507" pitchFamily="18" charset="2"/>
              </a:rPr>
              <a:t>3</a:t>
            </a:r>
            <a:r>
              <a:rPr lang="zh-CN" altLang="en-US" sz="2200" dirty="0">
                <a:sym typeface="Symbol" panose="05050102010706020507" pitchFamily="18" charset="2"/>
              </a:rPr>
              <a:t>次出现都是约束出现</a:t>
            </a:r>
            <a:r>
              <a:rPr lang="en-US" altLang="zh-CN" sz="2200" dirty="0">
                <a:sym typeface="Symbol" panose="05050102010706020507" pitchFamily="18" charset="2"/>
              </a:rPr>
              <a:t>, </a:t>
            </a:r>
            <a:r>
              <a:rPr lang="en-US" altLang="zh-CN" sz="2200" i="1" dirty="0">
                <a:sym typeface="Symbol" panose="05050102010706020507" pitchFamily="18" charset="2"/>
              </a:rPr>
              <a:t>y</a:t>
            </a:r>
            <a:r>
              <a:rPr lang="zh-CN" altLang="en-US" sz="2200" dirty="0">
                <a:sym typeface="Symbol" panose="05050102010706020507" pitchFamily="18" charset="2"/>
              </a:rPr>
              <a:t>的第一次出现是自由出现</a:t>
            </a:r>
            <a:r>
              <a:rPr lang="en-US" altLang="zh-CN" sz="2200" dirty="0">
                <a:sym typeface="Symbol" panose="05050102010706020507" pitchFamily="18" charset="2"/>
              </a:rPr>
              <a:t>, </a:t>
            </a:r>
            <a:r>
              <a:rPr lang="zh-CN" altLang="en-US" sz="2200" dirty="0">
                <a:sym typeface="Symbol" panose="05050102010706020507" pitchFamily="18" charset="2"/>
              </a:rPr>
              <a:t>后</a:t>
            </a:r>
            <a:r>
              <a:rPr lang="en-US" altLang="zh-CN" sz="2200" dirty="0">
                <a:sym typeface="Symbol" panose="05050102010706020507" pitchFamily="18" charset="2"/>
              </a:rPr>
              <a:t>2</a:t>
            </a:r>
            <a:r>
              <a:rPr lang="zh-CN" altLang="en-US" sz="2200" dirty="0">
                <a:sym typeface="Symbol" panose="05050102010706020507" pitchFamily="18" charset="2"/>
              </a:rPr>
              <a:t>次是约束出现</a:t>
            </a:r>
            <a:r>
              <a:rPr lang="en-US" altLang="zh-CN" sz="2200" dirty="0">
                <a:sym typeface="Symbol" panose="05050102010706020507" pitchFamily="18" charset="2"/>
              </a:rPr>
              <a:t>, </a:t>
            </a:r>
            <a:r>
              <a:rPr lang="en-US" altLang="zh-CN" sz="2200" i="1" dirty="0">
                <a:sym typeface="Symbol" panose="05050102010706020507" pitchFamily="18" charset="2"/>
              </a:rPr>
              <a:t>z</a:t>
            </a:r>
            <a:r>
              <a:rPr lang="zh-CN" altLang="en-US" sz="2200" dirty="0">
                <a:sym typeface="Symbol" panose="05050102010706020507" pitchFamily="18" charset="2"/>
              </a:rPr>
              <a:t>的</a:t>
            </a:r>
            <a:r>
              <a:rPr lang="en-US" altLang="zh-CN" sz="2200" dirty="0">
                <a:sym typeface="Symbol" panose="05050102010706020507" pitchFamily="18" charset="2"/>
              </a:rPr>
              <a:t>2</a:t>
            </a:r>
            <a:r>
              <a:rPr lang="zh-CN" altLang="en-US" sz="2200" dirty="0">
                <a:sym typeface="Symbol" panose="05050102010706020507" pitchFamily="18" charset="2"/>
              </a:rPr>
              <a:t>次出现都是自由出现</a:t>
            </a:r>
          </a:p>
        </p:txBody>
      </p:sp>
      <p:sp>
        <p:nvSpPr>
          <p:cNvPr id="36868" name="灯片编号占位符 5">
            <a:extLst>
              <a:ext uri="{FF2B5EF4-FFF2-40B4-BE49-F238E27FC236}">
                <a16:creationId xmlns:a16="http://schemas.microsoft.com/office/drawing/2014/main" id="{C498FD3E-4354-4EDA-B947-FE9F318FED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79326BA-6F11-4713-92DF-FC7976FCD275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15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>
            <a:extLst>
              <a:ext uri="{FF2B5EF4-FFF2-40B4-BE49-F238E27FC236}">
                <a16:creationId xmlns:a16="http://schemas.microsoft.com/office/drawing/2014/main" id="{A8D32251-CE35-4D51-8160-58F5C45F15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封闭的公式</a:t>
            </a:r>
          </a:p>
        </p:txBody>
      </p:sp>
      <p:sp>
        <p:nvSpPr>
          <p:cNvPr id="38915" name="灯片编号占位符 5">
            <a:extLst>
              <a:ext uri="{FF2B5EF4-FFF2-40B4-BE49-F238E27FC236}">
                <a16:creationId xmlns:a16="http://schemas.microsoft.com/office/drawing/2014/main" id="{F163ABBE-4B6A-4302-9FB5-D56BC2CEBF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E2659F1-5900-465E-AD60-C956964456FA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16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8916" name="Rectangle 4">
            <a:extLst>
              <a:ext uri="{FF2B5EF4-FFF2-40B4-BE49-F238E27FC236}">
                <a16:creationId xmlns:a16="http://schemas.microsoft.com/office/drawing/2014/main" id="{AB774BD0-CCA4-434C-ACA7-BFCED645BC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376" y="1341438"/>
            <a:ext cx="11233248" cy="3383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457200" indent="-4572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76300" indent="-4191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333500" indent="-4191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790700" indent="-4191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247900" indent="-4191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705100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3162300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619500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4076700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定义</a:t>
            </a:r>
            <a:r>
              <a:rPr lang="en-US" altLang="zh-CN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4.6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若公式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中不含自由出现的个体变项，则称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为</a:t>
            </a:r>
            <a:r>
              <a:rPr lang="zh-CN" altLang="en-US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封闭的公式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，简称</a:t>
            </a:r>
            <a:r>
              <a:rPr lang="zh-CN" altLang="en-US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闭式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例如，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))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为闭式，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而       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))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不是闭式  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思考：能否把任意的谓词公式，改造成闭式？</a:t>
            </a:r>
          </a:p>
        </p:txBody>
      </p:sp>
    </p:spTree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>
            <a:extLst>
              <a:ext uri="{FF2B5EF4-FFF2-40B4-BE49-F238E27FC236}">
                <a16:creationId xmlns:a16="http://schemas.microsoft.com/office/drawing/2014/main" id="{95B32D0C-59EE-4772-B3D4-28DA1756D2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640013" y="260350"/>
            <a:ext cx="8161337" cy="417513"/>
          </a:xfrm>
        </p:spPr>
        <p:txBody>
          <a:bodyPr/>
          <a:lstStyle/>
          <a:p>
            <a:pPr eaLnBrk="1" hangingPunct="1"/>
            <a:r>
              <a:rPr lang="zh-CN" altLang="en-US">
                <a:latin typeface="Times New Roman" panose="02020603050405020304" pitchFamily="18" charset="0"/>
                <a:cs typeface="Lucida Sans Unicode" panose="020B0602030504020204" pitchFamily="34" charset="0"/>
              </a:rPr>
              <a:t>公式的解释</a:t>
            </a:r>
          </a:p>
        </p:txBody>
      </p:sp>
      <p:sp>
        <p:nvSpPr>
          <p:cNvPr id="40963" name="灯片编号占位符 7">
            <a:extLst>
              <a:ext uri="{FF2B5EF4-FFF2-40B4-BE49-F238E27FC236}">
                <a16:creationId xmlns:a16="http://schemas.microsoft.com/office/drawing/2014/main" id="{2B0A6ACF-99AB-488D-8F29-00785D83C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6E6D22D-7E2B-41D2-9E75-A3B298A370C1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17</a:t>
            </a:fld>
            <a:endParaRPr lang="en-US" altLang="zh-CN" sz="1400" b="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0964" name="Rectangle 5">
            <a:extLst>
              <a:ext uri="{FF2B5EF4-FFF2-40B4-BE49-F238E27FC236}">
                <a16:creationId xmlns:a16="http://schemas.microsoft.com/office/drawing/2014/main" id="{6265BE57-8FF3-42EA-AC1D-6CEB69DB09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-230188"/>
            <a:ext cx="184150" cy="460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0965" name="Rectangle 7">
            <a:extLst>
              <a:ext uri="{FF2B5EF4-FFF2-40B4-BE49-F238E27FC236}">
                <a16:creationId xmlns:a16="http://schemas.microsoft.com/office/drawing/2014/main" id="{66DF0B53-9AE3-4F14-A842-E5A769695D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3051175"/>
            <a:ext cx="18415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0966" name="Rectangle 11">
            <a:extLst>
              <a:ext uri="{FF2B5EF4-FFF2-40B4-BE49-F238E27FC236}">
                <a16:creationId xmlns:a16="http://schemas.microsoft.com/office/drawing/2014/main" id="{B4B6E0FC-0482-4E8C-B715-EC308E727F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-230188"/>
            <a:ext cx="184150" cy="460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" name="Text Box 15">
            <a:extLst>
              <a:ext uri="{FF2B5EF4-FFF2-40B4-BE49-F238E27FC236}">
                <a16:creationId xmlns:a16="http://schemas.microsoft.com/office/drawing/2014/main" id="{4E5FD71E-9169-AAD5-6B05-208AC217C3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344" y="1092201"/>
            <a:ext cx="11809312" cy="4673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buClrTx/>
              <a:buFontTx/>
              <a:buNone/>
            </a:pPr>
            <a:r>
              <a:rPr lang="zh-CN" altLang="en-US" sz="2000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定义</a:t>
            </a:r>
            <a:r>
              <a:rPr lang="en-US" altLang="zh-CN" sz="2000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4.7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设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L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是</a:t>
            </a:r>
            <a:r>
              <a:rPr lang="en-US" altLang="zh-CN" sz="200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L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生成的一阶语言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, L  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的</a:t>
            </a:r>
            <a:r>
              <a:rPr lang="zh-CN" altLang="en-US" sz="2000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解释</a:t>
            </a:r>
            <a:r>
              <a:rPr lang="en-US" altLang="zh-CN" sz="200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由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部分组成：</a:t>
            </a:r>
          </a:p>
          <a:p>
            <a:pPr eaLnBrk="1" hangingPunct="1">
              <a:lnSpc>
                <a:spcPct val="200000"/>
              </a:lnSpc>
              <a:buClrTx/>
              <a:buFontTx/>
              <a:buNone/>
            </a:pP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(a) 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非空个体域 </a:t>
            </a:r>
            <a:r>
              <a:rPr lang="en-US" altLang="zh-CN" sz="200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en-US" altLang="zh-CN" sz="2000" i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 </a:t>
            </a:r>
            <a:r>
              <a:rPr lang="en-US" altLang="zh-CN" sz="200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</a:p>
          <a:p>
            <a:pPr eaLnBrk="1" hangingPunct="1">
              <a:lnSpc>
                <a:spcPct val="200000"/>
              </a:lnSpc>
              <a:buClrTx/>
              <a:buFontTx/>
              <a:buNone/>
            </a:pP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(b)</a:t>
            </a:r>
            <a:r>
              <a:rPr lang="en-US" altLang="zh-CN" sz="200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对每一个个体常项符号</a:t>
            </a:r>
            <a:r>
              <a:rPr lang="en-US" altLang="zh-CN" sz="2000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sz="2000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L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有一个    </a:t>
            </a:r>
            <a:r>
              <a:rPr lang="en-US" altLang="zh-CN" sz="200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en-US" altLang="zh-CN" sz="2000" i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称</a:t>
            </a:r>
            <a:r>
              <a:rPr lang="zh-CN" altLang="en-US" sz="200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为</a:t>
            </a:r>
            <a:r>
              <a:rPr lang="en-US" altLang="zh-CN" sz="200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在</a:t>
            </a:r>
            <a:r>
              <a:rPr lang="en-US" altLang="zh-CN" sz="200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 a 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中的解释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</a:p>
          <a:p>
            <a:pPr eaLnBrk="1" hangingPunct="1">
              <a:lnSpc>
                <a:spcPct val="200000"/>
              </a:lnSpc>
              <a:buClrTx/>
              <a:buFontTx/>
              <a:buNone/>
            </a:pP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(c) 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对每一个</a:t>
            </a:r>
            <a:r>
              <a:rPr lang="en-US" altLang="zh-CN" sz="200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元函数符号</a:t>
            </a:r>
            <a:r>
              <a:rPr lang="en-US" altLang="zh-CN" sz="2000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sz="2000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L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有一个</a:t>
            </a:r>
            <a:r>
              <a:rPr lang="en-US" altLang="zh-CN" sz="200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en-US" altLang="zh-CN" sz="2000" i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上的</a:t>
            </a:r>
            <a:r>
              <a:rPr lang="en-US" altLang="zh-CN" sz="200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元函数                       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,  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称    为</a:t>
            </a:r>
            <a:r>
              <a:rPr lang="en-US" altLang="zh-CN" sz="200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在</a:t>
            </a:r>
            <a:r>
              <a:rPr lang="en-US" altLang="zh-CN" sz="200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中的解释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</a:p>
          <a:p>
            <a:pPr eaLnBrk="1" hangingPunct="1">
              <a:lnSpc>
                <a:spcPct val="200000"/>
              </a:lnSpc>
              <a:buClrTx/>
              <a:buFontTx/>
              <a:buNone/>
            </a:pPr>
            <a:r>
              <a:rPr lang="en-US" altLang="zh-CN" sz="2000" b="0" dirty="0">
                <a:latin typeface="Times New Roman" panose="02020603050405020304" pitchFamily="18" charset="0"/>
                <a:ea typeface="楷体" panose="02010609060101010101" pitchFamily="49" charset="-122"/>
              </a:rPr>
              <a:t>   (d) 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对每一个</a:t>
            </a:r>
            <a:r>
              <a:rPr lang="en-US" altLang="zh-CN" sz="200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元谓词符号</a:t>
            </a:r>
            <a:r>
              <a:rPr lang="en-US" altLang="zh-CN" sz="200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sz="200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L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有一个</a:t>
            </a:r>
            <a:r>
              <a:rPr lang="en-US" altLang="zh-CN" sz="200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en-US" altLang="zh-CN" sz="2000" i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上的</a:t>
            </a:r>
            <a:r>
              <a:rPr lang="en-US" altLang="zh-CN" sz="200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元谓词常项      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称</a:t>
            </a:r>
            <a:r>
              <a:rPr lang="zh-CN" altLang="en-US" sz="200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为</a:t>
            </a:r>
            <a:r>
              <a:rPr lang="en-US" altLang="zh-CN" sz="200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在</a:t>
            </a:r>
            <a:r>
              <a:rPr lang="en-US" altLang="zh-CN" sz="200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中的解释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</a:p>
          <a:p>
            <a:pPr eaLnBrk="1" hangingPunct="1">
              <a:lnSpc>
                <a:spcPct val="200000"/>
              </a:lnSpc>
              <a:buClrTx/>
              <a:buFontTx/>
              <a:buNone/>
            </a:pP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设公式</a:t>
            </a:r>
            <a:r>
              <a:rPr lang="en-US" altLang="zh-CN" sz="200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取个体域</a:t>
            </a:r>
            <a:r>
              <a:rPr lang="en-US" altLang="zh-CN" sz="200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en-US" altLang="zh-CN" sz="2000" i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 </a:t>
            </a:r>
            <a:r>
              <a:rPr lang="en-US" altLang="zh-CN" sz="200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把</a:t>
            </a:r>
            <a:r>
              <a:rPr lang="en-US" altLang="zh-CN" sz="200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中的个体常项符号</a:t>
            </a:r>
            <a:r>
              <a:rPr lang="en-US" altLang="zh-CN" sz="200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、函数符号</a:t>
            </a:r>
            <a:r>
              <a:rPr lang="en-US" altLang="zh-CN" sz="200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、谓词符号</a:t>
            </a:r>
            <a:r>
              <a:rPr lang="en-US" altLang="zh-CN" sz="200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分别替换成它们在</a:t>
            </a:r>
            <a:r>
              <a:rPr lang="en-US" altLang="zh-CN" sz="200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中的解释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</a:t>
            </a:r>
          </a:p>
          <a:p>
            <a:pPr eaLnBrk="1" hangingPunct="1">
              <a:lnSpc>
                <a:spcPct val="200000"/>
              </a:lnSpc>
              <a:buClrTx/>
              <a:buFontTx/>
              <a:buNone/>
            </a:pP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        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，称所得到的公式</a:t>
            </a:r>
            <a:r>
              <a:rPr lang="en-US" altLang="zh-CN" sz="200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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为</a:t>
            </a:r>
            <a:r>
              <a:rPr lang="en-US" altLang="zh-CN" sz="200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在</a:t>
            </a:r>
            <a:r>
              <a:rPr lang="en-US" altLang="zh-CN" sz="200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I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下的</a:t>
            </a:r>
            <a:r>
              <a:rPr lang="zh-CN" altLang="en-US" sz="2000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解释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或</a:t>
            </a:r>
            <a:r>
              <a:rPr lang="en-US" altLang="zh-CN" sz="200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在</a:t>
            </a:r>
            <a:r>
              <a:rPr lang="en-US" altLang="zh-CN" sz="200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I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下</a:t>
            </a:r>
            <a:r>
              <a:rPr lang="zh-CN" altLang="en-US" sz="2000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被解释成</a:t>
            </a:r>
            <a:r>
              <a:rPr lang="en-US" altLang="zh-CN" sz="200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.</a:t>
            </a:r>
            <a:endParaRPr lang="en-US" altLang="zh-CN" sz="2000" b="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4" name="对象 3">
            <a:extLst>
              <a:ext uri="{FF2B5EF4-FFF2-40B4-BE49-F238E27FC236}">
                <a16:creationId xmlns:a16="http://schemas.microsoft.com/office/drawing/2014/main" id="{3E14E670-38B1-37F1-9CF5-A1A96BDDFE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2296750"/>
              </p:ext>
            </p:extLst>
          </p:nvPr>
        </p:nvGraphicFramePr>
        <p:xfrm>
          <a:off x="4727848" y="2561547"/>
          <a:ext cx="266700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66780" imgH="449656" progId="Equation.DSMT4">
                  <p:embed/>
                </p:oleObj>
              </mc:Choice>
              <mc:Fallback>
                <p:oleObj name="Equation" r:id="rId3" imgW="266780" imgH="449656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27848" y="2561547"/>
                        <a:ext cx="266700" cy="44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extLst>
              <a:ext uri="{FF2B5EF4-FFF2-40B4-BE49-F238E27FC236}">
                <a16:creationId xmlns:a16="http://schemas.microsoft.com/office/drawing/2014/main" id="{C49CD0AE-2158-9070-4A29-4920731B87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3429152"/>
              </p:ext>
            </p:extLst>
          </p:nvPr>
        </p:nvGraphicFramePr>
        <p:xfrm>
          <a:off x="6240016" y="3310690"/>
          <a:ext cx="1440160" cy="4215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746490" imgH="510498" progId="Equation.DSMT4">
                  <p:embed/>
                </p:oleObj>
              </mc:Choice>
              <mc:Fallback>
                <p:oleObj name="Equation" r:id="rId5" imgW="1746490" imgH="510498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240016" y="3310690"/>
                        <a:ext cx="1440160" cy="4215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extLst>
              <a:ext uri="{FF2B5EF4-FFF2-40B4-BE49-F238E27FC236}">
                <a16:creationId xmlns:a16="http://schemas.microsoft.com/office/drawing/2014/main" id="{DC2B05B4-FD63-F3F3-86C8-DA339AEAD5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3990020"/>
              </p:ext>
            </p:extLst>
          </p:nvPr>
        </p:nvGraphicFramePr>
        <p:xfrm>
          <a:off x="8112224" y="3276399"/>
          <a:ext cx="216024" cy="4703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52280" imgH="241200" progId="Equation.DSMT4">
                  <p:embed/>
                </p:oleObj>
              </mc:Choice>
              <mc:Fallback>
                <p:oleObj name="Equation" r:id="rId7" imgW="15228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112224" y="3276399"/>
                        <a:ext cx="216024" cy="4703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extLst>
              <a:ext uri="{FF2B5EF4-FFF2-40B4-BE49-F238E27FC236}">
                <a16:creationId xmlns:a16="http://schemas.microsoft.com/office/drawing/2014/main" id="{F3838C7D-41B4-F5D4-69CB-AB1AE645B8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765584"/>
              </p:ext>
            </p:extLst>
          </p:nvPr>
        </p:nvGraphicFramePr>
        <p:xfrm>
          <a:off x="5829300" y="2591213"/>
          <a:ext cx="266700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66780" imgH="449656" progId="Equation.DSMT4">
                  <p:embed/>
                </p:oleObj>
              </mc:Choice>
              <mc:Fallback>
                <p:oleObj name="Equation" r:id="rId9" imgW="266780" imgH="449656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829300" y="2591213"/>
                        <a:ext cx="266700" cy="44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extLst>
              <a:ext uri="{FF2B5EF4-FFF2-40B4-BE49-F238E27FC236}">
                <a16:creationId xmlns:a16="http://schemas.microsoft.com/office/drawing/2014/main" id="{6DF0E652-62D0-893B-EDF8-8456D78544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1922161"/>
              </p:ext>
            </p:extLst>
          </p:nvPr>
        </p:nvGraphicFramePr>
        <p:xfrm>
          <a:off x="6846889" y="3948814"/>
          <a:ext cx="342342" cy="4215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64880" imgH="203040" progId="Equation.DSMT4">
                  <p:embed/>
                </p:oleObj>
              </mc:Choice>
              <mc:Fallback>
                <p:oleObj name="Equation" r:id="rId11" imgW="16488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846889" y="3948814"/>
                        <a:ext cx="342342" cy="4215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extLst>
              <a:ext uri="{FF2B5EF4-FFF2-40B4-BE49-F238E27FC236}">
                <a16:creationId xmlns:a16="http://schemas.microsoft.com/office/drawing/2014/main" id="{94EEAFF4-3F72-A51A-7164-E86BD2046F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5532501"/>
              </p:ext>
            </p:extLst>
          </p:nvPr>
        </p:nvGraphicFramePr>
        <p:xfrm>
          <a:off x="7667282" y="3956838"/>
          <a:ext cx="341313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41665" imgH="422295" progId="Equation.DSMT4">
                  <p:embed/>
                </p:oleObj>
              </mc:Choice>
              <mc:Fallback>
                <p:oleObj name="Equation" r:id="rId13" imgW="341665" imgH="422295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667282" y="3956838"/>
                        <a:ext cx="341313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extLst>
              <a:ext uri="{FF2B5EF4-FFF2-40B4-BE49-F238E27FC236}">
                <a16:creationId xmlns:a16="http://schemas.microsoft.com/office/drawing/2014/main" id="{1C857E51-C175-C3F4-8BBC-9D331C230A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0826920"/>
              </p:ext>
            </p:extLst>
          </p:nvPr>
        </p:nvGraphicFramePr>
        <p:xfrm>
          <a:off x="407367" y="5233273"/>
          <a:ext cx="936105" cy="523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31640" imgH="241200" progId="Equation.DSMT4">
                  <p:embed/>
                </p:oleObj>
              </mc:Choice>
              <mc:Fallback>
                <p:oleObj name="Equation" r:id="rId15" imgW="43164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07367" y="5233273"/>
                        <a:ext cx="936105" cy="523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>
            <a:extLst>
              <a:ext uri="{FF2B5EF4-FFF2-40B4-BE49-F238E27FC236}">
                <a16:creationId xmlns:a16="http://schemas.microsoft.com/office/drawing/2014/main" id="{E3553E45-41A9-4A5B-A0FE-E26B2105E86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640013" y="260350"/>
            <a:ext cx="8161337" cy="417513"/>
          </a:xfrm>
        </p:spPr>
        <p:txBody>
          <a:bodyPr/>
          <a:lstStyle/>
          <a:p>
            <a:pPr eaLnBrk="1" hangingPunct="1"/>
            <a:r>
              <a:rPr lang="zh-CN" altLang="en-US">
                <a:latin typeface="Times New Roman" panose="02020603050405020304" pitchFamily="18" charset="0"/>
                <a:cs typeface="Lucida Sans Unicode" panose="020B0602030504020204" pitchFamily="34" charset="0"/>
              </a:rPr>
              <a:t>实例</a:t>
            </a:r>
          </a:p>
        </p:txBody>
      </p:sp>
      <p:sp>
        <p:nvSpPr>
          <p:cNvPr id="43011" name="灯片编号占位符 7">
            <a:extLst>
              <a:ext uri="{FF2B5EF4-FFF2-40B4-BE49-F238E27FC236}">
                <a16:creationId xmlns:a16="http://schemas.microsoft.com/office/drawing/2014/main" id="{3387B9A6-6B63-4F36-BC17-3781ABFCA2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DD418D6-8B9A-44EF-B44A-96C087790FDC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18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3012" name="Rectangle 3">
            <a:extLst>
              <a:ext uri="{FF2B5EF4-FFF2-40B4-BE49-F238E27FC236}">
                <a16:creationId xmlns:a16="http://schemas.microsoft.com/office/drawing/2014/main" id="{5CA59E48-1847-40F0-8DDA-E14BA89BC1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-230188"/>
            <a:ext cx="184150" cy="460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3013" name="Rectangle 4">
            <a:extLst>
              <a:ext uri="{FF2B5EF4-FFF2-40B4-BE49-F238E27FC236}">
                <a16:creationId xmlns:a16="http://schemas.microsoft.com/office/drawing/2014/main" id="{B6D71C25-9DAE-4629-9113-1013E5D31F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3051175"/>
            <a:ext cx="18415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3014" name="Rectangle 5">
            <a:extLst>
              <a:ext uri="{FF2B5EF4-FFF2-40B4-BE49-F238E27FC236}">
                <a16:creationId xmlns:a16="http://schemas.microsoft.com/office/drawing/2014/main" id="{739FA652-F185-44C4-A1F1-EBF8CCB477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-230188"/>
            <a:ext cx="184150" cy="460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43015" name="Group 20">
            <a:extLst>
              <a:ext uri="{FF2B5EF4-FFF2-40B4-BE49-F238E27FC236}">
                <a16:creationId xmlns:a16="http://schemas.microsoft.com/office/drawing/2014/main" id="{05FD9FF9-7FCB-4AA8-BE22-0FE3AD566464}"/>
              </a:ext>
            </a:extLst>
          </p:cNvPr>
          <p:cNvGrpSpPr>
            <a:grpSpLocks/>
          </p:cNvGrpSpPr>
          <p:nvPr/>
        </p:nvGrpSpPr>
        <p:grpSpPr bwMode="auto">
          <a:xfrm>
            <a:off x="1847850" y="1125538"/>
            <a:ext cx="8569325" cy="3121025"/>
            <a:chOff x="158" y="709"/>
            <a:chExt cx="5398" cy="1966"/>
          </a:xfrm>
        </p:grpSpPr>
        <p:graphicFrame>
          <p:nvGraphicFramePr>
            <p:cNvPr id="43021" name="Object 7">
              <a:extLst>
                <a:ext uri="{FF2B5EF4-FFF2-40B4-BE49-F238E27FC236}">
                  <a16:creationId xmlns:a16="http://schemas.microsoft.com/office/drawing/2014/main" id="{5A620749-C4E7-48D5-93BB-5159EC76A863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657" y="1842"/>
            <a:ext cx="1180" cy="2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公式" r:id="rId3" imgW="965200" imgH="241300" progId="Equation.3">
                    <p:embed/>
                  </p:oleObj>
                </mc:Choice>
                <mc:Fallback>
                  <p:oleObj name="公式" r:id="rId3" imgW="965200" imgH="241300" progId="Equation.3">
                    <p:embed/>
                    <p:pic>
                      <p:nvPicPr>
                        <p:cNvPr id="0" name="Object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57" y="1842"/>
                          <a:ext cx="1180" cy="29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3022" name="Object 8">
              <a:extLst>
                <a:ext uri="{FF2B5EF4-FFF2-40B4-BE49-F238E27FC236}">
                  <a16:creationId xmlns:a16="http://schemas.microsoft.com/office/drawing/2014/main" id="{88036B98-BF80-4491-9DE1-46CC791F5228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657" y="1253"/>
            <a:ext cx="462" cy="28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公式" r:id="rId5" imgW="355292" imgH="215713" progId="Equation.3">
                    <p:embed/>
                  </p:oleObj>
                </mc:Choice>
                <mc:Fallback>
                  <p:oleObj name="公式" r:id="rId5" imgW="355292" imgH="215713" progId="Equation.3">
                    <p:embed/>
                    <p:pic>
                      <p:nvPicPr>
                        <p:cNvPr id="0" name="Object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57" y="1253"/>
                          <a:ext cx="462" cy="28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3023" name="Object 9">
              <a:extLst>
                <a:ext uri="{FF2B5EF4-FFF2-40B4-BE49-F238E27FC236}">
                  <a16:creationId xmlns:a16="http://schemas.microsoft.com/office/drawing/2014/main" id="{9DC10DAC-1790-42A6-B5C4-16FF1D8786B3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612" y="1525"/>
            <a:ext cx="2586" cy="3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公式" r:id="rId7" imgW="2095500" imgH="241300" progId="Equation.3">
                    <p:embed/>
                  </p:oleObj>
                </mc:Choice>
                <mc:Fallback>
                  <p:oleObj name="公式" r:id="rId7" imgW="2095500" imgH="241300" progId="Equation.3">
                    <p:embed/>
                    <p:pic>
                      <p:nvPicPr>
                        <p:cNvPr id="0" name="Object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12" y="1525"/>
                          <a:ext cx="2586" cy="30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3024" name="Text Box 11">
              <a:extLst>
                <a:ext uri="{FF2B5EF4-FFF2-40B4-BE49-F238E27FC236}">
                  <a16:creationId xmlns:a16="http://schemas.microsoft.com/office/drawing/2014/main" id="{58F4212D-6EDF-47A5-9763-89C686508E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" y="709"/>
              <a:ext cx="5398" cy="19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r>
                <a:rPr lang="zh-CN" altLang="en-US" dirty="0">
                  <a:solidFill>
                    <a:srgbClr val="A50021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例</a:t>
              </a:r>
              <a:r>
                <a:rPr lang="en-US" altLang="zh-CN" dirty="0">
                  <a:solidFill>
                    <a:srgbClr val="A50021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6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 </a:t>
              </a:r>
              <a:r>
                <a:rPr lang="zh-CN" altLang="en-US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给定解释 </a:t>
              </a:r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I </a:t>
              </a:r>
              <a:r>
                <a:rPr lang="zh-CN" altLang="en-US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如下：</a:t>
              </a:r>
            </a:p>
            <a:p>
              <a:pPr eaLnBrk="1" hangingPunct="1">
                <a:buClrTx/>
                <a:buFontTx/>
                <a:buNone/>
              </a:pPr>
              <a:r>
                <a:rPr lang="zh-CN" altLang="en-US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   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(a) </a:t>
              </a:r>
              <a:r>
                <a:rPr lang="zh-CN" altLang="en-US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个体域 </a:t>
              </a:r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D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=R</a:t>
              </a:r>
            </a:p>
            <a:p>
              <a:pPr eaLnBrk="1" hangingPunct="1">
                <a:buClrTx/>
                <a:buFontTx/>
                <a:buNone/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   (b)</a:t>
              </a:r>
            </a:p>
            <a:p>
              <a:pPr eaLnBrk="1" hangingPunct="1">
                <a:buClrTx/>
                <a:buFontTx/>
                <a:buNone/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   (c)</a:t>
              </a:r>
            </a:p>
            <a:p>
              <a:pPr eaLnBrk="1" hangingPunct="1">
                <a:buClrTx/>
                <a:buFontTx/>
                <a:buNone/>
              </a:pPr>
              <a:r>
                <a:rPr lang="en-US" altLang="zh-CN" b="0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   (d)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            </a:t>
              </a:r>
            </a:p>
            <a:p>
              <a:pPr eaLnBrk="1" hangingPunct="1">
                <a:buClrTx/>
                <a:buFontTx/>
                <a:buNone/>
              </a:pPr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写出下列公式在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I</a:t>
              </a:r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下的解释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, </a:t>
              </a:r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并指出它的真值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.</a:t>
              </a:r>
            </a:p>
            <a:p>
              <a:pPr eaLnBrk="1" hangingPunct="1">
                <a:buClrTx/>
                <a:buFontTx/>
                <a:buNone/>
              </a:pP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   (1) 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</a:t>
              </a:r>
              <a:r>
                <a:rPr lang="en-US" altLang="zh-CN" i="1" dirty="0" err="1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xF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(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f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(</a:t>
              </a:r>
              <a:r>
                <a:rPr lang="en-US" altLang="zh-CN" i="1" dirty="0" err="1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x</a:t>
              </a:r>
              <a:r>
                <a:rPr lang="en-US" altLang="zh-CN" dirty="0" err="1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,</a:t>
              </a:r>
              <a:r>
                <a:rPr lang="en-US" altLang="zh-CN" i="1" dirty="0" err="1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a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),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g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(</a:t>
              </a:r>
              <a:r>
                <a:rPr lang="en-US" altLang="zh-CN" i="1" dirty="0" err="1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x</a:t>
              </a:r>
              <a:r>
                <a:rPr lang="en-US" altLang="zh-CN" dirty="0" err="1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,</a:t>
              </a:r>
              <a:r>
                <a:rPr lang="en-US" altLang="zh-CN" i="1" dirty="0" err="1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a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))</a:t>
              </a:r>
            </a:p>
          </p:txBody>
        </p:sp>
      </p:grpSp>
      <p:sp>
        <p:nvSpPr>
          <p:cNvPr id="359442" name="Text Box 18">
            <a:extLst>
              <a:ext uri="{FF2B5EF4-FFF2-40B4-BE49-F238E27FC236}">
                <a16:creationId xmlns:a16="http://schemas.microsoft.com/office/drawing/2014/main" id="{9502B978-5E35-4EA2-80C9-32BA21B4EC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5188" y="4221163"/>
            <a:ext cx="5905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+0=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0)          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真</a:t>
            </a:r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59445" name="Text Box 21">
            <a:extLst>
              <a:ext uri="{FF2B5EF4-FFF2-40B4-BE49-F238E27FC236}">
                <a16:creationId xmlns:a16="http://schemas.microsoft.com/office/drawing/2014/main" id="{E4C74D39-2A86-4BA1-97FD-999FCDBD3A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750" y="4652963"/>
            <a:ext cx="5905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(2) 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F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f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),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g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))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F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))</a:t>
            </a: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59446" name="Text Box 22">
            <a:extLst>
              <a:ext uri="{FF2B5EF4-FFF2-40B4-BE49-F238E27FC236}">
                <a16:creationId xmlns:a16="http://schemas.microsoft.com/office/drawing/2014/main" id="{294431E4-3E02-4B78-B1D4-340412B6E2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5550" y="5157788"/>
            <a:ext cx="49688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+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=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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=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       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假</a:t>
            </a:r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59447" name="Text Box 23">
            <a:extLst>
              <a:ext uri="{FF2B5EF4-FFF2-40B4-BE49-F238E27FC236}">
                <a16:creationId xmlns:a16="http://schemas.microsoft.com/office/drawing/2014/main" id="{2257D2D7-5BF4-44AD-B3C3-8F701196A9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750" y="5562600"/>
            <a:ext cx="5905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(3) 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xF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g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),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</a:t>
            </a:r>
            <a:endParaRPr lang="en-US" altLang="zh-CN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59448" name="Text Box 24">
            <a:extLst>
              <a:ext uri="{FF2B5EF4-FFF2-40B4-BE49-F238E27FC236}">
                <a16:creationId xmlns:a16="http://schemas.microsoft.com/office/drawing/2014/main" id="{709DF19A-E0FE-45D3-97BC-B173FD3CA6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5550" y="6067425"/>
            <a:ext cx="67691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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=0)                    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真值不定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不是命题</a:t>
            </a:r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9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9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9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59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59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9442" grpId="0"/>
      <p:bldP spid="359445" grpId="0"/>
      <p:bldP spid="359446" grpId="0"/>
      <p:bldP spid="359447" grpId="0"/>
      <p:bldP spid="35944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>
            <a:extLst>
              <a:ext uri="{FF2B5EF4-FFF2-40B4-BE49-F238E27FC236}">
                <a16:creationId xmlns:a16="http://schemas.microsoft.com/office/drawing/2014/main" id="{1E52DB49-F197-4FED-88FC-55290239FE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公式的类型</a:t>
            </a:r>
          </a:p>
        </p:txBody>
      </p:sp>
      <p:sp>
        <p:nvSpPr>
          <p:cNvPr id="45059" name="Rectangle 3">
            <a:extLst>
              <a:ext uri="{FF2B5EF4-FFF2-40B4-BE49-F238E27FC236}">
                <a16:creationId xmlns:a16="http://schemas.microsoft.com/office/drawing/2014/main" id="{3FF52D3D-7BF9-4269-BF15-633C983F8D0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63525" y="1125538"/>
            <a:ext cx="11664950" cy="5399087"/>
          </a:xfrm>
        </p:spPr>
        <p:txBody>
          <a:bodyPr/>
          <a:lstStyle/>
          <a:p>
            <a:pPr eaLnBrk="1" hangingPunct="1"/>
            <a:r>
              <a:rPr lang="zh-CN" altLang="en-US" sz="2400">
                <a:solidFill>
                  <a:srgbClr val="A50021"/>
                </a:solidFill>
              </a:rPr>
              <a:t>定理</a:t>
            </a:r>
            <a:r>
              <a:rPr lang="en-US" altLang="zh-CN" sz="2400">
                <a:solidFill>
                  <a:srgbClr val="A50021"/>
                </a:solidFill>
              </a:rPr>
              <a:t>4.1</a:t>
            </a:r>
            <a:r>
              <a:rPr lang="en-US" altLang="zh-CN" sz="2400"/>
              <a:t>  </a:t>
            </a:r>
            <a:r>
              <a:rPr lang="zh-CN" altLang="en-US" sz="2400"/>
              <a:t>闭式在任何解释下都是命题</a:t>
            </a:r>
          </a:p>
          <a:p>
            <a:pPr eaLnBrk="1" hangingPunct="1"/>
            <a:r>
              <a:rPr lang="zh-CN" altLang="en-US" sz="2400"/>
              <a:t>注意</a:t>
            </a:r>
            <a:r>
              <a:rPr lang="en-US" altLang="zh-CN" sz="2400"/>
              <a:t>: </a:t>
            </a:r>
            <a:r>
              <a:rPr lang="zh-CN" altLang="en-US" sz="2400"/>
              <a:t>不是闭式的公式在解释下可能是命题</a:t>
            </a:r>
            <a:r>
              <a:rPr lang="en-US" altLang="zh-CN" sz="2400"/>
              <a:t>, </a:t>
            </a:r>
            <a:r>
              <a:rPr lang="zh-CN" altLang="en-US" sz="2400"/>
              <a:t>也可能不是命题</a:t>
            </a:r>
            <a:r>
              <a:rPr lang="en-US" altLang="zh-CN" sz="2400"/>
              <a:t>. </a:t>
            </a:r>
            <a:endParaRPr lang="en-US" altLang="zh-CN" sz="2400">
              <a:solidFill>
                <a:srgbClr val="A50021"/>
              </a:solidFill>
            </a:endParaRPr>
          </a:p>
          <a:p>
            <a:pPr eaLnBrk="1" hangingPunct="1"/>
            <a:r>
              <a:rPr lang="zh-CN" altLang="en-US" sz="2400">
                <a:solidFill>
                  <a:srgbClr val="A50021"/>
                </a:solidFill>
              </a:rPr>
              <a:t>定义</a:t>
            </a:r>
            <a:r>
              <a:rPr lang="en-US" altLang="zh-CN" sz="2400">
                <a:solidFill>
                  <a:srgbClr val="A50021"/>
                </a:solidFill>
              </a:rPr>
              <a:t>4.8 </a:t>
            </a:r>
            <a:r>
              <a:rPr lang="zh-CN" altLang="en-US" sz="2400"/>
              <a:t>若公式</a:t>
            </a:r>
            <a:r>
              <a:rPr lang="en-US" altLang="zh-CN" sz="2400" i="1"/>
              <a:t>A</a:t>
            </a:r>
            <a:r>
              <a:rPr lang="zh-CN" altLang="en-US" sz="2400"/>
              <a:t>在任何解释下均为真</a:t>
            </a:r>
            <a:r>
              <a:rPr lang="en-US" altLang="zh-CN" sz="2400"/>
              <a:t>, </a:t>
            </a:r>
            <a:r>
              <a:rPr lang="zh-CN" altLang="en-US" sz="2400"/>
              <a:t>则称</a:t>
            </a:r>
            <a:r>
              <a:rPr lang="en-US" altLang="zh-CN" sz="2400" i="1"/>
              <a:t>A</a:t>
            </a:r>
            <a:r>
              <a:rPr lang="zh-CN" altLang="en-US" sz="2400"/>
              <a:t>为</a:t>
            </a:r>
            <a:r>
              <a:rPr lang="zh-CN" altLang="en-US" sz="2400">
                <a:solidFill>
                  <a:srgbClr val="A50021"/>
                </a:solidFill>
              </a:rPr>
              <a:t>永真式</a:t>
            </a:r>
            <a:r>
              <a:rPr lang="en-US" altLang="zh-CN" sz="2400"/>
              <a:t>(</a:t>
            </a:r>
            <a:r>
              <a:rPr lang="zh-CN" altLang="en-US" sz="2400">
                <a:solidFill>
                  <a:srgbClr val="A50021"/>
                </a:solidFill>
              </a:rPr>
              <a:t>逻辑有效式</a:t>
            </a:r>
            <a:r>
              <a:rPr lang="en-US" altLang="zh-CN" sz="2400"/>
              <a:t>). </a:t>
            </a:r>
            <a:r>
              <a:rPr lang="zh-CN" altLang="en-US" sz="2400"/>
              <a:t>若</a:t>
            </a:r>
            <a:r>
              <a:rPr lang="en-US" altLang="zh-CN" sz="2400" i="1"/>
              <a:t>A</a:t>
            </a:r>
            <a:r>
              <a:rPr lang="zh-CN" altLang="en-US" sz="2400"/>
              <a:t>在任何解释下均为假</a:t>
            </a:r>
            <a:r>
              <a:rPr lang="en-US" altLang="zh-CN" sz="2400"/>
              <a:t>, </a:t>
            </a:r>
            <a:r>
              <a:rPr lang="zh-CN" altLang="en-US" sz="2400"/>
              <a:t>则称</a:t>
            </a:r>
            <a:r>
              <a:rPr lang="en-US" altLang="zh-CN" sz="2400" i="1"/>
              <a:t>A</a:t>
            </a:r>
            <a:r>
              <a:rPr lang="zh-CN" altLang="en-US" sz="2400"/>
              <a:t>为</a:t>
            </a:r>
            <a:r>
              <a:rPr lang="zh-CN" altLang="en-US" sz="2400">
                <a:solidFill>
                  <a:srgbClr val="A50021"/>
                </a:solidFill>
              </a:rPr>
              <a:t>矛盾式</a:t>
            </a:r>
            <a:r>
              <a:rPr lang="en-US" altLang="zh-CN" sz="2400"/>
              <a:t>(</a:t>
            </a:r>
            <a:r>
              <a:rPr lang="zh-CN" altLang="en-US" sz="2400">
                <a:solidFill>
                  <a:srgbClr val="A50021"/>
                </a:solidFill>
              </a:rPr>
              <a:t>永假式</a:t>
            </a:r>
            <a:r>
              <a:rPr lang="en-US" altLang="zh-CN" sz="2400"/>
              <a:t>). </a:t>
            </a:r>
          </a:p>
          <a:p>
            <a:pPr eaLnBrk="1" hangingPunct="1"/>
            <a:r>
              <a:rPr lang="zh-CN" altLang="en-US" sz="2400"/>
              <a:t>若至少有一个解释使</a:t>
            </a:r>
            <a:r>
              <a:rPr lang="en-US" altLang="zh-CN" sz="2400" i="1"/>
              <a:t>A</a:t>
            </a:r>
            <a:r>
              <a:rPr lang="zh-CN" altLang="en-US" sz="2400"/>
              <a:t>为真</a:t>
            </a:r>
            <a:r>
              <a:rPr lang="en-US" altLang="zh-CN" sz="2400"/>
              <a:t>, </a:t>
            </a:r>
            <a:r>
              <a:rPr lang="zh-CN" altLang="en-US" sz="2400"/>
              <a:t>则称</a:t>
            </a:r>
            <a:r>
              <a:rPr lang="en-US" altLang="zh-CN" sz="2400" i="1"/>
              <a:t>A</a:t>
            </a:r>
            <a:r>
              <a:rPr lang="zh-CN" altLang="en-US" sz="2400"/>
              <a:t>为</a:t>
            </a:r>
            <a:r>
              <a:rPr lang="zh-CN" altLang="en-US" sz="2400">
                <a:solidFill>
                  <a:srgbClr val="A50021"/>
                </a:solidFill>
              </a:rPr>
              <a:t>可满足式</a:t>
            </a:r>
            <a:r>
              <a:rPr lang="en-US" altLang="zh-CN" sz="2400"/>
              <a:t>.</a:t>
            </a:r>
          </a:p>
          <a:p>
            <a:pPr eaLnBrk="1" hangingPunct="1">
              <a:spcBef>
                <a:spcPct val="55000"/>
              </a:spcBef>
            </a:pPr>
            <a:r>
              <a:rPr lang="zh-CN" altLang="en-US" sz="2400"/>
              <a:t>几点说明：</a:t>
            </a:r>
          </a:p>
          <a:p>
            <a:pPr eaLnBrk="1" hangingPunct="1"/>
            <a:r>
              <a:rPr lang="zh-CN" altLang="en-US" sz="2400"/>
              <a:t>     永真式为可满足式，但反之不真 </a:t>
            </a:r>
          </a:p>
          <a:p>
            <a:pPr eaLnBrk="1" hangingPunct="1"/>
            <a:r>
              <a:rPr lang="zh-CN" altLang="en-US" sz="2400"/>
              <a:t>     判断公式是否是可满足的</a:t>
            </a:r>
            <a:r>
              <a:rPr lang="en-US" altLang="zh-CN" sz="2400"/>
              <a:t>(</a:t>
            </a:r>
            <a:r>
              <a:rPr lang="zh-CN" altLang="en-US" sz="2400"/>
              <a:t>永真式</a:t>
            </a:r>
            <a:r>
              <a:rPr lang="en-US" altLang="zh-CN" sz="2400"/>
              <a:t>, </a:t>
            </a:r>
            <a:r>
              <a:rPr lang="zh-CN" altLang="en-US" sz="2400"/>
              <a:t>矛盾式</a:t>
            </a:r>
            <a:r>
              <a:rPr lang="en-US" altLang="zh-CN" sz="2400"/>
              <a:t>)</a:t>
            </a:r>
            <a:r>
              <a:rPr lang="zh-CN" altLang="en-US" sz="2400"/>
              <a:t>是不可判定的</a:t>
            </a:r>
          </a:p>
        </p:txBody>
      </p:sp>
      <p:sp>
        <p:nvSpPr>
          <p:cNvPr id="45060" name="灯片编号占位符 5">
            <a:extLst>
              <a:ext uri="{FF2B5EF4-FFF2-40B4-BE49-F238E27FC236}">
                <a16:creationId xmlns:a16="http://schemas.microsoft.com/office/drawing/2014/main" id="{DE7BDBEF-E643-43D6-A075-15A366567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FC40754-6ACB-48F2-A1BF-39A16ABA8A74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19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B92B4229-B4D7-4B8D-B0B2-3B093D14B9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/>
              <a:t>4.1 </a:t>
            </a:r>
            <a:r>
              <a:rPr lang="zh-CN" altLang="en-US"/>
              <a:t>一阶逻辑命题符号化</a:t>
            </a:r>
            <a:r>
              <a:rPr lang="zh-CN" altLang="en-US" sz="2800"/>
              <a:t> </a:t>
            </a:r>
          </a:p>
        </p:txBody>
      </p:sp>
      <p:sp>
        <p:nvSpPr>
          <p:cNvPr id="14340" name="Rectangle 3">
            <a:extLst>
              <a:ext uri="{FF2B5EF4-FFF2-40B4-BE49-F238E27FC236}">
                <a16:creationId xmlns:a16="http://schemas.microsoft.com/office/drawing/2014/main" id="{669F2DE7-B2AD-4CD4-8BD7-41AB9FC3E57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50863" y="1196975"/>
            <a:ext cx="11089753" cy="4968875"/>
          </a:xfrm>
        </p:spPr>
        <p:txBody>
          <a:bodyPr/>
          <a:lstStyle/>
          <a:p>
            <a:pPr marL="357188" indent="0" eaLnBrk="1" hangingPunct="1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rgbClr val="A50021"/>
                </a:solidFill>
              </a:rPr>
              <a:t>个体词</a:t>
            </a:r>
            <a:r>
              <a:rPr lang="en-US" altLang="zh-CN" sz="2400" dirty="0"/>
              <a:t>——</a:t>
            </a:r>
            <a:r>
              <a:rPr lang="zh-CN" altLang="en-US" sz="2400" dirty="0"/>
              <a:t>所研究对象中可以独立存在的具体或抽象的客体</a:t>
            </a:r>
          </a:p>
          <a:p>
            <a:pPr marL="85725" indent="-85725" eaLnBrk="1" hangingPunct="1">
              <a:lnSpc>
                <a:spcPct val="150000"/>
              </a:lnSpc>
              <a:defRPr/>
            </a:pPr>
            <a:r>
              <a:rPr lang="zh-CN" altLang="en-US" sz="2400" dirty="0"/>
              <a:t>    </a:t>
            </a:r>
            <a:r>
              <a:rPr lang="zh-CN" altLang="en-US" sz="2400" dirty="0">
                <a:solidFill>
                  <a:srgbClr val="A50021"/>
                </a:solidFill>
              </a:rPr>
              <a:t>个体常项</a:t>
            </a:r>
            <a:r>
              <a:rPr lang="zh-CN" altLang="en-US" sz="2400" dirty="0"/>
              <a:t>：具体的事务，用</a:t>
            </a:r>
            <a:r>
              <a:rPr lang="en-US" altLang="zh-CN" sz="2400" i="1" dirty="0"/>
              <a:t>a</a:t>
            </a:r>
            <a:r>
              <a:rPr lang="en-US" altLang="zh-CN" sz="2400" dirty="0"/>
              <a:t>, </a:t>
            </a:r>
            <a:r>
              <a:rPr lang="en-US" altLang="zh-CN" sz="2400" i="1" dirty="0"/>
              <a:t>b</a:t>
            </a:r>
            <a:r>
              <a:rPr lang="en-US" altLang="zh-CN" sz="2400" dirty="0"/>
              <a:t>, </a:t>
            </a:r>
            <a:r>
              <a:rPr lang="en-US" altLang="zh-CN" sz="2400" i="1" dirty="0"/>
              <a:t>c</a:t>
            </a:r>
            <a:r>
              <a:rPr lang="zh-CN" altLang="en-US" sz="2400" dirty="0"/>
              <a:t>表示</a:t>
            </a:r>
          </a:p>
          <a:p>
            <a:pPr marL="85725" indent="-85725" eaLnBrk="1" hangingPunct="1">
              <a:lnSpc>
                <a:spcPct val="150000"/>
              </a:lnSpc>
              <a:defRPr/>
            </a:pPr>
            <a:r>
              <a:rPr lang="zh-CN" altLang="en-US" sz="2400" dirty="0"/>
              <a:t>    </a:t>
            </a:r>
            <a:r>
              <a:rPr lang="zh-CN" altLang="en-US" sz="2400" dirty="0">
                <a:solidFill>
                  <a:srgbClr val="A50021"/>
                </a:solidFill>
              </a:rPr>
              <a:t>个体变项</a:t>
            </a:r>
            <a:r>
              <a:rPr lang="zh-CN" altLang="en-US" sz="2400" dirty="0"/>
              <a:t>：抽象的事物，用</a:t>
            </a:r>
            <a:r>
              <a:rPr lang="en-US" altLang="zh-CN" sz="2400" i="1" dirty="0"/>
              <a:t>x</a:t>
            </a:r>
            <a:r>
              <a:rPr lang="en-US" altLang="zh-CN" sz="2400" dirty="0"/>
              <a:t>, </a:t>
            </a:r>
            <a:r>
              <a:rPr lang="en-US" altLang="zh-CN" sz="2400" i="1" dirty="0"/>
              <a:t>y</a:t>
            </a:r>
            <a:r>
              <a:rPr lang="en-US" altLang="zh-CN" sz="2400" dirty="0"/>
              <a:t>, </a:t>
            </a:r>
            <a:r>
              <a:rPr lang="en-US" altLang="zh-CN" sz="2400" i="1" dirty="0"/>
              <a:t>z</a:t>
            </a:r>
            <a:r>
              <a:rPr lang="zh-CN" altLang="en-US" sz="2400" dirty="0"/>
              <a:t>表示</a:t>
            </a:r>
          </a:p>
          <a:p>
            <a:pPr marL="85725" indent="-85725" eaLnBrk="1" hangingPunct="1">
              <a:lnSpc>
                <a:spcPct val="150000"/>
              </a:lnSpc>
              <a:defRPr/>
            </a:pPr>
            <a:r>
              <a:rPr lang="zh-CN" altLang="en-US" sz="2400" dirty="0"/>
              <a:t>    </a:t>
            </a:r>
            <a:r>
              <a:rPr lang="zh-CN" altLang="en-US" sz="2400" dirty="0">
                <a:solidFill>
                  <a:srgbClr val="A50021"/>
                </a:solidFill>
              </a:rPr>
              <a:t>个体域</a:t>
            </a:r>
            <a:r>
              <a:rPr lang="en-US" altLang="zh-CN" sz="2400" dirty="0"/>
              <a:t>(</a:t>
            </a:r>
            <a:r>
              <a:rPr lang="zh-CN" altLang="en-US" sz="2400" dirty="0">
                <a:solidFill>
                  <a:srgbClr val="A50021"/>
                </a:solidFill>
              </a:rPr>
              <a:t>论域</a:t>
            </a:r>
            <a:r>
              <a:rPr lang="en-US" altLang="zh-CN" sz="2400" dirty="0"/>
              <a:t>)——</a:t>
            </a:r>
            <a:r>
              <a:rPr lang="zh-CN" altLang="en-US" sz="2400" dirty="0"/>
              <a:t>个体变项的取值范围</a:t>
            </a:r>
          </a:p>
          <a:p>
            <a:pPr marL="898525" indent="-898525" eaLnBrk="1" hangingPunct="1">
              <a:lnSpc>
                <a:spcPct val="150000"/>
              </a:lnSpc>
              <a:defRPr/>
            </a:pPr>
            <a:r>
              <a:rPr lang="zh-CN" altLang="en-US" sz="2400" dirty="0"/>
              <a:t>         有限个体域，如 </a:t>
            </a:r>
            <a:r>
              <a:rPr lang="en-US" altLang="zh-CN" sz="2400" dirty="0"/>
              <a:t>{</a:t>
            </a:r>
            <a:r>
              <a:rPr lang="en-US" altLang="zh-CN" sz="2400" i="1" dirty="0"/>
              <a:t>a</a:t>
            </a:r>
            <a:r>
              <a:rPr lang="en-US" altLang="zh-CN" sz="2400" dirty="0"/>
              <a:t>, </a:t>
            </a:r>
            <a:r>
              <a:rPr lang="en-US" altLang="zh-CN" sz="2400" i="1" dirty="0"/>
              <a:t>b</a:t>
            </a:r>
            <a:r>
              <a:rPr lang="en-US" altLang="zh-CN" sz="2400" dirty="0"/>
              <a:t>, </a:t>
            </a:r>
            <a:r>
              <a:rPr lang="en-US" altLang="zh-CN" sz="2400" i="1" dirty="0"/>
              <a:t>c</a:t>
            </a:r>
            <a:r>
              <a:rPr lang="en-US" altLang="zh-CN" sz="2400" dirty="0"/>
              <a:t>}, {1, 2}</a:t>
            </a:r>
          </a:p>
          <a:p>
            <a:pPr marL="898525" indent="-898525" eaLnBrk="1" hangingPunct="1">
              <a:lnSpc>
                <a:spcPct val="150000"/>
              </a:lnSpc>
              <a:defRPr/>
            </a:pPr>
            <a:r>
              <a:rPr lang="en-US" altLang="zh-CN" sz="2400" dirty="0"/>
              <a:t>         </a:t>
            </a:r>
            <a:r>
              <a:rPr lang="zh-CN" altLang="en-US" sz="2400" dirty="0"/>
              <a:t>无限个体域，如 </a:t>
            </a:r>
            <a:r>
              <a:rPr lang="en-US" altLang="zh-CN" sz="2400" dirty="0"/>
              <a:t>N, Z, R, …</a:t>
            </a:r>
          </a:p>
          <a:p>
            <a:pPr marL="898525" indent="-898525" eaLnBrk="1" hangingPunct="1">
              <a:lnSpc>
                <a:spcPct val="150000"/>
              </a:lnSpc>
              <a:defRPr/>
            </a:pPr>
            <a:r>
              <a:rPr lang="en-US" altLang="zh-CN" sz="2400" dirty="0"/>
              <a:t>          </a:t>
            </a:r>
            <a:r>
              <a:rPr lang="zh-CN" altLang="en-US" sz="2400" dirty="0"/>
              <a:t>全总个体域</a:t>
            </a:r>
            <a:r>
              <a:rPr lang="en-US" altLang="zh-CN" sz="2400" dirty="0"/>
              <a:t>——</a:t>
            </a:r>
            <a:r>
              <a:rPr lang="zh-CN" altLang="en-US" sz="2400" dirty="0"/>
              <a:t>由宇宙间一切事物组成</a:t>
            </a:r>
          </a:p>
        </p:txBody>
      </p:sp>
      <p:sp>
        <p:nvSpPr>
          <p:cNvPr id="12292" name="灯片编号占位符 5">
            <a:extLst>
              <a:ext uri="{FF2B5EF4-FFF2-40B4-BE49-F238E27FC236}">
                <a16:creationId xmlns:a16="http://schemas.microsoft.com/office/drawing/2014/main" id="{FB0713D1-1ECA-4510-BB6A-838C8A38A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0870350-0A5E-473A-A6B6-D19C1C62F7F6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>
            <a:extLst>
              <a:ext uri="{FF2B5EF4-FFF2-40B4-BE49-F238E27FC236}">
                <a16:creationId xmlns:a16="http://schemas.microsoft.com/office/drawing/2014/main" id="{E3DECACB-C52D-48AE-8F21-9DF1BBC470E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代换实例</a:t>
            </a:r>
          </a:p>
        </p:txBody>
      </p:sp>
      <p:sp>
        <p:nvSpPr>
          <p:cNvPr id="47107" name="Rectangle 3">
            <a:extLst>
              <a:ext uri="{FF2B5EF4-FFF2-40B4-BE49-F238E27FC236}">
                <a16:creationId xmlns:a16="http://schemas.microsoft.com/office/drawing/2014/main" id="{0D972C00-E5DA-4971-AD34-6F849123638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50863" y="1268413"/>
            <a:ext cx="11233150" cy="3888779"/>
          </a:xfrm>
        </p:spPr>
        <p:txBody>
          <a:bodyPr/>
          <a:lstStyle/>
          <a:p>
            <a:pPr marL="6350" indent="22225" eaLnBrk="1" hangingPunct="1">
              <a:lnSpc>
                <a:spcPct val="200000"/>
              </a:lnSpc>
            </a:pPr>
            <a:r>
              <a:rPr lang="zh-CN" altLang="en-US" sz="2400" dirty="0">
                <a:solidFill>
                  <a:srgbClr val="A50021"/>
                </a:solidFill>
              </a:rPr>
              <a:t>定义</a:t>
            </a:r>
            <a:r>
              <a:rPr lang="en-US" altLang="zh-CN" sz="2400" dirty="0">
                <a:solidFill>
                  <a:srgbClr val="A50021"/>
                </a:solidFill>
              </a:rPr>
              <a:t>4.9</a:t>
            </a:r>
            <a:r>
              <a:rPr lang="en-US" altLang="zh-CN" sz="2400" dirty="0"/>
              <a:t>  </a:t>
            </a:r>
            <a:r>
              <a:rPr lang="zh-CN" altLang="en-US" sz="2400" dirty="0"/>
              <a:t>设</a:t>
            </a:r>
            <a:r>
              <a:rPr lang="en-US" altLang="zh-CN" sz="2400" i="1" dirty="0"/>
              <a:t>A</a:t>
            </a:r>
            <a:r>
              <a:rPr lang="en-US" altLang="zh-CN" sz="2400" baseline="-25000" dirty="0"/>
              <a:t>0</a:t>
            </a:r>
            <a:r>
              <a:rPr lang="zh-CN" altLang="en-US" sz="2400" dirty="0"/>
              <a:t>是含命题变项 </a:t>
            </a:r>
            <a:r>
              <a:rPr lang="en-US" altLang="zh-CN" sz="2400" i="1" dirty="0"/>
              <a:t>p</a:t>
            </a:r>
            <a:r>
              <a:rPr lang="en-US" altLang="zh-CN" sz="2400" baseline="-25000" dirty="0"/>
              <a:t>1</a:t>
            </a:r>
            <a:r>
              <a:rPr lang="en-US" altLang="zh-CN" sz="2400" dirty="0"/>
              <a:t>, </a:t>
            </a:r>
            <a:r>
              <a:rPr lang="en-US" altLang="zh-CN" sz="2400" i="1" dirty="0"/>
              <a:t>p</a:t>
            </a:r>
            <a:r>
              <a:rPr lang="en-US" altLang="zh-CN" sz="2400" baseline="-25000" dirty="0"/>
              <a:t>2</a:t>
            </a:r>
            <a:r>
              <a:rPr lang="en-US" altLang="zh-CN" sz="2400" dirty="0"/>
              <a:t>, …, </a:t>
            </a:r>
            <a:r>
              <a:rPr lang="en-US" altLang="zh-CN" sz="2400" i="1" dirty="0" err="1"/>
              <a:t>p</a:t>
            </a:r>
            <a:r>
              <a:rPr lang="en-US" altLang="zh-CN" sz="2400" i="1" baseline="-25000" dirty="0" err="1"/>
              <a:t>n</a:t>
            </a:r>
            <a:r>
              <a:rPr lang="zh-CN" altLang="en-US" sz="2400" dirty="0"/>
              <a:t>的命题公式，</a:t>
            </a:r>
            <a:r>
              <a:rPr lang="en-US" altLang="zh-CN" sz="2400" i="1" dirty="0"/>
              <a:t>A</a:t>
            </a:r>
            <a:r>
              <a:rPr lang="en-US" altLang="zh-CN" sz="2400" baseline="-25000" dirty="0"/>
              <a:t>1</a:t>
            </a:r>
            <a:r>
              <a:rPr lang="en-US" altLang="zh-CN" sz="2400" dirty="0"/>
              <a:t>, </a:t>
            </a:r>
            <a:r>
              <a:rPr lang="en-US" altLang="zh-CN" sz="2400" i="1" dirty="0"/>
              <a:t>A</a:t>
            </a:r>
            <a:r>
              <a:rPr lang="en-US" altLang="zh-CN" sz="2400" baseline="-25000" dirty="0"/>
              <a:t>2</a:t>
            </a:r>
            <a:r>
              <a:rPr lang="en-US" altLang="zh-CN" sz="2400" dirty="0"/>
              <a:t>, …, </a:t>
            </a:r>
            <a:r>
              <a:rPr lang="en-US" altLang="zh-CN" sz="2400" i="1" dirty="0"/>
              <a:t>A</a:t>
            </a:r>
            <a:r>
              <a:rPr lang="en-US" altLang="zh-CN" sz="2400" i="1" baseline="-25000" dirty="0"/>
              <a:t>n</a:t>
            </a:r>
            <a:r>
              <a:rPr lang="zh-CN" altLang="en-US" sz="2400" dirty="0"/>
              <a:t>是</a:t>
            </a:r>
            <a:r>
              <a:rPr lang="en-US" altLang="zh-CN" sz="2400" i="1" dirty="0"/>
              <a:t>n</a:t>
            </a:r>
            <a:r>
              <a:rPr lang="zh-CN" altLang="en-US" sz="2400" dirty="0"/>
              <a:t>个谓词公式，用</a:t>
            </a:r>
            <a:r>
              <a:rPr lang="en-US" altLang="zh-CN" sz="2400" i="1" dirty="0"/>
              <a:t>A</a:t>
            </a:r>
            <a:r>
              <a:rPr lang="en-US" altLang="zh-CN" sz="2400" i="1" baseline="-25000" dirty="0"/>
              <a:t>i</a:t>
            </a:r>
            <a:r>
              <a:rPr lang="en-US" altLang="zh-CN" sz="2400" baseline="-25000" dirty="0"/>
              <a:t> </a:t>
            </a:r>
            <a:r>
              <a:rPr lang="en-US" altLang="zh-CN" sz="2400" dirty="0"/>
              <a:t>(1</a:t>
            </a:r>
            <a:r>
              <a:rPr lang="en-US" altLang="zh-CN" sz="2400" dirty="0">
                <a:sym typeface="Symbol" panose="05050102010706020507" pitchFamily="18" charset="2"/>
              </a:rPr>
              <a:t></a:t>
            </a:r>
            <a:r>
              <a:rPr lang="en-US" altLang="zh-CN" sz="2400" i="1" dirty="0"/>
              <a:t>i</a:t>
            </a:r>
            <a:r>
              <a:rPr lang="en-US" altLang="zh-CN" sz="2400" dirty="0">
                <a:sym typeface="Symbol" panose="05050102010706020507" pitchFamily="18" charset="2"/>
              </a:rPr>
              <a:t></a:t>
            </a:r>
            <a:r>
              <a:rPr lang="en-US" altLang="zh-CN" sz="2400" i="1" dirty="0"/>
              <a:t>n</a:t>
            </a:r>
            <a:r>
              <a:rPr lang="en-US" altLang="zh-CN" sz="2400" dirty="0"/>
              <a:t>) </a:t>
            </a:r>
            <a:r>
              <a:rPr lang="zh-CN" altLang="en-US" sz="2400" dirty="0"/>
              <a:t>处处代替</a:t>
            </a:r>
            <a:r>
              <a:rPr lang="en-US" altLang="zh-CN" sz="2400" i="1" dirty="0"/>
              <a:t>A</a:t>
            </a:r>
            <a:r>
              <a:rPr lang="en-US" altLang="zh-CN" sz="2400" baseline="-25000" dirty="0"/>
              <a:t>0</a:t>
            </a:r>
            <a:r>
              <a:rPr lang="zh-CN" altLang="en-US" sz="2400" dirty="0"/>
              <a:t>中的</a:t>
            </a:r>
            <a:r>
              <a:rPr lang="en-US" altLang="zh-CN" sz="2400" i="1" dirty="0"/>
              <a:t>p</a:t>
            </a:r>
            <a:r>
              <a:rPr lang="en-US" altLang="zh-CN" sz="2400" i="1" baseline="-25000" dirty="0"/>
              <a:t>i</a:t>
            </a:r>
            <a:r>
              <a:rPr lang="zh-CN" altLang="en-US" sz="2400" dirty="0"/>
              <a:t>，所得公式</a:t>
            </a:r>
            <a:r>
              <a:rPr lang="en-US" altLang="zh-CN" sz="2400" i="1" dirty="0"/>
              <a:t>A</a:t>
            </a:r>
            <a:r>
              <a:rPr lang="zh-CN" altLang="en-US" sz="2400" dirty="0"/>
              <a:t>称为</a:t>
            </a:r>
            <a:r>
              <a:rPr lang="en-US" altLang="zh-CN" sz="2400" i="1" dirty="0"/>
              <a:t>A</a:t>
            </a:r>
            <a:r>
              <a:rPr lang="en-US" altLang="zh-CN" sz="2400" baseline="-25000" dirty="0"/>
              <a:t>0</a:t>
            </a:r>
            <a:r>
              <a:rPr lang="zh-CN" altLang="en-US" sz="2400" dirty="0"/>
              <a:t>的</a:t>
            </a:r>
            <a:r>
              <a:rPr lang="zh-CN" altLang="en-US" sz="2400" dirty="0">
                <a:solidFill>
                  <a:srgbClr val="A50021"/>
                </a:solidFill>
              </a:rPr>
              <a:t>代换实例</a:t>
            </a:r>
            <a:r>
              <a:rPr lang="en-US" altLang="zh-CN" sz="2400" dirty="0"/>
              <a:t>.</a:t>
            </a:r>
          </a:p>
          <a:p>
            <a:pPr marL="6350" indent="22225" eaLnBrk="1" hangingPunct="1">
              <a:lnSpc>
                <a:spcPct val="200000"/>
              </a:lnSpc>
              <a:spcBef>
                <a:spcPct val="75000"/>
              </a:spcBef>
            </a:pPr>
            <a:r>
              <a:rPr lang="zh-CN" altLang="en-US" sz="2400" dirty="0"/>
              <a:t>例如， </a:t>
            </a:r>
            <a:r>
              <a:rPr lang="en-US" altLang="zh-CN" sz="2400" i="1" dirty="0"/>
              <a:t>F</a:t>
            </a:r>
            <a:r>
              <a:rPr lang="en-US" altLang="zh-CN" sz="2400" dirty="0"/>
              <a:t>(</a:t>
            </a:r>
            <a:r>
              <a:rPr lang="en-US" altLang="zh-CN" sz="2400" i="1" dirty="0"/>
              <a:t>x</a:t>
            </a:r>
            <a:r>
              <a:rPr lang="en-US" altLang="zh-CN" sz="2400" dirty="0"/>
              <a:t>)</a:t>
            </a:r>
            <a:r>
              <a:rPr lang="en-US" altLang="zh-CN" sz="2400" dirty="0">
                <a:sym typeface="Symbol" panose="05050102010706020507" pitchFamily="18" charset="2"/>
              </a:rPr>
              <a:t></a:t>
            </a:r>
            <a:r>
              <a:rPr lang="en-US" altLang="zh-CN" sz="2400" i="1" dirty="0"/>
              <a:t>G</a:t>
            </a:r>
            <a:r>
              <a:rPr lang="en-US" altLang="zh-CN" sz="2400" dirty="0"/>
              <a:t>(</a:t>
            </a:r>
            <a:r>
              <a:rPr lang="en-US" altLang="zh-CN" sz="2400" i="1" dirty="0"/>
              <a:t>x</a:t>
            </a:r>
            <a:r>
              <a:rPr lang="en-US" altLang="zh-CN" sz="2400" dirty="0"/>
              <a:t>), </a:t>
            </a:r>
            <a:r>
              <a:rPr lang="en-US" altLang="zh-CN" sz="2400" dirty="0">
                <a:sym typeface="Symbol" panose="05050102010706020507" pitchFamily="18" charset="2"/>
              </a:rPr>
              <a:t></a:t>
            </a:r>
            <a:r>
              <a:rPr lang="en-US" altLang="zh-CN" sz="2400" i="1" dirty="0" err="1"/>
              <a:t>xF</a:t>
            </a:r>
            <a:r>
              <a:rPr lang="en-US" altLang="zh-CN" sz="2400" dirty="0"/>
              <a:t>(</a:t>
            </a:r>
            <a:r>
              <a:rPr lang="en-US" altLang="zh-CN" sz="2400" i="1" dirty="0"/>
              <a:t>x</a:t>
            </a:r>
            <a:r>
              <a:rPr lang="en-US" altLang="zh-CN" sz="2400" dirty="0"/>
              <a:t>)</a:t>
            </a:r>
            <a:r>
              <a:rPr lang="en-US" altLang="zh-CN" sz="2400" dirty="0">
                <a:sym typeface="Symbol" panose="05050102010706020507" pitchFamily="18" charset="2"/>
              </a:rPr>
              <a:t></a:t>
            </a:r>
            <a:r>
              <a:rPr lang="en-US" altLang="zh-CN" sz="2400" i="1" dirty="0" err="1"/>
              <a:t>yG</a:t>
            </a:r>
            <a:r>
              <a:rPr lang="en-US" altLang="zh-CN" sz="2400" dirty="0"/>
              <a:t>(</a:t>
            </a:r>
            <a:r>
              <a:rPr lang="en-US" altLang="zh-CN" sz="2400" i="1" dirty="0"/>
              <a:t>y</a:t>
            </a:r>
            <a:r>
              <a:rPr lang="en-US" altLang="zh-CN" sz="2400" dirty="0"/>
              <a:t>)</a:t>
            </a:r>
            <a:r>
              <a:rPr lang="zh-CN" altLang="en-US" sz="2400" dirty="0"/>
              <a:t>等都是</a:t>
            </a:r>
            <a:r>
              <a:rPr lang="en-US" altLang="zh-CN" sz="2400" i="1" dirty="0" err="1"/>
              <a:t>p</a:t>
            </a:r>
            <a:r>
              <a:rPr lang="en-US" altLang="zh-CN" sz="2400" dirty="0" err="1">
                <a:sym typeface="Symbol" panose="05050102010706020507" pitchFamily="18" charset="2"/>
              </a:rPr>
              <a:t></a:t>
            </a:r>
            <a:r>
              <a:rPr lang="en-US" altLang="zh-CN" sz="2400" i="1" dirty="0" err="1"/>
              <a:t>q</a:t>
            </a:r>
            <a:r>
              <a:rPr lang="zh-CN" altLang="en-US" sz="2400" dirty="0"/>
              <a:t>的代换实例</a:t>
            </a:r>
            <a:r>
              <a:rPr lang="en-US" altLang="zh-CN" sz="2400" dirty="0"/>
              <a:t>.</a:t>
            </a:r>
          </a:p>
          <a:p>
            <a:pPr marL="6350" indent="22225" eaLnBrk="1" hangingPunct="1">
              <a:lnSpc>
                <a:spcPct val="200000"/>
              </a:lnSpc>
              <a:spcBef>
                <a:spcPct val="70000"/>
              </a:spcBef>
            </a:pPr>
            <a:r>
              <a:rPr lang="zh-CN" altLang="en-US" sz="2400" dirty="0">
                <a:solidFill>
                  <a:srgbClr val="A50021"/>
                </a:solidFill>
              </a:rPr>
              <a:t>定理</a:t>
            </a:r>
            <a:r>
              <a:rPr lang="en-US" altLang="zh-CN" sz="2400" dirty="0">
                <a:solidFill>
                  <a:srgbClr val="A50021"/>
                </a:solidFill>
              </a:rPr>
              <a:t>4.2</a:t>
            </a:r>
            <a:r>
              <a:rPr lang="en-US" altLang="zh-CN" sz="2400" dirty="0"/>
              <a:t> </a:t>
            </a:r>
            <a:r>
              <a:rPr lang="zh-CN" altLang="en-US" sz="2400" dirty="0"/>
              <a:t>重言式的代换实例都是永真式，矛盾式的代换实例都是矛盾式</a:t>
            </a:r>
            <a:r>
              <a:rPr lang="en-US" altLang="zh-CN" sz="2400" dirty="0"/>
              <a:t>. </a:t>
            </a:r>
          </a:p>
        </p:txBody>
      </p:sp>
      <p:sp>
        <p:nvSpPr>
          <p:cNvPr id="47108" name="灯片编号占位符 5">
            <a:extLst>
              <a:ext uri="{FF2B5EF4-FFF2-40B4-BE49-F238E27FC236}">
                <a16:creationId xmlns:a16="http://schemas.microsoft.com/office/drawing/2014/main" id="{05611417-E610-4436-B5B8-18FE7F9D5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F65FC7E5-93C2-4145-9941-AB56A3AC1B15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20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>
            <a:extLst>
              <a:ext uri="{FF2B5EF4-FFF2-40B4-BE49-F238E27FC236}">
                <a16:creationId xmlns:a16="http://schemas.microsoft.com/office/drawing/2014/main" id="{9B85D759-E854-46A1-9680-A2E7B86BCF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实例</a:t>
            </a:r>
          </a:p>
        </p:txBody>
      </p:sp>
      <p:sp>
        <p:nvSpPr>
          <p:cNvPr id="49155" name="Rectangle 3">
            <a:extLst>
              <a:ext uri="{FF2B5EF4-FFF2-40B4-BE49-F238E27FC236}">
                <a16:creationId xmlns:a16="http://schemas.microsoft.com/office/drawing/2014/main" id="{3D980048-1374-4265-A036-5545217CBEF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06588" y="1109663"/>
            <a:ext cx="8229600" cy="1150937"/>
          </a:xfrm>
        </p:spPr>
        <p:txBody>
          <a:bodyPr/>
          <a:lstStyle/>
          <a:p>
            <a:pPr marL="441325" indent="-441325" eaLnBrk="1" hangingPunct="1"/>
            <a:r>
              <a:rPr lang="zh-CN" altLang="en-US" sz="2400">
                <a:solidFill>
                  <a:srgbClr val="A50021"/>
                </a:solidFill>
              </a:rPr>
              <a:t>例</a:t>
            </a:r>
            <a:r>
              <a:rPr lang="en-US" altLang="zh-CN" sz="2400">
                <a:solidFill>
                  <a:srgbClr val="A50021"/>
                </a:solidFill>
              </a:rPr>
              <a:t>7</a:t>
            </a:r>
            <a:r>
              <a:rPr lang="en-US" altLang="zh-CN" sz="2400"/>
              <a:t>  </a:t>
            </a:r>
            <a:r>
              <a:rPr lang="zh-CN" altLang="en-US" sz="2400"/>
              <a:t>判断下列公式中，哪些是永真式，哪些是矛盾式？</a:t>
            </a:r>
          </a:p>
          <a:p>
            <a:pPr marL="441325" indent="-441325" eaLnBrk="1" hangingPunct="1"/>
            <a:r>
              <a:rPr lang="zh-CN" altLang="en-US" sz="2400"/>
              <a:t>  </a:t>
            </a:r>
            <a:r>
              <a:rPr lang="en-US" altLang="zh-CN" sz="2400"/>
              <a:t>(1) </a:t>
            </a:r>
            <a:r>
              <a:rPr lang="en-US" altLang="zh-CN" sz="2400">
                <a:sym typeface="Symbol" panose="05050102010706020507" pitchFamily="18" charset="2"/>
              </a:rPr>
              <a:t></a:t>
            </a:r>
            <a:r>
              <a:rPr lang="en-US" altLang="zh-CN" sz="2400" i="1"/>
              <a:t>xF</a:t>
            </a:r>
            <a:r>
              <a:rPr lang="en-US" altLang="zh-CN" sz="2400"/>
              <a:t>(</a:t>
            </a:r>
            <a:r>
              <a:rPr lang="en-US" altLang="zh-CN" sz="2400" i="1"/>
              <a:t>x</a:t>
            </a:r>
            <a:r>
              <a:rPr lang="en-US" altLang="zh-CN" sz="2400"/>
              <a:t>)</a:t>
            </a:r>
            <a:r>
              <a:rPr lang="en-US" altLang="zh-CN" sz="2400">
                <a:sym typeface="Symbol" panose="05050102010706020507" pitchFamily="18" charset="2"/>
              </a:rPr>
              <a:t></a:t>
            </a:r>
            <a:r>
              <a:rPr lang="en-US" altLang="zh-CN" sz="2400"/>
              <a:t>(</a:t>
            </a:r>
            <a:r>
              <a:rPr lang="en-US" altLang="zh-CN" sz="2400">
                <a:sym typeface="Symbol" panose="05050102010706020507" pitchFamily="18" charset="2"/>
              </a:rPr>
              <a:t></a:t>
            </a:r>
            <a:r>
              <a:rPr lang="en-US" altLang="zh-CN" sz="2400" i="1"/>
              <a:t>x</a:t>
            </a:r>
            <a:r>
              <a:rPr lang="en-US" altLang="zh-CN" sz="2400">
                <a:sym typeface="Symbol" panose="05050102010706020507" pitchFamily="18" charset="2"/>
              </a:rPr>
              <a:t></a:t>
            </a:r>
            <a:r>
              <a:rPr lang="en-US" altLang="zh-CN" sz="2400" i="1"/>
              <a:t>yG</a:t>
            </a:r>
            <a:r>
              <a:rPr lang="en-US" altLang="zh-CN" sz="2400"/>
              <a:t>(</a:t>
            </a:r>
            <a:r>
              <a:rPr lang="en-US" altLang="zh-CN" sz="2400" i="1"/>
              <a:t>x</a:t>
            </a:r>
            <a:r>
              <a:rPr lang="en-US" altLang="zh-CN" sz="2400"/>
              <a:t>,</a:t>
            </a:r>
            <a:r>
              <a:rPr lang="en-US" altLang="zh-CN" sz="2400" i="1"/>
              <a:t>y</a:t>
            </a:r>
            <a:r>
              <a:rPr lang="en-US" altLang="zh-CN" sz="2400"/>
              <a:t>)</a:t>
            </a:r>
            <a:r>
              <a:rPr lang="en-US" altLang="zh-CN" sz="2400">
                <a:sym typeface="Symbol" panose="05050102010706020507" pitchFamily="18" charset="2"/>
              </a:rPr>
              <a:t></a:t>
            </a:r>
            <a:r>
              <a:rPr lang="en-US" altLang="zh-CN" sz="2400" i="1"/>
              <a:t>xF</a:t>
            </a:r>
            <a:r>
              <a:rPr lang="en-US" altLang="zh-CN" sz="2400"/>
              <a:t>(</a:t>
            </a:r>
            <a:r>
              <a:rPr lang="en-US" altLang="zh-CN" sz="2400" i="1"/>
              <a:t>x</a:t>
            </a:r>
            <a:r>
              <a:rPr lang="en-US" altLang="zh-CN" sz="2400"/>
              <a:t>))</a:t>
            </a:r>
          </a:p>
        </p:txBody>
      </p:sp>
      <p:sp>
        <p:nvSpPr>
          <p:cNvPr id="49156" name="灯片编号占位符 5">
            <a:extLst>
              <a:ext uri="{FF2B5EF4-FFF2-40B4-BE49-F238E27FC236}">
                <a16:creationId xmlns:a16="http://schemas.microsoft.com/office/drawing/2014/main" id="{BFE56A89-DC60-404B-B504-18F36960C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0CF7765-BCBD-4090-91B0-7A5EFF59B9DC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21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07204" name="Rectangle 4">
            <a:extLst>
              <a:ext uri="{FF2B5EF4-FFF2-40B4-BE49-F238E27FC236}">
                <a16:creationId xmlns:a16="http://schemas.microsoft.com/office/drawing/2014/main" id="{506BE0BF-1C07-4B15-B0E7-7AEB6FE2BE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5550" y="2349500"/>
            <a:ext cx="676910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441325" indent="-441325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98538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406525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814513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2225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6797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31369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5941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40513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重言式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的代换实例，故为永真式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</p:txBody>
      </p:sp>
      <p:sp>
        <p:nvSpPr>
          <p:cNvPr id="307205" name="Rectangle 5">
            <a:extLst>
              <a:ext uri="{FF2B5EF4-FFF2-40B4-BE49-F238E27FC236}">
                <a16:creationId xmlns:a16="http://schemas.microsoft.com/office/drawing/2014/main" id="{EA92794C-23BF-4C0D-9F9C-6D22626E99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6775" y="2924175"/>
            <a:ext cx="5688013" cy="649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441325" indent="-441325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98538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406525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814513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2225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6797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31369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5941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40513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(2) 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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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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307206" name="Rectangle 6">
            <a:extLst>
              <a:ext uri="{FF2B5EF4-FFF2-40B4-BE49-F238E27FC236}">
                <a16:creationId xmlns:a16="http://schemas.microsoft.com/office/drawing/2014/main" id="{147B4E1B-8708-4137-B9C8-3E4C339A4E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5550" y="3500438"/>
            <a:ext cx="6840538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441325" indent="-441325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98538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406525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814513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2225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6797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31369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5941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40513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矛盾式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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q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的代换实例，故为永假式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</p:txBody>
      </p:sp>
      <p:sp>
        <p:nvSpPr>
          <p:cNvPr id="307207" name="Rectangle 7">
            <a:extLst>
              <a:ext uri="{FF2B5EF4-FFF2-40B4-BE49-F238E27FC236}">
                <a16:creationId xmlns:a16="http://schemas.microsoft.com/office/drawing/2014/main" id="{83B72A8A-AEBB-4CB5-BAB3-1C9C9E4A1C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6775" y="4006850"/>
            <a:ext cx="4679950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441325" indent="-441325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98538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406525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814513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2225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6797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31369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5941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40513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(3)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))</a:t>
            </a:r>
          </a:p>
        </p:txBody>
      </p:sp>
      <p:sp>
        <p:nvSpPr>
          <p:cNvPr id="307209" name="Rectangle 9">
            <a:extLst>
              <a:ext uri="{FF2B5EF4-FFF2-40B4-BE49-F238E27FC236}">
                <a16:creationId xmlns:a16="http://schemas.microsoft.com/office/drawing/2014/main" id="{B01B453F-C33D-4A6E-9452-158AE74BC2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6350" y="4510088"/>
            <a:ext cx="7294563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441325" indent="-441325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98538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406525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814513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2225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6797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31369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5941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40513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解释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: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个体域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N,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):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&gt;5,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):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&gt;4,  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公式为真 </a:t>
            </a:r>
          </a:p>
          <a:p>
            <a:pPr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解释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: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个体域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N,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):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&lt;5,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):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&lt;4,    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公式为假</a:t>
            </a:r>
          </a:p>
          <a:p>
            <a:pPr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结论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: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非永真式的可满足式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7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7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7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04" grpId="0"/>
      <p:bldP spid="307205" grpId="0"/>
      <p:bldP spid="307206" grpId="0"/>
      <p:bldP spid="307207" grpId="0"/>
      <p:bldP spid="30720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>
            <a:extLst>
              <a:ext uri="{FF2B5EF4-FFF2-40B4-BE49-F238E27FC236}">
                <a16:creationId xmlns:a16="http://schemas.microsoft.com/office/drawing/2014/main" id="{51C00B85-0B19-4723-B688-04B8D553C8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第四章 习题课</a:t>
            </a:r>
          </a:p>
        </p:txBody>
      </p:sp>
      <p:sp>
        <p:nvSpPr>
          <p:cNvPr id="51203" name="Rectangle 3">
            <a:extLst>
              <a:ext uri="{FF2B5EF4-FFF2-40B4-BE49-F238E27FC236}">
                <a16:creationId xmlns:a16="http://schemas.microsoft.com/office/drawing/2014/main" id="{33F1E914-F0DC-4CB6-8E55-A54A4DF13DD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92313" y="1268413"/>
            <a:ext cx="8229600" cy="4525962"/>
          </a:xfrm>
        </p:spPr>
        <p:txBody>
          <a:bodyPr/>
          <a:lstStyle/>
          <a:p>
            <a:pPr eaLnBrk="1" hangingPunct="1"/>
            <a:r>
              <a:rPr lang="zh-CN" altLang="en-US"/>
              <a:t>主要内容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个体词、谓词、量词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一阶逻辑命题符号化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>
                <a:latin typeface="Lucida Sans Unicode" panose="020B0602030504020204" pitchFamily="34" charset="0"/>
                <a:cs typeface="Lucida Sans Unicode" panose="020B0602030504020204" pitchFamily="34" charset="0"/>
              </a:rPr>
              <a:t>一阶语言</a:t>
            </a:r>
            <a:r>
              <a:rPr lang="en-US" altLang="zh-CN">
                <a:latin typeface="Palace Script MT" panose="030303020206070C0B05" pitchFamily="66" charset="0"/>
                <a:cs typeface="Lucida Sans Unicode" panose="020B0602030504020204" pitchFamily="34" charset="0"/>
              </a:rPr>
              <a:t>L</a:t>
            </a:r>
          </a:p>
          <a:p>
            <a:pPr eaLnBrk="1" hangingPunct="1">
              <a:buClr>
                <a:srgbClr val="FF9900"/>
              </a:buClr>
            </a:pPr>
            <a:r>
              <a:rPr lang="en-US" altLang="zh-CN" i="1">
                <a:latin typeface="Lucida Sans Unicode" panose="020B0602030504020204" pitchFamily="34" charset="0"/>
                <a:cs typeface="Lucida Sans Unicode" panose="020B0602030504020204" pitchFamily="34" charset="0"/>
              </a:rPr>
              <a:t>   </a:t>
            </a:r>
            <a:r>
              <a:rPr lang="zh-CN" altLang="en-US">
                <a:latin typeface="Lucida Sans Unicode" panose="020B0602030504020204" pitchFamily="34" charset="0"/>
                <a:cs typeface="Lucida Sans Unicode" panose="020B0602030504020204" pitchFamily="34" charset="0"/>
              </a:rPr>
              <a:t>项、原子公式、</a:t>
            </a:r>
            <a:r>
              <a:rPr lang="zh-CN" altLang="en-US"/>
              <a:t>合式公式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公式的解释</a:t>
            </a:r>
          </a:p>
          <a:p>
            <a:pPr eaLnBrk="1" hangingPunct="1">
              <a:buClr>
                <a:srgbClr val="FF9900"/>
              </a:buClr>
            </a:pPr>
            <a:r>
              <a:rPr lang="zh-CN" altLang="en-US"/>
              <a:t>     量词的辖域、指导变元、个体变项的自由出现与约束出现、闭式、解释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公式的类型</a:t>
            </a:r>
          </a:p>
          <a:p>
            <a:pPr eaLnBrk="1" hangingPunct="1">
              <a:buClr>
                <a:srgbClr val="FF9900"/>
              </a:buClr>
            </a:pPr>
            <a:r>
              <a:rPr lang="zh-CN" altLang="en-US"/>
              <a:t>     永真式</a:t>
            </a:r>
            <a:r>
              <a:rPr lang="en-US" altLang="zh-CN"/>
              <a:t>(</a:t>
            </a:r>
            <a:r>
              <a:rPr lang="zh-CN" altLang="en-US"/>
              <a:t>逻辑有效式</a:t>
            </a:r>
            <a:r>
              <a:rPr lang="en-US" altLang="zh-CN"/>
              <a:t>)</a:t>
            </a:r>
            <a:r>
              <a:rPr lang="zh-CN" altLang="en-US"/>
              <a:t>、矛盾式</a:t>
            </a:r>
            <a:r>
              <a:rPr lang="en-US" altLang="zh-CN"/>
              <a:t>(</a:t>
            </a:r>
            <a:r>
              <a:rPr lang="zh-CN" altLang="en-US"/>
              <a:t>永假式</a:t>
            </a:r>
            <a:r>
              <a:rPr lang="en-US" altLang="zh-CN"/>
              <a:t>)</a:t>
            </a:r>
            <a:r>
              <a:rPr lang="zh-CN" altLang="en-US"/>
              <a:t>、可满足式</a:t>
            </a:r>
          </a:p>
        </p:txBody>
      </p:sp>
      <p:sp>
        <p:nvSpPr>
          <p:cNvPr id="51204" name="灯片编号占位符 5">
            <a:extLst>
              <a:ext uri="{FF2B5EF4-FFF2-40B4-BE49-F238E27FC236}">
                <a16:creationId xmlns:a16="http://schemas.microsoft.com/office/drawing/2014/main" id="{A00B53AA-78DE-4943-AF84-AD2AE6D4E5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6A72E23-E03A-44DF-9876-0B36A1A1C1A9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22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>
            <a:extLst>
              <a:ext uri="{FF2B5EF4-FFF2-40B4-BE49-F238E27FC236}">
                <a16:creationId xmlns:a16="http://schemas.microsoft.com/office/drawing/2014/main" id="{F3471BBC-A39A-458B-8331-FC75E77ACE8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>
                <a:latin typeface="楷体" panose="02010609060101010101" pitchFamily="49" charset="-122"/>
              </a:rPr>
              <a:t>基本要求</a:t>
            </a:r>
          </a:p>
        </p:txBody>
      </p:sp>
      <p:sp>
        <p:nvSpPr>
          <p:cNvPr id="53251" name="灯片编号占位符 5">
            <a:extLst>
              <a:ext uri="{FF2B5EF4-FFF2-40B4-BE49-F238E27FC236}">
                <a16:creationId xmlns:a16="http://schemas.microsoft.com/office/drawing/2014/main" id="{8964DADE-A7B7-4C2A-A51F-DC3F995EA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66E9353-D62D-4E4F-963B-474811F81046}" type="slidenum">
              <a:rPr lang="en-US" altLang="zh-CN" sz="1400" b="0" smtClean="0">
                <a:latin typeface="楷体" panose="02010609060101010101" pitchFamily="49" charset="-122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23</a:t>
            </a:fld>
            <a:endParaRPr lang="en-US" altLang="zh-CN" sz="140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52" name="Rectangle 6">
            <a:extLst>
              <a:ext uri="{FF2B5EF4-FFF2-40B4-BE49-F238E27FC236}">
                <a16:creationId xmlns:a16="http://schemas.microsoft.com/office/drawing/2014/main" id="{A507EE15-ED11-4335-A355-6B293E6CC8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1268413"/>
            <a:ext cx="7993062" cy="312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准确地将给定命题符号化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 理解一阶语言的概念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 深刻理解一阶语言的解释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 熟练地给出公式的解释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 记住闭式的性质并能应用它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 深刻理解永真式、矛盾式、可满足式的概念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 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会判断简</a:t>
            </a:r>
          </a:p>
          <a:p>
            <a:pPr eaLnBrk="1" hangingPunct="1">
              <a:buClr>
                <a:srgbClr val="FF9900"/>
              </a:buClr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    单公式的类型</a:t>
            </a:r>
          </a:p>
        </p:txBody>
      </p:sp>
    </p:spTree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>
            <a:extLst>
              <a:ext uri="{FF2B5EF4-FFF2-40B4-BE49-F238E27FC236}">
                <a16:creationId xmlns:a16="http://schemas.microsoft.com/office/drawing/2014/main" id="{DCCBCC9B-51AC-4EBF-9009-F2729F88BEA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练习</a:t>
            </a:r>
            <a:r>
              <a:rPr lang="en-US" altLang="zh-CN"/>
              <a:t>1</a:t>
            </a:r>
          </a:p>
        </p:txBody>
      </p:sp>
      <p:sp>
        <p:nvSpPr>
          <p:cNvPr id="55299" name="灯片编号占位符 5">
            <a:extLst>
              <a:ext uri="{FF2B5EF4-FFF2-40B4-BE49-F238E27FC236}">
                <a16:creationId xmlns:a16="http://schemas.microsoft.com/office/drawing/2014/main" id="{85B676C7-68C9-4AAC-962D-357F8D0F9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BA9BCD9-80D1-4BA8-9668-5EAE9009410D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24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55300" name="Group 8">
            <a:extLst>
              <a:ext uri="{FF2B5EF4-FFF2-40B4-BE49-F238E27FC236}">
                <a16:creationId xmlns:a16="http://schemas.microsoft.com/office/drawing/2014/main" id="{4718D600-0D01-4282-9785-8E8D35BE82E3}"/>
              </a:ext>
            </a:extLst>
          </p:cNvPr>
          <p:cNvGrpSpPr>
            <a:grpSpLocks/>
          </p:cNvGrpSpPr>
          <p:nvPr/>
        </p:nvGrpSpPr>
        <p:grpSpPr bwMode="auto">
          <a:xfrm>
            <a:off x="1847850" y="1125538"/>
            <a:ext cx="7342188" cy="2308225"/>
            <a:chOff x="204" y="709"/>
            <a:chExt cx="4625" cy="1454"/>
          </a:xfrm>
        </p:grpSpPr>
        <p:graphicFrame>
          <p:nvGraphicFramePr>
            <p:cNvPr id="55309" name="Object 4">
              <a:extLst>
                <a:ext uri="{FF2B5EF4-FFF2-40B4-BE49-F238E27FC236}">
                  <a16:creationId xmlns:a16="http://schemas.microsoft.com/office/drawing/2014/main" id="{FE79C6CD-69FC-4263-9D81-AAD4DBF5089C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2562" y="1834"/>
            <a:ext cx="2267" cy="3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公式" r:id="rId3" imgW="1651000" imgH="241300" progId="Equation.3">
                    <p:embed/>
                  </p:oleObj>
                </mc:Choice>
                <mc:Fallback>
                  <p:oleObj name="公式" r:id="rId3" imgW="1651000" imgH="241300" progId="Equation.3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62" y="1834"/>
                          <a:ext cx="2267" cy="32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5310" name="Text Box 6">
              <a:extLst>
                <a:ext uri="{FF2B5EF4-FFF2-40B4-BE49-F238E27FC236}">
                  <a16:creationId xmlns:a16="http://schemas.microsoft.com/office/drawing/2014/main" id="{9A58999F-43DE-4059-AC43-992748EA15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4" y="709"/>
              <a:ext cx="4082" cy="14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1. 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在分别取个体域为</a:t>
              </a:r>
            </a:p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       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(a) 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D</a:t>
              </a:r>
              <a:r>
                <a:rPr lang="en-US" altLang="zh-CN" baseline="-25000"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=N</a:t>
              </a:r>
            </a:p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       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(b) 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D</a:t>
              </a:r>
              <a:r>
                <a:rPr lang="en-US" altLang="zh-CN" baseline="-25000">
                  <a:latin typeface="Times New Roman" panose="02020603050405020304" pitchFamily="18" charset="0"/>
                  <a:ea typeface="楷体" panose="02010609060101010101" pitchFamily="49" charset="-122"/>
                </a:rPr>
                <a:t>2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=R</a:t>
              </a:r>
            </a:p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       (c) 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D</a:t>
              </a:r>
              <a:r>
                <a:rPr lang="en-US" altLang="zh-CN" baseline="-25000">
                  <a:latin typeface="Times New Roman" panose="02020603050405020304" pitchFamily="18" charset="0"/>
                  <a:ea typeface="楷体" panose="02010609060101010101" pitchFamily="49" charset="-122"/>
                </a:rPr>
                <a:t>3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为全总个体域</a:t>
              </a:r>
            </a:p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的条件下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, 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将下面命题符号化，并讨论真值</a:t>
              </a:r>
            </a:p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  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(1)  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对于任意的数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x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，均有</a:t>
              </a:r>
              <a:endParaRPr lang="zh-CN" altLang="en-US" b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315406" name="Group 14">
            <a:extLst>
              <a:ext uri="{FF2B5EF4-FFF2-40B4-BE49-F238E27FC236}">
                <a16:creationId xmlns:a16="http://schemas.microsoft.com/office/drawing/2014/main" id="{39C0C1DF-61FD-4044-B1DF-F848779C2E3B}"/>
              </a:ext>
            </a:extLst>
          </p:cNvPr>
          <p:cNvGrpSpPr>
            <a:grpSpLocks/>
          </p:cNvGrpSpPr>
          <p:nvPr/>
        </p:nvGrpSpPr>
        <p:grpSpPr bwMode="auto">
          <a:xfrm>
            <a:off x="2001838" y="3441700"/>
            <a:ext cx="8208962" cy="1133475"/>
            <a:chOff x="249" y="2387"/>
            <a:chExt cx="5171" cy="714"/>
          </a:xfrm>
        </p:grpSpPr>
        <p:sp>
          <p:nvSpPr>
            <p:cNvPr id="55307" name="Text Box 9">
              <a:extLst>
                <a:ext uri="{FF2B5EF4-FFF2-40B4-BE49-F238E27FC236}">
                  <a16:creationId xmlns:a16="http://schemas.microsoft.com/office/drawing/2014/main" id="{7796172F-8D61-4477-A452-6C33A808BB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9" y="2387"/>
              <a:ext cx="5171" cy="7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解 设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G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(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x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): </a:t>
              </a: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      (a) 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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xG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(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x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)                                           </a:t>
              </a:r>
            </a:p>
          </p:txBody>
        </p:sp>
        <p:graphicFrame>
          <p:nvGraphicFramePr>
            <p:cNvPr id="55308" name="Object 10">
              <a:extLst>
                <a:ext uri="{FF2B5EF4-FFF2-40B4-BE49-F238E27FC236}">
                  <a16:creationId xmlns:a16="http://schemas.microsoft.com/office/drawing/2014/main" id="{405BFF53-737C-4E9A-A091-2521D7C2E7EE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240" y="2441"/>
            <a:ext cx="2223" cy="3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公式" r:id="rId5" imgW="1651000" imgH="241300" progId="Equation.3">
                    <p:embed/>
                  </p:oleObj>
                </mc:Choice>
                <mc:Fallback>
                  <p:oleObj name="公式" r:id="rId5" imgW="1651000" imgH="241300" progId="Equation.3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40" y="2441"/>
                          <a:ext cx="2223" cy="3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15404" name="Text Box 12">
            <a:extLst>
              <a:ext uri="{FF2B5EF4-FFF2-40B4-BE49-F238E27FC236}">
                <a16:creationId xmlns:a16="http://schemas.microsoft.com/office/drawing/2014/main" id="{E491CCB1-8BF0-48CD-BBC5-AC0FF94558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4113" y="4714875"/>
            <a:ext cx="20875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(b)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                                           </a:t>
            </a:r>
          </a:p>
        </p:txBody>
      </p:sp>
      <p:sp>
        <p:nvSpPr>
          <p:cNvPr id="315405" name="Text Box 13">
            <a:extLst>
              <a:ext uri="{FF2B5EF4-FFF2-40B4-BE49-F238E27FC236}">
                <a16:creationId xmlns:a16="http://schemas.microsoft.com/office/drawing/2014/main" id="{17CCA104-D621-4101-907E-08C51541D6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6013" y="5354638"/>
            <a:ext cx="3457575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(c)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又设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):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是实数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         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))                              </a:t>
            </a:r>
          </a:p>
        </p:txBody>
      </p:sp>
      <p:sp>
        <p:nvSpPr>
          <p:cNvPr id="315407" name="Text Box 15">
            <a:extLst>
              <a:ext uri="{FF2B5EF4-FFF2-40B4-BE49-F238E27FC236}">
                <a16:creationId xmlns:a16="http://schemas.microsoft.com/office/drawing/2014/main" id="{0DEFE49A-5DCA-4665-82F7-FB79093CBC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40450" y="5921375"/>
            <a:ext cx="12239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真</a:t>
            </a:r>
          </a:p>
        </p:txBody>
      </p:sp>
      <p:sp>
        <p:nvSpPr>
          <p:cNvPr id="315408" name="Text Box 16">
            <a:extLst>
              <a:ext uri="{FF2B5EF4-FFF2-40B4-BE49-F238E27FC236}">
                <a16:creationId xmlns:a16="http://schemas.microsoft.com/office/drawing/2014/main" id="{AB35780F-5E47-4FBE-88A1-5F3D5DEDBA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6138" y="4714875"/>
            <a:ext cx="12239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真</a:t>
            </a:r>
          </a:p>
        </p:txBody>
      </p:sp>
      <p:sp>
        <p:nvSpPr>
          <p:cNvPr id="315409" name="Text Box 17">
            <a:extLst>
              <a:ext uri="{FF2B5EF4-FFF2-40B4-BE49-F238E27FC236}">
                <a16:creationId xmlns:a16="http://schemas.microsoft.com/office/drawing/2014/main" id="{0A70E202-13E0-4A6D-9283-9A5BD50ED0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113" y="4043363"/>
            <a:ext cx="12239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假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5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5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5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5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15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15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5404" grpId="0"/>
      <p:bldP spid="315405" grpId="0"/>
      <p:bldP spid="315407" grpId="0"/>
      <p:bldP spid="315408" grpId="0"/>
      <p:bldP spid="31540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>
            <a:extLst>
              <a:ext uri="{FF2B5EF4-FFF2-40B4-BE49-F238E27FC236}">
                <a16:creationId xmlns:a16="http://schemas.microsoft.com/office/drawing/2014/main" id="{24209696-BAEA-48E0-A15D-4018452456D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练习</a:t>
            </a:r>
            <a:r>
              <a:rPr lang="en-US" altLang="zh-CN"/>
              <a:t>1(</a:t>
            </a:r>
            <a:r>
              <a:rPr lang="zh-CN" altLang="en-US"/>
              <a:t>续</a:t>
            </a:r>
            <a:r>
              <a:rPr lang="en-US" altLang="zh-CN"/>
              <a:t>)</a:t>
            </a:r>
          </a:p>
        </p:txBody>
      </p:sp>
      <p:sp>
        <p:nvSpPr>
          <p:cNvPr id="317443" name="Rectangle 3">
            <a:extLst>
              <a:ext uri="{FF2B5EF4-FFF2-40B4-BE49-F238E27FC236}">
                <a16:creationId xmlns:a16="http://schemas.microsoft.com/office/drawing/2014/main" id="{27471226-0CC3-4CE8-8950-2FAA00EF767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79613" y="1700213"/>
            <a:ext cx="3179762" cy="1081087"/>
          </a:xfrm>
        </p:spPr>
        <p:txBody>
          <a:bodyPr/>
          <a:lstStyle/>
          <a:p>
            <a:pPr marL="274638" indent="-274638" eaLnBrk="1" hangingPunct="1"/>
            <a:r>
              <a:rPr lang="zh-CN" altLang="en-US"/>
              <a:t>解   设</a:t>
            </a:r>
            <a:r>
              <a:rPr lang="en-US" altLang="zh-CN" i="1"/>
              <a:t>H</a:t>
            </a:r>
            <a:r>
              <a:rPr lang="en-US" altLang="zh-CN"/>
              <a:t>(</a:t>
            </a:r>
            <a:r>
              <a:rPr lang="en-US" altLang="zh-CN" i="1"/>
              <a:t>x</a:t>
            </a:r>
            <a:r>
              <a:rPr lang="en-US" altLang="zh-CN"/>
              <a:t>)</a:t>
            </a:r>
            <a:r>
              <a:rPr lang="zh-CN" altLang="en-US"/>
              <a:t>：</a:t>
            </a:r>
            <a:r>
              <a:rPr lang="en-US" altLang="zh-CN" i="1"/>
              <a:t>x</a:t>
            </a:r>
            <a:r>
              <a:rPr lang="en-US" altLang="zh-CN"/>
              <a:t>+7=5</a:t>
            </a:r>
          </a:p>
          <a:p>
            <a:pPr marL="274638" indent="-274638" eaLnBrk="1" hangingPunct="1"/>
            <a:r>
              <a:rPr lang="en-US" altLang="zh-CN"/>
              <a:t>        (a) </a:t>
            </a:r>
            <a:r>
              <a:rPr lang="en-US" altLang="zh-CN">
                <a:sym typeface="Symbol" panose="05050102010706020507" pitchFamily="18" charset="2"/>
              </a:rPr>
              <a:t></a:t>
            </a:r>
            <a:r>
              <a:rPr lang="en-US" altLang="zh-CN" i="1"/>
              <a:t>xH</a:t>
            </a:r>
            <a:r>
              <a:rPr lang="en-US" altLang="zh-CN"/>
              <a:t>(</a:t>
            </a:r>
            <a:r>
              <a:rPr lang="en-US" altLang="zh-CN" i="1"/>
              <a:t>x</a:t>
            </a:r>
            <a:r>
              <a:rPr lang="en-US" altLang="zh-CN"/>
              <a:t>)</a:t>
            </a:r>
          </a:p>
        </p:txBody>
      </p:sp>
      <p:sp>
        <p:nvSpPr>
          <p:cNvPr id="57348" name="灯片编号占位符 5">
            <a:extLst>
              <a:ext uri="{FF2B5EF4-FFF2-40B4-BE49-F238E27FC236}">
                <a16:creationId xmlns:a16="http://schemas.microsoft.com/office/drawing/2014/main" id="{59E33DC3-F5C3-4B4C-B0ED-D274592D09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C497BDB-91AE-4C82-901C-FCA1B091E8E4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25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7349" name="Rectangle 5">
            <a:extLst>
              <a:ext uri="{FF2B5EF4-FFF2-40B4-BE49-F238E27FC236}">
                <a16:creationId xmlns:a16="http://schemas.microsoft.com/office/drawing/2014/main" id="{5662BCDA-6F4A-427F-9B50-3E7CAA1989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-230188"/>
            <a:ext cx="184150" cy="460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7350" name="Rectangle 6">
            <a:extLst>
              <a:ext uri="{FF2B5EF4-FFF2-40B4-BE49-F238E27FC236}">
                <a16:creationId xmlns:a16="http://schemas.microsoft.com/office/drawing/2014/main" id="{F927EDE4-AE4D-4A18-A48E-1D0128DFF3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6738" y="1196975"/>
            <a:ext cx="8435975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74638" indent="-274638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989138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2397125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2805113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32131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36703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41275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45847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50419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(2)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存在数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，使得</a:t>
            </a:r>
            <a:r>
              <a:rPr lang="zh-CN" altLang="en-US" i="1">
                <a:latin typeface="Times New Roman" panose="02020603050405020304" pitchFamily="18" charset="0"/>
                <a:ea typeface="楷体" panose="02010609060101010101" pitchFamily="49" charset="-122"/>
              </a:rPr>
              <a:t>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+7=5</a:t>
            </a:r>
          </a:p>
        </p:txBody>
      </p:sp>
      <p:sp>
        <p:nvSpPr>
          <p:cNvPr id="317447" name="Rectangle 7">
            <a:extLst>
              <a:ext uri="{FF2B5EF4-FFF2-40B4-BE49-F238E27FC236}">
                <a16:creationId xmlns:a16="http://schemas.microsoft.com/office/drawing/2014/main" id="{6C8CDD42-B01A-4C81-AAD7-DDD0180D59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5875" y="2709863"/>
            <a:ext cx="303530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74638" indent="-274638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989138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2397125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2805113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32131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36703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41275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45847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50419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(b)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xH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317448" name="Rectangle 8">
            <a:extLst>
              <a:ext uri="{FF2B5EF4-FFF2-40B4-BE49-F238E27FC236}">
                <a16:creationId xmlns:a16="http://schemas.microsoft.com/office/drawing/2014/main" id="{A4D4FA80-BD96-4DDA-ADB2-9F27D09A6B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5875" y="3213100"/>
            <a:ext cx="3971925" cy="100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74638" indent="-274638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989138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2397125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2805113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32131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36703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41275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45847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50419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(c)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又设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：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为实数</a:t>
            </a:r>
          </a:p>
          <a:p>
            <a:pPr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      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))</a:t>
            </a:r>
          </a:p>
        </p:txBody>
      </p:sp>
      <p:sp>
        <p:nvSpPr>
          <p:cNvPr id="317449" name="Rectangle 9">
            <a:extLst>
              <a:ext uri="{FF2B5EF4-FFF2-40B4-BE49-F238E27FC236}">
                <a16:creationId xmlns:a16="http://schemas.microsoft.com/office/drawing/2014/main" id="{2EC827BD-A2D1-421B-B908-2B4C9D4B80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6738" y="4581525"/>
            <a:ext cx="8435975" cy="100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74638" indent="-274638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989138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2397125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2805113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32131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36703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41275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45847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50419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本例说明：不同个体域内，命题符号化形式可能不同（也可</a:t>
            </a:r>
          </a:p>
          <a:p>
            <a:pPr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能相同），真值可能不同（也可能相同）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</a:p>
        </p:txBody>
      </p:sp>
      <p:sp>
        <p:nvSpPr>
          <p:cNvPr id="317450" name="Rectangle 10">
            <a:extLst>
              <a:ext uri="{FF2B5EF4-FFF2-40B4-BE49-F238E27FC236}">
                <a16:creationId xmlns:a16="http://schemas.microsoft.com/office/drawing/2014/main" id="{B997601A-0A50-4270-81FE-FCA39C9B7E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3113" y="2708275"/>
            <a:ext cx="1008062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74638" indent="-274638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989138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2397125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2805113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32131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36703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41275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45847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50419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真</a:t>
            </a:r>
          </a:p>
        </p:txBody>
      </p:sp>
      <p:sp>
        <p:nvSpPr>
          <p:cNvPr id="317451" name="Rectangle 11">
            <a:extLst>
              <a:ext uri="{FF2B5EF4-FFF2-40B4-BE49-F238E27FC236}">
                <a16:creationId xmlns:a16="http://schemas.microsoft.com/office/drawing/2014/main" id="{9426F5A9-5C5C-45D4-9FF7-A814EB29E0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1538" y="3571875"/>
            <a:ext cx="1008062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74638" indent="-274638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989138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2397125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2805113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32131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36703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41275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45847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50419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真</a:t>
            </a:r>
          </a:p>
        </p:txBody>
      </p:sp>
      <p:sp>
        <p:nvSpPr>
          <p:cNvPr id="317452" name="Rectangle 12">
            <a:extLst>
              <a:ext uri="{FF2B5EF4-FFF2-40B4-BE49-F238E27FC236}">
                <a16:creationId xmlns:a16="http://schemas.microsoft.com/office/drawing/2014/main" id="{226F1571-5CD6-4179-B408-C44F57719F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3113" y="2133600"/>
            <a:ext cx="1008062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74638" indent="-274638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989138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2397125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2805113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32131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36703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41275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45847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50419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假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7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7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17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17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17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17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43" grpId="0" build="p"/>
      <p:bldP spid="317447" grpId="0"/>
      <p:bldP spid="317448" grpId="0"/>
      <p:bldP spid="317449" grpId="0"/>
      <p:bldP spid="317450" grpId="0"/>
      <p:bldP spid="317451" grpId="0"/>
      <p:bldP spid="31745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>
            <a:extLst>
              <a:ext uri="{FF2B5EF4-FFF2-40B4-BE49-F238E27FC236}">
                <a16:creationId xmlns:a16="http://schemas.microsoft.com/office/drawing/2014/main" id="{8ADB303A-0B74-4289-B23F-E43DAE567DD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练习</a:t>
            </a:r>
            <a:r>
              <a:rPr lang="en-US" altLang="zh-CN"/>
              <a:t>2</a:t>
            </a:r>
          </a:p>
        </p:txBody>
      </p:sp>
      <p:sp>
        <p:nvSpPr>
          <p:cNvPr id="59395" name="Rectangle 3">
            <a:extLst>
              <a:ext uri="{FF2B5EF4-FFF2-40B4-BE49-F238E27FC236}">
                <a16:creationId xmlns:a16="http://schemas.microsoft.com/office/drawing/2014/main" id="{651455AD-853E-443C-AB1B-7967592582B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03388" y="1016000"/>
            <a:ext cx="5183187" cy="1081088"/>
          </a:xfrm>
        </p:spPr>
        <p:txBody>
          <a:bodyPr/>
          <a:lstStyle/>
          <a:p>
            <a:pPr marL="457200" indent="-457200" eaLnBrk="1" hangingPunct="1"/>
            <a:r>
              <a:rPr lang="en-US" altLang="zh-CN" sz="2400"/>
              <a:t>2.  </a:t>
            </a:r>
            <a:r>
              <a:rPr lang="zh-CN" altLang="en-US" sz="2400"/>
              <a:t>在一阶逻辑中将下列命题符号化</a:t>
            </a:r>
          </a:p>
          <a:p>
            <a:pPr marL="457200" indent="-457200" eaLnBrk="1" hangingPunct="1"/>
            <a:r>
              <a:rPr lang="zh-CN" altLang="en-US" sz="2400"/>
              <a:t>  </a:t>
            </a:r>
            <a:r>
              <a:rPr lang="en-US" altLang="zh-CN" sz="2400"/>
              <a:t>(1) </a:t>
            </a:r>
            <a:r>
              <a:rPr lang="zh-CN" altLang="en-US" sz="2400"/>
              <a:t>大熊猫都可爱</a:t>
            </a:r>
          </a:p>
        </p:txBody>
      </p:sp>
      <p:sp>
        <p:nvSpPr>
          <p:cNvPr id="59396" name="灯片编号占位符 5">
            <a:extLst>
              <a:ext uri="{FF2B5EF4-FFF2-40B4-BE49-F238E27FC236}">
                <a16:creationId xmlns:a16="http://schemas.microsoft.com/office/drawing/2014/main" id="{BA31A3BE-01A3-41F0-8E7A-0D3346D9F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94273BD-4E0C-41CD-8570-E4F927250BBB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26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19492" name="Rectangle 4">
            <a:extLst>
              <a:ext uri="{FF2B5EF4-FFF2-40B4-BE49-F238E27FC236}">
                <a16:creationId xmlns:a16="http://schemas.microsoft.com/office/drawing/2014/main" id="{9AA1FAEF-86DC-474C-822D-886D364CE1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6775" y="3213100"/>
            <a:ext cx="5183188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457200" indent="-4572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76300" indent="-4191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333500" indent="-4191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790700" indent="-4191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247900" indent="-4191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705100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3162300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619500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4076700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(2)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有人爱发脾气</a:t>
            </a:r>
          </a:p>
        </p:txBody>
      </p:sp>
      <p:sp>
        <p:nvSpPr>
          <p:cNvPr id="319493" name="Rectangle 5">
            <a:extLst>
              <a:ext uri="{FF2B5EF4-FFF2-40B4-BE49-F238E27FC236}">
                <a16:creationId xmlns:a16="http://schemas.microsoft.com/office/drawing/2014/main" id="{AD712A97-EC42-4B3E-8561-83E8294F5F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4724400"/>
            <a:ext cx="5183187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457200" indent="-4572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76300" indent="-4191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333500" indent="-4191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790700" indent="-4191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247900" indent="-4191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705100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3162300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619500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4076700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(3)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说所有人都爱吃面包是不对的</a:t>
            </a:r>
          </a:p>
        </p:txBody>
      </p:sp>
      <p:sp>
        <p:nvSpPr>
          <p:cNvPr id="319495" name="Text Box 7">
            <a:extLst>
              <a:ext uri="{FF2B5EF4-FFF2-40B4-BE49-F238E27FC236}">
                <a16:creationId xmlns:a16="http://schemas.microsoft.com/office/drawing/2014/main" id="{7030ED57-CE6A-4629-87EB-C111484D2E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5550" y="2205038"/>
            <a:ext cx="5616575" cy="90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设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):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为大熊猫，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):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可爱</a:t>
            </a:r>
            <a:endParaRPr lang="zh-CN" altLang="en-US" b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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))    </a:t>
            </a:r>
          </a:p>
        </p:txBody>
      </p:sp>
      <p:sp>
        <p:nvSpPr>
          <p:cNvPr id="319496" name="Text Box 8">
            <a:extLst>
              <a:ext uri="{FF2B5EF4-FFF2-40B4-BE49-F238E27FC236}">
                <a16:creationId xmlns:a16="http://schemas.microsoft.com/office/drawing/2014/main" id="{B331774A-C6E2-4D79-8685-C4D7B4F119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6988" y="3716338"/>
            <a:ext cx="5688012" cy="90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设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):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是人，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):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爱发脾气</a:t>
            </a:r>
          </a:p>
          <a:p>
            <a:pPr eaLnBrk="1" hangingPunct="1"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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))</a:t>
            </a:r>
          </a:p>
        </p:txBody>
      </p:sp>
      <p:sp>
        <p:nvSpPr>
          <p:cNvPr id="319497" name="Text Box 9">
            <a:extLst>
              <a:ext uri="{FF2B5EF4-FFF2-40B4-BE49-F238E27FC236}">
                <a16:creationId xmlns:a16="http://schemas.microsoft.com/office/drawing/2014/main" id="{96DE5DF3-1803-4CB9-9F1F-C32696DF6F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8575" y="5229225"/>
            <a:ext cx="5832475" cy="90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设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):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是人，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):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爱吃面包</a:t>
            </a:r>
          </a:p>
          <a:p>
            <a:pPr eaLnBrk="1" hangingPunct="1">
              <a:buClrTx/>
              <a:buFontTx/>
              <a:buNone/>
            </a:pPr>
            <a:r>
              <a:rPr lang="zh-CN" altLang="en-US" b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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或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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))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9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9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9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9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19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9492" grpId="0"/>
      <p:bldP spid="319493" grpId="0"/>
      <p:bldP spid="319495" grpId="0"/>
      <p:bldP spid="319496" grpId="0"/>
      <p:bldP spid="31949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>
            <a:extLst>
              <a:ext uri="{FF2B5EF4-FFF2-40B4-BE49-F238E27FC236}">
                <a16:creationId xmlns:a16="http://schemas.microsoft.com/office/drawing/2014/main" id="{CD7F5709-E381-4985-862B-90F8297258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练习</a:t>
            </a:r>
            <a:r>
              <a:rPr lang="en-US" altLang="zh-CN"/>
              <a:t>2</a:t>
            </a:r>
          </a:p>
        </p:txBody>
      </p:sp>
      <p:sp>
        <p:nvSpPr>
          <p:cNvPr id="61443" name="Rectangle 3">
            <a:extLst>
              <a:ext uri="{FF2B5EF4-FFF2-40B4-BE49-F238E27FC236}">
                <a16:creationId xmlns:a16="http://schemas.microsoft.com/office/drawing/2014/main" id="{5355FD6B-3DE4-4081-9E70-FD4DDA258A3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92313" y="1125538"/>
            <a:ext cx="5183187" cy="576262"/>
          </a:xfrm>
        </p:spPr>
        <p:txBody>
          <a:bodyPr/>
          <a:lstStyle/>
          <a:p>
            <a:pPr marL="457200" indent="-457200" eaLnBrk="1" hangingPunct="1"/>
            <a:r>
              <a:rPr lang="en-US" altLang="zh-CN" sz="2400"/>
              <a:t>  (4) </a:t>
            </a:r>
            <a:r>
              <a:rPr lang="zh-CN" altLang="en-US" sz="2400"/>
              <a:t>没有不爱吃糖的人</a:t>
            </a:r>
          </a:p>
        </p:txBody>
      </p:sp>
      <p:sp>
        <p:nvSpPr>
          <p:cNvPr id="61444" name="灯片编号占位符 5">
            <a:extLst>
              <a:ext uri="{FF2B5EF4-FFF2-40B4-BE49-F238E27FC236}">
                <a16:creationId xmlns:a16="http://schemas.microsoft.com/office/drawing/2014/main" id="{A1F3F3CC-E171-410D-8A76-7D5C0470BF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0F90D78-DD7B-43F4-BE92-302BF573A2AF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27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66596" name="Rectangle 4">
            <a:extLst>
              <a:ext uri="{FF2B5EF4-FFF2-40B4-BE49-F238E27FC236}">
                <a16:creationId xmlns:a16="http://schemas.microsoft.com/office/drawing/2014/main" id="{7012A0B9-AC21-4999-90B0-B645038E1D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2708275"/>
            <a:ext cx="5183187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457200" indent="-4572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76300" indent="-4191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333500" indent="-4191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790700" indent="-4191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247900" indent="-4191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705100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3162300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619500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4076700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(5)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任何两个不同的人都不一样高</a:t>
            </a:r>
          </a:p>
        </p:txBody>
      </p:sp>
      <p:sp>
        <p:nvSpPr>
          <p:cNvPr id="366597" name="Rectangle 5">
            <a:extLst>
              <a:ext uri="{FF2B5EF4-FFF2-40B4-BE49-F238E27FC236}">
                <a16:creationId xmlns:a16="http://schemas.microsoft.com/office/drawing/2014/main" id="{ED4C1225-0A44-42C5-942B-02EA71E053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75" y="4581525"/>
            <a:ext cx="5614988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457200" indent="-4572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76300" indent="-4191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333500" indent="-4191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790700" indent="-4191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247900" indent="-4191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705100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3162300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619500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4076700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 (6)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不是所有的汽车都比所有的火车快</a:t>
            </a:r>
          </a:p>
        </p:txBody>
      </p:sp>
      <p:sp>
        <p:nvSpPr>
          <p:cNvPr id="366598" name="Text Box 6">
            <a:extLst>
              <a:ext uri="{FF2B5EF4-FFF2-40B4-BE49-F238E27FC236}">
                <a16:creationId xmlns:a16="http://schemas.microsoft.com/office/drawing/2014/main" id="{17D1131D-E889-4BF2-9C20-3798FFC25D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6988" y="1701800"/>
            <a:ext cx="6264275" cy="90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设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):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是人，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):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爱吃糖</a:t>
            </a:r>
          </a:p>
          <a:p>
            <a:pPr eaLnBrk="1" hangingPunct="1"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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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或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))</a:t>
            </a:r>
          </a:p>
        </p:txBody>
      </p:sp>
      <p:sp>
        <p:nvSpPr>
          <p:cNvPr id="366599" name="Text Box 7">
            <a:extLst>
              <a:ext uri="{FF2B5EF4-FFF2-40B4-BE49-F238E27FC236}">
                <a16:creationId xmlns:a16="http://schemas.microsoft.com/office/drawing/2014/main" id="{A60F2284-5CF5-4019-A441-C110FF4C1B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6988" y="3181350"/>
            <a:ext cx="7632700" cy="1347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设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):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是人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相同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L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):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一样高</a:t>
            </a:r>
          </a:p>
          <a:p>
            <a:pPr eaLnBrk="1" hangingPunct="1"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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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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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L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)))</a:t>
            </a:r>
          </a:p>
          <a:p>
            <a:pPr eaLnBrk="1" hangingPunct="1"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或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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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L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))</a:t>
            </a:r>
          </a:p>
        </p:txBody>
      </p:sp>
      <p:sp>
        <p:nvSpPr>
          <p:cNvPr id="366600" name="Text Box 8">
            <a:extLst>
              <a:ext uri="{FF2B5EF4-FFF2-40B4-BE49-F238E27FC236}">
                <a16:creationId xmlns:a16="http://schemas.microsoft.com/office/drawing/2014/main" id="{275C9049-C6C8-4217-80A2-F0AF45C244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6988" y="5084763"/>
            <a:ext cx="7416800" cy="1347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设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):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是汽车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):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是火车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):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比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快</a:t>
            </a:r>
            <a:endParaRPr lang="zh-CN" altLang="en-US" b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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)) </a:t>
            </a:r>
          </a:p>
          <a:p>
            <a:pPr eaLnBrk="1" hangingPunct="1"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或 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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))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6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6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66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66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66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6596" grpId="0"/>
      <p:bldP spid="366597" grpId="0"/>
      <p:bldP spid="366598" grpId="0"/>
      <p:bldP spid="366599" grpId="0"/>
      <p:bldP spid="36660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>
            <a:extLst>
              <a:ext uri="{FF2B5EF4-FFF2-40B4-BE49-F238E27FC236}">
                <a16:creationId xmlns:a16="http://schemas.microsoft.com/office/drawing/2014/main" id="{CFE0D1F1-4B51-456D-9A80-E7F1F3BCA31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640013" y="260350"/>
            <a:ext cx="8161337" cy="417513"/>
          </a:xfrm>
        </p:spPr>
        <p:txBody>
          <a:bodyPr/>
          <a:lstStyle/>
          <a:p>
            <a:pPr eaLnBrk="1" hangingPunct="1"/>
            <a:r>
              <a:rPr lang="zh-CN" altLang="en-US">
                <a:latin typeface="Times New Roman" panose="02020603050405020304" pitchFamily="18" charset="0"/>
              </a:rPr>
              <a:t>练习</a:t>
            </a:r>
            <a:r>
              <a:rPr lang="en-US" altLang="zh-CN">
                <a:latin typeface="Times New Roman" panose="02020603050405020304" pitchFamily="18" charset="0"/>
              </a:rPr>
              <a:t>3</a:t>
            </a:r>
          </a:p>
        </p:txBody>
      </p:sp>
      <p:sp>
        <p:nvSpPr>
          <p:cNvPr id="327683" name="Rectangle 3">
            <a:extLst>
              <a:ext uri="{FF2B5EF4-FFF2-40B4-BE49-F238E27FC236}">
                <a16:creationId xmlns:a16="http://schemas.microsoft.com/office/drawing/2014/main" id="{66360444-A3F6-4215-95A6-D5C40DFEAA1F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711450" y="4292600"/>
            <a:ext cx="3598863" cy="504825"/>
          </a:xfrm>
        </p:spPr>
        <p:txBody>
          <a:bodyPr/>
          <a:lstStyle/>
          <a:p>
            <a:pPr marL="0" indent="0" eaLnBrk="1" hangingPunct="1"/>
            <a:r>
              <a:rPr lang="en-US" altLang="zh-CN"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en-US" altLang="zh-CN">
                <a:ea typeface="楷体" panose="02010609060101010101" pitchFamily="49" charset="-122"/>
              </a:rPr>
              <a:t>(2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en-US" altLang="zh-CN">
                <a:ea typeface="楷体" panose="02010609060101010101" pitchFamily="49" charset="-122"/>
              </a:rPr>
              <a:t>=</a:t>
            </a:r>
            <a:r>
              <a:rPr lang="en-US" altLang="zh-CN" i="1">
                <a:ea typeface="楷体" panose="02010609060101010101" pitchFamily="49" charset="-122"/>
              </a:rPr>
              <a:t>x</a:t>
            </a:r>
            <a:r>
              <a:rPr lang="en-US" altLang="zh-CN">
                <a:ea typeface="楷体" panose="02010609060101010101" pitchFamily="49" charset="-122"/>
              </a:rPr>
              <a:t>)           </a:t>
            </a:r>
            <a:r>
              <a:rPr lang="zh-CN" altLang="en-US">
                <a:ea typeface="楷体" panose="02010609060101010101" pitchFamily="49" charset="-122"/>
              </a:rPr>
              <a:t>假</a:t>
            </a:r>
          </a:p>
        </p:txBody>
      </p:sp>
      <p:sp>
        <p:nvSpPr>
          <p:cNvPr id="63492" name="灯片编号占位符 7">
            <a:extLst>
              <a:ext uri="{FF2B5EF4-FFF2-40B4-BE49-F238E27FC236}">
                <a16:creationId xmlns:a16="http://schemas.microsoft.com/office/drawing/2014/main" id="{B485657F-28A2-4865-8189-B9A1709A6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2E306E7-4F59-4F36-A43C-9B6EF87322B0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28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3493" name="Rectangle 5">
            <a:extLst>
              <a:ext uri="{FF2B5EF4-FFF2-40B4-BE49-F238E27FC236}">
                <a16:creationId xmlns:a16="http://schemas.microsoft.com/office/drawing/2014/main" id="{F58B2C65-98B3-41AE-9B30-462FCFEA5A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-230188"/>
            <a:ext cx="184150" cy="460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63494" name="Group 11">
            <a:extLst>
              <a:ext uri="{FF2B5EF4-FFF2-40B4-BE49-F238E27FC236}">
                <a16:creationId xmlns:a16="http://schemas.microsoft.com/office/drawing/2014/main" id="{5DB867B9-EADB-4361-A86B-8006FA2DF4D6}"/>
              </a:ext>
            </a:extLst>
          </p:cNvPr>
          <p:cNvGrpSpPr>
            <a:grpSpLocks/>
          </p:cNvGrpSpPr>
          <p:nvPr/>
        </p:nvGrpSpPr>
        <p:grpSpPr bwMode="auto">
          <a:xfrm>
            <a:off x="1919288" y="1125538"/>
            <a:ext cx="5976937" cy="3121025"/>
            <a:chOff x="249" y="709"/>
            <a:chExt cx="3765" cy="1966"/>
          </a:xfrm>
        </p:grpSpPr>
        <p:graphicFrame>
          <p:nvGraphicFramePr>
            <p:cNvPr id="63497" name="Object 6">
              <a:extLst>
                <a:ext uri="{FF2B5EF4-FFF2-40B4-BE49-F238E27FC236}">
                  <a16:creationId xmlns:a16="http://schemas.microsoft.com/office/drawing/2014/main" id="{EF119A27-A4B7-4219-BDED-5A28B200C81A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748" y="1579"/>
            <a:ext cx="2767" cy="30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公式" r:id="rId3" imgW="2057400" imgH="228600" progId="Equation.3">
                    <p:embed/>
                  </p:oleObj>
                </mc:Choice>
                <mc:Fallback>
                  <p:oleObj name="公式" r:id="rId3" imgW="2057400" imgH="228600" progId="Equation.3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48" y="1579"/>
                          <a:ext cx="2767" cy="30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3498" name="Object 4">
              <a:extLst>
                <a:ext uri="{FF2B5EF4-FFF2-40B4-BE49-F238E27FC236}">
                  <a16:creationId xmlns:a16="http://schemas.microsoft.com/office/drawing/2014/main" id="{031EA40D-8021-4A23-BB9F-2DDE4377AB63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780" y="1298"/>
            <a:ext cx="240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公式" r:id="rId5" imgW="139579" imgH="164957" progId="Equation.3">
                    <p:embed/>
                  </p:oleObj>
                </mc:Choice>
                <mc:Fallback>
                  <p:oleObj name="公式" r:id="rId5" imgW="139579" imgH="164957" progId="Equation.3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80" y="1298"/>
                          <a:ext cx="240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3499" name="Object 8">
              <a:extLst>
                <a:ext uri="{FF2B5EF4-FFF2-40B4-BE49-F238E27FC236}">
                  <a16:creationId xmlns:a16="http://schemas.microsoft.com/office/drawing/2014/main" id="{C6F19656-BEF0-4136-84BD-5E1AA24CCACF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793" y="1863"/>
            <a:ext cx="1271" cy="29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公式" r:id="rId7" imgW="977900" imgH="228600" progId="Equation.3">
                    <p:embed/>
                  </p:oleObj>
                </mc:Choice>
                <mc:Fallback>
                  <p:oleObj name="公式" r:id="rId7" imgW="977900" imgH="228600" progId="Equation.3">
                    <p:embed/>
                    <p:pic>
                      <p:nvPicPr>
                        <p:cNvPr id="0" name="Object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93" y="1863"/>
                          <a:ext cx="1271" cy="29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3500" name="Text Box 10">
              <a:extLst>
                <a:ext uri="{FF2B5EF4-FFF2-40B4-BE49-F238E27FC236}">
                  <a16:creationId xmlns:a16="http://schemas.microsoft.com/office/drawing/2014/main" id="{6D122012-F250-481D-A890-027E1E71C5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9" y="709"/>
              <a:ext cx="3765" cy="19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3. 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给定解释 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I 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如下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:</a:t>
              </a:r>
            </a:p>
            <a:p>
              <a:pPr eaLnBrk="1" hangingPunct="1">
                <a:buClrTx/>
                <a:buFontTx/>
                <a:buNone/>
              </a:pP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    (a) 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个体域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D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=N</a:t>
              </a:r>
            </a:p>
            <a:p>
              <a:pPr eaLnBrk="1" hangingPunct="1">
                <a:buClrTx/>
                <a:buFontTx/>
                <a:buNone/>
              </a:pP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    (b)     =2</a:t>
              </a:r>
            </a:p>
            <a:p>
              <a:pPr eaLnBrk="1" hangingPunct="1">
                <a:buClrTx/>
                <a:buFontTx/>
                <a:buNone/>
              </a:pP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    (c)</a:t>
              </a:r>
            </a:p>
            <a:p>
              <a:pPr eaLnBrk="1" hangingPunct="1">
                <a:buClrTx/>
                <a:buFontTx/>
                <a:buNone/>
              </a:pP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    (d) </a:t>
              </a:r>
            </a:p>
            <a:p>
              <a:pPr eaLnBrk="1" hangingPunct="1">
                <a:buClrTx/>
                <a:buFontTx/>
                <a:buNone/>
              </a:pP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   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说明下列公式在 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I 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下的涵义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,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并讨论真值</a:t>
              </a:r>
            </a:p>
            <a:p>
              <a:pPr eaLnBrk="1" hangingPunct="1">
                <a:buClrTx/>
                <a:buFontTx/>
                <a:buNone/>
              </a:pP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    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(1) 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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xF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(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g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(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x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,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a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),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x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)</a:t>
              </a:r>
              <a:endParaRPr lang="en-US" altLang="zh-CN" b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327693" name="Rectangle 13">
            <a:extLst>
              <a:ext uri="{FF2B5EF4-FFF2-40B4-BE49-F238E27FC236}">
                <a16:creationId xmlns:a16="http://schemas.microsoft.com/office/drawing/2014/main" id="{1BB9F281-79FC-4C87-8EAA-BEBAA26ADE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8213" y="4797425"/>
            <a:ext cx="4824412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(2)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))</a:t>
            </a:r>
          </a:p>
        </p:txBody>
      </p:sp>
      <p:sp>
        <p:nvSpPr>
          <p:cNvPr id="327694" name="Rectangle 14">
            <a:extLst>
              <a:ext uri="{FF2B5EF4-FFF2-40B4-BE49-F238E27FC236}">
                <a16:creationId xmlns:a16="http://schemas.microsoft.com/office/drawing/2014/main" id="{5F220E2F-82C4-4929-974B-3914D90D6E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3038" y="5445125"/>
            <a:ext cx="554355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+2=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+2=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               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假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7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7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83" grpId="0" build="p"/>
      <p:bldP spid="327693" grpId="0"/>
      <p:bldP spid="32769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>
            <a:extLst>
              <a:ext uri="{FF2B5EF4-FFF2-40B4-BE49-F238E27FC236}">
                <a16:creationId xmlns:a16="http://schemas.microsoft.com/office/drawing/2014/main" id="{25B915D5-0074-468E-9285-83C06F98119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练习</a:t>
            </a:r>
            <a:r>
              <a:rPr lang="en-US" altLang="zh-CN"/>
              <a:t>3</a:t>
            </a:r>
          </a:p>
        </p:txBody>
      </p:sp>
      <p:sp>
        <p:nvSpPr>
          <p:cNvPr id="65539" name="Rectangle 3">
            <a:extLst>
              <a:ext uri="{FF2B5EF4-FFF2-40B4-BE49-F238E27FC236}">
                <a16:creationId xmlns:a16="http://schemas.microsoft.com/office/drawing/2014/main" id="{C3D7EF2E-0328-4C5F-8D35-EBBEF86786C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92313" y="1268413"/>
            <a:ext cx="3240087" cy="576262"/>
          </a:xfrm>
        </p:spPr>
        <p:txBody>
          <a:bodyPr/>
          <a:lstStyle/>
          <a:p>
            <a:pPr eaLnBrk="1" hangingPunct="1"/>
            <a:r>
              <a:rPr lang="en-US" altLang="zh-CN"/>
              <a:t>(3) </a:t>
            </a:r>
            <a:r>
              <a:rPr lang="en-US" altLang="zh-CN">
                <a:sym typeface="Symbol" panose="05050102010706020507" pitchFamily="18" charset="2"/>
              </a:rPr>
              <a:t></a:t>
            </a:r>
            <a:r>
              <a:rPr lang="en-US" altLang="zh-CN" i="1"/>
              <a:t>x</a:t>
            </a:r>
            <a:r>
              <a:rPr lang="en-US" altLang="zh-CN">
                <a:sym typeface="Symbol" panose="05050102010706020507" pitchFamily="18" charset="2"/>
              </a:rPr>
              <a:t></a:t>
            </a:r>
            <a:r>
              <a:rPr lang="en-US" altLang="zh-CN" i="1"/>
              <a:t>y</a:t>
            </a:r>
            <a:r>
              <a:rPr lang="en-US" altLang="zh-CN">
                <a:sym typeface="Symbol" panose="05050102010706020507" pitchFamily="18" charset="2"/>
              </a:rPr>
              <a:t></a:t>
            </a:r>
            <a:r>
              <a:rPr lang="en-US" altLang="zh-CN" i="1"/>
              <a:t>zF</a:t>
            </a:r>
            <a:r>
              <a:rPr lang="en-US" altLang="zh-CN"/>
              <a:t>(</a:t>
            </a:r>
            <a:r>
              <a:rPr lang="en-US" altLang="zh-CN" i="1"/>
              <a:t>f</a:t>
            </a:r>
            <a:r>
              <a:rPr lang="en-US" altLang="zh-CN"/>
              <a:t>(</a:t>
            </a:r>
            <a:r>
              <a:rPr lang="en-US" altLang="zh-CN" i="1"/>
              <a:t>x</a:t>
            </a:r>
            <a:r>
              <a:rPr lang="en-US" altLang="zh-CN"/>
              <a:t>,</a:t>
            </a:r>
            <a:r>
              <a:rPr lang="en-US" altLang="zh-CN" i="1"/>
              <a:t>y</a:t>
            </a:r>
            <a:r>
              <a:rPr lang="en-US" altLang="zh-CN"/>
              <a:t>),</a:t>
            </a:r>
            <a:r>
              <a:rPr lang="en-US" altLang="zh-CN" i="1"/>
              <a:t>z</a:t>
            </a:r>
            <a:r>
              <a:rPr lang="en-US" altLang="zh-CN"/>
              <a:t>)</a:t>
            </a:r>
          </a:p>
        </p:txBody>
      </p:sp>
      <p:sp>
        <p:nvSpPr>
          <p:cNvPr id="65540" name="灯片编号占位符 5">
            <a:extLst>
              <a:ext uri="{FF2B5EF4-FFF2-40B4-BE49-F238E27FC236}">
                <a16:creationId xmlns:a16="http://schemas.microsoft.com/office/drawing/2014/main" id="{B6C40570-C2CE-4986-BDE0-5ADBAE3A5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F946DD6-83D8-4CF7-82E7-289C5FCCA10A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29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5541" name="Rectangle 4">
            <a:extLst>
              <a:ext uri="{FF2B5EF4-FFF2-40B4-BE49-F238E27FC236}">
                <a16:creationId xmlns:a16="http://schemas.microsoft.com/office/drawing/2014/main" id="{0D037A99-38A2-498D-A478-01F3ACC123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-230188"/>
            <a:ext cx="184150" cy="460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68646" name="Rectangle 6">
            <a:extLst>
              <a:ext uri="{FF2B5EF4-FFF2-40B4-BE49-F238E27FC236}">
                <a16:creationId xmlns:a16="http://schemas.microsoft.com/office/drawing/2014/main" id="{1B8FE3C7-DCC9-4E2D-949E-210A817826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4795838"/>
            <a:ext cx="3095625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(5)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))</a:t>
            </a:r>
          </a:p>
        </p:txBody>
      </p:sp>
      <p:sp>
        <p:nvSpPr>
          <p:cNvPr id="368647" name="Rectangle 7">
            <a:extLst>
              <a:ext uri="{FF2B5EF4-FFF2-40B4-BE49-F238E27FC236}">
                <a16:creationId xmlns:a16="http://schemas.microsoft.com/office/drawing/2014/main" id="{0740C1C1-EF97-46DA-9801-327E7837FF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5338" y="2781300"/>
            <a:ext cx="3598862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(4)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zF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z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368648" name="Rectangle 8">
            <a:extLst>
              <a:ext uri="{FF2B5EF4-FFF2-40B4-BE49-F238E27FC236}">
                <a16:creationId xmlns:a16="http://schemas.microsoft.com/office/drawing/2014/main" id="{7A9485B5-4662-4040-A9AA-01E3940394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5550" y="3286125"/>
            <a:ext cx="3960813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z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+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z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         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假             </a:t>
            </a:r>
          </a:p>
        </p:txBody>
      </p:sp>
      <p:sp>
        <p:nvSpPr>
          <p:cNvPr id="368649" name="Rectangle 9">
            <a:extLst>
              <a:ext uri="{FF2B5EF4-FFF2-40B4-BE49-F238E27FC236}">
                <a16:creationId xmlns:a16="http://schemas.microsoft.com/office/drawing/2014/main" id="{BF4C4BC2-6A08-4C70-A549-833CA3782C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4113" y="1844675"/>
            <a:ext cx="3240087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z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+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z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      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真</a:t>
            </a:r>
          </a:p>
        </p:txBody>
      </p:sp>
      <p:sp>
        <p:nvSpPr>
          <p:cNvPr id="368650" name="Rectangle 10">
            <a:extLst>
              <a:ext uri="{FF2B5EF4-FFF2-40B4-BE49-F238E27FC236}">
                <a16:creationId xmlns:a16="http://schemas.microsoft.com/office/drawing/2014/main" id="{272A4919-AD15-48D8-BFA9-9426A52B0A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4113" y="5300663"/>
            <a:ext cx="3095625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+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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         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真</a:t>
            </a:r>
          </a:p>
        </p:txBody>
      </p:sp>
      <p:sp>
        <p:nvSpPr>
          <p:cNvPr id="368651" name="Rectangle 11">
            <a:extLst>
              <a:ext uri="{FF2B5EF4-FFF2-40B4-BE49-F238E27FC236}">
                <a16:creationId xmlns:a16="http://schemas.microsoft.com/office/drawing/2014/main" id="{D16E33B0-EEFB-4EFD-B49C-A5F37D20ED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5550" y="3860800"/>
            <a:ext cx="4824413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(3),(4)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说明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与不能随意交换</a:t>
            </a: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8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68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68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68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68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46" grpId="0"/>
      <p:bldP spid="368647" grpId="0"/>
      <p:bldP spid="368648" grpId="0"/>
      <p:bldP spid="368649" grpId="0"/>
      <p:bldP spid="368650" grpId="0"/>
      <p:bldP spid="3686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C66C4F3B-61B1-4C07-82BF-F346A36E2AD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谓词</a:t>
            </a: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0113CB0E-2BC5-4333-B673-1244637C0DC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9788" y="1125538"/>
            <a:ext cx="10152062" cy="5327798"/>
          </a:xfrm>
        </p:spPr>
        <p:txBody>
          <a:bodyPr/>
          <a:lstStyle/>
          <a:p>
            <a:pPr marL="457200" indent="-457200"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A50021"/>
                </a:solidFill>
              </a:rPr>
              <a:t>谓词</a:t>
            </a:r>
            <a:r>
              <a:rPr lang="en-US" altLang="zh-CN" sz="2400" dirty="0"/>
              <a:t>——</a:t>
            </a:r>
            <a:r>
              <a:rPr lang="zh-CN" altLang="en-US" sz="2400" dirty="0"/>
              <a:t>表示个体词性质或相互之间关系的词</a:t>
            </a:r>
          </a:p>
          <a:p>
            <a:pPr marL="457200" indent="-457200" eaLnBrk="1" hangingPunct="1">
              <a:lnSpc>
                <a:spcPct val="150000"/>
              </a:lnSpc>
            </a:pPr>
            <a:r>
              <a:rPr lang="zh-CN" altLang="en-US" sz="2400" dirty="0"/>
              <a:t>    </a:t>
            </a:r>
            <a:r>
              <a:rPr lang="zh-CN" altLang="en-US" sz="2400" dirty="0">
                <a:solidFill>
                  <a:srgbClr val="A50021"/>
                </a:solidFill>
              </a:rPr>
              <a:t>谓词常项</a:t>
            </a:r>
            <a:r>
              <a:rPr lang="zh-CN" altLang="en-US" sz="2400" dirty="0"/>
              <a:t>    如</a:t>
            </a:r>
            <a:r>
              <a:rPr lang="en-US" altLang="zh-CN" sz="2400" dirty="0"/>
              <a:t>, </a:t>
            </a:r>
            <a:r>
              <a:rPr lang="en-US" altLang="zh-CN" sz="2400" i="1" dirty="0"/>
              <a:t>F</a:t>
            </a:r>
            <a:r>
              <a:rPr lang="en-US" altLang="zh-CN" sz="2400" dirty="0"/>
              <a:t>(</a:t>
            </a:r>
            <a:r>
              <a:rPr lang="en-US" altLang="zh-CN" sz="2400" i="1" dirty="0"/>
              <a:t>a</a:t>
            </a:r>
            <a:r>
              <a:rPr lang="en-US" altLang="zh-CN" sz="2400" dirty="0"/>
              <a:t>)</a:t>
            </a:r>
            <a:r>
              <a:rPr lang="zh-CN" altLang="en-US" sz="2400" dirty="0"/>
              <a:t>：</a:t>
            </a:r>
            <a:r>
              <a:rPr lang="en-US" altLang="zh-CN" sz="2400" i="1" dirty="0"/>
              <a:t>a</a:t>
            </a:r>
            <a:r>
              <a:rPr lang="zh-CN" altLang="en-US" sz="2400" dirty="0"/>
              <a:t>是人</a:t>
            </a:r>
          </a:p>
          <a:p>
            <a:pPr marL="457200" indent="-457200" eaLnBrk="1" hangingPunct="1">
              <a:lnSpc>
                <a:spcPct val="150000"/>
              </a:lnSpc>
            </a:pPr>
            <a:r>
              <a:rPr lang="zh-CN" altLang="en-US" sz="2400" dirty="0"/>
              <a:t>    </a:t>
            </a:r>
            <a:r>
              <a:rPr lang="zh-CN" altLang="en-US" sz="2400" dirty="0">
                <a:solidFill>
                  <a:srgbClr val="A50021"/>
                </a:solidFill>
              </a:rPr>
              <a:t>谓词变项</a:t>
            </a:r>
            <a:r>
              <a:rPr lang="zh-CN" altLang="en-US" sz="2400" dirty="0"/>
              <a:t>    如</a:t>
            </a:r>
            <a:r>
              <a:rPr lang="en-US" altLang="zh-CN" sz="2400" dirty="0"/>
              <a:t>, </a:t>
            </a:r>
            <a:r>
              <a:rPr lang="en-US" altLang="zh-CN" sz="2400" i="1" dirty="0"/>
              <a:t>F</a:t>
            </a:r>
            <a:r>
              <a:rPr lang="en-US" altLang="zh-CN" sz="2400" dirty="0"/>
              <a:t>(</a:t>
            </a:r>
            <a:r>
              <a:rPr lang="en-US" altLang="zh-CN" sz="2400" i="1" dirty="0"/>
              <a:t>x</a:t>
            </a:r>
            <a:r>
              <a:rPr lang="en-US" altLang="zh-CN" sz="2400" dirty="0"/>
              <a:t>)</a:t>
            </a:r>
            <a:r>
              <a:rPr lang="zh-CN" altLang="en-US" sz="2400" dirty="0"/>
              <a:t>：</a:t>
            </a:r>
            <a:r>
              <a:rPr lang="en-US" altLang="zh-CN" sz="2400" i="1" dirty="0"/>
              <a:t>x</a:t>
            </a:r>
            <a:r>
              <a:rPr lang="zh-CN" altLang="en-US" sz="2400" dirty="0"/>
              <a:t>具有性质</a:t>
            </a:r>
            <a:r>
              <a:rPr lang="en-US" altLang="zh-CN" sz="2400" i="1" dirty="0"/>
              <a:t>F</a:t>
            </a:r>
          </a:p>
          <a:p>
            <a:pPr marL="457200" indent="-457200" eaLnBrk="1" hangingPunct="1">
              <a:lnSpc>
                <a:spcPct val="150000"/>
              </a:lnSpc>
            </a:pPr>
            <a:r>
              <a:rPr lang="en-US" altLang="zh-CN" sz="2400" dirty="0"/>
              <a:t>     </a:t>
            </a:r>
            <a:r>
              <a:rPr lang="en-US" altLang="zh-CN" sz="2400" i="1" dirty="0"/>
              <a:t>n</a:t>
            </a:r>
            <a:r>
              <a:rPr lang="zh-CN" altLang="en-US" sz="2400" dirty="0"/>
              <a:t>（</a:t>
            </a:r>
            <a:r>
              <a:rPr lang="en-US" altLang="zh-CN" sz="2400" i="1" dirty="0"/>
              <a:t>n</a:t>
            </a:r>
            <a:r>
              <a:rPr lang="en-US" altLang="zh-CN" sz="2400" dirty="0">
                <a:sym typeface="Symbol" panose="05050102010706020507" pitchFamily="18" charset="2"/>
              </a:rPr>
              <a:t></a:t>
            </a:r>
            <a:r>
              <a:rPr lang="en-US" altLang="zh-CN" sz="2400" dirty="0"/>
              <a:t>1</a:t>
            </a:r>
            <a:r>
              <a:rPr lang="zh-CN" altLang="en-US" sz="2400" dirty="0"/>
              <a:t>）元谓词</a:t>
            </a:r>
          </a:p>
          <a:p>
            <a:pPr marL="457200" indent="-457200" eaLnBrk="1" hangingPunct="1">
              <a:lnSpc>
                <a:spcPct val="150000"/>
              </a:lnSpc>
            </a:pPr>
            <a:r>
              <a:rPr lang="zh-CN" altLang="en-US" sz="2400" dirty="0"/>
              <a:t>         一元谓词</a:t>
            </a:r>
            <a:r>
              <a:rPr lang="en-US" altLang="zh-CN" sz="2400" dirty="0"/>
              <a:t>(</a:t>
            </a:r>
            <a:r>
              <a:rPr lang="en-US" altLang="zh-CN" sz="2400" i="1" dirty="0"/>
              <a:t>n</a:t>
            </a:r>
            <a:r>
              <a:rPr lang="en-US" altLang="zh-CN" sz="2400" dirty="0"/>
              <a:t>=1)——</a:t>
            </a:r>
            <a:r>
              <a:rPr lang="zh-CN" altLang="en-US" sz="2400" dirty="0"/>
              <a:t>表示性质</a:t>
            </a:r>
          </a:p>
          <a:p>
            <a:pPr marL="457200" indent="-457200" eaLnBrk="1" hangingPunct="1">
              <a:lnSpc>
                <a:spcPct val="150000"/>
              </a:lnSpc>
            </a:pPr>
            <a:r>
              <a:rPr lang="zh-CN" altLang="en-US" sz="2400" dirty="0"/>
              <a:t>         多元谓词</a:t>
            </a:r>
            <a:r>
              <a:rPr lang="en-US" altLang="zh-CN" sz="2400" dirty="0"/>
              <a:t>(</a:t>
            </a:r>
            <a:r>
              <a:rPr lang="en-US" altLang="zh-CN" sz="2400" i="1" dirty="0"/>
              <a:t>n</a:t>
            </a:r>
            <a:r>
              <a:rPr lang="en-US" altLang="zh-CN" sz="2400" dirty="0">
                <a:sym typeface="Symbol" panose="05050102010706020507" pitchFamily="18" charset="2"/>
              </a:rPr>
              <a:t></a:t>
            </a:r>
            <a:r>
              <a:rPr lang="en-US" altLang="zh-CN" sz="2400" dirty="0"/>
              <a:t>2)——</a:t>
            </a:r>
            <a:r>
              <a:rPr lang="zh-CN" altLang="en-US" sz="2400" dirty="0"/>
              <a:t>表示事物之间的关系</a:t>
            </a:r>
            <a:endParaRPr lang="zh-CN" altLang="en-US" sz="2400" i="1" dirty="0"/>
          </a:p>
          <a:p>
            <a:pPr marL="457200" indent="-457200" eaLnBrk="1" hangingPunct="1">
              <a:lnSpc>
                <a:spcPct val="150000"/>
              </a:lnSpc>
            </a:pPr>
            <a:r>
              <a:rPr lang="zh-CN" altLang="en-US" sz="2400" i="1" dirty="0"/>
              <a:t>             </a:t>
            </a:r>
            <a:r>
              <a:rPr lang="zh-CN" altLang="en-US" sz="2400" dirty="0"/>
              <a:t>如</a:t>
            </a:r>
            <a:r>
              <a:rPr lang="en-US" altLang="zh-CN" sz="2400" dirty="0"/>
              <a:t>, </a:t>
            </a:r>
            <a:r>
              <a:rPr lang="en-US" altLang="zh-CN" sz="2400" i="1" dirty="0"/>
              <a:t>L</a:t>
            </a:r>
            <a:r>
              <a:rPr lang="en-US" altLang="zh-CN" sz="2400" dirty="0"/>
              <a:t>(</a:t>
            </a:r>
            <a:r>
              <a:rPr lang="en-US" altLang="zh-CN" sz="2400" i="1" dirty="0" err="1"/>
              <a:t>x</a:t>
            </a:r>
            <a:r>
              <a:rPr lang="en-US" altLang="zh-CN" sz="2400" dirty="0" err="1"/>
              <a:t>,</a:t>
            </a:r>
            <a:r>
              <a:rPr lang="en-US" altLang="zh-CN" sz="2400" i="1" dirty="0" err="1"/>
              <a:t>y</a:t>
            </a:r>
            <a:r>
              <a:rPr lang="en-US" altLang="zh-CN" sz="2400" dirty="0"/>
              <a:t>)</a:t>
            </a:r>
            <a:r>
              <a:rPr lang="zh-CN" altLang="en-US" sz="2400" dirty="0"/>
              <a:t>：</a:t>
            </a:r>
            <a:r>
              <a:rPr lang="en-US" altLang="zh-CN" sz="2400" i="1" dirty="0"/>
              <a:t>x</a:t>
            </a:r>
            <a:r>
              <a:rPr lang="zh-CN" altLang="en-US" sz="2400" dirty="0"/>
              <a:t>与 </a:t>
            </a:r>
            <a:r>
              <a:rPr lang="en-US" altLang="zh-CN" sz="2400" i="1" dirty="0"/>
              <a:t>y </a:t>
            </a:r>
            <a:r>
              <a:rPr lang="zh-CN" altLang="en-US" sz="2400" dirty="0"/>
              <a:t>有关系 </a:t>
            </a:r>
            <a:r>
              <a:rPr lang="en-US" altLang="zh-CN" sz="2400" i="1" dirty="0"/>
              <a:t>L</a:t>
            </a:r>
            <a:r>
              <a:rPr lang="zh-CN" altLang="en-US" sz="2400" dirty="0"/>
              <a:t>，</a:t>
            </a:r>
            <a:r>
              <a:rPr lang="en-US" altLang="zh-CN" sz="2400" i="1" dirty="0"/>
              <a:t>L</a:t>
            </a:r>
            <a:r>
              <a:rPr lang="en-US" altLang="zh-CN" sz="2400" dirty="0"/>
              <a:t>(</a:t>
            </a:r>
            <a:r>
              <a:rPr lang="en-US" altLang="zh-CN" sz="2400" i="1" dirty="0" err="1"/>
              <a:t>x</a:t>
            </a:r>
            <a:r>
              <a:rPr lang="en-US" altLang="zh-CN" sz="2400" dirty="0" err="1"/>
              <a:t>,</a:t>
            </a:r>
            <a:r>
              <a:rPr lang="en-US" altLang="zh-CN" sz="2400" i="1" dirty="0" err="1"/>
              <a:t>y</a:t>
            </a:r>
            <a:r>
              <a:rPr lang="en-US" altLang="zh-CN" sz="2400" dirty="0"/>
              <a:t>)</a:t>
            </a:r>
            <a:r>
              <a:rPr lang="zh-CN" altLang="en-US" sz="2400" dirty="0"/>
              <a:t>：</a:t>
            </a:r>
            <a:r>
              <a:rPr lang="en-US" altLang="zh-CN" sz="2400" i="1" dirty="0" err="1"/>
              <a:t>x</a:t>
            </a:r>
            <a:r>
              <a:rPr lang="en-US" altLang="zh-CN" sz="2400" dirty="0" err="1">
                <a:sym typeface="Symbol" panose="05050102010706020507" pitchFamily="18" charset="2"/>
              </a:rPr>
              <a:t></a:t>
            </a:r>
            <a:r>
              <a:rPr lang="en-US" altLang="zh-CN" sz="2400" i="1" dirty="0" err="1"/>
              <a:t>y</a:t>
            </a:r>
            <a:r>
              <a:rPr lang="zh-CN" altLang="en-US" sz="2400" dirty="0"/>
              <a:t>，</a:t>
            </a:r>
            <a:r>
              <a:rPr lang="en-US" altLang="zh-CN" sz="2400" dirty="0"/>
              <a:t>…</a:t>
            </a:r>
          </a:p>
          <a:p>
            <a:pPr marL="457200" indent="-457200" eaLnBrk="1" hangingPunct="1">
              <a:lnSpc>
                <a:spcPct val="150000"/>
              </a:lnSpc>
            </a:pPr>
            <a:r>
              <a:rPr lang="en-US" altLang="zh-CN" sz="2400" dirty="0"/>
              <a:t>         0</a:t>
            </a:r>
            <a:r>
              <a:rPr lang="zh-CN" altLang="en-US" sz="2400" dirty="0"/>
              <a:t>元谓词</a:t>
            </a:r>
            <a:r>
              <a:rPr lang="en-US" altLang="zh-CN" sz="2400" dirty="0"/>
              <a:t>——</a:t>
            </a:r>
            <a:r>
              <a:rPr lang="zh-CN" altLang="en-US" sz="2400" dirty="0"/>
              <a:t>不含个体变项的谓词</a:t>
            </a:r>
            <a:r>
              <a:rPr lang="en-US" altLang="zh-CN" sz="2400" dirty="0"/>
              <a:t>, </a:t>
            </a:r>
            <a:r>
              <a:rPr lang="zh-CN" altLang="en-US" sz="2400" dirty="0"/>
              <a:t>即命题常项 或命题变项</a:t>
            </a:r>
          </a:p>
        </p:txBody>
      </p:sp>
      <p:sp>
        <p:nvSpPr>
          <p:cNvPr id="14340" name="灯片编号占位符 5">
            <a:extLst>
              <a:ext uri="{FF2B5EF4-FFF2-40B4-BE49-F238E27FC236}">
                <a16:creationId xmlns:a16="http://schemas.microsoft.com/office/drawing/2014/main" id="{F1282B27-A930-4C32-A917-7687AA8B3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4D57642-6CFF-4BD5-AB8C-FEB3644DD57B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>
            <a:extLst>
              <a:ext uri="{FF2B5EF4-FFF2-40B4-BE49-F238E27FC236}">
                <a16:creationId xmlns:a16="http://schemas.microsoft.com/office/drawing/2014/main" id="{8E34EDF9-56FC-4090-A67F-8F746E8206A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练习</a:t>
            </a:r>
            <a:r>
              <a:rPr lang="en-US" altLang="zh-CN"/>
              <a:t>4</a:t>
            </a:r>
          </a:p>
        </p:txBody>
      </p:sp>
      <p:sp>
        <p:nvSpPr>
          <p:cNvPr id="67587" name="Rectangle 3">
            <a:extLst>
              <a:ext uri="{FF2B5EF4-FFF2-40B4-BE49-F238E27FC236}">
                <a16:creationId xmlns:a16="http://schemas.microsoft.com/office/drawing/2014/main" id="{63387A29-0E8A-4858-8C8E-9773CA017FF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87488" y="1098382"/>
            <a:ext cx="8229600" cy="647700"/>
          </a:xfrm>
        </p:spPr>
        <p:txBody>
          <a:bodyPr/>
          <a:lstStyle/>
          <a:p>
            <a:pPr eaLnBrk="1" hangingPunct="1"/>
            <a:r>
              <a:rPr lang="en-US" altLang="zh-CN" sz="2400" dirty="0"/>
              <a:t>4. </a:t>
            </a:r>
            <a:r>
              <a:rPr lang="zh-CN" altLang="en-US" sz="2400" dirty="0"/>
              <a:t>证明下面公式既不是永真式，也不是矛盾式</a:t>
            </a:r>
            <a:r>
              <a:rPr lang="en-US" altLang="zh-CN" sz="2400" dirty="0"/>
              <a:t>:</a:t>
            </a:r>
          </a:p>
        </p:txBody>
      </p:sp>
      <p:sp>
        <p:nvSpPr>
          <p:cNvPr id="67588" name="灯片编号占位符 5">
            <a:extLst>
              <a:ext uri="{FF2B5EF4-FFF2-40B4-BE49-F238E27FC236}">
                <a16:creationId xmlns:a16="http://schemas.microsoft.com/office/drawing/2014/main" id="{E98EB581-3206-48E6-8B0D-A6784023DE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565EE05-17B1-4529-A31F-7D98A6932E2B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30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7589" name="Rectangle 4">
            <a:extLst>
              <a:ext uri="{FF2B5EF4-FFF2-40B4-BE49-F238E27FC236}">
                <a16:creationId xmlns:a16="http://schemas.microsoft.com/office/drawing/2014/main" id="{F66A92D7-A9B7-47F3-8967-29380B2563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9013" y="1700213"/>
            <a:ext cx="2900362" cy="649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(1)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))</a:t>
            </a:r>
          </a:p>
        </p:txBody>
      </p:sp>
      <p:sp>
        <p:nvSpPr>
          <p:cNvPr id="329733" name="Rectangle 5">
            <a:extLst>
              <a:ext uri="{FF2B5EF4-FFF2-40B4-BE49-F238E27FC236}">
                <a16:creationId xmlns:a16="http://schemas.microsoft.com/office/drawing/2014/main" id="{64520E6F-4661-4189-9E80-1BC3C122A1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8538" y="3573463"/>
            <a:ext cx="4691062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(2)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))</a:t>
            </a:r>
          </a:p>
        </p:txBody>
      </p:sp>
      <p:sp>
        <p:nvSpPr>
          <p:cNvPr id="329734" name="Rectangle 6">
            <a:extLst>
              <a:ext uri="{FF2B5EF4-FFF2-40B4-BE49-F238E27FC236}">
                <a16:creationId xmlns:a16="http://schemas.microsoft.com/office/drawing/2014/main" id="{ADBB1B56-F291-4994-8EAD-B5935B708B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0450" y="2132013"/>
            <a:ext cx="771525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解释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1: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=N,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):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是偶数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):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是素数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          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真</a:t>
            </a:r>
          </a:p>
        </p:txBody>
      </p:sp>
      <p:sp>
        <p:nvSpPr>
          <p:cNvPr id="329735" name="Rectangle 7">
            <a:extLst>
              <a:ext uri="{FF2B5EF4-FFF2-40B4-BE49-F238E27FC236}">
                <a16:creationId xmlns:a16="http://schemas.microsoft.com/office/drawing/2014/main" id="{78F92C90-B3DD-42A7-B2B1-266203B2B2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41563" y="2706688"/>
            <a:ext cx="7715250" cy="50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解释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2: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=N,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):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是偶数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):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是奇数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          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假</a:t>
            </a:r>
          </a:p>
        </p:txBody>
      </p:sp>
      <p:sp>
        <p:nvSpPr>
          <p:cNvPr id="329736" name="Rectangle 8">
            <a:extLst>
              <a:ext uri="{FF2B5EF4-FFF2-40B4-BE49-F238E27FC236}">
                <a16:creationId xmlns:a16="http://schemas.microsoft.com/office/drawing/2014/main" id="{A9BCE40C-A0DA-429C-B0AF-F4BE7E4DE9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9650" y="4148138"/>
            <a:ext cx="7715250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解释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1: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=Z,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):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是正数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):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是负数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 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):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&gt;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        </a:t>
            </a:r>
          </a:p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         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真</a:t>
            </a:r>
          </a:p>
        </p:txBody>
      </p:sp>
      <p:sp>
        <p:nvSpPr>
          <p:cNvPr id="329737" name="Rectangle 9">
            <a:extLst>
              <a:ext uri="{FF2B5EF4-FFF2-40B4-BE49-F238E27FC236}">
                <a16:creationId xmlns:a16="http://schemas.microsoft.com/office/drawing/2014/main" id="{CB4E1C7A-2B58-4129-AE64-CD8D0BFAEF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8538" y="5083175"/>
            <a:ext cx="7715250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解释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2: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=Z,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):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是偶数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):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是奇数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  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):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&gt;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 </a:t>
            </a:r>
          </a:p>
          <a:p>
            <a:pPr eaLnBrk="1" hangingPunct="1"/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          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假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9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9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9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29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29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9733" grpId="0"/>
      <p:bldP spid="329734" grpId="0"/>
      <p:bldP spid="329735" grpId="0"/>
      <p:bldP spid="329736" grpId="0"/>
      <p:bldP spid="32973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>
            <a:extLst>
              <a:ext uri="{FF2B5EF4-FFF2-40B4-BE49-F238E27FC236}">
                <a16:creationId xmlns:a16="http://schemas.microsoft.com/office/drawing/2014/main" id="{26DD1F81-CF4B-4178-9654-D46273136B6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练习</a:t>
            </a:r>
            <a:r>
              <a:rPr lang="en-US" altLang="zh-CN"/>
              <a:t>5</a:t>
            </a:r>
            <a:endParaRPr lang="en-US" altLang="zh-CN" b="0"/>
          </a:p>
        </p:txBody>
      </p:sp>
      <p:sp>
        <p:nvSpPr>
          <p:cNvPr id="69635" name="灯片编号占位符 5">
            <a:extLst>
              <a:ext uri="{FF2B5EF4-FFF2-40B4-BE49-F238E27FC236}">
                <a16:creationId xmlns:a16="http://schemas.microsoft.com/office/drawing/2014/main" id="{CC8F762A-9C4C-412F-9F3E-C3046CB72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E348ECE-52F3-474F-86F9-632917648FE1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31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9636" name="Rectangle 4">
            <a:extLst>
              <a:ext uri="{FF2B5EF4-FFF2-40B4-BE49-F238E27FC236}">
                <a16:creationId xmlns:a16="http://schemas.microsoft.com/office/drawing/2014/main" id="{D1E34687-D6F9-4687-B720-9976FC8F8D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3113" y="1341438"/>
            <a:ext cx="8013700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5.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证明下列公式为永真式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</a:p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   (1) (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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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)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372742" name="Rectangle 6">
            <a:extLst>
              <a:ext uri="{FF2B5EF4-FFF2-40B4-BE49-F238E27FC236}">
                <a16:creationId xmlns:a16="http://schemas.microsoft.com/office/drawing/2014/main" id="{0B8ED660-A08D-4757-AE1D-55178382CB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1888" y="2997200"/>
            <a:ext cx="4341812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(2)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)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)))</a:t>
            </a:r>
          </a:p>
        </p:txBody>
      </p:sp>
      <p:sp>
        <p:nvSpPr>
          <p:cNvPr id="372743" name="Rectangle 7">
            <a:extLst>
              <a:ext uri="{FF2B5EF4-FFF2-40B4-BE49-F238E27FC236}">
                <a16:creationId xmlns:a16="http://schemas.microsoft.com/office/drawing/2014/main" id="{6ABD5BFE-89B9-4B3F-AD97-0C1E4D49B5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0813" y="2349500"/>
            <a:ext cx="4700587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的代换实例</a:t>
            </a:r>
          </a:p>
        </p:txBody>
      </p:sp>
      <p:sp>
        <p:nvSpPr>
          <p:cNvPr id="372744" name="Rectangle 8">
            <a:extLst>
              <a:ext uri="{FF2B5EF4-FFF2-40B4-BE49-F238E27FC236}">
                <a16:creationId xmlns:a16="http://schemas.microsoft.com/office/drawing/2014/main" id="{BB9B2888-7FE6-4C02-BE9A-AD98231127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7788" y="3573463"/>
            <a:ext cx="6215062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设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是任意的一个解释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对每一个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D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I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</a:p>
          <a:p>
            <a:pPr eaLnBrk="1" hangingPunct="1"/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        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)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))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恒为真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2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2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2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2742" grpId="0"/>
      <p:bldP spid="372743" grpId="0"/>
      <p:bldP spid="3727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49B04A4E-FC9B-43BC-AFB6-533E6E430C7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量词</a:t>
            </a:r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C380BBE1-E899-47BF-A147-B31D3AC2F46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8396" y="1055513"/>
            <a:ext cx="5472607" cy="3316202"/>
          </a:xfrm>
        </p:spPr>
        <p:txBody>
          <a:bodyPr/>
          <a:lstStyle/>
          <a:p>
            <a:pPr marL="457200" indent="-457200" eaLnBrk="1" hangingPunct="1">
              <a:lnSpc>
                <a:spcPct val="200000"/>
              </a:lnSpc>
            </a:pPr>
            <a:r>
              <a:rPr lang="zh-CN" altLang="en-US" sz="2000" dirty="0">
                <a:solidFill>
                  <a:srgbClr val="A50021"/>
                </a:solidFill>
              </a:rPr>
              <a:t>量词</a:t>
            </a:r>
            <a:r>
              <a:rPr lang="en-US" altLang="zh-CN" sz="2000" dirty="0"/>
              <a:t>——</a:t>
            </a:r>
            <a:r>
              <a:rPr lang="zh-CN" altLang="en-US" sz="2000" dirty="0"/>
              <a:t>表示数量的词</a:t>
            </a:r>
          </a:p>
          <a:p>
            <a:pPr marL="457200" indent="-457200" eaLnBrk="1" hangingPunct="1">
              <a:lnSpc>
                <a:spcPct val="200000"/>
              </a:lnSpc>
            </a:pPr>
            <a:r>
              <a:rPr lang="zh-CN" altLang="en-US" sz="2000" dirty="0">
                <a:solidFill>
                  <a:srgbClr val="A50021"/>
                </a:solidFill>
              </a:rPr>
              <a:t>全称量词</a:t>
            </a:r>
            <a:r>
              <a:rPr lang="zh-CN" altLang="en-US" sz="2000" dirty="0">
                <a:solidFill>
                  <a:srgbClr val="A50021"/>
                </a:solidFill>
                <a:sym typeface="Symbol" panose="05050102010706020507" pitchFamily="18" charset="2"/>
              </a:rPr>
              <a:t></a:t>
            </a:r>
            <a:r>
              <a:rPr lang="en-US" altLang="zh-CN" sz="2000" dirty="0">
                <a:sym typeface="Symbol" panose="05050102010706020507" pitchFamily="18" charset="2"/>
              </a:rPr>
              <a:t>: </a:t>
            </a:r>
            <a:r>
              <a:rPr lang="zh-CN" altLang="en-US" sz="2000" dirty="0">
                <a:sym typeface="Symbol" panose="05050102010706020507" pitchFamily="18" charset="2"/>
              </a:rPr>
              <a:t>表示所有的</a:t>
            </a:r>
            <a:r>
              <a:rPr lang="en-US" altLang="zh-CN" sz="2000" dirty="0">
                <a:sym typeface="Symbol" panose="05050102010706020507" pitchFamily="18" charset="2"/>
              </a:rPr>
              <a:t>. </a:t>
            </a:r>
            <a:r>
              <a:rPr lang="en-US" altLang="zh-CN" sz="2000" dirty="0"/>
              <a:t> </a:t>
            </a:r>
          </a:p>
          <a:p>
            <a:pPr marL="457200" indent="-457200" eaLnBrk="1" hangingPunct="1">
              <a:lnSpc>
                <a:spcPct val="200000"/>
              </a:lnSpc>
            </a:pPr>
            <a:r>
              <a:rPr lang="en-US" altLang="zh-CN" sz="2000" dirty="0">
                <a:sym typeface="Symbol" panose="05050102010706020507" pitchFamily="18" charset="2"/>
              </a:rPr>
              <a:t></a:t>
            </a:r>
            <a:r>
              <a:rPr lang="en-US" altLang="zh-CN" sz="2000" i="1" dirty="0"/>
              <a:t>x</a:t>
            </a:r>
            <a:r>
              <a:rPr lang="en-US" altLang="zh-CN" sz="2000" dirty="0"/>
              <a:t> : </a:t>
            </a:r>
            <a:r>
              <a:rPr lang="zh-CN" altLang="en-US" sz="2000" dirty="0"/>
              <a:t>对个体域中所有的</a:t>
            </a:r>
            <a:r>
              <a:rPr lang="en-US" altLang="zh-CN" sz="2000" i="1" dirty="0"/>
              <a:t>x</a:t>
            </a:r>
          </a:p>
          <a:p>
            <a:pPr marL="457200" indent="-457200" eaLnBrk="1" hangingPunct="1">
              <a:lnSpc>
                <a:spcPct val="200000"/>
              </a:lnSpc>
            </a:pPr>
            <a:r>
              <a:rPr lang="zh-CN" altLang="en-US" sz="2000" dirty="0"/>
              <a:t>如</a:t>
            </a:r>
            <a:r>
              <a:rPr lang="en-US" altLang="zh-CN" sz="2000" dirty="0"/>
              <a:t>, </a:t>
            </a:r>
            <a:r>
              <a:rPr lang="en-US" altLang="zh-CN" sz="2000" dirty="0">
                <a:sym typeface="Symbol" panose="05050102010706020507" pitchFamily="18" charset="2"/>
              </a:rPr>
              <a:t></a:t>
            </a:r>
            <a:r>
              <a:rPr lang="en-US" altLang="zh-CN" sz="2000" i="1" dirty="0" err="1"/>
              <a:t>xF</a:t>
            </a:r>
            <a:r>
              <a:rPr lang="en-US" altLang="zh-CN" sz="2000" dirty="0"/>
              <a:t>(</a:t>
            </a:r>
            <a:r>
              <a:rPr lang="en-US" altLang="zh-CN" sz="2000" i="1" dirty="0"/>
              <a:t>x</a:t>
            </a:r>
            <a:r>
              <a:rPr lang="en-US" altLang="zh-CN" sz="2000" dirty="0"/>
              <a:t>)</a:t>
            </a:r>
            <a:r>
              <a:rPr lang="zh-CN" altLang="en-US" sz="2000" dirty="0"/>
              <a:t>表示个体域中所有的</a:t>
            </a:r>
            <a:r>
              <a:rPr lang="en-US" altLang="zh-CN" sz="2000" i="1" dirty="0"/>
              <a:t>x</a:t>
            </a:r>
            <a:r>
              <a:rPr lang="zh-CN" altLang="en-US" sz="2000" dirty="0"/>
              <a:t>具有性质</a:t>
            </a:r>
            <a:r>
              <a:rPr lang="en-US" altLang="zh-CN" sz="2000" i="1" dirty="0"/>
              <a:t>F</a:t>
            </a:r>
          </a:p>
          <a:p>
            <a:pPr marL="457200" indent="-457200" eaLnBrk="1" hangingPunct="1">
              <a:lnSpc>
                <a:spcPct val="200000"/>
              </a:lnSpc>
            </a:pPr>
            <a:r>
              <a:rPr lang="en-US" altLang="zh-CN" sz="2000" dirty="0">
                <a:sym typeface="Symbol" panose="05050102010706020507" pitchFamily="18" charset="2"/>
              </a:rPr>
              <a:t></a:t>
            </a:r>
            <a:r>
              <a:rPr lang="en-US" altLang="zh-CN" sz="2000" i="1" dirty="0" err="1"/>
              <a:t>x</a:t>
            </a:r>
            <a:r>
              <a:rPr lang="en-US" altLang="zh-CN" sz="2000" dirty="0" err="1">
                <a:sym typeface="Symbol" panose="05050102010706020507" pitchFamily="18" charset="2"/>
              </a:rPr>
              <a:t></a:t>
            </a:r>
            <a:r>
              <a:rPr lang="en-US" altLang="zh-CN" sz="2000" i="1" dirty="0" err="1"/>
              <a:t>yG</a:t>
            </a:r>
            <a:r>
              <a:rPr lang="en-US" altLang="zh-CN" sz="2000" dirty="0"/>
              <a:t>(</a:t>
            </a:r>
            <a:r>
              <a:rPr lang="en-US" altLang="zh-CN" sz="2000" i="1" dirty="0" err="1"/>
              <a:t>x</a:t>
            </a:r>
            <a:r>
              <a:rPr lang="en-US" altLang="zh-CN" sz="2000" dirty="0" err="1"/>
              <a:t>,</a:t>
            </a:r>
            <a:r>
              <a:rPr lang="en-US" altLang="zh-CN" sz="2000" i="1" dirty="0" err="1"/>
              <a:t>y</a:t>
            </a:r>
            <a:r>
              <a:rPr lang="en-US" altLang="zh-CN" sz="2000" dirty="0"/>
              <a:t>)</a:t>
            </a:r>
            <a:r>
              <a:rPr lang="zh-CN" altLang="en-US" sz="2000" dirty="0"/>
              <a:t>表示个体域中所有的</a:t>
            </a:r>
            <a:r>
              <a:rPr lang="en-US" altLang="zh-CN" sz="2000" i="1" dirty="0"/>
              <a:t>x</a:t>
            </a:r>
            <a:r>
              <a:rPr lang="zh-CN" altLang="en-US" sz="2000" dirty="0"/>
              <a:t>和</a:t>
            </a:r>
            <a:r>
              <a:rPr lang="en-US" altLang="zh-CN" sz="2000" i="1" dirty="0"/>
              <a:t>y</a:t>
            </a:r>
            <a:r>
              <a:rPr lang="zh-CN" altLang="en-US" sz="2000" dirty="0"/>
              <a:t>有关系</a:t>
            </a:r>
            <a:r>
              <a:rPr lang="en-US" altLang="zh-CN" sz="2000" i="1" dirty="0"/>
              <a:t>G</a:t>
            </a:r>
          </a:p>
        </p:txBody>
      </p:sp>
      <p:sp>
        <p:nvSpPr>
          <p:cNvPr id="16388" name="灯片编号占位符 5">
            <a:extLst>
              <a:ext uri="{FF2B5EF4-FFF2-40B4-BE49-F238E27FC236}">
                <a16:creationId xmlns:a16="http://schemas.microsoft.com/office/drawing/2014/main" id="{1FED3070-345C-44CD-9605-001D78A91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A2723CB-64F7-49E8-BA4F-77C198E60DB4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4</a:t>
            </a:fld>
            <a:endParaRPr lang="en-US" altLang="zh-CN" sz="1400" b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1BCD4A4-C2E7-BFAE-FBAB-E458E091C89E}"/>
              </a:ext>
            </a:extLst>
          </p:cNvPr>
          <p:cNvSpPr txBox="1"/>
          <p:nvPr/>
        </p:nvSpPr>
        <p:spPr>
          <a:xfrm>
            <a:off x="5635111" y="1484784"/>
            <a:ext cx="6264696" cy="2457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eaLnBrk="1" hangingPunct="1">
              <a:lnSpc>
                <a:spcPct val="20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2000" b="1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存在量词</a:t>
            </a:r>
            <a:r>
              <a:rPr lang="zh-CN" altLang="en-US" sz="2000" b="1" dirty="0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: 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表示存在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有一个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. </a:t>
            </a:r>
          </a:p>
          <a:p>
            <a:pPr marL="457200" indent="-457200" eaLnBrk="1" hangingPunct="1">
              <a:lnSpc>
                <a:spcPct val="20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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: 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个体域中有一个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</a:p>
          <a:p>
            <a:pPr marL="457200" indent="-457200" eaLnBrk="1" hangingPunct="1">
              <a:lnSpc>
                <a:spcPct val="20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如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sz="2000" b="1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xF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表示个体域中有一个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具有性质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</a:p>
          <a:p>
            <a:pPr marL="457200" indent="-457200" eaLnBrk="1" hangingPunct="1">
              <a:lnSpc>
                <a:spcPct val="20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  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sz="2000" b="1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000" b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sz="2000" b="1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yG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sz="2000" b="1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000" b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sz="2000" b="1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表示个体域中存在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有关系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32FC731-0118-54B4-87EC-8839ACE52F12}"/>
              </a:ext>
            </a:extLst>
          </p:cNvPr>
          <p:cNvSpPr txBox="1"/>
          <p:nvPr/>
        </p:nvSpPr>
        <p:spPr>
          <a:xfrm>
            <a:off x="1415480" y="4932270"/>
            <a:ext cx="7566495" cy="1226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 eaLnBrk="1" hangingPunct="1">
              <a:lnSpc>
                <a:spcPct val="20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sz="2000" b="1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000" b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sz="2000" b="1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yG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sz="2000" b="1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000" b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sz="2000" b="1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表示对个体域中每一个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都存在一个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使得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有关系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</a:p>
          <a:p>
            <a:pPr marL="457200" indent="-457200" eaLnBrk="1" hangingPunct="1">
              <a:lnSpc>
                <a:spcPct val="20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sz="2000" b="1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000" b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sz="2000" b="1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yG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sz="2000" b="1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000" b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sz="2000" b="1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表示个体域中存在一个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使得对每一个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有关系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endParaRPr lang="zh-CN" altLang="en-US" sz="20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1BE66631-BA5B-4529-A3EF-B075DB4E82B6}"/>
              </a:ext>
            </a:extLst>
          </p:cNvPr>
          <p:cNvSpPr>
            <a:spLocks noGrp="1" noChangeArrowheads="1"/>
          </p:cNvSpPr>
          <p:nvPr>
            <p:ph type="title" sz="quarter"/>
          </p:nvPr>
        </p:nvSpPr>
        <p:spPr>
          <a:xfrm>
            <a:off x="2640013" y="260350"/>
            <a:ext cx="8161337" cy="417513"/>
          </a:xfrm>
        </p:spPr>
        <p:txBody>
          <a:bodyPr/>
          <a:lstStyle/>
          <a:p>
            <a:pPr eaLnBrk="1" hangingPunct="1"/>
            <a:r>
              <a:rPr lang="zh-CN" altLang="en-US">
                <a:latin typeface="Times New Roman" panose="02020603050405020304" pitchFamily="18" charset="0"/>
              </a:rPr>
              <a:t>实例</a:t>
            </a:r>
            <a:r>
              <a:rPr lang="en-US" altLang="zh-CN"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18435" name="灯片编号占位符 8">
            <a:extLst>
              <a:ext uri="{FF2B5EF4-FFF2-40B4-BE49-F238E27FC236}">
                <a16:creationId xmlns:a16="http://schemas.microsoft.com/office/drawing/2014/main" id="{869FBD00-D54D-4425-AA0D-9C812C0F1B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1F4414A-CEDE-4761-9A59-434E18931434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5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436" name="Rectangle 5">
            <a:extLst>
              <a:ext uri="{FF2B5EF4-FFF2-40B4-BE49-F238E27FC236}">
                <a16:creationId xmlns:a16="http://schemas.microsoft.com/office/drawing/2014/main" id="{76367FD3-4140-48F3-B114-19C6DD2F8B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-230188"/>
            <a:ext cx="184150" cy="460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18437" name="Group 28">
            <a:extLst>
              <a:ext uri="{FF2B5EF4-FFF2-40B4-BE49-F238E27FC236}">
                <a16:creationId xmlns:a16="http://schemas.microsoft.com/office/drawing/2014/main" id="{9B69E827-E80F-4E5D-B5F2-058341310FD1}"/>
              </a:ext>
            </a:extLst>
          </p:cNvPr>
          <p:cNvGrpSpPr>
            <a:grpSpLocks/>
          </p:cNvGrpSpPr>
          <p:nvPr/>
        </p:nvGrpSpPr>
        <p:grpSpPr bwMode="auto">
          <a:xfrm>
            <a:off x="550863" y="1106488"/>
            <a:ext cx="4897437" cy="1790700"/>
            <a:chOff x="294" y="825"/>
            <a:chExt cx="3085" cy="1128"/>
          </a:xfrm>
        </p:grpSpPr>
        <p:sp>
          <p:nvSpPr>
            <p:cNvPr id="18447" name="Text Box 13">
              <a:extLst>
                <a:ext uri="{FF2B5EF4-FFF2-40B4-BE49-F238E27FC236}">
                  <a16:creationId xmlns:a16="http://schemas.microsoft.com/office/drawing/2014/main" id="{7C90E8B0-3D56-411D-BFB9-3612B7368B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4" y="825"/>
              <a:ext cx="3085" cy="11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r>
                <a:rPr lang="zh-CN" altLang="en-US">
                  <a:solidFill>
                    <a:srgbClr val="A50021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例</a:t>
              </a:r>
              <a:r>
                <a:rPr lang="en-US" altLang="zh-CN">
                  <a:solidFill>
                    <a:srgbClr val="A50021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  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用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0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元谓词将命题符号化</a:t>
              </a:r>
            </a:p>
            <a:p>
              <a:pPr eaLnBrk="1" hangingPunct="1">
                <a:buClrTx/>
                <a:buFontTx/>
                <a:buNone/>
              </a:pP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  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(1) 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墨西哥位于南美洲</a:t>
              </a:r>
            </a:p>
            <a:p>
              <a:pPr eaLnBrk="1" hangingPunct="1">
                <a:buClrTx/>
                <a:buFontTx/>
                <a:buNone/>
              </a:pP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  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(2)       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是无理数仅当       是有理数</a:t>
              </a:r>
            </a:p>
            <a:p>
              <a:pPr eaLnBrk="1" hangingPunct="1">
                <a:buClrTx/>
                <a:buFontTx/>
                <a:buNone/>
              </a:pP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  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(3) 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如果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2&gt;3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，则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3&lt;4</a:t>
              </a:r>
              <a:endParaRPr lang="en-US" altLang="zh-CN" b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pSp>
          <p:nvGrpSpPr>
            <p:cNvPr id="18448" name="Group 22">
              <a:extLst>
                <a:ext uri="{FF2B5EF4-FFF2-40B4-BE49-F238E27FC236}">
                  <a16:creationId xmlns:a16="http://schemas.microsoft.com/office/drawing/2014/main" id="{A0342D79-0B02-41BC-874A-7272C357FD6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57" y="1344"/>
              <a:ext cx="1770" cy="318"/>
              <a:chOff x="657" y="1344"/>
              <a:chExt cx="1770" cy="318"/>
            </a:xfrm>
          </p:grpSpPr>
          <p:graphicFrame>
            <p:nvGraphicFramePr>
              <p:cNvPr id="18449" name="Object 16">
                <a:extLst>
                  <a:ext uri="{FF2B5EF4-FFF2-40B4-BE49-F238E27FC236}">
                    <a16:creationId xmlns:a16="http://schemas.microsoft.com/office/drawing/2014/main" id="{883B7B88-7CB4-4FB1-85DA-ABD9368F9763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657" y="1389"/>
              <a:ext cx="227" cy="27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Microsoft 公式 3.0" r:id="rId3" imgW="241091" imgH="215713" progId="Equation.3">
                      <p:embed/>
                    </p:oleObj>
                  </mc:Choice>
                  <mc:Fallback>
                    <p:oleObj name="Microsoft 公式 3.0" r:id="rId3" imgW="241091" imgH="215713" progId="Equation.3">
                      <p:embed/>
                      <p:pic>
                        <p:nvPicPr>
                          <p:cNvPr id="0" name="Object 16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657" y="1389"/>
                            <a:ext cx="227" cy="27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8450" name="Object 20">
                <a:extLst>
                  <a:ext uri="{FF2B5EF4-FFF2-40B4-BE49-F238E27FC236}">
                    <a16:creationId xmlns:a16="http://schemas.microsoft.com/office/drawing/2014/main" id="{1BA22EE6-CAE2-4635-A0C5-4E4836E1A2A8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2109" y="1344"/>
              <a:ext cx="318" cy="31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Microsoft 公式 3.0" r:id="rId5" imgW="228600" imgH="228600" progId="Equation.3">
                      <p:embed/>
                    </p:oleObj>
                  </mc:Choice>
                  <mc:Fallback>
                    <p:oleObj name="Microsoft 公式 3.0" r:id="rId5" imgW="228600" imgH="228600" progId="Equation.3">
                      <p:embed/>
                      <p:pic>
                        <p:nvPicPr>
                          <p:cNvPr id="0" name="Object 20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109" y="1344"/>
                            <a:ext cx="318" cy="31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272411" name="Group 27">
            <a:extLst>
              <a:ext uri="{FF2B5EF4-FFF2-40B4-BE49-F238E27FC236}">
                <a16:creationId xmlns:a16="http://schemas.microsoft.com/office/drawing/2014/main" id="{1C810DE3-ECC4-4250-8691-31AD223D0E1B}"/>
              </a:ext>
            </a:extLst>
          </p:cNvPr>
          <p:cNvGrpSpPr>
            <a:grpSpLocks/>
          </p:cNvGrpSpPr>
          <p:nvPr/>
        </p:nvGrpSpPr>
        <p:grpSpPr bwMode="auto">
          <a:xfrm>
            <a:off x="5508625" y="1109663"/>
            <a:ext cx="6183313" cy="2530475"/>
            <a:chOff x="605" y="3783"/>
            <a:chExt cx="3535" cy="1594"/>
          </a:xfrm>
        </p:grpSpPr>
        <p:graphicFrame>
          <p:nvGraphicFramePr>
            <p:cNvPr id="18443" name="Object 4">
              <a:extLst>
                <a:ext uri="{FF2B5EF4-FFF2-40B4-BE49-F238E27FC236}">
                  <a16:creationId xmlns:a16="http://schemas.microsoft.com/office/drawing/2014/main" id="{2468D3E4-6741-41C9-812F-4B3B3EF6227D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2145" y="4367"/>
            <a:ext cx="227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Microsoft 公式 3.0" r:id="rId7" imgW="241091" imgH="215713" progId="Equation.3">
                    <p:embed/>
                  </p:oleObj>
                </mc:Choice>
                <mc:Fallback>
                  <p:oleObj name="Microsoft 公式 3.0" r:id="rId7" imgW="241091" imgH="215713" progId="Equation.3">
                    <p:embed/>
                    <p:pic>
                      <p:nvPicPr>
                        <p:cNvPr id="0" name="Object 4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45" y="4367"/>
                          <a:ext cx="227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8444" name="Group 24">
              <a:extLst>
                <a:ext uri="{FF2B5EF4-FFF2-40B4-BE49-F238E27FC236}">
                  <a16:creationId xmlns:a16="http://schemas.microsoft.com/office/drawing/2014/main" id="{3CA051A5-9896-4711-9DA8-B56C8C45699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05" y="3783"/>
              <a:ext cx="3535" cy="1594"/>
              <a:chOff x="605" y="4463"/>
              <a:chExt cx="3535" cy="1594"/>
            </a:xfrm>
          </p:grpSpPr>
          <p:sp>
            <p:nvSpPr>
              <p:cNvPr id="18445" name="Text Box 25">
                <a:extLst>
                  <a:ext uri="{FF2B5EF4-FFF2-40B4-BE49-F238E27FC236}">
                    <a16:creationId xmlns:a16="http://schemas.microsoft.com/office/drawing/2014/main" id="{83186104-1A6F-4700-84C1-618B6DF7C53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05" y="4463"/>
                <a:ext cx="3535" cy="159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69B3F1"/>
                  </a:buClr>
                  <a:buFont typeface="Wingdings" panose="05000000000000000000" pitchFamily="2" charset="2"/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华文中宋" panose="02010600040101010101" pitchFamily="2" charset="-122"/>
                  </a:defRPr>
                </a:lvl9pPr>
              </a:lstStyle>
              <a:p>
                <a:pPr eaLnBrk="1" hangingPunct="1">
                  <a:buClrTx/>
                  <a:buFontTx/>
                  <a:buNone/>
                </a:pPr>
                <a:r>
                  <a:rPr lang="zh-CN" altLang="en-US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解：在命题逻辑中：</a:t>
                </a:r>
              </a:p>
              <a:p>
                <a:pPr eaLnBrk="1" hangingPunct="1">
                  <a:buClrTx/>
                  <a:buFontTx/>
                  <a:buNone/>
                </a:pPr>
                <a:r>
                  <a:rPr lang="zh-CN" altLang="en-US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   </a:t>
                </a:r>
                <a:r>
                  <a:rPr lang="en-US" altLang="zh-CN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(1)  </a:t>
                </a:r>
                <a:r>
                  <a:rPr lang="en-US" altLang="zh-CN" i="1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p</a:t>
                </a:r>
                <a:r>
                  <a:rPr lang="en-US" altLang="zh-CN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,  </a:t>
                </a:r>
                <a:r>
                  <a:rPr lang="en-US" altLang="zh-CN" i="1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 p</a:t>
                </a:r>
                <a:r>
                  <a:rPr lang="zh-CN" altLang="en-US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为墨西哥位于南美洲（假命题）</a:t>
                </a:r>
              </a:p>
              <a:p>
                <a:pPr eaLnBrk="1" hangingPunct="1">
                  <a:buClrTx/>
                  <a:buFontTx/>
                  <a:buNone/>
                </a:pPr>
                <a:r>
                  <a:rPr lang="zh-CN" altLang="en-US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   </a:t>
                </a:r>
                <a:r>
                  <a:rPr lang="en-US" altLang="zh-CN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(2)  </a:t>
                </a:r>
                <a:r>
                  <a:rPr lang="en-US" altLang="zh-CN" i="1" dirty="0" err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p</a:t>
                </a:r>
                <a:r>
                  <a:rPr lang="en-US" altLang="zh-CN" dirty="0" err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→</a:t>
                </a:r>
                <a:r>
                  <a:rPr lang="en-US" altLang="zh-CN" i="1" dirty="0" err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q</a:t>
                </a:r>
                <a:r>
                  <a:rPr lang="en-US" altLang="zh-CN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,  </a:t>
                </a:r>
                <a:r>
                  <a:rPr lang="zh-CN" altLang="en-US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其中</a:t>
                </a:r>
                <a:r>
                  <a:rPr lang="en-US" altLang="zh-CN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, </a:t>
                </a:r>
                <a:r>
                  <a:rPr lang="en-US" altLang="zh-CN" i="1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p</a:t>
                </a:r>
                <a:r>
                  <a:rPr lang="zh-CN" altLang="en-US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：  是无理数，</a:t>
                </a:r>
                <a:r>
                  <a:rPr lang="en-US" altLang="zh-CN" i="1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q</a:t>
                </a:r>
                <a:r>
                  <a:rPr lang="zh-CN" altLang="en-US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：    是有理数</a:t>
                </a:r>
                <a:r>
                  <a:rPr lang="en-US" altLang="zh-CN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. </a:t>
                </a:r>
                <a:r>
                  <a:rPr lang="zh-CN" altLang="en-US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是假命题</a:t>
                </a:r>
              </a:p>
              <a:p>
                <a:pPr eaLnBrk="1" hangingPunct="1">
                  <a:buClrTx/>
                  <a:buFontTx/>
                  <a:buNone/>
                </a:pPr>
                <a:r>
                  <a:rPr lang="zh-CN" altLang="en-US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   </a:t>
                </a:r>
                <a:r>
                  <a:rPr lang="en-US" altLang="zh-CN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(3)  </a:t>
                </a:r>
                <a:r>
                  <a:rPr lang="en-US" altLang="zh-CN" i="1" dirty="0" err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p</a:t>
                </a:r>
                <a:r>
                  <a:rPr lang="en-US" altLang="zh-CN" dirty="0" err="1">
                    <a:latin typeface="Times New Roman" panose="02020603050405020304" pitchFamily="18" charset="0"/>
                    <a:ea typeface="楷体" panose="02010609060101010101" pitchFamily="49" charset="-122"/>
                    <a:sym typeface="Symbol" panose="05050102010706020507" pitchFamily="18" charset="2"/>
                  </a:rPr>
                  <a:t></a:t>
                </a:r>
                <a:r>
                  <a:rPr lang="en-US" altLang="zh-CN" i="1" dirty="0" err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q</a:t>
                </a:r>
                <a:r>
                  <a:rPr lang="en-US" altLang="zh-CN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,  </a:t>
                </a:r>
                <a:r>
                  <a:rPr lang="zh-CN" altLang="en-US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其中，</a:t>
                </a:r>
                <a:r>
                  <a:rPr lang="en-US" altLang="zh-CN" i="1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p</a:t>
                </a:r>
                <a:r>
                  <a:rPr lang="zh-CN" altLang="en-US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：</a:t>
                </a:r>
                <a:r>
                  <a:rPr lang="en-US" altLang="zh-CN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2&gt;3</a:t>
                </a:r>
                <a:r>
                  <a:rPr lang="zh-CN" altLang="en-US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，</a:t>
                </a:r>
                <a:r>
                  <a:rPr lang="en-US" altLang="zh-CN" i="1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q</a:t>
                </a:r>
                <a:r>
                  <a:rPr lang="zh-CN" altLang="en-US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：</a:t>
                </a:r>
                <a:r>
                  <a:rPr lang="en-US" altLang="zh-CN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3&lt;4.  </a:t>
                </a:r>
                <a:r>
                  <a:rPr lang="zh-CN" altLang="en-US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是真命题       </a:t>
                </a:r>
                <a:endParaRPr lang="zh-CN" altLang="en-US" b="0" dirty="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graphicFrame>
            <p:nvGraphicFramePr>
              <p:cNvPr id="18446" name="Object 26">
                <a:extLst>
                  <a:ext uri="{FF2B5EF4-FFF2-40B4-BE49-F238E27FC236}">
                    <a16:creationId xmlns:a16="http://schemas.microsoft.com/office/drawing/2014/main" id="{2181691E-2C2B-434D-9881-1687C36EBC27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3357" y="5023"/>
              <a:ext cx="340" cy="34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Microsoft 公式 3.0" r:id="rId8" imgW="228600" imgH="228600" progId="Equation.3">
                      <p:embed/>
                    </p:oleObj>
                  </mc:Choice>
                  <mc:Fallback>
                    <p:oleObj name="Microsoft 公式 3.0" r:id="rId8" imgW="228600" imgH="228600" progId="Equation.3">
                      <p:embed/>
                      <p:pic>
                        <p:nvPicPr>
                          <p:cNvPr id="0" name="Object 26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357" y="5023"/>
                            <a:ext cx="340" cy="34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19" name="Group 11">
            <a:extLst>
              <a:ext uri="{FF2B5EF4-FFF2-40B4-BE49-F238E27FC236}">
                <a16:creationId xmlns:a16="http://schemas.microsoft.com/office/drawing/2014/main" id="{F42BE9F3-CCE7-4C08-931B-14BCFD1E4256}"/>
              </a:ext>
            </a:extLst>
          </p:cNvPr>
          <p:cNvGrpSpPr>
            <a:grpSpLocks/>
          </p:cNvGrpSpPr>
          <p:nvPr/>
        </p:nvGrpSpPr>
        <p:grpSpPr bwMode="auto">
          <a:xfrm>
            <a:off x="1055688" y="3960813"/>
            <a:ext cx="8208962" cy="2382837"/>
            <a:chOff x="295" y="1117"/>
            <a:chExt cx="5262" cy="1501"/>
          </a:xfrm>
        </p:grpSpPr>
        <p:sp>
          <p:nvSpPr>
            <p:cNvPr id="18440" name="Rectangle 9">
              <a:extLst>
                <a:ext uri="{FF2B5EF4-FFF2-40B4-BE49-F238E27FC236}">
                  <a16:creationId xmlns:a16="http://schemas.microsoft.com/office/drawing/2014/main" id="{3E5BA4E4-1906-4ED4-8E8C-869B79C81A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" y="1117"/>
              <a:ext cx="5262" cy="15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eaLnBrk="1" hangingPunct="1">
                <a:spcBef>
                  <a:spcPct val="30000"/>
                </a:spcBef>
                <a:buClrTx/>
                <a:buFontTx/>
                <a:buNone/>
              </a:pP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在一阶逻辑中：</a:t>
              </a:r>
            </a:p>
            <a:p>
              <a:pPr eaLnBrk="1" hangingPunct="1">
                <a:spcBef>
                  <a:spcPct val="30000"/>
                </a:spcBef>
                <a:buClrTx/>
                <a:buFontTx/>
                <a:buNone/>
              </a:pP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   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(1) 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F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(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a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)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，其中，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a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：墨西哥，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F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(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x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)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：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x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位于南美洲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.</a:t>
              </a:r>
            </a:p>
            <a:p>
              <a:pPr eaLnBrk="1" hangingPunct="1">
                <a:spcBef>
                  <a:spcPct val="30000"/>
                </a:spcBef>
                <a:buClrTx/>
                <a:buFontTx/>
                <a:buNone/>
              </a:pP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   (2)  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F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(     )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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G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(     )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,  </a:t>
              </a:r>
            </a:p>
            <a:p>
              <a:pPr eaLnBrk="1" hangingPunct="1">
                <a:spcBef>
                  <a:spcPct val="30000"/>
                </a:spcBef>
                <a:buClrTx/>
                <a:buFontTx/>
                <a:buNone/>
              </a:pP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         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其中，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F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(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x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)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：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x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是无理数，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G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(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x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)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：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x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是有理数</a:t>
              </a:r>
            </a:p>
            <a:p>
              <a:pPr eaLnBrk="1" hangingPunct="1">
                <a:spcBef>
                  <a:spcPct val="30000"/>
                </a:spcBef>
                <a:buClrTx/>
                <a:buFontTx/>
                <a:buNone/>
              </a:pP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   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(3) 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F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(2, 3)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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G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(3, 4)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，其中，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F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(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x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, 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y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)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：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x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&gt;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y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，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G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(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x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, 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y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)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：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x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&lt;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y</a:t>
              </a:r>
            </a:p>
          </p:txBody>
        </p:sp>
        <p:graphicFrame>
          <p:nvGraphicFramePr>
            <p:cNvPr id="18441" name="Object 5">
              <a:extLst>
                <a:ext uri="{FF2B5EF4-FFF2-40B4-BE49-F238E27FC236}">
                  <a16:creationId xmlns:a16="http://schemas.microsoft.com/office/drawing/2014/main" id="{F6390D6C-8A8A-4251-86C1-E83B8AFD3228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987" y="1729"/>
            <a:ext cx="272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Microsoft 公式 3.0" r:id="rId9" imgW="241091" imgH="215713" progId="Equation.3">
                    <p:embed/>
                  </p:oleObj>
                </mc:Choice>
                <mc:Fallback>
                  <p:oleObj name="Microsoft 公式 3.0" r:id="rId9" imgW="241091" imgH="215713" progId="Equation.3">
                    <p:embed/>
                    <p:pic>
                      <p:nvPicPr>
                        <p:cNvPr id="0" name="Object 5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87" y="1729"/>
                          <a:ext cx="272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442" name="Object 7">
              <a:extLst>
                <a:ext uri="{FF2B5EF4-FFF2-40B4-BE49-F238E27FC236}">
                  <a16:creationId xmlns:a16="http://schemas.microsoft.com/office/drawing/2014/main" id="{7C327651-E813-40B1-8AAB-B8657A8F998A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634" y="1729"/>
            <a:ext cx="317" cy="31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Microsoft 公式 3.0" r:id="rId10" imgW="228600" imgH="228600" progId="Equation.3">
                    <p:embed/>
                  </p:oleObj>
                </mc:Choice>
                <mc:Fallback>
                  <p:oleObj name="Microsoft 公式 3.0" r:id="rId10" imgW="228600" imgH="228600" progId="Equation.3">
                    <p:embed/>
                    <p:pic>
                      <p:nvPicPr>
                        <p:cNvPr id="0" name="Object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34" y="1729"/>
                          <a:ext cx="317" cy="31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E5697357-B765-4D5A-A9E8-EE7D494F5ED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640013" y="260350"/>
            <a:ext cx="8161337" cy="417513"/>
          </a:xfrm>
        </p:spPr>
        <p:txBody>
          <a:bodyPr/>
          <a:lstStyle/>
          <a:p>
            <a:pPr eaLnBrk="1" hangingPunct="1"/>
            <a:r>
              <a:rPr lang="zh-CN" altLang="en-US">
                <a:latin typeface="Times New Roman" panose="02020603050405020304" pitchFamily="18" charset="0"/>
              </a:rPr>
              <a:t>实例</a:t>
            </a:r>
            <a:r>
              <a:rPr lang="en-US" altLang="zh-CN" b="0"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FE4F47B4-7DAA-4B05-92B8-7BFFBDCDE5BE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847850" y="960438"/>
            <a:ext cx="8207375" cy="2376487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</a:pPr>
            <a:r>
              <a:rPr lang="zh-CN" altLang="en-US" sz="2000" dirty="0">
                <a:solidFill>
                  <a:srgbClr val="A50021"/>
                </a:solidFill>
                <a:ea typeface="楷体" panose="02010609060101010101" pitchFamily="49" charset="-122"/>
              </a:rPr>
              <a:t>例 </a:t>
            </a:r>
            <a:r>
              <a:rPr lang="en-US" altLang="zh-CN" sz="2000" dirty="0">
                <a:solidFill>
                  <a:srgbClr val="A50021"/>
                </a:solidFill>
                <a:ea typeface="楷体" panose="02010609060101010101" pitchFamily="49" charset="-122"/>
              </a:rPr>
              <a:t>2</a:t>
            </a:r>
            <a:r>
              <a:rPr lang="en-US" altLang="zh-CN" sz="2000" dirty="0">
                <a:ea typeface="楷体" panose="02010609060101010101" pitchFamily="49" charset="-122"/>
              </a:rPr>
              <a:t>  </a:t>
            </a:r>
            <a:r>
              <a:rPr lang="zh-CN" altLang="en-US" sz="2000" dirty="0">
                <a:ea typeface="楷体" panose="02010609060101010101" pitchFamily="49" charset="-122"/>
              </a:rPr>
              <a:t>在一阶逻辑中将下面命题符号化</a:t>
            </a:r>
          </a:p>
          <a:p>
            <a:pPr marL="457200" indent="-457200" eaLnBrk="1" hangingPunct="1">
              <a:lnSpc>
                <a:spcPct val="90000"/>
              </a:lnSpc>
            </a:pPr>
            <a:r>
              <a:rPr lang="zh-CN" altLang="en-US" sz="2000" dirty="0">
                <a:ea typeface="楷体" panose="02010609060101010101" pitchFamily="49" charset="-122"/>
              </a:rPr>
              <a:t> </a:t>
            </a:r>
            <a:r>
              <a:rPr lang="en-US" altLang="zh-CN" sz="2000" dirty="0">
                <a:ea typeface="楷体" panose="02010609060101010101" pitchFamily="49" charset="-122"/>
              </a:rPr>
              <a:t>(1)  </a:t>
            </a:r>
            <a:r>
              <a:rPr lang="zh-CN" altLang="en-US" sz="2000" dirty="0">
                <a:ea typeface="楷体" panose="02010609060101010101" pitchFamily="49" charset="-122"/>
              </a:rPr>
              <a:t>人都爱美</a:t>
            </a:r>
          </a:p>
          <a:p>
            <a:pPr marL="457200" indent="-457200" eaLnBrk="1" hangingPunct="1">
              <a:lnSpc>
                <a:spcPct val="90000"/>
              </a:lnSpc>
            </a:pPr>
            <a:r>
              <a:rPr lang="zh-CN" altLang="en-US" sz="2000" dirty="0">
                <a:ea typeface="楷体" panose="02010609060101010101" pitchFamily="49" charset="-122"/>
              </a:rPr>
              <a:t> </a:t>
            </a:r>
            <a:r>
              <a:rPr lang="en-US" altLang="zh-CN" sz="2000" dirty="0">
                <a:ea typeface="楷体" panose="02010609060101010101" pitchFamily="49" charset="-122"/>
              </a:rPr>
              <a:t>(2)  </a:t>
            </a:r>
            <a:r>
              <a:rPr lang="zh-CN" altLang="en-US" sz="2000" dirty="0">
                <a:ea typeface="楷体" panose="02010609060101010101" pitchFamily="49" charset="-122"/>
              </a:rPr>
              <a:t>有人用左手写字</a:t>
            </a:r>
          </a:p>
          <a:p>
            <a:pPr marL="457200" indent="-457200" eaLnBrk="1" hangingPunct="1">
              <a:lnSpc>
                <a:spcPct val="90000"/>
              </a:lnSpc>
            </a:pPr>
            <a:r>
              <a:rPr lang="zh-CN" altLang="en-US" sz="2000" dirty="0">
                <a:ea typeface="楷体" panose="02010609060101010101" pitchFamily="49" charset="-122"/>
              </a:rPr>
              <a:t>个体域分别为</a:t>
            </a:r>
          </a:p>
          <a:p>
            <a:pPr marL="457200" indent="-457200" eaLnBrk="1" hangingPunct="1">
              <a:lnSpc>
                <a:spcPct val="90000"/>
              </a:lnSpc>
            </a:pPr>
            <a:r>
              <a:rPr lang="zh-CN" altLang="en-US" sz="2000" dirty="0">
                <a:ea typeface="楷体" panose="02010609060101010101" pitchFamily="49" charset="-122"/>
              </a:rPr>
              <a:t>  </a:t>
            </a:r>
            <a:r>
              <a:rPr lang="en-US" altLang="zh-CN" sz="2000" dirty="0">
                <a:ea typeface="楷体" panose="02010609060101010101" pitchFamily="49" charset="-122"/>
              </a:rPr>
              <a:t>(a)  </a:t>
            </a:r>
            <a:r>
              <a:rPr lang="en-US" altLang="zh-CN" sz="2000" i="1" dirty="0">
                <a:ea typeface="楷体" panose="02010609060101010101" pitchFamily="49" charset="-122"/>
              </a:rPr>
              <a:t>D</a:t>
            </a:r>
            <a:r>
              <a:rPr lang="zh-CN" altLang="en-US" sz="2000" dirty="0">
                <a:ea typeface="楷体" panose="02010609060101010101" pitchFamily="49" charset="-122"/>
              </a:rPr>
              <a:t>为人类集合</a:t>
            </a:r>
          </a:p>
          <a:p>
            <a:pPr marL="457200" indent="-457200" eaLnBrk="1" hangingPunct="1">
              <a:lnSpc>
                <a:spcPct val="90000"/>
              </a:lnSpc>
            </a:pPr>
            <a:r>
              <a:rPr lang="zh-CN" altLang="en-US" sz="2000" dirty="0">
                <a:ea typeface="楷体" panose="02010609060101010101" pitchFamily="49" charset="-122"/>
              </a:rPr>
              <a:t>  </a:t>
            </a:r>
            <a:r>
              <a:rPr lang="en-US" altLang="zh-CN" sz="2000" dirty="0">
                <a:ea typeface="楷体" panose="02010609060101010101" pitchFamily="49" charset="-122"/>
              </a:rPr>
              <a:t>(b)  </a:t>
            </a:r>
            <a:r>
              <a:rPr lang="en-US" altLang="zh-CN" sz="2000" i="1" dirty="0">
                <a:ea typeface="楷体" panose="02010609060101010101" pitchFamily="49" charset="-122"/>
              </a:rPr>
              <a:t>D</a:t>
            </a:r>
            <a:r>
              <a:rPr lang="zh-CN" altLang="en-US" sz="2000" dirty="0">
                <a:ea typeface="楷体" panose="02010609060101010101" pitchFamily="49" charset="-122"/>
              </a:rPr>
              <a:t>为全总个体域</a:t>
            </a:r>
          </a:p>
        </p:txBody>
      </p:sp>
      <p:sp>
        <p:nvSpPr>
          <p:cNvPr id="20484" name="灯片编号占位符 6">
            <a:extLst>
              <a:ext uri="{FF2B5EF4-FFF2-40B4-BE49-F238E27FC236}">
                <a16:creationId xmlns:a16="http://schemas.microsoft.com/office/drawing/2014/main" id="{BC149E6E-2D5E-4F59-8AA7-8C1D215743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B30265D-216D-43C3-ABAD-B7135C49D9BA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6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76484" name="Rectangle 4">
            <a:extLst>
              <a:ext uri="{FF2B5EF4-FFF2-40B4-BE49-F238E27FC236}">
                <a16:creationId xmlns:a16="http://schemas.microsoft.com/office/drawing/2014/main" id="{ADBD69F3-8971-4058-9842-A88B587FD0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7850" y="3212976"/>
            <a:ext cx="6119813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解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(a)    (1)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xG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), 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：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爱美</a:t>
            </a:r>
          </a:p>
        </p:txBody>
      </p:sp>
      <p:sp>
        <p:nvSpPr>
          <p:cNvPr id="276487" name="Rectangle 7">
            <a:extLst>
              <a:ext uri="{FF2B5EF4-FFF2-40B4-BE49-F238E27FC236}">
                <a16:creationId xmlns:a16="http://schemas.microsoft.com/office/drawing/2014/main" id="{D4CE18FD-90D1-4A9F-B31F-A6722E0420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5913" y="3719388"/>
            <a:ext cx="6119812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(2)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xG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), 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：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用左手写字                                      </a:t>
            </a:r>
          </a:p>
          <a:p>
            <a:pPr eaLnBrk="1" hangingPunct="1"/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       </a:t>
            </a:r>
          </a:p>
        </p:txBody>
      </p:sp>
      <p:sp>
        <p:nvSpPr>
          <p:cNvPr id="276488" name="Rectangle 8">
            <a:extLst>
              <a:ext uri="{FF2B5EF4-FFF2-40B4-BE49-F238E27FC236}">
                <a16:creationId xmlns:a16="http://schemas.microsoft.com/office/drawing/2014/main" id="{29B9DC72-6835-4CA4-9BE0-D3F63A24E9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9650" y="4149601"/>
            <a:ext cx="6119813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(b)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：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为人，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：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爱美                                      </a:t>
            </a:r>
          </a:p>
          <a:p>
            <a:pPr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       </a:t>
            </a:r>
          </a:p>
        </p:txBody>
      </p:sp>
      <p:sp>
        <p:nvSpPr>
          <p:cNvPr id="276489" name="Rectangle 9">
            <a:extLst>
              <a:ext uri="{FF2B5EF4-FFF2-40B4-BE49-F238E27FC236}">
                <a16:creationId xmlns:a16="http://schemas.microsoft.com/office/drawing/2014/main" id="{DCAC9F12-0F31-48F0-BCC9-5345A96C87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2888" y="4654426"/>
            <a:ext cx="4175125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(1)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))                         </a:t>
            </a:r>
          </a:p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      </a:t>
            </a:r>
          </a:p>
        </p:txBody>
      </p:sp>
      <p:sp>
        <p:nvSpPr>
          <p:cNvPr id="276490" name="Rectangle 10">
            <a:extLst>
              <a:ext uri="{FF2B5EF4-FFF2-40B4-BE49-F238E27FC236}">
                <a16:creationId xmlns:a16="http://schemas.microsoft.com/office/drawing/2014/main" id="{7D213C10-C96A-4934-9690-6701EE9531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5913" y="5157192"/>
            <a:ext cx="3600450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(2)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))</a:t>
            </a:r>
          </a:p>
        </p:txBody>
      </p:sp>
      <p:sp>
        <p:nvSpPr>
          <p:cNvPr id="276491" name="Rectangle 11">
            <a:extLst>
              <a:ext uri="{FF2B5EF4-FFF2-40B4-BE49-F238E27FC236}">
                <a16:creationId xmlns:a16="http://schemas.microsoft.com/office/drawing/2014/main" id="{04237002-E923-4485-8E1C-5E04C17001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8725" y="5773440"/>
            <a:ext cx="9734550" cy="943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457200" indent="-4572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76300" indent="-4191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333500" indent="-4191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790700" indent="-4191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247900" indent="-4191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705100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3162300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619500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4076700" indent="-4191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buAutoNum type="arabicPeriod"/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引入特性谓词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    </a:t>
            </a:r>
          </a:p>
          <a:p>
            <a:pPr eaLnBrk="1" hangingPunct="1">
              <a:buAutoNum type="arabicPeriod"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2. (1),(2)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是一阶逻辑中两个“基本”公式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6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6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6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6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84" grpId="0"/>
      <p:bldP spid="276487" grpId="0"/>
      <p:bldP spid="276488" grpId="0"/>
      <p:bldP spid="276489" grpId="0"/>
      <p:bldP spid="276490" grpId="0"/>
      <p:bldP spid="27649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726BE523-124C-4FAE-AB0F-D906C2B4FC8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实例</a:t>
            </a:r>
            <a:r>
              <a:rPr lang="en-US" altLang="zh-CN" b="0"/>
              <a:t>3</a:t>
            </a:r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7C8C3DA6-3AC8-4099-9D76-B21780D89D4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47850" y="981075"/>
            <a:ext cx="8229600" cy="1368425"/>
          </a:xfrm>
        </p:spPr>
        <p:txBody>
          <a:bodyPr/>
          <a:lstStyle/>
          <a:p>
            <a:pPr marL="457200" indent="-457200" eaLnBrk="1" hangingPunct="1"/>
            <a:r>
              <a:rPr lang="zh-CN" altLang="en-US" sz="2000">
                <a:solidFill>
                  <a:srgbClr val="A50021"/>
                </a:solidFill>
              </a:rPr>
              <a:t>例</a:t>
            </a:r>
            <a:r>
              <a:rPr lang="en-US" altLang="zh-CN" sz="2000">
                <a:solidFill>
                  <a:srgbClr val="A50021"/>
                </a:solidFill>
              </a:rPr>
              <a:t>3</a:t>
            </a:r>
            <a:r>
              <a:rPr lang="en-US" altLang="zh-CN" sz="2000"/>
              <a:t>  </a:t>
            </a:r>
            <a:r>
              <a:rPr lang="zh-CN" altLang="en-US" sz="2000"/>
              <a:t>在一阶逻辑中将下面命题符号化</a:t>
            </a:r>
          </a:p>
          <a:p>
            <a:pPr marL="457200" indent="-457200" eaLnBrk="1" hangingPunct="1"/>
            <a:r>
              <a:rPr lang="zh-CN" altLang="en-US" sz="2000"/>
              <a:t>  </a:t>
            </a:r>
            <a:r>
              <a:rPr lang="en-US" altLang="zh-CN" sz="2000"/>
              <a:t>(1) </a:t>
            </a:r>
            <a:r>
              <a:rPr lang="zh-CN" altLang="en-US" sz="2000"/>
              <a:t>正数都大于负数</a:t>
            </a:r>
          </a:p>
          <a:p>
            <a:pPr marL="457200" indent="-457200" eaLnBrk="1" hangingPunct="1"/>
            <a:r>
              <a:rPr lang="zh-CN" altLang="en-US" sz="2000"/>
              <a:t>  </a:t>
            </a:r>
            <a:r>
              <a:rPr lang="en-US" altLang="zh-CN" sz="2000"/>
              <a:t>(2) </a:t>
            </a:r>
            <a:r>
              <a:rPr lang="zh-CN" altLang="en-US" sz="2000"/>
              <a:t>有的无理数大于有的有理数</a:t>
            </a:r>
          </a:p>
        </p:txBody>
      </p:sp>
      <p:sp>
        <p:nvSpPr>
          <p:cNvPr id="22532" name="灯片编号占位符 5">
            <a:extLst>
              <a:ext uri="{FF2B5EF4-FFF2-40B4-BE49-F238E27FC236}">
                <a16:creationId xmlns:a16="http://schemas.microsoft.com/office/drawing/2014/main" id="{39F75A0B-4EC0-4D1C-9AD8-236163146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5B7ED8E-F0E9-4E17-94CF-C359BD9516F7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80580" name="Rectangle 4">
            <a:extLst>
              <a:ext uri="{FF2B5EF4-FFF2-40B4-BE49-F238E27FC236}">
                <a16:creationId xmlns:a16="http://schemas.microsoft.com/office/drawing/2014/main" id="{AE10BD3C-5E3C-42DD-8106-F4DD67F39B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7850" y="2492375"/>
            <a:ext cx="8229600" cy="108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解 注意：题目中没给个体域，一律用全总个体域</a:t>
            </a:r>
          </a:p>
          <a:p>
            <a:pPr eaLnBrk="1" hangingPunct="1"/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  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(1)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令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：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为正数，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：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为负数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  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L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：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&gt;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</p:txBody>
      </p:sp>
      <p:sp>
        <p:nvSpPr>
          <p:cNvPr id="280581" name="Rectangle 5">
            <a:extLst>
              <a:ext uri="{FF2B5EF4-FFF2-40B4-BE49-F238E27FC236}">
                <a16:creationId xmlns:a16="http://schemas.microsoft.com/office/drawing/2014/main" id="{7EE132A1-7FA1-48E4-8A3A-91D8427AE9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5550" y="3500438"/>
            <a:ext cx="6553200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   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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L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)))</a:t>
            </a:r>
          </a:p>
          <a:p>
            <a:pPr eaLnBrk="1" hangingPunct="1"/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或者  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L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))</a:t>
            </a:r>
          </a:p>
        </p:txBody>
      </p:sp>
      <p:sp>
        <p:nvSpPr>
          <p:cNvPr id="280582" name="Rectangle 6">
            <a:extLst>
              <a:ext uri="{FF2B5EF4-FFF2-40B4-BE49-F238E27FC236}">
                <a16:creationId xmlns:a16="http://schemas.microsoft.com/office/drawing/2014/main" id="{37E69C65-3F94-4273-BC75-A399DCABD0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7213" y="4510088"/>
            <a:ext cx="822960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  (2)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令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：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是无理数，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：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是有理数，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L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：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&gt;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</p:txBody>
      </p:sp>
      <p:sp>
        <p:nvSpPr>
          <p:cNvPr id="280583" name="Rectangle 7">
            <a:extLst>
              <a:ext uri="{FF2B5EF4-FFF2-40B4-BE49-F238E27FC236}">
                <a16:creationId xmlns:a16="http://schemas.microsoft.com/office/drawing/2014/main" id="{BB1BE126-9A44-4D23-A738-89DFA7E4F8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6988" y="5084763"/>
            <a:ext cx="5400675" cy="1150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    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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L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)))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或者 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L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))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0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0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0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0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0580" grpId="0"/>
      <p:bldP spid="280581" grpId="0"/>
      <p:bldP spid="280582" grpId="0"/>
      <p:bldP spid="28058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E8B33485-7767-4537-B787-A28B7A68029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实例</a:t>
            </a:r>
            <a:r>
              <a:rPr lang="en-US" altLang="zh-CN"/>
              <a:t>4</a:t>
            </a:r>
          </a:p>
        </p:txBody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id="{9E874B10-93D9-4989-A732-5C40A73941E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31950" y="1023938"/>
            <a:ext cx="8229600" cy="1512887"/>
          </a:xfrm>
        </p:spPr>
        <p:txBody>
          <a:bodyPr/>
          <a:lstStyle/>
          <a:p>
            <a:pPr eaLnBrk="1" hangingPunct="1"/>
            <a:r>
              <a:rPr lang="zh-CN" altLang="en-US" sz="2000">
                <a:solidFill>
                  <a:srgbClr val="A50021"/>
                </a:solidFill>
              </a:rPr>
              <a:t>例</a:t>
            </a:r>
            <a:r>
              <a:rPr lang="en-US" altLang="zh-CN" sz="2000">
                <a:solidFill>
                  <a:srgbClr val="A50021"/>
                </a:solidFill>
              </a:rPr>
              <a:t>4 </a:t>
            </a:r>
            <a:r>
              <a:rPr lang="zh-CN" altLang="en-US" sz="2000"/>
              <a:t>在一阶逻辑中将下面命题符号化</a:t>
            </a:r>
          </a:p>
          <a:p>
            <a:pPr eaLnBrk="1" hangingPunct="1"/>
            <a:r>
              <a:rPr lang="zh-CN" altLang="en-US" sz="2000"/>
              <a:t>  </a:t>
            </a:r>
            <a:r>
              <a:rPr lang="en-US" altLang="zh-CN" sz="2000"/>
              <a:t>(1) </a:t>
            </a:r>
            <a:r>
              <a:rPr lang="zh-CN" altLang="en-US" sz="2000"/>
              <a:t>没有不呼吸的人</a:t>
            </a:r>
          </a:p>
          <a:p>
            <a:pPr eaLnBrk="1" hangingPunct="1"/>
            <a:r>
              <a:rPr lang="zh-CN" altLang="en-US" sz="2000"/>
              <a:t>  </a:t>
            </a:r>
            <a:r>
              <a:rPr lang="en-US" altLang="zh-CN" sz="2000"/>
              <a:t>(2) </a:t>
            </a:r>
            <a:r>
              <a:rPr lang="zh-CN" altLang="en-US" sz="2000"/>
              <a:t>不是所有的人都喜欢吃糖</a:t>
            </a:r>
            <a:endParaRPr lang="zh-CN" altLang="en-US" sz="2000" i="1"/>
          </a:p>
        </p:txBody>
      </p:sp>
      <p:sp>
        <p:nvSpPr>
          <p:cNvPr id="24580" name="灯片编号占位符 5">
            <a:extLst>
              <a:ext uri="{FF2B5EF4-FFF2-40B4-BE49-F238E27FC236}">
                <a16:creationId xmlns:a16="http://schemas.microsoft.com/office/drawing/2014/main" id="{A099990F-0C2A-4CBB-AB9D-D430AD2AAC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941F395-93C3-41DC-ADB9-3540004F5BD9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8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84676" name="Text Box 4">
            <a:extLst>
              <a:ext uri="{FF2B5EF4-FFF2-40B4-BE49-F238E27FC236}">
                <a16:creationId xmlns:a16="http://schemas.microsoft.com/office/drawing/2014/main" id="{E00BABCE-272F-44E8-BA7F-20333451B6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0725" y="2708275"/>
            <a:ext cx="51847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解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(1)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):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是人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):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呼吸</a:t>
            </a:r>
          </a:p>
        </p:txBody>
      </p:sp>
      <p:sp>
        <p:nvSpPr>
          <p:cNvPr id="284677" name="Text Box 5">
            <a:extLst>
              <a:ext uri="{FF2B5EF4-FFF2-40B4-BE49-F238E27FC236}">
                <a16:creationId xmlns:a16="http://schemas.microsoft.com/office/drawing/2014/main" id="{27901233-A149-481B-AEB8-D5A1E6E1C5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5913" y="3187700"/>
            <a:ext cx="38877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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)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))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84678" name="Text Box 6">
            <a:extLst>
              <a:ext uri="{FF2B5EF4-FFF2-40B4-BE49-F238E27FC236}">
                <a16:creationId xmlns:a16="http://schemas.microsoft.com/office/drawing/2014/main" id="{2442B62D-6A21-45C8-A241-68AB884C4A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5913" y="3692525"/>
            <a:ext cx="38877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)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))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84679" name="Text Box 7">
            <a:extLst>
              <a:ext uri="{FF2B5EF4-FFF2-40B4-BE49-F238E27FC236}">
                <a16:creationId xmlns:a16="http://schemas.microsoft.com/office/drawing/2014/main" id="{24D7EF51-EAF2-457D-9055-99EB33A38F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2675" y="4267200"/>
            <a:ext cx="54721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(2)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):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是人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):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喜欢吃糖</a:t>
            </a:r>
          </a:p>
        </p:txBody>
      </p:sp>
      <p:sp>
        <p:nvSpPr>
          <p:cNvPr id="284680" name="Text Box 8">
            <a:extLst>
              <a:ext uri="{FF2B5EF4-FFF2-40B4-BE49-F238E27FC236}">
                <a16:creationId xmlns:a16="http://schemas.microsoft.com/office/drawing/2014/main" id="{429AC460-93E0-46DC-93A2-7C256A1274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5913" y="5229225"/>
            <a:ext cx="38877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)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))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84681" name="Text Box 9">
            <a:extLst>
              <a:ext uri="{FF2B5EF4-FFF2-40B4-BE49-F238E27FC236}">
                <a16:creationId xmlns:a16="http://schemas.microsoft.com/office/drawing/2014/main" id="{38B30987-4FBC-4D84-AE28-AEBADAFA62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5913" y="4724400"/>
            <a:ext cx="38877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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)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))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4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4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4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4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4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84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4676" grpId="0"/>
      <p:bldP spid="284677" grpId="0"/>
      <p:bldP spid="284678" grpId="0"/>
      <p:bldP spid="284679" grpId="0"/>
      <p:bldP spid="284680" grpId="0"/>
      <p:bldP spid="28468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B6F351E8-4B05-4661-B654-9EBB8789E80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实例</a:t>
            </a:r>
            <a:r>
              <a:rPr lang="en-US" altLang="zh-CN"/>
              <a:t>5</a:t>
            </a:r>
          </a:p>
        </p:txBody>
      </p:sp>
      <p:sp>
        <p:nvSpPr>
          <p:cNvPr id="26627" name="Rectangle 3">
            <a:extLst>
              <a:ext uri="{FF2B5EF4-FFF2-40B4-BE49-F238E27FC236}">
                <a16:creationId xmlns:a16="http://schemas.microsoft.com/office/drawing/2014/main" id="{70544B26-F3B9-4AA8-915B-F1E27CCC023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74825" y="990600"/>
            <a:ext cx="8229600" cy="1512888"/>
          </a:xfrm>
        </p:spPr>
        <p:txBody>
          <a:bodyPr/>
          <a:lstStyle/>
          <a:p>
            <a:pPr eaLnBrk="1" hangingPunct="1"/>
            <a:r>
              <a:rPr lang="zh-CN" altLang="en-US" sz="2000">
                <a:solidFill>
                  <a:srgbClr val="A50021"/>
                </a:solidFill>
              </a:rPr>
              <a:t>例</a:t>
            </a:r>
            <a:r>
              <a:rPr lang="en-US" altLang="zh-CN" sz="2000">
                <a:solidFill>
                  <a:srgbClr val="A50021"/>
                </a:solidFill>
              </a:rPr>
              <a:t>5</a:t>
            </a:r>
            <a:r>
              <a:rPr lang="en-US" altLang="zh-CN" sz="2000"/>
              <a:t> </a:t>
            </a:r>
            <a:r>
              <a:rPr lang="zh-CN" altLang="en-US" sz="2000"/>
              <a:t>设个体域为实数域</a:t>
            </a:r>
            <a:r>
              <a:rPr lang="en-US" altLang="zh-CN" sz="2000"/>
              <a:t>, </a:t>
            </a:r>
            <a:r>
              <a:rPr lang="zh-CN" altLang="en-US" sz="2000"/>
              <a:t>将下面命题符号化</a:t>
            </a:r>
          </a:p>
          <a:p>
            <a:pPr eaLnBrk="1" hangingPunct="1"/>
            <a:r>
              <a:rPr lang="zh-CN" altLang="en-US" sz="2000"/>
              <a:t>  </a:t>
            </a:r>
            <a:r>
              <a:rPr lang="en-US" altLang="zh-CN" sz="2000"/>
              <a:t>(1)  </a:t>
            </a:r>
            <a:r>
              <a:rPr lang="zh-CN" altLang="en-US" sz="2000"/>
              <a:t>对每一个数</a:t>
            </a:r>
            <a:r>
              <a:rPr lang="en-US" altLang="zh-CN" sz="2000" i="1"/>
              <a:t>x</a:t>
            </a:r>
            <a:r>
              <a:rPr lang="zh-CN" altLang="en-US" sz="2000"/>
              <a:t>都存在一个数</a:t>
            </a:r>
            <a:r>
              <a:rPr lang="en-US" altLang="zh-CN" sz="2000" i="1"/>
              <a:t>y</a:t>
            </a:r>
            <a:r>
              <a:rPr lang="zh-CN" altLang="en-US" sz="2000"/>
              <a:t>使得</a:t>
            </a:r>
            <a:r>
              <a:rPr lang="en-US" altLang="zh-CN" sz="2000" i="1"/>
              <a:t>x</a:t>
            </a:r>
            <a:r>
              <a:rPr lang="en-US" altLang="zh-CN" sz="2000"/>
              <a:t>&lt;</a:t>
            </a:r>
            <a:r>
              <a:rPr lang="en-US" altLang="zh-CN" sz="2000" i="1"/>
              <a:t>y</a:t>
            </a:r>
          </a:p>
          <a:p>
            <a:pPr eaLnBrk="1" hangingPunct="1"/>
            <a:r>
              <a:rPr lang="en-US" altLang="zh-CN" sz="2000"/>
              <a:t>  (2)  </a:t>
            </a:r>
            <a:r>
              <a:rPr lang="zh-CN" altLang="en-US" sz="2000"/>
              <a:t>存在一个数</a:t>
            </a:r>
            <a:r>
              <a:rPr lang="en-US" altLang="zh-CN" sz="2000" i="1"/>
              <a:t>x</a:t>
            </a:r>
            <a:r>
              <a:rPr lang="zh-CN" altLang="en-US" sz="2000"/>
              <a:t>使得对每一个数</a:t>
            </a:r>
            <a:r>
              <a:rPr lang="en-US" altLang="zh-CN" sz="2000" i="1"/>
              <a:t>y</a:t>
            </a:r>
            <a:r>
              <a:rPr lang="zh-CN" altLang="en-US" sz="2000"/>
              <a:t>都有</a:t>
            </a:r>
            <a:r>
              <a:rPr lang="en-US" altLang="zh-CN" sz="2000" i="1"/>
              <a:t>x</a:t>
            </a:r>
            <a:r>
              <a:rPr lang="en-US" altLang="zh-CN" sz="2000"/>
              <a:t>&lt;</a:t>
            </a:r>
            <a:r>
              <a:rPr lang="en-US" altLang="zh-CN" sz="2000" i="1"/>
              <a:t>y</a:t>
            </a:r>
          </a:p>
        </p:txBody>
      </p:sp>
      <p:sp>
        <p:nvSpPr>
          <p:cNvPr id="26628" name="灯片编号占位符 5">
            <a:extLst>
              <a:ext uri="{FF2B5EF4-FFF2-40B4-BE49-F238E27FC236}">
                <a16:creationId xmlns:a16="http://schemas.microsoft.com/office/drawing/2014/main" id="{09F8F815-51EC-43F0-B963-98D7334CD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06CD477-5114-4F24-96BF-1314163E9A31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9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51236" name="Text Box 4">
            <a:extLst>
              <a:ext uri="{FF2B5EF4-FFF2-40B4-BE49-F238E27FC236}">
                <a16:creationId xmlns:a16="http://schemas.microsoft.com/office/drawing/2014/main" id="{00053C2C-E326-4337-93B1-0B1FA32537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1544" y="2527300"/>
            <a:ext cx="51847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解     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L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):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51237" name="Text Box 5">
            <a:extLst>
              <a:ext uri="{FF2B5EF4-FFF2-40B4-BE49-F238E27FC236}">
                <a16:creationId xmlns:a16="http://schemas.microsoft.com/office/drawing/2014/main" id="{C65C3ED2-F53C-4136-9ED7-3E1D75949E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5188" y="3187700"/>
            <a:ext cx="36004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(1)    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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yL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51240" name="Text Box 8">
            <a:extLst>
              <a:ext uri="{FF2B5EF4-FFF2-40B4-BE49-F238E27FC236}">
                <a16:creationId xmlns:a16="http://schemas.microsoft.com/office/drawing/2014/main" id="{E4950551-0B62-42DF-AA9D-84CAF7F477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8213" y="4652963"/>
            <a:ext cx="5400675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注意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: 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与不能随意交换</a:t>
            </a:r>
          </a:p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显然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(1)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是真命题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, (2)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是假命题</a:t>
            </a:r>
          </a:p>
        </p:txBody>
      </p:sp>
      <p:sp>
        <p:nvSpPr>
          <p:cNvPr id="351243" name="Text Box 11">
            <a:extLst>
              <a:ext uri="{FF2B5EF4-FFF2-40B4-BE49-F238E27FC236}">
                <a16:creationId xmlns:a16="http://schemas.microsoft.com/office/drawing/2014/main" id="{B65209AA-D0D6-415F-A05D-8E6D8A39A8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5188" y="3917156"/>
            <a:ext cx="36004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(2)    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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yL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x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y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1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1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1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51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1236" grpId="0"/>
      <p:bldP spid="351237" grpId="0"/>
      <p:bldP spid="351240" grpId="0"/>
      <p:bldP spid="351243" grpId="0"/>
    </p:bldLst>
  </p:timing>
</p:sld>
</file>

<file path=ppt/theme/theme1.xml><?xml version="1.0" encoding="utf-8"?>
<a:theme xmlns:a="http://schemas.openxmlformats.org/drawingml/2006/main" name="宽屏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new-ch2[兼容模式]" id="{7B428236-F5B7-4B97-9614-C45015C684B4}" vid="{9870D769-E0CF-48B2-9862-9D8179489115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宽屏模板</Template>
  <TotalTime>3157</TotalTime>
  <Words>4739</Words>
  <Application>Microsoft Office PowerPoint</Application>
  <PresentationFormat>宽屏</PresentationFormat>
  <Paragraphs>367</Paragraphs>
  <Slides>31</Slides>
  <Notes>29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31</vt:i4>
      </vt:variant>
    </vt:vector>
  </HeadingPairs>
  <TitlesOfParts>
    <vt:vector size="43" baseType="lpstr">
      <vt:lpstr>仿宋</vt:lpstr>
      <vt:lpstr>华光楷体_CNKI</vt:lpstr>
      <vt:lpstr>楷体</vt:lpstr>
      <vt:lpstr>Arial</vt:lpstr>
      <vt:lpstr>Lucida Sans Unicode</vt:lpstr>
      <vt:lpstr>Palace Script MT</vt:lpstr>
      <vt:lpstr>Times New Roman</vt:lpstr>
      <vt:lpstr>Wingdings</vt:lpstr>
      <vt:lpstr>宽屏模板</vt:lpstr>
      <vt:lpstr>Microsoft 公式 3.0</vt:lpstr>
      <vt:lpstr>Equation</vt:lpstr>
      <vt:lpstr>公式</vt:lpstr>
      <vt:lpstr>第四章 一阶逻辑基本概念</vt:lpstr>
      <vt:lpstr>4.1 一阶逻辑命题符号化 </vt:lpstr>
      <vt:lpstr>谓词</vt:lpstr>
      <vt:lpstr>量词</vt:lpstr>
      <vt:lpstr>实例1</vt:lpstr>
      <vt:lpstr>实例2</vt:lpstr>
      <vt:lpstr>实例3</vt:lpstr>
      <vt:lpstr>实例4</vt:lpstr>
      <vt:lpstr>实例5</vt:lpstr>
      <vt:lpstr>实例6</vt:lpstr>
      <vt:lpstr>命题符号化的七个简单总结</vt:lpstr>
      <vt:lpstr>4.2 一阶逻辑公式及解释</vt:lpstr>
      <vt:lpstr>一阶语言L 的项与原子公式</vt:lpstr>
      <vt:lpstr>一阶语言L 的公式</vt:lpstr>
      <vt:lpstr>封闭的公式</vt:lpstr>
      <vt:lpstr>封闭的公式</vt:lpstr>
      <vt:lpstr>公式的解释</vt:lpstr>
      <vt:lpstr>实例</vt:lpstr>
      <vt:lpstr>公式的类型</vt:lpstr>
      <vt:lpstr>代换实例</vt:lpstr>
      <vt:lpstr>实例</vt:lpstr>
      <vt:lpstr>第四章 习题课</vt:lpstr>
      <vt:lpstr>基本要求</vt:lpstr>
      <vt:lpstr>练习1</vt:lpstr>
      <vt:lpstr>练习1(续)</vt:lpstr>
      <vt:lpstr>练习2</vt:lpstr>
      <vt:lpstr>练习2</vt:lpstr>
      <vt:lpstr>练习3</vt:lpstr>
      <vt:lpstr>练习3</vt:lpstr>
      <vt:lpstr>练习4</vt:lpstr>
      <vt:lpstr>练习5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朱旭东</dc:creator>
  <cp:lastModifiedBy>朱 旭东</cp:lastModifiedBy>
  <cp:revision>462</cp:revision>
  <dcterms:created xsi:type="dcterms:W3CDTF">2007-11-19T20:33:53Z</dcterms:created>
  <dcterms:modified xsi:type="dcterms:W3CDTF">2023-03-15T07:02:18Z</dcterms:modified>
</cp:coreProperties>
</file>