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handoutMasterIdLst>
    <p:handoutMasterId r:id="rId48"/>
  </p:handoutMasterIdLst>
  <p:sldIdLst>
    <p:sldId id="475" r:id="rId2"/>
    <p:sldId id="306" r:id="rId3"/>
    <p:sldId id="258" r:id="rId4"/>
    <p:sldId id="259" r:id="rId5"/>
    <p:sldId id="287" r:id="rId6"/>
    <p:sldId id="262" r:id="rId7"/>
    <p:sldId id="263" r:id="rId8"/>
    <p:sldId id="264" r:id="rId9"/>
    <p:sldId id="265" r:id="rId10"/>
    <p:sldId id="466" r:id="rId11"/>
    <p:sldId id="266" r:id="rId12"/>
    <p:sldId id="298" r:id="rId13"/>
    <p:sldId id="307" r:id="rId14"/>
    <p:sldId id="302" r:id="rId15"/>
    <p:sldId id="267" r:id="rId16"/>
    <p:sldId id="268" r:id="rId17"/>
    <p:sldId id="269" r:id="rId18"/>
    <p:sldId id="479" r:id="rId19"/>
    <p:sldId id="272" r:id="rId20"/>
    <p:sldId id="304" r:id="rId21"/>
    <p:sldId id="270" r:id="rId22"/>
    <p:sldId id="273" r:id="rId23"/>
    <p:sldId id="271" r:id="rId24"/>
    <p:sldId id="283" r:id="rId25"/>
    <p:sldId id="284" r:id="rId26"/>
    <p:sldId id="476" r:id="rId27"/>
    <p:sldId id="477" r:id="rId28"/>
    <p:sldId id="478" r:id="rId29"/>
    <p:sldId id="274" r:id="rId30"/>
    <p:sldId id="275" r:id="rId31"/>
    <p:sldId id="276" r:id="rId32"/>
    <p:sldId id="277" r:id="rId33"/>
    <p:sldId id="279" r:id="rId34"/>
    <p:sldId id="280" r:id="rId35"/>
    <p:sldId id="292" r:id="rId36"/>
    <p:sldId id="291" r:id="rId37"/>
    <p:sldId id="308" r:id="rId38"/>
    <p:sldId id="290" r:id="rId39"/>
    <p:sldId id="289" r:id="rId40"/>
    <p:sldId id="281" r:id="rId41"/>
    <p:sldId id="282" r:id="rId42"/>
    <p:sldId id="285" r:id="rId43"/>
    <p:sldId id="286" r:id="rId44"/>
    <p:sldId id="293" r:id="rId45"/>
    <p:sldId id="294" r:id="rId4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5" autoAdjust="0"/>
    <p:restoredTop sz="92101" autoAdjust="0"/>
  </p:normalViewPr>
  <p:slideViewPr>
    <p:cSldViewPr>
      <p:cViewPr varScale="1">
        <p:scale>
          <a:sx n="95" d="100"/>
          <a:sy n="95" d="100"/>
        </p:scale>
        <p:origin x="100" y="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9808955-915A-4B6A-B0DD-403C4D38B7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8DBF67D3-2019-44A4-A66C-3747D384F0C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F9F89BC2-848B-4E4E-9B71-FE5C8217D56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655777B4-71D7-42FC-B68A-3725506D637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727262-8EFA-41F3-BF76-571C89F73C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D1DC150-0685-446E-BB08-153A8A3A6B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C33C954-D517-49C6-896E-E35F6D8C6F8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268CF49C-328B-4522-B75D-EB4C223BED9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390C91E-7634-48F7-B8B7-E9C9E00BA7E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DD7E24D9-DD2C-4055-BFC2-F0761C1E10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86F0F7FC-FAFA-4489-984F-A3F8C69BAD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A614882-6A3C-4901-93C0-47D72FBABA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id="{2C4CC379-6CB4-43E8-8739-2291D81FA2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id="{7A5A2937-8298-4CF9-85EB-0E3129CFD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id="{FCE22822-1CBA-4DDE-91D4-A36236C8BC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C775228-742A-43BA-B8DC-BBCA72C3C1BA}" type="slidenum">
              <a:rPr lang="en-US" altLang="zh-CN" sz="1200" smtClean="0"/>
              <a:pPr/>
              <a:t>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E754B8B3-E1BF-44DB-9D31-C4509FB025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AE1176F-835D-445A-99B6-90D2EEBA95E6}" type="slidenum">
              <a:rPr lang="en-US" altLang="zh-CN" smtClean="0"/>
              <a:pPr>
                <a:spcBef>
                  <a:spcPct val="0"/>
                </a:spcBef>
              </a:pPr>
              <a:t>15</a:t>
            </a:fld>
            <a:endParaRPr lang="en-US" altLang="zh-CN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48B049E-6D14-48A9-BB4A-32DD372DF2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9F17D9FE-B4AF-49E6-A366-6630019C3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73E40188-C7F8-42F1-B210-BCA54D9434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A6B35B-294C-4787-AB3E-B0B1BE13E7E5}" type="slidenum">
              <a:rPr lang="en-US" altLang="zh-CN" smtClean="0"/>
              <a:pPr>
                <a:spcBef>
                  <a:spcPct val="0"/>
                </a:spcBef>
              </a:pPr>
              <a:t>16</a:t>
            </a:fld>
            <a:endParaRPr lang="en-US" altLang="zh-CN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9223C151-1088-41CF-BA44-F3A6077411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D372B6F1-F683-46E7-BD69-258BF09198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A388E781-277E-43CF-B08F-042F823F30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89B2BE5-6AC8-4C54-A72B-43C465777DB5}" type="slidenum">
              <a:rPr lang="en-US" altLang="zh-CN" smtClean="0"/>
              <a:pPr>
                <a:spcBef>
                  <a:spcPct val="0"/>
                </a:spcBef>
              </a:pPr>
              <a:t>17</a:t>
            </a:fld>
            <a:endParaRPr lang="en-US" altLang="zh-CN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5A0C1E22-029D-41CD-AE05-B80E1295B7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30F99804-65DA-4047-B828-B99F783762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3B363E75-91D3-442D-9039-0D8FD44245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58BFDAD-6D74-4405-A8F0-C3AC613C5164}" type="slidenum">
              <a:rPr lang="en-US" altLang="zh-CN" smtClean="0"/>
              <a:pPr>
                <a:spcBef>
                  <a:spcPct val="0"/>
                </a:spcBef>
              </a:pPr>
              <a:t>19</a:t>
            </a:fld>
            <a:endParaRPr lang="en-US" altLang="zh-CN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3FE7EF2-C64C-4E20-8A83-5690A51533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2C490D3A-CAA0-4732-9421-FB30FEA3FF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>
            <a:extLst>
              <a:ext uri="{FF2B5EF4-FFF2-40B4-BE49-F238E27FC236}">
                <a16:creationId xmlns:a16="http://schemas.microsoft.com/office/drawing/2014/main" id="{4031E2AA-F844-46E7-A6BD-2D5CABA6ED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>
            <a:extLst>
              <a:ext uri="{FF2B5EF4-FFF2-40B4-BE49-F238E27FC236}">
                <a16:creationId xmlns:a16="http://schemas.microsoft.com/office/drawing/2014/main" id="{220CCDF1-5D4B-4915-9D8A-5F12F5CA87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>
            <a:extLst>
              <a:ext uri="{FF2B5EF4-FFF2-40B4-BE49-F238E27FC236}">
                <a16:creationId xmlns:a16="http://schemas.microsoft.com/office/drawing/2014/main" id="{989C72B4-CBA4-466A-8629-FDE4C684D3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D82648A-3652-4031-950B-839F14C7F8E6}" type="slidenum">
              <a:rPr lang="en-US" altLang="zh-CN" sz="1200" smtClean="0"/>
              <a:pPr/>
              <a:t>20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9F0DE41-DA52-43AE-A051-C5B985C714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BE9BC8-BF1A-45B6-AABB-23F2207FC8E9}" type="slidenum">
              <a:rPr lang="en-US" altLang="zh-CN" smtClean="0"/>
              <a:pPr>
                <a:spcBef>
                  <a:spcPct val="0"/>
                </a:spcBef>
              </a:pPr>
              <a:t>21</a:t>
            </a:fld>
            <a:endParaRPr lang="en-US" altLang="zh-CN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34621912-9482-4460-9CDD-081F7FE2DC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12CD2669-8821-4F57-8359-BADE536A84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0DE72632-247C-4F01-B1C4-84A7F64039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7D5951-3E42-46A4-AB12-266589E97720}" type="slidenum">
              <a:rPr lang="en-US" altLang="zh-CN" smtClean="0"/>
              <a:pPr>
                <a:spcBef>
                  <a:spcPct val="0"/>
                </a:spcBef>
              </a:pPr>
              <a:t>22</a:t>
            </a:fld>
            <a:endParaRPr lang="en-US" altLang="zh-CN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D2186B10-98FF-47F3-9B45-1E00DF6999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B07C46C7-A2B5-42F8-8545-9DD2784B5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8AD4EFFC-7B51-4350-8B61-8472271C2B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8AB6D05-9415-4289-A62A-45EAF2401082}" type="slidenum">
              <a:rPr lang="en-US" altLang="zh-CN" smtClean="0"/>
              <a:pPr>
                <a:spcBef>
                  <a:spcPct val="0"/>
                </a:spcBef>
              </a:pPr>
              <a:t>23</a:t>
            </a:fld>
            <a:endParaRPr lang="en-US" altLang="zh-CN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3108D070-6DDB-4B30-9D7E-815B544F0E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FF0345AD-DCCC-4DCD-B606-B33FE04D89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8441973B-404E-4067-B93C-6E337B41DE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52784CA-BBC9-4715-B4E0-5E114BBB45CB}" type="slidenum">
              <a:rPr lang="en-US" altLang="zh-CN" smtClean="0"/>
              <a:pPr>
                <a:spcBef>
                  <a:spcPct val="0"/>
                </a:spcBef>
              </a:pPr>
              <a:t>24</a:t>
            </a:fld>
            <a:endParaRPr lang="en-US" altLang="zh-CN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6616BB28-68BB-4001-8C66-F48490C4B2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DE034302-4DE5-4CBE-BBE2-F8BA2A4875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2632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28AA9D1B-D6A2-4D08-AD7B-ACC42F8630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11C043-A297-4CA0-AED6-E831C399935A}" type="slidenum">
              <a:rPr lang="en-US" altLang="zh-CN" smtClean="0"/>
              <a:pPr>
                <a:spcBef>
                  <a:spcPct val="0"/>
                </a:spcBef>
              </a:pPr>
              <a:t>25</a:t>
            </a:fld>
            <a:endParaRPr lang="en-US" altLang="zh-CN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67BBD992-5097-48CD-AF24-015EBA2A62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43A00FE4-6C2C-4D11-BCCA-3E534B795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30478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851968D8-8ED3-47EC-BC78-FE72AADC53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F39750-ECAB-403D-868E-6C780B7325DB}" type="slidenum">
              <a:rPr lang="en-US" altLang="zh-CN" smtClean="0"/>
              <a:pPr>
                <a:spcBef>
                  <a:spcPct val="0"/>
                </a:spcBef>
              </a:pPr>
              <a:t>3</a:t>
            </a:fld>
            <a:endParaRPr lang="en-US" altLang="zh-CN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7D7F991A-86CC-4F0E-84C7-18460803E5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16B0C895-5ECE-4F9F-8488-42DD873A96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8BF8387F-7C07-4DFA-9B96-137B07D336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0F3B9FF-99C6-41BB-ADEE-C065440B438C}" type="slidenum">
              <a:rPr lang="en-US" altLang="zh-CN" smtClean="0"/>
              <a:pPr>
                <a:spcBef>
                  <a:spcPct val="0"/>
                </a:spcBef>
              </a:pPr>
              <a:t>26</a:t>
            </a:fld>
            <a:endParaRPr lang="en-US" altLang="zh-CN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3A7867D2-ACA3-4B20-B1A3-96CA4AFA33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0A1A48F3-CD77-42CA-849C-D45BBEBCA2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85269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6D5959CA-5BBE-4094-B6CC-119330D90D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EA4A41-3B6D-4B9A-A4D5-165414CC8236}" type="slidenum">
              <a:rPr lang="en-US" altLang="zh-CN" smtClean="0"/>
              <a:pPr>
                <a:spcBef>
                  <a:spcPct val="0"/>
                </a:spcBef>
              </a:pPr>
              <a:t>27</a:t>
            </a:fld>
            <a:endParaRPr lang="en-US" altLang="zh-CN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691EBE5A-AD3D-4B48-A221-D37A567FE2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FDB4BBF8-3074-4D03-A120-BCDCB33F4C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5021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601046FE-0ABF-4E15-B354-6C105280F4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1C6D409-9EEA-4A5C-B831-03B620D3A6F3}" type="slidenum">
              <a:rPr lang="en-US" altLang="zh-CN" smtClean="0"/>
              <a:pPr>
                <a:spcBef>
                  <a:spcPct val="0"/>
                </a:spcBef>
              </a:pPr>
              <a:t>29</a:t>
            </a:fld>
            <a:endParaRPr lang="en-US" altLang="zh-CN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F0A2C6F2-44AE-454B-8587-A7C6593BB6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3A0FBDA2-0FBF-462A-A7FD-51B78ABE98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D8D25546-444B-4FA6-A2E6-BEBD677A72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99B0425-56A9-4166-9BC4-F6222C0CE724}" type="slidenum">
              <a:rPr lang="en-US" altLang="zh-CN" smtClean="0"/>
              <a:pPr>
                <a:spcBef>
                  <a:spcPct val="0"/>
                </a:spcBef>
              </a:pPr>
              <a:t>30</a:t>
            </a:fld>
            <a:endParaRPr lang="en-US" altLang="zh-CN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4ABA05E7-2412-4BFE-98C6-E83DC9978C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721CAE76-5CA2-436E-948E-A859D5D7C8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E084DCE5-1B86-4758-AF3A-0C74E2DF19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FBFC18-DEA5-4CAD-B225-AC29A01D983D}" type="slidenum">
              <a:rPr lang="en-US" altLang="zh-CN" smtClean="0"/>
              <a:pPr>
                <a:spcBef>
                  <a:spcPct val="0"/>
                </a:spcBef>
              </a:pPr>
              <a:t>31</a:t>
            </a:fld>
            <a:endParaRPr lang="en-US" altLang="zh-CN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640912FC-DEE2-44EE-85B8-9FD4354171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D986CA73-C919-4120-BEED-77D00D6FB5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48A3BE4E-FC55-4B21-A1C4-104737DDED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8EB690-2C5B-4C18-9E8C-671F73B713D8}" type="slidenum">
              <a:rPr lang="en-US" altLang="zh-CN" smtClean="0"/>
              <a:pPr>
                <a:spcBef>
                  <a:spcPct val="0"/>
                </a:spcBef>
              </a:pPr>
              <a:t>32</a:t>
            </a:fld>
            <a:endParaRPr lang="en-US" altLang="zh-CN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D7BB2001-4E0C-47EA-965E-254D6F386A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42A5609A-8BD5-43A4-A595-6DE6C8386A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369E1F56-340D-48F1-9416-320B1CC856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B8E681-2EB0-4E75-A679-612711B92119}" type="slidenum">
              <a:rPr lang="en-US" altLang="zh-CN" smtClean="0"/>
              <a:pPr>
                <a:spcBef>
                  <a:spcPct val="0"/>
                </a:spcBef>
              </a:pPr>
              <a:t>33</a:t>
            </a:fld>
            <a:endParaRPr lang="en-US" altLang="zh-CN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98E732B4-4DFD-46AB-8657-48EEA1129C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84B15772-C234-4EC2-9F2B-D2D7F11AC9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04E23DDA-88D4-401A-8D67-5F4E7FBA74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A2EE4D9-BD61-4F20-AC27-A40FD6EE9D82}" type="slidenum">
              <a:rPr lang="en-US" altLang="zh-CN" smtClean="0"/>
              <a:pPr>
                <a:spcBef>
                  <a:spcPct val="0"/>
                </a:spcBef>
              </a:pPr>
              <a:t>34</a:t>
            </a:fld>
            <a:endParaRPr lang="en-US" altLang="zh-CN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0AF2AFA4-508B-4639-9C7C-1A118E2CA7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5EB7839A-69B8-4EF4-998D-7B2663A2EC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2FFA3AAC-4D29-4D09-93D5-34A361AE4E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8DAB6DF-3054-4D8B-8EDF-B43EBECD14EA}" type="slidenum">
              <a:rPr lang="en-US" altLang="zh-CN" smtClean="0"/>
              <a:pPr>
                <a:spcBef>
                  <a:spcPct val="0"/>
                </a:spcBef>
              </a:pPr>
              <a:t>35</a:t>
            </a:fld>
            <a:endParaRPr lang="en-US" altLang="zh-CN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E766E4E4-F0D2-491E-AD8F-B4BE04BE80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E6DC4DD7-EF1F-48E1-B70F-9139A24BD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F440F459-9BDF-4551-A588-9B1BC849CA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1E2F2DF-BFAE-4070-904F-6F0C56E91342}" type="slidenum">
              <a:rPr lang="en-US" altLang="zh-CN" smtClean="0"/>
              <a:pPr>
                <a:spcBef>
                  <a:spcPct val="0"/>
                </a:spcBef>
              </a:pPr>
              <a:t>36</a:t>
            </a:fld>
            <a:endParaRPr lang="en-US" altLang="zh-CN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07B1C065-7F81-4BFF-A37C-43E95B9091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99CA0C5D-19CA-44A4-933F-AABE7653C5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E58F8AF-E0A5-44E3-B245-DE1039DCE6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69420CC-0C42-4FF3-AA38-200B7C459D00}" type="slidenum">
              <a:rPr lang="en-US" altLang="zh-CN" smtClean="0"/>
              <a:pPr>
                <a:spcBef>
                  <a:spcPct val="0"/>
                </a:spcBef>
              </a:pPr>
              <a:t>4</a:t>
            </a:fld>
            <a:endParaRPr lang="en-US" altLang="zh-CN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717E4D72-A501-4F86-A424-AF57388C3C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9487FF9C-EA7F-4F93-806A-3C43FA1E0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5571B878-A932-4BC9-A021-11955C56DA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059053-1CDD-41D4-A523-4DBFE41B9FEC}" type="slidenum">
              <a:rPr lang="en-US" altLang="zh-CN" smtClean="0"/>
              <a:pPr>
                <a:spcBef>
                  <a:spcPct val="0"/>
                </a:spcBef>
              </a:pPr>
              <a:t>38</a:t>
            </a:fld>
            <a:endParaRPr lang="en-US" altLang="zh-CN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94BE76F0-F693-44EB-BCAA-D6A29ACFB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8E6FF7C5-1130-4C98-B6F0-F32021909E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67BD3BF7-4309-454D-8CA2-CFD390C833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7E35C06-894E-410B-9FCC-8F0F916DF922}" type="slidenum">
              <a:rPr lang="en-US" altLang="zh-CN" smtClean="0"/>
              <a:pPr>
                <a:spcBef>
                  <a:spcPct val="0"/>
                </a:spcBef>
              </a:pPr>
              <a:t>39</a:t>
            </a:fld>
            <a:endParaRPr lang="en-US" altLang="zh-CN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22894B8B-3D58-4E9D-9653-781906A0A4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E2D7867F-10E2-4254-B182-9FFB28696D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28DF686B-0D95-400E-B772-551D0D43FD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D24C80-129A-4B30-AEC7-F1F06DE920D9}" type="slidenum">
              <a:rPr lang="en-US" altLang="zh-CN" smtClean="0"/>
              <a:pPr>
                <a:spcBef>
                  <a:spcPct val="0"/>
                </a:spcBef>
              </a:pPr>
              <a:t>40</a:t>
            </a:fld>
            <a:endParaRPr lang="en-US" altLang="zh-CN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10C9B1BF-CE78-489F-B769-AF446CCE91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D7653289-FC41-4502-952A-29C1CE03B1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ACD94544-CBB0-49A3-9173-40F020E6B9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54C2EE-F4DA-4955-ABA2-84CDAC6CD565}" type="slidenum">
              <a:rPr lang="en-US" altLang="zh-CN" smtClean="0"/>
              <a:pPr>
                <a:spcBef>
                  <a:spcPct val="0"/>
                </a:spcBef>
              </a:pPr>
              <a:t>41</a:t>
            </a:fld>
            <a:endParaRPr lang="en-US" altLang="zh-CN"/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610A59ED-54C3-41A8-8C38-FBE25ED9B5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925B69F8-DE7A-45A4-BABD-5EEE12393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8BF8387F-7C07-4DFA-9B96-137B07D336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0F3B9FF-99C6-41BB-ADEE-C065440B438C}" type="slidenum">
              <a:rPr lang="en-US" altLang="zh-CN" smtClean="0"/>
              <a:pPr>
                <a:spcBef>
                  <a:spcPct val="0"/>
                </a:spcBef>
              </a:pPr>
              <a:t>42</a:t>
            </a:fld>
            <a:endParaRPr lang="en-US" altLang="zh-CN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3A7867D2-ACA3-4B20-B1A3-96CA4AFA33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0A1A48F3-CD77-42CA-849C-D45BBEBCA2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6D5959CA-5BBE-4094-B6CC-119330D90D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EA4A41-3B6D-4B9A-A4D5-165414CC8236}" type="slidenum">
              <a:rPr lang="en-US" altLang="zh-CN" smtClean="0"/>
              <a:pPr>
                <a:spcBef>
                  <a:spcPct val="0"/>
                </a:spcBef>
              </a:pPr>
              <a:t>43</a:t>
            </a:fld>
            <a:endParaRPr lang="en-US" altLang="zh-CN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691EBE5A-AD3D-4B48-A221-D37A567FE2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FDB4BBF8-3074-4D03-A120-BCDCB33F4C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248B4B98-B2A9-4FC0-946D-EDD82450D2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321CD49-CDE4-4DBD-A2AD-9306D0600F32}" type="slidenum">
              <a:rPr lang="en-US" altLang="zh-CN" smtClean="0"/>
              <a:pPr>
                <a:spcBef>
                  <a:spcPct val="0"/>
                </a:spcBef>
              </a:pPr>
              <a:t>44</a:t>
            </a:fld>
            <a:endParaRPr lang="en-US" altLang="zh-CN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EC2237A0-BE8E-4265-9B07-6CDB868B7F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663A0430-F458-4BAB-A9CD-0214F5FEB9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6FC66913-1801-4393-91F6-468FFA2933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A62E0C2-83B7-4070-BD9C-80FD445595AC}" type="slidenum">
              <a:rPr lang="en-US" altLang="zh-CN" smtClean="0"/>
              <a:pPr>
                <a:spcBef>
                  <a:spcPct val="0"/>
                </a:spcBef>
              </a:pPr>
              <a:t>45</a:t>
            </a:fld>
            <a:endParaRPr lang="en-US" altLang="zh-CN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79A3F69A-5E2D-468E-8D74-5CCDA3A523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8F8E21F4-6700-4AC8-AF54-BF9C3568C6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285ECC60-38C5-492E-9BF0-91BA276822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692CFB-D267-461A-B63D-876E50776C03}" type="slidenum">
              <a:rPr lang="en-US" altLang="zh-CN" smtClean="0"/>
              <a:pPr>
                <a:spcBef>
                  <a:spcPct val="0"/>
                </a:spcBef>
              </a:pPr>
              <a:t>5</a:t>
            </a:fld>
            <a:endParaRPr lang="en-US" altLang="zh-CN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CB6187F1-22E5-4CF0-AF8A-C8FB658A5D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297E0831-A630-49D8-B7FB-525CCA563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C5A1BC23-B26A-4480-B063-734C58699E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C1711BF-E41F-48F4-8F05-3FA811D99F7B}" type="slidenum">
              <a:rPr lang="en-US" altLang="zh-CN" smtClean="0"/>
              <a:pPr>
                <a:spcBef>
                  <a:spcPct val="0"/>
                </a:spcBef>
              </a:pPr>
              <a:t>6</a:t>
            </a:fld>
            <a:endParaRPr lang="en-US" altLang="zh-CN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135DE8CB-A00A-45EF-9643-213ACBBFEA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F174CA52-FC40-46FE-8BA4-8B02D4C303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F78E6757-E9F3-4B2A-81F8-D2D4A821B4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09C1173-8A72-407C-90BA-8AD4BB9E5377}" type="slidenum">
              <a:rPr lang="en-US" altLang="zh-CN" smtClean="0"/>
              <a:pPr>
                <a:spcBef>
                  <a:spcPct val="0"/>
                </a:spcBef>
              </a:pPr>
              <a:t>7</a:t>
            </a:fld>
            <a:endParaRPr lang="en-US" altLang="zh-CN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DF40ADF-7D55-45EE-817D-CEE727888F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E8C5847-2A46-4A94-803B-EB65E7952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C65A6423-C249-4034-B57F-75704279E8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2D27B82-7C7A-4B8B-9697-9243A20C6013}" type="slidenum">
              <a:rPr lang="en-US" altLang="zh-CN" smtClean="0"/>
              <a:pPr>
                <a:spcBef>
                  <a:spcPct val="0"/>
                </a:spcBef>
              </a:pPr>
              <a:t>8</a:t>
            </a:fld>
            <a:endParaRPr lang="en-US" altLang="zh-CN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C9F74C6C-EA5D-4E64-8D98-9830E1820F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31A3F6D2-AFEA-4C0B-A8B5-B86407605B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084409DE-6DE2-4822-8F54-7ECAE575D4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C9928B-D8BE-4EB4-BE4A-53A8C18E6F8F}" type="slidenum">
              <a:rPr lang="en-US" altLang="zh-CN" smtClean="0"/>
              <a:pPr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9A94C130-0F84-4F95-856E-B34947AE45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28EB2ABE-E4F4-4802-A3E8-EB04004C3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346BF22C-E3F2-48EE-9D73-86D8806CF1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6E4BECB-9791-49CB-9AA0-BAB5A22CB870}" type="slidenum">
              <a:rPr lang="en-US" altLang="zh-CN" smtClean="0"/>
              <a:pPr>
                <a:spcBef>
                  <a:spcPct val="0"/>
                </a:spcBef>
              </a:pPr>
              <a:t>11</a:t>
            </a:fld>
            <a:endParaRPr lang="en-US" altLang="zh-CN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C605BBBC-ED39-4279-868B-826E9F276B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FC81190-5ABA-4DD1-9744-652AFE737F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2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0B27A3-BE7D-4A03-BBB0-571F13E706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2E625E5-7B7D-462E-B0A7-D62BBF4820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6F80140-E1D1-4AF7-8A8D-BB814C76C8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7DD57-8174-4F0E-824A-8EDA617954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827723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57BC383-4DF3-4A54-9FCB-CED8857C5F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0972245-70A7-432C-9863-B3494B3BF9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DEC26DA-AEB6-4D5A-9AB3-A05F668E90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481FC-744D-43F6-9530-0824550C89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520896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ADE01F-0B66-4789-9B18-B7CC9969AA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E762D7-8119-4212-91E4-4F3369A732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C45A65-E008-43EA-B3DA-567BDCE441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E4652-524C-428D-BB5D-7C40335E3A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8035207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4C4796-7033-49BC-ABA4-EBF4D916D0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84DB6B-D8BA-4A92-8DE2-49A82A9C99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A35B85-358D-480F-ABB6-2CEDB45B90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9A3A9-E44A-4041-8B14-4BCA41F391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92233"/>
      </p:ext>
    </p:extLst>
  </p:cSld>
  <p:clrMapOvr>
    <a:masterClrMapping/>
  </p:clrMapOvr>
  <p:transition spd="slow"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5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8FC9AA-ADEA-4023-BB71-1493B09111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8E1598-AE48-460E-8D8B-856D837298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373D47-BFAB-4395-A1E3-59D79DC0C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A4272340-EB61-42CF-8F0B-E31AC03D9E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73062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F5A68DF-20A4-4135-88CB-F06B7B1EA0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F2E0C4-1C0E-4D6F-8862-37E72005D8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8739A8-53D6-4C2B-A218-5BB378DC6A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E30D3-F0F9-4730-9151-EB49F21452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291140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796FCB-6AB6-4B69-B398-A02A5E524D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69B595-F34B-480C-B382-2C7D01D1D7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6F322E-5841-44ED-AE73-2413745E91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A85173DF-0121-4B52-B9A0-E680CA02DA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1202888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896C25C-838E-4880-BE16-17573D3B95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E9E373D-336D-4E03-B1CE-D409A58927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CD6969-478B-4C9A-A93D-84658B7BB3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739B1875-7398-460D-8BF9-8DB501C22A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501920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F77E635-15B8-472D-899C-410B0619A2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D11A771-DF31-4138-892B-A61B8018D6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363F9D-D469-4D93-A306-2DA0C5B4F5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05194-6338-4207-ABC9-F1129F1D8D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606982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DD430FB-11E9-44AF-B0C1-FC154BACC5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74CC75D-8017-4042-992C-EB79365A40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214D1FC-8D78-415C-BBFB-CA87D96C2E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E2B06-E173-41E2-9042-1ED5BA4D28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612734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2401A9-1AEF-48DD-A90E-733D4F1738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896201-2E41-486D-B6D1-8778662A3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FAC2F4-A54C-4C57-AE32-7E635CDD78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70DE6-BA15-484B-B57B-ED988856DA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292873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6241EC-08CB-4C94-BD06-DDD87EB5EA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89C4C9-C9C8-4C2E-AE26-DA068A2C68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EE23F0-428C-4F3F-87EB-B027DD5923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449CF-39DB-4D27-B753-9F87707093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9337271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BC82CD4-EFDC-4F87-ABE6-F657200173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72EC2B4-8BBD-4386-9877-B13792B252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B4CF103-738A-46B3-AA0E-6C90CFA8A97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DC8A201-D59D-40F1-BBFF-5876CC3CFFB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D4DE273-0BAA-490A-B586-ABD69C95B52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1F89F83-96BD-4C48-994A-C0DD718F48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2FF49965-9E7F-42BE-A7B9-62606BFE7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0" r:id="rId2"/>
    <p:sldLayoutId id="2147483722" r:id="rId3"/>
    <p:sldLayoutId id="2147483731" r:id="rId4"/>
    <p:sldLayoutId id="214748373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>
            <a:extLst>
              <a:ext uri="{FF2B5EF4-FFF2-40B4-BE49-F238E27FC236}">
                <a16:creationId xmlns:a16="http://schemas.microsoft.com/office/drawing/2014/main" id="{0BBE47EC-A497-4737-A6BB-F49791321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7156451" cy="417513"/>
          </a:xfrm>
        </p:spPr>
        <p:txBody>
          <a:bodyPr/>
          <a:lstStyle/>
          <a:p>
            <a:r>
              <a:rPr lang="zh-CN" altLang="en-US" dirty="0"/>
              <a:t>函数的“满射、单射、双射”示意图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4CD285E9-4CB1-4511-A7A1-2A6D37A91B3E}"/>
              </a:ext>
            </a:extLst>
          </p:cNvPr>
          <p:cNvGraphicFramePr>
            <a:graphicFrameLocks/>
          </p:cNvGraphicFramePr>
          <p:nvPr/>
        </p:nvGraphicFramePr>
        <p:xfrm>
          <a:off x="2095500" y="1101726"/>
          <a:ext cx="7700964" cy="5626101"/>
        </p:xfrm>
        <a:graphic>
          <a:graphicData uri="http://schemas.openxmlformats.org/drawingml/2006/table">
            <a:tbl>
              <a:tblPr/>
              <a:tblGrid>
                <a:gridCol w="254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4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2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dirty="0"/>
                        <a:t>满射</a:t>
                      </a:r>
                      <a:endParaRPr lang="zh-CN" sz="2400" b="1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单射</a:t>
                      </a: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双射</a:t>
                      </a: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3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dirty="0"/>
                        <a:t>非满射</a:t>
                      </a:r>
                      <a:endParaRPr lang="zh-CN" altLang="zh-CN" sz="2400" b="1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非单射</a:t>
                      </a: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非双射</a:t>
                      </a: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97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64" marR="68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529" name="图片 3">
            <a:extLst>
              <a:ext uri="{FF2B5EF4-FFF2-40B4-BE49-F238E27FC236}">
                <a16:creationId xmlns:a16="http://schemas.microsoft.com/office/drawing/2014/main" id="{65099313-CC8D-43D8-A015-382A5205A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39" y="1846264"/>
            <a:ext cx="24907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图片 4">
            <a:extLst>
              <a:ext uri="{FF2B5EF4-FFF2-40B4-BE49-F238E27FC236}">
                <a16:creationId xmlns:a16="http://schemas.microsoft.com/office/drawing/2014/main" id="{F2A42CE3-AD62-4463-A6E7-F9EFAD2F6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4" y="4559300"/>
            <a:ext cx="23209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1" name="图片 5">
            <a:extLst>
              <a:ext uri="{FF2B5EF4-FFF2-40B4-BE49-F238E27FC236}">
                <a16:creationId xmlns:a16="http://schemas.microsoft.com/office/drawing/2014/main" id="{09E5A8F4-1B53-42B1-9F60-1A649B5C3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6" y="1833564"/>
            <a:ext cx="2271713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2" name="图片 6">
            <a:extLst>
              <a:ext uri="{FF2B5EF4-FFF2-40B4-BE49-F238E27FC236}">
                <a16:creationId xmlns:a16="http://schemas.microsoft.com/office/drawing/2014/main" id="{76ACB501-7EA2-4760-A92B-AAFD519FE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4559300"/>
            <a:ext cx="2379663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图片 7">
            <a:extLst>
              <a:ext uri="{FF2B5EF4-FFF2-40B4-BE49-F238E27FC236}">
                <a16:creationId xmlns:a16="http://schemas.microsoft.com/office/drawing/2014/main" id="{3FBE36A7-AED8-4204-8EC6-56F8B09ED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314" y="1746250"/>
            <a:ext cx="2173287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图片 4">
            <a:extLst>
              <a:ext uri="{FF2B5EF4-FFF2-40B4-BE49-F238E27FC236}">
                <a16:creationId xmlns:a16="http://schemas.microsoft.com/office/drawing/2014/main" id="{D4D91942-5C70-4BE4-8D5A-9162D8D62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701" y="4559300"/>
            <a:ext cx="23209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>
            <a:extLst>
              <a:ext uri="{FF2B5EF4-FFF2-40B4-BE49-F238E27FC236}">
                <a16:creationId xmlns:a16="http://schemas.microsoft.com/office/drawing/2014/main" id="{B4D7BDEB-050E-465F-A181-B9D741C6E1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47728" y="289329"/>
            <a:ext cx="5472608" cy="417513"/>
          </a:xfrm>
        </p:spPr>
        <p:txBody>
          <a:bodyPr/>
          <a:lstStyle/>
          <a:p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运算表的实例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18435" name="内容占位符 5">
            <a:extLst>
              <a:ext uri="{FF2B5EF4-FFF2-40B4-BE49-F238E27FC236}">
                <a16:creationId xmlns:a16="http://schemas.microsoft.com/office/drawing/2014/main" id="{81DA5537-3950-45C7-8021-A02932141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197462"/>
            <a:ext cx="8064896" cy="1367442"/>
          </a:xfrm>
        </p:spPr>
        <p:txBody>
          <a:bodyPr/>
          <a:lstStyle/>
          <a:p>
            <a:pPr>
              <a:defRPr/>
            </a:pPr>
            <a:r>
              <a:rPr lang="zh-CN" altLang="en-US" sz="2800" dirty="0"/>
              <a:t>克莱恩（</a:t>
            </a:r>
            <a:r>
              <a:rPr lang="en-US" altLang="zh-CN" sz="2800" dirty="0"/>
              <a:t>Klein</a:t>
            </a:r>
            <a:r>
              <a:rPr lang="zh-CN" altLang="en-US" sz="2800" dirty="0"/>
              <a:t>）</a:t>
            </a:r>
            <a:r>
              <a:rPr lang="zh-CN" altLang="zh-CN" sz="2800" dirty="0"/>
              <a:t>四元</a:t>
            </a:r>
            <a:r>
              <a:rPr lang="zh-CN" altLang="en-US" sz="2800" dirty="0"/>
              <a:t>集合及运算</a:t>
            </a:r>
            <a:endParaRPr lang="en-US" altLang="zh-CN" sz="2800" dirty="0"/>
          </a:p>
          <a:p>
            <a:pPr>
              <a:defRPr/>
            </a:pPr>
            <a:r>
              <a:rPr lang="zh-CN" altLang="en-US" sz="2800" dirty="0"/>
              <a:t>集合</a:t>
            </a:r>
            <a:r>
              <a:rPr lang="en-US" altLang="zh-CN" sz="2800" dirty="0"/>
              <a:t>G={</a:t>
            </a:r>
            <a:r>
              <a:rPr lang="en-US" altLang="zh-CN" sz="2800" dirty="0" err="1"/>
              <a:t>e,a,b,c</a:t>
            </a:r>
            <a:r>
              <a:rPr lang="en-US" altLang="zh-CN" sz="2800" dirty="0"/>
              <a:t>}</a:t>
            </a:r>
            <a:r>
              <a:rPr lang="zh-CN" altLang="en-US" sz="2800" dirty="0"/>
              <a:t>。在集合</a:t>
            </a:r>
            <a:r>
              <a:rPr lang="en-US" altLang="zh-CN" sz="2800" dirty="0"/>
              <a:t>G</a:t>
            </a:r>
            <a:r>
              <a:rPr lang="zh-CN" altLang="en-US" sz="2800" dirty="0"/>
              <a:t>上的上运算</a:t>
            </a:r>
            <a:r>
              <a:rPr lang="zh-CN" altLang="zh-CN" sz="2800" kern="1200" dirty="0"/>
              <a:t>∘</a:t>
            </a:r>
            <a:endParaRPr lang="en-US" altLang="zh-CN" sz="2800" dirty="0"/>
          </a:p>
        </p:txBody>
      </p:sp>
      <p:sp>
        <p:nvSpPr>
          <p:cNvPr id="30724" name="Rectangle 5">
            <a:extLst>
              <a:ext uri="{FF2B5EF4-FFF2-40B4-BE49-F238E27FC236}">
                <a16:creationId xmlns:a16="http://schemas.microsoft.com/office/drawing/2014/main" id="{47A88510-7348-437F-BB16-78568BE87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635" y="-94565"/>
            <a:ext cx="184731" cy="646331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ct val="25000"/>
              </a:spcBef>
              <a:spcAft>
                <a:spcPct val="20000"/>
              </a:spcAft>
              <a:buClr>
                <a:srgbClr val="336699"/>
              </a:buClr>
              <a:buFont typeface="Wingdings" panose="05000000000000000000" pitchFamily="2" charset="2"/>
              <a:buChar char="§"/>
              <a:defRPr sz="2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25000"/>
              </a:spcBef>
              <a:buClr>
                <a:srgbClr val="336699"/>
              </a:buClr>
              <a:buChar char="•"/>
              <a:defRPr sz="24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25000"/>
              </a:spcBef>
              <a:buClr>
                <a:srgbClr val="336699"/>
              </a:buClr>
              <a:buChar char="–"/>
              <a:defRPr sz="20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25000"/>
              </a:spcBef>
              <a:buClr>
                <a:srgbClr val="336699"/>
              </a:buClr>
              <a:buChar char="»"/>
              <a:defRPr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25000"/>
              </a:spcBef>
              <a:buClr>
                <a:srgbClr val="336699"/>
              </a:buClr>
              <a:buFont typeface="Wingdings" panose="05000000000000000000" pitchFamily="2" charset="2"/>
              <a:buChar char="§"/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336699"/>
              </a:buClr>
              <a:buFont typeface="Wingdings" panose="05000000000000000000" pitchFamily="2" charset="2"/>
              <a:buChar char="§"/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336699"/>
              </a:buClr>
              <a:buFont typeface="Wingdings" panose="05000000000000000000" pitchFamily="2" charset="2"/>
              <a:buChar char="§"/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336699"/>
              </a:buClr>
              <a:buFont typeface="Wingdings" panose="05000000000000000000" pitchFamily="2" charset="2"/>
              <a:buChar char="§"/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336699"/>
              </a:buClr>
              <a:buFont typeface="Wingdings" panose="05000000000000000000" pitchFamily="2" charset="2"/>
              <a:buChar char="§"/>
              <a:defRPr sz="1600" b="1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zh-CN" sz="3600" b="0">
              <a:latin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F13DA1B-E09C-4F8B-B5ED-DA22DDA2E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094822"/>
              </p:ext>
            </p:extLst>
          </p:nvPr>
        </p:nvGraphicFramePr>
        <p:xfrm>
          <a:off x="1127448" y="2719980"/>
          <a:ext cx="5904656" cy="2923930"/>
        </p:xfrm>
        <a:graphic>
          <a:graphicData uri="http://schemas.openxmlformats.org/drawingml/2006/table">
            <a:tbl>
              <a:tblPr/>
              <a:tblGrid>
                <a:gridCol w="988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9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9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∘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3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E26EF474-78A1-4AE0-B60D-C6678620D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二元运算的性质</a:t>
            </a:r>
          </a:p>
        </p:txBody>
      </p:sp>
      <p:sp>
        <p:nvSpPr>
          <p:cNvPr id="25603" name="Rectangle 8">
            <a:extLst>
              <a:ext uri="{FF2B5EF4-FFF2-40B4-BE49-F238E27FC236}">
                <a16:creationId xmlns:a16="http://schemas.microsoft.com/office/drawing/2014/main" id="{FC1D0763-953B-4514-8E2E-8C684F872A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96975"/>
            <a:ext cx="11102975" cy="2303463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9.3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zh-CN" altLang="fr-FR"/>
              <a:t>◦</a:t>
            </a:r>
            <a:r>
              <a:rPr lang="zh-CN" altLang="en-US"/>
              <a:t>为</a:t>
            </a:r>
            <a:r>
              <a:rPr lang="en-US" altLang="zh-CN" i="1"/>
              <a:t>S</a:t>
            </a:r>
            <a:r>
              <a:rPr lang="zh-CN" altLang="en-US"/>
              <a:t>上的二元运算</a:t>
            </a:r>
            <a:r>
              <a:rPr lang="en-US" altLang="zh-CN"/>
              <a:t>,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/>
              <a:t>若对任意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</a:t>
            </a:r>
            <a:r>
              <a:rPr lang="en-US" altLang="zh-CN" i="1"/>
              <a:t>S </a:t>
            </a:r>
            <a:r>
              <a:rPr lang="zh-CN" altLang="en-US"/>
              <a:t>有 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=</a:t>
            </a:r>
            <a:r>
              <a:rPr lang="en-US" altLang="zh-CN" i="1"/>
              <a:t>y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zh-CN" altLang="en-US"/>
              <a:t>则称运算在</a:t>
            </a:r>
            <a:r>
              <a:rPr lang="en-US" altLang="zh-CN" i="1"/>
              <a:t>S</a:t>
            </a:r>
            <a:r>
              <a:rPr lang="zh-CN" altLang="en-US"/>
              <a:t>上满足</a:t>
            </a:r>
            <a:r>
              <a:rPr lang="zh-CN" altLang="en-US">
                <a:solidFill>
                  <a:srgbClr val="A50021"/>
                </a:solidFill>
              </a:rPr>
              <a:t>交换律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若对任意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∈</a:t>
            </a:r>
            <a:r>
              <a:rPr lang="en-US" altLang="zh-CN" i="1"/>
              <a:t>S</a:t>
            </a:r>
            <a:r>
              <a:rPr lang="zh-CN" altLang="en-US"/>
              <a:t>有 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)</a:t>
            </a:r>
            <a:r>
              <a:rPr lang="zh-CN" altLang="fr-FR"/>
              <a:t>◦</a:t>
            </a:r>
            <a:r>
              <a:rPr lang="en-US" altLang="zh-CN" i="1"/>
              <a:t>z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/>
              <a:t>(</a:t>
            </a:r>
            <a:r>
              <a:rPr lang="en-US" altLang="zh-CN" i="1"/>
              <a:t>y</a:t>
            </a:r>
            <a:r>
              <a:rPr lang="zh-CN" altLang="fr-FR"/>
              <a:t>◦</a:t>
            </a:r>
            <a:r>
              <a:rPr lang="en-US" altLang="zh-CN" i="1"/>
              <a:t>z</a:t>
            </a:r>
            <a:r>
              <a:rPr lang="en-US" altLang="zh-CN"/>
              <a:t>), </a:t>
            </a:r>
            <a:r>
              <a:rPr lang="zh-CN" altLang="en-US"/>
              <a:t>则称运算在</a:t>
            </a:r>
            <a:r>
              <a:rPr lang="en-US" altLang="zh-CN" i="1"/>
              <a:t>S</a:t>
            </a:r>
            <a:r>
              <a:rPr lang="zh-CN" altLang="en-US"/>
              <a:t>上满足</a:t>
            </a:r>
            <a:r>
              <a:rPr lang="zh-CN" altLang="en-US">
                <a:solidFill>
                  <a:srgbClr val="A50021"/>
                </a:solidFill>
              </a:rPr>
              <a:t>结合律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若对任意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S </a:t>
            </a:r>
            <a:r>
              <a:rPr lang="zh-CN" altLang="en-US"/>
              <a:t>有 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zh-CN" altLang="en-US"/>
              <a:t>则称运算在</a:t>
            </a:r>
            <a:r>
              <a:rPr lang="en-US" altLang="zh-CN" i="1"/>
              <a:t>S</a:t>
            </a:r>
            <a:r>
              <a:rPr lang="zh-CN" altLang="en-US"/>
              <a:t>上满足</a:t>
            </a:r>
            <a:r>
              <a:rPr lang="zh-CN" altLang="en-US">
                <a:solidFill>
                  <a:srgbClr val="A50021"/>
                </a:solidFill>
              </a:rPr>
              <a:t>幂等律</a:t>
            </a:r>
            <a:r>
              <a:rPr lang="en-US" altLang="zh-CN"/>
              <a:t>.</a:t>
            </a:r>
          </a:p>
        </p:txBody>
      </p:sp>
      <p:sp>
        <p:nvSpPr>
          <p:cNvPr id="25604" name="灯片编号占位符 5">
            <a:extLst>
              <a:ext uri="{FF2B5EF4-FFF2-40B4-BE49-F238E27FC236}">
                <a16:creationId xmlns:a16="http://schemas.microsoft.com/office/drawing/2014/main" id="{3083DDE8-AD3B-41F1-8AC3-A0DE7D0D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11BADE6-948A-46E5-8F84-AC74189579F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Rectangle 9">
            <a:extLst>
              <a:ext uri="{FF2B5EF4-FFF2-40B4-BE49-F238E27FC236}">
                <a16:creationId xmlns:a16="http://schemas.microsoft.com/office/drawing/2014/main" id="{BC8209FE-9E8E-4827-AE6A-818F241F6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" y="3412071"/>
            <a:ext cx="116649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95000"/>
              </a:spcBef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9.4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和∗为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上两个不同的二元运算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若对任意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则称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运算对∗运算满足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分配律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和∗都可交换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且对任意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则称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和∗运算满足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吸收律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1D91D47-5463-4DE5-8BFA-8EA0267FD6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二元运算的性质</a:t>
            </a:r>
            <a:r>
              <a:rPr lang="en-US" altLang="zh-CN"/>
              <a:t>——</a:t>
            </a:r>
            <a:r>
              <a:rPr lang="zh-CN" altLang="en-US"/>
              <a:t>实例</a:t>
            </a:r>
            <a:endParaRPr lang="zh-CN" altLang="zh-CN"/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E20DDE5D-C109-4008-9FD6-4FCB95ADB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0972800" cy="5000625"/>
          </a:xfrm>
        </p:spPr>
        <p:txBody>
          <a:bodyPr/>
          <a:lstStyle/>
          <a:p>
            <a:pPr eaLnBrk="1" hangingPunct="1"/>
            <a:r>
              <a:rPr lang="zh-CN" altLang="en-US"/>
              <a:t>若对任意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</a:t>
            </a:r>
            <a:r>
              <a:rPr lang="en-US" altLang="zh-CN" i="1"/>
              <a:t>S </a:t>
            </a:r>
            <a:r>
              <a:rPr lang="zh-CN" altLang="en-US"/>
              <a:t>有 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=</a:t>
            </a:r>
            <a:r>
              <a:rPr lang="en-US" altLang="zh-CN" i="1"/>
              <a:t>y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zh-CN" altLang="en-US"/>
              <a:t>则称运算在</a:t>
            </a:r>
            <a:r>
              <a:rPr lang="en-US" altLang="zh-CN" i="1"/>
              <a:t>S</a:t>
            </a:r>
            <a:r>
              <a:rPr lang="zh-CN" altLang="en-US"/>
              <a:t>上满足</a:t>
            </a:r>
            <a:r>
              <a:rPr lang="zh-CN" altLang="en-US">
                <a:solidFill>
                  <a:srgbClr val="A50021"/>
                </a:solidFill>
              </a:rPr>
              <a:t>交换律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例子</a:t>
            </a:r>
            <a:endParaRPr lang="zh-CN" altLang="en-US"/>
          </a:p>
          <a:p>
            <a:pPr eaLnBrk="1" hangingPunct="1"/>
            <a:r>
              <a:rPr lang="zh-CN" altLang="en-US"/>
              <a:t>整数集合  上的加法 乘法满足</a:t>
            </a:r>
            <a:r>
              <a:rPr lang="zh-CN" altLang="en-US">
                <a:solidFill>
                  <a:srgbClr val="A50021"/>
                </a:solidFill>
              </a:rPr>
              <a:t>交换律</a:t>
            </a:r>
          </a:p>
          <a:p>
            <a:pPr eaLnBrk="1" hangingPunct="1"/>
            <a:r>
              <a:rPr lang="zh-CN" altLang="en-US"/>
              <a:t>幂集上的并运算 交运算满足</a:t>
            </a:r>
            <a:r>
              <a:rPr lang="zh-CN" altLang="en-US">
                <a:solidFill>
                  <a:srgbClr val="A50021"/>
                </a:solidFill>
              </a:rPr>
              <a:t>交换律</a:t>
            </a:r>
            <a:endParaRPr lang="en-US" altLang="zh-CN">
              <a:solidFill>
                <a:srgbClr val="A50021"/>
              </a:solidFill>
            </a:endParaRPr>
          </a:p>
          <a:p>
            <a:pPr eaLnBrk="1" hangingPunct="1"/>
            <a:endParaRPr lang="en-US" altLang="zh-CN">
              <a:solidFill>
                <a:srgbClr val="A50021"/>
              </a:solidFill>
            </a:endParaRPr>
          </a:p>
          <a:p>
            <a:pPr eaLnBrk="1" hangingPunct="1"/>
            <a:r>
              <a:rPr lang="zh-CN" altLang="en-US"/>
              <a:t>若对任意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∈</a:t>
            </a:r>
            <a:r>
              <a:rPr lang="en-US" altLang="zh-CN" i="1"/>
              <a:t>S</a:t>
            </a:r>
            <a:r>
              <a:rPr lang="zh-CN" altLang="en-US"/>
              <a:t>有 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)</a:t>
            </a:r>
            <a:r>
              <a:rPr lang="zh-CN" altLang="fr-FR"/>
              <a:t>◦</a:t>
            </a:r>
            <a:r>
              <a:rPr lang="en-US" altLang="zh-CN" i="1"/>
              <a:t>z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/>
              <a:t>(</a:t>
            </a:r>
            <a:r>
              <a:rPr lang="en-US" altLang="zh-CN" i="1"/>
              <a:t>y</a:t>
            </a:r>
            <a:r>
              <a:rPr lang="zh-CN" altLang="fr-FR"/>
              <a:t>◦</a:t>
            </a:r>
            <a:r>
              <a:rPr lang="en-US" altLang="zh-CN" i="1"/>
              <a:t>z</a:t>
            </a:r>
            <a:r>
              <a:rPr lang="en-US" altLang="zh-CN"/>
              <a:t>), </a:t>
            </a:r>
            <a:r>
              <a:rPr lang="zh-CN" altLang="en-US"/>
              <a:t>则称运算在</a:t>
            </a:r>
            <a:r>
              <a:rPr lang="en-US" altLang="zh-CN" i="1"/>
              <a:t>S</a:t>
            </a:r>
            <a:r>
              <a:rPr lang="zh-CN" altLang="en-US"/>
              <a:t>上满足</a:t>
            </a:r>
            <a:r>
              <a:rPr lang="zh-CN" altLang="en-US">
                <a:solidFill>
                  <a:srgbClr val="A50021"/>
                </a:solidFill>
              </a:rPr>
              <a:t>结合律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例子</a:t>
            </a:r>
            <a:endParaRPr lang="zh-CN" altLang="en-US"/>
          </a:p>
          <a:p>
            <a:pPr eaLnBrk="1" hangingPunct="1"/>
            <a:r>
              <a:rPr lang="zh-CN" altLang="en-US"/>
              <a:t>整数集合  上的加法 乘法满足</a:t>
            </a:r>
            <a:r>
              <a:rPr lang="zh-CN" altLang="en-US">
                <a:solidFill>
                  <a:srgbClr val="A50021"/>
                </a:solidFill>
              </a:rPr>
              <a:t>结合律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幂集上的并运算 交运算满足</a:t>
            </a:r>
            <a:r>
              <a:rPr lang="zh-CN" altLang="en-US">
                <a:solidFill>
                  <a:srgbClr val="A50021"/>
                </a:solidFill>
              </a:rPr>
              <a:t>结合律</a:t>
            </a:r>
            <a:endParaRPr lang="en-US" altLang="zh-CN">
              <a:solidFill>
                <a:srgbClr val="A50021"/>
              </a:solidFill>
            </a:endParaRPr>
          </a:p>
          <a:p>
            <a:pPr eaLnBrk="1" hangingPunct="1"/>
            <a:endParaRPr lang="zh-CN" altLang="en-US">
              <a:solidFill>
                <a:srgbClr val="A50021"/>
              </a:solidFill>
            </a:endParaRPr>
          </a:p>
          <a:p>
            <a:pPr eaLnBrk="1" hangingPunct="1"/>
            <a:endParaRPr lang="zh-CN" altLang="en-US"/>
          </a:p>
          <a:p>
            <a:pPr eaLnBrk="1" hangingPunct="1"/>
            <a:endParaRPr lang="en-US" altLang="zh-CN"/>
          </a:p>
        </p:txBody>
      </p:sp>
      <p:sp>
        <p:nvSpPr>
          <p:cNvPr id="27652" name="灯片编号占位符 5">
            <a:extLst>
              <a:ext uri="{FF2B5EF4-FFF2-40B4-BE49-F238E27FC236}">
                <a16:creationId xmlns:a16="http://schemas.microsoft.com/office/drawing/2014/main" id="{3F0F80E7-2F36-481A-9AEB-5A57EF92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2238ADD-83CB-45FF-B97F-BBF56755A62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>
            <a:extLst>
              <a:ext uri="{FF2B5EF4-FFF2-40B4-BE49-F238E27FC236}">
                <a16:creationId xmlns:a16="http://schemas.microsoft.com/office/drawing/2014/main" id="{1AF38A15-BEC8-4244-9106-8E235E1ED8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二元运算的性质</a:t>
            </a:r>
            <a:r>
              <a:rPr lang="en-US" altLang="zh-CN"/>
              <a:t>——</a:t>
            </a:r>
            <a:r>
              <a:rPr lang="zh-CN" altLang="en-US"/>
              <a:t>实例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DC658E-2329-4D16-9EDA-62F7A1FCB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1125538"/>
            <a:ext cx="11953328" cy="5000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若对任意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en-US" altLang="zh-CN" i="1" dirty="0"/>
              <a:t> </a:t>
            </a:r>
            <a:r>
              <a:rPr lang="zh-CN" altLang="en-US" dirty="0"/>
              <a:t>有 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i="1" dirty="0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zh-CN" altLang="en-US" dirty="0"/>
              <a:t>则称运算在</a:t>
            </a:r>
            <a:r>
              <a:rPr lang="en-US" altLang="zh-CN" i="1" dirty="0"/>
              <a:t>S</a:t>
            </a:r>
            <a:r>
              <a:rPr lang="zh-CN" altLang="en-US" dirty="0"/>
              <a:t>上满足</a:t>
            </a:r>
            <a:r>
              <a:rPr lang="zh-CN" altLang="en-US" dirty="0">
                <a:solidFill>
                  <a:srgbClr val="A50021"/>
                </a:solidFill>
              </a:rPr>
              <a:t>幂等律</a:t>
            </a:r>
            <a:endParaRPr lang="en-US" altLang="zh-CN" dirty="0">
              <a:solidFill>
                <a:srgbClr val="A50021"/>
              </a:solidFill>
            </a:endParaRPr>
          </a:p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例子</a:t>
            </a:r>
          </a:p>
          <a:p>
            <a:pPr eaLnBrk="1" hangingPunct="1">
              <a:defRPr/>
            </a:pPr>
            <a:r>
              <a:rPr lang="zh-CN" altLang="en-US" dirty="0"/>
              <a:t>幂集合上的并运算和交运算满足</a:t>
            </a:r>
            <a:r>
              <a:rPr lang="zh-CN" altLang="en-US" dirty="0">
                <a:solidFill>
                  <a:srgbClr val="A50021"/>
                </a:solidFill>
              </a:rPr>
              <a:t>幂等律</a:t>
            </a:r>
            <a:endParaRPr lang="en-US" altLang="zh-CN" dirty="0">
              <a:solidFill>
                <a:srgbClr val="A50021"/>
              </a:solidFill>
            </a:endParaRPr>
          </a:p>
          <a:p>
            <a:pPr eaLnBrk="1" hangingPunct="1">
              <a:defRPr/>
            </a:pPr>
            <a:endParaRPr lang="en-US" altLang="zh-CN" dirty="0">
              <a:solidFill>
                <a:srgbClr val="A50021"/>
              </a:solidFill>
            </a:endParaRPr>
          </a:p>
          <a:p>
            <a:pPr marL="0" indent="0" eaLnBrk="1" hangingPunct="1">
              <a:defRPr/>
            </a:pPr>
            <a:r>
              <a:rPr lang="zh-CN" altLang="en-US" dirty="0"/>
              <a:t>若对任意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/>
              <a:t>,</a:t>
            </a:r>
            <a:r>
              <a:rPr lang="en-US" altLang="zh-CN" i="1" dirty="0" err="1"/>
              <a:t>z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zh-CN" altLang="en-US" dirty="0"/>
              <a:t>有 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∗</a:t>
            </a:r>
            <a:r>
              <a:rPr lang="en-US" altLang="zh-CN" i="1" dirty="0" err="1"/>
              <a:t>y</a:t>
            </a:r>
            <a:r>
              <a:rPr lang="en-US" altLang="zh-CN" dirty="0"/>
              <a:t>)</a:t>
            </a:r>
            <a:r>
              <a:rPr lang="zh-CN" altLang="fr-FR" dirty="0"/>
              <a:t>◦</a:t>
            </a:r>
            <a:r>
              <a:rPr lang="en-US" altLang="zh-CN" i="1" dirty="0"/>
              <a:t>z</a:t>
            </a:r>
            <a:r>
              <a:rPr lang="en-US" altLang="zh-CN" dirty="0"/>
              <a:t>=(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i="1" dirty="0"/>
              <a:t>z</a:t>
            </a:r>
            <a:r>
              <a:rPr lang="en-US" altLang="zh-CN" dirty="0"/>
              <a:t>)∗(</a:t>
            </a:r>
            <a:r>
              <a:rPr lang="en-US" altLang="zh-CN" i="1" dirty="0"/>
              <a:t>y</a:t>
            </a:r>
            <a:r>
              <a:rPr lang="zh-CN" altLang="fr-FR" dirty="0"/>
              <a:t>◦</a:t>
            </a:r>
            <a:r>
              <a:rPr lang="en-US" altLang="zh-CN" i="1" dirty="0"/>
              <a:t>z</a:t>
            </a:r>
            <a:r>
              <a:rPr lang="en-US" altLang="zh-CN" dirty="0"/>
              <a:t>)</a:t>
            </a:r>
            <a:r>
              <a:rPr lang="zh-CN" altLang="en-US" dirty="0"/>
              <a:t>，</a:t>
            </a:r>
            <a:r>
              <a:rPr lang="en-US" altLang="zh-CN" i="1" dirty="0"/>
              <a:t>z</a:t>
            </a:r>
            <a:r>
              <a:rPr lang="zh-CN" altLang="fr-FR" dirty="0"/>
              <a:t>◦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∗</a:t>
            </a:r>
            <a:r>
              <a:rPr lang="en-US" altLang="zh-CN" i="1" dirty="0" err="1"/>
              <a:t>y</a:t>
            </a:r>
            <a:r>
              <a:rPr lang="en-US" altLang="zh-CN" dirty="0"/>
              <a:t>)=(</a:t>
            </a:r>
            <a:r>
              <a:rPr lang="en-US" altLang="zh-CN" i="1" dirty="0"/>
              <a:t>z</a:t>
            </a:r>
            <a:r>
              <a:rPr lang="zh-CN" altLang="fr-FR" dirty="0"/>
              <a:t>◦</a:t>
            </a:r>
            <a:r>
              <a:rPr lang="en-US" altLang="zh-CN" i="1" dirty="0"/>
              <a:t>x</a:t>
            </a:r>
            <a:r>
              <a:rPr lang="en-US" altLang="zh-CN" dirty="0"/>
              <a:t>)∗(</a:t>
            </a:r>
            <a:r>
              <a:rPr lang="en-US" altLang="zh-CN" i="1" dirty="0"/>
              <a:t>z</a:t>
            </a:r>
            <a:r>
              <a:rPr lang="zh-CN" altLang="fr-FR" dirty="0"/>
              <a:t>◦</a:t>
            </a:r>
            <a:r>
              <a:rPr lang="en-US" altLang="zh-CN" i="1" dirty="0"/>
              <a:t>y</a:t>
            </a:r>
            <a:r>
              <a:rPr lang="en-US" altLang="zh-CN" dirty="0"/>
              <a:t>), </a:t>
            </a:r>
            <a:r>
              <a:rPr lang="zh-CN" altLang="en-US" dirty="0"/>
              <a:t>则称</a:t>
            </a:r>
            <a:r>
              <a:rPr lang="zh-CN" altLang="fr-FR" dirty="0"/>
              <a:t>◦</a:t>
            </a:r>
            <a:r>
              <a:rPr lang="zh-CN" altLang="en-US" dirty="0"/>
              <a:t>运算对∗运算满足</a:t>
            </a:r>
            <a:r>
              <a:rPr lang="zh-CN" altLang="en-US" dirty="0">
                <a:solidFill>
                  <a:srgbClr val="A50021"/>
                </a:solidFill>
              </a:rPr>
              <a:t>分配律</a:t>
            </a:r>
            <a:r>
              <a:rPr lang="en-US" altLang="zh-CN" dirty="0"/>
              <a:t>.</a:t>
            </a:r>
          </a:p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例子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（</a:t>
            </a:r>
            <a:r>
              <a:rPr lang="en-US" altLang="zh-CN" i="1" dirty="0" err="1"/>
              <a:t>x</a:t>
            </a:r>
            <a:r>
              <a:rPr lang="en-US" altLang="zh-CN" dirty="0" err="1"/>
              <a:t>+</a:t>
            </a:r>
            <a:r>
              <a:rPr lang="en-US" altLang="zh-CN" i="1" dirty="0" err="1"/>
              <a:t>y</a:t>
            </a:r>
            <a:r>
              <a:rPr lang="en-US" altLang="zh-CN" dirty="0"/>
              <a:t>) ×</a:t>
            </a:r>
            <a:r>
              <a:rPr lang="en-US" altLang="zh-CN" i="1" dirty="0"/>
              <a:t>z</a:t>
            </a:r>
            <a:r>
              <a:rPr lang="en-US" altLang="zh-CN" dirty="0"/>
              <a:t>=</a:t>
            </a:r>
            <a:r>
              <a:rPr lang="en-US" altLang="zh-CN" i="1" dirty="0" err="1"/>
              <a:t>x</a:t>
            </a:r>
            <a:r>
              <a:rPr lang="en-US" altLang="zh-CN" dirty="0" err="1"/>
              <a:t>×</a:t>
            </a:r>
            <a:r>
              <a:rPr lang="en-US" altLang="zh-CN" i="1" dirty="0" err="1"/>
              <a:t>z</a:t>
            </a:r>
            <a:r>
              <a:rPr lang="en-US" altLang="zh-CN" dirty="0" err="1"/>
              <a:t>+</a:t>
            </a:r>
            <a:r>
              <a:rPr lang="en-US" altLang="zh-CN" i="1" dirty="0" err="1"/>
              <a:t>y</a:t>
            </a:r>
            <a:r>
              <a:rPr lang="en-US" altLang="zh-CN" dirty="0" err="1"/>
              <a:t>×</a:t>
            </a:r>
            <a:r>
              <a:rPr lang="en-US" altLang="zh-CN" i="1" dirty="0" err="1"/>
              <a:t>z</a:t>
            </a:r>
            <a:endParaRPr lang="en-US" altLang="zh-CN" i="1" dirty="0"/>
          </a:p>
          <a:p>
            <a:pPr eaLnBrk="1" hangingPunct="1">
              <a:defRPr/>
            </a:pP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∪</a:t>
            </a:r>
            <a:r>
              <a:rPr lang="en-US" altLang="zh-CN" i="1" dirty="0"/>
              <a:t>B</a:t>
            </a:r>
            <a:r>
              <a:rPr lang="en-US" altLang="zh-CN" dirty="0"/>
              <a:t>) ∩</a:t>
            </a:r>
            <a:r>
              <a:rPr lang="en-US" altLang="zh-CN" i="1" dirty="0"/>
              <a:t>C</a:t>
            </a:r>
            <a:r>
              <a:rPr lang="en-US" altLang="zh-CN" dirty="0"/>
              <a:t>=(</a:t>
            </a:r>
            <a:r>
              <a:rPr lang="en-US" altLang="zh-CN" i="1" dirty="0"/>
              <a:t>A</a:t>
            </a:r>
            <a:r>
              <a:rPr lang="en-US" altLang="zh-CN" dirty="0"/>
              <a:t> ∩</a:t>
            </a:r>
            <a:r>
              <a:rPr lang="en-US" altLang="zh-CN" i="1" dirty="0"/>
              <a:t>C</a:t>
            </a:r>
            <a:r>
              <a:rPr lang="en-US" altLang="zh-CN" dirty="0"/>
              <a:t>) ∪(</a:t>
            </a:r>
            <a:r>
              <a:rPr lang="en-US" altLang="zh-CN" i="1" dirty="0"/>
              <a:t>B</a:t>
            </a:r>
            <a:r>
              <a:rPr lang="en-US" altLang="zh-CN" dirty="0"/>
              <a:t> ∩</a:t>
            </a:r>
            <a:r>
              <a:rPr lang="en-US" altLang="zh-CN" i="1" dirty="0"/>
              <a:t>C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28676" name="灯片编号占位符 3">
            <a:extLst>
              <a:ext uri="{FF2B5EF4-FFF2-40B4-BE49-F238E27FC236}">
                <a16:creationId xmlns:a16="http://schemas.microsoft.com/office/drawing/2014/main" id="{09E89AEA-5FDF-4B77-803F-1DCE156943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DE38BD4-6F5D-4B69-82FE-2ACB4F54306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FC82349-3301-477A-8EDA-8113148D3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92538" y="260350"/>
            <a:ext cx="4945062" cy="417513"/>
          </a:xfrm>
        </p:spPr>
        <p:txBody>
          <a:bodyPr/>
          <a:lstStyle/>
          <a:p>
            <a:pPr eaLnBrk="1" hangingPunct="1"/>
            <a:r>
              <a:rPr lang="zh-CN" altLang="en-US"/>
              <a:t>练习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DE52D68-569D-45EA-B410-1AD0CE296C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2088" y="1125538"/>
            <a:ext cx="11807825" cy="1727200"/>
          </a:xfrm>
        </p:spPr>
        <p:txBody>
          <a:bodyPr/>
          <a:lstStyle/>
          <a:p>
            <a:pPr eaLnBrk="1" hangingPunct="1"/>
            <a:r>
              <a:rPr lang="zh-CN" altLang="en-US"/>
              <a:t>设∘运算为</a:t>
            </a:r>
            <a:r>
              <a:rPr lang="en-US" altLang="zh-CN" i="1"/>
              <a:t>Q</a:t>
            </a:r>
            <a:r>
              <a:rPr lang="zh-CN" altLang="en-US"/>
              <a:t>上的二元运算，</a:t>
            </a:r>
            <a:endParaRPr lang="zh-CN" altLang="en-US"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                     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Q</a:t>
            </a:r>
            <a:r>
              <a:rPr lang="en-US" altLang="zh-CN"/>
              <a:t>,  </a:t>
            </a:r>
            <a:r>
              <a:rPr lang="en-US" altLang="zh-CN" i="1"/>
              <a:t>x</a:t>
            </a:r>
            <a:r>
              <a:rPr lang="en-US" altLang="zh-CN"/>
              <a:t>∘</a:t>
            </a:r>
            <a:r>
              <a:rPr lang="en-US" altLang="zh-CN" i="1"/>
              <a:t>y</a:t>
            </a:r>
            <a:r>
              <a:rPr lang="en-US" altLang="zh-CN"/>
              <a:t> = </a:t>
            </a:r>
            <a:r>
              <a:rPr lang="en-US" altLang="zh-CN" i="1"/>
              <a:t>x</a:t>
            </a:r>
            <a:r>
              <a:rPr lang="en-US" altLang="zh-CN"/>
              <a:t>+</a:t>
            </a:r>
            <a:r>
              <a:rPr lang="en-US" altLang="zh-CN" i="1"/>
              <a:t>y</a:t>
            </a:r>
            <a:r>
              <a:rPr lang="en-US" altLang="zh-CN"/>
              <a:t>+2</a:t>
            </a:r>
            <a:r>
              <a:rPr lang="en-US" altLang="zh-CN" i="1"/>
              <a:t>xy</a:t>
            </a:r>
            <a:r>
              <a:rPr lang="en-US" altLang="zh-CN"/>
              <a:t>, </a:t>
            </a:r>
          </a:p>
          <a:p>
            <a:pPr eaLnBrk="1" hangingPunct="1"/>
            <a:r>
              <a:rPr lang="en-US" altLang="zh-CN"/>
              <a:t> </a:t>
            </a:r>
            <a:r>
              <a:rPr lang="zh-CN" altLang="en-US"/>
              <a:t>判断∘运算是否满足交换律和结合律（备注：等式右边为普通运算符号），并说明理由</a:t>
            </a:r>
          </a:p>
        </p:txBody>
      </p:sp>
      <p:sp>
        <p:nvSpPr>
          <p:cNvPr id="29700" name="灯片编号占位符 5">
            <a:extLst>
              <a:ext uri="{FF2B5EF4-FFF2-40B4-BE49-F238E27FC236}">
                <a16:creationId xmlns:a16="http://schemas.microsoft.com/office/drawing/2014/main" id="{23D2ED2E-3687-454D-8582-D50ED053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957D42-ABF1-445A-AC27-9B674CF6147C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A508EED-BF55-4FD4-9DAB-F3B152D26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432" y="3068960"/>
            <a:ext cx="8353425" cy="223202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kern="0" dirty="0"/>
              <a:t>判断交换律：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∘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 =</a:t>
            </a:r>
            <a:r>
              <a:rPr lang="en-US" altLang="zh-CN" i="1" kern="0" dirty="0"/>
              <a:t> </a:t>
            </a:r>
            <a:r>
              <a:rPr lang="en-US" altLang="zh-CN" i="1" kern="0" dirty="0" err="1"/>
              <a:t>y</a:t>
            </a:r>
            <a:r>
              <a:rPr lang="en-US" altLang="zh-CN" kern="0" dirty="0" err="1"/>
              <a:t>∘</a:t>
            </a:r>
            <a:r>
              <a:rPr lang="en-US" altLang="zh-CN" i="1" kern="0" dirty="0" err="1"/>
              <a:t>x</a:t>
            </a:r>
            <a:r>
              <a:rPr lang="en-US" altLang="zh-CN" kern="0" dirty="0"/>
              <a:t> </a:t>
            </a:r>
          </a:p>
          <a:p>
            <a:pPr eaLnBrk="1" hangingPunct="1">
              <a:defRPr/>
            </a:pPr>
            <a:endParaRPr lang="en-US" altLang="zh-CN" kern="0" dirty="0"/>
          </a:p>
          <a:p>
            <a:pPr eaLnBrk="1" hangingPunct="1">
              <a:defRPr/>
            </a:pPr>
            <a:r>
              <a:rPr lang="zh-CN" altLang="en-US" kern="0" dirty="0"/>
              <a:t>判断结合律：</a:t>
            </a:r>
            <a:r>
              <a:rPr lang="zh-CN" altLang="en-US" dirty="0"/>
              <a:t> 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i="1" dirty="0"/>
              <a:t>y</a:t>
            </a:r>
            <a:r>
              <a:rPr lang="en-US" altLang="zh-CN" dirty="0"/>
              <a:t>)</a:t>
            </a:r>
            <a:r>
              <a:rPr lang="zh-CN" altLang="fr-FR" dirty="0"/>
              <a:t>◦</a:t>
            </a:r>
            <a:r>
              <a:rPr lang="en-US" altLang="zh-CN" i="1" dirty="0"/>
              <a:t>z</a:t>
            </a:r>
            <a:r>
              <a:rPr lang="en-US" altLang="zh-CN" dirty="0"/>
              <a:t>=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dirty="0"/>
              <a:t>(</a:t>
            </a:r>
            <a:r>
              <a:rPr lang="en-US" altLang="zh-CN" i="1" dirty="0"/>
              <a:t>y</a:t>
            </a:r>
            <a:r>
              <a:rPr lang="zh-CN" altLang="fr-FR" dirty="0"/>
              <a:t>◦</a:t>
            </a:r>
            <a:r>
              <a:rPr lang="en-US" altLang="zh-CN" i="1" dirty="0"/>
              <a:t>z</a:t>
            </a:r>
            <a:r>
              <a:rPr lang="en-US" altLang="zh-CN" dirty="0"/>
              <a:t>)</a:t>
            </a:r>
          </a:p>
          <a:p>
            <a:pPr eaLnBrk="1" hangingPunct="1">
              <a:defRPr/>
            </a:pPr>
            <a:endParaRPr lang="en-US" altLang="zh-CN" dirty="0"/>
          </a:p>
          <a:p>
            <a:pPr eaLnBrk="1" hangingPunct="1">
              <a:defRPr/>
            </a:pPr>
            <a:r>
              <a:rPr lang="zh-CN" altLang="en-US" kern="0" dirty="0"/>
              <a:t>必须从定义出发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B3829089-0216-4AFD-B7FD-F4A966D12F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实例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0723" name="Rectangle 8">
            <a:extLst>
              <a:ext uri="{FF2B5EF4-FFF2-40B4-BE49-F238E27FC236}">
                <a16:creationId xmlns:a16="http://schemas.microsoft.com/office/drawing/2014/main" id="{09DD10BC-32CD-4106-828A-5E82483989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052513"/>
            <a:ext cx="11665296" cy="1152351"/>
          </a:xfrm>
        </p:spPr>
        <p:txBody>
          <a:bodyPr/>
          <a:lstStyle/>
          <a:p>
            <a:pPr marL="0" eaLnBrk="1" hangingPunct="1">
              <a:lnSpc>
                <a:spcPct val="150000"/>
              </a:lnSpc>
            </a:pPr>
            <a:r>
              <a:rPr lang="en-US" altLang="zh-CN" dirty="0"/>
              <a:t>Z, Q, R</a:t>
            </a:r>
            <a:r>
              <a:rPr lang="zh-CN" altLang="en-US" dirty="0"/>
              <a:t>分别为整数、有理数、实数集；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  <a:r>
              <a:rPr lang="zh-CN" altLang="en-US" dirty="0"/>
              <a:t>为</a:t>
            </a:r>
            <a:r>
              <a:rPr lang="en-US" altLang="zh-CN" i="1" dirty="0"/>
              <a:t>n</a:t>
            </a:r>
            <a:r>
              <a:rPr lang="zh-CN" altLang="en-US" dirty="0"/>
              <a:t>阶实矩阵集合</a:t>
            </a:r>
            <a:r>
              <a:rPr lang="en-US" altLang="zh-CN" dirty="0"/>
              <a:t>, 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</a:t>
            </a:r>
            <a:r>
              <a:rPr lang="zh-CN" altLang="en-US" dirty="0"/>
              <a:t>；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dirty="0"/>
              <a:t>)</a:t>
            </a:r>
            <a:r>
              <a:rPr lang="zh-CN" altLang="en-US" dirty="0"/>
              <a:t>为幂集；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A</a:t>
            </a:r>
            <a:r>
              <a:rPr lang="zh-CN" altLang="en-US" dirty="0"/>
              <a:t>为从</a:t>
            </a:r>
            <a:r>
              <a:rPr lang="en-US" altLang="zh-CN" i="1" dirty="0"/>
              <a:t>A</a:t>
            </a:r>
            <a:r>
              <a:rPr lang="zh-CN" altLang="en-US" dirty="0"/>
              <a:t>到</a:t>
            </a:r>
            <a:r>
              <a:rPr lang="en-US" altLang="zh-CN" i="1" dirty="0"/>
              <a:t>A</a:t>
            </a:r>
            <a:r>
              <a:rPr lang="zh-CN" altLang="en-US" dirty="0"/>
              <a:t>的函数集，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</a:t>
            </a:r>
          </a:p>
        </p:txBody>
      </p:sp>
      <p:sp>
        <p:nvSpPr>
          <p:cNvPr id="30724" name="灯片编号占位符 5">
            <a:extLst>
              <a:ext uri="{FF2B5EF4-FFF2-40B4-BE49-F238E27FC236}">
                <a16:creationId xmlns:a16="http://schemas.microsoft.com/office/drawing/2014/main" id="{A259D399-1733-4B72-909C-E3DEDAFD7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818BE14-2E15-48D5-B962-20AA399CACB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86898" name="Group 178">
            <a:extLst>
              <a:ext uri="{FF2B5EF4-FFF2-40B4-BE49-F238E27FC236}">
                <a16:creationId xmlns:a16="http://schemas.microsoft.com/office/drawing/2014/main" id="{9CAD86BB-AF26-47B0-8AB3-06E7E8C44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06534"/>
              </p:ext>
            </p:extLst>
          </p:nvPr>
        </p:nvGraphicFramePr>
        <p:xfrm>
          <a:off x="1991544" y="2423890"/>
          <a:ext cx="7632701" cy="4184650"/>
        </p:xfrm>
        <a:graphic>
          <a:graphicData uri="http://schemas.openxmlformats.org/drawingml/2006/table">
            <a:tbl>
              <a:tblPr/>
              <a:tblGrid>
                <a:gridCol w="1421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6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9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1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19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9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集合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运算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交换律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结合律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幂等律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0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Z,Q,R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普通加法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普通乘法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60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矩阵加法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矩阵乘法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03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并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交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相对补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对称差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有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有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1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1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函数复合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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有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无</a:t>
                      </a:r>
                    </a:p>
                  </a:txBody>
                  <a:tcPr marL="91431" marR="91431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42">
            <a:extLst>
              <a:ext uri="{FF2B5EF4-FFF2-40B4-BE49-F238E27FC236}">
                <a16:creationId xmlns:a16="http://schemas.microsoft.com/office/drawing/2014/main" id="{D8C38C3D-7A61-44A6-BFC2-28757002C8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/>
              <a:t>实例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2771" name="Rectangle 144">
            <a:extLst>
              <a:ext uri="{FF2B5EF4-FFF2-40B4-BE49-F238E27FC236}">
                <a16:creationId xmlns:a16="http://schemas.microsoft.com/office/drawing/2014/main" id="{F5A1610D-3C9B-4839-B6B5-D7C788EF6E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344" y="1052513"/>
            <a:ext cx="11881320" cy="1152351"/>
          </a:xfrm>
        </p:spPr>
        <p:txBody>
          <a:bodyPr/>
          <a:lstStyle/>
          <a:p>
            <a:pPr marL="0" eaLnBrk="1" hangingPunct="1">
              <a:lnSpc>
                <a:spcPct val="150000"/>
              </a:lnSpc>
            </a:pPr>
            <a:r>
              <a:rPr lang="en-US" altLang="zh-CN" dirty="0"/>
              <a:t>Z, Q, R</a:t>
            </a:r>
            <a:r>
              <a:rPr lang="zh-CN" altLang="en-US" dirty="0"/>
              <a:t>分别为整数、有理数、实数集；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  <a:r>
              <a:rPr lang="zh-CN" altLang="en-US" dirty="0"/>
              <a:t>为</a:t>
            </a:r>
            <a:r>
              <a:rPr lang="en-US" altLang="zh-CN" i="1" dirty="0"/>
              <a:t>n</a:t>
            </a:r>
            <a:r>
              <a:rPr lang="zh-CN" altLang="en-US" dirty="0"/>
              <a:t>阶实矩阵集合</a:t>
            </a:r>
            <a:r>
              <a:rPr lang="en-US" altLang="zh-CN" dirty="0"/>
              <a:t>, 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</a:t>
            </a:r>
            <a:r>
              <a:rPr lang="zh-CN" altLang="en-US" dirty="0"/>
              <a:t>；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dirty="0"/>
              <a:t>)</a:t>
            </a:r>
            <a:r>
              <a:rPr lang="zh-CN" altLang="en-US" dirty="0"/>
              <a:t>为幂集；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A</a:t>
            </a:r>
            <a:r>
              <a:rPr lang="zh-CN" altLang="en-US" dirty="0"/>
              <a:t>为从</a:t>
            </a:r>
            <a:r>
              <a:rPr lang="en-US" altLang="zh-CN" i="1" dirty="0"/>
              <a:t>A</a:t>
            </a:r>
            <a:r>
              <a:rPr lang="zh-CN" altLang="en-US" dirty="0"/>
              <a:t>到</a:t>
            </a:r>
            <a:r>
              <a:rPr lang="en-US" altLang="zh-CN" i="1" dirty="0"/>
              <a:t>A</a:t>
            </a:r>
            <a:r>
              <a:rPr lang="zh-CN" altLang="en-US" dirty="0"/>
              <a:t>的函数集，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</a:t>
            </a:r>
          </a:p>
        </p:txBody>
      </p:sp>
      <p:sp>
        <p:nvSpPr>
          <p:cNvPr id="32772" name="灯片编号占位符 5">
            <a:extLst>
              <a:ext uri="{FF2B5EF4-FFF2-40B4-BE49-F238E27FC236}">
                <a16:creationId xmlns:a16="http://schemas.microsoft.com/office/drawing/2014/main" id="{7BA8F2A9-30C8-48BD-8558-CDDE09325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D2AFA7-7DBD-4C08-82FB-6B032CE7846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73" name="Rectangle 10">
            <a:extLst>
              <a:ext uri="{FF2B5EF4-FFF2-40B4-BE49-F238E27FC236}">
                <a16:creationId xmlns:a16="http://schemas.microsoft.com/office/drawing/2014/main" id="{C8FB556C-29FF-46E4-A366-FB0F4D144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4082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88909" name="Group 141">
            <a:extLst>
              <a:ext uri="{FF2B5EF4-FFF2-40B4-BE49-F238E27FC236}">
                <a16:creationId xmlns:a16="http://schemas.microsoft.com/office/drawing/2014/main" id="{40A85099-0AA5-442F-A822-4B250C2EB869}"/>
              </a:ext>
            </a:extLst>
          </p:cNvPr>
          <p:cNvGraphicFramePr>
            <a:graphicFrameLocks noGrp="1"/>
          </p:cNvGraphicFramePr>
          <p:nvPr/>
        </p:nvGraphicFramePr>
        <p:xfrm>
          <a:off x="2135188" y="2276475"/>
          <a:ext cx="7777162" cy="3789363"/>
        </p:xfrm>
        <a:graphic>
          <a:graphicData uri="http://schemas.openxmlformats.org/drawingml/2006/table">
            <a:tbl>
              <a:tblPr/>
              <a:tblGrid>
                <a:gridCol w="1414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7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 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集合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运算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分配律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吸收律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8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Z,Q,R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普通加法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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对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可分配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对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不分配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6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矩阵加法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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对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可分配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+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对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不分配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35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并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与交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对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可分配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对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可分配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有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92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交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与对称差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对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可分配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07FFA159-8449-4A4C-8775-331DD4D3BA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特异元素：单位元</a:t>
            </a:r>
          </a:p>
        </p:txBody>
      </p:sp>
      <p:sp>
        <p:nvSpPr>
          <p:cNvPr id="32771" name="Rectangle 8">
            <a:extLst>
              <a:ext uri="{FF2B5EF4-FFF2-40B4-BE49-F238E27FC236}">
                <a16:creationId xmlns:a16="http://schemas.microsoft.com/office/drawing/2014/main" id="{541445CF-AFB6-4B2B-AA9C-FE6B268394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980728"/>
            <a:ext cx="11737975" cy="5184576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/>
              <a:t>设</a:t>
            </a:r>
            <a:r>
              <a:rPr lang="zh-CN" altLang="fr-FR" dirty="0"/>
              <a:t>◦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zh-CN" altLang="en-US" dirty="0"/>
              <a:t>上的二元运算</a:t>
            </a:r>
            <a:r>
              <a:rPr lang="en-US" altLang="zh-CN" dirty="0"/>
              <a:t>,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如果存在</a:t>
            </a:r>
            <a:r>
              <a:rPr lang="en-US" altLang="zh-CN" i="1" dirty="0" err="1"/>
              <a:t>e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S</a:t>
            </a:r>
            <a:r>
              <a:rPr lang="zh-CN" altLang="en-US" dirty="0"/>
              <a:t>，使得对任意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en-US" altLang="zh-CN" i="1" dirty="0"/>
              <a:t> </a:t>
            </a:r>
            <a:r>
              <a:rPr lang="zh-CN" altLang="en-US" dirty="0"/>
              <a:t>都有</a:t>
            </a:r>
            <a:endParaRPr lang="zh-CN" altLang="en-US" i="1" dirty="0"/>
          </a:p>
          <a:p>
            <a:pPr eaLnBrk="1" hangingPunct="1">
              <a:lnSpc>
                <a:spcPct val="200000"/>
              </a:lnSpc>
            </a:pPr>
            <a:r>
              <a:rPr lang="zh-CN" altLang="en-US" i="1" dirty="0"/>
              <a:t>                        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zh-CN" altLang="fr-FR" dirty="0"/>
              <a:t>◦</a:t>
            </a:r>
            <a:r>
              <a:rPr lang="en-US" altLang="zh-CN" i="1" dirty="0"/>
              <a:t>x </a:t>
            </a:r>
            <a:r>
              <a:rPr lang="en-US" altLang="zh-CN" dirty="0"/>
              <a:t>= </a:t>
            </a:r>
            <a:r>
              <a:rPr lang="en-US" altLang="zh-CN" i="1" dirty="0"/>
              <a:t>x</a:t>
            </a:r>
            <a:r>
              <a:rPr lang="zh-CN" altLang="en-US" dirty="0"/>
              <a:t>（左单位元）</a:t>
            </a:r>
            <a:r>
              <a:rPr lang="zh-CN" altLang="en-US" i="1" dirty="0"/>
              <a:t>且  </a:t>
            </a:r>
            <a:r>
              <a:rPr lang="zh-CN" altLang="en-US" dirty="0"/>
              <a:t> 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x</a:t>
            </a:r>
            <a:r>
              <a:rPr lang="zh-CN" altLang="en-US" dirty="0"/>
              <a:t>（右单位元）</a:t>
            </a:r>
            <a:r>
              <a:rPr lang="en-US" altLang="zh-CN" dirty="0"/>
              <a:t> </a:t>
            </a:r>
            <a:endParaRPr lang="zh-CN" altLang="en-US" dirty="0"/>
          </a:p>
          <a:p>
            <a:pPr eaLnBrk="1" hangingPunct="1">
              <a:lnSpc>
                <a:spcPct val="200000"/>
              </a:lnSpc>
            </a:pP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en-US" altLang="zh-CN" i="1" dirty="0"/>
              <a:t> = e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=e</a:t>
            </a:r>
            <a:r>
              <a:rPr lang="zh-CN" altLang="en-US" dirty="0"/>
              <a:t>则称</a:t>
            </a:r>
            <a:r>
              <a:rPr lang="en-US" altLang="zh-CN" i="1" dirty="0"/>
              <a:t>e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单位元</a:t>
            </a:r>
            <a:r>
              <a:rPr lang="en-US" altLang="zh-CN" dirty="0"/>
              <a:t>.   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dirty="0"/>
              <a:t>整数集合  普通</a:t>
            </a:r>
            <a:r>
              <a:rPr lang="en-US" altLang="zh-CN" dirty="0"/>
              <a:t>+     </a:t>
            </a:r>
            <a:r>
              <a:rPr lang="zh-CN" altLang="en-US" dirty="0">
                <a:solidFill>
                  <a:srgbClr val="A50021"/>
                </a:solidFill>
              </a:rPr>
              <a:t>单位元为</a:t>
            </a:r>
            <a:r>
              <a:rPr lang="en-US" altLang="zh-CN" dirty="0">
                <a:solidFill>
                  <a:srgbClr val="A50021"/>
                </a:solidFill>
              </a:rPr>
              <a:t>0                 </a:t>
            </a:r>
            <a:r>
              <a:rPr lang="en-US" altLang="zh-CN" dirty="0"/>
              <a:t>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dirty="0"/>
              <a:t>整数集合  普通</a:t>
            </a:r>
            <a:r>
              <a:rPr lang="en-US" altLang="zh-CN" dirty="0"/>
              <a:t>×    </a:t>
            </a:r>
            <a:r>
              <a:rPr lang="zh-CN" altLang="en-US" dirty="0">
                <a:solidFill>
                  <a:srgbClr val="A50021"/>
                </a:solidFill>
              </a:rPr>
              <a:t>单位元为</a:t>
            </a:r>
            <a:r>
              <a:rPr lang="en-US" altLang="zh-CN" dirty="0">
                <a:solidFill>
                  <a:srgbClr val="A50021"/>
                </a:solidFill>
              </a:rPr>
              <a:t>1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dirty="0"/>
              <a:t>可逆矩阵集合       矩阵乘法      </a:t>
            </a:r>
            <a:r>
              <a:rPr lang="zh-CN" altLang="en-US" dirty="0">
                <a:solidFill>
                  <a:srgbClr val="A50021"/>
                </a:solidFill>
              </a:rPr>
              <a:t>单位元为单位矩阵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6AA08A-EA66-DB16-E4DC-DB190D189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特异元素：单位元（续）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CBEBBA-42EE-DEA2-3181-E938C40D5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272340-EB61-42CF-8F0B-E31AC03D9ED7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5" name="文本框 1">
            <a:extLst>
              <a:ext uri="{FF2B5EF4-FFF2-40B4-BE49-F238E27FC236}">
                <a16:creationId xmlns:a16="http://schemas.microsoft.com/office/drawing/2014/main" id="{298DC60E-2472-E5B3-16EA-8C10859008FA}"/>
              </a:ext>
            </a:extLst>
          </p:cNvPr>
          <p:cNvSpPr txBox="1">
            <a:spLocks noGrp="1" noChangeArrowheads="1"/>
          </p:cNvSpPr>
          <p:nvPr>
            <p:ph idx="1"/>
          </p:nvPr>
        </p:nvSpPr>
        <p:spPr bwMode="auto">
          <a:xfrm>
            <a:off x="609600" y="1052736"/>
            <a:ext cx="10972800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特殊的单位元：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单位元不一定都存在，或者不一定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左右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单位元都存在。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例子：非零实数的集合上的运算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*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单位元的情况如何？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8AE213-415F-6601-C58F-325244CE8269}"/>
              </a:ext>
            </a:extLst>
          </p:cNvPr>
          <p:cNvSpPr txBox="1"/>
          <p:nvPr/>
        </p:nvSpPr>
        <p:spPr>
          <a:xfrm>
            <a:off x="615961" y="3553577"/>
            <a:ext cx="8342938" cy="219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如果存在左单位元，则有：</a:t>
            </a:r>
            <a:r>
              <a:rPr lang="en-US" altLang="zh-CN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*, 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使得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R*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，都有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fr-FR" b="1" dirty="0">
                <a:latin typeface="Times New Roman" panose="02020603050405020304" pitchFamily="18" charset="0"/>
                <a:ea typeface="楷体" panose="02010609060101010101" pitchFamily="49" charset="-122"/>
              </a:rPr>
              <a:t>◦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b.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而这不成立，所以不存在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左单位元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请思考：是否存在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右单位元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rPr>
              <a:t>呢？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478346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9">
            <a:extLst>
              <a:ext uri="{FF2B5EF4-FFF2-40B4-BE49-F238E27FC236}">
                <a16:creationId xmlns:a16="http://schemas.microsoft.com/office/drawing/2014/main" id="{130E1AA9-F8A6-4AB4-BA26-779B0172B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03613" y="333375"/>
            <a:ext cx="4344987" cy="417513"/>
          </a:xfrm>
        </p:spPr>
        <p:txBody>
          <a:bodyPr/>
          <a:lstStyle/>
          <a:p>
            <a:pPr eaLnBrk="1" hangingPunct="1"/>
            <a:r>
              <a:rPr lang="zh-CN" altLang="en-US" dirty="0"/>
              <a:t>单位元唯一性定理</a:t>
            </a:r>
          </a:p>
        </p:txBody>
      </p:sp>
      <p:sp>
        <p:nvSpPr>
          <p:cNvPr id="34820" name="Rectangle 10">
            <a:extLst>
              <a:ext uri="{FF2B5EF4-FFF2-40B4-BE49-F238E27FC236}">
                <a16:creationId xmlns:a16="http://schemas.microsoft.com/office/drawing/2014/main" id="{405009F4-B95F-4B68-A6B5-EA15932A97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96975"/>
            <a:ext cx="11377613" cy="4968875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9.1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zh-CN" altLang="fr-FR" dirty="0"/>
              <a:t>◦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zh-CN" altLang="en-US" dirty="0"/>
              <a:t>上的二元运算，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zh-CN" altLang="en-US" dirty="0"/>
              <a:t>和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zh-CN" altLang="en-US" dirty="0"/>
              <a:t>分别为</a:t>
            </a:r>
            <a:r>
              <a:rPr lang="en-US" altLang="zh-CN" i="1" dirty="0"/>
              <a:t>S</a:t>
            </a:r>
            <a:r>
              <a:rPr lang="zh-CN" altLang="en-US" dirty="0"/>
              <a:t>中关于运算的左和右单位元，则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zh-CN" altLang="en-US" dirty="0"/>
              <a:t>上关于</a:t>
            </a:r>
            <a:r>
              <a:rPr lang="zh-CN" altLang="fr-FR" dirty="0"/>
              <a:t>◦</a:t>
            </a:r>
            <a:r>
              <a:rPr lang="zh-CN" altLang="en-US" dirty="0"/>
              <a:t>运算的唯一的单位元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  <a:spcBef>
                <a:spcPct val="70000"/>
              </a:spcBef>
            </a:pPr>
            <a:r>
              <a:rPr lang="zh-CN" altLang="en-US" dirty="0"/>
              <a:t>证：               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en-US" altLang="zh-CN" baseline="-25000" dirty="0"/>
              <a:t> </a:t>
            </a:r>
            <a:r>
              <a:rPr lang="en-US" altLang="zh-CN" dirty="0"/>
              <a:t>= 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zh-CN" altLang="fr-FR" dirty="0"/>
              <a:t>◦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en-US" altLang="zh-CN" baseline="-25000" dirty="0"/>
              <a:t> </a:t>
            </a:r>
            <a:r>
              <a:rPr lang="en-US" altLang="zh-CN" dirty="0"/>
              <a:t>   (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zh-CN" altLang="en-US" dirty="0"/>
              <a:t>为右单位元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            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zh-CN" altLang="fr-FR" dirty="0"/>
              <a:t>◦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en-US" altLang="zh-CN" baseline="-25000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en-US" altLang="zh-CN" baseline="-25000" dirty="0"/>
              <a:t> </a:t>
            </a:r>
            <a:r>
              <a:rPr lang="en-US" altLang="zh-CN" dirty="0"/>
              <a:t>   (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zh-CN" altLang="en-US" dirty="0"/>
              <a:t>为左单位元</a:t>
            </a:r>
            <a:r>
              <a:rPr lang="en-US" altLang="zh-CN" dirty="0"/>
              <a:t>)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所以</a:t>
            </a:r>
            <a:r>
              <a:rPr lang="en-US" altLang="zh-CN" i="1" dirty="0" err="1"/>
              <a:t>e</a:t>
            </a:r>
            <a:r>
              <a:rPr lang="en-US" altLang="zh-CN" i="1" baseline="-25000" dirty="0" err="1"/>
              <a:t>l</a:t>
            </a:r>
            <a:r>
              <a:rPr lang="en-US" altLang="zh-CN" i="1" baseline="-25000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, </a:t>
            </a:r>
            <a:r>
              <a:rPr lang="zh-CN" altLang="en-US" dirty="0"/>
              <a:t>将这个单位元记作</a:t>
            </a:r>
            <a:r>
              <a:rPr lang="en-US" altLang="zh-CN" i="1" dirty="0"/>
              <a:t>e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假设</a:t>
            </a:r>
            <a:r>
              <a:rPr lang="en-US" altLang="zh-CN" i="1" dirty="0"/>
              <a:t>e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r>
              <a:rPr lang="zh-CN" altLang="en-US" dirty="0"/>
              <a:t>也是 </a:t>
            </a:r>
            <a:r>
              <a:rPr lang="en-US" altLang="zh-CN" i="1" dirty="0"/>
              <a:t>S </a:t>
            </a:r>
            <a:r>
              <a:rPr lang="zh-CN" altLang="en-US" dirty="0"/>
              <a:t>中的单位元，则有 </a:t>
            </a:r>
            <a:r>
              <a:rPr lang="en-US" altLang="zh-CN" i="1" dirty="0"/>
              <a:t>e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r>
              <a:rPr lang="en-US" altLang="zh-CN" dirty="0"/>
              <a:t>=</a:t>
            </a:r>
            <a:r>
              <a:rPr lang="en-US" altLang="zh-CN" i="1" dirty="0"/>
              <a:t>e</a:t>
            </a:r>
            <a:r>
              <a:rPr lang="zh-CN" altLang="fr-FR" dirty="0"/>
              <a:t>◦</a:t>
            </a:r>
            <a:r>
              <a:rPr lang="en-US" altLang="zh-CN" i="1" dirty="0"/>
              <a:t>e 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dirty="0"/>
              <a:t>. </a:t>
            </a:r>
            <a:r>
              <a:rPr lang="zh-CN" altLang="en-US" dirty="0"/>
              <a:t>唯一性得证</a:t>
            </a:r>
            <a:r>
              <a:rPr lang="en-US" altLang="zh-CN" dirty="0"/>
              <a:t>.</a:t>
            </a:r>
          </a:p>
        </p:txBody>
      </p:sp>
      <p:sp>
        <p:nvSpPr>
          <p:cNvPr id="36868" name="灯片编号占位符 5">
            <a:extLst>
              <a:ext uri="{FF2B5EF4-FFF2-40B4-BE49-F238E27FC236}">
                <a16:creationId xmlns:a16="http://schemas.microsoft.com/office/drawing/2014/main" id="{868C0360-BB02-453C-BF73-D1C73B3D3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2E5099F-8245-4A4D-BE4F-5779BEBAE26B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>
            <a:extLst>
              <a:ext uri="{FF2B5EF4-FFF2-40B4-BE49-F238E27FC236}">
                <a16:creationId xmlns:a16="http://schemas.microsoft.com/office/drawing/2014/main" id="{91BA5314-50C5-439E-B671-F4DDD7E3A5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03613" y="260350"/>
            <a:ext cx="457358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第三部分 代数结构</a:t>
            </a:r>
            <a:endParaRPr lang="zh-CN" altLang="en-US"/>
          </a:p>
        </p:txBody>
      </p:sp>
      <p:sp>
        <p:nvSpPr>
          <p:cNvPr id="7171" name="内容占位符 2">
            <a:extLst>
              <a:ext uri="{FF2B5EF4-FFF2-40B4-BE49-F238E27FC236}">
                <a16:creationId xmlns:a16="http://schemas.microsoft.com/office/drawing/2014/main" id="{FA7FA1CD-C3EC-4F6B-9CA9-24656E6500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052513"/>
            <a:ext cx="11449050" cy="5616575"/>
          </a:xfrm>
        </p:spPr>
        <p:txBody>
          <a:bodyPr/>
          <a:lstStyle/>
          <a:p>
            <a:pPr marL="0" indent="0" eaLnBrk="1" hangingPunct="1">
              <a:lnSpc>
                <a:spcPct val="200000"/>
              </a:lnSpc>
            </a:pPr>
            <a:r>
              <a:rPr lang="zh-CN" altLang="en-US"/>
              <a:t>    代数结构也叫做</a:t>
            </a:r>
            <a:r>
              <a:rPr lang="zh-CN" altLang="en-US">
                <a:solidFill>
                  <a:srgbClr val="FF0000"/>
                </a:solidFill>
              </a:rPr>
              <a:t>抽象代数</a:t>
            </a:r>
            <a:r>
              <a:rPr lang="zh-CN" altLang="en-US"/>
              <a:t>，可以表示实际世界中的离散结构。代数结构在计算机中有着广泛的应用，例如自动机理论、编码理论、形式语义学、密码学等等都要用到代数结构的知识。代数结构的主要研究对象就是各种典型的抽象代数系统。</a:t>
            </a:r>
          </a:p>
          <a:p>
            <a:pPr marL="0" indent="0" eaLnBrk="1" hangingPunct="1">
              <a:lnSpc>
                <a:spcPct val="200000"/>
              </a:lnSpc>
            </a:pPr>
            <a:r>
              <a:rPr lang="zh-CN" altLang="en-US"/>
              <a:t>    构成一个代数结构系统有三方面的要素：</a:t>
            </a:r>
            <a:r>
              <a:rPr lang="zh-CN" altLang="en-US">
                <a:solidFill>
                  <a:srgbClr val="FF0000"/>
                </a:solidFill>
              </a:rPr>
              <a:t>集合</a:t>
            </a:r>
            <a:r>
              <a:rPr lang="zh-CN" altLang="en-US"/>
              <a:t>、集合上的</a:t>
            </a:r>
            <a:r>
              <a:rPr lang="zh-CN" altLang="en-US">
                <a:solidFill>
                  <a:srgbClr val="FF0000"/>
                </a:solidFill>
              </a:rPr>
              <a:t>运算</a:t>
            </a:r>
            <a:r>
              <a:rPr lang="zh-CN" altLang="en-US"/>
              <a:t>以及说明运算性质或运算之间关系的</a:t>
            </a:r>
            <a:r>
              <a:rPr lang="zh-CN" altLang="en-US">
                <a:solidFill>
                  <a:srgbClr val="FF0000"/>
                </a:solidFill>
              </a:rPr>
              <a:t>公理</a:t>
            </a:r>
          </a:p>
          <a:p>
            <a:pPr marL="0" indent="0" eaLnBrk="1" hangingPunct="1">
              <a:lnSpc>
                <a:spcPct val="200000"/>
              </a:lnSpc>
            </a:pPr>
            <a:r>
              <a:rPr lang="zh-CN" altLang="en-US"/>
              <a:t>    从代数系统的构成成分和遵从的算律出发，将代数系统分类，然后研究每一类代数系统的共同性质，并将研究的结果运用到具体的代数系统中去。</a:t>
            </a: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948B20A2-7032-4342-BA5D-2F5B53789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23225" y="6453188"/>
            <a:ext cx="2259013" cy="268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1F5583E-71F0-4D49-A18A-4481912FC438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21CF3488-B10C-4A56-8F9A-8619651C31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特异元素：零元</a:t>
            </a:r>
            <a:endParaRPr lang="zh-CN" altLang="zh-CN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856521-185F-47F8-8562-14496E368E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522075" cy="5040312"/>
          </a:xfrm>
        </p:spPr>
        <p:txBody>
          <a:bodyPr/>
          <a:lstStyle/>
          <a:p>
            <a:pPr eaLnBrk="1" hangingPunct="1"/>
            <a:r>
              <a:rPr lang="en-US" altLang="zh-CN" dirty="0"/>
              <a:t>(2) </a:t>
            </a:r>
            <a:r>
              <a:rPr lang="zh-CN" altLang="en-US" dirty="0"/>
              <a:t>如果存在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zh-CN" altLang="en-US" dirty="0"/>
              <a:t>∈</a:t>
            </a:r>
            <a:r>
              <a:rPr lang="en-US" altLang="zh-CN" i="1" dirty="0"/>
              <a:t>S</a:t>
            </a:r>
            <a:r>
              <a:rPr lang="zh-CN" altLang="en-US" dirty="0"/>
              <a:t>，使得对任意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en-US" altLang="zh-CN" i="1" dirty="0"/>
              <a:t> </a:t>
            </a:r>
            <a:r>
              <a:rPr lang="zh-CN" altLang="en-US" dirty="0"/>
              <a:t>都有</a:t>
            </a:r>
            <a:endParaRPr lang="zh-CN" altLang="en-US" i="1" dirty="0"/>
          </a:p>
          <a:p>
            <a:pPr eaLnBrk="1" hangingPunct="1"/>
            <a:r>
              <a:rPr lang="zh-CN" altLang="en-US" i="1"/>
              <a:t>         </a:t>
            </a:r>
            <a:r>
              <a:rPr lang="zh-CN" altLang="en-US" i="1">
                <a:sym typeface="Symbol" panose="05050102010706020507" pitchFamily="18" charset="2"/>
              </a:rPr>
              <a:t></a:t>
            </a:r>
            <a:r>
              <a:rPr lang="zh-CN" altLang="en-US" i="1"/>
              <a:t> </a:t>
            </a:r>
            <a:r>
              <a:rPr lang="en-US" altLang="zh-CN" i="1" baseline="-25000" dirty="0"/>
              <a:t>l</a:t>
            </a:r>
            <a:r>
              <a:rPr lang="zh-CN" altLang="en-US" i="1" dirty="0"/>
              <a:t> </a:t>
            </a:r>
            <a:r>
              <a:rPr lang="zh-CN" altLang="en-US" i="1" baseline="-25000" dirty="0"/>
              <a:t> </a:t>
            </a:r>
            <a:r>
              <a:rPr lang="zh-CN" altLang="fr-FR" dirty="0"/>
              <a:t>◦</a:t>
            </a:r>
            <a:r>
              <a:rPr lang="en-US" altLang="zh-CN" i="1" dirty="0"/>
              <a:t>x </a:t>
            </a:r>
            <a:r>
              <a:rPr lang="en-US" altLang="zh-CN" dirty="0"/>
              <a:t>= 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en-US" altLang="zh-CN" i="1" baseline="-25000" dirty="0"/>
              <a:t>l </a:t>
            </a:r>
            <a:r>
              <a:rPr lang="zh-CN" altLang="en-US" dirty="0"/>
              <a:t>或 </a:t>
            </a:r>
            <a:r>
              <a:rPr lang="en-US" altLang="zh-CN" i="1" dirty="0"/>
              <a:t>x</a:t>
            </a:r>
            <a:r>
              <a:rPr lang="zh-CN" altLang="fr-FR" dirty="0"/>
              <a:t>◦ 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endParaRPr lang="en-US" altLang="zh-CN" dirty="0"/>
          </a:p>
          <a:p>
            <a:pPr eaLnBrk="1" hangingPunct="1"/>
            <a:r>
              <a:rPr lang="zh-CN" altLang="en-US" dirty="0"/>
              <a:t>则称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en-US" altLang="zh-CN" i="1" baseline="-25000" dirty="0"/>
              <a:t>l</a:t>
            </a:r>
            <a:r>
              <a:rPr lang="en-US" altLang="zh-CN" dirty="0"/>
              <a:t>(</a:t>
            </a:r>
            <a:r>
              <a:rPr lang="zh-CN" altLang="en-US" dirty="0"/>
              <a:t>或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zh-CN" altLang="en-US" i="1" dirty="0"/>
              <a:t> </a:t>
            </a:r>
            <a:r>
              <a:rPr lang="en-US" altLang="zh-CN" i="1" baseline="-25000" dirty="0"/>
              <a:t>r</a:t>
            </a:r>
            <a:r>
              <a:rPr lang="en-US" altLang="zh-CN" dirty="0"/>
              <a:t>)</a:t>
            </a:r>
            <a:r>
              <a:rPr lang="zh-CN" altLang="en-US" dirty="0"/>
              <a:t>是</a:t>
            </a:r>
            <a:r>
              <a:rPr lang="en-US" altLang="zh-CN" i="1" dirty="0"/>
              <a:t>S </a:t>
            </a:r>
            <a:r>
              <a:rPr lang="zh-CN" altLang="en-US" dirty="0"/>
              <a:t>中关于</a:t>
            </a:r>
            <a:r>
              <a:rPr lang="zh-CN" altLang="fr-FR" dirty="0"/>
              <a:t>◦</a:t>
            </a:r>
            <a:r>
              <a:rPr lang="zh-CN" altLang="en-US" dirty="0"/>
              <a:t>运算的</a:t>
            </a:r>
            <a:r>
              <a:rPr lang="zh-CN" altLang="en-US" dirty="0">
                <a:solidFill>
                  <a:srgbClr val="A50021"/>
                </a:solidFill>
              </a:rPr>
              <a:t>零元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zh-CN" altLang="en-US" dirty="0"/>
              <a:t>整数集合  普通乘法    </a:t>
            </a:r>
            <a:r>
              <a:rPr lang="zh-CN" altLang="en-US" dirty="0">
                <a:solidFill>
                  <a:srgbClr val="A50021"/>
                </a:solidFill>
              </a:rPr>
              <a:t>零元为</a:t>
            </a:r>
            <a:r>
              <a:rPr lang="en-US" altLang="zh-CN" dirty="0">
                <a:solidFill>
                  <a:srgbClr val="A50021"/>
                </a:solidFill>
              </a:rPr>
              <a:t>0                 </a:t>
            </a:r>
            <a:r>
              <a:rPr lang="zh-CN" altLang="en-US" dirty="0"/>
              <a:t>整数集合上的加法，有零元吗？</a:t>
            </a:r>
            <a:endParaRPr lang="en-US" altLang="zh-CN" dirty="0"/>
          </a:p>
          <a:p>
            <a:pPr eaLnBrk="1" hangingPunct="1">
              <a:spcBef>
                <a:spcPct val="75000"/>
              </a:spcBef>
            </a:pPr>
            <a:r>
              <a:rPr lang="zh-CN" altLang="en-US" dirty="0"/>
              <a:t>注意：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当 </a:t>
            </a:r>
            <a:r>
              <a:rPr lang="en-US" altLang="zh-CN" dirty="0"/>
              <a:t>|S| 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 2</a:t>
            </a:r>
            <a:r>
              <a:rPr lang="zh-CN" altLang="en-US" dirty="0"/>
              <a:t>，单位元与零元是不同的；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当 </a:t>
            </a:r>
            <a:r>
              <a:rPr lang="en-US" altLang="zh-CN" dirty="0"/>
              <a:t>|S| = 1</a:t>
            </a:r>
            <a:r>
              <a:rPr lang="zh-CN" altLang="en-US" dirty="0"/>
              <a:t>时，这个元素既是单位元也是零元</a:t>
            </a:r>
            <a:r>
              <a:rPr lang="en-US" altLang="zh-CN" dirty="0"/>
              <a:t>. 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请思考，为什么？</a:t>
            </a:r>
            <a:endParaRPr lang="en-US" altLang="zh-CN" dirty="0"/>
          </a:p>
          <a:p>
            <a:pPr eaLnBrk="1" hangingPunct="1"/>
            <a:r>
              <a:rPr lang="zh-CN" altLang="en-US" dirty="0"/>
              <a:t>同样思考这个例子：非零实数的集合上的运算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dirty="0"/>
              <a:t>, </a:t>
            </a:r>
            <a:r>
              <a:rPr lang="en-US" altLang="zh-CN" i="1" dirty="0" err="1"/>
              <a:t>b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R</a:t>
            </a:r>
            <a:r>
              <a:rPr lang="en-US" altLang="zh-CN" i="1" dirty="0"/>
              <a:t>*</a:t>
            </a:r>
            <a:r>
              <a:rPr lang="zh-CN" altLang="en-US" dirty="0"/>
              <a:t>有</a:t>
            </a:r>
            <a:r>
              <a:rPr lang="en-US" altLang="zh-CN" i="1" dirty="0"/>
              <a:t> </a:t>
            </a:r>
            <a:r>
              <a:rPr lang="en-US" altLang="zh-CN" i="1" dirty="0">
                <a:cs typeface="Times New Roman" panose="02020603050405020304" pitchFamily="18" charset="0"/>
              </a:rPr>
              <a:t>a</a:t>
            </a:r>
            <a:r>
              <a:rPr lang="zh-CN" altLang="fr-FR" dirty="0">
                <a:cs typeface="Times New Roman" panose="02020603050405020304" pitchFamily="18" charset="0"/>
              </a:rPr>
              <a:t>◦</a:t>
            </a:r>
            <a:r>
              <a:rPr lang="en-US" altLang="zh-CN" i="1" dirty="0">
                <a:cs typeface="Times New Roman" panose="02020603050405020304" pitchFamily="18" charset="0"/>
              </a:rPr>
              <a:t>b </a:t>
            </a:r>
            <a:r>
              <a:rPr lang="en-US" altLang="zh-CN" dirty="0">
                <a:cs typeface="Times New Roman" panose="02020603050405020304" pitchFamily="18" charset="0"/>
              </a:rPr>
              <a:t>= </a:t>
            </a:r>
            <a:r>
              <a:rPr lang="en-US" altLang="zh-CN" i="1" dirty="0">
                <a:cs typeface="Times New Roman" panose="02020603050405020304" pitchFamily="18" charset="0"/>
              </a:rPr>
              <a:t>a </a:t>
            </a:r>
            <a:r>
              <a:rPr lang="zh-CN" altLang="en-US" i="1" dirty="0">
                <a:cs typeface="Times New Roman" panose="02020603050405020304" pitchFamily="18" charset="0"/>
              </a:rPr>
              <a:t>。</a:t>
            </a:r>
            <a:r>
              <a:rPr lang="zh-CN" altLang="en-US" dirty="0">
                <a:cs typeface="Times New Roman" panose="02020603050405020304" pitchFamily="18" charset="0"/>
              </a:rPr>
              <a:t>零元情况如何？</a:t>
            </a:r>
            <a:endParaRPr lang="en-US" altLang="zh-CN" dirty="0"/>
          </a:p>
        </p:txBody>
      </p:sp>
      <p:sp>
        <p:nvSpPr>
          <p:cNvPr id="38916" name="灯片编号占位符 5">
            <a:extLst>
              <a:ext uri="{FF2B5EF4-FFF2-40B4-BE49-F238E27FC236}">
                <a16:creationId xmlns:a16="http://schemas.microsoft.com/office/drawing/2014/main" id="{07934416-8858-4E31-B5CF-3E275CE6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FAA15A5-03AE-40BF-B61A-B08B63BA3E7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7AD8D48E-1642-4E51-A3D5-CBB003A6DA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特异元素：可逆元素和逆元</a:t>
            </a:r>
          </a:p>
        </p:txBody>
      </p:sp>
      <p:sp>
        <p:nvSpPr>
          <p:cNvPr id="40963" name="Rectangle 8">
            <a:extLst>
              <a:ext uri="{FF2B5EF4-FFF2-40B4-BE49-F238E27FC236}">
                <a16:creationId xmlns:a16="http://schemas.microsoft.com/office/drawing/2014/main" id="{E3D2FC06-142D-41DC-B986-6F1C1823F2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25538"/>
            <a:ext cx="11591925" cy="46799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设</a:t>
            </a:r>
            <a:r>
              <a:rPr lang="zh-CN" altLang="fr-FR" dirty="0"/>
              <a:t>◦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zh-CN" altLang="en-US" dirty="0"/>
              <a:t>上的二元运算</a:t>
            </a:r>
            <a:r>
              <a:rPr lang="en-US" altLang="zh-CN" sz="2800" dirty="0"/>
              <a:t>, </a:t>
            </a:r>
            <a:r>
              <a:rPr lang="zh-CN" altLang="en-US" dirty="0"/>
              <a:t>令</a:t>
            </a:r>
            <a:r>
              <a:rPr lang="en-US" altLang="zh-CN" i="1" dirty="0"/>
              <a:t>e</a:t>
            </a:r>
            <a:r>
              <a:rPr lang="zh-CN" altLang="en-US" dirty="0"/>
              <a:t>为</a:t>
            </a:r>
            <a:r>
              <a:rPr lang="en-US" altLang="zh-CN" i="1" dirty="0"/>
              <a:t>S</a:t>
            </a:r>
            <a:r>
              <a:rPr lang="zh-CN" altLang="en-US" dirty="0"/>
              <a:t>中关于运算</a:t>
            </a:r>
            <a:r>
              <a:rPr lang="zh-CN" altLang="en-US" dirty="0">
                <a:sym typeface="Symbol" panose="05050102010706020507" pitchFamily="18" charset="2"/>
              </a:rPr>
              <a:t></a:t>
            </a:r>
            <a:r>
              <a:rPr lang="zh-CN" altLang="en-US" dirty="0"/>
              <a:t>的单位元</a:t>
            </a:r>
            <a:r>
              <a:rPr lang="en-US" altLang="zh-CN" dirty="0"/>
              <a:t>. </a:t>
            </a:r>
            <a:r>
              <a:rPr lang="zh-CN" altLang="en-US" dirty="0"/>
              <a:t>对于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zh-CN" altLang="en-US" dirty="0"/>
              <a:t>，如果存在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S</a:t>
            </a:r>
            <a:r>
              <a:rPr lang="zh-CN" altLang="en-US" dirty="0"/>
              <a:t>使得</a:t>
            </a:r>
            <a:endParaRPr lang="zh-CN" altLang="en-US" i="1" dirty="0"/>
          </a:p>
          <a:p>
            <a:pPr eaLnBrk="1" hangingPunct="1">
              <a:lnSpc>
                <a:spcPct val="150000"/>
              </a:lnSpc>
            </a:pPr>
            <a:r>
              <a:rPr lang="zh-CN" altLang="en-US" i="1" dirty="0"/>
              <a:t>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l</a:t>
            </a:r>
            <a:r>
              <a:rPr lang="en-US" altLang="zh-CN" i="1" baseline="-25000" dirty="0"/>
              <a:t> </a:t>
            </a:r>
            <a:r>
              <a:rPr lang="zh-CN" altLang="fr-FR" dirty="0"/>
              <a:t>◦</a:t>
            </a:r>
            <a:r>
              <a:rPr lang="en-US" altLang="zh-CN" i="1" dirty="0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e</a:t>
            </a:r>
            <a:r>
              <a:rPr lang="en-US" altLang="zh-CN" dirty="0"/>
              <a:t>  </a:t>
            </a:r>
            <a:r>
              <a:rPr lang="zh-CN" altLang="en-US" dirty="0"/>
              <a:t>（或</a:t>
            </a:r>
            <a:r>
              <a:rPr lang="en-US" altLang="zh-CN" i="1" dirty="0"/>
              <a:t>x</a:t>
            </a:r>
            <a:r>
              <a:rPr lang="zh-CN" altLang="fr-FR" dirty="0"/>
              <a:t>◦</a:t>
            </a:r>
            <a:r>
              <a:rPr lang="en-US" altLang="zh-CN" i="1" dirty="0"/>
              <a:t>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=</a:t>
            </a:r>
            <a:r>
              <a:rPr lang="en-US" altLang="zh-CN" i="1" dirty="0"/>
              <a:t>e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则称</a:t>
            </a:r>
            <a:r>
              <a:rPr lang="en-US" altLang="zh-CN" i="1" dirty="0"/>
              <a:t>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l</a:t>
            </a:r>
            <a:r>
              <a:rPr lang="en-US" altLang="zh-CN" dirty="0"/>
              <a:t>(</a:t>
            </a:r>
            <a:r>
              <a:rPr lang="zh-CN" altLang="en-US" dirty="0"/>
              <a:t>或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r</a:t>
            </a:r>
            <a:r>
              <a:rPr lang="en-US" altLang="zh-CN" dirty="0"/>
              <a:t>)</a:t>
            </a:r>
            <a:r>
              <a:rPr lang="zh-CN" altLang="en-US" dirty="0"/>
              <a:t>是</a:t>
            </a:r>
            <a:r>
              <a:rPr lang="en-US" altLang="zh-CN" i="1" dirty="0"/>
              <a:t>x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左逆元（或右逆元）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对可逆矩阵集合  矩阵乘法   矩阵</a:t>
            </a:r>
            <a:r>
              <a:rPr lang="en-US" altLang="zh-CN" dirty="0"/>
              <a:t>A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逆矩阵为</a:t>
            </a:r>
            <a:r>
              <a:rPr lang="en-US" altLang="zh-CN" dirty="0">
                <a:solidFill>
                  <a:srgbClr val="A50021"/>
                </a:solidFill>
              </a:rPr>
              <a:t>A</a:t>
            </a:r>
            <a:r>
              <a:rPr lang="zh-CN" altLang="en-US" dirty="0">
                <a:solidFill>
                  <a:srgbClr val="A50021"/>
                </a:solidFill>
              </a:rPr>
              <a:t>的逆元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有理数集合（</a:t>
            </a:r>
            <a:r>
              <a:rPr lang="en-US" altLang="zh-CN" dirty="0"/>
              <a:t>0</a:t>
            </a:r>
            <a:r>
              <a:rPr lang="zh-CN" altLang="en-US" dirty="0"/>
              <a:t>除外），普通乘法 </a:t>
            </a:r>
            <a:r>
              <a:rPr lang="en-US" altLang="zh-CN" i="1" dirty="0"/>
              <a:t>x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逆元为</a:t>
            </a:r>
            <a:r>
              <a:rPr lang="en-US" altLang="zh-CN" i="1" dirty="0">
                <a:solidFill>
                  <a:srgbClr val="A50021"/>
                </a:solidFill>
              </a:rPr>
              <a:t>x</a:t>
            </a:r>
            <a:r>
              <a:rPr lang="zh-CN" altLang="en-US" dirty="0">
                <a:solidFill>
                  <a:srgbClr val="A50021"/>
                </a:solidFill>
              </a:rPr>
              <a:t>的倒数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实数集合   普通加法 </a:t>
            </a:r>
            <a:r>
              <a:rPr lang="en-US" altLang="zh-CN" i="1" dirty="0"/>
              <a:t>x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逆元为</a:t>
            </a:r>
            <a:r>
              <a:rPr lang="en-US" altLang="zh-CN" i="1" dirty="0">
                <a:solidFill>
                  <a:srgbClr val="A50021"/>
                </a:solidFill>
              </a:rPr>
              <a:t>x</a:t>
            </a:r>
            <a:r>
              <a:rPr lang="zh-CN" altLang="en-US" dirty="0">
                <a:solidFill>
                  <a:srgbClr val="A50021"/>
                </a:solidFill>
              </a:rPr>
              <a:t>的相反数</a:t>
            </a:r>
          </a:p>
        </p:txBody>
      </p:sp>
      <p:sp>
        <p:nvSpPr>
          <p:cNvPr id="40964" name="灯片编号占位符 5">
            <a:extLst>
              <a:ext uri="{FF2B5EF4-FFF2-40B4-BE49-F238E27FC236}">
                <a16:creationId xmlns:a16="http://schemas.microsoft.com/office/drawing/2014/main" id="{4A9ABDB5-EB4C-41A0-A2CC-885E80804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4330303-154C-4256-8BF1-475091B1459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">
            <a:extLst>
              <a:ext uri="{FF2B5EF4-FFF2-40B4-BE49-F238E27FC236}">
                <a16:creationId xmlns:a16="http://schemas.microsoft.com/office/drawing/2014/main" id="{7F9A3C9B-F9A4-48EF-8DBC-D8FA39EDE6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唯一性定理</a:t>
            </a:r>
          </a:p>
        </p:txBody>
      </p:sp>
      <p:sp>
        <p:nvSpPr>
          <p:cNvPr id="39939" name="Rectangle 9">
            <a:extLst>
              <a:ext uri="{FF2B5EF4-FFF2-40B4-BE49-F238E27FC236}">
                <a16:creationId xmlns:a16="http://schemas.microsoft.com/office/drawing/2014/main" id="{F0B98EA7-F23C-4287-AD24-899E296766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2513"/>
            <a:ext cx="11304588" cy="496887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9.2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zh-CN" altLang="fr-FR"/>
              <a:t>◦</a:t>
            </a:r>
            <a:r>
              <a:rPr lang="zh-CN" altLang="en-US"/>
              <a:t>为</a:t>
            </a:r>
            <a:r>
              <a:rPr lang="en-US" altLang="zh-CN" i="1"/>
              <a:t>S</a:t>
            </a:r>
            <a:r>
              <a:rPr lang="zh-CN" altLang="en-US"/>
              <a:t>上</a:t>
            </a:r>
            <a:r>
              <a:rPr lang="zh-CN" altLang="en-US">
                <a:solidFill>
                  <a:srgbClr val="FF0000"/>
                </a:solidFill>
              </a:rPr>
              <a:t>可结合</a:t>
            </a:r>
            <a:r>
              <a:rPr lang="zh-CN" altLang="en-US"/>
              <a:t>的二元运算</a:t>
            </a:r>
            <a:r>
              <a:rPr lang="en-US" altLang="zh-CN"/>
              <a:t>, </a:t>
            </a:r>
            <a:r>
              <a:rPr lang="en-US" altLang="zh-CN" i="1"/>
              <a:t>e</a:t>
            </a:r>
            <a:r>
              <a:rPr lang="zh-CN" altLang="en-US"/>
              <a:t>为该运算的单位元</a:t>
            </a:r>
            <a:r>
              <a:rPr lang="en-US" altLang="zh-CN"/>
              <a:t>, </a:t>
            </a:r>
            <a:r>
              <a:rPr lang="zh-CN" altLang="en-US"/>
              <a:t>对于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S </a:t>
            </a:r>
            <a:r>
              <a:rPr lang="zh-CN" altLang="en-US"/>
              <a:t>如果存在左逆元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en-US" altLang="zh-CN" i="1"/>
              <a:t> </a:t>
            </a:r>
            <a:r>
              <a:rPr lang="zh-CN" altLang="en-US"/>
              <a:t>和右逆元 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, </a:t>
            </a:r>
            <a:r>
              <a:rPr lang="zh-CN" altLang="en-US"/>
              <a:t>则有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= </a:t>
            </a:r>
            <a:r>
              <a:rPr lang="en-US" altLang="zh-CN" i="1"/>
              <a:t>y</a:t>
            </a:r>
            <a:r>
              <a:rPr lang="en-US" altLang="zh-CN"/>
              <a:t>, </a:t>
            </a:r>
            <a:r>
              <a:rPr lang="zh-CN" altLang="en-US"/>
              <a:t>且 </a:t>
            </a:r>
            <a:r>
              <a:rPr lang="en-US" altLang="zh-CN" i="1"/>
              <a:t>y</a:t>
            </a:r>
            <a:r>
              <a:rPr lang="zh-CN" altLang="en-US"/>
              <a:t>是 </a:t>
            </a:r>
            <a:r>
              <a:rPr lang="en-US" altLang="zh-CN" i="1"/>
              <a:t>x </a:t>
            </a:r>
            <a:r>
              <a:rPr lang="zh-CN" altLang="en-US"/>
              <a:t>的唯一的逆元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/>
              <a:t>证：由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 = </a:t>
            </a:r>
            <a:r>
              <a:rPr lang="en-US" altLang="zh-CN" i="1"/>
              <a:t>e</a:t>
            </a:r>
            <a:r>
              <a:rPr lang="en-US" altLang="zh-CN"/>
              <a:t> </a:t>
            </a:r>
            <a:r>
              <a:rPr lang="zh-CN" altLang="en-US"/>
              <a:t>和 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 baseline="-25000"/>
              <a:t>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/>
              <a:t>  </a:t>
            </a:r>
            <a:r>
              <a:rPr lang="zh-CN" altLang="en-US"/>
              <a:t>得</a:t>
            </a:r>
            <a:endParaRPr lang="zh-CN" altLang="en-US" i="1"/>
          </a:p>
          <a:p>
            <a:pPr eaLnBrk="1" hangingPunct="1"/>
            <a:r>
              <a:rPr lang="zh-CN" altLang="en-US" i="1"/>
              <a:t>             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en-US" altLang="zh-CN" baseline="-25000"/>
              <a:t> </a:t>
            </a:r>
            <a:r>
              <a:rPr lang="en-US" altLang="zh-CN"/>
              <a:t>=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zh-CN" altLang="fr-FR"/>
              <a:t>◦</a:t>
            </a:r>
            <a:r>
              <a:rPr lang="en-US" altLang="zh-CN" i="1"/>
              <a:t>e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zh-CN" altLang="fr-FR"/>
              <a:t>◦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) = (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)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 = </a:t>
            </a:r>
            <a:r>
              <a:rPr lang="en-US" altLang="zh-CN" i="1"/>
              <a:t>e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endParaRPr lang="en-US" altLang="zh-CN" baseline="-25000"/>
          </a:p>
          <a:p>
            <a:pPr eaLnBrk="1" hangingPunct="1"/>
            <a:r>
              <a:rPr lang="zh-CN" altLang="en-US"/>
              <a:t>令</a:t>
            </a:r>
            <a:r>
              <a:rPr lang="en-US" altLang="zh-CN" i="1"/>
              <a:t>y</a:t>
            </a:r>
            <a:r>
              <a:rPr lang="en-US" altLang="zh-CN" i="1" baseline="-25000"/>
              <a:t>l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 i="1" baseline="-25000"/>
              <a:t>r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/>
              <a:t>, </a:t>
            </a:r>
            <a:r>
              <a:rPr lang="zh-CN" altLang="en-US"/>
              <a:t>则 </a:t>
            </a:r>
            <a:r>
              <a:rPr lang="en-US" altLang="zh-CN" i="1"/>
              <a:t>y </a:t>
            </a:r>
            <a:r>
              <a:rPr lang="zh-CN" altLang="en-US"/>
              <a:t>是 </a:t>
            </a:r>
            <a:r>
              <a:rPr lang="en-US" altLang="zh-CN" i="1"/>
              <a:t>x </a:t>
            </a:r>
            <a:r>
              <a:rPr lang="zh-CN" altLang="en-US"/>
              <a:t>的逆元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假若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</a:t>
            </a:r>
            <a:r>
              <a:rPr lang="en-US" altLang="zh-CN" i="1"/>
              <a:t>S </a:t>
            </a:r>
            <a:r>
              <a:rPr lang="zh-CN" altLang="en-US"/>
              <a:t>也是 </a:t>
            </a:r>
            <a:r>
              <a:rPr lang="en-US" altLang="zh-CN" i="1"/>
              <a:t>x </a:t>
            </a:r>
            <a:r>
              <a:rPr lang="zh-CN" altLang="en-US"/>
              <a:t>的逆元</a:t>
            </a:r>
            <a:r>
              <a:rPr lang="en-US" altLang="zh-CN"/>
              <a:t>,  </a:t>
            </a:r>
            <a:r>
              <a:rPr lang="zh-CN" altLang="en-US"/>
              <a:t>则</a:t>
            </a:r>
            <a:endParaRPr lang="zh-CN" altLang="en-US" i="1"/>
          </a:p>
          <a:p>
            <a:pPr eaLnBrk="1" hangingPunct="1"/>
            <a:r>
              <a:rPr lang="zh-CN" altLang="en-US" i="1"/>
              <a:t>               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</a:t>
            </a:r>
            <a:r>
              <a:rPr lang="en-US" altLang="zh-CN"/>
              <a:t>=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</a:t>
            </a:r>
            <a:r>
              <a:rPr lang="zh-CN" altLang="fr-FR"/>
              <a:t>◦</a:t>
            </a:r>
            <a:r>
              <a:rPr lang="en-US" altLang="zh-CN" i="1"/>
              <a:t>e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</a:t>
            </a:r>
            <a:r>
              <a:rPr lang="zh-CN" altLang="fr-FR"/>
              <a:t>◦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) = (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</a:t>
            </a:r>
            <a:r>
              <a:rPr lang="zh-CN" altLang="fr-FR"/>
              <a:t>◦</a:t>
            </a:r>
            <a:r>
              <a:rPr lang="en-US" altLang="zh-CN" i="1"/>
              <a:t>x</a:t>
            </a:r>
            <a:r>
              <a:rPr lang="en-US" altLang="zh-CN"/>
              <a:t>)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 = </a:t>
            </a:r>
            <a:r>
              <a:rPr lang="en-US" altLang="zh-CN" i="1"/>
              <a:t>e</a:t>
            </a:r>
            <a:r>
              <a:rPr lang="zh-CN" altLang="fr-FR"/>
              <a:t>◦</a:t>
            </a:r>
            <a:r>
              <a:rPr lang="en-US" altLang="zh-CN" i="1"/>
              <a:t>y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endParaRPr lang="en-US" altLang="zh-CN"/>
          </a:p>
          <a:p>
            <a:pPr eaLnBrk="1" hangingPunct="1"/>
            <a:r>
              <a:rPr lang="zh-CN" altLang="en-US"/>
              <a:t>所以 </a:t>
            </a:r>
            <a:r>
              <a:rPr lang="en-US" altLang="zh-CN" i="1"/>
              <a:t>y </a:t>
            </a:r>
            <a:r>
              <a:rPr lang="zh-CN" altLang="en-US"/>
              <a:t>是 </a:t>
            </a:r>
            <a:r>
              <a:rPr lang="en-US" altLang="zh-CN" i="1"/>
              <a:t>x </a:t>
            </a:r>
            <a:r>
              <a:rPr lang="zh-CN" altLang="en-US"/>
              <a:t>惟一的逆元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7000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说明：对于可结合的二元运算，可逆元素 </a:t>
            </a:r>
            <a:r>
              <a:rPr lang="en-US" altLang="zh-CN" i="1"/>
              <a:t>x </a:t>
            </a:r>
            <a:r>
              <a:rPr lang="zh-CN" altLang="en-US"/>
              <a:t>只有惟一的逆元，记作 </a:t>
            </a:r>
            <a:r>
              <a:rPr lang="en-US" altLang="zh-CN" i="1"/>
              <a:t>x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</a:t>
            </a:r>
          </a:p>
        </p:txBody>
      </p:sp>
      <p:sp>
        <p:nvSpPr>
          <p:cNvPr id="43012" name="灯片编号占位符 5">
            <a:extLst>
              <a:ext uri="{FF2B5EF4-FFF2-40B4-BE49-F238E27FC236}">
                <a16:creationId xmlns:a16="http://schemas.microsoft.com/office/drawing/2014/main" id="{3F0BCFB4-19D1-4A44-A9F6-699684545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9456208-8C76-483D-B5E6-C9126010739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029C3E8F-37BF-4567-BC15-4EAC97C540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常见运算的特殊元素</a:t>
            </a:r>
          </a:p>
        </p:txBody>
      </p:sp>
      <p:sp>
        <p:nvSpPr>
          <p:cNvPr id="46083" name="灯片编号占位符 5">
            <a:extLst>
              <a:ext uri="{FF2B5EF4-FFF2-40B4-BE49-F238E27FC236}">
                <a16:creationId xmlns:a16="http://schemas.microsoft.com/office/drawing/2014/main" id="{F214DA8C-C81D-4EBC-BED3-29F1D0DE6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1BF9C8-4DBC-420D-9ED2-A571B7E55B7B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/>
          </a:p>
        </p:txBody>
      </p:sp>
      <p:graphicFrame>
        <p:nvGraphicFramePr>
          <p:cNvPr id="295065" name="Group 153">
            <a:extLst>
              <a:ext uri="{FF2B5EF4-FFF2-40B4-BE49-F238E27FC236}">
                <a16:creationId xmlns:a16="http://schemas.microsoft.com/office/drawing/2014/main" id="{4B5B5A9C-C026-486C-8C5F-7A25AC8C10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27944"/>
              </p:ext>
            </p:extLst>
          </p:nvPr>
        </p:nvGraphicFramePr>
        <p:xfrm>
          <a:off x="623392" y="1340768"/>
          <a:ext cx="11089232" cy="4483019"/>
        </p:xfrm>
        <a:graphic>
          <a:graphicData uri="http://schemas.openxmlformats.org/drawingml/2006/table">
            <a:tbl>
              <a:tblPr/>
              <a:tblGrid>
                <a:gridCol w="1360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6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0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70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集合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运算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单位元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零元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逆元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0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Z,Q,R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普通加法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普通乘法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逆元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x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逆元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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给定集合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sym typeface="Symbol" pitchFamily="18" charset="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矩阵加法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矩阵乘法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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n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阶全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0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矩阵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n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阶单位矩阵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无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+mn-cs"/>
                        </a:rPr>
                        <a:t>n</a:t>
                      </a:r>
                      <a:r>
                        <a:rPr kumimoji="0" lang="zh-CN" altLang="en-US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+mn-cs"/>
                        </a:rPr>
                        <a:t>阶全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r>
                        <a:rPr kumimoji="0" lang="zh-CN" altLang="en-US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+mn-cs"/>
                        </a:rPr>
                        <a:t>矩阵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逆元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X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的逆元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可逆）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并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交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对称差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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B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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B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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无</a:t>
                      </a: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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</a:rPr>
                        <a:t>的逆元为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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B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的逆元为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B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的逆元为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" panose="02010609060101010101" pitchFamily="49" charset="-122"/>
                          <a:sym typeface="Symbol" pitchFamily="18" charset="2"/>
                        </a:rPr>
                        <a:t>X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楷体" panose="02010609060101010101" pitchFamily="49" charset="-122"/>
                        <a:sym typeface="Symbol" pitchFamily="18" charset="2"/>
                      </a:endParaRPr>
                    </a:p>
                  </a:txBody>
                  <a:tcPr marT="45662" marB="4566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9">
            <a:extLst>
              <a:ext uri="{FF2B5EF4-FFF2-40B4-BE49-F238E27FC236}">
                <a16:creationId xmlns:a16="http://schemas.microsoft.com/office/drawing/2014/main" id="{6E95D6D0-FA2E-4D49-BAFE-AB208E563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dirty="0"/>
              <a:t>特殊元素的运算实例</a:t>
            </a:r>
            <a:endParaRPr lang="en-US" altLang="zh-CN" b="0" dirty="0"/>
          </a:p>
        </p:txBody>
      </p:sp>
      <p:sp>
        <p:nvSpPr>
          <p:cNvPr id="74755" name="Rectangle 10">
            <a:extLst>
              <a:ext uri="{FF2B5EF4-FFF2-40B4-BE49-F238E27FC236}">
                <a16:creationId xmlns:a16="http://schemas.microsoft.com/office/drawing/2014/main" id="{03C72D8F-47D5-4F12-80F7-65CBFF8544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981075"/>
            <a:ext cx="7560344" cy="1800225"/>
          </a:xfrm>
        </p:spPr>
        <p:txBody>
          <a:bodyPr/>
          <a:lstStyle/>
          <a:p>
            <a:pPr marL="609600" indent="-609600" eaLnBrk="1" hangingPunct="1"/>
            <a:r>
              <a:rPr lang="zh-CN" altLang="en-US" dirty="0"/>
              <a:t>设∘运算为</a:t>
            </a:r>
            <a:r>
              <a:rPr lang="en-US" altLang="zh-CN" i="1" dirty="0"/>
              <a:t>Q</a:t>
            </a:r>
            <a:r>
              <a:rPr lang="zh-CN" altLang="en-US" dirty="0"/>
              <a:t>上的二元运算，</a:t>
            </a:r>
            <a:r>
              <a:rPr lang="zh-CN" altLang="en-US" dirty="0">
                <a:sym typeface="Symbol" panose="05050102010706020507" pitchFamily="18" charset="2"/>
              </a:rPr>
              <a:t> 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Q</a:t>
            </a:r>
            <a:r>
              <a:rPr lang="en-US" altLang="zh-CN" dirty="0"/>
              <a:t>,  </a:t>
            </a:r>
            <a:r>
              <a:rPr lang="en-US" altLang="zh-CN" i="1" dirty="0" err="1"/>
              <a:t>x</a:t>
            </a:r>
            <a:r>
              <a:rPr lang="en-US" altLang="zh-CN" dirty="0" err="1"/>
              <a:t>∘</a:t>
            </a:r>
            <a:r>
              <a:rPr lang="en-US" altLang="zh-CN" i="1" dirty="0" err="1"/>
              <a:t>y</a:t>
            </a:r>
            <a:r>
              <a:rPr lang="en-US" altLang="zh-CN" dirty="0"/>
              <a:t> = </a:t>
            </a:r>
            <a:r>
              <a:rPr lang="en-US" altLang="zh-CN" i="1" dirty="0"/>
              <a:t>x</a:t>
            </a:r>
            <a:r>
              <a:rPr lang="en-US" altLang="zh-CN" dirty="0"/>
              <a:t>+</a:t>
            </a:r>
            <a:r>
              <a:rPr lang="en-US" altLang="zh-CN" i="1" dirty="0"/>
              <a:t>y</a:t>
            </a:r>
            <a:r>
              <a:rPr lang="en-US" altLang="zh-CN" dirty="0"/>
              <a:t>+2</a:t>
            </a:r>
            <a:r>
              <a:rPr lang="en-US" altLang="zh-CN" i="1" dirty="0"/>
              <a:t>xy</a:t>
            </a:r>
            <a:r>
              <a:rPr lang="en-US" altLang="zh-CN" dirty="0"/>
              <a:t>, </a:t>
            </a:r>
          </a:p>
          <a:p>
            <a:pPr marL="609600" indent="-609600" eaLnBrk="1" hangingPunct="1"/>
            <a:r>
              <a:rPr lang="en-US" altLang="zh-CN" dirty="0"/>
              <a:t>(1) </a:t>
            </a:r>
            <a:r>
              <a:rPr lang="zh-CN" altLang="en-US" dirty="0"/>
              <a:t>判断∘运算是否满足交换律和结合律，并说明理由</a:t>
            </a:r>
            <a:r>
              <a:rPr lang="en-US" altLang="zh-CN" dirty="0"/>
              <a:t>.</a:t>
            </a:r>
          </a:p>
          <a:p>
            <a:pPr marL="609600" indent="-609600" eaLnBrk="1" hangingPunct="1"/>
            <a:r>
              <a:rPr lang="en-US" altLang="zh-CN" dirty="0"/>
              <a:t>(2) </a:t>
            </a:r>
            <a:r>
              <a:rPr lang="zh-CN" altLang="en-US" dirty="0"/>
              <a:t>求出∘运算的单位元、零元和所有可逆元素的逆元</a:t>
            </a:r>
            <a:r>
              <a:rPr lang="en-US" altLang="zh-CN" dirty="0"/>
              <a:t>.</a:t>
            </a:r>
          </a:p>
        </p:txBody>
      </p:sp>
      <p:sp>
        <p:nvSpPr>
          <p:cNvPr id="74756" name="灯片编号占位符 5">
            <a:extLst>
              <a:ext uri="{FF2B5EF4-FFF2-40B4-BE49-F238E27FC236}">
                <a16:creationId xmlns:a16="http://schemas.microsoft.com/office/drawing/2014/main" id="{6C56E5DE-C32B-4781-9B16-891CD3F36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B9A8E7-C453-4836-B901-D38931D53BB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89" name="Rectangle 12">
            <a:extLst>
              <a:ext uri="{FF2B5EF4-FFF2-40B4-BE49-F238E27FC236}">
                <a16:creationId xmlns:a16="http://schemas.microsoft.com/office/drawing/2014/main" id="{23984E5B-5A59-4291-8E62-3FE4DD78F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2756579"/>
            <a:ext cx="10081120" cy="371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运算可交换，可结合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 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(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+2(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+4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xyz</a:t>
            </a:r>
            <a:endParaRPr lang="fr-FR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  <a:buClrTx/>
              <a:buFontTx/>
              <a:buNone/>
            </a:pP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fr-FR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+(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</a:t>
            </a:r>
            <a:r>
              <a:rPr lang="fr-FR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+2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+4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xyz</a:t>
            </a:r>
          </a:p>
        </p:txBody>
      </p:sp>
    </p:spTree>
    <p:extLst>
      <p:ext uri="{BB962C8B-B14F-4D97-AF65-F5344CB8AC3E}">
        <p14:creationId xmlns:p14="http://schemas.microsoft.com/office/powerpoint/2010/main" val="39897141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3">
            <a:extLst>
              <a:ext uri="{FF2B5EF4-FFF2-40B4-BE49-F238E27FC236}">
                <a16:creationId xmlns:a16="http://schemas.microsoft.com/office/drawing/2014/main" id="{6982CAFD-ED29-464A-8F9D-8FC26DFCE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EE07F0C-9994-42F9-B2ED-485C51C1D2F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76803" name="Group 13">
            <a:extLst>
              <a:ext uri="{FF2B5EF4-FFF2-40B4-BE49-F238E27FC236}">
                <a16:creationId xmlns:a16="http://schemas.microsoft.com/office/drawing/2014/main" id="{DDA3DD82-98D9-40DD-885F-2C729170233F}"/>
              </a:ext>
            </a:extLst>
          </p:cNvPr>
          <p:cNvGrpSpPr>
            <a:grpSpLocks/>
          </p:cNvGrpSpPr>
          <p:nvPr/>
        </p:nvGrpSpPr>
        <p:grpSpPr bwMode="auto">
          <a:xfrm>
            <a:off x="636588" y="1340767"/>
            <a:ext cx="10945812" cy="5070135"/>
            <a:chOff x="-477" y="1815"/>
            <a:chExt cx="5797" cy="2234"/>
          </a:xfrm>
        </p:grpSpPr>
        <p:sp>
          <p:nvSpPr>
            <p:cNvPr id="76805" name="Rectangle 12">
              <a:extLst>
                <a:ext uri="{FF2B5EF4-FFF2-40B4-BE49-F238E27FC236}">
                  <a16:creationId xmlns:a16="http://schemas.microsoft.com/office/drawing/2014/main" id="{E8D47A69-05A9-4E36-8EC6-0FA93E75B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77" y="1815"/>
              <a:ext cx="5797" cy="2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(2)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设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∘运算的单位元和零元分别为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e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和 </a:t>
              </a:r>
              <a:r>
                <a:rPr lang="zh-CN" altLang="en-US" i="1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，则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对于任意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有 </a:t>
              </a:r>
              <a:r>
                <a:rPr lang="en-US" altLang="zh-CN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 err="1">
                  <a:latin typeface="Times New Roman" panose="02020603050405020304" pitchFamily="18" charset="0"/>
                  <a:ea typeface="楷体" panose="02010609060101010101" pitchFamily="49" charset="-122"/>
                </a:rPr>
                <a:t>∘</a:t>
              </a:r>
              <a:r>
                <a:rPr lang="en-US" altLang="zh-CN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=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成立，即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                     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e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+2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xe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=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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e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= 0 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由于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∘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运算可交换，所以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0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是幺元（单位元）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.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对于任意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有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∘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成立，即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       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+2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x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=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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+2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x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0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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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=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1/2 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给定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，设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的逆元为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y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,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则有 </a:t>
              </a:r>
              <a:r>
                <a:rPr lang="en-US" altLang="zh-CN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 err="1">
                  <a:latin typeface="Times New Roman" panose="02020603050405020304" pitchFamily="18" charset="0"/>
                  <a:ea typeface="楷体" panose="02010609060101010101" pitchFamily="49" charset="-122"/>
                </a:rPr>
                <a:t>∘</a:t>
              </a:r>
              <a:r>
                <a:rPr lang="en-US" altLang="zh-CN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= 0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成立，即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                  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y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+2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xy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= 0    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       (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2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≠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1/2</a:t>
              </a:r>
              <a:r>
                <a:rPr lang="en-US" altLang="zh-CN" b="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)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因此当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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1/2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时</a:t>
              </a:r>
              <a:r>
                <a:rPr lang="zh-CN" altLang="en-US" b="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，             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是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的逆元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.  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6806" name="Object 8">
              <a:extLst>
                <a:ext uri="{FF2B5EF4-FFF2-40B4-BE49-F238E27FC236}">
                  <a16:creationId xmlns:a16="http://schemas.microsoft.com/office/drawing/2014/main" id="{2EBBADC7-F091-4612-9793-CE4BFA502B4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7043523"/>
                </p:ext>
              </p:extLst>
            </p:nvPr>
          </p:nvGraphicFramePr>
          <p:xfrm>
            <a:off x="1766" y="3211"/>
            <a:ext cx="750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812447" imgH="406224" progId="Equation.3">
                    <p:embed/>
                  </p:oleObj>
                </mc:Choice>
                <mc:Fallback>
                  <p:oleObj name="公式" r:id="rId3" imgW="812447" imgH="406224" progId="Equation.3">
                    <p:embed/>
                    <p:pic>
                      <p:nvPicPr>
                        <p:cNvPr id="76806" name="Object 8">
                          <a:extLst>
                            <a:ext uri="{FF2B5EF4-FFF2-40B4-BE49-F238E27FC236}">
                              <a16:creationId xmlns:a16="http://schemas.microsoft.com/office/drawing/2014/main" id="{2EBBADC7-F091-4612-9793-CE4BFA502B4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6" y="3211"/>
                          <a:ext cx="750" cy="3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807" name="Object 7">
              <a:extLst>
                <a:ext uri="{FF2B5EF4-FFF2-40B4-BE49-F238E27FC236}">
                  <a16:creationId xmlns:a16="http://schemas.microsoft.com/office/drawing/2014/main" id="{D5CDC375-8A0F-466E-8BDC-0A7DEB31615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7138307"/>
                </p:ext>
              </p:extLst>
            </p:nvPr>
          </p:nvGraphicFramePr>
          <p:xfrm>
            <a:off x="889" y="3636"/>
            <a:ext cx="563" cy="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558558" imgH="406224" progId="Equation.3">
                    <p:embed/>
                  </p:oleObj>
                </mc:Choice>
                <mc:Fallback>
                  <p:oleObj name="公式" r:id="rId5" imgW="558558" imgH="406224" progId="Equation.3">
                    <p:embed/>
                    <p:pic>
                      <p:nvPicPr>
                        <p:cNvPr id="76807" name="Object 7">
                          <a:extLst>
                            <a:ext uri="{FF2B5EF4-FFF2-40B4-BE49-F238E27FC236}">
                              <a16:creationId xmlns:a16="http://schemas.microsoft.com/office/drawing/2014/main" id="{D5CDC375-8A0F-466E-8BDC-0A7DEB31615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9" y="3636"/>
                          <a:ext cx="563" cy="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6804" name="Rectangle 14">
            <a:extLst>
              <a:ext uri="{FF2B5EF4-FFF2-40B4-BE49-F238E27FC236}">
                <a16:creationId xmlns:a16="http://schemas.microsoft.com/office/drawing/2014/main" id="{43086B5D-24D5-4407-A9A1-75D335799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320699539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灯片编号占位符 3">
            <a:extLst>
              <a:ext uri="{FF2B5EF4-FFF2-40B4-BE49-F238E27FC236}">
                <a16:creationId xmlns:a16="http://schemas.microsoft.com/office/drawing/2014/main" id="{E773CFF5-11E0-4FBC-B248-EDE60C6C9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D83020D-7B79-4717-9C42-6E9A9293FB1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851" name="Rectangle 7">
            <a:extLst>
              <a:ext uri="{FF2B5EF4-FFF2-40B4-BE49-F238E27FC236}">
                <a16:creationId xmlns:a16="http://schemas.microsoft.com/office/drawing/2014/main" id="{362358ED-43E5-4C1A-98D6-4AFE5EF80F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5480" y="1331401"/>
            <a:ext cx="7957628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1428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．下面是三个运算表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说明那些运算是可交换的、可结合的、幂等的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求出每个运算的单位元、零元、所有可逆元素的逆元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852" name="Rectangle 104">
            <a:extLst>
              <a:ext uri="{FF2B5EF4-FFF2-40B4-BE49-F238E27FC236}">
                <a16:creationId xmlns:a16="http://schemas.microsoft.com/office/drawing/2014/main" id="{DFBD623B-6238-4D57-865E-424B2CFC6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endParaRPr lang="en-US" altLang="zh-CN" sz="3200" b="0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853" name="Rectangle 105">
            <a:extLst>
              <a:ext uri="{FF2B5EF4-FFF2-40B4-BE49-F238E27FC236}">
                <a16:creationId xmlns:a16="http://schemas.microsoft.com/office/drawing/2014/main" id="{C5D6399D-2FE5-425A-88ED-A8E7D03A6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29711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32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8854" name="Picture 121" descr="图片2">
            <a:extLst>
              <a:ext uri="{FF2B5EF4-FFF2-40B4-BE49-F238E27FC236}">
                <a16:creationId xmlns:a16="http://schemas.microsoft.com/office/drawing/2014/main" id="{0E26BC27-A198-45BB-B698-1415ED40B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6" r="35172"/>
          <a:stretch>
            <a:fillRect/>
          </a:stretch>
        </p:blipFill>
        <p:spPr bwMode="auto">
          <a:xfrm>
            <a:off x="4568556" y="3828701"/>
            <a:ext cx="2231703" cy="207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122" descr="图片2">
            <a:extLst>
              <a:ext uri="{FF2B5EF4-FFF2-40B4-BE49-F238E27FC236}">
                <a16:creationId xmlns:a16="http://schemas.microsoft.com/office/drawing/2014/main" id="{EBBED067-525F-466F-9F99-3BCFFC3B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6"/>
          <a:stretch>
            <a:fillRect/>
          </a:stretch>
        </p:blipFill>
        <p:spPr bwMode="auto">
          <a:xfrm>
            <a:off x="7680176" y="3842355"/>
            <a:ext cx="2338586" cy="2146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123" descr="图片2">
            <a:extLst>
              <a:ext uri="{FF2B5EF4-FFF2-40B4-BE49-F238E27FC236}">
                <a16:creationId xmlns:a16="http://schemas.microsoft.com/office/drawing/2014/main" id="{2A60A1D1-AC0B-4275-873D-120C45A52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20"/>
          <a:stretch>
            <a:fillRect/>
          </a:stretch>
        </p:blipFill>
        <p:spPr bwMode="auto">
          <a:xfrm>
            <a:off x="1240368" y="3772688"/>
            <a:ext cx="2448272" cy="211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644314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3">
            <a:extLst>
              <a:ext uri="{FF2B5EF4-FFF2-40B4-BE49-F238E27FC236}">
                <a16:creationId xmlns:a16="http://schemas.microsoft.com/office/drawing/2014/main" id="{6A64F8CA-C4E4-44DC-87DC-AEDCF693B3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80899" name="Rectangle 15">
            <a:extLst>
              <a:ext uri="{FF2B5EF4-FFF2-40B4-BE49-F238E27FC236}">
                <a16:creationId xmlns:a16="http://schemas.microsoft.com/office/drawing/2014/main" id="{BF976FD7-D494-4880-B841-04C3079E22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522075" cy="5400675"/>
          </a:xfrm>
        </p:spPr>
        <p:txBody>
          <a:bodyPr/>
          <a:lstStyle/>
          <a:p>
            <a:pPr eaLnBrk="1" hangingPunct="1"/>
            <a:r>
              <a:rPr lang="en-US" altLang="zh-CN" dirty="0"/>
              <a:t>(1) </a:t>
            </a:r>
            <a:r>
              <a:rPr lang="en-US" altLang="zh-CN" dirty="0">
                <a:solidFill>
                  <a:srgbClr val="FF0000"/>
                </a:solidFill>
              </a:rPr>
              <a:t>*</a:t>
            </a:r>
            <a:r>
              <a:rPr lang="en-US" altLang="zh-CN" dirty="0"/>
              <a:t>    </a:t>
            </a:r>
            <a:r>
              <a:rPr lang="zh-CN" altLang="en-US" dirty="0"/>
              <a:t>满足交换律，满足结合律，不满足幂等律</a:t>
            </a:r>
            <a:r>
              <a:rPr lang="en-US" altLang="zh-CN" dirty="0"/>
              <a:t>.</a:t>
            </a:r>
          </a:p>
          <a:p>
            <a:pPr eaLnBrk="1" hangingPunct="1"/>
            <a:r>
              <a:rPr lang="en-US" altLang="zh-CN" dirty="0">
                <a:sym typeface="Symbol" panose="05050102010706020507" pitchFamily="18" charset="2"/>
              </a:rPr>
              <a:t>      </a:t>
            </a:r>
            <a:r>
              <a:rPr lang="en-US" altLang="zh-CN" dirty="0">
                <a:solidFill>
                  <a:srgbClr val="FF0000"/>
                </a:solidFill>
              </a:rPr>
              <a:t>∘    </a:t>
            </a:r>
            <a:r>
              <a:rPr lang="zh-CN" altLang="en-US" dirty="0">
                <a:sym typeface="Symbol" panose="05050102010706020507" pitchFamily="18" charset="2"/>
              </a:rPr>
              <a:t>不满足交换律，满足结合律，满足幂等律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 dirty="0">
                <a:sym typeface="Symbol" panose="05050102010706020507" pitchFamily="18" charset="2"/>
              </a:rPr>
              <a:t>      </a:t>
            </a:r>
            <a:r>
              <a:rPr lang="zh-CN" altLang="zh-CN" dirty="0">
                <a:solidFill>
                  <a:srgbClr val="FF0000"/>
                </a:solidFill>
                <a:sym typeface="Symbol" panose="05050102010706020507" pitchFamily="18" charset="2"/>
              </a:rPr>
              <a:t>·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     </a:t>
            </a:r>
            <a:r>
              <a:rPr lang="zh-CN" altLang="en-US" dirty="0">
                <a:sym typeface="Symbol" panose="05050102010706020507" pitchFamily="18" charset="2"/>
              </a:rPr>
              <a:t>满足交换律，满足结合律，不满足幂等律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 dirty="0">
                <a:sym typeface="Symbol" panose="05050102010706020507" pitchFamily="18" charset="2"/>
              </a:rPr>
              <a:t>(2)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*</a:t>
            </a:r>
            <a:r>
              <a:rPr lang="en-US" altLang="zh-CN" dirty="0">
                <a:sym typeface="Symbol" panose="05050102010706020507" pitchFamily="18" charset="2"/>
              </a:rPr>
              <a:t>    </a:t>
            </a:r>
            <a:r>
              <a:rPr lang="zh-CN" altLang="en-US" dirty="0">
                <a:sym typeface="Symbol" panose="05050102010706020507" pitchFamily="18" charset="2"/>
              </a:rPr>
              <a:t>的单位元为</a:t>
            </a:r>
            <a:r>
              <a:rPr lang="en-US" altLang="zh-CN" i="1" dirty="0">
                <a:sym typeface="Symbol" panose="05050102010706020507" pitchFamily="18" charset="2"/>
              </a:rPr>
              <a:t>b</a:t>
            </a:r>
            <a:r>
              <a:rPr lang="zh-CN" altLang="en-US" dirty="0">
                <a:sym typeface="Symbol" panose="05050102010706020507" pitchFamily="18" charset="2"/>
              </a:rPr>
              <a:t>，没有零元，</a:t>
            </a:r>
            <a:r>
              <a:rPr lang="zh-CN" altLang="en-US" i="1" dirty="0">
                <a:sym typeface="Symbol" panose="05050102010706020507" pitchFamily="18" charset="2"/>
              </a:rPr>
              <a:t> 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=</a:t>
            </a:r>
            <a:r>
              <a:rPr lang="en-US" altLang="zh-CN" i="1" dirty="0">
                <a:sym typeface="Symbol" panose="05050102010706020507" pitchFamily="18" charset="2"/>
              </a:rPr>
              <a:t>c</a:t>
            </a:r>
            <a:r>
              <a:rPr lang="en-US" altLang="zh-CN" dirty="0">
                <a:sym typeface="Symbol" panose="05050102010706020507" pitchFamily="18" charset="2"/>
              </a:rPr>
              <a:t>, </a:t>
            </a:r>
            <a:r>
              <a:rPr lang="en-US" altLang="zh-CN" i="1" dirty="0">
                <a:sym typeface="Symbol" panose="05050102010706020507" pitchFamily="18" charset="2"/>
              </a:rPr>
              <a:t>b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=</a:t>
            </a:r>
            <a:r>
              <a:rPr lang="en-US" altLang="zh-CN" i="1" dirty="0">
                <a:sym typeface="Symbol" panose="05050102010706020507" pitchFamily="18" charset="2"/>
              </a:rPr>
              <a:t>b</a:t>
            </a:r>
            <a:r>
              <a:rPr lang="en-US" altLang="zh-CN" dirty="0">
                <a:sym typeface="Symbol" panose="05050102010706020507" pitchFamily="18" charset="2"/>
              </a:rPr>
              <a:t>,</a:t>
            </a:r>
            <a:r>
              <a:rPr lang="en-US" altLang="zh-CN" i="1" dirty="0">
                <a:sym typeface="Symbol" panose="05050102010706020507" pitchFamily="18" charset="2"/>
              </a:rPr>
              <a:t>c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=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dirty="0">
                <a:sym typeface="Symbol" panose="05050102010706020507" pitchFamily="18" charset="2"/>
              </a:rPr>
              <a:t>  </a:t>
            </a:r>
          </a:p>
          <a:p>
            <a:pPr eaLnBrk="1" hangingPunct="1"/>
            <a:r>
              <a:rPr lang="en-US" altLang="zh-CN" dirty="0">
                <a:sym typeface="Symbol" panose="05050102010706020507" pitchFamily="18" charset="2"/>
              </a:rPr>
              <a:t>      </a:t>
            </a:r>
            <a:r>
              <a:rPr lang="en-US" altLang="zh-CN" dirty="0">
                <a:solidFill>
                  <a:srgbClr val="FF0000"/>
                </a:solidFill>
              </a:rPr>
              <a:t>∘    </a:t>
            </a:r>
            <a:r>
              <a:rPr lang="zh-CN" altLang="en-US" dirty="0">
                <a:sym typeface="Symbol" panose="05050102010706020507" pitchFamily="18" charset="2"/>
              </a:rPr>
              <a:t>的单位元和零元都不存在，没有可逆元素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 dirty="0">
                <a:sym typeface="Symbol" panose="05050102010706020507" pitchFamily="18" charset="2"/>
              </a:rPr>
              <a:t>      </a:t>
            </a:r>
            <a:r>
              <a:rPr lang="zh-CN" altLang="zh-CN" dirty="0">
                <a:solidFill>
                  <a:srgbClr val="FF0000"/>
                </a:solidFill>
                <a:sym typeface="Symbol" panose="05050102010706020507" pitchFamily="18" charset="2"/>
              </a:rPr>
              <a:t>·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    </a:t>
            </a:r>
            <a:r>
              <a:rPr lang="zh-CN" altLang="en-US" dirty="0">
                <a:sym typeface="Symbol" panose="05050102010706020507" pitchFamily="18" charset="2"/>
              </a:rPr>
              <a:t>的单位元为 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zh-CN" altLang="en-US" dirty="0">
                <a:sym typeface="Symbol" panose="05050102010706020507" pitchFamily="18" charset="2"/>
              </a:rPr>
              <a:t>，零元为</a:t>
            </a:r>
            <a:r>
              <a:rPr lang="en-US" altLang="zh-CN" i="1" dirty="0">
                <a:sym typeface="Symbol" panose="05050102010706020507" pitchFamily="18" charset="2"/>
              </a:rPr>
              <a:t>c</a:t>
            </a:r>
            <a:r>
              <a:rPr lang="zh-CN" altLang="en-US" dirty="0">
                <a:sym typeface="Symbol" panose="05050102010706020507" pitchFamily="18" charset="2"/>
              </a:rPr>
              <a:t>，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=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zh-CN" altLang="en-US" dirty="0">
                <a:sym typeface="Symbol" panose="05050102010706020507" pitchFamily="18" charset="2"/>
              </a:rPr>
              <a:t>，</a:t>
            </a:r>
            <a:r>
              <a:rPr lang="en-US" altLang="zh-CN" i="1" dirty="0">
                <a:sym typeface="Symbol" panose="05050102010706020507" pitchFamily="18" charset="2"/>
              </a:rPr>
              <a:t>b</a:t>
            </a:r>
            <a:r>
              <a:rPr lang="en-US" altLang="zh-CN" dirty="0">
                <a:sym typeface="Symbol" panose="05050102010706020507" pitchFamily="18" charset="2"/>
              </a:rPr>
              <a:t>, </a:t>
            </a:r>
            <a:r>
              <a:rPr lang="en-US" altLang="zh-CN" i="1" dirty="0">
                <a:sym typeface="Symbol" panose="05050102010706020507" pitchFamily="18" charset="2"/>
              </a:rPr>
              <a:t>c</a:t>
            </a:r>
            <a:r>
              <a:rPr lang="zh-CN" altLang="en-US" dirty="0">
                <a:sym typeface="Symbol" panose="05050102010706020507" pitchFamily="18" charset="2"/>
              </a:rPr>
              <a:t>不是可逆元素</a:t>
            </a:r>
            <a:r>
              <a:rPr lang="en-US" altLang="zh-CN" dirty="0">
                <a:sym typeface="Symbol" panose="05050102010706020507" pitchFamily="18" charset="2"/>
              </a:rPr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dirty="0">
                <a:sym typeface="Symbol" panose="05050102010706020507" pitchFamily="18" charset="2"/>
              </a:rPr>
              <a:t>说明：关于结合律的判断</a:t>
            </a:r>
          </a:p>
          <a:p>
            <a:pPr eaLnBrk="1" hangingPunct="1"/>
            <a:r>
              <a:rPr lang="zh-CN" altLang="en-US" dirty="0">
                <a:sym typeface="Symbol" panose="05050102010706020507" pitchFamily="18" charset="2"/>
              </a:rPr>
              <a:t>需要针对运算元素的每种选择进行验证，若</a:t>
            </a:r>
            <a:r>
              <a:rPr lang="en-US" altLang="zh-CN" dirty="0">
                <a:sym typeface="Symbol" panose="05050102010706020507" pitchFamily="18" charset="2"/>
              </a:rPr>
              <a:t>|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dirty="0">
                <a:sym typeface="Symbol" panose="05050102010706020507" pitchFamily="18" charset="2"/>
              </a:rPr>
              <a:t>|=</a:t>
            </a:r>
            <a:r>
              <a:rPr lang="en-US" altLang="zh-CN" i="1" dirty="0">
                <a:sym typeface="Symbol" panose="05050102010706020507" pitchFamily="18" charset="2"/>
              </a:rPr>
              <a:t>n</a:t>
            </a:r>
            <a:r>
              <a:rPr lang="zh-CN" altLang="en-US" dirty="0">
                <a:sym typeface="Symbol" panose="05050102010706020507" pitchFamily="18" charset="2"/>
              </a:rPr>
              <a:t>，一般需要验证</a:t>
            </a:r>
            <a:r>
              <a:rPr lang="en-US" altLang="zh-CN" i="1" dirty="0">
                <a:sym typeface="Symbol" panose="05050102010706020507" pitchFamily="18" charset="2"/>
              </a:rPr>
              <a:t>n</a:t>
            </a:r>
            <a:r>
              <a:rPr lang="en-US" altLang="zh-CN" baseline="30000" dirty="0">
                <a:sym typeface="Symbol" panose="05050102010706020507" pitchFamily="18" charset="2"/>
              </a:rPr>
              <a:t>3</a:t>
            </a:r>
            <a:r>
              <a:rPr lang="zh-CN" altLang="en-US" dirty="0">
                <a:sym typeface="Symbol" panose="05050102010706020507" pitchFamily="18" charset="2"/>
              </a:rPr>
              <a:t>个等式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zh-CN" altLang="en-US" dirty="0">
                <a:sym typeface="Symbol" panose="05050102010706020507" pitchFamily="18" charset="2"/>
              </a:rPr>
              <a:t>单位元和零元不必参与验证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zh-CN" altLang="en-US" dirty="0">
                <a:sym typeface="Symbol" panose="05050102010706020507" pitchFamily="18" charset="2"/>
              </a:rPr>
              <a:t>通过对具体运算性质的分析也可能简化验证的复杂性</a:t>
            </a:r>
            <a:r>
              <a:rPr lang="en-US" altLang="zh-CN" dirty="0">
                <a:sym typeface="Symbol" panose="05050102010706020507" pitchFamily="18" charset="2"/>
              </a:rPr>
              <a:t>.</a:t>
            </a:r>
          </a:p>
          <a:p>
            <a:pPr eaLnBrk="1" hangingPunct="1"/>
            <a:endParaRPr lang="en-US" altLang="zh-CN" dirty="0"/>
          </a:p>
        </p:txBody>
      </p:sp>
      <p:sp>
        <p:nvSpPr>
          <p:cNvPr id="80900" name="灯片编号占位符 5">
            <a:extLst>
              <a:ext uri="{FF2B5EF4-FFF2-40B4-BE49-F238E27FC236}">
                <a16:creationId xmlns:a16="http://schemas.microsoft.com/office/drawing/2014/main" id="{D2FD2A44-AB22-438A-A785-B158481FA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E4B71D8-ED5F-44A5-9D6E-3102B793029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5636" name="Rectangle 4">
            <a:extLst>
              <a:ext uri="{FF2B5EF4-FFF2-40B4-BE49-F238E27FC236}">
                <a16:creationId xmlns:a16="http://schemas.microsoft.com/office/drawing/2014/main" id="{E3B690DF-8EA6-423C-9076-4469994A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1233488"/>
            <a:ext cx="412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endParaRPr lang="zh-CN" altLang="en-US" sz="1800" b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5086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4B140-4F82-E471-24E8-E3E9E5386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消去律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59A110-E74C-D53C-A5B9-F2B0403B3A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设</a:t>
            </a:r>
            <a:r>
              <a:rPr lang="en-US" altLang="zh-CN" dirty="0">
                <a:solidFill>
                  <a:srgbClr val="FF0000"/>
                </a:solidFill>
              </a:rPr>
              <a:t>∘ </a:t>
            </a:r>
            <a:r>
              <a:rPr lang="zh-CN" altLang="en-US" dirty="0"/>
              <a:t>为</a:t>
            </a:r>
            <a:r>
              <a:rPr lang="en-US" altLang="zh-CN" dirty="0"/>
              <a:t>S</a:t>
            </a:r>
            <a:r>
              <a:rPr lang="zh-CN" altLang="en-US" dirty="0"/>
              <a:t>上的二元运算，如果对于任意的</a:t>
            </a:r>
            <a:r>
              <a:rPr lang="en-US" altLang="zh-CN" i="1" dirty="0"/>
              <a:t>x</a:t>
            </a:r>
            <a:r>
              <a:rPr lang="zh-CN" altLang="en-US" dirty="0"/>
              <a:t>，</a:t>
            </a:r>
            <a:r>
              <a:rPr lang="en-US" altLang="zh-CN" i="1" dirty="0"/>
              <a:t>y</a:t>
            </a:r>
            <a:r>
              <a:rPr lang="zh-CN" altLang="en-US" dirty="0"/>
              <a:t>，</a:t>
            </a:r>
            <a:r>
              <a:rPr lang="en-US" altLang="zh-CN" i="1" dirty="0"/>
              <a:t>z</a:t>
            </a:r>
            <a:r>
              <a:rPr lang="en-US" altLang="zh-CN" dirty="0"/>
              <a:t> ∈S</a:t>
            </a:r>
            <a:r>
              <a:rPr lang="zh-CN" altLang="en-US" dirty="0"/>
              <a:t>，满足以下条件：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、若</a:t>
            </a:r>
            <a:r>
              <a:rPr lang="en-US" altLang="zh-CN" i="1" dirty="0"/>
              <a:t>x</a:t>
            </a:r>
            <a:r>
              <a:rPr lang="en-US" altLang="zh-CN" dirty="0">
                <a:solidFill>
                  <a:srgbClr val="FF0000"/>
                </a:solidFill>
              </a:rPr>
              <a:t> ∘ </a:t>
            </a:r>
            <a:r>
              <a:rPr lang="en-US" altLang="zh-CN" i="1" dirty="0"/>
              <a:t>y </a:t>
            </a:r>
            <a:r>
              <a:rPr lang="en-US" altLang="zh-CN" dirty="0"/>
              <a:t>= </a:t>
            </a:r>
            <a:r>
              <a:rPr lang="en-US" altLang="zh-CN" i="1" dirty="0"/>
              <a:t>x</a:t>
            </a:r>
            <a:r>
              <a:rPr lang="en-US" altLang="zh-CN" dirty="0">
                <a:solidFill>
                  <a:srgbClr val="FF0000"/>
                </a:solidFill>
              </a:rPr>
              <a:t> ∘ </a:t>
            </a:r>
            <a:r>
              <a:rPr lang="en-US" altLang="zh-CN" i="1" dirty="0"/>
              <a:t>z</a:t>
            </a:r>
            <a:r>
              <a:rPr lang="zh-CN" altLang="en-US" dirty="0"/>
              <a:t>，且</a:t>
            </a:r>
            <a:r>
              <a:rPr lang="en-US" altLang="zh-CN" i="1" dirty="0"/>
              <a:t>x</a:t>
            </a:r>
            <a:r>
              <a:rPr lang="en-US" altLang="zh-CN" sz="2400" dirty="0"/>
              <a:t> ≠</a:t>
            </a:r>
            <a:r>
              <a:rPr lang="zh-CN" altLang="en-US" i="1" dirty="0">
                <a:sym typeface="Symbol" panose="05050102010706020507" pitchFamily="18" charset="2"/>
              </a:rPr>
              <a:t> </a:t>
            </a:r>
            <a:r>
              <a:rPr lang="zh-CN" altLang="en-US" dirty="0">
                <a:sym typeface="Symbol" panose="05050102010706020507" pitchFamily="18" charset="2"/>
              </a:rPr>
              <a:t>，则</a:t>
            </a:r>
            <a:r>
              <a:rPr lang="en-US" altLang="zh-CN" i="1" dirty="0">
                <a:sym typeface="Symbol" panose="05050102010706020507" pitchFamily="18" charset="2"/>
              </a:rPr>
              <a:t>y </a:t>
            </a:r>
            <a:r>
              <a:rPr lang="en-US" altLang="zh-CN" dirty="0">
                <a:sym typeface="Symbol" panose="05050102010706020507" pitchFamily="18" charset="2"/>
              </a:rPr>
              <a:t>= </a:t>
            </a:r>
            <a:r>
              <a:rPr lang="en-US" altLang="zh-CN" i="1" dirty="0">
                <a:sym typeface="Symbol" panose="05050102010706020507" pitchFamily="18" charset="2"/>
              </a:rPr>
              <a:t>z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ym typeface="Symbol" panose="05050102010706020507" pitchFamily="18" charset="2"/>
              </a:rPr>
              <a:t>2</a:t>
            </a:r>
            <a:r>
              <a:rPr lang="zh-CN" altLang="en-US" dirty="0">
                <a:sym typeface="Symbol" panose="05050102010706020507" pitchFamily="18" charset="2"/>
              </a:rPr>
              <a:t>、若</a:t>
            </a:r>
            <a:r>
              <a:rPr lang="en-US" altLang="zh-CN" i="1" dirty="0"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FF0000"/>
                </a:solidFill>
              </a:rPr>
              <a:t> ∘ </a:t>
            </a:r>
            <a:r>
              <a:rPr lang="en-US" altLang="zh-CN" i="1" dirty="0">
                <a:sym typeface="Symbol" panose="05050102010706020507" pitchFamily="18" charset="2"/>
              </a:rPr>
              <a:t>x </a:t>
            </a:r>
            <a:r>
              <a:rPr lang="en-US" altLang="zh-CN" dirty="0">
                <a:sym typeface="Symbol" panose="05050102010706020507" pitchFamily="18" charset="2"/>
              </a:rPr>
              <a:t>= </a:t>
            </a:r>
            <a:r>
              <a:rPr lang="en-US" altLang="zh-CN" i="1" dirty="0"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FF0000"/>
                </a:solidFill>
              </a:rPr>
              <a:t> ∘ </a:t>
            </a:r>
            <a:r>
              <a:rPr lang="en-US" altLang="zh-CN" i="1" dirty="0">
                <a:sym typeface="Symbol" panose="05050102010706020507" pitchFamily="18" charset="2"/>
              </a:rPr>
              <a:t>x</a:t>
            </a:r>
            <a:r>
              <a:rPr lang="zh-CN" altLang="en-US" dirty="0">
                <a:sym typeface="Symbol" panose="05050102010706020507" pitchFamily="18" charset="2"/>
              </a:rPr>
              <a:t>，且</a:t>
            </a:r>
            <a:r>
              <a:rPr lang="en-US" altLang="zh-CN" i="1" dirty="0">
                <a:sym typeface="Symbol" panose="05050102010706020507" pitchFamily="18" charset="2"/>
              </a:rPr>
              <a:t>z</a:t>
            </a:r>
            <a:r>
              <a:rPr lang="en-US" altLang="zh-CN" dirty="0"/>
              <a:t> </a:t>
            </a:r>
            <a:r>
              <a:rPr lang="en-US" altLang="zh-CN" sz="2400" dirty="0"/>
              <a:t>≠</a:t>
            </a:r>
            <a:r>
              <a:rPr lang="zh-CN" altLang="en-US" i="1" dirty="0">
                <a:sym typeface="Symbol" panose="05050102010706020507" pitchFamily="18" charset="2"/>
              </a:rPr>
              <a:t> </a:t>
            </a:r>
            <a:r>
              <a:rPr lang="zh-CN" altLang="en-US" dirty="0">
                <a:sym typeface="Symbol" panose="05050102010706020507" pitchFamily="18" charset="2"/>
              </a:rPr>
              <a:t>，则</a:t>
            </a:r>
            <a:r>
              <a:rPr lang="en-US" altLang="zh-CN" i="1" dirty="0">
                <a:sym typeface="Symbol" panose="05050102010706020507" pitchFamily="18" charset="2"/>
              </a:rPr>
              <a:t>y </a:t>
            </a:r>
            <a:r>
              <a:rPr lang="en-US" altLang="zh-CN" dirty="0">
                <a:sym typeface="Symbol" panose="05050102010706020507" pitchFamily="18" charset="2"/>
              </a:rPr>
              <a:t>= </a:t>
            </a:r>
            <a:r>
              <a:rPr lang="en-US" altLang="zh-CN" i="1" dirty="0">
                <a:sym typeface="Symbol" panose="05050102010706020507" pitchFamily="18" charset="2"/>
              </a:rPr>
              <a:t>z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Symbol" panose="05050102010706020507" pitchFamily="18" charset="2"/>
              </a:rPr>
              <a:t>则称运算</a:t>
            </a:r>
            <a:r>
              <a:rPr lang="en-US" altLang="zh-CN" dirty="0">
                <a:solidFill>
                  <a:srgbClr val="FF0000"/>
                </a:solidFill>
              </a:rPr>
              <a:t>∘</a:t>
            </a:r>
            <a:r>
              <a:rPr lang="zh-CN" altLang="en-US" dirty="0">
                <a:sym typeface="Symbol" panose="05050102010706020507" pitchFamily="18" charset="2"/>
              </a:rPr>
              <a:t>满足消去律，其中</a:t>
            </a:r>
            <a:r>
              <a:rPr lang="en-US" altLang="zh-CN" dirty="0">
                <a:sym typeface="Symbol" panose="05050102010706020507" pitchFamily="18" charset="2"/>
              </a:rPr>
              <a:t>1</a:t>
            </a:r>
            <a:r>
              <a:rPr lang="zh-CN" altLang="en-US" dirty="0">
                <a:sym typeface="Symbol" panose="05050102010706020507" pitchFamily="18" charset="2"/>
              </a:rPr>
              <a:t>是左消去律，</a:t>
            </a:r>
            <a:r>
              <a:rPr lang="en-US" altLang="zh-CN" dirty="0">
                <a:sym typeface="Symbol" panose="05050102010706020507" pitchFamily="18" charset="2"/>
              </a:rPr>
              <a:t>2</a:t>
            </a:r>
            <a:r>
              <a:rPr lang="zh-CN" altLang="en-US" dirty="0">
                <a:sym typeface="Symbol" panose="05050102010706020507" pitchFamily="18" charset="2"/>
              </a:rPr>
              <a:t>是右消去律</a:t>
            </a:r>
            <a:endParaRPr lang="en-US" altLang="zh-CN" dirty="0"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ym typeface="Symbol" panose="05050102010706020507" pitchFamily="18" charset="2"/>
              </a:rPr>
              <a:t>请思考：</a:t>
            </a:r>
            <a:endParaRPr lang="en-US" altLang="zh-CN" dirty="0"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ym typeface="Symbol" panose="05050102010706020507" pitchFamily="18" charset="2"/>
              </a:rPr>
              <a:t>1</a:t>
            </a:r>
            <a:r>
              <a:rPr lang="zh-CN" altLang="en-US" dirty="0">
                <a:sym typeface="Symbol" panose="05050102010706020507" pitchFamily="18" charset="2"/>
              </a:rPr>
              <a:t>、为什么要求消去的不能是零元</a:t>
            </a:r>
            <a:r>
              <a:rPr lang="zh-CN" altLang="en-US" i="1" dirty="0">
                <a:sym typeface="Symbol" panose="05050102010706020507" pitchFamily="18" charset="2"/>
              </a:rPr>
              <a:t> </a:t>
            </a:r>
            <a:r>
              <a:rPr lang="zh-CN" altLang="en-US" dirty="0">
                <a:sym typeface="Symbol" panose="05050102010706020507" pitchFamily="18" charset="2"/>
              </a:rPr>
              <a:t>？</a:t>
            </a:r>
            <a:endParaRPr lang="en-US" altLang="zh-CN" dirty="0"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ym typeface="Symbol" panose="05050102010706020507" pitchFamily="18" charset="2"/>
              </a:rPr>
              <a:t>2</a:t>
            </a:r>
            <a:r>
              <a:rPr lang="zh-CN" altLang="en-US" dirty="0">
                <a:sym typeface="Symbol" panose="05050102010706020507" pitchFamily="18" charset="2"/>
              </a:rPr>
              <a:t>、如果这个二元运算中没有零元呢？例如对称差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运算，没有零元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C0480D4-6841-A635-6612-444BE17A9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272340-EB61-42CF-8F0B-E31AC03D9ED7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53631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>
            <a:extLst>
              <a:ext uri="{FF2B5EF4-FFF2-40B4-BE49-F238E27FC236}">
                <a16:creationId xmlns:a16="http://schemas.microsoft.com/office/drawing/2014/main" id="{B963335B-FDAE-494B-86C5-6AE8E8537E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9.2 </a:t>
            </a:r>
            <a:r>
              <a:rPr lang="zh-CN" altLang="en-US"/>
              <a:t>代数系统</a:t>
            </a:r>
          </a:p>
        </p:txBody>
      </p:sp>
      <p:sp>
        <p:nvSpPr>
          <p:cNvPr id="45060" name="Rectangle 8">
            <a:extLst>
              <a:ext uri="{FF2B5EF4-FFF2-40B4-BE49-F238E27FC236}">
                <a16:creationId xmlns:a16="http://schemas.microsoft.com/office/drawing/2014/main" id="{AE7E7C43-2F57-40D3-A2F3-0FA7280950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2913" y="1125538"/>
            <a:ext cx="11306175" cy="51196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9.6</a:t>
            </a:r>
            <a:r>
              <a:rPr lang="en-US" altLang="zh-CN" dirty="0"/>
              <a:t>  </a:t>
            </a:r>
            <a:r>
              <a:rPr lang="zh-CN" altLang="en-US" dirty="0"/>
              <a:t>非空集合</a:t>
            </a:r>
            <a:r>
              <a:rPr lang="en-US" altLang="zh-CN" i="1" dirty="0"/>
              <a:t>S</a:t>
            </a:r>
            <a:r>
              <a:rPr lang="zh-CN" altLang="en-US" dirty="0"/>
              <a:t>和</a:t>
            </a:r>
            <a:r>
              <a:rPr lang="en-US" altLang="zh-CN" i="1" dirty="0"/>
              <a:t>S</a:t>
            </a:r>
            <a:r>
              <a:rPr lang="zh-CN" altLang="en-US" dirty="0"/>
              <a:t>上</a:t>
            </a:r>
            <a:r>
              <a:rPr lang="en-US" altLang="zh-CN" i="1" dirty="0"/>
              <a:t>k</a:t>
            </a:r>
            <a:r>
              <a:rPr lang="zh-CN" altLang="en-US" dirty="0"/>
              <a:t>个一元或二元运算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en-US" altLang="zh-CN" dirty="0"/>
              <a:t>,…, </a:t>
            </a:r>
            <a:r>
              <a:rPr lang="en-US" altLang="zh-CN" i="1" dirty="0" err="1"/>
              <a:t>f</a:t>
            </a:r>
            <a:r>
              <a:rPr lang="en-US" altLang="zh-CN" i="1" baseline="-25000" dirty="0" err="1"/>
              <a:t>k</a:t>
            </a:r>
            <a:r>
              <a:rPr lang="zh-CN" altLang="en-US" dirty="0"/>
              <a:t>组成的系统称为</a:t>
            </a:r>
            <a:r>
              <a:rPr lang="zh-CN" altLang="en-US" dirty="0">
                <a:solidFill>
                  <a:srgbClr val="A50021"/>
                </a:solidFill>
              </a:rPr>
              <a:t>代数系统</a:t>
            </a:r>
            <a:r>
              <a:rPr lang="en-US" altLang="zh-CN" dirty="0"/>
              <a:t>, </a:t>
            </a:r>
            <a:r>
              <a:rPr lang="zh-CN" altLang="en-US" dirty="0"/>
              <a:t>简称代数，记做</a:t>
            </a:r>
            <a:r>
              <a:rPr lang="en-US" altLang="zh-CN" dirty="0"/>
              <a:t>&lt;</a:t>
            </a:r>
            <a:r>
              <a:rPr lang="en-US" altLang="zh-CN" i="1" dirty="0"/>
              <a:t>S</a:t>
            </a:r>
            <a:r>
              <a:rPr lang="en-US" altLang="zh-CN" dirty="0"/>
              <a:t>, 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f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&gt;.</a:t>
            </a:r>
          </a:p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/>
              <a:t>实例：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&lt;N,</a:t>
            </a:r>
            <a:r>
              <a:rPr lang="zh-CN" altLang="en-US" dirty="0"/>
              <a:t>＋</a:t>
            </a:r>
            <a:r>
              <a:rPr lang="en-US" altLang="zh-CN" dirty="0"/>
              <a:t>&gt;,&lt;Z,</a:t>
            </a:r>
            <a:r>
              <a:rPr lang="zh-CN" altLang="en-US" dirty="0"/>
              <a:t>＋</a:t>
            </a:r>
            <a:r>
              <a:rPr lang="en-US" altLang="zh-CN" dirty="0"/>
              <a:t>,·&gt;,&lt;R,</a:t>
            </a:r>
            <a:r>
              <a:rPr lang="zh-CN" altLang="en-US" dirty="0"/>
              <a:t>＋</a:t>
            </a:r>
            <a:r>
              <a:rPr lang="en-US" altLang="zh-CN" dirty="0"/>
              <a:t>,·&gt;</a:t>
            </a:r>
            <a:r>
              <a:rPr lang="zh-CN" altLang="en-US" dirty="0"/>
              <a:t>是代数系统，</a:t>
            </a:r>
            <a:r>
              <a:rPr lang="en-US" altLang="zh-CN" dirty="0"/>
              <a:t>+</a:t>
            </a:r>
            <a:r>
              <a:rPr lang="zh-CN" altLang="en-US" dirty="0"/>
              <a:t>和</a:t>
            </a:r>
            <a:r>
              <a:rPr lang="en-US" altLang="zh-CN" dirty="0"/>
              <a:t>·</a:t>
            </a:r>
            <a:r>
              <a:rPr lang="zh-CN" altLang="en-US" dirty="0"/>
              <a:t>分别表示普通加法和乘法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&lt;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),</a:t>
            </a:r>
            <a:r>
              <a:rPr lang="zh-CN" altLang="en-US" dirty="0"/>
              <a:t>＋</a:t>
            </a:r>
            <a:r>
              <a:rPr lang="en-US" altLang="zh-CN" dirty="0"/>
              <a:t>,·&gt;</a:t>
            </a:r>
            <a:r>
              <a:rPr lang="zh-CN" altLang="en-US" dirty="0"/>
              <a:t>是代数系统，＋和</a:t>
            </a:r>
            <a:r>
              <a:rPr lang="en-US" altLang="zh-CN" dirty="0"/>
              <a:t>·</a:t>
            </a:r>
            <a:r>
              <a:rPr lang="zh-CN" altLang="en-US" dirty="0"/>
              <a:t>分别表示 </a:t>
            </a:r>
            <a:r>
              <a:rPr lang="en-US" altLang="zh-CN" i="1" dirty="0"/>
              <a:t>n </a:t>
            </a:r>
            <a:r>
              <a:rPr lang="zh-CN" altLang="en-US" dirty="0"/>
              <a:t>阶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≥2)</a:t>
            </a:r>
            <a:r>
              <a:rPr lang="zh-CN" altLang="en-US" dirty="0"/>
              <a:t>实矩阵的加法和乘法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&lt;Z</a:t>
            </a:r>
            <a:r>
              <a:rPr lang="en-US" altLang="zh-CN" i="1" baseline="-25000" dirty="0"/>
              <a:t>n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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&gt;</a:t>
            </a:r>
            <a:r>
              <a:rPr lang="zh-CN" altLang="en-US" dirty="0"/>
              <a:t>是代数系统，</a:t>
            </a:r>
            <a:r>
              <a:rPr lang="en-US" altLang="zh-CN" dirty="0"/>
              <a:t>Z</a:t>
            </a:r>
            <a:r>
              <a:rPr lang="en-US" altLang="zh-CN" i="1" baseline="-25000" dirty="0"/>
              <a:t>n</a:t>
            </a:r>
            <a:r>
              <a:rPr lang="zh-CN" altLang="en-US" dirty="0"/>
              <a:t>＝</a:t>
            </a:r>
            <a:r>
              <a:rPr lang="en-US" altLang="zh-CN" dirty="0"/>
              <a:t>{0,1,…,</a:t>
            </a:r>
            <a:r>
              <a:rPr lang="en-US" altLang="zh-CN" i="1" dirty="0"/>
              <a:t>n</a:t>
            </a:r>
            <a:r>
              <a:rPr lang="en-US" altLang="zh-CN" dirty="0"/>
              <a:t>-1}</a:t>
            </a:r>
            <a:r>
              <a:rPr lang="zh-CN" altLang="en-US" dirty="0"/>
              <a:t>，</a:t>
            </a:r>
            <a:r>
              <a:rPr lang="zh-CN" altLang="en-US" dirty="0">
                <a:sym typeface="Symbol" panose="05050102010706020507" pitchFamily="18" charset="2"/>
              </a:rPr>
              <a:t>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</a:t>
            </a:r>
            <a:r>
              <a:rPr lang="zh-CN" altLang="en-US" dirty="0"/>
              <a:t>分别表示模</a:t>
            </a:r>
            <a:r>
              <a:rPr lang="en-US" altLang="zh-CN" i="1" dirty="0"/>
              <a:t>n</a:t>
            </a:r>
            <a:r>
              <a:rPr lang="zh-CN" altLang="en-US" dirty="0"/>
              <a:t>的加法和乘法，对于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/>
              <a:t>∈Z</a:t>
            </a:r>
            <a:r>
              <a:rPr lang="en-US" altLang="zh-CN" i="1" baseline="-25000" dirty="0" err="1"/>
              <a:t>n</a:t>
            </a:r>
            <a:r>
              <a:rPr lang="zh-CN" altLang="en-US" dirty="0"/>
              <a:t>，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</a:t>
            </a:r>
            <a:r>
              <a:rPr lang="en-US" altLang="zh-CN" i="1" dirty="0" err="1"/>
              <a:t>y</a:t>
            </a:r>
            <a:r>
              <a:rPr lang="en-US" altLang="zh-CN" dirty="0"/>
              <a:t>=(</a:t>
            </a:r>
            <a:r>
              <a:rPr lang="en-US" altLang="zh-CN" i="1" dirty="0"/>
              <a:t>x</a:t>
            </a:r>
            <a:r>
              <a:rPr lang="zh-CN" altLang="en-US" dirty="0"/>
              <a:t>＋</a:t>
            </a:r>
            <a:r>
              <a:rPr lang="en-US" altLang="zh-CN" i="1" dirty="0"/>
              <a:t>y</a:t>
            </a:r>
            <a:r>
              <a:rPr lang="en-US" altLang="zh-CN" dirty="0"/>
              <a:t>)</a:t>
            </a:r>
            <a:r>
              <a:rPr lang="en-US" altLang="zh-CN" dirty="0" err="1"/>
              <a:t>mod</a:t>
            </a:r>
            <a:r>
              <a:rPr lang="en-US" altLang="zh-CN" i="1" dirty="0" err="1"/>
              <a:t>n</a:t>
            </a:r>
            <a:r>
              <a:rPr lang="zh-CN" altLang="en-US" dirty="0"/>
              <a:t>，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</a:t>
            </a:r>
            <a:r>
              <a:rPr lang="en-US" altLang="zh-CN" i="1" dirty="0" err="1"/>
              <a:t>y</a:t>
            </a:r>
            <a:r>
              <a:rPr lang="en-US" altLang="zh-CN" dirty="0"/>
              <a:t>=(</a:t>
            </a:r>
            <a:r>
              <a:rPr lang="en-US" altLang="zh-CN" i="1" dirty="0" err="1"/>
              <a:t>xy</a:t>
            </a:r>
            <a:r>
              <a:rPr lang="en-US" altLang="zh-CN" dirty="0"/>
              <a:t>)</a:t>
            </a:r>
            <a:r>
              <a:rPr lang="en-US" altLang="zh-CN" dirty="0" err="1"/>
              <a:t>mod</a:t>
            </a:r>
            <a:r>
              <a:rPr lang="en-US" altLang="zh-CN" i="1" dirty="0" err="1"/>
              <a:t>n</a:t>
            </a: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(4) &lt;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S</a:t>
            </a:r>
            <a:r>
              <a:rPr lang="en-US" altLang="zh-CN" dirty="0"/>
              <a:t>),</a:t>
            </a:r>
            <a:r>
              <a:rPr lang="en-US" altLang="zh-CN" dirty="0">
                <a:sym typeface="Symbol" panose="05050102010706020507" pitchFamily="18" charset="2"/>
              </a:rPr>
              <a:t>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</a:t>
            </a:r>
            <a:r>
              <a:rPr lang="en-US" altLang="zh-CN" dirty="0"/>
              <a:t>,~&gt;</a:t>
            </a:r>
            <a:r>
              <a:rPr lang="zh-CN" altLang="en-US" dirty="0"/>
              <a:t>是代数系统，</a:t>
            </a:r>
            <a:r>
              <a:rPr lang="zh-CN" altLang="en-US" dirty="0">
                <a:sym typeface="Symbol" panose="05050102010706020507" pitchFamily="18" charset="2"/>
              </a:rPr>
              <a:t>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</a:t>
            </a:r>
            <a:r>
              <a:rPr lang="zh-CN" altLang="en-US" dirty="0"/>
              <a:t>为并和交，</a:t>
            </a:r>
            <a:r>
              <a:rPr lang="en-US" altLang="zh-CN" dirty="0"/>
              <a:t>~</a:t>
            </a:r>
            <a:r>
              <a:rPr lang="zh-CN" altLang="en-US" dirty="0"/>
              <a:t>为绝对补</a:t>
            </a:r>
          </a:p>
        </p:txBody>
      </p:sp>
      <p:sp>
        <p:nvSpPr>
          <p:cNvPr id="48132" name="灯片编号占位符 5">
            <a:extLst>
              <a:ext uri="{FF2B5EF4-FFF2-40B4-BE49-F238E27FC236}">
                <a16:creationId xmlns:a16="http://schemas.microsoft.com/office/drawing/2014/main" id="{A30E6508-38CA-4A41-BFCC-699AF45A5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BC67366-5A92-4403-ABD2-A3CA9639996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2BD267B1-8E7D-4AEB-92DC-7A7D6BA9FF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第三部分 代数结构</a:t>
            </a:r>
          </a:p>
        </p:txBody>
      </p:sp>
      <p:sp>
        <p:nvSpPr>
          <p:cNvPr id="9219" name="Rectangle 15">
            <a:extLst>
              <a:ext uri="{FF2B5EF4-FFF2-40B4-BE49-F238E27FC236}">
                <a16:creationId xmlns:a16="http://schemas.microsoft.com/office/drawing/2014/main" id="{1A3314E1-ECE2-4D88-90B7-18019E4498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代数系统</a:t>
            </a:r>
            <a:r>
              <a:rPr lang="en-US" altLang="zh-CN"/>
              <a:t>----</a:t>
            </a:r>
            <a:r>
              <a:rPr lang="zh-CN" altLang="en-US" b="0">
                <a:solidFill>
                  <a:srgbClr val="A50021"/>
                </a:solidFill>
              </a:rPr>
              <a:t>二元运算及其性质、代数系统</a:t>
            </a:r>
            <a:r>
              <a:rPr lang="zh-CN" altLang="en-US"/>
              <a:t>和子代数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半群与群</a:t>
            </a:r>
            <a:r>
              <a:rPr lang="en-US" altLang="zh-CN"/>
              <a:t>----</a:t>
            </a:r>
            <a:r>
              <a:rPr lang="zh-CN" altLang="en-US">
                <a:solidFill>
                  <a:srgbClr val="A50021"/>
                </a:solidFill>
              </a:rPr>
              <a:t>半群</a:t>
            </a:r>
            <a:r>
              <a:rPr lang="zh-CN" altLang="en-US"/>
              <a:t>、</a:t>
            </a:r>
            <a:r>
              <a:rPr lang="zh-CN" altLang="en-US">
                <a:solidFill>
                  <a:srgbClr val="A50021"/>
                </a:solidFill>
              </a:rPr>
              <a:t>独异点、群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环与域</a:t>
            </a:r>
            <a:r>
              <a:rPr lang="en-US" altLang="zh-CN"/>
              <a:t>-----</a:t>
            </a:r>
            <a:r>
              <a:rPr lang="zh-CN" altLang="en-US"/>
              <a:t>环、整环、域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格与布尔代数</a:t>
            </a:r>
            <a:r>
              <a:rPr lang="en-US" altLang="zh-CN"/>
              <a:t>----</a:t>
            </a:r>
            <a:r>
              <a:rPr lang="zh-CN" altLang="en-US"/>
              <a:t>格、布尔代数</a:t>
            </a:r>
          </a:p>
        </p:txBody>
      </p:sp>
      <p:sp>
        <p:nvSpPr>
          <p:cNvPr id="9220" name="灯片编号占位符 5">
            <a:extLst>
              <a:ext uri="{FF2B5EF4-FFF2-40B4-BE49-F238E27FC236}">
                <a16:creationId xmlns:a16="http://schemas.microsoft.com/office/drawing/2014/main" id="{C4214BCE-86EE-45C1-936E-5FDE3D78B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F60DA03-158A-4328-9C9B-3413CA6BF07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">
            <a:extLst>
              <a:ext uri="{FF2B5EF4-FFF2-40B4-BE49-F238E27FC236}">
                <a16:creationId xmlns:a16="http://schemas.microsoft.com/office/drawing/2014/main" id="{40BEE237-8F33-4DC2-88A8-D4F9AE426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代数系统的成分与表示</a:t>
            </a:r>
          </a:p>
        </p:txBody>
      </p:sp>
      <p:sp>
        <p:nvSpPr>
          <p:cNvPr id="50179" name="Rectangle 11">
            <a:extLst>
              <a:ext uri="{FF2B5EF4-FFF2-40B4-BE49-F238E27FC236}">
                <a16:creationId xmlns:a16="http://schemas.microsoft.com/office/drawing/2014/main" id="{509E66E1-76A6-4519-ACB6-29FF4FE0BA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268413"/>
            <a:ext cx="11304588" cy="4525962"/>
          </a:xfrm>
        </p:spPr>
        <p:txBody>
          <a:bodyPr/>
          <a:lstStyle/>
          <a:p>
            <a:pPr eaLnBrk="1" hangingPunct="1"/>
            <a:r>
              <a:rPr lang="zh-CN" altLang="en-US"/>
              <a:t>构成代数系统的成分：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集合（也叫载体，规定了参与运算的元素）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运算（这里只讨论有限个二元和一元运算）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代数常数（通常是与运算相关的特异元素：如单位元等）</a:t>
            </a:r>
          </a:p>
          <a:p>
            <a:pPr eaLnBrk="1" hangingPunct="1">
              <a:spcBef>
                <a:spcPct val="65000"/>
              </a:spcBef>
            </a:pPr>
            <a:r>
              <a:rPr lang="zh-CN" altLang="en-US"/>
              <a:t>研究代数系统时，如果把运算具有它的特异元素也作为系统的性质之一，那么这些特异元素可以作为系统的成分，叫做</a:t>
            </a:r>
            <a:r>
              <a:rPr lang="zh-CN" altLang="en-US">
                <a:solidFill>
                  <a:srgbClr val="A50021"/>
                </a:solidFill>
              </a:rPr>
              <a:t>代数常数</a:t>
            </a:r>
            <a:r>
              <a:rPr lang="en-US" altLang="zh-CN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/>
              <a:t>例如：代数系统</a:t>
            </a:r>
            <a:r>
              <a:rPr lang="en-US" altLang="zh-CN"/>
              <a:t>&lt;Z,+,0&gt;</a:t>
            </a:r>
            <a:r>
              <a:rPr lang="zh-CN" altLang="en-US"/>
              <a:t>：集合</a:t>
            </a:r>
            <a:r>
              <a:rPr lang="en-US" altLang="zh-CN"/>
              <a:t>Z, </a:t>
            </a:r>
            <a:r>
              <a:rPr lang="zh-CN" altLang="en-US"/>
              <a:t>运算</a:t>
            </a:r>
            <a:r>
              <a:rPr lang="en-US" altLang="zh-CN"/>
              <a:t>+, </a:t>
            </a:r>
            <a:r>
              <a:rPr lang="zh-CN" altLang="en-US"/>
              <a:t>代数常数</a:t>
            </a:r>
            <a:r>
              <a:rPr lang="en-US" altLang="zh-CN"/>
              <a:t>0</a:t>
            </a:r>
          </a:p>
          <a:p>
            <a:pPr eaLnBrk="1" hangingPunct="1"/>
            <a:r>
              <a:rPr lang="zh-CN" altLang="en-US"/>
              <a:t>代数系统</a:t>
            </a:r>
            <a:r>
              <a:rPr lang="en-US" altLang="zh-CN"/>
              <a:t>&lt;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),∪,∩&gt;</a:t>
            </a:r>
            <a:r>
              <a:rPr lang="zh-CN" altLang="en-US"/>
              <a:t>：集合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), </a:t>
            </a:r>
            <a:r>
              <a:rPr lang="zh-CN" altLang="en-US"/>
              <a:t>运算∪和∩，无代数常数 </a:t>
            </a:r>
          </a:p>
        </p:txBody>
      </p:sp>
      <p:sp>
        <p:nvSpPr>
          <p:cNvPr id="50180" name="灯片编号占位符 5">
            <a:extLst>
              <a:ext uri="{FF2B5EF4-FFF2-40B4-BE49-F238E27FC236}">
                <a16:creationId xmlns:a16="http://schemas.microsoft.com/office/drawing/2014/main" id="{94E22CF2-73D4-400E-839B-1CC893D4F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0C62097-EDD7-44B7-9454-C47D0A51B6D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">
            <a:extLst>
              <a:ext uri="{FF2B5EF4-FFF2-40B4-BE49-F238E27FC236}">
                <a16:creationId xmlns:a16="http://schemas.microsoft.com/office/drawing/2014/main" id="{C5D1ED8B-57D6-4F98-997F-5ADE08A280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代数系统的表示</a:t>
            </a:r>
          </a:p>
        </p:txBody>
      </p:sp>
      <p:sp>
        <p:nvSpPr>
          <p:cNvPr id="52227" name="Rectangle 11">
            <a:extLst>
              <a:ext uri="{FF2B5EF4-FFF2-40B4-BE49-F238E27FC236}">
                <a16:creationId xmlns:a16="http://schemas.microsoft.com/office/drawing/2014/main" id="{17678A68-946D-448D-84DD-E63541AD47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203325"/>
            <a:ext cx="11233150" cy="4525963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/>
              <a:t>(1) </a:t>
            </a:r>
            <a:r>
              <a:rPr lang="zh-CN" altLang="en-US"/>
              <a:t>列出所有的成分：集合、运算、代数常数（如果存在）如</a:t>
            </a:r>
            <a:r>
              <a:rPr lang="en-US" altLang="zh-CN"/>
              <a:t>&lt;Z,+,0&gt;, &lt;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),∪,∩&gt;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(2) </a:t>
            </a:r>
            <a:r>
              <a:rPr lang="zh-CN" altLang="en-US"/>
              <a:t>列出集合和运算，在规定系统性质时不涉及具有单位元的性质（无代数常数）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/>
              <a:t>     如</a:t>
            </a:r>
            <a:r>
              <a:rPr lang="en-US" altLang="zh-CN"/>
              <a:t>&lt;Z,+&gt;, &lt;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),∪,∩&gt;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(3) </a:t>
            </a:r>
            <a:r>
              <a:rPr lang="zh-CN" altLang="en-US"/>
              <a:t>用集合名称简单标记代数系统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/>
              <a:t>     在前面已经对代数系统作了说明的前提下使用，如代数系统</a:t>
            </a:r>
            <a:r>
              <a:rPr lang="en-US" altLang="zh-CN" i="1"/>
              <a:t>Z</a:t>
            </a:r>
            <a:r>
              <a:rPr lang="en-US" altLang="zh-CN"/>
              <a:t>, 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B</a:t>
            </a:r>
            <a:r>
              <a:rPr lang="en-US" altLang="zh-CN"/>
              <a:t>) </a:t>
            </a:r>
          </a:p>
        </p:txBody>
      </p:sp>
      <p:sp>
        <p:nvSpPr>
          <p:cNvPr id="52228" name="灯片编号占位符 5">
            <a:extLst>
              <a:ext uri="{FF2B5EF4-FFF2-40B4-BE49-F238E27FC236}">
                <a16:creationId xmlns:a16="http://schemas.microsoft.com/office/drawing/2014/main" id="{A83F7DA2-A58F-4FCE-8736-953DBD80F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6E06849-5E98-443C-A650-1B5C0DCCA8A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02D8D211-E709-495F-9BA9-51F25FC56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同类型与同种代数系统</a:t>
            </a:r>
          </a:p>
        </p:txBody>
      </p:sp>
      <p:sp>
        <p:nvSpPr>
          <p:cNvPr id="54275" name="Rectangle 8">
            <a:extLst>
              <a:ext uri="{FF2B5EF4-FFF2-40B4-BE49-F238E27FC236}">
                <a16:creationId xmlns:a16="http://schemas.microsoft.com/office/drawing/2014/main" id="{0F6E3D51-6CFB-4B13-BED3-0104C83A99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4"/>
            <a:ext cx="11664950" cy="5328369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9.7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如果两个代数系统中运算的个数相同，对应运算的元数相同，且代数常数的个数也相同，则称它们是</a:t>
            </a:r>
            <a:r>
              <a:rPr lang="zh-CN" altLang="en-US" dirty="0">
                <a:solidFill>
                  <a:srgbClr val="A50021"/>
                </a:solidFill>
              </a:rPr>
              <a:t>同类型的</a:t>
            </a:r>
            <a:r>
              <a:rPr lang="zh-CN" altLang="en-US" dirty="0"/>
              <a:t>代数系统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如果两个同类型的代数系统规定的运算性质也相同，则称为</a:t>
            </a:r>
            <a:r>
              <a:rPr lang="zh-CN" altLang="en-US" dirty="0">
                <a:solidFill>
                  <a:srgbClr val="A50021"/>
                </a:solidFill>
              </a:rPr>
              <a:t>同种的</a:t>
            </a:r>
            <a:r>
              <a:rPr lang="zh-CN" altLang="en-US" dirty="0"/>
              <a:t>代数系统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200000"/>
              </a:lnSpc>
              <a:spcBef>
                <a:spcPct val="60000"/>
              </a:spcBef>
            </a:pPr>
            <a:r>
              <a:rPr lang="zh-CN" altLang="en-US" dirty="0"/>
              <a:t>例如  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=&lt;R, +, ·, 0, 1&gt;,  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(R), +, ·, </a:t>
            </a:r>
            <a:r>
              <a:rPr lang="en-US" altLang="zh-CN" dirty="0">
                <a:sym typeface="Symbol" panose="05050102010706020507" pitchFamily="18" charset="2"/>
              </a:rPr>
              <a:t></a:t>
            </a:r>
            <a:r>
              <a:rPr lang="en-US" altLang="zh-CN" dirty="0"/>
              <a:t>,</a:t>
            </a:r>
            <a:r>
              <a:rPr lang="en-US" altLang="zh-CN" i="1" dirty="0"/>
              <a:t> E</a:t>
            </a:r>
            <a:r>
              <a:rPr lang="en-US" altLang="zh-CN" dirty="0"/>
              <a:t>&gt;, </a:t>
            </a:r>
            <a:r>
              <a:rPr lang="en-US" altLang="zh-CN" dirty="0">
                <a:sym typeface="Symbol" panose="05050102010706020507" pitchFamily="18" charset="2"/>
              </a:rPr>
              <a:t></a:t>
            </a:r>
            <a:r>
              <a:rPr lang="zh-CN" altLang="en-US" dirty="0"/>
              <a:t>为 </a:t>
            </a:r>
            <a:r>
              <a:rPr lang="en-US" altLang="zh-CN" i="1" dirty="0"/>
              <a:t>n </a:t>
            </a:r>
            <a:r>
              <a:rPr lang="zh-CN" altLang="en-US" dirty="0"/>
              <a:t>阶全</a:t>
            </a:r>
            <a:r>
              <a:rPr lang="en-US" altLang="zh-CN" dirty="0"/>
              <a:t>0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矩阵，</a:t>
            </a:r>
            <a:r>
              <a:rPr lang="en-US" altLang="zh-CN" i="1" dirty="0"/>
              <a:t>E</a:t>
            </a:r>
            <a:r>
              <a:rPr lang="zh-CN" altLang="en-US" dirty="0"/>
              <a:t>为 </a:t>
            </a:r>
            <a:r>
              <a:rPr lang="en-US" altLang="zh-CN" i="1" dirty="0"/>
              <a:t>n </a:t>
            </a:r>
            <a:r>
              <a:rPr lang="zh-CN" altLang="en-US" dirty="0"/>
              <a:t>阶单位矩阵</a:t>
            </a:r>
            <a:r>
              <a:rPr lang="en-US" altLang="zh-CN" dirty="0"/>
              <a:t>,  </a:t>
            </a:r>
            <a:r>
              <a:rPr lang="en-US" altLang="zh-CN" i="1" dirty="0"/>
              <a:t>V</a:t>
            </a:r>
            <a:r>
              <a:rPr lang="en-US" altLang="zh-CN" baseline="-25000" dirty="0"/>
              <a:t>3</a:t>
            </a:r>
            <a:r>
              <a:rPr lang="en-US" altLang="zh-CN" dirty="0"/>
              <a:t>=&lt;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dirty="0"/>
              <a:t>), ∪, ∩, 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54276" name="灯片编号占位符 5">
            <a:extLst>
              <a:ext uri="{FF2B5EF4-FFF2-40B4-BE49-F238E27FC236}">
                <a16:creationId xmlns:a16="http://schemas.microsoft.com/office/drawing/2014/main" id="{76DA5767-EA50-436A-925E-68F7F3AAF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E9B7850-B134-4088-8F34-8CE7B55348E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9">
            <a:extLst>
              <a:ext uri="{FF2B5EF4-FFF2-40B4-BE49-F238E27FC236}">
                <a16:creationId xmlns:a16="http://schemas.microsoft.com/office/drawing/2014/main" id="{A5249C12-FA21-4925-ACBB-F44E916DE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子代数系统</a:t>
            </a:r>
          </a:p>
        </p:txBody>
      </p:sp>
      <p:sp>
        <p:nvSpPr>
          <p:cNvPr id="58371" name="Rectangle 10">
            <a:extLst>
              <a:ext uri="{FF2B5EF4-FFF2-40B4-BE49-F238E27FC236}">
                <a16:creationId xmlns:a16="http://schemas.microsoft.com/office/drawing/2014/main" id="{CB292A79-DCDB-4D08-9883-73FDF4A81B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522075" cy="1871662"/>
          </a:xfrm>
        </p:spPr>
        <p:txBody>
          <a:bodyPr/>
          <a:lstStyle/>
          <a:p>
            <a:pPr marL="0" indent="12700"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9.8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V</a:t>
            </a:r>
            <a:r>
              <a:rPr lang="en-US" altLang="zh-CN"/>
              <a:t>=&lt;</a:t>
            </a:r>
            <a:r>
              <a:rPr lang="en-US" altLang="zh-CN" i="1"/>
              <a:t>S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 baseline="-25000"/>
              <a:t>2</a:t>
            </a:r>
            <a:r>
              <a:rPr lang="en-US" altLang="zh-CN"/>
              <a:t>, …, </a:t>
            </a:r>
            <a:r>
              <a:rPr lang="en-US" altLang="zh-CN" i="1"/>
              <a:t>f</a:t>
            </a:r>
            <a:r>
              <a:rPr lang="en-US" altLang="zh-CN" i="1" baseline="-25000"/>
              <a:t>k</a:t>
            </a:r>
            <a:r>
              <a:rPr lang="en-US" altLang="zh-CN"/>
              <a:t>&gt;</a:t>
            </a:r>
            <a:r>
              <a:rPr lang="zh-CN" altLang="en-US"/>
              <a:t>是代数系统，</a:t>
            </a:r>
            <a:r>
              <a:rPr lang="en-US" altLang="zh-CN" i="1"/>
              <a:t>B</a:t>
            </a:r>
            <a:r>
              <a:rPr lang="zh-CN" altLang="en-US"/>
              <a:t>是</a:t>
            </a:r>
            <a:r>
              <a:rPr lang="en-US" altLang="zh-CN" i="1"/>
              <a:t>S</a:t>
            </a:r>
            <a:r>
              <a:rPr lang="zh-CN" altLang="en-US"/>
              <a:t>的非空子集，如果</a:t>
            </a:r>
            <a:r>
              <a:rPr lang="en-US" altLang="zh-CN" i="1"/>
              <a:t>B</a:t>
            </a:r>
            <a:r>
              <a:rPr lang="zh-CN" altLang="en-US"/>
              <a:t>对</a:t>
            </a:r>
            <a:r>
              <a:rPr lang="en-US" altLang="zh-CN" i="1"/>
              <a:t>f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 baseline="-25000"/>
              <a:t>2</a:t>
            </a:r>
            <a:r>
              <a:rPr lang="en-US" altLang="zh-CN"/>
              <a:t>, …, </a:t>
            </a:r>
            <a:r>
              <a:rPr lang="en-US" altLang="zh-CN" i="1"/>
              <a:t>f</a:t>
            </a:r>
            <a:r>
              <a:rPr lang="en-US" altLang="zh-CN" i="1" baseline="-25000"/>
              <a:t>k</a:t>
            </a:r>
            <a:r>
              <a:rPr lang="en-US" altLang="zh-CN" baseline="-25000"/>
              <a:t> </a:t>
            </a:r>
            <a:r>
              <a:rPr lang="zh-CN" altLang="en-US"/>
              <a:t>都是封闭的，且</a:t>
            </a:r>
            <a:r>
              <a:rPr lang="en-US" altLang="zh-CN" i="1"/>
              <a:t>B</a:t>
            </a:r>
            <a:r>
              <a:rPr lang="zh-CN" altLang="en-US"/>
              <a:t>和</a:t>
            </a:r>
            <a:r>
              <a:rPr lang="en-US" altLang="zh-CN" i="1"/>
              <a:t>S</a:t>
            </a:r>
            <a:r>
              <a:rPr lang="zh-CN" altLang="en-US"/>
              <a:t>含有相同的代数常数，则称</a:t>
            </a:r>
            <a:r>
              <a:rPr lang="en-US" altLang="zh-CN"/>
              <a:t>&lt;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 baseline="-25000"/>
              <a:t>2</a:t>
            </a:r>
            <a:r>
              <a:rPr lang="en-US" altLang="zh-CN"/>
              <a:t>, …, </a:t>
            </a:r>
            <a:r>
              <a:rPr lang="en-US" altLang="zh-CN" i="1"/>
              <a:t>f</a:t>
            </a:r>
            <a:r>
              <a:rPr lang="en-US" altLang="zh-CN" i="1" baseline="-25000"/>
              <a:t>k</a:t>
            </a:r>
            <a:r>
              <a:rPr lang="en-US" altLang="zh-CN"/>
              <a:t>&gt;</a:t>
            </a:r>
            <a:r>
              <a:rPr lang="zh-CN" altLang="en-US"/>
              <a:t>是</a:t>
            </a:r>
            <a:r>
              <a:rPr lang="en-US" altLang="zh-CN" i="1"/>
              <a:t>V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子代数系统</a:t>
            </a:r>
            <a:r>
              <a:rPr lang="zh-CN" altLang="en-US"/>
              <a:t>，简称子代数</a:t>
            </a:r>
            <a:r>
              <a:rPr lang="en-US" altLang="zh-CN"/>
              <a:t>. </a:t>
            </a:r>
            <a:r>
              <a:rPr lang="zh-CN" altLang="en-US"/>
              <a:t>有时将子代数系统简记为</a:t>
            </a:r>
            <a:r>
              <a:rPr lang="en-US" altLang="zh-CN" i="1"/>
              <a:t>B</a:t>
            </a:r>
            <a:r>
              <a:rPr lang="en-US" altLang="zh-CN"/>
              <a:t>.</a:t>
            </a:r>
          </a:p>
        </p:txBody>
      </p:sp>
      <p:sp>
        <p:nvSpPr>
          <p:cNvPr id="58372" name="灯片编号占位符 5">
            <a:extLst>
              <a:ext uri="{FF2B5EF4-FFF2-40B4-BE49-F238E27FC236}">
                <a16:creationId xmlns:a16="http://schemas.microsoft.com/office/drawing/2014/main" id="{821AB9DC-A235-4BB9-B49A-72590A6DB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74A65A9-F440-4FDF-BE64-4EC38A5D7FA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8373" name="Rectangle 11">
            <a:extLst>
              <a:ext uri="{FF2B5EF4-FFF2-40B4-BE49-F238E27FC236}">
                <a16:creationId xmlns:a16="http://schemas.microsoft.com/office/drawing/2014/main" id="{636284A1-DD35-4EC2-B6FE-1545DB391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8" y="2852738"/>
            <a:ext cx="950436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7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的子代数，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也是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的子代数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{0}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的子代数，但不是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的子代数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说明：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子代数和原代数是同种的代数系统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对于任何代数系统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，其子代数一定存在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E0997E7D-8CD0-478B-8B20-84F6343F54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关于子代数的术语</a:t>
            </a:r>
          </a:p>
        </p:txBody>
      </p:sp>
      <p:sp>
        <p:nvSpPr>
          <p:cNvPr id="60419" name="Rectangle 8">
            <a:extLst>
              <a:ext uri="{FF2B5EF4-FFF2-40B4-BE49-F238E27FC236}">
                <a16:creationId xmlns:a16="http://schemas.microsoft.com/office/drawing/2014/main" id="{F99BBBFF-A8B7-43E0-8F70-CC8CA68943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522075" cy="504031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/>
              <a:t>(1)  </a:t>
            </a:r>
            <a:r>
              <a:rPr lang="zh-CN" altLang="en-US">
                <a:solidFill>
                  <a:srgbClr val="A50021"/>
                </a:solidFill>
              </a:rPr>
              <a:t>最大的子代数</a:t>
            </a:r>
            <a:r>
              <a:rPr lang="zh-CN" altLang="en-US"/>
              <a:t>：就是</a:t>
            </a:r>
            <a:r>
              <a:rPr lang="en-US" altLang="zh-CN" i="1"/>
              <a:t>V</a:t>
            </a:r>
            <a:r>
              <a:rPr lang="zh-CN" altLang="en-US"/>
              <a:t>本身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(2)  </a:t>
            </a:r>
            <a:r>
              <a:rPr lang="zh-CN" altLang="en-US">
                <a:solidFill>
                  <a:srgbClr val="A50021"/>
                </a:solidFill>
              </a:rPr>
              <a:t>最小的子代数</a:t>
            </a:r>
            <a:r>
              <a:rPr lang="zh-CN" altLang="en-US"/>
              <a:t>：如果令</a:t>
            </a:r>
            <a:r>
              <a:rPr lang="en-US" altLang="zh-CN" i="1"/>
              <a:t>V</a:t>
            </a:r>
            <a:r>
              <a:rPr lang="zh-CN" altLang="en-US"/>
              <a:t>中所有代数常数构成的集合是</a:t>
            </a:r>
            <a:r>
              <a:rPr lang="en-US" altLang="zh-CN" i="1"/>
              <a:t>B</a:t>
            </a:r>
            <a:r>
              <a:rPr lang="zh-CN" altLang="en-US"/>
              <a:t>，且</a:t>
            </a:r>
            <a:r>
              <a:rPr lang="en-US" altLang="zh-CN" i="1"/>
              <a:t>B</a:t>
            </a:r>
            <a:r>
              <a:rPr lang="zh-CN" altLang="en-US"/>
              <a:t>对</a:t>
            </a:r>
            <a:r>
              <a:rPr lang="en-US" altLang="zh-CN" i="1"/>
              <a:t>V</a:t>
            </a:r>
            <a:r>
              <a:rPr lang="zh-CN" altLang="en-US"/>
              <a:t>中所有的运算都是封闭的，则</a:t>
            </a:r>
            <a:r>
              <a:rPr lang="en-US" altLang="zh-CN" i="1"/>
              <a:t>B</a:t>
            </a:r>
            <a:r>
              <a:rPr lang="zh-CN" altLang="en-US"/>
              <a:t>就构成了</a:t>
            </a:r>
            <a:r>
              <a:rPr lang="en-US" altLang="zh-CN" i="1"/>
              <a:t>V</a:t>
            </a:r>
            <a:r>
              <a:rPr lang="zh-CN" altLang="en-US"/>
              <a:t>的最小的子代数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(3)  </a:t>
            </a:r>
            <a:r>
              <a:rPr lang="zh-CN" altLang="en-US"/>
              <a:t>最大和最小的子代数称为</a:t>
            </a:r>
            <a:r>
              <a:rPr lang="en-US" altLang="zh-CN" i="1"/>
              <a:t>V 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平凡的子代数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(4)  </a:t>
            </a:r>
            <a:r>
              <a:rPr lang="zh-CN" altLang="en-US"/>
              <a:t>若</a:t>
            </a:r>
            <a:r>
              <a:rPr lang="en-US" altLang="zh-CN" i="1"/>
              <a:t>B</a:t>
            </a:r>
            <a:r>
              <a:rPr lang="zh-CN" altLang="en-US"/>
              <a:t>是</a:t>
            </a:r>
            <a:r>
              <a:rPr lang="en-US" altLang="zh-CN" i="1"/>
              <a:t>S</a:t>
            </a:r>
            <a:r>
              <a:rPr lang="zh-CN" altLang="en-US"/>
              <a:t>的真子集，则</a:t>
            </a:r>
            <a:r>
              <a:rPr lang="en-US" altLang="zh-CN" i="1"/>
              <a:t>B</a:t>
            </a:r>
            <a:r>
              <a:rPr lang="zh-CN" altLang="en-US"/>
              <a:t>构成的子代数称为</a:t>
            </a:r>
            <a:r>
              <a:rPr lang="en-US" altLang="zh-CN" i="1"/>
              <a:t>V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真子代数</a:t>
            </a:r>
            <a:r>
              <a:rPr lang="en-US" altLang="zh-CN"/>
              <a:t>.</a:t>
            </a:r>
          </a:p>
          <a:p>
            <a:pPr eaLnBrk="1" hangingPunct="1">
              <a:lnSpc>
                <a:spcPct val="150000"/>
              </a:lnSpc>
              <a:spcBef>
                <a:spcPct val="65000"/>
              </a:spcBef>
            </a:pPr>
            <a:r>
              <a:rPr lang="zh-CN" altLang="en-US"/>
              <a:t>例  设</a:t>
            </a:r>
            <a:r>
              <a:rPr lang="en-US" altLang="zh-CN" i="1"/>
              <a:t>V</a:t>
            </a:r>
            <a:r>
              <a:rPr lang="en-US" altLang="zh-CN"/>
              <a:t>=&lt;Z,+,0&gt;,</a:t>
            </a:r>
            <a:r>
              <a:rPr lang="zh-CN" altLang="en-US"/>
              <a:t>令 </a:t>
            </a:r>
            <a:r>
              <a:rPr lang="en-US" altLang="zh-CN" i="1"/>
              <a:t>n</a:t>
            </a:r>
            <a:r>
              <a:rPr lang="en-US" altLang="zh-CN"/>
              <a:t>Z={</a:t>
            </a:r>
            <a:r>
              <a:rPr lang="en-US" altLang="zh-CN" i="1"/>
              <a:t>nz </a:t>
            </a:r>
            <a:r>
              <a:rPr lang="en-US" altLang="zh-CN"/>
              <a:t>| </a:t>
            </a:r>
            <a:r>
              <a:rPr lang="en-US" altLang="zh-CN" i="1"/>
              <a:t>z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Z</a:t>
            </a:r>
            <a:r>
              <a:rPr lang="en-US" altLang="zh-CN"/>
              <a:t>},</a:t>
            </a:r>
            <a:r>
              <a:rPr lang="en-US" altLang="zh-CN" i="1"/>
              <a:t>n</a:t>
            </a:r>
            <a:r>
              <a:rPr lang="zh-CN" altLang="en-US"/>
              <a:t>为自然数，则</a:t>
            </a:r>
            <a:r>
              <a:rPr lang="en-US" altLang="zh-CN" i="1"/>
              <a:t>n</a:t>
            </a:r>
            <a:r>
              <a:rPr lang="en-US" altLang="zh-CN"/>
              <a:t>Z</a:t>
            </a:r>
            <a:r>
              <a:rPr lang="zh-CN" altLang="en-US"/>
              <a:t>是</a:t>
            </a:r>
            <a:r>
              <a:rPr lang="en-US" altLang="zh-CN" i="1"/>
              <a:t>V</a:t>
            </a:r>
            <a:r>
              <a:rPr lang="zh-CN" altLang="en-US"/>
              <a:t>的子代数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      当</a:t>
            </a:r>
            <a:r>
              <a:rPr lang="en-US" altLang="zh-CN" i="1"/>
              <a:t>n</a:t>
            </a:r>
            <a:r>
              <a:rPr lang="en-US" altLang="zh-CN"/>
              <a:t>=1</a:t>
            </a:r>
            <a:r>
              <a:rPr lang="zh-CN" altLang="en-US"/>
              <a:t>和</a:t>
            </a:r>
            <a:r>
              <a:rPr lang="en-US" altLang="zh-CN"/>
              <a:t>0</a:t>
            </a:r>
            <a:r>
              <a:rPr lang="zh-CN" altLang="en-US"/>
              <a:t>时，</a:t>
            </a:r>
            <a:r>
              <a:rPr lang="en-US" altLang="zh-CN" i="1"/>
              <a:t>n</a:t>
            </a:r>
            <a:r>
              <a:rPr lang="en-US" altLang="zh-CN"/>
              <a:t>Z</a:t>
            </a:r>
            <a:r>
              <a:rPr lang="zh-CN" altLang="en-US"/>
              <a:t>是</a:t>
            </a:r>
            <a:r>
              <a:rPr lang="en-US" altLang="zh-CN" i="1"/>
              <a:t>V</a:t>
            </a:r>
            <a:r>
              <a:rPr lang="zh-CN" altLang="en-US"/>
              <a:t>的平凡的子代数，其他的都是</a:t>
            </a:r>
            <a:r>
              <a:rPr lang="en-US" altLang="zh-CN" i="1"/>
              <a:t>V</a:t>
            </a:r>
            <a:r>
              <a:rPr lang="zh-CN" altLang="en-US"/>
              <a:t>的非平凡的真子代数</a:t>
            </a:r>
            <a:r>
              <a:rPr lang="en-US" altLang="zh-CN"/>
              <a:t>. </a:t>
            </a:r>
          </a:p>
        </p:txBody>
      </p:sp>
      <p:sp>
        <p:nvSpPr>
          <p:cNvPr id="60420" name="灯片编号占位符 5">
            <a:extLst>
              <a:ext uri="{FF2B5EF4-FFF2-40B4-BE49-F238E27FC236}">
                <a16:creationId xmlns:a16="http://schemas.microsoft.com/office/drawing/2014/main" id="{083CBC26-56B4-43B0-9297-2DA96B9C8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B45E070-2177-4A84-BC5F-636FB008D8D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B0F6B96B-CFC3-4241-992C-9A2C76BE64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积代数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1E8FD066-2B9E-45AE-BD88-E36A7B76AB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938498"/>
            <a:ext cx="11520488" cy="25193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9.9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,</a:t>
            </a:r>
            <a:r>
              <a:rPr lang="zh-CN" altLang="fr-FR" dirty="0"/>
              <a:t>◦</a:t>
            </a:r>
            <a:r>
              <a:rPr lang="en-US" altLang="zh-CN" dirty="0"/>
              <a:t>&gt;</a:t>
            </a:r>
            <a:r>
              <a:rPr lang="zh-CN" altLang="en-US" dirty="0"/>
              <a:t>和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</a:t>
            </a:r>
            <a:r>
              <a:rPr lang="en-US" altLang="zh-CN" dirty="0"/>
              <a:t>&gt;</a:t>
            </a:r>
            <a:r>
              <a:rPr lang="zh-CN" altLang="en-US" dirty="0"/>
              <a:t>是同类型的代数系统，</a:t>
            </a:r>
            <a:r>
              <a:rPr lang="zh-CN" altLang="fr-FR" dirty="0"/>
              <a:t>◦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</a:t>
            </a:r>
            <a:r>
              <a:rPr lang="zh-CN" altLang="en-US" dirty="0"/>
              <a:t>为二元运算，在集合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</a:t>
            </a:r>
            <a:r>
              <a:rPr lang="zh-CN" altLang="en-US" dirty="0"/>
              <a:t>上如下定义二元运算▪，  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&gt;,&lt;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en-US" altLang="zh-CN" baseline="-25000" dirty="0"/>
              <a:t>2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</a:t>
            </a:r>
            <a:r>
              <a:rPr lang="zh-CN" altLang="en-US" dirty="0"/>
              <a:t>，有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                   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&gt;▪&lt;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en-US" altLang="zh-CN" baseline="-25000" dirty="0"/>
              <a:t>2</a:t>
            </a:r>
            <a:r>
              <a:rPr lang="en-US" altLang="zh-CN" dirty="0"/>
              <a:t>&gt;=&lt;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zh-CN" altLang="fr-FR" dirty="0"/>
              <a:t>◦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</a:t>
            </a:r>
            <a:r>
              <a:rPr lang="en-US" altLang="zh-CN" i="1" dirty="0"/>
              <a:t>b</a:t>
            </a:r>
            <a:r>
              <a:rPr lang="en-US" altLang="zh-CN" baseline="-25000" dirty="0"/>
              <a:t>2</a:t>
            </a:r>
            <a:r>
              <a:rPr lang="en-US" altLang="zh-CN" dirty="0"/>
              <a:t>&gt;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称</a:t>
            </a:r>
            <a:r>
              <a:rPr lang="en-US" altLang="zh-CN" i="1" dirty="0"/>
              <a:t>V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</a:t>
            </a:r>
            <a:r>
              <a:rPr lang="en-US" altLang="zh-CN" dirty="0"/>
              <a:t>,▪ &gt;</a:t>
            </a:r>
            <a:r>
              <a:rPr lang="zh-CN" altLang="en-US" dirty="0"/>
              <a:t>为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zh-CN" altLang="en-US" dirty="0"/>
              <a:t>与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积代数</a:t>
            </a:r>
            <a:r>
              <a:rPr lang="zh-CN" altLang="en-US" dirty="0"/>
              <a:t>，记作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. </a:t>
            </a:r>
            <a:r>
              <a:rPr lang="zh-CN" altLang="en-US" dirty="0"/>
              <a:t>这时也称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zh-CN" altLang="en-US" dirty="0"/>
              <a:t>和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zh-CN" altLang="en-US" dirty="0"/>
              <a:t>为</a:t>
            </a:r>
            <a:r>
              <a:rPr lang="en-US" altLang="zh-CN" i="1" dirty="0"/>
              <a:t>V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因子代数</a:t>
            </a:r>
            <a:r>
              <a:rPr lang="en-US" altLang="zh-CN" dirty="0"/>
              <a:t>. </a:t>
            </a:r>
          </a:p>
        </p:txBody>
      </p:sp>
      <p:sp>
        <p:nvSpPr>
          <p:cNvPr id="62468" name="灯片编号占位符 5">
            <a:extLst>
              <a:ext uri="{FF2B5EF4-FFF2-40B4-BE49-F238E27FC236}">
                <a16:creationId xmlns:a16="http://schemas.microsoft.com/office/drawing/2014/main" id="{40BFF428-BF67-4AA6-8395-CB25E882A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45E53E-2876-4AF2-85A8-4DA54F59C1D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469" name="Rectangle 4">
            <a:extLst>
              <a:ext uri="{FF2B5EF4-FFF2-40B4-BE49-F238E27FC236}">
                <a16:creationId xmlns:a16="http://schemas.microsoft.com/office/drawing/2014/main" id="{9708C47C-0DF1-415D-990D-A02B90C09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2" y="3454165"/>
            <a:ext cx="10729143" cy="314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7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分别为模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加和模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加的代数系统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运算表见课本表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9.8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&lt;0,1&gt;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▪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&lt;2,0&gt;=&lt;2,1&gt;                 &lt;1,1&gt;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▪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&lt;2,1&gt;=&lt;0,0&gt;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注意：积代数的定义可以推广到具有多个运算的同类型的代数系统 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积代数的价值在于：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、引入新的代数系统；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、保持因子代数系统的性质（消去律例外）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F3897F4B-BC8F-48C0-ACA3-5D986D8A7A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积代数的性质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FA3714C9-F2C2-428F-BE51-3F3683CDB2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052513"/>
            <a:ext cx="11449050" cy="5040312"/>
          </a:xfrm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9.3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,</a:t>
            </a:r>
            <a:r>
              <a:rPr lang="zh-CN" altLang="fr-FR" dirty="0"/>
              <a:t>◦</a:t>
            </a:r>
            <a:r>
              <a:rPr lang="en-US" altLang="zh-CN" dirty="0"/>
              <a:t>&gt;</a:t>
            </a:r>
            <a:r>
              <a:rPr lang="zh-CN" altLang="en-US" dirty="0"/>
              <a:t>和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</a:t>
            </a:r>
            <a:r>
              <a:rPr lang="en-US" altLang="zh-CN" dirty="0"/>
              <a:t>&gt;</a:t>
            </a:r>
            <a:r>
              <a:rPr lang="zh-CN" altLang="en-US" dirty="0"/>
              <a:t>是同类型的代数系统，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i="1" dirty="0"/>
              <a:t>      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</a:t>
            </a:r>
            <a:r>
              <a:rPr lang="en-US" altLang="zh-CN" dirty="0"/>
              <a:t>,▪&gt;</a:t>
            </a:r>
            <a:r>
              <a:rPr lang="zh-CN" altLang="en-US" dirty="0"/>
              <a:t>是它们的积代数</a:t>
            </a:r>
            <a:r>
              <a:rPr lang="en-US" altLang="zh-CN" dirty="0"/>
              <a:t>. 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如果</a:t>
            </a:r>
            <a:r>
              <a:rPr lang="zh-CN" altLang="fr-FR" dirty="0"/>
              <a:t>◦ </a:t>
            </a:r>
            <a:r>
              <a:rPr lang="zh-CN" altLang="en-US" dirty="0"/>
              <a:t>和 </a:t>
            </a:r>
            <a:r>
              <a:rPr lang="zh-CN" altLang="en-US" dirty="0">
                <a:sym typeface="Symbol" panose="05050102010706020507" pitchFamily="18" charset="2"/>
              </a:rPr>
              <a:t></a:t>
            </a:r>
            <a:r>
              <a:rPr lang="zh-CN" altLang="en-US" dirty="0"/>
              <a:t>运算是可交换（可结合、幂等）的，那么▪运算也是可交换（可结合、幂等）的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如果 </a:t>
            </a:r>
            <a:r>
              <a:rPr lang="en-US" altLang="zh-CN" i="1" dirty="0"/>
              <a:t>e</a:t>
            </a:r>
            <a:r>
              <a:rPr lang="en-US" altLang="zh-CN" baseline="-25000" dirty="0"/>
              <a:t>1 </a:t>
            </a:r>
            <a:r>
              <a:rPr lang="zh-CN" altLang="en-US" dirty="0"/>
              <a:t>和 </a:t>
            </a:r>
            <a:r>
              <a:rPr lang="en-US" altLang="zh-CN" i="1" dirty="0"/>
              <a:t>e</a:t>
            </a:r>
            <a:r>
              <a:rPr lang="en-US" altLang="zh-CN" baseline="-25000" dirty="0"/>
              <a:t>2</a:t>
            </a:r>
            <a:r>
              <a:rPr lang="zh-CN" altLang="en-US" dirty="0"/>
              <a:t>（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en-US" altLang="zh-CN" baseline="-25000" dirty="0"/>
              <a:t>1</a:t>
            </a:r>
            <a:r>
              <a:rPr lang="zh-CN" altLang="en-US" dirty="0"/>
              <a:t>和</a:t>
            </a:r>
            <a:r>
              <a:rPr lang="zh-CN" altLang="en-US" i="1" dirty="0">
                <a:sym typeface="Symbol" panose="05050102010706020507" pitchFamily="18" charset="2"/>
              </a:rPr>
              <a:t></a:t>
            </a:r>
            <a:r>
              <a:rPr lang="en-US" altLang="zh-CN" baseline="-25000" dirty="0"/>
              <a:t>2</a:t>
            </a:r>
            <a:r>
              <a:rPr lang="zh-CN" altLang="en-US" dirty="0"/>
              <a:t>）分别为</a:t>
            </a:r>
            <a:r>
              <a:rPr lang="zh-CN" altLang="fr-FR" dirty="0"/>
              <a:t>◦ </a:t>
            </a:r>
            <a:r>
              <a:rPr lang="zh-CN" altLang="en-US" dirty="0"/>
              <a:t>和 </a:t>
            </a:r>
            <a:r>
              <a:rPr lang="zh-CN" altLang="en-US" dirty="0">
                <a:sym typeface="Symbol" panose="05050102010706020507" pitchFamily="18" charset="2"/>
              </a:rPr>
              <a:t></a:t>
            </a:r>
            <a:r>
              <a:rPr lang="zh-CN" altLang="en-US" dirty="0"/>
              <a:t>运算的单位元（零元），那么</a:t>
            </a:r>
            <a:r>
              <a:rPr lang="en-US" altLang="zh-CN" dirty="0"/>
              <a:t>&lt;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baseline="-25000" dirty="0"/>
              <a:t>2</a:t>
            </a:r>
            <a:r>
              <a:rPr lang="en-US" altLang="zh-CN" dirty="0"/>
              <a:t>&gt;</a:t>
            </a:r>
            <a:r>
              <a:rPr lang="zh-CN" altLang="en-US" dirty="0"/>
              <a:t>（</a:t>
            </a:r>
            <a:r>
              <a:rPr lang="en-US" altLang="zh-CN" dirty="0"/>
              <a:t>&lt;</a:t>
            </a:r>
            <a:r>
              <a:rPr lang="en-US" altLang="zh-CN" i="1" dirty="0">
                <a:sym typeface="Symbol" panose="05050102010706020507" pitchFamily="18" charset="2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>
                <a:sym typeface="Symbol" panose="05050102010706020507" pitchFamily="18" charset="2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&gt;</a:t>
            </a:r>
            <a:r>
              <a:rPr lang="zh-CN" altLang="en-US" dirty="0"/>
              <a:t>）也是▪运算的单位元（零元）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如果 </a:t>
            </a:r>
            <a:r>
              <a:rPr lang="en-US" altLang="zh-CN" i="1" dirty="0"/>
              <a:t>x </a:t>
            </a:r>
            <a:r>
              <a:rPr lang="zh-CN" altLang="en-US" dirty="0"/>
              <a:t>和 </a:t>
            </a:r>
            <a:r>
              <a:rPr lang="en-US" altLang="zh-CN" i="1" dirty="0"/>
              <a:t>y </a:t>
            </a:r>
            <a:r>
              <a:rPr lang="zh-CN" altLang="en-US" dirty="0"/>
              <a:t>分别为</a:t>
            </a:r>
            <a:r>
              <a:rPr lang="zh-CN" altLang="fr-FR" dirty="0"/>
              <a:t>◦</a:t>
            </a:r>
            <a:r>
              <a:rPr lang="zh-CN" altLang="en-US" dirty="0"/>
              <a:t>和 </a:t>
            </a:r>
            <a:r>
              <a:rPr lang="zh-CN" altLang="en-US" dirty="0">
                <a:sym typeface="Symbol" panose="05050102010706020507" pitchFamily="18" charset="2"/>
              </a:rPr>
              <a:t></a:t>
            </a:r>
            <a:r>
              <a:rPr lang="zh-CN" altLang="en-US" dirty="0"/>
              <a:t>运算的可逆元素，那么</a:t>
            </a:r>
            <a:r>
              <a:rPr lang="en-US" altLang="zh-CN" dirty="0"/>
              <a:t>&lt;</a:t>
            </a:r>
            <a:r>
              <a:rPr lang="en-US" altLang="zh-CN" i="1" dirty="0" err="1"/>
              <a:t>x,y</a:t>
            </a:r>
            <a:r>
              <a:rPr lang="en-US" altLang="zh-CN" dirty="0"/>
              <a:t>&gt;</a:t>
            </a:r>
            <a:r>
              <a:rPr lang="zh-CN" altLang="en-US" dirty="0"/>
              <a:t>也是▪运算的可逆元素，其逆元就是</a:t>
            </a:r>
            <a:r>
              <a:rPr lang="en-US" altLang="zh-CN" dirty="0"/>
              <a:t>&lt;</a:t>
            </a:r>
            <a:r>
              <a:rPr lang="en-US" altLang="zh-CN" i="1" dirty="0"/>
              <a:t>x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&gt; </a:t>
            </a:r>
          </a:p>
        </p:txBody>
      </p:sp>
      <p:sp>
        <p:nvSpPr>
          <p:cNvPr id="64516" name="灯片编号占位符 5">
            <a:extLst>
              <a:ext uri="{FF2B5EF4-FFF2-40B4-BE49-F238E27FC236}">
                <a16:creationId xmlns:a16="http://schemas.microsoft.com/office/drawing/2014/main" id="{163D3686-9C2C-41A5-81DB-AA9156DCC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46D040-53CE-46EA-B686-42189D87A637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E58656-FB38-44AE-8576-E43790646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积代数性质的继承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907CDE-3FB6-4D2F-AA65-D24B89944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44" y="975920"/>
            <a:ext cx="11881320" cy="54729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证明：如果 </a:t>
            </a:r>
            <a:r>
              <a:rPr lang="en-US" altLang="zh-CN" i="1" dirty="0"/>
              <a:t>e</a:t>
            </a:r>
            <a:r>
              <a:rPr lang="en-US" altLang="zh-CN" baseline="-25000" dirty="0"/>
              <a:t>1 </a:t>
            </a:r>
            <a:r>
              <a:rPr lang="zh-CN" altLang="en-US" dirty="0"/>
              <a:t>和 </a:t>
            </a:r>
            <a:r>
              <a:rPr lang="en-US" altLang="zh-CN" i="1" dirty="0"/>
              <a:t>e</a:t>
            </a:r>
            <a:r>
              <a:rPr lang="en-US" altLang="zh-CN" baseline="-25000" dirty="0"/>
              <a:t>2</a:t>
            </a:r>
            <a:r>
              <a:rPr lang="zh-CN" altLang="en-US" dirty="0"/>
              <a:t>分别为</a:t>
            </a:r>
            <a:r>
              <a:rPr lang="zh-CN" altLang="fr-FR" dirty="0"/>
              <a:t>◦ </a:t>
            </a:r>
            <a:r>
              <a:rPr lang="zh-CN" altLang="en-US" dirty="0"/>
              <a:t>和 </a:t>
            </a:r>
            <a:r>
              <a:rPr lang="zh-CN" altLang="en-US" dirty="0">
                <a:sym typeface="Symbol" panose="05050102010706020507" pitchFamily="18" charset="2"/>
              </a:rPr>
              <a:t></a:t>
            </a:r>
            <a:r>
              <a:rPr lang="zh-CN" altLang="en-US" dirty="0"/>
              <a:t>运算的单位元那么</a:t>
            </a:r>
            <a:r>
              <a:rPr lang="en-US" altLang="zh-CN" dirty="0"/>
              <a:t>&lt;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baseline="-25000" dirty="0"/>
              <a:t>2</a:t>
            </a:r>
            <a:r>
              <a:rPr lang="en-US" altLang="zh-CN" dirty="0"/>
              <a:t>&gt;</a:t>
            </a:r>
            <a:r>
              <a:rPr lang="zh-CN" altLang="en-US" dirty="0"/>
              <a:t>也是▪运算的单位元。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证：任取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&gt;▪ &lt;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2</a:t>
            </a:r>
            <a:r>
              <a:rPr lang="en-US" altLang="zh-CN" dirty="0"/>
              <a:t>&gt; =&lt;</a:t>
            </a:r>
            <a:r>
              <a:rPr lang="en-US" altLang="zh-CN" i="1" dirty="0"/>
              <a:t>a</a:t>
            </a:r>
            <a:r>
              <a:rPr lang="zh-CN" altLang="fr-FR" dirty="0"/>
              <a:t> ◦</a:t>
            </a:r>
            <a:r>
              <a:rPr lang="en-US" altLang="zh-CN" i="1" dirty="0"/>
              <a:t> e</a:t>
            </a:r>
            <a:r>
              <a:rPr lang="en-US" altLang="zh-CN" baseline="-25000" dirty="0"/>
              <a:t>1 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>
                <a:sym typeface="Symbol" panose="05050102010706020507" pitchFamily="18" charset="2"/>
              </a:rPr>
              <a:t> </a:t>
            </a:r>
            <a:r>
              <a:rPr lang="en-US" altLang="zh-CN" i="1" dirty="0"/>
              <a:t> e</a:t>
            </a:r>
            <a:r>
              <a:rPr lang="en-US" altLang="zh-CN" i="1" baseline="-25000" dirty="0"/>
              <a:t>2</a:t>
            </a:r>
            <a:r>
              <a:rPr lang="en-US" altLang="zh-CN" dirty="0"/>
              <a:t>&gt;= 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&gt;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         &lt;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2</a:t>
            </a:r>
            <a:r>
              <a:rPr lang="en-US" altLang="zh-CN" dirty="0"/>
              <a:t>&gt; ▪ 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&gt;=&lt;</a:t>
            </a:r>
            <a:r>
              <a:rPr lang="en-US" altLang="zh-CN" i="1" dirty="0"/>
              <a:t> e</a:t>
            </a:r>
            <a:r>
              <a:rPr lang="en-US" altLang="zh-CN" baseline="-25000" dirty="0"/>
              <a:t>1</a:t>
            </a:r>
            <a:r>
              <a:rPr lang="zh-CN" altLang="fr-FR" dirty="0"/>
              <a:t> ◦</a:t>
            </a:r>
            <a:r>
              <a:rPr lang="en-US" altLang="zh-CN" i="1" dirty="0"/>
              <a:t>a , e</a:t>
            </a:r>
            <a:r>
              <a:rPr lang="en-US" altLang="zh-CN" i="1" baseline="-25000" dirty="0"/>
              <a:t>2</a:t>
            </a:r>
            <a:r>
              <a:rPr lang="zh-CN" altLang="en-US" dirty="0">
                <a:sym typeface="Symbol" panose="05050102010706020507" pitchFamily="18" charset="2"/>
              </a:rPr>
              <a:t> </a:t>
            </a:r>
            <a:r>
              <a:rPr lang="en-US" altLang="zh-CN" i="1" dirty="0"/>
              <a:t> b</a:t>
            </a:r>
            <a:r>
              <a:rPr lang="en-US" altLang="zh-CN" dirty="0"/>
              <a:t> &gt;= 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&gt;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       所以：</a:t>
            </a:r>
            <a:r>
              <a:rPr lang="en-US" altLang="zh-CN" dirty="0"/>
              <a:t> &lt;</a:t>
            </a:r>
            <a:r>
              <a:rPr lang="en-US" altLang="zh-CN" i="1" dirty="0"/>
              <a:t>e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baseline="-25000" dirty="0"/>
              <a:t>2</a:t>
            </a:r>
            <a:r>
              <a:rPr lang="en-US" altLang="zh-CN" dirty="0"/>
              <a:t>&gt;</a:t>
            </a:r>
            <a:r>
              <a:rPr lang="zh-CN" altLang="en-US" dirty="0"/>
              <a:t>是关于▪运算的单位元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举反例，说明消去律的性质不能继承</a:t>
            </a:r>
            <a:endParaRPr lang="en-US" altLang="zh-CN" dirty="0"/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=&lt;Z</a:t>
            </a:r>
            <a:r>
              <a:rPr lang="en-US" altLang="zh-CN" baseline="-25000" dirty="0"/>
              <a:t>4</a:t>
            </a:r>
            <a:r>
              <a:rPr lang="en-US" altLang="zh-CN" dirty="0"/>
              <a:t>,</a:t>
            </a:r>
            <a:r>
              <a:rPr lang="zh-CN" altLang="en-US" dirty="0">
                <a:sym typeface="Symbol" panose="05050102010706020507" pitchFamily="18" charset="2"/>
              </a:rPr>
              <a:t> </a:t>
            </a:r>
            <a:r>
              <a:rPr lang="en-US" altLang="zh-CN" baseline="-25000" dirty="0">
                <a:sym typeface="Symbol" panose="05050102010706020507" pitchFamily="18" charset="2"/>
              </a:rPr>
              <a:t>4</a:t>
            </a:r>
            <a:r>
              <a:rPr lang="en-US" altLang="zh-CN" dirty="0">
                <a:sym typeface="Symbol" panose="05050102010706020507" pitchFamily="18" charset="2"/>
              </a:rPr>
              <a:t>&gt;, 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=&lt;Z</a:t>
            </a:r>
            <a:r>
              <a:rPr lang="en-US" altLang="zh-CN" baseline="-25000" dirty="0"/>
              <a:t>3</a:t>
            </a:r>
            <a:r>
              <a:rPr lang="en-US" altLang="zh-CN" dirty="0"/>
              <a:t>,</a:t>
            </a:r>
            <a:r>
              <a:rPr lang="zh-CN" altLang="en-US" dirty="0">
                <a:sym typeface="Symbol" panose="05050102010706020507" pitchFamily="18" charset="2"/>
              </a:rPr>
              <a:t> </a:t>
            </a:r>
            <a:r>
              <a:rPr lang="en-US" altLang="zh-CN" baseline="-25000" dirty="0">
                <a:sym typeface="Symbol" panose="05050102010706020507" pitchFamily="18" charset="2"/>
              </a:rPr>
              <a:t>3</a:t>
            </a:r>
            <a:r>
              <a:rPr lang="en-US" altLang="zh-CN" dirty="0">
                <a:sym typeface="Symbol" panose="05050102010706020507" pitchFamily="18" charset="2"/>
              </a:rPr>
              <a:t>&gt;</a:t>
            </a:r>
            <a:r>
              <a:rPr lang="zh-CN" altLang="en-US" dirty="0">
                <a:sym typeface="Symbol" panose="05050102010706020507" pitchFamily="18" charset="2"/>
              </a:rPr>
              <a:t>分别是模</a:t>
            </a:r>
            <a:r>
              <a:rPr lang="en-US" altLang="zh-CN" dirty="0">
                <a:sym typeface="Symbol" panose="05050102010706020507" pitchFamily="18" charset="2"/>
              </a:rPr>
              <a:t>4</a:t>
            </a:r>
            <a:r>
              <a:rPr lang="zh-CN" altLang="en-US" dirty="0">
                <a:sym typeface="Symbol" panose="05050102010706020507" pitchFamily="18" charset="2"/>
              </a:rPr>
              <a:t>乘法与模</a:t>
            </a:r>
            <a:r>
              <a:rPr lang="en-US" altLang="zh-CN" dirty="0">
                <a:sym typeface="Symbol" panose="05050102010706020507" pitchFamily="18" charset="2"/>
              </a:rPr>
              <a:t>3</a:t>
            </a:r>
            <a:r>
              <a:rPr lang="zh-CN" altLang="en-US" dirty="0">
                <a:sym typeface="Symbol" panose="05050102010706020507" pitchFamily="18" charset="2"/>
              </a:rPr>
              <a:t>乘法，则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zh-CN" altLang="en-US" dirty="0"/>
              <a:t>和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zh-CN" altLang="en-US" dirty="0"/>
              <a:t>都满足消去律，但是积代数</a:t>
            </a:r>
            <a:r>
              <a:rPr lang="en-US" altLang="zh-CN" dirty="0"/>
              <a:t>&lt;</a:t>
            </a:r>
            <a:r>
              <a:rPr lang="en-US" altLang="zh-CN" i="1" dirty="0"/>
              <a:t> V</a:t>
            </a:r>
            <a:r>
              <a:rPr lang="en-US" altLang="zh-CN" baseline="-25000" dirty="0"/>
              <a:t>1</a:t>
            </a:r>
            <a:r>
              <a:rPr lang="en-US" altLang="zh-CN" i="1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 </a:t>
            </a:r>
            <a:r>
              <a:rPr lang="en-US" altLang="zh-CN" i="1" dirty="0"/>
              <a:t>V</a:t>
            </a:r>
            <a:r>
              <a:rPr lang="en-US" altLang="zh-CN" baseline="-25000" dirty="0"/>
              <a:t>2 </a:t>
            </a:r>
            <a:r>
              <a:rPr lang="en-US" altLang="zh-CN" dirty="0"/>
              <a:t>,</a:t>
            </a:r>
            <a:r>
              <a:rPr lang="zh-CN" altLang="en-US" dirty="0">
                <a:sym typeface="Symbol" panose="05050102010706020507" pitchFamily="18" charset="2"/>
              </a:rPr>
              <a:t> </a:t>
            </a:r>
            <a:r>
              <a:rPr lang="en-US" altLang="zh-CN" dirty="0"/>
              <a:t> </a:t>
            </a:r>
            <a:r>
              <a:rPr lang="en-US" altLang="zh-CN" baseline="-25000" dirty="0"/>
              <a:t>▪</a:t>
            </a:r>
            <a:r>
              <a:rPr lang="zh-CN" altLang="en-US" dirty="0">
                <a:sym typeface="Symbol" panose="05050102010706020507" pitchFamily="18" charset="2"/>
              </a:rPr>
              <a:t> </a:t>
            </a:r>
            <a:r>
              <a:rPr lang="en-US" altLang="zh-CN" dirty="0">
                <a:sym typeface="Symbol" panose="05050102010706020507" pitchFamily="18" charset="2"/>
              </a:rPr>
              <a:t>&gt;</a:t>
            </a:r>
            <a:r>
              <a:rPr lang="zh-CN" altLang="en-US" dirty="0">
                <a:sym typeface="Symbol" panose="05050102010706020507" pitchFamily="18" charset="2"/>
              </a:rPr>
              <a:t>不满足消去律：</a:t>
            </a:r>
            <a:endParaRPr lang="en-US" altLang="zh-CN" dirty="0">
              <a:sym typeface="Symbol" panose="05050102010706020507" pitchFamily="18" charset="2"/>
            </a:endParaRP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FF0000"/>
                </a:solidFill>
                <a:sym typeface="Symbol" panose="05050102010706020507" pitchFamily="18" charset="2"/>
              </a:rPr>
              <a:t>反例：</a:t>
            </a:r>
            <a:r>
              <a:rPr lang="en-US" altLang="zh-CN" dirty="0">
                <a:sym typeface="Symbol" panose="05050102010706020507" pitchFamily="18" charset="2"/>
              </a:rPr>
              <a:t>&lt;2,0&gt;</a:t>
            </a:r>
            <a:r>
              <a:rPr lang="en-US" altLang="zh-CN" dirty="0"/>
              <a:t> </a:t>
            </a:r>
            <a:r>
              <a:rPr lang="zh-CN" altLang="en-US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 </a:t>
            </a:r>
            <a:r>
              <a:rPr lang="en-US" altLang="zh-CN" baseline="-25000" dirty="0"/>
              <a:t>▪</a:t>
            </a:r>
            <a:r>
              <a:rPr lang="en-US" altLang="zh-CN" dirty="0">
                <a:sym typeface="Symbol" panose="05050102010706020507" pitchFamily="18" charset="2"/>
              </a:rPr>
              <a:t> &lt;2,0&gt;</a:t>
            </a:r>
            <a:r>
              <a:rPr lang="en-US" altLang="zh-CN" dirty="0"/>
              <a:t> =&lt;0,0&gt;=</a:t>
            </a:r>
            <a:r>
              <a:rPr lang="en-US" altLang="zh-CN" dirty="0">
                <a:sym typeface="Symbol" panose="05050102010706020507" pitchFamily="18" charset="2"/>
              </a:rPr>
              <a:t> &lt;2,0&gt;</a:t>
            </a:r>
            <a:r>
              <a:rPr lang="en-US" altLang="zh-CN" dirty="0"/>
              <a:t> </a:t>
            </a:r>
            <a:r>
              <a:rPr lang="zh-CN" altLang="en-US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 </a:t>
            </a:r>
            <a:r>
              <a:rPr lang="en-US" altLang="zh-CN" baseline="-25000" dirty="0"/>
              <a:t>▪</a:t>
            </a:r>
            <a:r>
              <a:rPr lang="en-US" altLang="zh-CN" dirty="0">
                <a:sym typeface="Symbol" panose="05050102010706020507" pitchFamily="18" charset="2"/>
              </a:rPr>
              <a:t> &lt;0,0&gt;</a:t>
            </a:r>
            <a:r>
              <a:rPr lang="en-US" altLang="zh-CN" dirty="0"/>
              <a:t> 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ym typeface="Symbol" panose="05050102010706020507" pitchFamily="18" charset="2"/>
              </a:rPr>
              <a:t>&lt;2,0&gt;</a:t>
            </a:r>
            <a:r>
              <a:rPr lang="zh-CN" altLang="en-US" dirty="0">
                <a:sym typeface="Symbol" panose="05050102010706020507" pitchFamily="18" charset="2"/>
              </a:rPr>
              <a:t>不是零元（零元是</a:t>
            </a:r>
            <a:r>
              <a:rPr lang="en-US" altLang="zh-CN" dirty="0">
                <a:sym typeface="Symbol" panose="05050102010706020507" pitchFamily="18" charset="2"/>
              </a:rPr>
              <a:t>&lt;0,0&gt;</a:t>
            </a:r>
            <a:r>
              <a:rPr lang="zh-CN" altLang="en-US" dirty="0">
                <a:sym typeface="Symbol" panose="05050102010706020507" pitchFamily="18" charset="2"/>
              </a:rPr>
              <a:t>），如果满足消去律，将会得到</a:t>
            </a:r>
            <a:r>
              <a:rPr lang="en-US" altLang="zh-CN" dirty="0">
                <a:sym typeface="Symbol" panose="05050102010706020507" pitchFamily="18" charset="2"/>
              </a:rPr>
              <a:t>&lt;2,0&gt;=&lt;0,0&gt;</a:t>
            </a:r>
            <a:r>
              <a:rPr lang="zh-CN" altLang="en-US" dirty="0">
                <a:sym typeface="Symbol" panose="05050102010706020507" pitchFamily="18" charset="2"/>
              </a:rPr>
              <a:t>的不正确结果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FEB6F5-4E5B-415E-9849-5676154AB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272340-EB61-42CF-8F0B-E31AC03D9ED7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41928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99B20E3F-CBDB-4CB7-AFBD-67321D8581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9.3 </a:t>
            </a:r>
            <a:r>
              <a:rPr lang="zh-CN" altLang="en-US"/>
              <a:t>代数系统的同态与同构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5658E208-15EB-46DE-9D38-E1D51EF919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189038"/>
            <a:ext cx="11664950" cy="14398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9.10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,∘&gt;</a:t>
            </a:r>
            <a:r>
              <a:rPr lang="zh-CN" altLang="en-US" dirty="0"/>
              <a:t>和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</a:t>
            </a:r>
            <a:r>
              <a:rPr lang="en-US" altLang="zh-CN" dirty="0"/>
              <a:t>&gt;</a:t>
            </a:r>
            <a:r>
              <a:rPr lang="zh-CN" altLang="en-US" dirty="0"/>
              <a:t>是同类型的代数系统，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</a:t>
            </a:r>
            <a:r>
              <a:rPr lang="en-US" altLang="zh-CN" i="1" dirty="0"/>
              <a:t>B</a:t>
            </a:r>
            <a:r>
              <a:rPr lang="zh-CN" altLang="en-US" dirty="0"/>
              <a:t>，且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zh-CN" altLang="en-US" dirty="0"/>
              <a:t>有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∘</a:t>
            </a:r>
            <a:r>
              <a:rPr lang="en-US" altLang="zh-CN" i="1" dirty="0" err="1"/>
              <a:t>y</a:t>
            </a:r>
            <a:r>
              <a:rPr lang="en-US" altLang="zh-CN" dirty="0"/>
              <a:t>) =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</a:t>
            </a:r>
            <a:r>
              <a:rPr lang="en-US" altLang="zh-CN" dirty="0">
                <a:sym typeface="Symbol" panose="05050102010706020507" pitchFamily="18" charset="2"/>
              </a:rPr>
              <a:t>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y</a:t>
            </a:r>
            <a:r>
              <a:rPr lang="en-US" altLang="zh-CN" dirty="0"/>
              <a:t>), </a:t>
            </a:r>
            <a:r>
              <a:rPr lang="zh-CN" altLang="en-US" dirty="0"/>
              <a:t>则称 </a:t>
            </a:r>
            <a:r>
              <a:rPr lang="en-US" altLang="zh-CN" i="1" dirty="0"/>
              <a:t>f </a:t>
            </a:r>
            <a:r>
              <a:rPr lang="zh-CN" altLang="en-US" dirty="0"/>
              <a:t>是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zh-CN" altLang="en-US" dirty="0"/>
              <a:t>到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同态</a:t>
            </a:r>
            <a:r>
              <a:rPr lang="zh-CN" altLang="en-US" dirty="0"/>
              <a:t>映射，简称同态</a:t>
            </a:r>
            <a:r>
              <a:rPr lang="en-US" altLang="zh-CN" dirty="0"/>
              <a:t>.</a:t>
            </a:r>
            <a:r>
              <a:rPr lang="zh-CN" altLang="en-US" dirty="0"/>
              <a:t>　</a:t>
            </a:r>
          </a:p>
        </p:txBody>
      </p:sp>
      <p:sp>
        <p:nvSpPr>
          <p:cNvPr id="66564" name="灯片编号占位符 5">
            <a:extLst>
              <a:ext uri="{FF2B5EF4-FFF2-40B4-BE49-F238E27FC236}">
                <a16:creationId xmlns:a16="http://schemas.microsoft.com/office/drawing/2014/main" id="{8C237F8D-9E2A-4AF3-BA51-BC51089EA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0743A41-C454-4FB6-9F98-679D2C1C9E9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6565" name="Rectangle 4">
            <a:extLst>
              <a:ext uri="{FF2B5EF4-FFF2-40B4-BE49-F238E27FC236}">
                <a16:creationId xmlns:a16="http://schemas.microsoft.com/office/drawing/2014/main" id="{955FC26F-4F68-421C-AF86-778D21023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564905"/>
            <a:ext cx="1123315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同态分类：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f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如果是单射，则称为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单同态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如果是满射，则称为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满同态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，这时称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同态像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，记作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如果是双射，则称为同构，也称代数系统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同构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，记作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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(4)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如果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，则称作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自同态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7F08D8C1-30AB-4B09-844A-B90F68CF1D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同态与同构的实例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0D31C42A-C3F6-4784-82BC-4971D9AF9D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200" y="1154113"/>
            <a:ext cx="11880850" cy="1150937"/>
          </a:xfrm>
        </p:spPr>
        <p:txBody>
          <a:bodyPr/>
          <a:lstStyle/>
          <a:p>
            <a:pPr marL="87313" indent="0" eaLnBrk="1" hangingPunct="1"/>
            <a:r>
              <a:rPr lang="en-US" altLang="zh-CN"/>
              <a:t>(1) </a:t>
            </a:r>
            <a:r>
              <a:rPr lang="zh-CN" altLang="en-US"/>
              <a:t>设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/>
              <a:t>=&lt;Z,+&gt;, </a:t>
            </a:r>
            <a:r>
              <a:rPr lang="en-US" altLang="zh-CN" i="1"/>
              <a:t>V</a:t>
            </a:r>
            <a:r>
              <a:rPr lang="en-US" altLang="zh-CN" baseline="-25000"/>
              <a:t>2</a:t>
            </a:r>
            <a:r>
              <a:rPr lang="en-US" altLang="zh-CN"/>
              <a:t>=&lt;Z</a:t>
            </a:r>
            <a:r>
              <a:rPr lang="en-US" altLang="zh-CN" i="1" baseline="-25000"/>
              <a:t>n</a:t>
            </a:r>
            <a:r>
              <a:rPr lang="en-US" altLang="zh-CN"/>
              <a:t>,</a:t>
            </a:r>
            <a:r>
              <a:rPr lang="en-US" altLang="zh-CN">
                <a:sym typeface="Symbol" panose="05050102010706020507" pitchFamily="18" charset="2"/>
              </a:rPr>
              <a:t></a:t>
            </a:r>
            <a:r>
              <a:rPr lang="en-US" altLang="zh-CN"/>
              <a:t>&gt;</a:t>
            </a:r>
            <a:r>
              <a:rPr lang="zh-CN" altLang="en-US"/>
              <a:t>．其中</a:t>
            </a:r>
            <a:r>
              <a:rPr lang="en-US" altLang="zh-CN"/>
              <a:t>Z</a:t>
            </a:r>
            <a:r>
              <a:rPr lang="zh-CN" altLang="en-US"/>
              <a:t>为整数集，</a:t>
            </a:r>
            <a:r>
              <a:rPr lang="en-US" altLang="zh-CN"/>
              <a:t>+</a:t>
            </a:r>
            <a:r>
              <a:rPr lang="zh-CN" altLang="en-US"/>
              <a:t>为普通加法；</a:t>
            </a:r>
            <a:r>
              <a:rPr lang="en-US" altLang="zh-CN"/>
              <a:t>Z</a:t>
            </a:r>
            <a:r>
              <a:rPr lang="en-US" altLang="zh-CN" i="1" baseline="-25000"/>
              <a:t>n</a:t>
            </a:r>
            <a:r>
              <a:rPr lang="en-US" altLang="zh-CN"/>
              <a:t>={0,1,…,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1}</a:t>
            </a:r>
            <a:r>
              <a:rPr lang="zh-CN" altLang="en-US"/>
              <a:t>，</a:t>
            </a:r>
            <a:r>
              <a:rPr lang="zh-CN" altLang="en-US">
                <a:sym typeface="Symbol" panose="05050102010706020507" pitchFamily="18" charset="2"/>
              </a:rPr>
              <a:t></a:t>
            </a:r>
            <a:r>
              <a:rPr lang="zh-CN" altLang="en-US"/>
              <a:t>为模</a:t>
            </a:r>
            <a:r>
              <a:rPr lang="en-US" altLang="zh-CN" i="1"/>
              <a:t>n</a:t>
            </a:r>
            <a:r>
              <a:rPr lang="zh-CN" altLang="en-US"/>
              <a:t>加</a:t>
            </a:r>
            <a:r>
              <a:rPr lang="en-US" altLang="zh-CN"/>
              <a:t>. </a:t>
            </a:r>
            <a:r>
              <a:rPr lang="zh-CN" altLang="en-US"/>
              <a:t>令</a:t>
            </a:r>
            <a:r>
              <a:rPr lang="zh-CN" altLang="en-US" i="1"/>
              <a:t>  </a:t>
            </a:r>
            <a:r>
              <a:rPr lang="en-US" altLang="zh-CN" i="1">
                <a:solidFill>
                  <a:srgbClr val="FF0000"/>
                </a:solidFill>
              </a:rPr>
              <a:t>f</a:t>
            </a:r>
            <a:r>
              <a:rPr lang="en-US" altLang="zh-CN" i="1"/>
              <a:t> </a:t>
            </a:r>
            <a:r>
              <a:rPr lang="en-US" altLang="zh-CN"/>
              <a:t>: Z→Z</a:t>
            </a:r>
            <a:r>
              <a:rPr lang="en-US" altLang="zh-CN" i="1" baseline="-25000"/>
              <a:t>n</a:t>
            </a:r>
            <a:r>
              <a:rPr lang="zh-CN" altLang="en-US"/>
              <a:t>，</a:t>
            </a:r>
            <a:r>
              <a:rPr lang="en-US" altLang="zh-CN" i="1"/>
              <a:t>f</a:t>
            </a:r>
            <a:r>
              <a:rPr lang="en-US" altLang="zh-CN"/>
              <a:t> (</a:t>
            </a:r>
            <a:r>
              <a:rPr lang="en-US" altLang="zh-CN" i="1"/>
              <a:t>x</a:t>
            </a:r>
            <a:r>
              <a:rPr lang="en-US" altLang="zh-CN"/>
              <a:t>)=(</a:t>
            </a:r>
            <a:r>
              <a:rPr lang="en-US" altLang="zh-CN" i="1"/>
              <a:t>x</a:t>
            </a:r>
            <a:r>
              <a:rPr lang="en-US" altLang="zh-CN"/>
              <a:t>)mod </a:t>
            </a:r>
            <a:r>
              <a:rPr lang="en-US" altLang="zh-CN" i="1"/>
              <a:t>n </a:t>
            </a:r>
            <a:r>
              <a:rPr lang="en-US" altLang="zh-CN"/>
              <a:t>      </a:t>
            </a:r>
            <a:r>
              <a:rPr lang="zh-CN" altLang="en-US"/>
              <a:t>那么 </a:t>
            </a:r>
            <a:r>
              <a:rPr lang="en-US" altLang="zh-CN" i="1">
                <a:solidFill>
                  <a:srgbClr val="FF0000"/>
                </a:solidFill>
              </a:rPr>
              <a:t>f</a:t>
            </a:r>
            <a:r>
              <a:rPr lang="en-US" altLang="zh-CN" i="1"/>
              <a:t> </a:t>
            </a:r>
            <a:r>
              <a:rPr lang="zh-CN" altLang="en-US"/>
              <a:t>是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zh-CN" altLang="en-US"/>
              <a:t>到</a:t>
            </a:r>
            <a:r>
              <a:rPr lang="en-US" altLang="zh-CN" i="1"/>
              <a:t>V</a:t>
            </a:r>
            <a:r>
              <a:rPr lang="en-US" altLang="zh-CN" baseline="-25000"/>
              <a:t>2</a:t>
            </a:r>
            <a:r>
              <a:rPr lang="zh-CN" altLang="en-US"/>
              <a:t>的满同态．</a:t>
            </a:r>
          </a:p>
        </p:txBody>
      </p:sp>
      <p:sp>
        <p:nvSpPr>
          <p:cNvPr id="68612" name="灯片编号占位符 5">
            <a:extLst>
              <a:ext uri="{FF2B5EF4-FFF2-40B4-BE49-F238E27FC236}">
                <a16:creationId xmlns:a16="http://schemas.microsoft.com/office/drawing/2014/main" id="{2CD2AA44-269D-4F9C-B8F5-94DED0506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816A617-3C1D-4053-B35D-547DBA4CA94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8613" name="Rectangle 4">
            <a:extLst>
              <a:ext uri="{FF2B5EF4-FFF2-40B4-BE49-F238E27FC236}">
                <a16:creationId xmlns:a16="http://schemas.microsoft.com/office/drawing/2014/main" id="{10AEF9D5-79C7-485B-B9E6-96BEE3998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4611688"/>
            <a:ext cx="11520487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=&lt;Z,+&gt;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，其中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为整数集，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为普通加法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，令</a:t>
            </a:r>
            <a:endParaRPr lang="zh-CN" altLang="fr-FR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f</a:t>
            </a:r>
            <a:r>
              <a:rPr lang="fr-FR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fr-FR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ax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/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      那么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的自同态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当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=0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时称 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fr-FR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 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为零同态；当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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时，称 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fr-FR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为自同构；除此之外其他的 </a:t>
            </a:r>
            <a:r>
              <a:rPr lang="fr-FR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fr-FR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fr-FR">
                <a:latin typeface="Times New Roman" panose="02020603050405020304" pitchFamily="18" charset="0"/>
                <a:ea typeface="楷体" panose="02010609060101010101" pitchFamily="49" charset="-122"/>
              </a:rPr>
              <a:t>都是单自同态</a:t>
            </a:r>
            <a:r>
              <a:rPr lang="fr-FR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5542" name="Rectangle 5">
            <a:extLst>
              <a:ext uri="{FF2B5EF4-FFF2-40B4-BE49-F238E27FC236}">
                <a16:creationId xmlns:a16="http://schemas.microsoft.com/office/drawing/2014/main" id="{16A236A8-709D-4352-8D1C-2AE5B1793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2276475"/>
            <a:ext cx="11449050" cy="21494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0" indent="0"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设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en-US" altLang="zh-CN" dirty="0"/>
              <a:t>=&lt;R,+&gt;, 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en-US" altLang="zh-CN" dirty="0"/>
              <a:t>=&lt;R*,·&gt;</a:t>
            </a:r>
            <a:r>
              <a:rPr lang="zh-CN" altLang="en-US" dirty="0"/>
              <a:t>，其中</a:t>
            </a:r>
            <a:r>
              <a:rPr lang="en-US" altLang="zh-CN" dirty="0"/>
              <a:t>R</a:t>
            </a:r>
            <a:r>
              <a:rPr lang="zh-CN" altLang="en-US" dirty="0"/>
              <a:t>和</a:t>
            </a:r>
            <a:r>
              <a:rPr lang="en-US" altLang="zh-CN" dirty="0"/>
              <a:t>R*</a:t>
            </a:r>
            <a:r>
              <a:rPr lang="zh-CN" altLang="en-US" dirty="0"/>
              <a:t>分别为实数集与非零实数集，</a:t>
            </a:r>
            <a:r>
              <a:rPr lang="en-US" altLang="zh-CN" dirty="0"/>
              <a:t>+ </a:t>
            </a:r>
            <a:r>
              <a:rPr lang="zh-CN" altLang="en-US" dirty="0"/>
              <a:t>和 </a:t>
            </a:r>
            <a:r>
              <a:rPr lang="en-US" altLang="zh-CN" dirty="0"/>
              <a:t>· </a:t>
            </a:r>
            <a:r>
              <a:rPr lang="zh-CN" altLang="en-US" dirty="0"/>
              <a:t>分别表示普通加法与乘法．令</a:t>
            </a:r>
          </a:p>
          <a:p>
            <a:pPr eaLnBrk="1" hangingPunct="1">
              <a:defRPr/>
            </a:pPr>
            <a:r>
              <a:rPr lang="zh-CN" altLang="en-US" dirty="0"/>
              <a:t>                            </a:t>
            </a:r>
            <a:r>
              <a:rPr lang="fr-FR" altLang="zh-CN" i="1" dirty="0">
                <a:solidFill>
                  <a:srgbClr val="FF0000"/>
                </a:solidFill>
              </a:rPr>
              <a:t>f</a:t>
            </a:r>
            <a:r>
              <a:rPr lang="fr-FR" altLang="zh-CN" i="1" dirty="0"/>
              <a:t> </a:t>
            </a:r>
            <a:r>
              <a:rPr lang="fr-FR" altLang="zh-CN" dirty="0"/>
              <a:t>: R→R*</a:t>
            </a:r>
            <a:r>
              <a:rPr lang="zh-CN" altLang="fr-FR" dirty="0"/>
              <a:t>，</a:t>
            </a:r>
            <a:r>
              <a:rPr lang="fr-FR" altLang="zh-CN" i="1" dirty="0"/>
              <a:t>f</a:t>
            </a:r>
            <a:r>
              <a:rPr lang="fr-FR" altLang="zh-CN" dirty="0"/>
              <a:t> (</a:t>
            </a:r>
            <a:r>
              <a:rPr lang="fr-FR" altLang="zh-CN" i="1" dirty="0"/>
              <a:t>x</a:t>
            </a:r>
            <a:r>
              <a:rPr lang="fr-FR" altLang="zh-CN" dirty="0"/>
              <a:t>)= e</a:t>
            </a:r>
            <a:r>
              <a:rPr lang="fr-FR" altLang="zh-CN" i="1" baseline="30000" dirty="0"/>
              <a:t>x</a:t>
            </a:r>
          </a:p>
          <a:p>
            <a:pPr eaLnBrk="1" hangingPunct="1">
              <a:defRPr/>
            </a:pPr>
            <a:r>
              <a:rPr lang="en-US" altLang="zh-CN" i="1" dirty="0"/>
              <a:t>                        f(</a:t>
            </a:r>
            <a:r>
              <a:rPr lang="en-US" altLang="zh-CN" i="1" dirty="0" err="1"/>
              <a:t>x+y</a:t>
            </a:r>
            <a:r>
              <a:rPr lang="en-US" altLang="zh-CN" i="1" dirty="0"/>
              <a:t>)=</a:t>
            </a:r>
            <a:r>
              <a:rPr lang="fr-FR" altLang="zh-CN" dirty="0"/>
              <a:t> e</a:t>
            </a:r>
            <a:r>
              <a:rPr lang="fr-FR" altLang="zh-CN" i="1" baseline="30000" dirty="0"/>
              <a:t>x+y</a:t>
            </a:r>
            <a:r>
              <a:rPr lang="fr-FR" altLang="zh-CN" i="1" dirty="0"/>
              <a:t>=</a:t>
            </a:r>
            <a:r>
              <a:rPr lang="fr-FR" altLang="zh-CN" dirty="0"/>
              <a:t> e</a:t>
            </a:r>
            <a:r>
              <a:rPr lang="fr-FR" altLang="zh-CN" i="1" baseline="30000" dirty="0"/>
              <a:t>x</a:t>
            </a:r>
            <a:r>
              <a:rPr lang="fr-FR" altLang="zh-CN" i="1" dirty="0"/>
              <a:t>.</a:t>
            </a:r>
            <a:r>
              <a:rPr lang="fr-FR" altLang="zh-CN" dirty="0"/>
              <a:t> e</a:t>
            </a:r>
            <a:r>
              <a:rPr lang="fr-FR" altLang="zh-CN" i="1" baseline="30000" dirty="0"/>
              <a:t>y</a:t>
            </a:r>
            <a:r>
              <a:rPr lang="fr-FR" altLang="zh-CN" i="1" dirty="0"/>
              <a:t>=f(x).f(y)</a:t>
            </a:r>
          </a:p>
          <a:p>
            <a:pPr eaLnBrk="1" hangingPunct="1">
              <a:defRPr/>
            </a:pPr>
            <a:r>
              <a:rPr lang="zh-CN" altLang="fr-FR" dirty="0"/>
              <a:t>       则 </a:t>
            </a:r>
            <a:r>
              <a:rPr lang="fr-FR" altLang="zh-CN" i="1" dirty="0">
                <a:solidFill>
                  <a:srgbClr val="FF0000"/>
                </a:solidFill>
              </a:rPr>
              <a:t>f</a:t>
            </a:r>
            <a:r>
              <a:rPr lang="fr-FR" altLang="zh-CN" i="1" dirty="0"/>
              <a:t> </a:t>
            </a:r>
            <a:r>
              <a:rPr lang="zh-CN" altLang="fr-FR" dirty="0"/>
              <a:t>是</a:t>
            </a:r>
            <a:r>
              <a:rPr lang="en-US" altLang="zh-CN" i="1" dirty="0"/>
              <a:t>V</a:t>
            </a:r>
            <a:r>
              <a:rPr lang="en-US" altLang="zh-CN" baseline="-25000" dirty="0"/>
              <a:t>1</a:t>
            </a:r>
            <a:r>
              <a:rPr lang="zh-CN" altLang="en-US" dirty="0"/>
              <a:t>到</a:t>
            </a:r>
            <a:r>
              <a:rPr lang="en-US" altLang="zh-CN" i="1" dirty="0"/>
              <a:t>V</a:t>
            </a:r>
            <a:r>
              <a:rPr lang="en-US" altLang="zh-CN" baseline="-25000" dirty="0"/>
              <a:t>2</a:t>
            </a:r>
            <a:r>
              <a:rPr lang="zh-CN" altLang="en-US" dirty="0"/>
              <a:t>的单同态</a:t>
            </a:r>
            <a:r>
              <a:rPr lang="en-US" altLang="zh-CN" dirty="0"/>
              <a:t>.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55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A5408873-69E8-4226-B9F4-D296981D39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第九章 代数系统</a:t>
            </a:r>
          </a:p>
        </p:txBody>
      </p:sp>
      <p:sp>
        <p:nvSpPr>
          <p:cNvPr id="11267" name="Rectangle 11">
            <a:extLst>
              <a:ext uri="{FF2B5EF4-FFF2-40B4-BE49-F238E27FC236}">
                <a16:creationId xmlns:a16="http://schemas.microsoft.com/office/drawing/2014/main" id="{8719F417-9BBE-40FB-A2B0-96F23472DF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solidFill>
                  <a:srgbClr val="A50021"/>
                </a:solidFill>
              </a:rPr>
              <a:t>二元运算及其性质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A50021"/>
                </a:solidFill>
              </a:rPr>
              <a:t>一元和二元运算定义及其实例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A50021"/>
                </a:solidFill>
              </a:rPr>
              <a:t>二元运算的性质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solidFill>
                  <a:srgbClr val="A50021"/>
                </a:solidFill>
              </a:rPr>
              <a:t>代数系统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A50021"/>
                </a:solidFill>
              </a:rPr>
              <a:t>代数系统定义及其实例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子代数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积代数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代数系统的同态与同构</a:t>
            </a:r>
          </a:p>
        </p:txBody>
      </p:sp>
      <p:sp>
        <p:nvSpPr>
          <p:cNvPr id="11268" name="灯片编号占位符 5">
            <a:extLst>
              <a:ext uri="{FF2B5EF4-FFF2-40B4-BE49-F238E27FC236}">
                <a16:creationId xmlns:a16="http://schemas.microsoft.com/office/drawing/2014/main" id="{EDCEAD3D-0B60-4D7D-84C6-4A70F65DC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7C68D84-FA90-45D1-97B6-BB34308188C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5" name="Rectangle 3">
            <a:extLst>
              <a:ext uri="{FF2B5EF4-FFF2-40B4-BE49-F238E27FC236}">
                <a16:creationId xmlns:a16="http://schemas.microsoft.com/office/drawing/2014/main" id="{FB81D820-8CFC-4F71-8A2B-6E8424170D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第九章 习题课</a:t>
            </a:r>
          </a:p>
        </p:txBody>
      </p:sp>
      <p:sp>
        <p:nvSpPr>
          <p:cNvPr id="70659" name="Rectangle 12">
            <a:extLst>
              <a:ext uri="{FF2B5EF4-FFF2-40B4-BE49-F238E27FC236}">
                <a16:creationId xmlns:a16="http://schemas.microsoft.com/office/drawing/2014/main" id="{DA45FB90-2193-4180-B86C-7E4F9719F3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代数系统的构成：非空集合、封闭的二元和一元运算、代数常数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二元运算性质和特异元素：交换律、结合律、幂等律、分配律、吸收律、单位元、零元、可逆元和逆元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同类型的与同种的代数系统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子代数的定义与实例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积代数的定义与性质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代数系统的同态与同构</a:t>
            </a:r>
          </a:p>
        </p:txBody>
      </p:sp>
      <p:sp>
        <p:nvSpPr>
          <p:cNvPr id="70660" name="灯片编号占位符 5">
            <a:extLst>
              <a:ext uri="{FF2B5EF4-FFF2-40B4-BE49-F238E27FC236}">
                <a16:creationId xmlns:a16="http://schemas.microsoft.com/office/drawing/2014/main" id="{E23583F4-EE74-4E58-BE52-1F9512E7C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04B8AE8-5D7A-433B-B906-1DAEFFCF2242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1">
            <a:extLst>
              <a:ext uri="{FF2B5EF4-FFF2-40B4-BE49-F238E27FC236}">
                <a16:creationId xmlns:a16="http://schemas.microsoft.com/office/drawing/2014/main" id="{DC9809F4-98DC-4AF0-863D-F0081272D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基本要求</a:t>
            </a:r>
          </a:p>
        </p:txBody>
      </p:sp>
      <p:sp>
        <p:nvSpPr>
          <p:cNvPr id="72707" name="Rectangle 12">
            <a:extLst>
              <a:ext uri="{FF2B5EF4-FFF2-40B4-BE49-F238E27FC236}">
                <a16:creationId xmlns:a16="http://schemas.microsoft.com/office/drawing/2014/main" id="{3A323AD4-7B94-4794-A8A0-A003F5D1D7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341438"/>
            <a:ext cx="8229600" cy="4525962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判断给定集合和运算能否构成代数系统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判断给定二元运算的性质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求而二元运算的特异元素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了解同类型和同种代数系统的概念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了解子代数的基本概念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计算积代数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判断函数是否为同态映射和同构映射</a:t>
            </a:r>
          </a:p>
        </p:txBody>
      </p:sp>
      <p:sp>
        <p:nvSpPr>
          <p:cNvPr id="72708" name="灯片编号占位符 5">
            <a:extLst>
              <a:ext uri="{FF2B5EF4-FFF2-40B4-BE49-F238E27FC236}">
                <a16:creationId xmlns:a16="http://schemas.microsoft.com/office/drawing/2014/main" id="{887AC5BD-76D7-48CE-A600-B47085A6B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3F942BF-BEB4-428B-88A2-8FB29DB9B48D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灯片编号占位符 3">
            <a:extLst>
              <a:ext uri="{FF2B5EF4-FFF2-40B4-BE49-F238E27FC236}">
                <a16:creationId xmlns:a16="http://schemas.microsoft.com/office/drawing/2014/main" id="{E773CFF5-11E0-4FBC-B248-EDE60C6C9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D83020D-7B79-4717-9C42-6E9A9293FB1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851" name="Rectangle 7">
            <a:extLst>
              <a:ext uri="{FF2B5EF4-FFF2-40B4-BE49-F238E27FC236}">
                <a16:creationId xmlns:a16="http://schemas.microsoft.com/office/drawing/2014/main" id="{362358ED-43E5-4C1A-98D6-4AFE5EF80F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371600"/>
            <a:ext cx="795813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1428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．下面是三个运算表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说明那些运算是可交换的、可结合的、幂等的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求出每个运算的单位元、零元、所有可逆元素的逆元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852" name="Rectangle 104">
            <a:extLst>
              <a:ext uri="{FF2B5EF4-FFF2-40B4-BE49-F238E27FC236}">
                <a16:creationId xmlns:a16="http://schemas.microsoft.com/office/drawing/2014/main" id="{DFBD623B-6238-4D57-865E-424B2CFC6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 b="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78853" name="Rectangle 105">
            <a:extLst>
              <a:ext uri="{FF2B5EF4-FFF2-40B4-BE49-F238E27FC236}">
                <a16:creationId xmlns:a16="http://schemas.microsoft.com/office/drawing/2014/main" id="{C5D6399D-2FE5-425A-88ED-A8E7D03A6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29711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32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8854" name="Picture 121" descr="图片2">
            <a:extLst>
              <a:ext uri="{FF2B5EF4-FFF2-40B4-BE49-F238E27FC236}">
                <a16:creationId xmlns:a16="http://schemas.microsoft.com/office/drawing/2014/main" id="{0E26BC27-A198-45BB-B698-1415ED40B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6" r="35172"/>
          <a:stretch>
            <a:fillRect/>
          </a:stretch>
        </p:blipFill>
        <p:spPr bwMode="auto">
          <a:xfrm>
            <a:off x="5232400" y="3284538"/>
            <a:ext cx="187166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122" descr="图片2">
            <a:extLst>
              <a:ext uri="{FF2B5EF4-FFF2-40B4-BE49-F238E27FC236}">
                <a16:creationId xmlns:a16="http://schemas.microsoft.com/office/drawing/2014/main" id="{EBBED067-525F-466F-9F99-3BCFFC3B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6"/>
          <a:stretch>
            <a:fillRect/>
          </a:stretch>
        </p:blipFill>
        <p:spPr bwMode="auto">
          <a:xfrm>
            <a:off x="7656513" y="3284538"/>
            <a:ext cx="189547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123" descr="图片2">
            <a:extLst>
              <a:ext uri="{FF2B5EF4-FFF2-40B4-BE49-F238E27FC236}">
                <a16:creationId xmlns:a16="http://schemas.microsoft.com/office/drawing/2014/main" id="{2A60A1D1-AC0B-4275-873D-120C45A52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20"/>
          <a:stretch>
            <a:fillRect/>
          </a:stretch>
        </p:blipFill>
        <p:spPr bwMode="auto">
          <a:xfrm>
            <a:off x="2566988" y="3284538"/>
            <a:ext cx="20161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3">
            <a:extLst>
              <a:ext uri="{FF2B5EF4-FFF2-40B4-BE49-F238E27FC236}">
                <a16:creationId xmlns:a16="http://schemas.microsoft.com/office/drawing/2014/main" id="{6A64F8CA-C4E4-44DC-87DC-AEDCF693B3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80899" name="Rectangle 15">
            <a:extLst>
              <a:ext uri="{FF2B5EF4-FFF2-40B4-BE49-F238E27FC236}">
                <a16:creationId xmlns:a16="http://schemas.microsoft.com/office/drawing/2014/main" id="{BF976FD7-D494-4880-B841-04C3079E22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522075" cy="5400675"/>
          </a:xfrm>
        </p:spPr>
        <p:txBody>
          <a:bodyPr/>
          <a:lstStyle/>
          <a:p>
            <a:pPr eaLnBrk="1" hangingPunct="1"/>
            <a:r>
              <a:rPr lang="en-US" altLang="zh-CN"/>
              <a:t>(1) * </a:t>
            </a:r>
            <a:r>
              <a:rPr lang="zh-CN" altLang="en-US"/>
              <a:t>满足交换律，满足结合律，不满足幂等律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  </a:t>
            </a:r>
            <a:r>
              <a:rPr lang="en-US" altLang="zh-CN"/>
              <a:t>∘ </a:t>
            </a:r>
            <a:r>
              <a:rPr lang="zh-CN" altLang="en-US">
                <a:sym typeface="Symbol" panose="05050102010706020507" pitchFamily="18" charset="2"/>
              </a:rPr>
              <a:t>不满足交换律，满足结合律，满足幂等律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</a:t>
            </a:r>
            <a:r>
              <a:rPr lang="zh-CN" altLang="zh-CN">
                <a:sym typeface="Symbol" panose="05050102010706020507" pitchFamily="18" charset="2"/>
              </a:rPr>
              <a:t>·</a:t>
            </a:r>
            <a:r>
              <a:rPr lang="zh-CN" altLang="en-US">
                <a:sym typeface="Symbol" panose="05050102010706020507" pitchFamily="18" charset="2"/>
              </a:rPr>
              <a:t>满足交换律，满足结合律，不满足幂等律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(2) * </a:t>
            </a:r>
            <a:r>
              <a:rPr lang="zh-CN" altLang="en-US">
                <a:sym typeface="Symbol" panose="05050102010706020507" pitchFamily="18" charset="2"/>
              </a:rPr>
              <a:t>的单位元为</a:t>
            </a:r>
            <a:r>
              <a:rPr lang="en-US" altLang="zh-CN" i="1">
                <a:sym typeface="Symbol" panose="05050102010706020507" pitchFamily="18" charset="2"/>
              </a:rPr>
              <a:t>b</a:t>
            </a:r>
            <a:r>
              <a:rPr lang="zh-CN" altLang="en-US">
                <a:sym typeface="Symbol" panose="05050102010706020507" pitchFamily="18" charset="2"/>
              </a:rPr>
              <a:t>，没有零元，</a:t>
            </a:r>
            <a:r>
              <a:rPr lang="zh-CN" altLang="en-US" i="1">
                <a:sym typeface="Symbol" panose="05050102010706020507" pitchFamily="18" charset="2"/>
              </a:rPr>
              <a:t> 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=</a:t>
            </a:r>
            <a:r>
              <a:rPr lang="en-US" altLang="zh-CN" i="1">
                <a:sym typeface="Symbol" panose="05050102010706020507" pitchFamily="18" charset="2"/>
              </a:rPr>
              <a:t>c</a:t>
            </a:r>
            <a:r>
              <a:rPr lang="en-US" altLang="zh-CN">
                <a:sym typeface="Symbol" panose="05050102010706020507" pitchFamily="18" charset="2"/>
              </a:rPr>
              <a:t>, </a:t>
            </a:r>
            <a:r>
              <a:rPr lang="en-US" altLang="zh-CN" i="1">
                <a:sym typeface="Symbol" panose="05050102010706020507" pitchFamily="18" charset="2"/>
              </a:rPr>
              <a:t>b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=</a:t>
            </a:r>
            <a:r>
              <a:rPr lang="en-US" altLang="zh-CN" i="1">
                <a:sym typeface="Symbol" panose="05050102010706020507" pitchFamily="18" charset="2"/>
              </a:rPr>
              <a:t>b</a:t>
            </a:r>
            <a:r>
              <a:rPr lang="en-US" altLang="zh-CN">
                <a:sym typeface="Symbol" panose="05050102010706020507" pitchFamily="18" charset="2"/>
              </a:rPr>
              <a:t>,</a:t>
            </a:r>
            <a:r>
              <a:rPr lang="en-US" altLang="zh-CN" i="1">
                <a:sym typeface="Symbol" panose="05050102010706020507" pitchFamily="18" charset="2"/>
              </a:rPr>
              <a:t>c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=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en-US" altLang="zh-CN">
                <a:sym typeface="Symbol" panose="05050102010706020507" pitchFamily="18" charset="2"/>
              </a:rPr>
              <a:t>  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  </a:t>
            </a:r>
            <a:r>
              <a:rPr lang="en-US" altLang="zh-CN"/>
              <a:t>∘ </a:t>
            </a:r>
            <a:r>
              <a:rPr lang="zh-CN" altLang="en-US">
                <a:sym typeface="Symbol" panose="05050102010706020507" pitchFamily="18" charset="2"/>
              </a:rPr>
              <a:t>的单位元和零元都不存在，没有可逆元素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 </a:t>
            </a:r>
            <a:r>
              <a:rPr lang="zh-CN" altLang="zh-CN">
                <a:sym typeface="Symbol" panose="05050102010706020507" pitchFamily="18" charset="2"/>
              </a:rPr>
              <a:t>·</a:t>
            </a:r>
            <a:r>
              <a:rPr lang="zh-CN" altLang="en-US">
                <a:sym typeface="Symbol" panose="05050102010706020507" pitchFamily="18" charset="2"/>
              </a:rPr>
              <a:t>的单位元为 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zh-CN" altLang="en-US">
                <a:sym typeface="Symbol" panose="05050102010706020507" pitchFamily="18" charset="2"/>
              </a:rPr>
              <a:t>，零元为</a:t>
            </a:r>
            <a:r>
              <a:rPr lang="en-US" altLang="zh-CN" i="1">
                <a:sym typeface="Symbol" panose="05050102010706020507" pitchFamily="18" charset="2"/>
              </a:rPr>
              <a:t>c</a:t>
            </a:r>
            <a:r>
              <a:rPr lang="zh-CN" altLang="en-US">
                <a:sym typeface="Symbol" panose="05050102010706020507" pitchFamily="18" charset="2"/>
              </a:rPr>
              <a:t>，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=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zh-CN" altLang="en-US">
                <a:sym typeface="Symbol" panose="05050102010706020507" pitchFamily="18" charset="2"/>
              </a:rPr>
              <a:t>，</a:t>
            </a:r>
            <a:r>
              <a:rPr lang="en-US" altLang="zh-CN" i="1">
                <a:sym typeface="Symbol" panose="05050102010706020507" pitchFamily="18" charset="2"/>
              </a:rPr>
              <a:t>b</a:t>
            </a:r>
            <a:r>
              <a:rPr lang="en-US" altLang="zh-CN">
                <a:sym typeface="Symbol" panose="05050102010706020507" pitchFamily="18" charset="2"/>
              </a:rPr>
              <a:t>, </a:t>
            </a:r>
            <a:r>
              <a:rPr lang="en-US" altLang="zh-CN" i="1">
                <a:sym typeface="Symbol" panose="05050102010706020507" pitchFamily="18" charset="2"/>
              </a:rPr>
              <a:t>c</a:t>
            </a:r>
            <a:r>
              <a:rPr lang="zh-CN" altLang="en-US">
                <a:sym typeface="Symbol" panose="05050102010706020507" pitchFamily="18" charset="2"/>
              </a:rPr>
              <a:t>不是可逆元素</a:t>
            </a:r>
            <a:r>
              <a:rPr lang="en-US" altLang="zh-CN">
                <a:sym typeface="Symbol" panose="05050102010706020507" pitchFamily="18" charset="2"/>
              </a:rPr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>
                <a:sym typeface="Symbol" panose="05050102010706020507" pitchFamily="18" charset="2"/>
              </a:rPr>
              <a:t>说明：关于结合律的判断</a:t>
            </a: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需要针对运算元素的每种选择进行验证，若</a:t>
            </a:r>
            <a:r>
              <a:rPr lang="en-US" altLang="zh-CN">
                <a:sym typeface="Symbol" panose="05050102010706020507" pitchFamily="18" charset="2"/>
              </a:rPr>
              <a:t>|</a:t>
            </a:r>
            <a:r>
              <a:rPr lang="en-US" altLang="zh-CN" i="1">
                <a:sym typeface="Symbol" panose="05050102010706020507" pitchFamily="18" charset="2"/>
              </a:rPr>
              <a:t>A</a:t>
            </a:r>
            <a:r>
              <a:rPr lang="en-US" altLang="zh-CN">
                <a:sym typeface="Symbol" panose="05050102010706020507" pitchFamily="18" charset="2"/>
              </a:rPr>
              <a:t>|=</a:t>
            </a:r>
            <a:r>
              <a:rPr lang="en-US" altLang="zh-CN" i="1">
                <a:sym typeface="Symbol" panose="05050102010706020507" pitchFamily="18" charset="2"/>
              </a:rPr>
              <a:t>n</a:t>
            </a:r>
            <a:r>
              <a:rPr lang="zh-CN" altLang="en-US">
                <a:sym typeface="Symbol" panose="05050102010706020507" pitchFamily="18" charset="2"/>
              </a:rPr>
              <a:t>，一般需要验证</a:t>
            </a:r>
            <a:r>
              <a:rPr lang="en-US" altLang="zh-CN" i="1">
                <a:sym typeface="Symbol" panose="05050102010706020507" pitchFamily="18" charset="2"/>
              </a:rPr>
              <a:t>n</a:t>
            </a:r>
            <a:r>
              <a:rPr lang="en-US" altLang="zh-CN" baseline="30000">
                <a:sym typeface="Symbol" panose="05050102010706020507" pitchFamily="18" charset="2"/>
              </a:rPr>
              <a:t>3</a:t>
            </a:r>
            <a:r>
              <a:rPr lang="zh-CN" altLang="en-US">
                <a:sym typeface="Symbol" panose="05050102010706020507" pitchFamily="18" charset="2"/>
              </a:rPr>
              <a:t>个等式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单位元和零元不必参与验证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通过对具体运算性质的分析也可能简化验证的复杂性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endParaRPr lang="en-US" altLang="zh-CN"/>
          </a:p>
        </p:txBody>
      </p:sp>
      <p:sp>
        <p:nvSpPr>
          <p:cNvPr id="80900" name="灯片编号占位符 5">
            <a:extLst>
              <a:ext uri="{FF2B5EF4-FFF2-40B4-BE49-F238E27FC236}">
                <a16:creationId xmlns:a16="http://schemas.microsoft.com/office/drawing/2014/main" id="{D2FD2A44-AB22-438A-A785-B158481FA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E4B71D8-ED5F-44A5-9D6E-3102B793029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5636" name="Rectangle 4">
            <a:extLst>
              <a:ext uri="{FF2B5EF4-FFF2-40B4-BE49-F238E27FC236}">
                <a16:creationId xmlns:a16="http://schemas.microsoft.com/office/drawing/2014/main" id="{E3B690DF-8EA6-423C-9076-4469994A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1233488"/>
            <a:ext cx="412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endParaRPr lang="zh-CN" altLang="en-US" sz="1800" b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DD153D79-D075-4880-AB4B-9CDA8366F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练习</a:t>
            </a:r>
            <a:r>
              <a:rPr lang="en-US" altLang="zh-CN" b="0" dirty="0"/>
              <a:t>2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C30408CC-B7E1-47CE-80E3-F02CCC307D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dirty="0"/>
              <a:t>2.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为非</a:t>
            </a:r>
            <a:r>
              <a:rPr lang="en-US" altLang="zh-CN" dirty="0"/>
              <a:t>0</a:t>
            </a:r>
            <a:r>
              <a:rPr lang="zh-CN" altLang="en-US" dirty="0"/>
              <a:t>实数集</a:t>
            </a:r>
            <a:r>
              <a:rPr lang="en-US" altLang="zh-CN" i="1" dirty="0"/>
              <a:t>R</a:t>
            </a:r>
            <a:r>
              <a:rPr lang="en-US" altLang="zh-CN" dirty="0"/>
              <a:t>*</a:t>
            </a:r>
            <a:r>
              <a:rPr lang="zh-CN" altLang="en-US" dirty="0"/>
              <a:t>关于普通乘法构成的代数系统，</a:t>
            </a:r>
          </a:p>
          <a:p>
            <a:pPr eaLnBrk="1" hangingPunct="1"/>
            <a:r>
              <a:rPr lang="zh-CN" altLang="en-US" dirty="0"/>
              <a:t>判断下述函数是否为</a:t>
            </a:r>
            <a:r>
              <a:rPr lang="en-US" altLang="zh-CN" i="1" dirty="0"/>
              <a:t>G</a:t>
            </a:r>
            <a:r>
              <a:rPr lang="zh-CN" altLang="en-US" dirty="0"/>
              <a:t>的自同态？如果不是，说明理由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zh-CN" altLang="en-US" dirty="0"/>
              <a:t>如果是，判别它们是否为单同态、满同态、同构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(1)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= |</a:t>
            </a:r>
            <a:r>
              <a:rPr lang="en-US" altLang="zh-CN" i="1" dirty="0"/>
              <a:t>x</a:t>
            </a:r>
            <a:r>
              <a:rPr lang="en-US" altLang="zh-CN" dirty="0"/>
              <a:t>| +1</a:t>
            </a:r>
          </a:p>
          <a:p>
            <a:pPr eaLnBrk="1" hangingPunct="1"/>
            <a:r>
              <a:rPr lang="en-US" altLang="zh-CN" dirty="0"/>
              <a:t>(2)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= |</a:t>
            </a:r>
            <a:r>
              <a:rPr lang="en-US" altLang="zh-CN" i="1" dirty="0"/>
              <a:t>x</a:t>
            </a:r>
            <a:r>
              <a:rPr lang="en-US" altLang="zh-CN" dirty="0"/>
              <a:t>| </a:t>
            </a:r>
          </a:p>
          <a:p>
            <a:pPr eaLnBrk="1" hangingPunct="1"/>
            <a:r>
              <a:rPr lang="en-US" altLang="zh-CN" dirty="0"/>
              <a:t>(3)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= 0</a:t>
            </a:r>
          </a:p>
          <a:p>
            <a:pPr eaLnBrk="1" hangingPunct="1"/>
            <a:r>
              <a:rPr lang="en-US" altLang="zh-CN" dirty="0"/>
              <a:t>(4)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= 2 </a:t>
            </a:r>
          </a:p>
        </p:txBody>
      </p:sp>
      <p:sp>
        <p:nvSpPr>
          <p:cNvPr id="82948" name="灯片编号占位符 5">
            <a:extLst>
              <a:ext uri="{FF2B5EF4-FFF2-40B4-BE49-F238E27FC236}">
                <a16:creationId xmlns:a16="http://schemas.microsoft.com/office/drawing/2014/main" id="{C6A8D53E-9E67-47C2-BB16-0AEC97110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901332-B04D-404F-8C05-88CCCBF763F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A792ABE0-5131-4F14-B7CA-517D412AD2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70AEED5D-138C-4D24-893F-B8BB2DCC0C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2088" y="1233488"/>
            <a:ext cx="11736387" cy="4932362"/>
          </a:xfrm>
        </p:spPr>
        <p:txBody>
          <a:bodyPr/>
          <a:lstStyle/>
          <a:p>
            <a:pPr eaLnBrk="1" hangingPunct="1"/>
            <a:r>
              <a:rPr lang="zh-CN" altLang="en-US"/>
              <a:t>解  </a:t>
            </a:r>
            <a:r>
              <a:rPr lang="en-US" altLang="zh-CN"/>
              <a:t>(1)  </a:t>
            </a:r>
            <a:r>
              <a:rPr lang="zh-CN" altLang="en-US"/>
              <a:t>不是同态</a:t>
            </a:r>
            <a:r>
              <a:rPr lang="en-US" altLang="zh-CN"/>
              <a:t>, </a:t>
            </a:r>
            <a:r>
              <a:rPr lang="zh-CN" altLang="en-US"/>
              <a:t>因为 </a:t>
            </a:r>
            <a:r>
              <a:rPr lang="en-US" altLang="zh-CN" i="1"/>
              <a:t>f</a:t>
            </a:r>
            <a:r>
              <a:rPr lang="en-US" altLang="zh-CN"/>
              <a:t>(2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2)=</a:t>
            </a:r>
            <a:r>
              <a:rPr lang="en-US" altLang="zh-CN" i="1"/>
              <a:t>f</a:t>
            </a:r>
            <a:r>
              <a:rPr lang="en-US" altLang="zh-CN"/>
              <a:t>(4)=5,  </a:t>
            </a:r>
            <a:r>
              <a:rPr lang="en-US" altLang="zh-CN" i="1"/>
              <a:t>f</a:t>
            </a:r>
            <a:r>
              <a:rPr lang="en-US" altLang="zh-CN"/>
              <a:t>(2)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f</a:t>
            </a:r>
            <a:r>
              <a:rPr lang="en-US" altLang="zh-CN"/>
              <a:t>(2)=3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3=9 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是同态，不是单同态，也不是满同态，因为 </a:t>
            </a:r>
            <a:r>
              <a:rPr lang="en-US" altLang="zh-CN" i="1"/>
              <a:t>f</a:t>
            </a:r>
            <a:r>
              <a:rPr lang="en-US" altLang="zh-CN"/>
              <a:t>(1)=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1), </a:t>
            </a:r>
            <a:r>
              <a:rPr lang="zh-CN" altLang="en-US"/>
              <a:t>且</a:t>
            </a:r>
            <a:r>
              <a:rPr lang="en-US" altLang="zh-CN"/>
              <a:t>ran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zh-CN" altLang="en-US"/>
              <a:t>中没有负数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不是</a:t>
            </a:r>
            <a:r>
              <a:rPr lang="en-US" altLang="zh-CN" i="1"/>
              <a:t>G </a:t>
            </a:r>
            <a:r>
              <a:rPr lang="zh-CN" altLang="en-US"/>
              <a:t>的自同态，因为 </a:t>
            </a:r>
            <a:r>
              <a:rPr lang="en-US" altLang="zh-CN" i="1"/>
              <a:t>f </a:t>
            </a:r>
            <a:r>
              <a:rPr lang="zh-CN" altLang="en-US"/>
              <a:t>不是 </a:t>
            </a:r>
            <a:r>
              <a:rPr lang="en-US" altLang="zh-CN" i="1"/>
              <a:t>G </a:t>
            </a:r>
            <a:r>
              <a:rPr lang="zh-CN" altLang="en-US"/>
              <a:t>到 </a:t>
            </a:r>
            <a:r>
              <a:rPr lang="en-US" altLang="zh-CN" i="1"/>
              <a:t>G </a:t>
            </a:r>
            <a:r>
              <a:rPr lang="zh-CN" altLang="en-US"/>
              <a:t>的函数</a:t>
            </a:r>
          </a:p>
          <a:p>
            <a:pPr eaLnBrk="1" hangingPunct="1"/>
            <a:r>
              <a:rPr lang="en-US" altLang="zh-CN"/>
              <a:t>(4) </a:t>
            </a:r>
            <a:r>
              <a:rPr lang="zh-CN" altLang="en-US"/>
              <a:t>不是</a:t>
            </a:r>
            <a:r>
              <a:rPr lang="en-US" altLang="zh-CN" i="1"/>
              <a:t>G </a:t>
            </a:r>
            <a:r>
              <a:rPr lang="zh-CN" altLang="en-US"/>
              <a:t>的自同态，因为 </a:t>
            </a:r>
            <a:r>
              <a:rPr lang="en-US" altLang="zh-CN" i="1"/>
              <a:t>f</a:t>
            </a:r>
            <a:r>
              <a:rPr lang="en-US" altLang="zh-CN"/>
              <a:t>(2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2)=2,  </a:t>
            </a:r>
            <a:r>
              <a:rPr lang="en-US" altLang="zh-CN" i="1"/>
              <a:t>f</a:t>
            </a:r>
            <a:r>
              <a:rPr lang="en-US" altLang="zh-CN"/>
              <a:t>(2)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f</a:t>
            </a:r>
            <a:r>
              <a:rPr lang="en-US" altLang="zh-CN"/>
              <a:t>(2)=2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2=4 </a:t>
            </a:r>
          </a:p>
          <a:p>
            <a:pPr eaLnBrk="1" hangingPunct="1">
              <a:spcBef>
                <a:spcPct val="80000"/>
              </a:spcBef>
            </a:pPr>
            <a:r>
              <a:rPr lang="zh-CN" altLang="en-US"/>
              <a:t>说明：判别或证明同态映射的方法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/>
              <a:t>先判断（或证明）</a:t>
            </a:r>
            <a:r>
              <a:rPr lang="en-US" altLang="zh-CN" i="1"/>
              <a:t>f 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en-US" altLang="zh-CN" baseline="-25000"/>
              <a:t>1 </a:t>
            </a:r>
            <a:r>
              <a:rPr lang="zh-CN" altLang="en-US"/>
              <a:t>到 </a:t>
            </a:r>
            <a:r>
              <a:rPr lang="en-US" altLang="zh-CN" i="1"/>
              <a:t>G</a:t>
            </a:r>
            <a:r>
              <a:rPr lang="en-US" altLang="zh-CN" baseline="-25000"/>
              <a:t>2</a:t>
            </a:r>
            <a:r>
              <a:rPr lang="zh-CN" altLang="en-US"/>
              <a:t>的映射 </a:t>
            </a:r>
            <a:r>
              <a:rPr lang="en-US" altLang="zh-CN" i="1">
                <a:sym typeface="Symbol" panose="05050102010706020507" pitchFamily="18" charset="2"/>
              </a:rPr>
              <a:t>f</a:t>
            </a:r>
            <a:r>
              <a:rPr lang="en-US" altLang="zh-CN"/>
              <a:t>: </a:t>
            </a:r>
            <a:r>
              <a:rPr lang="en-US" altLang="zh-CN" i="1"/>
              <a:t>G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G</a:t>
            </a:r>
            <a:r>
              <a:rPr lang="en-US" altLang="zh-CN" baseline="-25000"/>
              <a:t>2</a:t>
            </a:r>
            <a:r>
              <a:rPr lang="en-US" altLang="zh-CN"/>
              <a:t>.  </a:t>
            </a:r>
            <a:r>
              <a:rPr lang="zh-CN" altLang="en-US"/>
              <a:t>如果已知 </a:t>
            </a:r>
            <a:r>
              <a:rPr lang="en-US" altLang="zh-CN" i="1"/>
              <a:t>f</a:t>
            </a:r>
            <a:r>
              <a:rPr lang="en-US" altLang="zh-CN"/>
              <a:t>: </a:t>
            </a:r>
            <a:r>
              <a:rPr lang="en-US" altLang="zh-CN" i="1"/>
              <a:t>G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G</a:t>
            </a:r>
            <a:r>
              <a:rPr lang="en-US" altLang="zh-CN" baseline="-25000"/>
              <a:t>2</a:t>
            </a:r>
            <a:r>
              <a:rPr lang="zh-CN" altLang="en-US"/>
              <a:t>，则这步判断可以省去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en-US" altLang="zh-CN" i="1"/>
              <a:t>y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G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zh-CN" altLang="en-US"/>
              <a:t>验证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xy</a:t>
            </a:r>
            <a:r>
              <a:rPr lang="en-US" altLang="zh-CN"/>
              <a:t>) =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y</a:t>
            </a:r>
            <a:r>
              <a:rPr lang="en-US" altLang="zh-CN"/>
              <a:t>) 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判断同态性质只需判断函数的单射、满射、双射性即可</a:t>
            </a:r>
            <a:r>
              <a:rPr lang="en-US" altLang="zh-CN"/>
              <a:t>.</a:t>
            </a:r>
          </a:p>
        </p:txBody>
      </p:sp>
      <p:sp>
        <p:nvSpPr>
          <p:cNvPr id="84996" name="灯片编号占位符 5">
            <a:extLst>
              <a:ext uri="{FF2B5EF4-FFF2-40B4-BE49-F238E27FC236}">
                <a16:creationId xmlns:a16="http://schemas.microsoft.com/office/drawing/2014/main" id="{342BA989-C7E1-47C8-A4FD-3AB7F6AF8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13C844E-E7CB-4CC8-B4EF-DB4067AE8DDD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8002BD1-D547-412A-8843-E3170B2F6B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9.1 </a:t>
            </a:r>
            <a:r>
              <a:rPr lang="zh-CN" altLang="en-US"/>
              <a:t>二元运算及其性质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71EA4DB0-8133-4EC3-83B7-CC30D31A6A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96975"/>
            <a:ext cx="11017250" cy="5400675"/>
          </a:xfrm>
        </p:spPr>
        <p:txBody>
          <a:bodyPr/>
          <a:lstStyle/>
          <a:p>
            <a:pPr marL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9.1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S</a:t>
            </a:r>
            <a:r>
              <a:rPr lang="zh-CN" altLang="en-US" dirty="0"/>
              <a:t>为集合，函数</a:t>
            </a:r>
            <a:r>
              <a:rPr lang="en-US" altLang="zh-CN" i="1" dirty="0"/>
              <a:t>f</a:t>
            </a:r>
            <a:r>
              <a:rPr lang="zh-CN" altLang="en-US" dirty="0"/>
              <a:t>：</a:t>
            </a:r>
            <a:r>
              <a:rPr lang="en-US" altLang="zh-CN" i="1" dirty="0"/>
              <a:t>S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S</a:t>
            </a:r>
            <a:r>
              <a:rPr lang="en-US" altLang="zh-CN" dirty="0">
                <a:sym typeface="Symbol" panose="05050102010706020507" pitchFamily="18" charset="2"/>
              </a:rPr>
              <a:t></a:t>
            </a:r>
            <a:r>
              <a:rPr lang="en-US" altLang="zh-CN" i="1" dirty="0"/>
              <a:t>S </a:t>
            </a:r>
            <a:r>
              <a:rPr lang="zh-CN" altLang="en-US" dirty="0"/>
              <a:t>称为</a:t>
            </a:r>
            <a:r>
              <a:rPr lang="en-US" altLang="zh-CN" i="1" dirty="0"/>
              <a:t>S</a:t>
            </a:r>
            <a:r>
              <a:rPr lang="zh-CN" altLang="en-US" dirty="0"/>
              <a:t>上的</a:t>
            </a:r>
            <a:r>
              <a:rPr lang="zh-CN" altLang="en-US" dirty="0">
                <a:solidFill>
                  <a:srgbClr val="A50021"/>
                </a:solidFill>
              </a:rPr>
              <a:t>二元运算</a:t>
            </a:r>
            <a:r>
              <a:rPr lang="zh-CN" altLang="en-US" dirty="0"/>
              <a:t>，简称为二元运算．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 dirty="0"/>
              <a:t>S</a:t>
            </a:r>
            <a:r>
              <a:rPr lang="zh-CN" altLang="en-US" dirty="0"/>
              <a:t>中任何两个元素都可以进行运算，且运算的结果</a:t>
            </a:r>
            <a:r>
              <a:rPr lang="zh-CN" altLang="en-US" dirty="0">
                <a:solidFill>
                  <a:srgbClr val="FF0000"/>
                </a:solidFill>
              </a:rPr>
              <a:t>唯一</a:t>
            </a:r>
            <a:r>
              <a:rPr lang="zh-CN" altLang="en-US" dirty="0"/>
              <a:t>．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 dirty="0"/>
              <a:t>S</a:t>
            </a:r>
            <a:r>
              <a:rPr lang="zh-CN" altLang="en-US" dirty="0"/>
              <a:t>中任何两个元素的运算结果都属于</a:t>
            </a:r>
            <a:r>
              <a:rPr lang="en-US" altLang="zh-CN" i="1" dirty="0"/>
              <a:t>S</a:t>
            </a:r>
            <a:r>
              <a:rPr lang="zh-CN" altLang="en-US" dirty="0"/>
              <a:t>，即</a:t>
            </a:r>
            <a:r>
              <a:rPr lang="en-US" altLang="zh-CN" i="1" dirty="0"/>
              <a:t>S</a:t>
            </a:r>
            <a:r>
              <a:rPr lang="zh-CN" altLang="en-US" dirty="0"/>
              <a:t>对该运算</a:t>
            </a:r>
            <a:r>
              <a:rPr lang="zh-CN" altLang="en-US" dirty="0">
                <a:solidFill>
                  <a:srgbClr val="FF0000"/>
                </a:solidFill>
              </a:rPr>
              <a:t>封闭</a:t>
            </a:r>
            <a:r>
              <a:rPr lang="zh-CN" altLang="en-US" dirty="0"/>
              <a:t>．</a:t>
            </a:r>
            <a:endParaRPr lang="en-US" altLang="zh-CN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集合为自然数集，对普通加法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rgbClr val="FF0000"/>
                </a:solidFill>
              </a:rPr>
              <a:t>是</a:t>
            </a:r>
            <a:r>
              <a:rPr lang="zh-CN" altLang="en-US" dirty="0"/>
              <a:t>二元运算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当集合为</a:t>
            </a:r>
            <a:r>
              <a:rPr lang="en-US" altLang="zh-CN" dirty="0"/>
              <a:t>{1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3</a:t>
            </a:r>
            <a:r>
              <a:rPr lang="zh-CN" altLang="en-US" dirty="0"/>
              <a:t>，</a:t>
            </a:r>
            <a:r>
              <a:rPr lang="en-US" altLang="zh-CN" dirty="0"/>
              <a:t>4</a:t>
            </a:r>
            <a:r>
              <a:rPr lang="zh-CN" altLang="en-US" dirty="0"/>
              <a:t>，</a:t>
            </a:r>
            <a:r>
              <a:rPr lang="en-US" altLang="zh-CN" dirty="0"/>
              <a:t>5} </a:t>
            </a:r>
            <a:r>
              <a:rPr lang="zh-CN" altLang="en-US" dirty="0"/>
              <a:t>对普通加法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rgbClr val="FF0000"/>
                </a:solidFill>
              </a:rPr>
              <a:t>不是</a:t>
            </a:r>
            <a:r>
              <a:rPr lang="zh-CN" altLang="en-US" dirty="0"/>
              <a:t>二元运算</a:t>
            </a:r>
            <a:endParaRPr lang="en-US" altLang="zh-CN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/>
              <a:t>对于自然数集合 普通除法 是二元运算吗？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/>
              <a:t>对于有理数集合 普通除法是二元运算吗？</a:t>
            </a:r>
            <a:endParaRPr lang="en-US" altLang="zh-CN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i="1" dirty="0"/>
              <a:t>S</a:t>
            </a:r>
            <a:r>
              <a:rPr lang="zh-CN" altLang="en-US" dirty="0"/>
              <a:t>为任意集合，则并、交 是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S</a:t>
            </a:r>
            <a:r>
              <a:rPr lang="en-US" altLang="zh-CN" dirty="0"/>
              <a:t>)</a:t>
            </a:r>
            <a:r>
              <a:rPr lang="zh-CN" altLang="en-US" dirty="0"/>
              <a:t>上二元运算吗？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>
                <a:sym typeface="Symbol" panose="05050102010706020507" pitchFamily="18" charset="2"/>
              </a:rPr>
              <a:t>对称差   是二元运算吗？</a:t>
            </a:r>
            <a:endParaRPr lang="en-US" altLang="zh-CN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</a:pPr>
            <a:endParaRPr lang="zh-CN" altLang="en-US" dirty="0"/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endParaRPr lang="zh-CN" altLang="en-US" dirty="0"/>
          </a:p>
        </p:txBody>
      </p:sp>
      <p:sp>
        <p:nvSpPr>
          <p:cNvPr id="13316" name="灯片编号占位符 5">
            <a:extLst>
              <a:ext uri="{FF2B5EF4-FFF2-40B4-BE49-F238E27FC236}">
                <a16:creationId xmlns:a16="http://schemas.microsoft.com/office/drawing/2014/main" id="{C0C16758-03B7-4D54-B2E6-E04685869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B928E0-28B3-40A2-BA85-83D68CDBB7D2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07067D13-7ED7-4258-967C-14A3554CB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一元运算的定义与实例</a:t>
            </a:r>
          </a:p>
        </p:txBody>
      </p:sp>
      <p:sp>
        <p:nvSpPr>
          <p:cNvPr id="16387" name="Rectangle 8">
            <a:extLst>
              <a:ext uri="{FF2B5EF4-FFF2-40B4-BE49-F238E27FC236}">
                <a16:creationId xmlns:a16="http://schemas.microsoft.com/office/drawing/2014/main" id="{6904EBEB-37F9-455A-9F58-4017BD6271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125538"/>
            <a:ext cx="10440987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9.2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S</a:t>
            </a:r>
            <a:r>
              <a:rPr lang="zh-CN" altLang="en-US" dirty="0"/>
              <a:t>为集合，函数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S</a:t>
            </a:r>
            <a:r>
              <a:rPr lang="en-US" altLang="zh-CN" dirty="0"/>
              <a:t>→</a:t>
            </a:r>
            <a:r>
              <a:rPr lang="en-US" altLang="zh-CN" i="1" dirty="0"/>
              <a:t>S </a:t>
            </a:r>
            <a:r>
              <a:rPr lang="zh-CN" altLang="en-US" dirty="0"/>
              <a:t>称为</a:t>
            </a:r>
            <a:r>
              <a:rPr lang="en-US" altLang="zh-CN" i="1" dirty="0"/>
              <a:t>S</a:t>
            </a:r>
            <a:r>
              <a:rPr lang="zh-CN" altLang="en-US" dirty="0"/>
              <a:t>上的</a:t>
            </a:r>
            <a:r>
              <a:rPr lang="zh-CN" altLang="en-US" dirty="0">
                <a:solidFill>
                  <a:srgbClr val="A50021"/>
                </a:solidFill>
              </a:rPr>
              <a:t>一元运算</a:t>
            </a:r>
            <a:r>
              <a:rPr lang="zh-CN" altLang="en-US" dirty="0"/>
              <a:t>，简称一元运算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altLang="zh-CN" dirty="0">
              <a:solidFill>
                <a:srgbClr val="A5002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2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整数集合   求相反数</a:t>
            </a:r>
          </a:p>
          <a:p>
            <a:pPr eaLnBrk="1" hangingPunct="1">
              <a:lnSpc>
                <a:spcPct val="90000"/>
              </a:lnSpc>
            </a:pPr>
            <a:endParaRPr lang="zh-CN" altLang="en-US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幂集合， 求绝对补</a:t>
            </a:r>
          </a:p>
          <a:p>
            <a:pPr eaLnBrk="1" hangingPunct="1">
              <a:lnSpc>
                <a:spcPct val="90000"/>
              </a:lnSpc>
            </a:pPr>
            <a:endParaRPr lang="zh-CN" altLang="en-US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有理数集合（去掉</a:t>
            </a:r>
            <a:r>
              <a:rPr lang="en-US" altLang="zh-CN" dirty="0"/>
              <a:t>0</a:t>
            </a:r>
            <a:r>
              <a:rPr lang="zh-CN" altLang="en-US" dirty="0"/>
              <a:t>），求倒数</a:t>
            </a:r>
          </a:p>
          <a:p>
            <a:pPr eaLnBrk="1" hangingPunct="1">
              <a:lnSpc>
                <a:spcPct val="90000"/>
              </a:lnSpc>
            </a:pPr>
            <a:endParaRPr lang="zh-CN" altLang="en-US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实矩阵的集合， 求转置</a:t>
            </a:r>
          </a:p>
          <a:p>
            <a:pPr eaLnBrk="1" hangingPunct="1">
              <a:lnSpc>
                <a:spcPct val="90000"/>
              </a:lnSpc>
            </a:pPr>
            <a:endParaRPr lang="en-US" altLang="zh-CN" dirty="0"/>
          </a:p>
        </p:txBody>
      </p:sp>
      <p:sp>
        <p:nvSpPr>
          <p:cNvPr id="16388" name="灯片编号占位符 5">
            <a:extLst>
              <a:ext uri="{FF2B5EF4-FFF2-40B4-BE49-F238E27FC236}">
                <a16:creationId xmlns:a16="http://schemas.microsoft.com/office/drawing/2014/main" id="{E9CD5E48-2A8C-447E-A7FA-A0A5600A2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5FE9EBF-E4DD-4E41-AA71-B671045A4C1B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>
            <a:extLst>
              <a:ext uri="{FF2B5EF4-FFF2-40B4-BE49-F238E27FC236}">
                <a16:creationId xmlns:a16="http://schemas.microsoft.com/office/drawing/2014/main" id="{FA8A80EB-7BAC-4DBF-B20A-62BE5DA1BF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二元与一元运算的表示</a:t>
            </a:r>
          </a:p>
        </p:txBody>
      </p:sp>
      <p:sp>
        <p:nvSpPr>
          <p:cNvPr id="18435" name="Rectangle 10">
            <a:extLst>
              <a:ext uri="{FF2B5EF4-FFF2-40B4-BE49-F238E27FC236}">
                <a16:creationId xmlns:a16="http://schemas.microsoft.com/office/drawing/2014/main" id="{613DF83D-5C33-410F-A095-4AA9CAB9AE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196975"/>
            <a:ext cx="9937873" cy="50482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en-US" altLang="zh-CN" dirty="0"/>
              <a:t>1</a:t>
            </a:r>
            <a:r>
              <a:rPr lang="zh-CN" altLang="en-US" dirty="0"/>
              <a:t>．算符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可以用</a:t>
            </a:r>
            <a:r>
              <a:rPr lang="zh-CN" altLang="fr-FR" dirty="0"/>
              <a:t>◦</a:t>
            </a:r>
            <a:r>
              <a:rPr lang="en-US" altLang="zh-CN" dirty="0"/>
              <a:t>, ∗, · , </a:t>
            </a:r>
            <a:r>
              <a:rPr lang="en-US" altLang="zh-CN" dirty="0">
                <a:sym typeface="Symbol" panose="05050102010706020507" pitchFamily="18" charset="2"/>
              </a:rPr>
              <a:t></a:t>
            </a:r>
            <a:r>
              <a:rPr lang="en-US" altLang="zh-CN" dirty="0"/>
              <a:t>, 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</a:t>
            </a:r>
            <a:r>
              <a:rPr lang="en-US" altLang="zh-CN" dirty="0"/>
              <a:t> </a:t>
            </a:r>
            <a:r>
              <a:rPr lang="zh-CN" altLang="en-US" dirty="0"/>
              <a:t>等符号表示二元或一元运算，称为算符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对二元运算</a:t>
            </a:r>
            <a:r>
              <a:rPr lang="zh-CN" altLang="fr-FR" dirty="0">
                <a:sym typeface="Symbol" panose="05050102010706020507" pitchFamily="18" charset="2"/>
              </a:rPr>
              <a:t>◦</a:t>
            </a:r>
            <a:r>
              <a:rPr lang="zh-CN" altLang="en-US" dirty="0"/>
              <a:t>，如果 </a:t>
            </a:r>
            <a:r>
              <a:rPr lang="en-US" altLang="zh-CN" i="1" dirty="0"/>
              <a:t>x </a:t>
            </a:r>
            <a:r>
              <a:rPr lang="zh-CN" altLang="en-US" dirty="0"/>
              <a:t>与 </a:t>
            </a:r>
            <a:r>
              <a:rPr lang="en-US" altLang="zh-CN" i="1" dirty="0"/>
              <a:t>y </a:t>
            </a:r>
            <a:r>
              <a:rPr lang="zh-CN" altLang="en-US" dirty="0"/>
              <a:t>运算得到 </a:t>
            </a:r>
            <a:r>
              <a:rPr lang="en-US" altLang="zh-CN" i="1" dirty="0"/>
              <a:t>z</a:t>
            </a:r>
            <a:r>
              <a:rPr lang="zh-CN" altLang="en-US" dirty="0"/>
              <a:t>，记做 </a:t>
            </a:r>
            <a:r>
              <a:rPr lang="en-US" altLang="zh-CN" i="1" dirty="0"/>
              <a:t>x</a:t>
            </a:r>
            <a:r>
              <a:rPr lang="fr-FR" altLang="zh-CN" dirty="0"/>
              <a:t>◦</a:t>
            </a:r>
            <a:r>
              <a:rPr lang="en-US" altLang="zh-CN" i="1" dirty="0"/>
              <a:t>y </a:t>
            </a:r>
            <a:r>
              <a:rPr lang="en-US" altLang="zh-CN" dirty="0"/>
              <a:t>= </a:t>
            </a:r>
            <a:r>
              <a:rPr lang="en-US" altLang="zh-CN" i="1" dirty="0"/>
              <a:t>z</a:t>
            </a: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对一元运算</a:t>
            </a:r>
            <a:r>
              <a:rPr lang="zh-CN" altLang="en-US" dirty="0">
                <a:sym typeface="Symbol" panose="05050102010706020507" pitchFamily="18" charset="2"/>
              </a:rPr>
              <a:t>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zh-CN" altLang="en-US" dirty="0"/>
              <a:t>的运算结果记作</a:t>
            </a:r>
            <a:r>
              <a:rPr lang="zh-CN" altLang="en-US" dirty="0">
                <a:sym typeface="Symbol" panose="05050102010706020507" pitchFamily="18" charset="2"/>
              </a:rPr>
              <a:t></a:t>
            </a:r>
            <a:r>
              <a:rPr lang="en-US" altLang="zh-CN" i="1" dirty="0"/>
              <a:t>x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公式表示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例  设</a:t>
            </a:r>
            <a:r>
              <a:rPr lang="en-US" altLang="zh-CN" dirty="0"/>
              <a:t>R</a:t>
            </a:r>
            <a:r>
              <a:rPr lang="zh-CN" altLang="en-US" dirty="0"/>
              <a:t>为实数集合，如下定义</a:t>
            </a:r>
            <a:r>
              <a:rPr lang="en-US" altLang="zh-CN" dirty="0"/>
              <a:t>R</a:t>
            </a:r>
            <a:r>
              <a:rPr lang="zh-CN" altLang="en-US" dirty="0"/>
              <a:t>上的二元运算∗</a:t>
            </a:r>
            <a:endParaRPr lang="zh-CN" altLang="en-US" dirty="0"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ym typeface="Symbol" panose="05050102010706020507" pitchFamily="18" charset="2"/>
              </a:rPr>
              <a:t>                          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/>
              <a:t>∈R</a:t>
            </a:r>
            <a:r>
              <a:rPr lang="en-US" altLang="zh-CN" dirty="0"/>
              <a:t>,  </a:t>
            </a:r>
            <a:r>
              <a:rPr lang="en-US" altLang="zh-CN" i="1" dirty="0"/>
              <a:t>x </a:t>
            </a:r>
            <a:r>
              <a:rPr lang="en-US" altLang="zh-CN" dirty="0"/>
              <a:t>∗ </a:t>
            </a:r>
            <a:r>
              <a:rPr lang="en-US" altLang="zh-CN" i="1" dirty="0"/>
              <a:t>y </a:t>
            </a:r>
            <a:r>
              <a:rPr lang="en-US" altLang="zh-CN" dirty="0"/>
              <a:t>= </a:t>
            </a:r>
            <a:r>
              <a:rPr lang="en-US" altLang="zh-CN" i="1" dirty="0"/>
              <a:t>x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则 </a:t>
            </a:r>
            <a:r>
              <a:rPr lang="en-US" altLang="zh-CN" dirty="0"/>
              <a:t>3∗4 = 3</a:t>
            </a:r>
            <a:r>
              <a:rPr lang="zh-CN" altLang="en-US" dirty="0"/>
              <a:t>， </a:t>
            </a:r>
            <a:r>
              <a:rPr lang="en-US" altLang="zh-CN" dirty="0"/>
              <a:t>0.5∗(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3) = 0.5</a:t>
            </a:r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18436" name="灯片编号占位符 5">
            <a:extLst>
              <a:ext uri="{FF2B5EF4-FFF2-40B4-BE49-F238E27FC236}">
                <a16:creationId xmlns:a16="http://schemas.microsoft.com/office/drawing/2014/main" id="{CE3E2CDA-FC1D-40EE-BD55-E6EECE45C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ECB933-DAAC-4329-A60A-3E7D6984974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>
            <a:extLst>
              <a:ext uri="{FF2B5EF4-FFF2-40B4-BE49-F238E27FC236}">
                <a16:creationId xmlns:a16="http://schemas.microsoft.com/office/drawing/2014/main" id="{E67A4989-2FBC-4AA8-8D43-5C771745C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851D372-4EDF-4024-970F-64795296641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7" name="Rectangle 7">
            <a:extLst>
              <a:ext uri="{FF2B5EF4-FFF2-40B4-BE49-F238E27FC236}">
                <a16:creationId xmlns:a16="http://schemas.microsoft.com/office/drawing/2014/main" id="{5FC60C35-F447-4B22-A521-03A0E80B2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8" y="1138827"/>
            <a:ext cx="65595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0005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运算表：表示有穷集上的一元和二元运算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08" name="Rectangle 67">
            <a:extLst>
              <a:ext uri="{FF2B5EF4-FFF2-40B4-BE49-F238E27FC236}">
                <a16:creationId xmlns:a16="http://schemas.microsoft.com/office/drawing/2014/main" id="{D931B529-31F3-4485-A4B2-F2C3C2C62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43230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Rectangle 70">
            <a:extLst>
              <a:ext uri="{FF2B5EF4-FFF2-40B4-BE49-F238E27FC236}">
                <a16:creationId xmlns:a16="http://schemas.microsoft.com/office/drawing/2014/main" id="{9D8C7261-BA86-4E0F-B798-0250C6395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运算表</a:t>
            </a:r>
          </a:p>
        </p:txBody>
      </p:sp>
      <p:sp>
        <p:nvSpPr>
          <p:cNvPr id="21510" name="Rectangle 226">
            <a:extLst>
              <a:ext uri="{FF2B5EF4-FFF2-40B4-BE49-F238E27FC236}">
                <a16:creationId xmlns:a16="http://schemas.microsoft.com/office/drawing/2014/main" id="{0066F2E6-F541-405E-9373-8F2049FF0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5262563"/>
            <a:ext cx="78613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5715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二元运算的运算表             一元运算的运算表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zh-CN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Rectangle 286">
            <a:extLst>
              <a:ext uri="{FF2B5EF4-FFF2-40B4-BE49-F238E27FC236}">
                <a16:creationId xmlns:a16="http://schemas.microsoft.com/office/drawing/2014/main" id="{560938B5-CDEE-4455-8F18-B5F1E5BE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43230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1512" name="Picture 298" descr="图片3">
            <a:extLst>
              <a:ext uri="{FF2B5EF4-FFF2-40B4-BE49-F238E27FC236}">
                <a16:creationId xmlns:a16="http://schemas.microsoft.com/office/drawing/2014/main" id="{512DACC1-FE4A-4CF9-B1E8-93774E2A4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72"/>
          <a:stretch>
            <a:fillRect/>
          </a:stretch>
        </p:blipFill>
        <p:spPr bwMode="auto">
          <a:xfrm>
            <a:off x="2495550" y="2205038"/>
            <a:ext cx="3887788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99" descr="图片3">
            <a:extLst>
              <a:ext uri="{FF2B5EF4-FFF2-40B4-BE49-F238E27FC236}">
                <a16:creationId xmlns:a16="http://schemas.microsoft.com/office/drawing/2014/main" id="{E97278E0-4BB8-4004-9D3F-25CEFD30C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8" r="401"/>
          <a:stretch>
            <a:fillRect/>
          </a:stretch>
        </p:blipFill>
        <p:spPr bwMode="auto">
          <a:xfrm>
            <a:off x="7751763" y="2205038"/>
            <a:ext cx="1366837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>
            <a:extLst>
              <a:ext uri="{FF2B5EF4-FFF2-40B4-BE49-F238E27FC236}">
                <a16:creationId xmlns:a16="http://schemas.microsoft.com/office/drawing/2014/main" id="{6AE63B47-9BB0-4F36-9FA5-BE624E79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F39F914-F4BB-4A8B-8C04-640F7C59BCD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5" name="Rectangle 7">
            <a:extLst>
              <a:ext uri="{FF2B5EF4-FFF2-40B4-BE49-F238E27FC236}">
                <a16:creationId xmlns:a16="http://schemas.microsoft.com/office/drawing/2014/main" id="{59F7DFAA-83F3-4C31-8530-F42EC6DE5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196975"/>
            <a:ext cx="79200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000" b="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1000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({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a,b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})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上的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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Lucida Sans Unicode" panose="020B0602030504020204" pitchFamily="34" charset="0"/>
                <a:sym typeface="Symbol" panose="05050102010706020507" pitchFamily="18" charset="2"/>
              </a:rPr>
              <a:t>∼运算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的运算表如下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1000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</a:p>
        </p:txBody>
      </p:sp>
      <p:sp>
        <p:nvSpPr>
          <p:cNvPr id="23556" name="Rectangle 67">
            <a:extLst>
              <a:ext uri="{FF2B5EF4-FFF2-40B4-BE49-F238E27FC236}">
                <a16:creationId xmlns:a16="http://schemas.microsoft.com/office/drawing/2014/main" id="{D4C9FB4F-6A2D-4543-8D25-7C6DFB1E8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067175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7" name="Rectangle 70">
            <a:extLst>
              <a:ext uri="{FF2B5EF4-FFF2-40B4-BE49-F238E27FC236}">
                <a16:creationId xmlns:a16="http://schemas.microsoft.com/office/drawing/2014/main" id="{9F68A304-A581-450C-A952-78D79CB40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运算表的实例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3558" name="Picture 80" descr="图片4">
            <a:extLst>
              <a:ext uri="{FF2B5EF4-FFF2-40B4-BE49-F238E27FC236}">
                <a16:creationId xmlns:a16="http://schemas.microsoft.com/office/drawing/2014/main" id="{23857DC7-08A9-4397-A4C6-F964F9E72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03"/>
          <a:stretch>
            <a:fillRect/>
          </a:stretch>
        </p:blipFill>
        <p:spPr bwMode="auto">
          <a:xfrm>
            <a:off x="2566988" y="2349500"/>
            <a:ext cx="4189412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81" descr="图片4">
            <a:extLst>
              <a:ext uri="{FF2B5EF4-FFF2-40B4-BE49-F238E27FC236}">
                <a16:creationId xmlns:a16="http://schemas.microsoft.com/office/drawing/2014/main" id="{9E3F49D6-A2D9-4279-A307-2C345617D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9"/>
          <a:stretch>
            <a:fillRect/>
          </a:stretch>
        </p:blipFill>
        <p:spPr bwMode="auto">
          <a:xfrm>
            <a:off x="7608888" y="2349500"/>
            <a:ext cx="1897062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2444</TotalTime>
  <Words>5364</Words>
  <Application>Microsoft Office PowerPoint</Application>
  <PresentationFormat>宽屏</PresentationFormat>
  <Paragraphs>542</Paragraphs>
  <Slides>45</Slides>
  <Notes>37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仿宋</vt:lpstr>
      <vt:lpstr>华光楷体_CNKI</vt:lpstr>
      <vt:lpstr>华文楷体</vt:lpstr>
      <vt:lpstr>华文中宋</vt:lpstr>
      <vt:lpstr>楷体</vt:lpstr>
      <vt:lpstr>Arial</vt:lpstr>
      <vt:lpstr>Symbol</vt:lpstr>
      <vt:lpstr>Times New Roman</vt:lpstr>
      <vt:lpstr>Wingdings</vt:lpstr>
      <vt:lpstr>宽屏模板</vt:lpstr>
      <vt:lpstr>公式</vt:lpstr>
      <vt:lpstr>函数的“满射、单射、双射”示意图</vt:lpstr>
      <vt:lpstr>第三部分 代数结构</vt:lpstr>
      <vt:lpstr>第三部分 代数结构</vt:lpstr>
      <vt:lpstr>第九章 代数系统</vt:lpstr>
      <vt:lpstr>9.1 二元运算及其性质</vt:lpstr>
      <vt:lpstr>一元运算的定义与实例</vt:lpstr>
      <vt:lpstr>二元与一元运算的表示</vt:lpstr>
      <vt:lpstr>PowerPoint 演示文稿</vt:lpstr>
      <vt:lpstr>PowerPoint 演示文稿</vt:lpstr>
      <vt:lpstr>运算表的实例2</vt:lpstr>
      <vt:lpstr>二元运算的性质</vt:lpstr>
      <vt:lpstr>二元运算的性质——实例</vt:lpstr>
      <vt:lpstr>二元运算的性质——实例</vt:lpstr>
      <vt:lpstr>练习</vt:lpstr>
      <vt:lpstr>实例1</vt:lpstr>
      <vt:lpstr>实例2</vt:lpstr>
      <vt:lpstr>特异元素：单位元</vt:lpstr>
      <vt:lpstr>特异元素：单位元（续）</vt:lpstr>
      <vt:lpstr>单位元唯一性定理</vt:lpstr>
      <vt:lpstr>特异元素：零元</vt:lpstr>
      <vt:lpstr>特异元素：可逆元素和逆元</vt:lpstr>
      <vt:lpstr>唯一性定理</vt:lpstr>
      <vt:lpstr>常见运算的特殊元素</vt:lpstr>
      <vt:lpstr>特殊元素的运算实例</vt:lpstr>
      <vt:lpstr>PowerPoint 演示文稿</vt:lpstr>
      <vt:lpstr>PowerPoint 演示文稿</vt:lpstr>
      <vt:lpstr>解答</vt:lpstr>
      <vt:lpstr>消去律</vt:lpstr>
      <vt:lpstr>9.2 代数系统</vt:lpstr>
      <vt:lpstr>代数系统的成分与表示</vt:lpstr>
      <vt:lpstr>代数系统的表示</vt:lpstr>
      <vt:lpstr>同类型与同种代数系统</vt:lpstr>
      <vt:lpstr>子代数系统</vt:lpstr>
      <vt:lpstr>关于子代数的术语</vt:lpstr>
      <vt:lpstr>积代数</vt:lpstr>
      <vt:lpstr>积代数的性质</vt:lpstr>
      <vt:lpstr>积代数性质的继承</vt:lpstr>
      <vt:lpstr>9.3 代数系统的同态与同构</vt:lpstr>
      <vt:lpstr>同态与同构的实例</vt:lpstr>
      <vt:lpstr>第九章 习题课</vt:lpstr>
      <vt:lpstr>基本要求</vt:lpstr>
      <vt:lpstr>PowerPoint 演示文稿</vt:lpstr>
      <vt:lpstr>解答</vt:lpstr>
      <vt:lpstr>练习2</vt:lpstr>
      <vt:lpstr>解答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479</cp:revision>
  <dcterms:created xsi:type="dcterms:W3CDTF">2007-11-19T20:33:53Z</dcterms:created>
  <dcterms:modified xsi:type="dcterms:W3CDTF">2024-05-05T07:10:56Z</dcterms:modified>
</cp:coreProperties>
</file>