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1"/>
  </p:notesMasterIdLst>
  <p:handoutMasterIdLst>
    <p:handoutMasterId r:id="rId62"/>
  </p:handoutMasterIdLst>
  <p:sldIdLst>
    <p:sldId id="258" r:id="rId2"/>
    <p:sldId id="259" r:id="rId3"/>
    <p:sldId id="260" r:id="rId4"/>
    <p:sldId id="262" r:id="rId5"/>
    <p:sldId id="263" r:id="rId6"/>
    <p:sldId id="264" r:id="rId7"/>
    <p:sldId id="266" r:id="rId8"/>
    <p:sldId id="267" r:id="rId9"/>
    <p:sldId id="268" r:id="rId10"/>
    <p:sldId id="270" r:id="rId11"/>
    <p:sldId id="271" r:id="rId12"/>
    <p:sldId id="272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329" r:id="rId26"/>
    <p:sldId id="330" r:id="rId27"/>
    <p:sldId id="331" r:id="rId28"/>
    <p:sldId id="333" r:id="rId29"/>
    <p:sldId id="334" r:id="rId30"/>
    <p:sldId id="335" r:id="rId31"/>
    <p:sldId id="336" r:id="rId32"/>
    <p:sldId id="337" r:id="rId33"/>
    <p:sldId id="339" r:id="rId34"/>
    <p:sldId id="340" r:id="rId35"/>
    <p:sldId id="341" r:id="rId36"/>
    <p:sldId id="343" r:id="rId37"/>
    <p:sldId id="344" r:id="rId38"/>
    <p:sldId id="346" r:id="rId39"/>
    <p:sldId id="349" r:id="rId40"/>
    <p:sldId id="350" r:id="rId41"/>
    <p:sldId id="351" r:id="rId42"/>
    <p:sldId id="352" r:id="rId43"/>
    <p:sldId id="353" r:id="rId44"/>
    <p:sldId id="355" r:id="rId45"/>
    <p:sldId id="356" r:id="rId46"/>
    <p:sldId id="357" r:id="rId47"/>
    <p:sldId id="286" r:id="rId48"/>
    <p:sldId id="358" r:id="rId49"/>
    <p:sldId id="287" r:id="rId50"/>
    <p:sldId id="288" r:id="rId51"/>
    <p:sldId id="289" r:id="rId52"/>
    <p:sldId id="290" r:id="rId53"/>
    <p:sldId id="291" r:id="rId54"/>
    <p:sldId id="292" r:id="rId55"/>
    <p:sldId id="293" r:id="rId56"/>
    <p:sldId id="325" r:id="rId57"/>
    <p:sldId id="326" r:id="rId58"/>
    <p:sldId id="327" r:id="rId59"/>
    <p:sldId id="328" r:id="rId6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6600"/>
    <a:srgbClr val="A50021"/>
    <a:srgbClr val="69B3F1"/>
    <a:srgbClr val="FF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68" autoAdjust="0"/>
    <p:restoredTop sz="98243" autoAdjust="0"/>
  </p:normalViewPr>
  <p:slideViewPr>
    <p:cSldViewPr>
      <p:cViewPr varScale="1">
        <p:scale>
          <a:sx n="89" d="100"/>
          <a:sy n="89" d="100"/>
        </p:scale>
        <p:origin x="76" y="3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2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9CD647BD-AA9A-4CFF-A013-9854DD0DF43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B9ED41EB-6787-45F1-89C3-3FA2CCDA83C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403304C6-9EC4-4011-BA96-25A16F06675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21985D48-F8E1-4164-AD5B-A4733CFD464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EB03E0F-8F17-4EE2-A740-68B9BE58C0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8F36D6F-284C-4B3C-80E6-028900248DC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EE9504F3-099E-4C36-AF0E-305DF3BE57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7A19AB0D-7159-4687-BA9E-27FBFB15253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897C6E9-A779-4FB9-9FB1-E9E9FD97920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5B073673-1A8E-4616-85F6-B90F007BA05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72386860-D27F-4BFB-BD28-311F12C44B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5711577-EAD7-4ECB-89AC-8E0374C5E7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40680578-C482-48BF-932F-B591437C02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487C6F7-4985-4842-94F3-D4EEC5ECF3AF}" type="slidenum">
              <a:rPr lang="en-US" altLang="zh-CN" sz="1200" smtClean="0"/>
              <a:pPr/>
              <a:t>1</a:t>
            </a:fld>
            <a:endParaRPr lang="en-US" altLang="zh-CN" sz="120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8EC987DD-CEF6-4CF4-A274-95FD0F4EDA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6DD57D38-2E8B-481B-A913-B1354F4EA4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898BB823-A351-479C-9432-5C6FBA771C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F962C87-458A-4431-ADFC-02164B16BD78}" type="slidenum">
              <a:rPr lang="en-US" altLang="zh-CN" sz="1200" smtClean="0"/>
              <a:pPr/>
              <a:t>10</a:t>
            </a:fld>
            <a:endParaRPr lang="en-US" altLang="zh-CN" sz="12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273D1AC2-B33C-4718-A691-D4B1FEBED2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BC04F31B-5A31-494F-8F83-58CF65C857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166797A6-B0FF-4650-BFAD-0553BBD120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56EB16C-9F4D-4036-AAC5-2F9755BC328E}" type="slidenum">
              <a:rPr lang="en-US" altLang="zh-CN" sz="1200" smtClean="0"/>
              <a:pPr/>
              <a:t>11</a:t>
            </a:fld>
            <a:endParaRPr lang="en-US" altLang="zh-CN" sz="12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3B4D536D-992C-4522-87AB-F0A7CCAE8F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C22261BD-1386-42F1-8D1B-A48282BB84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BDB24701-4240-4716-A44E-1CD69E3B8E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E97B4D3-38E7-4FE7-BB0B-2192AF9FA23B}" type="slidenum">
              <a:rPr lang="en-US" altLang="zh-CN" sz="1200" smtClean="0"/>
              <a:pPr/>
              <a:t>12</a:t>
            </a:fld>
            <a:endParaRPr lang="en-US" altLang="zh-CN" sz="12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50E7104C-B134-46F7-B56C-EB41007D79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BE707BE2-8583-4592-97E9-DDAF722317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ADFC82D2-723D-4C83-8288-4E614F2D99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20C242F-3ED5-4588-B072-EFB5B590F712}" type="slidenum">
              <a:rPr lang="en-US" altLang="zh-CN" sz="1200" smtClean="0"/>
              <a:pPr/>
              <a:t>13</a:t>
            </a:fld>
            <a:endParaRPr lang="en-US" altLang="zh-CN" sz="12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5F3B73C9-3FEF-4691-B037-A8AB62874F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495C8E7A-6B40-4D7C-8B73-A29560652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094FE461-8509-41C1-91C2-325E021639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9DF267A-1B37-4461-A1F1-81EBC78F1F4F}" type="slidenum">
              <a:rPr lang="en-US" altLang="zh-CN" sz="1200" smtClean="0"/>
              <a:pPr/>
              <a:t>14</a:t>
            </a:fld>
            <a:endParaRPr lang="en-US" altLang="zh-CN" sz="1200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7C019D58-0511-4902-8DF7-CE26F49A98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E8EA32C1-90CB-48CE-9965-9260DD2890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49D7C80D-20FB-487D-B95D-8B8D9E98AE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6084352-A8F2-407C-BAD8-732826442843}" type="slidenum">
              <a:rPr lang="en-US" altLang="zh-CN" sz="1200" smtClean="0"/>
              <a:pPr/>
              <a:t>15</a:t>
            </a:fld>
            <a:endParaRPr lang="en-US" altLang="zh-CN" sz="12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FA8D08D8-6811-47C6-98DE-9D2519A690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8F823F61-15A8-4A6F-A540-02E56DE372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53225F44-4186-429A-A9E3-1664492FA7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9BBC11F-57EF-45E2-B356-C432119C17B0}" type="slidenum">
              <a:rPr lang="en-US" altLang="zh-CN" sz="1200" smtClean="0"/>
              <a:pPr/>
              <a:t>16</a:t>
            </a:fld>
            <a:endParaRPr lang="en-US" altLang="zh-CN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6FBA5A37-915B-4685-A32C-25ED112D5F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FD3D9854-1722-4D92-B6B0-5DB557F83F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19D08126-5601-46CD-A702-229E57300D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E1F4C11-37D4-4A8D-B259-44D4F9C35F59}" type="slidenum">
              <a:rPr lang="en-US" altLang="zh-CN" sz="1200" smtClean="0"/>
              <a:pPr/>
              <a:t>17</a:t>
            </a:fld>
            <a:endParaRPr lang="en-US" altLang="zh-CN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52DD0FF1-7BEA-478B-B80C-0404CB1EBE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86197692-084F-4164-BDF5-47D60CC9B0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8FB0B6EE-79C1-45DA-A2CF-86D2B3D16A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C8D3A1C-220D-45C2-8ACD-30F5010C95C2}" type="slidenum">
              <a:rPr lang="en-US" altLang="zh-CN" sz="1200" smtClean="0"/>
              <a:pPr/>
              <a:t>18</a:t>
            </a:fld>
            <a:endParaRPr lang="en-US" altLang="zh-CN" sz="12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03E1A4E2-4032-4EA2-8F72-F733DE9C85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AC1983AD-0F10-4D2F-968C-33DE3472AD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0BF32048-5BA9-4127-A56F-266433B220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8182900-C28C-438E-8097-34B216E59E83}" type="slidenum">
              <a:rPr lang="en-US" altLang="zh-CN" sz="1200" smtClean="0"/>
              <a:pPr/>
              <a:t>19</a:t>
            </a:fld>
            <a:endParaRPr lang="en-US" altLang="zh-CN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9713C39F-2C3A-4FF7-AD75-344A415CF1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C59B1BB4-260B-4278-BCC2-21E31CC725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230350C-19FB-4FD0-A615-B3DA950110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210B34A-8F1F-4194-A7D7-4C21FB29217D}" type="slidenum">
              <a:rPr lang="en-US" altLang="zh-CN" sz="1200" smtClean="0"/>
              <a:pPr/>
              <a:t>2</a:t>
            </a:fld>
            <a:endParaRPr lang="en-US" altLang="zh-CN" sz="12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F7D51405-635E-4311-8DEB-4DD939877F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6BF7E6D0-B0F2-4906-83C2-C242565493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4BE0DF9A-49F1-4BE6-A927-41226DC298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4C517DA-3444-432E-A628-FEFD2B36E3F0}" type="slidenum">
              <a:rPr lang="en-US" altLang="zh-CN" sz="1200" smtClean="0"/>
              <a:pPr/>
              <a:t>20</a:t>
            </a:fld>
            <a:endParaRPr lang="en-US" altLang="zh-CN" sz="1200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A757A086-0286-444C-91E1-5BFE0F9411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7C61D280-BF02-4061-96A8-58EFC75AFA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F09F67AE-8AFB-44B9-B986-205864C201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04D6880-50D4-4986-A797-B994055127E3}" type="slidenum">
              <a:rPr lang="en-US" altLang="zh-CN" sz="1200" smtClean="0"/>
              <a:pPr/>
              <a:t>21</a:t>
            </a:fld>
            <a:endParaRPr lang="en-US" altLang="zh-CN" sz="1200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E4F93178-6C59-4C91-8861-DC2D64EA7B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73384805-7BE0-460E-B770-AA6A2D9042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0FDFF259-80FE-4D17-9B39-3C94AB0FE1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B885318-AB6E-40B7-A545-8657B6866875}" type="slidenum">
              <a:rPr lang="en-US" altLang="zh-CN" sz="1200" smtClean="0"/>
              <a:pPr/>
              <a:t>22</a:t>
            </a:fld>
            <a:endParaRPr lang="en-US" altLang="zh-CN" sz="1200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6E9F3D9D-53C4-4CCB-860D-B4197F2B8A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5DCC263F-BBD1-4B40-8180-013CE0D321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890165D4-B572-4399-8A3C-EE95061371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A507FD2-10B3-45D0-BBBC-DC3FAAC267F1}" type="slidenum">
              <a:rPr lang="en-US" altLang="zh-CN" sz="1200" smtClean="0"/>
              <a:pPr/>
              <a:t>23</a:t>
            </a:fld>
            <a:endParaRPr lang="en-US" altLang="zh-CN" sz="1200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186ADC3F-FDFD-4667-91AB-E01AA3BB67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0D1C4EAB-E064-4FB8-9787-9534B1E15F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F465050C-1481-4ED2-B483-05C00BDE87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1D587F4-CC3A-4A54-B25B-DC96AEAC9841}" type="slidenum">
              <a:rPr lang="en-US" altLang="zh-CN" sz="1200" smtClean="0"/>
              <a:pPr/>
              <a:t>24</a:t>
            </a:fld>
            <a:endParaRPr lang="en-US" altLang="zh-CN" sz="1200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19CD3E12-5D4A-4ABB-BF1C-0BCA96CD8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823CB1C8-94E6-4D1B-8DEF-B63F0E0C96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56E70F2E-B3F2-4A5F-9E2D-30E85D020E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3F7E0E5-7A83-4A0B-8A7F-D3EA21BE5EDD}" type="slidenum">
              <a:rPr lang="en-US" altLang="zh-CN" sz="1200" smtClean="0"/>
              <a:pPr/>
              <a:t>25</a:t>
            </a:fld>
            <a:endParaRPr lang="en-US" altLang="zh-CN" sz="1200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1857749B-F5CA-4C12-A3C9-382A18C4BC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0548B9CA-BC84-42A3-B289-01FEF93739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40A7B56D-4150-4FEF-BE63-0A46D995DA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247E08F-5467-4A3B-931A-5BBFD37CBE25}" type="slidenum">
              <a:rPr lang="en-US" altLang="zh-CN" sz="1200" smtClean="0"/>
              <a:pPr/>
              <a:t>26</a:t>
            </a:fld>
            <a:endParaRPr lang="en-US" altLang="zh-CN" sz="1200"/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57F34246-6589-4550-BEDC-91EFF58756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31F50546-6D99-425E-A600-E1C78204C4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D9033A81-146D-40AA-BDD8-0E7CE5E753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5ACAB0F-F048-45AD-9046-A04EBF01B903}" type="slidenum">
              <a:rPr lang="en-US" altLang="zh-CN" sz="1200" smtClean="0"/>
              <a:pPr/>
              <a:t>27</a:t>
            </a:fld>
            <a:endParaRPr lang="en-US" altLang="zh-CN" sz="1200"/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CA63D54D-62E5-44EF-AD1A-76951380AF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13B15680-480F-4764-A2B9-C20F52570B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1C420F86-3197-4EE1-BF9D-81E1F34112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7122FF9-C5E3-4366-AA8B-EB82308F0AFC}" type="slidenum">
              <a:rPr lang="en-US" altLang="zh-CN" sz="1200" smtClean="0"/>
              <a:pPr/>
              <a:t>28</a:t>
            </a:fld>
            <a:endParaRPr lang="en-US" altLang="zh-CN" sz="1200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B0C57A12-7041-4551-ACA7-39D1D804D2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3982A95A-F752-4935-AAAA-601EE1DAFB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EC6F2257-8987-4FF5-82F5-4227122805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D2599B5-99A3-4043-B5A8-C262B3E19221}" type="slidenum">
              <a:rPr lang="en-US" altLang="zh-CN" sz="1200" smtClean="0"/>
              <a:pPr/>
              <a:t>29</a:t>
            </a:fld>
            <a:endParaRPr lang="en-US" altLang="zh-CN" sz="1200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08A25613-DFE2-4E84-BF5E-803507928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49C2554D-0A60-4497-B62A-1E7AB5B1E2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F2F6F096-FA53-45FD-8736-019ED0C634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68CDAC3-BE4C-42D7-8313-954DF15C2C86}" type="slidenum">
              <a:rPr lang="en-US" altLang="zh-CN" sz="1200" smtClean="0"/>
              <a:pPr/>
              <a:t>3</a:t>
            </a:fld>
            <a:endParaRPr lang="en-US" altLang="zh-CN" sz="1200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24B56F9A-966D-4321-AF0F-84122F7C94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5DBC5772-79EA-4C19-A392-69C9FC2683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DE98D3A0-17E5-4A41-B089-C834A42302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3EC142D-4C23-414E-A1AA-A354042E7442}" type="slidenum">
              <a:rPr lang="en-US" altLang="zh-CN" sz="1200" smtClean="0"/>
              <a:pPr/>
              <a:t>30</a:t>
            </a:fld>
            <a:endParaRPr lang="en-US" altLang="zh-CN" sz="1200"/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29CF47DA-56BE-481B-95B3-791D6FC22B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009D021B-AF57-4847-9FC1-35CCE87461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252325B0-13C8-4BEB-BA78-9368076778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827023F-A1C9-45E6-91D7-396E59E991C5}" type="slidenum">
              <a:rPr lang="en-US" altLang="zh-CN" sz="1200" smtClean="0"/>
              <a:pPr/>
              <a:t>31</a:t>
            </a:fld>
            <a:endParaRPr lang="en-US" altLang="zh-CN" sz="1200"/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CCA135A1-1B3D-41A9-891A-FA31B9387C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107691C8-F5BB-4E4F-B1EE-9A8479ABB3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6CCE1C20-1160-4C63-8F14-EA180F96EA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B2E3121-71BE-42AA-9572-7A03204F7364}" type="slidenum">
              <a:rPr lang="en-US" altLang="zh-CN" sz="1200" smtClean="0"/>
              <a:pPr/>
              <a:t>32</a:t>
            </a:fld>
            <a:endParaRPr lang="en-US" altLang="zh-CN" sz="1200"/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EB6D1C70-C5BF-45F4-BB55-F144C3E71D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6AE18F8C-00C2-40A3-BE34-BEA7137CA0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36E5BC3F-36FE-466C-8951-AC478477FC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55758E3-B0F8-499E-BB5B-306BB9C50B63}" type="slidenum">
              <a:rPr lang="en-US" altLang="zh-CN" sz="1200" smtClean="0"/>
              <a:pPr/>
              <a:t>33</a:t>
            </a:fld>
            <a:endParaRPr lang="en-US" altLang="zh-CN" sz="1200"/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6C3C1558-FFCC-44CF-9367-BE1FA5B065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8D71D04E-EB6C-4B1B-A3DB-2DF61AB333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240D7399-D0A9-4D84-9105-1C4D16D5DE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967B6BB-633E-4B89-83A1-8D7651AFFC64}" type="slidenum">
              <a:rPr lang="en-US" altLang="zh-CN" sz="1200" smtClean="0"/>
              <a:pPr/>
              <a:t>34</a:t>
            </a:fld>
            <a:endParaRPr lang="en-US" altLang="zh-CN" sz="1200"/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51712B18-03E2-4C4F-A415-6C66ECCF69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CC524DDC-7BF4-4A0B-AF8E-D923550088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A61E7A4C-2E41-4D55-A181-AB2E43BA66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DE68454-97DD-41A6-93E8-5DB4D80E9D51}" type="slidenum">
              <a:rPr lang="en-US" altLang="zh-CN" sz="1200" smtClean="0"/>
              <a:pPr/>
              <a:t>35</a:t>
            </a:fld>
            <a:endParaRPr lang="en-US" altLang="zh-CN" sz="1200"/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D3277A2D-E6D9-45EF-A30A-6A3AFD8D8A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A2A334BA-232C-4F6F-8A47-E9EA5F475C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A4F801AB-93D3-4461-920D-7DB464424A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5174F32-F439-4BE7-8429-404B8DC4E501}" type="slidenum">
              <a:rPr lang="en-US" altLang="zh-CN" sz="1200" smtClean="0"/>
              <a:pPr/>
              <a:t>36</a:t>
            </a:fld>
            <a:endParaRPr lang="en-US" altLang="zh-CN" sz="1200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C14E3B40-BAFF-4463-9ECB-5BC663B9B8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5F82A216-DA96-4F67-89C0-332AB78EB5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03A41AD8-EB01-4F55-8E06-7CAB624B97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3DD8CC0-F0A3-488B-B297-D040189E02C8}" type="slidenum">
              <a:rPr lang="en-US" altLang="zh-CN" sz="1200" smtClean="0"/>
              <a:pPr/>
              <a:t>37</a:t>
            </a:fld>
            <a:endParaRPr lang="en-US" altLang="zh-CN" sz="1200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FC47C0B7-3958-4AD6-A074-5BED1199F6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31EF84BE-598A-4C95-A1B2-FDCA16F31E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0A70B7EA-7850-402B-93DB-95F099E27F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83074B9-5E6F-4DB6-8919-A0C593BD5C8E}" type="slidenum">
              <a:rPr lang="en-US" altLang="zh-CN" sz="1200" smtClean="0"/>
              <a:pPr/>
              <a:t>38</a:t>
            </a:fld>
            <a:endParaRPr lang="en-US" altLang="zh-CN" sz="1200"/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2F8493B0-4B44-4908-8B96-E30135B3D1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2F9B0B7F-3E78-4FBA-8727-181E5A8252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25018CAE-C007-461A-96B0-D6D1C81409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DFEC022-28BD-4B55-BB8D-C22DAB1FE91B}" type="slidenum">
              <a:rPr lang="en-US" altLang="zh-CN" sz="1200" smtClean="0"/>
              <a:pPr/>
              <a:t>39</a:t>
            </a:fld>
            <a:endParaRPr lang="en-US" altLang="zh-CN" sz="1200"/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5DDDD425-1346-4867-BEE2-9F6AC86E3F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4196A20C-EF83-453E-815E-9A815D3B29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076FBE6F-92F5-4490-AE83-2FC9A7370A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BB11B17-9BD9-4C18-A350-EB554FE52B17}" type="slidenum">
              <a:rPr lang="en-US" altLang="zh-CN" sz="1200" smtClean="0"/>
              <a:pPr/>
              <a:t>4</a:t>
            </a:fld>
            <a:endParaRPr lang="en-US" altLang="zh-CN" sz="1200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12237549-6C07-499E-A889-B11ACF5DAB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93D989E9-30EA-47B5-9741-577E05537B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A09192A2-155D-4AD2-8C6D-2A811F863B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D5B14DE-F394-4356-B3BA-40CDC68F04F5}" type="slidenum">
              <a:rPr lang="en-US" altLang="zh-CN" sz="1200" smtClean="0"/>
              <a:pPr/>
              <a:t>40</a:t>
            </a:fld>
            <a:endParaRPr lang="en-US" altLang="zh-CN" sz="1200"/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F32F67EE-9A1F-4717-AD75-38B4ABABA8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F40BDE1C-23F9-4D4F-95AA-98B2BC7496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:a16="http://schemas.microsoft.com/office/drawing/2014/main" id="{E2108259-D539-4AFD-BC1C-9FD541B7E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5A748E9-482B-448F-B7EA-CEB3BDA968C8}" type="slidenum">
              <a:rPr lang="en-US" altLang="zh-CN" sz="1200" smtClean="0"/>
              <a:pPr/>
              <a:t>41</a:t>
            </a:fld>
            <a:endParaRPr lang="en-US" altLang="zh-CN" sz="1200"/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7127A7E1-C326-4F5B-B09E-D0C38A36D3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>
            <a:extLst>
              <a:ext uri="{FF2B5EF4-FFF2-40B4-BE49-F238E27FC236}">
                <a16:creationId xmlns:a16="http://schemas.microsoft.com/office/drawing/2014/main" id="{2B0374D2-AE37-4D91-B6EB-49CEA12D28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id="{696A36B6-75D0-473A-AA12-51C358F38A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8D2C5CF-20D9-4467-9BCB-4B59EC6ADE3D}" type="slidenum">
              <a:rPr lang="en-US" altLang="zh-CN" sz="1200" smtClean="0"/>
              <a:pPr/>
              <a:t>42</a:t>
            </a:fld>
            <a:endParaRPr lang="en-US" altLang="zh-CN" sz="1200"/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B8617FB7-27B7-4E35-9770-E8D489ED33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>
            <a:extLst>
              <a:ext uri="{FF2B5EF4-FFF2-40B4-BE49-F238E27FC236}">
                <a16:creationId xmlns:a16="http://schemas.microsoft.com/office/drawing/2014/main" id="{40B41B57-5A8F-4D06-A7FC-39B0C62AB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>
            <a:extLst>
              <a:ext uri="{FF2B5EF4-FFF2-40B4-BE49-F238E27FC236}">
                <a16:creationId xmlns:a16="http://schemas.microsoft.com/office/drawing/2014/main" id="{8F1944E5-65CD-4E23-A37B-26A9C741A2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FDB3A74-FAEC-423A-843A-F48D46115329}" type="slidenum">
              <a:rPr lang="en-US" altLang="zh-CN" sz="1200" smtClean="0"/>
              <a:pPr/>
              <a:t>43</a:t>
            </a:fld>
            <a:endParaRPr lang="en-US" altLang="zh-CN" sz="1200"/>
          </a:p>
        </p:txBody>
      </p:sp>
      <p:sp>
        <p:nvSpPr>
          <p:cNvPr id="96259" name="Rectangle 2">
            <a:extLst>
              <a:ext uri="{FF2B5EF4-FFF2-40B4-BE49-F238E27FC236}">
                <a16:creationId xmlns:a16="http://schemas.microsoft.com/office/drawing/2014/main" id="{8975EA7B-ADDC-4CBD-B6F4-F2B4839042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>
            <a:extLst>
              <a:ext uri="{FF2B5EF4-FFF2-40B4-BE49-F238E27FC236}">
                <a16:creationId xmlns:a16="http://schemas.microsoft.com/office/drawing/2014/main" id="{DED947DD-56F8-482C-9BCC-FC08C16B2C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>
            <a:extLst>
              <a:ext uri="{FF2B5EF4-FFF2-40B4-BE49-F238E27FC236}">
                <a16:creationId xmlns:a16="http://schemas.microsoft.com/office/drawing/2014/main" id="{56A371A4-C8A7-4A6C-A7D4-478E3CEF2B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35C80EB-5428-4F5C-A57E-13D34A5B0E6C}" type="slidenum">
              <a:rPr lang="en-US" altLang="zh-CN" sz="1200" smtClean="0"/>
              <a:pPr/>
              <a:t>44</a:t>
            </a:fld>
            <a:endParaRPr lang="en-US" altLang="zh-CN" sz="1200"/>
          </a:p>
        </p:txBody>
      </p:sp>
      <p:sp>
        <p:nvSpPr>
          <p:cNvPr id="98307" name="Rectangle 2">
            <a:extLst>
              <a:ext uri="{FF2B5EF4-FFF2-40B4-BE49-F238E27FC236}">
                <a16:creationId xmlns:a16="http://schemas.microsoft.com/office/drawing/2014/main" id="{817C994F-ABE3-49F7-807D-4A1F60D8FA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>
            <a:extLst>
              <a:ext uri="{FF2B5EF4-FFF2-40B4-BE49-F238E27FC236}">
                <a16:creationId xmlns:a16="http://schemas.microsoft.com/office/drawing/2014/main" id="{888441F1-3B5A-45DC-90BE-3D6FE0F211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>
            <a:extLst>
              <a:ext uri="{FF2B5EF4-FFF2-40B4-BE49-F238E27FC236}">
                <a16:creationId xmlns:a16="http://schemas.microsoft.com/office/drawing/2014/main" id="{7641EC9E-23E5-406E-AE45-66E3BD55BB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F98273C-813C-4967-B2F1-A938B5080AEF}" type="slidenum">
              <a:rPr lang="en-US" altLang="zh-CN" sz="1200" smtClean="0"/>
              <a:pPr/>
              <a:t>45</a:t>
            </a:fld>
            <a:endParaRPr lang="en-US" altLang="zh-CN" sz="1200"/>
          </a:p>
        </p:txBody>
      </p:sp>
      <p:sp>
        <p:nvSpPr>
          <p:cNvPr id="100355" name="Rectangle 2">
            <a:extLst>
              <a:ext uri="{FF2B5EF4-FFF2-40B4-BE49-F238E27FC236}">
                <a16:creationId xmlns:a16="http://schemas.microsoft.com/office/drawing/2014/main" id="{C91C949C-1DC5-4B09-A6B9-6EFC34A29E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>
            <a:extLst>
              <a:ext uri="{FF2B5EF4-FFF2-40B4-BE49-F238E27FC236}">
                <a16:creationId xmlns:a16="http://schemas.microsoft.com/office/drawing/2014/main" id="{64B53A47-7A89-4358-9E8A-562196B57E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>
            <a:extLst>
              <a:ext uri="{FF2B5EF4-FFF2-40B4-BE49-F238E27FC236}">
                <a16:creationId xmlns:a16="http://schemas.microsoft.com/office/drawing/2014/main" id="{B73C09EB-13B6-4C9D-81B6-D43C13A98B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C802430-1456-4461-9010-942F792F7E84}" type="slidenum">
              <a:rPr lang="en-US" altLang="zh-CN" sz="1200" smtClean="0"/>
              <a:pPr/>
              <a:t>46</a:t>
            </a:fld>
            <a:endParaRPr lang="en-US" altLang="zh-CN" sz="1200"/>
          </a:p>
        </p:txBody>
      </p:sp>
      <p:sp>
        <p:nvSpPr>
          <p:cNvPr id="102403" name="Rectangle 2">
            <a:extLst>
              <a:ext uri="{FF2B5EF4-FFF2-40B4-BE49-F238E27FC236}">
                <a16:creationId xmlns:a16="http://schemas.microsoft.com/office/drawing/2014/main" id="{EC69A246-AD74-42F2-B894-EEBFB4DB56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>
            <a:extLst>
              <a:ext uri="{FF2B5EF4-FFF2-40B4-BE49-F238E27FC236}">
                <a16:creationId xmlns:a16="http://schemas.microsoft.com/office/drawing/2014/main" id="{C3D4D34D-9043-42E7-83ED-BEF6F0215F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>
            <a:extLst>
              <a:ext uri="{FF2B5EF4-FFF2-40B4-BE49-F238E27FC236}">
                <a16:creationId xmlns:a16="http://schemas.microsoft.com/office/drawing/2014/main" id="{E96C6DAA-EF2A-41A4-B1C8-876528242C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7EF292F-0870-4E0E-9EA0-9418640E78FB}" type="slidenum">
              <a:rPr lang="en-US" altLang="zh-CN" sz="1200" smtClean="0"/>
              <a:pPr/>
              <a:t>47</a:t>
            </a:fld>
            <a:endParaRPr lang="en-US" altLang="zh-CN" sz="1200"/>
          </a:p>
        </p:txBody>
      </p:sp>
      <p:sp>
        <p:nvSpPr>
          <p:cNvPr id="104451" name="Rectangle 2">
            <a:extLst>
              <a:ext uri="{FF2B5EF4-FFF2-40B4-BE49-F238E27FC236}">
                <a16:creationId xmlns:a16="http://schemas.microsoft.com/office/drawing/2014/main" id="{8DC0792E-0C9E-4FEA-9F51-2E87E8B3E3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>
            <a:extLst>
              <a:ext uri="{FF2B5EF4-FFF2-40B4-BE49-F238E27FC236}">
                <a16:creationId xmlns:a16="http://schemas.microsoft.com/office/drawing/2014/main" id="{68DB79FF-5063-42FC-BFAF-BBDA5E3A14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>
            <a:extLst>
              <a:ext uri="{FF2B5EF4-FFF2-40B4-BE49-F238E27FC236}">
                <a16:creationId xmlns:a16="http://schemas.microsoft.com/office/drawing/2014/main" id="{A490A285-0AB3-4ED3-8073-E157F0E621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BE1CA71-C17F-4FBC-8BFE-6A4FF4705E5E}" type="slidenum">
              <a:rPr lang="en-US" altLang="zh-CN" sz="1200" smtClean="0"/>
              <a:pPr/>
              <a:t>48</a:t>
            </a:fld>
            <a:endParaRPr lang="en-US" altLang="zh-CN" sz="1200"/>
          </a:p>
        </p:txBody>
      </p:sp>
      <p:sp>
        <p:nvSpPr>
          <p:cNvPr id="106499" name="Rectangle 2">
            <a:extLst>
              <a:ext uri="{FF2B5EF4-FFF2-40B4-BE49-F238E27FC236}">
                <a16:creationId xmlns:a16="http://schemas.microsoft.com/office/drawing/2014/main" id="{568C177F-BDD2-4B35-B0C4-BCC528172C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>
            <a:extLst>
              <a:ext uri="{FF2B5EF4-FFF2-40B4-BE49-F238E27FC236}">
                <a16:creationId xmlns:a16="http://schemas.microsoft.com/office/drawing/2014/main" id="{DC7F64D0-2A9B-482C-AAAF-4B2C552D49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>
            <a:extLst>
              <a:ext uri="{FF2B5EF4-FFF2-40B4-BE49-F238E27FC236}">
                <a16:creationId xmlns:a16="http://schemas.microsoft.com/office/drawing/2014/main" id="{3F64B186-FB29-4C2D-A604-E97F71E435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CCB382B-FC95-4D83-B7EB-F83A7D041A8C}" type="slidenum">
              <a:rPr lang="en-US" altLang="zh-CN" sz="1200" smtClean="0"/>
              <a:pPr/>
              <a:t>49</a:t>
            </a:fld>
            <a:endParaRPr lang="en-US" altLang="zh-CN" sz="1200"/>
          </a:p>
        </p:txBody>
      </p:sp>
      <p:sp>
        <p:nvSpPr>
          <p:cNvPr id="108547" name="Rectangle 2">
            <a:extLst>
              <a:ext uri="{FF2B5EF4-FFF2-40B4-BE49-F238E27FC236}">
                <a16:creationId xmlns:a16="http://schemas.microsoft.com/office/drawing/2014/main" id="{80024D5E-BE04-45A4-AEAA-24BD25149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>
            <a:extLst>
              <a:ext uri="{FF2B5EF4-FFF2-40B4-BE49-F238E27FC236}">
                <a16:creationId xmlns:a16="http://schemas.microsoft.com/office/drawing/2014/main" id="{3B5B690F-20DF-4EA4-AA4A-4471C9B1EA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2D0328E7-9CC6-4992-8AF2-893BD76F55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685628A-0C24-4751-9F73-546F729D6D40}" type="slidenum">
              <a:rPr lang="en-US" altLang="zh-CN" sz="1200" smtClean="0"/>
              <a:pPr/>
              <a:t>5</a:t>
            </a:fld>
            <a:endParaRPr lang="en-US" altLang="zh-CN" sz="1200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A4A44FD0-5523-40D0-A8B9-8E77F7F6E3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AD1B22A1-531C-4048-827D-C98FE0C648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>
            <a:extLst>
              <a:ext uri="{FF2B5EF4-FFF2-40B4-BE49-F238E27FC236}">
                <a16:creationId xmlns:a16="http://schemas.microsoft.com/office/drawing/2014/main" id="{EE2F058F-B06E-4C36-B74F-72A9028775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0965F57-7E6A-49DC-875E-D7BD30AF7E4D}" type="slidenum">
              <a:rPr lang="en-US" altLang="zh-CN" sz="1200" smtClean="0"/>
              <a:pPr/>
              <a:t>50</a:t>
            </a:fld>
            <a:endParaRPr lang="en-US" altLang="zh-CN" sz="1200"/>
          </a:p>
        </p:txBody>
      </p:sp>
      <p:sp>
        <p:nvSpPr>
          <p:cNvPr id="110595" name="Rectangle 2">
            <a:extLst>
              <a:ext uri="{FF2B5EF4-FFF2-40B4-BE49-F238E27FC236}">
                <a16:creationId xmlns:a16="http://schemas.microsoft.com/office/drawing/2014/main" id="{AD237815-FC34-4E37-8779-D094D4FCC1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>
            <a:extLst>
              <a:ext uri="{FF2B5EF4-FFF2-40B4-BE49-F238E27FC236}">
                <a16:creationId xmlns:a16="http://schemas.microsoft.com/office/drawing/2014/main" id="{2EBCA10F-00D1-4E3C-8F2D-1BD298D45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>
            <a:extLst>
              <a:ext uri="{FF2B5EF4-FFF2-40B4-BE49-F238E27FC236}">
                <a16:creationId xmlns:a16="http://schemas.microsoft.com/office/drawing/2014/main" id="{A34B753F-BABA-487B-BEB3-227D4228E3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F0E9158-894B-49A1-B9B5-CB8E416B9576}" type="slidenum">
              <a:rPr lang="en-US" altLang="zh-CN" sz="1200" smtClean="0"/>
              <a:pPr/>
              <a:t>51</a:t>
            </a:fld>
            <a:endParaRPr lang="en-US" altLang="zh-CN" sz="1200"/>
          </a:p>
        </p:txBody>
      </p:sp>
      <p:sp>
        <p:nvSpPr>
          <p:cNvPr id="112643" name="Rectangle 2">
            <a:extLst>
              <a:ext uri="{FF2B5EF4-FFF2-40B4-BE49-F238E27FC236}">
                <a16:creationId xmlns:a16="http://schemas.microsoft.com/office/drawing/2014/main" id="{C9E9B776-1EF2-4414-AAFF-211EA03EDA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>
            <a:extLst>
              <a:ext uri="{FF2B5EF4-FFF2-40B4-BE49-F238E27FC236}">
                <a16:creationId xmlns:a16="http://schemas.microsoft.com/office/drawing/2014/main" id="{C0011ED6-FC45-4962-85D5-BB4EAEA87C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>
            <a:extLst>
              <a:ext uri="{FF2B5EF4-FFF2-40B4-BE49-F238E27FC236}">
                <a16:creationId xmlns:a16="http://schemas.microsoft.com/office/drawing/2014/main" id="{0AE6F443-F8A7-46BF-A2DF-0A5E9396A5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867DF81-AD8A-4D98-A178-1625C7860DBE}" type="slidenum">
              <a:rPr lang="en-US" altLang="zh-CN" sz="1200" smtClean="0"/>
              <a:pPr/>
              <a:t>52</a:t>
            </a:fld>
            <a:endParaRPr lang="en-US" altLang="zh-CN" sz="1200"/>
          </a:p>
        </p:txBody>
      </p:sp>
      <p:sp>
        <p:nvSpPr>
          <p:cNvPr id="114691" name="Rectangle 2">
            <a:extLst>
              <a:ext uri="{FF2B5EF4-FFF2-40B4-BE49-F238E27FC236}">
                <a16:creationId xmlns:a16="http://schemas.microsoft.com/office/drawing/2014/main" id="{42A4B8D1-5E8D-43CE-9211-00AA5E186E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>
            <a:extLst>
              <a:ext uri="{FF2B5EF4-FFF2-40B4-BE49-F238E27FC236}">
                <a16:creationId xmlns:a16="http://schemas.microsoft.com/office/drawing/2014/main" id="{F9C15395-1B61-46BC-8ADC-0C089A89FE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>
            <a:extLst>
              <a:ext uri="{FF2B5EF4-FFF2-40B4-BE49-F238E27FC236}">
                <a16:creationId xmlns:a16="http://schemas.microsoft.com/office/drawing/2014/main" id="{7AF58946-E268-4555-94ED-B41C0CEB7E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F55B5D1-5188-4817-87E0-F3B4830C5561}" type="slidenum">
              <a:rPr lang="en-US" altLang="zh-CN" sz="1200" smtClean="0"/>
              <a:pPr/>
              <a:t>53</a:t>
            </a:fld>
            <a:endParaRPr lang="en-US" altLang="zh-CN" sz="1200"/>
          </a:p>
        </p:txBody>
      </p:sp>
      <p:sp>
        <p:nvSpPr>
          <p:cNvPr id="116739" name="Rectangle 2">
            <a:extLst>
              <a:ext uri="{FF2B5EF4-FFF2-40B4-BE49-F238E27FC236}">
                <a16:creationId xmlns:a16="http://schemas.microsoft.com/office/drawing/2014/main" id="{14D3AC17-3A03-4480-9313-FE65B5E23B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>
            <a:extLst>
              <a:ext uri="{FF2B5EF4-FFF2-40B4-BE49-F238E27FC236}">
                <a16:creationId xmlns:a16="http://schemas.microsoft.com/office/drawing/2014/main" id="{53B0E6E3-F3E4-4C57-B0D4-1D153717B4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>
            <a:extLst>
              <a:ext uri="{FF2B5EF4-FFF2-40B4-BE49-F238E27FC236}">
                <a16:creationId xmlns:a16="http://schemas.microsoft.com/office/drawing/2014/main" id="{AA8FEDA8-0C51-45B3-B2D9-77205D0975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3FF1F21-5EC9-4FB9-9122-547BA0FD6172}" type="slidenum">
              <a:rPr lang="en-US" altLang="zh-CN" sz="1200" smtClean="0"/>
              <a:pPr/>
              <a:t>54</a:t>
            </a:fld>
            <a:endParaRPr lang="en-US" altLang="zh-CN" sz="1200"/>
          </a:p>
        </p:txBody>
      </p:sp>
      <p:sp>
        <p:nvSpPr>
          <p:cNvPr id="118787" name="Rectangle 2">
            <a:extLst>
              <a:ext uri="{FF2B5EF4-FFF2-40B4-BE49-F238E27FC236}">
                <a16:creationId xmlns:a16="http://schemas.microsoft.com/office/drawing/2014/main" id="{FB7FB1A6-B1F9-4CFA-AAFA-66A4573B93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>
            <a:extLst>
              <a:ext uri="{FF2B5EF4-FFF2-40B4-BE49-F238E27FC236}">
                <a16:creationId xmlns:a16="http://schemas.microsoft.com/office/drawing/2014/main" id="{A62CECB9-17E3-4DD6-9E5E-45D32E16A6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>
            <a:extLst>
              <a:ext uri="{FF2B5EF4-FFF2-40B4-BE49-F238E27FC236}">
                <a16:creationId xmlns:a16="http://schemas.microsoft.com/office/drawing/2014/main" id="{0FA6A36B-1564-4DE5-B5F3-B06E41B637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D36A91A-6544-4E2D-936D-C211FD53AB95}" type="slidenum">
              <a:rPr lang="en-US" altLang="zh-CN" sz="1200" smtClean="0"/>
              <a:pPr/>
              <a:t>55</a:t>
            </a:fld>
            <a:endParaRPr lang="en-US" altLang="zh-CN" sz="1200"/>
          </a:p>
        </p:txBody>
      </p:sp>
      <p:sp>
        <p:nvSpPr>
          <p:cNvPr id="120835" name="Rectangle 2">
            <a:extLst>
              <a:ext uri="{FF2B5EF4-FFF2-40B4-BE49-F238E27FC236}">
                <a16:creationId xmlns:a16="http://schemas.microsoft.com/office/drawing/2014/main" id="{A79745A2-84E2-4D14-AD81-16F7EAFF04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>
            <a:extLst>
              <a:ext uri="{FF2B5EF4-FFF2-40B4-BE49-F238E27FC236}">
                <a16:creationId xmlns:a16="http://schemas.microsoft.com/office/drawing/2014/main" id="{CED4B779-D32E-4A36-9AE8-562B4277BB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>
            <a:extLst>
              <a:ext uri="{FF2B5EF4-FFF2-40B4-BE49-F238E27FC236}">
                <a16:creationId xmlns:a16="http://schemas.microsoft.com/office/drawing/2014/main" id="{8E82731D-70D6-40AC-8E4B-A41630C6BE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70FC982-A275-4FB5-B3AD-AE78BB82B923}" type="slidenum">
              <a:rPr lang="en-US" altLang="zh-CN" sz="1200" smtClean="0"/>
              <a:pPr/>
              <a:t>56</a:t>
            </a:fld>
            <a:endParaRPr lang="en-US" altLang="zh-CN" sz="1200"/>
          </a:p>
        </p:txBody>
      </p:sp>
      <p:sp>
        <p:nvSpPr>
          <p:cNvPr id="122883" name="Rectangle 2">
            <a:extLst>
              <a:ext uri="{FF2B5EF4-FFF2-40B4-BE49-F238E27FC236}">
                <a16:creationId xmlns:a16="http://schemas.microsoft.com/office/drawing/2014/main" id="{EF529578-7F69-42EC-89BE-395ABCCBED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>
            <a:extLst>
              <a:ext uri="{FF2B5EF4-FFF2-40B4-BE49-F238E27FC236}">
                <a16:creationId xmlns:a16="http://schemas.microsoft.com/office/drawing/2014/main" id="{AF63087E-F42D-4887-B203-6EE67B35AB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>
            <a:extLst>
              <a:ext uri="{FF2B5EF4-FFF2-40B4-BE49-F238E27FC236}">
                <a16:creationId xmlns:a16="http://schemas.microsoft.com/office/drawing/2014/main" id="{6EC1E0CF-8A24-45ED-B5A0-68E697CED7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86BAC0A-9B66-4E82-B6C8-E7C0E9AF1A35}" type="slidenum">
              <a:rPr lang="en-US" altLang="zh-CN" sz="1200" smtClean="0"/>
              <a:pPr/>
              <a:t>57</a:t>
            </a:fld>
            <a:endParaRPr lang="en-US" altLang="zh-CN" sz="1200"/>
          </a:p>
        </p:txBody>
      </p:sp>
      <p:sp>
        <p:nvSpPr>
          <p:cNvPr id="124931" name="Rectangle 2">
            <a:extLst>
              <a:ext uri="{FF2B5EF4-FFF2-40B4-BE49-F238E27FC236}">
                <a16:creationId xmlns:a16="http://schemas.microsoft.com/office/drawing/2014/main" id="{20DDF706-9829-42A6-9159-F0B627AFA5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>
            <a:extLst>
              <a:ext uri="{FF2B5EF4-FFF2-40B4-BE49-F238E27FC236}">
                <a16:creationId xmlns:a16="http://schemas.microsoft.com/office/drawing/2014/main" id="{E5680A88-36DE-4B89-ABBC-0BE47A01DD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>
            <a:extLst>
              <a:ext uri="{FF2B5EF4-FFF2-40B4-BE49-F238E27FC236}">
                <a16:creationId xmlns:a16="http://schemas.microsoft.com/office/drawing/2014/main" id="{1DA6393B-3C57-4E4B-81F3-9D898F8B2A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FDD78B3-2265-4548-8FDA-10703E0BA11E}" type="slidenum">
              <a:rPr lang="en-US" altLang="zh-CN" sz="1200" smtClean="0"/>
              <a:pPr/>
              <a:t>58</a:t>
            </a:fld>
            <a:endParaRPr lang="en-US" altLang="zh-CN" sz="1200"/>
          </a:p>
        </p:txBody>
      </p:sp>
      <p:sp>
        <p:nvSpPr>
          <p:cNvPr id="126979" name="Rectangle 2">
            <a:extLst>
              <a:ext uri="{FF2B5EF4-FFF2-40B4-BE49-F238E27FC236}">
                <a16:creationId xmlns:a16="http://schemas.microsoft.com/office/drawing/2014/main" id="{CF22935D-B560-4AFD-A2BD-0F7193434A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>
            <a:extLst>
              <a:ext uri="{FF2B5EF4-FFF2-40B4-BE49-F238E27FC236}">
                <a16:creationId xmlns:a16="http://schemas.microsoft.com/office/drawing/2014/main" id="{E211ED7E-E1B6-4EC9-9850-728A011E2A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>
            <a:extLst>
              <a:ext uri="{FF2B5EF4-FFF2-40B4-BE49-F238E27FC236}">
                <a16:creationId xmlns:a16="http://schemas.microsoft.com/office/drawing/2014/main" id="{97A9233F-20F7-4F26-9D05-25CD04A446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3F5021D-56F8-4B31-A6A7-17850A67E1DD}" type="slidenum">
              <a:rPr lang="en-US" altLang="zh-CN" sz="1200" smtClean="0"/>
              <a:pPr/>
              <a:t>59</a:t>
            </a:fld>
            <a:endParaRPr lang="en-US" altLang="zh-CN" sz="1200"/>
          </a:p>
        </p:txBody>
      </p:sp>
      <p:sp>
        <p:nvSpPr>
          <p:cNvPr id="129027" name="Rectangle 2">
            <a:extLst>
              <a:ext uri="{FF2B5EF4-FFF2-40B4-BE49-F238E27FC236}">
                <a16:creationId xmlns:a16="http://schemas.microsoft.com/office/drawing/2014/main" id="{7AEAC000-1EC0-4079-8E87-A562BB395F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>
            <a:extLst>
              <a:ext uri="{FF2B5EF4-FFF2-40B4-BE49-F238E27FC236}">
                <a16:creationId xmlns:a16="http://schemas.microsoft.com/office/drawing/2014/main" id="{20A8F0AD-16A5-4C05-88F1-D3D35BB77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36ED0050-681C-4FD3-8567-8134844DA6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5309285-FDEB-42E4-BBCD-DA3FBE182F15}" type="slidenum">
              <a:rPr lang="en-US" altLang="zh-CN" sz="1200" smtClean="0"/>
              <a:pPr/>
              <a:t>6</a:t>
            </a:fld>
            <a:endParaRPr lang="en-US" altLang="zh-CN" sz="1200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D19BDA98-949F-436A-9AE9-0BC106628F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466278FB-2D5E-4966-AB30-40C42E1C60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E9048D3-C064-4821-ADE1-5CA7778B95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0339C03-2758-488B-AEC5-EF2CDF85CC5E}" type="slidenum">
              <a:rPr lang="en-US" altLang="zh-CN" sz="1200" smtClean="0"/>
              <a:pPr/>
              <a:t>7</a:t>
            </a:fld>
            <a:endParaRPr lang="en-US" altLang="zh-CN" sz="12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E739FCE-1EFE-43AA-9B62-6023CDF0EB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85F634A-201C-4147-9C15-C358B265E9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D34B7BE9-18FD-4C75-A24F-5D030EFDEC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781A38F-B8CB-4D94-A393-C670C7CB715A}" type="slidenum">
              <a:rPr lang="en-US" altLang="zh-CN" sz="1200" smtClean="0"/>
              <a:pPr/>
              <a:t>8</a:t>
            </a:fld>
            <a:endParaRPr lang="en-US" altLang="zh-CN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809B8C97-AEE7-439F-B716-F15C0039AA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91E6519D-8079-4648-A1F9-B8F539E118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358D640A-F1A9-4077-A619-02C971FE69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ADCAD85-BE9C-4AF3-999F-60EC19073104}" type="slidenum">
              <a:rPr lang="en-US" altLang="zh-CN" sz="1200" smtClean="0"/>
              <a:pPr/>
              <a:t>9</a:t>
            </a:fld>
            <a:endParaRPr lang="en-US" altLang="zh-CN" sz="12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1446000C-6019-4A14-8A6E-9474767A46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FFB5F61-E7D3-4560-96C6-273F965481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3200">
                <a:latin typeface="仿宋" panose="02010609060101010101" pitchFamily="49" charset="-122"/>
                <a:ea typeface="仿宋" panose="02010609060101010101" pitchFamily="49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B98F0BE-1533-465F-B916-18A648F25D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95E1DF-5DBD-4C1A-BAE3-A997428B70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A6B1A6E-E351-457B-A3AE-A4CEF195E7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5466F-7A8D-42D0-9BE6-1BFA87980A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3885183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0C7C708-1708-4CA1-961E-6E25B676B3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A73882B-3E0D-4D44-9D8F-D2E8108058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9AA5956-14D3-4B2E-BAFD-1626BAA082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BCCDB-6735-4905-ABB7-4BA50531B4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859461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60351"/>
            <a:ext cx="2743200" cy="5865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60351"/>
            <a:ext cx="8026400" cy="5865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43C5CB8-748C-4041-AB1D-986D6E2E99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F8AE1E-DB98-4B5A-9FD1-72DF7F4613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2710A1B-9B3A-489D-A5F0-546E193A31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A0CBB-7BD4-4E9F-A2B8-DCBCEFA038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6210968"/>
      </p:ext>
    </p:extLst>
  </p:cSld>
  <p:clrMapOvr>
    <a:masterClrMapping/>
  </p:clrMapOvr>
  <p:transition spd="slow">
    <p:fade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9484" y="260351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DBCC42-2806-4742-AC3C-499D2C6080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015795-679F-4ADB-8B9E-A00CED4F40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662820-B436-466C-9506-1B266DF731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DDE1E-DD8C-4BEB-A6D6-27D009610D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4769994"/>
      </p:ext>
    </p:extLst>
  </p:cSld>
  <p:clrMapOvr>
    <a:masterClrMapping/>
  </p:clrMapOvr>
  <p:transition spd="slow"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4745"/>
            <a:ext cx="10972800" cy="5001419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F9202D2-C258-4842-8E0D-2ACCFE98D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7E37CEC-C0C9-4B6E-8E88-270F327C15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8404952-049F-4663-9EF6-C8CF6C3B4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86BB524F-F97B-4FC8-A3E0-FFF615EAB0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709055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9C21898-5762-4762-8B02-3539134AAF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1923D50-8E8D-48B5-919C-43B06F4613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28AE8A4-FA29-471C-A8C7-6F9051C793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BC58B-9385-42E5-8BB6-9745E815DC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749463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791ECE-A6F0-4B5A-A72B-820E2C70A3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0F646AA-5916-4914-B491-2C1CD001AF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2CE6AE-F77F-4574-8652-E23C039278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4070B087-B86E-47DE-9F50-38BE9E9DAD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22482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108E4B0-CD4F-4676-9435-535FE76A37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6EEA650-F1D9-48F3-BD57-69AAFCB1D4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D0A50A2-A94D-4AFA-9964-1342FB6174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7660384E-641F-4588-882A-EC1F2C0743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4834118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4138C0C-2430-4D76-A3B5-B9D4F74F86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E53071B-9DFB-4E9D-B1F6-AF8504BD0A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5F52301-4C91-43D5-9D1D-EBFCE5B034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04E35-4FDB-4520-9EF9-4D50AEB8E0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646004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F81B0D2-5185-4BF2-8DDD-F45E9B22EA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0F95420-1B7E-48D2-85A4-BEA2DE37FA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0B087BC-1119-40D8-8B74-02EA34FB7F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34608-881B-4BB4-B657-B735213ED3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558951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DB4627-B118-42CD-9466-EFEDD285C9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E6AB118-8AA4-4C09-8E2D-E1DC82F419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72AF6C-812E-422C-8D08-D6D56C407A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FAABA-978B-41FC-8124-704C1EA0CC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9266560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F8D54A-79D3-4E36-9B92-244E65399A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D5E787-42C1-4E81-BFE6-40781C42DF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6923F8-D674-49FD-93BC-6C0B3A7AD1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2458B-7500-439D-8AB1-3D465A8BA4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338708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25CDB50-7D51-45B9-9E6D-4C7391A24B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40013" y="260350"/>
            <a:ext cx="8161337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7DF7EF0-FAB2-459D-8BB3-AC04D56314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125538"/>
            <a:ext cx="1166495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ACA8810-805B-4A8E-9514-9FBB075907E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0B6DA6C-0D30-41F3-AEB6-E59202C8B9B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D7205AA-34EF-4919-81C1-6B50164CB7A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467E737-7723-4C5B-8BA1-3F9859C491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图片 2">
            <a:extLst>
              <a:ext uri="{FF2B5EF4-FFF2-40B4-BE49-F238E27FC236}">
                <a16:creationId xmlns:a16="http://schemas.microsoft.com/office/drawing/2014/main" id="{B7FFAF92-50AE-4858-9067-CE529DF6D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413" y="26988"/>
            <a:ext cx="881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72" r:id="rId2"/>
    <p:sldLayoutId id="2147483764" r:id="rId3"/>
    <p:sldLayoutId id="2147483773" r:id="rId4"/>
    <p:sldLayoutId id="214748377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9B3F1"/>
        </a:buClr>
        <a:buFont typeface="Wingdings" panose="05000000000000000000" pitchFamily="2" charset="2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华文中宋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4.bin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>
            <a:extLst>
              <a:ext uri="{FF2B5EF4-FFF2-40B4-BE49-F238E27FC236}">
                <a16:creationId xmlns:a16="http://schemas.microsoft.com/office/drawing/2014/main" id="{9A36AF60-638B-482A-8DF7-92DFB098E9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第八章 函数</a:t>
            </a:r>
          </a:p>
        </p:txBody>
      </p:sp>
      <p:sp>
        <p:nvSpPr>
          <p:cNvPr id="7171" name="Rectangle 14">
            <a:extLst>
              <a:ext uri="{FF2B5EF4-FFF2-40B4-BE49-F238E27FC236}">
                <a16:creationId xmlns:a16="http://schemas.microsoft.com/office/drawing/2014/main" id="{2EB071E1-5A12-4EC7-8B6F-6CCD669BA6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marL="457200" indent="-457200" eaLnBrk="1" hangingPunct="1"/>
            <a:r>
              <a:rPr lang="zh-CN" altLang="en-US"/>
              <a:t>主要内容</a:t>
            </a:r>
          </a:p>
          <a:p>
            <a:pPr marL="457200" indent="-457200" eaLnBrk="1" hangingPunct="1">
              <a:buClr>
                <a:srgbClr val="FF9900"/>
              </a:buClr>
            </a:pPr>
            <a:r>
              <a:rPr lang="zh-CN" altLang="en-US"/>
              <a:t>函数的定义与性质</a:t>
            </a:r>
          </a:p>
          <a:p>
            <a:pPr marL="457200" indent="-4572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函数定义</a:t>
            </a:r>
          </a:p>
          <a:p>
            <a:pPr marL="457200" indent="-4572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函数性质</a:t>
            </a:r>
          </a:p>
          <a:p>
            <a:pPr marL="457200" indent="-457200" eaLnBrk="1" hangingPunct="1">
              <a:buClr>
                <a:srgbClr val="FF9900"/>
              </a:buClr>
            </a:pPr>
            <a:r>
              <a:rPr lang="zh-CN" altLang="en-US"/>
              <a:t>函数运算</a:t>
            </a:r>
          </a:p>
          <a:p>
            <a:pPr marL="457200" indent="-4572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函数的逆</a:t>
            </a:r>
          </a:p>
          <a:p>
            <a:pPr marL="457200" indent="-4572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函数的合成</a:t>
            </a:r>
          </a:p>
          <a:p>
            <a:pPr marL="457200" indent="-457200" eaLnBrk="1" hangingPunct="1">
              <a:buClr>
                <a:srgbClr val="FF9900"/>
              </a:buClr>
            </a:pPr>
            <a:r>
              <a:rPr lang="zh-CN" altLang="en-US"/>
              <a:t>双射函数与集合的基数</a:t>
            </a:r>
          </a:p>
        </p:txBody>
      </p:sp>
      <p:sp>
        <p:nvSpPr>
          <p:cNvPr id="7172" name="灯片编号占位符 5">
            <a:extLst>
              <a:ext uri="{FF2B5EF4-FFF2-40B4-BE49-F238E27FC236}">
                <a16:creationId xmlns:a16="http://schemas.microsoft.com/office/drawing/2014/main" id="{CB988C1D-BDF2-4A10-B3BA-AA0C2B0A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E05BC69-69D6-4067-A2F6-34D61F35CDE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3">
            <a:extLst>
              <a:ext uri="{FF2B5EF4-FFF2-40B4-BE49-F238E27FC236}">
                <a16:creationId xmlns:a16="http://schemas.microsoft.com/office/drawing/2014/main" id="{8D676B3E-367F-4408-AA4E-8992DEA8D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3BD99C3-1166-4F54-8F2B-8BDCF8F43C9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651" name="Rectangle 10">
            <a:extLst>
              <a:ext uri="{FF2B5EF4-FFF2-40B4-BE49-F238E27FC236}">
                <a16:creationId xmlns:a16="http://schemas.microsoft.com/office/drawing/2014/main" id="{7D0E93A4-EF7B-4C64-92A1-DBA0D5DD2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7607" y="1074618"/>
            <a:ext cx="8856786" cy="113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=[0,1],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=[1/4,1/2]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:[0,1]→[1/4,1/2], 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+1)/4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27652" name="Object 9">
            <a:extLst>
              <a:ext uri="{FF2B5EF4-FFF2-40B4-BE49-F238E27FC236}">
                <a16:creationId xmlns:a16="http://schemas.microsoft.com/office/drawing/2014/main" id="{DFEE294C-4BB3-49C0-A719-6E10345890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615869"/>
              </p:ext>
            </p:extLst>
          </p:nvPr>
        </p:nvGraphicFramePr>
        <p:xfrm>
          <a:off x="3527153" y="4581128"/>
          <a:ext cx="4665662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2286000" imgH="469900" progId="Equation.3">
                  <p:embed/>
                </p:oleObj>
              </mc:Choice>
              <mc:Fallback>
                <p:oleObj name="公式" r:id="rId3" imgW="2286000" imgH="469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7153" y="4581128"/>
                        <a:ext cx="4665662" cy="96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3" name="Rectangle 11">
            <a:extLst>
              <a:ext uri="{FF2B5EF4-FFF2-40B4-BE49-F238E27FC236}">
                <a16:creationId xmlns:a16="http://schemas.microsoft.com/office/drawing/2014/main" id="{6A13FE26-6E89-42A7-8376-B43FF17D2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1544" y="5793399"/>
            <a:ext cx="7056784" cy="49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(4)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:[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/2,3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/2]→[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1,1]                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f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 = 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sin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7654" name="Rectangle 12">
            <a:extLst>
              <a:ext uri="{FF2B5EF4-FFF2-40B4-BE49-F238E27FC236}">
                <a16:creationId xmlns:a16="http://schemas.microsoft.com/office/drawing/2014/main" id="{203F2ABD-2211-43A0-81C2-A640ABEBC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解答</a:t>
            </a:r>
          </a:p>
        </p:txBody>
      </p:sp>
      <p:sp>
        <p:nvSpPr>
          <p:cNvPr id="27655" name="Rectangle 13">
            <a:extLst>
              <a:ext uri="{FF2B5EF4-FFF2-40B4-BE49-F238E27FC236}">
                <a16:creationId xmlns:a16="http://schemas.microsoft.com/office/drawing/2014/main" id="{C68C3013-AFDC-4AE0-9B39-C61C98058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1544" y="2340048"/>
            <a:ext cx="7488238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(3)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中元素以下列顺序排列并与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中元素对应：</a:t>
            </a:r>
            <a:b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  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1    1  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2     2  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    3 …</a:t>
            </a:r>
            <a:b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↓     ↓     ↓      ↓      ↓     ↓     ↓</a:t>
            </a:r>
            <a:b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</a:b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                      N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：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0     1     2      3      4     5       6 …</a:t>
            </a:r>
            <a:b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</a:b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这种对应所表示的函数是：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4B35F874-2769-40BB-9723-2CE12EC578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某些重要函数</a:t>
            </a:r>
          </a:p>
        </p:txBody>
      </p:sp>
      <p:sp>
        <p:nvSpPr>
          <p:cNvPr id="29699" name="Rectangle 8">
            <a:extLst>
              <a:ext uri="{FF2B5EF4-FFF2-40B4-BE49-F238E27FC236}">
                <a16:creationId xmlns:a16="http://schemas.microsoft.com/office/drawing/2014/main" id="{52478469-2E23-4FAA-B7ED-A6805E5987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25538"/>
            <a:ext cx="11522075" cy="5183782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8.7</a:t>
            </a:r>
            <a:r>
              <a:rPr lang="en-US" altLang="zh-CN" dirty="0"/>
              <a:t> 	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(1)</a:t>
            </a:r>
            <a:r>
              <a:rPr lang="zh-CN" altLang="en-US" dirty="0"/>
              <a:t>设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en-US" altLang="zh-CN" dirty="0"/>
              <a:t>, </a:t>
            </a:r>
            <a:r>
              <a:rPr lang="zh-CN" altLang="en-US" dirty="0"/>
              <a:t>如果存在</a:t>
            </a:r>
            <a:r>
              <a:rPr lang="en-US" altLang="zh-CN" i="1" dirty="0" err="1"/>
              <a:t>c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zh-CN" altLang="en-US" dirty="0"/>
              <a:t>使得对所有的 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zh-CN" altLang="en-US" dirty="0"/>
              <a:t>都有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</a:t>
            </a:r>
            <a:r>
              <a:rPr lang="en-US" altLang="zh-CN" i="1" dirty="0"/>
              <a:t>c</a:t>
            </a:r>
            <a:r>
              <a:rPr lang="en-US" altLang="zh-CN" dirty="0"/>
              <a:t>, </a:t>
            </a:r>
            <a:r>
              <a:rPr lang="zh-CN" altLang="en-US" dirty="0"/>
              <a:t>则称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常函数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200000"/>
              </a:lnSpc>
              <a:spcBef>
                <a:spcPct val="55000"/>
              </a:spcBef>
            </a:pPr>
            <a:r>
              <a:rPr lang="en-US" altLang="zh-CN" dirty="0"/>
              <a:t>(2) </a:t>
            </a:r>
            <a:r>
              <a:rPr lang="zh-CN" altLang="en-US" dirty="0"/>
              <a:t>称 </a:t>
            </a:r>
            <a:r>
              <a:rPr lang="en-US" altLang="zh-CN" i="1" dirty="0"/>
              <a:t>A</a:t>
            </a:r>
            <a:r>
              <a:rPr lang="zh-CN" altLang="en-US" dirty="0"/>
              <a:t>上的恒等关系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  <a:r>
              <a:rPr lang="zh-CN" altLang="en-US" dirty="0"/>
              <a:t>为</a:t>
            </a:r>
            <a:r>
              <a:rPr lang="en-US" altLang="zh-CN" i="1" dirty="0"/>
              <a:t>A</a:t>
            </a:r>
            <a:r>
              <a:rPr lang="zh-CN" altLang="en-US" dirty="0"/>
              <a:t>上的</a:t>
            </a:r>
            <a:r>
              <a:rPr lang="zh-CN" altLang="en-US" dirty="0">
                <a:solidFill>
                  <a:srgbClr val="A50021"/>
                </a:solidFill>
              </a:rPr>
              <a:t>恒等函数</a:t>
            </a:r>
            <a:r>
              <a:rPr lang="en-US" altLang="zh-CN" dirty="0"/>
              <a:t>, </a:t>
            </a:r>
            <a:r>
              <a:rPr lang="zh-CN" altLang="en-US" dirty="0"/>
              <a:t>对所有的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zh-CN" altLang="en-US" dirty="0"/>
              <a:t>都有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</a:t>
            </a:r>
            <a:r>
              <a:rPr lang="en-US" altLang="zh-CN" i="1" dirty="0"/>
              <a:t>x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200000"/>
              </a:lnSpc>
              <a:spcBef>
                <a:spcPct val="60000"/>
              </a:spcBef>
            </a:pPr>
            <a:r>
              <a:rPr lang="en-US" altLang="zh-CN" dirty="0"/>
              <a:t>(3) </a:t>
            </a:r>
            <a:r>
              <a:rPr lang="zh-CN" altLang="en-US" dirty="0"/>
              <a:t>设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, ≼&gt;, &lt;</a:t>
            </a:r>
            <a:r>
              <a:rPr lang="en-US" altLang="zh-CN" i="1" dirty="0"/>
              <a:t>B</a:t>
            </a:r>
            <a:r>
              <a:rPr lang="en-US" altLang="zh-CN" dirty="0"/>
              <a:t>, ≼&gt;</a:t>
            </a:r>
            <a:r>
              <a:rPr lang="zh-CN" altLang="en-US" dirty="0"/>
              <a:t>为偏序集，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zh-CN" altLang="en-US" dirty="0"/>
              <a:t>，如果对任意的 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∈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≺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, </a:t>
            </a:r>
            <a:r>
              <a:rPr lang="zh-CN" altLang="en-US" dirty="0"/>
              <a:t>就有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)≼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), </a:t>
            </a:r>
            <a:r>
              <a:rPr lang="zh-CN" altLang="en-US" dirty="0"/>
              <a:t>则称 </a:t>
            </a:r>
            <a:r>
              <a:rPr lang="en-US" altLang="zh-CN" i="1" dirty="0"/>
              <a:t>f </a:t>
            </a:r>
            <a:r>
              <a:rPr lang="zh-CN" altLang="en-US" dirty="0"/>
              <a:t>为</a:t>
            </a:r>
            <a:r>
              <a:rPr lang="zh-CN" altLang="en-US" dirty="0">
                <a:solidFill>
                  <a:srgbClr val="A50021"/>
                </a:solidFill>
              </a:rPr>
              <a:t>单调递增</a:t>
            </a:r>
            <a:r>
              <a:rPr lang="zh-CN" altLang="en-US" dirty="0"/>
              <a:t>的；如果对任意的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∈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≺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, </a:t>
            </a:r>
            <a:r>
              <a:rPr lang="zh-CN" altLang="en-US" dirty="0"/>
              <a:t>就有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) ≺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), </a:t>
            </a:r>
            <a:r>
              <a:rPr lang="zh-CN" altLang="en-US" dirty="0"/>
              <a:t>则称 </a:t>
            </a:r>
            <a:r>
              <a:rPr lang="en-US" altLang="zh-CN" i="1" dirty="0"/>
              <a:t>f </a:t>
            </a:r>
            <a:r>
              <a:rPr lang="zh-CN" altLang="en-US" dirty="0"/>
              <a:t>为</a:t>
            </a:r>
            <a:r>
              <a:rPr lang="zh-CN" altLang="en-US" dirty="0">
                <a:solidFill>
                  <a:srgbClr val="A50021"/>
                </a:solidFill>
              </a:rPr>
              <a:t>严格单调递增</a:t>
            </a:r>
            <a:r>
              <a:rPr lang="zh-CN" altLang="en-US" dirty="0"/>
              <a:t>的</a:t>
            </a:r>
            <a:r>
              <a:rPr lang="en-US" altLang="zh-CN" dirty="0"/>
              <a:t>. </a:t>
            </a:r>
            <a:r>
              <a:rPr lang="zh-CN" altLang="en-US" dirty="0"/>
              <a:t>类似的也可以定义单调递减和严格单调递减的函数</a:t>
            </a:r>
          </a:p>
        </p:txBody>
      </p:sp>
      <p:sp>
        <p:nvSpPr>
          <p:cNvPr id="29700" name="灯片编号占位符 5">
            <a:extLst>
              <a:ext uri="{FF2B5EF4-FFF2-40B4-BE49-F238E27FC236}">
                <a16:creationId xmlns:a16="http://schemas.microsoft.com/office/drawing/2014/main" id="{FF1B5A70-2DA1-45FF-9490-910531166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F533C8B-854F-4213-B1D2-98228E2D1D2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>
            <a:extLst>
              <a:ext uri="{FF2B5EF4-FFF2-40B4-BE49-F238E27FC236}">
                <a16:creationId xmlns:a16="http://schemas.microsoft.com/office/drawing/2014/main" id="{8AB383ED-B7AF-4573-9D76-EA0627D366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某些重要函数</a:t>
            </a:r>
          </a:p>
        </p:txBody>
      </p:sp>
      <p:sp>
        <p:nvSpPr>
          <p:cNvPr id="31747" name="Rectangle 8">
            <a:extLst>
              <a:ext uri="{FF2B5EF4-FFF2-40B4-BE49-F238E27FC236}">
                <a16:creationId xmlns:a16="http://schemas.microsoft.com/office/drawing/2014/main" id="{054D25D1-FCF8-4C08-ABC9-5FE3A62F4E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/>
              <a:t>(4) </a:t>
            </a:r>
            <a:r>
              <a:rPr lang="zh-CN" altLang="en-US"/>
              <a:t>设</a:t>
            </a:r>
            <a:r>
              <a:rPr lang="en-US" altLang="zh-CN" i="1"/>
              <a:t>A</a:t>
            </a:r>
            <a:r>
              <a:rPr lang="zh-CN" altLang="en-US"/>
              <a:t>为集合</a:t>
            </a:r>
            <a:r>
              <a:rPr lang="en-US" altLang="zh-CN"/>
              <a:t>, </a:t>
            </a:r>
            <a:r>
              <a:rPr lang="zh-CN" altLang="en-US"/>
              <a:t>对于任意的</a:t>
            </a:r>
            <a:r>
              <a:rPr lang="en-US" altLang="zh-CN" i="1"/>
              <a:t>A</a:t>
            </a:r>
            <a:r>
              <a:rPr lang="en-US" altLang="zh-CN"/>
              <a:t>'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A</a:t>
            </a:r>
            <a:r>
              <a:rPr lang="en-US" altLang="zh-CN"/>
              <a:t>'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特征函数</a:t>
            </a:r>
            <a:endParaRPr lang="zh-CN" altLang="en-US">
              <a:solidFill>
                <a:srgbClr val="A50021"/>
              </a:solidFill>
              <a:sym typeface="Symbol" panose="05050102010706020507" pitchFamily="18" charset="2"/>
            </a:endParaRPr>
          </a:p>
          <a:p>
            <a:pPr eaLnBrk="1" hangingPunct="1"/>
            <a:r>
              <a:rPr lang="zh-CN" altLang="en-US">
                <a:sym typeface="Symbol" panose="05050102010706020507" pitchFamily="18" charset="2"/>
              </a:rPr>
              <a:t>       </a:t>
            </a:r>
            <a:r>
              <a:rPr lang="en-US" altLang="zh-CN" i="1" baseline="-25000"/>
              <a:t>A</a:t>
            </a:r>
            <a:r>
              <a:rPr lang="en-US" altLang="zh-CN" i="1"/>
              <a:t> </a:t>
            </a:r>
            <a:r>
              <a:rPr lang="en-US" altLang="zh-CN"/>
              <a:t>' :</a:t>
            </a:r>
            <a:r>
              <a:rPr lang="en-US" altLang="zh-CN" i="1"/>
              <a:t>A</a:t>
            </a:r>
            <a:r>
              <a:rPr lang="en-US" altLang="zh-CN"/>
              <a:t>→{0,1}</a:t>
            </a:r>
            <a:r>
              <a:rPr lang="zh-CN" altLang="en-US"/>
              <a:t>定义为</a:t>
            </a:r>
            <a:endParaRPr lang="zh-CN" altLang="en-US">
              <a:sym typeface="Symbol" panose="05050102010706020507" pitchFamily="18" charset="2"/>
            </a:endParaRPr>
          </a:p>
          <a:p>
            <a:pPr eaLnBrk="1" hangingPunct="1"/>
            <a:r>
              <a:rPr lang="zh-CN" altLang="en-US">
                <a:sym typeface="Symbol" panose="05050102010706020507" pitchFamily="18" charset="2"/>
              </a:rPr>
              <a:t>                        </a:t>
            </a:r>
            <a:r>
              <a:rPr lang="en-US" altLang="zh-CN" i="1" baseline="-25000"/>
              <a:t>A</a:t>
            </a:r>
            <a:r>
              <a:rPr lang="en-US" altLang="zh-CN"/>
              <a:t>'(</a:t>
            </a:r>
            <a:r>
              <a:rPr lang="en-US" altLang="zh-CN" i="1"/>
              <a:t>a</a:t>
            </a:r>
            <a:r>
              <a:rPr lang="en-US" altLang="zh-CN"/>
              <a:t>)=1, 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en-US" altLang="zh-CN"/>
              <a:t>'</a:t>
            </a:r>
            <a:br>
              <a:rPr lang="en-US" altLang="zh-CN"/>
            </a:br>
            <a:r>
              <a:rPr lang="en-US" altLang="zh-CN"/>
              <a:t>                   </a:t>
            </a:r>
            <a:r>
              <a:rPr lang="en-US" altLang="zh-CN">
                <a:sym typeface="Symbol" panose="05050102010706020507" pitchFamily="18" charset="2"/>
              </a:rPr>
              <a:t></a:t>
            </a:r>
            <a:r>
              <a:rPr lang="en-US" altLang="zh-CN" i="1" baseline="-25000"/>
              <a:t>A</a:t>
            </a:r>
            <a:r>
              <a:rPr lang="en-US" altLang="zh-CN"/>
              <a:t>'(</a:t>
            </a:r>
            <a:r>
              <a:rPr lang="en-US" altLang="zh-CN" i="1"/>
              <a:t>a</a:t>
            </a:r>
            <a:r>
              <a:rPr lang="en-US" altLang="zh-CN"/>
              <a:t>)=0, 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 i="1"/>
              <a:t>A</a:t>
            </a:r>
            <a:r>
              <a:rPr lang="en-US" altLang="zh-CN"/>
              <a:t>'</a:t>
            </a:r>
          </a:p>
          <a:p>
            <a:pPr eaLnBrk="1" hangingPunct="1">
              <a:spcBef>
                <a:spcPct val="70000"/>
              </a:spcBef>
            </a:pPr>
            <a:r>
              <a:rPr lang="en-US" altLang="zh-CN"/>
              <a:t>(5) </a:t>
            </a:r>
            <a:r>
              <a:rPr lang="zh-CN" altLang="en-US"/>
              <a:t>设</a:t>
            </a:r>
            <a:r>
              <a:rPr lang="en-US" altLang="zh-CN" i="1"/>
              <a:t>R</a:t>
            </a:r>
            <a:r>
              <a:rPr lang="zh-CN" altLang="en-US"/>
              <a:t>是</a:t>
            </a:r>
            <a:r>
              <a:rPr lang="en-US" altLang="zh-CN" i="1"/>
              <a:t>A</a:t>
            </a:r>
            <a:r>
              <a:rPr lang="zh-CN" altLang="en-US"/>
              <a:t>上的等价关系</a:t>
            </a:r>
            <a:r>
              <a:rPr lang="en-US" altLang="zh-CN"/>
              <a:t>, </a:t>
            </a:r>
            <a:r>
              <a:rPr lang="zh-CN" altLang="en-US"/>
              <a:t>令</a:t>
            </a:r>
            <a:br>
              <a:rPr lang="zh-CN" altLang="en-US"/>
            </a:br>
            <a:r>
              <a:rPr lang="zh-CN" altLang="en-US"/>
              <a:t>                 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A</a:t>
            </a:r>
            <a:r>
              <a:rPr lang="en-US" altLang="zh-CN"/>
              <a:t>/</a:t>
            </a:r>
            <a:r>
              <a:rPr lang="en-US" altLang="zh-CN" i="1"/>
              <a:t>R</a:t>
            </a:r>
            <a:br>
              <a:rPr lang="en-US" altLang="zh-CN"/>
            </a:br>
            <a:r>
              <a:rPr lang="en-US" altLang="zh-CN"/>
              <a:t>                     </a:t>
            </a:r>
            <a:r>
              <a:rPr lang="en-US" altLang="zh-CN" i="1"/>
              <a:t>g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)=[</a:t>
            </a:r>
            <a:r>
              <a:rPr lang="en-US" altLang="zh-CN" i="1"/>
              <a:t>a</a:t>
            </a:r>
            <a:r>
              <a:rPr lang="en-US" altLang="zh-CN"/>
              <a:t>],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a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endParaRPr lang="en-US" altLang="zh-CN"/>
          </a:p>
          <a:p>
            <a:pPr eaLnBrk="1" hangingPunct="1"/>
            <a:r>
              <a:rPr lang="zh-CN" altLang="en-US"/>
              <a:t>称 </a:t>
            </a:r>
            <a:r>
              <a:rPr lang="en-US" altLang="zh-CN" i="1"/>
              <a:t>g </a:t>
            </a:r>
            <a:r>
              <a:rPr lang="zh-CN" altLang="en-US"/>
              <a:t>是从 </a:t>
            </a:r>
            <a:r>
              <a:rPr lang="en-US" altLang="zh-CN" i="1"/>
              <a:t>A </a:t>
            </a:r>
            <a:r>
              <a:rPr lang="zh-CN" altLang="en-US"/>
              <a:t>到商集 </a:t>
            </a:r>
            <a:r>
              <a:rPr lang="en-US" altLang="zh-CN" i="1"/>
              <a:t>A</a:t>
            </a:r>
            <a:r>
              <a:rPr lang="en-US" altLang="zh-CN"/>
              <a:t>/</a:t>
            </a:r>
            <a:r>
              <a:rPr lang="en-US" altLang="zh-CN" i="1"/>
              <a:t>R 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自然映射</a:t>
            </a:r>
            <a:endParaRPr lang="zh-CN" altLang="en-US"/>
          </a:p>
        </p:txBody>
      </p:sp>
      <p:sp>
        <p:nvSpPr>
          <p:cNvPr id="31748" name="灯片编号占位符 5">
            <a:extLst>
              <a:ext uri="{FF2B5EF4-FFF2-40B4-BE49-F238E27FC236}">
                <a16:creationId xmlns:a16="http://schemas.microsoft.com/office/drawing/2014/main" id="{2242F26E-39DA-4291-B71C-39EFACB74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A42154D-2DB4-4109-9DA5-0DDBDDE82FB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72638539-9A1B-4A40-92B5-805F72F951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30724" name="Rectangle 8">
            <a:extLst>
              <a:ext uri="{FF2B5EF4-FFF2-40B4-BE49-F238E27FC236}">
                <a16:creationId xmlns:a16="http://schemas.microsoft.com/office/drawing/2014/main" id="{C216D300-9FAD-4170-ACAD-6F05551912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052513"/>
            <a:ext cx="11161713" cy="13970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4  </a:t>
            </a:r>
            <a:r>
              <a:rPr lang="en-US" altLang="zh-CN" dirty="0"/>
              <a:t>(1) </a:t>
            </a:r>
            <a:r>
              <a:rPr lang="zh-CN" altLang="en-US" dirty="0"/>
              <a:t>偏序集</a:t>
            </a:r>
            <a:r>
              <a:rPr lang="en-US" altLang="zh-CN" dirty="0"/>
              <a:t>&lt;</a:t>
            </a:r>
            <a:r>
              <a:rPr lang="en-US" altLang="zh-CN" i="1" dirty="0"/>
              <a:t>P</a:t>
            </a:r>
            <a:r>
              <a:rPr lang="en-US" altLang="zh-CN" dirty="0"/>
              <a:t>({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/>
              <a:t>}),</a:t>
            </a:r>
            <a:r>
              <a:rPr lang="en-US" altLang="zh-CN" i="1" dirty="0"/>
              <a:t>R</a:t>
            </a:r>
            <a:r>
              <a:rPr lang="en-US" altLang="zh-CN" baseline="-25000" dirty="0">
                <a:sym typeface="Symbol" panose="05050102010706020507" pitchFamily="18" charset="2"/>
              </a:rPr>
              <a:t></a:t>
            </a:r>
            <a:r>
              <a:rPr lang="en-US" altLang="zh-CN" dirty="0"/>
              <a:t>&gt;, &lt;{0,1},≤&gt;, </a:t>
            </a:r>
            <a:r>
              <a:rPr lang="en-US" altLang="zh-CN" i="1" dirty="0"/>
              <a:t>R</a:t>
            </a:r>
            <a:r>
              <a:rPr lang="en-US" altLang="zh-CN" baseline="-25000" dirty="0">
                <a:sym typeface="Symbol" panose="05050102010706020507" pitchFamily="18" charset="2"/>
              </a:rPr>
              <a:t></a:t>
            </a:r>
            <a:r>
              <a:rPr lang="zh-CN" altLang="en-US" dirty="0"/>
              <a:t>为包含关系</a:t>
            </a:r>
            <a:r>
              <a:rPr lang="en-US" altLang="zh-CN" dirty="0"/>
              <a:t>, ≤</a:t>
            </a:r>
            <a:r>
              <a:rPr lang="zh-CN" altLang="en-US" dirty="0"/>
              <a:t>为一般的小于等于关系</a:t>
            </a:r>
            <a:r>
              <a:rPr lang="en-US" altLang="zh-CN" dirty="0"/>
              <a:t>,  </a:t>
            </a:r>
            <a:r>
              <a:rPr lang="zh-CN" altLang="en-US" dirty="0"/>
              <a:t>令</a:t>
            </a:r>
          </a:p>
          <a:p>
            <a:pPr eaLnBrk="1" hangingPunct="1">
              <a:defRPr/>
            </a:pPr>
            <a:r>
              <a:rPr lang="zh-CN" altLang="en-US" dirty="0"/>
              <a:t>        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P</a:t>
            </a:r>
            <a:r>
              <a:rPr lang="en-US" altLang="zh-CN" dirty="0"/>
              <a:t>({</a:t>
            </a:r>
            <a:r>
              <a:rPr lang="en-US" altLang="zh-CN" i="1" dirty="0"/>
              <a:t>a</a:t>
            </a:r>
            <a:r>
              <a:rPr lang="en-US" altLang="zh-CN" dirty="0"/>
              <a:t>,</a:t>
            </a:r>
            <a:r>
              <a:rPr lang="en-US" altLang="zh-CN" i="1" dirty="0"/>
              <a:t>b</a:t>
            </a:r>
            <a:r>
              <a:rPr lang="en-US" altLang="zh-CN" dirty="0"/>
              <a:t>})→{0,1}, </a:t>
            </a:r>
            <a:r>
              <a:rPr lang="en-US" altLang="zh-CN" i="1" dirty="0"/>
              <a:t>    f</a:t>
            </a:r>
            <a:r>
              <a:rPr lang="en-US" altLang="zh-CN" dirty="0"/>
              <a:t>(</a:t>
            </a:r>
            <a:r>
              <a:rPr lang="en-US" altLang="zh-CN" dirty="0">
                <a:sym typeface="Symbol" panose="05050102010706020507" pitchFamily="18" charset="2"/>
              </a:rPr>
              <a:t></a:t>
            </a:r>
            <a:r>
              <a:rPr lang="en-US" altLang="zh-CN" dirty="0"/>
              <a:t>)=</a:t>
            </a:r>
            <a:r>
              <a:rPr lang="en-US" altLang="zh-CN" i="1" dirty="0"/>
              <a:t>f</a:t>
            </a:r>
            <a:r>
              <a:rPr lang="en-US" altLang="zh-CN" dirty="0"/>
              <a:t>({</a:t>
            </a:r>
            <a:r>
              <a:rPr lang="en-US" altLang="zh-CN" i="1" dirty="0"/>
              <a:t>a</a:t>
            </a:r>
            <a:r>
              <a:rPr lang="en-US" altLang="zh-CN" dirty="0"/>
              <a:t>})=</a:t>
            </a:r>
            <a:r>
              <a:rPr lang="en-US" altLang="zh-CN" i="1" dirty="0"/>
              <a:t>f</a:t>
            </a:r>
            <a:r>
              <a:rPr lang="en-US" altLang="zh-CN" dirty="0"/>
              <a:t>({</a:t>
            </a:r>
            <a:r>
              <a:rPr lang="en-US" altLang="zh-CN" i="1" dirty="0"/>
              <a:t>b</a:t>
            </a:r>
            <a:r>
              <a:rPr lang="en-US" altLang="zh-CN" dirty="0"/>
              <a:t>})=0,   </a:t>
            </a:r>
            <a:r>
              <a:rPr lang="en-US" altLang="zh-CN" i="1" dirty="0"/>
              <a:t>f</a:t>
            </a:r>
            <a:r>
              <a:rPr lang="en-US" altLang="zh-CN" dirty="0"/>
              <a:t>({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/>
              <a:t>})=1, </a:t>
            </a:r>
            <a:endParaRPr lang="en-US" altLang="zh-CN" i="1" dirty="0"/>
          </a:p>
          <a:p>
            <a:pPr eaLnBrk="1" hangingPunct="1">
              <a:defRPr/>
            </a:pPr>
            <a:r>
              <a:rPr lang="en-US" altLang="zh-CN" i="1" dirty="0"/>
              <a:t> f </a:t>
            </a:r>
            <a:r>
              <a:rPr lang="zh-CN" altLang="en-US" dirty="0"/>
              <a:t>是单调递增的</a:t>
            </a:r>
            <a:r>
              <a:rPr lang="en-US" altLang="zh-CN" dirty="0"/>
              <a:t>, </a:t>
            </a:r>
            <a:r>
              <a:rPr lang="zh-CN" altLang="en-US" dirty="0"/>
              <a:t>但不是严格单调递增的</a:t>
            </a:r>
          </a:p>
        </p:txBody>
      </p:sp>
      <p:sp>
        <p:nvSpPr>
          <p:cNvPr id="33796" name="灯片编号占位符 5">
            <a:extLst>
              <a:ext uri="{FF2B5EF4-FFF2-40B4-BE49-F238E27FC236}">
                <a16:creationId xmlns:a16="http://schemas.microsoft.com/office/drawing/2014/main" id="{D4BBD282-298E-4925-AC0E-E0D9D7261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3154C97-A74B-4CF0-B411-11BE7C09863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797" name="Rectangle 9">
            <a:extLst>
              <a:ext uri="{FF2B5EF4-FFF2-40B4-BE49-F238E27FC236}">
                <a16:creationId xmlns:a16="http://schemas.microsoft.com/office/drawing/2014/main" id="{2B195FC8-AA08-470D-ADAF-2C4BF4371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4408488"/>
            <a:ext cx="11017250" cy="190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不同的等价关系确定不同的自然映射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恒等关系确定的自然映射是双射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其他自然映射一般来说只是满射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例如</a:t>
            </a:r>
            <a:endParaRPr lang="zh-CN" altLang="en-US" i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={1,2,3},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={&lt;1,2&gt;,&lt;2,1&gt;}∪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</a:p>
          <a:p>
            <a:pPr eaLnBrk="1" hangingPunct="1"/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/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(2)={1,2},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(3)={3}</a:t>
            </a:r>
          </a:p>
        </p:txBody>
      </p:sp>
      <p:sp>
        <p:nvSpPr>
          <p:cNvPr id="33798" name="Rectangle 10">
            <a:extLst>
              <a:ext uri="{FF2B5EF4-FFF2-40B4-BE49-F238E27FC236}">
                <a16:creationId xmlns:a16="http://schemas.microsoft.com/office/drawing/2014/main" id="{EF3FEC6E-1FD1-460B-8C3D-B8C87A6804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2924175"/>
            <a:ext cx="11174412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60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的每一个子集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A’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都对应于一个特征函数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不同的子集对应于不同的特征函数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例如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则有</a:t>
            </a:r>
            <a:b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</a:t>
            </a:r>
            <a:r>
              <a:rPr lang="zh-CN" altLang="en-US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,0&gt;,&lt;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,0&gt;,&lt;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,0&gt;}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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,1&gt;,&lt;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,1&gt;,&lt;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,0&gt;}</a:t>
            </a: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7" name="Rectangle 3">
            <a:extLst>
              <a:ext uri="{FF2B5EF4-FFF2-40B4-BE49-F238E27FC236}">
                <a16:creationId xmlns:a16="http://schemas.microsoft.com/office/drawing/2014/main" id="{88E587A4-6CCC-4C1D-BF96-07D7F8289C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8.2 </a:t>
            </a:r>
            <a:r>
              <a:rPr lang="zh-CN" altLang="en-US"/>
              <a:t>函数的复合与反函数 </a:t>
            </a:r>
          </a:p>
        </p:txBody>
      </p:sp>
      <p:sp>
        <p:nvSpPr>
          <p:cNvPr id="35843" name="Rectangle 12">
            <a:extLst>
              <a:ext uri="{FF2B5EF4-FFF2-40B4-BE49-F238E27FC236}">
                <a16:creationId xmlns:a16="http://schemas.microsoft.com/office/drawing/2014/main" id="{0A037290-0A7A-43FA-B5EB-D3D648FE16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复合函数基本定理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函数的复合运算与函数性质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反函数的存在条件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反函数的性质</a:t>
            </a:r>
          </a:p>
        </p:txBody>
      </p:sp>
      <p:sp>
        <p:nvSpPr>
          <p:cNvPr id="35844" name="灯片编号占位符 5">
            <a:extLst>
              <a:ext uri="{FF2B5EF4-FFF2-40B4-BE49-F238E27FC236}">
                <a16:creationId xmlns:a16="http://schemas.microsoft.com/office/drawing/2014/main" id="{37B66B17-4178-432D-8A2F-F60100F8A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F40C498-2CA2-4F49-824F-A6A86F676E2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78CA3A9A-2B73-4F74-8B70-306C23D907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复合函数基本定理</a:t>
            </a:r>
          </a:p>
        </p:txBody>
      </p:sp>
      <p:sp>
        <p:nvSpPr>
          <p:cNvPr id="34820" name="Rectangle 8">
            <a:extLst>
              <a:ext uri="{FF2B5EF4-FFF2-40B4-BE49-F238E27FC236}">
                <a16:creationId xmlns:a16="http://schemas.microsoft.com/office/drawing/2014/main" id="{C009A97C-8B23-4186-A5E9-524B2706D5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25538"/>
            <a:ext cx="9793287" cy="1366837"/>
          </a:xfrm>
        </p:spPr>
        <p:txBody>
          <a:bodyPr>
            <a:normAutofit fontScale="92500" lnSpcReduction="10000"/>
          </a:bodyPr>
          <a:lstStyle/>
          <a:p>
            <a:pPr marL="609600" indent="-609600"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8.1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F</a:t>
            </a:r>
            <a:r>
              <a:rPr lang="en-US" altLang="zh-CN" dirty="0"/>
              <a:t>, </a:t>
            </a:r>
            <a:r>
              <a:rPr lang="en-US" altLang="zh-CN" i="1" dirty="0"/>
              <a:t>G</a:t>
            </a:r>
            <a:r>
              <a:rPr lang="zh-CN" altLang="en-US" dirty="0"/>
              <a:t>是函数</a:t>
            </a:r>
            <a:r>
              <a:rPr lang="en-US" altLang="zh-CN" dirty="0"/>
              <a:t>, </a:t>
            </a:r>
            <a:r>
              <a:rPr lang="zh-CN" altLang="en-US" dirty="0"/>
              <a:t>则</a:t>
            </a:r>
            <a:r>
              <a:rPr lang="en-US" altLang="zh-CN" i="1" dirty="0"/>
              <a:t>F</a:t>
            </a:r>
            <a:r>
              <a:rPr lang="en-US" altLang="zh-CN" sz="32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zh-CN" altLang="en-US" dirty="0"/>
              <a:t>也是函数</a:t>
            </a:r>
            <a:r>
              <a:rPr lang="en-US" altLang="zh-CN" dirty="0"/>
              <a:t>, </a:t>
            </a:r>
            <a:r>
              <a:rPr lang="zh-CN" altLang="en-US" dirty="0"/>
              <a:t>且满足</a:t>
            </a:r>
          </a:p>
          <a:p>
            <a:pPr marL="609600" indent="-609600" eaLnBrk="1" hangingPunct="1">
              <a:defRPr/>
            </a:pPr>
            <a:r>
              <a:rPr lang="en-US" altLang="zh-CN" dirty="0"/>
              <a:t>(1) </a:t>
            </a:r>
            <a:r>
              <a:rPr lang="en-US" altLang="zh-CN" dirty="0" err="1"/>
              <a:t>dom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sz="32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)={</a:t>
            </a:r>
            <a:r>
              <a:rPr lang="en-US" altLang="zh-CN" i="1" dirty="0" err="1"/>
              <a:t>x</a:t>
            </a:r>
            <a:r>
              <a:rPr lang="en-US" altLang="zh-CN" dirty="0" err="1"/>
              <a:t>|</a:t>
            </a:r>
            <a:r>
              <a:rPr lang="en-US" altLang="zh-CN" i="1" dirty="0" err="1"/>
              <a:t>x</a:t>
            </a:r>
            <a:r>
              <a:rPr lang="en-US" altLang="zh-CN" dirty="0" err="1"/>
              <a:t>∈dom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)∈</a:t>
            </a:r>
            <a:r>
              <a:rPr lang="en-US" altLang="zh-CN" dirty="0" err="1"/>
              <a:t>dom</a:t>
            </a:r>
            <a:r>
              <a:rPr lang="en-US" altLang="zh-CN" i="1" dirty="0" err="1"/>
              <a:t>G</a:t>
            </a:r>
            <a:r>
              <a:rPr lang="en-US" altLang="zh-CN" dirty="0"/>
              <a:t>}</a:t>
            </a:r>
          </a:p>
          <a:p>
            <a:pPr marL="609600" indent="-609600" eaLnBrk="1" hangingPunct="1">
              <a:defRPr/>
            </a:pPr>
            <a:r>
              <a:rPr lang="en-US" altLang="zh-CN" dirty="0">
                <a:sym typeface="Symbol" panose="05050102010706020507" pitchFamily="18" charset="2"/>
              </a:rPr>
              <a:t>(2) </a:t>
            </a:r>
            <a:r>
              <a:rPr lang="en-US" altLang="zh-CN" i="1" dirty="0" err="1"/>
              <a:t>x</a:t>
            </a:r>
            <a:r>
              <a:rPr lang="en-US" altLang="zh-CN" dirty="0" err="1"/>
              <a:t>∈dom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sz="32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r>
              <a:rPr lang="zh-CN" altLang="en-US" dirty="0"/>
              <a:t>有</a:t>
            </a:r>
            <a:r>
              <a:rPr lang="en-US" altLang="zh-CN" i="1" dirty="0"/>
              <a:t>F</a:t>
            </a:r>
            <a:r>
              <a:rPr lang="en-US" altLang="zh-CN" sz="32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))</a:t>
            </a:r>
          </a:p>
        </p:txBody>
      </p:sp>
      <p:sp>
        <p:nvSpPr>
          <p:cNvPr id="37892" name="灯片编号占位符 5">
            <a:extLst>
              <a:ext uri="{FF2B5EF4-FFF2-40B4-BE49-F238E27FC236}">
                <a16:creationId xmlns:a16="http://schemas.microsoft.com/office/drawing/2014/main" id="{F10D9FCE-038D-4021-86B1-2E5F2D819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D1C13F5-C069-44B0-8309-BF5B1D497818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3" name="Rectangle 9">
            <a:extLst>
              <a:ext uri="{FF2B5EF4-FFF2-40B4-BE49-F238E27FC236}">
                <a16:creationId xmlns:a16="http://schemas.microsoft.com/office/drawing/2014/main" id="{FD6376E4-2D9B-4D2F-95F1-B49D1E697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63" y="2565400"/>
            <a:ext cx="11161712" cy="388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16000" indent="-5588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473200" indent="-5588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930400" indent="-5588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387600" indent="-5588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844800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302000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759200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216400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先证明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是函数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也是关系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若对某个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∈dom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有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xF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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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为函数）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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                  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为函数）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为函数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182BA269-82A1-4B95-A748-B3331DE68E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36868" name="Rectangle 8">
            <a:extLst>
              <a:ext uri="{FF2B5EF4-FFF2-40B4-BE49-F238E27FC236}">
                <a16:creationId xmlns:a16="http://schemas.microsoft.com/office/drawing/2014/main" id="{2C9B5908-69F9-465E-9D27-FC6C540B36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55245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60000"/>
              </a:lnSpc>
              <a:defRPr/>
            </a:pPr>
            <a:r>
              <a:rPr lang="zh-CN" altLang="en-US" dirty="0"/>
              <a:t>任取</a:t>
            </a:r>
            <a:r>
              <a:rPr lang="en-US" altLang="zh-CN" i="1" dirty="0"/>
              <a:t>x</a:t>
            </a:r>
            <a:r>
              <a:rPr lang="en-US" altLang="zh-CN" dirty="0"/>
              <a:t>,</a:t>
            </a:r>
            <a:br>
              <a:rPr lang="en-US" altLang="zh-CN" dirty="0"/>
            </a:br>
            <a:r>
              <a:rPr lang="en-US" altLang="zh-CN" dirty="0"/>
              <a:t>                  </a:t>
            </a:r>
            <a:r>
              <a:rPr lang="en-US" altLang="zh-CN" i="1" dirty="0" err="1"/>
              <a:t>x</a:t>
            </a:r>
            <a:r>
              <a:rPr lang="en-US" altLang="zh-CN" dirty="0" err="1"/>
              <a:t>∈dom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sz="32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br>
              <a:rPr lang="en-US" altLang="zh-CN" dirty="0"/>
            </a:br>
            <a:r>
              <a:rPr lang="en-US" altLang="zh-CN" dirty="0"/>
              <a:t>           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t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y</a:t>
            </a:r>
            <a:r>
              <a:rPr lang="en-US" altLang="zh-CN" dirty="0"/>
              <a:t>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t</a:t>
            </a:r>
            <a:r>
              <a:rPr lang="en-US" altLang="zh-CN" dirty="0"/>
              <a:t>&gt;∈</a:t>
            </a:r>
            <a:r>
              <a:rPr lang="en-US" altLang="zh-CN" i="1" dirty="0"/>
              <a:t>F</a:t>
            </a:r>
            <a:r>
              <a:rPr lang="en-US" altLang="zh-CN" dirty="0"/>
              <a:t>∧&lt;</a:t>
            </a:r>
            <a:r>
              <a:rPr lang="en-US" altLang="zh-CN" i="1" dirty="0" err="1"/>
              <a:t>t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br>
              <a:rPr lang="en-US" altLang="zh-CN" dirty="0"/>
            </a:br>
            <a:r>
              <a:rPr lang="en-US" altLang="zh-CN" dirty="0"/>
              <a:t>           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t 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∈dom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t</a:t>
            </a:r>
            <a:r>
              <a:rPr lang="en-US" altLang="zh-CN" dirty="0"/>
              <a:t>=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)∧</a:t>
            </a:r>
            <a:r>
              <a:rPr lang="en-US" altLang="zh-CN" i="1" dirty="0" err="1"/>
              <a:t>t</a:t>
            </a:r>
            <a:r>
              <a:rPr lang="en-US" altLang="zh-CN" dirty="0" err="1"/>
              <a:t>∈dom</a:t>
            </a:r>
            <a:r>
              <a:rPr lang="en-US" altLang="zh-CN" i="1" dirty="0" err="1"/>
              <a:t>G</a:t>
            </a:r>
            <a:r>
              <a:rPr lang="en-US" altLang="zh-CN" dirty="0"/>
              <a:t>)</a:t>
            </a:r>
            <a:br>
              <a:rPr lang="en-US" altLang="zh-CN" dirty="0"/>
            </a:br>
            <a:r>
              <a:rPr lang="en-US" altLang="zh-CN" dirty="0"/>
              <a:t>           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</a:t>
            </a:r>
            <a:r>
              <a:rPr lang="en-US" altLang="zh-CN" i="1" dirty="0"/>
              <a:t>x</a:t>
            </a:r>
            <a:r>
              <a:rPr lang="en-US" altLang="zh-CN" dirty="0"/>
              <a:t>∈{ </a:t>
            </a:r>
            <a:r>
              <a:rPr lang="en-US" altLang="zh-CN" i="1" dirty="0"/>
              <a:t>x </a:t>
            </a:r>
            <a:r>
              <a:rPr lang="en-US" altLang="zh-CN" dirty="0"/>
              <a:t>| </a:t>
            </a:r>
            <a:r>
              <a:rPr lang="en-US" altLang="zh-CN" i="1" dirty="0" err="1"/>
              <a:t>x</a:t>
            </a:r>
            <a:r>
              <a:rPr lang="en-US" altLang="zh-CN" dirty="0" err="1"/>
              <a:t>∈dom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)∈</a:t>
            </a:r>
            <a:r>
              <a:rPr lang="en-US" altLang="zh-CN" dirty="0" err="1"/>
              <a:t>dom</a:t>
            </a:r>
            <a:r>
              <a:rPr lang="en-US" altLang="zh-CN" i="1" dirty="0" err="1"/>
              <a:t>G</a:t>
            </a:r>
            <a:r>
              <a:rPr lang="en-US" altLang="zh-CN" i="1" dirty="0"/>
              <a:t> </a:t>
            </a:r>
            <a:r>
              <a:rPr lang="en-US" altLang="zh-CN" dirty="0"/>
              <a:t>}</a:t>
            </a:r>
            <a:br>
              <a:rPr lang="en-US" altLang="zh-CN" dirty="0"/>
            </a:br>
            <a:r>
              <a:rPr lang="en-US" altLang="zh-CN" dirty="0"/>
              <a:t>     </a:t>
            </a:r>
            <a:r>
              <a:rPr lang="zh-CN" altLang="en-US" dirty="0"/>
              <a:t>任取</a:t>
            </a:r>
            <a:r>
              <a:rPr lang="en-US" altLang="zh-CN" i="1" dirty="0"/>
              <a:t>x</a:t>
            </a:r>
            <a:r>
              <a:rPr lang="en-US" altLang="zh-CN" dirty="0"/>
              <a:t>,</a:t>
            </a:r>
            <a:br>
              <a:rPr lang="en-US" altLang="zh-CN" dirty="0"/>
            </a:br>
            <a:r>
              <a:rPr lang="en-US" altLang="zh-CN" dirty="0"/>
              <a:t>                  </a:t>
            </a:r>
            <a:r>
              <a:rPr lang="en-US" altLang="zh-CN" i="1" dirty="0" err="1"/>
              <a:t>x</a:t>
            </a:r>
            <a:r>
              <a:rPr lang="en-US" altLang="zh-CN" dirty="0" err="1"/>
              <a:t>∈dom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)∈</a:t>
            </a:r>
            <a:r>
              <a:rPr lang="en-US" altLang="zh-CN" dirty="0" err="1"/>
              <a:t>dom</a:t>
            </a:r>
            <a:r>
              <a:rPr lang="en-US" altLang="zh-CN" i="1" dirty="0" err="1"/>
              <a:t>G</a:t>
            </a:r>
            <a:br>
              <a:rPr lang="en-US" altLang="zh-CN" dirty="0"/>
            </a:br>
            <a:r>
              <a:rPr lang="en-US" altLang="zh-CN" dirty="0"/>
              <a:t>          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)&gt;∈</a:t>
            </a:r>
            <a:r>
              <a:rPr lang="en-US" altLang="zh-CN" i="1" dirty="0"/>
              <a:t>F</a:t>
            </a:r>
            <a:r>
              <a:rPr lang="en-US" altLang="zh-CN" dirty="0"/>
              <a:t>∧&lt;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),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))&gt;∈</a:t>
            </a:r>
            <a:r>
              <a:rPr lang="en-US" altLang="zh-CN" i="1" dirty="0"/>
              <a:t>G</a:t>
            </a:r>
            <a:br>
              <a:rPr lang="en-US" altLang="zh-CN" dirty="0"/>
            </a:br>
            <a:r>
              <a:rPr lang="en-US" altLang="zh-CN" dirty="0"/>
              <a:t>         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))&gt;∈</a:t>
            </a:r>
            <a:r>
              <a:rPr lang="en-US" altLang="zh-CN" i="1" dirty="0"/>
              <a:t>F</a:t>
            </a:r>
            <a:r>
              <a:rPr lang="en-US" altLang="zh-CN" sz="32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br>
              <a:rPr lang="en-US" altLang="zh-CN" dirty="0"/>
            </a:br>
            <a:r>
              <a:rPr lang="en-US" altLang="zh-CN" dirty="0"/>
              <a:t>         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</a:t>
            </a:r>
            <a:r>
              <a:rPr lang="en-US" altLang="zh-CN" i="1" dirty="0" err="1"/>
              <a:t>x</a:t>
            </a:r>
            <a:r>
              <a:rPr lang="en-US" altLang="zh-CN" dirty="0" err="1"/>
              <a:t>∈dom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sz="32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)∧</a:t>
            </a:r>
            <a:r>
              <a:rPr lang="en-US" altLang="zh-CN" i="1" dirty="0"/>
              <a:t>F</a:t>
            </a:r>
            <a:r>
              <a:rPr lang="en-US" altLang="zh-CN" sz="32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</a:t>
            </a:r>
            <a:r>
              <a:rPr lang="zh-CN" altLang="en-US" dirty="0"/>
              <a:t>＝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))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zh-CN" altLang="en-US" dirty="0"/>
              <a:t>所以</a:t>
            </a:r>
            <a:r>
              <a:rPr lang="en-US" altLang="zh-CN" dirty="0"/>
              <a:t>(1) </a:t>
            </a:r>
            <a:r>
              <a:rPr lang="zh-CN" altLang="en-US" dirty="0"/>
              <a:t>和</a:t>
            </a:r>
            <a:r>
              <a:rPr lang="en-US" altLang="zh-CN" dirty="0"/>
              <a:t>(2) </a:t>
            </a:r>
            <a:r>
              <a:rPr lang="zh-CN" altLang="en-US" dirty="0"/>
              <a:t>得证</a:t>
            </a:r>
          </a:p>
        </p:txBody>
      </p:sp>
      <p:sp>
        <p:nvSpPr>
          <p:cNvPr id="39940" name="灯片编号占位符 5">
            <a:extLst>
              <a:ext uri="{FF2B5EF4-FFF2-40B4-BE49-F238E27FC236}">
                <a16:creationId xmlns:a16="http://schemas.microsoft.com/office/drawing/2014/main" id="{5CFAC4CA-5AE5-4768-857B-D9D3BF50B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7B2F770-CCC2-4BA8-B108-95A6420FDB1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A248C382-7A44-475C-8E21-75906A3B52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推论</a:t>
            </a:r>
          </a:p>
        </p:txBody>
      </p:sp>
      <p:sp>
        <p:nvSpPr>
          <p:cNvPr id="41987" name="Rectangle 8">
            <a:extLst>
              <a:ext uri="{FF2B5EF4-FFF2-40B4-BE49-F238E27FC236}">
                <a16:creationId xmlns:a16="http://schemas.microsoft.com/office/drawing/2014/main" id="{383A6C85-908A-41E1-BB12-803A2E3AA1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96975"/>
            <a:ext cx="11233150" cy="1079500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推论</a:t>
            </a:r>
            <a:r>
              <a:rPr lang="en-US" altLang="zh-CN">
                <a:solidFill>
                  <a:srgbClr val="A50021"/>
                </a:solidFill>
              </a:rPr>
              <a:t>1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F</a:t>
            </a:r>
            <a:r>
              <a:rPr lang="en-US" altLang="zh-CN"/>
              <a:t>, </a:t>
            </a:r>
            <a:r>
              <a:rPr lang="en-US" altLang="zh-CN" i="1"/>
              <a:t>G</a:t>
            </a:r>
            <a:r>
              <a:rPr lang="en-US" altLang="zh-CN"/>
              <a:t>, </a:t>
            </a:r>
            <a:r>
              <a:rPr lang="en-US" altLang="zh-CN" i="1"/>
              <a:t>H</a:t>
            </a:r>
            <a:r>
              <a:rPr lang="zh-CN" altLang="en-US"/>
              <a:t>为函数</a:t>
            </a:r>
            <a:r>
              <a:rPr lang="en-US" altLang="zh-CN"/>
              <a:t>, </a:t>
            </a:r>
            <a:r>
              <a:rPr lang="zh-CN" altLang="en-US"/>
              <a:t>则</a:t>
            </a:r>
            <a:r>
              <a:rPr lang="en-US" altLang="zh-CN"/>
              <a:t>(</a:t>
            </a:r>
            <a:r>
              <a:rPr lang="en-US" altLang="zh-CN" i="1"/>
              <a:t>F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G</a:t>
            </a:r>
            <a:r>
              <a:rPr lang="en-US" altLang="zh-CN"/>
              <a:t>)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H</a:t>
            </a:r>
            <a:r>
              <a:rPr lang="zh-CN" altLang="en-US"/>
              <a:t>和</a:t>
            </a:r>
            <a:r>
              <a:rPr lang="en-US" altLang="zh-CN" i="1"/>
              <a:t>F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/>
              <a:t>(</a:t>
            </a:r>
            <a:r>
              <a:rPr lang="en-US" altLang="zh-CN" i="1"/>
              <a:t>G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H</a:t>
            </a:r>
            <a:r>
              <a:rPr lang="en-US" altLang="zh-CN"/>
              <a:t>)</a:t>
            </a:r>
            <a:r>
              <a:rPr lang="zh-CN" altLang="en-US"/>
              <a:t>都是函数</a:t>
            </a:r>
            <a:r>
              <a:rPr lang="en-US" altLang="zh-CN"/>
              <a:t>, </a:t>
            </a:r>
            <a:r>
              <a:rPr lang="zh-CN" altLang="en-US"/>
              <a:t>且 </a:t>
            </a:r>
            <a:r>
              <a:rPr lang="en-US" altLang="zh-CN"/>
              <a:t>(</a:t>
            </a:r>
            <a:r>
              <a:rPr lang="en-US" altLang="zh-CN" i="1"/>
              <a:t>F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G</a:t>
            </a:r>
            <a:r>
              <a:rPr lang="en-US" altLang="zh-CN"/>
              <a:t>)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H</a:t>
            </a:r>
            <a:r>
              <a:rPr lang="en-US" altLang="zh-CN"/>
              <a:t>=</a:t>
            </a:r>
            <a:r>
              <a:rPr lang="en-US" altLang="zh-CN" i="1"/>
              <a:t>F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/>
              <a:t>(</a:t>
            </a:r>
            <a:r>
              <a:rPr lang="en-US" altLang="zh-CN" i="1"/>
              <a:t>G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H</a:t>
            </a:r>
            <a:r>
              <a:rPr lang="en-US" altLang="zh-CN"/>
              <a:t>)</a:t>
            </a:r>
          </a:p>
          <a:p>
            <a:pPr eaLnBrk="1" hangingPunct="1"/>
            <a:r>
              <a:rPr lang="zh-CN" altLang="en-US"/>
              <a:t>证   由上述定理和运算满足结合律得证</a:t>
            </a:r>
            <a:r>
              <a:rPr lang="en-US" altLang="zh-CN"/>
              <a:t>.</a:t>
            </a:r>
          </a:p>
        </p:txBody>
      </p:sp>
      <p:sp>
        <p:nvSpPr>
          <p:cNvPr id="41988" name="灯片编号占位符 5">
            <a:extLst>
              <a:ext uri="{FF2B5EF4-FFF2-40B4-BE49-F238E27FC236}">
                <a16:creationId xmlns:a16="http://schemas.microsoft.com/office/drawing/2014/main" id="{1773E5FF-420E-465F-8484-91294A570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8944467-523F-4BE1-A1B8-9AE83222286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89" name="Rectangle 9">
            <a:extLst>
              <a:ext uri="{FF2B5EF4-FFF2-40B4-BE49-F238E27FC236}">
                <a16:creationId xmlns:a16="http://schemas.microsoft.com/office/drawing/2014/main" id="{C92A2577-011E-4F9A-85FC-C06398FD4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2781300"/>
            <a:ext cx="10367962" cy="32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5000"/>
              </a:spcBef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推论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都有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由上述定理知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是函数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dom(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∈dom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)∈dom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ran(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ran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因此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有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93AD312D-B876-4D99-A822-9CAB25BDB1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函数复合与函数性质</a:t>
            </a:r>
          </a:p>
        </p:txBody>
      </p:sp>
      <p:sp>
        <p:nvSpPr>
          <p:cNvPr id="44035" name="Rectangle 8">
            <a:extLst>
              <a:ext uri="{FF2B5EF4-FFF2-40B4-BE49-F238E27FC236}">
                <a16:creationId xmlns:a16="http://schemas.microsoft.com/office/drawing/2014/main" id="{61B5C797-0C6C-4125-AF3D-3B3C0AB093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91513" cy="18002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8.2</a:t>
            </a:r>
            <a:r>
              <a:rPr lang="en-US" altLang="zh-CN"/>
              <a:t> </a:t>
            </a:r>
            <a:r>
              <a:rPr lang="zh-CN" altLang="en-US"/>
              <a:t>设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en-US" altLang="zh-CN"/>
              <a:t> 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(1) </a:t>
            </a:r>
            <a:r>
              <a:rPr lang="zh-CN" altLang="en-US"/>
              <a:t>如果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zh-CN" altLang="en-US"/>
              <a:t>是满射的</a:t>
            </a:r>
            <a:r>
              <a:rPr lang="en-US" altLang="zh-CN"/>
              <a:t>, </a:t>
            </a:r>
            <a:r>
              <a:rPr lang="zh-CN" altLang="en-US"/>
              <a:t>则 </a:t>
            </a:r>
            <a:r>
              <a:rPr lang="en-US" altLang="zh-CN" i="1"/>
              <a:t>f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zh-CN" altLang="en-US"/>
              <a:t>也是满射的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(2) </a:t>
            </a:r>
            <a:r>
              <a:rPr lang="zh-CN" altLang="en-US"/>
              <a:t>如果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zh-CN" altLang="en-US"/>
              <a:t>是单射的</a:t>
            </a:r>
            <a:r>
              <a:rPr lang="en-US" altLang="zh-CN"/>
              <a:t>, </a:t>
            </a:r>
            <a:r>
              <a:rPr lang="zh-CN" altLang="en-US"/>
              <a:t>则 </a:t>
            </a:r>
            <a:r>
              <a:rPr lang="en-US" altLang="zh-CN" i="1"/>
              <a:t>f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zh-CN" altLang="en-US"/>
              <a:t>也是单射的 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(3) </a:t>
            </a:r>
            <a:r>
              <a:rPr lang="zh-CN" altLang="en-US"/>
              <a:t>如果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zh-CN" altLang="en-US"/>
              <a:t>是双射的</a:t>
            </a:r>
            <a:r>
              <a:rPr lang="en-US" altLang="zh-CN"/>
              <a:t>, </a:t>
            </a:r>
            <a:r>
              <a:rPr lang="zh-CN" altLang="en-US"/>
              <a:t>则 </a:t>
            </a:r>
            <a:r>
              <a:rPr lang="en-US" altLang="zh-CN" i="1"/>
              <a:t>f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zh-CN" altLang="en-US"/>
              <a:t>也是双射的  </a:t>
            </a:r>
          </a:p>
        </p:txBody>
      </p:sp>
      <p:sp>
        <p:nvSpPr>
          <p:cNvPr id="44036" name="灯片编号占位符 5">
            <a:extLst>
              <a:ext uri="{FF2B5EF4-FFF2-40B4-BE49-F238E27FC236}">
                <a16:creationId xmlns:a16="http://schemas.microsoft.com/office/drawing/2014/main" id="{DE873D62-CB3E-431F-8568-8839E873D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D52230-219F-4E59-B7BF-F0E4EDE5D28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4037" name="Rectangle 9">
            <a:extLst>
              <a:ext uri="{FF2B5EF4-FFF2-40B4-BE49-F238E27FC236}">
                <a16:creationId xmlns:a16="http://schemas.microsoft.com/office/drawing/2014/main" id="{29E4BCF3-300A-4F3A-9B36-5DA4E58A7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3213100"/>
            <a:ext cx="828040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的满射性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使得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对于这个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的满射性，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使得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由合成定理有 </a:t>
            </a:r>
            <a:endParaRPr lang="zh-CN" altLang="en-US" i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从而证明了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是满射的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9F8AB5A3-363D-4376-A89C-EE2ADDA19D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43012" name="Rectangle 8">
            <a:extLst>
              <a:ext uri="{FF2B5EF4-FFF2-40B4-BE49-F238E27FC236}">
                <a16:creationId xmlns:a16="http://schemas.microsoft.com/office/drawing/2014/main" id="{8CF56DDF-4F14-4370-BA47-0423C4A5A3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2088" y="1052513"/>
            <a:ext cx="11520487" cy="4392612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altLang="zh-CN" dirty="0"/>
              <a:t>(2) </a:t>
            </a:r>
            <a:r>
              <a:rPr lang="zh-CN" altLang="en-US" dirty="0"/>
              <a:t>假设存在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∈</a:t>
            </a:r>
            <a:r>
              <a:rPr lang="en-US" altLang="zh-CN" i="1" dirty="0"/>
              <a:t>A</a:t>
            </a:r>
            <a:r>
              <a:rPr lang="zh-CN" altLang="en-US" dirty="0"/>
              <a:t>使得</a:t>
            </a:r>
          </a:p>
          <a:p>
            <a:pPr eaLnBrk="1" hangingPunct="1">
              <a:defRPr/>
            </a:pPr>
            <a:r>
              <a:rPr lang="zh-CN" altLang="en-US" dirty="0"/>
              <a:t>                                 </a:t>
            </a:r>
            <a:r>
              <a:rPr lang="en-US" altLang="zh-CN" i="1" dirty="0"/>
              <a:t>f </a:t>
            </a:r>
            <a:r>
              <a:rPr lang="en-US" altLang="zh-CN" sz="40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)=</a:t>
            </a:r>
            <a:r>
              <a:rPr lang="en-US" altLang="zh-CN" i="1" dirty="0"/>
              <a:t>f </a:t>
            </a:r>
            <a:r>
              <a:rPr lang="en-US" altLang="zh-CN" sz="40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)</a:t>
            </a:r>
          </a:p>
          <a:p>
            <a:pPr eaLnBrk="1" hangingPunct="1">
              <a:defRPr/>
            </a:pPr>
            <a:r>
              <a:rPr lang="zh-CN" altLang="en-US" dirty="0"/>
              <a:t>由合成定理有</a:t>
            </a:r>
            <a:endParaRPr lang="zh-CN" altLang="en-US" i="1" dirty="0"/>
          </a:p>
          <a:p>
            <a:pPr eaLnBrk="1" hangingPunct="1">
              <a:defRPr/>
            </a:pPr>
            <a:r>
              <a:rPr lang="zh-CN" altLang="en-US" i="1" dirty="0"/>
              <a:t>                               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))=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))</a:t>
            </a:r>
          </a:p>
          <a:p>
            <a:pPr eaLnBrk="1" hangingPunct="1">
              <a:defRPr/>
            </a:pPr>
            <a:r>
              <a:rPr lang="zh-CN" altLang="en-US" dirty="0"/>
              <a:t>因为</a:t>
            </a:r>
            <a:r>
              <a:rPr lang="en-US" altLang="zh-CN" i="1" dirty="0"/>
              <a:t>g</a:t>
            </a:r>
            <a:r>
              <a:rPr lang="en-US" altLang="zh-CN" dirty="0"/>
              <a:t>:</a:t>
            </a:r>
            <a:r>
              <a:rPr lang="en-US" altLang="zh-CN" i="1" dirty="0"/>
              <a:t>B</a:t>
            </a:r>
            <a:r>
              <a:rPr lang="en-US" altLang="zh-CN" dirty="0"/>
              <a:t>→</a:t>
            </a:r>
            <a:r>
              <a:rPr lang="en-US" altLang="zh-CN" i="1" dirty="0"/>
              <a:t>C</a:t>
            </a:r>
            <a:r>
              <a:rPr lang="zh-CN" altLang="en-US" dirty="0"/>
              <a:t>是单射的</a:t>
            </a:r>
            <a:r>
              <a:rPr lang="en-US" altLang="zh-CN" dirty="0"/>
              <a:t>, </a:t>
            </a:r>
            <a:r>
              <a:rPr lang="zh-CN" altLang="en-US" dirty="0"/>
              <a:t>故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)=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). </a:t>
            </a:r>
            <a:r>
              <a:rPr lang="zh-CN" altLang="en-US" dirty="0"/>
              <a:t>又由于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zh-CN" altLang="en-US" dirty="0"/>
              <a:t>是单射的</a:t>
            </a:r>
            <a:r>
              <a:rPr lang="en-US" altLang="zh-CN" dirty="0"/>
              <a:t>, </a:t>
            </a:r>
            <a:r>
              <a:rPr lang="zh-CN" altLang="en-US" dirty="0"/>
              <a:t>所以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=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. </a:t>
            </a:r>
            <a:r>
              <a:rPr lang="zh-CN" altLang="en-US" dirty="0"/>
              <a:t>从而证明</a:t>
            </a:r>
            <a:r>
              <a:rPr lang="en-US" altLang="zh-CN" i="1" dirty="0"/>
              <a:t>f </a:t>
            </a:r>
            <a:r>
              <a:rPr lang="en-US" altLang="zh-CN" sz="40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 err="1"/>
              <a:t>g</a:t>
            </a:r>
            <a:r>
              <a:rPr lang="en-US" altLang="zh-CN" dirty="0" err="1"/>
              <a:t>:</a:t>
            </a:r>
            <a:r>
              <a:rPr lang="en-US" altLang="zh-CN" i="1" dirty="0" err="1"/>
              <a:t>A</a:t>
            </a:r>
            <a:r>
              <a:rPr lang="en-US" altLang="zh-CN" dirty="0" err="1"/>
              <a:t>→</a:t>
            </a:r>
            <a:r>
              <a:rPr lang="en-US" altLang="zh-CN" i="1" dirty="0" err="1"/>
              <a:t>C</a:t>
            </a:r>
            <a:r>
              <a:rPr lang="zh-CN" altLang="en-US" dirty="0"/>
              <a:t>是单射的</a:t>
            </a:r>
            <a:r>
              <a:rPr lang="en-US" altLang="zh-CN" dirty="0"/>
              <a:t>.</a:t>
            </a:r>
          </a:p>
          <a:p>
            <a:pPr eaLnBrk="1" hangingPunct="1">
              <a:defRPr/>
            </a:pPr>
            <a:r>
              <a:rPr lang="en-US" altLang="zh-CN" dirty="0"/>
              <a:t>(3)</a:t>
            </a:r>
            <a:r>
              <a:rPr lang="zh-CN" altLang="en-US" dirty="0"/>
              <a:t>由</a:t>
            </a:r>
            <a:r>
              <a:rPr lang="en-US" altLang="zh-CN" dirty="0"/>
              <a:t>(1)</a:t>
            </a:r>
            <a:r>
              <a:rPr lang="zh-CN" altLang="en-US" dirty="0"/>
              <a:t>和</a:t>
            </a:r>
            <a:r>
              <a:rPr lang="en-US" altLang="zh-CN" dirty="0"/>
              <a:t>(2)</a:t>
            </a:r>
            <a:r>
              <a:rPr lang="zh-CN" altLang="en-US" dirty="0"/>
              <a:t>得证</a:t>
            </a:r>
            <a:r>
              <a:rPr lang="en-US" altLang="zh-CN" dirty="0"/>
              <a:t>.</a:t>
            </a:r>
          </a:p>
          <a:p>
            <a:pPr eaLnBrk="1" hangingPunct="1">
              <a:defRPr/>
            </a:pPr>
            <a:r>
              <a:rPr lang="zh-CN" altLang="en-US" dirty="0"/>
              <a:t>注意：定理逆命题不为真</a:t>
            </a:r>
            <a:r>
              <a:rPr lang="en-US" altLang="zh-CN" dirty="0"/>
              <a:t>, </a:t>
            </a:r>
            <a:r>
              <a:rPr lang="zh-CN" altLang="en-US" dirty="0"/>
              <a:t>即如果</a:t>
            </a:r>
            <a:r>
              <a:rPr lang="en-US" altLang="zh-CN" i="1" dirty="0"/>
              <a:t>f </a:t>
            </a:r>
            <a:r>
              <a:rPr lang="en-US" altLang="zh-CN" sz="40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 err="1"/>
              <a:t>g</a:t>
            </a:r>
            <a:r>
              <a:rPr lang="en-US" altLang="zh-CN" dirty="0" err="1"/>
              <a:t>:</a:t>
            </a:r>
            <a:r>
              <a:rPr lang="en-US" altLang="zh-CN" i="1" dirty="0" err="1"/>
              <a:t>A</a:t>
            </a:r>
            <a:r>
              <a:rPr lang="en-US" altLang="zh-CN" dirty="0" err="1"/>
              <a:t>→</a:t>
            </a:r>
            <a:r>
              <a:rPr lang="en-US" altLang="zh-CN" i="1" dirty="0" err="1"/>
              <a:t>C</a:t>
            </a:r>
            <a:r>
              <a:rPr lang="zh-CN" altLang="en-US" dirty="0"/>
              <a:t>是单射</a:t>
            </a:r>
            <a:r>
              <a:rPr lang="en-US" altLang="zh-CN" dirty="0"/>
              <a:t>(</a:t>
            </a:r>
            <a:r>
              <a:rPr lang="zh-CN" altLang="en-US" dirty="0"/>
              <a:t>或满射、双射</a:t>
            </a:r>
            <a:r>
              <a:rPr lang="en-US" altLang="zh-CN" dirty="0"/>
              <a:t>)</a:t>
            </a:r>
            <a:r>
              <a:rPr lang="zh-CN" altLang="en-US" dirty="0"/>
              <a:t>的</a:t>
            </a:r>
            <a:r>
              <a:rPr lang="en-US" altLang="zh-CN" dirty="0"/>
              <a:t>, </a:t>
            </a:r>
            <a:r>
              <a:rPr lang="zh-CN" altLang="en-US" dirty="0"/>
              <a:t>不一定有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 </a:t>
            </a:r>
            <a:r>
              <a:rPr lang="zh-CN" altLang="en-US" dirty="0"/>
              <a:t>和 </a:t>
            </a:r>
            <a:r>
              <a:rPr lang="en-US" altLang="zh-CN" i="1" dirty="0"/>
              <a:t>g</a:t>
            </a:r>
            <a:r>
              <a:rPr lang="en-US" altLang="zh-CN" dirty="0"/>
              <a:t>:</a:t>
            </a:r>
            <a:r>
              <a:rPr lang="en-US" altLang="zh-CN" i="1" dirty="0"/>
              <a:t>B</a:t>
            </a:r>
            <a:r>
              <a:rPr lang="en-US" altLang="zh-CN" dirty="0"/>
              <a:t>→</a:t>
            </a:r>
            <a:r>
              <a:rPr lang="en-US" altLang="zh-CN" i="1" dirty="0"/>
              <a:t>C</a:t>
            </a:r>
            <a:r>
              <a:rPr lang="zh-CN" altLang="en-US" dirty="0"/>
              <a:t>都是单射</a:t>
            </a:r>
            <a:r>
              <a:rPr lang="en-US" altLang="zh-CN" dirty="0"/>
              <a:t>(</a:t>
            </a:r>
            <a:r>
              <a:rPr lang="zh-CN" altLang="en-US" dirty="0"/>
              <a:t>或满射、双射</a:t>
            </a:r>
            <a:r>
              <a:rPr lang="en-US" altLang="zh-CN" dirty="0"/>
              <a:t>)</a:t>
            </a:r>
            <a:r>
              <a:rPr lang="zh-CN" altLang="en-US" dirty="0"/>
              <a:t>的</a:t>
            </a:r>
            <a:r>
              <a:rPr lang="en-US" altLang="zh-CN" dirty="0"/>
              <a:t>.</a:t>
            </a:r>
          </a:p>
        </p:txBody>
      </p:sp>
      <p:sp>
        <p:nvSpPr>
          <p:cNvPr id="46084" name="灯片编号占位符 5">
            <a:extLst>
              <a:ext uri="{FF2B5EF4-FFF2-40B4-BE49-F238E27FC236}">
                <a16:creationId xmlns:a16="http://schemas.microsoft.com/office/drawing/2014/main" id="{5CEE76B1-ADEE-4A7D-9A01-317B436B2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6338" y="6245225"/>
            <a:ext cx="28448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10AF74-3DC6-4CA0-AC8A-D7151405A53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6085" name="Rectangle 10">
            <a:extLst>
              <a:ext uri="{FF2B5EF4-FFF2-40B4-BE49-F238E27FC236}">
                <a16:creationId xmlns:a16="http://schemas.microsoft.com/office/drawing/2014/main" id="{5A8A2196-118D-4A49-953A-A39615976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963" y="5576888"/>
            <a:ext cx="828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8.3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f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（证明略）</a:t>
            </a:r>
            <a:r>
              <a:rPr lang="zh-CN" altLang="en-US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>
            <a:extLst>
              <a:ext uri="{FF2B5EF4-FFF2-40B4-BE49-F238E27FC236}">
                <a16:creationId xmlns:a16="http://schemas.microsoft.com/office/drawing/2014/main" id="{84DF7493-F6DC-48C5-91CA-A5D39FE870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8.1 </a:t>
            </a:r>
            <a:r>
              <a:rPr lang="zh-CN" altLang="en-US"/>
              <a:t>函数的定义与性质</a:t>
            </a:r>
          </a:p>
        </p:txBody>
      </p:sp>
      <p:sp>
        <p:nvSpPr>
          <p:cNvPr id="9219" name="Rectangle 15">
            <a:extLst>
              <a:ext uri="{FF2B5EF4-FFF2-40B4-BE49-F238E27FC236}">
                <a16:creationId xmlns:a16="http://schemas.microsoft.com/office/drawing/2014/main" id="{0AA907AF-2818-4818-BF8E-5F702A61EB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/>
              <a:t>主要内容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函数定义与相关概念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函数定义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函数相等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FF0000"/>
                </a:solidFill>
              </a:rPr>
              <a:t>从</a:t>
            </a:r>
            <a:r>
              <a:rPr lang="en-US" altLang="zh-CN" i="1">
                <a:solidFill>
                  <a:srgbClr val="FF0000"/>
                </a:solidFill>
              </a:rPr>
              <a:t>A</a:t>
            </a:r>
            <a:r>
              <a:rPr lang="zh-CN" altLang="en-US">
                <a:solidFill>
                  <a:srgbClr val="FF0000"/>
                </a:solidFill>
              </a:rPr>
              <a:t>到</a:t>
            </a:r>
            <a:r>
              <a:rPr lang="en-US" altLang="zh-CN" i="1">
                <a:solidFill>
                  <a:srgbClr val="FF0000"/>
                </a:solidFill>
              </a:rPr>
              <a:t>B</a:t>
            </a:r>
            <a:r>
              <a:rPr lang="zh-CN" altLang="en-US">
                <a:solidFill>
                  <a:srgbClr val="FF0000"/>
                </a:solidFill>
              </a:rPr>
              <a:t>的函数</a:t>
            </a:r>
            <a:r>
              <a:rPr lang="en-US" altLang="zh-CN" i="1">
                <a:solidFill>
                  <a:srgbClr val="FF0000"/>
                </a:solidFill>
              </a:rPr>
              <a:t>f</a:t>
            </a:r>
            <a:r>
              <a:rPr lang="en-US" altLang="zh-CN">
                <a:solidFill>
                  <a:srgbClr val="FF0000"/>
                </a:solidFill>
              </a:rPr>
              <a:t>:</a:t>
            </a:r>
            <a:r>
              <a:rPr lang="en-US" altLang="zh-CN" i="1">
                <a:solidFill>
                  <a:srgbClr val="FF0000"/>
                </a:solidFill>
              </a:rPr>
              <a:t>A</a:t>
            </a:r>
            <a:r>
              <a:rPr lang="en-US" altLang="zh-CN">
                <a:solidFill>
                  <a:srgbClr val="FF0000"/>
                </a:solidFill>
                <a:sym typeface="Symbol" panose="05050102010706020507" pitchFamily="18" charset="2"/>
              </a:rPr>
              <a:t></a:t>
            </a:r>
            <a:r>
              <a:rPr lang="en-US" altLang="zh-CN" i="1">
                <a:solidFill>
                  <a:srgbClr val="FF0000"/>
                </a:solidFill>
              </a:rPr>
              <a:t>B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i="1">
                <a:solidFill>
                  <a:srgbClr val="FF0000"/>
                </a:solidFill>
              </a:rPr>
              <a:t>B</a:t>
            </a:r>
            <a:r>
              <a:rPr lang="en-US" altLang="zh-CN" i="1" baseline="30000">
                <a:solidFill>
                  <a:srgbClr val="FF0000"/>
                </a:solidFill>
              </a:rPr>
              <a:t>A</a:t>
            </a:r>
            <a:endParaRPr lang="en-US" altLang="zh-CN" baseline="300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函数的像与完全原像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</a:pPr>
            <a:r>
              <a:rPr lang="zh-CN" altLang="en-US"/>
              <a:t>函数的性质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FF0000"/>
                </a:solidFill>
              </a:rPr>
              <a:t>单射、满射、双射函数的定义与实例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构造双射函数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某些重要的函数</a:t>
            </a:r>
          </a:p>
        </p:txBody>
      </p:sp>
      <p:sp>
        <p:nvSpPr>
          <p:cNvPr id="9220" name="灯片编号占位符 5">
            <a:extLst>
              <a:ext uri="{FF2B5EF4-FFF2-40B4-BE49-F238E27FC236}">
                <a16:creationId xmlns:a16="http://schemas.microsoft.com/office/drawing/2014/main" id="{FF6F112A-7DBD-4706-8F59-DEAF250FA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57B5026-DEC2-40F3-9A4A-E93459B52EA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5908C968-E40F-42C8-906B-26B6C5B63C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45060" name="Rectangle 8">
            <a:extLst>
              <a:ext uri="{FF2B5EF4-FFF2-40B4-BE49-F238E27FC236}">
                <a16:creationId xmlns:a16="http://schemas.microsoft.com/office/drawing/2014/main" id="{2B51396C-C2F6-4747-ACA8-AFF4F7950D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/>
              <a:t>考虑集合</a:t>
            </a:r>
            <a:r>
              <a:rPr lang="en-US" altLang="zh-CN" i="1"/>
              <a:t>A</a:t>
            </a:r>
            <a:r>
              <a:rPr lang="en-US" altLang="zh-CN"/>
              <a:t>={</a:t>
            </a:r>
            <a:r>
              <a:rPr lang="en-US" altLang="zh-CN" i="1"/>
              <a:t>a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a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a</a:t>
            </a:r>
            <a:r>
              <a:rPr lang="en-US" altLang="zh-CN" baseline="-25000"/>
              <a:t>3</a:t>
            </a:r>
            <a:r>
              <a:rPr lang="en-US" altLang="zh-CN"/>
              <a:t>}, </a:t>
            </a:r>
            <a:r>
              <a:rPr lang="en-US" altLang="zh-CN" i="1"/>
              <a:t>B</a:t>
            </a:r>
            <a:r>
              <a:rPr lang="en-US" altLang="zh-CN"/>
              <a:t>={</a:t>
            </a:r>
            <a:r>
              <a:rPr lang="en-US" altLang="zh-CN" i="1"/>
              <a:t>b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3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4</a:t>
            </a:r>
            <a:r>
              <a:rPr lang="en-US" altLang="zh-CN"/>
              <a:t>}, </a:t>
            </a:r>
            <a:r>
              <a:rPr lang="en-US" altLang="zh-CN" i="1"/>
              <a:t>C</a:t>
            </a:r>
            <a:r>
              <a:rPr lang="en-US" altLang="zh-CN"/>
              <a:t>={</a:t>
            </a:r>
            <a:r>
              <a:rPr lang="en-US" altLang="zh-CN" i="1"/>
              <a:t>c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3</a:t>
            </a:r>
            <a:r>
              <a:rPr lang="en-US" altLang="zh-CN"/>
              <a:t>}. </a:t>
            </a:r>
            <a:r>
              <a:rPr lang="zh-CN" altLang="en-US"/>
              <a:t>令                  </a:t>
            </a:r>
            <a:endParaRPr lang="en-US" altLang="zh-CN"/>
          </a:p>
          <a:p>
            <a:pPr eaLnBrk="1" hangingPunct="1">
              <a:defRPr/>
            </a:pPr>
            <a:r>
              <a:rPr lang="en-US" altLang="zh-CN" i="1"/>
              <a:t>             f</a:t>
            </a:r>
            <a:r>
              <a:rPr lang="en-US" altLang="zh-CN"/>
              <a:t>={&lt;</a:t>
            </a:r>
            <a:r>
              <a:rPr lang="en-US" altLang="zh-CN" i="1"/>
              <a:t>a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1</a:t>
            </a:r>
            <a:r>
              <a:rPr lang="en-US" altLang="zh-CN"/>
              <a:t>&gt;,&lt;</a:t>
            </a:r>
            <a:r>
              <a:rPr lang="en-US" altLang="zh-CN" i="1"/>
              <a:t>a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2</a:t>
            </a:r>
            <a:r>
              <a:rPr lang="en-US" altLang="zh-CN"/>
              <a:t>&gt;,&lt;</a:t>
            </a:r>
            <a:r>
              <a:rPr lang="en-US" altLang="zh-CN" i="1"/>
              <a:t>a</a:t>
            </a:r>
            <a:r>
              <a:rPr lang="en-US" altLang="zh-CN" baseline="-25000"/>
              <a:t>3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3</a:t>
            </a:r>
            <a:r>
              <a:rPr lang="en-US" altLang="zh-CN"/>
              <a:t>&gt;}</a:t>
            </a:r>
            <a:br>
              <a:rPr lang="en-US" altLang="zh-CN"/>
            </a:br>
            <a:r>
              <a:rPr lang="en-US" altLang="zh-CN"/>
              <a:t>        </a:t>
            </a:r>
            <a:r>
              <a:rPr lang="en-US" altLang="zh-CN" i="1"/>
              <a:t>g</a:t>
            </a:r>
            <a:r>
              <a:rPr lang="en-US" altLang="zh-CN"/>
              <a:t>={&lt;</a:t>
            </a:r>
            <a:r>
              <a:rPr lang="en-US" altLang="zh-CN" i="1"/>
              <a:t>b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1</a:t>
            </a:r>
            <a:r>
              <a:rPr lang="en-US" altLang="zh-CN"/>
              <a:t>&gt;,&lt;</a:t>
            </a:r>
            <a:r>
              <a:rPr lang="en-US" altLang="zh-CN" i="1"/>
              <a:t>b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&gt;,&lt;</a:t>
            </a:r>
            <a:r>
              <a:rPr lang="en-US" altLang="zh-CN" i="1"/>
              <a:t>b</a:t>
            </a:r>
            <a:r>
              <a:rPr lang="en-US" altLang="zh-CN" baseline="-25000"/>
              <a:t>3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3</a:t>
            </a:r>
            <a:r>
              <a:rPr lang="en-US" altLang="zh-CN"/>
              <a:t>&gt;,&lt;</a:t>
            </a:r>
            <a:r>
              <a:rPr lang="en-US" altLang="zh-CN" i="1"/>
              <a:t>b</a:t>
            </a:r>
            <a:r>
              <a:rPr lang="en-US" altLang="zh-CN" baseline="-25000"/>
              <a:t>4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3</a:t>
            </a:r>
            <a:r>
              <a:rPr lang="en-US" altLang="zh-CN"/>
              <a:t>&gt;}</a:t>
            </a:r>
            <a:br>
              <a:rPr lang="en-US" altLang="zh-CN"/>
            </a:br>
            <a:r>
              <a:rPr lang="en-US" altLang="zh-CN"/>
              <a:t>       </a:t>
            </a:r>
            <a:r>
              <a:rPr lang="en-US" altLang="zh-CN" i="1"/>
              <a:t>f 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g</a:t>
            </a:r>
            <a:r>
              <a:rPr lang="en-US" altLang="zh-CN"/>
              <a:t>={&lt;</a:t>
            </a:r>
            <a:r>
              <a:rPr lang="en-US" altLang="zh-CN" i="1"/>
              <a:t>a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1</a:t>
            </a:r>
            <a:r>
              <a:rPr lang="en-US" altLang="zh-CN"/>
              <a:t>&gt;,&lt;</a:t>
            </a:r>
            <a:r>
              <a:rPr lang="en-US" altLang="zh-CN" i="1"/>
              <a:t>a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&gt;,&lt;</a:t>
            </a:r>
            <a:r>
              <a:rPr lang="en-US" altLang="zh-CN" i="1"/>
              <a:t>a</a:t>
            </a:r>
            <a:r>
              <a:rPr lang="en-US" altLang="zh-CN" baseline="-25000"/>
              <a:t>3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3</a:t>
            </a:r>
            <a:r>
              <a:rPr lang="en-US" altLang="zh-CN"/>
              <a:t>&gt;}</a:t>
            </a:r>
          </a:p>
          <a:p>
            <a:pPr eaLnBrk="1" hangingPunct="1">
              <a:defRPr/>
            </a:pPr>
            <a:r>
              <a:rPr lang="zh-CN" altLang="en-US"/>
              <a:t>那么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zh-CN" altLang="en-US"/>
              <a:t>和</a:t>
            </a:r>
            <a:r>
              <a:rPr lang="en-US" altLang="zh-CN" i="1"/>
              <a:t>f 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>
                <a:sym typeface="Symbol" panose="05050102010706020507" pitchFamily="18" charset="2"/>
              </a:rPr>
              <a:t>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zh-CN" altLang="en-US"/>
              <a:t>是单射的</a:t>
            </a:r>
            <a:r>
              <a:rPr lang="en-US" altLang="zh-CN"/>
              <a:t>, </a:t>
            </a:r>
            <a:r>
              <a:rPr lang="zh-CN" altLang="en-US"/>
              <a:t>但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zh-CN" altLang="en-US"/>
              <a:t>不是单射的</a:t>
            </a:r>
            <a:r>
              <a:rPr lang="en-US" altLang="zh-CN"/>
              <a:t>. </a:t>
            </a:r>
          </a:p>
          <a:p>
            <a:pPr eaLnBrk="1" hangingPunct="1">
              <a:spcBef>
                <a:spcPct val="65000"/>
              </a:spcBef>
              <a:defRPr/>
            </a:pPr>
            <a:r>
              <a:rPr lang="zh-CN" altLang="en-US"/>
              <a:t>考虑集合</a:t>
            </a:r>
            <a:r>
              <a:rPr lang="en-US" altLang="zh-CN" i="1"/>
              <a:t>A</a:t>
            </a:r>
            <a:r>
              <a:rPr lang="en-US" altLang="zh-CN"/>
              <a:t>={</a:t>
            </a:r>
            <a:r>
              <a:rPr lang="en-US" altLang="zh-CN" i="1"/>
              <a:t>a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a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a</a:t>
            </a:r>
            <a:r>
              <a:rPr lang="en-US" altLang="zh-CN" baseline="-25000"/>
              <a:t>3</a:t>
            </a:r>
            <a:r>
              <a:rPr lang="en-US" altLang="zh-CN"/>
              <a:t>}, </a:t>
            </a:r>
            <a:r>
              <a:rPr lang="en-US" altLang="zh-CN" i="1"/>
              <a:t>B</a:t>
            </a:r>
            <a:r>
              <a:rPr lang="en-US" altLang="zh-CN"/>
              <a:t>={</a:t>
            </a:r>
            <a:r>
              <a:rPr lang="en-US" altLang="zh-CN" i="1"/>
              <a:t>b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3</a:t>
            </a:r>
            <a:r>
              <a:rPr lang="en-US" altLang="zh-CN"/>
              <a:t>}, </a:t>
            </a:r>
            <a:r>
              <a:rPr lang="en-US" altLang="zh-CN" i="1"/>
              <a:t>C</a:t>
            </a:r>
            <a:r>
              <a:rPr lang="en-US" altLang="zh-CN"/>
              <a:t>={</a:t>
            </a:r>
            <a:r>
              <a:rPr lang="en-US" altLang="zh-CN" i="1"/>
              <a:t>c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}. </a:t>
            </a:r>
            <a:r>
              <a:rPr lang="zh-CN" altLang="en-US"/>
              <a:t>令</a:t>
            </a:r>
            <a:br>
              <a:rPr lang="zh-CN" altLang="en-US"/>
            </a:br>
            <a:r>
              <a:rPr lang="zh-CN" altLang="en-US"/>
              <a:t>        </a:t>
            </a:r>
            <a:r>
              <a:rPr lang="en-US" altLang="zh-CN" i="1"/>
              <a:t>f</a:t>
            </a:r>
            <a:r>
              <a:rPr lang="en-US" altLang="zh-CN"/>
              <a:t>={&lt;</a:t>
            </a:r>
            <a:r>
              <a:rPr lang="en-US" altLang="zh-CN" i="1"/>
              <a:t>a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1</a:t>
            </a:r>
            <a:r>
              <a:rPr lang="en-US" altLang="zh-CN"/>
              <a:t>&gt;,&lt;</a:t>
            </a:r>
            <a:r>
              <a:rPr lang="en-US" altLang="zh-CN" i="1"/>
              <a:t>a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2</a:t>
            </a:r>
            <a:r>
              <a:rPr lang="en-US" altLang="zh-CN"/>
              <a:t>&gt;,&lt;</a:t>
            </a:r>
            <a:r>
              <a:rPr lang="en-US" altLang="zh-CN" i="1"/>
              <a:t>a</a:t>
            </a:r>
            <a:r>
              <a:rPr lang="en-US" altLang="zh-CN" baseline="-25000"/>
              <a:t>3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 baseline="-25000"/>
              <a:t>2</a:t>
            </a:r>
            <a:r>
              <a:rPr lang="en-US" altLang="zh-CN"/>
              <a:t>&gt;}</a:t>
            </a:r>
            <a:br>
              <a:rPr lang="en-US" altLang="zh-CN"/>
            </a:br>
            <a:r>
              <a:rPr lang="en-US" altLang="zh-CN"/>
              <a:t>        </a:t>
            </a:r>
            <a:r>
              <a:rPr lang="en-US" altLang="zh-CN" i="1"/>
              <a:t>g</a:t>
            </a:r>
            <a:r>
              <a:rPr lang="en-US" altLang="zh-CN"/>
              <a:t>={&lt;</a:t>
            </a:r>
            <a:r>
              <a:rPr lang="en-US" altLang="zh-CN" i="1"/>
              <a:t>b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1</a:t>
            </a:r>
            <a:r>
              <a:rPr lang="en-US" altLang="zh-CN"/>
              <a:t>&gt;,&lt;</a:t>
            </a:r>
            <a:r>
              <a:rPr lang="en-US" altLang="zh-CN" i="1"/>
              <a:t>b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&gt;,&lt;</a:t>
            </a:r>
            <a:r>
              <a:rPr lang="en-US" altLang="zh-CN" i="1"/>
              <a:t>b</a:t>
            </a:r>
            <a:r>
              <a:rPr lang="en-US" altLang="zh-CN" baseline="-25000"/>
              <a:t>3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&gt;}</a:t>
            </a:r>
            <a:br>
              <a:rPr lang="en-US" altLang="zh-CN"/>
            </a:br>
            <a:r>
              <a:rPr lang="en-US" altLang="zh-CN"/>
              <a:t>       </a:t>
            </a:r>
            <a:r>
              <a:rPr lang="en-US" altLang="zh-CN" i="1"/>
              <a:t>f 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g</a:t>
            </a:r>
            <a:r>
              <a:rPr lang="en-US" altLang="zh-CN"/>
              <a:t>={&lt;</a:t>
            </a:r>
            <a:r>
              <a:rPr lang="en-US" altLang="zh-CN" i="1"/>
              <a:t>a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1</a:t>
            </a:r>
            <a:r>
              <a:rPr lang="en-US" altLang="zh-CN"/>
              <a:t>&gt;,&lt;</a:t>
            </a:r>
            <a:r>
              <a:rPr lang="en-US" altLang="zh-CN" i="1"/>
              <a:t>a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&gt;,&lt;</a:t>
            </a:r>
            <a:r>
              <a:rPr lang="en-US" altLang="zh-CN" i="1"/>
              <a:t>a</a:t>
            </a:r>
            <a:r>
              <a:rPr lang="en-US" altLang="zh-CN" baseline="-25000"/>
              <a:t>3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&gt;}</a:t>
            </a:r>
          </a:p>
          <a:p>
            <a:pPr eaLnBrk="1" hangingPunct="1">
              <a:defRPr/>
            </a:pPr>
            <a:r>
              <a:rPr lang="zh-CN" altLang="en-US"/>
              <a:t>那么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/>
              <a:t>→</a:t>
            </a:r>
            <a:r>
              <a:rPr lang="en-US" altLang="zh-CN" i="1"/>
              <a:t>C </a:t>
            </a:r>
            <a:r>
              <a:rPr lang="zh-CN" altLang="en-US"/>
              <a:t>和 </a:t>
            </a:r>
            <a:r>
              <a:rPr lang="en-US" altLang="zh-CN" i="1"/>
              <a:t>f 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C</a:t>
            </a:r>
            <a:r>
              <a:rPr lang="zh-CN" altLang="en-US"/>
              <a:t>是满射的</a:t>
            </a:r>
            <a:r>
              <a:rPr lang="en-US" altLang="zh-CN"/>
              <a:t>, </a:t>
            </a:r>
            <a:r>
              <a:rPr lang="zh-CN" altLang="en-US"/>
              <a:t>但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zh-CN" altLang="en-US"/>
              <a:t>不是满射的</a:t>
            </a:r>
            <a:r>
              <a:rPr lang="en-US" altLang="zh-CN"/>
              <a:t>.</a:t>
            </a:r>
          </a:p>
        </p:txBody>
      </p:sp>
      <p:sp>
        <p:nvSpPr>
          <p:cNvPr id="48132" name="灯片编号占位符 5">
            <a:extLst>
              <a:ext uri="{FF2B5EF4-FFF2-40B4-BE49-F238E27FC236}">
                <a16:creationId xmlns:a16="http://schemas.microsoft.com/office/drawing/2014/main" id="{4D6B886D-F494-4F4A-A302-B10F2148A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6759FE6-0EB7-4E21-B32B-229C8E12A7B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8BA9A11C-04D1-49DF-8A7F-378ED189D2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反函数</a:t>
            </a:r>
          </a:p>
        </p:txBody>
      </p:sp>
      <p:sp>
        <p:nvSpPr>
          <p:cNvPr id="47108" name="Rectangle 8">
            <a:extLst>
              <a:ext uri="{FF2B5EF4-FFF2-40B4-BE49-F238E27FC236}">
                <a16:creationId xmlns:a16="http://schemas.microsoft.com/office/drawing/2014/main" id="{E59F4233-F1A7-445D-A91F-F8BF72C0C0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196975"/>
            <a:ext cx="11520487" cy="2303463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dirty="0"/>
              <a:t>反函数存在的条件</a:t>
            </a:r>
          </a:p>
          <a:p>
            <a:pPr eaLnBrk="1" hangingPunct="1">
              <a:defRPr/>
            </a:pPr>
            <a:r>
              <a:rPr lang="en-US" altLang="zh-CN" dirty="0"/>
              <a:t>(1) </a:t>
            </a:r>
            <a:r>
              <a:rPr lang="zh-CN" altLang="en-US" dirty="0"/>
              <a:t>任给函数</a:t>
            </a:r>
            <a:r>
              <a:rPr lang="en-US" altLang="zh-CN" i="1" dirty="0"/>
              <a:t>F</a:t>
            </a:r>
            <a:r>
              <a:rPr lang="en-US" altLang="zh-CN" dirty="0"/>
              <a:t>, </a:t>
            </a:r>
            <a:r>
              <a:rPr lang="zh-CN" altLang="en-US" dirty="0"/>
              <a:t>它的逆</a:t>
            </a:r>
            <a:r>
              <a:rPr lang="en-US" altLang="zh-CN" i="1" dirty="0"/>
              <a:t>F 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zh-CN" altLang="en-US" dirty="0">
                <a:solidFill>
                  <a:srgbClr val="FF0000"/>
                </a:solidFill>
              </a:rPr>
              <a:t>不一定</a:t>
            </a:r>
            <a:r>
              <a:rPr lang="zh-CN" altLang="en-US" dirty="0"/>
              <a:t>是函数</a:t>
            </a:r>
            <a:r>
              <a:rPr lang="en-US" altLang="zh-CN" dirty="0"/>
              <a:t>, </a:t>
            </a:r>
            <a:r>
              <a:rPr lang="zh-CN" altLang="en-US" dirty="0"/>
              <a:t>只是一个二元关系</a:t>
            </a:r>
            <a:r>
              <a:rPr lang="en-US" altLang="zh-CN" dirty="0"/>
              <a:t>.</a:t>
            </a:r>
          </a:p>
          <a:p>
            <a:pPr eaLnBrk="1" hangingPunct="1">
              <a:defRPr/>
            </a:pPr>
            <a:r>
              <a:rPr lang="en-US" altLang="zh-CN" dirty="0"/>
              <a:t>(2) </a:t>
            </a:r>
            <a:r>
              <a:rPr lang="zh-CN" altLang="en-US" dirty="0"/>
              <a:t>任给单射函数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en-US" altLang="zh-CN" dirty="0"/>
              <a:t>, </a:t>
            </a:r>
            <a:r>
              <a:rPr lang="zh-CN" altLang="en-US" dirty="0"/>
              <a:t>则</a:t>
            </a:r>
            <a:r>
              <a:rPr lang="en-US" altLang="zh-CN" i="1" dirty="0"/>
              <a:t>f 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zh-CN" altLang="en-US" dirty="0"/>
              <a:t>是函数</a:t>
            </a:r>
            <a:r>
              <a:rPr lang="en-US" altLang="zh-CN" dirty="0"/>
              <a:t>, </a:t>
            </a:r>
            <a:r>
              <a:rPr lang="zh-CN" altLang="en-US" dirty="0"/>
              <a:t>且是从</a:t>
            </a:r>
            <a:r>
              <a:rPr lang="en-US" altLang="zh-CN" dirty="0" err="1"/>
              <a:t>ran</a:t>
            </a:r>
            <a:r>
              <a:rPr lang="en-US" altLang="zh-CN" i="1" dirty="0" err="1"/>
              <a:t>f</a:t>
            </a:r>
            <a:r>
              <a:rPr lang="en-US" altLang="zh-CN" i="1" dirty="0"/>
              <a:t> </a:t>
            </a:r>
            <a:r>
              <a:rPr lang="zh-CN" altLang="en-US" dirty="0"/>
              <a:t>到</a:t>
            </a:r>
            <a:r>
              <a:rPr lang="en-US" altLang="zh-CN" i="1" dirty="0"/>
              <a:t>A</a:t>
            </a:r>
            <a:r>
              <a:rPr lang="zh-CN" altLang="en-US" dirty="0"/>
              <a:t>的双射函数</a:t>
            </a:r>
            <a:r>
              <a:rPr lang="en-US" altLang="zh-CN" dirty="0"/>
              <a:t>, </a:t>
            </a:r>
            <a:r>
              <a:rPr lang="zh-CN" altLang="en-US" dirty="0"/>
              <a:t>但不一定是从</a:t>
            </a:r>
            <a:r>
              <a:rPr lang="en-US" altLang="zh-CN" i="1" dirty="0"/>
              <a:t>B</a:t>
            </a:r>
            <a:r>
              <a:rPr lang="zh-CN" altLang="en-US" dirty="0"/>
              <a:t>到</a:t>
            </a:r>
            <a:r>
              <a:rPr lang="en-US" altLang="zh-CN" i="1" dirty="0"/>
              <a:t>A</a:t>
            </a:r>
            <a:r>
              <a:rPr lang="zh-CN" altLang="en-US" dirty="0"/>
              <a:t>的双射函数</a:t>
            </a:r>
          </a:p>
          <a:p>
            <a:pPr eaLnBrk="1" hangingPunct="1">
              <a:defRPr/>
            </a:pPr>
            <a:r>
              <a:rPr lang="en-US" altLang="zh-CN" dirty="0"/>
              <a:t>(3) </a:t>
            </a:r>
            <a:r>
              <a:rPr lang="zh-CN" altLang="en-US" dirty="0"/>
              <a:t>对于双射函数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en-US" altLang="zh-CN" dirty="0"/>
              <a:t>, </a:t>
            </a:r>
            <a:r>
              <a:rPr lang="en-US" altLang="zh-CN" i="1" dirty="0"/>
              <a:t>f 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:</a:t>
            </a:r>
            <a:r>
              <a:rPr lang="en-US" altLang="zh-CN" i="1" dirty="0"/>
              <a:t>B</a:t>
            </a:r>
            <a:r>
              <a:rPr lang="en-US" altLang="zh-CN" dirty="0"/>
              <a:t>→</a:t>
            </a:r>
            <a:r>
              <a:rPr lang="en-US" altLang="zh-CN" i="1" dirty="0"/>
              <a:t>A</a:t>
            </a:r>
            <a:r>
              <a:rPr lang="zh-CN" altLang="en-US" dirty="0"/>
              <a:t>是从</a:t>
            </a:r>
            <a:r>
              <a:rPr lang="en-US" altLang="zh-CN" i="1" dirty="0"/>
              <a:t>B</a:t>
            </a:r>
            <a:r>
              <a:rPr lang="zh-CN" altLang="en-US" dirty="0"/>
              <a:t>到</a:t>
            </a:r>
            <a:r>
              <a:rPr lang="en-US" altLang="zh-CN" i="1" dirty="0"/>
              <a:t>A</a:t>
            </a:r>
            <a:r>
              <a:rPr lang="zh-CN" altLang="en-US" dirty="0"/>
              <a:t>的双射函数</a:t>
            </a:r>
            <a:r>
              <a:rPr lang="en-US" altLang="zh-CN" dirty="0"/>
              <a:t>. </a:t>
            </a:r>
          </a:p>
        </p:txBody>
      </p:sp>
      <p:sp>
        <p:nvSpPr>
          <p:cNvPr id="50180" name="灯片编号占位符 5">
            <a:extLst>
              <a:ext uri="{FF2B5EF4-FFF2-40B4-BE49-F238E27FC236}">
                <a16:creationId xmlns:a16="http://schemas.microsoft.com/office/drawing/2014/main" id="{35DDEF1D-0DAB-453A-A4FF-F1ACC8C0E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F139621-43EB-4599-A330-7C3337537E5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0181" name="Rectangle 9">
            <a:extLst>
              <a:ext uri="{FF2B5EF4-FFF2-40B4-BE49-F238E27FC236}">
                <a16:creationId xmlns:a16="http://schemas.microsoft.com/office/drawing/2014/main" id="{71A95C5D-4FDC-40FD-BBAB-4F862CAE9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3963988"/>
            <a:ext cx="11298237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8.4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是双射的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也是双射的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证明思路：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先证明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，即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是函数，且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dom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ran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再证明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的双射性质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89C48436-AC5C-43F8-9EEF-D2765AB2C7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49156" name="Rectangle 8">
            <a:extLst>
              <a:ext uri="{FF2B5EF4-FFF2-40B4-BE49-F238E27FC236}">
                <a16:creationId xmlns:a16="http://schemas.microsoft.com/office/drawing/2014/main" id="{D477C4E1-39EA-4769-A493-4591E6D30E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268413"/>
            <a:ext cx="8497887" cy="489743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zh-CN" altLang="en-US"/>
              <a:t>证  因为 </a:t>
            </a:r>
            <a:r>
              <a:rPr lang="en-US" altLang="zh-CN" i="1"/>
              <a:t>f </a:t>
            </a:r>
            <a:r>
              <a:rPr lang="zh-CN" altLang="en-US"/>
              <a:t>是函数</a:t>
            </a:r>
            <a:r>
              <a:rPr lang="en-US" altLang="zh-CN"/>
              <a:t>, </a:t>
            </a:r>
            <a:r>
              <a:rPr lang="zh-CN" altLang="en-US"/>
              <a:t>所以 </a:t>
            </a:r>
            <a:r>
              <a:rPr lang="en-US" altLang="zh-CN" i="1"/>
              <a:t>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zh-CN" altLang="en-US"/>
              <a:t>是关系</a:t>
            </a:r>
            <a:r>
              <a:rPr lang="en-US" altLang="zh-CN"/>
              <a:t>, </a:t>
            </a:r>
            <a:r>
              <a:rPr lang="zh-CN" altLang="en-US"/>
              <a:t>且 </a:t>
            </a:r>
          </a:p>
          <a:p>
            <a:pPr eaLnBrk="1" hangingPunct="1">
              <a:defRPr/>
            </a:pPr>
            <a:r>
              <a:rPr lang="zh-CN" altLang="en-US"/>
              <a:t>                </a:t>
            </a:r>
            <a:r>
              <a:rPr lang="en-US" altLang="zh-CN"/>
              <a:t>dom</a:t>
            </a:r>
            <a:r>
              <a:rPr lang="en-US" altLang="zh-CN" i="1"/>
              <a:t> 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= ran</a:t>
            </a:r>
            <a:r>
              <a:rPr lang="en-US" altLang="zh-CN" i="1"/>
              <a:t>f </a:t>
            </a:r>
            <a:r>
              <a:rPr lang="en-US" altLang="zh-CN"/>
              <a:t>= </a:t>
            </a:r>
            <a:r>
              <a:rPr lang="en-US" altLang="zh-CN" i="1"/>
              <a:t>B</a:t>
            </a:r>
            <a:r>
              <a:rPr lang="en-US" altLang="zh-CN"/>
              <a:t> ,   ran</a:t>
            </a:r>
            <a:r>
              <a:rPr lang="en-US" altLang="zh-CN" i="1"/>
              <a:t> 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= dom</a:t>
            </a:r>
            <a:r>
              <a:rPr lang="en-US" altLang="zh-CN" i="1"/>
              <a:t>f </a:t>
            </a:r>
            <a:r>
              <a:rPr lang="en-US" altLang="zh-CN"/>
              <a:t>= </a:t>
            </a:r>
            <a:r>
              <a:rPr lang="en-US" altLang="zh-CN" i="1"/>
              <a:t>A</a:t>
            </a:r>
          </a:p>
          <a:p>
            <a:pPr eaLnBrk="1" hangingPunct="1">
              <a:defRPr/>
            </a:pPr>
            <a:r>
              <a:rPr lang="zh-CN" altLang="en-US"/>
              <a:t>对于任意的 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B </a:t>
            </a:r>
            <a:r>
              <a:rPr lang="en-US" altLang="zh-CN"/>
              <a:t>= dom</a:t>
            </a:r>
            <a:r>
              <a:rPr lang="en-US" altLang="zh-CN" i="1"/>
              <a:t> 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, </a:t>
            </a:r>
            <a:r>
              <a:rPr lang="zh-CN" altLang="en-US"/>
              <a:t>假设有</a:t>
            </a:r>
            <a:r>
              <a:rPr lang="en-US" altLang="zh-CN" i="1"/>
              <a:t>y</a:t>
            </a:r>
            <a:r>
              <a:rPr lang="en-US" altLang="zh-CN" baseline="-25000"/>
              <a:t>1</a:t>
            </a:r>
            <a:r>
              <a:rPr lang="en-US" altLang="zh-CN"/>
              <a:t>, </a:t>
            </a:r>
            <a:r>
              <a:rPr lang="en-US" altLang="zh-CN" i="1"/>
              <a:t>y</a:t>
            </a:r>
            <a:r>
              <a:rPr lang="en-US" altLang="zh-CN" baseline="-25000"/>
              <a:t>2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zh-CN" altLang="en-US"/>
              <a:t>使得</a:t>
            </a:r>
            <a:br>
              <a:rPr lang="zh-CN" altLang="en-US"/>
            </a:br>
            <a:r>
              <a:rPr lang="zh-CN" altLang="en-US"/>
              <a:t>                  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 baseline="-25000"/>
              <a:t>1</a:t>
            </a:r>
            <a:r>
              <a:rPr lang="en-US" altLang="zh-CN"/>
              <a:t>&gt;∈</a:t>
            </a:r>
            <a:r>
              <a:rPr lang="en-US" altLang="zh-CN" i="1"/>
              <a:t>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∧&lt;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 baseline="-25000"/>
              <a:t>2</a:t>
            </a:r>
            <a:r>
              <a:rPr lang="en-US" altLang="zh-CN"/>
              <a:t>&gt;∈</a:t>
            </a:r>
            <a:r>
              <a:rPr lang="en-US" altLang="zh-CN" i="1"/>
              <a:t>f 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</a:p>
          <a:p>
            <a:pPr eaLnBrk="1" hangingPunct="1">
              <a:defRPr/>
            </a:pPr>
            <a:r>
              <a:rPr lang="zh-CN" altLang="en-US"/>
              <a:t>成立</a:t>
            </a:r>
            <a:r>
              <a:rPr lang="en-US" altLang="zh-CN"/>
              <a:t>, </a:t>
            </a:r>
            <a:r>
              <a:rPr lang="zh-CN" altLang="en-US"/>
              <a:t>则由逆的定义有</a:t>
            </a:r>
          </a:p>
          <a:p>
            <a:pPr eaLnBrk="1" hangingPunct="1">
              <a:defRPr/>
            </a:pPr>
            <a:r>
              <a:rPr lang="zh-CN" altLang="en-US"/>
              <a:t>                            </a:t>
            </a:r>
            <a:r>
              <a:rPr lang="en-US" altLang="zh-CN"/>
              <a:t>&lt;</a:t>
            </a:r>
            <a:r>
              <a:rPr lang="en-US" altLang="zh-CN" i="1"/>
              <a:t>y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&gt;∈</a:t>
            </a:r>
            <a:r>
              <a:rPr lang="en-US" altLang="zh-CN" i="1"/>
              <a:t>f</a:t>
            </a:r>
            <a:r>
              <a:rPr lang="en-US" altLang="zh-CN"/>
              <a:t>∧&lt;</a:t>
            </a:r>
            <a:r>
              <a:rPr lang="en-US" altLang="zh-CN" i="1"/>
              <a:t>y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&gt;∈</a:t>
            </a:r>
            <a:r>
              <a:rPr lang="en-US" altLang="zh-CN" i="1"/>
              <a:t>f</a:t>
            </a:r>
            <a:endParaRPr lang="en-US" altLang="zh-CN"/>
          </a:p>
          <a:p>
            <a:pPr eaLnBrk="1" hangingPunct="1">
              <a:defRPr/>
            </a:pPr>
            <a:r>
              <a:rPr lang="zh-CN" altLang="en-US"/>
              <a:t>根据 </a:t>
            </a:r>
            <a:r>
              <a:rPr lang="en-US" altLang="zh-CN" i="1"/>
              <a:t>f </a:t>
            </a:r>
            <a:r>
              <a:rPr lang="zh-CN" altLang="en-US"/>
              <a:t>的单射性可得</a:t>
            </a:r>
            <a:r>
              <a:rPr lang="en-US" altLang="zh-CN" i="1"/>
              <a:t>y</a:t>
            </a:r>
            <a:r>
              <a:rPr lang="en-US" altLang="zh-CN" baseline="-25000"/>
              <a:t>1</a:t>
            </a:r>
            <a:r>
              <a:rPr lang="en-US" altLang="zh-CN"/>
              <a:t>=</a:t>
            </a:r>
            <a:r>
              <a:rPr lang="en-US" altLang="zh-CN" i="1"/>
              <a:t>y</a:t>
            </a:r>
            <a:r>
              <a:rPr lang="en-US" altLang="zh-CN" baseline="-25000"/>
              <a:t>2</a:t>
            </a:r>
            <a:r>
              <a:rPr lang="en-US" altLang="zh-CN"/>
              <a:t>, </a:t>
            </a:r>
            <a:r>
              <a:rPr lang="zh-CN" altLang="en-US"/>
              <a:t>从而证明了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zh-CN" altLang="en-US"/>
              <a:t>是函数，且是满射的</a:t>
            </a:r>
            <a:r>
              <a:rPr lang="en-US" altLang="zh-CN"/>
              <a:t>. </a:t>
            </a:r>
          </a:p>
          <a:p>
            <a:pPr eaLnBrk="1" hangingPunct="1">
              <a:defRPr/>
            </a:pPr>
            <a:r>
              <a:rPr lang="zh-CN" altLang="en-US"/>
              <a:t>若存在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, 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∈</a:t>
            </a:r>
            <a:r>
              <a:rPr lang="en-US" altLang="zh-CN" i="1"/>
              <a:t>B</a:t>
            </a:r>
            <a:r>
              <a:rPr lang="zh-CN" altLang="en-US"/>
              <a:t>使得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(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)=</a:t>
            </a:r>
            <a:r>
              <a:rPr lang="en-US" altLang="zh-CN" i="1"/>
              <a:t> 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(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)=</a:t>
            </a:r>
            <a:r>
              <a:rPr lang="en-US" altLang="zh-CN" i="1"/>
              <a:t>y</a:t>
            </a:r>
            <a:r>
              <a:rPr lang="en-US" altLang="zh-CN"/>
              <a:t>, </a:t>
            </a:r>
            <a:r>
              <a:rPr lang="zh-CN" altLang="en-US"/>
              <a:t>从而有</a:t>
            </a:r>
            <a:br>
              <a:rPr lang="zh-CN" altLang="en-US"/>
            </a:br>
            <a:r>
              <a:rPr lang="zh-CN" altLang="en-US"/>
              <a:t>              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∧&lt;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</a:p>
          <a:p>
            <a:pPr eaLnBrk="1" hangingPunct="1">
              <a:defRPr/>
            </a:pPr>
            <a:r>
              <a:rPr lang="en-US" altLang="zh-CN"/>
              <a:t>             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&gt;∈</a:t>
            </a:r>
            <a:r>
              <a:rPr lang="en-US" altLang="zh-CN" i="1"/>
              <a:t>f</a:t>
            </a:r>
            <a:r>
              <a:rPr lang="en-US" altLang="zh-CN"/>
              <a:t>∧&lt;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&gt;∈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=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 </a:t>
            </a:r>
          </a:p>
          <a:p>
            <a:pPr eaLnBrk="1" hangingPunct="1">
              <a:defRPr/>
            </a:pPr>
            <a:r>
              <a:rPr lang="zh-CN" altLang="en-US"/>
              <a:t>对于双射函数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zh-CN" altLang="en-US"/>
              <a:t>称 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/>
              <a:t>→</a:t>
            </a:r>
            <a:r>
              <a:rPr lang="en-US" altLang="zh-CN" i="1"/>
              <a:t>A</a:t>
            </a:r>
            <a:r>
              <a:rPr lang="zh-CN" altLang="en-US"/>
              <a:t>是它的</a:t>
            </a:r>
            <a:r>
              <a:rPr lang="zh-CN" altLang="en-US">
                <a:solidFill>
                  <a:srgbClr val="A50021"/>
                </a:solidFill>
              </a:rPr>
              <a:t>反函数</a:t>
            </a:r>
            <a:r>
              <a:rPr lang="en-US" altLang="zh-CN"/>
              <a:t>. </a:t>
            </a:r>
            <a:br>
              <a:rPr lang="en-US" altLang="zh-CN"/>
            </a:br>
            <a:endParaRPr lang="en-US" altLang="zh-CN"/>
          </a:p>
        </p:txBody>
      </p:sp>
      <p:sp>
        <p:nvSpPr>
          <p:cNvPr id="52228" name="灯片编号占位符 5">
            <a:extLst>
              <a:ext uri="{FF2B5EF4-FFF2-40B4-BE49-F238E27FC236}">
                <a16:creationId xmlns:a16="http://schemas.microsoft.com/office/drawing/2014/main" id="{5488AD56-7F6A-488B-9DDD-445E81B98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DD47CBD-0BF2-41DE-896C-36603C287E2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64FBE484-94D3-499C-ABD9-9F097BEA71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反函数的性质</a:t>
            </a:r>
          </a:p>
        </p:txBody>
      </p:sp>
      <p:sp>
        <p:nvSpPr>
          <p:cNvPr id="54275" name="Rectangle 8">
            <a:extLst>
              <a:ext uri="{FF2B5EF4-FFF2-40B4-BE49-F238E27FC236}">
                <a16:creationId xmlns:a16="http://schemas.microsoft.com/office/drawing/2014/main" id="{DC19DAA4-2489-4E58-B89C-AB3A79A682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25538"/>
            <a:ext cx="7931150" cy="28082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8.5</a:t>
            </a:r>
            <a:r>
              <a:rPr lang="en-US" altLang="zh-CN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(1) </a:t>
            </a:r>
            <a:r>
              <a:rPr lang="zh-CN" altLang="en-US"/>
              <a:t>设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zh-CN" altLang="en-US"/>
              <a:t>是双射的</a:t>
            </a:r>
            <a:r>
              <a:rPr lang="en-US" altLang="zh-CN"/>
              <a:t>, </a:t>
            </a:r>
            <a:r>
              <a:rPr lang="zh-CN" altLang="en-US"/>
              <a:t>则  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f </a:t>
            </a:r>
            <a:r>
              <a:rPr lang="en-US" altLang="zh-CN"/>
              <a:t>= </a:t>
            </a:r>
            <a:r>
              <a:rPr lang="en-US" altLang="zh-CN" i="1"/>
              <a:t>I</a:t>
            </a:r>
            <a:r>
              <a:rPr lang="en-US" altLang="zh-CN" i="1" baseline="-25000"/>
              <a:t>B</a:t>
            </a:r>
            <a:r>
              <a:rPr lang="en-US" altLang="zh-CN"/>
              <a:t>,  </a:t>
            </a:r>
            <a:r>
              <a:rPr lang="en-US" altLang="zh-CN" i="1"/>
              <a:t>f 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= 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  <a:endParaRPr lang="en-US" altLang="zh-CN"/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(2) </a:t>
            </a:r>
            <a:r>
              <a:rPr lang="zh-CN" altLang="en-US"/>
              <a:t>对于双射函数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zh-CN" altLang="en-US"/>
              <a:t>有  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>
                <a:sym typeface="Symbol" panose="05050102010706020507" pitchFamily="18" charset="2"/>
              </a:rPr>
              <a:t> </a:t>
            </a:r>
            <a:r>
              <a:rPr lang="en-US" altLang="zh-CN" i="1"/>
              <a:t>f </a:t>
            </a:r>
            <a:r>
              <a:rPr lang="en-US" altLang="zh-CN"/>
              <a:t>= </a:t>
            </a:r>
            <a:r>
              <a:rPr lang="en-US" altLang="zh-CN" i="1"/>
              <a:t>f</a:t>
            </a:r>
            <a:r>
              <a:rPr lang="en-US" altLang="zh-CN">
                <a:sym typeface="Symbol" panose="05050102010706020507" pitchFamily="18" charset="2"/>
              </a:rPr>
              <a:t> 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 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= </a:t>
            </a:r>
            <a:r>
              <a:rPr lang="en-US" altLang="zh-CN" i="1"/>
              <a:t>I</a:t>
            </a:r>
            <a:r>
              <a:rPr lang="en-US" altLang="zh-CN" i="1" baseline="-25000"/>
              <a:t>A </a:t>
            </a:r>
            <a:r>
              <a:rPr lang="en-US" altLang="zh-CN" i="1"/>
              <a:t>   </a:t>
            </a:r>
            <a:endParaRPr lang="en-US" altLang="zh-CN"/>
          </a:p>
          <a:p>
            <a:pPr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/>
              <a:t>证明思路：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根据定理可知 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/>
              <a:t>→</a:t>
            </a:r>
            <a:r>
              <a:rPr lang="en-US" altLang="zh-CN" i="1"/>
              <a:t>A</a:t>
            </a:r>
            <a:r>
              <a:rPr lang="zh-CN" altLang="en-US"/>
              <a:t>也是双射的</a:t>
            </a:r>
            <a:r>
              <a:rPr lang="en-US" altLang="zh-CN"/>
              <a:t>, </a:t>
            </a:r>
            <a:r>
              <a:rPr lang="zh-CN" altLang="en-US"/>
              <a:t>由合成基本定理可知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 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 </a:t>
            </a:r>
            <a:r>
              <a:rPr lang="en-US" altLang="zh-CN" i="1"/>
              <a:t>f</a:t>
            </a:r>
            <a:r>
              <a:rPr lang="en-US" altLang="zh-CN">
                <a:sym typeface="Symbol" panose="05050102010706020507" pitchFamily="18" charset="2"/>
              </a:rPr>
              <a:t> </a:t>
            </a:r>
            <a:r>
              <a:rPr lang="en-US" altLang="zh-CN" sz="40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 f</a:t>
            </a:r>
            <a:r>
              <a:rPr lang="en-US" altLang="zh-CN"/>
              <a:t>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A</a:t>
            </a:r>
            <a:r>
              <a:rPr lang="zh-CN" altLang="en-US"/>
              <a:t>，且它们都是恒等函数</a:t>
            </a:r>
            <a:r>
              <a:rPr lang="en-US" altLang="zh-CN"/>
              <a:t>. </a:t>
            </a:r>
            <a:r>
              <a:rPr lang="en-US" altLang="zh-CN" i="1"/>
              <a:t> </a:t>
            </a:r>
            <a:endParaRPr lang="en-US" altLang="zh-CN"/>
          </a:p>
        </p:txBody>
      </p:sp>
      <p:sp>
        <p:nvSpPr>
          <p:cNvPr id="54276" name="灯片编号占位符 5">
            <a:extLst>
              <a:ext uri="{FF2B5EF4-FFF2-40B4-BE49-F238E27FC236}">
                <a16:creationId xmlns:a16="http://schemas.microsoft.com/office/drawing/2014/main" id="{C365004C-95D5-41EA-8CE1-F3B520140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94671AF-8DAD-472D-991F-779EA2E7671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4277" name="Rectangle 10">
            <a:extLst>
              <a:ext uri="{FF2B5EF4-FFF2-40B4-BE49-F238E27FC236}">
                <a16:creationId xmlns:a16="http://schemas.microsoft.com/office/drawing/2014/main" id="{3421D322-2BCF-49D3-BD02-47291CE80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4278" name="Group 12">
            <a:extLst>
              <a:ext uri="{FF2B5EF4-FFF2-40B4-BE49-F238E27FC236}">
                <a16:creationId xmlns:a16="http://schemas.microsoft.com/office/drawing/2014/main" id="{E65F48F5-1C14-44C5-8603-88DD1307B341}"/>
              </a:ext>
            </a:extLst>
          </p:cNvPr>
          <p:cNvGrpSpPr>
            <a:grpSpLocks/>
          </p:cNvGrpSpPr>
          <p:nvPr/>
        </p:nvGrpSpPr>
        <p:grpSpPr bwMode="auto">
          <a:xfrm>
            <a:off x="2063750" y="4078288"/>
            <a:ext cx="8208963" cy="2374900"/>
            <a:chOff x="340" y="2569"/>
            <a:chExt cx="5171" cy="1496"/>
          </a:xfrm>
        </p:grpSpPr>
        <p:sp>
          <p:nvSpPr>
            <p:cNvPr id="54279" name="Rectangle 11">
              <a:extLst>
                <a:ext uri="{FF2B5EF4-FFF2-40B4-BE49-F238E27FC236}">
                  <a16:creationId xmlns:a16="http://schemas.microsoft.com/office/drawing/2014/main" id="{71BB5478-BA9B-4616-BA2C-36F80BFE8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" y="2569"/>
              <a:ext cx="5171" cy="1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</a:pPr>
              <a:r>
                <a:rPr lang="zh-CN" altLang="en-US">
                  <a:solidFill>
                    <a:srgbClr val="A5002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例</a:t>
              </a:r>
              <a:r>
                <a:rPr lang="en-US" altLang="zh-CN">
                  <a:solidFill>
                    <a:srgbClr val="A5002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设  </a:t>
              </a:r>
            </a:p>
            <a:p>
              <a:pPr eaLnBrk="1" hangingPunct="1">
                <a:lnSpc>
                  <a:spcPct val="90000"/>
                </a:lnSpc>
                <a:spcBef>
                  <a:spcPct val="75000"/>
                </a:spcBef>
              </a:pPr>
              <a:b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</a:b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 </a:t>
              </a:r>
              <a:r>
                <a:rPr lang="zh-CN" altLang="en-US" i="1">
                  <a:latin typeface="Times New Roman" panose="02020603050405020304" pitchFamily="18" charset="0"/>
                  <a:ea typeface="楷体" panose="02010609060101010101" pitchFamily="49" charset="-122"/>
                </a:rPr>
                <a:t>   </a:t>
              </a: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90000"/>
                </a:lnSpc>
              </a:pPr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求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f </a:t>
              </a:r>
              <a:r>
                <a:rPr lang="en-US" altLang="zh-CN" sz="4000" baseline="-160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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</a:t>
              </a:r>
              <a:r>
                <a:rPr lang="en-US" altLang="zh-CN" sz="4000" baseline="-160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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如果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f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和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存在反函数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求出它们的反函数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</a:t>
              </a:r>
            </a:p>
          </p:txBody>
        </p:sp>
        <p:graphicFrame>
          <p:nvGraphicFramePr>
            <p:cNvPr id="54280" name="Object 9">
              <a:extLst>
                <a:ext uri="{FF2B5EF4-FFF2-40B4-BE49-F238E27FC236}">
                  <a16:creationId xmlns:a16="http://schemas.microsoft.com/office/drawing/2014/main" id="{77EAE085-53EC-4590-AEBF-46AB140DDAB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066" y="2569"/>
            <a:ext cx="1950" cy="1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1536700" imgH="927100" progId="Equation.3">
                    <p:embed/>
                  </p:oleObj>
                </mc:Choice>
                <mc:Fallback>
                  <p:oleObj name="公式" r:id="rId3" imgW="1536700" imgH="92710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6" y="2569"/>
                          <a:ext cx="1950" cy="1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灯片编号占位符 3">
            <a:extLst>
              <a:ext uri="{FF2B5EF4-FFF2-40B4-BE49-F238E27FC236}">
                <a16:creationId xmlns:a16="http://schemas.microsoft.com/office/drawing/2014/main" id="{A8E30FD6-15D6-418D-BEAE-4D547EB2B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9BA6F27-645C-4122-8D07-5A5579AF489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6323" name="Rectangle 8">
            <a:extLst>
              <a:ext uri="{FF2B5EF4-FFF2-40B4-BE49-F238E27FC236}">
                <a16:creationId xmlns:a16="http://schemas.microsoft.com/office/drawing/2014/main" id="{7A0D4CF4-C3C0-4D4B-B289-02E1AB1B1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1200150"/>
            <a:ext cx="5254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800" b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6324" name="Object 7">
            <a:extLst>
              <a:ext uri="{FF2B5EF4-FFF2-40B4-BE49-F238E27FC236}">
                <a16:creationId xmlns:a16="http://schemas.microsoft.com/office/drawing/2014/main" id="{DD32839D-29D7-4DAA-AC54-F5202AB3ED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71813" y="1341438"/>
          <a:ext cx="3935412" cy="297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892300" imgH="1435100" progId="Equation.3">
                  <p:embed/>
                </p:oleObj>
              </mc:Choice>
              <mc:Fallback>
                <p:oleObj name="公式" r:id="rId3" imgW="1892300" imgH="1435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1341438"/>
                        <a:ext cx="3935412" cy="2979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5" name="Rectangle 9">
            <a:extLst>
              <a:ext uri="{FF2B5EF4-FFF2-40B4-BE49-F238E27FC236}">
                <a16:creationId xmlns:a16="http://schemas.microsoft.com/office/drawing/2014/main" id="{D1CB3CFD-9A40-44E6-A653-62B01D90F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4575175"/>
            <a:ext cx="7200900" cy="127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667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:R→R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不是双射的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不存在反函数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:R→R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是双射的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它的反函数是</a:t>
            </a:r>
            <a:b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i="1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:R→R,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g</a:t>
            </a:r>
            <a:r>
              <a:rPr lang="en-US" altLang="zh-CN" i="1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)=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6326" name="Rectangle 10">
            <a:extLst>
              <a:ext uri="{FF2B5EF4-FFF2-40B4-BE49-F238E27FC236}">
                <a16:creationId xmlns:a16="http://schemas.microsoft.com/office/drawing/2014/main" id="{AE3AEDC4-5E5E-4811-B90B-1EA0204B0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求解</a:t>
            </a: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>
            <a:extLst>
              <a:ext uri="{FF2B5EF4-FFF2-40B4-BE49-F238E27FC236}">
                <a16:creationId xmlns:a16="http://schemas.microsoft.com/office/drawing/2014/main" id="{E4A74AD3-B645-4D59-99A4-28D0FDEEFE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8.3 </a:t>
            </a:r>
            <a:r>
              <a:rPr lang="en-US" altLang="zh-CN">
                <a:latin typeface="华文中宋" panose="02010600040101010101" pitchFamily="2" charset="-122"/>
              </a:rPr>
              <a:t> </a:t>
            </a:r>
            <a:r>
              <a:rPr lang="zh-CN" altLang="en-US">
                <a:latin typeface="华文中宋" panose="02010600040101010101" pitchFamily="2" charset="-122"/>
              </a:rPr>
              <a:t>双射函数与集合的基数</a:t>
            </a:r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49A5A53B-10FB-4D84-8DDB-1CD131ACAB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集合的等势及其性质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重要的等势或不等势的结果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集合的优势及其性质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集合的基数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可数集</a:t>
            </a:r>
          </a:p>
        </p:txBody>
      </p:sp>
      <p:sp>
        <p:nvSpPr>
          <p:cNvPr id="58372" name="灯片编号占位符 5">
            <a:extLst>
              <a:ext uri="{FF2B5EF4-FFF2-40B4-BE49-F238E27FC236}">
                <a16:creationId xmlns:a16="http://schemas.microsoft.com/office/drawing/2014/main" id="{F6F510AA-022A-479F-A94C-D385839E9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35F92AC-E33B-496E-9D61-538405C6C3C0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8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4" name="Rectangle 6">
            <a:extLst>
              <a:ext uri="{FF2B5EF4-FFF2-40B4-BE49-F238E27FC236}">
                <a16:creationId xmlns:a16="http://schemas.microsoft.com/office/drawing/2014/main" id="{C63CD511-8A84-460E-974C-4286179161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集合的等势</a:t>
            </a:r>
          </a:p>
        </p:txBody>
      </p:sp>
      <p:sp>
        <p:nvSpPr>
          <p:cNvPr id="60419" name="Rectangle 7">
            <a:extLst>
              <a:ext uri="{FF2B5EF4-FFF2-40B4-BE49-F238E27FC236}">
                <a16:creationId xmlns:a16="http://schemas.microsoft.com/office/drawing/2014/main" id="{0C428E53-1AB0-401F-AFEB-A293D7A9CE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2833688"/>
            <a:ext cx="8064500" cy="863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5000"/>
              </a:spcBef>
            </a:pPr>
            <a:r>
              <a:rPr lang="zh-CN" altLang="en-US">
                <a:solidFill>
                  <a:srgbClr val="000000"/>
                </a:solidFill>
              </a:rPr>
              <a:t>集合等势的实例</a:t>
            </a:r>
            <a:endParaRPr lang="zh-CN" altLang="en-US"/>
          </a:p>
          <a:p>
            <a:pPr eaLnBrk="1" hangingPunct="1">
              <a:lnSpc>
                <a:spcPct val="90000"/>
              </a:lnSpc>
            </a:pPr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6</a:t>
            </a:r>
            <a:r>
              <a:rPr lang="en-US" altLang="zh-CN">
                <a:solidFill>
                  <a:srgbClr val="000000"/>
                </a:solidFill>
              </a:rPr>
              <a:t>  (1)  Z≈N. </a:t>
            </a:r>
            <a:endParaRPr lang="en-US" altLang="zh-CN"/>
          </a:p>
        </p:txBody>
      </p:sp>
      <p:sp>
        <p:nvSpPr>
          <p:cNvPr id="60420" name="灯片编号占位符 5">
            <a:extLst>
              <a:ext uri="{FF2B5EF4-FFF2-40B4-BE49-F238E27FC236}">
                <a16:creationId xmlns:a16="http://schemas.microsoft.com/office/drawing/2014/main" id="{9BE7E648-522D-4746-AFC8-84FF52F1C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A0109FE-E42B-4E5A-B8FC-C1BC43A215F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60421" name="Object 4">
            <a:extLst>
              <a:ext uri="{FF2B5EF4-FFF2-40B4-BE49-F238E27FC236}">
                <a16:creationId xmlns:a16="http://schemas.microsoft.com/office/drawing/2014/main" id="{828B9559-BF63-4113-A0CF-7F755A7B25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11450" y="3697288"/>
          <a:ext cx="5281613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2400300" imgH="469900" progId="Equation.3">
                  <p:embed/>
                </p:oleObj>
              </mc:Choice>
              <mc:Fallback>
                <p:oleObj name="公式" r:id="rId3" imgW="2400300" imgH="4699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450" y="3697288"/>
                        <a:ext cx="5281613" cy="1036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2" name="Rectangle 5">
            <a:extLst>
              <a:ext uri="{FF2B5EF4-FFF2-40B4-BE49-F238E27FC236}">
                <a16:creationId xmlns:a16="http://schemas.microsoft.com/office/drawing/2014/main" id="{5108E413-8902-4637-AD6B-8F8998C67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0088" y="4921250"/>
            <a:ext cx="5781675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则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的双射函数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从而证明了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Z≈N.</a:t>
            </a:r>
            <a:b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</a:br>
            <a:br>
              <a:rPr lang="en-US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</a:br>
            <a:endParaRPr lang="en-US" altLang="zh-CN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0423" name="Rectangle 8">
            <a:extLst>
              <a:ext uri="{FF2B5EF4-FFF2-40B4-BE49-F238E27FC236}">
                <a16:creationId xmlns:a16="http://schemas.microsoft.com/office/drawing/2014/main" id="{63EE86A9-8DFE-4CB9-9044-3DBA0245B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1412875"/>
            <a:ext cx="11377613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8.8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是集合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如果存在着从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到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的双射函数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就称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等势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记作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≈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如果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不与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等势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则记作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≉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33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灯片编号占位符 3">
            <a:extLst>
              <a:ext uri="{FF2B5EF4-FFF2-40B4-BE49-F238E27FC236}">
                <a16:creationId xmlns:a16="http://schemas.microsoft.com/office/drawing/2014/main" id="{D1753092-B041-4E0E-AD69-9B66F8D5C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BAB05FA-7DDB-48A3-8AB2-97BC5629E88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62467" name="Object 4">
            <a:extLst>
              <a:ext uri="{FF2B5EF4-FFF2-40B4-BE49-F238E27FC236}">
                <a16:creationId xmlns:a16="http://schemas.microsoft.com/office/drawing/2014/main" id="{BC736E0D-5B2B-4BAD-B806-BBDE7636664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7888" y="5529263"/>
          <a:ext cx="7102475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3454400" imgH="393700" progId="Equation.3">
                  <p:embed/>
                </p:oleObj>
              </mc:Choice>
              <mc:Fallback>
                <p:oleObj name="公式" r:id="rId3" imgW="34544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888" y="5529263"/>
                        <a:ext cx="7102475" cy="804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8" name="Rectangle 5">
            <a:extLst>
              <a:ext uri="{FF2B5EF4-FFF2-40B4-BE49-F238E27FC236}">
                <a16:creationId xmlns:a16="http://schemas.microsoft.com/office/drawing/2014/main" id="{69510900-048B-4170-94FD-3CDBAF2244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55514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5382" name="Rectangle 6">
            <a:extLst>
              <a:ext uri="{FF2B5EF4-FFF2-40B4-BE49-F238E27FC236}">
                <a16:creationId xmlns:a16="http://schemas.microsoft.com/office/drawing/2014/main" id="{B9E5BE3A-EEFC-4F3E-B780-C4E55DE6F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集合等势的实例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N×N≈N</a:t>
            </a:r>
          </a:p>
        </p:txBody>
      </p:sp>
      <p:sp>
        <p:nvSpPr>
          <p:cNvPr id="62470" name="Rectangle 7">
            <a:extLst>
              <a:ext uri="{FF2B5EF4-FFF2-40B4-BE49-F238E27FC236}">
                <a16:creationId xmlns:a16="http://schemas.microsoft.com/office/drawing/2014/main" id="{015BDFF8-E671-4819-8E7D-4578D0485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052513"/>
            <a:ext cx="8208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N×N≈N.    N×N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中所有的元素排成有序图形</a:t>
            </a:r>
          </a:p>
        </p:txBody>
      </p:sp>
      <p:pic>
        <p:nvPicPr>
          <p:cNvPr id="62471" name="Picture 8" descr="9-1111">
            <a:extLst>
              <a:ext uri="{FF2B5EF4-FFF2-40B4-BE49-F238E27FC236}">
                <a16:creationId xmlns:a16="http://schemas.microsoft.com/office/drawing/2014/main" id="{3A7ED799-3871-41B8-A00E-E10BAC466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628775"/>
            <a:ext cx="4679950" cy="373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53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灯片编号占位符 3">
            <a:extLst>
              <a:ext uri="{FF2B5EF4-FFF2-40B4-BE49-F238E27FC236}">
                <a16:creationId xmlns:a16="http://schemas.microsoft.com/office/drawing/2014/main" id="{E087405D-E28A-42BB-908C-0D64862C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FF38ADE-4229-4100-AACD-860E6EE98CFD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US" altLang="zh-CN" sz="1400" b="0"/>
          </a:p>
        </p:txBody>
      </p:sp>
      <p:sp>
        <p:nvSpPr>
          <p:cNvPr id="489475" name="Line 3">
            <a:extLst>
              <a:ext uri="{FF2B5EF4-FFF2-40B4-BE49-F238E27FC236}">
                <a16:creationId xmlns:a16="http://schemas.microsoft.com/office/drawing/2014/main" id="{0999364F-E34A-4F7F-81F1-78C9EA3B8CA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49775" y="2455863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476" name="Text Box 4">
            <a:extLst>
              <a:ext uri="{FF2B5EF4-FFF2-40B4-BE49-F238E27FC236}">
                <a16:creationId xmlns:a16="http://schemas.microsoft.com/office/drawing/2014/main" id="{F4C1C253-68D3-4FAA-B1D1-684030D7B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0463" y="2222500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-2/1</a:t>
            </a:r>
          </a:p>
        </p:txBody>
      </p:sp>
      <p:sp>
        <p:nvSpPr>
          <p:cNvPr id="489477" name="Text Box 5">
            <a:extLst>
              <a:ext uri="{FF2B5EF4-FFF2-40B4-BE49-F238E27FC236}">
                <a16:creationId xmlns:a16="http://schemas.microsoft.com/office/drawing/2014/main" id="{410DF617-881B-4379-90D0-383269772E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2014538"/>
            <a:ext cx="444500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[5]</a:t>
            </a:r>
          </a:p>
        </p:txBody>
      </p:sp>
      <p:sp>
        <p:nvSpPr>
          <p:cNvPr id="489478" name="Text Box 6">
            <a:extLst>
              <a:ext uri="{FF2B5EF4-FFF2-40B4-BE49-F238E27FC236}">
                <a16:creationId xmlns:a16="http://schemas.microsoft.com/office/drawing/2014/main" id="{AED4CE7C-72D3-44DA-8D5D-76D747B89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5863" y="2222500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-1/1</a:t>
            </a:r>
          </a:p>
        </p:txBody>
      </p:sp>
      <p:sp>
        <p:nvSpPr>
          <p:cNvPr id="489479" name="Text Box 7">
            <a:extLst>
              <a:ext uri="{FF2B5EF4-FFF2-40B4-BE49-F238E27FC236}">
                <a16:creationId xmlns:a16="http://schemas.microsoft.com/office/drawing/2014/main" id="{83724F6E-1618-44CE-A269-C53DE20A6B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2014538"/>
            <a:ext cx="444500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[4]</a:t>
            </a:r>
          </a:p>
        </p:txBody>
      </p:sp>
      <p:sp>
        <p:nvSpPr>
          <p:cNvPr id="489481" name="Line 9">
            <a:extLst>
              <a:ext uri="{FF2B5EF4-FFF2-40B4-BE49-F238E27FC236}">
                <a16:creationId xmlns:a16="http://schemas.microsoft.com/office/drawing/2014/main" id="{FF1C20CA-6A71-45F3-BC51-5A6B237100D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5188" y="2455863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482" name="Text Box 10">
            <a:extLst>
              <a:ext uri="{FF2B5EF4-FFF2-40B4-BE49-F238E27FC236}">
                <a16:creationId xmlns:a16="http://schemas.microsoft.com/office/drawing/2014/main" id="{F859AD54-3CEE-429C-8E19-DD2068D96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2222500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-3/1</a:t>
            </a:r>
          </a:p>
        </p:txBody>
      </p:sp>
      <p:sp>
        <p:nvSpPr>
          <p:cNvPr id="489483" name="Text Box 11">
            <a:extLst>
              <a:ext uri="{FF2B5EF4-FFF2-40B4-BE49-F238E27FC236}">
                <a16:creationId xmlns:a16="http://schemas.microsoft.com/office/drawing/2014/main" id="{AC3D724B-1885-415C-8D7C-E985491242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8313" y="2014538"/>
            <a:ext cx="530225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[18]</a:t>
            </a:r>
          </a:p>
        </p:txBody>
      </p:sp>
      <p:sp>
        <p:nvSpPr>
          <p:cNvPr id="489485" name="Line 13">
            <a:extLst>
              <a:ext uri="{FF2B5EF4-FFF2-40B4-BE49-F238E27FC236}">
                <a16:creationId xmlns:a16="http://schemas.microsoft.com/office/drawing/2014/main" id="{278C2352-2703-407B-A044-AC6E910C8034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1263" y="2455863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486" name="Text Box 14">
            <a:extLst>
              <a:ext uri="{FF2B5EF4-FFF2-40B4-BE49-F238E27FC236}">
                <a16:creationId xmlns:a16="http://schemas.microsoft.com/office/drawing/2014/main" id="{8E22024B-6364-441E-B168-B96157D80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8488" y="2222500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2/1</a:t>
            </a:r>
          </a:p>
        </p:txBody>
      </p:sp>
      <p:sp>
        <p:nvSpPr>
          <p:cNvPr id="489487" name="Text Box 15">
            <a:extLst>
              <a:ext uri="{FF2B5EF4-FFF2-40B4-BE49-F238E27FC236}">
                <a16:creationId xmlns:a16="http://schemas.microsoft.com/office/drawing/2014/main" id="{A16CB0D4-669E-4A4C-AD9F-20716297B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5350" y="2014538"/>
            <a:ext cx="530225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[10]</a:t>
            </a:r>
          </a:p>
        </p:txBody>
      </p:sp>
      <p:sp>
        <p:nvSpPr>
          <p:cNvPr id="489488" name="Text Box 16">
            <a:extLst>
              <a:ext uri="{FF2B5EF4-FFF2-40B4-BE49-F238E27FC236}">
                <a16:creationId xmlns:a16="http://schemas.microsoft.com/office/drawing/2014/main" id="{F4F15FBD-B20B-443E-86ED-2591C930C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6700" y="2222500"/>
            <a:ext cx="5699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3/1</a:t>
            </a:r>
          </a:p>
        </p:txBody>
      </p:sp>
      <p:sp>
        <p:nvSpPr>
          <p:cNvPr id="489489" name="Text Box 17">
            <a:extLst>
              <a:ext uri="{FF2B5EF4-FFF2-40B4-BE49-F238E27FC236}">
                <a16:creationId xmlns:a16="http://schemas.microsoft.com/office/drawing/2014/main" id="{41BAA649-DCF9-411C-A0F5-0DF18D66D1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3563" y="2014538"/>
            <a:ext cx="530225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[11]</a:t>
            </a:r>
          </a:p>
        </p:txBody>
      </p:sp>
      <p:sp>
        <p:nvSpPr>
          <p:cNvPr id="489491" name="Line 19">
            <a:extLst>
              <a:ext uri="{FF2B5EF4-FFF2-40B4-BE49-F238E27FC236}">
                <a16:creationId xmlns:a16="http://schemas.microsoft.com/office/drawing/2014/main" id="{20E8A653-2748-4AEC-A817-9A0AA250F87E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8625" y="2455863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492" name="Text Box 20">
            <a:extLst>
              <a:ext uri="{FF2B5EF4-FFF2-40B4-BE49-F238E27FC236}">
                <a16:creationId xmlns:a16="http://schemas.microsoft.com/office/drawing/2014/main" id="{88717F96-0068-440B-9AB8-5B61CAC10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4413" y="2222500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0/1</a:t>
            </a:r>
          </a:p>
        </p:txBody>
      </p:sp>
      <p:sp>
        <p:nvSpPr>
          <p:cNvPr id="489493" name="Text Box 21">
            <a:extLst>
              <a:ext uri="{FF2B5EF4-FFF2-40B4-BE49-F238E27FC236}">
                <a16:creationId xmlns:a16="http://schemas.microsoft.com/office/drawing/2014/main" id="{A99ECCBA-EB69-4919-9989-4B2ACEBF0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5563" y="2014538"/>
            <a:ext cx="444500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[0]</a:t>
            </a:r>
          </a:p>
        </p:txBody>
      </p:sp>
      <p:sp>
        <p:nvSpPr>
          <p:cNvPr id="489494" name="Text Box 22">
            <a:extLst>
              <a:ext uri="{FF2B5EF4-FFF2-40B4-BE49-F238E27FC236}">
                <a16:creationId xmlns:a16="http://schemas.microsoft.com/office/drawing/2014/main" id="{8058DE9E-B1ED-4A77-B7AD-643A31239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8988" y="2222500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1/1</a:t>
            </a:r>
          </a:p>
        </p:txBody>
      </p:sp>
      <p:sp>
        <p:nvSpPr>
          <p:cNvPr id="489495" name="Text Box 23">
            <a:extLst>
              <a:ext uri="{FF2B5EF4-FFF2-40B4-BE49-F238E27FC236}">
                <a16:creationId xmlns:a16="http://schemas.microsoft.com/office/drawing/2014/main" id="{1E8F23CE-C610-450D-BEF1-0A42CEC61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0138" y="2014538"/>
            <a:ext cx="444500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[1]</a:t>
            </a:r>
          </a:p>
        </p:txBody>
      </p:sp>
      <p:sp>
        <p:nvSpPr>
          <p:cNvPr id="489497" name="Line 25">
            <a:extLst>
              <a:ext uri="{FF2B5EF4-FFF2-40B4-BE49-F238E27FC236}">
                <a16:creationId xmlns:a16="http://schemas.microsoft.com/office/drawing/2014/main" id="{E9D47125-6265-4C57-973D-A9D206DD20DC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7713" y="4870450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4" name="Text Box 26">
            <a:extLst>
              <a:ext uri="{FF2B5EF4-FFF2-40B4-BE49-F238E27FC236}">
                <a16:creationId xmlns:a16="http://schemas.microsoft.com/office/drawing/2014/main" id="{3F52E7DC-71E2-4E45-BDAC-2001BE820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0463" y="3014663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-2/2</a:t>
            </a:r>
          </a:p>
        </p:txBody>
      </p:sp>
      <p:sp>
        <p:nvSpPr>
          <p:cNvPr id="64535" name="Text Box 27">
            <a:extLst>
              <a:ext uri="{FF2B5EF4-FFF2-40B4-BE49-F238E27FC236}">
                <a16:creationId xmlns:a16="http://schemas.microsoft.com/office/drawing/2014/main" id="{78625179-16B3-483B-980F-973D589F8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5863" y="3014663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-1/2</a:t>
            </a:r>
          </a:p>
        </p:txBody>
      </p:sp>
      <p:sp>
        <p:nvSpPr>
          <p:cNvPr id="489500" name="Text Box 28">
            <a:extLst>
              <a:ext uri="{FF2B5EF4-FFF2-40B4-BE49-F238E27FC236}">
                <a16:creationId xmlns:a16="http://schemas.microsoft.com/office/drawing/2014/main" id="{98095CF4-530F-40F7-AE13-306BEA5F0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2806700"/>
            <a:ext cx="444500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[3]</a:t>
            </a:r>
          </a:p>
        </p:txBody>
      </p:sp>
      <p:sp>
        <p:nvSpPr>
          <p:cNvPr id="64537" name="Text Box 30">
            <a:extLst>
              <a:ext uri="{FF2B5EF4-FFF2-40B4-BE49-F238E27FC236}">
                <a16:creationId xmlns:a16="http://schemas.microsoft.com/office/drawing/2014/main" id="{E171272B-F394-4380-9A37-205FC8638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3014663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-3/2</a:t>
            </a:r>
          </a:p>
        </p:txBody>
      </p:sp>
      <p:sp>
        <p:nvSpPr>
          <p:cNvPr id="489503" name="Text Box 31">
            <a:extLst>
              <a:ext uri="{FF2B5EF4-FFF2-40B4-BE49-F238E27FC236}">
                <a16:creationId xmlns:a16="http://schemas.microsoft.com/office/drawing/2014/main" id="{CE154EBF-CB07-422B-8639-EB9BAC43C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8313" y="2806700"/>
            <a:ext cx="530225" cy="296863"/>
          </a:xfrm>
          <a:prstGeom prst="rect">
            <a:avLst/>
          </a:prstGeom>
          <a:noFill/>
          <a:ln w="285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[17]</a:t>
            </a:r>
          </a:p>
        </p:txBody>
      </p:sp>
      <p:sp>
        <p:nvSpPr>
          <p:cNvPr id="489505" name="Line 33">
            <a:extLst>
              <a:ext uri="{FF2B5EF4-FFF2-40B4-BE49-F238E27FC236}">
                <a16:creationId xmlns:a16="http://schemas.microsoft.com/office/drawing/2014/main" id="{ED5F31D6-BAA0-4D52-9CA4-F4EE82A9AEB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5638" y="3248025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40" name="Text Box 34">
            <a:extLst>
              <a:ext uri="{FF2B5EF4-FFF2-40B4-BE49-F238E27FC236}">
                <a16:creationId xmlns:a16="http://schemas.microsoft.com/office/drawing/2014/main" id="{3E42368A-6722-46CE-B91C-BFEA8596A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8488" y="3014663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2/2</a:t>
            </a:r>
          </a:p>
        </p:txBody>
      </p:sp>
      <p:sp>
        <p:nvSpPr>
          <p:cNvPr id="64541" name="Text Box 35">
            <a:extLst>
              <a:ext uri="{FF2B5EF4-FFF2-40B4-BE49-F238E27FC236}">
                <a16:creationId xmlns:a16="http://schemas.microsoft.com/office/drawing/2014/main" id="{CCC2C587-246E-4E71-B282-E49BB1ADB6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6700" y="3014663"/>
            <a:ext cx="5699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3/2</a:t>
            </a:r>
          </a:p>
        </p:txBody>
      </p:sp>
      <p:sp>
        <p:nvSpPr>
          <p:cNvPr id="489508" name="Text Box 36">
            <a:extLst>
              <a:ext uri="{FF2B5EF4-FFF2-40B4-BE49-F238E27FC236}">
                <a16:creationId xmlns:a16="http://schemas.microsoft.com/office/drawing/2014/main" id="{B870158E-6610-452B-BB0D-2BF755F7B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3563" y="2806700"/>
            <a:ext cx="5302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[12]</a:t>
            </a:r>
          </a:p>
        </p:txBody>
      </p:sp>
      <p:sp>
        <p:nvSpPr>
          <p:cNvPr id="489510" name="Line 38">
            <a:extLst>
              <a:ext uri="{FF2B5EF4-FFF2-40B4-BE49-F238E27FC236}">
                <a16:creationId xmlns:a16="http://schemas.microsoft.com/office/drawing/2014/main" id="{360ADB71-19C3-4BC5-B84C-90097BFF0451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8625" y="3248025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44" name="Text Box 39">
            <a:extLst>
              <a:ext uri="{FF2B5EF4-FFF2-40B4-BE49-F238E27FC236}">
                <a16:creationId xmlns:a16="http://schemas.microsoft.com/office/drawing/2014/main" id="{690C7454-E554-4741-B3FC-F10653C9E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4413" y="3014663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0/2</a:t>
            </a:r>
          </a:p>
        </p:txBody>
      </p:sp>
      <p:sp>
        <p:nvSpPr>
          <p:cNvPr id="64545" name="Text Box 40">
            <a:extLst>
              <a:ext uri="{FF2B5EF4-FFF2-40B4-BE49-F238E27FC236}">
                <a16:creationId xmlns:a16="http://schemas.microsoft.com/office/drawing/2014/main" id="{0B13F459-3FE3-488D-89E2-03CFBD0300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8988" y="3014663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1/2</a:t>
            </a:r>
          </a:p>
        </p:txBody>
      </p:sp>
      <p:sp>
        <p:nvSpPr>
          <p:cNvPr id="489513" name="Text Box 41">
            <a:extLst>
              <a:ext uri="{FF2B5EF4-FFF2-40B4-BE49-F238E27FC236}">
                <a16:creationId xmlns:a16="http://schemas.microsoft.com/office/drawing/2014/main" id="{F17849D7-10DA-4911-AD75-52AB32322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0138" y="2806700"/>
            <a:ext cx="444500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[2]</a:t>
            </a:r>
          </a:p>
        </p:txBody>
      </p:sp>
      <p:sp>
        <p:nvSpPr>
          <p:cNvPr id="489514" name="Line 42">
            <a:extLst>
              <a:ext uri="{FF2B5EF4-FFF2-40B4-BE49-F238E27FC236}">
                <a16:creationId xmlns:a16="http://schemas.microsoft.com/office/drawing/2014/main" id="{C5709F56-5C34-4478-9111-6320E75D2C3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49775" y="4078288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48" name="Text Box 43">
            <a:extLst>
              <a:ext uri="{FF2B5EF4-FFF2-40B4-BE49-F238E27FC236}">
                <a16:creationId xmlns:a16="http://schemas.microsoft.com/office/drawing/2014/main" id="{5ED01B17-F240-46E9-9D6F-AF40A8862E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0463" y="3844925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-2/3</a:t>
            </a:r>
          </a:p>
        </p:txBody>
      </p:sp>
      <p:sp>
        <p:nvSpPr>
          <p:cNvPr id="489516" name="Text Box 44">
            <a:extLst>
              <a:ext uri="{FF2B5EF4-FFF2-40B4-BE49-F238E27FC236}">
                <a16:creationId xmlns:a16="http://schemas.microsoft.com/office/drawing/2014/main" id="{0B76DCF4-8086-4477-8216-E19139F61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3636963"/>
            <a:ext cx="444500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[6]</a:t>
            </a:r>
          </a:p>
        </p:txBody>
      </p:sp>
      <p:sp>
        <p:nvSpPr>
          <p:cNvPr id="64550" name="Text Box 45">
            <a:extLst>
              <a:ext uri="{FF2B5EF4-FFF2-40B4-BE49-F238E27FC236}">
                <a16:creationId xmlns:a16="http://schemas.microsoft.com/office/drawing/2014/main" id="{63490FA9-1356-4C39-B467-697552F2D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5863" y="3844925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-1/3</a:t>
            </a:r>
          </a:p>
        </p:txBody>
      </p:sp>
      <p:sp>
        <p:nvSpPr>
          <p:cNvPr id="489518" name="Text Box 46">
            <a:extLst>
              <a:ext uri="{FF2B5EF4-FFF2-40B4-BE49-F238E27FC236}">
                <a16:creationId xmlns:a16="http://schemas.microsoft.com/office/drawing/2014/main" id="{B4CA3940-967D-4F59-A92E-7F1D5E377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3636963"/>
            <a:ext cx="444500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[7]</a:t>
            </a:r>
          </a:p>
        </p:txBody>
      </p:sp>
      <p:sp>
        <p:nvSpPr>
          <p:cNvPr id="64552" name="Text Box 48">
            <a:extLst>
              <a:ext uri="{FF2B5EF4-FFF2-40B4-BE49-F238E27FC236}">
                <a16:creationId xmlns:a16="http://schemas.microsoft.com/office/drawing/2014/main" id="{986A4CC3-8205-4040-A583-BFFBABECA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3844925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-3/3</a:t>
            </a:r>
          </a:p>
        </p:txBody>
      </p:sp>
      <p:sp>
        <p:nvSpPr>
          <p:cNvPr id="489522" name="Line 50">
            <a:extLst>
              <a:ext uri="{FF2B5EF4-FFF2-40B4-BE49-F238E27FC236}">
                <a16:creationId xmlns:a16="http://schemas.microsoft.com/office/drawing/2014/main" id="{284E7CEB-C218-46C7-8303-A6790E36B88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5638" y="4870450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54" name="Text Box 51">
            <a:extLst>
              <a:ext uri="{FF2B5EF4-FFF2-40B4-BE49-F238E27FC236}">
                <a16:creationId xmlns:a16="http://schemas.microsoft.com/office/drawing/2014/main" id="{9245A20A-E128-48EC-B43A-8E4FEE5976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8488" y="3844925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2/3</a:t>
            </a:r>
          </a:p>
        </p:txBody>
      </p:sp>
      <p:sp>
        <p:nvSpPr>
          <p:cNvPr id="489524" name="Text Box 52">
            <a:extLst>
              <a:ext uri="{FF2B5EF4-FFF2-40B4-BE49-F238E27FC236}">
                <a16:creationId xmlns:a16="http://schemas.microsoft.com/office/drawing/2014/main" id="{6ECAB48A-3322-4E1F-A2C7-0561BFDB7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9638" y="3636963"/>
            <a:ext cx="444500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[9]</a:t>
            </a:r>
          </a:p>
        </p:txBody>
      </p:sp>
      <p:sp>
        <p:nvSpPr>
          <p:cNvPr id="64556" name="Text Box 53">
            <a:extLst>
              <a:ext uri="{FF2B5EF4-FFF2-40B4-BE49-F238E27FC236}">
                <a16:creationId xmlns:a16="http://schemas.microsoft.com/office/drawing/2014/main" id="{04B0592A-3F7D-475B-A415-597198487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6700" y="3844925"/>
            <a:ext cx="5699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3/3</a:t>
            </a:r>
          </a:p>
        </p:txBody>
      </p:sp>
      <p:sp>
        <p:nvSpPr>
          <p:cNvPr id="489527" name="Line 55">
            <a:extLst>
              <a:ext uri="{FF2B5EF4-FFF2-40B4-BE49-F238E27FC236}">
                <a16:creationId xmlns:a16="http://schemas.microsoft.com/office/drawing/2014/main" id="{A3D4384C-6DF5-4AB6-8BEC-140F608459A4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8625" y="4078288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58" name="Text Box 56">
            <a:extLst>
              <a:ext uri="{FF2B5EF4-FFF2-40B4-BE49-F238E27FC236}">
                <a16:creationId xmlns:a16="http://schemas.microsoft.com/office/drawing/2014/main" id="{2B9753D3-B296-473C-9665-298CC23E3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4413" y="3844925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0/3</a:t>
            </a:r>
          </a:p>
        </p:txBody>
      </p:sp>
      <p:sp>
        <p:nvSpPr>
          <p:cNvPr id="64559" name="Text Box 57">
            <a:extLst>
              <a:ext uri="{FF2B5EF4-FFF2-40B4-BE49-F238E27FC236}">
                <a16:creationId xmlns:a16="http://schemas.microsoft.com/office/drawing/2014/main" id="{32EA5221-CE96-4569-BD73-87DDA9D78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8988" y="3844925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1/3</a:t>
            </a:r>
          </a:p>
        </p:txBody>
      </p:sp>
      <p:sp>
        <p:nvSpPr>
          <p:cNvPr id="489530" name="Text Box 58">
            <a:extLst>
              <a:ext uri="{FF2B5EF4-FFF2-40B4-BE49-F238E27FC236}">
                <a16:creationId xmlns:a16="http://schemas.microsoft.com/office/drawing/2014/main" id="{8146C6F8-5534-45C7-B5C4-29183C3A8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0138" y="3636963"/>
            <a:ext cx="444500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[8]</a:t>
            </a:r>
          </a:p>
        </p:txBody>
      </p:sp>
      <p:sp>
        <p:nvSpPr>
          <p:cNvPr id="489531" name="Line 59">
            <a:extLst>
              <a:ext uri="{FF2B5EF4-FFF2-40B4-BE49-F238E27FC236}">
                <a16:creationId xmlns:a16="http://schemas.microsoft.com/office/drawing/2014/main" id="{683E4906-A7D9-4F53-9596-4C7E0A684D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49775" y="4870450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62" name="Text Box 60">
            <a:extLst>
              <a:ext uri="{FF2B5EF4-FFF2-40B4-BE49-F238E27FC236}">
                <a16:creationId xmlns:a16="http://schemas.microsoft.com/office/drawing/2014/main" id="{3064C543-5483-4069-9F4C-B9B083C8F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0463" y="4637088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-2/4</a:t>
            </a:r>
          </a:p>
        </p:txBody>
      </p:sp>
      <p:sp>
        <p:nvSpPr>
          <p:cNvPr id="64563" name="Text Box 61">
            <a:extLst>
              <a:ext uri="{FF2B5EF4-FFF2-40B4-BE49-F238E27FC236}">
                <a16:creationId xmlns:a16="http://schemas.microsoft.com/office/drawing/2014/main" id="{5DFB7135-D051-4E7B-8BED-091ABDBD7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5863" y="4637088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-1/4</a:t>
            </a:r>
          </a:p>
        </p:txBody>
      </p:sp>
      <p:sp>
        <p:nvSpPr>
          <p:cNvPr id="489534" name="Text Box 62">
            <a:extLst>
              <a:ext uri="{FF2B5EF4-FFF2-40B4-BE49-F238E27FC236}">
                <a16:creationId xmlns:a16="http://schemas.microsoft.com/office/drawing/2014/main" id="{35D76CBB-72AE-40EF-A7A6-7C9E818AD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1313" y="4429125"/>
            <a:ext cx="5302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[15]</a:t>
            </a:r>
          </a:p>
        </p:txBody>
      </p:sp>
      <p:sp>
        <p:nvSpPr>
          <p:cNvPr id="64565" name="Text Box 63">
            <a:extLst>
              <a:ext uri="{FF2B5EF4-FFF2-40B4-BE49-F238E27FC236}">
                <a16:creationId xmlns:a16="http://schemas.microsoft.com/office/drawing/2014/main" id="{7AE7E4DF-261A-43C4-9D23-BC3B6C36C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4637088"/>
            <a:ext cx="69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-3/4</a:t>
            </a:r>
          </a:p>
        </p:txBody>
      </p:sp>
      <p:sp>
        <p:nvSpPr>
          <p:cNvPr id="489536" name="Text Box 64">
            <a:extLst>
              <a:ext uri="{FF2B5EF4-FFF2-40B4-BE49-F238E27FC236}">
                <a16:creationId xmlns:a16="http://schemas.microsoft.com/office/drawing/2014/main" id="{B1821FE3-C699-4A66-8B81-09176F3EC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8313" y="4429125"/>
            <a:ext cx="5302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[16]</a:t>
            </a:r>
          </a:p>
        </p:txBody>
      </p:sp>
      <p:sp>
        <p:nvSpPr>
          <p:cNvPr id="489537" name="Line 65">
            <a:extLst>
              <a:ext uri="{FF2B5EF4-FFF2-40B4-BE49-F238E27FC236}">
                <a16:creationId xmlns:a16="http://schemas.microsoft.com/office/drawing/2014/main" id="{13D52112-2293-4965-8D38-80196E79694C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1263" y="4870450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68" name="Text Box 66">
            <a:extLst>
              <a:ext uri="{FF2B5EF4-FFF2-40B4-BE49-F238E27FC236}">
                <a16:creationId xmlns:a16="http://schemas.microsoft.com/office/drawing/2014/main" id="{81163555-3517-4410-A786-62018E441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8488" y="4637088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2/4</a:t>
            </a:r>
          </a:p>
        </p:txBody>
      </p:sp>
      <p:sp>
        <p:nvSpPr>
          <p:cNvPr id="64569" name="Text Box 67">
            <a:extLst>
              <a:ext uri="{FF2B5EF4-FFF2-40B4-BE49-F238E27FC236}">
                <a16:creationId xmlns:a16="http://schemas.microsoft.com/office/drawing/2014/main" id="{DECB79F7-85C2-4F30-BCAC-7D72CCD6F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6700" y="4637088"/>
            <a:ext cx="5699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3/4</a:t>
            </a:r>
          </a:p>
        </p:txBody>
      </p:sp>
      <p:sp>
        <p:nvSpPr>
          <p:cNvPr id="489540" name="Text Box 68">
            <a:extLst>
              <a:ext uri="{FF2B5EF4-FFF2-40B4-BE49-F238E27FC236}">
                <a16:creationId xmlns:a16="http://schemas.microsoft.com/office/drawing/2014/main" id="{B7311B5A-A71D-4582-B179-BE3E90758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3563" y="4429125"/>
            <a:ext cx="5302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[13]</a:t>
            </a:r>
          </a:p>
        </p:txBody>
      </p:sp>
      <p:sp>
        <p:nvSpPr>
          <p:cNvPr id="489541" name="Line 69">
            <a:extLst>
              <a:ext uri="{FF2B5EF4-FFF2-40B4-BE49-F238E27FC236}">
                <a16:creationId xmlns:a16="http://schemas.microsoft.com/office/drawing/2014/main" id="{82B9A2E5-A2F9-4332-9380-4252A4BA031F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8625" y="4870450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72" name="Text Box 70">
            <a:extLst>
              <a:ext uri="{FF2B5EF4-FFF2-40B4-BE49-F238E27FC236}">
                <a16:creationId xmlns:a16="http://schemas.microsoft.com/office/drawing/2014/main" id="{DFAFFE12-44E6-4B8B-BA14-D2410AD1B9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4413" y="4637088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0/4</a:t>
            </a:r>
          </a:p>
        </p:txBody>
      </p:sp>
      <p:sp>
        <p:nvSpPr>
          <p:cNvPr id="64573" name="Text Box 71">
            <a:extLst>
              <a:ext uri="{FF2B5EF4-FFF2-40B4-BE49-F238E27FC236}">
                <a16:creationId xmlns:a16="http://schemas.microsoft.com/office/drawing/2014/main" id="{C92A4C3A-0C0E-4B59-93C8-3CC6B4401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8988" y="4637088"/>
            <a:ext cx="569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1/4</a:t>
            </a:r>
          </a:p>
        </p:txBody>
      </p:sp>
      <p:sp>
        <p:nvSpPr>
          <p:cNvPr id="489544" name="Text Box 72">
            <a:extLst>
              <a:ext uri="{FF2B5EF4-FFF2-40B4-BE49-F238E27FC236}">
                <a16:creationId xmlns:a16="http://schemas.microsoft.com/office/drawing/2014/main" id="{34CDB0D4-BF81-42C6-B87E-D8157B2C9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850" y="4429125"/>
            <a:ext cx="5302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aseline="-25000">
                <a:latin typeface="黑体" panose="02010609060101010101" pitchFamily="49" charset="-122"/>
                <a:ea typeface="黑体" panose="02010609060101010101" pitchFamily="49" charset="-122"/>
              </a:rPr>
              <a:t>[14]</a:t>
            </a:r>
          </a:p>
        </p:txBody>
      </p:sp>
      <p:sp>
        <p:nvSpPr>
          <p:cNvPr id="489547" name="Line 75">
            <a:extLst>
              <a:ext uri="{FF2B5EF4-FFF2-40B4-BE49-F238E27FC236}">
                <a16:creationId xmlns:a16="http://schemas.microsoft.com/office/drawing/2014/main" id="{0505AC86-977A-435F-B7CD-618E5B70265E}"/>
              </a:ext>
            </a:extLst>
          </p:cNvPr>
          <p:cNvSpPr>
            <a:spLocks noChangeShapeType="1"/>
          </p:cNvSpPr>
          <p:nvPr/>
        </p:nvSpPr>
        <p:spPr bwMode="auto">
          <a:xfrm>
            <a:off x="7824788" y="4079875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48" name="Line 76">
            <a:extLst>
              <a:ext uri="{FF2B5EF4-FFF2-40B4-BE49-F238E27FC236}">
                <a16:creationId xmlns:a16="http://schemas.microsoft.com/office/drawing/2014/main" id="{A7CC4305-9057-4576-9956-5BF713C8347E}"/>
              </a:ext>
            </a:extLst>
          </p:cNvPr>
          <p:cNvSpPr>
            <a:spLocks noChangeShapeType="1"/>
          </p:cNvSpPr>
          <p:nvPr/>
        </p:nvSpPr>
        <p:spPr bwMode="auto">
          <a:xfrm>
            <a:off x="7824788" y="4870450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49" name="Line 77">
            <a:extLst>
              <a:ext uri="{FF2B5EF4-FFF2-40B4-BE49-F238E27FC236}">
                <a16:creationId xmlns:a16="http://schemas.microsoft.com/office/drawing/2014/main" id="{9DA10CE3-CDD3-47BF-AF26-78D3F27850A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5638" y="4079875"/>
            <a:ext cx="43180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78" name="Text Box 78">
            <a:extLst>
              <a:ext uri="{FF2B5EF4-FFF2-40B4-BE49-F238E27FC236}">
                <a16:creationId xmlns:a16="http://schemas.microsoft.com/office/drawing/2014/main" id="{3D069A7D-05FD-4024-8463-3D5E8DC9A4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3067050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…</a:t>
            </a:r>
            <a:endParaRPr lang="en-US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79" name="Text Box 79">
            <a:extLst>
              <a:ext uri="{FF2B5EF4-FFF2-40B4-BE49-F238E27FC236}">
                <a16:creationId xmlns:a16="http://schemas.microsoft.com/office/drawing/2014/main" id="{1BC3BF3E-F944-4BC7-878A-3889F8C93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0100" y="3859213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…</a:t>
            </a:r>
            <a:endParaRPr lang="en-US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80" name="Text Box 80">
            <a:extLst>
              <a:ext uri="{FF2B5EF4-FFF2-40B4-BE49-F238E27FC236}">
                <a16:creationId xmlns:a16="http://schemas.microsoft.com/office/drawing/2014/main" id="{708A634B-DA7F-468A-B755-8B692CC0F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0100" y="4651375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…</a:t>
            </a:r>
            <a:endParaRPr lang="en-US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81" name="Text Box 81">
            <a:extLst>
              <a:ext uri="{FF2B5EF4-FFF2-40B4-BE49-F238E27FC236}">
                <a16:creationId xmlns:a16="http://schemas.microsoft.com/office/drawing/2014/main" id="{59153416-EB96-4F6D-860F-3153D45A2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0100" y="2238375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…</a:t>
            </a:r>
            <a:endParaRPr lang="en-US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82" name="Text Box 82">
            <a:extLst>
              <a:ext uri="{FF2B5EF4-FFF2-40B4-BE49-F238E27FC236}">
                <a16:creationId xmlns:a16="http://schemas.microsoft.com/office/drawing/2014/main" id="{34E01995-AAF6-4CC9-A04B-22218EE2A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6450" y="3030538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…</a:t>
            </a:r>
            <a:endParaRPr lang="en-US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83" name="Text Box 83">
            <a:extLst>
              <a:ext uri="{FF2B5EF4-FFF2-40B4-BE49-F238E27FC236}">
                <a16:creationId xmlns:a16="http://schemas.microsoft.com/office/drawing/2014/main" id="{9EE74F61-3BC6-40A5-B17E-AFE706DD8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6450" y="3859213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…</a:t>
            </a:r>
            <a:endParaRPr lang="en-US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84" name="Text Box 84">
            <a:extLst>
              <a:ext uri="{FF2B5EF4-FFF2-40B4-BE49-F238E27FC236}">
                <a16:creationId xmlns:a16="http://schemas.microsoft.com/office/drawing/2014/main" id="{1481912B-45A1-4936-94FA-269086013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6450" y="4652963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…</a:t>
            </a:r>
            <a:endParaRPr lang="en-US" altLang="zh-CN" sz="200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9557" name="Text Box 85">
            <a:extLst>
              <a:ext uri="{FF2B5EF4-FFF2-40B4-BE49-F238E27FC236}">
                <a16:creationId xmlns:a16="http://schemas.microsoft.com/office/drawing/2014/main" id="{88F2DE28-4106-4ED3-81C7-81D5FF9C4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9563" y="5119688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…</a:t>
            </a:r>
            <a:endParaRPr lang="en-US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9558" name="Line 86">
            <a:extLst>
              <a:ext uri="{FF2B5EF4-FFF2-40B4-BE49-F238E27FC236}">
                <a16:creationId xmlns:a16="http://schemas.microsoft.com/office/drawing/2014/main" id="{644998A5-30C6-4DA1-9790-36A99FC5347D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7038" y="2455863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59" name="Line 87">
            <a:extLst>
              <a:ext uri="{FF2B5EF4-FFF2-40B4-BE49-F238E27FC236}">
                <a16:creationId xmlns:a16="http://schemas.microsoft.com/office/drawing/2014/main" id="{DAA81C82-9C52-4617-B98D-817CAD4B03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4425" y="2600325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0" name="Line 88">
            <a:extLst>
              <a:ext uri="{FF2B5EF4-FFF2-40B4-BE49-F238E27FC236}">
                <a16:creationId xmlns:a16="http://schemas.microsoft.com/office/drawing/2014/main" id="{3A0EBB30-9768-4C09-9C8D-4FBA6FB397F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7038" y="3248025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1" name="Line 89">
            <a:extLst>
              <a:ext uri="{FF2B5EF4-FFF2-40B4-BE49-F238E27FC236}">
                <a16:creationId xmlns:a16="http://schemas.microsoft.com/office/drawing/2014/main" id="{B36449FA-2E5C-4858-BFAF-89EED68E13C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5638" y="3248025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2" name="Line 90">
            <a:extLst>
              <a:ext uri="{FF2B5EF4-FFF2-40B4-BE49-F238E27FC236}">
                <a16:creationId xmlns:a16="http://schemas.microsoft.com/office/drawing/2014/main" id="{B2544A1C-73AF-422C-BD45-4EB458D71954}"/>
              </a:ext>
            </a:extLst>
          </p:cNvPr>
          <p:cNvSpPr>
            <a:spLocks noChangeShapeType="1"/>
          </p:cNvSpPr>
          <p:nvPr/>
        </p:nvSpPr>
        <p:spPr bwMode="auto">
          <a:xfrm>
            <a:off x="5375275" y="2600325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3" name="Line 91">
            <a:extLst>
              <a:ext uri="{FF2B5EF4-FFF2-40B4-BE49-F238E27FC236}">
                <a16:creationId xmlns:a16="http://schemas.microsoft.com/office/drawing/2014/main" id="{72197F4D-84E2-4BD9-9497-130F910F769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49775" y="2455863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4" name="Line 92">
            <a:extLst>
              <a:ext uri="{FF2B5EF4-FFF2-40B4-BE49-F238E27FC236}">
                <a16:creationId xmlns:a16="http://schemas.microsoft.com/office/drawing/2014/main" id="{5574825D-6465-4371-AEF9-CDA61365E472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4338" y="2636838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5" name="Line 93">
            <a:extLst>
              <a:ext uri="{FF2B5EF4-FFF2-40B4-BE49-F238E27FC236}">
                <a16:creationId xmlns:a16="http://schemas.microsoft.com/office/drawing/2014/main" id="{E2FB9E89-54A0-4DC3-B2D3-2D8B479959D0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4338" y="3432175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6" name="Line 94">
            <a:extLst>
              <a:ext uri="{FF2B5EF4-FFF2-40B4-BE49-F238E27FC236}">
                <a16:creationId xmlns:a16="http://schemas.microsoft.com/office/drawing/2014/main" id="{11DE94E4-296E-4673-9285-C7C09D5C7C6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49775" y="4079875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7" name="Line 95">
            <a:extLst>
              <a:ext uri="{FF2B5EF4-FFF2-40B4-BE49-F238E27FC236}">
                <a16:creationId xmlns:a16="http://schemas.microsoft.com/office/drawing/2014/main" id="{B997CEF9-3554-461F-84A0-DFD8ADA81C8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5638" y="4079875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8" name="Line 96">
            <a:extLst>
              <a:ext uri="{FF2B5EF4-FFF2-40B4-BE49-F238E27FC236}">
                <a16:creationId xmlns:a16="http://schemas.microsoft.com/office/drawing/2014/main" id="{2E4DE0A4-1670-4A71-9066-9CCBD3E04748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7038" y="4079875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69" name="Line 97">
            <a:extLst>
              <a:ext uri="{FF2B5EF4-FFF2-40B4-BE49-F238E27FC236}">
                <a16:creationId xmlns:a16="http://schemas.microsoft.com/office/drawing/2014/main" id="{558A5CEA-9B78-4CE4-B02D-69A2D78A4CF8}"/>
              </a:ext>
            </a:extLst>
          </p:cNvPr>
          <p:cNvSpPr>
            <a:spLocks noChangeShapeType="1"/>
          </p:cNvSpPr>
          <p:nvPr/>
        </p:nvSpPr>
        <p:spPr bwMode="auto">
          <a:xfrm>
            <a:off x="7824788" y="4079875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0" name="Line 98">
            <a:extLst>
              <a:ext uri="{FF2B5EF4-FFF2-40B4-BE49-F238E27FC236}">
                <a16:creationId xmlns:a16="http://schemas.microsoft.com/office/drawing/2014/main" id="{196754D4-2223-40E9-97F1-8994E887EB6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3925" y="3390900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1" name="Line 99">
            <a:extLst>
              <a:ext uri="{FF2B5EF4-FFF2-40B4-BE49-F238E27FC236}">
                <a16:creationId xmlns:a16="http://schemas.microsoft.com/office/drawing/2014/main" id="{CD44CA33-A795-4FBB-AD5E-8221038FD14A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3925" y="2600325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2" name="Line 100">
            <a:extLst>
              <a:ext uri="{FF2B5EF4-FFF2-40B4-BE49-F238E27FC236}">
                <a16:creationId xmlns:a16="http://schemas.microsoft.com/office/drawing/2014/main" id="{863A370F-0AB1-4889-8922-D13A521E35E4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2850" y="2455863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3" name="Line 101">
            <a:extLst>
              <a:ext uri="{FF2B5EF4-FFF2-40B4-BE49-F238E27FC236}">
                <a16:creationId xmlns:a16="http://schemas.microsoft.com/office/drawing/2014/main" id="{EE0F99EA-4B88-464F-8664-133B9B03401F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2600325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4" name="Line 102">
            <a:extLst>
              <a:ext uri="{FF2B5EF4-FFF2-40B4-BE49-F238E27FC236}">
                <a16:creationId xmlns:a16="http://schemas.microsoft.com/office/drawing/2014/main" id="{1D2336E9-ACF7-48EC-9368-01EDAC0944A7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3392488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5" name="Line 103">
            <a:extLst>
              <a:ext uri="{FF2B5EF4-FFF2-40B4-BE49-F238E27FC236}">
                <a16:creationId xmlns:a16="http://schemas.microsoft.com/office/drawing/2014/main" id="{73BCDEC6-E6FD-4174-BA5C-FAFEC763B6C8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4222750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6" name="Line 104">
            <a:extLst>
              <a:ext uri="{FF2B5EF4-FFF2-40B4-BE49-F238E27FC236}">
                <a16:creationId xmlns:a16="http://schemas.microsoft.com/office/drawing/2014/main" id="{9D0420FE-0154-483A-9680-12F29F7AAB5D}"/>
              </a:ext>
            </a:extLst>
          </p:cNvPr>
          <p:cNvSpPr>
            <a:spLocks noChangeShapeType="1"/>
          </p:cNvSpPr>
          <p:nvPr/>
        </p:nvSpPr>
        <p:spPr bwMode="auto">
          <a:xfrm>
            <a:off x="8829675" y="4870450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7" name="Line 105">
            <a:extLst>
              <a:ext uri="{FF2B5EF4-FFF2-40B4-BE49-F238E27FC236}">
                <a16:creationId xmlns:a16="http://schemas.microsoft.com/office/drawing/2014/main" id="{0A5D0438-EB96-4142-95C3-254CC26383B4}"/>
              </a:ext>
            </a:extLst>
          </p:cNvPr>
          <p:cNvSpPr>
            <a:spLocks noChangeShapeType="1"/>
          </p:cNvSpPr>
          <p:nvPr/>
        </p:nvSpPr>
        <p:spPr bwMode="auto">
          <a:xfrm>
            <a:off x="7824788" y="4870450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8" name="Line 106">
            <a:extLst>
              <a:ext uri="{FF2B5EF4-FFF2-40B4-BE49-F238E27FC236}">
                <a16:creationId xmlns:a16="http://schemas.microsoft.com/office/drawing/2014/main" id="{93643CA1-6FD7-443D-AAAE-C8C64AC8204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7038" y="4870450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79" name="Line 107">
            <a:extLst>
              <a:ext uri="{FF2B5EF4-FFF2-40B4-BE49-F238E27FC236}">
                <a16:creationId xmlns:a16="http://schemas.microsoft.com/office/drawing/2014/main" id="{A830D45C-B530-4DA6-9884-18F216EFADB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5638" y="4870450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80" name="Line 108">
            <a:extLst>
              <a:ext uri="{FF2B5EF4-FFF2-40B4-BE49-F238E27FC236}">
                <a16:creationId xmlns:a16="http://schemas.microsoft.com/office/drawing/2014/main" id="{F761B8FB-7296-4B81-9415-EB8212F85F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49775" y="4870450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81" name="Line 109">
            <a:extLst>
              <a:ext uri="{FF2B5EF4-FFF2-40B4-BE49-F238E27FC236}">
                <a16:creationId xmlns:a16="http://schemas.microsoft.com/office/drawing/2014/main" id="{97EE1B63-FBB7-494D-A759-00C3AD12E35A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7713" y="4868863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82" name="Line 110">
            <a:extLst>
              <a:ext uri="{FF2B5EF4-FFF2-40B4-BE49-F238E27FC236}">
                <a16:creationId xmlns:a16="http://schemas.microsoft.com/office/drawing/2014/main" id="{30782C42-3486-4F46-8105-BF3FBD751C0F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1813" y="4222750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83" name="Line 111">
            <a:extLst>
              <a:ext uri="{FF2B5EF4-FFF2-40B4-BE49-F238E27FC236}">
                <a16:creationId xmlns:a16="http://schemas.microsoft.com/office/drawing/2014/main" id="{245BF9D6-4622-4747-8272-3030802FE551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1813" y="3390900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84" name="Line 112">
            <a:extLst>
              <a:ext uri="{FF2B5EF4-FFF2-40B4-BE49-F238E27FC236}">
                <a16:creationId xmlns:a16="http://schemas.microsoft.com/office/drawing/2014/main" id="{9F0EE156-6338-41AC-ADF2-1DC07FD1E438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1813" y="2600325"/>
            <a:ext cx="0" cy="431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585" name="Line 113">
            <a:extLst>
              <a:ext uri="{FF2B5EF4-FFF2-40B4-BE49-F238E27FC236}">
                <a16:creationId xmlns:a16="http://schemas.microsoft.com/office/drawing/2014/main" id="{464D4AED-CE23-47A7-82CB-E89FC3733258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5188" y="2455863"/>
            <a:ext cx="431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sm" len="lg"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89586" name="Picture 114" descr="Ellip073">
            <a:extLst>
              <a:ext uri="{FF2B5EF4-FFF2-40B4-BE49-F238E27FC236}">
                <a16:creationId xmlns:a16="http://schemas.microsoft.com/office/drawing/2014/main" id="{14BFE486-6105-4E6B-99C7-6EDE5B03B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3" y="6035675"/>
            <a:ext cx="1008062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9587" name="Text Box 115">
            <a:extLst>
              <a:ext uri="{FF2B5EF4-FFF2-40B4-BE49-F238E27FC236}">
                <a16:creationId xmlns:a16="http://schemas.microsoft.com/office/drawing/2014/main" id="{FB7D8FBE-D4FC-4290-98DA-FCF32C02F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1163" y="6021388"/>
            <a:ext cx="9842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0">
                <a:solidFill>
                  <a:srgbClr val="CC0066"/>
                </a:solidFill>
                <a:latin typeface="BankGothic Md BT" pitchFamily="34" charset="0"/>
                <a:ea typeface="黑体" panose="02010609060101010101" pitchFamily="49" charset="-122"/>
              </a:rPr>
              <a:t>PLAY</a:t>
            </a:r>
          </a:p>
        </p:txBody>
      </p:sp>
      <p:sp>
        <p:nvSpPr>
          <p:cNvPr id="64616" name="Rectangle 116">
            <a:extLst>
              <a:ext uri="{FF2B5EF4-FFF2-40B4-BE49-F238E27FC236}">
                <a16:creationId xmlns:a16="http://schemas.microsoft.com/office/drawing/2014/main" id="{6E23BBDD-7BEC-4E34-86D3-502809027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1268413"/>
            <a:ext cx="82296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N≈Q. </a:t>
            </a:r>
            <a:r>
              <a:rPr lang="zh-CN" altLang="en-US">
                <a:latin typeface="Times New Roman" panose="02020603050405020304" pitchFamily="18" charset="0"/>
              </a:rPr>
              <a:t>双射函数  </a:t>
            </a:r>
            <a:r>
              <a:rPr lang="en-US" altLang="zh-CN" i="1">
                <a:latin typeface="Times New Roman" panose="02020603050405020304" pitchFamily="18" charset="0"/>
              </a:rPr>
              <a:t>f</a:t>
            </a:r>
            <a:r>
              <a:rPr lang="en-US" altLang="zh-CN">
                <a:latin typeface="Times New Roman" panose="02020603050405020304" pitchFamily="18" charset="0"/>
              </a:rPr>
              <a:t>:N→Q, </a:t>
            </a:r>
            <a:r>
              <a:rPr lang="zh-CN" altLang="en-US">
                <a:latin typeface="Times New Roman" panose="02020603050405020304" pitchFamily="18" charset="0"/>
              </a:rPr>
              <a:t>其中</a:t>
            </a:r>
            <a:r>
              <a:rPr lang="en-US" altLang="zh-CN" i="1">
                <a:latin typeface="Times New Roman" panose="02020603050405020304" pitchFamily="18" charset="0"/>
              </a:rPr>
              <a:t>f</a:t>
            </a:r>
            <a:r>
              <a:rPr lang="en-US" altLang="zh-CN">
                <a:latin typeface="Times New Roman" panose="02020603050405020304" pitchFamily="18" charset="0"/>
              </a:rPr>
              <a:t>(</a:t>
            </a:r>
            <a:r>
              <a:rPr lang="en-US" altLang="zh-CN" i="1">
                <a:latin typeface="Times New Roman" panose="02020603050405020304" pitchFamily="18" charset="0"/>
              </a:rPr>
              <a:t>n</a:t>
            </a:r>
            <a:r>
              <a:rPr lang="en-US" altLang="zh-CN">
                <a:latin typeface="Times New Roman" panose="02020603050405020304" pitchFamily="18" charset="0"/>
              </a:rPr>
              <a:t>)</a:t>
            </a:r>
            <a:r>
              <a:rPr lang="zh-CN" altLang="en-US">
                <a:latin typeface="Times New Roman" panose="02020603050405020304" pitchFamily="18" charset="0"/>
              </a:rPr>
              <a:t>是</a:t>
            </a:r>
            <a:r>
              <a:rPr lang="en-US" altLang="zh-CN">
                <a:latin typeface="Times New Roman" panose="02020603050405020304" pitchFamily="18" charset="0"/>
              </a:rPr>
              <a:t>[</a:t>
            </a:r>
            <a:r>
              <a:rPr lang="en-US" altLang="zh-CN" i="1">
                <a:latin typeface="Times New Roman" panose="02020603050405020304" pitchFamily="18" charset="0"/>
              </a:rPr>
              <a:t>n</a:t>
            </a:r>
            <a:r>
              <a:rPr lang="en-US" altLang="zh-CN">
                <a:latin typeface="Times New Roman" panose="02020603050405020304" pitchFamily="18" charset="0"/>
              </a:rPr>
              <a:t>]</a:t>
            </a:r>
            <a:r>
              <a:rPr lang="zh-CN" altLang="en-US">
                <a:latin typeface="Times New Roman" panose="02020603050405020304" pitchFamily="18" charset="0"/>
              </a:rPr>
              <a:t>下方的有理数</a:t>
            </a:r>
            <a:r>
              <a:rPr lang="en-US" altLang="zh-CN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64617" name="Rectangle 117">
            <a:extLst>
              <a:ext uri="{FF2B5EF4-FFF2-40B4-BE49-F238E27FC236}">
                <a16:creationId xmlns:a16="http://schemas.microsoft.com/office/drawing/2014/main" id="{27A455D2-28B0-4442-A273-C20E21417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</a:rPr>
              <a:t>集合等势的实例</a:t>
            </a:r>
            <a:r>
              <a:rPr lang="en-US" altLang="zh-CN" sz="3200">
                <a:solidFill>
                  <a:schemeClr val="tx2"/>
                </a:solidFill>
              </a:rPr>
              <a:t>: 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</a:rPr>
              <a:t>N≈Q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89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89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9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9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95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8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8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8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8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8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8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8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8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8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8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8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8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8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89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8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8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8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8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89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89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8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48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489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489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48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489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8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1000"/>
                                        <p:tgtEl>
                                          <p:spTgt spid="489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48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1000"/>
                                        <p:tgtEl>
                                          <p:spTgt spid="48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1000"/>
                                        <p:tgtEl>
                                          <p:spTgt spid="489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1000"/>
                                        <p:tgtEl>
                                          <p:spTgt spid="48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1000"/>
                                        <p:tgtEl>
                                          <p:spTgt spid="48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1000"/>
                                        <p:tgtEl>
                                          <p:spTgt spid="48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1000"/>
                                        <p:tgtEl>
                                          <p:spTgt spid="489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1000"/>
                                        <p:tgtEl>
                                          <p:spTgt spid="48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489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1000"/>
                                        <p:tgtEl>
                                          <p:spTgt spid="48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1000"/>
                                        <p:tgtEl>
                                          <p:spTgt spid="48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00"/>
                                        <p:tgtEl>
                                          <p:spTgt spid="489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48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1000"/>
                                        <p:tgtEl>
                                          <p:spTgt spid="489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00"/>
                                        <p:tgtEl>
                                          <p:spTgt spid="48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00"/>
                                        <p:tgtEl>
                                          <p:spTgt spid="48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1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00"/>
                                        <p:tgtEl>
                                          <p:spTgt spid="48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48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1000"/>
                                        <p:tgtEl>
                                          <p:spTgt spid="48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23500"/>
                            </p:stCondLst>
                            <p:childTnLst>
                              <p:par>
                                <p:cTn id="1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1000"/>
                                        <p:tgtEl>
                                          <p:spTgt spid="48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1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1000"/>
                                        <p:tgtEl>
                                          <p:spTgt spid="48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1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00"/>
                                        <p:tgtEl>
                                          <p:spTgt spid="48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2650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00"/>
                                        <p:tgtEl>
                                          <p:spTgt spid="48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27500"/>
                            </p:stCondLst>
                            <p:childTnLst>
                              <p:par>
                                <p:cTn id="2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1000"/>
                                        <p:tgtEl>
                                          <p:spTgt spid="48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2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1000"/>
                                        <p:tgtEl>
                                          <p:spTgt spid="48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2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1000"/>
                                        <p:tgtEl>
                                          <p:spTgt spid="48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2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1000"/>
                                        <p:tgtEl>
                                          <p:spTgt spid="48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2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1000"/>
                                        <p:tgtEl>
                                          <p:spTgt spid="48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2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6" dur="1000"/>
                                        <p:tgtEl>
                                          <p:spTgt spid="48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2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1000"/>
                                        <p:tgtEl>
                                          <p:spTgt spid="48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2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4" dur="1000"/>
                                        <p:tgtEl>
                                          <p:spTgt spid="489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2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8" dur="1000"/>
                                        <p:tgtEl>
                                          <p:spTgt spid="48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2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2" dur="1000"/>
                                        <p:tgtEl>
                                          <p:spTgt spid="48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 nodeType="afterGroup">
                            <p:stCondLst>
                              <p:cond delay="37500"/>
                            </p:stCondLst>
                            <p:childTnLst>
                              <p:par>
                                <p:cTn id="2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6" dur="1000"/>
                                        <p:tgtEl>
                                          <p:spTgt spid="48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2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0" dur="1000"/>
                                        <p:tgtEl>
                                          <p:spTgt spid="48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2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4" dur="1000"/>
                                        <p:tgtEl>
                                          <p:spTgt spid="48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40500"/>
                            </p:stCondLst>
                            <p:childTnLst>
                              <p:par>
                                <p:cTn id="2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8" dur="1000"/>
                                        <p:tgtEl>
                                          <p:spTgt spid="48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2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1000"/>
                                        <p:tgtEl>
                                          <p:spTgt spid="48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 nodeType="afterGroup">
                            <p:stCondLst>
                              <p:cond delay="42500"/>
                            </p:stCondLst>
                            <p:childTnLst>
                              <p:par>
                                <p:cTn id="2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1000"/>
                                        <p:tgtEl>
                                          <p:spTgt spid="489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afterGroup">
                            <p:stCondLst>
                              <p:cond delay="43500"/>
                            </p:stCondLst>
                            <p:childTnLst>
                              <p:par>
                                <p:cTn id="2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1000"/>
                                        <p:tgtEl>
                                          <p:spTgt spid="48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 nodeType="afterGroup">
                            <p:stCondLst>
                              <p:cond delay="44500"/>
                            </p:stCondLst>
                            <p:childTnLst>
                              <p:par>
                                <p:cTn id="2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1000"/>
                                        <p:tgtEl>
                                          <p:spTgt spid="48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 nodeType="afterGroup">
                            <p:stCondLst>
                              <p:cond delay="45500"/>
                            </p:stCondLst>
                            <p:childTnLst>
                              <p:par>
                                <p:cTn id="2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1000"/>
                                        <p:tgtEl>
                                          <p:spTgt spid="48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46500"/>
                            </p:stCondLst>
                            <p:childTnLst>
                              <p:par>
                                <p:cTn id="2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2" dur="1000"/>
                                        <p:tgtEl>
                                          <p:spTgt spid="489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9476" grpId="0"/>
      <p:bldP spid="489477" grpId="0"/>
      <p:bldP spid="489478" grpId="0"/>
      <p:bldP spid="489479" grpId="0"/>
      <p:bldP spid="489482" grpId="0"/>
      <p:bldP spid="489483" grpId="0"/>
      <p:bldP spid="489486" grpId="0"/>
      <p:bldP spid="489487" grpId="0"/>
      <p:bldP spid="489488" grpId="0"/>
      <p:bldP spid="489489" grpId="0"/>
      <p:bldP spid="489492" grpId="0"/>
      <p:bldP spid="489493" grpId="0"/>
      <p:bldP spid="489494" grpId="0"/>
      <p:bldP spid="489495" grpId="0"/>
      <p:bldP spid="489500" grpId="0"/>
      <p:bldP spid="489503" grpId="0" animBg="1"/>
      <p:bldP spid="489508" grpId="0"/>
      <p:bldP spid="489513" grpId="0"/>
      <p:bldP spid="489516" grpId="0"/>
      <p:bldP spid="489518" grpId="0"/>
      <p:bldP spid="489524" grpId="0"/>
      <p:bldP spid="489530" grpId="0"/>
      <p:bldP spid="489534" grpId="0"/>
      <p:bldP spid="489536" grpId="0"/>
      <p:bldP spid="489540" grpId="0"/>
      <p:bldP spid="489544" grpId="0"/>
      <p:bldP spid="489557" grpId="0"/>
      <p:bldP spid="489587" grpId="0"/>
      <p:bldP spid="48958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灯片编号占位符 3">
            <a:extLst>
              <a:ext uri="{FF2B5EF4-FFF2-40B4-BE49-F238E27FC236}">
                <a16:creationId xmlns:a16="http://schemas.microsoft.com/office/drawing/2014/main" id="{1247C5D8-69D7-42CC-B8FF-A4756888D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E40A729-C576-4816-AD80-4BCE4C72A62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66563" name="Object 2">
            <a:extLst>
              <a:ext uri="{FF2B5EF4-FFF2-40B4-BE49-F238E27FC236}">
                <a16:creationId xmlns:a16="http://schemas.microsoft.com/office/drawing/2014/main" id="{3F503B41-4098-45A5-A5D8-1EE4653EC4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0375" y="1557338"/>
          <a:ext cx="5256213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2286000" imgH="406400" progId="Equation.3">
                  <p:embed/>
                </p:oleObj>
              </mc:Choice>
              <mc:Fallback>
                <p:oleObj name="公式" r:id="rId3" imgW="2286000" imgH="4064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1557338"/>
                        <a:ext cx="5256213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4" name="Object 3">
            <a:extLst>
              <a:ext uri="{FF2B5EF4-FFF2-40B4-BE49-F238E27FC236}">
                <a16:creationId xmlns:a16="http://schemas.microsoft.com/office/drawing/2014/main" id="{3900538D-F647-465B-A839-E8625FB789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16275" y="3213100"/>
          <a:ext cx="4705350" cy="187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2336800" imgH="927100" progId="Equation.3">
                  <p:embed/>
                </p:oleObj>
              </mc:Choice>
              <mc:Fallback>
                <p:oleObj name="公式" r:id="rId5" imgW="2336800" imgH="9271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6275" y="3213100"/>
                        <a:ext cx="4705350" cy="187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5" name="Rectangle 6">
            <a:extLst>
              <a:ext uri="{FF2B5EF4-FFF2-40B4-BE49-F238E27FC236}">
                <a16:creationId xmlns:a16="http://schemas.microsoft.com/office/drawing/2014/main" id="{8B79AFEA-EC55-4F25-8F7A-5E9A3DD5A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5049838"/>
            <a:ext cx="8074025" cy="140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AutoNum type="arabicParenBoth" startAt="6"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对任何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∈R,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[0,1]≈[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，双射函数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:[0,1]→[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],</a:t>
            </a:r>
          </a:p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+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endParaRPr lang="en-US" altLang="zh-CN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spcBef>
                <a:spcPct val="55000"/>
              </a:spcBef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类似地可以证明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对任何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∈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 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&lt;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有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(0,1)≈(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).</a:t>
            </a:r>
          </a:p>
        </p:txBody>
      </p:sp>
      <p:sp>
        <p:nvSpPr>
          <p:cNvPr id="66566" name="Rectangle 7">
            <a:extLst>
              <a:ext uri="{FF2B5EF4-FFF2-40B4-BE49-F238E27FC236}">
                <a16:creationId xmlns:a16="http://schemas.microsoft.com/office/drawing/2014/main" id="{3765D228-FFEC-4685-B07F-2B2871BE4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1196975"/>
            <a:ext cx="828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(4) (0,1)≈R.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其中实数区间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(0,1)={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∧0&lt;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&lt;1}.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令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6567" name="Rectangle 8">
            <a:extLst>
              <a:ext uri="{FF2B5EF4-FFF2-40B4-BE49-F238E27FC236}">
                <a16:creationId xmlns:a16="http://schemas.microsoft.com/office/drawing/2014/main" id="{A2FC9816-6D6A-4DBB-AA6C-8F662D237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2420938"/>
            <a:ext cx="799306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(5) [0,1]≈(0,1).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(0,1)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[0,1]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分别为实数开区间和闭区间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令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: [0,1]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(0,1)</a:t>
            </a:r>
          </a:p>
        </p:txBody>
      </p:sp>
      <p:sp>
        <p:nvSpPr>
          <p:cNvPr id="491529" name="Rectangle 9">
            <a:extLst>
              <a:ext uri="{FF2B5EF4-FFF2-40B4-BE49-F238E27FC236}">
                <a16:creationId xmlns:a16="http://schemas.microsoft.com/office/drawing/2014/main" id="{F3396F7F-A086-40D0-A51F-1EB71E68F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实数集合的等势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CAEC2A5E-2438-42C1-94DE-8B74744D2D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函数定义</a:t>
            </a:r>
          </a:p>
        </p:txBody>
      </p:sp>
      <p:sp>
        <p:nvSpPr>
          <p:cNvPr id="12291" name="Rectangle 8">
            <a:extLst>
              <a:ext uri="{FF2B5EF4-FFF2-40B4-BE49-F238E27FC236}">
                <a16:creationId xmlns:a16="http://schemas.microsoft.com/office/drawing/2014/main" id="{334F63DD-846B-4C7F-AD51-8535C8D8BB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39713" y="1052513"/>
            <a:ext cx="11833225" cy="1728415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300" dirty="0">
                <a:solidFill>
                  <a:srgbClr val="A50021"/>
                </a:solidFill>
              </a:rPr>
              <a:t>定义</a:t>
            </a:r>
            <a:r>
              <a:rPr lang="en-US" altLang="zh-CN" sz="2300" dirty="0">
                <a:solidFill>
                  <a:srgbClr val="A50021"/>
                </a:solidFill>
              </a:rPr>
              <a:t>8.1</a:t>
            </a:r>
            <a:r>
              <a:rPr lang="en-US" altLang="zh-CN" sz="2300" dirty="0"/>
              <a:t>   </a:t>
            </a:r>
            <a:r>
              <a:rPr lang="zh-CN" altLang="en-US" sz="2300" dirty="0"/>
              <a:t>设 </a:t>
            </a:r>
            <a:r>
              <a:rPr lang="en-US" altLang="zh-CN" sz="2300" i="1" dirty="0"/>
              <a:t>F </a:t>
            </a:r>
            <a:r>
              <a:rPr lang="zh-CN" altLang="en-US" sz="2300" dirty="0"/>
              <a:t>为二元关系</a:t>
            </a:r>
            <a:r>
              <a:rPr lang="en-US" altLang="zh-CN" sz="2300" dirty="0"/>
              <a:t>, </a:t>
            </a:r>
            <a:r>
              <a:rPr lang="zh-CN" altLang="en-US" sz="2300" dirty="0"/>
              <a:t>若</a:t>
            </a:r>
            <a:r>
              <a:rPr lang="zh-CN" altLang="en-US" sz="2300" dirty="0">
                <a:sym typeface="Symbol" panose="05050102010706020507" pitchFamily="18" charset="2"/>
              </a:rPr>
              <a:t></a:t>
            </a:r>
            <a:r>
              <a:rPr lang="en-US" altLang="zh-CN" sz="2300" i="1" dirty="0" err="1"/>
              <a:t>x</a:t>
            </a:r>
            <a:r>
              <a:rPr lang="en-US" altLang="zh-CN" sz="2300" dirty="0" err="1"/>
              <a:t>∈dom</a:t>
            </a:r>
            <a:r>
              <a:rPr lang="en-US" altLang="zh-CN" sz="2300" i="1" dirty="0" err="1"/>
              <a:t>F</a:t>
            </a:r>
            <a:r>
              <a:rPr lang="en-US" altLang="zh-CN" sz="2300" i="1" dirty="0"/>
              <a:t> </a:t>
            </a:r>
            <a:r>
              <a:rPr lang="zh-CN" altLang="en-US" sz="2300" dirty="0"/>
              <a:t>都存在唯一的</a:t>
            </a:r>
            <a:r>
              <a:rPr lang="en-US" altLang="zh-CN" sz="2300" i="1" dirty="0" err="1"/>
              <a:t>y</a:t>
            </a:r>
            <a:r>
              <a:rPr lang="en-US" altLang="zh-CN" sz="2300" dirty="0" err="1"/>
              <a:t>∈ran</a:t>
            </a:r>
            <a:r>
              <a:rPr lang="en-US" altLang="zh-CN" sz="2300" i="1" dirty="0" err="1"/>
              <a:t>F</a:t>
            </a:r>
            <a:r>
              <a:rPr lang="en-US" altLang="zh-CN" sz="2300" i="1" dirty="0"/>
              <a:t> </a:t>
            </a:r>
            <a:r>
              <a:rPr lang="zh-CN" altLang="en-US" sz="2300" dirty="0"/>
              <a:t>使 </a:t>
            </a:r>
            <a:r>
              <a:rPr lang="en-US" altLang="zh-CN" sz="2300" i="1" dirty="0" err="1"/>
              <a:t>xFy</a:t>
            </a:r>
            <a:r>
              <a:rPr lang="en-US" altLang="zh-CN" sz="2300" i="1" dirty="0"/>
              <a:t> </a:t>
            </a:r>
            <a:r>
              <a:rPr lang="zh-CN" altLang="en-US" sz="2300" dirty="0"/>
              <a:t>成立</a:t>
            </a:r>
            <a:r>
              <a:rPr lang="en-US" altLang="zh-CN" sz="2300" dirty="0"/>
              <a:t>, </a:t>
            </a:r>
            <a:r>
              <a:rPr lang="zh-CN" altLang="en-US" sz="2300" dirty="0"/>
              <a:t>则称 </a:t>
            </a:r>
            <a:r>
              <a:rPr lang="en-US" altLang="zh-CN" sz="2300" i="1" dirty="0"/>
              <a:t>F </a:t>
            </a:r>
            <a:r>
              <a:rPr lang="zh-CN" altLang="en-US" sz="2300" dirty="0"/>
              <a:t>为</a:t>
            </a:r>
            <a:r>
              <a:rPr lang="zh-CN" altLang="en-US" sz="2300" dirty="0">
                <a:solidFill>
                  <a:srgbClr val="A50021"/>
                </a:solidFill>
              </a:rPr>
              <a:t>函数，</a:t>
            </a:r>
            <a:r>
              <a:rPr lang="zh-CN" altLang="en-US" sz="2300" dirty="0"/>
              <a:t>这就是</a:t>
            </a:r>
            <a:r>
              <a:rPr lang="zh-CN" altLang="en-US" sz="2300" dirty="0">
                <a:solidFill>
                  <a:srgbClr val="A50021"/>
                </a:solidFill>
              </a:rPr>
              <a:t>确定性</a:t>
            </a:r>
            <a:r>
              <a:rPr lang="zh-CN" altLang="en-US" sz="2300" dirty="0"/>
              <a:t>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/>
              <a:t>对于函数</a:t>
            </a:r>
            <a:r>
              <a:rPr lang="en-US" altLang="zh-CN" i="1" dirty="0"/>
              <a:t>F</a:t>
            </a:r>
            <a:r>
              <a:rPr lang="en-US" altLang="zh-CN" dirty="0"/>
              <a:t>, </a:t>
            </a:r>
            <a:r>
              <a:rPr lang="zh-CN" altLang="en-US" dirty="0"/>
              <a:t>如果有 </a:t>
            </a:r>
            <a:r>
              <a:rPr lang="en-US" altLang="zh-CN" i="1" dirty="0" err="1"/>
              <a:t>xFy</a:t>
            </a:r>
            <a:r>
              <a:rPr lang="en-US" altLang="zh-CN" dirty="0"/>
              <a:t>, </a:t>
            </a:r>
            <a:r>
              <a:rPr lang="zh-CN" altLang="en-US" dirty="0"/>
              <a:t>则记作 </a:t>
            </a:r>
            <a:r>
              <a:rPr lang="en-US" altLang="zh-CN" i="1" dirty="0"/>
              <a:t>y</a:t>
            </a:r>
            <a:r>
              <a:rPr lang="en-US" altLang="zh-CN" dirty="0"/>
              <a:t>=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), </a:t>
            </a:r>
            <a:r>
              <a:rPr lang="zh-CN" altLang="en-US" dirty="0"/>
              <a:t>并称 </a:t>
            </a:r>
            <a:r>
              <a:rPr lang="en-US" altLang="zh-CN" i="1" dirty="0"/>
              <a:t>y </a:t>
            </a:r>
            <a:r>
              <a:rPr lang="zh-CN" altLang="en-US" dirty="0"/>
              <a:t>为</a:t>
            </a:r>
            <a:r>
              <a:rPr lang="en-US" altLang="zh-CN" i="1" dirty="0"/>
              <a:t>F </a:t>
            </a:r>
            <a:r>
              <a:rPr lang="zh-CN" altLang="en-US" dirty="0"/>
              <a:t>在 </a:t>
            </a:r>
            <a:r>
              <a:rPr lang="en-US" altLang="zh-CN" i="1" dirty="0"/>
              <a:t>x 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值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/>
              <a:t>例  </a:t>
            </a:r>
            <a:r>
              <a:rPr lang="en-US" altLang="zh-CN" i="1" dirty="0"/>
              <a:t>F</a:t>
            </a:r>
            <a:r>
              <a:rPr lang="en-US" altLang="zh-CN" baseline="-25000" dirty="0"/>
              <a:t>1</a:t>
            </a:r>
            <a:r>
              <a:rPr lang="en-US" altLang="zh-CN" dirty="0"/>
              <a:t>={&lt;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y</a:t>
            </a:r>
            <a:r>
              <a:rPr lang="en-US" altLang="zh-CN" baseline="-25000" dirty="0"/>
              <a:t>1</a:t>
            </a:r>
            <a:r>
              <a:rPr lang="en-US" altLang="zh-CN" dirty="0"/>
              <a:t>&gt;,&lt;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,</a:t>
            </a:r>
            <a:r>
              <a:rPr lang="en-US" altLang="zh-CN" i="1" dirty="0"/>
              <a:t>y</a:t>
            </a:r>
            <a:r>
              <a:rPr lang="en-US" altLang="zh-CN" baseline="-25000" dirty="0"/>
              <a:t>2</a:t>
            </a:r>
            <a:r>
              <a:rPr lang="en-US" altLang="zh-CN" dirty="0"/>
              <a:t>&gt;,&lt;</a:t>
            </a:r>
            <a:r>
              <a:rPr lang="en-US" altLang="zh-CN" i="1" dirty="0"/>
              <a:t>x</a:t>
            </a:r>
            <a:r>
              <a:rPr lang="en-US" altLang="zh-CN" baseline="-25000" dirty="0"/>
              <a:t>3</a:t>
            </a:r>
            <a:r>
              <a:rPr lang="en-US" altLang="zh-CN" dirty="0"/>
              <a:t>,</a:t>
            </a:r>
            <a:r>
              <a:rPr lang="en-US" altLang="zh-CN" i="1" dirty="0"/>
              <a:t>y</a:t>
            </a:r>
            <a:r>
              <a:rPr lang="en-US" altLang="zh-CN" baseline="-25000" dirty="0"/>
              <a:t>2</a:t>
            </a:r>
            <a:r>
              <a:rPr lang="en-US" altLang="zh-CN" dirty="0"/>
              <a:t>&gt;}    </a:t>
            </a:r>
            <a:r>
              <a:rPr lang="en-US" altLang="zh-CN" i="1" dirty="0"/>
              <a:t>F</a:t>
            </a:r>
            <a:r>
              <a:rPr lang="en-US" altLang="zh-CN" baseline="-25000" dirty="0"/>
              <a:t>2</a:t>
            </a:r>
            <a:r>
              <a:rPr lang="en-US" altLang="zh-CN" dirty="0"/>
              <a:t>={&lt;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y</a:t>
            </a:r>
            <a:r>
              <a:rPr lang="en-US" altLang="zh-CN" baseline="-25000" dirty="0"/>
              <a:t>1</a:t>
            </a:r>
            <a:r>
              <a:rPr lang="en-US" altLang="zh-CN" dirty="0"/>
              <a:t>&gt;,&lt;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,</a:t>
            </a:r>
            <a:r>
              <a:rPr lang="en-US" altLang="zh-CN" i="1" dirty="0"/>
              <a:t>y</a:t>
            </a:r>
            <a:r>
              <a:rPr lang="en-US" altLang="zh-CN" baseline="-25000" dirty="0"/>
              <a:t>2</a:t>
            </a:r>
            <a:r>
              <a:rPr lang="en-US" altLang="zh-CN" dirty="0"/>
              <a:t>&gt;}           </a:t>
            </a:r>
            <a:r>
              <a:rPr lang="en-US" altLang="zh-CN" i="1" dirty="0"/>
              <a:t>F</a:t>
            </a:r>
            <a:r>
              <a:rPr lang="en-US" altLang="zh-CN" baseline="-25000" dirty="0"/>
              <a:t>1</a:t>
            </a:r>
            <a:r>
              <a:rPr lang="zh-CN" altLang="en-US" dirty="0"/>
              <a:t>是函数</a:t>
            </a:r>
            <a:r>
              <a:rPr lang="en-US" altLang="zh-CN" dirty="0"/>
              <a:t>, </a:t>
            </a:r>
            <a:r>
              <a:rPr lang="en-US" altLang="zh-CN" i="1" dirty="0"/>
              <a:t>F</a:t>
            </a:r>
            <a:r>
              <a:rPr lang="en-US" altLang="zh-CN" baseline="-25000" dirty="0"/>
              <a:t>2</a:t>
            </a:r>
            <a:r>
              <a:rPr lang="zh-CN" altLang="en-US" dirty="0"/>
              <a:t>不是函数</a:t>
            </a:r>
          </a:p>
        </p:txBody>
      </p:sp>
      <p:sp>
        <p:nvSpPr>
          <p:cNvPr id="11268" name="灯片编号占位符 5">
            <a:extLst>
              <a:ext uri="{FF2B5EF4-FFF2-40B4-BE49-F238E27FC236}">
                <a16:creationId xmlns:a16="http://schemas.microsoft.com/office/drawing/2014/main" id="{9D07BA0D-E367-4E44-B0E6-59E1921A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433C276-66FD-430B-9CF1-97F6F3576E2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9" name="Rectangle 9">
            <a:extLst>
              <a:ext uri="{FF2B5EF4-FFF2-40B4-BE49-F238E27FC236}">
                <a16:creationId xmlns:a16="http://schemas.microsoft.com/office/drawing/2014/main" id="{E4516208-244D-497E-A25D-C3E7A2BEF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76" y="3525961"/>
            <a:ext cx="10398125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3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 sz="23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8.2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为函数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则：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如果两个函数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300" i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3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相等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一定满足下面两个条件：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en-US" altLang="zh-CN" sz="23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dom</a:t>
            </a:r>
            <a:r>
              <a:rPr lang="en-US" altLang="zh-CN" sz="23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3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dom</a:t>
            </a:r>
            <a:r>
              <a:rPr lang="en-US" altLang="zh-CN" sz="23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  (2) 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sz="23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3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∈dom</a:t>
            </a:r>
            <a:r>
              <a:rPr lang="en-US" altLang="zh-CN" sz="23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3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dom</a:t>
            </a:r>
            <a:r>
              <a:rPr lang="en-US" altLang="zh-CN" sz="23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都有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函数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)=(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300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1)/(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+1), 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sz="23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不相等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因为 </a:t>
            </a:r>
            <a:r>
              <a:rPr lang="en-US" altLang="zh-CN" sz="23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dom</a:t>
            </a:r>
            <a:r>
              <a:rPr lang="en-US" altLang="zh-CN" sz="23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300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</a:t>
            </a:r>
            <a:r>
              <a:rPr lang="en-US" altLang="zh-CN" sz="23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dom</a:t>
            </a:r>
            <a:r>
              <a:rPr lang="en-US" altLang="zh-CN" sz="23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300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126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F7C3FA57-44B2-4995-96C5-AF3D0C678E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AD3DE3DF-C9A6-43AA-B28A-29A04B42E7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08000" y="1154113"/>
            <a:ext cx="8229600" cy="89852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7</a:t>
            </a:r>
            <a:r>
              <a:rPr lang="en-US" altLang="zh-CN"/>
              <a:t>   </a:t>
            </a:r>
            <a:r>
              <a:rPr lang="zh-CN" altLang="en-US"/>
              <a:t>设</a:t>
            </a:r>
            <a:r>
              <a:rPr lang="en-US" altLang="zh-CN" i="1"/>
              <a:t>A</a:t>
            </a:r>
            <a:r>
              <a:rPr lang="zh-CN" altLang="en-US"/>
              <a:t>为任意集合</a:t>
            </a:r>
            <a:r>
              <a:rPr lang="en-US" altLang="zh-CN"/>
              <a:t>, </a:t>
            </a:r>
            <a:r>
              <a:rPr lang="zh-CN" altLang="en-US"/>
              <a:t>则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)≈{0,1}</a:t>
            </a:r>
            <a:r>
              <a:rPr lang="en-US" altLang="zh-CN" i="1" baseline="30000"/>
              <a:t>A</a:t>
            </a:r>
            <a:r>
              <a:rPr lang="en-US" altLang="zh-CN"/>
              <a:t>.</a:t>
            </a:r>
          </a:p>
        </p:txBody>
      </p:sp>
      <p:sp>
        <p:nvSpPr>
          <p:cNvPr id="68612" name="灯片编号占位符 5">
            <a:extLst>
              <a:ext uri="{FF2B5EF4-FFF2-40B4-BE49-F238E27FC236}">
                <a16:creationId xmlns:a16="http://schemas.microsoft.com/office/drawing/2014/main" id="{AD113C73-150B-45C1-A5FD-241D0BFF1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7C27432-F9C1-45A9-AD86-3C001D7F82E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8613" name="Rectangle 4">
            <a:extLst>
              <a:ext uri="{FF2B5EF4-FFF2-40B4-BE49-F238E27FC236}">
                <a16:creationId xmlns:a16="http://schemas.microsoft.com/office/drawing/2014/main" id="{D16EFF32-0C69-4207-AA56-D0260B0B8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2052638"/>
            <a:ext cx="11161712" cy="388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6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 如下构造从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到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{0,1}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的函数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)→{0,1}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')=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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'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'∈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).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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‘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是集合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’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的特征函数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易证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是单射的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对于任意的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∈{0,1}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那么有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→{0,1}.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令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)=1}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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即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从而证明了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是满射的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由等势定义得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)≈{0,1}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B340B3C2-89EC-4656-9886-60CFAF9D7D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等势的性质</a:t>
            </a:r>
            <a:endParaRPr lang="zh-CN" altLang="en-US" b="0"/>
          </a:p>
        </p:txBody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DA82CBA7-C732-421C-A1D3-4796F6A24DA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268413"/>
            <a:ext cx="8135937" cy="187325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8.6</a:t>
            </a:r>
            <a:r>
              <a:rPr lang="en-US" altLang="zh-CN"/>
              <a:t> </a:t>
            </a:r>
            <a:r>
              <a:rPr lang="zh-CN" altLang="en-US"/>
              <a:t>设</a:t>
            </a:r>
            <a:r>
              <a:rPr lang="en-US" altLang="zh-CN" i="1"/>
              <a:t>A, B,C</a:t>
            </a:r>
            <a:r>
              <a:rPr lang="zh-CN" altLang="en-US"/>
              <a:t>是任意集合，</a:t>
            </a:r>
          </a:p>
          <a:p>
            <a:pPr eaLnBrk="1" hangingPunct="1">
              <a:defRPr/>
            </a:pPr>
            <a:r>
              <a:rPr lang="en-US" altLang="zh-CN"/>
              <a:t>(1)  </a:t>
            </a:r>
            <a:r>
              <a:rPr lang="en-US" altLang="zh-CN" i="1"/>
              <a:t>A</a:t>
            </a:r>
            <a:r>
              <a:rPr lang="en-US" altLang="zh-CN"/>
              <a:t>≈</a:t>
            </a:r>
            <a:r>
              <a:rPr lang="en-US" altLang="zh-CN" i="1"/>
              <a:t>A</a:t>
            </a:r>
          </a:p>
          <a:p>
            <a:pPr eaLnBrk="1" hangingPunct="1">
              <a:defRPr/>
            </a:pPr>
            <a:r>
              <a:rPr lang="en-US" altLang="zh-CN"/>
              <a:t>(2) </a:t>
            </a:r>
            <a:r>
              <a:rPr lang="zh-CN" altLang="en-US"/>
              <a:t>若</a:t>
            </a:r>
            <a:r>
              <a:rPr lang="en-US" altLang="zh-CN" i="1"/>
              <a:t>A</a:t>
            </a:r>
            <a:r>
              <a:rPr lang="en-US" altLang="zh-CN"/>
              <a:t>≈</a:t>
            </a:r>
            <a:r>
              <a:rPr lang="en-US" altLang="zh-CN" i="1"/>
              <a:t>B</a:t>
            </a:r>
            <a:r>
              <a:rPr lang="zh-CN" altLang="en-US"/>
              <a:t>，则</a:t>
            </a:r>
            <a:r>
              <a:rPr lang="en-US" altLang="zh-CN" i="1"/>
              <a:t>B</a:t>
            </a:r>
            <a:r>
              <a:rPr lang="en-US" altLang="zh-CN"/>
              <a:t>≈</a:t>
            </a:r>
            <a:r>
              <a:rPr lang="en-US" altLang="zh-CN" i="1"/>
              <a:t>A</a:t>
            </a:r>
          </a:p>
          <a:p>
            <a:pPr eaLnBrk="1" hangingPunct="1">
              <a:defRPr/>
            </a:pPr>
            <a:r>
              <a:rPr lang="en-US" altLang="zh-CN"/>
              <a:t>(3)</a:t>
            </a:r>
            <a:r>
              <a:rPr lang="en-US" altLang="zh-CN" i="1"/>
              <a:t> </a:t>
            </a:r>
            <a:r>
              <a:rPr lang="zh-CN" altLang="en-US"/>
              <a:t>若</a:t>
            </a:r>
            <a:r>
              <a:rPr lang="en-US" altLang="zh-CN" i="1"/>
              <a:t>A</a:t>
            </a:r>
            <a:r>
              <a:rPr lang="en-US" altLang="zh-CN"/>
              <a:t>≈</a:t>
            </a:r>
            <a:r>
              <a:rPr lang="en-US" altLang="zh-CN" i="1"/>
              <a:t>B</a:t>
            </a:r>
            <a:r>
              <a:rPr lang="zh-CN" altLang="en-US"/>
              <a:t>，</a:t>
            </a:r>
            <a:r>
              <a:rPr lang="en-US" altLang="zh-CN" i="1"/>
              <a:t>B</a:t>
            </a:r>
            <a:r>
              <a:rPr lang="en-US" altLang="zh-CN"/>
              <a:t>≈</a:t>
            </a:r>
            <a:r>
              <a:rPr lang="en-US" altLang="zh-CN" i="1"/>
              <a:t>C</a:t>
            </a:r>
            <a:r>
              <a:rPr lang="zh-CN" altLang="en-US"/>
              <a:t>，则</a:t>
            </a:r>
            <a:r>
              <a:rPr lang="en-US" altLang="zh-CN" i="1"/>
              <a:t>A</a:t>
            </a:r>
            <a:r>
              <a:rPr lang="en-US" altLang="zh-CN"/>
              <a:t>≈</a:t>
            </a:r>
            <a:r>
              <a:rPr lang="en-US" altLang="zh-CN" i="1"/>
              <a:t>C</a:t>
            </a:r>
            <a:r>
              <a:rPr lang="en-US" altLang="zh-CN"/>
              <a:t>.</a:t>
            </a:r>
          </a:p>
        </p:txBody>
      </p:sp>
      <p:sp>
        <p:nvSpPr>
          <p:cNvPr id="70660" name="灯片编号占位符 5">
            <a:extLst>
              <a:ext uri="{FF2B5EF4-FFF2-40B4-BE49-F238E27FC236}">
                <a16:creationId xmlns:a16="http://schemas.microsoft.com/office/drawing/2014/main" id="{8B8AAB80-3F4A-4171-B438-36DDCA42D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A97A221-4FA3-4AA0-93ED-C2CDEA9ED42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0661" name="Rectangle 4">
            <a:extLst>
              <a:ext uri="{FF2B5EF4-FFF2-40B4-BE49-F238E27FC236}">
                <a16:creationId xmlns:a16="http://schemas.microsoft.com/office/drawing/2014/main" id="{325F807A-6FBE-4E55-8EB6-D3326EADEE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0725" y="3429000"/>
            <a:ext cx="8208963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证明思路：利用等势的等义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的双射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是双射，则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的双射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是双射，则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4000" baseline="-16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的双射 </a:t>
            </a:r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4950A9D7-8FB4-44C6-917E-BCA4A1F413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有关势的重要结果</a:t>
            </a:r>
          </a:p>
        </p:txBody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70E550E9-DF98-4171-9DDD-FB427A4F46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052513"/>
            <a:ext cx="9742488" cy="136683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 dirty="0"/>
              <a:t>等势结果</a:t>
            </a:r>
            <a:endParaRPr lang="zh-CN" altLang="en-US" i="1" dirty="0"/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dirty="0"/>
              <a:t>N ≈ Z ≈ Q ≈ N×N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dirty="0"/>
              <a:t>任何实数区间都与实数集合</a:t>
            </a:r>
            <a:r>
              <a:rPr lang="en-US" altLang="zh-CN" dirty="0"/>
              <a:t>R</a:t>
            </a:r>
            <a:r>
              <a:rPr lang="zh-CN" altLang="en-US" dirty="0"/>
              <a:t>等势</a:t>
            </a:r>
          </a:p>
        </p:txBody>
      </p:sp>
      <p:sp>
        <p:nvSpPr>
          <p:cNvPr id="72708" name="灯片编号占位符 5">
            <a:extLst>
              <a:ext uri="{FF2B5EF4-FFF2-40B4-BE49-F238E27FC236}">
                <a16:creationId xmlns:a16="http://schemas.microsoft.com/office/drawing/2014/main" id="{CCAEEEF1-8113-4EEA-A642-04ED0FAFF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B05198-C94E-4180-8CF1-B1F6D247C53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2709" name="Rectangle 4">
            <a:extLst>
              <a:ext uri="{FF2B5EF4-FFF2-40B4-BE49-F238E27FC236}">
                <a16:creationId xmlns:a16="http://schemas.microsoft.com/office/drawing/2014/main" id="{D3D2A71D-E48A-46A2-A8A0-6696DD81A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2574925"/>
            <a:ext cx="11377613" cy="394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不等势的结果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       </a:t>
            </a:r>
          </a:p>
          <a:p>
            <a:pPr eaLnBrk="1" hangingPunct="1"/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8.7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康托定理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 N ≉ R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对任意集合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都有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证明思路：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只需证明任何函数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:N→[0,1]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都不是满射的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任取函数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:N→[0,1],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列出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的所有函数值，然后构造一个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[0,1]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区间的小数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，使得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与所有的函数值都不相等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         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任取函数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，构造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，使得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与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的任何函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数值都不等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7E6D095B-16DD-45FF-A03A-014D40CD37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Cantor</a:t>
            </a:r>
            <a:r>
              <a:rPr lang="zh-CN" altLang="en-US"/>
              <a:t>定理的证明</a:t>
            </a:r>
          </a:p>
        </p:txBody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5F30FF59-0653-469A-92B2-8ED6A8B412E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052513"/>
            <a:ext cx="11664950" cy="532765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dirty="0"/>
              <a:t>证 </a:t>
            </a:r>
            <a:r>
              <a:rPr lang="en-US" altLang="zh-CN" dirty="0"/>
              <a:t>(1) </a:t>
            </a:r>
            <a:r>
              <a:rPr lang="zh-CN" altLang="en-US" dirty="0"/>
              <a:t>规定</a:t>
            </a:r>
            <a:r>
              <a:rPr lang="en-US" altLang="zh-CN" dirty="0"/>
              <a:t>[0,1]</a:t>
            </a:r>
            <a:r>
              <a:rPr lang="zh-CN" altLang="en-US" dirty="0"/>
              <a:t>中数的表示</a:t>
            </a:r>
            <a:r>
              <a:rPr lang="en-US" altLang="zh-CN" dirty="0"/>
              <a:t>. </a:t>
            </a:r>
            <a:r>
              <a:rPr lang="zh-CN" altLang="en-US" dirty="0"/>
              <a:t>对任意的</a:t>
            </a:r>
            <a:r>
              <a:rPr lang="en-US" altLang="zh-CN" i="1" dirty="0"/>
              <a:t>x</a:t>
            </a:r>
            <a:r>
              <a:rPr lang="en-US" altLang="zh-CN" dirty="0"/>
              <a:t>∈[0,1], </a:t>
            </a:r>
            <a:r>
              <a:rPr lang="zh-CN" altLang="en-US" dirty="0"/>
              <a:t>令</a:t>
            </a:r>
          </a:p>
          <a:p>
            <a:pPr eaLnBrk="1" hangingPunct="1">
              <a:defRPr/>
            </a:pPr>
            <a:r>
              <a:rPr lang="zh-CN" altLang="en-US" dirty="0"/>
              <a:t>              </a:t>
            </a:r>
            <a:r>
              <a:rPr lang="en-US" altLang="zh-CN" i="1" dirty="0"/>
              <a:t>x </a:t>
            </a:r>
            <a:r>
              <a:rPr lang="en-US" altLang="zh-CN" dirty="0"/>
              <a:t>= 0. </a:t>
            </a:r>
            <a:r>
              <a:rPr lang="en-US" altLang="zh-CN" i="1" dirty="0"/>
              <a:t>x</a:t>
            </a:r>
            <a:r>
              <a:rPr lang="en-US" altLang="zh-CN" baseline="-25000" dirty="0"/>
              <a:t>1 </a:t>
            </a:r>
            <a:r>
              <a:rPr lang="en-US" altLang="zh-CN" i="1" dirty="0"/>
              <a:t>x</a:t>
            </a:r>
            <a:r>
              <a:rPr lang="en-US" altLang="zh-CN" baseline="-25000" dirty="0"/>
              <a:t>2 </a:t>
            </a:r>
            <a:r>
              <a:rPr lang="en-US" altLang="zh-CN" dirty="0"/>
              <a:t>… ,     0 ≤ </a:t>
            </a:r>
            <a:r>
              <a:rPr lang="en-US" altLang="zh-CN" i="1" dirty="0"/>
              <a:t>x</a:t>
            </a:r>
            <a:r>
              <a:rPr lang="en-US" altLang="zh-CN" i="1" baseline="-25000" dirty="0"/>
              <a:t>i</a:t>
            </a:r>
            <a:r>
              <a:rPr lang="en-US" altLang="zh-CN" i="1" dirty="0"/>
              <a:t> </a:t>
            </a:r>
            <a:r>
              <a:rPr lang="en-US" altLang="zh-CN" dirty="0"/>
              <a:t>≤ 9</a:t>
            </a:r>
          </a:p>
          <a:p>
            <a:pPr eaLnBrk="1" hangingPunct="1">
              <a:defRPr/>
            </a:pPr>
            <a:r>
              <a:rPr lang="zh-CN" altLang="en-US" dirty="0"/>
              <a:t>规定在 </a:t>
            </a:r>
            <a:r>
              <a:rPr lang="en-US" altLang="zh-CN" i="1" dirty="0"/>
              <a:t>x </a:t>
            </a:r>
            <a:r>
              <a:rPr lang="zh-CN" altLang="en-US" dirty="0"/>
              <a:t>的表示式中不允许在某位后有无数个</a:t>
            </a:r>
            <a:r>
              <a:rPr lang="en-US" altLang="zh-CN" dirty="0"/>
              <a:t>1</a:t>
            </a:r>
            <a:r>
              <a:rPr lang="zh-CN" altLang="en-US" dirty="0"/>
              <a:t>的情况</a:t>
            </a:r>
            <a:r>
              <a:rPr lang="en-US" altLang="zh-CN" dirty="0"/>
              <a:t>. </a:t>
            </a:r>
          </a:p>
          <a:p>
            <a:pPr eaLnBrk="1" hangingPunct="1">
              <a:defRPr/>
            </a:pPr>
            <a:r>
              <a:rPr lang="zh-CN" altLang="en-US" dirty="0"/>
              <a:t>设 </a:t>
            </a:r>
            <a:r>
              <a:rPr lang="en-US" altLang="zh-CN" i="1" dirty="0"/>
              <a:t>f</a:t>
            </a:r>
            <a:r>
              <a:rPr lang="en-US" altLang="zh-CN" dirty="0"/>
              <a:t>: N→[0,1]</a:t>
            </a:r>
            <a:r>
              <a:rPr lang="zh-CN" altLang="en-US" dirty="0"/>
              <a:t>是任何函数，列出 </a:t>
            </a:r>
            <a:r>
              <a:rPr lang="en-US" altLang="zh-CN" i="1" dirty="0"/>
              <a:t>f </a:t>
            </a:r>
            <a:r>
              <a:rPr lang="zh-CN" altLang="en-US" dirty="0"/>
              <a:t>的所有函数值： </a:t>
            </a:r>
          </a:p>
          <a:p>
            <a:pPr eaLnBrk="1" hangingPunct="1">
              <a:defRPr/>
            </a:pPr>
            <a:r>
              <a:rPr lang="zh-CN" altLang="en-US" dirty="0"/>
              <a:t>                            </a:t>
            </a:r>
            <a:r>
              <a:rPr lang="en-US" altLang="zh-CN" i="1" dirty="0"/>
              <a:t>f</a:t>
            </a:r>
            <a:r>
              <a:rPr lang="en-US" altLang="zh-CN" dirty="0"/>
              <a:t>(0) = 0.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baseline="30000" dirty="0"/>
              <a:t>(1)</a:t>
            </a:r>
            <a:r>
              <a:rPr lang="en-US" altLang="zh-CN" i="1" dirty="0"/>
              <a:t>a</a:t>
            </a:r>
            <a:r>
              <a:rPr lang="en-US" altLang="zh-CN" baseline="-25000" dirty="0"/>
              <a:t>2</a:t>
            </a:r>
            <a:r>
              <a:rPr lang="en-US" altLang="zh-CN" baseline="30000" dirty="0"/>
              <a:t>(1)</a:t>
            </a:r>
            <a:r>
              <a:rPr lang="en-US" altLang="zh-CN" dirty="0"/>
              <a:t>…</a:t>
            </a:r>
            <a:br>
              <a:rPr lang="en-US" altLang="zh-CN" dirty="0"/>
            </a:br>
            <a:r>
              <a:rPr lang="en-US" altLang="zh-CN" dirty="0"/>
              <a:t>                       </a:t>
            </a:r>
            <a:r>
              <a:rPr lang="en-US" altLang="zh-CN" i="1" dirty="0"/>
              <a:t>f</a:t>
            </a:r>
            <a:r>
              <a:rPr lang="en-US" altLang="zh-CN" dirty="0"/>
              <a:t>(1) = 0.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baseline="30000" dirty="0"/>
              <a:t>(2)</a:t>
            </a:r>
            <a:r>
              <a:rPr lang="en-US" altLang="zh-CN" i="1" dirty="0"/>
              <a:t>a</a:t>
            </a:r>
            <a:r>
              <a:rPr lang="en-US" altLang="zh-CN" baseline="-25000" dirty="0"/>
              <a:t>2</a:t>
            </a:r>
            <a:r>
              <a:rPr lang="en-US" altLang="zh-CN" baseline="30000" dirty="0"/>
              <a:t>(2)</a:t>
            </a:r>
            <a:r>
              <a:rPr lang="en-US" altLang="zh-CN" dirty="0"/>
              <a:t>…</a:t>
            </a:r>
          </a:p>
          <a:p>
            <a:pPr eaLnBrk="1" hangingPunct="1">
              <a:defRPr/>
            </a:pPr>
            <a:r>
              <a:rPr lang="en-US" altLang="zh-CN" dirty="0"/>
              <a:t>                                   …</a:t>
            </a:r>
            <a:endParaRPr lang="en-US" altLang="zh-CN" i="1" dirty="0"/>
          </a:p>
          <a:p>
            <a:pPr eaLnBrk="1" hangingPunct="1">
              <a:defRPr/>
            </a:pPr>
            <a:r>
              <a:rPr lang="en-US" altLang="zh-CN" i="1" dirty="0"/>
              <a:t>                           f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1) = 0.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baseline="30000" dirty="0"/>
              <a:t>(</a:t>
            </a:r>
            <a:r>
              <a:rPr lang="en-US" altLang="zh-CN" i="1" baseline="30000" dirty="0"/>
              <a:t>n</a:t>
            </a:r>
            <a:r>
              <a:rPr lang="en-US" altLang="zh-CN" baseline="30000" dirty="0"/>
              <a:t>)</a:t>
            </a:r>
            <a:r>
              <a:rPr lang="en-US" altLang="zh-CN" i="1" dirty="0"/>
              <a:t>a</a:t>
            </a:r>
            <a:r>
              <a:rPr lang="en-US" altLang="zh-CN" baseline="-25000" dirty="0"/>
              <a:t>2</a:t>
            </a:r>
            <a:r>
              <a:rPr lang="en-US" altLang="zh-CN" baseline="30000" dirty="0"/>
              <a:t>(</a:t>
            </a:r>
            <a:r>
              <a:rPr lang="en-US" altLang="zh-CN" i="1" baseline="30000" dirty="0"/>
              <a:t>n</a:t>
            </a:r>
            <a:r>
              <a:rPr lang="en-US" altLang="zh-CN" baseline="30000" dirty="0"/>
              <a:t>)</a:t>
            </a:r>
            <a:r>
              <a:rPr lang="en-US" altLang="zh-CN" dirty="0"/>
              <a:t>…</a:t>
            </a:r>
          </a:p>
          <a:p>
            <a:pPr eaLnBrk="1" hangingPunct="1">
              <a:defRPr/>
            </a:pPr>
            <a:r>
              <a:rPr lang="en-US" altLang="zh-CN" dirty="0"/>
              <a:t>                                    …</a:t>
            </a:r>
          </a:p>
          <a:p>
            <a:pPr eaLnBrk="1" hangingPunct="1">
              <a:defRPr/>
            </a:pPr>
            <a:r>
              <a:rPr lang="zh-CN" altLang="en-US" dirty="0"/>
              <a:t>令 </a:t>
            </a:r>
            <a:r>
              <a:rPr lang="en-US" altLang="zh-CN" i="1" dirty="0"/>
              <a:t>y </a:t>
            </a:r>
            <a:r>
              <a:rPr lang="zh-CN" altLang="en-US" dirty="0"/>
              <a:t>的表示式为</a:t>
            </a:r>
            <a:r>
              <a:rPr lang="en-US" altLang="zh-CN" dirty="0"/>
              <a:t>0.</a:t>
            </a:r>
            <a:r>
              <a:rPr lang="en-US" altLang="zh-CN" i="1" dirty="0"/>
              <a:t>b</a:t>
            </a:r>
            <a:r>
              <a:rPr lang="en-US" altLang="zh-CN" baseline="-25000" dirty="0"/>
              <a:t>1</a:t>
            </a:r>
            <a:r>
              <a:rPr lang="en-US" altLang="zh-CN" i="1" dirty="0"/>
              <a:t>b</a:t>
            </a:r>
            <a:r>
              <a:rPr lang="en-US" altLang="zh-CN" baseline="-25000" dirty="0"/>
              <a:t>2</a:t>
            </a:r>
            <a:r>
              <a:rPr lang="en-US" altLang="zh-CN" dirty="0"/>
              <a:t>…, </a:t>
            </a:r>
            <a:r>
              <a:rPr lang="zh-CN" altLang="en-US" dirty="0"/>
              <a:t>并且满足</a:t>
            </a:r>
            <a:r>
              <a:rPr lang="en-US" altLang="zh-CN" i="1" dirty="0"/>
              <a:t>b</a:t>
            </a:r>
            <a:r>
              <a:rPr lang="en-US" altLang="zh-CN" i="1" baseline="-25000" dirty="0"/>
              <a:t>i </a:t>
            </a:r>
            <a:r>
              <a:rPr lang="en-US" altLang="zh-CN" dirty="0"/>
              <a:t>≠ </a:t>
            </a:r>
            <a:r>
              <a:rPr lang="en-US" altLang="zh-CN" i="1" dirty="0"/>
              <a:t>a</a:t>
            </a:r>
            <a:r>
              <a:rPr lang="en-US" altLang="zh-CN" i="1" baseline="-25000" dirty="0"/>
              <a:t>i</a:t>
            </a:r>
            <a:r>
              <a:rPr lang="en-US" altLang="zh-CN" baseline="30000" dirty="0"/>
              <a:t>(</a:t>
            </a:r>
            <a:r>
              <a:rPr lang="en-US" altLang="zh-CN" i="1" baseline="30000" dirty="0" err="1"/>
              <a:t>i</a:t>
            </a:r>
            <a:r>
              <a:rPr lang="en-US" altLang="zh-CN" baseline="30000" dirty="0"/>
              <a:t>)</a:t>
            </a:r>
            <a:r>
              <a:rPr lang="en-US" altLang="zh-CN" dirty="0"/>
              <a:t>, </a:t>
            </a:r>
            <a:r>
              <a:rPr lang="en-US" altLang="zh-CN" i="1" dirty="0" err="1"/>
              <a:t>i</a:t>
            </a:r>
            <a:r>
              <a:rPr lang="en-US" altLang="zh-CN" dirty="0"/>
              <a:t>=1,2,…, </a:t>
            </a:r>
            <a:r>
              <a:rPr lang="zh-CN" altLang="en-US" dirty="0"/>
              <a:t>那么</a:t>
            </a:r>
            <a:r>
              <a:rPr lang="en-US" altLang="zh-CN" i="1" dirty="0"/>
              <a:t>y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dirty="0"/>
              <a:t>[0,1], </a:t>
            </a:r>
            <a:r>
              <a:rPr lang="zh-CN" altLang="en-US" dirty="0"/>
              <a:t>且</a:t>
            </a:r>
            <a:r>
              <a:rPr lang="en-US" altLang="zh-CN" i="1" dirty="0"/>
              <a:t>y</a:t>
            </a:r>
            <a:r>
              <a:rPr lang="zh-CN" altLang="en-US" dirty="0"/>
              <a:t>与上面列出的任何函数值都不相等</a:t>
            </a:r>
            <a:r>
              <a:rPr lang="en-US" altLang="zh-CN" dirty="0"/>
              <a:t>. </a:t>
            </a:r>
            <a:r>
              <a:rPr lang="zh-CN" altLang="en-US" dirty="0"/>
              <a:t>这就推出</a:t>
            </a:r>
            <a:r>
              <a:rPr lang="en-US" altLang="zh-CN" i="1" dirty="0" err="1"/>
              <a:t>y</a:t>
            </a:r>
            <a:r>
              <a:rPr lang="en-US" altLang="zh-CN" dirty="0" err="1">
                <a:sym typeface="Symbol" panose="05050102010706020507" pitchFamily="18" charset="2"/>
              </a:rPr>
              <a:t></a:t>
            </a:r>
            <a:r>
              <a:rPr lang="en-US" altLang="zh-CN" dirty="0" err="1"/>
              <a:t>ran</a:t>
            </a:r>
            <a:r>
              <a:rPr lang="en-US" altLang="zh-CN" i="1" dirty="0" err="1"/>
              <a:t>f</a:t>
            </a:r>
            <a:r>
              <a:rPr lang="en-US" altLang="zh-CN" dirty="0"/>
              <a:t>, </a:t>
            </a:r>
            <a:r>
              <a:rPr lang="zh-CN" altLang="en-US" dirty="0"/>
              <a:t>即 </a:t>
            </a:r>
            <a:r>
              <a:rPr lang="en-US" altLang="zh-CN" i="1" dirty="0"/>
              <a:t>f </a:t>
            </a:r>
            <a:r>
              <a:rPr lang="zh-CN" altLang="en-US" dirty="0"/>
              <a:t>不是满射的</a:t>
            </a:r>
            <a:r>
              <a:rPr lang="en-US" altLang="zh-CN" dirty="0"/>
              <a:t>.</a:t>
            </a:r>
          </a:p>
        </p:txBody>
      </p:sp>
      <p:sp>
        <p:nvSpPr>
          <p:cNvPr id="74756" name="灯片编号占位符 5">
            <a:extLst>
              <a:ext uri="{FF2B5EF4-FFF2-40B4-BE49-F238E27FC236}">
                <a16:creationId xmlns:a16="http://schemas.microsoft.com/office/drawing/2014/main" id="{DCCA91A1-B064-4D91-9FF3-58BFD8D51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732F8D7-D492-4B73-9E1B-6F38460C3C1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>
            <a:extLst>
              <a:ext uri="{FF2B5EF4-FFF2-40B4-BE49-F238E27FC236}">
                <a16:creationId xmlns:a16="http://schemas.microsoft.com/office/drawing/2014/main" id="{8A65AB06-4282-412B-9C97-05F0D8B487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/>
              <a:t>Cantor</a:t>
            </a:r>
            <a:r>
              <a:rPr lang="zh-CN" altLang="en-US"/>
              <a:t>定理的证明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4E5DD753-9B9D-4487-9FAE-269B7E0F58A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196975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CN"/>
              <a:t>(2) </a:t>
            </a:r>
            <a:r>
              <a:rPr lang="zh-CN" altLang="en-US"/>
              <a:t>我们将证明任何函数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</a:t>
            </a:r>
            <a:r>
              <a:rPr lang="zh-CN" altLang="en-US"/>
              <a:t>都不是满射的</a:t>
            </a:r>
            <a:r>
              <a:rPr lang="en-US" altLang="zh-CN"/>
              <a:t>. </a:t>
            </a:r>
          </a:p>
          <a:p>
            <a:pPr eaLnBrk="1" hangingPunct="1"/>
            <a:r>
              <a:rPr lang="zh-CN" altLang="en-US"/>
              <a:t>设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</a:t>
            </a:r>
            <a:r>
              <a:rPr lang="zh-CN" altLang="en-US"/>
              <a:t>是从</a:t>
            </a:r>
            <a:r>
              <a:rPr lang="en-US" altLang="zh-CN" i="1"/>
              <a:t>A</a:t>
            </a:r>
            <a:r>
              <a:rPr lang="zh-CN" altLang="en-US"/>
              <a:t>到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</a:t>
            </a:r>
            <a:r>
              <a:rPr lang="zh-CN" altLang="en-US"/>
              <a:t>的函数</a:t>
            </a:r>
            <a:r>
              <a:rPr lang="en-US" altLang="zh-CN"/>
              <a:t>, </a:t>
            </a:r>
            <a:r>
              <a:rPr lang="zh-CN" altLang="en-US"/>
              <a:t>如下构造集合</a:t>
            </a:r>
            <a:r>
              <a:rPr lang="en-US" altLang="zh-CN" i="1"/>
              <a:t>B</a:t>
            </a:r>
            <a:r>
              <a:rPr lang="zh-CN" altLang="en-US"/>
              <a:t>：</a:t>
            </a:r>
            <a:br>
              <a:rPr lang="zh-CN" altLang="en-US"/>
            </a:br>
            <a:r>
              <a:rPr lang="zh-CN" altLang="en-US"/>
              <a:t>             </a:t>
            </a:r>
            <a:r>
              <a:rPr lang="en-US" altLang="zh-CN" i="1"/>
              <a:t>B</a:t>
            </a:r>
            <a:r>
              <a:rPr lang="en-US" altLang="zh-CN"/>
              <a:t>={</a:t>
            </a:r>
            <a:r>
              <a:rPr lang="en-US" altLang="zh-CN" i="1"/>
              <a:t>x</a:t>
            </a:r>
            <a:r>
              <a:rPr lang="en-US" altLang="zh-CN"/>
              <a:t>| 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en-US" altLang="zh-CN"/>
              <a:t>∧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</a:t>
            </a:r>
            <a:r>
              <a:rPr lang="en-US" altLang="zh-CN" i="1"/>
              <a:t>g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)}</a:t>
            </a:r>
          </a:p>
          <a:p>
            <a:pPr eaLnBrk="1" hangingPunct="1"/>
            <a:r>
              <a:rPr lang="zh-CN" altLang="en-US"/>
              <a:t>则</a:t>
            </a:r>
            <a:r>
              <a:rPr lang="en-US" altLang="zh-CN" i="1"/>
              <a:t>B</a:t>
            </a:r>
            <a:r>
              <a:rPr lang="en-US" altLang="zh-CN"/>
              <a:t>∈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), </a:t>
            </a:r>
            <a:r>
              <a:rPr lang="zh-CN" altLang="en-US"/>
              <a:t>但对任意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zh-CN" altLang="en-US"/>
              <a:t>都有</a:t>
            </a:r>
            <a:endParaRPr lang="zh-CN" altLang="en-US" i="1"/>
          </a:p>
          <a:p>
            <a:pPr eaLnBrk="1" hangingPunct="1"/>
            <a:r>
              <a:rPr lang="zh-CN" altLang="en-US" i="1"/>
              <a:t>                           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B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</a:t>
            </a:r>
            <a:r>
              <a:rPr lang="en-US" altLang="zh-CN" i="1"/>
              <a:t>g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</a:t>
            </a:r>
          </a:p>
          <a:p>
            <a:pPr eaLnBrk="1" hangingPunct="1"/>
            <a:r>
              <a:rPr lang="zh-CN" altLang="en-US"/>
              <a:t>从而证明了对任意的 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zh-CN" altLang="en-US"/>
              <a:t>都有 </a:t>
            </a:r>
            <a:r>
              <a:rPr lang="en-US" altLang="zh-CN" i="1"/>
              <a:t>B</a:t>
            </a:r>
            <a:r>
              <a:rPr lang="en-US" altLang="zh-CN"/>
              <a:t>≠</a:t>
            </a:r>
            <a:r>
              <a:rPr lang="en-US" altLang="zh-CN" i="1"/>
              <a:t>g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). </a:t>
            </a:r>
            <a:r>
              <a:rPr lang="zh-CN" altLang="en-US"/>
              <a:t>即</a:t>
            </a:r>
            <a:r>
              <a:rPr lang="en-US" altLang="zh-CN" i="1"/>
              <a:t>B</a:t>
            </a:r>
            <a:r>
              <a:rPr lang="en-US" altLang="zh-CN">
                <a:sym typeface="Symbol" panose="05050102010706020507" pitchFamily="18" charset="2"/>
              </a:rPr>
              <a:t></a:t>
            </a:r>
            <a:r>
              <a:rPr lang="en-US" altLang="zh-CN"/>
              <a:t>ran</a:t>
            </a:r>
            <a:r>
              <a:rPr lang="en-US" altLang="zh-CN" i="1"/>
              <a:t>g</a:t>
            </a:r>
            <a:r>
              <a:rPr lang="en-US" altLang="zh-CN"/>
              <a:t>. </a:t>
            </a:r>
          </a:p>
          <a:p>
            <a:pPr eaLnBrk="1" hangingPunct="1"/>
            <a:endParaRPr lang="en-US" altLang="zh-CN"/>
          </a:p>
          <a:p>
            <a:pPr eaLnBrk="1" hangingPunct="1"/>
            <a:r>
              <a:rPr lang="zh-CN" altLang="en-US"/>
              <a:t>注意：根据</a:t>
            </a:r>
            <a:r>
              <a:rPr lang="en-US" altLang="zh-CN"/>
              <a:t>Cantor</a:t>
            </a:r>
            <a:r>
              <a:rPr lang="zh-CN" altLang="en-US"/>
              <a:t>定理可以知道</a:t>
            </a:r>
            <a:r>
              <a:rPr lang="en-US" altLang="zh-CN"/>
              <a:t>N≉</a:t>
            </a:r>
            <a:r>
              <a:rPr lang="en-US" altLang="zh-CN" i="1"/>
              <a:t>P</a:t>
            </a:r>
            <a:r>
              <a:rPr lang="en-US" altLang="zh-CN"/>
              <a:t>(N)</a:t>
            </a:r>
            <a:r>
              <a:rPr lang="zh-CN" altLang="en-US"/>
              <a:t>，</a:t>
            </a:r>
            <a:r>
              <a:rPr lang="en-US" altLang="zh-CN"/>
              <a:t>N≉{0,1}</a:t>
            </a:r>
            <a:r>
              <a:rPr lang="en-US" altLang="zh-CN" baseline="30000"/>
              <a:t>N</a:t>
            </a:r>
            <a:r>
              <a:rPr lang="en-US" altLang="zh-CN"/>
              <a:t>.</a:t>
            </a:r>
          </a:p>
        </p:txBody>
      </p:sp>
      <p:sp>
        <p:nvSpPr>
          <p:cNvPr id="76804" name="灯片编号占位符 5">
            <a:extLst>
              <a:ext uri="{FF2B5EF4-FFF2-40B4-BE49-F238E27FC236}">
                <a16:creationId xmlns:a16="http://schemas.microsoft.com/office/drawing/2014/main" id="{A4463EFE-FF6A-45DF-9BF6-0426CEC42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2AFDD3A-0916-4037-B85A-310E27C71DE6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7A822C0A-5EB0-4E08-A9B1-A6CF85B014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集合的优势</a:t>
            </a:r>
          </a:p>
        </p:txBody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B3AA050C-BAE4-4B97-A270-CEA4DBD5BE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125538"/>
            <a:ext cx="11736388" cy="3311525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8.9  </a:t>
            </a:r>
            <a:r>
              <a:rPr lang="en-US" altLang="zh-CN" dirty="0"/>
              <a:t>(1)  </a:t>
            </a:r>
            <a:r>
              <a:rPr lang="zh-CN" altLang="en-US" dirty="0"/>
              <a:t>设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zh-CN" altLang="en-US" dirty="0"/>
              <a:t>是集合</a:t>
            </a:r>
            <a:r>
              <a:rPr lang="en-US" altLang="zh-CN" dirty="0"/>
              <a:t>, </a:t>
            </a:r>
            <a:r>
              <a:rPr lang="zh-CN" altLang="en-US" dirty="0"/>
              <a:t>如果存在从</a:t>
            </a:r>
            <a:r>
              <a:rPr lang="en-US" altLang="zh-CN" i="1" dirty="0"/>
              <a:t>A</a:t>
            </a:r>
            <a:r>
              <a:rPr lang="zh-CN" altLang="en-US" dirty="0"/>
              <a:t>到</a:t>
            </a:r>
            <a:r>
              <a:rPr lang="en-US" altLang="zh-CN" i="1" dirty="0"/>
              <a:t>B</a:t>
            </a:r>
            <a:r>
              <a:rPr lang="zh-CN" altLang="en-US" dirty="0"/>
              <a:t>的单射函数</a:t>
            </a:r>
            <a:r>
              <a:rPr lang="en-US" altLang="zh-CN" dirty="0"/>
              <a:t>, </a:t>
            </a:r>
            <a:r>
              <a:rPr lang="zh-CN" altLang="en-US" dirty="0"/>
              <a:t>就称</a:t>
            </a:r>
            <a:r>
              <a:rPr lang="en-US" altLang="zh-CN" i="1" dirty="0"/>
              <a:t>B</a:t>
            </a:r>
            <a:r>
              <a:rPr lang="zh-CN" altLang="en-US" dirty="0">
                <a:solidFill>
                  <a:srgbClr val="A50021"/>
                </a:solidFill>
              </a:rPr>
              <a:t>优势于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zh-CN" altLang="en-US" dirty="0"/>
              <a:t>记作</a:t>
            </a:r>
            <a:r>
              <a:rPr lang="en-US" altLang="zh-CN" i="1" dirty="0"/>
              <a:t>A</a:t>
            </a:r>
            <a:r>
              <a:rPr lang="en-US" altLang="zh-CN" dirty="0"/>
              <a:t>≼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i="1" dirty="0"/>
              <a:t>B</a:t>
            </a:r>
            <a:r>
              <a:rPr lang="en-US" altLang="zh-CN" dirty="0"/>
              <a:t>.  </a:t>
            </a:r>
            <a:r>
              <a:rPr lang="zh-CN" altLang="en-US" dirty="0"/>
              <a:t>如果</a:t>
            </a:r>
            <a:r>
              <a:rPr lang="en-US" altLang="zh-CN" i="1" dirty="0"/>
              <a:t>B</a:t>
            </a:r>
            <a:r>
              <a:rPr lang="zh-CN" altLang="en-US" dirty="0"/>
              <a:t>不是优势于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zh-CN" altLang="en-US" dirty="0"/>
              <a:t>则记作</a:t>
            </a:r>
            <a:r>
              <a:rPr lang="en-US" altLang="zh-CN" i="1" dirty="0"/>
              <a:t>A</a:t>
            </a:r>
            <a:r>
              <a:rPr lang="en-US" altLang="zh-CN" dirty="0"/>
              <a:t>⋠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i="1" dirty="0"/>
              <a:t>B</a:t>
            </a:r>
            <a:r>
              <a:rPr lang="en-US" altLang="zh-CN" dirty="0"/>
              <a:t>.</a:t>
            </a:r>
          </a:p>
          <a:p>
            <a:pPr eaLnBrk="1" hangingPunct="1">
              <a:defRPr/>
            </a:pPr>
            <a:r>
              <a:rPr lang="en-US" altLang="zh-CN" dirty="0"/>
              <a:t>(2)  </a:t>
            </a:r>
            <a:r>
              <a:rPr lang="zh-CN" altLang="en-US" dirty="0"/>
              <a:t>设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zh-CN" altLang="en-US" dirty="0"/>
              <a:t>是集合</a:t>
            </a:r>
            <a:r>
              <a:rPr lang="en-US" altLang="zh-CN" dirty="0"/>
              <a:t>, </a:t>
            </a:r>
            <a:r>
              <a:rPr lang="zh-CN" altLang="en-US" dirty="0"/>
              <a:t>若</a:t>
            </a:r>
            <a:r>
              <a:rPr lang="en-US" altLang="zh-CN" i="1" dirty="0"/>
              <a:t>A</a:t>
            </a:r>
            <a:r>
              <a:rPr lang="en-US" altLang="zh-CN" dirty="0"/>
              <a:t>≼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i="1" dirty="0"/>
              <a:t>B </a:t>
            </a:r>
            <a:r>
              <a:rPr lang="zh-CN" altLang="en-US" dirty="0"/>
              <a:t>且 </a:t>
            </a:r>
            <a:r>
              <a:rPr lang="en-US" altLang="zh-CN" i="1" dirty="0"/>
              <a:t>A</a:t>
            </a:r>
            <a:r>
              <a:rPr lang="en-US" altLang="zh-CN" i="1" dirty="0">
                <a:sym typeface="Symbol" panose="05050102010706020507" pitchFamily="18" charset="2"/>
              </a:rPr>
              <a:t></a:t>
            </a:r>
            <a:r>
              <a:rPr lang="en-US" altLang="zh-CN" i="1" dirty="0"/>
              <a:t>B</a:t>
            </a:r>
            <a:r>
              <a:rPr lang="en-US" altLang="zh-CN" dirty="0"/>
              <a:t>, </a:t>
            </a:r>
            <a:r>
              <a:rPr lang="zh-CN" altLang="en-US" dirty="0"/>
              <a:t>则称 </a:t>
            </a:r>
            <a:r>
              <a:rPr lang="en-US" altLang="zh-CN" i="1" dirty="0"/>
              <a:t>B </a:t>
            </a:r>
            <a:r>
              <a:rPr lang="zh-CN" altLang="en-US" dirty="0">
                <a:solidFill>
                  <a:srgbClr val="A50021"/>
                </a:solidFill>
              </a:rPr>
              <a:t>真优势于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zh-CN" altLang="en-US" dirty="0"/>
              <a:t>记作</a:t>
            </a:r>
            <a:r>
              <a:rPr lang="en-US" altLang="zh-CN" i="1" dirty="0"/>
              <a:t>A</a:t>
            </a:r>
            <a:r>
              <a:rPr lang="en-US" altLang="zh-CN" dirty="0"/>
              <a:t>≺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i="1" dirty="0"/>
              <a:t>B</a:t>
            </a:r>
            <a:r>
              <a:rPr lang="en-US" altLang="zh-CN" dirty="0"/>
              <a:t>.  </a:t>
            </a:r>
            <a:r>
              <a:rPr lang="zh-CN" altLang="en-US" dirty="0"/>
              <a:t>如果 </a:t>
            </a:r>
            <a:r>
              <a:rPr lang="en-US" altLang="zh-CN" i="1" dirty="0"/>
              <a:t>B </a:t>
            </a:r>
            <a:r>
              <a:rPr lang="zh-CN" altLang="en-US" dirty="0"/>
              <a:t>不是真优势于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zh-CN" altLang="en-US" dirty="0"/>
              <a:t>则记作</a:t>
            </a:r>
            <a:r>
              <a:rPr lang="en-US" altLang="zh-CN" i="1" dirty="0"/>
              <a:t>A</a:t>
            </a:r>
            <a:r>
              <a:rPr lang="en-US" altLang="zh-CN" dirty="0"/>
              <a:t>⊀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i="1" dirty="0"/>
              <a:t>B</a:t>
            </a:r>
            <a:r>
              <a:rPr lang="en-US" altLang="zh-CN" dirty="0"/>
              <a:t>. </a:t>
            </a:r>
          </a:p>
          <a:p>
            <a:pPr eaLnBrk="1" hangingPunct="1">
              <a:spcBef>
                <a:spcPct val="70000"/>
              </a:spcBef>
              <a:defRPr/>
            </a:pPr>
            <a:r>
              <a:rPr lang="zh-CN" altLang="en-US" dirty="0"/>
              <a:t>实例    </a:t>
            </a:r>
            <a:r>
              <a:rPr lang="en-US" altLang="zh-CN" dirty="0"/>
              <a:t>N≼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dirty="0"/>
              <a:t>N, N≼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dirty="0"/>
              <a:t>R, A≼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i="1" dirty="0"/>
              <a:t>P</a:t>
            </a:r>
            <a:r>
              <a:rPr lang="en-US" altLang="zh-CN" dirty="0"/>
              <a:t>(A),   </a:t>
            </a:r>
          </a:p>
          <a:p>
            <a:pPr eaLnBrk="1" hangingPunct="1">
              <a:defRPr/>
            </a:pPr>
            <a:r>
              <a:rPr lang="en-US" altLang="zh-CN" dirty="0"/>
              <a:t>            R⋠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dirty="0"/>
              <a:t>N </a:t>
            </a:r>
          </a:p>
          <a:p>
            <a:pPr eaLnBrk="1" hangingPunct="1">
              <a:defRPr/>
            </a:pPr>
            <a:r>
              <a:rPr lang="en-US" altLang="zh-CN" dirty="0"/>
              <a:t>            N≺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dirty="0"/>
              <a:t>R, A≺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i="1" dirty="0"/>
              <a:t>P</a:t>
            </a:r>
            <a:r>
              <a:rPr lang="en-US" altLang="zh-CN" dirty="0"/>
              <a:t>(A), </a:t>
            </a:r>
            <a:r>
              <a:rPr lang="zh-CN" altLang="en-US" dirty="0"/>
              <a:t>但</a:t>
            </a:r>
            <a:r>
              <a:rPr lang="en-US" altLang="zh-CN" dirty="0"/>
              <a:t>N⊀</a:t>
            </a:r>
            <a:r>
              <a:rPr lang="en-US" altLang="zh-CN" dirty="0">
                <a:sym typeface="Symbol" panose="05050102010706020507" pitchFamily="18" charset="2"/>
              </a:rPr>
              <a:t></a:t>
            </a:r>
            <a:r>
              <a:rPr lang="en-US" altLang="zh-CN" dirty="0"/>
              <a:t>N </a:t>
            </a:r>
          </a:p>
        </p:txBody>
      </p:sp>
      <p:sp>
        <p:nvSpPr>
          <p:cNvPr id="78852" name="灯片编号占位符 5">
            <a:extLst>
              <a:ext uri="{FF2B5EF4-FFF2-40B4-BE49-F238E27FC236}">
                <a16:creationId xmlns:a16="http://schemas.microsoft.com/office/drawing/2014/main" id="{9143E0AD-9DE0-490D-AEC1-CA5055463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ACD5AA4-1BDC-4058-A98F-4B79CA70668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8853" name="Rectangle 5">
            <a:extLst>
              <a:ext uri="{FF2B5EF4-FFF2-40B4-BE49-F238E27FC236}">
                <a16:creationId xmlns:a16="http://schemas.microsoft.com/office/drawing/2014/main" id="{10BF99BF-946D-4FBA-8B82-4E63DF277DB9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07988" y="4570413"/>
            <a:ext cx="8229600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8.8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是任意的集合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≼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≼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≼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≼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≼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≼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86C5F8E0-3726-4664-BA28-ADE8D48BF1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应用：证明等势</a:t>
            </a:r>
          </a:p>
        </p:txBody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2B77CB32-DEF0-458C-BF1E-4F89EAE152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989138"/>
            <a:ext cx="11161713" cy="403225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spcBef>
                <a:spcPct val="75000"/>
              </a:spcBef>
              <a:defRPr/>
            </a:pPr>
            <a:r>
              <a:rPr lang="zh-CN" altLang="en-US" dirty="0"/>
              <a:t>证   设</a:t>
            </a:r>
            <a:r>
              <a:rPr lang="en-US" altLang="zh-CN" i="1" dirty="0"/>
              <a:t>x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dirty="0"/>
              <a:t>[0,1), 0. 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… </a:t>
            </a:r>
            <a:r>
              <a:rPr lang="zh-CN" altLang="en-US" dirty="0"/>
              <a:t>是 </a:t>
            </a:r>
            <a:r>
              <a:rPr lang="en-US" altLang="zh-CN" i="1" dirty="0"/>
              <a:t>x </a:t>
            </a:r>
            <a:r>
              <a:rPr lang="zh-CN" altLang="en-US" dirty="0"/>
              <a:t>的二进制表示</a:t>
            </a:r>
            <a:r>
              <a:rPr lang="en-US" altLang="zh-CN" dirty="0"/>
              <a:t>. </a:t>
            </a:r>
            <a:r>
              <a:rPr lang="zh-CN" altLang="en-US" dirty="0"/>
              <a:t>规定表示式中不允许出现连续无数个</a:t>
            </a:r>
            <a:r>
              <a:rPr lang="en-US" altLang="zh-CN" dirty="0"/>
              <a:t>1.  </a:t>
            </a:r>
            <a:r>
              <a:rPr lang="zh-CN" altLang="en-US" dirty="0"/>
              <a:t>对于</a:t>
            </a:r>
            <a:r>
              <a:rPr lang="en-US" altLang="zh-CN" i="1" dirty="0"/>
              <a:t>x</a:t>
            </a:r>
            <a:r>
              <a:rPr lang="zh-CN" altLang="en-US" dirty="0"/>
              <a:t>，如下定义 </a:t>
            </a:r>
            <a:r>
              <a:rPr lang="en-US" altLang="zh-CN" i="1" dirty="0"/>
              <a:t>f</a:t>
            </a:r>
            <a:r>
              <a:rPr lang="en-US" altLang="zh-CN" dirty="0"/>
              <a:t>:[0,1)→{0,1}</a:t>
            </a:r>
            <a:r>
              <a:rPr lang="en-US" altLang="zh-CN" baseline="30000" dirty="0"/>
              <a:t>N</a:t>
            </a:r>
            <a:r>
              <a:rPr lang="en-US" altLang="zh-CN" dirty="0"/>
              <a:t>, </a:t>
            </a:r>
          </a:p>
          <a:p>
            <a:pPr eaLnBrk="1" hangingPunct="1">
              <a:defRPr/>
            </a:pPr>
            <a:r>
              <a:rPr lang="en-US" altLang="zh-CN" dirty="0"/>
              <a:t> 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 = </a:t>
            </a:r>
            <a:r>
              <a:rPr lang="en-US" altLang="zh-CN" i="1" dirty="0" err="1"/>
              <a:t>t</a:t>
            </a:r>
            <a:r>
              <a:rPr lang="en-US" altLang="zh-CN" i="1" baseline="-25000" dirty="0" err="1"/>
              <a:t>x</a:t>
            </a:r>
            <a:r>
              <a:rPr lang="en-US" altLang="zh-CN" dirty="0"/>
              <a:t>, </a:t>
            </a:r>
            <a:r>
              <a:rPr lang="zh-CN" altLang="en-US" dirty="0"/>
              <a:t>且 </a:t>
            </a:r>
            <a:r>
              <a:rPr lang="en-US" altLang="zh-CN" i="1" dirty="0" err="1"/>
              <a:t>t</a:t>
            </a:r>
            <a:r>
              <a:rPr lang="en-US" altLang="zh-CN" i="1" baseline="-25000" dirty="0" err="1"/>
              <a:t>x</a:t>
            </a:r>
            <a:r>
              <a:rPr lang="en-US" altLang="zh-CN" dirty="0" err="1"/>
              <a:t>:N</a:t>
            </a:r>
            <a:r>
              <a:rPr lang="en-US" altLang="zh-CN" dirty="0"/>
              <a:t>→{0,1},  </a:t>
            </a:r>
          </a:p>
          <a:p>
            <a:pPr eaLnBrk="1" hangingPunct="1">
              <a:defRPr/>
            </a:pPr>
            <a:r>
              <a:rPr lang="en-US" altLang="zh-CN" i="1" dirty="0"/>
              <a:t>                     </a:t>
            </a:r>
            <a:r>
              <a:rPr lang="en-US" altLang="zh-CN" i="1" dirty="0" err="1"/>
              <a:t>t</a:t>
            </a:r>
            <a:r>
              <a:rPr lang="en-US" altLang="zh-CN" i="1" baseline="-25000" dirty="0" err="1"/>
              <a:t>x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/>
              <a:t>) = </a:t>
            </a:r>
            <a:r>
              <a:rPr lang="en-US" altLang="zh-CN" i="1" dirty="0"/>
              <a:t>x</a:t>
            </a:r>
            <a:r>
              <a:rPr lang="en-US" altLang="zh-CN" i="1" baseline="-25000" dirty="0"/>
              <a:t>n</a:t>
            </a:r>
            <a:r>
              <a:rPr lang="en-US" altLang="zh-CN" baseline="-25000" dirty="0"/>
              <a:t>+1</a:t>
            </a:r>
            <a:r>
              <a:rPr lang="en-US" altLang="zh-CN" dirty="0"/>
              <a:t>, </a:t>
            </a:r>
            <a:r>
              <a:rPr lang="en-US" altLang="zh-CN" i="1" dirty="0"/>
              <a:t>n </a:t>
            </a:r>
            <a:r>
              <a:rPr lang="en-US" altLang="zh-CN" dirty="0"/>
              <a:t>= 0,1,2,…</a:t>
            </a:r>
          </a:p>
          <a:p>
            <a:pPr eaLnBrk="1" hangingPunct="1">
              <a:defRPr/>
            </a:pPr>
            <a:r>
              <a:rPr lang="zh-CN" altLang="en-US" dirty="0"/>
              <a:t>例如 </a:t>
            </a:r>
            <a:r>
              <a:rPr lang="en-US" altLang="zh-CN" i="1" dirty="0"/>
              <a:t>x </a:t>
            </a:r>
            <a:r>
              <a:rPr lang="en-US" altLang="zh-CN" dirty="0"/>
              <a:t>= 0.1 0 1 1 0 1 0 0…, </a:t>
            </a:r>
            <a:r>
              <a:rPr lang="zh-CN" altLang="en-US" dirty="0"/>
              <a:t>则对应于</a:t>
            </a:r>
            <a:r>
              <a:rPr lang="en-US" altLang="zh-CN" i="1" dirty="0"/>
              <a:t>x </a:t>
            </a:r>
            <a:r>
              <a:rPr lang="zh-CN" altLang="en-US" dirty="0"/>
              <a:t>的函数 </a:t>
            </a:r>
            <a:r>
              <a:rPr lang="en-US" altLang="zh-CN" i="1" dirty="0" err="1"/>
              <a:t>t</a:t>
            </a:r>
            <a:r>
              <a:rPr lang="en-US" altLang="zh-CN" i="1" baseline="-25000" dirty="0" err="1"/>
              <a:t>x</a:t>
            </a:r>
            <a:r>
              <a:rPr lang="zh-CN" altLang="en-US" dirty="0"/>
              <a:t>是： </a:t>
            </a:r>
          </a:p>
          <a:p>
            <a:pPr eaLnBrk="1" hangingPunct="1">
              <a:defRPr/>
            </a:pPr>
            <a:r>
              <a:rPr lang="zh-CN" altLang="en-US" dirty="0"/>
              <a:t>                     </a:t>
            </a:r>
            <a:r>
              <a:rPr lang="en-US" altLang="zh-CN" i="1" dirty="0"/>
              <a:t>n</a:t>
            </a:r>
            <a:r>
              <a:rPr lang="en-US" altLang="zh-CN" dirty="0"/>
              <a:t>      0 1 2 3 4 5 6 7…</a:t>
            </a:r>
            <a:endParaRPr lang="en-US" altLang="zh-CN" i="1" dirty="0"/>
          </a:p>
          <a:p>
            <a:pPr eaLnBrk="1" hangingPunct="1">
              <a:defRPr/>
            </a:pPr>
            <a:r>
              <a:rPr lang="en-US" altLang="zh-CN" i="1" dirty="0"/>
              <a:t>                   </a:t>
            </a:r>
            <a:r>
              <a:rPr lang="en-US" altLang="zh-CN" i="1" dirty="0" err="1"/>
              <a:t>t</a:t>
            </a:r>
            <a:r>
              <a:rPr lang="en-US" altLang="zh-CN" i="1" baseline="-25000" dirty="0" err="1"/>
              <a:t>x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/>
              <a:t>)   1 0 1 1 0 1 0 0…    </a:t>
            </a:r>
          </a:p>
          <a:p>
            <a:pPr eaLnBrk="1" hangingPunct="1">
              <a:defRPr/>
            </a:pPr>
            <a:r>
              <a:rPr lang="en-US" altLang="zh-CN" i="1" dirty="0" err="1"/>
              <a:t>t</a:t>
            </a:r>
            <a:r>
              <a:rPr lang="en-US" altLang="zh-CN" i="1" baseline="-25000" dirty="0" err="1"/>
              <a:t>x</a:t>
            </a:r>
            <a:r>
              <a:rPr lang="en-US" altLang="zh-CN" dirty="0"/>
              <a:t>∈{0,1}</a:t>
            </a:r>
            <a:r>
              <a:rPr lang="en-US" altLang="zh-CN" baseline="30000" dirty="0"/>
              <a:t>N</a:t>
            </a:r>
            <a:r>
              <a:rPr lang="en-US" altLang="zh-CN" dirty="0"/>
              <a:t>, </a:t>
            </a:r>
            <a:r>
              <a:rPr lang="zh-CN" altLang="en-US" dirty="0"/>
              <a:t>且对于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∈[0,1), </a:t>
            </a:r>
            <a:r>
              <a:rPr lang="en-US" altLang="zh-CN" i="1" dirty="0" err="1"/>
              <a:t>x</a:t>
            </a:r>
            <a:r>
              <a:rPr lang="en-US" altLang="zh-CN" dirty="0" err="1"/>
              <a:t>≠</a:t>
            </a:r>
            <a:r>
              <a:rPr lang="en-US" altLang="zh-CN" i="1" dirty="0" err="1"/>
              <a:t>y</a:t>
            </a:r>
            <a:r>
              <a:rPr lang="en-US" altLang="zh-CN" dirty="0"/>
              <a:t>, </a:t>
            </a:r>
            <a:r>
              <a:rPr lang="zh-CN" altLang="en-US" dirty="0"/>
              <a:t>必有</a:t>
            </a:r>
            <a:r>
              <a:rPr lang="en-US" altLang="zh-CN" i="1" dirty="0" err="1"/>
              <a:t>t</a:t>
            </a:r>
            <a:r>
              <a:rPr lang="en-US" altLang="zh-CN" i="1" baseline="-25000" dirty="0" err="1"/>
              <a:t>x</a:t>
            </a:r>
            <a:r>
              <a:rPr lang="en-US" altLang="zh-CN" dirty="0" err="1"/>
              <a:t>≠</a:t>
            </a:r>
            <a:r>
              <a:rPr lang="en-US" altLang="zh-CN" i="1" dirty="0" err="1"/>
              <a:t>t</a:t>
            </a:r>
            <a:r>
              <a:rPr lang="en-US" altLang="zh-CN" i="1" baseline="-25000" dirty="0" err="1"/>
              <a:t>y</a:t>
            </a:r>
            <a:r>
              <a:rPr lang="en-US" altLang="zh-CN" dirty="0"/>
              <a:t>, </a:t>
            </a:r>
            <a:r>
              <a:rPr lang="zh-CN" altLang="en-US" dirty="0"/>
              <a:t>即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)≠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y</a:t>
            </a:r>
            <a:r>
              <a:rPr lang="en-US" altLang="zh-CN" dirty="0"/>
              <a:t>). </a:t>
            </a:r>
          </a:p>
          <a:p>
            <a:pPr eaLnBrk="1" hangingPunct="1">
              <a:defRPr/>
            </a:pPr>
            <a:r>
              <a:rPr lang="zh-CN" altLang="en-US" dirty="0"/>
              <a:t>这就证明了</a:t>
            </a:r>
            <a:r>
              <a:rPr lang="en-US" altLang="zh-CN" i="1" dirty="0"/>
              <a:t>f</a:t>
            </a:r>
            <a:r>
              <a:rPr lang="en-US" altLang="zh-CN" dirty="0"/>
              <a:t>:[0,1)→{0,1}</a:t>
            </a:r>
            <a:r>
              <a:rPr lang="en-US" altLang="zh-CN" baseline="30000" dirty="0"/>
              <a:t>N</a:t>
            </a:r>
            <a:r>
              <a:rPr lang="zh-CN" altLang="en-US" dirty="0"/>
              <a:t>是单射的</a:t>
            </a:r>
            <a:r>
              <a:rPr lang="en-US" altLang="zh-CN" dirty="0"/>
              <a:t>.</a:t>
            </a:r>
          </a:p>
        </p:txBody>
      </p:sp>
      <p:sp>
        <p:nvSpPr>
          <p:cNvPr id="80900" name="灯片编号占位符 5">
            <a:extLst>
              <a:ext uri="{FF2B5EF4-FFF2-40B4-BE49-F238E27FC236}">
                <a16:creationId xmlns:a16="http://schemas.microsoft.com/office/drawing/2014/main" id="{F91491DB-0DE1-46DC-9EF0-12A64D170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1EC61E7-0B2E-401D-AED4-08E87B3E307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0901" name="Rectangle 4">
            <a:extLst>
              <a:ext uri="{FF2B5EF4-FFF2-40B4-BE49-F238E27FC236}">
                <a16:creationId xmlns:a16="http://schemas.microsoft.com/office/drawing/2014/main" id="{240456BD-0F0E-4C7B-975E-756487F68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1057275"/>
            <a:ext cx="820896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{0,1}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≈[0,1).</a:t>
            </a:r>
          </a:p>
        </p:txBody>
      </p:sp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4">
            <a:extLst>
              <a:ext uri="{FF2B5EF4-FFF2-40B4-BE49-F238E27FC236}">
                <a16:creationId xmlns:a16="http://schemas.microsoft.com/office/drawing/2014/main" id="{0FC0B113-851C-4ADB-8610-5E8CFF3812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构造另一个单射</a:t>
            </a:r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FEA9DB2E-A5C9-4EFD-9214-907BDDF444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125538"/>
            <a:ext cx="11449050" cy="4824412"/>
          </a:xfrm>
        </p:spPr>
        <p:txBody>
          <a:bodyPr/>
          <a:lstStyle/>
          <a:p>
            <a:pPr eaLnBrk="1" hangingPunct="1"/>
            <a:r>
              <a:rPr lang="zh-CN" altLang="en-US"/>
              <a:t>考虑 </a:t>
            </a:r>
            <a:r>
              <a:rPr lang="en-US" altLang="zh-CN" i="1"/>
              <a:t>t</a:t>
            </a:r>
            <a:r>
              <a:rPr lang="en-US" altLang="zh-CN"/>
              <a:t>∈{0,1}</a:t>
            </a:r>
            <a:r>
              <a:rPr lang="en-US" altLang="zh-CN" baseline="30000"/>
              <a:t>N</a:t>
            </a:r>
            <a:r>
              <a:rPr lang="en-US" altLang="zh-CN"/>
              <a:t>, </a:t>
            </a:r>
            <a:r>
              <a:rPr lang="zh-CN" altLang="en-US"/>
              <a:t>其中</a:t>
            </a:r>
            <a:endParaRPr lang="zh-CN" altLang="en-US" i="1"/>
          </a:p>
          <a:p>
            <a:pPr eaLnBrk="1" hangingPunct="1"/>
            <a:r>
              <a:rPr lang="zh-CN" altLang="en-US" i="1"/>
              <a:t>                                   </a:t>
            </a:r>
            <a:r>
              <a:rPr lang="en-US" altLang="zh-CN" i="1"/>
              <a:t>t</a:t>
            </a:r>
            <a:r>
              <a:rPr lang="en-US" altLang="zh-CN"/>
              <a:t>(0)=0, </a:t>
            </a:r>
            <a:r>
              <a:rPr lang="en-US" altLang="zh-CN" i="1"/>
              <a:t>t</a:t>
            </a:r>
            <a:r>
              <a:rPr lang="en-US" altLang="zh-CN"/>
              <a:t>(</a:t>
            </a:r>
            <a:r>
              <a:rPr lang="en-US" altLang="zh-CN" i="1"/>
              <a:t>n</a:t>
            </a:r>
            <a:r>
              <a:rPr lang="en-US" altLang="zh-CN"/>
              <a:t>)=1, </a:t>
            </a:r>
            <a:r>
              <a:rPr lang="en-US" altLang="zh-CN" i="1"/>
              <a:t>n</a:t>
            </a:r>
            <a:r>
              <a:rPr lang="en-US" altLang="zh-CN"/>
              <a:t>=1, 2, …. </a:t>
            </a:r>
          </a:p>
          <a:p>
            <a:pPr eaLnBrk="1" hangingPunct="1"/>
            <a:r>
              <a:rPr lang="zh-CN" altLang="en-US"/>
              <a:t>按照  </a:t>
            </a:r>
            <a:r>
              <a:rPr lang="en-US" altLang="zh-CN" i="1"/>
              <a:t>f </a:t>
            </a:r>
            <a:r>
              <a:rPr lang="zh-CN" altLang="en-US"/>
              <a:t>的定义</a:t>
            </a:r>
            <a:r>
              <a:rPr lang="en-US" altLang="zh-CN"/>
              <a:t>, </a:t>
            </a:r>
            <a:r>
              <a:rPr lang="zh-CN" altLang="en-US"/>
              <a:t>只有 </a:t>
            </a:r>
            <a:r>
              <a:rPr lang="en-US" altLang="zh-CN" i="1"/>
              <a:t>x </a:t>
            </a:r>
            <a:r>
              <a:rPr lang="en-US" altLang="zh-CN"/>
              <a:t>= 0.011… </a:t>
            </a:r>
            <a:r>
              <a:rPr lang="zh-CN" altLang="en-US"/>
              <a:t>才能满足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)=</a:t>
            </a:r>
            <a:r>
              <a:rPr lang="en-US" altLang="zh-CN" i="1"/>
              <a:t>t</a:t>
            </a:r>
            <a:r>
              <a:rPr lang="en-US" altLang="zh-CN"/>
              <a:t>. </a:t>
            </a:r>
            <a:r>
              <a:rPr lang="zh-CN" altLang="en-US"/>
              <a:t>但根据规定</a:t>
            </a:r>
            <a:r>
              <a:rPr lang="en-US" altLang="zh-CN"/>
              <a:t>, </a:t>
            </a:r>
            <a:r>
              <a:rPr lang="zh-CN" altLang="en-US"/>
              <a:t>这个数 </a:t>
            </a:r>
            <a:r>
              <a:rPr lang="en-US" altLang="zh-CN" i="1"/>
              <a:t>x </a:t>
            </a:r>
            <a:r>
              <a:rPr lang="zh-CN" altLang="en-US"/>
              <a:t>记为</a:t>
            </a:r>
            <a:r>
              <a:rPr lang="en-US" altLang="zh-CN"/>
              <a:t>0.100…, </a:t>
            </a:r>
            <a:r>
              <a:rPr lang="zh-CN" altLang="en-US"/>
              <a:t>所以根本不存在 </a:t>
            </a:r>
            <a:r>
              <a:rPr lang="en-US" altLang="zh-CN" i="1"/>
              <a:t>x</a:t>
            </a:r>
            <a:r>
              <a:rPr lang="en-US" altLang="zh-CN"/>
              <a:t>∈[0,1), </a:t>
            </a:r>
            <a:r>
              <a:rPr lang="zh-CN" altLang="en-US"/>
              <a:t>满足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)=</a:t>
            </a:r>
            <a:r>
              <a:rPr lang="en-US" altLang="zh-CN" i="1"/>
              <a:t>t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定义函数 </a:t>
            </a:r>
            <a:r>
              <a:rPr lang="en-US" altLang="zh-CN" i="1"/>
              <a:t>g</a:t>
            </a:r>
            <a:r>
              <a:rPr lang="en-US" altLang="zh-CN"/>
              <a:t>:{0,1}</a:t>
            </a:r>
            <a:r>
              <a:rPr lang="en-US" altLang="zh-CN" baseline="30000"/>
              <a:t>N</a:t>
            </a:r>
            <a:r>
              <a:rPr lang="en-US" altLang="zh-CN"/>
              <a:t>→[0,1). </a:t>
            </a:r>
            <a:r>
              <a:rPr lang="en-US" altLang="zh-CN" i="1"/>
              <a:t>g</a:t>
            </a:r>
            <a:r>
              <a:rPr lang="zh-CN" altLang="en-US"/>
              <a:t>的映射法则恰好与 </a:t>
            </a:r>
            <a:r>
              <a:rPr lang="en-US" altLang="zh-CN" i="1"/>
              <a:t>f </a:t>
            </a:r>
            <a:r>
              <a:rPr lang="zh-CN" altLang="en-US"/>
              <a:t>相反</a:t>
            </a:r>
            <a:r>
              <a:rPr lang="en-US" altLang="zh-CN"/>
              <a:t>. </a:t>
            </a:r>
            <a:r>
              <a:rPr lang="zh-CN" altLang="en-US"/>
              <a:t>即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t</a:t>
            </a:r>
            <a:r>
              <a:rPr lang="en-US" altLang="zh-CN"/>
              <a:t>∈{0,1}</a:t>
            </a:r>
            <a:r>
              <a:rPr lang="en-US" altLang="zh-CN" baseline="30000"/>
              <a:t>N</a:t>
            </a:r>
            <a:r>
              <a:rPr lang="en-US" altLang="zh-CN"/>
              <a:t>,  </a:t>
            </a:r>
          </a:p>
          <a:p>
            <a:pPr eaLnBrk="1" hangingPunct="1"/>
            <a:r>
              <a:rPr lang="en-US" altLang="zh-CN" i="1"/>
              <a:t>                   t</a:t>
            </a:r>
            <a:r>
              <a:rPr lang="zh-CN" altLang="en-US"/>
              <a:t>：</a:t>
            </a:r>
            <a:r>
              <a:rPr lang="en-US" altLang="zh-CN"/>
              <a:t>N→{0,1},  </a:t>
            </a:r>
            <a:r>
              <a:rPr lang="en-US" altLang="zh-CN" i="1"/>
              <a:t>g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/>
              <a:t>)=0. 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…, </a:t>
            </a:r>
            <a:r>
              <a:rPr lang="zh-CN" altLang="en-US"/>
              <a:t>其中</a:t>
            </a:r>
            <a:r>
              <a:rPr lang="en-US" altLang="zh-CN" i="1"/>
              <a:t>x</a:t>
            </a:r>
            <a:r>
              <a:rPr lang="en-US" altLang="zh-CN" i="1" baseline="-25000"/>
              <a:t>n</a:t>
            </a:r>
            <a:r>
              <a:rPr lang="en-US" altLang="zh-CN" baseline="-25000"/>
              <a:t>+1</a:t>
            </a:r>
            <a:r>
              <a:rPr lang="en-US" altLang="zh-CN"/>
              <a:t>=</a:t>
            </a:r>
            <a:r>
              <a:rPr lang="en-US" altLang="zh-CN" i="1"/>
              <a:t>t</a:t>
            </a:r>
            <a:r>
              <a:rPr lang="en-US" altLang="zh-CN"/>
              <a:t>(</a:t>
            </a:r>
            <a:r>
              <a:rPr lang="en-US" altLang="zh-CN" i="1"/>
              <a:t>n</a:t>
            </a:r>
            <a:r>
              <a:rPr lang="en-US" altLang="zh-CN"/>
              <a:t>). </a:t>
            </a:r>
          </a:p>
          <a:p>
            <a:pPr eaLnBrk="1" hangingPunct="1"/>
            <a:r>
              <a:rPr lang="zh-CN" altLang="en-US"/>
              <a:t>将</a:t>
            </a:r>
            <a:r>
              <a:rPr lang="en-US" altLang="zh-CN"/>
              <a:t>0. 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… </a:t>
            </a:r>
            <a:r>
              <a:rPr lang="zh-CN" altLang="en-US"/>
              <a:t>看作数 </a:t>
            </a:r>
            <a:r>
              <a:rPr lang="en-US" altLang="zh-CN" i="1"/>
              <a:t>x </a:t>
            </a:r>
            <a:r>
              <a:rPr lang="zh-CN" altLang="en-US"/>
              <a:t>的十进制表示</a:t>
            </a:r>
            <a:r>
              <a:rPr lang="en-US" altLang="zh-CN"/>
              <a:t>. </a:t>
            </a:r>
            <a:r>
              <a:rPr lang="zh-CN" altLang="en-US"/>
              <a:t>这样就避免了形如 </a:t>
            </a:r>
            <a:r>
              <a:rPr lang="en-US" altLang="zh-CN"/>
              <a:t>0.0111…</a:t>
            </a:r>
            <a:r>
              <a:rPr lang="zh-CN" altLang="en-US"/>
              <a:t>和</a:t>
            </a:r>
            <a:r>
              <a:rPr lang="en-US" altLang="zh-CN"/>
              <a:t>0.1000….</a:t>
            </a:r>
            <a:r>
              <a:rPr lang="zh-CN" altLang="en-US"/>
              <a:t>在二进制表示中对应了同一个数的情况，从而保证了</a:t>
            </a:r>
            <a:r>
              <a:rPr lang="en-US" altLang="zh-CN" i="1"/>
              <a:t>g</a:t>
            </a:r>
            <a:r>
              <a:rPr lang="zh-CN" altLang="en-US"/>
              <a:t>的单射性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根据定理有</a:t>
            </a:r>
            <a:r>
              <a:rPr lang="en-US" altLang="zh-CN"/>
              <a:t>{0,1}</a:t>
            </a:r>
            <a:r>
              <a:rPr lang="en-US" altLang="zh-CN" baseline="30000"/>
              <a:t>N</a:t>
            </a:r>
            <a:r>
              <a:rPr lang="en-US" altLang="zh-CN"/>
              <a:t>≈[0,1). </a:t>
            </a:r>
            <a:r>
              <a:rPr lang="zh-CN" altLang="en-US"/>
              <a:t>再使用等势的传递性得</a:t>
            </a:r>
            <a:r>
              <a:rPr lang="en-US" altLang="zh-CN"/>
              <a:t>{0,1}</a:t>
            </a:r>
            <a:r>
              <a:rPr lang="en-US" altLang="zh-CN" baseline="30000"/>
              <a:t>N</a:t>
            </a:r>
            <a:r>
              <a:rPr lang="en-US" altLang="zh-CN"/>
              <a:t>≈</a:t>
            </a:r>
            <a:r>
              <a:rPr lang="en-US" altLang="zh-CN" i="1"/>
              <a:t>R</a:t>
            </a:r>
            <a:r>
              <a:rPr lang="en-US" altLang="zh-CN"/>
              <a:t>.</a:t>
            </a:r>
          </a:p>
        </p:txBody>
      </p:sp>
      <p:sp>
        <p:nvSpPr>
          <p:cNvPr id="82948" name="灯片编号占位符 5">
            <a:extLst>
              <a:ext uri="{FF2B5EF4-FFF2-40B4-BE49-F238E27FC236}">
                <a16:creationId xmlns:a16="http://schemas.microsoft.com/office/drawing/2014/main" id="{224C37EF-0E2C-47A7-90BB-76275A588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E3FC74B-F851-4A51-A7EF-C40F6954B52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E1411C8C-563A-46F2-9E90-743BEBC3D7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自然数的集合定义 </a:t>
            </a:r>
          </a:p>
        </p:txBody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41F32B9E-2C1F-460B-9FC5-93BBE2AC4F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981075"/>
            <a:ext cx="8229600" cy="403225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spcBef>
                <a:spcPct val="10000"/>
              </a:spcBef>
              <a:defRPr/>
            </a:pPr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8.10</a:t>
            </a:r>
            <a:r>
              <a:rPr lang="en-US" altLang="zh-CN"/>
              <a:t> </a:t>
            </a:r>
            <a:r>
              <a:rPr lang="zh-CN" altLang="en-US"/>
              <a:t>设</a:t>
            </a:r>
            <a:r>
              <a:rPr lang="en-US" altLang="zh-CN" i="1"/>
              <a:t>a</a:t>
            </a:r>
            <a:r>
              <a:rPr lang="zh-CN" altLang="en-US"/>
              <a:t>为集合</a:t>
            </a:r>
            <a:r>
              <a:rPr lang="en-US" altLang="zh-CN"/>
              <a:t>, </a:t>
            </a:r>
            <a:r>
              <a:rPr lang="zh-CN" altLang="en-US"/>
              <a:t>称</a:t>
            </a:r>
            <a:r>
              <a:rPr lang="en-US" altLang="zh-CN" i="1"/>
              <a:t>a</a:t>
            </a:r>
            <a:r>
              <a:rPr lang="en-US" altLang="zh-CN"/>
              <a:t>∪{</a:t>
            </a:r>
            <a:r>
              <a:rPr lang="en-US" altLang="zh-CN" i="1"/>
              <a:t>a</a:t>
            </a:r>
            <a:r>
              <a:rPr lang="en-US" altLang="zh-CN"/>
              <a:t>}</a:t>
            </a:r>
            <a:r>
              <a:rPr lang="zh-CN" altLang="en-US"/>
              <a:t>为</a:t>
            </a:r>
            <a:r>
              <a:rPr lang="en-US" altLang="zh-CN" i="1"/>
              <a:t>a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后继</a:t>
            </a:r>
            <a:r>
              <a:rPr lang="en-US" altLang="zh-CN"/>
              <a:t>, </a:t>
            </a:r>
            <a:r>
              <a:rPr lang="zh-CN" altLang="en-US"/>
              <a:t>记作</a:t>
            </a:r>
            <a:r>
              <a:rPr lang="en-US" altLang="zh-CN" i="1"/>
              <a:t>a</a:t>
            </a:r>
            <a:r>
              <a:rPr lang="en-US" altLang="zh-CN" baseline="30000"/>
              <a:t>+</a:t>
            </a:r>
            <a:r>
              <a:rPr lang="en-US" altLang="zh-CN"/>
              <a:t>, </a:t>
            </a:r>
          </a:p>
          <a:p>
            <a:pPr eaLnBrk="1" hangingPunct="1">
              <a:spcBef>
                <a:spcPct val="10000"/>
              </a:spcBef>
              <a:defRPr/>
            </a:pPr>
            <a:r>
              <a:rPr lang="zh-CN" altLang="en-US"/>
              <a:t>即 </a:t>
            </a:r>
            <a:r>
              <a:rPr lang="en-US" altLang="zh-CN" i="1"/>
              <a:t>a</a:t>
            </a:r>
            <a:r>
              <a:rPr lang="en-US" altLang="zh-CN" baseline="30000"/>
              <a:t>+</a:t>
            </a:r>
            <a:r>
              <a:rPr lang="en-US" altLang="zh-CN"/>
              <a:t>=</a:t>
            </a:r>
            <a:r>
              <a:rPr lang="en-US" altLang="zh-CN" i="1"/>
              <a:t>a</a:t>
            </a:r>
            <a:r>
              <a:rPr lang="en-US" altLang="zh-CN"/>
              <a:t>∪{</a:t>
            </a:r>
            <a:r>
              <a:rPr lang="en-US" altLang="zh-CN" i="1"/>
              <a:t>a</a:t>
            </a:r>
            <a:r>
              <a:rPr lang="en-US" altLang="zh-CN"/>
              <a:t>}.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/>
              <a:t>如下定义自然数：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/>
              <a:t>       </a:t>
            </a:r>
            <a:r>
              <a:rPr lang="en-US" altLang="zh-CN"/>
              <a:t>0=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endParaRPr lang="en-US" altLang="zh-CN"/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       1=0</a:t>
            </a:r>
            <a:r>
              <a:rPr lang="en-US" altLang="zh-CN" baseline="30000"/>
              <a:t>+</a:t>
            </a:r>
            <a:r>
              <a:rPr lang="en-US" altLang="zh-CN"/>
              <a:t>=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 baseline="30000"/>
              <a:t>+</a:t>
            </a:r>
            <a:r>
              <a:rPr lang="en-US" altLang="zh-CN"/>
              <a:t> = 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}={0}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       2=1</a:t>
            </a:r>
            <a:r>
              <a:rPr lang="en-US" altLang="zh-CN" baseline="30000"/>
              <a:t>+</a:t>
            </a:r>
            <a:r>
              <a:rPr lang="en-US" altLang="zh-CN"/>
              <a:t>= 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}</a:t>
            </a:r>
            <a:r>
              <a:rPr lang="en-US" altLang="zh-CN" baseline="30000"/>
              <a:t>+</a:t>
            </a:r>
            <a:r>
              <a:rPr lang="en-US" altLang="zh-CN"/>
              <a:t> = 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}</a:t>
            </a:r>
            <a:r>
              <a:rPr lang="en-US" altLang="zh-CN">
                <a:sym typeface="Symbol" panose="05050102010706020507" pitchFamily="18" charset="2"/>
              </a:rPr>
              <a:t></a:t>
            </a:r>
            <a:r>
              <a:rPr lang="en-US" altLang="zh-CN"/>
              <a:t>{{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}}={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,{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}}={0,1}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       3=2</a:t>
            </a:r>
            <a:r>
              <a:rPr lang="en-US" altLang="zh-CN" baseline="30000"/>
              <a:t>+</a:t>
            </a:r>
            <a:r>
              <a:rPr lang="en-US" altLang="zh-CN"/>
              <a:t>={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,{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}}</a:t>
            </a:r>
            <a:r>
              <a:rPr lang="en-US" altLang="zh-CN" baseline="30000"/>
              <a:t>+</a:t>
            </a:r>
            <a:r>
              <a:rPr lang="en-US" altLang="zh-CN"/>
              <a:t>= 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,{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},{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,{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}}}= {0,1,2}</a:t>
            </a:r>
            <a:br>
              <a:rPr lang="en-US" altLang="zh-CN"/>
            </a:br>
            <a:r>
              <a:rPr lang="en-US" altLang="zh-CN"/>
              <a:t>        …</a:t>
            </a:r>
            <a:endParaRPr lang="en-US" altLang="zh-CN" i="1"/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 i="1"/>
              <a:t>       n</a:t>
            </a:r>
            <a:r>
              <a:rPr lang="en-US" altLang="zh-CN"/>
              <a:t>={0, 1, …, 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1}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       …</a:t>
            </a:r>
          </a:p>
        </p:txBody>
      </p:sp>
      <p:sp>
        <p:nvSpPr>
          <p:cNvPr id="84996" name="灯片编号占位符 5">
            <a:extLst>
              <a:ext uri="{FF2B5EF4-FFF2-40B4-BE49-F238E27FC236}">
                <a16:creationId xmlns:a16="http://schemas.microsoft.com/office/drawing/2014/main" id="{8C6B066E-C7E5-48DF-95A1-7D913FDE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3FBD098-261E-4454-8E0D-E6C8C6218D8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4997" name="Rectangle 5">
            <a:extLst>
              <a:ext uri="{FF2B5EF4-FFF2-40B4-BE49-F238E27FC236}">
                <a16:creationId xmlns:a16="http://schemas.microsoft.com/office/drawing/2014/main" id="{2FD8C01D-7BA6-4CDF-A9D3-31DA99CF6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5199063"/>
            <a:ext cx="76327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自然数的相等与大小，即对任何自然数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m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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，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m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m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</a:p>
        </p:txBody>
      </p:sp>
    </p:spTree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497996D6-7CA6-433B-A14A-9CCA4FF8CA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有穷集和无穷集</a:t>
            </a:r>
          </a:p>
        </p:txBody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35C00B0D-D24C-42AF-A8DA-5023C5D40E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1341438"/>
            <a:ext cx="9371012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8.11</a:t>
            </a:r>
            <a:r>
              <a:rPr lang="en-US" altLang="zh-CN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(1) </a:t>
            </a:r>
            <a:r>
              <a:rPr lang="zh-CN" altLang="en-US"/>
              <a:t>一个集合是</a:t>
            </a:r>
            <a:r>
              <a:rPr lang="zh-CN" altLang="en-US">
                <a:solidFill>
                  <a:srgbClr val="A50021"/>
                </a:solidFill>
              </a:rPr>
              <a:t>有穷</a:t>
            </a:r>
            <a:r>
              <a:rPr lang="zh-CN" altLang="en-US"/>
              <a:t>的当且仅当它与某个自然数等势；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(2) </a:t>
            </a:r>
            <a:r>
              <a:rPr lang="zh-CN" altLang="en-US"/>
              <a:t>如果一个集合不是有穷的</a:t>
            </a:r>
            <a:r>
              <a:rPr lang="en-US" altLang="zh-CN"/>
              <a:t>, </a:t>
            </a:r>
            <a:r>
              <a:rPr lang="zh-CN" altLang="en-US"/>
              <a:t>就称作</a:t>
            </a:r>
            <a:r>
              <a:rPr lang="zh-CN" altLang="en-US">
                <a:solidFill>
                  <a:srgbClr val="A50021"/>
                </a:solidFill>
              </a:rPr>
              <a:t>无穷集</a:t>
            </a:r>
            <a:r>
              <a:rPr lang="en-US" altLang="zh-CN"/>
              <a:t>.</a:t>
            </a:r>
          </a:p>
          <a:p>
            <a:pPr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/>
              <a:t>实例：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(1) {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/>
              <a:t>}</a:t>
            </a:r>
            <a:r>
              <a:rPr lang="zh-CN" altLang="en-US"/>
              <a:t>是有穷集</a:t>
            </a:r>
            <a:r>
              <a:rPr lang="en-US" altLang="zh-CN"/>
              <a:t>, </a:t>
            </a:r>
            <a:r>
              <a:rPr lang="zh-CN" altLang="en-US"/>
              <a:t>因为</a:t>
            </a:r>
            <a:r>
              <a:rPr lang="en-US" altLang="zh-CN"/>
              <a:t>3={0,1,2}, </a:t>
            </a:r>
            <a:r>
              <a:rPr lang="zh-CN" altLang="en-US"/>
              <a:t>且</a:t>
            </a:r>
            <a:br>
              <a:rPr lang="zh-CN" altLang="en-US"/>
            </a:br>
            <a:r>
              <a:rPr lang="zh-CN" altLang="en-US"/>
              <a:t>          </a:t>
            </a:r>
            <a:r>
              <a:rPr lang="en-US" altLang="zh-CN"/>
              <a:t>{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/>
              <a:t>}≈{0,1,2}=3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(2)  N</a:t>
            </a:r>
            <a:r>
              <a:rPr lang="zh-CN" altLang="en-US"/>
              <a:t>和</a:t>
            </a:r>
            <a:r>
              <a:rPr lang="en-US" altLang="zh-CN"/>
              <a:t>R</a:t>
            </a:r>
            <a:r>
              <a:rPr lang="zh-CN" altLang="en-US"/>
              <a:t>都是无穷集</a:t>
            </a:r>
            <a:r>
              <a:rPr lang="en-US" altLang="zh-CN"/>
              <a:t>, </a:t>
            </a:r>
            <a:r>
              <a:rPr lang="zh-CN" altLang="en-US"/>
              <a:t>因为没有自然数与</a:t>
            </a:r>
            <a:r>
              <a:rPr lang="en-US" altLang="zh-CN"/>
              <a:t>N</a:t>
            </a:r>
            <a:r>
              <a:rPr lang="zh-CN" altLang="en-US"/>
              <a:t>和</a:t>
            </a:r>
            <a:r>
              <a:rPr lang="en-US" altLang="zh-CN"/>
              <a:t>R</a:t>
            </a:r>
            <a:r>
              <a:rPr lang="zh-CN" altLang="en-US"/>
              <a:t>等势</a:t>
            </a:r>
          </a:p>
          <a:p>
            <a:pPr eaLnBrk="1" hangingPunct="1">
              <a:lnSpc>
                <a:spcPct val="90000"/>
              </a:lnSpc>
            </a:pPr>
            <a:endParaRPr lang="zh-CN" altLang="en-US"/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利用自然数的性质可以证明：任何有穷集只与惟一的自然数等势</a:t>
            </a:r>
            <a:r>
              <a:rPr lang="en-US" altLang="zh-CN"/>
              <a:t>. </a:t>
            </a:r>
            <a:br>
              <a:rPr lang="en-US" altLang="zh-CN"/>
            </a:br>
            <a:endParaRPr lang="en-US" altLang="zh-CN" b="0"/>
          </a:p>
        </p:txBody>
      </p:sp>
      <p:sp>
        <p:nvSpPr>
          <p:cNvPr id="87044" name="灯片编号占位符 5">
            <a:extLst>
              <a:ext uri="{FF2B5EF4-FFF2-40B4-BE49-F238E27FC236}">
                <a16:creationId xmlns:a16="http://schemas.microsoft.com/office/drawing/2014/main" id="{35102DE1-FFFD-4B3C-B56E-152241C6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7267D58-DDED-4DEF-A42C-A9A4F745E96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FC680053-15C2-4672-B1D4-6CED54AED6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从</a:t>
            </a:r>
            <a:r>
              <a:rPr lang="en-US" altLang="zh-CN" i="1"/>
              <a:t>A</a:t>
            </a:r>
            <a:r>
              <a:rPr lang="zh-CN" altLang="en-US"/>
              <a:t>到</a:t>
            </a:r>
            <a:r>
              <a:rPr lang="en-US" altLang="zh-CN" i="1"/>
              <a:t>B</a:t>
            </a:r>
            <a:r>
              <a:rPr lang="zh-CN" altLang="en-US"/>
              <a:t>的函数</a:t>
            </a:r>
          </a:p>
        </p:txBody>
      </p:sp>
      <p:sp>
        <p:nvSpPr>
          <p:cNvPr id="13315" name="Rectangle 8">
            <a:extLst>
              <a:ext uri="{FF2B5EF4-FFF2-40B4-BE49-F238E27FC236}">
                <a16:creationId xmlns:a16="http://schemas.microsoft.com/office/drawing/2014/main" id="{7392F531-1ECC-40D5-9809-E70ADE186A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071563"/>
            <a:ext cx="10945813" cy="2376487"/>
          </a:xfrm>
        </p:spPr>
        <p:txBody>
          <a:bodyPr/>
          <a:lstStyle/>
          <a:p>
            <a:pPr eaLnBrk="1" hangingPunct="1"/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8.3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zh-CN" altLang="en-US" dirty="0"/>
              <a:t>为集合</a:t>
            </a:r>
            <a:r>
              <a:rPr lang="en-US" altLang="zh-CN" dirty="0"/>
              <a:t>, </a:t>
            </a:r>
            <a:r>
              <a:rPr lang="zh-CN" altLang="en-US" dirty="0"/>
              <a:t>如果</a:t>
            </a:r>
            <a:endParaRPr lang="zh-CN" altLang="en-US" i="1" dirty="0"/>
          </a:p>
          <a:p>
            <a:pPr eaLnBrk="1" hangingPunct="1"/>
            <a:r>
              <a:rPr lang="zh-CN" altLang="en-US" i="1" dirty="0"/>
              <a:t>                 </a:t>
            </a:r>
            <a:r>
              <a:rPr lang="en-US" altLang="zh-CN" i="1" dirty="0"/>
              <a:t>f </a:t>
            </a:r>
            <a:r>
              <a:rPr lang="zh-CN" altLang="en-US" dirty="0"/>
              <a:t>为函数</a:t>
            </a:r>
            <a:r>
              <a:rPr lang="en-US" altLang="zh-CN" dirty="0"/>
              <a:t>,  </a:t>
            </a:r>
            <a:r>
              <a:rPr lang="en-US" altLang="zh-CN" dirty="0" err="1"/>
              <a:t>dom</a:t>
            </a:r>
            <a:r>
              <a:rPr lang="en-US" altLang="zh-CN" i="1" dirty="0" err="1"/>
              <a:t>f</a:t>
            </a:r>
            <a:r>
              <a:rPr lang="en-US" altLang="zh-CN" dirty="0"/>
              <a:t>=</a:t>
            </a:r>
            <a:r>
              <a:rPr lang="en-US" altLang="zh-CN" i="1" dirty="0"/>
              <a:t>A</a:t>
            </a:r>
            <a:r>
              <a:rPr lang="en-US" altLang="zh-CN" dirty="0"/>
              <a:t>,  </a:t>
            </a:r>
            <a:r>
              <a:rPr lang="en-US" altLang="zh-CN" dirty="0" err="1"/>
              <a:t>ran</a:t>
            </a:r>
            <a:r>
              <a:rPr lang="en-US" altLang="zh-CN" i="1" dirty="0" err="1"/>
              <a:t>f</a:t>
            </a:r>
            <a:r>
              <a:rPr lang="en-US" altLang="zh-CN" i="1" dirty="0"/>
              <a:t> </a:t>
            </a:r>
            <a:r>
              <a:rPr lang="en-US" altLang="zh-CN" sz="2800" dirty="0">
                <a:solidFill>
                  <a:srgbClr val="FF0000"/>
                </a:solidFill>
                <a:sym typeface="Symbol" panose="05050102010706020507" pitchFamily="18" charset="2"/>
              </a:rPr>
              <a:t> </a:t>
            </a:r>
            <a:r>
              <a:rPr lang="en-US" altLang="zh-CN" i="1" dirty="0"/>
              <a:t>B</a:t>
            </a:r>
            <a:r>
              <a:rPr lang="en-US" altLang="zh-CN" dirty="0"/>
              <a:t>, </a:t>
            </a:r>
          </a:p>
          <a:p>
            <a:pPr eaLnBrk="1" hangingPunct="1"/>
            <a:r>
              <a:rPr lang="zh-CN" altLang="en-US" dirty="0"/>
              <a:t>则称 </a:t>
            </a:r>
            <a:r>
              <a:rPr lang="en-US" altLang="zh-CN" i="1" dirty="0"/>
              <a:t>f </a:t>
            </a:r>
            <a:r>
              <a:rPr lang="zh-CN" altLang="en-US" dirty="0"/>
              <a:t>为</a:t>
            </a:r>
            <a:r>
              <a:rPr lang="zh-CN" altLang="en-US" dirty="0">
                <a:solidFill>
                  <a:srgbClr val="A50021"/>
                </a:solidFill>
              </a:rPr>
              <a:t>从</a:t>
            </a:r>
            <a:r>
              <a:rPr lang="en-US" altLang="zh-CN" i="1" dirty="0">
                <a:solidFill>
                  <a:srgbClr val="A50021"/>
                </a:solidFill>
              </a:rPr>
              <a:t>A</a:t>
            </a:r>
            <a:r>
              <a:rPr lang="zh-CN" altLang="en-US" dirty="0">
                <a:solidFill>
                  <a:srgbClr val="A50021"/>
                </a:solidFill>
              </a:rPr>
              <a:t>到</a:t>
            </a:r>
            <a:r>
              <a:rPr lang="en-US" altLang="zh-CN" i="1" dirty="0">
                <a:solidFill>
                  <a:srgbClr val="A50021"/>
                </a:solidFill>
              </a:rPr>
              <a:t>B</a:t>
            </a:r>
            <a:r>
              <a:rPr lang="zh-CN" altLang="en-US" dirty="0">
                <a:solidFill>
                  <a:srgbClr val="A50021"/>
                </a:solidFill>
              </a:rPr>
              <a:t>的函数</a:t>
            </a:r>
            <a:r>
              <a:rPr lang="en-US" altLang="zh-CN" dirty="0"/>
              <a:t>, </a:t>
            </a:r>
            <a:r>
              <a:rPr lang="zh-CN" altLang="en-US" dirty="0"/>
              <a:t>记作 </a:t>
            </a:r>
            <a:r>
              <a:rPr lang="en-US" altLang="zh-CN" i="1" dirty="0"/>
              <a:t>f</a:t>
            </a:r>
            <a:r>
              <a:rPr lang="zh-CN" altLang="en-US" dirty="0"/>
              <a:t>：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en-US" altLang="zh-CN" dirty="0"/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dirty="0"/>
              <a:t>例   </a:t>
            </a:r>
            <a:r>
              <a:rPr lang="en-US" altLang="zh-CN" i="1" dirty="0">
                <a:solidFill>
                  <a:srgbClr val="FF0000"/>
                </a:solidFill>
              </a:rPr>
              <a:t>f</a:t>
            </a:r>
            <a:r>
              <a:rPr lang="zh-CN" altLang="en-US" dirty="0"/>
              <a:t>：</a:t>
            </a:r>
            <a:r>
              <a:rPr lang="en-US" altLang="zh-CN" dirty="0"/>
              <a:t>N→N, 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)=2</a:t>
            </a:r>
            <a:r>
              <a:rPr lang="en-US" altLang="zh-CN" i="1" baseline="30000" dirty="0"/>
              <a:t>x </a:t>
            </a:r>
            <a:r>
              <a:rPr lang="zh-CN" altLang="en-US" dirty="0"/>
              <a:t>是从</a:t>
            </a:r>
            <a:r>
              <a:rPr lang="en-US" altLang="zh-CN" dirty="0"/>
              <a:t>N</a:t>
            </a:r>
            <a:r>
              <a:rPr lang="zh-CN" altLang="en-US" dirty="0"/>
              <a:t>到</a:t>
            </a:r>
            <a:r>
              <a:rPr lang="en-US" altLang="zh-CN" dirty="0"/>
              <a:t>N</a:t>
            </a:r>
            <a:r>
              <a:rPr lang="zh-CN" altLang="en-US" dirty="0"/>
              <a:t>的函数</a:t>
            </a:r>
            <a:r>
              <a:rPr lang="en-US" altLang="zh-CN" dirty="0"/>
              <a:t>, </a:t>
            </a:r>
            <a:r>
              <a:rPr lang="en-US" altLang="zh-CN" i="1" dirty="0"/>
              <a:t>       </a:t>
            </a:r>
            <a:r>
              <a:rPr lang="en-US" altLang="zh-CN" i="1" dirty="0">
                <a:solidFill>
                  <a:srgbClr val="FF0000"/>
                </a:solidFill>
              </a:rPr>
              <a:t>g</a:t>
            </a:r>
            <a:r>
              <a:rPr lang="zh-CN" altLang="en-US" dirty="0"/>
              <a:t>：</a:t>
            </a:r>
            <a:r>
              <a:rPr lang="en-US" altLang="zh-CN" dirty="0"/>
              <a:t>N→N, </a:t>
            </a:r>
            <a:r>
              <a:rPr lang="en-US" altLang="zh-CN" i="1" dirty="0"/>
              <a:t>g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)=2 </a:t>
            </a:r>
            <a:r>
              <a:rPr lang="zh-CN" altLang="en-US" dirty="0"/>
              <a:t>也是从</a:t>
            </a:r>
            <a:r>
              <a:rPr lang="en-US" altLang="zh-CN" dirty="0"/>
              <a:t>N</a:t>
            </a:r>
            <a:r>
              <a:rPr lang="zh-CN" altLang="en-US" dirty="0"/>
              <a:t>到</a:t>
            </a:r>
            <a:r>
              <a:rPr lang="en-US" altLang="zh-CN" dirty="0"/>
              <a:t>N</a:t>
            </a:r>
            <a:r>
              <a:rPr lang="zh-CN" altLang="en-US" dirty="0"/>
              <a:t>的函数</a:t>
            </a:r>
            <a:r>
              <a:rPr lang="en-US" altLang="zh-CN" dirty="0"/>
              <a:t>. </a:t>
            </a:r>
          </a:p>
        </p:txBody>
      </p:sp>
      <p:sp>
        <p:nvSpPr>
          <p:cNvPr id="13316" name="灯片编号占位符 5">
            <a:extLst>
              <a:ext uri="{FF2B5EF4-FFF2-40B4-BE49-F238E27FC236}">
                <a16:creationId xmlns:a16="http://schemas.microsoft.com/office/drawing/2014/main" id="{AEFEFD64-F376-48B5-8709-C375FE88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96F5A23-D791-4DCD-A966-6E1CF3B85CD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17" name="Rectangle 9">
            <a:extLst>
              <a:ext uri="{FF2B5EF4-FFF2-40B4-BE49-F238E27FC236}">
                <a16:creationId xmlns:a16="http://schemas.microsoft.com/office/drawing/2014/main" id="{F983A7B4-3AE1-41C9-9143-BCADC59E7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13" y="3573463"/>
            <a:ext cx="11736387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 sz="28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8.4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所有从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的函数的集合记作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符号化表示为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|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   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|=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, |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|=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&gt;0, |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|=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endParaRPr lang="en-US" altLang="zh-CN" sz="2800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≠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sz="28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b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52E60D96-401D-4BFF-9CDD-8BC14F7EBE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solidFill>
                  <a:schemeClr val="tx1"/>
                </a:solidFill>
              </a:rPr>
              <a:t>集合基数的定义</a:t>
            </a:r>
          </a:p>
        </p:txBody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4B2C3A51-636C-4E53-BC55-777CDE89FF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dirty="0"/>
              <a:t>定义</a:t>
            </a:r>
            <a:r>
              <a:rPr lang="en-US" altLang="zh-CN" dirty="0"/>
              <a:t>8.12</a:t>
            </a:r>
          </a:p>
          <a:p>
            <a:pPr eaLnBrk="1" hangingPunct="1">
              <a:defRPr/>
            </a:pPr>
            <a:r>
              <a:rPr lang="en-US" altLang="zh-CN" dirty="0"/>
              <a:t>(1) </a:t>
            </a:r>
            <a:r>
              <a:rPr lang="zh-CN" altLang="en-US" dirty="0"/>
              <a:t>对于有穷集合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zh-CN" altLang="en-US" dirty="0"/>
              <a:t>称与</a:t>
            </a:r>
            <a:r>
              <a:rPr lang="en-US" altLang="zh-CN" i="1" dirty="0"/>
              <a:t>A</a:t>
            </a:r>
            <a:r>
              <a:rPr lang="zh-CN" altLang="en-US" dirty="0"/>
              <a:t>等势的那个惟一的自然数为</a:t>
            </a:r>
            <a:r>
              <a:rPr lang="en-US" altLang="zh-CN" i="1" dirty="0"/>
              <a:t>A</a:t>
            </a:r>
            <a:r>
              <a:rPr lang="zh-CN" altLang="en-US" dirty="0"/>
              <a:t>的基数</a:t>
            </a:r>
            <a:r>
              <a:rPr lang="en-US" altLang="zh-CN" dirty="0"/>
              <a:t>, </a:t>
            </a:r>
            <a:r>
              <a:rPr lang="zh-CN" altLang="en-US" dirty="0"/>
              <a:t>记作</a:t>
            </a:r>
            <a:r>
              <a:rPr lang="en-US" altLang="zh-CN" dirty="0" err="1"/>
              <a:t>card</a:t>
            </a:r>
            <a:r>
              <a:rPr lang="en-US" altLang="zh-CN" i="1" dirty="0" err="1"/>
              <a:t>A</a:t>
            </a:r>
            <a:r>
              <a:rPr lang="en-US" altLang="zh-CN" dirty="0"/>
              <a:t> (</a:t>
            </a:r>
            <a:r>
              <a:rPr lang="zh-CN" altLang="en-US" dirty="0"/>
              <a:t>也可以记作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|) </a:t>
            </a:r>
          </a:p>
          <a:p>
            <a:pPr eaLnBrk="1" hangingPunct="1">
              <a:defRPr/>
            </a:pPr>
            <a:r>
              <a:rPr lang="en-US" altLang="zh-CN" dirty="0"/>
              <a:t>                   </a:t>
            </a:r>
            <a:r>
              <a:rPr lang="en-US" altLang="zh-CN" dirty="0" err="1"/>
              <a:t>card</a:t>
            </a:r>
            <a:r>
              <a:rPr lang="en-US" altLang="zh-CN" i="1" dirty="0" err="1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n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i="1" dirty="0"/>
              <a:t>A </a:t>
            </a:r>
            <a:r>
              <a:rPr lang="en-US" altLang="zh-CN" dirty="0"/>
              <a:t>≈ </a:t>
            </a:r>
            <a:r>
              <a:rPr lang="en-US" altLang="zh-CN" i="1" dirty="0"/>
              <a:t>n</a:t>
            </a:r>
            <a:r>
              <a:rPr lang="en-US" altLang="zh-CN" dirty="0"/>
              <a:t> </a:t>
            </a:r>
          </a:p>
          <a:p>
            <a:pPr eaLnBrk="1" hangingPunct="1">
              <a:defRPr/>
            </a:pPr>
            <a:r>
              <a:rPr lang="en-US" altLang="zh-CN" dirty="0"/>
              <a:t>(2) </a:t>
            </a:r>
            <a:r>
              <a:rPr lang="zh-CN" altLang="en-US" dirty="0"/>
              <a:t>自然数集合</a:t>
            </a:r>
            <a:r>
              <a:rPr lang="en-US" altLang="zh-CN" dirty="0"/>
              <a:t>N</a:t>
            </a:r>
            <a:r>
              <a:rPr lang="zh-CN" altLang="en-US" dirty="0"/>
              <a:t>的基数记作</a:t>
            </a:r>
            <a:r>
              <a:rPr lang="zh-CN" altLang="en-US" dirty="0">
                <a:sym typeface="Symbol" panose="05050102010706020507" pitchFamily="18" charset="2"/>
              </a:rPr>
              <a:t></a:t>
            </a:r>
            <a:r>
              <a:rPr lang="en-US" altLang="zh-CN" baseline="-25000" dirty="0"/>
              <a:t>0</a:t>
            </a:r>
            <a:r>
              <a:rPr lang="en-US" altLang="zh-CN" dirty="0"/>
              <a:t>, </a:t>
            </a:r>
            <a:r>
              <a:rPr lang="zh-CN" altLang="en-US" dirty="0"/>
              <a:t>即</a:t>
            </a:r>
          </a:p>
          <a:p>
            <a:pPr eaLnBrk="1" hangingPunct="1">
              <a:defRPr/>
            </a:pPr>
            <a:r>
              <a:rPr lang="zh-CN" altLang="en-US" dirty="0"/>
              <a:t>                       </a:t>
            </a:r>
            <a:r>
              <a:rPr lang="en-US" altLang="zh-CN" dirty="0" err="1"/>
              <a:t>cardN</a:t>
            </a:r>
            <a:r>
              <a:rPr lang="en-US" altLang="zh-CN" i="1" dirty="0"/>
              <a:t> </a:t>
            </a:r>
            <a:r>
              <a:rPr lang="en-US" altLang="zh-CN" dirty="0"/>
              <a:t>=</a:t>
            </a:r>
            <a:r>
              <a:rPr lang="en-US" altLang="zh-CN" dirty="0">
                <a:sym typeface="Symbol" panose="05050102010706020507" pitchFamily="18" charset="2"/>
              </a:rPr>
              <a:t></a:t>
            </a:r>
            <a:r>
              <a:rPr lang="en-US" altLang="zh-CN" baseline="-25000" dirty="0"/>
              <a:t>0</a:t>
            </a:r>
          </a:p>
          <a:p>
            <a:pPr marL="457200" indent="-457200" eaLnBrk="1" hangingPunct="1">
              <a:buFont typeface="Wingdings" panose="05000000000000000000" pitchFamily="2" charset="2"/>
              <a:buAutoNum type="arabicParenBoth" startAt="3"/>
              <a:defRPr/>
            </a:pPr>
            <a:r>
              <a:rPr lang="zh-CN" altLang="en-US" dirty="0"/>
              <a:t>实数集</a:t>
            </a:r>
            <a:r>
              <a:rPr lang="en-US" altLang="zh-CN" dirty="0"/>
              <a:t>R</a:t>
            </a:r>
            <a:r>
              <a:rPr lang="zh-CN" altLang="en-US" dirty="0"/>
              <a:t>的基数记作</a:t>
            </a:r>
            <a:r>
              <a:rPr lang="zh-CN" altLang="en-US" dirty="0">
                <a:sym typeface="Symbol" panose="05050102010706020507" pitchFamily="18" charset="2"/>
              </a:rPr>
              <a:t></a:t>
            </a:r>
            <a:r>
              <a:rPr lang="en-US" altLang="zh-CN" dirty="0"/>
              <a:t>, </a:t>
            </a:r>
            <a:r>
              <a:rPr lang="zh-CN" altLang="en-US" dirty="0"/>
              <a:t>即     </a:t>
            </a:r>
            <a:endParaRPr lang="en-US" altLang="zh-CN" dirty="0"/>
          </a:p>
          <a:p>
            <a:pPr marL="457200" indent="-457200" eaLnBrk="1" hangingPunct="1">
              <a:buFont typeface="Wingdings" panose="05000000000000000000" pitchFamily="2" charset="2"/>
              <a:buAutoNum type="arabicParenBoth" startAt="3"/>
              <a:defRPr/>
            </a:pPr>
            <a:r>
              <a:rPr lang="en-US" altLang="zh-CN" dirty="0"/>
              <a:t>             </a:t>
            </a:r>
            <a:r>
              <a:rPr lang="en-US" altLang="zh-CN" dirty="0" err="1"/>
              <a:t>cardR</a:t>
            </a:r>
            <a:r>
              <a:rPr lang="en-US" altLang="zh-CN" i="1" dirty="0"/>
              <a:t> </a:t>
            </a:r>
            <a:r>
              <a:rPr lang="en-US" altLang="zh-CN" dirty="0"/>
              <a:t>=</a:t>
            </a:r>
            <a:r>
              <a:rPr lang="en-US" altLang="zh-CN" dirty="0">
                <a:sym typeface="Symbol" panose="05050102010706020507" pitchFamily="18" charset="2"/>
              </a:rPr>
              <a:t></a:t>
            </a:r>
            <a:br>
              <a:rPr lang="en-US" altLang="zh-CN" dirty="0"/>
            </a:br>
            <a:br>
              <a:rPr lang="en-US" altLang="zh-CN" dirty="0"/>
            </a:br>
            <a:endParaRPr lang="en-US" altLang="zh-CN" dirty="0"/>
          </a:p>
        </p:txBody>
      </p:sp>
      <p:sp>
        <p:nvSpPr>
          <p:cNvPr id="89092" name="灯片编号占位符 5">
            <a:extLst>
              <a:ext uri="{FF2B5EF4-FFF2-40B4-BE49-F238E27FC236}">
                <a16:creationId xmlns:a16="http://schemas.microsoft.com/office/drawing/2014/main" id="{6E4F7F30-E687-40FB-81B4-3807F7819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84D7976-8552-4F58-9EA6-C5CE573E0DD0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>
            <a:extLst>
              <a:ext uri="{FF2B5EF4-FFF2-40B4-BE49-F238E27FC236}">
                <a16:creationId xmlns:a16="http://schemas.microsoft.com/office/drawing/2014/main" id="{1E1F2CB2-F451-48ED-BFCC-F861A298A5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基数的相等和大小</a:t>
            </a:r>
          </a:p>
        </p:txBody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B8C743BE-EC5D-4E0E-8383-CB8722B667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196975"/>
            <a:ext cx="8280400" cy="1871663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8.13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zh-CN" altLang="en-US"/>
              <a:t>为集合</a:t>
            </a:r>
            <a:r>
              <a:rPr lang="en-US" altLang="zh-CN"/>
              <a:t>, </a:t>
            </a:r>
            <a:r>
              <a:rPr lang="zh-CN" altLang="en-US"/>
              <a:t>则</a:t>
            </a:r>
          </a:p>
          <a:p>
            <a:pPr eaLnBrk="1" hangingPunct="1">
              <a:defRPr/>
            </a:pPr>
            <a:r>
              <a:rPr lang="en-US" altLang="zh-CN"/>
              <a:t>(1)  card</a:t>
            </a:r>
            <a:r>
              <a:rPr lang="en-US" altLang="zh-CN" i="1"/>
              <a:t>A</a:t>
            </a:r>
            <a:r>
              <a:rPr lang="en-US" altLang="zh-CN"/>
              <a:t>=card</a:t>
            </a:r>
            <a:r>
              <a:rPr lang="en-US" altLang="zh-CN" i="1"/>
              <a:t>B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 i="1"/>
              <a:t>A</a:t>
            </a:r>
            <a:r>
              <a:rPr lang="en-US" altLang="zh-CN"/>
              <a:t>≈</a:t>
            </a:r>
            <a:r>
              <a:rPr lang="en-US" altLang="zh-CN" i="1"/>
              <a:t>B</a:t>
            </a:r>
          </a:p>
          <a:p>
            <a:pPr eaLnBrk="1" hangingPunct="1">
              <a:defRPr/>
            </a:pPr>
            <a:r>
              <a:rPr lang="en-US" altLang="zh-CN"/>
              <a:t>(2)  card</a:t>
            </a:r>
            <a:r>
              <a:rPr lang="en-US" altLang="zh-CN" i="1"/>
              <a:t>A</a:t>
            </a:r>
            <a:r>
              <a:rPr lang="en-US" altLang="zh-CN"/>
              <a:t>≤card</a:t>
            </a:r>
            <a:r>
              <a:rPr lang="en-US" altLang="zh-CN" i="1"/>
              <a:t>B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 i="1"/>
              <a:t>A</a:t>
            </a:r>
            <a:r>
              <a:rPr lang="en-US" altLang="zh-CN"/>
              <a:t>≼</a:t>
            </a:r>
            <a:r>
              <a:rPr lang="en-US" altLang="zh-CN">
                <a:sym typeface="Symbol" panose="05050102010706020507" pitchFamily="18" charset="2"/>
              </a:rPr>
              <a:t></a:t>
            </a:r>
            <a:r>
              <a:rPr lang="en-US" altLang="zh-CN" i="1"/>
              <a:t>B</a:t>
            </a:r>
          </a:p>
          <a:p>
            <a:pPr eaLnBrk="1" hangingPunct="1">
              <a:defRPr/>
            </a:pPr>
            <a:r>
              <a:rPr lang="en-US" altLang="zh-CN"/>
              <a:t>(3)  card</a:t>
            </a:r>
            <a:r>
              <a:rPr lang="en-US" altLang="zh-CN" i="1"/>
              <a:t>A</a:t>
            </a:r>
            <a:r>
              <a:rPr lang="en-US" altLang="zh-CN"/>
              <a:t>&lt;card</a:t>
            </a:r>
            <a:r>
              <a:rPr lang="en-US" altLang="zh-CN" i="1"/>
              <a:t>B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card</a:t>
            </a:r>
            <a:r>
              <a:rPr lang="en-US" altLang="zh-CN" i="1"/>
              <a:t>A</a:t>
            </a:r>
            <a:r>
              <a:rPr lang="en-US" altLang="zh-CN"/>
              <a:t>≤card</a:t>
            </a:r>
            <a:r>
              <a:rPr lang="en-US" altLang="zh-CN" i="1"/>
              <a:t>B</a:t>
            </a:r>
            <a:r>
              <a:rPr lang="en-US" altLang="zh-CN"/>
              <a:t>∧card</a:t>
            </a:r>
            <a:r>
              <a:rPr lang="en-US" altLang="zh-CN" i="1"/>
              <a:t>A</a:t>
            </a:r>
            <a:r>
              <a:rPr lang="en-US" altLang="zh-CN"/>
              <a:t>≠card</a:t>
            </a:r>
            <a:r>
              <a:rPr lang="en-US" altLang="zh-CN" i="1"/>
              <a:t>B</a:t>
            </a:r>
          </a:p>
        </p:txBody>
      </p:sp>
      <p:sp>
        <p:nvSpPr>
          <p:cNvPr id="91140" name="灯片编号占位符 5">
            <a:extLst>
              <a:ext uri="{FF2B5EF4-FFF2-40B4-BE49-F238E27FC236}">
                <a16:creationId xmlns:a16="http://schemas.microsoft.com/office/drawing/2014/main" id="{165BFB24-9FC0-47C2-A998-374C55DA0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EBBFF8F-FFF5-41C7-8069-58F427B5965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1141" name="Rectangle 4">
            <a:extLst>
              <a:ext uri="{FF2B5EF4-FFF2-40B4-BE49-F238E27FC236}">
                <a16:creationId xmlns:a16="http://schemas.microsoft.com/office/drawing/2014/main" id="{ED9FD5F5-642F-467D-B72B-504E70337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3357563"/>
            <a:ext cx="8137525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根据上一节关于势的讨论不难得到：</a:t>
            </a:r>
            <a:b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card Z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card Q = card N×N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card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(N) = card 2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card 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 = card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=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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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card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A&lt;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card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{0,1}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</a:p>
        </p:txBody>
      </p:sp>
    </p:spTree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:a16="http://schemas.microsoft.com/office/drawing/2014/main" id="{E5B22CF2-4BD9-43D9-8A01-ADDE98EE19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基数的大小</a:t>
            </a:r>
          </a:p>
        </p:txBody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69CE8E8C-CCF5-4800-895F-10B910D31C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2088" y="1268413"/>
            <a:ext cx="11807825" cy="4032250"/>
          </a:xfrm>
        </p:spPr>
        <p:txBody>
          <a:bodyPr/>
          <a:lstStyle/>
          <a:p>
            <a:pPr eaLnBrk="1" hangingPunct="1"/>
            <a:r>
              <a:rPr lang="zh-CN" altLang="en-US"/>
              <a:t>不存在最大的基数</a:t>
            </a:r>
            <a:r>
              <a:rPr lang="en-US" altLang="zh-CN"/>
              <a:t>. </a:t>
            </a:r>
            <a:r>
              <a:rPr lang="zh-CN" altLang="en-US"/>
              <a:t>将已知的基数按从小到大的顺序排列就</a:t>
            </a:r>
          </a:p>
          <a:p>
            <a:pPr eaLnBrk="1" hangingPunct="1"/>
            <a:r>
              <a:rPr lang="zh-CN" altLang="en-US"/>
              <a:t>得到：</a:t>
            </a:r>
          </a:p>
          <a:p>
            <a:pPr eaLnBrk="1" hangingPunct="1"/>
            <a:r>
              <a:rPr lang="zh-CN" altLang="en-US"/>
              <a:t>            </a:t>
            </a:r>
            <a:r>
              <a:rPr lang="en-US" altLang="zh-CN"/>
              <a:t>0, 1, 2, …, </a:t>
            </a:r>
            <a:r>
              <a:rPr lang="en-US" altLang="zh-CN" i="1"/>
              <a:t>n</a:t>
            </a:r>
            <a:r>
              <a:rPr lang="en-US" altLang="zh-CN"/>
              <a:t>, …, </a:t>
            </a:r>
            <a:r>
              <a:rPr lang="en-US" altLang="zh-CN">
                <a:sym typeface="Symbol" panose="05050102010706020507" pitchFamily="18" charset="2"/>
              </a:rPr>
              <a:t></a:t>
            </a:r>
            <a:r>
              <a:rPr lang="en-US" altLang="zh-CN" baseline="-25000"/>
              <a:t>0</a:t>
            </a:r>
            <a:r>
              <a:rPr lang="en-US" altLang="zh-CN"/>
              <a:t>, </a:t>
            </a:r>
            <a:r>
              <a:rPr lang="en-US" altLang="zh-CN">
                <a:sym typeface="Symbol" panose="05050102010706020507" pitchFamily="18" charset="2"/>
              </a:rPr>
              <a:t></a:t>
            </a:r>
            <a:r>
              <a:rPr lang="en-US" altLang="zh-CN"/>
              <a:t>, …</a:t>
            </a:r>
            <a:br>
              <a:rPr lang="en-US" altLang="zh-CN"/>
            </a:br>
            <a:endParaRPr lang="en-US" altLang="zh-CN"/>
          </a:p>
          <a:p>
            <a:pPr eaLnBrk="1" hangingPunct="1"/>
            <a:r>
              <a:rPr lang="zh-CN" altLang="en-US"/>
              <a:t>其中：</a:t>
            </a:r>
          </a:p>
          <a:p>
            <a:pPr eaLnBrk="1" hangingPunct="1"/>
            <a:r>
              <a:rPr lang="zh-CN" altLang="en-US"/>
              <a:t>         </a:t>
            </a:r>
            <a:r>
              <a:rPr lang="en-US" altLang="zh-CN"/>
              <a:t>0, 1, 2…, </a:t>
            </a:r>
            <a:r>
              <a:rPr lang="en-US" altLang="zh-CN" i="1"/>
              <a:t>n</a:t>
            </a:r>
            <a:r>
              <a:rPr lang="en-US" altLang="zh-CN"/>
              <a:t>, … </a:t>
            </a:r>
            <a:r>
              <a:rPr lang="zh-CN" altLang="en-US"/>
              <a:t>是全体自然数</a:t>
            </a:r>
            <a:r>
              <a:rPr lang="en-US" altLang="zh-CN"/>
              <a:t>, </a:t>
            </a:r>
            <a:r>
              <a:rPr lang="zh-CN" altLang="en-US"/>
              <a:t>是有穷基数</a:t>
            </a:r>
            <a:r>
              <a:rPr lang="en-US" altLang="zh-CN"/>
              <a:t>. </a:t>
            </a:r>
            <a:endParaRPr lang="en-US" altLang="zh-CN"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sym typeface="Symbol" panose="05050102010706020507" pitchFamily="18" charset="2"/>
              </a:rPr>
              <a:t>         </a:t>
            </a:r>
            <a:r>
              <a:rPr lang="en-US" altLang="zh-CN" baseline="-25000"/>
              <a:t>0</a:t>
            </a:r>
            <a:r>
              <a:rPr lang="en-US" altLang="zh-CN"/>
              <a:t>, </a:t>
            </a:r>
            <a:r>
              <a:rPr lang="en-US" altLang="zh-CN">
                <a:sym typeface="Symbol" panose="05050102010706020507" pitchFamily="18" charset="2"/>
              </a:rPr>
              <a:t></a:t>
            </a:r>
            <a:r>
              <a:rPr lang="en-US" altLang="zh-CN"/>
              <a:t>, … </a:t>
            </a:r>
            <a:r>
              <a:rPr lang="zh-CN" altLang="en-US"/>
              <a:t>是无穷基数</a:t>
            </a:r>
            <a:r>
              <a:rPr lang="en-US" altLang="zh-CN"/>
              <a:t>,  </a:t>
            </a:r>
            <a:r>
              <a:rPr lang="en-US" altLang="zh-CN">
                <a:sym typeface="Symbol" panose="05050102010706020507" pitchFamily="18" charset="2"/>
              </a:rPr>
              <a:t></a:t>
            </a:r>
            <a:r>
              <a:rPr lang="en-US" altLang="zh-CN" baseline="-25000"/>
              <a:t>0</a:t>
            </a:r>
            <a:r>
              <a:rPr lang="zh-CN" altLang="en-US"/>
              <a:t>是最小的无穷基数</a:t>
            </a:r>
            <a:r>
              <a:rPr lang="en-US" altLang="zh-CN"/>
              <a:t>, </a:t>
            </a:r>
            <a:r>
              <a:rPr lang="en-US" altLang="zh-CN">
                <a:sym typeface="Symbol" panose="05050102010706020507" pitchFamily="18" charset="2"/>
              </a:rPr>
              <a:t></a:t>
            </a:r>
            <a:r>
              <a:rPr lang="zh-CN" altLang="en-US"/>
              <a:t>后面还有更大的基数</a:t>
            </a:r>
            <a:r>
              <a:rPr lang="en-US" altLang="zh-CN"/>
              <a:t>, </a:t>
            </a:r>
            <a:r>
              <a:rPr lang="zh-CN" altLang="en-US"/>
              <a:t>如</a:t>
            </a:r>
            <a:r>
              <a:rPr lang="en-US" altLang="zh-CN"/>
              <a:t>card</a:t>
            </a:r>
            <a:r>
              <a:rPr lang="en-US" altLang="zh-CN" i="1"/>
              <a:t>P</a:t>
            </a:r>
            <a:r>
              <a:rPr lang="en-US" altLang="zh-CN"/>
              <a:t>(R)</a:t>
            </a:r>
            <a:r>
              <a:rPr lang="zh-CN" altLang="en-US"/>
              <a:t>等</a:t>
            </a:r>
            <a:r>
              <a:rPr lang="en-US" altLang="zh-CN"/>
              <a:t>. </a:t>
            </a:r>
          </a:p>
        </p:txBody>
      </p:sp>
      <p:sp>
        <p:nvSpPr>
          <p:cNvPr id="93188" name="灯片编号占位符 5">
            <a:extLst>
              <a:ext uri="{FF2B5EF4-FFF2-40B4-BE49-F238E27FC236}">
                <a16:creationId xmlns:a16="http://schemas.microsoft.com/office/drawing/2014/main" id="{FB2A1ECA-E8FD-4B4E-A806-930ACD46D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1654AE9-6E97-4E6E-9AE0-B5643CE4BC13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>
            <a:extLst>
              <a:ext uri="{FF2B5EF4-FFF2-40B4-BE49-F238E27FC236}">
                <a16:creationId xmlns:a16="http://schemas.microsoft.com/office/drawing/2014/main" id="{9C7ECF76-1297-4A02-832C-1567C5189D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可数集</a:t>
            </a:r>
          </a:p>
        </p:txBody>
      </p:sp>
      <p:sp>
        <p:nvSpPr>
          <p:cNvPr id="92164" name="Rectangle 3">
            <a:extLst>
              <a:ext uri="{FF2B5EF4-FFF2-40B4-BE49-F238E27FC236}">
                <a16:creationId xmlns:a16="http://schemas.microsoft.com/office/drawing/2014/main" id="{1C641050-0D28-4856-B188-B6B59D6EFC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125538"/>
            <a:ext cx="9434512" cy="273526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8.14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A</a:t>
            </a:r>
            <a:r>
              <a:rPr lang="zh-CN" altLang="en-US" dirty="0"/>
              <a:t>为集合</a:t>
            </a:r>
            <a:r>
              <a:rPr lang="en-US" altLang="zh-CN" dirty="0"/>
              <a:t>, </a:t>
            </a:r>
            <a:r>
              <a:rPr lang="zh-CN" altLang="en-US" dirty="0"/>
              <a:t>若</a:t>
            </a:r>
            <a:r>
              <a:rPr lang="en-US" altLang="zh-CN" dirty="0" err="1"/>
              <a:t>card</a:t>
            </a:r>
            <a:r>
              <a:rPr lang="en-US" altLang="zh-CN" i="1" dirty="0" err="1"/>
              <a:t>A</a:t>
            </a:r>
            <a:r>
              <a:rPr lang="en-US" altLang="zh-CN" dirty="0"/>
              <a:t>≤</a:t>
            </a:r>
            <a:r>
              <a:rPr lang="en-US" altLang="zh-CN" dirty="0">
                <a:sym typeface="Symbol" panose="05050102010706020507" pitchFamily="18" charset="2"/>
              </a:rPr>
              <a:t></a:t>
            </a:r>
            <a:r>
              <a:rPr lang="en-US" altLang="zh-CN" baseline="-25000" dirty="0"/>
              <a:t>0</a:t>
            </a:r>
            <a:r>
              <a:rPr lang="en-US" altLang="zh-CN" dirty="0"/>
              <a:t>, </a:t>
            </a:r>
            <a:r>
              <a:rPr lang="zh-CN" altLang="en-US" dirty="0"/>
              <a:t>则称</a:t>
            </a:r>
            <a:r>
              <a:rPr lang="en-US" altLang="zh-CN" i="1" dirty="0"/>
              <a:t>A</a:t>
            </a:r>
            <a:r>
              <a:rPr lang="zh-CN" altLang="en-US" dirty="0"/>
              <a:t>为</a:t>
            </a:r>
            <a:r>
              <a:rPr lang="zh-CN" altLang="en-US" dirty="0">
                <a:solidFill>
                  <a:srgbClr val="A50021"/>
                </a:solidFill>
              </a:rPr>
              <a:t>可数集</a:t>
            </a:r>
            <a:r>
              <a:rPr lang="zh-CN" altLang="en-US" dirty="0"/>
              <a:t>或</a:t>
            </a:r>
            <a:r>
              <a:rPr lang="zh-CN" altLang="en-US" dirty="0">
                <a:solidFill>
                  <a:srgbClr val="A50021"/>
                </a:solidFill>
              </a:rPr>
              <a:t>可列集</a:t>
            </a:r>
            <a:r>
              <a:rPr lang="en-US" altLang="zh-CN" dirty="0"/>
              <a:t>.</a:t>
            </a:r>
          </a:p>
          <a:p>
            <a:pPr eaLnBrk="1" hangingPunct="1">
              <a:spcBef>
                <a:spcPct val="75000"/>
              </a:spcBef>
              <a:defRPr/>
            </a:pPr>
            <a:r>
              <a:rPr lang="zh-CN" altLang="en-US" dirty="0"/>
              <a:t>实例：</a:t>
            </a:r>
          </a:p>
          <a:p>
            <a:pPr eaLnBrk="1" hangingPunct="1">
              <a:spcBef>
                <a:spcPct val="10000"/>
              </a:spcBef>
              <a:defRPr/>
            </a:pPr>
            <a:r>
              <a:rPr lang="en-US" altLang="zh-CN" dirty="0"/>
              <a:t>{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 err="1"/>
              <a:t>,</a:t>
            </a:r>
            <a:r>
              <a:rPr lang="en-US" altLang="zh-CN" i="1" dirty="0" err="1"/>
              <a:t>c</a:t>
            </a:r>
            <a:r>
              <a:rPr lang="en-US" altLang="zh-CN" dirty="0"/>
              <a:t>}, 5, </a:t>
            </a:r>
            <a:r>
              <a:rPr lang="zh-CN" altLang="en-US" dirty="0"/>
              <a:t>整数集</a:t>
            </a:r>
            <a:r>
              <a:rPr lang="en-US" altLang="zh-CN" dirty="0"/>
              <a:t>Z, </a:t>
            </a:r>
            <a:r>
              <a:rPr lang="zh-CN" altLang="en-US" dirty="0"/>
              <a:t>有理数集</a:t>
            </a:r>
            <a:r>
              <a:rPr lang="en-US" altLang="zh-CN" dirty="0"/>
              <a:t>Q, N×N</a:t>
            </a:r>
            <a:r>
              <a:rPr lang="zh-CN" altLang="en-US" dirty="0"/>
              <a:t>等都是可数集</a:t>
            </a:r>
            <a:r>
              <a:rPr lang="en-US" altLang="zh-CN" dirty="0"/>
              <a:t>, </a:t>
            </a:r>
          </a:p>
          <a:p>
            <a:pPr eaLnBrk="1" hangingPunct="1">
              <a:spcBef>
                <a:spcPct val="10000"/>
              </a:spcBef>
              <a:defRPr/>
            </a:pPr>
            <a:r>
              <a:rPr lang="zh-CN" altLang="en-US" dirty="0"/>
              <a:t>实数集 </a:t>
            </a:r>
            <a:r>
              <a:rPr lang="en-US" altLang="zh-CN" dirty="0"/>
              <a:t>R</a:t>
            </a:r>
            <a:r>
              <a:rPr lang="zh-CN" altLang="en-US" dirty="0"/>
              <a:t>不是可数集</a:t>
            </a:r>
            <a:r>
              <a:rPr lang="en-US" altLang="zh-CN" dirty="0"/>
              <a:t>, </a:t>
            </a:r>
            <a:r>
              <a:rPr lang="zh-CN" altLang="en-US" dirty="0"/>
              <a:t>与</a:t>
            </a:r>
            <a:r>
              <a:rPr lang="en-US" altLang="zh-CN" dirty="0"/>
              <a:t>R</a:t>
            </a:r>
            <a:r>
              <a:rPr lang="zh-CN" altLang="en-US" dirty="0"/>
              <a:t>等势的集合也不是可数集</a:t>
            </a:r>
            <a:r>
              <a:rPr lang="en-US" altLang="zh-CN" dirty="0"/>
              <a:t>. </a:t>
            </a:r>
          </a:p>
          <a:p>
            <a:pPr eaLnBrk="1" hangingPunct="1">
              <a:spcBef>
                <a:spcPct val="10000"/>
              </a:spcBef>
              <a:defRPr/>
            </a:pPr>
            <a:r>
              <a:rPr lang="zh-CN" altLang="en-US" dirty="0"/>
              <a:t>对于任何的可数集</a:t>
            </a:r>
            <a:r>
              <a:rPr lang="en-US" altLang="zh-CN" dirty="0"/>
              <a:t>, </a:t>
            </a:r>
            <a:r>
              <a:rPr lang="zh-CN" altLang="en-US" dirty="0"/>
              <a:t>它的元素都可以排列成一个有序图形</a:t>
            </a:r>
            <a:r>
              <a:rPr lang="en-US" altLang="zh-CN" dirty="0"/>
              <a:t>. </a:t>
            </a:r>
            <a:r>
              <a:rPr lang="zh-CN" altLang="en-US" dirty="0"/>
              <a:t>换</a:t>
            </a:r>
          </a:p>
          <a:p>
            <a:pPr eaLnBrk="1" hangingPunct="1">
              <a:spcBef>
                <a:spcPct val="10000"/>
              </a:spcBef>
              <a:defRPr/>
            </a:pPr>
            <a:r>
              <a:rPr lang="zh-CN" altLang="en-US" dirty="0"/>
              <a:t>句话说</a:t>
            </a:r>
            <a:r>
              <a:rPr lang="en-US" altLang="zh-CN" dirty="0"/>
              <a:t>, </a:t>
            </a:r>
            <a:r>
              <a:rPr lang="zh-CN" altLang="en-US" dirty="0"/>
              <a:t>都可以找到一个“数遍”集合中全体元素的顺序</a:t>
            </a:r>
            <a:r>
              <a:rPr lang="en-US" altLang="zh-CN" dirty="0"/>
              <a:t>. </a:t>
            </a:r>
          </a:p>
        </p:txBody>
      </p:sp>
      <p:sp>
        <p:nvSpPr>
          <p:cNvPr id="95236" name="灯片编号占位符 5">
            <a:extLst>
              <a:ext uri="{FF2B5EF4-FFF2-40B4-BE49-F238E27FC236}">
                <a16:creationId xmlns:a16="http://schemas.microsoft.com/office/drawing/2014/main" id="{EA83D780-A73F-433B-9171-43E993D05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F19E6ED-8796-404B-9B85-07DFE29F8EE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5237" name="Rectangle 4">
            <a:extLst>
              <a:ext uri="{FF2B5EF4-FFF2-40B4-BE49-F238E27FC236}">
                <a16:creationId xmlns:a16="http://schemas.microsoft.com/office/drawing/2014/main" id="{5ECAFFF4-0AB6-47C1-B505-4E7061FA2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4005263"/>
            <a:ext cx="975677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可数集的性质：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可数集的任何子集都是可数集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两个可数集的并是可数集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两个可数集的笛卡儿积是可数集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可数个可数集的笛卡儿积仍是可数集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无穷集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的幂集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不是可数集</a:t>
            </a:r>
          </a:p>
        </p:txBody>
      </p:sp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1C576851-24F5-491A-8575-B400A13039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id="{4A5566D6-C3E0-471C-BB5E-CC25E26319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3357563"/>
            <a:ext cx="8229600" cy="1511300"/>
          </a:xfrm>
        </p:spPr>
        <p:txBody>
          <a:bodyPr/>
          <a:lstStyle/>
          <a:p>
            <a:pPr eaLnBrk="1" hangingPunct="1"/>
            <a:r>
              <a:rPr lang="zh-CN" altLang="en-US"/>
              <a:t>解  </a:t>
            </a:r>
            <a:r>
              <a:rPr lang="en-US" altLang="zh-CN"/>
              <a:t>(1) </a:t>
            </a:r>
            <a:r>
              <a:rPr lang="zh-CN" altLang="en-US"/>
              <a:t>由</a:t>
            </a:r>
            <a:r>
              <a:rPr lang="en-US" altLang="zh-CN" i="1"/>
              <a:t>T</a:t>
            </a:r>
            <a:r>
              <a:rPr lang="en-US" altLang="zh-CN"/>
              <a:t>={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S</a:t>
            </a:r>
            <a:r>
              <a:rPr lang="en-US" altLang="zh-CN"/>
              <a:t>, </a:t>
            </a:r>
            <a:r>
              <a:rPr lang="en-US" altLang="zh-CN" i="1"/>
              <a:t>E</a:t>
            </a:r>
            <a:r>
              <a:rPr lang="en-US" altLang="zh-CN"/>
              <a:t>, </a:t>
            </a:r>
            <a:r>
              <a:rPr lang="en-US" altLang="zh-CN" i="1"/>
              <a:t>L</a:t>
            </a:r>
            <a:r>
              <a:rPr lang="en-US" altLang="zh-CN"/>
              <a:t>}</a:t>
            </a:r>
            <a:r>
              <a:rPr lang="zh-CN" altLang="en-US"/>
              <a:t>知 </a:t>
            </a:r>
            <a:r>
              <a:rPr lang="en-US" altLang="zh-CN"/>
              <a:t>card</a:t>
            </a:r>
            <a:r>
              <a:rPr lang="en-US" altLang="zh-CN" i="1"/>
              <a:t>T</a:t>
            </a:r>
            <a:r>
              <a:rPr lang="en-US" altLang="zh-CN"/>
              <a:t>=5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/>
              <a:t>由</a:t>
            </a:r>
            <a:r>
              <a:rPr lang="en-US" altLang="zh-CN" i="1"/>
              <a:t>B</a:t>
            </a:r>
            <a:r>
              <a:rPr lang="en-US" altLang="zh-CN"/>
              <a:t>=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, </a:t>
            </a:r>
            <a:r>
              <a:rPr lang="zh-CN" altLang="en-US"/>
              <a:t>可知 </a:t>
            </a:r>
            <a:r>
              <a:rPr lang="en-US" altLang="zh-CN"/>
              <a:t>card</a:t>
            </a:r>
            <a:r>
              <a:rPr lang="en-US" altLang="zh-CN" i="1"/>
              <a:t>B</a:t>
            </a:r>
            <a:r>
              <a:rPr lang="en-US" altLang="zh-CN"/>
              <a:t>=0.</a:t>
            </a:r>
          </a:p>
          <a:p>
            <a:pPr eaLnBrk="1" hangingPunct="1"/>
            <a:r>
              <a:rPr lang="en-US" altLang="zh-CN"/>
              <a:t>(3) </a:t>
            </a:r>
            <a:r>
              <a:rPr lang="zh-CN" altLang="en-US"/>
              <a:t>由</a:t>
            </a:r>
            <a:r>
              <a:rPr lang="en-US" altLang="zh-CN"/>
              <a:t>|</a:t>
            </a:r>
            <a:r>
              <a:rPr lang="en-US" altLang="zh-CN" i="1"/>
              <a:t>A</a:t>
            </a:r>
            <a:r>
              <a:rPr lang="en-US" altLang="zh-CN"/>
              <a:t>|=4 </a:t>
            </a:r>
            <a:r>
              <a:rPr lang="zh-CN" altLang="en-US"/>
              <a:t>可知 </a:t>
            </a:r>
            <a:r>
              <a:rPr lang="en-US" altLang="zh-CN"/>
              <a:t>card</a:t>
            </a:r>
            <a:r>
              <a:rPr lang="en-US" altLang="zh-CN" i="1"/>
              <a:t>C</a:t>
            </a:r>
            <a:r>
              <a:rPr lang="en-US" altLang="zh-CN"/>
              <a:t>=card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)=|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)|=24=16.</a:t>
            </a:r>
          </a:p>
        </p:txBody>
      </p:sp>
      <p:sp>
        <p:nvSpPr>
          <p:cNvPr id="97284" name="灯片编号占位符 5">
            <a:extLst>
              <a:ext uri="{FF2B5EF4-FFF2-40B4-BE49-F238E27FC236}">
                <a16:creationId xmlns:a16="http://schemas.microsoft.com/office/drawing/2014/main" id="{6E606F5F-B9C7-472E-A917-B7BC9E1A3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93BAFE-02A5-4EA1-996E-D7C1B7E7E4D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7285" name="Rectangle 4">
            <a:extLst>
              <a:ext uri="{FF2B5EF4-FFF2-40B4-BE49-F238E27FC236}">
                <a16:creationId xmlns:a16="http://schemas.microsoft.com/office/drawing/2014/main" id="{125B1D55-CE74-43E1-856A-263922BF8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268413"/>
            <a:ext cx="822960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求下列集合的基数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是单词“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BASEBALL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中的字母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2=9∧2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=8}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={1, 3, 7, 11}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4">
            <a:extLst>
              <a:ext uri="{FF2B5EF4-FFF2-40B4-BE49-F238E27FC236}">
                <a16:creationId xmlns:a16="http://schemas.microsoft.com/office/drawing/2014/main" id="{B033DB5D-259D-4C14-B06C-25F727237C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2157E99E-AA65-43CB-9E76-EED1387D5A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18488" cy="1008063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10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zh-CN" altLang="en-US"/>
              <a:t>为集合</a:t>
            </a:r>
            <a:r>
              <a:rPr lang="en-US" altLang="zh-CN"/>
              <a:t>, </a:t>
            </a:r>
            <a:r>
              <a:rPr lang="zh-CN" altLang="en-US"/>
              <a:t>且 </a:t>
            </a:r>
            <a:r>
              <a:rPr lang="en-US" altLang="zh-CN"/>
              <a:t>card</a:t>
            </a:r>
            <a:r>
              <a:rPr lang="en-US" altLang="zh-CN" i="1"/>
              <a:t>A</a:t>
            </a:r>
            <a:r>
              <a:rPr lang="en-US" altLang="zh-CN"/>
              <a:t>=</a:t>
            </a:r>
            <a:r>
              <a:rPr lang="en-US" altLang="zh-CN">
                <a:sym typeface="Symbol" panose="05050102010706020507" pitchFamily="18" charset="2"/>
              </a:rPr>
              <a:t></a:t>
            </a:r>
            <a:r>
              <a:rPr lang="en-US" altLang="zh-CN" baseline="-25000"/>
              <a:t>0</a:t>
            </a:r>
            <a:r>
              <a:rPr lang="en-US" altLang="zh-CN"/>
              <a:t>, card</a:t>
            </a:r>
            <a:r>
              <a:rPr lang="en-US" altLang="zh-CN" i="1"/>
              <a:t>B</a:t>
            </a:r>
            <a:r>
              <a:rPr lang="en-US" altLang="zh-CN"/>
              <a:t>=</a:t>
            </a:r>
            <a:r>
              <a:rPr lang="en-US" altLang="zh-CN" i="1"/>
              <a:t>n</a:t>
            </a:r>
            <a:r>
              <a:rPr lang="en-US" altLang="zh-CN"/>
              <a:t>, </a:t>
            </a:r>
            <a:r>
              <a:rPr lang="en-US" altLang="zh-CN" i="1"/>
              <a:t>n</a:t>
            </a:r>
            <a:r>
              <a:rPr lang="zh-CN" altLang="en-US"/>
              <a:t>是自然数</a:t>
            </a:r>
            <a:r>
              <a:rPr lang="en-US" altLang="zh-CN"/>
              <a:t>, </a:t>
            </a:r>
            <a:r>
              <a:rPr lang="en-US" altLang="zh-CN" i="1"/>
              <a:t>n</a:t>
            </a:r>
            <a:r>
              <a:rPr lang="en-US" altLang="zh-CN"/>
              <a:t>≠0.</a:t>
            </a:r>
          </a:p>
          <a:p>
            <a:pPr eaLnBrk="1" hangingPunct="1"/>
            <a:r>
              <a:rPr lang="en-US" altLang="zh-CN"/>
              <a:t>          </a:t>
            </a:r>
            <a:r>
              <a:rPr lang="zh-CN" altLang="en-US"/>
              <a:t>求</a:t>
            </a:r>
            <a:r>
              <a:rPr lang="en-US" altLang="zh-CN"/>
              <a:t>card </a:t>
            </a:r>
            <a:r>
              <a:rPr lang="en-US" altLang="zh-CN" i="1"/>
              <a:t>A</a:t>
            </a:r>
            <a:r>
              <a:rPr lang="en-US" altLang="zh-CN"/>
              <a:t>×</a:t>
            </a:r>
            <a:r>
              <a:rPr lang="en-US" altLang="zh-CN" i="1"/>
              <a:t>B</a:t>
            </a:r>
            <a:r>
              <a:rPr lang="en-US" altLang="zh-CN"/>
              <a:t>.</a:t>
            </a:r>
          </a:p>
        </p:txBody>
      </p:sp>
      <p:sp>
        <p:nvSpPr>
          <p:cNvPr id="99332" name="灯片编号占位符 5">
            <a:extLst>
              <a:ext uri="{FF2B5EF4-FFF2-40B4-BE49-F238E27FC236}">
                <a16:creationId xmlns:a16="http://schemas.microsoft.com/office/drawing/2014/main" id="{84CAC746-80F8-483D-B730-903ECAF43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834F22-FE0E-4413-8E41-311B1B9FC5E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9333" name="Rectangle 5">
            <a:extLst>
              <a:ext uri="{FF2B5EF4-FFF2-40B4-BE49-F238E27FC236}">
                <a16:creationId xmlns:a16="http://schemas.microsoft.com/office/drawing/2014/main" id="{B9BB8713-92C7-4F8A-918D-33EF5EEAE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2276475"/>
            <a:ext cx="8280400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 方法一   构造双射函数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card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card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可知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都是可数集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令 </a:t>
            </a:r>
            <a:endParaRPr lang="zh-CN" altLang="en-US" i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,…},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,…,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 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对任意的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有</a:t>
            </a:r>
            <a:b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&gt;=&lt;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  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定义函数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 f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→N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&gt;)=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=0,1,…,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=0,1,…,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易见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的双射函数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所以 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card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=card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N =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en-US" altLang="zh-CN" sz="2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4">
            <a:extLst>
              <a:ext uri="{FF2B5EF4-FFF2-40B4-BE49-F238E27FC236}">
                <a16:creationId xmlns:a16="http://schemas.microsoft.com/office/drawing/2014/main" id="{D2477D47-D0E8-423D-9CCB-D3AB88F982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98307" name="Rectangle 3">
            <a:extLst>
              <a:ext uri="{FF2B5EF4-FFF2-40B4-BE49-F238E27FC236}">
                <a16:creationId xmlns:a16="http://schemas.microsoft.com/office/drawing/2014/main" id="{0097A308-C424-4836-805E-C3C38CADD2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25538"/>
            <a:ext cx="8229600" cy="452596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/>
              <a:t>方法二   直接使用可数集的性质求解</a:t>
            </a:r>
            <a:r>
              <a:rPr lang="en-US" altLang="zh-CN"/>
              <a:t>. </a:t>
            </a:r>
          </a:p>
          <a:p>
            <a:pPr eaLnBrk="1" hangingPunct="1">
              <a:defRPr/>
            </a:pPr>
            <a:r>
              <a:rPr lang="zh-CN" altLang="en-US"/>
              <a:t>因为 </a:t>
            </a:r>
            <a:r>
              <a:rPr lang="en-US" altLang="zh-CN"/>
              <a:t>card </a:t>
            </a:r>
            <a:r>
              <a:rPr lang="en-US" altLang="zh-CN" i="1"/>
              <a:t>A</a:t>
            </a:r>
            <a:r>
              <a:rPr lang="en-US" altLang="zh-CN"/>
              <a:t>=</a:t>
            </a:r>
            <a:r>
              <a:rPr lang="en-US" altLang="zh-CN">
                <a:sym typeface="Symbol" panose="05050102010706020507" pitchFamily="18" charset="2"/>
              </a:rPr>
              <a:t></a:t>
            </a:r>
            <a:r>
              <a:rPr lang="en-US" altLang="zh-CN" baseline="-25000"/>
              <a:t>0</a:t>
            </a:r>
            <a:r>
              <a:rPr lang="en-US" altLang="zh-CN"/>
              <a:t>, card </a:t>
            </a:r>
            <a:r>
              <a:rPr lang="en-US" altLang="zh-CN" i="1"/>
              <a:t>B</a:t>
            </a:r>
            <a:r>
              <a:rPr lang="en-US" altLang="zh-CN"/>
              <a:t>=</a:t>
            </a:r>
            <a:r>
              <a:rPr lang="en-US" altLang="zh-CN" i="1"/>
              <a:t>n</a:t>
            </a:r>
            <a:r>
              <a:rPr lang="en-US" altLang="zh-CN"/>
              <a:t>, </a:t>
            </a:r>
            <a:r>
              <a:rPr lang="zh-CN" altLang="en-US"/>
              <a:t>所以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zh-CN" altLang="en-US"/>
              <a:t>都是可数集</a:t>
            </a:r>
            <a:r>
              <a:rPr lang="en-US" altLang="zh-CN"/>
              <a:t>.</a:t>
            </a:r>
          </a:p>
          <a:p>
            <a:pPr eaLnBrk="1" hangingPunct="1">
              <a:defRPr/>
            </a:pPr>
            <a:r>
              <a:rPr lang="zh-CN" altLang="en-US"/>
              <a:t>根据性质</a:t>
            </a:r>
            <a:r>
              <a:rPr lang="en-US" altLang="zh-CN"/>
              <a:t>(3) </a:t>
            </a:r>
            <a:r>
              <a:rPr lang="zh-CN" altLang="en-US"/>
              <a:t>可知 </a:t>
            </a:r>
            <a:r>
              <a:rPr lang="en-US" altLang="zh-CN" i="1"/>
              <a:t>A</a:t>
            </a:r>
            <a:r>
              <a:rPr lang="en-US" altLang="zh-CN"/>
              <a:t>×</a:t>
            </a:r>
            <a:r>
              <a:rPr lang="en-US" altLang="zh-CN" i="1"/>
              <a:t>B</a:t>
            </a:r>
            <a:r>
              <a:rPr lang="zh-CN" altLang="en-US"/>
              <a:t>也是可数集</a:t>
            </a:r>
            <a:r>
              <a:rPr lang="en-US" altLang="zh-CN"/>
              <a:t>, </a:t>
            </a:r>
            <a:r>
              <a:rPr lang="zh-CN" altLang="en-US"/>
              <a:t>所以</a:t>
            </a:r>
          </a:p>
          <a:p>
            <a:pPr eaLnBrk="1" hangingPunct="1">
              <a:defRPr/>
            </a:pPr>
            <a:r>
              <a:rPr lang="zh-CN" altLang="en-US"/>
              <a:t>                       </a:t>
            </a:r>
            <a:r>
              <a:rPr lang="en-US" altLang="zh-CN"/>
              <a:t>card </a:t>
            </a:r>
            <a:r>
              <a:rPr lang="en-US" altLang="zh-CN" i="1"/>
              <a:t>A</a:t>
            </a:r>
            <a:r>
              <a:rPr lang="en-US" altLang="zh-CN"/>
              <a:t>×</a:t>
            </a:r>
            <a:r>
              <a:rPr lang="en-US" altLang="zh-CN" i="1"/>
              <a:t>B</a:t>
            </a:r>
            <a:r>
              <a:rPr lang="en-US" altLang="zh-CN"/>
              <a:t>≤</a:t>
            </a:r>
            <a:r>
              <a:rPr lang="en-US" altLang="zh-CN">
                <a:sym typeface="Symbol" panose="05050102010706020507" pitchFamily="18" charset="2"/>
              </a:rPr>
              <a:t></a:t>
            </a:r>
            <a:r>
              <a:rPr lang="en-US" altLang="zh-CN" baseline="-25000"/>
              <a:t>0 </a:t>
            </a:r>
          </a:p>
          <a:p>
            <a:pPr eaLnBrk="1" hangingPunct="1">
              <a:defRPr/>
            </a:pPr>
            <a:r>
              <a:rPr lang="zh-CN" altLang="en-US"/>
              <a:t>显然当 </a:t>
            </a:r>
            <a:r>
              <a:rPr lang="en-US" altLang="zh-CN" i="1"/>
              <a:t>B</a:t>
            </a:r>
            <a:r>
              <a:rPr lang="en-US" altLang="zh-CN"/>
              <a:t>≠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zh-CN" altLang="en-US"/>
              <a:t>时</a:t>
            </a:r>
            <a:r>
              <a:rPr lang="en-US" altLang="zh-CN"/>
              <a:t>, </a:t>
            </a:r>
          </a:p>
          <a:p>
            <a:pPr eaLnBrk="1" hangingPunct="1">
              <a:defRPr/>
            </a:pPr>
            <a:r>
              <a:rPr lang="en-US" altLang="zh-CN"/>
              <a:t>                        card 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 </a:t>
            </a:r>
            <a:r>
              <a:rPr lang="en-US" altLang="zh-CN"/>
              <a:t>card </a:t>
            </a:r>
            <a:r>
              <a:rPr lang="en-US" altLang="zh-CN" i="1"/>
              <a:t>A</a:t>
            </a:r>
            <a:r>
              <a:rPr lang="en-US" altLang="zh-CN"/>
              <a:t>×</a:t>
            </a:r>
            <a:r>
              <a:rPr lang="en-US" altLang="zh-CN" i="1"/>
              <a:t>B</a:t>
            </a:r>
            <a:r>
              <a:rPr lang="en-US" altLang="zh-CN"/>
              <a:t>, </a:t>
            </a:r>
          </a:p>
          <a:p>
            <a:pPr eaLnBrk="1" hangingPunct="1">
              <a:defRPr/>
            </a:pPr>
            <a:r>
              <a:rPr lang="zh-CN" altLang="en-US"/>
              <a:t>这就推出</a:t>
            </a:r>
            <a:endParaRPr lang="zh-CN" altLang="en-US">
              <a:sym typeface="Symbol" panose="05050102010706020507" pitchFamily="18" charset="2"/>
            </a:endParaRPr>
          </a:p>
          <a:p>
            <a:pPr eaLnBrk="1" hangingPunct="1">
              <a:defRPr/>
            </a:pPr>
            <a:r>
              <a:rPr lang="zh-CN" altLang="en-US">
                <a:sym typeface="Symbol" panose="05050102010706020507" pitchFamily="18" charset="2"/>
              </a:rPr>
              <a:t>                        </a:t>
            </a:r>
            <a:r>
              <a:rPr lang="en-US" altLang="zh-CN" baseline="-25000"/>
              <a:t>0</a:t>
            </a:r>
            <a:r>
              <a:rPr lang="en-US" altLang="zh-CN">
                <a:sym typeface="Symbol" panose="05050102010706020507" pitchFamily="18" charset="2"/>
              </a:rPr>
              <a:t> </a:t>
            </a:r>
            <a:r>
              <a:rPr lang="en-US" altLang="zh-CN"/>
              <a:t>card </a:t>
            </a:r>
            <a:r>
              <a:rPr lang="en-US" altLang="zh-CN" i="1"/>
              <a:t>A</a:t>
            </a:r>
            <a:r>
              <a:rPr lang="en-US" altLang="zh-CN"/>
              <a:t>×</a:t>
            </a:r>
            <a:r>
              <a:rPr lang="en-US" altLang="zh-CN" i="1"/>
              <a:t>B</a:t>
            </a:r>
            <a:endParaRPr lang="en-US" altLang="zh-CN"/>
          </a:p>
          <a:p>
            <a:pPr eaLnBrk="1" hangingPunct="1">
              <a:defRPr/>
            </a:pPr>
            <a:r>
              <a:rPr lang="zh-CN" altLang="en-US"/>
              <a:t>综合上述得到 </a:t>
            </a:r>
          </a:p>
          <a:p>
            <a:pPr eaLnBrk="1" hangingPunct="1">
              <a:defRPr/>
            </a:pPr>
            <a:r>
              <a:rPr lang="zh-CN" altLang="en-US"/>
              <a:t>                          </a:t>
            </a:r>
            <a:r>
              <a:rPr lang="en-US" altLang="zh-CN"/>
              <a:t>card </a:t>
            </a:r>
            <a:r>
              <a:rPr lang="en-US" altLang="zh-CN" i="1"/>
              <a:t>A</a:t>
            </a:r>
            <a:r>
              <a:rPr lang="en-US" altLang="zh-CN"/>
              <a:t>×</a:t>
            </a:r>
            <a:r>
              <a:rPr lang="en-US" altLang="zh-CN" i="1"/>
              <a:t>B</a:t>
            </a:r>
            <a:r>
              <a:rPr lang="en-US" altLang="zh-CN"/>
              <a:t>=</a:t>
            </a:r>
            <a:r>
              <a:rPr lang="en-US" altLang="zh-CN">
                <a:sym typeface="Symbol" panose="05050102010706020507" pitchFamily="18" charset="2"/>
              </a:rPr>
              <a:t></a:t>
            </a:r>
            <a:r>
              <a:rPr lang="en-US" altLang="zh-CN" baseline="-25000"/>
              <a:t>0</a:t>
            </a:r>
            <a:r>
              <a:rPr lang="en-US" altLang="zh-CN"/>
              <a:t>. </a:t>
            </a:r>
          </a:p>
        </p:txBody>
      </p:sp>
      <p:sp>
        <p:nvSpPr>
          <p:cNvPr id="101380" name="灯片编号占位符 5">
            <a:extLst>
              <a:ext uri="{FF2B5EF4-FFF2-40B4-BE49-F238E27FC236}">
                <a16:creationId xmlns:a16="http://schemas.microsoft.com/office/drawing/2014/main" id="{43BFB4B7-A036-429C-BA15-DDA8248D7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435CD2F-1A0A-4DC9-A3BE-FA0BA9332F9F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5" name="Rectangle 3">
            <a:extLst>
              <a:ext uri="{FF2B5EF4-FFF2-40B4-BE49-F238E27FC236}">
                <a16:creationId xmlns:a16="http://schemas.microsoft.com/office/drawing/2014/main" id="{06908C32-9FE4-405E-B0FA-FF75E8CBD2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latin typeface="华文中宋" panose="02010600040101010101" pitchFamily="2" charset="-122"/>
              </a:rPr>
              <a:t>第八章 </a:t>
            </a:r>
            <a:r>
              <a:rPr lang="zh-CN" altLang="en-US"/>
              <a:t>习题课</a:t>
            </a:r>
          </a:p>
        </p:txBody>
      </p:sp>
      <p:sp>
        <p:nvSpPr>
          <p:cNvPr id="100356" name="Rectangle 16">
            <a:extLst>
              <a:ext uri="{FF2B5EF4-FFF2-40B4-BE49-F238E27FC236}">
                <a16:creationId xmlns:a16="http://schemas.microsoft.com/office/drawing/2014/main" id="{892C0402-34A8-4EE3-8E9D-41D27C60AB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函数，从</a:t>
            </a:r>
            <a:r>
              <a:rPr lang="en-US" altLang="zh-CN" i="1"/>
              <a:t>A</a:t>
            </a:r>
            <a:r>
              <a:rPr lang="zh-CN" altLang="en-US"/>
              <a:t>到</a:t>
            </a:r>
            <a:r>
              <a:rPr lang="en-US" altLang="zh-CN" i="1"/>
              <a:t>B</a:t>
            </a:r>
            <a:r>
              <a:rPr lang="zh-CN" altLang="en-US"/>
              <a:t>的函数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zh-CN" altLang="en-US"/>
              <a:t>，</a:t>
            </a:r>
            <a:r>
              <a:rPr lang="en-US" altLang="zh-CN" i="1"/>
              <a:t>B</a:t>
            </a:r>
            <a:r>
              <a:rPr lang="en-US" altLang="zh-CN" i="1" baseline="30000"/>
              <a:t>A</a:t>
            </a:r>
            <a:r>
              <a:rPr lang="zh-CN" altLang="en-US"/>
              <a:t>，函数的像与完全原像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函数的性质：单射、满射、双射函数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重要函数：恒等函数、常函数、单调函数、集合的特征函                     数、自然映射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集合等势的定义与性质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集合优势的定义与性质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重要的集合等势以及优势的结果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可数集与不可数集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集合基数的定义</a:t>
            </a:r>
          </a:p>
          <a:p>
            <a:pPr eaLnBrk="1" hangingPunct="1">
              <a:buClr>
                <a:srgbClr val="FF9900"/>
              </a:buClr>
              <a:defRPr/>
            </a:pPr>
            <a:endParaRPr lang="en-US" altLang="zh-CN"/>
          </a:p>
        </p:txBody>
      </p:sp>
      <p:sp>
        <p:nvSpPr>
          <p:cNvPr id="103428" name="灯片编号占位符 5">
            <a:extLst>
              <a:ext uri="{FF2B5EF4-FFF2-40B4-BE49-F238E27FC236}">
                <a16:creationId xmlns:a16="http://schemas.microsoft.com/office/drawing/2014/main" id="{D721F18E-539F-40FB-9E96-346FDED1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D2435E7-9769-4B7A-8BB5-14D507F84A06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>
            <a:extLst>
              <a:ext uri="{FF2B5EF4-FFF2-40B4-BE49-F238E27FC236}">
                <a16:creationId xmlns:a16="http://schemas.microsoft.com/office/drawing/2014/main" id="{224026D4-6BE6-4FE5-8912-8EA80F8148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基本要求</a:t>
            </a:r>
          </a:p>
        </p:txBody>
      </p:sp>
      <p:sp>
        <p:nvSpPr>
          <p:cNvPr id="102404" name="Rectangle 3">
            <a:extLst>
              <a:ext uri="{FF2B5EF4-FFF2-40B4-BE49-F238E27FC236}">
                <a16:creationId xmlns:a16="http://schemas.microsoft.com/office/drawing/2014/main" id="{6CC03AE6-E436-418A-8533-5FE9385444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给定 </a:t>
            </a:r>
            <a:r>
              <a:rPr lang="en-US" altLang="zh-CN" i="1"/>
              <a:t>f</a:t>
            </a:r>
            <a:r>
              <a:rPr lang="en-US" altLang="zh-CN"/>
              <a:t>, 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zh-CN" altLang="en-US"/>
              <a:t>判别 </a:t>
            </a:r>
            <a:r>
              <a:rPr lang="en-US" altLang="zh-CN" i="1"/>
              <a:t>f </a:t>
            </a:r>
            <a:r>
              <a:rPr lang="zh-CN" altLang="en-US"/>
              <a:t>是否为从</a:t>
            </a:r>
            <a:r>
              <a:rPr lang="en-US" altLang="zh-CN" i="1"/>
              <a:t>A</a:t>
            </a:r>
            <a:r>
              <a:rPr lang="zh-CN" altLang="en-US"/>
              <a:t>到</a:t>
            </a:r>
            <a:r>
              <a:rPr lang="en-US" altLang="zh-CN" i="1"/>
              <a:t>B</a:t>
            </a:r>
            <a:r>
              <a:rPr lang="zh-CN" altLang="en-US"/>
              <a:t>的函数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判别函数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zh-CN" altLang="en-US"/>
              <a:t>的性质（单射、满射、双射）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熟练计算函数的值、像、复合以及反函数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证明函数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zh-CN" altLang="en-US"/>
              <a:t>的性质（单射、满射、双射）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给定集合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zh-CN" altLang="en-US"/>
              <a:t>，构造双射函数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en-US" altLang="zh-CN"/>
              <a:t>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能够证明两个集合等势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能够证明一个集合优势于另一个集合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知道什么是可数集与不可数集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/>
              <a:t>会求一个简单集合的基数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endParaRPr lang="en-US" altLang="zh-CN"/>
          </a:p>
        </p:txBody>
      </p:sp>
      <p:sp>
        <p:nvSpPr>
          <p:cNvPr id="105476" name="灯片编号占位符 5">
            <a:extLst>
              <a:ext uri="{FF2B5EF4-FFF2-40B4-BE49-F238E27FC236}">
                <a16:creationId xmlns:a16="http://schemas.microsoft.com/office/drawing/2014/main" id="{B8DC75BA-E18D-4D33-B1D9-A1E0C67BF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6E9A01C-6B02-490F-BCCC-646C8F0A8C30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48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>
            <a:extLst>
              <a:ext uri="{FF2B5EF4-FFF2-40B4-BE49-F238E27FC236}">
                <a16:creationId xmlns:a16="http://schemas.microsoft.com/office/drawing/2014/main" id="{84834709-FBB6-4E69-9594-024E754946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1</a:t>
            </a:r>
          </a:p>
        </p:txBody>
      </p:sp>
      <p:sp>
        <p:nvSpPr>
          <p:cNvPr id="104452" name="Rectangle 8">
            <a:extLst>
              <a:ext uri="{FF2B5EF4-FFF2-40B4-BE49-F238E27FC236}">
                <a16:creationId xmlns:a16="http://schemas.microsoft.com/office/drawing/2014/main" id="{88ABCB46-F42D-44F5-BD4A-99E78841CD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25538"/>
            <a:ext cx="8291513" cy="504031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altLang="zh-CN"/>
              <a:t>1</a:t>
            </a:r>
            <a:r>
              <a:rPr lang="zh-CN" altLang="en-US"/>
              <a:t>．给定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 </a:t>
            </a:r>
            <a:r>
              <a:rPr lang="zh-CN" altLang="en-US"/>
              <a:t>和 </a:t>
            </a:r>
            <a:r>
              <a:rPr lang="en-US" altLang="zh-CN" i="1"/>
              <a:t>f</a:t>
            </a:r>
            <a:r>
              <a:rPr lang="en-US" altLang="zh-CN"/>
              <a:t>, </a:t>
            </a:r>
            <a:r>
              <a:rPr lang="zh-CN" altLang="en-US"/>
              <a:t>判断是否构成函数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. </a:t>
            </a:r>
            <a:r>
              <a:rPr lang="zh-CN" altLang="en-US"/>
              <a:t>如果是</a:t>
            </a:r>
            <a:r>
              <a:rPr lang="en-US" altLang="zh-CN"/>
              <a:t>, </a:t>
            </a:r>
            <a:r>
              <a:rPr lang="zh-CN" altLang="en-US"/>
              <a:t>说明该</a:t>
            </a:r>
          </a:p>
          <a:p>
            <a:pPr eaLnBrk="1" hangingPunct="1">
              <a:defRPr/>
            </a:pPr>
            <a:r>
              <a:rPr lang="zh-CN" altLang="en-US"/>
              <a:t>      函数是否为单射、满射、双射的</a:t>
            </a:r>
            <a:r>
              <a:rPr lang="en-US" altLang="zh-CN"/>
              <a:t>. </a:t>
            </a:r>
            <a:r>
              <a:rPr lang="zh-CN" altLang="en-US"/>
              <a:t>并根据要求进行计算</a:t>
            </a:r>
            <a:r>
              <a:rPr lang="en-US" altLang="zh-CN"/>
              <a:t>.</a:t>
            </a:r>
          </a:p>
          <a:p>
            <a:pPr eaLnBrk="1" hangingPunct="1">
              <a:defRPr/>
            </a:pPr>
            <a:r>
              <a:rPr lang="en-US" altLang="zh-CN"/>
              <a:t>(1)  </a:t>
            </a:r>
            <a:r>
              <a:rPr lang="en-US" altLang="zh-CN" i="1"/>
              <a:t>A</a:t>
            </a:r>
            <a:r>
              <a:rPr lang="en-US" altLang="zh-CN"/>
              <a:t>={1,2,3,4,5}, </a:t>
            </a:r>
            <a:r>
              <a:rPr lang="en-US" altLang="zh-CN" i="1"/>
              <a:t>B</a:t>
            </a:r>
            <a:r>
              <a:rPr lang="en-US" altLang="zh-CN"/>
              <a:t>={6,7,8,9,10},   </a:t>
            </a:r>
          </a:p>
          <a:p>
            <a:pPr eaLnBrk="1" hangingPunct="1">
              <a:defRPr/>
            </a:pPr>
            <a:r>
              <a:rPr lang="en-US" altLang="zh-CN" i="1"/>
              <a:t>        f</a:t>
            </a:r>
            <a:r>
              <a:rPr lang="en-US" altLang="zh-CN"/>
              <a:t>={&lt;1,8&gt;,&lt;3,9&gt;,&lt;4,10&gt;,&lt;2,6&gt;,&lt;5,9&gt;}.</a:t>
            </a:r>
          </a:p>
          <a:p>
            <a:pPr eaLnBrk="1" hangingPunct="1">
              <a:defRPr/>
            </a:pPr>
            <a:r>
              <a:rPr lang="en-US" altLang="zh-CN"/>
              <a:t>(2)  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zh-CN" altLang="en-US"/>
              <a:t>同</a:t>
            </a:r>
            <a:r>
              <a:rPr lang="en-US" altLang="zh-CN"/>
              <a:t>(1),  </a:t>
            </a:r>
            <a:r>
              <a:rPr lang="en-US" altLang="zh-CN" i="1"/>
              <a:t>f</a:t>
            </a:r>
            <a:r>
              <a:rPr lang="en-US" altLang="zh-CN"/>
              <a:t>={&lt;1,7&gt;,&lt;2,6&gt;,&lt;4,5&gt;,&lt;1,9&gt;,&lt;5,10&gt;}.</a:t>
            </a:r>
          </a:p>
          <a:p>
            <a:pPr eaLnBrk="1" hangingPunct="1">
              <a:defRPr/>
            </a:pPr>
            <a:r>
              <a:rPr lang="en-US" altLang="zh-CN"/>
              <a:t>(3)  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zh-CN" altLang="en-US"/>
              <a:t>同</a:t>
            </a:r>
            <a:r>
              <a:rPr lang="en-US" altLang="zh-CN"/>
              <a:t>(1),  </a:t>
            </a:r>
            <a:r>
              <a:rPr lang="en-US" altLang="zh-CN" i="1"/>
              <a:t>f</a:t>
            </a:r>
            <a:r>
              <a:rPr lang="en-US" altLang="zh-CN"/>
              <a:t>={&lt;1,8&gt;,&lt;3,10&gt;,&lt; 2,6&gt;,&lt;4,9&gt;}.</a:t>
            </a:r>
          </a:p>
          <a:p>
            <a:pPr eaLnBrk="1" hangingPunct="1">
              <a:defRPr/>
            </a:pPr>
            <a:r>
              <a:rPr lang="en-US" altLang="zh-CN"/>
              <a:t>(4)  </a:t>
            </a:r>
            <a:r>
              <a:rPr lang="en-US" altLang="zh-CN" i="1"/>
              <a:t>A</a:t>
            </a:r>
            <a:r>
              <a:rPr lang="en-US" altLang="zh-CN"/>
              <a:t>=</a:t>
            </a:r>
            <a:r>
              <a:rPr lang="en-US" altLang="zh-CN" i="1"/>
              <a:t>B</a:t>
            </a:r>
            <a:r>
              <a:rPr lang="en-US" altLang="zh-CN"/>
              <a:t>=R, 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)=</a:t>
            </a:r>
            <a:r>
              <a:rPr lang="en-US" altLang="zh-CN" i="1"/>
              <a:t>x</a:t>
            </a:r>
            <a:r>
              <a:rPr lang="en-US" altLang="zh-CN" baseline="30000"/>
              <a:t>3</a:t>
            </a:r>
          </a:p>
          <a:p>
            <a:pPr eaLnBrk="1" hangingPunct="1">
              <a:defRPr/>
            </a:pPr>
            <a:r>
              <a:rPr lang="en-US" altLang="zh-CN"/>
              <a:t>(5)  </a:t>
            </a:r>
            <a:r>
              <a:rPr lang="en-US" altLang="zh-CN" i="1"/>
              <a:t>A</a:t>
            </a:r>
            <a:r>
              <a:rPr lang="en-US" altLang="zh-CN"/>
              <a:t>=</a:t>
            </a:r>
            <a:r>
              <a:rPr lang="en-US" altLang="zh-CN" i="1"/>
              <a:t>B</a:t>
            </a:r>
            <a:r>
              <a:rPr lang="en-US" altLang="zh-CN"/>
              <a:t>=R</a:t>
            </a:r>
            <a:r>
              <a:rPr lang="en-US" altLang="zh-CN" baseline="30000"/>
              <a:t>+</a:t>
            </a:r>
            <a:r>
              <a:rPr lang="en-US" altLang="zh-CN"/>
              <a:t>,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)=</a:t>
            </a:r>
            <a:r>
              <a:rPr lang="en-US" altLang="zh-CN" i="1"/>
              <a:t>x</a:t>
            </a:r>
            <a:r>
              <a:rPr lang="en-US" altLang="zh-CN"/>
              <a:t>/(</a:t>
            </a:r>
            <a:r>
              <a:rPr lang="en-US" altLang="zh-CN" i="1"/>
              <a:t>x</a:t>
            </a:r>
            <a:r>
              <a:rPr lang="en-US" altLang="zh-CN"/>
              <a:t>2+1).</a:t>
            </a:r>
          </a:p>
          <a:p>
            <a:pPr eaLnBrk="1" hangingPunct="1">
              <a:defRPr/>
            </a:pPr>
            <a:r>
              <a:rPr lang="en-US" altLang="zh-CN"/>
              <a:t>(6)  </a:t>
            </a:r>
            <a:r>
              <a:rPr lang="en-US" altLang="zh-CN" i="1"/>
              <a:t>A</a:t>
            </a:r>
            <a:r>
              <a:rPr lang="en-US" altLang="zh-CN"/>
              <a:t>=</a:t>
            </a:r>
            <a:r>
              <a:rPr lang="en-US" altLang="zh-CN" i="1"/>
              <a:t>B</a:t>
            </a:r>
            <a:r>
              <a:rPr lang="en-US" altLang="zh-CN"/>
              <a:t>=R×R,  </a:t>
            </a:r>
            <a:r>
              <a:rPr lang="en-US" altLang="zh-CN" i="1"/>
              <a:t>f</a:t>
            </a:r>
            <a:r>
              <a:rPr lang="en-US" altLang="zh-CN"/>
              <a:t>(&lt;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&gt;)=&lt;</a:t>
            </a:r>
            <a:r>
              <a:rPr lang="en-US" altLang="zh-CN" i="1"/>
              <a:t>x</a:t>
            </a:r>
            <a:r>
              <a:rPr lang="en-US" altLang="zh-CN"/>
              <a:t>+</a:t>
            </a:r>
            <a:r>
              <a:rPr lang="en-US" altLang="zh-CN" i="1"/>
              <a:t>y</a:t>
            </a:r>
            <a:r>
              <a:rPr lang="en-US" altLang="zh-CN"/>
              <a:t>, </a:t>
            </a:r>
            <a:r>
              <a:rPr lang="en-US" altLang="zh-CN" i="1"/>
              <a:t>x</a:t>
            </a:r>
            <a:r>
              <a:rPr lang="en-US" altLang="zh-CN" i="1">
                <a:sym typeface="Symbol" panose="05050102010706020507" pitchFamily="18" charset="2"/>
              </a:rPr>
              <a:t></a:t>
            </a:r>
            <a:r>
              <a:rPr lang="en-US" altLang="zh-CN" i="1"/>
              <a:t>y</a:t>
            </a:r>
            <a:r>
              <a:rPr lang="en-US" altLang="zh-CN"/>
              <a:t>&gt;, </a:t>
            </a:r>
            <a:r>
              <a:rPr lang="zh-CN" altLang="en-US"/>
              <a:t>令 </a:t>
            </a:r>
          </a:p>
          <a:p>
            <a:pPr eaLnBrk="1" hangingPunct="1">
              <a:defRPr/>
            </a:pPr>
            <a:r>
              <a:rPr lang="zh-CN" altLang="en-US" i="1"/>
              <a:t>       </a:t>
            </a:r>
            <a:r>
              <a:rPr lang="en-US" altLang="zh-CN" i="1"/>
              <a:t>L</a:t>
            </a:r>
            <a:r>
              <a:rPr lang="en-US" altLang="zh-CN"/>
              <a:t>={&lt;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&gt;|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∈R∧</a:t>
            </a:r>
            <a:r>
              <a:rPr lang="en-US" altLang="zh-CN" i="1"/>
              <a:t>y</a:t>
            </a:r>
            <a:r>
              <a:rPr lang="en-US" altLang="zh-CN"/>
              <a:t>=</a:t>
            </a:r>
            <a:r>
              <a:rPr lang="en-US" altLang="zh-CN" i="1"/>
              <a:t>x</a:t>
            </a:r>
            <a:r>
              <a:rPr lang="en-US" altLang="zh-CN"/>
              <a:t>+1}, </a:t>
            </a:r>
            <a:r>
              <a:rPr lang="zh-CN" altLang="en-US"/>
              <a:t>计算</a:t>
            </a:r>
            <a:r>
              <a:rPr lang="zh-CN" altLang="en-US" i="1"/>
              <a:t>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L</a:t>
            </a:r>
            <a:r>
              <a:rPr lang="en-US" altLang="zh-CN"/>
              <a:t>).</a:t>
            </a:r>
          </a:p>
          <a:p>
            <a:pPr eaLnBrk="1" hangingPunct="1">
              <a:defRPr/>
            </a:pPr>
            <a:r>
              <a:rPr lang="en-US" altLang="zh-CN"/>
              <a:t>(7)  </a:t>
            </a:r>
            <a:r>
              <a:rPr lang="en-US" altLang="zh-CN" i="1"/>
              <a:t>A</a:t>
            </a:r>
            <a:r>
              <a:rPr lang="en-US" altLang="zh-CN"/>
              <a:t>=N×N, </a:t>
            </a:r>
            <a:r>
              <a:rPr lang="en-US" altLang="zh-CN" i="1"/>
              <a:t>B</a:t>
            </a:r>
            <a:r>
              <a:rPr lang="en-US" altLang="zh-CN"/>
              <a:t>=N, </a:t>
            </a:r>
            <a:r>
              <a:rPr lang="en-US" altLang="zh-CN" i="1"/>
              <a:t>f</a:t>
            </a:r>
            <a:r>
              <a:rPr lang="en-US" altLang="zh-CN"/>
              <a:t>(&lt;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&gt;)=|</a:t>
            </a:r>
            <a:r>
              <a:rPr lang="en-US" altLang="zh-CN" i="1"/>
              <a:t>x</a:t>
            </a:r>
            <a:r>
              <a:rPr lang="en-US" altLang="zh-CN" baseline="30000"/>
              <a:t>2</a:t>
            </a:r>
            <a:r>
              <a:rPr lang="en-US" altLang="zh-CN" i="1">
                <a:sym typeface="Symbol" panose="05050102010706020507" pitchFamily="18" charset="2"/>
              </a:rPr>
              <a:t></a:t>
            </a:r>
            <a:r>
              <a:rPr lang="en-US" altLang="zh-CN" i="1"/>
              <a:t>y</a:t>
            </a:r>
            <a:r>
              <a:rPr lang="en-US" altLang="zh-CN" baseline="30000"/>
              <a:t>2</a:t>
            </a:r>
            <a:r>
              <a:rPr lang="en-US" altLang="zh-CN"/>
              <a:t>|. </a:t>
            </a:r>
            <a:r>
              <a:rPr lang="zh-CN" altLang="en-US"/>
              <a:t>计算</a:t>
            </a:r>
            <a:r>
              <a:rPr lang="en-US" altLang="zh-CN" i="1"/>
              <a:t>f</a:t>
            </a:r>
            <a:r>
              <a:rPr lang="en-US" altLang="zh-CN"/>
              <a:t>(N×{0}), </a:t>
            </a:r>
            <a:r>
              <a:rPr lang="en-US" altLang="zh-CN" i="1"/>
              <a:t>f </a:t>
            </a:r>
            <a:r>
              <a:rPr lang="en-US" altLang="zh-CN" i="1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({0})</a:t>
            </a:r>
          </a:p>
        </p:txBody>
      </p:sp>
      <p:sp>
        <p:nvSpPr>
          <p:cNvPr id="107524" name="灯片编号占位符 5">
            <a:extLst>
              <a:ext uri="{FF2B5EF4-FFF2-40B4-BE49-F238E27FC236}">
                <a16:creationId xmlns:a16="http://schemas.microsoft.com/office/drawing/2014/main" id="{269D32BC-04B7-435E-BB84-999CDDDB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3DA5D9C-4742-4896-9744-33E052DDD34A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164B7BC7-0866-4E24-A689-C4B976DD98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5363" name="Rectangle 8">
            <a:extLst>
              <a:ext uri="{FF2B5EF4-FFF2-40B4-BE49-F238E27FC236}">
                <a16:creationId xmlns:a16="http://schemas.microsoft.com/office/drawing/2014/main" id="{D07E83D4-3A48-4DEB-842D-A440486BC0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125538"/>
            <a:ext cx="8208963" cy="57467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1</a:t>
            </a:r>
            <a:r>
              <a:rPr lang="en-US" altLang="zh-CN"/>
              <a:t>   </a:t>
            </a:r>
            <a:r>
              <a:rPr lang="zh-CN" altLang="en-US"/>
              <a:t>设</a:t>
            </a:r>
            <a:r>
              <a:rPr lang="en-US" altLang="zh-CN" i="1"/>
              <a:t>A</a:t>
            </a:r>
            <a:r>
              <a:rPr lang="en-US" altLang="zh-CN"/>
              <a:t>={1,2,3}, </a:t>
            </a:r>
            <a:r>
              <a:rPr lang="en-US" altLang="zh-CN" i="1"/>
              <a:t>B</a:t>
            </a:r>
            <a:r>
              <a:rPr lang="en-US" altLang="zh-CN"/>
              <a:t>={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}, </a:t>
            </a:r>
            <a:r>
              <a:rPr lang="zh-CN" altLang="en-US"/>
              <a:t>求</a:t>
            </a:r>
            <a:r>
              <a:rPr lang="en-US" altLang="zh-CN" i="1"/>
              <a:t>B</a:t>
            </a:r>
            <a:r>
              <a:rPr lang="en-US" altLang="zh-CN" i="1" baseline="30000"/>
              <a:t>A</a:t>
            </a:r>
            <a:r>
              <a:rPr lang="en-US" altLang="zh-CN"/>
              <a:t>.</a:t>
            </a:r>
          </a:p>
        </p:txBody>
      </p:sp>
      <p:sp>
        <p:nvSpPr>
          <p:cNvPr id="15364" name="灯片编号占位符 5">
            <a:extLst>
              <a:ext uri="{FF2B5EF4-FFF2-40B4-BE49-F238E27FC236}">
                <a16:creationId xmlns:a16="http://schemas.microsoft.com/office/drawing/2014/main" id="{86C3464A-B009-47DB-B53C-1D0AA28F4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FE3A7D8-3A49-4C6A-8BD3-F2B55436604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65" name="Rectangle 9">
            <a:extLst>
              <a:ext uri="{FF2B5EF4-FFF2-40B4-BE49-F238E27FC236}">
                <a16:creationId xmlns:a16="http://schemas.microsoft.com/office/drawing/2014/main" id="{0F0F41E5-EF8C-4B62-BED5-F10103325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1844675"/>
            <a:ext cx="828040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3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… 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其中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0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&gt;} 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&gt;} 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&gt;} 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&gt;} 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4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&gt;} 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5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&gt;} 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6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&gt;} 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7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&gt;}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9">
            <a:extLst>
              <a:ext uri="{FF2B5EF4-FFF2-40B4-BE49-F238E27FC236}">
                <a16:creationId xmlns:a16="http://schemas.microsoft.com/office/drawing/2014/main" id="{4008E397-F7D8-4C3B-A900-75EFC77252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解答</a:t>
            </a:r>
          </a:p>
        </p:txBody>
      </p:sp>
      <p:sp>
        <p:nvSpPr>
          <p:cNvPr id="106501" name="Rectangle 10">
            <a:extLst>
              <a:ext uri="{FF2B5EF4-FFF2-40B4-BE49-F238E27FC236}">
                <a16:creationId xmlns:a16="http://schemas.microsoft.com/office/drawing/2014/main" id="{C1AB9447-D221-4DBC-86B9-C1E062ECC8F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25538"/>
            <a:ext cx="8435975" cy="525621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(1) </a:t>
            </a:r>
            <a:r>
              <a:rPr lang="zh-CN" altLang="en-US"/>
              <a:t>能构成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zh-CN" altLang="en-US"/>
              <a:t>既不是单射也不是满射</a:t>
            </a:r>
            <a:r>
              <a:rPr lang="en-US" altLang="zh-CN"/>
              <a:t>, </a:t>
            </a:r>
            <a:r>
              <a:rPr lang="zh-CN" altLang="en-US"/>
              <a:t>因为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 i="1"/>
              <a:t>       </a:t>
            </a:r>
            <a:r>
              <a:rPr lang="en-US" altLang="zh-CN" i="1"/>
              <a:t>f</a:t>
            </a:r>
            <a:r>
              <a:rPr lang="en-US" altLang="zh-CN"/>
              <a:t>(3)=</a:t>
            </a:r>
            <a:r>
              <a:rPr lang="en-US" altLang="zh-CN" i="1"/>
              <a:t>f</a:t>
            </a:r>
            <a:r>
              <a:rPr lang="en-US" altLang="zh-CN"/>
              <a:t>(5)=9, </a:t>
            </a:r>
            <a:r>
              <a:rPr lang="zh-CN" altLang="en-US"/>
              <a:t>且</a:t>
            </a:r>
            <a:r>
              <a:rPr lang="en-US" altLang="zh-CN"/>
              <a:t>7</a:t>
            </a:r>
            <a:r>
              <a:rPr lang="en-US" altLang="zh-CN">
                <a:sym typeface="Symbol" panose="05050102010706020507" pitchFamily="18" charset="2"/>
              </a:rPr>
              <a:t></a:t>
            </a:r>
            <a:r>
              <a:rPr lang="en-US" altLang="zh-CN"/>
              <a:t>ran</a:t>
            </a:r>
            <a:r>
              <a:rPr lang="en-US" altLang="zh-CN" i="1"/>
              <a:t>f</a:t>
            </a:r>
            <a:r>
              <a:rPr lang="en-US" altLang="zh-CN"/>
              <a:t>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(2) </a:t>
            </a:r>
            <a:r>
              <a:rPr lang="zh-CN" altLang="en-US"/>
              <a:t>不构成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zh-CN" altLang="en-US"/>
              <a:t>因为 </a:t>
            </a:r>
            <a:r>
              <a:rPr lang="en-US" altLang="zh-CN" i="1"/>
              <a:t>f </a:t>
            </a:r>
            <a:r>
              <a:rPr lang="zh-CN" altLang="en-US"/>
              <a:t>不是函数</a:t>
            </a:r>
            <a:r>
              <a:rPr lang="en-US" altLang="zh-CN"/>
              <a:t>. &lt;1,7&gt;∈</a:t>
            </a:r>
            <a:r>
              <a:rPr lang="en-US" altLang="zh-CN" i="1"/>
              <a:t>f </a:t>
            </a:r>
            <a:r>
              <a:rPr lang="zh-CN" altLang="en-US"/>
              <a:t>且</a:t>
            </a:r>
            <a:r>
              <a:rPr lang="en-US" altLang="zh-CN"/>
              <a:t>&lt;1,9&gt;∈</a:t>
            </a:r>
            <a:r>
              <a:rPr lang="en-US" altLang="zh-CN" i="1"/>
              <a:t>f</a:t>
            </a:r>
            <a:r>
              <a:rPr lang="en-US" altLang="zh-CN"/>
              <a:t>, </a:t>
            </a:r>
            <a:r>
              <a:rPr lang="zh-CN" altLang="en-US"/>
              <a:t>与函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/>
              <a:t>      数定义矛盾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(3) </a:t>
            </a:r>
            <a:r>
              <a:rPr lang="zh-CN" altLang="en-US"/>
              <a:t>不构成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zh-CN" altLang="en-US"/>
              <a:t>因为</a:t>
            </a:r>
            <a:r>
              <a:rPr lang="en-US" altLang="zh-CN"/>
              <a:t>dom </a:t>
            </a:r>
            <a:r>
              <a:rPr lang="en-US" altLang="zh-CN" i="1"/>
              <a:t>f </a:t>
            </a:r>
            <a:r>
              <a:rPr lang="en-US" altLang="zh-CN"/>
              <a:t>= {1,2,3,4} ≠ </a:t>
            </a:r>
            <a:r>
              <a:rPr lang="en-US" altLang="zh-CN" i="1"/>
              <a:t>A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(4) </a:t>
            </a:r>
            <a:r>
              <a:rPr lang="zh-CN" altLang="en-US"/>
              <a:t>能构成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zh-CN" altLang="en-US"/>
              <a:t>且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zh-CN" altLang="en-US"/>
              <a:t>是双射的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(5) </a:t>
            </a:r>
            <a:r>
              <a:rPr lang="zh-CN" altLang="en-US"/>
              <a:t>能构成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zh-CN" altLang="en-US"/>
              <a:t>既不是单射的也不是满射的</a:t>
            </a:r>
            <a:r>
              <a:rPr lang="en-US" altLang="zh-CN"/>
              <a:t>. </a:t>
            </a:r>
            <a:r>
              <a:rPr lang="zh-CN" altLang="en-US"/>
              <a:t>因为该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/>
              <a:t>      函数在 </a:t>
            </a:r>
            <a:r>
              <a:rPr lang="en-US" altLang="zh-CN" i="1"/>
              <a:t>x</a:t>
            </a:r>
            <a:r>
              <a:rPr lang="en-US" altLang="zh-CN"/>
              <a:t>=1</a:t>
            </a:r>
            <a:r>
              <a:rPr lang="zh-CN" altLang="en-US"/>
              <a:t>取极大值 </a:t>
            </a:r>
            <a:r>
              <a:rPr lang="en-US" altLang="zh-CN" i="1"/>
              <a:t>f</a:t>
            </a:r>
            <a:r>
              <a:rPr lang="en-US" altLang="zh-CN"/>
              <a:t>(1)=1/2. </a:t>
            </a:r>
            <a:r>
              <a:rPr lang="zh-CN" altLang="en-US"/>
              <a:t>函数不是单调的</a:t>
            </a:r>
            <a:r>
              <a:rPr lang="en-US" altLang="zh-CN"/>
              <a:t>,</a:t>
            </a:r>
            <a:r>
              <a:rPr lang="zh-CN" altLang="en-US"/>
              <a:t>且</a:t>
            </a:r>
            <a:r>
              <a:rPr lang="en-US" altLang="zh-CN"/>
              <a:t>ran</a:t>
            </a:r>
            <a:r>
              <a:rPr lang="en-US" altLang="zh-CN" i="1"/>
              <a:t>f</a:t>
            </a:r>
            <a:r>
              <a:rPr lang="en-US" altLang="zh-CN"/>
              <a:t>≠</a:t>
            </a:r>
            <a:r>
              <a:rPr lang="en-US" altLang="zh-CN" i="1"/>
              <a:t>R</a:t>
            </a:r>
            <a:r>
              <a:rPr lang="en-US" altLang="zh-CN" baseline="30000"/>
              <a:t>+</a:t>
            </a:r>
            <a:r>
              <a:rPr lang="en-US" altLang="zh-CN"/>
              <a:t>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(6) </a:t>
            </a:r>
            <a:r>
              <a:rPr lang="zh-CN" altLang="en-US"/>
              <a:t>能构成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zh-CN" altLang="en-US"/>
              <a:t>且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zh-CN" altLang="en-US"/>
              <a:t>是双射的</a:t>
            </a:r>
            <a:r>
              <a:rPr lang="en-US" altLang="zh-CN"/>
              <a:t>.</a:t>
            </a:r>
            <a:br>
              <a:rPr lang="en-US" altLang="zh-CN"/>
            </a:br>
            <a:r>
              <a:rPr lang="en-US" altLang="zh-CN"/>
              <a:t>         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L</a:t>
            </a:r>
            <a:r>
              <a:rPr lang="en-US" altLang="zh-CN"/>
              <a:t>) = {&lt;2</a:t>
            </a:r>
            <a:r>
              <a:rPr lang="en-US" altLang="zh-CN" i="1"/>
              <a:t>x</a:t>
            </a:r>
            <a:r>
              <a:rPr lang="en-US" altLang="zh-CN"/>
              <a:t>+1,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1&gt;|</a:t>
            </a:r>
            <a:r>
              <a:rPr lang="en-US" altLang="zh-CN" i="1"/>
              <a:t>x</a:t>
            </a:r>
            <a:r>
              <a:rPr lang="en-US" altLang="zh-CN"/>
              <a:t>∈R}=R×{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1}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(7) </a:t>
            </a:r>
            <a:r>
              <a:rPr lang="zh-CN" altLang="en-US"/>
              <a:t>能构成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  <a:r>
              <a:rPr lang="zh-CN" altLang="en-US"/>
              <a:t>既不是单射的也不是满射的</a:t>
            </a:r>
            <a:r>
              <a:rPr lang="en-US" altLang="zh-CN"/>
              <a:t>. </a:t>
            </a:r>
            <a:r>
              <a:rPr lang="zh-CN" altLang="en-US"/>
              <a:t>因为  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/>
              <a:t>               </a:t>
            </a:r>
            <a:r>
              <a:rPr lang="en-US" altLang="zh-CN" i="1"/>
              <a:t>f</a:t>
            </a:r>
            <a:r>
              <a:rPr lang="en-US" altLang="zh-CN"/>
              <a:t>(&lt;1,1&gt;)=</a:t>
            </a:r>
            <a:r>
              <a:rPr lang="en-US" altLang="zh-CN" i="1"/>
              <a:t>f</a:t>
            </a:r>
            <a:r>
              <a:rPr lang="en-US" altLang="zh-CN"/>
              <a:t>(&lt;2,2&gt;)=0, 2</a:t>
            </a:r>
            <a:r>
              <a:rPr lang="en-US" altLang="zh-CN">
                <a:sym typeface="Symbol" panose="05050102010706020507" pitchFamily="18" charset="2"/>
              </a:rPr>
              <a:t></a:t>
            </a:r>
            <a:r>
              <a:rPr lang="en-US" altLang="zh-CN"/>
              <a:t>ran</a:t>
            </a:r>
            <a:r>
              <a:rPr lang="en-US" altLang="zh-CN" i="1"/>
              <a:t>f</a:t>
            </a:r>
            <a:r>
              <a:rPr lang="en-US" altLang="zh-CN"/>
              <a:t>.</a:t>
            </a:r>
            <a:br>
              <a:rPr lang="en-US" altLang="zh-CN"/>
            </a:br>
            <a:r>
              <a:rPr lang="en-US" altLang="zh-CN"/>
              <a:t>          </a:t>
            </a:r>
            <a:r>
              <a:rPr lang="en-US" altLang="zh-CN" i="1"/>
              <a:t>f</a:t>
            </a:r>
            <a:r>
              <a:rPr lang="en-US" altLang="zh-CN"/>
              <a:t>(N×{0}) = {</a:t>
            </a:r>
            <a:r>
              <a:rPr lang="en-US" altLang="zh-CN" i="1"/>
              <a:t>n</a:t>
            </a:r>
            <a:r>
              <a:rPr lang="en-US" altLang="zh-CN" baseline="30000"/>
              <a:t>2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0</a:t>
            </a:r>
            <a:r>
              <a:rPr lang="en-US" altLang="zh-CN" baseline="30000"/>
              <a:t>2</a:t>
            </a:r>
            <a:r>
              <a:rPr lang="en-US" altLang="zh-CN"/>
              <a:t>|</a:t>
            </a:r>
            <a:r>
              <a:rPr lang="en-US" altLang="zh-CN" i="1"/>
              <a:t>n</a:t>
            </a:r>
            <a:r>
              <a:rPr lang="en-US" altLang="zh-CN"/>
              <a:t>∈N} = {</a:t>
            </a:r>
            <a:r>
              <a:rPr lang="en-US" altLang="zh-CN" i="1"/>
              <a:t>n</a:t>
            </a:r>
            <a:r>
              <a:rPr lang="en-US" altLang="zh-CN" baseline="30000"/>
              <a:t>2</a:t>
            </a:r>
            <a:r>
              <a:rPr lang="en-US" altLang="zh-CN"/>
              <a:t>|</a:t>
            </a:r>
            <a:r>
              <a:rPr lang="en-US" altLang="zh-CN" i="1"/>
              <a:t>n</a:t>
            </a:r>
            <a:r>
              <a:rPr lang="en-US" altLang="zh-CN"/>
              <a:t>∈N} 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CN"/>
              <a:t>               </a:t>
            </a:r>
            <a:r>
              <a:rPr lang="en-US" altLang="zh-CN" i="1"/>
              <a:t>f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({0}) = {&lt;</a:t>
            </a:r>
            <a:r>
              <a:rPr lang="en-US" altLang="zh-CN" i="1"/>
              <a:t>n</a:t>
            </a:r>
            <a:r>
              <a:rPr lang="en-US" altLang="zh-CN"/>
              <a:t>,</a:t>
            </a:r>
            <a:r>
              <a:rPr lang="en-US" altLang="zh-CN" i="1"/>
              <a:t>n</a:t>
            </a:r>
            <a:r>
              <a:rPr lang="en-US" altLang="zh-CN"/>
              <a:t>&gt;|</a:t>
            </a:r>
            <a:r>
              <a:rPr lang="en-US" altLang="zh-CN" i="1"/>
              <a:t>n</a:t>
            </a:r>
            <a:r>
              <a:rPr lang="en-US" altLang="zh-CN"/>
              <a:t>∈N</a:t>
            </a:r>
            <a:endParaRPr lang="en-US" altLang="zh-CN" sz="2000"/>
          </a:p>
        </p:txBody>
      </p:sp>
      <p:sp>
        <p:nvSpPr>
          <p:cNvPr id="109572" name="灯片编号占位符 5">
            <a:extLst>
              <a:ext uri="{FF2B5EF4-FFF2-40B4-BE49-F238E27FC236}">
                <a16:creationId xmlns:a16="http://schemas.microsoft.com/office/drawing/2014/main" id="{80930519-C927-454A-805B-A556C241B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5934F77-A6AC-4EDB-A0F1-6AD52CF68043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50</a:t>
            </a:fld>
            <a:endParaRPr lang="en-US" altLang="zh-CN" sz="1400" b="0"/>
          </a:p>
        </p:txBody>
      </p:sp>
      <p:sp>
        <p:nvSpPr>
          <p:cNvPr id="329732" name="Rectangle 4">
            <a:extLst>
              <a:ext uri="{FF2B5EF4-FFF2-40B4-BE49-F238E27FC236}">
                <a16:creationId xmlns:a16="http://schemas.microsoft.com/office/drawing/2014/main" id="{E3F0AFBE-050E-4E28-BD24-8A8938BFE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1450" y="1160463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解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灯片编号占位符 3">
            <a:extLst>
              <a:ext uri="{FF2B5EF4-FFF2-40B4-BE49-F238E27FC236}">
                <a16:creationId xmlns:a16="http://schemas.microsoft.com/office/drawing/2014/main" id="{E0C5C9B9-545C-4B1A-8635-9AF9F1232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5635F2B-4E64-4DD5-BAD8-2386EACA9F6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11619" name="Object 7">
            <a:extLst>
              <a:ext uri="{FF2B5EF4-FFF2-40B4-BE49-F238E27FC236}">
                <a16:creationId xmlns:a16="http://schemas.microsoft.com/office/drawing/2014/main" id="{5F4ED7EF-685F-4968-906A-0CFDEF419DF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3613" y="1484313"/>
          <a:ext cx="4294187" cy="190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2159000" imgH="952500" progId="Equation.3">
                  <p:embed/>
                </p:oleObj>
              </mc:Choice>
              <mc:Fallback>
                <p:oleObj name="公式" r:id="rId3" imgW="2159000" imgH="952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3613" y="1484313"/>
                        <a:ext cx="4294187" cy="1903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0" name="Rectangle 10">
            <a:extLst>
              <a:ext uri="{FF2B5EF4-FFF2-40B4-BE49-F238E27FC236}">
                <a16:creationId xmlns:a16="http://schemas.microsoft.com/office/drawing/2014/main" id="{56F9C08D-5E7F-4820-AC21-F1FEF5083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111621" name="Rectangle 11">
            <a:extLst>
              <a:ext uri="{FF2B5EF4-FFF2-40B4-BE49-F238E27FC236}">
                <a16:creationId xmlns:a16="http://schemas.microsoft.com/office/drawing/2014/main" id="{CB1E75BD-733A-4749-BEEB-5DADAE13E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1125538"/>
            <a:ext cx="3567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，且</a:t>
            </a:r>
          </a:p>
        </p:txBody>
      </p:sp>
      <p:sp>
        <p:nvSpPr>
          <p:cNvPr id="111622" name="Rectangle 12">
            <a:extLst>
              <a:ext uri="{FF2B5EF4-FFF2-40B4-BE49-F238E27FC236}">
                <a16:creationId xmlns:a16="http://schemas.microsoft.com/office/drawing/2014/main" id="{691C8ED3-D934-4C5D-9336-A6F538506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3451225"/>
            <a:ext cx="8388350" cy="272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令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是由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导出的等价关系，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=1,2,3,4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，即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xE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(1)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画出偏序集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&lt;{R/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R/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R/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R/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},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的哈斯图，其中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是加细关系：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&lt;R/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/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j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/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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b="0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/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j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(2)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:R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/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Ei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是自然映射，求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(0), 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=1,2,3,4.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(3)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对每个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说明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的性质（单射、满射、双射）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11">
            <a:extLst>
              <a:ext uri="{FF2B5EF4-FFF2-40B4-BE49-F238E27FC236}">
                <a16:creationId xmlns:a16="http://schemas.microsoft.com/office/drawing/2014/main" id="{DA2C403E-B162-483D-B949-907E42CC1F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解答</a:t>
            </a:r>
          </a:p>
        </p:txBody>
      </p:sp>
      <p:sp>
        <p:nvSpPr>
          <p:cNvPr id="110595" name="Rectangle 12">
            <a:extLst>
              <a:ext uri="{FF2B5EF4-FFF2-40B4-BE49-F238E27FC236}">
                <a16:creationId xmlns:a16="http://schemas.microsoft.com/office/drawing/2014/main" id="{C8931983-44A6-498A-AC21-32D0F48B84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341438"/>
            <a:ext cx="8229600" cy="452596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altLang="zh-CN"/>
              <a:t>(1) </a:t>
            </a:r>
            <a:r>
              <a:rPr lang="zh-CN" altLang="en-US"/>
              <a:t>哈斯图如下</a:t>
            </a:r>
          </a:p>
          <a:p>
            <a:pPr eaLnBrk="1" hangingPunct="1">
              <a:defRPr/>
            </a:pPr>
            <a:endParaRPr lang="zh-CN" altLang="en-US"/>
          </a:p>
          <a:p>
            <a:pPr eaLnBrk="1" hangingPunct="1">
              <a:defRPr/>
            </a:pPr>
            <a:endParaRPr lang="zh-CN" altLang="en-US"/>
          </a:p>
          <a:p>
            <a:pPr eaLnBrk="1" hangingPunct="1">
              <a:defRPr/>
            </a:pPr>
            <a:endParaRPr lang="zh-CN" altLang="en-US"/>
          </a:p>
          <a:p>
            <a:pPr eaLnBrk="1" hangingPunct="1">
              <a:defRPr/>
            </a:pPr>
            <a:endParaRPr lang="zh-CN" altLang="en-US"/>
          </a:p>
          <a:p>
            <a:pPr eaLnBrk="1" hangingPunct="1">
              <a:defRPr/>
            </a:pPr>
            <a:endParaRPr lang="zh-CN" altLang="en-US"/>
          </a:p>
          <a:p>
            <a:pPr eaLnBrk="1" hangingPunct="1">
              <a:defRPr/>
            </a:pPr>
            <a:endParaRPr lang="zh-CN" altLang="en-US"/>
          </a:p>
          <a:p>
            <a:pPr eaLnBrk="1" hangingPunct="1">
              <a:defRPr/>
            </a:pPr>
            <a:endParaRPr lang="zh-CN" altLang="en-US"/>
          </a:p>
          <a:p>
            <a:pPr eaLnBrk="1" hangingPunct="1">
              <a:defRPr/>
            </a:pPr>
            <a:r>
              <a:rPr lang="en-US" altLang="zh-CN"/>
              <a:t>(2) </a:t>
            </a:r>
            <a:r>
              <a:rPr lang="en-US" altLang="zh-CN" i="1"/>
              <a:t>g</a:t>
            </a:r>
            <a:r>
              <a:rPr lang="en-US" altLang="zh-CN" baseline="-25000"/>
              <a:t>1</a:t>
            </a:r>
            <a:r>
              <a:rPr lang="en-US" altLang="zh-CN"/>
              <a:t>(0) = {</a:t>
            </a:r>
            <a:r>
              <a:rPr lang="en-US" altLang="zh-CN" i="1"/>
              <a:t>x</a:t>
            </a:r>
            <a:r>
              <a:rPr lang="en-US" altLang="zh-CN"/>
              <a:t> | 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/>
              <a:t>R</a:t>
            </a:r>
            <a:r>
              <a:rPr lang="en-US" altLang="zh-CN">
                <a:sym typeface="Symbol" panose="05050102010706020507" pitchFamily="18" charset="2"/>
              </a:rPr>
              <a:t>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0},  </a:t>
            </a:r>
            <a:r>
              <a:rPr lang="en-US" altLang="zh-CN" i="1"/>
              <a:t>g</a:t>
            </a:r>
            <a:r>
              <a:rPr lang="en-US" altLang="zh-CN" baseline="-25000"/>
              <a:t>2</a:t>
            </a:r>
            <a:r>
              <a:rPr lang="en-US" altLang="zh-CN"/>
              <a:t>(0)={0},  </a:t>
            </a:r>
            <a:r>
              <a:rPr lang="en-US" altLang="zh-CN" i="1"/>
              <a:t>g</a:t>
            </a:r>
            <a:r>
              <a:rPr lang="en-US" altLang="zh-CN" baseline="-25000"/>
              <a:t>3</a:t>
            </a:r>
            <a:r>
              <a:rPr lang="en-US" altLang="zh-CN"/>
              <a:t>(0)=Z,  </a:t>
            </a:r>
            <a:r>
              <a:rPr lang="en-US" altLang="zh-CN" i="1"/>
              <a:t>g</a:t>
            </a:r>
            <a:r>
              <a:rPr lang="en-US" altLang="zh-CN" baseline="-25000"/>
              <a:t>4</a:t>
            </a:r>
            <a:r>
              <a:rPr lang="en-US" altLang="zh-CN"/>
              <a:t>(0)=R</a:t>
            </a:r>
          </a:p>
          <a:p>
            <a:pPr eaLnBrk="1" hangingPunct="1">
              <a:defRPr/>
            </a:pPr>
            <a:r>
              <a:rPr lang="en-US" altLang="zh-CN"/>
              <a:t>(3) </a:t>
            </a:r>
            <a:r>
              <a:rPr lang="en-US" altLang="zh-CN" i="1"/>
              <a:t>g</a:t>
            </a:r>
            <a:r>
              <a:rPr lang="en-US" altLang="zh-CN" baseline="-25000"/>
              <a:t>1</a:t>
            </a:r>
            <a:r>
              <a:rPr lang="en-US" altLang="zh-CN"/>
              <a:t>, </a:t>
            </a:r>
            <a:r>
              <a:rPr lang="en-US" altLang="zh-CN" i="1"/>
              <a:t>g</a:t>
            </a:r>
            <a:r>
              <a:rPr lang="en-US" altLang="zh-CN" baseline="-25000"/>
              <a:t>3</a:t>
            </a:r>
            <a:r>
              <a:rPr lang="en-US" altLang="zh-CN"/>
              <a:t>, </a:t>
            </a:r>
            <a:r>
              <a:rPr lang="en-US" altLang="zh-CN" i="1"/>
              <a:t>g</a:t>
            </a:r>
            <a:r>
              <a:rPr lang="en-US" altLang="zh-CN" baseline="-25000"/>
              <a:t>4</a:t>
            </a:r>
            <a:r>
              <a:rPr lang="zh-CN" altLang="en-US"/>
              <a:t>是满射的；</a:t>
            </a:r>
            <a:r>
              <a:rPr lang="en-US" altLang="zh-CN" i="1"/>
              <a:t>g</a:t>
            </a:r>
            <a:r>
              <a:rPr lang="en-US" altLang="zh-CN" baseline="-25000"/>
              <a:t>2</a:t>
            </a:r>
            <a:r>
              <a:rPr lang="zh-CN" altLang="en-US"/>
              <a:t>是双射的</a:t>
            </a:r>
            <a:r>
              <a:rPr lang="en-US" altLang="zh-CN"/>
              <a:t>. </a:t>
            </a:r>
          </a:p>
        </p:txBody>
      </p:sp>
      <p:sp>
        <p:nvSpPr>
          <p:cNvPr id="113668" name="灯片编号占位符 5">
            <a:extLst>
              <a:ext uri="{FF2B5EF4-FFF2-40B4-BE49-F238E27FC236}">
                <a16:creationId xmlns:a16="http://schemas.microsoft.com/office/drawing/2014/main" id="{8039A17D-9E54-403E-9A78-D4260D559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D9C770D-9E88-4F0A-A871-A6680D3B460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3829" name="Rectangle 5">
            <a:extLst>
              <a:ext uri="{FF2B5EF4-FFF2-40B4-BE49-F238E27FC236}">
                <a16:creationId xmlns:a16="http://schemas.microsoft.com/office/drawing/2014/main" id="{3A2612EA-A67E-4F09-9887-F6C030DD9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288" y="1052513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</a:p>
        </p:txBody>
      </p:sp>
      <p:pic>
        <p:nvPicPr>
          <p:cNvPr id="113670" name="Picture 13" descr="8-1">
            <a:extLst>
              <a:ext uri="{FF2B5EF4-FFF2-40B4-BE49-F238E27FC236}">
                <a16:creationId xmlns:a16="http://schemas.microsoft.com/office/drawing/2014/main" id="{E0379AF8-BF91-4D1A-ABA7-16F46F145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133600"/>
            <a:ext cx="3313113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2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9">
            <a:extLst>
              <a:ext uri="{FF2B5EF4-FFF2-40B4-BE49-F238E27FC236}">
                <a16:creationId xmlns:a16="http://schemas.microsoft.com/office/drawing/2014/main" id="{BB94C403-8CBE-4264-96CE-1185DBB7B8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3</a:t>
            </a:r>
          </a:p>
        </p:txBody>
      </p:sp>
      <p:sp>
        <p:nvSpPr>
          <p:cNvPr id="112644" name="Rectangle 10">
            <a:extLst>
              <a:ext uri="{FF2B5EF4-FFF2-40B4-BE49-F238E27FC236}">
                <a16:creationId xmlns:a16="http://schemas.microsoft.com/office/drawing/2014/main" id="{63A216BE-80F6-4A80-B086-314C07AC24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223202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altLang="zh-CN"/>
              <a:t>3</a:t>
            </a:r>
            <a:r>
              <a:rPr lang="zh-CN" altLang="en-US"/>
              <a:t>．对于以下集合</a:t>
            </a:r>
            <a:r>
              <a:rPr lang="en-US" altLang="zh-CN" i="1"/>
              <a:t>A</a:t>
            </a:r>
            <a:r>
              <a:rPr lang="zh-CN" altLang="en-US"/>
              <a:t>和</a:t>
            </a:r>
            <a:r>
              <a:rPr lang="en-US" altLang="zh-CN" i="1"/>
              <a:t>B</a:t>
            </a:r>
            <a:r>
              <a:rPr lang="zh-CN" altLang="en-US"/>
              <a:t>，构造从</a:t>
            </a:r>
            <a:r>
              <a:rPr lang="en-US" altLang="zh-CN" i="1"/>
              <a:t>A</a:t>
            </a:r>
            <a:r>
              <a:rPr lang="zh-CN" altLang="en-US"/>
              <a:t>到</a:t>
            </a:r>
            <a:r>
              <a:rPr lang="en-US" altLang="zh-CN" i="1"/>
              <a:t>B</a:t>
            </a:r>
            <a:r>
              <a:rPr lang="zh-CN" altLang="en-US"/>
              <a:t>的双射函数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/>
              <a:t>→</a:t>
            </a:r>
            <a:r>
              <a:rPr lang="en-US" altLang="zh-CN" i="1"/>
              <a:t>B</a:t>
            </a:r>
          </a:p>
          <a:p>
            <a:pPr eaLnBrk="1" hangingPunct="1">
              <a:defRPr/>
            </a:pPr>
            <a:r>
              <a:rPr lang="en-US" altLang="zh-CN"/>
              <a:t>(1) </a:t>
            </a:r>
            <a:r>
              <a:rPr lang="en-US" altLang="zh-CN" i="1"/>
              <a:t>A</a:t>
            </a:r>
            <a:r>
              <a:rPr lang="en-US" altLang="zh-CN"/>
              <a:t>={1,2,3}</a:t>
            </a:r>
            <a:r>
              <a:rPr lang="zh-CN" altLang="en-US"/>
              <a:t>，</a:t>
            </a:r>
            <a:r>
              <a:rPr lang="en-US" altLang="zh-CN" i="1"/>
              <a:t>B</a:t>
            </a:r>
            <a:r>
              <a:rPr lang="en-US" altLang="zh-CN"/>
              <a:t>={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c</a:t>
            </a:r>
            <a:r>
              <a:rPr lang="en-US" altLang="zh-CN"/>
              <a:t>}</a:t>
            </a:r>
          </a:p>
          <a:p>
            <a:pPr eaLnBrk="1" hangingPunct="1">
              <a:defRPr/>
            </a:pPr>
            <a:r>
              <a:rPr lang="en-US" altLang="zh-CN"/>
              <a:t>(2) </a:t>
            </a:r>
            <a:r>
              <a:rPr lang="en-US" altLang="zh-CN" i="1"/>
              <a:t>A</a:t>
            </a:r>
            <a:r>
              <a:rPr lang="en-US" altLang="zh-CN"/>
              <a:t>=(0,1)</a:t>
            </a:r>
            <a:r>
              <a:rPr lang="zh-CN" altLang="en-US"/>
              <a:t>，</a:t>
            </a:r>
            <a:r>
              <a:rPr lang="en-US" altLang="zh-CN" i="1"/>
              <a:t>B</a:t>
            </a:r>
            <a:r>
              <a:rPr lang="en-US" altLang="zh-CN"/>
              <a:t>=(0,2)</a:t>
            </a:r>
          </a:p>
          <a:p>
            <a:pPr eaLnBrk="1" hangingPunct="1">
              <a:defRPr/>
            </a:pPr>
            <a:r>
              <a:rPr lang="en-US" altLang="zh-CN"/>
              <a:t>(3) </a:t>
            </a:r>
            <a:r>
              <a:rPr lang="en-US" altLang="zh-CN" i="1"/>
              <a:t>A</a:t>
            </a:r>
            <a:r>
              <a:rPr lang="en-US" altLang="zh-CN"/>
              <a:t>={</a:t>
            </a:r>
            <a:r>
              <a:rPr lang="en-US" altLang="zh-CN" i="1"/>
              <a:t>x</a:t>
            </a:r>
            <a:r>
              <a:rPr lang="en-US" altLang="zh-CN"/>
              <a:t>| 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/>
              <a:t>Z∧</a:t>
            </a:r>
            <a:r>
              <a:rPr lang="en-US" altLang="zh-CN" i="1"/>
              <a:t>x</a:t>
            </a:r>
            <a:r>
              <a:rPr lang="en-US" altLang="zh-CN"/>
              <a:t>&lt;0}</a:t>
            </a:r>
            <a:r>
              <a:rPr lang="zh-CN" altLang="en-US"/>
              <a:t>，</a:t>
            </a:r>
            <a:r>
              <a:rPr lang="en-US" altLang="zh-CN" i="1"/>
              <a:t>B</a:t>
            </a:r>
            <a:r>
              <a:rPr lang="en-US" altLang="zh-CN"/>
              <a:t>=N</a:t>
            </a:r>
            <a:r>
              <a:rPr lang="en-US" altLang="zh-CN" i="1"/>
              <a:t> </a:t>
            </a:r>
            <a:endParaRPr lang="en-US" altLang="zh-CN"/>
          </a:p>
          <a:p>
            <a:pPr eaLnBrk="1" hangingPunct="1">
              <a:defRPr/>
            </a:pPr>
            <a:r>
              <a:rPr lang="en-US" altLang="zh-CN"/>
              <a:t>(4) </a:t>
            </a:r>
            <a:r>
              <a:rPr lang="en-US" altLang="zh-CN" i="1"/>
              <a:t>A</a:t>
            </a:r>
            <a:r>
              <a:rPr lang="en-US" altLang="zh-CN"/>
              <a:t>=R</a:t>
            </a:r>
            <a:r>
              <a:rPr lang="zh-CN" altLang="en-US"/>
              <a:t>，</a:t>
            </a:r>
            <a:r>
              <a:rPr lang="en-US" altLang="zh-CN" i="1"/>
              <a:t>B</a:t>
            </a:r>
            <a:r>
              <a:rPr lang="en-US" altLang="zh-CN"/>
              <a:t>=R</a:t>
            </a:r>
            <a:r>
              <a:rPr lang="en-US" altLang="zh-CN" baseline="30000"/>
              <a:t>+</a:t>
            </a:r>
            <a:r>
              <a:rPr lang="en-US" altLang="zh-CN"/>
              <a:t> </a:t>
            </a:r>
          </a:p>
        </p:txBody>
      </p:sp>
      <p:sp>
        <p:nvSpPr>
          <p:cNvPr id="115716" name="灯片编号占位符 5">
            <a:extLst>
              <a:ext uri="{FF2B5EF4-FFF2-40B4-BE49-F238E27FC236}">
                <a16:creationId xmlns:a16="http://schemas.microsoft.com/office/drawing/2014/main" id="{388B31BF-29FB-48E4-8B38-8DB1614C9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994A013-8104-47B2-915F-6DE413F2E04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5883" name="Rectangle 11">
            <a:extLst>
              <a:ext uri="{FF2B5EF4-FFF2-40B4-BE49-F238E27FC236}">
                <a16:creationId xmlns:a16="http://schemas.microsoft.com/office/drawing/2014/main" id="{C8392B4F-C396-497E-A69C-53B884747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3667125"/>
            <a:ext cx="7270750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={&lt;1,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&lt;2,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&lt;3,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&gt;}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)=2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(3)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 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(4)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)=e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8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灯片编号占位符 3">
            <a:extLst>
              <a:ext uri="{FF2B5EF4-FFF2-40B4-BE49-F238E27FC236}">
                <a16:creationId xmlns:a16="http://schemas.microsoft.com/office/drawing/2014/main" id="{65E61F98-FCB4-43BA-81E0-060E76880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791DDC1-A042-4BE7-9683-6817BB69E6D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7763" name="Rectangle 10">
            <a:extLst>
              <a:ext uri="{FF2B5EF4-FFF2-40B4-BE49-F238E27FC236}">
                <a16:creationId xmlns:a16="http://schemas.microsoft.com/office/drawing/2014/main" id="{73F503A6-5798-4A9C-AC8F-B30D39D03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1123950"/>
            <a:ext cx="7777162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证明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既是满射的，也是单射的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graphicFrame>
        <p:nvGraphicFramePr>
          <p:cNvPr id="117764" name="Object 9">
            <a:extLst>
              <a:ext uri="{FF2B5EF4-FFF2-40B4-BE49-F238E27FC236}">
                <a16:creationId xmlns:a16="http://schemas.microsoft.com/office/drawing/2014/main" id="{EE1A139D-6729-451A-871A-4735C5C084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00363" y="1130300"/>
          <a:ext cx="66960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3162300" imgH="203200" progId="Equation.3">
                  <p:embed/>
                </p:oleObj>
              </mc:Choice>
              <mc:Fallback>
                <p:oleObj name="公式" r:id="rId3" imgW="3162300" imgH="203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0363" y="1130300"/>
                        <a:ext cx="6696075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65" name="Object 14">
            <a:extLst>
              <a:ext uri="{FF2B5EF4-FFF2-40B4-BE49-F238E27FC236}">
                <a16:creationId xmlns:a16="http://schemas.microsoft.com/office/drawing/2014/main" id="{316C169D-CF67-46D4-835A-1E685021E5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80100" y="2133600"/>
          <a:ext cx="1919288" cy="76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1015559" imgH="406224" progId="Equation.3">
                  <p:embed/>
                </p:oleObj>
              </mc:Choice>
              <mc:Fallback>
                <p:oleObj name="公式" r:id="rId5" imgW="1015559" imgH="406224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0100" y="2133600"/>
                        <a:ext cx="1919288" cy="763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66" name="Object 13">
            <a:extLst>
              <a:ext uri="{FF2B5EF4-FFF2-40B4-BE49-F238E27FC236}">
                <a16:creationId xmlns:a16="http://schemas.microsoft.com/office/drawing/2014/main" id="{C001F42B-FA06-430C-98E8-76402020D4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35413" y="2852738"/>
          <a:ext cx="3479800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7" imgW="1815312" imgH="406224" progId="Equation.3">
                  <p:embed/>
                </p:oleObj>
              </mc:Choice>
              <mc:Fallback>
                <p:oleObj name="公式" r:id="rId7" imgW="1815312" imgH="406224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5413" y="2852738"/>
                        <a:ext cx="3479800" cy="769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67" name="Object 12">
            <a:extLst>
              <a:ext uri="{FF2B5EF4-FFF2-40B4-BE49-F238E27FC236}">
                <a16:creationId xmlns:a16="http://schemas.microsoft.com/office/drawing/2014/main" id="{77AF3BD5-5272-4B0F-B28E-9E5A24A9CE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66988" y="4508500"/>
          <a:ext cx="7032625" cy="123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9" imgW="3733800" imgH="660400" progId="Equation.3">
                  <p:embed/>
                </p:oleObj>
              </mc:Choice>
              <mc:Fallback>
                <p:oleObj name="公式" r:id="rId9" imgW="3733800" imgH="6604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988" y="4508500"/>
                        <a:ext cx="7032625" cy="1236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68" name="Rectangle 15">
            <a:extLst>
              <a:ext uri="{FF2B5EF4-FFF2-40B4-BE49-F238E27FC236}">
                <a16:creationId xmlns:a16="http://schemas.microsoft.com/office/drawing/2014/main" id="{8CF07118-EEAC-4C86-816E-045DA27B53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2349500"/>
            <a:ext cx="37290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证 任取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&lt;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u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,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v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&gt;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  <a:sym typeface="Symbol" panose="05050102010706020507" pitchFamily="18" charset="2"/>
              </a:rPr>
              <a:t>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R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  <a:sym typeface="Symbol" panose="05050102010706020507" pitchFamily="18" charset="2"/>
              </a:rPr>
              <a:t>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R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  <a:sym typeface="Symbol" panose="05050102010706020507" pitchFamily="18" charset="2"/>
              </a:rPr>
              <a:t>，存在</a:t>
            </a:r>
          </a:p>
        </p:txBody>
      </p:sp>
      <p:sp>
        <p:nvSpPr>
          <p:cNvPr id="117769" name="Rectangle 16">
            <a:extLst>
              <a:ext uri="{FF2B5EF4-FFF2-40B4-BE49-F238E27FC236}">
                <a16:creationId xmlns:a16="http://schemas.microsoft.com/office/drawing/2014/main" id="{99D19E10-4240-4C82-9246-2B7CF8B51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2997200"/>
            <a:ext cx="7969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使得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1000" b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ahoma" panose="020B0604030504040204" pitchFamily="34" charset="0"/>
              </a:rPr>
              <a:t>      </a:t>
            </a:r>
            <a:endParaRPr lang="zh-CN" altLang="en-US" sz="1800" b="0">
              <a:latin typeface="Times New Roman" panose="02020603050405020304" pitchFamily="18" charset="0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17770" name="Rectangle 19">
            <a:extLst>
              <a:ext uri="{FF2B5EF4-FFF2-40B4-BE49-F238E27FC236}">
                <a16:creationId xmlns:a16="http://schemas.microsoft.com/office/drawing/2014/main" id="{90C90CF7-5F43-4CD8-8E97-704933EEB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117771" name="Rectangle 20">
            <a:extLst>
              <a:ext uri="{FF2B5EF4-FFF2-40B4-BE49-F238E27FC236}">
                <a16:creationId xmlns:a16="http://schemas.microsoft.com/office/drawing/2014/main" id="{5C74BFCD-C79F-4A80-971F-060B21339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3573463"/>
            <a:ext cx="756126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因此 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是满射的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对于任意的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 &lt;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</a:t>
            </a:r>
          </a:p>
        </p:txBody>
      </p:sp>
      <p:sp>
        <p:nvSpPr>
          <p:cNvPr id="117772" name="Rectangle 21">
            <a:extLst>
              <a:ext uri="{FF2B5EF4-FFF2-40B4-BE49-F238E27FC236}">
                <a16:creationId xmlns:a16="http://schemas.microsoft.com/office/drawing/2014/main" id="{B2CF09AF-1425-42CD-BC30-E4023D2FA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5878513"/>
            <a:ext cx="6696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因此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是单射的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11">
            <a:extLst>
              <a:ext uri="{FF2B5EF4-FFF2-40B4-BE49-F238E27FC236}">
                <a16:creationId xmlns:a16="http://schemas.microsoft.com/office/drawing/2014/main" id="{C4A06584-E808-4467-937F-BD94AE6059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证明方法</a:t>
            </a:r>
          </a:p>
        </p:txBody>
      </p:sp>
      <p:sp>
        <p:nvSpPr>
          <p:cNvPr id="116740" name="Rectangle 12">
            <a:extLst>
              <a:ext uri="{FF2B5EF4-FFF2-40B4-BE49-F238E27FC236}">
                <a16:creationId xmlns:a16="http://schemas.microsoft.com/office/drawing/2014/main" id="{559F4314-4334-4A1B-8419-7C43FC7148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125538"/>
            <a:ext cx="8229600" cy="532765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altLang="zh-CN"/>
              <a:t>1. </a:t>
            </a:r>
            <a:r>
              <a:rPr lang="zh-CN" altLang="en-US"/>
              <a:t>证明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zh-CN" altLang="en-US"/>
              <a:t>是满射的方法</a:t>
            </a:r>
            <a:r>
              <a:rPr lang="en-US" altLang="zh-CN"/>
              <a:t>:  </a:t>
            </a:r>
            <a:r>
              <a:rPr lang="zh-CN" altLang="en-US"/>
              <a:t>任取 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zh-CN" altLang="en-US"/>
              <a:t>找到 </a:t>
            </a:r>
            <a:r>
              <a:rPr lang="en-US" altLang="zh-CN" i="1"/>
              <a:t>x </a:t>
            </a:r>
            <a:r>
              <a:rPr lang="en-US" altLang="zh-CN"/>
              <a:t>(</a:t>
            </a:r>
            <a:r>
              <a:rPr lang="zh-CN" altLang="en-US"/>
              <a:t>即给出</a:t>
            </a:r>
            <a:r>
              <a:rPr lang="en-US" altLang="zh-CN" i="1"/>
              <a:t>x</a:t>
            </a:r>
            <a:r>
              <a:rPr lang="zh-CN" altLang="en-US"/>
              <a:t>的表示</a:t>
            </a:r>
            <a:r>
              <a:rPr lang="en-US" altLang="zh-CN"/>
              <a:t>)</a:t>
            </a:r>
            <a:r>
              <a:rPr lang="zh-CN" altLang="en-US"/>
              <a:t>或者证明存在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A</a:t>
            </a:r>
            <a:r>
              <a:rPr lang="zh-CN" altLang="en-US"/>
              <a:t>，使得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)=</a:t>
            </a:r>
            <a:r>
              <a:rPr lang="en-US" altLang="zh-CN" i="1"/>
              <a:t>y</a:t>
            </a:r>
            <a:r>
              <a:rPr lang="en-US" altLang="zh-CN"/>
              <a:t>. </a:t>
            </a:r>
          </a:p>
          <a:p>
            <a:pPr eaLnBrk="1" hangingPunct="1">
              <a:defRPr/>
            </a:pPr>
            <a:r>
              <a:rPr lang="en-US" altLang="zh-CN"/>
              <a:t>2. </a:t>
            </a:r>
            <a:r>
              <a:rPr lang="zh-CN" altLang="en-US"/>
              <a:t>证明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zh-CN" altLang="en-US"/>
              <a:t>是单射的方法</a:t>
            </a:r>
          </a:p>
          <a:p>
            <a:pPr eaLnBrk="1" hangingPunct="1">
              <a:defRPr/>
            </a:pPr>
            <a:r>
              <a:rPr lang="zh-CN" altLang="en-US"/>
              <a:t>     方法一  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endParaRPr lang="en-US" altLang="zh-CN" i="1"/>
          </a:p>
          <a:p>
            <a:pPr eaLnBrk="1" hangingPunct="1">
              <a:defRPr/>
            </a:pPr>
            <a:r>
              <a:rPr lang="en-US" altLang="zh-CN" i="1"/>
              <a:t>                      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)=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)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        …             </a:t>
            </a:r>
            <a:r>
              <a:rPr lang="en-US" altLang="zh-CN">
                <a:sym typeface="Symbol" panose="05050102010706020507" pitchFamily="18" charset="2"/>
              </a:rPr>
              <a:t> 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=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 </a:t>
            </a:r>
          </a:p>
          <a:p>
            <a:pPr eaLnBrk="1" hangingPunct="1">
              <a:defRPr/>
            </a:pPr>
            <a:r>
              <a:rPr lang="en-US" altLang="zh-CN"/>
              <a:t>                      </a:t>
            </a:r>
            <a:r>
              <a:rPr lang="zh-CN" altLang="en-US"/>
              <a:t>推理前提          推理过程        推理结论 </a:t>
            </a:r>
          </a:p>
          <a:p>
            <a:pPr eaLnBrk="1" hangingPunct="1">
              <a:defRPr/>
            </a:pPr>
            <a:r>
              <a:rPr lang="zh-CN" altLang="en-US"/>
              <a:t>      方法二  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A</a:t>
            </a:r>
            <a:r>
              <a:rPr lang="en-US" altLang="zh-CN"/>
              <a:t>,</a:t>
            </a:r>
            <a:endParaRPr lang="en-US" altLang="zh-CN" i="1"/>
          </a:p>
          <a:p>
            <a:pPr eaLnBrk="1" hangingPunct="1">
              <a:defRPr/>
            </a:pPr>
            <a:r>
              <a:rPr lang="en-US" altLang="zh-CN" i="1"/>
              <a:t>                       x</a:t>
            </a:r>
            <a:r>
              <a:rPr lang="en-US" altLang="zh-CN" baseline="-25000"/>
              <a:t>1</a:t>
            </a:r>
            <a:r>
              <a:rPr lang="en-US" altLang="zh-CN">
                <a:sym typeface="Symbol" panose="05050102010706020507" pitchFamily="18" charset="2"/>
              </a:rPr>
              <a:t>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           …               </a:t>
            </a:r>
            <a:r>
              <a:rPr lang="en-US" altLang="zh-CN">
                <a:sym typeface="Symbol" panose="05050102010706020507" pitchFamily="18" charset="2"/>
              </a:rPr>
              <a:t>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)</a:t>
            </a:r>
            <a:r>
              <a:rPr lang="en-US" altLang="zh-CN">
                <a:sym typeface="Symbol" panose="05050102010706020507" pitchFamily="18" charset="2"/>
              </a:rPr>
              <a:t>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) </a:t>
            </a:r>
          </a:p>
          <a:p>
            <a:pPr eaLnBrk="1" hangingPunct="1">
              <a:defRPr/>
            </a:pPr>
            <a:r>
              <a:rPr lang="en-US" altLang="zh-CN"/>
              <a:t>                      </a:t>
            </a:r>
            <a:r>
              <a:rPr lang="zh-CN" altLang="en-US"/>
              <a:t>推理前提          推理过程        推理结论 </a:t>
            </a:r>
          </a:p>
          <a:p>
            <a:pPr eaLnBrk="1" hangingPunct="1">
              <a:defRPr/>
            </a:pPr>
            <a:r>
              <a:rPr lang="en-US" altLang="zh-CN"/>
              <a:t>3.  </a:t>
            </a:r>
            <a:r>
              <a:rPr lang="zh-CN" altLang="en-US"/>
              <a:t>证明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zh-CN" altLang="en-US"/>
              <a:t>不是满射的方法： 找到 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</a:t>
            </a:r>
            <a:r>
              <a:rPr lang="en-US" altLang="zh-CN"/>
              <a:t>ran</a:t>
            </a:r>
            <a:r>
              <a:rPr lang="en-US" altLang="zh-CN" i="1"/>
              <a:t>f</a:t>
            </a:r>
            <a:r>
              <a:rPr lang="en-US" altLang="zh-CN"/>
              <a:t> </a:t>
            </a:r>
          </a:p>
          <a:p>
            <a:pPr eaLnBrk="1" hangingPunct="1">
              <a:defRPr/>
            </a:pPr>
            <a:r>
              <a:rPr lang="en-US" altLang="zh-CN"/>
              <a:t>4.  </a:t>
            </a:r>
            <a:r>
              <a:rPr lang="zh-CN" altLang="en-US"/>
              <a:t>证明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zh-CN" altLang="en-US"/>
              <a:t>不是单射的方法：找到 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>
                <a:sym typeface="Symbol" panose="05050102010706020507" pitchFamily="18" charset="2"/>
              </a:rPr>
              <a:t>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, </a:t>
            </a:r>
            <a:r>
              <a:rPr lang="zh-CN" altLang="en-US"/>
              <a:t>且  </a:t>
            </a:r>
          </a:p>
          <a:p>
            <a:pPr eaLnBrk="1" hangingPunct="1">
              <a:defRPr/>
            </a:pPr>
            <a:r>
              <a:rPr lang="zh-CN" altLang="en-US" i="1"/>
              <a:t>     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 baseline="-25000"/>
              <a:t>1</a:t>
            </a:r>
            <a:r>
              <a:rPr lang="en-US" altLang="zh-CN"/>
              <a:t>)=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 baseline="-25000"/>
              <a:t>2</a:t>
            </a:r>
            <a:r>
              <a:rPr lang="en-US" altLang="zh-CN"/>
              <a:t>)</a:t>
            </a:r>
          </a:p>
        </p:txBody>
      </p:sp>
      <p:sp>
        <p:nvSpPr>
          <p:cNvPr id="119812" name="灯片编号占位符 5">
            <a:extLst>
              <a:ext uri="{FF2B5EF4-FFF2-40B4-BE49-F238E27FC236}">
                <a16:creationId xmlns:a16="http://schemas.microsoft.com/office/drawing/2014/main" id="{F6C958EB-7C3F-487C-B087-965AF468F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EE6EDE4-C121-4587-93FD-35B1618DEC12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55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10">
            <a:extLst>
              <a:ext uri="{FF2B5EF4-FFF2-40B4-BE49-F238E27FC236}">
                <a16:creationId xmlns:a16="http://schemas.microsoft.com/office/drawing/2014/main" id="{9739719D-02C6-4DAC-BE7A-D9FCAC86CD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5</a:t>
            </a:r>
          </a:p>
        </p:txBody>
      </p:sp>
      <p:sp>
        <p:nvSpPr>
          <p:cNvPr id="118789" name="Rectangle 11">
            <a:extLst>
              <a:ext uri="{FF2B5EF4-FFF2-40B4-BE49-F238E27FC236}">
                <a16:creationId xmlns:a16="http://schemas.microsoft.com/office/drawing/2014/main" id="{6F7D6711-EF1F-4064-AFC0-B495B97683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628775"/>
            <a:ext cx="8497887" cy="452596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/>
              <a:t>证   因为</a:t>
            </a:r>
            <a:r>
              <a:rPr lang="en-US" altLang="zh-CN" i="1"/>
              <a:t>A</a:t>
            </a:r>
            <a:r>
              <a:rPr lang="en-US" altLang="zh-CN"/>
              <a:t>≈</a:t>
            </a:r>
            <a:r>
              <a:rPr lang="en-US" altLang="zh-CN" i="1"/>
              <a:t>B</a:t>
            </a:r>
            <a:r>
              <a:rPr lang="zh-CN" altLang="en-US"/>
              <a:t>，存在双射函数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zh-CN" altLang="en-US"/>
              <a:t>，反函数 </a:t>
            </a:r>
            <a:r>
              <a:rPr lang="en-US" altLang="zh-CN" i="1"/>
              <a:t>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:  </a:t>
            </a:r>
            <a:r>
              <a:rPr lang="en-US" altLang="zh-CN" i="1"/>
              <a:t>B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A</a:t>
            </a:r>
            <a:endParaRPr lang="en-US" altLang="zh-CN"/>
          </a:p>
          <a:p>
            <a:pPr eaLnBrk="1" hangingPunct="1">
              <a:defRPr/>
            </a:pPr>
            <a:r>
              <a:rPr lang="zh-CN" altLang="en-US"/>
              <a:t>构造函数 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 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B</a:t>
            </a:r>
            <a:r>
              <a:rPr lang="en-US" altLang="zh-CN"/>
              <a:t>), </a:t>
            </a:r>
            <a:endParaRPr lang="en-US" altLang="zh-CN" i="1"/>
          </a:p>
          <a:p>
            <a:pPr eaLnBrk="1" hangingPunct="1">
              <a:defRPr/>
            </a:pPr>
            <a:r>
              <a:rPr lang="en-US" altLang="zh-CN" i="1"/>
              <a:t>                   g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/>
              <a:t>) =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/>
              <a:t>)</a:t>
            </a:r>
            <a:r>
              <a:rPr lang="zh-CN" altLang="en-US"/>
              <a:t>，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T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 i="1"/>
              <a:t>A</a:t>
            </a:r>
            <a:r>
              <a:rPr lang="en-US" altLang="zh-CN"/>
              <a:t>  </a:t>
            </a:r>
            <a:r>
              <a:rPr lang="zh-CN" altLang="en-US"/>
              <a:t>（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/>
              <a:t>)</a:t>
            </a:r>
            <a:r>
              <a:rPr lang="zh-CN" altLang="en-US"/>
              <a:t>是</a:t>
            </a:r>
            <a:r>
              <a:rPr lang="en-US" altLang="zh-CN" i="1"/>
              <a:t>T</a:t>
            </a:r>
            <a:r>
              <a:rPr lang="zh-CN" altLang="en-US"/>
              <a:t>在函数 </a:t>
            </a:r>
            <a:r>
              <a:rPr lang="en-US" altLang="zh-CN" i="1"/>
              <a:t>f </a:t>
            </a:r>
            <a:r>
              <a:rPr lang="zh-CN" altLang="en-US"/>
              <a:t>的像） </a:t>
            </a:r>
          </a:p>
          <a:p>
            <a:pPr eaLnBrk="1" hangingPunct="1">
              <a:defRPr/>
            </a:pPr>
            <a:r>
              <a:rPr lang="zh-CN" altLang="en-US"/>
              <a:t>证明 </a:t>
            </a:r>
            <a:r>
              <a:rPr lang="en-US" altLang="zh-CN" i="1"/>
              <a:t>g </a:t>
            </a:r>
            <a:r>
              <a:rPr lang="zh-CN" altLang="en-US"/>
              <a:t>的满射性</a:t>
            </a:r>
            <a:r>
              <a:rPr lang="en-US" altLang="zh-CN"/>
              <a:t>. </a:t>
            </a:r>
            <a:r>
              <a:rPr lang="zh-CN" altLang="en-US"/>
              <a:t>对于任何</a:t>
            </a:r>
            <a:r>
              <a:rPr lang="en-US" altLang="zh-CN" i="1"/>
              <a:t>S 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zh-CN" altLang="en-US"/>
              <a:t>存在 </a:t>
            </a:r>
            <a:r>
              <a:rPr lang="en-US" altLang="zh-CN" i="1"/>
              <a:t>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(</a:t>
            </a:r>
            <a:r>
              <a:rPr lang="en-US" altLang="zh-CN" i="1"/>
              <a:t>S</a:t>
            </a:r>
            <a:r>
              <a:rPr lang="en-US" altLang="zh-CN"/>
              <a:t>) 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zh-CN" altLang="en-US"/>
              <a:t>且</a:t>
            </a:r>
          </a:p>
          <a:p>
            <a:pPr eaLnBrk="1" hangingPunct="1">
              <a:defRPr/>
            </a:pPr>
            <a:r>
              <a:rPr lang="zh-CN" altLang="en-US"/>
              <a:t>                   </a:t>
            </a:r>
            <a:r>
              <a:rPr lang="en-US" altLang="zh-CN" i="1"/>
              <a:t>g</a:t>
            </a:r>
            <a:r>
              <a:rPr lang="en-US" altLang="zh-CN"/>
              <a:t>(</a:t>
            </a:r>
            <a:r>
              <a:rPr lang="en-US" altLang="zh-CN" i="1"/>
              <a:t>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(</a:t>
            </a:r>
            <a:r>
              <a:rPr lang="en-US" altLang="zh-CN" i="1"/>
              <a:t>S</a:t>
            </a:r>
            <a:r>
              <a:rPr lang="en-US" altLang="zh-CN"/>
              <a:t>)) = </a:t>
            </a:r>
            <a:r>
              <a:rPr lang="en-US" altLang="zh-CN" i="1"/>
              <a:t>f</a:t>
            </a:r>
            <a:r>
              <a:rPr lang="en-US" altLang="zh-CN">
                <a:sym typeface="Symbol" panose="05050102010706020507" pitchFamily="18" charset="2"/>
              </a:rPr>
              <a:t> 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>
                <a:sym typeface="Symbol" panose="05050102010706020507" pitchFamily="18" charset="2"/>
              </a:rPr>
              <a:t> </a:t>
            </a:r>
            <a:r>
              <a:rPr lang="en-US" altLang="zh-CN" i="1"/>
              <a:t>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(</a:t>
            </a:r>
            <a:r>
              <a:rPr lang="en-US" altLang="zh-CN" i="1"/>
              <a:t>S</a:t>
            </a:r>
            <a:r>
              <a:rPr lang="en-US" altLang="zh-CN"/>
              <a:t>) = </a:t>
            </a:r>
            <a:r>
              <a:rPr lang="en-US" altLang="zh-CN" i="1"/>
              <a:t>S</a:t>
            </a:r>
            <a:r>
              <a:rPr lang="en-US" altLang="zh-CN"/>
              <a:t> </a:t>
            </a:r>
          </a:p>
          <a:p>
            <a:pPr eaLnBrk="1" hangingPunct="1">
              <a:defRPr/>
            </a:pPr>
            <a:r>
              <a:rPr lang="zh-CN" altLang="en-US"/>
              <a:t>证明</a:t>
            </a:r>
            <a:r>
              <a:rPr lang="en-US" altLang="zh-CN" i="1"/>
              <a:t>g</a:t>
            </a:r>
            <a:r>
              <a:rPr lang="zh-CN" altLang="en-US"/>
              <a:t>的单射性</a:t>
            </a:r>
            <a:r>
              <a:rPr lang="en-US" altLang="zh-CN"/>
              <a:t>.  </a:t>
            </a:r>
          </a:p>
          <a:p>
            <a:pPr eaLnBrk="1" hangingPunct="1">
              <a:defRPr/>
            </a:pPr>
            <a:r>
              <a:rPr lang="en-US" altLang="zh-CN"/>
              <a:t>                   </a:t>
            </a:r>
            <a:r>
              <a:rPr lang="en-US" altLang="zh-CN" i="1"/>
              <a:t>g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 baseline="-25000"/>
              <a:t>1</a:t>
            </a:r>
            <a:r>
              <a:rPr lang="en-US" altLang="zh-CN"/>
              <a:t>) = </a:t>
            </a:r>
            <a:r>
              <a:rPr lang="en-US" altLang="zh-CN" i="1"/>
              <a:t>g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 baseline="-25000"/>
              <a:t>2</a:t>
            </a:r>
            <a:r>
              <a:rPr lang="en-US" altLang="zh-CN"/>
              <a:t>)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 baseline="-25000"/>
              <a:t>1</a:t>
            </a:r>
            <a:r>
              <a:rPr lang="en-US" altLang="zh-CN"/>
              <a:t>) = 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 baseline="-25000"/>
              <a:t>2</a:t>
            </a:r>
            <a:r>
              <a:rPr lang="en-US" altLang="zh-CN"/>
              <a:t>) </a:t>
            </a:r>
            <a:endParaRPr lang="en-US" altLang="zh-CN">
              <a:sym typeface="Symbol" panose="05050102010706020507" pitchFamily="18" charset="2"/>
            </a:endParaRPr>
          </a:p>
          <a:p>
            <a:pPr eaLnBrk="1" hangingPunct="1">
              <a:defRPr/>
            </a:pPr>
            <a:r>
              <a:rPr lang="en-US" altLang="zh-CN">
                <a:sym typeface="Symbol" panose="05050102010706020507" pitchFamily="18" charset="2"/>
              </a:rPr>
              <a:t>              </a:t>
            </a:r>
            <a:r>
              <a:rPr lang="en-US" altLang="zh-CN"/>
              <a:t> </a:t>
            </a:r>
            <a:r>
              <a:rPr lang="en-US" altLang="zh-CN" i="1"/>
              <a:t>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(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 baseline="-25000"/>
              <a:t>1</a:t>
            </a:r>
            <a:r>
              <a:rPr lang="en-US" altLang="zh-CN"/>
              <a:t>) = </a:t>
            </a:r>
            <a:r>
              <a:rPr lang="en-US" altLang="zh-CN" i="1"/>
              <a:t>f 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(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 baseline="-25000"/>
              <a:t>2</a:t>
            </a:r>
            <a:r>
              <a:rPr lang="en-US" altLang="zh-CN"/>
              <a:t>)) </a:t>
            </a:r>
            <a:endParaRPr lang="en-US" altLang="zh-CN">
              <a:sym typeface="Symbol" panose="05050102010706020507" pitchFamily="18" charset="2"/>
            </a:endParaRPr>
          </a:p>
          <a:p>
            <a:pPr eaLnBrk="1" hangingPunct="1">
              <a:defRPr/>
            </a:pPr>
            <a:r>
              <a:rPr lang="en-US" altLang="zh-CN">
                <a:sym typeface="Symbol" panose="05050102010706020507" pitchFamily="18" charset="2"/>
              </a:rPr>
              <a:t>              </a:t>
            </a:r>
            <a:r>
              <a:rPr lang="en-US" altLang="zh-CN"/>
              <a:t> 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 baseline="-25000"/>
              <a:t>1</a:t>
            </a:r>
            <a:r>
              <a:rPr lang="en-US" altLang="zh-CN"/>
              <a:t>) = 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  <a:r>
              <a:rPr lang="en-US" altLang="zh-CN"/>
              <a:t>(</a:t>
            </a:r>
            <a:r>
              <a:rPr lang="en-US" altLang="zh-CN" i="1"/>
              <a:t>T</a:t>
            </a:r>
            <a:r>
              <a:rPr lang="en-US" altLang="zh-CN" baseline="-25000"/>
              <a:t>2</a:t>
            </a:r>
            <a:r>
              <a:rPr lang="en-US" altLang="zh-CN"/>
              <a:t>)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</a:t>
            </a:r>
            <a:r>
              <a:rPr lang="en-US" altLang="zh-CN" i="1"/>
              <a:t>T</a:t>
            </a:r>
            <a:r>
              <a:rPr lang="en-US" altLang="zh-CN" baseline="-25000"/>
              <a:t>1</a:t>
            </a:r>
            <a:r>
              <a:rPr lang="en-US" altLang="zh-CN"/>
              <a:t>=</a:t>
            </a:r>
            <a:r>
              <a:rPr lang="en-US" altLang="zh-CN" i="1"/>
              <a:t>T</a:t>
            </a:r>
            <a:r>
              <a:rPr lang="en-US" altLang="zh-CN" baseline="-25000"/>
              <a:t>2</a:t>
            </a:r>
          </a:p>
          <a:p>
            <a:pPr eaLnBrk="1" hangingPunct="1">
              <a:defRPr/>
            </a:pPr>
            <a:r>
              <a:rPr lang="zh-CN" altLang="en-US"/>
              <a:t>综合上述得到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/>
              <a:t>)≈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B</a:t>
            </a:r>
            <a:r>
              <a:rPr lang="en-US" altLang="zh-CN"/>
              <a:t>). </a:t>
            </a:r>
          </a:p>
        </p:txBody>
      </p:sp>
      <p:sp>
        <p:nvSpPr>
          <p:cNvPr id="121860" name="灯片编号占位符 5">
            <a:extLst>
              <a:ext uri="{FF2B5EF4-FFF2-40B4-BE49-F238E27FC236}">
                <a16:creationId xmlns:a16="http://schemas.microsoft.com/office/drawing/2014/main" id="{DD7C3B2F-F43F-4FE9-8146-64E573A06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038328F-7239-42B2-8CB0-B7836AEE083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1861" name="Rectangle 9">
            <a:extLst>
              <a:ext uri="{FF2B5EF4-FFF2-40B4-BE49-F238E27FC236}">
                <a16:creationId xmlns:a16="http://schemas.microsoft.com/office/drawing/2014/main" id="{35809AC6-2A98-4D8F-9D8A-C011391AE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052513"/>
            <a:ext cx="7002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371475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7147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7147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7147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7147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7147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7147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7147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7147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5.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为二集合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证明：如果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ransition spd="slow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9">
            <a:extLst>
              <a:ext uri="{FF2B5EF4-FFF2-40B4-BE49-F238E27FC236}">
                <a16:creationId xmlns:a16="http://schemas.microsoft.com/office/drawing/2014/main" id="{4C771280-4AC2-4072-ACCA-6992FCF89C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证明集合</a:t>
            </a:r>
            <a:r>
              <a:rPr lang="en-US" altLang="zh-CN" i="1"/>
              <a:t>A</a:t>
            </a:r>
            <a:r>
              <a:rPr lang="zh-CN" altLang="en-US"/>
              <a:t>与</a:t>
            </a:r>
            <a:r>
              <a:rPr lang="en-US" altLang="zh-CN" i="1"/>
              <a:t>B</a:t>
            </a:r>
            <a:r>
              <a:rPr lang="zh-CN" altLang="en-US"/>
              <a:t>等势的方法</a:t>
            </a:r>
          </a:p>
        </p:txBody>
      </p:sp>
      <p:sp>
        <p:nvSpPr>
          <p:cNvPr id="123907" name="Rectangle 10">
            <a:extLst>
              <a:ext uri="{FF2B5EF4-FFF2-40B4-BE49-F238E27FC236}">
                <a16:creationId xmlns:a16="http://schemas.microsoft.com/office/drawing/2014/main" id="{971C9D80-A3DB-4E3E-AABB-E40583631D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91513" cy="49688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/>
              <a:t>方法一：直接构造从</a:t>
            </a:r>
            <a:r>
              <a:rPr lang="en-US" altLang="zh-CN" i="1"/>
              <a:t>A</a:t>
            </a:r>
            <a:r>
              <a:rPr lang="zh-CN" altLang="en-US"/>
              <a:t>到</a:t>
            </a:r>
            <a:r>
              <a:rPr lang="en-US" altLang="zh-CN" i="1"/>
              <a:t>B</a:t>
            </a:r>
            <a:r>
              <a:rPr lang="zh-CN" altLang="en-US"/>
              <a:t>的双射</a:t>
            </a:r>
            <a:r>
              <a:rPr lang="en-US" altLang="zh-CN"/>
              <a:t>, </a:t>
            </a:r>
            <a:r>
              <a:rPr lang="zh-CN" altLang="en-US"/>
              <a:t>即定义一个从</a:t>
            </a:r>
            <a:r>
              <a:rPr lang="en-US" altLang="zh-CN" i="1"/>
              <a:t>A</a:t>
            </a:r>
            <a:r>
              <a:rPr lang="zh-CN" altLang="en-US"/>
              <a:t>到</a:t>
            </a:r>
            <a:r>
              <a:rPr lang="en-US" altLang="zh-CN" i="1"/>
              <a:t>B</a:t>
            </a:r>
            <a:r>
              <a:rPr lang="zh-CN" altLang="en-US"/>
              <a:t>的函数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                 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r>
              <a:rPr lang="zh-CN" altLang="en-US" i="1"/>
              <a:t>，</a:t>
            </a:r>
            <a:r>
              <a:rPr lang="zh-CN" altLang="en-US"/>
              <a:t>证明 </a:t>
            </a:r>
            <a:r>
              <a:rPr lang="en-US" altLang="zh-CN" i="1"/>
              <a:t>f </a:t>
            </a:r>
            <a:r>
              <a:rPr lang="zh-CN" altLang="en-US"/>
              <a:t>的满射性，证明 </a:t>
            </a:r>
            <a:r>
              <a:rPr lang="en-US" altLang="zh-CN" i="1"/>
              <a:t>f </a:t>
            </a:r>
            <a:r>
              <a:rPr lang="zh-CN" altLang="en-US"/>
              <a:t>的单射性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方法二：利用定理</a:t>
            </a:r>
            <a:r>
              <a:rPr lang="en-US" altLang="zh-CN"/>
              <a:t>8.8</a:t>
            </a:r>
            <a:r>
              <a:rPr lang="zh-CN" altLang="en-US"/>
              <a:t>，构造两个单射 </a:t>
            </a:r>
            <a:r>
              <a:rPr lang="en-US" altLang="zh-CN" i="1"/>
              <a:t>f</a:t>
            </a:r>
            <a:r>
              <a:rPr lang="en-US" altLang="zh-CN"/>
              <a:t>: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 </a:t>
            </a:r>
            <a:r>
              <a:rPr lang="zh-CN" altLang="en-US"/>
              <a:t>和 </a:t>
            </a:r>
            <a:r>
              <a:rPr lang="en-US" altLang="zh-CN" i="1"/>
              <a:t>g</a:t>
            </a:r>
            <a:r>
              <a:rPr lang="en-US" altLang="zh-CN"/>
              <a:t>:</a:t>
            </a:r>
            <a:r>
              <a:rPr lang="en-US" altLang="zh-CN" i="1"/>
              <a:t>B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A</a:t>
            </a:r>
            <a:r>
              <a:rPr lang="en-US" altLang="zh-CN"/>
              <a:t>. </a:t>
            </a:r>
            <a:r>
              <a:rPr lang="zh-CN" altLang="en-US"/>
              <a:t>即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                 定义函数 </a:t>
            </a:r>
            <a:r>
              <a:rPr lang="en-US" altLang="zh-CN" i="1"/>
              <a:t>f </a:t>
            </a:r>
            <a:r>
              <a:rPr lang="zh-CN" altLang="en-US"/>
              <a:t>和 </a:t>
            </a:r>
            <a:r>
              <a:rPr lang="en-US" altLang="zh-CN" i="1"/>
              <a:t>g </a:t>
            </a:r>
            <a:r>
              <a:rPr lang="zh-CN" altLang="en-US"/>
              <a:t>，证明 </a:t>
            </a:r>
            <a:r>
              <a:rPr lang="en-US" altLang="zh-CN" i="1"/>
              <a:t>f </a:t>
            </a:r>
            <a:r>
              <a:rPr lang="zh-CN" altLang="en-US"/>
              <a:t>和 </a:t>
            </a:r>
            <a:r>
              <a:rPr lang="en-US" altLang="zh-CN" i="1"/>
              <a:t>g </a:t>
            </a:r>
            <a:r>
              <a:rPr lang="zh-CN" altLang="en-US"/>
              <a:t>的单射性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方法三：利用等势的传递性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方法四：直接计算</a:t>
            </a:r>
            <a:r>
              <a:rPr lang="en-US" altLang="zh-CN" i="1"/>
              <a:t>A</a:t>
            </a:r>
            <a:r>
              <a:rPr lang="zh-CN" altLang="en-US"/>
              <a:t>与</a:t>
            </a:r>
            <a:r>
              <a:rPr lang="en-US" altLang="zh-CN" i="1"/>
              <a:t>B</a:t>
            </a:r>
            <a:r>
              <a:rPr lang="zh-CN" altLang="en-US"/>
              <a:t>的基数，得到</a:t>
            </a:r>
            <a:r>
              <a:rPr lang="en-US" altLang="zh-CN"/>
              <a:t>card </a:t>
            </a:r>
            <a:r>
              <a:rPr lang="en-US" altLang="zh-CN" i="1"/>
              <a:t>A</a:t>
            </a:r>
            <a:r>
              <a:rPr lang="en-US" altLang="zh-CN"/>
              <a:t>=card </a:t>
            </a:r>
            <a:r>
              <a:rPr lang="en-US" altLang="zh-CN" i="1"/>
              <a:t>B</a:t>
            </a:r>
            <a:r>
              <a:rPr lang="en-US" altLang="zh-CN"/>
              <a:t>. </a:t>
            </a:r>
          </a:p>
          <a:p>
            <a:pPr eaLnBrk="1" hangingPunct="1">
              <a:lnSpc>
                <a:spcPct val="90000"/>
              </a:lnSpc>
              <a:spcBef>
                <a:spcPct val="75000"/>
              </a:spcBef>
            </a:pPr>
            <a:r>
              <a:rPr lang="zh-CN" altLang="en-US"/>
              <a:t>注意：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以上方法中最重要的是方法一</a:t>
            </a:r>
            <a:r>
              <a:rPr lang="en-US" altLang="zh-CN"/>
              <a:t>.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证明集合</a:t>
            </a:r>
            <a:r>
              <a:rPr lang="en-US" altLang="zh-CN" i="1"/>
              <a:t>A</a:t>
            </a:r>
            <a:r>
              <a:rPr lang="zh-CN" altLang="en-US"/>
              <a:t>与自然数集合</a:t>
            </a:r>
            <a:r>
              <a:rPr lang="en-US" altLang="zh-CN"/>
              <a:t>N</a:t>
            </a:r>
            <a:r>
              <a:rPr lang="zh-CN" altLang="en-US"/>
              <a:t>等势的通常方法是：找到一个“数遍”</a:t>
            </a:r>
            <a:r>
              <a:rPr lang="en-US" altLang="zh-CN" i="1"/>
              <a:t>A</a:t>
            </a:r>
            <a:r>
              <a:rPr lang="zh-CN" altLang="en-US"/>
              <a:t>中元素的顺序</a:t>
            </a:r>
            <a:r>
              <a:rPr lang="en-US" altLang="zh-CN"/>
              <a:t>. 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altLang="zh-CN"/>
              <a:t> </a:t>
            </a:r>
          </a:p>
        </p:txBody>
      </p:sp>
      <p:sp>
        <p:nvSpPr>
          <p:cNvPr id="123908" name="灯片编号占位符 5">
            <a:extLst>
              <a:ext uri="{FF2B5EF4-FFF2-40B4-BE49-F238E27FC236}">
                <a16:creationId xmlns:a16="http://schemas.microsoft.com/office/drawing/2014/main" id="{A8895611-D4AC-48C9-B6E4-953E588EA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5626133-4CCA-4277-AAD4-D660870371ED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57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灯片编号占位符 3">
            <a:extLst>
              <a:ext uri="{FF2B5EF4-FFF2-40B4-BE49-F238E27FC236}">
                <a16:creationId xmlns:a16="http://schemas.microsoft.com/office/drawing/2014/main" id="{1B42A25E-B4DF-47E7-949A-1DAC759AF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F4D99E0-7B68-46AC-A6CC-92669B450FB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5955" name="Rectangle 11">
            <a:extLst>
              <a:ext uri="{FF2B5EF4-FFF2-40B4-BE49-F238E27FC236}">
                <a16:creationId xmlns:a16="http://schemas.microsoft.com/office/drawing/2014/main" id="{C93480A1-C7CF-4DB8-B194-C9DD5CB9D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125956" name="Rectangle 12">
            <a:extLst>
              <a:ext uri="{FF2B5EF4-FFF2-40B4-BE49-F238E27FC236}">
                <a16:creationId xmlns:a16="http://schemas.microsoft.com/office/drawing/2014/main" id="{CE03ECE0-5A2A-4DF3-BA88-138F68710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1196975"/>
            <a:ext cx="78486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．已知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∈N},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109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∈N},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求下列各题：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Card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Card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card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(4) card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409613" name="Rectangle 13">
            <a:extLst>
              <a:ext uri="{FF2B5EF4-FFF2-40B4-BE49-F238E27FC236}">
                <a16:creationId xmlns:a16="http://schemas.microsoft.com/office/drawing/2014/main" id="{EE03437B-463A-47D5-9897-B6DC01F0E6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3213100"/>
            <a:ext cx="7632700" cy="267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构造双射函数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7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因此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构造双射函数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:N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109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因此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可数集的并仍旧是可数集，因此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)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但是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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card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从而得到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 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(4)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因为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7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109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互素，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7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</a:rPr>
              <a:t>109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类似得到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 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灯片编号占位符 3">
            <a:extLst>
              <a:ext uri="{FF2B5EF4-FFF2-40B4-BE49-F238E27FC236}">
                <a16:creationId xmlns:a16="http://schemas.microsoft.com/office/drawing/2014/main" id="{ACD25C54-3636-439D-A851-B55B6CA23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BE11273-04E7-49EA-B2B8-4E6716EEBA1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28003" name="Object 9">
            <a:extLst>
              <a:ext uri="{FF2B5EF4-FFF2-40B4-BE49-F238E27FC236}">
                <a16:creationId xmlns:a16="http://schemas.microsoft.com/office/drawing/2014/main" id="{87BC567B-8A22-479B-AF08-CDA7FDA46D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40913" y="1268413"/>
          <a:ext cx="152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icrosoft 公式 3.0" r:id="rId3" imgW="152202" imgH="177569" progId="Equation.3">
                  <p:embed/>
                </p:oleObj>
              </mc:Choice>
              <mc:Fallback>
                <p:oleObj name="Microsoft 公式 3.0" r:id="rId3" imgW="152202" imgH="177569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0913" y="1268413"/>
                        <a:ext cx="15240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4" name="Rectangle 12">
            <a:extLst>
              <a:ext uri="{FF2B5EF4-FFF2-40B4-BE49-F238E27FC236}">
                <a16:creationId xmlns:a16="http://schemas.microsoft.com/office/drawing/2014/main" id="{647B6210-180C-4842-BED2-7D127A439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5" y="1125538"/>
            <a:ext cx="8137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55613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7.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已知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card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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且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&lt;card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求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128005" name="Rectangle 13">
            <a:extLst>
              <a:ext uri="{FF2B5EF4-FFF2-40B4-BE49-F238E27FC236}">
                <a16:creationId xmlns:a16="http://schemas.microsoft.com/office/drawing/2014/main" id="{2A7766EE-A8DD-4C73-9BFB-91B4945DA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411662" name="Rectangle 14">
            <a:extLst>
              <a:ext uri="{FF2B5EF4-FFF2-40B4-BE49-F238E27FC236}">
                <a16:creationId xmlns:a16="http://schemas.microsoft.com/office/drawing/2014/main" id="{83353C4B-2567-4740-9A1C-9ED2B8C6C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1841500"/>
            <a:ext cx="7993063" cy="415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   由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得到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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card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即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 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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由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&lt;card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可知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为有穷集，即存在自然数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使得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      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假设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)&lt; 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，那么存在自然数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，使得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card(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m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从而得到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card((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)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m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=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矛盾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因此，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   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card(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)= 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 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zh-CN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">
            <a:extLst>
              <a:ext uri="{FF2B5EF4-FFF2-40B4-BE49-F238E27FC236}">
                <a16:creationId xmlns:a16="http://schemas.microsoft.com/office/drawing/2014/main" id="{619D8700-6D29-4825-A1FF-3766888793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函数的像和完全原像</a:t>
            </a:r>
          </a:p>
        </p:txBody>
      </p:sp>
      <p:sp>
        <p:nvSpPr>
          <p:cNvPr id="14340" name="Rectangle 10">
            <a:extLst>
              <a:ext uri="{FF2B5EF4-FFF2-40B4-BE49-F238E27FC236}">
                <a16:creationId xmlns:a16="http://schemas.microsoft.com/office/drawing/2014/main" id="{3B5F3D00-BAED-434E-9511-279B34D265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027113"/>
            <a:ext cx="8002588" cy="287972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8.5</a:t>
            </a:r>
            <a:r>
              <a:rPr lang="en-US" altLang="zh-CN" dirty="0"/>
              <a:t>  </a:t>
            </a:r>
            <a:r>
              <a:rPr lang="zh-CN" altLang="en-US" dirty="0"/>
              <a:t>设函数 </a:t>
            </a:r>
            <a:r>
              <a:rPr lang="en-US" altLang="zh-CN" i="1" dirty="0"/>
              <a:t>f</a:t>
            </a:r>
            <a:r>
              <a:rPr lang="zh-CN" altLang="en-US" dirty="0"/>
              <a:t>：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en-US" altLang="zh-CN" dirty="0"/>
              <a:t>, 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baseline="-25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B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/>
              <a:t>(1)  </a:t>
            </a:r>
            <a:r>
              <a:rPr lang="en-US" altLang="zh-CN" i="1" dirty="0">
                <a:solidFill>
                  <a:srgbClr val="A50021"/>
                </a:solidFill>
              </a:rPr>
              <a:t>A</a:t>
            </a:r>
            <a:r>
              <a:rPr lang="en-US" altLang="zh-CN" baseline="-25000" dirty="0">
                <a:solidFill>
                  <a:srgbClr val="A50021"/>
                </a:solidFill>
              </a:rPr>
              <a:t>1</a:t>
            </a:r>
            <a:r>
              <a:rPr lang="zh-CN" altLang="en-US" dirty="0">
                <a:solidFill>
                  <a:srgbClr val="A50021"/>
                </a:solidFill>
              </a:rPr>
              <a:t>在 </a:t>
            </a:r>
            <a:r>
              <a:rPr lang="en-US" altLang="zh-CN" i="1" dirty="0">
                <a:solidFill>
                  <a:srgbClr val="A50021"/>
                </a:solidFill>
              </a:rPr>
              <a:t>f </a:t>
            </a:r>
            <a:r>
              <a:rPr lang="zh-CN" altLang="en-US" dirty="0">
                <a:solidFill>
                  <a:srgbClr val="A50021"/>
                </a:solidFill>
              </a:rPr>
              <a:t>下的像</a:t>
            </a:r>
            <a:r>
              <a:rPr lang="zh-CN" altLang="en-US" dirty="0"/>
              <a:t>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) = {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 | </a:t>
            </a:r>
            <a:r>
              <a:rPr lang="en-US" altLang="zh-CN" i="1" dirty="0"/>
              <a:t>x</a:t>
            </a:r>
            <a:r>
              <a:rPr lang="en-US" altLang="zh-CN" dirty="0"/>
              <a:t>∈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},  </a:t>
            </a:r>
            <a:r>
              <a:rPr lang="zh-CN" altLang="en-US" dirty="0">
                <a:solidFill>
                  <a:srgbClr val="A50021"/>
                </a:solidFill>
              </a:rPr>
              <a:t>函数的像</a:t>
            </a:r>
            <a:r>
              <a:rPr lang="zh-CN" altLang="en-US" dirty="0"/>
              <a:t>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dirty="0"/>
              <a:t>) </a:t>
            </a:r>
          </a:p>
          <a:p>
            <a:pPr eaLnBrk="1" hangingPunct="1">
              <a:defRPr/>
            </a:pPr>
            <a:r>
              <a:rPr lang="en-US" altLang="zh-CN" dirty="0"/>
              <a:t>(2)  </a:t>
            </a:r>
            <a:r>
              <a:rPr lang="en-US" altLang="zh-CN" i="1" dirty="0">
                <a:solidFill>
                  <a:srgbClr val="A50021"/>
                </a:solidFill>
              </a:rPr>
              <a:t>B</a:t>
            </a:r>
            <a:r>
              <a:rPr lang="en-US" altLang="zh-CN" baseline="-25000" dirty="0">
                <a:solidFill>
                  <a:srgbClr val="A50021"/>
                </a:solidFill>
              </a:rPr>
              <a:t>1</a:t>
            </a:r>
            <a:r>
              <a:rPr lang="zh-CN" altLang="en-US" dirty="0">
                <a:solidFill>
                  <a:srgbClr val="A50021"/>
                </a:solidFill>
              </a:rPr>
              <a:t>在 </a:t>
            </a:r>
            <a:r>
              <a:rPr lang="en-US" altLang="zh-CN" i="1" dirty="0">
                <a:solidFill>
                  <a:srgbClr val="A50021"/>
                </a:solidFill>
              </a:rPr>
              <a:t>f </a:t>
            </a:r>
            <a:r>
              <a:rPr lang="zh-CN" altLang="en-US" dirty="0">
                <a:solidFill>
                  <a:srgbClr val="A50021"/>
                </a:solidFill>
              </a:rPr>
              <a:t>下的完全原像</a:t>
            </a:r>
            <a:r>
              <a:rPr lang="zh-CN" altLang="en-US" dirty="0"/>
              <a:t> </a:t>
            </a:r>
            <a:r>
              <a:rPr lang="en-US" altLang="zh-CN" i="1" dirty="0"/>
              <a:t>f 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(</a:t>
            </a:r>
            <a:r>
              <a:rPr lang="en-US" altLang="zh-CN" i="1" dirty="0"/>
              <a:t>B</a:t>
            </a:r>
            <a:r>
              <a:rPr lang="en-US" altLang="zh-CN" baseline="-25000" dirty="0"/>
              <a:t>1</a:t>
            </a:r>
            <a:r>
              <a:rPr lang="en-US" altLang="zh-CN" dirty="0"/>
              <a:t>)={</a:t>
            </a:r>
            <a:r>
              <a:rPr lang="en-US" altLang="zh-CN" i="1" dirty="0" err="1"/>
              <a:t>x</a:t>
            </a:r>
            <a:r>
              <a:rPr lang="en-US" altLang="zh-CN" dirty="0" err="1"/>
              <a:t>|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 err="1"/>
              <a:t>∧</a:t>
            </a:r>
            <a:r>
              <a:rPr lang="en-US" altLang="zh-CN" i="1" dirty="0" err="1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)∈</a:t>
            </a:r>
            <a:r>
              <a:rPr lang="en-US" altLang="zh-CN" i="1" dirty="0"/>
              <a:t>B</a:t>
            </a:r>
            <a:r>
              <a:rPr lang="en-US" altLang="zh-CN" baseline="-25000" dirty="0"/>
              <a:t>1</a:t>
            </a:r>
            <a:r>
              <a:rPr lang="en-US" altLang="zh-CN" dirty="0"/>
              <a:t>}</a:t>
            </a:r>
          </a:p>
          <a:p>
            <a:pPr eaLnBrk="1" hangingPunct="1">
              <a:spcBef>
                <a:spcPct val="60000"/>
              </a:spcBef>
              <a:defRPr/>
            </a:pPr>
            <a:r>
              <a:rPr lang="zh-CN" altLang="en-US" dirty="0"/>
              <a:t>注意：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dirty="0"/>
              <a:t>函数值与像的区别：函数值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)∈</a:t>
            </a:r>
            <a:r>
              <a:rPr lang="en-US" altLang="zh-CN" i="1" dirty="0"/>
              <a:t>B</a:t>
            </a:r>
            <a:r>
              <a:rPr lang="en-US" altLang="zh-CN" dirty="0"/>
              <a:t>, </a:t>
            </a:r>
            <a:r>
              <a:rPr lang="zh-CN" altLang="en-US" dirty="0"/>
              <a:t>像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)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B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dirty="0"/>
              <a:t>一般说来  </a:t>
            </a:r>
            <a:r>
              <a:rPr lang="en-US" altLang="zh-CN" i="1" dirty="0"/>
              <a:t>f 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))≠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zh-CN" altLang="en-US" dirty="0"/>
              <a:t>但是</a:t>
            </a:r>
            <a:r>
              <a:rPr lang="en-US" altLang="zh-CN" i="1" dirty="0"/>
              <a:t>A</a:t>
            </a:r>
            <a:r>
              <a:rPr lang="en-US" altLang="zh-CN" baseline="-25000" dirty="0"/>
              <a:t>1 </a:t>
            </a:r>
            <a:r>
              <a:rPr lang="en-US" altLang="zh-CN" dirty="0">
                <a:sym typeface="Symbol" panose="05050102010706020507" pitchFamily="18" charset="2"/>
              </a:rPr>
              <a:t> </a:t>
            </a:r>
            <a:r>
              <a:rPr lang="en-US" altLang="zh-CN" i="1" dirty="0"/>
              <a:t>f 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(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))</a:t>
            </a:r>
          </a:p>
        </p:txBody>
      </p:sp>
      <p:sp>
        <p:nvSpPr>
          <p:cNvPr id="17412" name="灯片编号占位符 5">
            <a:extLst>
              <a:ext uri="{FF2B5EF4-FFF2-40B4-BE49-F238E27FC236}">
                <a16:creationId xmlns:a16="http://schemas.microsoft.com/office/drawing/2014/main" id="{CFF2039B-EA0E-412B-A75B-2250E267A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1E44B80-C95E-4F8B-94AE-30585BB13FC8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7413" name="Group 13">
            <a:extLst>
              <a:ext uri="{FF2B5EF4-FFF2-40B4-BE49-F238E27FC236}">
                <a16:creationId xmlns:a16="http://schemas.microsoft.com/office/drawing/2014/main" id="{0BB3AA02-EF6E-4628-85E1-494615E241CB}"/>
              </a:ext>
            </a:extLst>
          </p:cNvPr>
          <p:cNvGrpSpPr>
            <a:grpSpLocks/>
          </p:cNvGrpSpPr>
          <p:nvPr/>
        </p:nvGrpSpPr>
        <p:grpSpPr bwMode="auto">
          <a:xfrm>
            <a:off x="1887686" y="4052599"/>
            <a:ext cx="8280400" cy="2668876"/>
            <a:chOff x="295" y="2976"/>
            <a:chExt cx="5216" cy="1134"/>
          </a:xfrm>
        </p:grpSpPr>
        <p:sp>
          <p:nvSpPr>
            <p:cNvPr id="17414" name="Rectangle 11">
              <a:extLst>
                <a:ext uri="{FF2B5EF4-FFF2-40B4-BE49-F238E27FC236}">
                  <a16:creationId xmlns:a16="http://schemas.microsoft.com/office/drawing/2014/main" id="{D7478FD3-782C-4771-97B3-6FE962D99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2976"/>
              <a:ext cx="5216" cy="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例   设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：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N→N,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且</a:t>
              </a:r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spcBef>
                  <a:spcPct val="60000"/>
                </a:spcBef>
                <a:buClrTx/>
                <a:buFontTx/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令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={0,1},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={2},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那么有               </a:t>
              </a:r>
            </a:p>
            <a:p>
              <a:pPr>
                <a:lnSpc>
                  <a:spcPct val="150000"/>
                </a:lnSpc>
                <a:buClrTx/>
                <a:buFontTx/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    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) =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( {0,1}) = {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(0),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(1)}={0,2}</a:t>
              </a:r>
              <a:b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</a:b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f </a:t>
              </a:r>
              <a:r>
                <a:rPr lang="en-US" altLang="zh-CN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(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) = 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f </a:t>
              </a:r>
              <a:r>
                <a:rPr lang="en-US" altLang="zh-CN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</a:t>
              </a:r>
              <a:r>
                <a:rPr lang="en-US" altLang="zh-CN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({2})={1,4}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7415" name="Object 12">
              <a:extLst>
                <a:ext uri="{FF2B5EF4-FFF2-40B4-BE49-F238E27FC236}">
                  <a16:creationId xmlns:a16="http://schemas.microsoft.com/office/drawing/2014/main" id="{5F1F3D2D-EDD0-4D25-A297-ACAE23BFE9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52234572"/>
                </p:ext>
              </p:extLst>
            </p:nvPr>
          </p:nvGraphicFramePr>
          <p:xfrm>
            <a:off x="1993" y="2976"/>
            <a:ext cx="2586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1739900" imgH="482600" progId="Equation.3">
                    <p:embed/>
                  </p:oleObj>
                </mc:Choice>
                <mc:Fallback>
                  <p:oleObj name="公式" r:id="rId3" imgW="1739900" imgH="48260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93" y="2976"/>
                          <a:ext cx="2586" cy="3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F190986E-B574-49B8-B605-9A7B8F0CD3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函数的性质</a:t>
            </a:r>
          </a:p>
        </p:txBody>
      </p:sp>
      <p:sp>
        <p:nvSpPr>
          <p:cNvPr id="19459" name="Rectangle 8">
            <a:extLst>
              <a:ext uri="{FF2B5EF4-FFF2-40B4-BE49-F238E27FC236}">
                <a16:creationId xmlns:a16="http://schemas.microsoft.com/office/drawing/2014/main" id="{53A8AC72-9A36-4885-9FBF-9021CBD33E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196975"/>
            <a:ext cx="9791700" cy="2232025"/>
          </a:xfrm>
        </p:spPr>
        <p:txBody>
          <a:bodyPr/>
          <a:lstStyle/>
          <a:p>
            <a:pPr eaLnBrk="1" hangingPunct="1"/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8.6</a:t>
            </a:r>
            <a:r>
              <a:rPr lang="en-US" altLang="zh-CN" dirty="0"/>
              <a:t>  </a:t>
            </a:r>
            <a:r>
              <a:rPr lang="zh-CN" altLang="en-US" dirty="0"/>
              <a:t>设 </a:t>
            </a:r>
            <a:r>
              <a:rPr lang="en-US" altLang="zh-CN" i="1" dirty="0"/>
              <a:t>f</a:t>
            </a:r>
            <a:r>
              <a:rPr lang="zh-CN" altLang="en-US" dirty="0"/>
              <a:t>：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en-US" altLang="zh-CN" dirty="0"/>
              <a:t>,</a:t>
            </a:r>
          </a:p>
          <a:p>
            <a:pPr eaLnBrk="1" hangingPunct="1"/>
            <a:r>
              <a:rPr lang="en-US" altLang="zh-CN" dirty="0"/>
              <a:t>(1) </a:t>
            </a:r>
            <a:r>
              <a:rPr lang="zh-CN" altLang="en-US" dirty="0"/>
              <a:t>若 </a:t>
            </a:r>
            <a:r>
              <a:rPr lang="en-US" altLang="zh-CN" dirty="0" err="1"/>
              <a:t>ran</a:t>
            </a:r>
            <a:r>
              <a:rPr lang="en-US" altLang="zh-CN" i="1" dirty="0" err="1"/>
              <a:t>f</a:t>
            </a:r>
            <a:r>
              <a:rPr lang="en-US" altLang="zh-CN" dirty="0"/>
              <a:t>=</a:t>
            </a:r>
            <a:r>
              <a:rPr lang="en-US" altLang="zh-CN" i="1" dirty="0"/>
              <a:t>B</a:t>
            </a:r>
            <a:r>
              <a:rPr lang="en-US" altLang="zh-CN" dirty="0"/>
              <a:t>, </a:t>
            </a:r>
            <a:r>
              <a:rPr lang="zh-CN" altLang="en-US" dirty="0"/>
              <a:t>则称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满射</a:t>
            </a:r>
            <a:r>
              <a:rPr lang="zh-CN" altLang="en-US" dirty="0"/>
              <a:t>的</a:t>
            </a:r>
          </a:p>
          <a:p>
            <a:pPr eaLnBrk="1" hangingPunct="1"/>
            <a:r>
              <a:rPr lang="en-US" altLang="zh-CN" dirty="0"/>
              <a:t>(2) </a:t>
            </a:r>
            <a:r>
              <a:rPr lang="zh-CN" altLang="en-US" dirty="0"/>
              <a:t>若 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y</a:t>
            </a:r>
            <a:r>
              <a:rPr lang="en-US" altLang="zh-CN" dirty="0" err="1"/>
              <a:t>∈ran</a:t>
            </a:r>
            <a:r>
              <a:rPr lang="en-US" altLang="zh-CN" i="1" dirty="0" err="1"/>
              <a:t>f</a:t>
            </a:r>
            <a:r>
              <a:rPr lang="en-US" altLang="zh-CN" i="1" dirty="0"/>
              <a:t> </a:t>
            </a:r>
            <a:r>
              <a:rPr lang="zh-CN" altLang="en-US" dirty="0"/>
              <a:t>都存在唯一的 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i="1" dirty="0"/>
              <a:t> </a:t>
            </a:r>
            <a:r>
              <a:rPr lang="zh-CN" altLang="en-US" dirty="0"/>
              <a:t>使得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</a:t>
            </a:r>
            <a:r>
              <a:rPr lang="en-US" altLang="zh-CN" i="1" dirty="0"/>
              <a:t>y</a:t>
            </a:r>
            <a:r>
              <a:rPr lang="en-US" altLang="zh-CN" dirty="0"/>
              <a:t>, </a:t>
            </a:r>
            <a:r>
              <a:rPr lang="zh-CN" altLang="en-US" dirty="0"/>
              <a:t>则称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单射</a:t>
            </a:r>
            <a:r>
              <a:rPr lang="zh-CN" altLang="en-US" dirty="0"/>
              <a:t>的</a:t>
            </a:r>
          </a:p>
          <a:p>
            <a:pPr eaLnBrk="1" hangingPunct="1"/>
            <a:r>
              <a:rPr lang="en-US" altLang="zh-CN" dirty="0"/>
              <a:t>(3) </a:t>
            </a:r>
            <a:r>
              <a:rPr lang="zh-CN" altLang="en-US" dirty="0"/>
              <a:t>若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 </a:t>
            </a:r>
            <a:r>
              <a:rPr lang="zh-CN" altLang="en-US" dirty="0"/>
              <a:t>既是满射又是单射的</a:t>
            </a:r>
            <a:r>
              <a:rPr lang="en-US" altLang="zh-CN" dirty="0"/>
              <a:t>, </a:t>
            </a:r>
            <a:r>
              <a:rPr lang="zh-CN" altLang="en-US" dirty="0"/>
              <a:t>则称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  <a:r>
              <a:rPr lang="zh-CN" altLang="en-US" dirty="0"/>
              <a:t>是</a:t>
            </a:r>
            <a:r>
              <a:rPr lang="zh-CN" altLang="en-US" dirty="0">
                <a:solidFill>
                  <a:srgbClr val="A50021"/>
                </a:solidFill>
              </a:rPr>
              <a:t>双射</a:t>
            </a:r>
            <a:r>
              <a:rPr lang="zh-CN" altLang="en-US" dirty="0"/>
              <a:t>的</a:t>
            </a:r>
          </a:p>
        </p:txBody>
      </p:sp>
      <p:sp>
        <p:nvSpPr>
          <p:cNvPr id="19460" name="灯片编号占位符 5">
            <a:extLst>
              <a:ext uri="{FF2B5EF4-FFF2-40B4-BE49-F238E27FC236}">
                <a16:creationId xmlns:a16="http://schemas.microsoft.com/office/drawing/2014/main" id="{5E64E207-ECE5-4602-9F69-2492FC892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E6C6F85-0543-43B5-BD16-FCCE421D038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461" name="Rectangle 9">
            <a:extLst>
              <a:ext uri="{FF2B5EF4-FFF2-40B4-BE49-F238E27FC236}">
                <a16:creationId xmlns:a16="http://schemas.microsoft.com/office/drawing/2014/main" id="{FB4FAEAF-AAAC-4B82-948C-40828DDDF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508375"/>
            <a:ext cx="835342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判断下面函数是否为单射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满射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双射的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为什么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:R→R,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=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+2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:Z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→R,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= 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ln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Z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为正整数集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(3)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:R→Z,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=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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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4)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:R→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)=2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+1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(5)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:R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→R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)=(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+1)/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为正实数集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 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F90D62BA-66B4-4A81-B11F-FBC4F798E2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例题解答</a:t>
            </a:r>
          </a:p>
        </p:txBody>
      </p:sp>
      <p:sp>
        <p:nvSpPr>
          <p:cNvPr id="21507" name="Rectangle 8">
            <a:extLst>
              <a:ext uri="{FF2B5EF4-FFF2-40B4-BE49-F238E27FC236}">
                <a16:creationId xmlns:a16="http://schemas.microsoft.com/office/drawing/2014/main" id="{D942695E-069C-462B-92D7-A5EF0ADE57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125538"/>
            <a:ext cx="9361488" cy="5595937"/>
          </a:xfrm>
        </p:spPr>
        <p:txBody>
          <a:bodyPr/>
          <a:lstStyle/>
          <a:p>
            <a:pPr eaLnBrk="1" hangingPunct="1"/>
            <a:r>
              <a:rPr lang="zh-CN" altLang="en-US" dirty="0"/>
              <a:t>解</a:t>
            </a:r>
          </a:p>
          <a:p>
            <a:pPr eaLnBrk="1" hangingPunct="1"/>
            <a:r>
              <a:rPr lang="en-US" altLang="zh-CN" dirty="0"/>
              <a:t>(1)  </a:t>
            </a:r>
            <a:r>
              <a:rPr lang="en-US" altLang="zh-CN" i="1" dirty="0"/>
              <a:t>f</a:t>
            </a:r>
            <a:r>
              <a:rPr lang="en-US" altLang="zh-CN" dirty="0"/>
              <a:t>:R→R,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i="1" dirty="0"/>
              <a:t>x</a:t>
            </a:r>
            <a:r>
              <a:rPr lang="en-US" altLang="zh-CN" baseline="30000" dirty="0"/>
              <a:t>2</a:t>
            </a:r>
            <a:r>
              <a:rPr lang="en-US" altLang="zh-CN" dirty="0"/>
              <a:t>+2</a:t>
            </a:r>
            <a:r>
              <a:rPr lang="en-US" altLang="zh-CN" i="1" dirty="0"/>
              <a:t>x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1</a:t>
            </a:r>
          </a:p>
          <a:p>
            <a:pPr eaLnBrk="1" hangingPunct="1"/>
            <a:r>
              <a:rPr lang="en-US" altLang="zh-CN" dirty="0"/>
              <a:t>      </a:t>
            </a:r>
            <a:r>
              <a:rPr lang="zh-CN" altLang="en-US" dirty="0"/>
              <a:t>在</a:t>
            </a:r>
            <a:r>
              <a:rPr lang="en-US" altLang="zh-CN" i="1" dirty="0"/>
              <a:t>x</a:t>
            </a:r>
            <a:r>
              <a:rPr lang="en-US" altLang="zh-CN" dirty="0"/>
              <a:t>=1</a:t>
            </a:r>
            <a:r>
              <a:rPr lang="zh-CN" altLang="en-US" dirty="0"/>
              <a:t>取得极大值</a:t>
            </a:r>
            <a:r>
              <a:rPr lang="en-US" altLang="zh-CN" dirty="0"/>
              <a:t>0. </a:t>
            </a:r>
            <a:r>
              <a:rPr lang="zh-CN" altLang="en-US" dirty="0"/>
              <a:t>既不是单射也不是满射的</a:t>
            </a:r>
          </a:p>
          <a:p>
            <a:pPr eaLnBrk="1" hangingPunct="1"/>
            <a:r>
              <a:rPr lang="en-US" altLang="zh-CN" dirty="0"/>
              <a:t>(2)  </a:t>
            </a:r>
            <a:r>
              <a:rPr lang="en-US" altLang="zh-CN" i="1" dirty="0"/>
              <a:t>f</a:t>
            </a:r>
            <a:r>
              <a:rPr lang="en-US" altLang="zh-CN" dirty="0"/>
              <a:t>:Z</a:t>
            </a:r>
            <a:r>
              <a:rPr lang="en-US" altLang="zh-CN" baseline="30000" dirty="0"/>
              <a:t>+</a:t>
            </a:r>
            <a:r>
              <a:rPr lang="en-US" altLang="zh-CN" dirty="0"/>
              <a:t>→R,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</a:t>
            </a:r>
            <a:r>
              <a:rPr lang="en-US" altLang="zh-CN" dirty="0" err="1"/>
              <a:t>ln</a:t>
            </a:r>
            <a:r>
              <a:rPr lang="en-US" altLang="zh-CN" i="1" dirty="0" err="1"/>
              <a:t>x</a:t>
            </a:r>
            <a:endParaRPr lang="en-US" altLang="zh-CN" dirty="0"/>
          </a:p>
          <a:p>
            <a:pPr eaLnBrk="1" hangingPunct="1"/>
            <a:r>
              <a:rPr lang="en-US" altLang="zh-CN" dirty="0"/>
              <a:t>      </a:t>
            </a:r>
            <a:r>
              <a:rPr lang="zh-CN" altLang="en-US" dirty="0"/>
              <a:t>是单调上升的</a:t>
            </a:r>
            <a:r>
              <a:rPr lang="en-US" altLang="zh-CN" dirty="0"/>
              <a:t>, </a:t>
            </a:r>
            <a:r>
              <a:rPr lang="zh-CN" altLang="en-US" dirty="0"/>
              <a:t>是单射的</a:t>
            </a:r>
            <a:r>
              <a:rPr lang="en-US" altLang="zh-CN" dirty="0"/>
              <a:t>. </a:t>
            </a:r>
            <a:r>
              <a:rPr lang="zh-CN" altLang="en-US" dirty="0"/>
              <a:t>但不满射</a:t>
            </a:r>
            <a:r>
              <a:rPr lang="en-US" altLang="zh-CN" dirty="0"/>
              <a:t>, </a:t>
            </a:r>
            <a:r>
              <a:rPr lang="en-US" altLang="zh-CN" dirty="0" err="1"/>
              <a:t>ran</a:t>
            </a:r>
            <a:r>
              <a:rPr lang="en-US" altLang="zh-CN" i="1" dirty="0" err="1"/>
              <a:t>f</a:t>
            </a:r>
            <a:r>
              <a:rPr lang="en-US" altLang="zh-CN" dirty="0"/>
              <a:t>={ln1, ln2, …}.</a:t>
            </a:r>
          </a:p>
          <a:p>
            <a:pPr eaLnBrk="1" hangingPunct="1"/>
            <a:r>
              <a:rPr lang="en-US" altLang="zh-CN" dirty="0"/>
              <a:t>(3)  </a:t>
            </a:r>
            <a:r>
              <a:rPr lang="en-US" altLang="zh-CN" i="1" dirty="0"/>
              <a:t>f</a:t>
            </a:r>
            <a:r>
              <a:rPr lang="en-US" altLang="zh-CN" dirty="0"/>
              <a:t>:R→Z,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 </a:t>
            </a:r>
            <a:r>
              <a:rPr lang="en-US" altLang="zh-CN" dirty="0">
                <a:sym typeface="Symbol" panose="05050102010706020507" pitchFamily="18" charset="2"/>
              </a:rPr>
              <a:t></a:t>
            </a:r>
            <a:r>
              <a:rPr lang="en-US" altLang="zh-CN" i="1" dirty="0"/>
              <a:t>x</a:t>
            </a:r>
            <a:r>
              <a:rPr lang="en-US" altLang="zh-CN" dirty="0">
                <a:sym typeface="Symbol" panose="05050102010706020507" pitchFamily="18" charset="2"/>
              </a:rPr>
              <a:t></a:t>
            </a:r>
            <a:endParaRPr lang="en-US" altLang="zh-CN" dirty="0"/>
          </a:p>
          <a:p>
            <a:pPr eaLnBrk="1" hangingPunct="1"/>
            <a:r>
              <a:rPr lang="en-US" altLang="zh-CN" dirty="0"/>
              <a:t>      </a:t>
            </a:r>
            <a:r>
              <a:rPr lang="zh-CN" altLang="en-US" dirty="0"/>
              <a:t>是满射的</a:t>
            </a:r>
            <a:r>
              <a:rPr lang="en-US" altLang="zh-CN" dirty="0"/>
              <a:t>, </a:t>
            </a:r>
            <a:r>
              <a:rPr lang="zh-CN" altLang="en-US" dirty="0"/>
              <a:t>但不是单射的</a:t>
            </a:r>
            <a:r>
              <a:rPr lang="en-US" altLang="zh-CN" dirty="0"/>
              <a:t>, </a:t>
            </a:r>
            <a:r>
              <a:rPr lang="zh-CN" altLang="en-US" dirty="0"/>
              <a:t>例如</a:t>
            </a:r>
            <a:r>
              <a:rPr lang="en-US" altLang="zh-CN" i="1" dirty="0"/>
              <a:t>f</a:t>
            </a:r>
            <a:r>
              <a:rPr lang="en-US" altLang="zh-CN" dirty="0"/>
              <a:t>(1.5)=</a:t>
            </a:r>
            <a:r>
              <a:rPr lang="en-US" altLang="zh-CN" i="1" dirty="0"/>
              <a:t>f</a:t>
            </a:r>
            <a:r>
              <a:rPr lang="en-US" altLang="zh-CN" dirty="0"/>
              <a:t>(1.2)=1</a:t>
            </a:r>
          </a:p>
          <a:p>
            <a:pPr eaLnBrk="1" hangingPunct="1"/>
            <a:r>
              <a:rPr lang="en-US" altLang="zh-CN" dirty="0"/>
              <a:t>(4)  </a:t>
            </a:r>
            <a:r>
              <a:rPr lang="en-US" altLang="zh-CN" i="1" dirty="0"/>
              <a:t>f</a:t>
            </a:r>
            <a:r>
              <a:rPr lang="en-US" altLang="zh-CN" dirty="0"/>
              <a:t>:R→R,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)=2</a:t>
            </a:r>
            <a:r>
              <a:rPr lang="en-US" altLang="zh-CN" i="1" dirty="0"/>
              <a:t>x</a:t>
            </a:r>
            <a:r>
              <a:rPr lang="en-US" altLang="zh-CN" dirty="0"/>
              <a:t>+1</a:t>
            </a:r>
          </a:p>
          <a:p>
            <a:pPr eaLnBrk="1" hangingPunct="1"/>
            <a:r>
              <a:rPr lang="en-US" altLang="zh-CN" dirty="0"/>
              <a:t>      </a:t>
            </a:r>
            <a:r>
              <a:rPr lang="zh-CN" altLang="en-US" dirty="0"/>
              <a:t>是满射、单射、双射的</a:t>
            </a:r>
            <a:r>
              <a:rPr lang="en-US" altLang="zh-CN" dirty="0"/>
              <a:t>, </a:t>
            </a:r>
            <a:r>
              <a:rPr lang="zh-CN" altLang="en-US" dirty="0"/>
              <a:t>因为它是单调函数并且</a:t>
            </a:r>
            <a:r>
              <a:rPr lang="en-US" altLang="zh-CN" dirty="0" err="1"/>
              <a:t>ran</a:t>
            </a:r>
            <a:r>
              <a:rPr lang="en-US" altLang="zh-CN" i="1" dirty="0" err="1"/>
              <a:t>f</a:t>
            </a:r>
            <a:r>
              <a:rPr lang="en-US" altLang="zh-CN" dirty="0"/>
              <a:t>=R</a:t>
            </a:r>
          </a:p>
          <a:p>
            <a:pPr eaLnBrk="1" hangingPunct="1"/>
            <a:r>
              <a:rPr lang="en-US" altLang="zh-CN" dirty="0"/>
              <a:t>(5)  </a:t>
            </a:r>
            <a:r>
              <a:rPr lang="en-US" altLang="zh-CN" i="1" dirty="0"/>
              <a:t>f</a:t>
            </a:r>
            <a:r>
              <a:rPr lang="en-US" altLang="zh-CN" dirty="0"/>
              <a:t>:R</a:t>
            </a:r>
            <a:r>
              <a:rPr lang="en-US" altLang="zh-CN" baseline="30000" dirty="0"/>
              <a:t>+</a:t>
            </a:r>
            <a:r>
              <a:rPr lang="en-US" altLang="zh-CN" dirty="0"/>
              <a:t>→R</a:t>
            </a:r>
            <a:r>
              <a:rPr lang="en-US" altLang="zh-CN" baseline="30000" dirty="0"/>
              <a:t>+</a:t>
            </a:r>
            <a:r>
              <a:rPr lang="en-US" altLang="zh-CN" dirty="0"/>
              <a:t>, </a:t>
            </a:r>
            <a:r>
              <a:rPr lang="en-US" altLang="zh-CN" i="1" dirty="0"/>
              <a:t>f</a:t>
            </a:r>
            <a:r>
              <a:rPr lang="en-US" altLang="zh-CN" dirty="0"/>
              <a:t>(</a:t>
            </a:r>
            <a:r>
              <a:rPr lang="en-US" altLang="zh-CN" i="1" dirty="0"/>
              <a:t>x</a:t>
            </a:r>
            <a:r>
              <a:rPr lang="en-US" altLang="zh-CN" dirty="0"/>
              <a:t>)=(</a:t>
            </a:r>
            <a:r>
              <a:rPr lang="en-US" altLang="zh-CN" i="1" dirty="0"/>
              <a:t>x</a:t>
            </a:r>
            <a:r>
              <a:rPr lang="en-US" altLang="zh-CN" baseline="30000" dirty="0"/>
              <a:t>2</a:t>
            </a:r>
            <a:r>
              <a:rPr lang="en-US" altLang="zh-CN" dirty="0"/>
              <a:t>+1)/</a:t>
            </a:r>
            <a:r>
              <a:rPr lang="en-US" altLang="zh-CN" i="1" dirty="0"/>
              <a:t>x</a:t>
            </a:r>
            <a:r>
              <a:rPr lang="en-US" altLang="zh-CN" dirty="0"/>
              <a:t> </a:t>
            </a:r>
          </a:p>
          <a:p>
            <a:pPr eaLnBrk="1" hangingPunct="1"/>
            <a:r>
              <a:rPr lang="en-US" altLang="zh-CN" dirty="0"/>
              <a:t>      </a:t>
            </a:r>
            <a:r>
              <a:rPr lang="zh-CN" altLang="en-US" dirty="0"/>
              <a:t>有极小值 </a:t>
            </a:r>
            <a:r>
              <a:rPr lang="en-US" altLang="zh-CN" i="1" dirty="0"/>
              <a:t>f</a:t>
            </a:r>
            <a:r>
              <a:rPr lang="en-US" altLang="zh-CN" dirty="0"/>
              <a:t>(1)=2. </a:t>
            </a:r>
            <a:r>
              <a:rPr lang="zh-CN" altLang="en-US" dirty="0"/>
              <a:t>该函数既不是单射的也不是满射的</a:t>
            </a:r>
          </a:p>
        </p:txBody>
      </p:sp>
      <p:sp>
        <p:nvSpPr>
          <p:cNvPr id="21508" name="灯片编号占位符 5">
            <a:extLst>
              <a:ext uri="{FF2B5EF4-FFF2-40B4-BE49-F238E27FC236}">
                <a16:creationId xmlns:a16="http://schemas.microsoft.com/office/drawing/2014/main" id="{457523CC-33E6-4B47-AA5A-FDF6A0D97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46D4B22-D4B9-420E-ABAD-7B0901A8CF3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6D504509-3585-404D-B525-97CBD71F06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23555" name="Rectangle 8">
            <a:extLst>
              <a:ext uri="{FF2B5EF4-FFF2-40B4-BE49-F238E27FC236}">
                <a16:creationId xmlns:a16="http://schemas.microsoft.com/office/drawing/2014/main" id="{2EDE3E3B-8071-42D7-AD1E-DF081FB6BE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5360" y="1268760"/>
            <a:ext cx="6912768" cy="36004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3</a:t>
            </a:r>
            <a:r>
              <a:rPr lang="en-US" altLang="zh-CN" dirty="0"/>
              <a:t>   </a:t>
            </a:r>
            <a:r>
              <a:rPr lang="zh-CN" altLang="en-US" dirty="0"/>
              <a:t>对于给定的集合</a:t>
            </a:r>
            <a:r>
              <a:rPr lang="en-US" altLang="zh-CN" i="1" dirty="0"/>
              <a:t>A</a:t>
            </a:r>
            <a:r>
              <a:rPr lang="zh-CN" altLang="en-US" dirty="0"/>
              <a:t>和</a:t>
            </a:r>
            <a:r>
              <a:rPr lang="en-US" altLang="zh-CN" i="1" dirty="0"/>
              <a:t>B</a:t>
            </a:r>
            <a:r>
              <a:rPr lang="zh-CN" altLang="en-US" dirty="0"/>
              <a:t>构造双射函数 </a:t>
            </a:r>
            <a:r>
              <a:rPr lang="en-US" altLang="zh-CN" i="1" dirty="0"/>
              <a:t>f</a:t>
            </a:r>
            <a:r>
              <a:rPr lang="en-US" altLang="zh-CN" dirty="0"/>
              <a:t>:</a:t>
            </a:r>
            <a:r>
              <a:rPr lang="en-US" altLang="zh-CN" i="1" dirty="0"/>
              <a:t>A</a:t>
            </a:r>
            <a:r>
              <a:rPr lang="en-US" altLang="zh-CN" dirty="0"/>
              <a:t>→</a:t>
            </a:r>
            <a:r>
              <a:rPr lang="en-US" altLang="zh-CN" i="1" dirty="0"/>
              <a:t>B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(1) </a:t>
            </a:r>
            <a:r>
              <a:rPr lang="en-US" altLang="zh-CN" i="1" dirty="0">
                <a:solidFill>
                  <a:srgbClr val="FF0000"/>
                </a:solidFill>
              </a:rPr>
              <a:t>A</a:t>
            </a:r>
            <a:r>
              <a:rPr lang="en-US" altLang="zh-CN" dirty="0">
                <a:solidFill>
                  <a:srgbClr val="FF0000"/>
                </a:solidFill>
              </a:rPr>
              <a:t>=</a:t>
            </a:r>
            <a:r>
              <a:rPr lang="en-US" altLang="zh-CN" i="1" dirty="0">
                <a:solidFill>
                  <a:srgbClr val="FF0000"/>
                </a:solidFill>
              </a:rPr>
              <a:t>P</a:t>
            </a:r>
            <a:r>
              <a:rPr lang="en-US" altLang="zh-CN" dirty="0">
                <a:solidFill>
                  <a:srgbClr val="FF0000"/>
                </a:solidFill>
              </a:rPr>
              <a:t>({1,2,3}), </a:t>
            </a:r>
            <a:r>
              <a:rPr lang="en-US" altLang="zh-CN" i="1" dirty="0">
                <a:solidFill>
                  <a:srgbClr val="FF0000"/>
                </a:solidFill>
              </a:rPr>
              <a:t>B</a:t>
            </a:r>
            <a:r>
              <a:rPr lang="en-US" altLang="zh-CN" dirty="0">
                <a:solidFill>
                  <a:srgbClr val="FF0000"/>
                </a:solidFill>
              </a:rPr>
              <a:t>={0,1}</a:t>
            </a:r>
            <a:r>
              <a:rPr lang="en-US" altLang="zh-CN" baseline="30000" dirty="0">
                <a:solidFill>
                  <a:srgbClr val="0070C0"/>
                </a:solidFill>
              </a:rPr>
              <a:t>{1,2,3}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en-US" altLang="zh-CN" i="1" dirty="0"/>
              <a:t>A</a:t>
            </a:r>
            <a:r>
              <a:rPr lang="en-US" altLang="zh-CN" dirty="0"/>
              <a:t>=[0,1], </a:t>
            </a:r>
            <a:r>
              <a:rPr lang="en-US" altLang="zh-CN" i="1" dirty="0"/>
              <a:t>B</a:t>
            </a:r>
            <a:r>
              <a:rPr lang="en-US" altLang="zh-CN" dirty="0"/>
              <a:t>=[1/4,1/2]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(3) </a:t>
            </a:r>
            <a:r>
              <a:rPr lang="en-US" altLang="zh-CN" i="1" dirty="0"/>
              <a:t>A</a:t>
            </a:r>
            <a:r>
              <a:rPr lang="en-US" altLang="zh-CN" dirty="0"/>
              <a:t>=Z, </a:t>
            </a:r>
            <a:r>
              <a:rPr lang="en-US" altLang="zh-CN" i="1" dirty="0"/>
              <a:t>B</a:t>
            </a:r>
            <a:r>
              <a:rPr lang="en-US" altLang="zh-CN" dirty="0"/>
              <a:t>=N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(4)                      , </a:t>
            </a:r>
            <a:r>
              <a:rPr lang="en-US" altLang="zh-CN" i="1" dirty="0"/>
              <a:t>B</a:t>
            </a:r>
            <a:r>
              <a:rPr lang="en-US" altLang="zh-CN" dirty="0"/>
              <a:t>=[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1,1]</a:t>
            </a:r>
          </a:p>
        </p:txBody>
      </p:sp>
      <p:sp>
        <p:nvSpPr>
          <p:cNvPr id="23556" name="灯片编号占位符 5">
            <a:extLst>
              <a:ext uri="{FF2B5EF4-FFF2-40B4-BE49-F238E27FC236}">
                <a16:creationId xmlns:a16="http://schemas.microsoft.com/office/drawing/2014/main" id="{C940B606-39CB-4225-AEDE-08E1B4461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6A59CB1-F6D3-47A3-8849-4771C0E3C1D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57" name="Rectangle 10">
            <a:extLst>
              <a:ext uri="{FF2B5EF4-FFF2-40B4-BE49-F238E27FC236}">
                <a16:creationId xmlns:a16="http://schemas.microsoft.com/office/drawing/2014/main" id="{B3A2577C-9A7F-4692-8F85-7D717B464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5" y="3127375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3558" name="Object 9">
            <a:extLst>
              <a:ext uri="{FF2B5EF4-FFF2-40B4-BE49-F238E27FC236}">
                <a16:creationId xmlns:a16="http://schemas.microsoft.com/office/drawing/2014/main" id="{56A865A2-8394-4232-8625-F3F5CAF5B6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046498"/>
              </p:ext>
            </p:extLst>
          </p:nvPr>
        </p:nvGraphicFramePr>
        <p:xfrm>
          <a:off x="839416" y="3717032"/>
          <a:ext cx="151288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787058" imgH="406224" progId="Equation.3">
                  <p:embed/>
                </p:oleObj>
              </mc:Choice>
              <mc:Fallback>
                <p:oleObj name="公式" r:id="rId3" imgW="787058" imgH="406224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416" y="3717032"/>
                        <a:ext cx="1512887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8">
            <a:extLst>
              <a:ext uri="{FF2B5EF4-FFF2-40B4-BE49-F238E27FC236}">
                <a16:creationId xmlns:a16="http://schemas.microsoft.com/office/drawing/2014/main" id="{F4DD7FB5-CD5A-4717-B1CD-4A313147C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3688" y="1988840"/>
            <a:ext cx="6408712" cy="459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69B3F1"/>
              </a:buClr>
              <a:buFont typeface="Wingdings" panose="05000000000000000000" pitchFamily="2" charset="2"/>
              <a:defRPr sz="2400" b="1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9pPr>
          </a:lstStyle>
          <a:p>
            <a:pPr eaLnBrk="1" hangingPunct="1">
              <a:lnSpc>
                <a:spcPct val="160000"/>
              </a:lnSpc>
              <a:defRPr/>
            </a:pPr>
            <a:r>
              <a:rPr lang="en-US" altLang="zh-CN" sz="2000" kern="0"/>
              <a:t>(1)   </a:t>
            </a:r>
            <a:r>
              <a:rPr lang="en-US" altLang="zh-CN" sz="2000" i="1" kern="0"/>
              <a:t>A</a:t>
            </a:r>
            <a:r>
              <a:rPr lang="en-US" altLang="zh-CN" sz="2000" kern="0"/>
              <a:t>={</a:t>
            </a:r>
            <a:r>
              <a:rPr lang="en-US" altLang="zh-CN" sz="2000" kern="0">
                <a:sym typeface="Symbol" panose="05050102010706020507" pitchFamily="18" charset="2"/>
              </a:rPr>
              <a:t></a:t>
            </a:r>
            <a:r>
              <a:rPr lang="en-US" altLang="zh-CN" sz="2000" kern="0"/>
              <a:t>,{1},{2},{3},{1,2},{1,3},{2,3},{1,2,3}}.</a:t>
            </a:r>
            <a:br>
              <a:rPr lang="en-US" altLang="zh-CN" sz="2000" kern="0"/>
            </a:br>
            <a:r>
              <a:rPr lang="en-US" altLang="zh-CN" sz="2000" kern="0"/>
              <a:t>   </a:t>
            </a:r>
            <a:r>
              <a:rPr lang="en-US" altLang="zh-CN" sz="2000" i="1" kern="0"/>
              <a:t>B</a:t>
            </a:r>
            <a:r>
              <a:rPr lang="en-US" altLang="zh-CN" sz="2000" kern="0"/>
              <a:t>={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0</a:t>
            </a:r>
            <a:r>
              <a:rPr lang="en-US" altLang="zh-CN" sz="2000" kern="0"/>
              <a:t>,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1</a:t>
            </a:r>
            <a:r>
              <a:rPr lang="en-US" altLang="zh-CN" sz="2000" kern="0"/>
              <a:t>, … ,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7</a:t>
            </a:r>
            <a:r>
              <a:rPr lang="en-US" altLang="zh-CN" sz="2000" kern="0"/>
              <a:t>}, </a:t>
            </a:r>
            <a:r>
              <a:rPr lang="zh-CN" altLang="en-US" sz="2000" kern="0"/>
              <a:t>其中</a:t>
            </a:r>
            <a:br>
              <a:rPr lang="zh-CN" altLang="en-US" sz="2000" kern="0"/>
            </a:br>
            <a:r>
              <a:rPr lang="zh-CN" altLang="en-US" sz="2000" kern="0"/>
              <a:t>   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0</a:t>
            </a:r>
            <a:r>
              <a:rPr lang="en-US" altLang="zh-CN" sz="2000" kern="0"/>
              <a:t>={&lt;1,0&gt;,&lt;2,0&gt;,&lt;3,0&gt;},  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1</a:t>
            </a:r>
            <a:r>
              <a:rPr lang="en-US" altLang="zh-CN" sz="2000" kern="0"/>
              <a:t>={&lt;1,0&gt;,&lt;2,0&gt;,&lt;3,1&gt;},</a:t>
            </a:r>
            <a:br>
              <a:rPr lang="en-US" altLang="zh-CN" sz="2000" kern="0"/>
            </a:br>
            <a:r>
              <a:rPr lang="en-US" altLang="zh-CN" sz="2000" kern="0"/>
              <a:t>   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2</a:t>
            </a:r>
            <a:r>
              <a:rPr lang="en-US" altLang="zh-CN" sz="2000" kern="0"/>
              <a:t>={&lt;1,0&gt;,&lt;2,1&gt;,&lt;3,0&gt;},  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3</a:t>
            </a:r>
            <a:r>
              <a:rPr lang="en-US" altLang="zh-CN" sz="2000" kern="0"/>
              <a:t>={&lt;1,0&gt;,&lt;2,1&gt;,&lt;3,1&gt;},</a:t>
            </a:r>
            <a:br>
              <a:rPr lang="en-US" altLang="zh-CN" sz="2000" kern="0"/>
            </a:br>
            <a:r>
              <a:rPr lang="en-US" altLang="zh-CN" sz="2000" kern="0"/>
              <a:t>  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4</a:t>
            </a:r>
            <a:r>
              <a:rPr lang="en-US" altLang="zh-CN" sz="2000" kern="0"/>
              <a:t>={&lt;1,1&gt;,&lt;2,0&gt;,&lt;3,0&gt;},  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5</a:t>
            </a:r>
            <a:r>
              <a:rPr lang="en-US" altLang="zh-CN" sz="2000" kern="0"/>
              <a:t>={&lt;1,1&gt;,&lt;2,0&gt;,&lt;3,1&gt;},</a:t>
            </a:r>
            <a:br>
              <a:rPr lang="en-US" altLang="zh-CN" sz="2000" kern="0"/>
            </a:br>
            <a:r>
              <a:rPr lang="en-US" altLang="zh-CN" sz="2000" kern="0"/>
              <a:t> 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6</a:t>
            </a:r>
            <a:r>
              <a:rPr lang="en-US" altLang="zh-CN" sz="2000" kern="0"/>
              <a:t>={&lt;1,1&gt;,&lt;2,1&gt;,&lt;3,0&gt;},   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7</a:t>
            </a:r>
            <a:r>
              <a:rPr lang="en-US" altLang="zh-CN" sz="2000" kern="0"/>
              <a:t>={&lt;1,1&gt;,&lt;2,1&gt;,&lt;3,1&gt;}. 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zh-CN" altLang="en-US" sz="2000" kern="0"/>
              <a:t>令 </a:t>
            </a:r>
            <a:r>
              <a:rPr lang="en-US" altLang="zh-CN" sz="2000" i="1" kern="0"/>
              <a:t>f</a:t>
            </a:r>
            <a:r>
              <a:rPr lang="en-US" altLang="zh-CN" sz="2000" kern="0"/>
              <a:t>:</a:t>
            </a:r>
            <a:r>
              <a:rPr lang="en-US" altLang="zh-CN" sz="2000" i="1" kern="0"/>
              <a:t>A</a:t>
            </a:r>
            <a:r>
              <a:rPr lang="en-US" altLang="zh-CN" sz="2000" kern="0"/>
              <a:t>→</a:t>
            </a:r>
            <a:r>
              <a:rPr lang="en-US" altLang="zh-CN" sz="2000" i="1" kern="0"/>
              <a:t>B</a:t>
            </a:r>
            <a:r>
              <a:rPr lang="en-US" altLang="zh-CN" sz="2000" kern="0"/>
              <a:t>, </a:t>
            </a:r>
            <a:endParaRPr lang="en-US" altLang="zh-CN" sz="2000" i="1" kern="0"/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sz="2000" i="1" kern="0"/>
              <a:t>        f</a:t>
            </a:r>
            <a:r>
              <a:rPr lang="en-US" altLang="zh-CN" sz="2000" kern="0"/>
              <a:t>(</a:t>
            </a:r>
            <a:r>
              <a:rPr lang="en-US" altLang="zh-CN" sz="2000" kern="0">
                <a:sym typeface="Symbol" panose="05050102010706020507" pitchFamily="18" charset="2"/>
              </a:rPr>
              <a:t></a:t>
            </a:r>
            <a:r>
              <a:rPr lang="en-US" altLang="zh-CN" sz="2000" kern="0"/>
              <a:t>)=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0</a:t>
            </a:r>
            <a:r>
              <a:rPr lang="en-US" altLang="zh-CN" sz="2000" kern="0"/>
              <a:t>,   </a:t>
            </a:r>
            <a:r>
              <a:rPr lang="en-US" altLang="zh-CN" sz="2000" i="1" kern="0"/>
              <a:t>f</a:t>
            </a:r>
            <a:r>
              <a:rPr lang="en-US" altLang="zh-CN" sz="2000" kern="0"/>
              <a:t>({1})=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1</a:t>
            </a:r>
            <a:r>
              <a:rPr lang="en-US" altLang="zh-CN" sz="2000" kern="0"/>
              <a:t>,   </a:t>
            </a:r>
            <a:r>
              <a:rPr lang="en-US" altLang="zh-CN" sz="2000" i="1" kern="0"/>
              <a:t>f</a:t>
            </a:r>
            <a:r>
              <a:rPr lang="en-US" altLang="zh-CN" sz="2000" kern="0"/>
              <a:t>({2})=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2</a:t>
            </a:r>
            <a:r>
              <a:rPr lang="en-US" altLang="zh-CN" sz="2000" kern="0"/>
              <a:t>,   </a:t>
            </a:r>
            <a:r>
              <a:rPr lang="en-US" altLang="zh-CN" sz="2000" i="1" kern="0"/>
              <a:t>f</a:t>
            </a:r>
            <a:r>
              <a:rPr lang="en-US" altLang="zh-CN" sz="2000" kern="0"/>
              <a:t>({3})=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3</a:t>
            </a:r>
            <a:r>
              <a:rPr lang="en-US" altLang="zh-CN" sz="2000" kern="0"/>
              <a:t>, </a:t>
            </a:r>
            <a:endParaRPr lang="en-US" altLang="zh-CN" sz="2000" i="1" kern="0"/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sz="2000" i="1" kern="0"/>
              <a:t>        f</a:t>
            </a:r>
            <a:r>
              <a:rPr lang="en-US" altLang="zh-CN" sz="2000" kern="0"/>
              <a:t>({1,2})=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4</a:t>
            </a:r>
            <a:r>
              <a:rPr lang="en-US" altLang="zh-CN" sz="2000" kern="0"/>
              <a:t>,   </a:t>
            </a:r>
            <a:r>
              <a:rPr lang="en-US" altLang="zh-CN" sz="2000" i="1" kern="0"/>
              <a:t>f</a:t>
            </a:r>
            <a:r>
              <a:rPr lang="en-US" altLang="zh-CN" sz="2000" kern="0"/>
              <a:t>({1,3})=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5</a:t>
            </a:r>
            <a:r>
              <a:rPr lang="en-US" altLang="zh-CN" sz="2000" kern="0"/>
              <a:t>,   </a:t>
            </a:r>
            <a:r>
              <a:rPr lang="en-US" altLang="zh-CN" sz="2000" i="1" kern="0"/>
              <a:t>f</a:t>
            </a:r>
            <a:r>
              <a:rPr lang="en-US" altLang="zh-CN" sz="2000" kern="0"/>
              <a:t>({2,3})=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6</a:t>
            </a:r>
            <a:r>
              <a:rPr lang="en-US" altLang="zh-CN" sz="2000" kern="0"/>
              <a:t>,   </a:t>
            </a:r>
            <a:r>
              <a:rPr lang="en-US" altLang="zh-CN" sz="2000" i="1" kern="0"/>
              <a:t>f</a:t>
            </a:r>
            <a:r>
              <a:rPr lang="en-US" altLang="zh-CN" sz="2000" kern="0"/>
              <a:t>({1,2,3})=</a:t>
            </a:r>
            <a:r>
              <a:rPr lang="en-US" altLang="zh-CN" sz="2000" i="1" kern="0"/>
              <a:t>f</a:t>
            </a:r>
            <a:r>
              <a:rPr lang="en-US" altLang="zh-CN" sz="2000" kern="0" baseline="-25000"/>
              <a:t>7</a:t>
            </a:r>
            <a:endParaRPr lang="en-US" altLang="zh-CN" sz="2000" kern="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宽屏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w-ch2[兼容模式]" id="{7B428236-F5B7-4B97-9614-C45015C684B4}" vid="{9870D769-E0CF-48B2-9862-9D8179489115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宽屏模板</Template>
  <TotalTime>1914</TotalTime>
  <Words>8829</Words>
  <Application>Microsoft Office PowerPoint</Application>
  <PresentationFormat>宽屏</PresentationFormat>
  <Paragraphs>702</Paragraphs>
  <Slides>59</Slides>
  <Notes>59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59</vt:i4>
      </vt:variant>
    </vt:vector>
  </HeadingPairs>
  <TitlesOfParts>
    <vt:vector size="72" baseType="lpstr">
      <vt:lpstr>BankGothic Md BT</vt:lpstr>
      <vt:lpstr>仿宋</vt:lpstr>
      <vt:lpstr>黑体</vt:lpstr>
      <vt:lpstr>华光楷体_CNKI</vt:lpstr>
      <vt:lpstr>华文中宋</vt:lpstr>
      <vt:lpstr>楷体</vt:lpstr>
      <vt:lpstr>Arial</vt:lpstr>
      <vt:lpstr>Symbol</vt:lpstr>
      <vt:lpstr>Times New Roman</vt:lpstr>
      <vt:lpstr>Wingdings</vt:lpstr>
      <vt:lpstr>宽屏模板</vt:lpstr>
      <vt:lpstr>公式</vt:lpstr>
      <vt:lpstr>Microsoft 公式 3.0</vt:lpstr>
      <vt:lpstr>第八章 函数</vt:lpstr>
      <vt:lpstr>8.1 函数的定义与性质</vt:lpstr>
      <vt:lpstr>函数定义</vt:lpstr>
      <vt:lpstr>从A到B的函数</vt:lpstr>
      <vt:lpstr>实例</vt:lpstr>
      <vt:lpstr>函数的像和完全原像</vt:lpstr>
      <vt:lpstr>函数的性质</vt:lpstr>
      <vt:lpstr>例题解答</vt:lpstr>
      <vt:lpstr>实例</vt:lpstr>
      <vt:lpstr>PowerPoint 演示文稿</vt:lpstr>
      <vt:lpstr>某些重要函数</vt:lpstr>
      <vt:lpstr>某些重要函数</vt:lpstr>
      <vt:lpstr>实例</vt:lpstr>
      <vt:lpstr>8.2 函数的复合与反函数 </vt:lpstr>
      <vt:lpstr>复合函数基本定理</vt:lpstr>
      <vt:lpstr>证明</vt:lpstr>
      <vt:lpstr>推论</vt:lpstr>
      <vt:lpstr>函数复合与函数性质</vt:lpstr>
      <vt:lpstr>证明</vt:lpstr>
      <vt:lpstr>实例</vt:lpstr>
      <vt:lpstr>反函数</vt:lpstr>
      <vt:lpstr>证明</vt:lpstr>
      <vt:lpstr>反函数的性质</vt:lpstr>
      <vt:lpstr>PowerPoint 演示文稿</vt:lpstr>
      <vt:lpstr>8.3  双射函数与集合的基数</vt:lpstr>
      <vt:lpstr>集合的等势</vt:lpstr>
      <vt:lpstr>PowerPoint 演示文稿</vt:lpstr>
      <vt:lpstr>PowerPoint 演示文稿</vt:lpstr>
      <vt:lpstr>PowerPoint 演示文稿</vt:lpstr>
      <vt:lpstr>实例</vt:lpstr>
      <vt:lpstr>等势的性质</vt:lpstr>
      <vt:lpstr>有关势的重要结果</vt:lpstr>
      <vt:lpstr>Cantor定理的证明</vt:lpstr>
      <vt:lpstr>Cantor定理的证明</vt:lpstr>
      <vt:lpstr>集合的优势</vt:lpstr>
      <vt:lpstr>应用：证明等势</vt:lpstr>
      <vt:lpstr>构造另一个单射</vt:lpstr>
      <vt:lpstr>自然数的集合定义 </vt:lpstr>
      <vt:lpstr>有穷集和无穷集</vt:lpstr>
      <vt:lpstr>集合基数的定义</vt:lpstr>
      <vt:lpstr>基数的相等和大小</vt:lpstr>
      <vt:lpstr>基数的大小</vt:lpstr>
      <vt:lpstr>可数集</vt:lpstr>
      <vt:lpstr>实例</vt:lpstr>
      <vt:lpstr>实例</vt:lpstr>
      <vt:lpstr>实例</vt:lpstr>
      <vt:lpstr>第八章 习题课</vt:lpstr>
      <vt:lpstr>基本要求</vt:lpstr>
      <vt:lpstr>练习1</vt:lpstr>
      <vt:lpstr>解答</vt:lpstr>
      <vt:lpstr>PowerPoint 演示文稿</vt:lpstr>
      <vt:lpstr>解答</vt:lpstr>
      <vt:lpstr>练习3</vt:lpstr>
      <vt:lpstr>PowerPoint 演示文稿</vt:lpstr>
      <vt:lpstr>证明方法</vt:lpstr>
      <vt:lpstr>练习5</vt:lpstr>
      <vt:lpstr>证明集合A与B等势的方法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朱旭东</dc:creator>
  <cp:lastModifiedBy>旭东 朱</cp:lastModifiedBy>
  <cp:revision>399</cp:revision>
  <dcterms:created xsi:type="dcterms:W3CDTF">2007-11-19T20:33:53Z</dcterms:created>
  <dcterms:modified xsi:type="dcterms:W3CDTF">2024-04-24T01:28:30Z</dcterms:modified>
</cp:coreProperties>
</file>