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3"/>
  </p:notesMasterIdLst>
  <p:handoutMasterIdLst>
    <p:handoutMasterId r:id="rId34"/>
  </p:handoutMasterIdLst>
  <p:sldIdLst>
    <p:sldId id="258" r:id="rId2"/>
    <p:sldId id="259" r:id="rId3"/>
    <p:sldId id="260" r:id="rId4"/>
    <p:sldId id="261" r:id="rId5"/>
    <p:sldId id="262" r:id="rId6"/>
    <p:sldId id="292" r:id="rId7"/>
    <p:sldId id="265" r:id="rId8"/>
    <p:sldId id="266" r:id="rId9"/>
    <p:sldId id="267" r:id="rId10"/>
    <p:sldId id="268" r:id="rId11"/>
    <p:sldId id="294" r:id="rId12"/>
    <p:sldId id="269" r:id="rId13"/>
    <p:sldId id="270" r:id="rId14"/>
    <p:sldId id="271" r:id="rId15"/>
    <p:sldId id="272" r:id="rId16"/>
    <p:sldId id="273" r:id="rId17"/>
    <p:sldId id="274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90" r:id="rId31"/>
    <p:sldId id="291" r:id="rId3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A50021"/>
    <a:srgbClr val="69B3F1"/>
    <a:srgbClr val="FF99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3" autoAdjust="0"/>
    <p:restoredTop sz="92819" autoAdjust="0"/>
  </p:normalViewPr>
  <p:slideViewPr>
    <p:cSldViewPr>
      <p:cViewPr varScale="1">
        <p:scale>
          <a:sx n="91" d="100"/>
          <a:sy n="91" d="100"/>
        </p:scale>
        <p:origin x="812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127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717B5D77-3A26-43A2-9A75-AEA62BDECCB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A080A1D4-7806-4136-8872-2E3449CF3FB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4" name="Rectangle 4">
            <a:extLst>
              <a:ext uri="{FF2B5EF4-FFF2-40B4-BE49-F238E27FC236}">
                <a16:creationId xmlns:a16="http://schemas.microsoft.com/office/drawing/2014/main" id="{0B02A1EC-E7D8-492E-8E6F-E4DF3DFE7573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5" name="Rectangle 5">
            <a:extLst>
              <a:ext uri="{FF2B5EF4-FFF2-40B4-BE49-F238E27FC236}">
                <a16:creationId xmlns:a16="http://schemas.microsoft.com/office/drawing/2014/main" id="{9D3E268D-9669-40A5-8C3E-6A559A7A05C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D0BC9B4-BF8F-4E4C-AC59-B24E3D806CD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3C378D7-7605-42C3-9A88-C7860166F00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0592907A-D2CE-4E2C-8A09-0224EAD035E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5360F251-B4C7-4720-8E60-18DEA20ED059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3F8CB278-043C-4CBB-BC9C-07F7EDFD003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81236846-F262-4D25-A91A-C915FAC4F9C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19D5240A-FAB2-47F8-99F5-B703D35F56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F431A97-E40A-4FF7-B191-61C8D55BA6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CF996C28-4792-41F1-A870-585ABAA691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B96C576-530B-4585-A837-16C900905CBF}" type="slidenum">
              <a:rPr lang="en-US" altLang="zh-CN" smtClean="0"/>
              <a:pPr>
                <a:spcBef>
                  <a:spcPct val="0"/>
                </a:spcBef>
              </a:pPr>
              <a:t>1</a:t>
            </a:fld>
            <a:endParaRPr lang="en-US" altLang="zh-CN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82F94FBE-8823-4E43-86BD-4385DD3E03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F4254B15-FE10-404E-8489-79CB4BB4A1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id="{88CE64AC-FB8C-4975-A5C6-263D4C8E3C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15F1906-4776-44B2-B7F9-EF87B784D817}" type="slidenum">
              <a:rPr lang="en-US" altLang="zh-CN" smtClean="0"/>
              <a:pPr>
                <a:spcBef>
                  <a:spcPct val="0"/>
                </a:spcBef>
              </a:pPr>
              <a:t>10</a:t>
            </a:fld>
            <a:endParaRPr lang="en-US" altLang="zh-CN"/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DBF46E45-9E99-4A21-9581-4C4F787EE2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CE61733A-C28A-42BA-BB7D-DDE8EAFC1A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>
            <a:extLst>
              <a:ext uri="{FF2B5EF4-FFF2-40B4-BE49-F238E27FC236}">
                <a16:creationId xmlns:a16="http://schemas.microsoft.com/office/drawing/2014/main" id="{BE78CEB2-CBAD-4450-8BDF-760890ADD1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备注占位符 2">
            <a:extLst>
              <a:ext uri="{FF2B5EF4-FFF2-40B4-BE49-F238E27FC236}">
                <a16:creationId xmlns:a16="http://schemas.microsoft.com/office/drawing/2014/main" id="{C3B17428-F1BD-4492-97E1-DD68D229E4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8676" name="灯片编号占位符 3">
            <a:extLst>
              <a:ext uri="{FF2B5EF4-FFF2-40B4-BE49-F238E27FC236}">
                <a16:creationId xmlns:a16="http://schemas.microsoft.com/office/drawing/2014/main" id="{C8E601E0-0422-42AA-8542-9C52F4C863E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BC0BEA4-D654-45D4-830B-1A58AA4FE91C}" type="slidenum">
              <a:rPr lang="en-US" altLang="zh-CN" sz="1200" smtClean="0"/>
              <a:pPr/>
              <a:t>11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401A07FF-409A-4A93-A3B7-6F122A6E364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9308FE-B379-4F07-A875-7B5EB7B3E033}" type="slidenum">
              <a:rPr lang="en-US" altLang="zh-CN" smtClean="0"/>
              <a:pPr>
                <a:spcBef>
                  <a:spcPct val="0"/>
                </a:spcBef>
              </a:pPr>
              <a:t>12</a:t>
            </a:fld>
            <a:endParaRPr lang="en-US" altLang="zh-CN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FB9C8692-98BF-4BA6-8BE8-7C45109C13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07BB7794-7DF5-49E4-B111-0BD441ADAC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B2234AF1-75B6-4091-A903-D6B842C217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EA61707-DB80-4006-B0DD-038177276F49}" type="slidenum">
              <a:rPr lang="en-US" altLang="zh-CN" smtClean="0"/>
              <a:pPr>
                <a:spcBef>
                  <a:spcPct val="0"/>
                </a:spcBef>
              </a:pPr>
              <a:t>13</a:t>
            </a:fld>
            <a:endParaRPr lang="en-US" altLang="zh-CN"/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92F32B1C-E527-4946-AF87-D66CB5DBDC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75D87A9E-E918-445A-9B81-677038F72D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970454E6-AB61-4474-A3D9-D6F12B27B1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06F89FD-6A78-4259-97A0-926DBBF9E94A}" type="slidenum">
              <a:rPr lang="en-US" altLang="zh-CN" smtClean="0"/>
              <a:pPr>
                <a:spcBef>
                  <a:spcPct val="0"/>
                </a:spcBef>
              </a:pPr>
              <a:t>14</a:t>
            </a:fld>
            <a:endParaRPr lang="en-US" altLang="zh-CN"/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F70C68E2-5842-4A68-B1A1-58E36BE1E9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047D16BC-9AFF-430F-AEC7-E51BB28D92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>
            <a:extLst>
              <a:ext uri="{FF2B5EF4-FFF2-40B4-BE49-F238E27FC236}">
                <a16:creationId xmlns:a16="http://schemas.microsoft.com/office/drawing/2014/main" id="{6A05F01C-5B52-42E4-B8EB-F425607479C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1086AE-8746-4D59-BCBE-A7F6A2567DFD}" type="slidenum">
              <a:rPr lang="en-US" altLang="zh-CN" smtClean="0"/>
              <a:pPr>
                <a:spcBef>
                  <a:spcPct val="0"/>
                </a:spcBef>
              </a:pPr>
              <a:t>15</a:t>
            </a:fld>
            <a:endParaRPr lang="en-US" altLang="zh-CN"/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453E082E-653F-4B88-B0A7-7982D45450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F73239B2-A1C7-494D-B57A-526E9E3FDC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DC78A1EF-B303-4151-AC37-9C079BAC256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8D516B6-1817-4E7B-90A2-F00201FC6D0D}" type="slidenum">
              <a:rPr lang="en-US" altLang="zh-CN" smtClean="0"/>
              <a:pPr>
                <a:spcBef>
                  <a:spcPct val="0"/>
                </a:spcBef>
              </a:pPr>
              <a:t>16</a:t>
            </a:fld>
            <a:endParaRPr lang="en-US" altLang="zh-CN"/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678101B3-B9FD-4769-84DB-2A305DBCC9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20EA0E44-5E45-482E-BD91-3E16882C64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CN" altLang="en-US">
                <a:latin typeface="Arial" panose="020B0604020202020204" pitchFamily="34" charset="0"/>
              </a:rPr>
              <a:t>因为，如果不是</a:t>
            </a:r>
            <a:r>
              <a:rPr lang="en-US" altLang="zh-CN" i="1">
                <a:latin typeface="Arial" panose="020B0604020202020204" pitchFamily="34" charset="0"/>
              </a:rPr>
              <a:t>K</a:t>
            </a:r>
            <a:r>
              <a:rPr lang="en-US" altLang="zh-CN" baseline="-25000">
                <a:latin typeface="Arial" panose="020B0604020202020204" pitchFamily="34" charset="0"/>
              </a:rPr>
              <a:t>2</a:t>
            </a:r>
            <a:r>
              <a:rPr lang="zh-CN" altLang="en-US">
                <a:latin typeface="Arial" panose="020B0604020202020204" pitchFamily="34" charset="0"/>
              </a:rPr>
              <a:t>，则桥的两个端点中，至少有一个端点的度大于或等于</a:t>
            </a:r>
            <a:r>
              <a:rPr lang="en-US" altLang="zh-CN">
                <a:latin typeface="Arial" panose="020B0604020202020204" pitchFamily="34" charset="0"/>
              </a:rPr>
              <a:t>2</a:t>
            </a:r>
            <a:r>
              <a:rPr lang="zh-CN" altLang="en-US">
                <a:latin typeface="Arial" panose="020B0604020202020204" pitchFamily="34" charset="0"/>
              </a:rPr>
              <a:t>，删除这个端点，等于删除这个桥，所以这个端点即为割点。</a:t>
            </a:r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35586A38-6423-4E5E-8065-57E1D482276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9F0A21A-00A9-40ED-9823-94F489FADB30}" type="slidenum">
              <a:rPr lang="en-US" altLang="zh-CN" smtClean="0"/>
              <a:pPr>
                <a:spcBef>
                  <a:spcPct val="0"/>
                </a:spcBef>
              </a:pPr>
              <a:t>17</a:t>
            </a:fld>
            <a:endParaRPr lang="en-US" altLang="zh-CN"/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09B0DEDA-4B46-4FF6-8954-E18FCD38F4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CC4D979B-171C-431A-8F0A-5BECED2C3C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2245AD40-8D94-4D52-AFF3-3FACF1BF48D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F1AFB83-D44C-45D2-9396-399A52F12922}" type="slidenum">
              <a:rPr lang="en-US" altLang="zh-CN" smtClean="0"/>
              <a:pPr>
                <a:spcBef>
                  <a:spcPct val="0"/>
                </a:spcBef>
              </a:pPr>
              <a:t>18</a:t>
            </a:fld>
            <a:endParaRPr lang="en-US" altLang="zh-CN"/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C5EFE42A-1278-4FC0-8B79-8F61D65928E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FDC80988-4FD3-4F36-AA2C-56C08526E9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>
            <a:extLst>
              <a:ext uri="{FF2B5EF4-FFF2-40B4-BE49-F238E27FC236}">
                <a16:creationId xmlns:a16="http://schemas.microsoft.com/office/drawing/2014/main" id="{94649D1C-87A0-485F-96A1-54BE9CD93E8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A120654-29A9-4C32-8057-D755B769C92D}" type="slidenum">
              <a:rPr lang="en-US" altLang="zh-CN" smtClean="0"/>
              <a:pPr>
                <a:spcBef>
                  <a:spcPct val="0"/>
                </a:spcBef>
              </a:pPr>
              <a:t>19</a:t>
            </a:fld>
            <a:endParaRPr lang="en-US" altLang="zh-CN"/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52835802-652B-48B9-80C1-032071C0E3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id="{6B3960D0-6027-4BE9-8F18-13E57D5BF2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F8206B7A-57A9-4FB8-87E5-3A1C205529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5B96E26-4F3F-49A6-A19F-E074C377A741}" type="slidenum">
              <a:rPr lang="en-US" altLang="zh-CN" smtClean="0"/>
              <a:pPr>
                <a:spcBef>
                  <a:spcPct val="0"/>
                </a:spcBef>
              </a:pPr>
              <a:t>2</a:t>
            </a:fld>
            <a:endParaRPr lang="en-US" altLang="zh-CN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2F192D9E-6280-436E-A685-CD0442E60C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EA3EB63E-6A72-4AB1-8B3E-38C555938A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7F9B780F-8084-4B8C-83A3-C7E412A8163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31EDC70-1DEF-4B2B-B23C-DF0594543319}" type="slidenum">
              <a:rPr lang="en-US" altLang="zh-CN" smtClean="0"/>
              <a:pPr>
                <a:spcBef>
                  <a:spcPct val="0"/>
                </a:spcBef>
              </a:pPr>
              <a:t>20</a:t>
            </a:fld>
            <a:endParaRPr lang="en-US" altLang="zh-CN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1ACBFFD2-967E-4DBD-9A5A-B50053D8326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D7E3817B-DD32-42AE-97F5-E5B3568903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>
            <a:extLst>
              <a:ext uri="{FF2B5EF4-FFF2-40B4-BE49-F238E27FC236}">
                <a16:creationId xmlns:a16="http://schemas.microsoft.com/office/drawing/2014/main" id="{B2F0D483-03C1-49FF-876C-EE649A46F1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D59A6A-2CCD-493F-8916-35D4F1F40637}" type="slidenum">
              <a:rPr lang="en-US" altLang="zh-CN" smtClean="0"/>
              <a:pPr>
                <a:spcBef>
                  <a:spcPct val="0"/>
                </a:spcBef>
              </a:pPr>
              <a:t>21</a:t>
            </a:fld>
            <a:endParaRPr lang="en-US" altLang="zh-CN"/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4BB1BF88-DB30-4732-BF8F-02522624B6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871C7E1F-37A0-4402-B81D-26293E296D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>
            <a:extLst>
              <a:ext uri="{FF2B5EF4-FFF2-40B4-BE49-F238E27FC236}">
                <a16:creationId xmlns:a16="http://schemas.microsoft.com/office/drawing/2014/main" id="{8C2E4D6D-4A1A-4793-B8AD-6C50FB54E3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98019B5-FB0A-44E0-A223-85428E0C24D8}" type="slidenum">
              <a:rPr lang="en-US" altLang="zh-CN" smtClean="0"/>
              <a:pPr>
                <a:spcBef>
                  <a:spcPct val="0"/>
                </a:spcBef>
              </a:pPr>
              <a:t>22</a:t>
            </a:fld>
            <a:endParaRPr lang="en-US" altLang="zh-CN"/>
          </a:p>
        </p:txBody>
      </p:sp>
      <p:sp>
        <p:nvSpPr>
          <p:cNvPr id="51203" name="Rectangle 2">
            <a:extLst>
              <a:ext uri="{FF2B5EF4-FFF2-40B4-BE49-F238E27FC236}">
                <a16:creationId xmlns:a16="http://schemas.microsoft.com/office/drawing/2014/main" id="{9B39111B-2368-442B-B256-5CD753E75C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DA701A5D-0976-4CED-BA12-276078C43C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>
            <a:extLst>
              <a:ext uri="{FF2B5EF4-FFF2-40B4-BE49-F238E27FC236}">
                <a16:creationId xmlns:a16="http://schemas.microsoft.com/office/drawing/2014/main" id="{8EC05271-C276-4211-9B75-3BE074B9F9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02FFDBC-4D8F-47B4-A5A5-C8406F24810E}" type="slidenum">
              <a:rPr lang="en-US" altLang="zh-CN" smtClean="0"/>
              <a:pPr>
                <a:spcBef>
                  <a:spcPct val="0"/>
                </a:spcBef>
              </a:pPr>
              <a:t>23</a:t>
            </a:fld>
            <a:endParaRPr lang="en-US" altLang="zh-CN"/>
          </a:p>
        </p:txBody>
      </p:sp>
      <p:sp>
        <p:nvSpPr>
          <p:cNvPr id="53251" name="Rectangle 2">
            <a:extLst>
              <a:ext uri="{FF2B5EF4-FFF2-40B4-BE49-F238E27FC236}">
                <a16:creationId xmlns:a16="http://schemas.microsoft.com/office/drawing/2014/main" id="{E5F9E966-8995-484F-B7AD-E7E5146DE65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>
            <a:extLst>
              <a:ext uri="{FF2B5EF4-FFF2-40B4-BE49-F238E27FC236}">
                <a16:creationId xmlns:a16="http://schemas.microsoft.com/office/drawing/2014/main" id="{6EBFDACD-BC2B-47AD-B15E-D01B3010AC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>
            <a:extLst>
              <a:ext uri="{FF2B5EF4-FFF2-40B4-BE49-F238E27FC236}">
                <a16:creationId xmlns:a16="http://schemas.microsoft.com/office/drawing/2014/main" id="{51FCCFAE-4CC3-419D-B46A-5F6DE80286F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5B23676-6E28-49A8-A3ED-C71A160FB7B1}" type="slidenum">
              <a:rPr lang="en-US" altLang="zh-CN" smtClean="0"/>
              <a:pPr>
                <a:spcBef>
                  <a:spcPct val="0"/>
                </a:spcBef>
              </a:pPr>
              <a:t>24</a:t>
            </a:fld>
            <a:endParaRPr lang="en-US" altLang="zh-CN"/>
          </a:p>
        </p:txBody>
      </p:sp>
      <p:sp>
        <p:nvSpPr>
          <p:cNvPr id="55299" name="Rectangle 2">
            <a:extLst>
              <a:ext uri="{FF2B5EF4-FFF2-40B4-BE49-F238E27FC236}">
                <a16:creationId xmlns:a16="http://schemas.microsoft.com/office/drawing/2014/main" id="{96D8B80A-6D03-43B4-A574-31F90D935F5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>
            <a:extLst>
              <a:ext uri="{FF2B5EF4-FFF2-40B4-BE49-F238E27FC236}">
                <a16:creationId xmlns:a16="http://schemas.microsoft.com/office/drawing/2014/main" id="{CC2ADD0D-072D-465E-82E0-3B22A53725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>
            <a:extLst>
              <a:ext uri="{FF2B5EF4-FFF2-40B4-BE49-F238E27FC236}">
                <a16:creationId xmlns:a16="http://schemas.microsoft.com/office/drawing/2014/main" id="{92D4E97D-CEF8-4854-B7D9-21D811878C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D9D9DD3-BF52-41D2-93FB-5D4659750EA0}" type="slidenum">
              <a:rPr lang="en-US" altLang="zh-CN" smtClean="0"/>
              <a:pPr>
                <a:spcBef>
                  <a:spcPct val="0"/>
                </a:spcBef>
              </a:pPr>
              <a:t>25</a:t>
            </a:fld>
            <a:endParaRPr lang="en-US" altLang="zh-CN"/>
          </a:p>
        </p:txBody>
      </p:sp>
      <p:sp>
        <p:nvSpPr>
          <p:cNvPr id="57347" name="Rectangle 2">
            <a:extLst>
              <a:ext uri="{FF2B5EF4-FFF2-40B4-BE49-F238E27FC236}">
                <a16:creationId xmlns:a16="http://schemas.microsoft.com/office/drawing/2014/main" id="{2CAA5609-083C-499A-BEEE-7D202273DD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>
            <a:extLst>
              <a:ext uri="{FF2B5EF4-FFF2-40B4-BE49-F238E27FC236}">
                <a16:creationId xmlns:a16="http://schemas.microsoft.com/office/drawing/2014/main" id="{904E007F-A5FD-41F1-99CE-399DAE0C85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>
            <a:extLst>
              <a:ext uri="{FF2B5EF4-FFF2-40B4-BE49-F238E27FC236}">
                <a16:creationId xmlns:a16="http://schemas.microsoft.com/office/drawing/2014/main" id="{31055475-0AB6-46E4-A697-5B322F2B537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A2C90FA-770A-4EE6-9167-E00A695931BC}" type="slidenum">
              <a:rPr lang="en-US" altLang="zh-CN" smtClean="0"/>
              <a:pPr>
                <a:spcBef>
                  <a:spcPct val="0"/>
                </a:spcBef>
              </a:pPr>
              <a:t>26</a:t>
            </a:fld>
            <a:endParaRPr lang="en-US" altLang="zh-CN"/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id="{2979CBA6-5AF1-45A9-B397-B7307A7890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>
            <a:extLst>
              <a:ext uri="{FF2B5EF4-FFF2-40B4-BE49-F238E27FC236}">
                <a16:creationId xmlns:a16="http://schemas.microsoft.com/office/drawing/2014/main" id="{FEB99729-FB51-46B1-898D-8D2BE305F9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>
            <a:extLst>
              <a:ext uri="{FF2B5EF4-FFF2-40B4-BE49-F238E27FC236}">
                <a16:creationId xmlns:a16="http://schemas.microsoft.com/office/drawing/2014/main" id="{552421D6-5584-4A65-85FE-F658B46B8C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FD058DD-197A-4B26-B714-7F2D8DE9BF52}" type="slidenum">
              <a:rPr lang="en-US" altLang="zh-CN" smtClean="0"/>
              <a:pPr>
                <a:spcBef>
                  <a:spcPct val="0"/>
                </a:spcBef>
              </a:pPr>
              <a:t>27</a:t>
            </a:fld>
            <a:endParaRPr lang="en-US" altLang="zh-CN"/>
          </a:p>
        </p:txBody>
      </p:sp>
      <p:sp>
        <p:nvSpPr>
          <p:cNvPr id="62467" name="Rectangle 2">
            <a:extLst>
              <a:ext uri="{FF2B5EF4-FFF2-40B4-BE49-F238E27FC236}">
                <a16:creationId xmlns:a16="http://schemas.microsoft.com/office/drawing/2014/main" id="{CC8BEBAB-EC81-484D-846F-17F338D3EA4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>
            <a:extLst>
              <a:ext uri="{FF2B5EF4-FFF2-40B4-BE49-F238E27FC236}">
                <a16:creationId xmlns:a16="http://schemas.microsoft.com/office/drawing/2014/main" id="{FE0045E0-EC6C-4973-B43B-79464BFF24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>
            <a:extLst>
              <a:ext uri="{FF2B5EF4-FFF2-40B4-BE49-F238E27FC236}">
                <a16:creationId xmlns:a16="http://schemas.microsoft.com/office/drawing/2014/main" id="{314107AA-D5A2-47E3-8D7F-29542DDBD9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ED7471B-2352-4E27-ADCB-6C42AC25568B}" type="slidenum">
              <a:rPr lang="en-US" altLang="zh-CN" smtClean="0"/>
              <a:pPr>
                <a:spcBef>
                  <a:spcPct val="0"/>
                </a:spcBef>
              </a:pPr>
              <a:t>28</a:t>
            </a:fld>
            <a:endParaRPr lang="en-US" altLang="zh-CN"/>
          </a:p>
        </p:txBody>
      </p:sp>
      <p:sp>
        <p:nvSpPr>
          <p:cNvPr id="64515" name="Rectangle 2">
            <a:extLst>
              <a:ext uri="{FF2B5EF4-FFF2-40B4-BE49-F238E27FC236}">
                <a16:creationId xmlns:a16="http://schemas.microsoft.com/office/drawing/2014/main" id="{B6F4D280-0C99-471C-9F7E-3D6B0EC7E1B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>
            <a:extLst>
              <a:ext uri="{FF2B5EF4-FFF2-40B4-BE49-F238E27FC236}">
                <a16:creationId xmlns:a16="http://schemas.microsoft.com/office/drawing/2014/main" id="{18F6AAB9-BA26-4562-BDEE-C2D948C1BC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EC5FA87E-4557-4A66-91E2-FE991FB90C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0B6825B-3F44-4A92-80FA-F801556782AF}" type="slidenum">
              <a:rPr lang="en-US" altLang="zh-CN" smtClean="0"/>
              <a:pPr>
                <a:spcBef>
                  <a:spcPct val="0"/>
                </a:spcBef>
              </a:pPr>
              <a:t>29</a:t>
            </a:fld>
            <a:endParaRPr lang="en-US" altLang="zh-CN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0865F6DF-A3ED-4901-B8F7-0625721788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C30ECFCB-D660-4D28-B7AF-2808E26CE2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>
            <a:extLst>
              <a:ext uri="{FF2B5EF4-FFF2-40B4-BE49-F238E27FC236}">
                <a16:creationId xmlns:a16="http://schemas.microsoft.com/office/drawing/2014/main" id="{F88B5A6D-0026-47AA-818A-EE7C5CF29A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D60E108-0711-44CF-A7C3-8E7A89256A23}" type="slidenum">
              <a:rPr lang="en-US" altLang="zh-CN" smtClean="0"/>
              <a:pPr>
                <a:spcBef>
                  <a:spcPct val="0"/>
                </a:spcBef>
              </a:pPr>
              <a:t>3</a:t>
            </a:fld>
            <a:endParaRPr lang="en-US" altLang="zh-CN"/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2CE7CC30-3C28-480F-B47D-BE27BE40F7C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581FB65C-901A-47FB-8906-F63F1341A0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>
            <a:extLst>
              <a:ext uri="{FF2B5EF4-FFF2-40B4-BE49-F238E27FC236}">
                <a16:creationId xmlns:a16="http://schemas.microsoft.com/office/drawing/2014/main" id="{DABD1A71-8B66-4997-9793-CD5329D77F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567BD64-06FB-4FBB-8FF7-72AB202108BF}" type="slidenum">
              <a:rPr lang="en-US" altLang="zh-CN" smtClean="0"/>
              <a:pPr>
                <a:spcBef>
                  <a:spcPct val="0"/>
                </a:spcBef>
              </a:pPr>
              <a:t>30</a:t>
            </a:fld>
            <a:endParaRPr lang="en-US" altLang="zh-CN"/>
          </a:p>
        </p:txBody>
      </p:sp>
      <p:sp>
        <p:nvSpPr>
          <p:cNvPr id="68611" name="Rectangle 2">
            <a:extLst>
              <a:ext uri="{FF2B5EF4-FFF2-40B4-BE49-F238E27FC236}">
                <a16:creationId xmlns:a16="http://schemas.microsoft.com/office/drawing/2014/main" id="{410ABE39-CAF2-4F97-AE86-54B54F8D45B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>
            <a:extLst>
              <a:ext uri="{FF2B5EF4-FFF2-40B4-BE49-F238E27FC236}">
                <a16:creationId xmlns:a16="http://schemas.microsoft.com/office/drawing/2014/main" id="{8EC3FFA6-71FE-4C76-9B49-92C9DC4CD5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>
            <a:extLst>
              <a:ext uri="{FF2B5EF4-FFF2-40B4-BE49-F238E27FC236}">
                <a16:creationId xmlns:a16="http://schemas.microsoft.com/office/drawing/2014/main" id="{2039E84A-7E5D-4E02-B584-A0AAD40AAE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5B8F6-AF5F-4AE2-9AB6-3BB9470FAC2A}" type="slidenum">
              <a:rPr lang="en-US" altLang="zh-CN" smtClean="0"/>
              <a:pPr>
                <a:spcBef>
                  <a:spcPct val="0"/>
                </a:spcBef>
              </a:pPr>
              <a:t>31</a:t>
            </a:fld>
            <a:endParaRPr lang="en-US" altLang="zh-CN"/>
          </a:p>
        </p:txBody>
      </p:sp>
      <p:sp>
        <p:nvSpPr>
          <p:cNvPr id="70659" name="Rectangle 2">
            <a:extLst>
              <a:ext uri="{FF2B5EF4-FFF2-40B4-BE49-F238E27FC236}">
                <a16:creationId xmlns:a16="http://schemas.microsoft.com/office/drawing/2014/main" id="{821E95FB-8BC1-46AA-9EB2-3E084707208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>
            <a:extLst>
              <a:ext uri="{FF2B5EF4-FFF2-40B4-BE49-F238E27FC236}">
                <a16:creationId xmlns:a16="http://schemas.microsoft.com/office/drawing/2014/main" id="{F7C655B2-F277-4403-B897-2D7BB33009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BB8DB79E-1017-4046-B402-CC8D86BADA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4E23E93-2483-4B29-B9CD-EC8442D80EFC}" type="slidenum">
              <a:rPr lang="en-US" altLang="zh-CN" smtClean="0"/>
              <a:pPr>
                <a:spcBef>
                  <a:spcPct val="0"/>
                </a:spcBef>
              </a:pPr>
              <a:t>4</a:t>
            </a:fld>
            <a:endParaRPr lang="en-US" altLang="zh-CN"/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D180EE2C-E6EF-46E2-8FA8-3F310D5435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F81E5781-DBF0-49B1-A748-691A9672BE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7D642B08-725D-456D-9E49-81F928816A3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CB4D777-6ED3-469D-A403-4059BC674AF5}" type="slidenum">
              <a:rPr lang="en-US" altLang="zh-CN" smtClean="0"/>
              <a:pPr>
                <a:spcBef>
                  <a:spcPct val="0"/>
                </a:spcBef>
              </a:pPr>
              <a:t>5</a:t>
            </a:fld>
            <a:endParaRPr lang="en-US" altLang="zh-CN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B58507EB-D003-4568-9ABA-5097A1FB3F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D435A8F2-61A1-435C-BD80-E881E55433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A2FE3AB4-56BC-4D80-AD77-C376F4A1AA7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9CCBDB7-E143-43E1-9479-0DAEA67FBC61}" type="slidenum">
              <a:rPr lang="en-US" altLang="zh-CN" smtClean="0"/>
              <a:pPr>
                <a:spcBef>
                  <a:spcPct val="0"/>
                </a:spcBef>
              </a:pPr>
              <a:t>6</a:t>
            </a:fld>
            <a:endParaRPr lang="en-US" altLang="zh-CN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648C3A69-0DDB-48E1-B1CB-C2A8816117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2F84002F-E3A4-49E9-82CC-C3CBF78B9B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BEFF441-A982-4405-899A-9C5BB368E09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7CDB5A-4A24-4D48-8459-1A601CCD04DE}" type="slidenum">
              <a:rPr lang="en-US" altLang="zh-CN" smtClean="0"/>
              <a:pPr>
                <a:spcBef>
                  <a:spcPct val="0"/>
                </a:spcBef>
              </a:pPr>
              <a:t>7</a:t>
            </a:fld>
            <a:endParaRPr lang="en-US" altLang="zh-CN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A4BE312-D0C9-4BE4-B363-CEB7B89706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FB36820-4928-4E85-95BF-DF513FE2D1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5F8D3A53-19A8-4DD9-9DE3-AD730F5D28D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9283061-5FA7-4930-95CF-971A1452C92C}" type="slidenum">
              <a:rPr lang="en-US" altLang="zh-CN" smtClean="0"/>
              <a:pPr>
                <a:spcBef>
                  <a:spcPct val="0"/>
                </a:spcBef>
              </a:pPr>
              <a:t>8</a:t>
            </a:fld>
            <a:endParaRPr lang="en-US" altLang="zh-CN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9978AD52-55BF-48DB-A1D0-BCC5557C79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F6E41064-AD92-4448-80ED-97BB37FE66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2988184F-14A0-4619-9A58-7FC6E14F087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A4D3DE9-0AAD-46C9-B1B7-74DCC1417BA9}" type="slidenum">
              <a:rPr lang="en-US" altLang="zh-CN" smtClean="0"/>
              <a:pPr>
                <a:spcBef>
                  <a:spcPct val="0"/>
                </a:spcBef>
              </a:pPr>
              <a:t>9</a:t>
            </a:fld>
            <a:endParaRPr lang="en-US" altLang="zh-CN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57195ECA-70D1-4CA2-846C-E573688B65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045D1C60-9D87-4DB4-968D-556F3A839A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sz="4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 sz="3200">
                <a:latin typeface="仿宋" panose="02010609060101010101" pitchFamily="49" charset="-122"/>
                <a:ea typeface="仿宋" panose="02010609060101010101" pitchFamily="49" charset="-122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9A2773B-D0C3-42A7-8B83-19357564C6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D42388B-6ACF-433B-8FD3-C7DC6022175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6A9E064-B356-4164-8859-E7CA981D4A9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7B773-2C3A-4678-8128-3A80A41324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2549651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715CF40-9AFC-412A-9EE2-5EB362F406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54DC084-08FA-48A9-A7CF-F3E8DDEC786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B63AFB4-4338-40DA-BE05-6CFB05E9D1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63BAD0-EA80-465D-A78F-EA68DF7A3B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5838604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60351"/>
            <a:ext cx="2743200" cy="58658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60351"/>
            <a:ext cx="8026400" cy="58658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4EF9E8C-C614-4201-9F14-CD8676B68B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C9925DD-BAB5-48EA-88F6-E84CB4F525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D93D77-46D2-4F28-AC6C-55301EB4AB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C9E89-2DC0-48FD-A1EB-7D4EB47F379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3793126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39484" y="260351"/>
            <a:ext cx="8161867" cy="41751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E6D132-3F97-436B-8306-21B4543DCE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C8E1337-9795-49F7-9C96-41C0804C8C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55EB5CB-BC44-400D-A6B5-8E6AD36DB4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288F6-C269-480B-8280-1018147DD5A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3033459"/>
      </p:ext>
    </p:extLst>
  </p:cSld>
  <p:clrMapOvr>
    <a:masterClrMapping/>
  </p:clrMapOvr>
  <p:transition spd="slow">
    <p:fade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124745"/>
            <a:ext cx="10972800" cy="5001419"/>
          </a:xfrm>
        </p:spPr>
        <p:txBody>
          <a:bodyPr/>
          <a:lstStyle>
            <a:lvl1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>
              <a:lnSpc>
                <a:spcPct val="120000"/>
              </a:lnSpc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5718188-2086-4741-AF4F-BE5C2C0F58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9FA7073-77BA-491C-9AD6-2446480E34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364DE32-F6E2-4DC9-88D4-F992BD61CE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36C7E450-8C48-4DBE-883D-CCE43CC8F1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1926318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ADCDBDF-49F1-4BAC-9043-508F54EA3F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8DE33E9-BE1F-4F3C-9571-B98FFC1BB9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B3D4B01-FA49-4A51-A36C-AC845F61C6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F055A-8593-448E-82BC-01418B9122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7414684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24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20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24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20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226285-2469-46C4-BB7D-1A6FA859775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426ADE-4BD2-43CB-B55B-72592AC005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90C49E-64C3-4DD5-9604-E026280489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fld id="{AAD38370-5FF2-4BC2-8C53-B115DF4DE7D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63514662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2074"/>
          </a:xfrm>
        </p:spPr>
        <p:txBody>
          <a:bodyPr/>
          <a:lstStyle>
            <a:lvl1pPr algn="ctr"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20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6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6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  <a:lvl2pPr>
              <a:defRPr sz="20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2pPr>
            <a:lvl3pPr>
              <a:defRPr sz="18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3pPr>
            <a:lvl4pPr>
              <a:defRPr sz="16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4pPr>
            <a:lvl5pPr>
              <a:defRPr sz="1600">
                <a:latin typeface="华光楷体_CNKI" panose="02000500000000000000" pitchFamily="2" charset="-122"/>
                <a:ea typeface="华光楷体_CNKI" panose="02000500000000000000" pitchFamily="2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6C53DD0-1BD4-439F-A3CF-C712F1CAA4D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D2A2A3C-80FC-44F9-A322-F53094353B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021E6AC-32D6-4953-BD22-4753C949FC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pPr>
              <a:defRPr/>
            </a:pPr>
            <a:fld id="{B55A79D1-33A7-4E88-90F3-DB132DDA0F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15877439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latin typeface="华光楷体_CNKI" panose="02000500000000000000" pitchFamily="2" charset="-122"/>
                <a:ea typeface="华光楷体_CNKI" panose="02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C4E8AE29-9C83-4523-8883-127E2F19EF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5C4E3E6-6DF3-4D7E-8E2E-49035D80DF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5059333-1696-4D8F-A997-04DF37987D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DE354-6E03-443C-9B53-8AB9D8AA7A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7748628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3ED99BAF-CD05-48D8-9F1F-BA7F167EE7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DF6462FE-ECE0-431F-9B86-C73DDD0C56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3BEC3B1-C13A-4333-9D20-0E4AB87307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8A6E6-DACE-45E0-ADC8-1C6E3B34D9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6022556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E28749F-1E07-4E22-994A-18D29B19EC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E1338B-BC69-413E-93F9-ED61B699A0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11586DB-6E6C-4179-9D0C-FAA22AE225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DEF75-F6D5-4866-BBB2-2512F17299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7778587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1B9010F-9F56-49B9-874D-19614838FE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0D474E-341F-4F9A-AE15-B23862531D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759368-6B3D-47BF-AA00-969014C33B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86BF9-33FE-46DF-B0E8-C5A30C5466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6316113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ABF426C7-6E4E-4AA8-81D9-EFA8647692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640013" y="260350"/>
            <a:ext cx="8161337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DD47A87-9641-455B-8A4E-E5B7C85785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125538"/>
            <a:ext cx="11664950" cy="500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/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AAAB743-8673-4962-88D8-C8ED1C10777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BDFB64E-F440-4B56-9BE4-2D57797F58C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6FD33934-47F1-4193-B0C7-0F382654089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FC9DC60F-8530-4A9F-9912-75F423870A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1" name="图片 2">
            <a:extLst>
              <a:ext uri="{FF2B5EF4-FFF2-40B4-BE49-F238E27FC236}">
                <a16:creationId xmlns:a16="http://schemas.microsoft.com/office/drawing/2014/main" id="{1ACD8A57-863F-4B56-A4E6-BBBDFDCFB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7413" y="26988"/>
            <a:ext cx="881062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46" r:id="rId2"/>
    <p:sldLayoutId id="2147483738" r:id="rId3"/>
    <p:sldLayoutId id="2147483747" r:id="rId4"/>
    <p:sldLayoutId id="214748374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transition spd="slow">
    <p:fade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69B3F1"/>
        </a:buClr>
        <a:buFont typeface="Wingdings" panose="05000000000000000000" pitchFamily="2" charset="2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华文中宋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华文中宋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华文中宋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中宋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5.w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hyperlink" Target="file:///C:\Documents%20and%20Settings\Administrator\My%20Documents\My%20Music\&#26410;&#30693;&#33402;&#26415;&#23478;\&#26410;&#30693;&#21809;&#29255;&#38598;%20(2003-12-12%2020%2039%2040)\05%20&#26354;&#30446;%205.wma" TargetMode="Externa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1" name="Rectangle 3">
            <a:extLst>
              <a:ext uri="{FF2B5EF4-FFF2-40B4-BE49-F238E27FC236}">
                <a16:creationId xmlns:a16="http://schemas.microsoft.com/office/drawing/2014/main" id="{B582E9CF-D383-4E74-966C-ADF2156253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solidFill>
                  <a:schemeClr val="tx1"/>
                </a:solidFill>
                <a:latin typeface="华文中宋" panose="02010600040101010101" pitchFamily="2" charset="-122"/>
              </a:rPr>
              <a:t>第十五章 欧拉图与哈密顿图</a:t>
            </a:r>
          </a:p>
        </p:txBody>
      </p:sp>
      <p:sp>
        <p:nvSpPr>
          <p:cNvPr id="7171" name="Rectangle 11">
            <a:extLst>
              <a:ext uri="{FF2B5EF4-FFF2-40B4-BE49-F238E27FC236}">
                <a16:creationId xmlns:a16="http://schemas.microsoft.com/office/drawing/2014/main" id="{B3CD4555-58F9-4170-AE7F-E2EABC1056A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1268413"/>
            <a:ext cx="8229600" cy="4525962"/>
          </a:xfrm>
        </p:spPr>
        <p:txBody>
          <a:bodyPr/>
          <a:lstStyle/>
          <a:p>
            <a:pPr eaLnBrk="1" hangingPunct="1"/>
            <a:r>
              <a:rPr lang="zh-CN" altLang="en-US"/>
              <a:t>主要内容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欧拉图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哈密顿图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带权图与货郎担问题</a:t>
            </a:r>
          </a:p>
          <a:p>
            <a:pPr eaLnBrk="1" hangingPunct="1"/>
            <a:endParaRPr lang="en-US" altLang="zh-CN"/>
          </a:p>
        </p:txBody>
      </p:sp>
      <p:sp>
        <p:nvSpPr>
          <p:cNvPr id="7172" name="灯片编号占位符 5">
            <a:extLst>
              <a:ext uri="{FF2B5EF4-FFF2-40B4-BE49-F238E27FC236}">
                <a16:creationId xmlns:a16="http://schemas.microsoft.com/office/drawing/2014/main" id="{65F2D0D9-DF1A-4291-A521-5C05C8BC1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566274B-4AD1-4C78-91A4-9AE912F085CF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8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8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29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190EAFCE-7F28-4D9E-98AF-14727B1B54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Fleury</a:t>
            </a:r>
            <a:r>
              <a:rPr lang="zh-CN" altLang="en-US"/>
              <a:t>算法</a:t>
            </a:r>
          </a:p>
        </p:txBody>
      </p:sp>
      <p:sp>
        <p:nvSpPr>
          <p:cNvPr id="25603" name="Rectangle 8">
            <a:extLst>
              <a:ext uri="{FF2B5EF4-FFF2-40B4-BE49-F238E27FC236}">
                <a16:creationId xmlns:a16="http://schemas.microsoft.com/office/drawing/2014/main" id="{6876FCC4-B922-4B7B-A279-E3AA6105ABF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07988" y="1052513"/>
            <a:ext cx="11449050" cy="5472112"/>
          </a:xfrm>
        </p:spPr>
        <p:txBody>
          <a:bodyPr/>
          <a:lstStyle/>
          <a:p>
            <a:pPr eaLnBrk="1" hangingPunct="1"/>
            <a:r>
              <a:rPr lang="zh-CN" altLang="en-US"/>
              <a:t>算法：</a:t>
            </a:r>
          </a:p>
          <a:p>
            <a:pPr eaLnBrk="1" hangingPunct="1"/>
            <a:r>
              <a:rPr lang="en-US" altLang="zh-CN"/>
              <a:t>(1) </a:t>
            </a:r>
            <a:r>
              <a:rPr lang="zh-CN" altLang="en-US"/>
              <a:t>任取</a:t>
            </a:r>
            <a:r>
              <a:rPr lang="en-US" altLang="zh-CN" i="1"/>
              <a:t>v</a:t>
            </a:r>
            <a:r>
              <a:rPr lang="en-US" altLang="zh-CN" baseline="-25000"/>
              <a:t>0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V</a:t>
            </a:r>
            <a:r>
              <a:rPr lang="en-US" altLang="zh-CN"/>
              <a:t>(</a:t>
            </a:r>
            <a:r>
              <a:rPr lang="en-US" altLang="zh-CN" i="1"/>
              <a:t>G</a:t>
            </a:r>
            <a:r>
              <a:rPr lang="en-US" altLang="zh-CN"/>
              <a:t>)</a:t>
            </a:r>
            <a:r>
              <a:rPr lang="zh-CN" altLang="en-US"/>
              <a:t>，令</a:t>
            </a:r>
            <a:r>
              <a:rPr lang="en-US" altLang="zh-CN" i="1"/>
              <a:t>P</a:t>
            </a:r>
            <a:r>
              <a:rPr lang="en-US" altLang="zh-CN" baseline="-25000"/>
              <a:t>0</a:t>
            </a:r>
            <a:r>
              <a:rPr lang="en-US" altLang="zh-CN"/>
              <a:t>=</a:t>
            </a:r>
            <a:r>
              <a:rPr lang="en-US" altLang="zh-CN" i="1"/>
              <a:t>v</a:t>
            </a:r>
            <a:r>
              <a:rPr lang="en-US" altLang="zh-CN" baseline="-25000"/>
              <a:t>0</a:t>
            </a:r>
            <a:r>
              <a:rPr lang="en-US" altLang="zh-CN"/>
              <a:t>.  </a:t>
            </a:r>
          </a:p>
          <a:p>
            <a:pPr eaLnBrk="1" hangingPunct="1"/>
            <a:r>
              <a:rPr lang="en-US" altLang="zh-CN"/>
              <a:t>(2) </a:t>
            </a:r>
            <a:r>
              <a:rPr lang="zh-CN" altLang="en-US"/>
              <a:t>设</a:t>
            </a:r>
            <a:r>
              <a:rPr lang="en-US" altLang="zh-CN" i="1"/>
              <a:t>P</a:t>
            </a:r>
            <a:r>
              <a:rPr lang="en-US" altLang="zh-CN" i="1" baseline="-25000"/>
              <a:t>i </a:t>
            </a:r>
            <a:r>
              <a:rPr lang="en-US" altLang="zh-CN"/>
              <a:t>= </a:t>
            </a:r>
            <a:r>
              <a:rPr lang="en-US" altLang="zh-CN" i="1"/>
              <a:t>v</a:t>
            </a:r>
            <a:r>
              <a:rPr lang="en-US" altLang="zh-CN" baseline="-25000"/>
              <a:t>0</a:t>
            </a:r>
            <a:r>
              <a:rPr lang="en-US" altLang="zh-CN" i="1"/>
              <a:t>e</a:t>
            </a:r>
            <a:r>
              <a:rPr lang="en-US" altLang="zh-CN" baseline="-25000"/>
              <a:t>1</a:t>
            </a:r>
            <a:r>
              <a:rPr lang="en-US" altLang="zh-CN" i="1"/>
              <a:t>v</a:t>
            </a:r>
            <a:r>
              <a:rPr lang="en-US" altLang="zh-CN" baseline="-25000"/>
              <a:t>1</a:t>
            </a:r>
            <a:r>
              <a:rPr lang="en-US" altLang="zh-CN" i="1"/>
              <a:t>e</a:t>
            </a:r>
            <a:r>
              <a:rPr lang="en-US" altLang="zh-CN" baseline="-25000"/>
              <a:t>2</a:t>
            </a:r>
            <a:r>
              <a:rPr lang="en-US" altLang="zh-CN"/>
              <a:t>…</a:t>
            </a:r>
            <a:r>
              <a:rPr lang="en-US" altLang="zh-CN" i="1"/>
              <a:t>e</a:t>
            </a:r>
            <a:r>
              <a:rPr lang="en-US" altLang="zh-CN" i="1" baseline="-25000"/>
              <a:t>i</a:t>
            </a:r>
            <a:r>
              <a:rPr lang="en-US" altLang="zh-CN" i="1"/>
              <a:t>v</a:t>
            </a:r>
            <a:r>
              <a:rPr lang="en-US" altLang="zh-CN" i="1" baseline="-25000"/>
              <a:t>i </a:t>
            </a:r>
            <a:r>
              <a:rPr lang="zh-CN" altLang="en-US"/>
              <a:t>已经行遍，按下面方法从</a:t>
            </a:r>
            <a:r>
              <a:rPr lang="zh-CN" altLang="en-US" i="1"/>
              <a:t> </a:t>
            </a:r>
            <a:r>
              <a:rPr lang="en-US" altLang="zh-CN" i="1"/>
              <a:t>E</a:t>
            </a:r>
            <a:r>
              <a:rPr lang="en-US" altLang="zh-CN"/>
              <a:t>(</a:t>
            </a:r>
            <a:r>
              <a:rPr lang="en-US" altLang="zh-CN" i="1"/>
              <a:t>G</a:t>
            </a:r>
            <a:r>
              <a:rPr lang="en-US" altLang="zh-CN"/>
              <a:t>)</a:t>
            </a:r>
            <a:r>
              <a:rPr lang="en-US" altLang="zh-CN">
                <a:sym typeface="Symbol" panose="05050102010706020507" pitchFamily="18" charset="2"/>
              </a:rPr>
              <a:t></a:t>
            </a:r>
            <a:r>
              <a:rPr lang="en-US" altLang="zh-CN"/>
              <a:t>{</a:t>
            </a:r>
            <a:r>
              <a:rPr lang="en-US" altLang="zh-CN" i="1"/>
              <a:t>e</a:t>
            </a:r>
            <a:r>
              <a:rPr lang="en-US" altLang="zh-CN" baseline="-25000"/>
              <a:t>1</a:t>
            </a:r>
            <a:r>
              <a:rPr lang="en-US" altLang="zh-CN"/>
              <a:t>,</a:t>
            </a:r>
            <a:r>
              <a:rPr lang="en-US" altLang="zh-CN" i="1"/>
              <a:t>e</a:t>
            </a:r>
            <a:r>
              <a:rPr lang="en-US" altLang="zh-CN" baseline="-25000"/>
              <a:t>2</a:t>
            </a:r>
            <a:r>
              <a:rPr lang="en-US" altLang="zh-CN"/>
              <a:t>,…,</a:t>
            </a:r>
            <a:r>
              <a:rPr lang="en-US" altLang="zh-CN" i="1"/>
              <a:t>e</a:t>
            </a:r>
            <a:r>
              <a:rPr lang="en-US" altLang="zh-CN" i="1" baseline="-25000"/>
              <a:t>i </a:t>
            </a:r>
            <a:r>
              <a:rPr lang="en-US" altLang="zh-CN"/>
              <a:t>}</a:t>
            </a:r>
            <a:r>
              <a:rPr lang="zh-CN" altLang="en-US"/>
              <a:t>中选取</a:t>
            </a:r>
            <a:r>
              <a:rPr lang="en-US" altLang="zh-CN" i="1"/>
              <a:t>e</a:t>
            </a:r>
            <a:r>
              <a:rPr lang="en-US" altLang="zh-CN" i="1" baseline="-25000"/>
              <a:t>i</a:t>
            </a:r>
            <a:r>
              <a:rPr lang="en-US" altLang="zh-CN" baseline="-25000"/>
              <a:t>+1</a:t>
            </a:r>
            <a:r>
              <a:rPr lang="zh-CN" altLang="en-US"/>
              <a:t>：</a:t>
            </a:r>
          </a:p>
          <a:p>
            <a:pPr eaLnBrk="1" hangingPunct="1"/>
            <a:r>
              <a:rPr lang="zh-CN" altLang="en-US"/>
              <a:t>     </a:t>
            </a:r>
            <a:r>
              <a:rPr lang="en-US" altLang="zh-CN"/>
              <a:t>(a) </a:t>
            </a:r>
            <a:r>
              <a:rPr lang="en-US" altLang="zh-CN" i="1"/>
              <a:t>e</a:t>
            </a:r>
            <a:r>
              <a:rPr lang="en-US" altLang="zh-CN" i="1" baseline="-25000"/>
              <a:t>i</a:t>
            </a:r>
            <a:r>
              <a:rPr lang="en-US" altLang="zh-CN" baseline="-25000"/>
              <a:t>+1</a:t>
            </a:r>
            <a:r>
              <a:rPr lang="zh-CN" altLang="en-US"/>
              <a:t>与</a:t>
            </a:r>
            <a:r>
              <a:rPr lang="en-US" altLang="zh-CN" i="1"/>
              <a:t>v</a:t>
            </a:r>
            <a:r>
              <a:rPr lang="en-US" altLang="zh-CN" i="1" baseline="-25000"/>
              <a:t>i </a:t>
            </a:r>
            <a:r>
              <a:rPr lang="zh-CN" altLang="en-US"/>
              <a:t>相关联；</a:t>
            </a:r>
          </a:p>
          <a:p>
            <a:pPr eaLnBrk="1" hangingPunct="1"/>
            <a:r>
              <a:rPr lang="zh-CN" altLang="en-US"/>
              <a:t>     </a:t>
            </a:r>
            <a:r>
              <a:rPr lang="en-US" altLang="zh-CN"/>
              <a:t>(b) </a:t>
            </a:r>
            <a:r>
              <a:rPr lang="zh-CN" altLang="en-US"/>
              <a:t>除非无别的边可供行遍，否则</a:t>
            </a:r>
            <a:r>
              <a:rPr lang="en-US" altLang="zh-CN" i="1"/>
              <a:t>e</a:t>
            </a:r>
            <a:r>
              <a:rPr lang="en-US" altLang="zh-CN" i="1" baseline="-25000"/>
              <a:t>i</a:t>
            </a:r>
            <a:r>
              <a:rPr lang="en-US" altLang="zh-CN" baseline="-25000"/>
              <a:t>+1</a:t>
            </a:r>
            <a:r>
              <a:rPr lang="zh-CN" altLang="en-US"/>
              <a:t>不应该为</a:t>
            </a:r>
            <a:r>
              <a:rPr lang="en-US" altLang="zh-CN" i="1"/>
              <a:t>G</a:t>
            </a:r>
            <a:r>
              <a:rPr lang="en-US" altLang="zh-CN" i="1" baseline="-25000"/>
              <a:t>i </a:t>
            </a:r>
            <a:r>
              <a:rPr lang="en-US" altLang="zh-CN"/>
              <a:t>= </a:t>
            </a:r>
            <a:r>
              <a:rPr lang="en-US" altLang="zh-CN" i="1"/>
              <a:t>G</a:t>
            </a:r>
            <a:r>
              <a:rPr lang="en-US" altLang="zh-CN">
                <a:sym typeface="Symbol" panose="05050102010706020507" pitchFamily="18" charset="2"/>
              </a:rPr>
              <a:t></a:t>
            </a:r>
            <a:r>
              <a:rPr lang="en-US" altLang="zh-CN"/>
              <a:t>{</a:t>
            </a:r>
            <a:r>
              <a:rPr lang="en-US" altLang="zh-CN" i="1"/>
              <a:t>e</a:t>
            </a:r>
            <a:r>
              <a:rPr lang="en-US" altLang="zh-CN" baseline="-25000"/>
              <a:t>1</a:t>
            </a:r>
            <a:r>
              <a:rPr lang="en-US" altLang="zh-CN"/>
              <a:t>,</a:t>
            </a:r>
            <a:r>
              <a:rPr lang="en-US" altLang="zh-CN" i="1"/>
              <a:t>e</a:t>
            </a:r>
            <a:r>
              <a:rPr lang="en-US" altLang="zh-CN" baseline="-25000"/>
              <a:t>2</a:t>
            </a:r>
            <a:r>
              <a:rPr lang="en-US" altLang="zh-CN"/>
              <a:t>,…,</a:t>
            </a:r>
            <a:r>
              <a:rPr lang="en-US" altLang="zh-CN" i="1"/>
              <a:t>e</a:t>
            </a:r>
            <a:r>
              <a:rPr lang="en-US" altLang="zh-CN" i="1" baseline="-25000"/>
              <a:t>i </a:t>
            </a:r>
            <a:r>
              <a:rPr lang="en-US" altLang="zh-CN"/>
              <a:t>}</a:t>
            </a:r>
            <a:r>
              <a:rPr lang="zh-CN" altLang="en-US"/>
              <a:t>中的桥</a:t>
            </a:r>
            <a:r>
              <a:rPr lang="en-US" altLang="zh-CN"/>
              <a:t>. </a:t>
            </a:r>
          </a:p>
          <a:p>
            <a:pPr eaLnBrk="1" hangingPunct="1"/>
            <a:r>
              <a:rPr lang="en-US" altLang="zh-CN"/>
              <a:t>(3) </a:t>
            </a:r>
            <a:r>
              <a:rPr lang="zh-CN" altLang="en-US"/>
              <a:t>当 </a:t>
            </a:r>
            <a:r>
              <a:rPr lang="en-US" altLang="zh-CN"/>
              <a:t>(2)</a:t>
            </a:r>
            <a:r>
              <a:rPr lang="zh-CN" altLang="en-US"/>
              <a:t>不能再进行时，算法停止</a:t>
            </a:r>
            <a:r>
              <a:rPr lang="en-US" altLang="zh-CN"/>
              <a:t>.</a:t>
            </a:r>
          </a:p>
          <a:p>
            <a:pPr eaLnBrk="1" hangingPunct="1">
              <a:spcBef>
                <a:spcPct val="60000"/>
              </a:spcBef>
            </a:pPr>
            <a:r>
              <a:rPr lang="zh-CN" altLang="en-US"/>
              <a:t>可以证明算法停止时所得简单通路</a:t>
            </a:r>
            <a:r>
              <a:rPr lang="zh-CN" altLang="en-US" i="1"/>
              <a:t> </a:t>
            </a:r>
            <a:r>
              <a:rPr lang="en-US" altLang="zh-CN" i="1"/>
              <a:t>P</a:t>
            </a:r>
            <a:r>
              <a:rPr lang="en-US" altLang="zh-CN" i="1" baseline="-25000"/>
              <a:t>m</a:t>
            </a:r>
            <a:r>
              <a:rPr lang="en-US" altLang="zh-CN" i="1"/>
              <a:t> </a:t>
            </a:r>
            <a:r>
              <a:rPr lang="en-US" altLang="zh-CN"/>
              <a:t>= </a:t>
            </a:r>
            <a:r>
              <a:rPr lang="en-US" altLang="zh-CN" i="1"/>
              <a:t>v</a:t>
            </a:r>
            <a:r>
              <a:rPr lang="en-US" altLang="zh-CN" baseline="-25000"/>
              <a:t>0</a:t>
            </a:r>
            <a:r>
              <a:rPr lang="en-US" altLang="zh-CN" i="1"/>
              <a:t>e</a:t>
            </a:r>
            <a:r>
              <a:rPr lang="en-US" altLang="zh-CN" baseline="-25000"/>
              <a:t>1</a:t>
            </a:r>
            <a:r>
              <a:rPr lang="en-US" altLang="zh-CN" i="1"/>
              <a:t>v</a:t>
            </a:r>
            <a:r>
              <a:rPr lang="en-US" altLang="zh-CN" baseline="-25000"/>
              <a:t>1</a:t>
            </a:r>
            <a:r>
              <a:rPr lang="en-US" altLang="zh-CN" i="1"/>
              <a:t>e</a:t>
            </a:r>
            <a:r>
              <a:rPr lang="en-US" altLang="zh-CN" baseline="-25000"/>
              <a:t>2</a:t>
            </a:r>
            <a:r>
              <a:rPr lang="en-US" altLang="zh-CN"/>
              <a:t>…</a:t>
            </a:r>
            <a:r>
              <a:rPr lang="en-US" altLang="zh-CN" i="1"/>
              <a:t>e</a:t>
            </a:r>
            <a:r>
              <a:rPr lang="en-US" altLang="zh-CN" i="1" baseline="-25000"/>
              <a:t>m</a:t>
            </a:r>
            <a:r>
              <a:rPr lang="en-US" altLang="zh-CN" i="1"/>
              <a:t>v</a:t>
            </a:r>
            <a:r>
              <a:rPr lang="en-US" altLang="zh-CN" i="1" baseline="-25000"/>
              <a:t>m</a:t>
            </a:r>
            <a:r>
              <a:rPr lang="en-US" altLang="zh-CN"/>
              <a:t>(</a:t>
            </a:r>
            <a:r>
              <a:rPr lang="en-US" altLang="zh-CN" i="1"/>
              <a:t>v</a:t>
            </a:r>
            <a:r>
              <a:rPr lang="en-US" altLang="zh-CN" i="1" baseline="-25000"/>
              <a:t>m</a:t>
            </a:r>
            <a:r>
              <a:rPr lang="en-US" altLang="zh-CN"/>
              <a:t>=</a:t>
            </a:r>
            <a:r>
              <a:rPr lang="en-US" altLang="zh-CN" i="1"/>
              <a:t>v</a:t>
            </a:r>
            <a:r>
              <a:rPr lang="en-US" altLang="zh-CN" baseline="-25000"/>
              <a:t>0</a:t>
            </a:r>
            <a:r>
              <a:rPr lang="en-US" altLang="zh-CN"/>
              <a:t>)</a:t>
            </a:r>
            <a:r>
              <a:rPr lang="zh-CN" altLang="en-US"/>
              <a:t>为</a:t>
            </a:r>
            <a:r>
              <a:rPr lang="en-US" altLang="zh-CN" i="1"/>
              <a:t>G </a:t>
            </a:r>
            <a:r>
              <a:rPr lang="zh-CN" altLang="en-US"/>
              <a:t>中一条欧拉回路</a:t>
            </a:r>
            <a:r>
              <a:rPr lang="en-US" altLang="zh-CN"/>
              <a:t>. </a:t>
            </a:r>
          </a:p>
          <a:p>
            <a:pPr eaLnBrk="1" hangingPunct="1"/>
            <a:r>
              <a:rPr lang="zh-CN" altLang="en-US"/>
              <a:t>用</a:t>
            </a:r>
            <a:r>
              <a:rPr lang="en-US" altLang="zh-CN"/>
              <a:t>Fleury</a:t>
            </a:r>
            <a:r>
              <a:rPr lang="zh-CN" altLang="en-US"/>
              <a:t>算法走出上一页图</a:t>
            </a:r>
            <a:r>
              <a:rPr lang="en-US" altLang="zh-CN"/>
              <a:t>(1),(2)</a:t>
            </a:r>
            <a:r>
              <a:rPr lang="zh-CN" altLang="en-US"/>
              <a:t>从</a:t>
            </a:r>
            <a:r>
              <a:rPr lang="en-US" altLang="zh-CN" i="1"/>
              <a:t>A</a:t>
            </a:r>
            <a:r>
              <a:rPr lang="zh-CN" altLang="en-US"/>
              <a:t>出发（其实从任何一点出发都可以）的欧拉回路各一条</a:t>
            </a:r>
            <a:r>
              <a:rPr lang="en-US" altLang="zh-CN"/>
              <a:t>. </a:t>
            </a:r>
          </a:p>
        </p:txBody>
      </p:sp>
      <p:sp>
        <p:nvSpPr>
          <p:cNvPr id="25604" name="灯片编号占位符 5">
            <a:extLst>
              <a:ext uri="{FF2B5EF4-FFF2-40B4-BE49-F238E27FC236}">
                <a16:creationId xmlns:a16="http://schemas.microsoft.com/office/drawing/2014/main" id="{D9F3100A-1A38-417A-A55A-C1400C175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4F56A9A-D663-4060-8E3A-FF3EF7108016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>
            <a:extLst>
              <a:ext uri="{FF2B5EF4-FFF2-40B4-BE49-F238E27FC236}">
                <a16:creationId xmlns:a16="http://schemas.microsoft.com/office/drawing/2014/main" id="{3424CD28-CC86-4F1F-AEE6-A801D30E2D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实例演示</a:t>
            </a:r>
          </a:p>
        </p:txBody>
      </p:sp>
      <p:sp>
        <p:nvSpPr>
          <p:cNvPr id="25603" name="内容占位符 2">
            <a:extLst>
              <a:ext uri="{FF2B5EF4-FFF2-40B4-BE49-F238E27FC236}">
                <a16:creationId xmlns:a16="http://schemas.microsoft.com/office/drawing/2014/main" id="{4DB7D34E-3D0B-4FAC-ADA1-27A6BCEC2D1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0863" y="1052513"/>
            <a:ext cx="11377612" cy="2205037"/>
          </a:xfrm>
        </p:spPr>
        <p:txBody>
          <a:bodyPr/>
          <a:lstStyle/>
          <a:p>
            <a:pPr marL="71438" indent="14288" eaLnBrk="1" hangingPunct="1">
              <a:lnSpc>
                <a:spcPct val="150000"/>
              </a:lnSpc>
              <a:defRPr/>
            </a:pPr>
            <a:r>
              <a:rPr lang="zh-CN" altLang="zh-CN" sz="2800" dirty="0"/>
              <a:t>下图是给定的欧拉图</a:t>
            </a:r>
            <a:r>
              <a:rPr lang="en-US" altLang="zh-CN" sz="2800" dirty="0"/>
              <a:t>G</a:t>
            </a:r>
            <a:r>
              <a:rPr lang="zh-CN" altLang="zh-CN" sz="2800" dirty="0"/>
              <a:t>。某人用</a:t>
            </a:r>
            <a:r>
              <a:rPr lang="en-US" altLang="zh-CN" sz="2800" dirty="0"/>
              <a:t>Fleury</a:t>
            </a:r>
            <a:r>
              <a:rPr lang="zh-CN" altLang="zh-CN" sz="2800" dirty="0"/>
              <a:t>算法求</a:t>
            </a:r>
            <a:r>
              <a:rPr lang="en-US" altLang="zh-CN" sz="2800" dirty="0"/>
              <a:t>G</a:t>
            </a:r>
            <a:r>
              <a:rPr lang="zh-CN" altLang="zh-CN" sz="2800" dirty="0"/>
              <a:t>中的欧拉回路时，走了简单回路</a:t>
            </a:r>
            <a:r>
              <a:rPr lang="en-US" altLang="zh-CN" sz="2800" dirty="0"/>
              <a:t>v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e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v</a:t>
            </a:r>
            <a:r>
              <a:rPr lang="en-US" altLang="zh-CN" sz="2800" baseline="-25000" dirty="0"/>
              <a:t>3</a:t>
            </a:r>
            <a:r>
              <a:rPr lang="en-US" altLang="zh-CN" sz="2800" dirty="0"/>
              <a:t>e</a:t>
            </a:r>
            <a:r>
              <a:rPr lang="en-US" altLang="zh-CN" sz="2800" baseline="-25000" dirty="0"/>
              <a:t>3</a:t>
            </a:r>
            <a:r>
              <a:rPr lang="en-US" altLang="zh-CN" sz="2800" dirty="0"/>
              <a:t>v</a:t>
            </a:r>
            <a:r>
              <a:rPr lang="en-US" altLang="zh-CN" sz="2800" baseline="-25000" dirty="0"/>
              <a:t>4</a:t>
            </a:r>
            <a:r>
              <a:rPr lang="en-US" altLang="zh-CN" sz="2800" dirty="0"/>
              <a:t>e</a:t>
            </a:r>
            <a:r>
              <a:rPr lang="en-US" altLang="zh-CN" sz="2800" baseline="-25000" dirty="0"/>
              <a:t>14</a:t>
            </a:r>
            <a:r>
              <a:rPr lang="en-US" altLang="zh-CN" sz="2800" dirty="0"/>
              <a:t>v</a:t>
            </a:r>
            <a:r>
              <a:rPr lang="en-US" altLang="zh-CN" sz="2800" baseline="-25000" dirty="0"/>
              <a:t>9</a:t>
            </a:r>
            <a:r>
              <a:rPr lang="en-US" altLang="zh-CN" sz="2800" dirty="0"/>
              <a:t>e</a:t>
            </a:r>
            <a:r>
              <a:rPr lang="en-US" altLang="zh-CN" sz="2800" baseline="-25000" dirty="0"/>
              <a:t>10</a:t>
            </a:r>
            <a:r>
              <a:rPr lang="en-US" altLang="zh-CN" sz="2800" dirty="0"/>
              <a:t>v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e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v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e</a:t>
            </a:r>
            <a:r>
              <a:rPr lang="en-US" altLang="zh-CN" sz="2800" baseline="-25000" dirty="0"/>
              <a:t>8</a:t>
            </a:r>
            <a:r>
              <a:rPr lang="en-US" altLang="zh-CN" sz="2800" dirty="0"/>
              <a:t>v</a:t>
            </a:r>
            <a:r>
              <a:rPr lang="en-US" altLang="zh-CN" sz="2800" baseline="-25000" dirty="0"/>
              <a:t>8</a:t>
            </a:r>
            <a:r>
              <a:rPr lang="en-US" altLang="zh-CN" sz="2800" dirty="0"/>
              <a:t>e</a:t>
            </a:r>
            <a:r>
              <a:rPr lang="en-US" altLang="zh-CN" sz="2800" baseline="-25000" dirty="0"/>
              <a:t>9</a:t>
            </a:r>
            <a:r>
              <a:rPr lang="en-US" altLang="zh-CN" sz="2800" dirty="0"/>
              <a:t>v</a:t>
            </a:r>
            <a:r>
              <a:rPr lang="en-US" altLang="zh-CN" sz="2800" baseline="-25000" dirty="0"/>
              <a:t>2</a:t>
            </a:r>
            <a:r>
              <a:rPr lang="zh-CN" altLang="zh-CN" sz="2800" dirty="0"/>
              <a:t>之后，无法行遍了，试分析在哪步他犯了错误</a:t>
            </a:r>
            <a:r>
              <a:rPr lang="en-US" altLang="zh-CN" sz="2800" dirty="0"/>
              <a:t>?</a:t>
            </a:r>
            <a:endParaRPr lang="zh-CN" altLang="zh-CN" sz="2800" dirty="0"/>
          </a:p>
          <a:p>
            <a:pPr eaLnBrk="1" hangingPunct="1">
              <a:lnSpc>
                <a:spcPct val="150000"/>
              </a:lnSpc>
              <a:defRPr/>
            </a:pPr>
            <a:endParaRPr lang="zh-CN" altLang="en-US" sz="5400" baseline="-25000" dirty="0"/>
          </a:p>
        </p:txBody>
      </p:sp>
      <p:sp>
        <p:nvSpPr>
          <p:cNvPr id="27652" name="灯片编号占位符 3">
            <a:extLst>
              <a:ext uri="{FF2B5EF4-FFF2-40B4-BE49-F238E27FC236}">
                <a16:creationId xmlns:a16="http://schemas.microsoft.com/office/drawing/2014/main" id="{5E4CE2DE-FC64-4FD6-829B-9120DFCAE5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73FB7A3-9C9A-4DB8-81A1-B80F66D952E4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7653" name="图片 5">
            <a:extLst>
              <a:ext uri="{FF2B5EF4-FFF2-40B4-BE49-F238E27FC236}">
                <a16:creationId xmlns:a16="http://schemas.microsoft.com/office/drawing/2014/main" id="{7B64D965-3228-4FF3-AB48-8F6BB9E5EF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713" y="3179763"/>
            <a:ext cx="6653212" cy="341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20" name="Rectangle 4">
            <a:extLst>
              <a:ext uri="{FF2B5EF4-FFF2-40B4-BE49-F238E27FC236}">
                <a16:creationId xmlns:a16="http://schemas.microsoft.com/office/drawing/2014/main" id="{230F77DB-777D-4E1D-81A1-7CD5C48F17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solidFill>
                  <a:schemeClr val="tx1"/>
                </a:solidFill>
              </a:rPr>
              <a:t>15.2</a:t>
            </a:r>
            <a:r>
              <a:rPr lang="en-US" altLang="zh-CN">
                <a:solidFill>
                  <a:schemeClr val="tx1"/>
                </a:solidFill>
                <a:latin typeface="华文中宋" panose="02010600040101010101" pitchFamily="2" charset="-122"/>
              </a:rPr>
              <a:t> </a:t>
            </a:r>
            <a:r>
              <a:rPr lang="zh-CN" altLang="en-US">
                <a:solidFill>
                  <a:schemeClr val="tx1"/>
                </a:solidFill>
                <a:latin typeface="华文中宋" panose="02010600040101010101" pitchFamily="2" charset="-122"/>
              </a:rPr>
              <a:t>哈密顿图</a:t>
            </a:r>
          </a:p>
        </p:txBody>
      </p:sp>
      <p:sp>
        <p:nvSpPr>
          <p:cNvPr id="29699" name="Rectangle 9">
            <a:extLst>
              <a:ext uri="{FF2B5EF4-FFF2-40B4-BE49-F238E27FC236}">
                <a16:creationId xmlns:a16="http://schemas.microsoft.com/office/drawing/2014/main" id="{493DFBC7-406F-41B3-B535-379B35B291E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4963" y="1196975"/>
            <a:ext cx="10656887" cy="1223963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/>
              <a:t>历史背景：哈密顿周游世界问题与哈密顿图，国内的著名数学家苏步青也有深入研究，都是将其扁平化（变成平面图）再处理。        </a:t>
            </a:r>
          </a:p>
        </p:txBody>
      </p:sp>
      <p:sp>
        <p:nvSpPr>
          <p:cNvPr id="29700" name="灯片编号占位符 5">
            <a:extLst>
              <a:ext uri="{FF2B5EF4-FFF2-40B4-BE49-F238E27FC236}">
                <a16:creationId xmlns:a16="http://schemas.microsoft.com/office/drawing/2014/main" id="{6D106BEC-0C99-4AF6-A7FD-CD5C34AD2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DC54A1F-2AA8-47C0-BC52-7E6B721C77D9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US" altLang="zh-CN" sz="1400" b="0"/>
          </a:p>
        </p:txBody>
      </p:sp>
      <p:grpSp>
        <p:nvGrpSpPr>
          <p:cNvPr id="29701" name="Group 12">
            <a:extLst>
              <a:ext uri="{FF2B5EF4-FFF2-40B4-BE49-F238E27FC236}">
                <a16:creationId xmlns:a16="http://schemas.microsoft.com/office/drawing/2014/main" id="{DD753983-511E-46D0-87C2-8598540DB6A4}"/>
              </a:ext>
            </a:extLst>
          </p:cNvPr>
          <p:cNvGrpSpPr>
            <a:grpSpLocks/>
          </p:cNvGrpSpPr>
          <p:nvPr/>
        </p:nvGrpSpPr>
        <p:grpSpPr bwMode="auto">
          <a:xfrm>
            <a:off x="2640013" y="2781300"/>
            <a:ext cx="6626225" cy="3265488"/>
            <a:chOff x="839" y="1389"/>
            <a:chExt cx="4174" cy="2057"/>
          </a:xfrm>
        </p:grpSpPr>
        <p:pic>
          <p:nvPicPr>
            <p:cNvPr id="29702" name="Picture 10" descr="15-5">
              <a:extLst>
                <a:ext uri="{FF2B5EF4-FFF2-40B4-BE49-F238E27FC236}">
                  <a16:creationId xmlns:a16="http://schemas.microsoft.com/office/drawing/2014/main" id="{F9DFFE60-01AC-4169-BFAD-9B183E6969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" y="1389"/>
              <a:ext cx="4174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3" name="Text Box 11">
              <a:extLst>
                <a:ext uri="{FF2B5EF4-FFF2-40B4-BE49-F238E27FC236}">
                  <a16:creationId xmlns:a16="http://schemas.microsoft.com/office/drawing/2014/main" id="{FBE4FCC6-C969-44C6-9ED4-136F81BB6F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2" y="3158"/>
              <a:ext cx="349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b="0"/>
                <a:t>     </a:t>
              </a:r>
              <a:r>
                <a:rPr lang="en-US" altLang="zh-CN">
                  <a:latin typeface="Times New Roman" panose="02020603050405020304" pitchFamily="18" charset="0"/>
                </a:rPr>
                <a:t>(1)                                                 (2)  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90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90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08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1">
            <a:extLst>
              <a:ext uri="{FF2B5EF4-FFF2-40B4-BE49-F238E27FC236}">
                <a16:creationId xmlns:a16="http://schemas.microsoft.com/office/drawing/2014/main" id="{0984AEA0-02EC-45E0-8D44-C4DF9C56BE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哈密顿图与半哈密顿图</a:t>
            </a:r>
          </a:p>
        </p:txBody>
      </p:sp>
      <p:sp>
        <p:nvSpPr>
          <p:cNvPr id="31747" name="Rectangle 12">
            <a:extLst>
              <a:ext uri="{FF2B5EF4-FFF2-40B4-BE49-F238E27FC236}">
                <a16:creationId xmlns:a16="http://schemas.microsoft.com/office/drawing/2014/main" id="{0D9D8BF9-4E1F-4AA3-AA1B-05AF489DDD6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9788" y="1196975"/>
            <a:ext cx="9309100" cy="5400675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定义</a:t>
            </a:r>
            <a:r>
              <a:rPr lang="en-US" altLang="zh-CN">
                <a:solidFill>
                  <a:srgbClr val="A50021"/>
                </a:solidFill>
              </a:rPr>
              <a:t>15.2</a:t>
            </a:r>
            <a:r>
              <a:rPr lang="en-US" altLang="zh-CN"/>
              <a:t>  </a:t>
            </a:r>
          </a:p>
          <a:p>
            <a:pPr eaLnBrk="1" hangingPunct="1"/>
            <a:r>
              <a:rPr lang="en-US" altLang="zh-CN"/>
              <a:t>(1) </a:t>
            </a:r>
            <a:r>
              <a:rPr lang="zh-CN" altLang="en-US">
                <a:solidFill>
                  <a:srgbClr val="A50021"/>
                </a:solidFill>
              </a:rPr>
              <a:t>哈密顿通路</a:t>
            </a:r>
            <a:r>
              <a:rPr lang="en-US" altLang="zh-CN"/>
              <a:t>——</a:t>
            </a:r>
            <a:r>
              <a:rPr lang="zh-CN" altLang="en-US"/>
              <a:t>经过图中所有顶点一次仅一次的通路</a:t>
            </a:r>
            <a:r>
              <a:rPr lang="en-US" altLang="zh-CN"/>
              <a:t>.</a:t>
            </a:r>
          </a:p>
          <a:p>
            <a:pPr eaLnBrk="1" hangingPunct="1"/>
            <a:r>
              <a:rPr lang="en-US" altLang="zh-CN"/>
              <a:t>(2) </a:t>
            </a:r>
            <a:r>
              <a:rPr lang="zh-CN" altLang="en-US">
                <a:solidFill>
                  <a:srgbClr val="A50021"/>
                </a:solidFill>
              </a:rPr>
              <a:t>哈密顿回路</a:t>
            </a:r>
            <a:r>
              <a:rPr lang="en-US" altLang="zh-CN"/>
              <a:t>——</a:t>
            </a:r>
            <a:r>
              <a:rPr lang="zh-CN" altLang="en-US"/>
              <a:t>经过图中所有顶点一次仅一次的回路</a:t>
            </a:r>
            <a:r>
              <a:rPr lang="en-US" altLang="zh-CN"/>
              <a:t>.</a:t>
            </a:r>
          </a:p>
          <a:p>
            <a:pPr eaLnBrk="1" hangingPunct="1"/>
            <a:r>
              <a:rPr lang="en-US" altLang="zh-CN"/>
              <a:t>(3) </a:t>
            </a:r>
            <a:r>
              <a:rPr lang="zh-CN" altLang="en-US">
                <a:solidFill>
                  <a:srgbClr val="A50021"/>
                </a:solidFill>
              </a:rPr>
              <a:t>哈密顿图</a:t>
            </a:r>
            <a:r>
              <a:rPr lang="en-US" altLang="zh-CN"/>
              <a:t>——</a:t>
            </a:r>
            <a:r>
              <a:rPr lang="zh-CN" altLang="en-US"/>
              <a:t>具有哈密顿回路的图</a:t>
            </a:r>
            <a:r>
              <a:rPr lang="en-US" altLang="zh-CN"/>
              <a:t>.</a:t>
            </a:r>
          </a:p>
          <a:p>
            <a:pPr eaLnBrk="1" hangingPunct="1"/>
            <a:r>
              <a:rPr lang="en-US" altLang="zh-CN"/>
              <a:t>(4) </a:t>
            </a:r>
            <a:r>
              <a:rPr lang="zh-CN" altLang="en-US">
                <a:solidFill>
                  <a:srgbClr val="A50021"/>
                </a:solidFill>
              </a:rPr>
              <a:t>半哈密顿图</a:t>
            </a:r>
            <a:r>
              <a:rPr lang="en-US" altLang="zh-CN"/>
              <a:t>——</a:t>
            </a:r>
            <a:r>
              <a:rPr lang="zh-CN" altLang="en-US"/>
              <a:t>具有哈密顿通路且无哈密顿回路的图</a:t>
            </a:r>
            <a:r>
              <a:rPr lang="en-US" altLang="zh-CN"/>
              <a:t>.</a:t>
            </a:r>
          </a:p>
          <a:p>
            <a:pPr eaLnBrk="1" hangingPunct="1">
              <a:spcBef>
                <a:spcPct val="60000"/>
              </a:spcBef>
            </a:pPr>
            <a:r>
              <a:rPr lang="zh-CN" altLang="en-US"/>
              <a:t>几点说明：</a:t>
            </a:r>
          </a:p>
          <a:p>
            <a:pPr eaLnBrk="1" hangingPunct="1"/>
            <a:r>
              <a:rPr lang="zh-CN" altLang="en-US"/>
              <a:t>平凡图是哈密顿图</a:t>
            </a:r>
            <a:r>
              <a:rPr lang="en-US" altLang="zh-CN"/>
              <a:t>.</a:t>
            </a:r>
          </a:p>
          <a:p>
            <a:pPr eaLnBrk="1" hangingPunct="1"/>
            <a:r>
              <a:rPr lang="zh-CN" altLang="en-US"/>
              <a:t>哈密顿通路是初级通路，哈密顿回路是初级回路</a:t>
            </a:r>
            <a:r>
              <a:rPr lang="en-US" altLang="zh-CN"/>
              <a:t>.</a:t>
            </a:r>
          </a:p>
          <a:p>
            <a:pPr eaLnBrk="1" hangingPunct="1"/>
            <a:r>
              <a:rPr lang="zh-CN" altLang="en-US"/>
              <a:t>环与平行边不影响哈密顿性</a:t>
            </a:r>
            <a:r>
              <a:rPr lang="en-US" altLang="zh-CN"/>
              <a:t>.</a:t>
            </a:r>
          </a:p>
          <a:p>
            <a:pPr eaLnBrk="1" hangingPunct="1"/>
            <a:r>
              <a:rPr lang="zh-CN" altLang="en-US" sz="2800">
                <a:solidFill>
                  <a:srgbClr val="FF0000"/>
                </a:solidFill>
              </a:rPr>
              <a:t>哈密顿图的实质是能将图中的所有顶点排在同一个圈上</a:t>
            </a:r>
          </a:p>
        </p:txBody>
      </p:sp>
      <p:sp>
        <p:nvSpPr>
          <p:cNvPr id="31748" name="灯片编号占位符 5">
            <a:extLst>
              <a:ext uri="{FF2B5EF4-FFF2-40B4-BE49-F238E27FC236}">
                <a16:creationId xmlns:a16="http://schemas.microsoft.com/office/drawing/2014/main" id="{9EE65E0F-F280-499B-A646-1A089B7CB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D75CDF3-9F5F-420C-9027-D82C50B99086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8">
            <a:extLst>
              <a:ext uri="{FF2B5EF4-FFF2-40B4-BE49-F238E27FC236}">
                <a16:creationId xmlns:a16="http://schemas.microsoft.com/office/drawing/2014/main" id="{15F81EFF-C6FD-48B5-B6A3-75E0CC657B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实例</a:t>
            </a:r>
          </a:p>
        </p:txBody>
      </p:sp>
      <p:sp>
        <p:nvSpPr>
          <p:cNvPr id="33795" name="Rectangle 9">
            <a:extLst>
              <a:ext uri="{FF2B5EF4-FFF2-40B4-BE49-F238E27FC236}">
                <a16:creationId xmlns:a16="http://schemas.microsoft.com/office/drawing/2014/main" id="{953FE9AD-229C-49D9-8296-F67CA888B8F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8213" y="3644900"/>
            <a:ext cx="8137525" cy="2663825"/>
          </a:xfrm>
        </p:spPr>
        <p:txBody>
          <a:bodyPr/>
          <a:lstStyle/>
          <a:p>
            <a:pPr eaLnBrk="1" hangingPunct="1"/>
            <a:r>
              <a:rPr lang="zh-CN" altLang="en-US"/>
              <a:t>在上图中，</a:t>
            </a:r>
          </a:p>
          <a:p>
            <a:pPr eaLnBrk="1" hangingPunct="1"/>
            <a:r>
              <a:rPr lang="en-US" altLang="zh-CN"/>
              <a:t>(1),(2) </a:t>
            </a:r>
            <a:r>
              <a:rPr lang="zh-CN" altLang="en-US"/>
              <a:t>是哈密顿图</a:t>
            </a:r>
            <a:r>
              <a:rPr lang="en-US" altLang="zh-CN"/>
              <a:t>;</a:t>
            </a:r>
          </a:p>
          <a:p>
            <a:pPr eaLnBrk="1" hangingPunct="1"/>
            <a:r>
              <a:rPr lang="zh-CN" altLang="en-US">
                <a:solidFill>
                  <a:srgbClr val="FF0000"/>
                </a:solidFill>
              </a:rPr>
              <a:t>注意：有些边，没有用上</a:t>
            </a:r>
            <a:endParaRPr lang="en-US" altLang="zh-CN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/>
              <a:t>(3)</a:t>
            </a:r>
            <a:r>
              <a:rPr lang="zh-CN" altLang="en-US"/>
              <a:t>是半哈密顿图</a:t>
            </a:r>
            <a:r>
              <a:rPr lang="en-US" altLang="zh-CN"/>
              <a:t>;</a:t>
            </a:r>
          </a:p>
          <a:p>
            <a:pPr eaLnBrk="1" hangingPunct="1"/>
            <a:r>
              <a:rPr lang="en-US" altLang="zh-CN"/>
              <a:t>(4)</a:t>
            </a:r>
            <a:r>
              <a:rPr lang="zh-CN" altLang="en-US"/>
              <a:t>既不是哈密顿图，也不是半哈密顿图</a:t>
            </a:r>
          </a:p>
        </p:txBody>
      </p:sp>
      <p:sp>
        <p:nvSpPr>
          <p:cNvPr id="33796" name="灯片编号占位符 5">
            <a:extLst>
              <a:ext uri="{FF2B5EF4-FFF2-40B4-BE49-F238E27FC236}">
                <a16:creationId xmlns:a16="http://schemas.microsoft.com/office/drawing/2014/main" id="{B7A8BED7-610D-43AF-8BE0-007B47E59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07E1EE6-B168-42DB-AFE6-8E620F1FEAC5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en-US" altLang="zh-CN" sz="1400" b="0"/>
          </a:p>
        </p:txBody>
      </p:sp>
      <p:pic>
        <p:nvPicPr>
          <p:cNvPr id="33797" name="Picture 10" descr="15-6">
            <a:extLst>
              <a:ext uri="{FF2B5EF4-FFF2-40B4-BE49-F238E27FC236}">
                <a16:creationId xmlns:a16="http://schemas.microsoft.com/office/drawing/2014/main" id="{BB3D72D4-D092-44A8-BB7B-1BC23F9016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" b="13440"/>
          <a:stretch>
            <a:fillRect/>
          </a:stretch>
        </p:blipFill>
        <p:spPr bwMode="auto">
          <a:xfrm>
            <a:off x="2135188" y="1362075"/>
            <a:ext cx="8064500" cy="177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7B96447C-5CFD-45B8-BDD8-E03BFDFE5C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无向哈密顿图的一个必要条件</a:t>
            </a:r>
          </a:p>
        </p:txBody>
      </p:sp>
      <p:sp>
        <p:nvSpPr>
          <p:cNvPr id="35843" name="Rectangle 8">
            <a:extLst>
              <a:ext uri="{FF2B5EF4-FFF2-40B4-BE49-F238E27FC236}">
                <a16:creationId xmlns:a16="http://schemas.microsoft.com/office/drawing/2014/main" id="{9F2E54FB-6212-499E-8399-6850A904A1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4963" y="1125538"/>
            <a:ext cx="11593512" cy="936625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15.6</a:t>
            </a:r>
            <a:r>
              <a:rPr lang="en-US" altLang="zh-CN"/>
              <a:t>  </a:t>
            </a:r>
            <a:r>
              <a:rPr lang="zh-CN" altLang="en-US"/>
              <a:t>设无向图</a:t>
            </a:r>
            <a:r>
              <a:rPr lang="en-US" altLang="zh-CN" i="1"/>
              <a:t>G</a:t>
            </a:r>
            <a:r>
              <a:rPr lang="en-US" altLang="zh-CN"/>
              <a:t>=&lt;</a:t>
            </a:r>
            <a:r>
              <a:rPr lang="en-US" altLang="zh-CN" i="1"/>
              <a:t>V</a:t>
            </a:r>
            <a:r>
              <a:rPr lang="en-US" altLang="zh-CN"/>
              <a:t>,</a:t>
            </a:r>
            <a:r>
              <a:rPr lang="en-US" altLang="zh-CN" i="1"/>
              <a:t>E</a:t>
            </a:r>
            <a:r>
              <a:rPr lang="en-US" altLang="zh-CN"/>
              <a:t>&gt;</a:t>
            </a:r>
            <a:r>
              <a:rPr lang="zh-CN" altLang="en-US"/>
              <a:t>是哈密顿图，对于任意</a:t>
            </a:r>
            <a:r>
              <a:rPr lang="en-US" altLang="zh-CN" i="1"/>
              <a:t>V</a:t>
            </a:r>
            <a:r>
              <a:rPr lang="en-US" altLang="zh-CN" baseline="-25000"/>
              <a:t>1</a:t>
            </a:r>
            <a:r>
              <a:rPr lang="en-US" altLang="zh-CN">
                <a:sym typeface="Symbol" panose="05050102010706020507" pitchFamily="18" charset="2"/>
              </a:rPr>
              <a:t></a:t>
            </a:r>
            <a:r>
              <a:rPr lang="en-US" altLang="zh-CN" i="1"/>
              <a:t>V</a:t>
            </a:r>
            <a:r>
              <a:rPr lang="zh-CN" altLang="en-US"/>
              <a:t>且</a:t>
            </a:r>
            <a:r>
              <a:rPr lang="en-US" altLang="zh-CN" i="1"/>
              <a:t>V</a:t>
            </a:r>
            <a:r>
              <a:rPr lang="en-US" altLang="zh-CN" baseline="-25000"/>
              <a:t>1</a:t>
            </a:r>
            <a:r>
              <a:rPr lang="en-US" altLang="zh-CN">
                <a:sym typeface="Symbol" panose="05050102010706020507" pitchFamily="18" charset="2"/>
              </a:rPr>
              <a:t></a:t>
            </a:r>
            <a:r>
              <a:rPr lang="zh-CN" altLang="en-US"/>
              <a:t>，均有 </a:t>
            </a:r>
            <a:r>
              <a:rPr lang="en-US" altLang="zh-CN" i="1"/>
              <a:t>p</a:t>
            </a:r>
            <a:r>
              <a:rPr lang="en-US" altLang="zh-CN"/>
              <a:t>(</a:t>
            </a:r>
            <a:r>
              <a:rPr lang="en-US" altLang="zh-CN" i="1"/>
              <a:t>G</a:t>
            </a:r>
            <a:r>
              <a:rPr lang="en-US" altLang="zh-CN">
                <a:sym typeface="Symbol" panose="05050102010706020507" pitchFamily="18" charset="2"/>
              </a:rPr>
              <a:t></a:t>
            </a:r>
            <a:r>
              <a:rPr lang="en-US" altLang="zh-CN" i="1"/>
              <a:t>V</a:t>
            </a:r>
            <a:r>
              <a:rPr lang="en-US" altLang="zh-CN" baseline="-25000"/>
              <a:t>1</a:t>
            </a:r>
            <a:r>
              <a:rPr lang="en-US" altLang="zh-CN"/>
              <a:t>) </a:t>
            </a:r>
            <a:r>
              <a:rPr lang="en-US" altLang="zh-CN">
                <a:sym typeface="Symbol" panose="05050102010706020507" pitchFamily="18" charset="2"/>
              </a:rPr>
              <a:t></a:t>
            </a:r>
            <a:r>
              <a:rPr lang="en-US" altLang="zh-CN"/>
              <a:t> |</a:t>
            </a:r>
            <a:r>
              <a:rPr lang="en-US" altLang="zh-CN" i="1"/>
              <a:t>V</a:t>
            </a:r>
            <a:r>
              <a:rPr lang="en-US" altLang="zh-CN" baseline="-25000"/>
              <a:t>1</a:t>
            </a:r>
            <a:r>
              <a:rPr lang="en-US" altLang="zh-CN"/>
              <a:t>|</a:t>
            </a:r>
          </a:p>
        </p:txBody>
      </p:sp>
      <p:sp>
        <p:nvSpPr>
          <p:cNvPr id="35844" name="灯片编号占位符 5">
            <a:extLst>
              <a:ext uri="{FF2B5EF4-FFF2-40B4-BE49-F238E27FC236}">
                <a16:creationId xmlns:a16="http://schemas.microsoft.com/office/drawing/2014/main" id="{A7F5FE39-E669-484C-9837-1046505FD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122600E-0D4F-4BA7-A3A0-81A518BD3C69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5845" name="Rectangle 9">
            <a:extLst>
              <a:ext uri="{FF2B5EF4-FFF2-40B4-BE49-F238E27FC236}">
                <a16:creationId xmlns:a16="http://schemas.microsoft.com/office/drawing/2014/main" id="{45D61AFB-2DF5-4138-ABCF-9692391CAC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25" y="2205038"/>
            <a:ext cx="9288463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  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中一条哈密顿回路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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|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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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|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（因为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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35846" name="Rectangle 10">
            <a:extLst>
              <a:ext uri="{FF2B5EF4-FFF2-40B4-BE49-F238E27FC236}">
                <a16:creationId xmlns:a16="http://schemas.microsoft.com/office/drawing/2014/main" id="{5B0EA008-C907-4B53-A35A-B9FDB247C2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25" y="3573463"/>
            <a:ext cx="10153650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推论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设无向图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是半哈密顿图，对于任意的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且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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均有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        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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|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|+1</a:t>
            </a:r>
          </a:p>
        </p:txBody>
      </p:sp>
      <p:sp>
        <p:nvSpPr>
          <p:cNvPr id="35847" name="Rectangle 11">
            <a:extLst>
              <a:ext uri="{FF2B5EF4-FFF2-40B4-BE49-F238E27FC236}">
                <a16:creationId xmlns:a16="http://schemas.microsoft.com/office/drawing/2014/main" id="{88B1CFD6-BBE4-458E-86D5-3428CBCC70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5013325"/>
            <a:ext cx="9879013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  令</a:t>
            </a:r>
            <a:r>
              <a:rPr lang="zh-CN" altLang="en-US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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uv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中哈密顿通路，令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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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为哈密顿图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于是 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     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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))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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|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|+1</a:t>
            </a:r>
          </a:p>
        </p:txBody>
      </p: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>
            <a:extLst>
              <a:ext uri="{FF2B5EF4-FFF2-40B4-BE49-F238E27FC236}">
                <a16:creationId xmlns:a16="http://schemas.microsoft.com/office/drawing/2014/main" id="{F83DE721-AAC5-4872-8403-4A8670D686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几点说明</a:t>
            </a:r>
          </a:p>
        </p:txBody>
      </p:sp>
      <p:sp>
        <p:nvSpPr>
          <p:cNvPr id="37891" name="Rectangle 11">
            <a:extLst>
              <a:ext uri="{FF2B5EF4-FFF2-40B4-BE49-F238E27FC236}">
                <a16:creationId xmlns:a16="http://schemas.microsoft.com/office/drawing/2014/main" id="{C54CB8EF-B51D-4E8E-9FCD-D5C2ADD0908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196975"/>
            <a:ext cx="11233150" cy="518477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定理</a:t>
            </a:r>
            <a:r>
              <a:rPr lang="en-US" altLang="zh-CN" dirty="0"/>
              <a:t>15.6</a:t>
            </a:r>
            <a:r>
              <a:rPr lang="zh-CN" altLang="en-US" dirty="0"/>
              <a:t>中的条件是哈密顿图的必要条件，但不是充分条件（彼得松图）</a:t>
            </a:r>
          </a:p>
          <a:p>
            <a:pPr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由定理</a:t>
            </a:r>
            <a:r>
              <a:rPr lang="en-US" altLang="zh-CN" dirty="0"/>
              <a:t>15.6</a:t>
            </a:r>
            <a:r>
              <a:rPr lang="zh-CN" altLang="en-US" dirty="0"/>
              <a:t>立刻可知，</a:t>
            </a:r>
            <a:r>
              <a:rPr lang="en-US" altLang="zh-CN" i="1" dirty="0" err="1"/>
              <a:t>Kr</a:t>
            </a:r>
            <a:r>
              <a:rPr lang="en-US" altLang="zh-CN" dirty="0" err="1"/>
              <a:t>,</a:t>
            </a:r>
            <a:r>
              <a:rPr lang="en-US" altLang="zh-CN" i="1" dirty="0" err="1"/>
              <a:t>s</a:t>
            </a:r>
            <a:r>
              <a:rPr lang="zh-CN" altLang="en-US" dirty="0"/>
              <a:t>当</a:t>
            </a:r>
            <a:r>
              <a:rPr lang="en-US" altLang="zh-CN" i="1" dirty="0"/>
              <a:t>s </a:t>
            </a:r>
            <a:r>
              <a:rPr lang="en-US" altLang="zh-CN" dirty="0">
                <a:sym typeface="Symbol" panose="05050102010706020507" pitchFamily="18" charset="2"/>
              </a:rPr>
              <a:t> </a:t>
            </a:r>
            <a:r>
              <a:rPr lang="en-US" altLang="zh-CN" i="1" dirty="0"/>
              <a:t>r</a:t>
            </a:r>
            <a:r>
              <a:rPr lang="en-US" altLang="zh-CN" dirty="0"/>
              <a:t>+1</a:t>
            </a:r>
            <a:r>
              <a:rPr lang="zh-CN" altLang="en-US" dirty="0"/>
              <a:t>时不是哈密顿图</a:t>
            </a:r>
            <a:r>
              <a:rPr lang="en-US" altLang="zh-CN" dirty="0"/>
              <a:t>. </a:t>
            </a:r>
          </a:p>
          <a:p>
            <a:pPr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易知</a:t>
            </a:r>
            <a:r>
              <a:rPr lang="en-US" altLang="zh-CN" i="1" dirty="0" err="1"/>
              <a:t>Kr</a:t>
            </a:r>
            <a:r>
              <a:rPr lang="en-US" altLang="zh-CN" dirty="0" err="1"/>
              <a:t>,</a:t>
            </a:r>
            <a:r>
              <a:rPr lang="en-US" altLang="zh-CN" i="1" dirty="0" err="1"/>
              <a:t>r</a:t>
            </a:r>
            <a:r>
              <a:rPr lang="zh-CN" altLang="en-US" dirty="0"/>
              <a:t>（</a:t>
            </a:r>
            <a:r>
              <a:rPr lang="en-US" altLang="zh-CN" i="1" dirty="0"/>
              <a:t>r</a:t>
            </a:r>
            <a:r>
              <a:rPr lang="en-US" altLang="zh-CN" dirty="0">
                <a:sym typeface="Symbol" panose="05050102010706020507" pitchFamily="18" charset="2"/>
              </a:rPr>
              <a:t></a:t>
            </a:r>
            <a:r>
              <a:rPr lang="en-US" altLang="zh-CN" dirty="0"/>
              <a:t>2</a:t>
            </a:r>
            <a:r>
              <a:rPr lang="zh-CN" altLang="en-US" dirty="0"/>
              <a:t>）时都是哈密顿图，</a:t>
            </a:r>
            <a:r>
              <a:rPr lang="en-US" altLang="zh-CN" i="1" dirty="0"/>
              <a:t>Kr</a:t>
            </a:r>
            <a:r>
              <a:rPr lang="en-US" altLang="zh-CN" dirty="0"/>
              <a:t>,</a:t>
            </a:r>
            <a:r>
              <a:rPr lang="en-US" altLang="zh-CN" i="1" dirty="0"/>
              <a:t>r</a:t>
            </a:r>
            <a:r>
              <a:rPr lang="en-US" altLang="zh-CN" dirty="0"/>
              <a:t>+1</a:t>
            </a:r>
            <a:r>
              <a:rPr lang="zh-CN" altLang="en-US" dirty="0"/>
              <a:t>都是半哈密顿图</a:t>
            </a:r>
            <a:r>
              <a:rPr lang="en-US" altLang="zh-CN" dirty="0"/>
              <a:t>. </a:t>
            </a:r>
          </a:p>
          <a:p>
            <a:pPr eaLnBrk="1" hangingPunct="1">
              <a:lnSpc>
                <a:spcPct val="150000"/>
              </a:lnSpc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 dirty="0"/>
              <a:t>常利用定理</a:t>
            </a:r>
            <a:r>
              <a:rPr lang="en-US" altLang="zh-CN" dirty="0"/>
              <a:t>15.6</a:t>
            </a:r>
            <a:r>
              <a:rPr lang="zh-CN" altLang="en-US" dirty="0"/>
              <a:t>判断某些图不是哈密顿图</a:t>
            </a:r>
            <a:r>
              <a:rPr lang="en-US" altLang="zh-CN" dirty="0"/>
              <a:t>.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>
                <a:solidFill>
                  <a:srgbClr val="A50021"/>
                </a:solidFill>
              </a:rPr>
              <a:t>例</a:t>
            </a:r>
            <a:r>
              <a:rPr lang="en-US" altLang="zh-CN" dirty="0">
                <a:solidFill>
                  <a:srgbClr val="A50021"/>
                </a:solidFill>
              </a:rPr>
              <a:t>2  </a:t>
            </a:r>
            <a:r>
              <a:rPr lang="zh-CN" altLang="en-US" dirty="0"/>
              <a:t>设</a:t>
            </a:r>
            <a:r>
              <a:rPr lang="en-US" altLang="zh-CN" i="1" dirty="0"/>
              <a:t>G</a:t>
            </a:r>
            <a:r>
              <a:rPr lang="zh-CN" altLang="en-US" dirty="0"/>
              <a:t>为</a:t>
            </a:r>
            <a:r>
              <a:rPr lang="en-US" altLang="zh-CN" i="1" dirty="0"/>
              <a:t>n</a:t>
            </a:r>
            <a:r>
              <a:rPr lang="zh-CN" altLang="en-US" dirty="0"/>
              <a:t>阶无向连通简单图，若</a:t>
            </a:r>
            <a:r>
              <a:rPr lang="en-US" altLang="zh-CN" i="1" dirty="0"/>
              <a:t>G</a:t>
            </a:r>
            <a:r>
              <a:rPr lang="zh-CN" altLang="en-US" dirty="0"/>
              <a:t>中有割点或桥，则</a:t>
            </a:r>
            <a:r>
              <a:rPr lang="en-US" altLang="zh-CN" i="1" dirty="0"/>
              <a:t>G</a:t>
            </a:r>
            <a:r>
              <a:rPr lang="zh-CN" altLang="en-US" dirty="0"/>
              <a:t>不是哈密顿图</a:t>
            </a:r>
            <a:r>
              <a:rPr lang="en-US" altLang="zh-CN" dirty="0"/>
              <a:t>.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证  设</a:t>
            </a:r>
            <a:r>
              <a:rPr lang="en-US" altLang="zh-CN" i="1" dirty="0"/>
              <a:t>v</a:t>
            </a:r>
            <a:r>
              <a:rPr lang="zh-CN" altLang="en-US" dirty="0"/>
              <a:t>为割点，则 </a:t>
            </a:r>
            <a:r>
              <a:rPr lang="en-US" altLang="zh-CN" i="1" dirty="0"/>
              <a:t>p</a:t>
            </a:r>
            <a:r>
              <a:rPr lang="en-US" altLang="zh-CN" dirty="0"/>
              <a:t>(</a:t>
            </a:r>
            <a:r>
              <a:rPr lang="en-US" altLang="zh-CN" i="1" dirty="0" err="1"/>
              <a:t>G</a:t>
            </a:r>
            <a:r>
              <a:rPr lang="en-US" altLang="zh-CN" dirty="0" err="1">
                <a:sym typeface="Symbol" panose="05050102010706020507" pitchFamily="18" charset="2"/>
              </a:rPr>
              <a:t></a:t>
            </a:r>
            <a:r>
              <a:rPr lang="en-US" altLang="zh-CN" i="1" dirty="0" err="1"/>
              <a:t>v</a:t>
            </a:r>
            <a:r>
              <a:rPr lang="en-US" altLang="zh-CN" dirty="0"/>
              <a:t>) </a:t>
            </a:r>
            <a:r>
              <a:rPr lang="en-US" altLang="zh-CN" dirty="0">
                <a:sym typeface="Symbol" panose="05050102010706020507" pitchFamily="18" charset="2"/>
              </a:rPr>
              <a:t></a:t>
            </a:r>
            <a:r>
              <a:rPr lang="en-US" altLang="zh-CN" dirty="0"/>
              <a:t> 2&gt;|{</a:t>
            </a:r>
            <a:r>
              <a:rPr lang="en-US" altLang="zh-CN" i="1" dirty="0"/>
              <a:t>v</a:t>
            </a:r>
            <a:r>
              <a:rPr lang="en-US" altLang="zh-CN" dirty="0"/>
              <a:t>}|=1.</a:t>
            </a:r>
            <a:endParaRPr lang="en-US" altLang="zh-CN" i="1" dirty="0"/>
          </a:p>
          <a:p>
            <a:pPr eaLnBrk="1" hangingPunct="1">
              <a:lnSpc>
                <a:spcPct val="150000"/>
              </a:lnSpc>
            </a:pPr>
            <a:r>
              <a:rPr lang="en-US" altLang="zh-CN" i="1" dirty="0"/>
              <a:t>      K</a:t>
            </a:r>
            <a:r>
              <a:rPr lang="en-US" altLang="zh-CN" baseline="-25000" dirty="0"/>
              <a:t>2</a:t>
            </a:r>
            <a:r>
              <a:rPr lang="zh-CN" altLang="en-US" dirty="0"/>
              <a:t>有桥，它显然不是哈密顿图</a:t>
            </a:r>
            <a:r>
              <a:rPr lang="en-US" altLang="zh-CN" dirty="0"/>
              <a:t>. </a:t>
            </a:r>
            <a:r>
              <a:rPr lang="zh-CN" altLang="en-US" dirty="0"/>
              <a:t>除</a:t>
            </a:r>
            <a:r>
              <a:rPr lang="en-US" altLang="zh-CN" i="1" dirty="0"/>
              <a:t>K</a:t>
            </a:r>
            <a:r>
              <a:rPr lang="en-US" altLang="zh-CN" baseline="-25000" dirty="0"/>
              <a:t>2</a:t>
            </a:r>
            <a:r>
              <a:rPr lang="zh-CN" altLang="en-US" dirty="0"/>
              <a:t>外，</a:t>
            </a:r>
            <a:r>
              <a:rPr lang="zh-CN" altLang="en-US" dirty="0">
                <a:solidFill>
                  <a:srgbClr val="FF0000"/>
                </a:solidFill>
              </a:rPr>
              <a:t>其他有桥的图（连通的）均有割点</a:t>
            </a:r>
            <a:r>
              <a:rPr lang="en-US" altLang="zh-CN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37892" name="灯片编号占位符 5">
            <a:extLst>
              <a:ext uri="{FF2B5EF4-FFF2-40B4-BE49-F238E27FC236}">
                <a16:creationId xmlns:a16="http://schemas.microsoft.com/office/drawing/2014/main" id="{DBA4CF87-F9D5-4E6C-93FF-6DED8A912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63FC763-2F27-4135-BC47-4BDE0F6C159A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id="{1D8C06BE-8DCB-45C4-B72D-9264A6B2C4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无向哈密顿图的一个充分条件</a:t>
            </a:r>
          </a:p>
        </p:txBody>
      </p:sp>
      <p:sp>
        <p:nvSpPr>
          <p:cNvPr id="39939" name="Rectangle 8">
            <a:extLst>
              <a:ext uri="{FF2B5EF4-FFF2-40B4-BE49-F238E27FC236}">
                <a16:creationId xmlns:a16="http://schemas.microsoft.com/office/drawing/2014/main" id="{645F7571-E56D-4972-98CF-4D46B4E154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4963" y="1052513"/>
            <a:ext cx="11377612" cy="5329237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15.7</a:t>
            </a:r>
            <a:r>
              <a:rPr lang="en-US" altLang="zh-CN"/>
              <a:t>  </a:t>
            </a:r>
            <a:r>
              <a:rPr lang="zh-CN" altLang="en-US"/>
              <a:t>设</a:t>
            </a:r>
            <a:r>
              <a:rPr lang="en-US" altLang="zh-CN" i="1"/>
              <a:t>G</a:t>
            </a:r>
            <a:r>
              <a:rPr lang="zh-CN" altLang="en-US"/>
              <a:t>是</a:t>
            </a:r>
            <a:r>
              <a:rPr lang="en-US" altLang="zh-CN" i="1"/>
              <a:t>n</a:t>
            </a:r>
            <a:r>
              <a:rPr lang="zh-CN" altLang="en-US"/>
              <a:t>阶无向简单图，若对于任意不相邻的顶点</a:t>
            </a:r>
            <a:r>
              <a:rPr lang="en-US" altLang="zh-CN" i="1"/>
              <a:t>v</a:t>
            </a:r>
            <a:r>
              <a:rPr lang="en-US" altLang="zh-CN" i="1" baseline="-25000"/>
              <a:t>i</a:t>
            </a:r>
            <a:r>
              <a:rPr lang="en-US" altLang="zh-CN"/>
              <a:t>,</a:t>
            </a:r>
            <a:r>
              <a:rPr lang="en-US" altLang="zh-CN" i="1"/>
              <a:t>v</a:t>
            </a:r>
            <a:r>
              <a:rPr lang="en-US" altLang="zh-CN" i="1" baseline="-25000"/>
              <a:t>j</a:t>
            </a:r>
            <a:r>
              <a:rPr lang="zh-CN" altLang="en-US"/>
              <a:t>，均有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/>
              <a:t>                      </a:t>
            </a:r>
            <a:r>
              <a:rPr lang="en-US" altLang="zh-CN" i="1"/>
              <a:t>d</a:t>
            </a:r>
            <a:r>
              <a:rPr lang="en-US" altLang="zh-CN"/>
              <a:t>(</a:t>
            </a:r>
            <a:r>
              <a:rPr lang="en-US" altLang="zh-CN" i="1"/>
              <a:t>v</a:t>
            </a:r>
            <a:r>
              <a:rPr lang="en-US" altLang="zh-CN" i="1" baseline="-25000"/>
              <a:t>i</a:t>
            </a:r>
            <a:r>
              <a:rPr lang="en-US" altLang="zh-CN"/>
              <a:t>)+</a:t>
            </a:r>
            <a:r>
              <a:rPr lang="en-US" altLang="zh-CN" i="1"/>
              <a:t>d</a:t>
            </a:r>
            <a:r>
              <a:rPr lang="en-US" altLang="zh-CN"/>
              <a:t>(</a:t>
            </a:r>
            <a:r>
              <a:rPr lang="en-US" altLang="zh-CN" i="1"/>
              <a:t>v</a:t>
            </a:r>
            <a:r>
              <a:rPr lang="en-US" altLang="zh-CN" i="1" baseline="-25000"/>
              <a:t>j</a:t>
            </a:r>
            <a:r>
              <a:rPr lang="en-US" altLang="zh-CN"/>
              <a:t>) </a:t>
            </a:r>
            <a:r>
              <a:rPr lang="en-US" altLang="zh-CN">
                <a:sym typeface="Symbol" panose="05050102010706020507" pitchFamily="18" charset="2"/>
              </a:rPr>
              <a:t></a:t>
            </a:r>
            <a:r>
              <a:rPr lang="en-US" altLang="zh-CN"/>
              <a:t> </a:t>
            </a:r>
            <a:r>
              <a:rPr lang="en-US" altLang="zh-CN" i="1"/>
              <a:t>n</a:t>
            </a:r>
            <a:r>
              <a:rPr lang="en-US" altLang="zh-CN">
                <a:sym typeface="Symbol" panose="05050102010706020507" pitchFamily="18" charset="2"/>
              </a:rPr>
              <a:t></a:t>
            </a:r>
            <a:r>
              <a:rPr lang="en-US" altLang="zh-CN"/>
              <a:t>1              (</a:t>
            </a:r>
            <a:r>
              <a:rPr lang="en-US" altLang="zh-CN">
                <a:sym typeface="Symbol" panose="05050102010706020507" pitchFamily="18" charset="2"/>
              </a:rPr>
              <a:t></a:t>
            </a:r>
            <a:r>
              <a:rPr lang="en-US" altLang="zh-CN"/>
              <a:t>)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/>
              <a:t>则</a:t>
            </a:r>
            <a:r>
              <a:rPr lang="en-US" altLang="zh-CN" i="1"/>
              <a:t>G </a:t>
            </a:r>
            <a:r>
              <a:rPr lang="zh-CN" altLang="en-US"/>
              <a:t>中存在哈密顿通路</a:t>
            </a:r>
            <a:r>
              <a:rPr lang="en-US" altLang="zh-CN"/>
              <a:t>. </a:t>
            </a:r>
          </a:p>
          <a:p>
            <a:pPr eaLnBrk="1" hangingPunct="1">
              <a:lnSpc>
                <a:spcPct val="150000"/>
              </a:lnSpc>
              <a:spcBef>
                <a:spcPct val="60000"/>
              </a:spcBef>
            </a:pPr>
            <a:r>
              <a:rPr lang="zh-CN" altLang="en-US"/>
              <a:t>证明线索：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/>
              <a:t>(1) </a:t>
            </a:r>
            <a:r>
              <a:rPr lang="zh-CN" altLang="en-US"/>
              <a:t>由</a:t>
            </a:r>
            <a:r>
              <a:rPr lang="en-US" altLang="zh-CN"/>
              <a:t>(</a:t>
            </a:r>
            <a:r>
              <a:rPr lang="en-US" altLang="zh-CN">
                <a:sym typeface="Symbol" panose="05050102010706020507" pitchFamily="18" charset="2"/>
              </a:rPr>
              <a:t></a:t>
            </a:r>
            <a:r>
              <a:rPr lang="en-US" altLang="zh-CN"/>
              <a:t>)</a:t>
            </a:r>
            <a:r>
              <a:rPr lang="zh-CN" altLang="en-US"/>
              <a:t>证</a:t>
            </a:r>
            <a:r>
              <a:rPr lang="en-US" altLang="zh-CN" i="1"/>
              <a:t>G</a:t>
            </a:r>
            <a:r>
              <a:rPr lang="zh-CN" altLang="en-US"/>
              <a:t>连通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/>
              <a:t>(2)</a:t>
            </a:r>
            <a:r>
              <a:rPr lang="en-US" altLang="zh-CN" i="1"/>
              <a:t> </a:t>
            </a:r>
            <a:r>
              <a:rPr lang="en-US" altLang="zh-CN" i="1">
                <a:sym typeface="Symbol" panose="05050102010706020507" pitchFamily="18" charset="2"/>
              </a:rPr>
              <a:t></a:t>
            </a:r>
            <a:r>
              <a:rPr lang="en-US" altLang="zh-CN"/>
              <a:t> = </a:t>
            </a:r>
            <a:r>
              <a:rPr lang="en-US" altLang="zh-CN" i="1"/>
              <a:t>v</a:t>
            </a:r>
            <a:r>
              <a:rPr lang="en-US" altLang="zh-CN" baseline="-25000"/>
              <a:t>1</a:t>
            </a:r>
            <a:r>
              <a:rPr lang="en-US" altLang="zh-CN" i="1"/>
              <a:t>v</a:t>
            </a:r>
            <a:r>
              <a:rPr lang="en-US" altLang="zh-CN" baseline="-25000"/>
              <a:t>2</a:t>
            </a:r>
            <a:r>
              <a:rPr lang="en-US" altLang="zh-CN"/>
              <a:t>…</a:t>
            </a:r>
            <a:r>
              <a:rPr lang="en-US" altLang="zh-CN" i="1"/>
              <a:t>v</a:t>
            </a:r>
            <a:r>
              <a:rPr lang="en-US" altLang="zh-CN" i="1" baseline="-25000"/>
              <a:t>l </a:t>
            </a:r>
            <a:r>
              <a:rPr lang="zh-CN" altLang="en-US"/>
              <a:t>为</a:t>
            </a:r>
            <a:r>
              <a:rPr lang="en-US" altLang="zh-CN" i="1"/>
              <a:t>G</a:t>
            </a:r>
            <a:r>
              <a:rPr lang="zh-CN" altLang="en-US"/>
              <a:t>中极大路径</a:t>
            </a:r>
            <a:r>
              <a:rPr lang="en-US" altLang="zh-CN"/>
              <a:t>. </a:t>
            </a:r>
            <a:r>
              <a:rPr lang="zh-CN" altLang="en-US"/>
              <a:t>若</a:t>
            </a:r>
            <a:r>
              <a:rPr lang="en-US" altLang="zh-CN" i="1"/>
              <a:t>l </a:t>
            </a:r>
            <a:r>
              <a:rPr lang="en-US" altLang="zh-CN"/>
              <a:t>= </a:t>
            </a:r>
            <a:r>
              <a:rPr lang="en-US" altLang="zh-CN" i="1"/>
              <a:t>n</a:t>
            </a:r>
            <a:r>
              <a:rPr lang="en-US" altLang="zh-CN"/>
              <a:t>, </a:t>
            </a:r>
            <a:r>
              <a:rPr lang="zh-CN" altLang="en-US"/>
              <a:t>证毕</a:t>
            </a:r>
            <a:r>
              <a:rPr lang="en-US" altLang="zh-CN"/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/>
              <a:t>(3) </a:t>
            </a:r>
            <a:r>
              <a:rPr lang="zh-CN" altLang="en-US"/>
              <a:t>否则，证</a:t>
            </a:r>
            <a:r>
              <a:rPr lang="en-US" altLang="zh-CN" i="1"/>
              <a:t>G </a:t>
            </a:r>
            <a:r>
              <a:rPr lang="zh-CN" altLang="en-US"/>
              <a:t>中存在过</a:t>
            </a:r>
            <a:r>
              <a:rPr lang="zh-CN" altLang="en-US" i="1">
                <a:sym typeface="Symbol" panose="05050102010706020507" pitchFamily="18" charset="2"/>
              </a:rPr>
              <a:t></a:t>
            </a:r>
            <a:r>
              <a:rPr lang="zh-CN" altLang="en-US"/>
              <a:t>上所有顶点的圈</a:t>
            </a:r>
            <a:r>
              <a:rPr lang="en-US" altLang="zh-CN" i="1"/>
              <a:t>C</a:t>
            </a:r>
            <a:r>
              <a:rPr lang="zh-CN" altLang="en-US"/>
              <a:t>，由</a:t>
            </a:r>
            <a:r>
              <a:rPr lang="en-US" altLang="zh-CN"/>
              <a:t>(1) </a:t>
            </a:r>
            <a:r>
              <a:rPr lang="zh-CN" altLang="en-US"/>
              <a:t>知</a:t>
            </a:r>
            <a:r>
              <a:rPr lang="en-US" altLang="zh-CN" i="1"/>
              <a:t>C</a:t>
            </a:r>
            <a:r>
              <a:rPr lang="zh-CN" altLang="en-US"/>
              <a:t>外顶点存在与</a:t>
            </a:r>
            <a:r>
              <a:rPr lang="en-US" altLang="zh-CN" i="1"/>
              <a:t>C</a:t>
            </a:r>
            <a:r>
              <a:rPr lang="zh-CN" altLang="en-US"/>
              <a:t>上某顶点相邻顶点，从而得比</a:t>
            </a:r>
            <a:r>
              <a:rPr lang="zh-CN" altLang="en-US">
                <a:sym typeface="Symbol" panose="05050102010706020507" pitchFamily="18" charset="2"/>
              </a:rPr>
              <a:t></a:t>
            </a:r>
            <a:r>
              <a:rPr lang="zh-CN" altLang="en-US"/>
              <a:t>更长的路径，重复</a:t>
            </a:r>
            <a:r>
              <a:rPr lang="en-US" altLang="zh-CN"/>
              <a:t>(2) –(3) </a:t>
            </a:r>
            <a:r>
              <a:rPr lang="zh-CN" altLang="en-US"/>
              <a:t>，最后得</a:t>
            </a:r>
            <a:r>
              <a:rPr lang="en-US" altLang="zh-CN" i="1"/>
              <a:t>G</a:t>
            </a:r>
            <a:r>
              <a:rPr lang="zh-CN" altLang="en-US"/>
              <a:t>中哈密顿通路</a:t>
            </a:r>
            <a:r>
              <a:rPr lang="en-US" altLang="zh-CN"/>
              <a:t>. </a:t>
            </a:r>
          </a:p>
        </p:txBody>
      </p:sp>
      <p:sp>
        <p:nvSpPr>
          <p:cNvPr id="39940" name="灯片编号占位符 5">
            <a:extLst>
              <a:ext uri="{FF2B5EF4-FFF2-40B4-BE49-F238E27FC236}">
                <a16:creationId xmlns:a16="http://schemas.microsoft.com/office/drawing/2014/main" id="{1130A915-F078-42FA-9CA5-BBD12B2C4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5C949EC-ECB2-4A34-8B32-B805F8CBC4A4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9">
            <a:extLst>
              <a:ext uri="{FF2B5EF4-FFF2-40B4-BE49-F238E27FC236}">
                <a16:creationId xmlns:a16="http://schemas.microsoft.com/office/drawing/2014/main" id="{65C263DE-EE90-40F6-A167-20FE52018C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推论</a:t>
            </a:r>
          </a:p>
        </p:txBody>
      </p:sp>
      <p:sp>
        <p:nvSpPr>
          <p:cNvPr id="41987" name="灯片编号占位符 5">
            <a:extLst>
              <a:ext uri="{FF2B5EF4-FFF2-40B4-BE49-F238E27FC236}">
                <a16:creationId xmlns:a16="http://schemas.microsoft.com/office/drawing/2014/main" id="{03B0B5D7-B7BF-4A8D-A809-608687A3D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F404988-B9AD-4F36-99D5-6EDF02DEEC13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988" name="Rectangle 10">
            <a:extLst>
              <a:ext uri="{FF2B5EF4-FFF2-40B4-BE49-F238E27FC236}">
                <a16:creationId xmlns:a16="http://schemas.microsoft.com/office/drawing/2014/main" id="{97AE3E2D-F49F-4B8E-A12A-6C6B6FD60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1303338"/>
            <a:ext cx="11174412" cy="3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推论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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3)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阶无向简单图，若对于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中任意两个不相邻的顶点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，均有</a:t>
            </a:r>
            <a:endParaRPr lang="zh-CN" altLang="en-US" i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i="1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)+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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            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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中存在哈密顿回路，从而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为哈密顿图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>
              <a:lnSpc>
                <a:spcPct val="150000"/>
              </a:lnSpc>
              <a:spcBef>
                <a:spcPct val="5500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证明线索：由定理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15.7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得</a:t>
            </a:r>
            <a:r>
              <a:rPr lang="zh-CN" altLang="en-US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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中哈密顿通路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若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，得证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否则利用（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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）证明存在过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,…,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的圈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哈密顿回路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). </a:t>
            </a:r>
          </a:p>
        </p:txBody>
      </p:sp>
      <p:sp>
        <p:nvSpPr>
          <p:cNvPr id="41989" name="Rectangle 11">
            <a:extLst>
              <a:ext uri="{FF2B5EF4-FFF2-40B4-BE49-F238E27FC236}">
                <a16:creationId xmlns:a16="http://schemas.microsoft.com/office/drawing/2014/main" id="{5DDD3E4C-6535-46CB-A6B1-96620CBE46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25" y="4724400"/>
            <a:ext cx="10945813" cy="113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定理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15.8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阶无向简单图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中两个不相邻的顶点，且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)+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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为哈密顿图当且仅当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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为哈密顿图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r>
              <a:rPr lang="en-US" altLang="zh-CN" b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0">
            <a:extLst>
              <a:ext uri="{FF2B5EF4-FFF2-40B4-BE49-F238E27FC236}">
                <a16:creationId xmlns:a16="http://schemas.microsoft.com/office/drawing/2014/main" id="{81EFBA71-83EB-4E92-96D7-73A0C4670F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几点说明</a:t>
            </a:r>
          </a:p>
        </p:txBody>
      </p:sp>
      <p:sp>
        <p:nvSpPr>
          <p:cNvPr id="44035" name="Rectangle 11">
            <a:extLst>
              <a:ext uri="{FF2B5EF4-FFF2-40B4-BE49-F238E27FC236}">
                <a16:creationId xmlns:a16="http://schemas.microsoft.com/office/drawing/2014/main" id="{02D5B8F2-636A-41D3-84E0-3D89CE1C385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3888" y="1341438"/>
            <a:ext cx="10958512" cy="143986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/>
              <a:t>定理</a:t>
            </a:r>
            <a:r>
              <a:rPr lang="en-US" altLang="zh-CN"/>
              <a:t>15.7</a:t>
            </a:r>
            <a:r>
              <a:rPr lang="zh-CN" altLang="en-US"/>
              <a:t>是半哈密顿图的充分条件，但不是必要条件</a:t>
            </a:r>
            <a:r>
              <a:rPr lang="en-US" altLang="zh-CN"/>
              <a:t>. </a:t>
            </a:r>
            <a:r>
              <a:rPr lang="zh-CN" altLang="en-US"/>
              <a:t>长度为</a:t>
            </a:r>
            <a:r>
              <a:rPr lang="en-US" altLang="zh-CN" i="1"/>
              <a:t>n</a:t>
            </a:r>
            <a:r>
              <a:rPr lang="en-US" altLang="zh-CN">
                <a:sym typeface="Symbol" panose="05050102010706020507" pitchFamily="18" charset="2"/>
              </a:rPr>
              <a:t></a:t>
            </a:r>
            <a:r>
              <a:rPr lang="en-US" altLang="zh-CN"/>
              <a:t>1</a:t>
            </a:r>
            <a:r>
              <a:rPr lang="zh-CN" altLang="en-US"/>
              <a:t>（</a:t>
            </a:r>
            <a:r>
              <a:rPr lang="en-US" altLang="zh-CN" i="1"/>
              <a:t>n</a:t>
            </a:r>
            <a:r>
              <a:rPr lang="en-US" altLang="zh-CN">
                <a:sym typeface="Symbol" panose="05050102010706020507" pitchFamily="18" charset="2"/>
              </a:rPr>
              <a:t></a:t>
            </a:r>
            <a:r>
              <a:rPr lang="en-US" altLang="zh-CN"/>
              <a:t>4</a:t>
            </a:r>
            <a:r>
              <a:rPr lang="zh-CN" altLang="en-US"/>
              <a:t>）的路径构成的图不满足（</a:t>
            </a:r>
            <a:r>
              <a:rPr lang="zh-CN" altLang="en-US">
                <a:sym typeface="Symbol" panose="05050102010706020507" pitchFamily="18" charset="2"/>
              </a:rPr>
              <a:t></a:t>
            </a:r>
            <a:r>
              <a:rPr lang="zh-CN" altLang="en-US"/>
              <a:t>）条件，但它显然是半哈密顿图</a:t>
            </a:r>
            <a:r>
              <a:rPr lang="en-US" altLang="zh-CN"/>
              <a:t>.</a:t>
            </a:r>
          </a:p>
        </p:txBody>
      </p:sp>
      <p:sp>
        <p:nvSpPr>
          <p:cNvPr id="44036" name="灯片编号占位符 5">
            <a:extLst>
              <a:ext uri="{FF2B5EF4-FFF2-40B4-BE49-F238E27FC236}">
                <a16:creationId xmlns:a16="http://schemas.microsoft.com/office/drawing/2014/main" id="{A209EE0D-57D3-431D-892C-516E4B829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8658D16-D917-473D-B802-B1358E1276F2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4037" name="Rectangle 12">
            <a:extLst>
              <a:ext uri="{FF2B5EF4-FFF2-40B4-BE49-F238E27FC236}">
                <a16:creationId xmlns:a16="http://schemas.microsoft.com/office/drawing/2014/main" id="{5DB571A9-B52D-424C-85C7-BCE6145847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888" y="3068638"/>
            <a:ext cx="10728325" cy="208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定理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15.7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的推论同样不是哈密顿图的必要条件，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为长为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的圈，不满足（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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）条件，但它当然是哈密顿图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由定理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15.7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的推论可知，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 i="1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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）均为哈密顿图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灯片编号占位符 4">
            <a:extLst>
              <a:ext uri="{FF2B5EF4-FFF2-40B4-BE49-F238E27FC236}">
                <a16:creationId xmlns:a16="http://schemas.microsoft.com/office/drawing/2014/main" id="{4B265599-CBE3-4A57-842A-F0DA935EB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DEF0B9D-43DF-40E5-B679-FB34D003D8CA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219" name="Rectangle 10">
            <a:extLst>
              <a:ext uri="{FF2B5EF4-FFF2-40B4-BE49-F238E27FC236}">
                <a16:creationId xmlns:a16="http://schemas.microsoft.com/office/drawing/2014/main" id="{15F85FC2-6163-498A-AC96-B0791B9137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4688" y="188913"/>
            <a:ext cx="64817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15.1  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欧拉图</a:t>
            </a:r>
          </a:p>
        </p:txBody>
      </p:sp>
      <p:sp>
        <p:nvSpPr>
          <p:cNvPr id="9220" name="Rectangle 11">
            <a:extLst>
              <a:ext uri="{FF2B5EF4-FFF2-40B4-BE49-F238E27FC236}">
                <a16:creationId xmlns:a16="http://schemas.microsoft.com/office/drawing/2014/main" id="{FE6009A3-7CA0-4FD2-B26F-850A57732D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125538"/>
            <a:ext cx="544353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历史背景：哥尼斯堡七桥问题与欧拉图</a:t>
            </a:r>
          </a:p>
        </p:txBody>
      </p:sp>
      <p:pic>
        <p:nvPicPr>
          <p:cNvPr id="9221" name="Picture 12" descr="15-111">
            <a:extLst>
              <a:ext uri="{FF2B5EF4-FFF2-40B4-BE49-F238E27FC236}">
                <a16:creationId xmlns:a16="http://schemas.microsoft.com/office/drawing/2014/main" id="{320E73A5-7F24-4104-B3E3-7288183A7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2420938"/>
            <a:ext cx="7632700" cy="290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0">
            <a:extLst>
              <a:ext uri="{FF2B5EF4-FFF2-40B4-BE49-F238E27FC236}">
                <a16:creationId xmlns:a16="http://schemas.microsoft.com/office/drawing/2014/main" id="{8166BC06-E815-4714-AB5B-DE442AB54F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无向哈密顿图的充分条件</a:t>
            </a:r>
          </a:p>
        </p:txBody>
      </p:sp>
      <p:sp>
        <p:nvSpPr>
          <p:cNvPr id="46083" name="Rectangle 9">
            <a:extLst>
              <a:ext uri="{FF2B5EF4-FFF2-40B4-BE49-F238E27FC236}">
                <a16:creationId xmlns:a16="http://schemas.microsoft.com/office/drawing/2014/main" id="{7E22BAB3-C0AE-4BD9-A4C4-A8CBA9608FA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5325" y="1028700"/>
            <a:ext cx="10514013" cy="243840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i="1"/>
              <a:t>n</a:t>
            </a:r>
            <a:r>
              <a:rPr lang="zh-CN" altLang="en-US"/>
              <a:t>（</a:t>
            </a:r>
            <a:r>
              <a:rPr lang="en-US" altLang="zh-CN" i="1"/>
              <a:t>n</a:t>
            </a:r>
            <a:r>
              <a:rPr lang="en-US" altLang="zh-CN">
                <a:sym typeface="Symbol" panose="05050102010706020507" pitchFamily="18" charset="2"/>
              </a:rPr>
              <a:t></a:t>
            </a:r>
            <a:r>
              <a:rPr lang="en-US" altLang="zh-CN"/>
              <a:t>2</a:t>
            </a:r>
            <a:r>
              <a:rPr lang="zh-CN" altLang="en-US"/>
              <a:t>）阶竞赛图中存在哈密顿通路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15.9</a:t>
            </a:r>
            <a:r>
              <a:rPr lang="en-US" altLang="zh-CN"/>
              <a:t>  </a:t>
            </a:r>
            <a:r>
              <a:rPr lang="zh-CN" altLang="en-US"/>
              <a:t>若</a:t>
            </a:r>
            <a:r>
              <a:rPr lang="en-US" altLang="zh-CN" i="1"/>
              <a:t>D</a:t>
            </a:r>
            <a:r>
              <a:rPr lang="zh-CN" altLang="en-US"/>
              <a:t>为</a:t>
            </a:r>
            <a:r>
              <a:rPr lang="en-US" altLang="zh-CN" i="1"/>
              <a:t>n</a:t>
            </a:r>
            <a:r>
              <a:rPr lang="zh-CN" altLang="en-US"/>
              <a:t>（</a:t>
            </a:r>
            <a:r>
              <a:rPr lang="en-US" altLang="zh-CN" i="1"/>
              <a:t>n</a:t>
            </a:r>
            <a:r>
              <a:rPr lang="en-US" altLang="zh-CN">
                <a:sym typeface="Symbol" panose="05050102010706020507" pitchFamily="18" charset="2"/>
              </a:rPr>
              <a:t></a:t>
            </a:r>
            <a:r>
              <a:rPr lang="en-US" altLang="zh-CN"/>
              <a:t>2</a:t>
            </a:r>
            <a:r>
              <a:rPr lang="zh-CN" altLang="en-US"/>
              <a:t>）阶竞赛图，则</a:t>
            </a:r>
            <a:r>
              <a:rPr lang="en-US" altLang="zh-CN" i="1"/>
              <a:t>D</a:t>
            </a:r>
            <a:r>
              <a:rPr lang="zh-CN" altLang="en-US"/>
              <a:t>中具有哈密顿通路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/>
              <a:t>证明思路：注意，竞赛图的基图是无向完全图</a:t>
            </a:r>
            <a:r>
              <a:rPr lang="en-US" altLang="zh-CN"/>
              <a:t>. </a:t>
            </a:r>
            <a:r>
              <a:rPr lang="zh-CN" altLang="en-US"/>
              <a:t>对</a:t>
            </a:r>
            <a:r>
              <a:rPr lang="en-US" altLang="zh-CN" i="1"/>
              <a:t>n</a:t>
            </a:r>
            <a:r>
              <a:rPr lang="zh-CN" altLang="en-US"/>
              <a:t>（</a:t>
            </a:r>
            <a:r>
              <a:rPr lang="en-US" altLang="zh-CN" i="1"/>
              <a:t>n</a:t>
            </a:r>
            <a:r>
              <a:rPr lang="en-US" altLang="zh-CN">
                <a:sym typeface="Symbol" panose="05050102010706020507" pitchFamily="18" charset="2"/>
              </a:rPr>
              <a:t></a:t>
            </a:r>
            <a:r>
              <a:rPr lang="en-US" altLang="zh-CN"/>
              <a:t>2</a:t>
            </a:r>
            <a:r>
              <a:rPr lang="zh-CN" altLang="en-US"/>
              <a:t>）做归纳</a:t>
            </a:r>
            <a:r>
              <a:rPr lang="en-US" altLang="zh-CN"/>
              <a:t>. </a:t>
            </a:r>
            <a:r>
              <a:rPr lang="zh-CN" altLang="en-US"/>
              <a:t>只需观察下面两个图</a:t>
            </a:r>
            <a:r>
              <a:rPr lang="en-US" altLang="zh-CN"/>
              <a:t>. </a:t>
            </a:r>
          </a:p>
          <a:p>
            <a:pPr eaLnBrk="1" hangingPunct="1">
              <a:lnSpc>
                <a:spcPct val="150000"/>
              </a:lnSpc>
            </a:pPr>
            <a:endParaRPr lang="en-US" altLang="zh-CN"/>
          </a:p>
        </p:txBody>
      </p:sp>
      <p:sp>
        <p:nvSpPr>
          <p:cNvPr id="46084" name="灯片编号占位符 5">
            <a:extLst>
              <a:ext uri="{FF2B5EF4-FFF2-40B4-BE49-F238E27FC236}">
                <a16:creationId xmlns:a16="http://schemas.microsoft.com/office/drawing/2014/main" id="{0B7D8180-681E-4ACA-9392-4C26592EA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7D0A20A-CE67-428B-A0FD-AF7800FBC1EA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en-US" altLang="zh-CN" sz="1400" b="0"/>
          </a:p>
        </p:txBody>
      </p:sp>
      <p:pic>
        <p:nvPicPr>
          <p:cNvPr id="46085" name="Picture 11" descr="15-8111">
            <a:extLst>
              <a:ext uri="{FF2B5EF4-FFF2-40B4-BE49-F238E27FC236}">
                <a16:creationId xmlns:a16="http://schemas.microsoft.com/office/drawing/2014/main" id="{3C45E590-8B6F-4261-AF20-420E121F02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8" y="3455988"/>
            <a:ext cx="7920037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8">
            <a:extLst>
              <a:ext uri="{FF2B5EF4-FFF2-40B4-BE49-F238E27FC236}">
                <a16:creationId xmlns:a16="http://schemas.microsoft.com/office/drawing/2014/main" id="{29F70168-735B-4224-AC16-FD549DADDC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判断某图是否为哈密顿图方法 </a:t>
            </a:r>
          </a:p>
        </p:txBody>
      </p:sp>
      <p:sp>
        <p:nvSpPr>
          <p:cNvPr id="48131" name="Rectangle 9">
            <a:extLst>
              <a:ext uri="{FF2B5EF4-FFF2-40B4-BE49-F238E27FC236}">
                <a16:creationId xmlns:a16="http://schemas.microsoft.com/office/drawing/2014/main" id="{319BBCDB-E595-483B-8101-D6218E4851E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4963" y="1125538"/>
            <a:ext cx="11449050" cy="5040312"/>
          </a:xfrm>
        </p:spPr>
        <p:txBody>
          <a:bodyPr/>
          <a:lstStyle/>
          <a:p>
            <a:pPr marL="457200" indent="-457200" eaLnBrk="1" hangingPunct="1"/>
            <a:r>
              <a:rPr lang="zh-CN" altLang="en-US"/>
              <a:t>判断某图是否为哈密顿图至今还是一个难题</a:t>
            </a:r>
            <a:r>
              <a:rPr lang="en-US" altLang="zh-CN"/>
              <a:t>.</a:t>
            </a:r>
          </a:p>
          <a:p>
            <a:pPr marL="457200" indent="-457200" eaLnBrk="1" hangingPunct="1"/>
            <a:r>
              <a:rPr lang="zh-CN" altLang="en-US"/>
              <a:t>总结判断某图是哈密顿图或不是哈密顿图的某些可行的方法</a:t>
            </a:r>
            <a:r>
              <a:rPr lang="en-US" altLang="zh-CN"/>
              <a:t>.</a:t>
            </a:r>
          </a:p>
          <a:p>
            <a:pPr marL="457200" indent="-457200" eaLnBrk="1" hangingPunct="1"/>
            <a:r>
              <a:rPr lang="en-US" altLang="zh-CN"/>
              <a:t>1. </a:t>
            </a:r>
            <a:r>
              <a:rPr lang="zh-CN" altLang="en-US"/>
              <a:t>观察出哈密顿回路</a:t>
            </a:r>
            <a:r>
              <a:rPr lang="en-US" altLang="zh-CN"/>
              <a:t>.</a:t>
            </a:r>
          </a:p>
          <a:p>
            <a:pPr marL="457200" indent="-457200" eaLnBrk="1" hangingPunct="1"/>
            <a:r>
              <a:rPr lang="zh-CN" altLang="en-US">
                <a:solidFill>
                  <a:srgbClr val="A50021"/>
                </a:solidFill>
              </a:rPr>
              <a:t>例</a:t>
            </a:r>
            <a:r>
              <a:rPr lang="en-US" altLang="zh-CN">
                <a:solidFill>
                  <a:srgbClr val="A50021"/>
                </a:solidFill>
              </a:rPr>
              <a:t>3</a:t>
            </a:r>
            <a:r>
              <a:rPr lang="en-US" altLang="zh-CN"/>
              <a:t>  </a:t>
            </a:r>
            <a:r>
              <a:rPr lang="zh-CN" altLang="en-US"/>
              <a:t>右图</a:t>
            </a:r>
            <a:r>
              <a:rPr lang="en-US" altLang="zh-CN"/>
              <a:t>(</a:t>
            </a:r>
            <a:r>
              <a:rPr lang="zh-CN" altLang="en-US"/>
              <a:t>周游世界问题</a:t>
            </a:r>
            <a:r>
              <a:rPr lang="en-US" altLang="zh-CN"/>
              <a:t>)</a:t>
            </a:r>
            <a:r>
              <a:rPr lang="zh-CN" altLang="en-US"/>
              <a:t>是哈密顿图</a:t>
            </a:r>
          </a:p>
          <a:p>
            <a:pPr marL="457200" indent="-457200" eaLnBrk="1" hangingPunct="1"/>
            <a:r>
              <a:rPr lang="zh-CN" altLang="en-US"/>
              <a:t>易知</a:t>
            </a:r>
          </a:p>
          <a:p>
            <a:pPr marL="457200" indent="-457200" eaLnBrk="1" hangingPunct="1"/>
            <a:r>
              <a:rPr lang="en-US" altLang="zh-CN" i="1"/>
              <a:t>a</a:t>
            </a:r>
            <a:r>
              <a:rPr lang="en-US" altLang="zh-CN"/>
              <a:t> </a:t>
            </a:r>
            <a:r>
              <a:rPr lang="en-US" altLang="zh-CN" i="1"/>
              <a:t>b</a:t>
            </a:r>
            <a:r>
              <a:rPr lang="en-US" altLang="zh-CN"/>
              <a:t> </a:t>
            </a:r>
            <a:r>
              <a:rPr lang="en-US" altLang="zh-CN" i="1"/>
              <a:t>c</a:t>
            </a:r>
            <a:r>
              <a:rPr lang="en-US" altLang="zh-CN"/>
              <a:t> </a:t>
            </a:r>
            <a:r>
              <a:rPr lang="en-US" altLang="zh-CN" i="1"/>
              <a:t>d</a:t>
            </a:r>
            <a:r>
              <a:rPr lang="en-US" altLang="zh-CN"/>
              <a:t> </a:t>
            </a:r>
            <a:r>
              <a:rPr lang="en-US" altLang="zh-CN" i="1"/>
              <a:t>e</a:t>
            </a:r>
            <a:r>
              <a:rPr lang="en-US" altLang="zh-CN"/>
              <a:t> </a:t>
            </a:r>
            <a:r>
              <a:rPr lang="en-US" altLang="zh-CN" i="1"/>
              <a:t>f</a:t>
            </a:r>
            <a:r>
              <a:rPr lang="en-US" altLang="zh-CN"/>
              <a:t> </a:t>
            </a:r>
            <a:r>
              <a:rPr lang="en-US" altLang="zh-CN" i="1"/>
              <a:t>g</a:t>
            </a:r>
            <a:r>
              <a:rPr lang="en-US" altLang="zh-CN"/>
              <a:t> </a:t>
            </a:r>
            <a:r>
              <a:rPr lang="en-US" altLang="zh-CN" i="1"/>
              <a:t>h</a:t>
            </a:r>
            <a:r>
              <a:rPr lang="en-US" altLang="zh-CN"/>
              <a:t> </a:t>
            </a:r>
            <a:r>
              <a:rPr lang="en-US" altLang="zh-CN" i="1"/>
              <a:t>i</a:t>
            </a:r>
            <a:r>
              <a:rPr lang="en-US" altLang="zh-CN"/>
              <a:t> </a:t>
            </a:r>
            <a:r>
              <a:rPr lang="en-US" altLang="zh-CN" i="1"/>
              <a:t>j</a:t>
            </a:r>
            <a:r>
              <a:rPr lang="en-US" altLang="zh-CN"/>
              <a:t> </a:t>
            </a:r>
            <a:r>
              <a:rPr lang="en-US" altLang="zh-CN" i="1"/>
              <a:t>k</a:t>
            </a:r>
            <a:r>
              <a:rPr lang="en-US" altLang="zh-CN"/>
              <a:t> </a:t>
            </a:r>
            <a:r>
              <a:rPr lang="en-US" altLang="zh-CN" i="1"/>
              <a:t>l</a:t>
            </a:r>
            <a:r>
              <a:rPr lang="en-US" altLang="zh-CN"/>
              <a:t> </a:t>
            </a:r>
            <a:r>
              <a:rPr lang="en-US" altLang="zh-CN" i="1"/>
              <a:t>m</a:t>
            </a:r>
            <a:r>
              <a:rPr lang="en-US" altLang="zh-CN"/>
              <a:t> </a:t>
            </a:r>
            <a:r>
              <a:rPr lang="en-US" altLang="zh-CN" i="1"/>
              <a:t>n</a:t>
            </a:r>
            <a:r>
              <a:rPr lang="en-US" altLang="zh-CN"/>
              <a:t> </a:t>
            </a:r>
            <a:r>
              <a:rPr lang="en-US" altLang="zh-CN" i="1"/>
              <a:t>p</a:t>
            </a:r>
            <a:r>
              <a:rPr lang="en-US" altLang="zh-CN"/>
              <a:t> </a:t>
            </a:r>
            <a:r>
              <a:rPr lang="en-US" altLang="zh-CN" i="1"/>
              <a:t>q</a:t>
            </a:r>
            <a:r>
              <a:rPr lang="en-US" altLang="zh-CN"/>
              <a:t> </a:t>
            </a:r>
            <a:r>
              <a:rPr lang="en-US" altLang="zh-CN" i="1"/>
              <a:t>r</a:t>
            </a:r>
            <a:r>
              <a:rPr lang="en-US" altLang="zh-CN"/>
              <a:t> </a:t>
            </a:r>
            <a:r>
              <a:rPr lang="en-US" altLang="zh-CN" i="1"/>
              <a:t>s</a:t>
            </a:r>
            <a:r>
              <a:rPr lang="en-US" altLang="zh-CN"/>
              <a:t> </a:t>
            </a:r>
            <a:r>
              <a:rPr lang="en-US" altLang="zh-CN" i="1"/>
              <a:t>t</a:t>
            </a:r>
            <a:r>
              <a:rPr lang="en-US" altLang="zh-CN"/>
              <a:t> </a:t>
            </a:r>
            <a:r>
              <a:rPr lang="en-US" altLang="zh-CN" i="1"/>
              <a:t>a</a:t>
            </a:r>
          </a:p>
          <a:p>
            <a:pPr marL="457200" indent="-457200" eaLnBrk="1" hangingPunct="1"/>
            <a:r>
              <a:rPr lang="zh-CN" altLang="en-US"/>
              <a:t>为图中的一条哈密顿回路</a:t>
            </a:r>
            <a:r>
              <a:rPr lang="en-US" altLang="zh-CN"/>
              <a:t>.</a:t>
            </a:r>
          </a:p>
          <a:p>
            <a:pPr marL="457200" indent="-457200" eaLnBrk="1" hangingPunct="1"/>
            <a:endParaRPr lang="en-US" altLang="zh-CN"/>
          </a:p>
          <a:p>
            <a:pPr marL="457200" indent="-457200" eaLnBrk="1" hangingPunct="1"/>
            <a:r>
              <a:rPr lang="zh-CN" altLang="en-US"/>
              <a:t>注意，此图不满足定理</a:t>
            </a:r>
            <a:r>
              <a:rPr lang="en-US" altLang="zh-CN"/>
              <a:t>15.7</a:t>
            </a:r>
            <a:r>
              <a:rPr lang="zh-CN" altLang="en-US"/>
              <a:t>推论条件</a:t>
            </a:r>
            <a:r>
              <a:rPr lang="en-US" altLang="zh-CN"/>
              <a:t>.</a:t>
            </a:r>
          </a:p>
        </p:txBody>
      </p:sp>
      <p:sp>
        <p:nvSpPr>
          <p:cNvPr id="48132" name="灯片编号占位符 5">
            <a:extLst>
              <a:ext uri="{FF2B5EF4-FFF2-40B4-BE49-F238E27FC236}">
                <a16:creationId xmlns:a16="http://schemas.microsoft.com/office/drawing/2014/main" id="{A3A1F439-B027-443C-A67F-BF6C34D04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878D84A-E30D-4D2B-93EF-86CD58221807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en-US" altLang="zh-CN" sz="1400" b="0"/>
          </a:p>
        </p:txBody>
      </p:sp>
      <p:pic>
        <p:nvPicPr>
          <p:cNvPr id="48133" name="Picture 10" descr="15-9">
            <a:extLst>
              <a:ext uri="{FF2B5EF4-FFF2-40B4-BE49-F238E27FC236}">
                <a16:creationId xmlns:a16="http://schemas.microsoft.com/office/drawing/2014/main" id="{C4364AC2-52D8-4BC6-859D-21E477E3AA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663" y="2420938"/>
            <a:ext cx="3671887" cy="361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9">
            <a:extLst>
              <a:ext uri="{FF2B5EF4-FFF2-40B4-BE49-F238E27FC236}">
                <a16:creationId xmlns:a16="http://schemas.microsoft.com/office/drawing/2014/main" id="{70DDA06E-5CA7-4DD0-9A90-457AEDFC3F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判断某图是否为哈密顿图方法 </a:t>
            </a:r>
          </a:p>
        </p:txBody>
      </p:sp>
      <p:sp>
        <p:nvSpPr>
          <p:cNvPr id="50179" name="Rectangle 8">
            <a:extLst>
              <a:ext uri="{FF2B5EF4-FFF2-40B4-BE49-F238E27FC236}">
                <a16:creationId xmlns:a16="http://schemas.microsoft.com/office/drawing/2014/main" id="{B7AF9202-22CE-43A7-89E1-1600EC36D81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9788" y="1196975"/>
            <a:ext cx="10152062" cy="4525963"/>
          </a:xfrm>
        </p:spPr>
        <p:txBody>
          <a:bodyPr/>
          <a:lstStyle/>
          <a:p>
            <a:pPr eaLnBrk="1" hangingPunct="1"/>
            <a:r>
              <a:rPr lang="en-US" altLang="zh-CN"/>
              <a:t>2</a:t>
            </a:r>
            <a:r>
              <a:rPr lang="zh-CN" altLang="en-US"/>
              <a:t>．满足定理</a:t>
            </a:r>
            <a:r>
              <a:rPr lang="en-US" altLang="zh-CN"/>
              <a:t>15.7</a:t>
            </a:r>
            <a:r>
              <a:rPr lang="zh-CN" altLang="en-US"/>
              <a:t>推论的条件（</a:t>
            </a:r>
            <a:r>
              <a:rPr lang="zh-CN" altLang="en-US">
                <a:sym typeface="Symbol" panose="05050102010706020507" pitchFamily="18" charset="2"/>
              </a:rPr>
              <a:t></a:t>
            </a:r>
            <a:r>
              <a:rPr lang="zh-CN" altLang="en-US"/>
              <a:t>）</a:t>
            </a:r>
            <a:r>
              <a:rPr lang="en-US" altLang="zh-CN"/>
              <a:t>.</a:t>
            </a:r>
          </a:p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例</a:t>
            </a:r>
            <a:r>
              <a:rPr lang="en-US" altLang="zh-CN">
                <a:solidFill>
                  <a:srgbClr val="A50021"/>
                </a:solidFill>
              </a:rPr>
              <a:t>4</a:t>
            </a:r>
            <a:r>
              <a:rPr lang="en-US" altLang="zh-CN"/>
              <a:t>  </a:t>
            </a:r>
            <a:r>
              <a:rPr lang="zh-CN" altLang="en-US"/>
              <a:t>完全图</a:t>
            </a:r>
            <a:r>
              <a:rPr lang="en-US" altLang="zh-CN" i="1"/>
              <a:t>K</a:t>
            </a:r>
            <a:r>
              <a:rPr lang="en-US" altLang="zh-CN" i="1" baseline="-25000"/>
              <a:t>n </a:t>
            </a:r>
            <a:r>
              <a:rPr lang="en-US" altLang="zh-CN"/>
              <a:t>(</a:t>
            </a:r>
            <a:r>
              <a:rPr lang="en-US" altLang="zh-CN" i="1"/>
              <a:t>n</a:t>
            </a:r>
            <a:r>
              <a:rPr lang="en-US" altLang="zh-CN">
                <a:sym typeface="Symbol" panose="05050102010706020507" pitchFamily="18" charset="2"/>
              </a:rPr>
              <a:t></a:t>
            </a:r>
            <a:r>
              <a:rPr lang="en-US" altLang="zh-CN"/>
              <a:t>3) </a:t>
            </a:r>
            <a:r>
              <a:rPr lang="zh-CN" altLang="en-US"/>
              <a:t>中任何两个顶点</a:t>
            </a:r>
            <a:r>
              <a:rPr lang="en-US" altLang="zh-CN" i="1"/>
              <a:t>u</a:t>
            </a:r>
            <a:r>
              <a:rPr lang="en-US" altLang="zh-CN"/>
              <a:t>,</a:t>
            </a:r>
            <a:r>
              <a:rPr lang="en-US" altLang="zh-CN" i="1"/>
              <a:t>v</a:t>
            </a:r>
            <a:r>
              <a:rPr lang="zh-CN" altLang="en-US"/>
              <a:t>，均有</a:t>
            </a:r>
            <a:endParaRPr lang="zh-CN" altLang="en-US" i="1"/>
          </a:p>
          <a:p>
            <a:pPr eaLnBrk="1" hangingPunct="1"/>
            <a:r>
              <a:rPr lang="zh-CN" altLang="en-US" i="1"/>
              <a:t>                     </a:t>
            </a:r>
            <a:r>
              <a:rPr lang="en-US" altLang="zh-CN" i="1"/>
              <a:t>d</a:t>
            </a:r>
            <a:r>
              <a:rPr lang="en-US" altLang="zh-CN"/>
              <a:t>(</a:t>
            </a:r>
            <a:r>
              <a:rPr lang="en-US" altLang="zh-CN" i="1"/>
              <a:t>u</a:t>
            </a:r>
            <a:r>
              <a:rPr lang="en-US" altLang="zh-CN"/>
              <a:t>)+</a:t>
            </a:r>
            <a:r>
              <a:rPr lang="en-US" altLang="zh-CN" i="1"/>
              <a:t>d</a:t>
            </a:r>
            <a:r>
              <a:rPr lang="en-US" altLang="zh-CN"/>
              <a:t>(</a:t>
            </a:r>
            <a:r>
              <a:rPr lang="en-US" altLang="zh-CN" i="1"/>
              <a:t>v</a:t>
            </a:r>
            <a:r>
              <a:rPr lang="en-US" altLang="zh-CN"/>
              <a:t>) = 2(</a:t>
            </a:r>
            <a:r>
              <a:rPr lang="en-US" altLang="zh-CN" i="1"/>
              <a:t>n</a:t>
            </a:r>
            <a:r>
              <a:rPr lang="en-US" altLang="zh-CN">
                <a:sym typeface="Symbol" panose="05050102010706020507" pitchFamily="18" charset="2"/>
              </a:rPr>
              <a:t></a:t>
            </a:r>
            <a:r>
              <a:rPr lang="en-US" altLang="zh-CN"/>
              <a:t>1) </a:t>
            </a:r>
            <a:r>
              <a:rPr lang="en-US" altLang="zh-CN">
                <a:sym typeface="Symbol" panose="05050102010706020507" pitchFamily="18" charset="2"/>
              </a:rPr>
              <a:t></a:t>
            </a:r>
            <a:r>
              <a:rPr lang="en-US" altLang="zh-CN"/>
              <a:t> </a:t>
            </a:r>
            <a:r>
              <a:rPr lang="en-US" altLang="zh-CN" i="1"/>
              <a:t>n</a:t>
            </a:r>
            <a:r>
              <a:rPr lang="zh-CN" altLang="en-US"/>
              <a:t>（</a:t>
            </a:r>
            <a:r>
              <a:rPr lang="en-US" altLang="zh-CN" i="1"/>
              <a:t>n</a:t>
            </a:r>
            <a:r>
              <a:rPr lang="en-US" altLang="zh-CN">
                <a:sym typeface="Symbol" panose="05050102010706020507" pitchFamily="18" charset="2"/>
              </a:rPr>
              <a:t></a:t>
            </a:r>
            <a:r>
              <a:rPr lang="en-US" altLang="zh-CN"/>
              <a:t>3</a:t>
            </a:r>
            <a:r>
              <a:rPr lang="zh-CN" altLang="en-US"/>
              <a:t>），</a:t>
            </a:r>
          </a:p>
          <a:p>
            <a:pPr eaLnBrk="1" hangingPunct="1"/>
            <a:r>
              <a:rPr lang="zh-CN" altLang="en-US"/>
              <a:t>所以</a:t>
            </a:r>
            <a:r>
              <a:rPr lang="en-US" altLang="zh-CN" i="1"/>
              <a:t>K</a:t>
            </a:r>
            <a:r>
              <a:rPr lang="en-US" altLang="zh-CN" i="1" baseline="-25000"/>
              <a:t>n</a:t>
            </a:r>
            <a:r>
              <a:rPr lang="zh-CN" altLang="en-US"/>
              <a:t>为哈密顿图</a:t>
            </a:r>
            <a:r>
              <a:rPr lang="en-US" altLang="zh-CN"/>
              <a:t>. </a:t>
            </a:r>
          </a:p>
          <a:p>
            <a:pPr eaLnBrk="1" hangingPunct="1"/>
            <a:endParaRPr lang="en-US" altLang="zh-CN"/>
          </a:p>
          <a:p>
            <a:pPr eaLnBrk="1" hangingPunct="1"/>
            <a:r>
              <a:rPr lang="en-US" altLang="zh-CN"/>
              <a:t>3</a:t>
            </a:r>
            <a:r>
              <a:rPr lang="zh-CN" altLang="en-US"/>
              <a:t>．破坏定理</a:t>
            </a:r>
            <a:r>
              <a:rPr lang="en-US" altLang="zh-CN"/>
              <a:t>15.6</a:t>
            </a:r>
            <a:r>
              <a:rPr lang="zh-CN" altLang="en-US"/>
              <a:t>的条件的图不是哈密顿图</a:t>
            </a:r>
            <a:r>
              <a:rPr lang="en-US" altLang="zh-CN"/>
              <a:t>.</a:t>
            </a:r>
          </a:p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例</a:t>
            </a:r>
            <a:r>
              <a:rPr lang="en-US" altLang="zh-CN">
                <a:solidFill>
                  <a:srgbClr val="A50021"/>
                </a:solidFill>
              </a:rPr>
              <a:t>5</a:t>
            </a:r>
            <a:r>
              <a:rPr lang="en-US" altLang="zh-CN"/>
              <a:t>  </a:t>
            </a:r>
            <a:r>
              <a:rPr lang="zh-CN" altLang="en-US"/>
              <a:t>在四分之一国际象棋盘（</a:t>
            </a:r>
            <a:r>
              <a:rPr lang="en-US" altLang="zh-CN"/>
              <a:t>4</a:t>
            </a:r>
            <a:r>
              <a:rPr lang="en-US" altLang="zh-CN">
                <a:sym typeface="Symbol" panose="05050102010706020507" pitchFamily="18" charset="2"/>
              </a:rPr>
              <a:t></a:t>
            </a:r>
            <a:r>
              <a:rPr lang="en-US" altLang="zh-CN"/>
              <a:t>4</a:t>
            </a:r>
            <a:r>
              <a:rPr lang="zh-CN" altLang="en-US"/>
              <a:t>方格组成）上跳马无解</a:t>
            </a:r>
            <a:r>
              <a:rPr lang="en-US" altLang="zh-CN"/>
              <a:t>.</a:t>
            </a:r>
          </a:p>
          <a:p>
            <a:pPr eaLnBrk="1" hangingPunct="1"/>
            <a:r>
              <a:rPr lang="zh-CN" altLang="en-US"/>
              <a:t>在国际象棋盘上跳马有解</a:t>
            </a:r>
            <a:r>
              <a:rPr lang="en-US" altLang="zh-CN"/>
              <a:t>. </a:t>
            </a:r>
          </a:p>
        </p:txBody>
      </p:sp>
      <p:sp>
        <p:nvSpPr>
          <p:cNvPr id="50180" name="灯片编号占位符 5">
            <a:extLst>
              <a:ext uri="{FF2B5EF4-FFF2-40B4-BE49-F238E27FC236}">
                <a16:creationId xmlns:a16="http://schemas.microsoft.com/office/drawing/2014/main" id="{7FBB69B8-A461-43E7-9EFE-2F6F1DAD1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2D34978-22DD-40CD-BEE1-F3E0B89692CA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灯片编号占位符 3">
            <a:extLst>
              <a:ext uri="{FF2B5EF4-FFF2-40B4-BE49-F238E27FC236}">
                <a16:creationId xmlns:a16="http://schemas.microsoft.com/office/drawing/2014/main" id="{52FE6FA5-8D37-45B4-9D71-BBADAA398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2F91343-1B48-4ED3-A74F-B1FBC699D83B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2227" name="Rectangle 11">
            <a:extLst>
              <a:ext uri="{FF2B5EF4-FFF2-40B4-BE49-F238E27FC236}">
                <a16:creationId xmlns:a16="http://schemas.microsoft.com/office/drawing/2014/main" id="{F7D76A3C-0BFD-4183-92CD-00F219B75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63" y="4581525"/>
            <a:ext cx="10225087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则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= 6 &gt;4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，由定理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15.6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可知图中无哈密顿回路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在国际象棋盘上跳马有解，试试看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</a:t>
            </a:r>
            <a:r>
              <a:rPr lang="en-US" altLang="zh-CN" b="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 </a:t>
            </a:r>
          </a:p>
        </p:txBody>
      </p:sp>
      <p:pic>
        <p:nvPicPr>
          <p:cNvPr id="52228" name="Picture 12" descr="15-10">
            <a:extLst>
              <a:ext uri="{FF2B5EF4-FFF2-40B4-BE49-F238E27FC236}">
                <a16:creationId xmlns:a16="http://schemas.microsoft.com/office/drawing/2014/main" id="{38E131E7-DE8C-49B1-AC0C-5C1E722C38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0" y="1484313"/>
            <a:ext cx="7885113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灯片编号占位符 4">
            <a:extLst>
              <a:ext uri="{FF2B5EF4-FFF2-40B4-BE49-F238E27FC236}">
                <a16:creationId xmlns:a16="http://schemas.microsoft.com/office/drawing/2014/main" id="{D630EC01-BE2E-4DFF-898F-58C3EF96D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6E50BB3-3E21-48F5-B080-71B8CFF1AD11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54275" name="Group 14">
            <a:extLst>
              <a:ext uri="{FF2B5EF4-FFF2-40B4-BE49-F238E27FC236}">
                <a16:creationId xmlns:a16="http://schemas.microsoft.com/office/drawing/2014/main" id="{2A3DE60C-32A8-48E1-B34E-B3D0CE879966}"/>
              </a:ext>
            </a:extLst>
          </p:cNvPr>
          <p:cNvGrpSpPr>
            <a:grpSpLocks/>
          </p:cNvGrpSpPr>
          <p:nvPr/>
        </p:nvGrpSpPr>
        <p:grpSpPr bwMode="auto">
          <a:xfrm>
            <a:off x="2025650" y="3455988"/>
            <a:ext cx="7310438" cy="654050"/>
            <a:chOff x="316" y="2177"/>
            <a:chExt cx="4605" cy="412"/>
          </a:xfrm>
        </p:grpSpPr>
        <p:sp>
          <p:nvSpPr>
            <p:cNvPr id="54279" name="Rectangle 13">
              <a:extLst>
                <a:ext uri="{FF2B5EF4-FFF2-40B4-BE49-F238E27FC236}">
                  <a16:creationId xmlns:a16="http://schemas.microsoft.com/office/drawing/2014/main" id="{C837F3DC-5C47-4122-9E20-F756278C83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" y="2251"/>
              <a:ext cx="460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设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G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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G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，称                 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为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</a:rPr>
                <a:t>G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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</a:rPr>
                <a:t>的权，并记作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W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(</a:t>
              </a:r>
              <a:r>
                <a:rPr lang="en-US" altLang="zh-CN" i="1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G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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  <a:r>
                <a:rPr lang="zh-CN" altLang="en-US">
                  <a:latin typeface="Times New Roman" panose="02020603050405020304" pitchFamily="18" charset="0"/>
                  <a:ea typeface="楷体" panose="02010609060101010101" pitchFamily="49" charset="-122"/>
                  <a:sym typeface="Symbol" panose="05050102010706020507" pitchFamily="18" charset="2"/>
                </a:rPr>
                <a:t>，即</a:t>
              </a:r>
            </a:p>
          </p:txBody>
        </p:sp>
        <p:graphicFrame>
          <p:nvGraphicFramePr>
            <p:cNvPr id="54280" name="Object 9">
              <a:extLst>
                <a:ext uri="{FF2B5EF4-FFF2-40B4-BE49-F238E27FC236}">
                  <a16:creationId xmlns:a16="http://schemas.microsoft.com/office/drawing/2014/main" id="{86E9A1E2-7157-4698-B814-1D15C209A24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476" y="2177"/>
            <a:ext cx="732" cy="4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3" imgW="647700" imgH="368300" progId="Equation.3">
                    <p:embed/>
                  </p:oleObj>
                </mc:Choice>
                <mc:Fallback>
                  <p:oleObj name="公式" r:id="rId3" imgW="647700" imgH="368300" progId="Equation.3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76" y="2177"/>
                          <a:ext cx="732" cy="4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4276" name="Object 8">
            <a:extLst>
              <a:ext uri="{FF2B5EF4-FFF2-40B4-BE49-F238E27FC236}">
                <a16:creationId xmlns:a16="http://schemas.microsoft.com/office/drawing/2014/main" id="{8C313DA0-0DCA-4974-BCAB-D5B3137F5F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48075" y="4560888"/>
          <a:ext cx="2387600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5" imgW="1181100" imgH="368300" progId="Equation.3">
                  <p:embed/>
                </p:oleObj>
              </mc:Choice>
              <mc:Fallback>
                <p:oleObj name="公式" r:id="rId5" imgW="1181100" imgH="3683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8075" y="4560888"/>
                        <a:ext cx="2387600" cy="73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7" name="Rectangle 10">
            <a:extLst>
              <a:ext uri="{FF2B5EF4-FFF2-40B4-BE49-F238E27FC236}">
                <a16:creationId xmlns:a16="http://schemas.microsoft.com/office/drawing/2014/main" id="{AC7103F0-E31E-4D22-AB3A-AF325B9A9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363" y="1624013"/>
            <a:ext cx="11095037" cy="138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2286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tabLst>
                <a:tab pos="266700" algn="l"/>
              </a:tabLs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667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667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667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667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67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67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67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667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定义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15.3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给定图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为无向图或有向图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(R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为实数集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，对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中任意边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e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= 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v</a:t>
            </a:r>
            <a:r>
              <a:rPr lang="en-US" altLang="zh-CN" i="1" baseline="-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i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v</a:t>
            </a:r>
            <a:r>
              <a:rPr lang="en-US" altLang="zh-CN" i="1" baseline="-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j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) 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为有向图时，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e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= 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v</a:t>
            </a:r>
            <a:r>
              <a:rPr lang="en-US" altLang="zh-CN" i="1" baseline="-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i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v</a:t>
            </a:r>
            <a:r>
              <a:rPr lang="en-US" altLang="zh-CN" i="1" baseline="-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j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&gt;)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，设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W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) =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w</a:t>
            </a:r>
            <a:r>
              <a:rPr lang="en-US" altLang="zh-CN" i="1" baseline="-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ij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，称实数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w</a:t>
            </a:r>
            <a:r>
              <a:rPr lang="en-US" altLang="zh-CN" i="1" baseline="-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ij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为边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e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上的</a:t>
            </a: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权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，并将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w</a:t>
            </a:r>
            <a:r>
              <a:rPr lang="en-US" altLang="zh-CN" i="1" baseline="-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ij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标注在边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e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上，称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为</a:t>
            </a: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带权图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，此时常将带权图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记作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W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Symbol" panose="05050102010706020507" pitchFamily="18" charset="2"/>
              </a:rPr>
              <a:t>&gt;. </a:t>
            </a:r>
          </a:p>
        </p:txBody>
      </p:sp>
      <p:sp>
        <p:nvSpPr>
          <p:cNvPr id="54278" name="Rectangle 12">
            <a:extLst>
              <a:ext uri="{FF2B5EF4-FFF2-40B4-BE49-F238E27FC236}">
                <a16:creationId xmlns:a16="http://schemas.microsoft.com/office/drawing/2014/main" id="{5863E1B1-3084-4ED1-A0C3-055FDC730B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7713" y="188913"/>
            <a:ext cx="66960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15.3 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最短路问题与货郎担问题</a:t>
            </a:r>
          </a:p>
        </p:txBody>
      </p:sp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>
            <a:extLst>
              <a:ext uri="{FF2B5EF4-FFF2-40B4-BE49-F238E27FC236}">
                <a16:creationId xmlns:a16="http://schemas.microsoft.com/office/drawing/2014/main" id="{5A3E043A-B10C-4572-9814-3C6B5A01A3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货郎担问题</a:t>
            </a:r>
          </a:p>
        </p:txBody>
      </p:sp>
      <p:sp>
        <p:nvSpPr>
          <p:cNvPr id="58372" name="Rectangle 8">
            <a:extLst>
              <a:ext uri="{FF2B5EF4-FFF2-40B4-BE49-F238E27FC236}">
                <a16:creationId xmlns:a16="http://schemas.microsoft.com/office/drawing/2014/main" id="{F9B1C1B5-50DB-4090-A0E7-7B4A782583B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0863" y="1125538"/>
            <a:ext cx="11161712" cy="4741862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dirty="0"/>
              <a:t>设</a:t>
            </a:r>
            <a:r>
              <a:rPr lang="en-US" altLang="zh-CN" i="1" dirty="0"/>
              <a:t>G</a:t>
            </a:r>
            <a:r>
              <a:rPr lang="en-US" altLang="zh-CN" dirty="0"/>
              <a:t>=&lt;</a:t>
            </a:r>
            <a:r>
              <a:rPr lang="en-US" altLang="zh-CN" i="1" dirty="0"/>
              <a:t>V</a:t>
            </a:r>
            <a:r>
              <a:rPr lang="en-US" altLang="zh-CN" dirty="0"/>
              <a:t>,</a:t>
            </a:r>
            <a:r>
              <a:rPr lang="en-US" altLang="zh-CN" i="1" dirty="0"/>
              <a:t>E</a:t>
            </a:r>
            <a:r>
              <a:rPr lang="en-US" altLang="zh-CN" dirty="0"/>
              <a:t>,</a:t>
            </a:r>
            <a:r>
              <a:rPr lang="en-US" altLang="zh-CN" i="1" dirty="0"/>
              <a:t>W</a:t>
            </a:r>
            <a:r>
              <a:rPr lang="en-US" altLang="zh-CN" dirty="0"/>
              <a:t>&gt;</a:t>
            </a:r>
            <a:r>
              <a:rPr lang="zh-CN" altLang="en-US" dirty="0"/>
              <a:t>为一个</a:t>
            </a:r>
            <a:r>
              <a:rPr lang="en-US" altLang="zh-CN" i="1" dirty="0"/>
              <a:t>n</a:t>
            </a:r>
            <a:r>
              <a:rPr lang="zh-CN" altLang="en-US" dirty="0"/>
              <a:t>阶完全带权图</a:t>
            </a:r>
            <a:r>
              <a:rPr lang="en-US" altLang="zh-CN" i="1" dirty="0" err="1"/>
              <a:t>K</a:t>
            </a:r>
            <a:r>
              <a:rPr lang="en-US" altLang="zh-CN" i="1" baseline="-25000" dirty="0" err="1"/>
              <a:t>n</a:t>
            </a:r>
            <a:r>
              <a:rPr lang="zh-CN" altLang="en-US" dirty="0"/>
              <a:t>，各边的权非负，且有的边的权可能为</a:t>
            </a:r>
            <a:r>
              <a:rPr lang="zh-CN" altLang="en-US" dirty="0">
                <a:sym typeface="Symbol" panose="05050102010706020507" pitchFamily="18" charset="2"/>
              </a:rPr>
              <a:t></a:t>
            </a:r>
            <a:r>
              <a:rPr lang="en-US" altLang="zh-CN" dirty="0"/>
              <a:t>. </a:t>
            </a:r>
            <a:r>
              <a:rPr lang="zh-CN" altLang="en-US" dirty="0"/>
              <a:t>求</a:t>
            </a:r>
            <a:r>
              <a:rPr lang="en-US" altLang="zh-CN" i="1" dirty="0"/>
              <a:t>G</a:t>
            </a:r>
            <a:r>
              <a:rPr lang="zh-CN" altLang="en-US" dirty="0"/>
              <a:t>中的一条最短的哈密顿回路，这就是货郎担问题的数学模型</a:t>
            </a:r>
            <a:r>
              <a:rPr lang="en-US" altLang="zh-CN" dirty="0"/>
              <a:t>. </a:t>
            </a:r>
          </a:p>
          <a:p>
            <a:pPr marL="457200" indent="-457200" eaLnBrk="1" hangingPunct="1">
              <a:lnSpc>
                <a:spcPct val="150000"/>
              </a:lnSpc>
              <a:defRPr/>
            </a:pPr>
            <a:endParaRPr lang="en-US" altLang="zh-CN" dirty="0"/>
          </a:p>
          <a:p>
            <a:pPr marL="457200" indent="-457200" eaLnBrk="1" hangingPunct="1">
              <a:lnSpc>
                <a:spcPct val="150000"/>
              </a:lnSpc>
              <a:defRPr/>
            </a:pPr>
            <a:r>
              <a:rPr lang="zh-CN" altLang="en-US" dirty="0"/>
              <a:t>完全带权图</a:t>
            </a:r>
            <a:r>
              <a:rPr lang="en-US" altLang="zh-CN" i="1" dirty="0" err="1"/>
              <a:t>K</a:t>
            </a:r>
            <a:r>
              <a:rPr lang="en-US" altLang="zh-CN" i="1" baseline="-25000" dirty="0" err="1"/>
              <a:t>n</a:t>
            </a:r>
            <a:r>
              <a:rPr lang="zh-CN" altLang="en-US" dirty="0"/>
              <a:t>（</a:t>
            </a:r>
            <a:r>
              <a:rPr lang="en-US" altLang="zh-CN" i="1" dirty="0"/>
              <a:t>n</a:t>
            </a:r>
            <a:r>
              <a:rPr lang="en-US" altLang="zh-CN" dirty="0">
                <a:sym typeface="Symbol" panose="05050102010706020507" pitchFamily="18" charset="2"/>
              </a:rPr>
              <a:t></a:t>
            </a:r>
            <a:r>
              <a:rPr lang="en-US" altLang="zh-CN" dirty="0"/>
              <a:t>3</a:t>
            </a:r>
            <a:r>
              <a:rPr lang="zh-CN" altLang="en-US" dirty="0"/>
              <a:t>）中不同的哈密顿回路数</a:t>
            </a:r>
          </a:p>
          <a:p>
            <a:pPr marL="457200" indent="-457200" eaLnBrk="1" hangingPunct="1">
              <a:lnSpc>
                <a:spcPct val="150000"/>
              </a:lnSpc>
              <a:defRPr/>
            </a:pPr>
            <a:r>
              <a:rPr lang="en-US" altLang="zh-CN" dirty="0"/>
              <a:t>(1) </a:t>
            </a:r>
            <a:r>
              <a:rPr lang="en-US" altLang="zh-CN" i="1" dirty="0" err="1"/>
              <a:t>K</a:t>
            </a:r>
            <a:r>
              <a:rPr lang="en-US" altLang="zh-CN" i="1" baseline="-25000" dirty="0" err="1"/>
              <a:t>n</a:t>
            </a:r>
            <a:r>
              <a:rPr lang="zh-CN" altLang="en-US" dirty="0"/>
              <a:t>中有</a:t>
            </a:r>
            <a:r>
              <a:rPr lang="en-US" altLang="zh-CN" dirty="0"/>
              <a:t>(</a:t>
            </a:r>
            <a:r>
              <a:rPr lang="en-US" altLang="zh-CN" i="1" dirty="0"/>
              <a:t>n</a:t>
            </a:r>
            <a:r>
              <a:rPr lang="en-US" altLang="zh-CN" dirty="0">
                <a:sym typeface="Symbol" panose="05050102010706020507" pitchFamily="18" charset="2"/>
              </a:rPr>
              <a:t></a:t>
            </a:r>
            <a:r>
              <a:rPr lang="en-US" altLang="zh-CN" dirty="0"/>
              <a:t>1)! </a:t>
            </a:r>
            <a:r>
              <a:rPr lang="zh-CN" altLang="en-US" dirty="0"/>
              <a:t>条不同的哈密顿回路（定义意义下）</a:t>
            </a:r>
          </a:p>
          <a:p>
            <a:pPr marL="457200" indent="-457200" eaLnBrk="1" hangingPunct="1">
              <a:lnSpc>
                <a:spcPct val="150000"/>
              </a:lnSpc>
              <a:defRPr/>
            </a:pPr>
            <a:r>
              <a:rPr lang="en-US" altLang="zh-CN" dirty="0"/>
              <a:t>(2) </a:t>
            </a:r>
            <a:r>
              <a:rPr lang="zh-CN" altLang="en-US" dirty="0"/>
              <a:t>完全带权图中有</a:t>
            </a:r>
            <a:r>
              <a:rPr lang="en-US" altLang="zh-CN" dirty="0"/>
              <a:t>(</a:t>
            </a:r>
            <a:r>
              <a:rPr lang="en-US" altLang="zh-CN" i="1" dirty="0"/>
              <a:t>n</a:t>
            </a:r>
            <a:r>
              <a:rPr lang="en-US" altLang="zh-CN" dirty="0">
                <a:sym typeface="Symbol" panose="05050102010706020507" pitchFamily="18" charset="2"/>
              </a:rPr>
              <a:t></a:t>
            </a:r>
            <a:r>
              <a:rPr lang="en-US" altLang="zh-CN" dirty="0"/>
              <a:t>1)! </a:t>
            </a:r>
            <a:r>
              <a:rPr lang="zh-CN" altLang="en-US" dirty="0"/>
              <a:t>条不同的哈密顿回路</a:t>
            </a:r>
          </a:p>
          <a:p>
            <a:pPr marL="457200" indent="-457200" eaLnBrk="1" hangingPunct="1">
              <a:lnSpc>
                <a:spcPct val="150000"/>
              </a:lnSpc>
              <a:defRPr/>
            </a:pPr>
            <a:r>
              <a:rPr lang="en-US" altLang="zh-CN" dirty="0"/>
              <a:t>(3) </a:t>
            </a:r>
            <a:r>
              <a:rPr lang="zh-CN" altLang="en-US" dirty="0"/>
              <a:t>用穷举法解货郎担问题算法的复杂度为</a:t>
            </a:r>
            <a:r>
              <a:rPr lang="en-US" altLang="zh-CN" dirty="0"/>
              <a:t>(</a:t>
            </a:r>
            <a:r>
              <a:rPr lang="en-US" altLang="zh-CN" i="1" dirty="0"/>
              <a:t>n</a:t>
            </a:r>
            <a:r>
              <a:rPr lang="en-US" altLang="zh-CN" dirty="0">
                <a:sym typeface="Symbol" panose="05050102010706020507" pitchFamily="18" charset="2"/>
              </a:rPr>
              <a:t></a:t>
            </a:r>
            <a:r>
              <a:rPr lang="en-US" altLang="zh-CN" dirty="0"/>
              <a:t>1)</a:t>
            </a:r>
            <a:r>
              <a:rPr lang="zh-CN" altLang="en-US" dirty="0"/>
              <a:t>！，当</a:t>
            </a:r>
            <a:r>
              <a:rPr lang="en-US" altLang="zh-CN" i="1" dirty="0"/>
              <a:t>n</a:t>
            </a:r>
            <a:r>
              <a:rPr lang="zh-CN" altLang="en-US" dirty="0"/>
              <a:t>较大时，计算量惊人地大</a:t>
            </a:r>
          </a:p>
        </p:txBody>
      </p:sp>
      <p:sp>
        <p:nvSpPr>
          <p:cNvPr id="56324" name="灯片编号占位符 5">
            <a:extLst>
              <a:ext uri="{FF2B5EF4-FFF2-40B4-BE49-F238E27FC236}">
                <a16:creationId xmlns:a16="http://schemas.microsoft.com/office/drawing/2014/main" id="{97CFE222-93AD-41BC-9C8F-5C0EB9B7A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827F23D-0D53-47C2-B3BB-F1B390DF00F9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8">
            <a:extLst>
              <a:ext uri="{FF2B5EF4-FFF2-40B4-BE49-F238E27FC236}">
                <a16:creationId xmlns:a16="http://schemas.microsoft.com/office/drawing/2014/main" id="{E5583CCD-68D4-4EAA-9CCB-E6C9299FB0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/>
              <a:t>  </a:t>
            </a:r>
          </a:p>
        </p:txBody>
      </p:sp>
      <p:sp>
        <p:nvSpPr>
          <p:cNvPr id="58371" name="Rectangle 9">
            <a:extLst>
              <a:ext uri="{FF2B5EF4-FFF2-40B4-BE49-F238E27FC236}">
                <a16:creationId xmlns:a16="http://schemas.microsoft.com/office/drawing/2014/main" id="{CF474A9B-E951-4F99-B410-A594F87A738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5325" y="4735513"/>
            <a:ext cx="10296525" cy="1800225"/>
          </a:xfrm>
        </p:spPr>
        <p:txBody>
          <a:bodyPr/>
          <a:lstStyle/>
          <a:p>
            <a:pPr eaLnBrk="1" hangingPunct="1"/>
            <a:r>
              <a:rPr lang="zh-CN" altLang="en-US"/>
              <a:t>解   </a:t>
            </a:r>
            <a:r>
              <a:rPr lang="en-US" altLang="zh-CN" i="1"/>
              <a:t>C</a:t>
            </a:r>
            <a:r>
              <a:rPr lang="en-US" altLang="zh-CN" baseline="-25000"/>
              <a:t>1</a:t>
            </a:r>
            <a:r>
              <a:rPr lang="en-US" altLang="zh-CN"/>
              <a:t>= </a:t>
            </a:r>
            <a:r>
              <a:rPr lang="en-US" altLang="zh-CN" i="1"/>
              <a:t>a</a:t>
            </a:r>
            <a:r>
              <a:rPr lang="en-US" altLang="zh-CN"/>
              <a:t> </a:t>
            </a:r>
            <a:r>
              <a:rPr lang="en-US" altLang="zh-CN" i="1"/>
              <a:t>b</a:t>
            </a:r>
            <a:r>
              <a:rPr lang="en-US" altLang="zh-CN"/>
              <a:t> </a:t>
            </a:r>
            <a:r>
              <a:rPr lang="en-US" altLang="zh-CN" i="1"/>
              <a:t>c</a:t>
            </a:r>
            <a:r>
              <a:rPr lang="en-US" altLang="zh-CN"/>
              <a:t> </a:t>
            </a:r>
            <a:r>
              <a:rPr lang="en-US" altLang="zh-CN" i="1"/>
              <a:t>d</a:t>
            </a:r>
            <a:r>
              <a:rPr lang="en-US" altLang="zh-CN"/>
              <a:t> </a:t>
            </a:r>
            <a:r>
              <a:rPr lang="en-US" altLang="zh-CN" i="1"/>
              <a:t>a</a:t>
            </a:r>
            <a:r>
              <a:rPr lang="en-US" altLang="zh-CN"/>
              <a:t>,     </a:t>
            </a:r>
            <a:r>
              <a:rPr lang="en-US" altLang="zh-CN" i="1"/>
              <a:t>W</a:t>
            </a:r>
            <a:r>
              <a:rPr lang="en-US" altLang="zh-CN"/>
              <a:t>(</a:t>
            </a:r>
            <a:r>
              <a:rPr lang="en-US" altLang="zh-CN" i="1"/>
              <a:t>C</a:t>
            </a:r>
            <a:r>
              <a:rPr lang="en-US" altLang="zh-CN" baseline="-25000"/>
              <a:t>1</a:t>
            </a:r>
            <a:r>
              <a:rPr lang="en-US" altLang="zh-CN"/>
              <a:t>)=10           </a:t>
            </a:r>
            <a:r>
              <a:rPr lang="en-US" altLang="zh-CN" i="1"/>
              <a:t>C</a:t>
            </a:r>
            <a:r>
              <a:rPr lang="en-US" altLang="zh-CN" baseline="-25000"/>
              <a:t>2</a:t>
            </a:r>
            <a:r>
              <a:rPr lang="en-US" altLang="zh-CN"/>
              <a:t>= </a:t>
            </a:r>
            <a:r>
              <a:rPr lang="en-US" altLang="zh-CN" i="1"/>
              <a:t>a</a:t>
            </a:r>
            <a:r>
              <a:rPr lang="en-US" altLang="zh-CN"/>
              <a:t> </a:t>
            </a:r>
            <a:r>
              <a:rPr lang="en-US" altLang="zh-CN" i="1"/>
              <a:t>b</a:t>
            </a:r>
            <a:r>
              <a:rPr lang="en-US" altLang="zh-CN"/>
              <a:t> </a:t>
            </a:r>
            <a:r>
              <a:rPr lang="en-US" altLang="zh-CN" i="1"/>
              <a:t>d</a:t>
            </a:r>
            <a:r>
              <a:rPr lang="en-US" altLang="zh-CN"/>
              <a:t> </a:t>
            </a:r>
            <a:r>
              <a:rPr lang="en-US" altLang="zh-CN" i="1"/>
              <a:t>c</a:t>
            </a:r>
            <a:r>
              <a:rPr lang="en-US" altLang="zh-CN"/>
              <a:t> </a:t>
            </a:r>
            <a:r>
              <a:rPr lang="en-US" altLang="zh-CN" i="1"/>
              <a:t>a</a:t>
            </a:r>
            <a:r>
              <a:rPr lang="en-US" altLang="zh-CN"/>
              <a:t>,     </a:t>
            </a:r>
            <a:r>
              <a:rPr lang="en-US" altLang="zh-CN" i="1"/>
              <a:t>W</a:t>
            </a:r>
            <a:r>
              <a:rPr lang="en-US" altLang="zh-CN"/>
              <a:t>(</a:t>
            </a:r>
            <a:r>
              <a:rPr lang="en-US" altLang="zh-CN" i="1"/>
              <a:t>C</a:t>
            </a:r>
            <a:r>
              <a:rPr lang="en-US" altLang="zh-CN" baseline="-25000"/>
              <a:t>2</a:t>
            </a:r>
            <a:r>
              <a:rPr lang="en-US" altLang="zh-CN"/>
              <a:t>)=11</a:t>
            </a:r>
          </a:p>
          <a:p>
            <a:pPr eaLnBrk="1" hangingPunct="1"/>
            <a:r>
              <a:rPr lang="en-US" altLang="zh-CN"/>
              <a:t>       </a:t>
            </a:r>
            <a:r>
              <a:rPr lang="en-US" altLang="zh-CN" i="1"/>
              <a:t>C</a:t>
            </a:r>
            <a:r>
              <a:rPr lang="en-US" altLang="zh-CN" baseline="-25000"/>
              <a:t>3</a:t>
            </a:r>
            <a:r>
              <a:rPr lang="en-US" altLang="zh-CN"/>
              <a:t>= </a:t>
            </a:r>
            <a:r>
              <a:rPr lang="en-US" altLang="zh-CN" i="1"/>
              <a:t>a</a:t>
            </a:r>
            <a:r>
              <a:rPr lang="en-US" altLang="zh-CN"/>
              <a:t> </a:t>
            </a:r>
            <a:r>
              <a:rPr lang="en-US" altLang="zh-CN" i="1"/>
              <a:t>c</a:t>
            </a:r>
            <a:r>
              <a:rPr lang="en-US" altLang="zh-CN"/>
              <a:t> </a:t>
            </a:r>
            <a:r>
              <a:rPr lang="en-US" altLang="zh-CN" i="1"/>
              <a:t>b</a:t>
            </a:r>
            <a:r>
              <a:rPr lang="en-US" altLang="zh-CN"/>
              <a:t> </a:t>
            </a:r>
            <a:r>
              <a:rPr lang="en-US" altLang="zh-CN" i="1"/>
              <a:t>d</a:t>
            </a:r>
            <a:r>
              <a:rPr lang="en-US" altLang="zh-CN"/>
              <a:t> </a:t>
            </a:r>
            <a:r>
              <a:rPr lang="en-US" altLang="zh-CN" i="1"/>
              <a:t>a</a:t>
            </a:r>
            <a:r>
              <a:rPr lang="en-US" altLang="zh-CN"/>
              <a:t>,     </a:t>
            </a:r>
            <a:r>
              <a:rPr lang="en-US" altLang="zh-CN" i="1"/>
              <a:t>W</a:t>
            </a:r>
            <a:r>
              <a:rPr lang="en-US" altLang="zh-CN"/>
              <a:t>(</a:t>
            </a:r>
            <a:r>
              <a:rPr lang="en-US" altLang="zh-CN" i="1"/>
              <a:t>C</a:t>
            </a:r>
            <a:r>
              <a:rPr lang="en-US" altLang="zh-CN" baseline="-25000"/>
              <a:t>3</a:t>
            </a:r>
            <a:r>
              <a:rPr lang="en-US" altLang="zh-CN"/>
              <a:t>)=9</a:t>
            </a:r>
          </a:p>
          <a:p>
            <a:pPr eaLnBrk="1" hangingPunct="1"/>
            <a:r>
              <a:rPr lang="zh-CN" altLang="en-US"/>
              <a:t>可见</a:t>
            </a:r>
            <a:r>
              <a:rPr lang="en-US" altLang="zh-CN" i="1"/>
              <a:t>C</a:t>
            </a:r>
            <a:r>
              <a:rPr lang="en-US" altLang="zh-CN" baseline="-25000"/>
              <a:t>3 </a:t>
            </a:r>
            <a:r>
              <a:rPr lang="en-US" altLang="zh-CN"/>
              <a:t>(</a:t>
            </a:r>
            <a:r>
              <a:rPr lang="zh-CN" altLang="en-US"/>
              <a:t>见图中</a:t>
            </a:r>
            <a:r>
              <a:rPr lang="en-US" altLang="zh-CN"/>
              <a:t>(2)) </a:t>
            </a:r>
            <a:r>
              <a:rPr lang="zh-CN" altLang="en-US"/>
              <a:t>是最短的，其权为</a:t>
            </a:r>
            <a:r>
              <a:rPr lang="en-US" altLang="zh-CN"/>
              <a:t>9. </a:t>
            </a:r>
          </a:p>
        </p:txBody>
      </p:sp>
      <p:sp>
        <p:nvSpPr>
          <p:cNvPr id="58372" name="灯片编号占位符 5">
            <a:extLst>
              <a:ext uri="{FF2B5EF4-FFF2-40B4-BE49-F238E27FC236}">
                <a16:creationId xmlns:a16="http://schemas.microsoft.com/office/drawing/2014/main" id="{AB58369A-65B4-4453-9605-F024CFD3D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BAE02EE-729E-412A-9A8D-EB447287AC14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en-US" altLang="zh-CN" sz="1400" b="0"/>
          </a:p>
        </p:txBody>
      </p:sp>
      <p:sp>
        <p:nvSpPr>
          <p:cNvPr id="58373" name="Rectangle 10">
            <a:extLst>
              <a:ext uri="{FF2B5EF4-FFF2-40B4-BE49-F238E27FC236}">
                <a16:creationId xmlns:a16="http://schemas.microsoft.com/office/drawing/2014/main" id="{874901DB-EC41-473F-BBB4-89DCD616F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8213" y="1127125"/>
            <a:ext cx="6594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例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求图中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所示带权图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中最短哈密顿回路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r>
              <a:rPr lang="en-US" altLang="zh-CN" b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</p:txBody>
      </p:sp>
      <p:grpSp>
        <p:nvGrpSpPr>
          <p:cNvPr id="58374" name="Group 13">
            <a:extLst>
              <a:ext uri="{FF2B5EF4-FFF2-40B4-BE49-F238E27FC236}">
                <a16:creationId xmlns:a16="http://schemas.microsoft.com/office/drawing/2014/main" id="{8824D0E1-E27D-4AF3-91EB-73FAC9FE3A74}"/>
              </a:ext>
            </a:extLst>
          </p:cNvPr>
          <p:cNvGrpSpPr>
            <a:grpSpLocks/>
          </p:cNvGrpSpPr>
          <p:nvPr/>
        </p:nvGrpSpPr>
        <p:grpSpPr bwMode="auto">
          <a:xfrm>
            <a:off x="2855913" y="1700213"/>
            <a:ext cx="6192837" cy="2978150"/>
            <a:chOff x="839" y="1071"/>
            <a:chExt cx="3901" cy="1876"/>
          </a:xfrm>
        </p:grpSpPr>
        <p:pic>
          <p:nvPicPr>
            <p:cNvPr id="58375" name="Picture 11" descr="15-11">
              <a:extLst>
                <a:ext uri="{FF2B5EF4-FFF2-40B4-BE49-F238E27FC236}">
                  <a16:creationId xmlns:a16="http://schemas.microsoft.com/office/drawing/2014/main" id="{DDF13F7D-F157-4FFB-B7BA-6F304CD6CB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142"/>
            <a:stretch>
              <a:fillRect/>
            </a:stretch>
          </p:blipFill>
          <p:spPr bwMode="auto">
            <a:xfrm>
              <a:off x="839" y="1071"/>
              <a:ext cx="3901" cy="1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376" name="Text Box 12">
              <a:extLst>
                <a:ext uri="{FF2B5EF4-FFF2-40B4-BE49-F238E27FC236}">
                  <a16:creationId xmlns:a16="http://schemas.microsoft.com/office/drawing/2014/main" id="{8259FFBD-46E9-42A0-A0FE-47B12D57B6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38" y="2659"/>
              <a:ext cx="30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>
                  <a:latin typeface="Times New Roman" panose="02020603050405020304" pitchFamily="18" charset="0"/>
                </a:rPr>
                <a:t>   (1)                                           (2) </a:t>
              </a:r>
            </a:p>
          </p:txBody>
        </p:sp>
      </p:grpSp>
    </p:spTree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5" name="Rectangle 3">
            <a:extLst>
              <a:ext uri="{FF2B5EF4-FFF2-40B4-BE49-F238E27FC236}">
                <a16:creationId xmlns:a16="http://schemas.microsoft.com/office/drawing/2014/main" id="{A610DBD2-9351-4343-8D17-BFDBA21876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solidFill>
                  <a:schemeClr val="tx1"/>
                </a:solidFill>
                <a:latin typeface="华文中宋" panose="02010600040101010101" pitchFamily="2" charset="-122"/>
              </a:rPr>
              <a:t>第十五章 习题课</a:t>
            </a:r>
            <a:r>
              <a:rPr lang="zh-CN" altLang="en-US"/>
              <a:t> </a:t>
            </a:r>
          </a:p>
        </p:txBody>
      </p:sp>
      <p:sp>
        <p:nvSpPr>
          <p:cNvPr id="61443" name="Rectangle 13">
            <a:extLst>
              <a:ext uri="{FF2B5EF4-FFF2-40B4-BE49-F238E27FC236}">
                <a16:creationId xmlns:a16="http://schemas.microsoft.com/office/drawing/2014/main" id="{DAA2EE0F-501B-4621-A64C-FB6AEF5CDD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6763" y="1196975"/>
            <a:ext cx="11161712" cy="5327650"/>
          </a:xfrm>
        </p:spPr>
        <p:txBody>
          <a:bodyPr/>
          <a:lstStyle/>
          <a:p>
            <a:pPr eaLnBrk="1" hangingPunct="1"/>
            <a:r>
              <a:rPr lang="zh-CN" altLang="en-US"/>
              <a:t>主要内容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欧拉通路、欧拉回路、欧拉图、半欧拉图及其判别法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哈密顿通路、哈密顿回路、哈密顿图、半哈密顿图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带权图、货郎担问题</a:t>
            </a:r>
          </a:p>
          <a:p>
            <a:pPr eaLnBrk="1" hangingPunct="1">
              <a:spcBef>
                <a:spcPct val="60000"/>
              </a:spcBef>
            </a:pPr>
            <a:r>
              <a:rPr lang="zh-CN" altLang="en-US"/>
              <a:t>基本要求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深刻理解欧拉图、半欧拉图的定义及判别定理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深刻理解哈密顿图、半哈密顿图的定义</a:t>
            </a:r>
            <a:r>
              <a:rPr lang="en-US" altLang="zh-CN"/>
              <a:t>. 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会用哈密顿图的必要条件判断某些图不是哈密顿图</a:t>
            </a:r>
            <a:r>
              <a:rPr lang="en-US" altLang="zh-CN"/>
              <a:t>. </a:t>
            </a:r>
          </a:p>
          <a:p>
            <a:pPr eaLnBrk="1" hangingPunct="1">
              <a:buClr>
                <a:srgbClr val="FF9900"/>
              </a:buClr>
              <a:buFont typeface="Wingdings" panose="05000000000000000000" pitchFamily="2" charset="2"/>
              <a:buChar char="l"/>
            </a:pPr>
            <a:r>
              <a:rPr lang="zh-CN" altLang="en-US"/>
              <a:t>会用充分条件判断某些图是哈密顿图</a:t>
            </a:r>
            <a:r>
              <a:rPr lang="en-US" altLang="zh-CN"/>
              <a:t>. </a:t>
            </a:r>
            <a:r>
              <a:rPr lang="zh-CN" altLang="en-US"/>
              <a:t>要特别注意的是，不能将必要条件当作充分条件，也不要将充分条件当必要条件</a:t>
            </a:r>
            <a:r>
              <a:rPr lang="en-US" altLang="zh-CN"/>
              <a:t>. </a:t>
            </a:r>
          </a:p>
        </p:txBody>
      </p:sp>
      <p:sp>
        <p:nvSpPr>
          <p:cNvPr id="61444" name="灯片编号占位符 5">
            <a:extLst>
              <a:ext uri="{FF2B5EF4-FFF2-40B4-BE49-F238E27FC236}">
                <a16:creationId xmlns:a16="http://schemas.microsoft.com/office/drawing/2014/main" id="{44EE30E4-8CB3-40F7-A94E-E241BEA08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345CBEA-5AA1-4302-918A-44FDCE140481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5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5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3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灯片编号占位符 3">
            <a:extLst>
              <a:ext uri="{FF2B5EF4-FFF2-40B4-BE49-F238E27FC236}">
                <a16:creationId xmlns:a16="http://schemas.microsoft.com/office/drawing/2014/main" id="{614E957E-305C-487D-8477-AA630DF40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A9EC100-50F2-4103-87EA-CE917AB76393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3491" name="Rectangle 9">
            <a:extLst>
              <a:ext uri="{FF2B5EF4-FFF2-40B4-BE49-F238E27FC236}">
                <a16:creationId xmlns:a16="http://schemas.microsoft.com/office/drawing/2014/main" id="{C4007C4F-5832-4FEC-A834-638E4CDA84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8" y="1052513"/>
            <a:ext cx="8424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tabLst>
                <a:tab pos="342900" algn="l"/>
              </a:tabLs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4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4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4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4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4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4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4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4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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）阶无向欧拉图，证明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中无桥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见例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1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思考题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</a:t>
            </a:r>
          </a:p>
        </p:txBody>
      </p:sp>
      <p:sp>
        <p:nvSpPr>
          <p:cNvPr id="63492" name="Rectangle 10">
            <a:extLst>
              <a:ext uri="{FF2B5EF4-FFF2-40B4-BE49-F238E27FC236}">
                <a16:creationId xmlns:a16="http://schemas.microsoft.com/office/drawing/2014/main" id="{5C0FDA7F-8AA2-4EE2-88B1-23AE6075FB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63" y="3997325"/>
            <a:ext cx="10442575" cy="168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28575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方法二：反证法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利用欧拉图无奇度顶点及握手定理的推论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否则，设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=(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为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中桥，则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产生两个连通分支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2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，不妨设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在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1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中，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在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2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中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由于从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中删除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e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时，只改变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的度数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各减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1)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，因而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1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2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中均只含一个奇度顶点，这与握手定理推论矛盾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</a:t>
            </a:r>
          </a:p>
        </p:txBody>
      </p:sp>
      <p:sp>
        <p:nvSpPr>
          <p:cNvPr id="63493" name="Rectangle 11">
            <a:extLst>
              <a:ext uri="{FF2B5EF4-FFF2-40B4-BE49-F238E27FC236}">
                <a16:creationId xmlns:a16="http://schemas.microsoft.com/office/drawing/2014/main" id="{5A8BF5B3-94AD-4191-BB8B-8A8EF2A076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6275" y="115888"/>
            <a:ext cx="63357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63494" name="Rectangle 12">
            <a:extLst>
              <a:ext uri="{FF2B5EF4-FFF2-40B4-BE49-F238E27FC236}">
                <a16:creationId xmlns:a16="http://schemas.microsoft.com/office/drawing/2014/main" id="{139C6D76-7230-41B3-94E9-A8480E838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63" y="1730375"/>
            <a:ext cx="10729912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28575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方法一：直接证明法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spcBef>
                <a:spcPct val="30000"/>
              </a:spcBef>
              <a:buClrTx/>
              <a:buFontTx/>
              <a:buNone/>
            </a:pPr>
            <a:r>
              <a:rPr lang="zh-CN" altLang="en-US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命题 </a:t>
            </a:r>
            <a:r>
              <a:rPr lang="en-US" altLang="zh-CN">
                <a:solidFill>
                  <a:srgbClr val="A5002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(*)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：设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为任意简单回路，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上任意一条边，则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连通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  </a:t>
            </a:r>
          </a:p>
          <a:p>
            <a:pPr eaLnBrk="1" hangingPunct="1">
              <a:spcBef>
                <a:spcPct val="3000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证  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为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中一条欧拉回路，任意的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可知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是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的子图，由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()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知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连通，所以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e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不为桥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 </a:t>
            </a:r>
          </a:p>
        </p:txBody>
      </p:sp>
    </p:spTree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灯片编号占位符 3">
            <a:extLst>
              <a:ext uri="{FF2B5EF4-FFF2-40B4-BE49-F238E27FC236}">
                <a16:creationId xmlns:a16="http://schemas.microsoft.com/office/drawing/2014/main" id="{A6E8F99F-568C-4FA7-A181-29F12BB1C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4D820D2-6632-4CE3-9C65-334D3480C0B6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65539" name="Picture 10" descr="15-12">
            <a:extLst>
              <a:ext uri="{FF2B5EF4-FFF2-40B4-BE49-F238E27FC236}">
                <a16:creationId xmlns:a16="http://schemas.microsoft.com/office/drawing/2014/main" id="{D7D06440-2D1D-4C33-BCD2-B55A4B6ACC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9213" y="1206500"/>
            <a:ext cx="2808287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0" name="Rectangle 9">
            <a:extLst>
              <a:ext uri="{FF2B5EF4-FFF2-40B4-BE49-F238E27FC236}">
                <a16:creationId xmlns:a16="http://schemas.microsoft.com/office/drawing/2014/main" id="{94ADD802-B1DF-431A-855A-01912CB73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981075"/>
            <a:ext cx="59039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2.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证明下图不是哈密顿图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(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破坏必要条件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65541" name="Rectangle 11">
            <a:extLst>
              <a:ext uri="{FF2B5EF4-FFF2-40B4-BE49-F238E27FC236}">
                <a16:creationId xmlns:a16="http://schemas.microsoft.com/office/drawing/2014/main" id="{F37654C4-0A18-49B1-8CA0-13E9328D8C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25" y="1484313"/>
            <a:ext cx="6769100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方法一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利用定理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15.6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取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= 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，则</a:t>
            </a:r>
            <a:r>
              <a:rPr lang="zh-CN" altLang="en-US" i="1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= 7 &gt; |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 = 6  </a:t>
            </a:r>
          </a:p>
        </p:txBody>
      </p:sp>
      <p:sp>
        <p:nvSpPr>
          <p:cNvPr id="65542" name="Rectangle 12">
            <a:extLst>
              <a:ext uri="{FF2B5EF4-FFF2-40B4-BE49-F238E27FC236}">
                <a16:creationId xmlns:a16="http://schemas.microsoft.com/office/drawing/2014/main" id="{50FC131F-1D40-4B53-97A9-92FBFD300E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6275" y="115888"/>
            <a:ext cx="63357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练习 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</a:p>
        </p:txBody>
      </p:sp>
      <p:sp>
        <p:nvSpPr>
          <p:cNvPr id="65543" name="Rectangle 13">
            <a:extLst>
              <a:ext uri="{FF2B5EF4-FFF2-40B4-BE49-F238E27FC236}">
                <a16:creationId xmlns:a16="http://schemas.microsoft.com/office/drawing/2014/main" id="{17F693BE-D848-4AAC-BE6A-7CDD042E3A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8" y="2632075"/>
            <a:ext cx="8101012" cy="129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方法二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为二部图，互补顶点子集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i="1">
                <a:latin typeface="Times New Roman" panose="02020603050405020304" pitchFamily="18" charset="0"/>
                <a:ea typeface="楷体" panose="02010609060101010101" pitchFamily="49" charset="-122"/>
              </a:rPr>
              <a:t>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= 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 l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},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= 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 = 6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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7 = |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|. </a:t>
            </a:r>
          </a:p>
        </p:txBody>
      </p:sp>
      <p:sp>
        <p:nvSpPr>
          <p:cNvPr id="65544" name="Rectangle 14">
            <a:extLst>
              <a:ext uri="{FF2B5EF4-FFF2-40B4-BE49-F238E27FC236}">
                <a16:creationId xmlns:a16="http://schemas.microsoft.com/office/drawing/2014/main" id="{1362D7D8-0FAE-4488-9981-F53822519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238" y="3944938"/>
            <a:ext cx="11371262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方法三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利用可能出现在哈密顿回路上的边至少有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为阶数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条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——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这也是哈密顿图的一个必要条件，记为（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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）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此图中，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n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 13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m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 21.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由于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j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均为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度顶点，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度顶点，且它们关联边互不相同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而在哈密顿回路上，每个顶点准确地关联两条边，于是可能用的边至多有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21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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(3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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2+3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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1) = 12.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这达不到（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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）的要求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0">
            <a:extLst>
              <a:ext uri="{FF2B5EF4-FFF2-40B4-BE49-F238E27FC236}">
                <a16:creationId xmlns:a16="http://schemas.microsoft.com/office/drawing/2014/main" id="{0D183B4C-F4CE-4EA7-ABB1-68BD604E3F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欧拉图定义</a:t>
            </a:r>
          </a:p>
        </p:txBody>
      </p:sp>
      <p:sp>
        <p:nvSpPr>
          <p:cNvPr id="11267" name="Rectangle 11">
            <a:extLst>
              <a:ext uri="{FF2B5EF4-FFF2-40B4-BE49-F238E27FC236}">
                <a16:creationId xmlns:a16="http://schemas.microsoft.com/office/drawing/2014/main" id="{0B66A90C-E05C-4550-A64F-6C96C68A19D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5325" y="1196975"/>
            <a:ext cx="10680700" cy="5183188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定义</a:t>
            </a:r>
            <a:r>
              <a:rPr lang="en-US" altLang="zh-CN">
                <a:solidFill>
                  <a:srgbClr val="A50021"/>
                </a:solidFill>
              </a:rPr>
              <a:t>15.1  </a:t>
            </a:r>
          </a:p>
          <a:p>
            <a:pPr eaLnBrk="1" hangingPunct="1"/>
            <a:r>
              <a:rPr lang="en-US" altLang="zh-CN"/>
              <a:t>(1) </a:t>
            </a:r>
            <a:r>
              <a:rPr lang="zh-CN" altLang="en-US">
                <a:solidFill>
                  <a:srgbClr val="A50021"/>
                </a:solidFill>
              </a:rPr>
              <a:t>欧拉通路</a:t>
            </a:r>
            <a:r>
              <a:rPr lang="en-US" altLang="zh-CN"/>
              <a:t>——</a:t>
            </a:r>
            <a:r>
              <a:rPr lang="zh-CN" altLang="en-US"/>
              <a:t>经过图中每条边一次且仅一次行遍所有顶点的通路</a:t>
            </a:r>
            <a:r>
              <a:rPr lang="en-US" altLang="zh-CN"/>
              <a:t>.  </a:t>
            </a:r>
          </a:p>
          <a:p>
            <a:pPr eaLnBrk="1" hangingPunct="1"/>
            <a:r>
              <a:rPr lang="en-US" altLang="zh-CN"/>
              <a:t>(2) </a:t>
            </a:r>
            <a:r>
              <a:rPr lang="zh-CN" altLang="en-US">
                <a:solidFill>
                  <a:srgbClr val="A50021"/>
                </a:solidFill>
              </a:rPr>
              <a:t>欧拉回</a:t>
            </a:r>
            <a:r>
              <a:rPr lang="zh-CN" altLang="en-US"/>
              <a:t>路</a:t>
            </a:r>
            <a:r>
              <a:rPr lang="en-US" altLang="zh-CN"/>
              <a:t>——</a:t>
            </a:r>
            <a:r>
              <a:rPr lang="zh-CN" altLang="en-US"/>
              <a:t>经过图中每条边一次且仅一次行遍所有顶点的回路</a:t>
            </a:r>
            <a:r>
              <a:rPr lang="en-US" altLang="zh-CN"/>
              <a:t>.</a:t>
            </a:r>
          </a:p>
          <a:p>
            <a:pPr eaLnBrk="1" hangingPunct="1"/>
            <a:r>
              <a:rPr lang="en-US" altLang="zh-CN"/>
              <a:t>(3) </a:t>
            </a:r>
            <a:r>
              <a:rPr lang="zh-CN" altLang="en-US">
                <a:solidFill>
                  <a:srgbClr val="A50021"/>
                </a:solidFill>
              </a:rPr>
              <a:t>欧拉图</a:t>
            </a:r>
            <a:r>
              <a:rPr lang="en-US" altLang="zh-CN"/>
              <a:t>——</a:t>
            </a:r>
            <a:r>
              <a:rPr lang="zh-CN" altLang="en-US"/>
              <a:t>具有欧拉回路的图</a:t>
            </a:r>
            <a:r>
              <a:rPr lang="en-US" altLang="zh-CN"/>
              <a:t>.</a:t>
            </a:r>
          </a:p>
          <a:p>
            <a:pPr eaLnBrk="1" hangingPunct="1"/>
            <a:r>
              <a:rPr lang="en-US" altLang="zh-CN"/>
              <a:t>(4) </a:t>
            </a:r>
            <a:r>
              <a:rPr lang="zh-CN" altLang="en-US">
                <a:solidFill>
                  <a:srgbClr val="A50021"/>
                </a:solidFill>
              </a:rPr>
              <a:t>半欧拉图</a:t>
            </a:r>
            <a:r>
              <a:rPr lang="en-US" altLang="zh-CN"/>
              <a:t>——</a:t>
            </a:r>
            <a:r>
              <a:rPr lang="zh-CN" altLang="en-US"/>
              <a:t>具有欧拉通路而无欧拉回路的图</a:t>
            </a:r>
            <a:r>
              <a:rPr lang="en-US" altLang="zh-CN"/>
              <a:t>.</a:t>
            </a:r>
          </a:p>
          <a:p>
            <a:pPr eaLnBrk="1" hangingPunct="1">
              <a:spcBef>
                <a:spcPct val="60000"/>
              </a:spcBef>
            </a:pPr>
            <a:r>
              <a:rPr lang="zh-CN" altLang="en-US"/>
              <a:t>几点说明：</a:t>
            </a:r>
          </a:p>
          <a:p>
            <a:pPr eaLnBrk="1" hangingPunct="1"/>
            <a:r>
              <a:rPr lang="zh-CN" altLang="en-US"/>
              <a:t>规定平凡图为欧拉图</a:t>
            </a:r>
            <a:r>
              <a:rPr lang="en-US" altLang="zh-CN"/>
              <a:t>.</a:t>
            </a:r>
          </a:p>
          <a:p>
            <a:pPr eaLnBrk="1" hangingPunct="1"/>
            <a:r>
              <a:rPr lang="zh-CN" altLang="en-US"/>
              <a:t>欧拉通路是生成的简单通路，欧拉回路是生成的简单回路</a:t>
            </a:r>
            <a:r>
              <a:rPr lang="en-US" altLang="zh-CN"/>
              <a:t>.</a:t>
            </a:r>
          </a:p>
          <a:p>
            <a:pPr eaLnBrk="1" hangingPunct="1"/>
            <a:r>
              <a:rPr lang="zh-CN" altLang="en-US"/>
              <a:t>环不影响图的欧拉性</a:t>
            </a:r>
            <a:r>
              <a:rPr lang="en-US" altLang="zh-CN"/>
              <a:t>.</a:t>
            </a:r>
          </a:p>
        </p:txBody>
      </p:sp>
      <p:sp>
        <p:nvSpPr>
          <p:cNvPr id="11268" name="灯片编号占位符 5">
            <a:extLst>
              <a:ext uri="{FF2B5EF4-FFF2-40B4-BE49-F238E27FC236}">
                <a16:creationId xmlns:a16="http://schemas.microsoft.com/office/drawing/2014/main" id="{DEEE05C9-F92F-4D80-BCE4-DE65727A7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0402C5F-6EBE-40FE-8CBC-A6DDEFE90EF3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灯片编号占位符 3">
            <a:extLst>
              <a:ext uri="{FF2B5EF4-FFF2-40B4-BE49-F238E27FC236}">
                <a16:creationId xmlns:a16="http://schemas.microsoft.com/office/drawing/2014/main" id="{D14826A6-CEB5-4950-AFBE-5590FC326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1F2F030-3E90-4F5E-9691-6ABD2A274E95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7587" name="Rectangle 9">
            <a:extLst>
              <a:ext uri="{FF2B5EF4-FFF2-40B4-BE49-F238E27FC236}">
                <a16:creationId xmlns:a16="http://schemas.microsoft.com/office/drawing/2014/main" id="{CC430E90-CBC0-46EC-8443-7E405A03A2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1173163"/>
            <a:ext cx="11304587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．某次国际会议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人参加，已知每人至少与其余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人中的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人有共同语言，问服务员能否将他们安排在同一张圆桌就座，使得每个人都与两边的人交谈？</a:t>
            </a:r>
          </a:p>
        </p:txBody>
      </p:sp>
      <p:sp>
        <p:nvSpPr>
          <p:cNvPr id="67588" name="Rectangle 10">
            <a:extLst>
              <a:ext uri="{FF2B5EF4-FFF2-40B4-BE49-F238E27FC236}">
                <a16:creationId xmlns:a16="http://schemas.microsoft.com/office/drawing/2014/main" id="{F796AC6E-AEE8-4B16-AB98-19B5B03073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2217738"/>
            <a:ext cx="11520488" cy="270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解    图是描述事物之间关系的最好的手段之一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做无向图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=&lt;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&gt;,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其中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       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|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为与会者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}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i="1">
                <a:latin typeface="Times New Roman" panose="02020603050405020304" pitchFamily="18" charset="0"/>
                <a:ea typeface="楷体" panose="02010609060101010101" pitchFamily="49" charset="-122"/>
              </a:rPr>
              <a:t>            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={(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|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且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有共同语言，且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 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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}.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易知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为简单图且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d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)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，于是，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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,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有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d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u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)+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d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v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) 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8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，由定理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15.7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的推论可知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为哈密顿图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服务员在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中找一条哈密顿回路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，按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C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中相邻关系安排座位即可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 </a:t>
            </a:r>
            <a:endParaRPr lang="en-US" altLang="zh-CN" sz="10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67589" name="Rectangle 11">
            <a:extLst>
              <a:ext uri="{FF2B5EF4-FFF2-40B4-BE49-F238E27FC236}">
                <a16:creationId xmlns:a16="http://schemas.microsoft.com/office/drawing/2014/main" id="{FCCB2F58-7B59-4CDB-B19F-0D49F21AF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6275" y="115888"/>
            <a:ext cx="63357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练习 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</a:p>
        </p:txBody>
      </p:sp>
      <p:sp>
        <p:nvSpPr>
          <p:cNvPr id="67590" name="Rectangle 12">
            <a:extLst>
              <a:ext uri="{FF2B5EF4-FFF2-40B4-BE49-F238E27FC236}">
                <a16:creationId xmlns:a16="http://schemas.microsoft.com/office/drawing/2014/main" id="{7F47AEA9-C9BC-411C-8718-59B62656A2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5554663"/>
            <a:ext cx="1108868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3500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由本题想到的：哈密顿回图的实质是能将图中所有的顶点排在同一个圈中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sym typeface="Symbol" panose="05050102010706020507" pitchFamily="18" charset="2"/>
              </a:rPr>
              <a:t>.</a:t>
            </a:r>
          </a:p>
        </p:txBody>
      </p:sp>
    </p:spTree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3">
            <a:extLst>
              <a:ext uri="{FF2B5EF4-FFF2-40B4-BE49-F238E27FC236}">
                <a16:creationId xmlns:a16="http://schemas.microsoft.com/office/drawing/2014/main" id="{9EF93F30-31C6-4CE8-B8FD-1CB8ECC1DA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练习 </a:t>
            </a:r>
            <a:r>
              <a:rPr lang="en-US" altLang="zh-CN"/>
              <a:t>4</a:t>
            </a:r>
          </a:p>
        </p:txBody>
      </p:sp>
      <p:sp>
        <p:nvSpPr>
          <p:cNvPr id="69635" name="灯片编号占位符 5">
            <a:extLst>
              <a:ext uri="{FF2B5EF4-FFF2-40B4-BE49-F238E27FC236}">
                <a16:creationId xmlns:a16="http://schemas.microsoft.com/office/drawing/2014/main" id="{C08648AA-171B-45F6-ABF2-4780493C3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902EA9F-5F88-45DF-9C4B-849639832FDC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31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69636" name="Picture 20" descr="15-13">
            <a:extLst>
              <a:ext uri="{FF2B5EF4-FFF2-40B4-BE49-F238E27FC236}">
                <a16:creationId xmlns:a16="http://schemas.microsoft.com/office/drawing/2014/main" id="{3B3DF4BD-F53E-40CD-9B7F-260089B05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0" y="2060575"/>
            <a:ext cx="4679950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7" name="Line 7">
            <a:extLst>
              <a:ext uri="{FF2B5EF4-FFF2-40B4-BE49-F238E27FC236}">
                <a16:creationId xmlns:a16="http://schemas.microsoft.com/office/drawing/2014/main" id="{897045E0-8443-4F3C-BCF8-D3AFD4EB9506}"/>
              </a:ext>
            </a:extLst>
          </p:cNvPr>
          <p:cNvSpPr>
            <a:spLocks noChangeShapeType="1"/>
          </p:cNvSpPr>
          <p:nvPr/>
        </p:nvSpPr>
        <p:spPr bwMode="auto">
          <a:xfrm>
            <a:off x="3935413" y="40767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638" name="Rectangle 21">
            <a:extLst>
              <a:ext uri="{FF2B5EF4-FFF2-40B4-BE49-F238E27FC236}">
                <a16:creationId xmlns:a16="http://schemas.microsoft.com/office/drawing/2014/main" id="{7E0B119D-7E8E-4BD8-AFD1-5684A7629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8213" y="1198563"/>
            <a:ext cx="621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4.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距离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公里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如图所示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他如何走行程最短？</a:t>
            </a:r>
            <a:r>
              <a:rPr lang="zh-CN" altLang="en-US" b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69639" name="Rectangle 26">
            <a:extLst>
              <a:ext uri="{FF2B5EF4-FFF2-40B4-BE49-F238E27FC236}">
                <a16:creationId xmlns:a16="http://schemas.microsoft.com/office/drawing/2014/main" id="{6FC338CB-8244-44C0-9008-12AF20EE51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3388" y="5276850"/>
            <a:ext cx="803275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最短的路为</a:t>
            </a:r>
            <a:r>
              <a:rPr lang="en-US" altLang="zh-CN" i="1">
                <a:latin typeface="Times New Roman" panose="02020603050405020304" pitchFamily="18" charset="0"/>
                <a:ea typeface="楷体" panose="02010609060101010101" pitchFamily="49" charset="-122"/>
              </a:rPr>
              <a:t>ABCDA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，距离为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36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公里，其余两条各为多少？</a:t>
            </a: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3">
            <a:extLst>
              <a:ext uri="{FF2B5EF4-FFF2-40B4-BE49-F238E27FC236}">
                <a16:creationId xmlns:a16="http://schemas.microsoft.com/office/drawing/2014/main" id="{93BEDDC6-2F05-4F1A-A46B-6074ABD74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4457C8A-DB32-4C7B-BAA5-E299603BD549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3315" name="Picture 9" descr="15-22">
            <a:extLst>
              <a:ext uri="{FF2B5EF4-FFF2-40B4-BE49-F238E27FC236}">
                <a16:creationId xmlns:a16="http://schemas.microsoft.com/office/drawing/2014/main" id="{C35CCD1D-D341-410A-92D9-458BB473A2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88" y="1125538"/>
            <a:ext cx="6797675" cy="364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Rectangle 10">
            <a:extLst>
              <a:ext uri="{FF2B5EF4-FFF2-40B4-BE49-F238E27FC236}">
                <a16:creationId xmlns:a16="http://schemas.microsoft.com/office/drawing/2014/main" id="{1A40C033-C57B-49B7-88D0-D1499BFDD9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63" y="5157788"/>
            <a:ext cx="10815637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上图中，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(1) ,(4)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为欧拉图，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(2),(5)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为半欧拉图，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(3),(6)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既不是欧拉图，也不是半欧拉图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在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(3),(6)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中各至少加几条边才能成为欧拉图？ </a:t>
            </a:r>
          </a:p>
        </p:txBody>
      </p:sp>
      <p:sp>
        <p:nvSpPr>
          <p:cNvPr id="13317" name="Rectangle 11">
            <a:extLst>
              <a:ext uri="{FF2B5EF4-FFF2-40B4-BE49-F238E27FC236}">
                <a16:creationId xmlns:a16="http://schemas.microsoft.com/office/drawing/2014/main" id="{A9C5668F-D94D-4531-8F18-9FC438F649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3" y="260350"/>
            <a:ext cx="6121400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欧拉图实例</a:t>
            </a: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>
            <a:extLst>
              <a:ext uri="{FF2B5EF4-FFF2-40B4-BE49-F238E27FC236}">
                <a16:creationId xmlns:a16="http://schemas.microsoft.com/office/drawing/2014/main" id="{FE5DF4F2-DC31-45E8-A423-187BEA641D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无向欧拉图的判别法</a:t>
            </a:r>
          </a:p>
        </p:txBody>
      </p:sp>
      <p:sp>
        <p:nvSpPr>
          <p:cNvPr id="15363" name="Rectangle 8">
            <a:extLst>
              <a:ext uri="{FF2B5EF4-FFF2-40B4-BE49-F238E27FC236}">
                <a16:creationId xmlns:a16="http://schemas.microsoft.com/office/drawing/2014/main" id="{90F551B0-2A9D-451C-BF0E-B35D07D5DB6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34963" y="1196975"/>
            <a:ext cx="11017250" cy="4895850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15.1</a:t>
            </a:r>
            <a:r>
              <a:rPr lang="en-US" altLang="zh-CN"/>
              <a:t>  </a:t>
            </a:r>
            <a:r>
              <a:rPr lang="zh-CN" altLang="en-US"/>
              <a:t>无向图</a:t>
            </a:r>
            <a:r>
              <a:rPr lang="en-US" altLang="zh-CN" i="1"/>
              <a:t>G</a:t>
            </a:r>
            <a:r>
              <a:rPr lang="zh-CN" altLang="en-US"/>
              <a:t>是欧拉图当且仅当</a:t>
            </a:r>
            <a:r>
              <a:rPr lang="en-US" altLang="zh-CN" i="1"/>
              <a:t>G</a:t>
            </a:r>
            <a:r>
              <a:rPr lang="zh-CN" altLang="en-US"/>
              <a:t>连通且无奇度数顶点</a:t>
            </a:r>
            <a:r>
              <a:rPr lang="en-US" altLang="zh-CN"/>
              <a:t>.</a:t>
            </a:r>
          </a:p>
          <a:p>
            <a:pPr eaLnBrk="1" hangingPunct="1">
              <a:spcBef>
                <a:spcPct val="75000"/>
              </a:spcBef>
            </a:pPr>
            <a:r>
              <a:rPr lang="zh-CN" altLang="en-US"/>
              <a:t>证 若</a:t>
            </a:r>
            <a:r>
              <a:rPr lang="en-US" altLang="zh-CN" i="1"/>
              <a:t>G </a:t>
            </a:r>
            <a:r>
              <a:rPr lang="zh-CN" altLang="en-US"/>
              <a:t>为平凡图无问题</a:t>
            </a:r>
            <a:r>
              <a:rPr lang="en-US" altLang="zh-CN"/>
              <a:t>. </a:t>
            </a:r>
            <a:r>
              <a:rPr lang="zh-CN" altLang="en-US"/>
              <a:t>下设</a:t>
            </a:r>
            <a:r>
              <a:rPr lang="en-US" altLang="zh-CN" i="1"/>
              <a:t>G</a:t>
            </a:r>
            <a:r>
              <a:rPr lang="zh-CN" altLang="en-US"/>
              <a:t>为 </a:t>
            </a:r>
            <a:r>
              <a:rPr lang="en-US" altLang="zh-CN" i="1"/>
              <a:t>n </a:t>
            </a:r>
            <a:r>
              <a:rPr lang="zh-CN" altLang="en-US"/>
              <a:t>阶 </a:t>
            </a:r>
            <a:r>
              <a:rPr lang="en-US" altLang="zh-CN" i="1"/>
              <a:t>m </a:t>
            </a:r>
            <a:r>
              <a:rPr lang="zh-CN" altLang="en-US"/>
              <a:t>条边的无向图</a:t>
            </a:r>
            <a:r>
              <a:rPr lang="en-US" altLang="zh-CN"/>
              <a:t>.</a:t>
            </a:r>
          </a:p>
          <a:p>
            <a:pPr eaLnBrk="1" hangingPunct="1"/>
            <a:r>
              <a:rPr lang="zh-CN" altLang="en-US"/>
              <a:t>必要性  设</a:t>
            </a:r>
            <a:r>
              <a:rPr lang="en-US" altLang="zh-CN" i="1"/>
              <a:t>C </a:t>
            </a:r>
            <a:r>
              <a:rPr lang="zh-CN" altLang="en-US"/>
              <a:t>为</a:t>
            </a:r>
            <a:r>
              <a:rPr lang="en-US" altLang="zh-CN" i="1"/>
              <a:t>G </a:t>
            </a:r>
            <a:r>
              <a:rPr lang="zh-CN" altLang="en-US"/>
              <a:t>中一条欧拉回路</a:t>
            </a:r>
            <a:r>
              <a:rPr lang="en-US" altLang="zh-CN"/>
              <a:t>.</a:t>
            </a:r>
          </a:p>
          <a:p>
            <a:pPr eaLnBrk="1" hangingPunct="1"/>
            <a:r>
              <a:rPr lang="en-US" altLang="zh-CN"/>
              <a:t>(1) </a:t>
            </a:r>
            <a:r>
              <a:rPr lang="en-US" altLang="zh-CN" i="1"/>
              <a:t>G </a:t>
            </a:r>
            <a:r>
              <a:rPr lang="zh-CN" altLang="en-US"/>
              <a:t>连通显然</a:t>
            </a:r>
            <a:r>
              <a:rPr lang="en-US" altLang="zh-CN"/>
              <a:t>.</a:t>
            </a:r>
          </a:p>
          <a:p>
            <a:pPr eaLnBrk="1" hangingPunct="1"/>
            <a:r>
              <a:rPr lang="en-US" altLang="zh-CN"/>
              <a:t>(2) </a:t>
            </a:r>
            <a:r>
              <a:rPr lang="en-US" altLang="zh-CN">
                <a:sym typeface="Symbol" panose="05050102010706020507" pitchFamily="18" charset="2"/>
              </a:rPr>
              <a:t></a:t>
            </a:r>
            <a:r>
              <a:rPr lang="en-US" altLang="zh-CN" i="1"/>
              <a:t>v</a:t>
            </a:r>
            <a:r>
              <a:rPr lang="en-US" altLang="zh-CN" i="1" baseline="-25000"/>
              <a:t>i</a:t>
            </a:r>
            <a:r>
              <a:rPr lang="en-US" altLang="zh-CN">
                <a:sym typeface="Symbol" panose="05050102010706020507" pitchFamily="18" charset="2"/>
              </a:rPr>
              <a:t></a:t>
            </a:r>
            <a:r>
              <a:rPr lang="en-US" altLang="zh-CN" i="1"/>
              <a:t>V</a:t>
            </a:r>
            <a:r>
              <a:rPr lang="en-US" altLang="zh-CN"/>
              <a:t>(</a:t>
            </a:r>
            <a:r>
              <a:rPr lang="en-US" altLang="zh-CN" i="1"/>
              <a:t>G</a:t>
            </a:r>
            <a:r>
              <a:rPr lang="en-US" altLang="zh-CN"/>
              <a:t>)</a:t>
            </a:r>
            <a:r>
              <a:rPr lang="zh-CN" altLang="en-US"/>
              <a:t>，</a:t>
            </a:r>
            <a:r>
              <a:rPr lang="en-US" altLang="zh-CN" i="1"/>
              <a:t>v</a:t>
            </a:r>
            <a:r>
              <a:rPr lang="en-US" altLang="zh-CN" i="1" baseline="-25000"/>
              <a:t>i</a:t>
            </a:r>
            <a:r>
              <a:rPr lang="zh-CN" altLang="en-US"/>
              <a:t>在</a:t>
            </a:r>
            <a:r>
              <a:rPr lang="en-US" altLang="zh-CN" i="1"/>
              <a:t>C</a:t>
            </a:r>
            <a:r>
              <a:rPr lang="zh-CN" altLang="en-US"/>
              <a:t>上每出现一次获</a:t>
            </a:r>
            <a:r>
              <a:rPr lang="en-US" altLang="zh-CN"/>
              <a:t>2</a:t>
            </a:r>
            <a:r>
              <a:rPr lang="zh-CN" altLang="en-US"/>
              <a:t>度，所以</a:t>
            </a:r>
            <a:r>
              <a:rPr lang="en-US" altLang="zh-CN" i="1"/>
              <a:t>v</a:t>
            </a:r>
            <a:r>
              <a:rPr lang="en-US" altLang="zh-CN" i="1" baseline="-25000"/>
              <a:t>i</a:t>
            </a:r>
            <a:r>
              <a:rPr lang="zh-CN" altLang="en-US"/>
              <a:t>为偶度顶点</a:t>
            </a:r>
            <a:r>
              <a:rPr lang="en-US" altLang="zh-CN"/>
              <a:t>. </a:t>
            </a:r>
            <a:r>
              <a:rPr lang="zh-CN" altLang="en-US"/>
              <a:t>由</a:t>
            </a:r>
            <a:r>
              <a:rPr lang="en-US" altLang="zh-CN" i="1"/>
              <a:t>v</a:t>
            </a:r>
            <a:r>
              <a:rPr lang="en-US" altLang="zh-CN" i="1" baseline="-25000"/>
              <a:t>i </a:t>
            </a:r>
            <a:r>
              <a:rPr lang="zh-CN" altLang="en-US"/>
              <a:t>的任意性，结论为真</a:t>
            </a:r>
            <a:r>
              <a:rPr lang="en-US" altLang="zh-CN"/>
              <a:t>. </a:t>
            </a:r>
          </a:p>
          <a:p>
            <a:pPr eaLnBrk="1" hangingPunct="1"/>
            <a:r>
              <a:rPr lang="zh-CN" altLang="en-US"/>
              <a:t>充分性  对边数</a:t>
            </a:r>
            <a:r>
              <a:rPr lang="en-US" altLang="zh-CN" i="1"/>
              <a:t>m</a:t>
            </a:r>
            <a:r>
              <a:rPr lang="zh-CN" altLang="en-US"/>
              <a:t>做归纳法（第二数学归纳法）</a:t>
            </a:r>
            <a:r>
              <a:rPr lang="en-US" altLang="zh-CN"/>
              <a:t>.</a:t>
            </a:r>
          </a:p>
          <a:p>
            <a:pPr eaLnBrk="1" hangingPunct="1"/>
            <a:r>
              <a:rPr lang="en-US" altLang="zh-CN"/>
              <a:t>(1) </a:t>
            </a:r>
            <a:r>
              <a:rPr lang="en-US" altLang="zh-CN" i="1"/>
              <a:t>m</a:t>
            </a:r>
            <a:r>
              <a:rPr lang="en-US" altLang="zh-CN"/>
              <a:t>=1</a:t>
            </a:r>
            <a:r>
              <a:rPr lang="zh-CN" altLang="en-US"/>
              <a:t>时，</a:t>
            </a:r>
            <a:r>
              <a:rPr lang="en-US" altLang="zh-CN" i="1"/>
              <a:t>G</a:t>
            </a:r>
            <a:r>
              <a:rPr lang="zh-CN" altLang="en-US"/>
              <a:t>为一个环，则</a:t>
            </a:r>
            <a:r>
              <a:rPr lang="en-US" altLang="zh-CN" i="1"/>
              <a:t>G</a:t>
            </a:r>
            <a:r>
              <a:rPr lang="zh-CN" altLang="en-US"/>
              <a:t>为欧拉图</a:t>
            </a:r>
            <a:r>
              <a:rPr lang="en-US" altLang="zh-CN"/>
              <a:t>.</a:t>
            </a:r>
          </a:p>
          <a:p>
            <a:pPr eaLnBrk="1" hangingPunct="1"/>
            <a:r>
              <a:rPr lang="en-US" altLang="zh-CN"/>
              <a:t>(2) </a:t>
            </a:r>
            <a:r>
              <a:rPr lang="zh-CN" altLang="en-US"/>
              <a:t>设</a:t>
            </a:r>
            <a:r>
              <a:rPr lang="en-US" altLang="zh-CN" i="1"/>
              <a:t>m</a:t>
            </a:r>
            <a:r>
              <a:rPr lang="en-US" altLang="zh-CN">
                <a:sym typeface="Symbol" panose="05050102010706020507" pitchFamily="18" charset="2"/>
              </a:rPr>
              <a:t></a:t>
            </a:r>
            <a:r>
              <a:rPr lang="en-US" altLang="zh-CN" i="1"/>
              <a:t>k</a:t>
            </a:r>
            <a:r>
              <a:rPr lang="zh-CN" altLang="en-US"/>
              <a:t>（</a:t>
            </a:r>
            <a:r>
              <a:rPr lang="en-US" altLang="zh-CN" i="1"/>
              <a:t>k</a:t>
            </a:r>
            <a:r>
              <a:rPr lang="en-US" altLang="zh-CN">
                <a:sym typeface="Symbol" panose="05050102010706020507" pitchFamily="18" charset="2"/>
              </a:rPr>
              <a:t></a:t>
            </a:r>
            <a:r>
              <a:rPr lang="en-US" altLang="zh-CN"/>
              <a:t>1</a:t>
            </a:r>
            <a:r>
              <a:rPr lang="zh-CN" altLang="en-US"/>
              <a:t>）时结论为真，</a:t>
            </a:r>
            <a:r>
              <a:rPr lang="en-US" altLang="zh-CN" i="1"/>
              <a:t>m</a:t>
            </a:r>
            <a:r>
              <a:rPr lang="en-US" altLang="zh-CN"/>
              <a:t>=</a:t>
            </a:r>
            <a:r>
              <a:rPr lang="en-US" altLang="zh-CN" i="1"/>
              <a:t>k</a:t>
            </a:r>
            <a:r>
              <a:rPr lang="en-US" altLang="zh-CN"/>
              <a:t>+1</a:t>
            </a:r>
            <a:r>
              <a:rPr lang="zh-CN" altLang="en-US"/>
              <a:t>时如下证明：</a:t>
            </a:r>
          </a:p>
        </p:txBody>
      </p:sp>
      <p:sp>
        <p:nvSpPr>
          <p:cNvPr id="15364" name="灯片编号占位符 5">
            <a:extLst>
              <a:ext uri="{FF2B5EF4-FFF2-40B4-BE49-F238E27FC236}">
                <a16:creationId xmlns:a16="http://schemas.microsoft.com/office/drawing/2014/main" id="{51B6BF80-0D89-4163-BF13-AF97CEC03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FC3DDE7-8EA0-4C09-B161-CF030AC487BE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6">
            <a:extLst>
              <a:ext uri="{FF2B5EF4-FFF2-40B4-BE49-F238E27FC236}">
                <a16:creationId xmlns:a16="http://schemas.microsoft.com/office/drawing/2014/main" id="{12B57962-4B92-4951-9D7A-061F36DBD7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17411" name="灯片编号占位符 5">
            <a:extLst>
              <a:ext uri="{FF2B5EF4-FFF2-40B4-BE49-F238E27FC236}">
                <a16:creationId xmlns:a16="http://schemas.microsoft.com/office/drawing/2014/main" id="{0DCB9F3B-23C4-488F-B8F4-11AF01D8E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BA4B15D-34D5-4B49-9F84-859A1E4EED9F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US" altLang="zh-CN" sz="1400" b="0"/>
          </a:p>
        </p:txBody>
      </p:sp>
      <p:pic>
        <p:nvPicPr>
          <p:cNvPr id="17412" name="Picture 41" descr="15-3">
            <a:extLst>
              <a:ext uri="{FF2B5EF4-FFF2-40B4-BE49-F238E27FC236}">
                <a16:creationId xmlns:a16="http://schemas.microsoft.com/office/drawing/2014/main" id="{C9233953-9039-4C11-A4D4-2B0D861F9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713" y="1268413"/>
            <a:ext cx="5472112" cy="551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7622" name="Freeform 6">
            <a:extLst>
              <a:ext uri="{FF2B5EF4-FFF2-40B4-BE49-F238E27FC236}">
                <a16:creationId xmlns:a16="http://schemas.microsoft.com/office/drawing/2014/main" id="{289A65B1-8510-4E4D-8C90-8C9810B216A1}"/>
              </a:ext>
            </a:extLst>
          </p:cNvPr>
          <p:cNvSpPr>
            <a:spLocks/>
          </p:cNvSpPr>
          <p:nvPr/>
        </p:nvSpPr>
        <p:spPr bwMode="auto">
          <a:xfrm>
            <a:off x="3321050" y="3079750"/>
            <a:ext cx="1411288" cy="1990725"/>
          </a:xfrm>
          <a:custGeom>
            <a:avLst/>
            <a:gdLst>
              <a:gd name="T0" fmla="*/ 2147483646 w 889"/>
              <a:gd name="T1" fmla="*/ 2147483646 h 1254"/>
              <a:gd name="T2" fmla="*/ 2147483646 w 889"/>
              <a:gd name="T3" fmla="*/ 2147483646 h 1254"/>
              <a:gd name="T4" fmla="*/ 2147483646 w 889"/>
              <a:gd name="T5" fmla="*/ 2147483646 h 1254"/>
              <a:gd name="T6" fmla="*/ 2147483646 w 889"/>
              <a:gd name="T7" fmla="*/ 2147483646 h 1254"/>
              <a:gd name="T8" fmla="*/ 2147483646 w 889"/>
              <a:gd name="T9" fmla="*/ 2147483646 h 1254"/>
              <a:gd name="T10" fmla="*/ 2147483646 w 889"/>
              <a:gd name="T11" fmla="*/ 2147483646 h 1254"/>
              <a:gd name="T12" fmla="*/ 2147483646 w 889"/>
              <a:gd name="T13" fmla="*/ 2147483646 h 1254"/>
              <a:gd name="T14" fmla="*/ 2147483646 w 889"/>
              <a:gd name="T15" fmla="*/ 2147483646 h 1254"/>
              <a:gd name="T16" fmla="*/ 2147483646 w 889"/>
              <a:gd name="T17" fmla="*/ 2147483646 h 1254"/>
              <a:gd name="T18" fmla="*/ 2147483646 w 889"/>
              <a:gd name="T19" fmla="*/ 2147483646 h 1254"/>
              <a:gd name="T20" fmla="*/ 2147483646 w 889"/>
              <a:gd name="T21" fmla="*/ 2147483646 h 1254"/>
              <a:gd name="T22" fmla="*/ 2147483646 w 889"/>
              <a:gd name="T23" fmla="*/ 2147483646 h 1254"/>
              <a:gd name="T24" fmla="*/ 0 w 889"/>
              <a:gd name="T25" fmla="*/ 2147483646 h 1254"/>
              <a:gd name="T26" fmla="*/ 0 w 889"/>
              <a:gd name="T27" fmla="*/ 2147483646 h 1254"/>
              <a:gd name="T28" fmla="*/ 2147483646 w 889"/>
              <a:gd name="T29" fmla="*/ 2147483646 h 1254"/>
              <a:gd name="T30" fmla="*/ 2147483646 w 889"/>
              <a:gd name="T31" fmla="*/ 2147483646 h 1254"/>
              <a:gd name="T32" fmla="*/ 2147483646 w 889"/>
              <a:gd name="T33" fmla="*/ 2147483646 h 1254"/>
              <a:gd name="T34" fmla="*/ 2147483646 w 889"/>
              <a:gd name="T35" fmla="*/ 2147483646 h 1254"/>
              <a:gd name="T36" fmla="*/ 2147483646 w 889"/>
              <a:gd name="T37" fmla="*/ 2147483646 h 1254"/>
              <a:gd name="T38" fmla="*/ 2147483646 w 889"/>
              <a:gd name="T39" fmla="*/ 2147483646 h 1254"/>
              <a:gd name="T40" fmla="*/ 2147483646 w 889"/>
              <a:gd name="T41" fmla="*/ 2147483646 h 1254"/>
              <a:gd name="T42" fmla="*/ 2147483646 w 889"/>
              <a:gd name="T43" fmla="*/ 2147483646 h 1254"/>
              <a:gd name="T44" fmla="*/ 2147483646 w 889"/>
              <a:gd name="T45" fmla="*/ 2147483646 h 1254"/>
              <a:gd name="T46" fmla="*/ 2147483646 w 889"/>
              <a:gd name="T47" fmla="*/ 2147483646 h 1254"/>
              <a:gd name="T48" fmla="*/ 2147483646 w 889"/>
              <a:gd name="T49" fmla="*/ 2147483646 h 1254"/>
              <a:gd name="T50" fmla="*/ 2147483646 w 889"/>
              <a:gd name="T51" fmla="*/ 2147483646 h 125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889" h="1254">
                <a:moveTo>
                  <a:pt x="889" y="1204"/>
                </a:moveTo>
                <a:lnTo>
                  <a:pt x="795" y="1242"/>
                </a:lnTo>
                <a:lnTo>
                  <a:pt x="714" y="1254"/>
                </a:lnTo>
                <a:lnTo>
                  <a:pt x="639" y="1252"/>
                </a:lnTo>
                <a:cubicBezTo>
                  <a:pt x="614" y="1251"/>
                  <a:pt x="587" y="1252"/>
                  <a:pt x="564" y="1250"/>
                </a:cubicBezTo>
                <a:cubicBezTo>
                  <a:pt x="542" y="1247"/>
                  <a:pt x="525" y="1243"/>
                  <a:pt x="502" y="1238"/>
                </a:cubicBezTo>
                <a:cubicBezTo>
                  <a:pt x="479" y="1233"/>
                  <a:pt x="450" y="1230"/>
                  <a:pt x="426" y="1222"/>
                </a:cubicBezTo>
                <a:cubicBezTo>
                  <a:pt x="402" y="1214"/>
                  <a:pt x="380" y="1202"/>
                  <a:pt x="356" y="1190"/>
                </a:cubicBezTo>
                <a:cubicBezTo>
                  <a:pt x="332" y="1178"/>
                  <a:pt x="310" y="1170"/>
                  <a:pt x="282" y="1151"/>
                </a:cubicBezTo>
                <a:cubicBezTo>
                  <a:pt x="254" y="1132"/>
                  <a:pt x="218" y="1104"/>
                  <a:pt x="188" y="1074"/>
                </a:cubicBezTo>
                <a:cubicBezTo>
                  <a:pt x="158" y="1044"/>
                  <a:pt x="125" y="1009"/>
                  <a:pt x="100" y="971"/>
                </a:cubicBezTo>
                <a:cubicBezTo>
                  <a:pt x="75" y="933"/>
                  <a:pt x="53" y="896"/>
                  <a:pt x="36" y="847"/>
                </a:cubicBezTo>
                <a:cubicBezTo>
                  <a:pt x="19" y="798"/>
                  <a:pt x="6" y="718"/>
                  <a:pt x="0" y="679"/>
                </a:cubicBezTo>
                <a:lnTo>
                  <a:pt x="0" y="615"/>
                </a:lnTo>
                <a:lnTo>
                  <a:pt x="24" y="471"/>
                </a:lnTo>
                <a:cubicBezTo>
                  <a:pt x="31" y="434"/>
                  <a:pt x="34" y="418"/>
                  <a:pt x="45" y="390"/>
                </a:cubicBezTo>
                <a:cubicBezTo>
                  <a:pt x="56" y="362"/>
                  <a:pt x="72" y="334"/>
                  <a:pt x="92" y="303"/>
                </a:cubicBezTo>
                <a:cubicBezTo>
                  <a:pt x="112" y="272"/>
                  <a:pt x="140" y="233"/>
                  <a:pt x="168" y="203"/>
                </a:cubicBezTo>
                <a:cubicBezTo>
                  <a:pt x="197" y="172"/>
                  <a:pt x="223" y="150"/>
                  <a:pt x="260" y="123"/>
                </a:cubicBezTo>
                <a:cubicBezTo>
                  <a:pt x="298" y="98"/>
                  <a:pt x="354" y="68"/>
                  <a:pt x="398" y="50"/>
                </a:cubicBezTo>
                <a:cubicBezTo>
                  <a:pt x="442" y="32"/>
                  <a:pt x="491" y="22"/>
                  <a:pt x="524" y="14"/>
                </a:cubicBezTo>
                <a:cubicBezTo>
                  <a:pt x="557" y="6"/>
                  <a:pt x="579" y="4"/>
                  <a:pt x="598" y="2"/>
                </a:cubicBezTo>
                <a:cubicBezTo>
                  <a:pt x="617" y="0"/>
                  <a:pt x="626" y="4"/>
                  <a:pt x="637" y="4"/>
                </a:cubicBezTo>
                <a:cubicBezTo>
                  <a:pt x="648" y="4"/>
                  <a:pt x="646" y="2"/>
                  <a:pt x="663" y="4"/>
                </a:cubicBezTo>
                <a:cubicBezTo>
                  <a:pt x="680" y="6"/>
                  <a:pt x="711" y="8"/>
                  <a:pt x="742" y="14"/>
                </a:cubicBezTo>
                <a:cubicBezTo>
                  <a:pt x="773" y="20"/>
                  <a:pt x="826" y="36"/>
                  <a:pt x="848" y="42"/>
                </a:cubicBezTo>
              </a:path>
            </a:pathLst>
          </a:custGeom>
          <a:noFill/>
          <a:ln w="57150" cmpd="sng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7623" name="Freeform 7">
            <a:extLst>
              <a:ext uri="{FF2B5EF4-FFF2-40B4-BE49-F238E27FC236}">
                <a16:creationId xmlns:a16="http://schemas.microsoft.com/office/drawing/2014/main" id="{7321FA52-8E5B-49A7-A214-723A49839A2C}"/>
              </a:ext>
            </a:extLst>
          </p:cNvPr>
          <p:cNvSpPr>
            <a:spLocks/>
          </p:cNvSpPr>
          <p:nvPr/>
        </p:nvSpPr>
        <p:spPr bwMode="auto">
          <a:xfrm>
            <a:off x="4816475" y="3181350"/>
            <a:ext cx="528638" cy="1725613"/>
          </a:xfrm>
          <a:custGeom>
            <a:avLst/>
            <a:gdLst>
              <a:gd name="T0" fmla="*/ 0 w 333"/>
              <a:gd name="T1" fmla="*/ 0 h 1087"/>
              <a:gd name="T2" fmla="*/ 2147483646 w 333"/>
              <a:gd name="T3" fmla="*/ 2147483646 h 1087"/>
              <a:gd name="T4" fmla="*/ 2147483646 w 333"/>
              <a:gd name="T5" fmla="*/ 2147483646 h 1087"/>
              <a:gd name="T6" fmla="*/ 2147483646 w 333"/>
              <a:gd name="T7" fmla="*/ 2147483646 h 1087"/>
              <a:gd name="T8" fmla="*/ 2147483646 w 333"/>
              <a:gd name="T9" fmla="*/ 2147483646 h 1087"/>
              <a:gd name="T10" fmla="*/ 2147483646 w 333"/>
              <a:gd name="T11" fmla="*/ 2147483646 h 1087"/>
              <a:gd name="T12" fmla="*/ 2147483646 w 333"/>
              <a:gd name="T13" fmla="*/ 2147483646 h 1087"/>
              <a:gd name="T14" fmla="*/ 2147483646 w 333"/>
              <a:gd name="T15" fmla="*/ 2147483646 h 1087"/>
              <a:gd name="T16" fmla="*/ 2147483646 w 333"/>
              <a:gd name="T17" fmla="*/ 2147483646 h 1087"/>
              <a:gd name="T18" fmla="*/ 2147483646 w 333"/>
              <a:gd name="T19" fmla="*/ 2147483646 h 1087"/>
              <a:gd name="T20" fmla="*/ 2147483646 w 333"/>
              <a:gd name="T21" fmla="*/ 2147483646 h 108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33" h="1087">
                <a:moveTo>
                  <a:pt x="0" y="0"/>
                </a:moveTo>
                <a:cubicBezTo>
                  <a:pt x="13" y="9"/>
                  <a:pt x="50" y="34"/>
                  <a:pt x="78" y="55"/>
                </a:cubicBezTo>
                <a:cubicBezTo>
                  <a:pt x="106" y="76"/>
                  <a:pt x="141" y="100"/>
                  <a:pt x="167" y="127"/>
                </a:cubicBezTo>
                <a:cubicBezTo>
                  <a:pt x="193" y="154"/>
                  <a:pt x="215" y="184"/>
                  <a:pt x="234" y="215"/>
                </a:cubicBezTo>
                <a:cubicBezTo>
                  <a:pt x="253" y="246"/>
                  <a:pt x="268" y="277"/>
                  <a:pt x="282" y="315"/>
                </a:cubicBezTo>
                <a:cubicBezTo>
                  <a:pt x="296" y="353"/>
                  <a:pt x="311" y="392"/>
                  <a:pt x="318" y="443"/>
                </a:cubicBezTo>
                <a:cubicBezTo>
                  <a:pt x="325" y="494"/>
                  <a:pt x="333" y="561"/>
                  <a:pt x="326" y="623"/>
                </a:cubicBezTo>
                <a:cubicBezTo>
                  <a:pt x="319" y="685"/>
                  <a:pt x="301" y="758"/>
                  <a:pt x="278" y="815"/>
                </a:cubicBezTo>
                <a:cubicBezTo>
                  <a:pt x="255" y="872"/>
                  <a:pt x="217" y="930"/>
                  <a:pt x="189" y="968"/>
                </a:cubicBezTo>
                <a:cubicBezTo>
                  <a:pt x="161" y="1006"/>
                  <a:pt x="133" y="1026"/>
                  <a:pt x="108" y="1046"/>
                </a:cubicBezTo>
                <a:cubicBezTo>
                  <a:pt x="83" y="1066"/>
                  <a:pt x="55" y="1079"/>
                  <a:pt x="41" y="1087"/>
                </a:cubicBezTo>
              </a:path>
            </a:pathLst>
          </a:custGeom>
          <a:noFill/>
          <a:ln w="57150" cmpd="sng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7627" name="Freeform 11">
            <a:extLst>
              <a:ext uri="{FF2B5EF4-FFF2-40B4-BE49-F238E27FC236}">
                <a16:creationId xmlns:a16="http://schemas.microsoft.com/office/drawing/2014/main" id="{E9DE5719-30DB-4A49-B15C-5C0C5A55DC82}"/>
              </a:ext>
            </a:extLst>
          </p:cNvPr>
          <p:cNvSpPr>
            <a:spLocks/>
          </p:cNvSpPr>
          <p:nvPr/>
        </p:nvSpPr>
        <p:spPr bwMode="auto">
          <a:xfrm>
            <a:off x="4770438" y="2617788"/>
            <a:ext cx="868362" cy="479425"/>
          </a:xfrm>
          <a:custGeom>
            <a:avLst/>
            <a:gdLst>
              <a:gd name="T0" fmla="*/ 0 w 547"/>
              <a:gd name="T1" fmla="*/ 2147483646 h 302"/>
              <a:gd name="T2" fmla="*/ 2147483646 w 547"/>
              <a:gd name="T3" fmla="*/ 2147483646 h 302"/>
              <a:gd name="T4" fmla="*/ 2147483646 w 547"/>
              <a:gd name="T5" fmla="*/ 2147483646 h 302"/>
              <a:gd name="T6" fmla="*/ 2147483646 w 547"/>
              <a:gd name="T7" fmla="*/ 2147483646 h 302"/>
              <a:gd name="T8" fmla="*/ 2147483646 w 547"/>
              <a:gd name="T9" fmla="*/ 2147483646 h 302"/>
              <a:gd name="T10" fmla="*/ 2147483646 w 547"/>
              <a:gd name="T11" fmla="*/ 2147483646 h 302"/>
              <a:gd name="T12" fmla="*/ 2147483646 w 547"/>
              <a:gd name="T13" fmla="*/ 2147483646 h 302"/>
              <a:gd name="T14" fmla="*/ 2147483646 w 547"/>
              <a:gd name="T15" fmla="*/ 2147483646 h 30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47" h="302">
                <a:moveTo>
                  <a:pt x="0" y="302"/>
                </a:moveTo>
                <a:cubicBezTo>
                  <a:pt x="11" y="285"/>
                  <a:pt x="46" y="228"/>
                  <a:pt x="69" y="199"/>
                </a:cubicBezTo>
                <a:cubicBezTo>
                  <a:pt x="92" y="170"/>
                  <a:pt x="125" y="138"/>
                  <a:pt x="137" y="125"/>
                </a:cubicBezTo>
                <a:cubicBezTo>
                  <a:pt x="149" y="112"/>
                  <a:pt x="119" y="135"/>
                  <a:pt x="139" y="122"/>
                </a:cubicBezTo>
                <a:cubicBezTo>
                  <a:pt x="159" y="109"/>
                  <a:pt x="225" y="63"/>
                  <a:pt x="259" y="45"/>
                </a:cubicBezTo>
                <a:cubicBezTo>
                  <a:pt x="293" y="27"/>
                  <a:pt x="315" y="19"/>
                  <a:pt x="342" y="12"/>
                </a:cubicBezTo>
                <a:cubicBezTo>
                  <a:pt x="369" y="5"/>
                  <a:pt x="385" y="0"/>
                  <a:pt x="419" y="2"/>
                </a:cubicBezTo>
                <a:cubicBezTo>
                  <a:pt x="453" y="4"/>
                  <a:pt x="520" y="20"/>
                  <a:pt x="547" y="25"/>
                </a:cubicBezTo>
              </a:path>
            </a:pathLst>
          </a:custGeom>
          <a:noFill/>
          <a:ln w="57150" cmpd="sng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7628" name="Freeform 12">
            <a:extLst>
              <a:ext uri="{FF2B5EF4-FFF2-40B4-BE49-F238E27FC236}">
                <a16:creationId xmlns:a16="http://schemas.microsoft.com/office/drawing/2014/main" id="{B5500E64-8395-44F6-9855-4CFD4AA6E0B7}"/>
              </a:ext>
            </a:extLst>
          </p:cNvPr>
          <p:cNvSpPr>
            <a:spLocks/>
          </p:cNvSpPr>
          <p:nvPr/>
        </p:nvSpPr>
        <p:spPr bwMode="auto">
          <a:xfrm>
            <a:off x="5765800" y="2265363"/>
            <a:ext cx="1563688" cy="950912"/>
          </a:xfrm>
          <a:custGeom>
            <a:avLst/>
            <a:gdLst>
              <a:gd name="T0" fmla="*/ 0 w 985"/>
              <a:gd name="T1" fmla="*/ 2147483646 h 599"/>
              <a:gd name="T2" fmla="*/ 2147483646 w 985"/>
              <a:gd name="T3" fmla="*/ 2147483646 h 599"/>
              <a:gd name="T4" fmla="*/ 2147483646 w 985"/>
              <a:gd name="T5" fmla="*/ 2147483646 h 599"/>
              <a:gd name="T6" fmla="*/ 2147483646 w 985"/>
              <a:gd name="T7" fmla="*/ 2147483646 h 599"/>
              <a:gd name="T8" fmla="*/ 2147483646 w 985"/>
              <a:gd name="T9" fmla="*/ 2147483646 h 599"/>
              <a:gd name="T10" fmla="*/ 2147483646 w 985"/>
              <a:gd name="T11" fmla="*/ 2147483646 h 599"/>
              <a:gd name="T12" fmla="*/ 2147483646 w 985"/>
              <a:gd name="T13" fmla="*/ 0 h 599"/>
              <a:gd name="T14" fmla="*/ 2147483646 w 985"/>
              <a:gd name="T15" fmla="*/ 2147483646 h 599"/>
              <a:gd name="T16" fmla="*/ 2147483646 w 985"/>
              <a:gd name="T17" fmla="*/ 2147483646 h 599"/>
              <a:gd name="T18" fmla="*/ 2147483646 w 985"/>
              <a:gd name="T19" fmla="*/ 2147483646 h 599"/>
              <a:gd name="T20" fmla="*/ 2147483646 w 985"/>
              <a:gd name="T21" fmla="*/ 2147483646 h 599"/>
              <a:gd name="T22" fmla="*/ 2147483646 w 985"/>
              <a:gd name="T23" fmla="*/ 2147483646 h 599"/>
              <a:gd name="T24" fmla="*/ 2147483646 w 985"/>
              <a:gd name="T25" fmla="*/ 2147483646 h 599"/>
              <a:gd name="T26" fmla="*/ 2147483646 w 985"/>
              <a:gd name="T27" fmla="*/ 2147483646 h 59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985" h="599">
                <a:moveTo>
                  <a:pt x="0" y="205"/>
                </a:moveTo>
                <a:cubicBezTo>
                  <a:pt x="13" y="192"/>
                  <a:pt x="58" y="149"/>
                  <a:pt x="80" y="128"/>
                </a:cubicBezTo>
                <a:cubicBezTo>
                  <a:pt x="102" y="107"/>
                  <a:pt x="115" y="93"/>
                  <a:pt x="134" y="80"/>
                </a:cubicBezTo>
                <a:cubicBezTo>
                  <a:pt x="153" y="67"/>
                  <a:pt x="166" y="59"/>
                  <a:pt x="192" y="48"/>
                </a:cubicBezTo>
                <a:cubicBezTo>
                  <a:pt x="218" y="37"/>
                  <a:pt x="262" y="21"/>
                  <a:pt x="291" y="13"/>
                </a:cubicBezTo>
                <a:cubicBezTo>
                  <a:pt x="320" y="5"/>
                  <a:pt x="342" y="5"/>
                  <a:pt x="368" y="3"/>
                </a:cubicBezTo>
                <a:cubicBezTo>
                  <a:pt x="394" y="1"/>
                  <a:pt x="419" y="0"/>
                  <a:pt x="445" y="0"/>
                </a:cubicBezTo>
                <a:cubicBezTo>
                  <a:pt x="471" y="0"/>
                  <a:pt x="506" y="1"/>
                  <a:pt x="522" y="3"/>
                </a:cubicBezTo>
                <a:cubicBezTo>
                  <a:pt x="538" y="5"/>
                  <a:pt x="521" y="3"/>
                  <a:pt x="544" y="10"/>
                </a:cubicBezTo>
                <a:cubicBezTo>
                  <a:pt x="567" y="17"/>
                  <a:pt x="620" y="30"/>
                  <a:pt x="659" y="48"/>
                </a:cubicBezTo>
                <a:cubicBezTo>
                  <a:pt x="698" y="66"/>
                  <a:pt x="744" y="89"/>
                  <a:pt x="781" y="119"/>
                </a:cubicBezTo>
                <a:cubicBezTo>
                  <a:pt x="818" y="149"/>
                  <a:pt x="852" y="179"/>
                  <a:pt x="883" y="227"/>
                </a:cubicBezTo>
                <a:cubicBezTo>
                  <a:pt x="914" y="275"/>
                  <a:pt x="953" y="348"/>
                  <a:pt x="969" y="410"/>
                </a:cubicBezTo>
                <a:cubicBezTo>
                  <a:pt x="985" y="472"/>
                  <a:pt x="979" y="560"/>
                  <a:pt x="982" y="599"/>
                </a:cubicBezTo>
              </a:path>
            </a:pathLst>
          </a:custGeom>
          <a:noFill/>
          <a:ln w="57150" cmpd="sng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7629" name="Freeform 13">
            <a:extLst>
              <a:ext uri="{FF2B5EF4-FFF2-40B4-BE49-F238E27FC236}">
                <a16:creationId xmlns:a16="http://schemas.microsoft.com/office/drawing/2014/main" id="{89AC280D-3CE1-4A2A-B913-199AF77DAE10}"/>
              </a:ext>
            </a:extLst>
          </p:cNvPr>
          <p:cNvSpPr>
            <a:spLocks/>
          </p:cNvSpPr>
          <p:nvPr/>
        </p:nvSpPr>
        <p:spPr bwMode="auto">
          <a:xfrm>
            <a:off x="6421438" y="3373438"/>
            <a:ext cx="881062" cy="731837"/>
          </a:xfrm>
          <a:custGeom>
            <a:avLst/>
            <a:gdLst>
              <a:gd name="T0" fmla="*/ 2147483646 w 555"/>
              <a:gd name="T1" fmla="*/ 2147483646 h 461"/>
              <a:gd name="T2" fmla="*/ 2147483646 w 555"/>
              <a:gd name="T3" fmla="*/ 2147483646 h 461"/>
              <a:gd name="T4" fmla="*/ 2147483646 w 555"/>
              <a:gd name="T5" fmla="*/ 2147483646 h 461"/>
              <a:gd name="T6" fmla="*/ 2147483646 w 555"/>
              <a:gd name="T7" fmla="*/ 2147483646 h 461"/>
              <a:gd name="T8" fmla="*/ 2147483646 w 555"/>
              <a:gd name="T9" fmla="*/ 2147483646 h 461"/>
              <a:gd name="T10" fmla="*/ 2147483646 w 555"/>
              <a:gd name="T11" fmla="*/ 2147483646 h 461"/>
              <a:gd name="T12" fmla="*/ 0 w 555"/>
              <a:gd name="T13" fmla="*/ 2147483646 h 4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55" h="461">
                <a:moveTo>
                  <a:pt x="531" y="61"/>
                </a:moveTo>
                <a:cubicBezTo>
                  <a:pt x="535" y="53"/>
                  <a:pt x="555" y="0"/>
                  <a:pt x="553" y="13"/>
                </a:cubicBezTo>
                <a:cubicBezTo>
                  <a:pt x="551" y="26"/>
                  <a:pt x="540" y="94"/>
                  <a:pt x="518" y="137"/>
                </a:cubicBezTo>
                <a:cubicBezTo>
                  <a:pt x="496" y="180"/>
                  <a:pt x="457" y="231"/>
                  <a:pt x="420" y="271"/>
                </a:cubicBezTo>
                <a:cubicBezTo>
                  <a:pt x="383" y="311"/>
                  <a:pt x="342" y="347"/>
                  <a:pt x="297" y="376"/>
                </a:cubicBezTo>
                <a:cubicBezTo>
                  <a:pt x="252" y="405"/>
                  <a:pt x="196" y="431"/>
                  <a:pt x="147" y="445"/>
                </a:cubicBezTo>
                <a:cubicBezTo>
                  <a:pt x="98" y="459"/>
                  <a:pt x="31" y="458"/>
                  <a:pt x="0" y="461"/>
                </a:cubicBezTo>
              </a:path>
            </a:pathLst>
          </a:custGeom>
          <a:noFill/>
          <a:ln w="57150" cmpd="sng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7630" name="Freeform 14">
            <a:extLst>
              <a:ext uri="{FF2B5EF4-FFF2-40B4-BE49-F238E27FC236}">
                <a16:creationId xmlns:a16="http://schemas.microsoft.com/office/drawing/2014/main" id="{68192C99-AD73-49C1-8F86-F49073644B83}"/>
              </a:ext>
            </a:extLst>
          </p:cNvPr>
          <p:cNvSpPr>
            <a:spLocks/>
          </p:cNvSpPr>
          <p:nvPr/>
        </p:nvSpPr>
        <p:spPr bwMode="auto">
          <a:xfrm>
            <a:off x="5945188" y="3938588"/>
            <a:ext cx="303212" cy="127000"/>
          </a:xfrm>
          <a:custGeom>
            <a:avLst/>
            <a:gdLst>
              <a:gd name="T0" fmla="*/ 2147483646 w 191"/>
              <a:gd name="T1" fmla="*/ 2147483646 h 80"/>
              <a:gd name="T2" fmla="*/ 2147483646 w 191"/>
              <a:gd name="T3" fmla="*/ 2147483646 h 80"/>
              <a:gd name="T4" fmla="*/ 2147483646 w 191"/>
              <a:gd name="T5" fmla="*/ 2147483646 h 80"/>
              <a:gd name="T6" fmla="*/ 2147483646 w 191"/>
              <a:gd name="T7" fmla="*/ 2147483646 h 8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1" h="80">
                <a:moveTo>
                  <a:pt x="191" y="80"/>
                </a:moveTo>
                <a:cubicBezTo>
                  <a:pt x="174" y="76"/>
                  <a:pt x="118" y="66"/>
                  <a:pt x="88" y="53"/>
                </a:cubicBezTo>
                <a:cubicBezTo>
                  <a:pt x="58" y="40"/>
                  <a:pt x="22" y="6"/>
                  <a:pt x="11" y="3"/>
                </a:cubicBezTo>
                <a:cubicBezTo>
                  <a:pt x="0" y="0"/>
                  <a:pt x="21" y="26"/>
                  <a:pt x="24" y="32"/>
                </a:cubicBezTo>
              </a:path>
            </a:pathLst>
          </a:custGeom>
          <a:noFill/>
          <a:ln w="57150" cmpd="sng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7631" name="Freeform 15">
            <a:extLst>
              <a:ext uri="{FF2B5EF4-FFF2-40B4-BE49-F238E27FC236}">
                <a16:creationId xmlns:a16="http://schemas.microsoft.com/office/drawing/2014/main" id="{DCFA1922-B84B-4C2D-B202-64C5652DD61B}"/>
              </a:ext>
            </a:extLst>
          </p:cNvPr>
          <p:cNvSpPr>
            <a:spLocks/>
          </p:cNvSpPr>
          <p:nvPr/>
        </p:nvSpPr>
        <p:spPr bwMode="auto">
          <a:xfrm>
            <a:off x="5573713" y="2752725"/>
            <a:ext cx="247650" cy="1073150"/>
          </a:xfrm>
          <a:custGeom>
            <a:avLst/>
            <a:gdLst>
              <a:gd name="T0" fmla="*/ 2147483646 w 156"/>
              <a:gd name="T1" fmla="*/ 2147483646 h 676"/>
              <a:gd name="T2" fmla="*/ 2147483646 w 156"/>
              <a:gd name="T3" fmla="*/ 2147483646 h 676"/>
              <a:gd name="T4" fmla="*/ 2147483646 w 156"/>
              <a:gd name="T5" fmla="*/ 2147483646 h 676"/>
              <a:gd name="T6" fmla="*/ 2147483646 w 156"/>
              <a:gd name="T7" fmla="*/ 2147483646 h 676"/>
              <a:gd name="T8" fmla="*/ 2147483646 w 156"/>
              <a:gd name="T9" fmla="*/ 2147483646 h 676"/>
              <a:gd name="T10" fmla="*/ 2147483646 w 156"/>
              <a:gd name="T11" fmla="*/ 2147483646 h 676"/>
              <a:gd name="T12" fmla="*/ 2147483646 w 156"/>
              <a:gd name="T13" fmla="*/ 0 h 6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6" h="676">
                <a:moveTo>
                  <a:pt x="156" y="676"/>
                </a:moveTo>
                <a:cubicBezTo>
                  <a:pt x="142" y="657"/>
                  <a:pt x="93" y="602"/>
                  <a:pt x="70" y="564"/>
                </a:cubicBezTo>
                <a:cubicBezTo>
                  <a:pt x="47" y="526"/>
                  <a:pt x="30" y="485"/>
                  <a:pt x="19" y="448"/>
                </a:cubicBezTo>
                <a:cubicBezTo>
                  <a:pt x="8" y="411"/>
                  <a:pt x="6" y="370"/>
                  <a:pt x="3" y="340"/>
                </a:cubicBezTo>
                <a:cubicBezTo>
                  <a:pt x="0" y="310"/>
                  <a:pt x="1" y="302"/>
                  <a:pt x="3" y="266"/>
                </a:cubicBezTo>
                <a:cubicBezTo>
                  <a:pt x="5" y="230"/>
                  <a:pt x="5" y="166"/>
                  <a:pt x="15" y="122"/>
                </a:cubicBezTo>
                <a:cubicBezTo>
                  <a:pt x="25" y="78"/>
                  <a:pt x="51" y="25"/>
                  <a:pt x="60" y="0"/>
                </a:cubicBezTo>
              </a:path>
            </a:pathLst>
          </a:custGeom>
          <a:noFill/>
          <a:ln w="57150" cmpd="sng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7632" name="Freeform 16">
            <a:extLst>
              <a:ext uri="{FF2B5EF4-FFF2-40B4-BE49-F238E27FC236}">
                <a16:creationId xmlns:a16="http://schemas.microsoft.com/office/drawing/2014/main" id="{1B2DF2AA-1121-46FC-9559-46391F7F0DAE}"/>
              </a:ext>
            </a:extLst>
          </p:cNvPr>
          <p:cNvSpPr>
            <a:spLocks/>
          </p:cNvSpPr>
          <p:nvPr/>
        </p:nvSpPr>
        <p:spPr bwMode="auto">
          <a:xfrm>
            <a:off x="5800725" y="2727325"/>
            <a:ext cx="463550" cy="692150"/>
          </a:xfrm>
          <a:custGeom>
            <a:avLst/>
            <a:gdLst>
              <a:gd name="T0" fmla="*/ 0 w 292"/>
              <a:gd name="T1" fmla="*/ 0 h 436"/>
              <a:gd name="T2" fmla="*/ 2147483646 w 292"/>
              <a:gd name="T3" fmla="*/ 2147483646 h 436"/>
              <a:gd name="T4" fmla="*/ 2147483646 w 292"/>
              <a:gd name="T5" fmla="*/ 2147483646 h 436"/>
              <a:gd name="T6" fmla="*/ 2147483646 w 292"/>
              <a:gd name="T7" fmla="*/ 2147483646 h 43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92" h="436">
                <a:moveTo>
                  <a:pt x="0" y="0"/>
                </a:moveTo>
                <a:cubicBezTo>
                  <a:pt x="28" y="28"/>
                  <a:pt x="126" y="114"/>
                  <a:pt x="167" y="167"/>
                </a:cubicBezTo>
                <a:cubicBezTo>
                  <a:pt x="208" y="220"/>
                  <a:pt x="223" y="270"/>
                  <a:pt x="244" y="315"/>
                </a:cubicBezTo>
                <a:cubicBezTo>
                  <a:pt x="265" y="360"/>
                  <a:pt x="282" y="411"/>
                  <a:pt x="292" y="436"/>
                </a:cubicBezTo>
              </a:path>
            </a:pathLst>
          </a:custGeom>
          <a:noFill/>
          <a:ln w="57150" cmpd="sng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7633" name="Freeform 17">
            <a:extLst>
              <a:ext uri="{FF2B5EF4-FFF2-40B4-BE49-F238E27FC236}">
                <a16:creationId xmlns:a16="http://schemas.microsoft.com/office/drawing/2014/main" id="{75D576A5-A17A-4FB4-9B42-BDE7DC1D9AAD}"/>
              </a:ext>
            </a:extLst>
          </p:cNvPr>
          <p:cNvSpPr>
            <a:spLocks/>
          </p:cNvSpPr>
          <p:nvPr/>
        </p:nvSpPr>
        <p:spPr bwMode="auto">
          <a:xfrm>
            <a:off x="6308725" y="3602038"/>
            <a:ext cx="38100" cy="395287"/>
          </a:xfrm>
          <a:custGeom>
            <a:avLst/>
            <a:gdLst>
              <a:gd name="T0" fmla="*/ 0 w 24"/>
              <a:gd name="T1" fmla="*/ 0 h 249"/>
              <a:gd name="T2" fmla="*/ 2147483646 w 24"/>
              <a:gd name="T3" fmla="*/ 2147483646 h 249"/>
              <a:gd name="T4" fmla="*/ 2147483646 w 24"/>
              <a:gd name="T5" fmla="*/ 2147483646 h 24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" h="249">
                <a:moveTo>
                  <a:pt x="0" y="0"/>
                </a:moveTo>
                <a:cubicBezTo>
                  <a:pt x="3" y="23"/>
                  <a:pt x="16" y="96"/>
                  <a:pt x="20" y="137"/>
                </a:cubicBezTo>
                <a:cubicBezTo>
                  <a:pt x="24" y="178"/>
                  <a:pt x="22" y="226"/>
                  <a:pt x="23" y="249"/>
                </a:cubicBezTo>
              </a:path>
            </a:pathLst>
          </a:custGeom>
          <a:noFill/>
          <a:ln w="57150" cmpd="sng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7634" name="Freeform 18">
            <a:extLst>
              <a:ext uri="{FF2B5EF4-FFF2-40B4-BE49-F238E27FC236}">
                <a16:creationId xmlns:a16="http://schemas.microsoft.com/office/drawing/2014/main" id="{1834B9E3-9520-47F3-B6F2-DC84A02B8DB9}"/>
              </a:ext>
            </a:extLst>
          </p:cNvPr>
          <p:cNvSpPr>
            <a:spLocks/>
          </p:cNvSpPr>
          <p:nvPr/>
        </p:nvSpPr>
        <p:spPr bwMode="auto">
          <a:xfrm>
            <a:off x="6370638" y="3292475"/>
            <a:ext cx="852487" cy="157163"/>
          </a:xfrm>
          <a:custGeom>
            <a:avLst/>
            <a:gdLst>
              <a:gd name="T0" fmla="*/ 0 w 537"/>
              <a:gd name="T1" fmla="*/ 2147483646 h 99"/>
              <a:gd name="T2" fmla="*/ 2147483646 w 537"/>
              <a:gd name="T3" fmla="*/ 2147483646 h 99"/>
              <a:gd name="T4" fmla="*/ 2147483646 w 537"/>
              <a:gd name="T5" fmla="*/ 2147483646 h 99"/>
              <a:gd name="T6" fmla="*/ 2147483646 w 537"/>
              <a:gd name="T7" fmla="*/ 2147483646 h 9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37" h="99">
                <a:moveTo>
                  <a:pt x="0" y="99"/>
                </a:moveTo>
                <a:cubicBezTo>
                  <a:pt x="24" y="88"/>
                  <a:pt x="94" y="51"/>
                  <a:pt x="144" y="35"/>
                </a:cubicBezTo>
                <a:cubicBezTo>
                  <a:pt x="194" y="19"/>
                  <a:pt x="233" y="8"/>
                  <a:pt x="299" y="4"/>
                </a:cubicBezTo>
                <a:cubicBezTo>
                  <a:pt x="365" y="0"/>
                  <a:pt x="488" y="8"/>
                  <a:pt x="537" y="9"/>
                </a:cubicBezTo>
              </a:path>
            </a:pathLst>
          </a:custGeom>
          <a:noFill/>
          <a:ln w="57150" cmpd="sng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7635" name="Freeform 19">
            <a:extLst>
              <a:ext uri="{FF2B5EF4-FFF2-40B4-BE49-F238E27FC236}">
                <a16:creationId xmlns:a16="http://schemas.microsoft.com/office/drawing/2014/main" id="{062ED136-DEED-4A05-A204-C35DD22FE577}"/>
              </a:ext>
            </a:extLst>
          </p:cNvPr>
          <p:cNvSpPr>
            <a:spLocks/>
          </p:cNvSpPr>
          <p:nvPr/>
        </p:nvSpPr>
        <p:spPr bwMode="auto">
          <a:xfrm>
            <a:off x="7366000" y="3352800"/>
            <a:ext cx="915988" cy="2205038"/>
          </a:xfrm>
          <a:custGeom>
            <a:avLst/>
            <a:gdLst>
              <a:gd name="T0" fmla="*/ 2147483646 w 577"/>
              <a:gd name="T1" fmla="*/ 0 h 1389"/>
              <a:gd name="T2" fmla="*/ 2147483646 w 577"/>
              <a:gd name="T3" fmla="*/ 2147483646 h 1389"/>
              <a:gd name="T4" fmla="*/ 2147483646 w 577"/>
              <a:gd name="T5" fmla="*/ 2147483646 h 1389"/>
              <a:gd name="T6" fmla="*/ 2147483646 w 577"/>
              <a:gd name="T7" fmla="*/ 2147483646 h 1389"/>
              <a:gd name="T8" fmla="*/ 2147483646 w 577"/>
              <a:gd name="T9" fmla="*/ 2147483646 h 1389"/>
              <a:gd name="T10" fmla="*/ 2147483646 w 577"/>
              <a:gd name="T11" fmla="*/ 2147483646 h 1389"/>
              <a:gd name="T12" fmla="*/ 2147483646 w 577"/>
              <a:gd name="T13" fmla="*/ 2147483646 h 1389"/>
              <a:gd name="T14" fmla="*/ 2147483646 w 577"/>
              <a:gd name="T15" fmla="*/ 2147483646 h 1389"/>
              <a:gd name="T16" fmla="*/ 2147483646 w 577"/>
              <a:gd name="T17" fmla="*/ 2147483646 h 1389"/>
              <a:gd name="T18" fmla="*/ 2147483646 w 577"/>
              <a:gd name="T19" fmla="*/ 2147483646 h 1389"/>
              <a:gd name="T20" fmla="*/ 2147483646 w 577"/>
              <a:gd name="T21" fmla="*/ 2147483646 h 1389"/>
              <a:gd name="T22" fmla="*/ 2147483646 w 577"/>
              <a:gd name="T23" fmla="*/ 2147483646 h 138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77" h="1389">
                <a:moveTo>
                  <a:pt x="26" y="0"/>
                </a:moveTo>
                <a:cubicBezTo>
                  <a:pt x="51" y="12"/>
                  <a:pt x="132" y="47"/>
                  <a:pt x="178" y="71"/>
                </a:cubicBezTo>
                <a:cubicBezTo>
                  <a:pt x="224" y="95"/>
                  <a:pt x="256" y="105"/>
                  <a:pt x="302" y="143"/>
                </a:cubicBezTo>
                <a:cubicBezTo>
                  <a:pt x="348" y="181"/>
                  <a:pt x="409" y="237"/>
                  <a:pt x="452" y="300"/>
                </a:cubicBezTo>
                <a:cubicBezTo>
                  <a:pt x="495" y="363"/>
                  <a:pt x="538" y="440"/>
                  <a:pt x="557" y="522"/>
                </a:cubicBezTo>
                <a:cubicBezTo>
                  <a:pt x="576" y="604"/>
                  <a:pt x="577" y="705"/>
                  <a:pt x="566" y="790"/>
                </a:cubicBezTo>
                <a:cubicBezTo>
                  <a:pt x="555" y="875"/>
                  <a:pt x="537" y="957"/>
                  <a:pt x="490" y="1034"/>
                </a:cubicBezTo>
                <a:cubicBezTo>
                  <a:pt x="443" y="1111"/>
                  <a:pt x="322" y="1215"/>
                  <a:pt x="285" y="1254"/>
                </a:cubicBezTo>
                <a:cubicBezTo>
                  <a:pt x="248" y="1293"/>
                  <a:pt x="292" y="1255"/>
                  <a:pt x="266" y="1270"/>
                </a:cubicBezTo>
                <a:cubicBezTo>
                  <a:pt x="240" y="1285"/>
                  <a:pt x="169" y="1328"/>
                  <a:pt x="128" y="1347"/>
                </a:cubicBezTo>
                <a:cubicBezTo>
                  <a:pt x="87" y="1366"/>
                  <a:pt x="38" y="1375"/>
                  <a:pt x="19" y="1382"/>
                </a:cubicBezTo>
                <a:cubicBezTo>
                  <a:pt x="0" y="1389"/>
                  <a:pt x="14" y="1388"/>
                  <a:pt x="13" y="1389"/>
                </a:cubicBezTo>
              </a:path>
            </a:pathLst>
          </a:custGeom>
          <a:noFill/>
          <a:ln w="57150" cmpd="sng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7636" name="Freeform 20">
            <a:extLst>
              <a:ext uri="{FF2B5EF4-FFF2-40B4-BE49-F238E27FC236}">
                <a16:creationId xmlns:a16="http://schemas.microsoft.com/office/drawing/2014/main" id="{93A3BF0A-A971-4B62-B290-207997377C11}"/>
              </a:ext>
            </a:extLst>
          </p:cNvPr>
          <p:cNvSpPr>
            <a:spLocks/>
          </p:cNvSpPr>
          <p:nvPr/>
        </p:nvSpPr>
        <p:spPr bwMode="auto">
          <a:xfrm>
            <a:off x="6024563" y="5157788"/>
            <a:ext cx="1417637" cy="446087"/>
          </a:xfrm>
          <a:custGeom>
            <a:avLst/>
            <a:gdLst>
              <a:gd name="T0" fmla="*/ 2147483646 w 893"/>
              <a:gd name="T1" fmla="*/ 2147483646 h 281"/>
              <a:gd name="T2" fmla="*/ 2147483646 w 893"/>
              <a:gd name="T3" fmla="*/ 2147483646 h 281"/>
              <a:gd name="T4" fmla="*/ 2147483646 w 893"/>
              <a:gd name="T5" fmla="*/ 2147483646 h 281"/>
              <a:gd name="T6" fmla="*/ 2147483646 w 893"/>
              <a:gd name="T7" fmla="*/ 2147483646 h 281"/>
              <a:gd name="T8" fmla="*/ 2147483646 w 893"/>
              <a:gd name="T9" fmla="*/ 2147483646 h 281"/>
              <a:gd name="T10" fmla="*/ 2147483646 w 893"/>
              <a:gd name="T11" fmla="*/ 2147483646 h 281"/>
              <a:gd name="T12" fmla="*/ 2147483646 w 893"/>
              <a:gd name="T13" fmla="*/ 2147483646 h 281"/>
              <a:gd name="T14" fmla="*/ 2147483646 w 893"/>
              <a:gd name="T15" fmla="*/ 2147483646 h 281"/>
              <a:gd name="T16" fmla="*/ 2147483646 w 893"/>
              <a:gd name="T17" fmla="*/ 2147483646 h 281"/>
              <a:gd name="T18" fmla="*/ 2147483646 w 893"/>
              <a:gd name="T19" fmla="*/ 2147483646 h 281"/>
              <a:gd name="T20" fmla="*/ 2147483646 w 893"/>
              <a:gd name="T21" fmla="*/ 2147483646 h 281"/>
              <a:gd name="T22" fmla="*/ 2147483646 w 893"/>
              <a:gd name="T23" fmla="*/ 2147483646 h 281"/>
              <a:gd name="T24" fmla="*/ 2147483646 w 893"/>
              <a:gd name="T25" fmla="*/ 2147483646 h 28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893" h="281">
                <a:moveTo>
                  <a:pt x="893" y="234"/>
                </a:moveTo>
                <a:cubicBezTo>
                  <a:pt x="876" y="239"/>
                  <a:pt x="823" y="258"/>
                  <a:pt x="791" y="265"/>
                </a:cubicBezTo>
                <a:cubicBezTo>
                  <a:pt x="759" y="272"/>
                  <a:pt x="728" y="272"/>
                  <a:pt x="698" y="275"/>
                </a:cubicBezTo>
                <a:cubicBezTo>
                  <a:pt x="668" y="278"/>
                  <a:pt x="633" y="281"/>
                  <a:pt x="611" y="281"/>
                </a:cubicBezTo>
                <a:cubicBezTo>
                  <a:pt x="589" y="281"/>
                  <a:pt x="572" y="278"/>
                  <a:pt x="567" y="277"/>
                </a:cubicBezTo>
                <a:cubicBezTo>
                  <a:pt x="562" y="276"/>
                  <a:pt x="585" y="277"/>
                  <a:pt x="583" y="277"/>
                </a:cubicBezTo>
                <a:cubicBezTo>
                  <a:pt x="581" y="277"/>
                  <a:pt x="576" y="278"/>
                  <a:pt x="557" y="277"/>
                </a:cubicBezTo>
                <a:cubicBezTo>
                  <a:pt x="538" y="276"/>
                  <a:pt x="507" y="279"/>
                  <a:pt x="470" y="272"/>
                </a:cubicBezTo>
                <a:cubicBezTo>
                  <a:pt x="433" y="265"/>
                  <a:pt x="379" y="249"/>
                  <a:pt x="336" y="234"/>
                </a:cubicBezTo>
                <a:cubicBezTo>
                  <a:pt x="293" y="219"/>
                  <a:pt x="252" y="200"/>
                  <a:pt x="214" y="182"/>
                </a:cubicBezTo>
                <a:lnTo>
                  <a:pt x="106" y="128"/>
                </a:lnTo>
                <a:lnTo>
                  <a:pt x="10" y="10"/>
                </a:lnTo>
                <a:cubicBezTo>
                  <a:pt x="0" y="0"/>
                  <a:pt x="39" y="54"/>
                  <a:pt x="47" y="66"/>
                </a:cubicBezTo>
              </a:path>
            </a:pathLst>
          </a:custGeom>
          <a:noFill/>
          <a:ln w="57150" cmpd="sng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7637" name="Freeform 21">
            <a:extLst>
              <a:ext uri="{FF2B5EF4-FFF2-40B4-BE49-F238E27FC236}">
                <a16:creationId xmlns:a16="http://schemas.microsoft.com/office/drawing/2014/main" id="{BF54D037-0A76-4D17-B645-20C9CB1FDE42}"/>
              </a:ext>
            </a:extLst>
          </p:cNvPr>
          <p:cNvSpPr>
            <a:spLocks/>
          </p:cNvSpPr>
          <p:nvPr/>
        </p:nvSpPr>
        <p:spPr bwMode="auto">
          <a:xfrm>
            <a:off x="5713413" y="3971925"/>
            <a:ext cx="179387" cy="1052513"/>
          </a:xfrm>
          <a:custGeom>
            <a:avLst/>
            <a:gdLst>
              <a:gd name="T0" fmla="*/ 2147483646 w 113"/>
              <a:gd name="T1" fmla="*/ 2147483646 h 663"/>
              <a:gd name="T2" fmla="*/ 2147483646 w 113"/>
              <a:gd name="T3" fmla="*/ 2147483646 h 663"/>
              <a:gd name="T4" fmla="*/ 2147483646 w 113"/>
              <a:gd name="T5" fmla="*/ 2147483646 h 663"/>
              <a:gd name="T6" fmla="*/ 2147483646 w 113"/>
              <a:gd name="T7" fmla="*/ 2147483646 h 663"/>
              <a:gd name="T8" fmla="*/ 2147483646 w 113"/>
              <a:gd name="T9" fmla="*/ 2147483646 h 663"/>
              <a:gd name="T10" fmla="*/ 2147483646 w 113"/>
              <a:gd name="T11" fmla="*/ 0 h 6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3" h="663">
                <a:moveTo>
                  <a:pt x="113" y="663"/>
                </a:moveTo>
                <a:cubicBezTo>
                  <a:pt x="100" y="634"/>
                  <a:pt x="55" y="549"/>
                  <a:pt x="36" y="487"/>
                </a:cubicBezTo>
                <a:cubicBezTo>
                  <a:pt x="17" y="425"/>
                  <a:pt x="2" y="352"/>
                  <a:pt x="1" y="292"/>
                </a:cubicBezTo>
                <a:cubicBezTo>
                  <a:pt x="0" y="232"/>
                  <a:pt x="25" y="159"/>
                  <a:pt x="32" y="128"/>
                </a:cubicBezTo>
                <a:cubicBezTo>
                  <a:pt x="39" y="97"/>
                  <a:pt x="35" y="128"/>
                  <a:pt x="42" y="107"/>
                </a:cubicBezTo>
                <a:cubicBezTo>
                  <a:pt x="49" y="86"/>
                  <a:pt x="68" y="22"/>
                  <a:pt x="75" y="0"/>
                </a:cubicBezTo>
              </a:path>
            </a:pathLst>
          </a:custGeom>
          <a:noFill/>
          <a:ln w="57150" cmpd="sng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7638" name="Freeform 22">
            <a:extLst>
              <a:ext uri="{FF2B5EF4-FFF2-40B4-BE49-F238E27FC236}">
                <a16:creationId xmlns:a16="http://schemas.microsoft.com/office/drawing/2014/main" id="{8CA95C71-5CA0-4107-AE68-0B551FD5EC9F}"/>
              </a:ext>
            </a:extLst>
          </p:cNvPr>
          <p:cNvSpPr>
            <a:spLocks/>
          </p:cNvSpPr>
          <p:nvPr/>
        </p:nvSpPr>
        <p:spPr bwMode="auto">
          <a:xfrm>
            <a:off x="5934075" y="3551238"/>
            <a:ext cx="268288" cy="263525"/>
          </a:xfrm>
          <a:custGeom>
            <a:avLst/>
            <a:gdLst>
              <a:gd name="T0" fmla="*/ 0 w 169"/>
              <a:gd name="T1" fmla="*/ 2147483646 h 166"/>
              <a:gd name="T2" fmla="*/ 2147483646 w 169"/>
              <a:gd name="T3" fmla="*/ 2147483646 h 166"/>
              <a:gd name="T4" fmla="*/ 2147483646 w 169"/>
              <a:gd name="T5" fmla="*/ 0 h 16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9" h="166">
                <a:moveTo>
                  <a:pt x="0" y="166"/>
                </a:moveTo>
                <a:cubicBezTo>
                  <a:pt x="13" y="151"/>
                  <a:pt x="48" y="101"/>
                  <a:pt x="76" y="73"/>
                </a:cubicBezTo>
                <a:cubicBezTo>
                  <a:pt x="104" y="45"/>
                  <a:pt x="150" y="15"/>
                  <a:pt x="169" y="0"/>
                </a:cubicBezTo>
              </a:path>
            </a:pathLst>
          </a:custGeom>
          <a:noFill/>
          <a:ln w="57150" cmpd="sng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7639" name="Freeform 23">
            <a:extLst>
              <a:ext uri="{FF2B5EF4-FFF2-40B4-BE49-F238E27FC236}">
                <a16:creationId xmlns:a16="http://schemas.microsoft.com/office/drawing/2014/main" id="{F601720A-AB16-4ACA-8959-06AB4AA09127}"/>
              </a:ext>
            </a:extLst>
          </p:cNvPr>
          <p:cNvSpPr>
            <a:spLocks/>
          </p:cNvSpPr>
          <p:nvPr/>
        </p:nvSpPr>
        <p:spPr bwMode="auto">
          <a:xfrm>
            <a:off x="6024563" y="4191000"/>
            <a:ext cx="309562" cy="822325"/>
          </a:xfrm>
          <a:custGeom>
            <a:avLst/>
            <a:gdLst>
              <a:gd name="T0" fmla="*/ 2147483646 w 182"/>
              <a:gd name="T1" fmla="*/ 0 h 494"/>
              <a:gd name="T2" fmla="*/ 2147483646 w 182"/>
              <a:gd name="T3" fmla="*/ 2147483646 h 494"/>
              <a:gd name="T4" fmla="*/ 2147483646 w 182"/>
              <a:gd name="T5" fmla="*/ 2147483646 h 494"/>
              <a:gd name="T6" fmla="*/ 2147483646 w 182"/>
              <a:gd name="T7" fmla="*/ 2147483646 h 494"/>
              <a:gd name="T8" fmla="*/ 0 w 182"/>
              <a:gd name="T9" fmla="*/ 2147483646 h 4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2" h="494">
                <a:moveTo>
                  <a:pt x="182" y="0"/>
                </a:moveTo>
                <a:cubicBezTo>
                  <a:pt x="173" y="37"/>
                  <a:pt x="149" y="165"/>
                  <a:pt x="132" y="224"/>
                </a:cubicBezTo>
                <a:cubicBezTo>
                  <a:pt x="115" y="283"/>
                  <a:pt x="99" y="316"/>
                  <a:pt x="81" y="356"/>
                </a:cubicBezTo>
                <a:cubicBezTo>
                  <a:pt x="63" y="396"/>
                  <a:pt x="35" y="444"/>
                  <a:pt x="21" y="467"/>
                </a:cubicBezTo>
                <a:cubicBezTo>
                  <a:pt x="7" y="490"/>
                  <a:pt x="4" y="489"/>
                  <a:pt x="0" y="494"/>
                </a:cubicBezTo>
              </a:path>
            </a:pathLst>
          </a:custGeom>
          <a:noFill/>
          <a:ln w="57150" cmpd="sng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7640" name="Freeform 24">
            <a:extLst>
              <a:ext uri="{FF2B5EF4-FFF2-40B4-BE49-F238E27FC236}">
                <a16:creationId xmlns:a16="http://schemas.microsoft.com/office/drawing/2014/main" id="{29D7547E-6D03-4539-9504-98FC543F909E}"/>
              </a:ext>
            </a:extLst>
          </p:cNvPr>
          <p:cNvSpPr>
            <a:spLocks/>
          </p:cNvSpPr>
          <p:nvPr/>
        </p:nvSpPr>
        <p:spPr bwMode="auto">
          <a:xfrm>
            <a:off x="4872038" y="5013325"/>
            <a:ext cx="1022350" cy="334963"/>
          </a:xfrm>
          <a:custGeom>
            <a:avLst/>
            <a:gdLst>
              <a:gd name="T0" fmla="*/ 2147483646 w 644"/>
              <a:gd name="T1" fmla="*/ 2147483646 h 211"/>
              <a:gd name="T2" fmla="*/ 2147483646 w 644"/>
              <a:gd name="T3" fmla="*/ 2147483646 h 211"/>
              <a:gd name="T4" fmla="*/ 2147483646 w 644"/>
              <a:gd name="T5" fmla="*/ 2147483646 h 211"/>
              <a:gd name="T6" fmla="*/ 2147483646 w 644"/>
              <a:gd name="T7" fmla="*/ 2147483646 h 211"/>
              <a:gd name="T8" fmla="*/ 2147483646 w 644"/>
              <a:gd name="T9" fmla="*/ 2147483646 h 211"/>
              <a:gd name="T10" fmla="*/ 0 w 644"/>
              <a:gd name="T11" fmla="*/ 0 h 21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44" h="211">
                <a:moveTo>
                  <a:pt x="644" y="99"/>
                </a:moveTo>
                <a:cubicBezTo>
                  <a:pt x="625" y="111"/>
                  <a:pt x="562" y="152"/>
                  <a:pt x="530" y="170"/>
                </a:cubicBezTo>
                <a:cubicBezTo>
                  <a:pt x="498" y="188"/>
                  <a:pt x="496" y="202"/>
                  <a:pt x="453" y="206"/>
                </a:cubicBezTo>
                <a:cubicBezTo>
                  <a:pt x="410" y="210"/>
                  <a:pt x="330" y="211"/>
                  <a:pt x="274" y="197"/>
                </a:cubicBezTo>
                <a:cubicBezTo>
                  <a:pt x="218" y="183"/>
                  <a:pt x="163" y="157"/>
                  <a:pt x="117" y="124"/>
                </a:cubicBezTo>
                <a:cubicBezTo>
                  <a:pt x="71" y="91"/>
                  <a:pt x="25" y="26"/>
                  <a:pt x="0" y="0"/>
                </a:cubicBezTo>
              </a:path>
            </a:pathLst>
          </a:custGeom>
          <a:noFill/>
          <a:ln w="57150" cmpd="sng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7641" name="Freeform 25">
            <a:extLst>
              <a:ext uri="{FF2B5EF4-FFF2-40B4-BE49-F238E27FC236}">
                <a16:creationId xmlns:a16="http://schemas.microsoft.com/office/drawing/2014/main" id="{1054F2EF-B534-47F8-9C38-6F88099570CB}"/>
              </a:ext>
            </a:extLst>
          </p:cNvPr>
          <p:cNvSpPr>
            <a:spLocks/>
          </p:cNvSpPr>
          <p:nvPr/>
        </p:nvSpPr>
        <p:spPr bwMode="auto">
          <a:xfrm>
            <a:off x="4540250" y="3246438"/>
            <a:ext cx="234950" cy="1639887"/>
          </a:xfrm>
          <a:custGeom>
            <a:avLst/>
            <a:gdLst>
              <a:gd name="T0" fmla="*/ 2147483646 w 148"/>
              <a:gd name="T1" fmla="*/ 2147483646 h 1033"/>
              <a:gd name="T2" fmla="*/ 2147483646 w 148"/>
              <a:gd name="T3" fmla="*/ 2147483646 h 1033"/>
              <a:gd name="T4" fmla="*/ 2147483646 w 148"/>
              <a:gd name="T5" fmla="*/ 2147483646 h 1033"/>
              <a:gd name="T6" fmla="*/ 0 w 148"/>
              <a:gd name="T7" fmla="*/ 2147483646 h 1033"/>
              <a:gd name="T8" fmla="*/ 2147483646 w 148"/>
              <a:gd name="T9" fmla="*/ 2147483646 h 1033"/>
              <a:gd name="T10" fmla="*/ 2147483646 w 148"/>
              <a:gd name="T11" fmla="*/ 0 h 103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8" h="1033">
                <a:moveTo>
                  <a:pt x="148" y="1033"/>
                </a:moveTo>
                <a:cubicBezTo>
                  <a:pt x="136" y="1011"/>
                  <a:pt x="99" y="952"/>
                  <a:pt x="78" y="900"/>
                </a:cubicBezTo>
                <a:cubicBezTo>
                  <a:pt x="57" y="848"/>
                  <a:pt x="37" y="788"/>
                  <a:pt x="24" y="721"/>
                </a:cubicBezTo>
                <a:cubicBezTo>
                  <a:pt x="11" y="654"/>
                  <a:pt x="0" y="578"/>
                  <a:pt x="0" y="495"/>
                </a:cubicBezTo>
                <a:cubicBezTo>
                  <a:pt x="0" y="412"/>
                  <a:pt x="7" y="304"/>
                  <a:pt x="24" y="222"/>
                </a:cubicBezTo>
                <a:cubicBezTo>
                  <a:pt x="41" y="140"/>
                  <a:pt x="87" y="46"/>
                  <a:pt x="104" y="0"/>
                </a:cubicBezTo>
              </a:path>
            </a:pathLst>
          </a:custGeom>
          <a:noFill/>
          <a:ln w="57150" cmpd="sng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67642" name="Picture 26" descr="小猫">
            <a:hlinkClick r:id="rId5" action="ppaction://program"/>
            <a:extLst>
              <a:ext uri="{FF2B5EF4-FFF2-40B4-BE49-F238E27FC236}">
                <a16:creationId xmlns:a16="http://schemas.microsoft.com/office/drawing/2014/main" id="{1320EF22-1884-48D4-9F6F-D642D4981C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513" y="2590800"/>
            <a:ext cx="7397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31" name="Oval 28">
            <a:extLst>
              <a:ext uri="{FF2B5EF4-FFF2-40B4-BE49-F238E27FC236}">
                <a16:creationId xmlns:a16="http://schemas.microsoft.com/office/drawing/2014/main" id="{23F1B78F-E568-41CE-9DB4-9B7E49A684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9200" y="6146800"/>
            <a:ext cx="260350" cy="6477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b="0"/>
          </a:p>
        </p:txBody>
      </p:sp>
      <p:pic>
        <p:nvPicPr>
          <p:cNvPr id="367645" name="Picture 29" descr="Ellip073">
            <a:extLst>
              <a:ext uri="{FF2B5EF4-FFF2-40B4-BE49-F238E27FC236}">
                <a16:creationId xmlns:a16="http://schemas.microsoft.com/office/drawing/2014/main" id="{20719BA8-0C41-44B8-A37D-332035E39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663" y="6205538"/>
            <a:ext cx="100806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7646" name="Text Box 30">
            <a:extLst>
              <a:ext uri="{FF2B5EF4-FFF2-40B4-BE49-F238E27FC236}">
                <a16:creationId xmlns:a16="http://schemas.microsoft.com/office/drawing/2014/main" id="{9E1269C6-59A1-40F1-82CC-C03102D228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8913" y="6191250"/>
            <a:ext cx="9842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600" b="0">
                <a:solidFill>
                  <a:srgbClr val="CC0066"/>
                </a:solidFill>
                <a:latin typeface="BankGothic Md BT" pitchFamily="34" charset="0"/>
                <a:ea typeface="黑体" panose="02010609060101010101" pitchFamily="49" charset="-122"/>
              </a:rPr>
              <a:t>PLAY</a:t>
            </a:r>
          </a:p>
        </p:txBody>
      </p:sp>
      <p:sp>
        <p:nvSpPr>
          <p:cNvPr id="17434" name="Rectangle 31">
            <a:extLst>
              <a:ext uri="{FF2B5EF4-FFF2-40B4-BE49-F238E27FC236}">
                <a16:creationId xmlns:a16="http://schemas.microsoft.com/office/drawing/2014/main" id="{BAB3A6AF-1446-43B9-ADFB-A37B01ACEA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1088" y="1143000"/>
            <a:ext cx="748982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欧拉图是若干个边不重的圈之并，见示意图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67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67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67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7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76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7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76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y1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3676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7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3676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7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32 0.03172 C 0.01771 0.03218 0.02083 0.03172 0.02465 0.0338 C 0.02847 0.03588 0.03368 0.03889 0.03889 0.04445 C 0.0441 0.05 0.05052 0.05926 0.0559 0.06783 C 0.06129 0.07639 0.06736 0.08426 0.07153 0.0956 C 0.0757 0.10695 0.07917 0.12223 0.0809 0.13588 C 0.08264 0.14954 0.08368 0.16158 0.08195 0.17755 C 0.08021 0.19352 0.07587 0.21644 0.07049 0.23172 C 0.06511 0.24699 0.05781 0.2588 0.04965 0.26922 C 0.04149 0.27963 0.03299 0.28773 0.02153 0.29422 C 0.01007 0.3007 -0.00573 0.30648 -0.0191 0.3081 C -0.03246 0.30973 -0.04583 0.30857 -0.05868 0.30394 C -0.07153 0.29931 -0.08489 0.29121 -0.09618 0.28033 C -0.10746 0.26945 -0.1191 0.25486 -0.12639 0.23866 C -0.13368 0.22246 -0.1375 0.19977 -0.13993 0.1831 C -0.14236 0.16644 -0.14323 0.15394 -0.14097 0.13866 C -0.13871 0.12338 -0.13298 0.10556 -0.12639 0.09144 C -0.11979 0.07732 -0.11076 0.06528 -0.10139 0.05394 C -0.09201 0.0426 -0.08229 0.0301 -0.07014 0.02338 C -0.05798 0.01667 -0.04323 0.01412 -0.02847 0.01366 C -0.01371 0.0132 0.01059 0.01945 0.0184 0.0206 " pathEditMode="relative" rAng="0" ptsTypes="aaaaaaaaaaaaaaaaaaaaa">
                                      <p:cBhvr>
                                        <p:cTn id="29" dur="5000" fill="hold"/>
                                        <p:tgtEl>
                                          <p:spTgt spid="3676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18" y="1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67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67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04 0.01482 C 0.03142 0.00949 0.03281 0.0044 0.03629 -0.00185 C 0.03976 -0.0081 0.04549 -0.01666 0.05087 -0.02268 C 0.05625 -0.0287 0.0599 -0.03379 0.06858 -0.03796 C 0.07726 -0.04213 0.09323 -0.04583 0.10295 -0.04768 C 0.11267 -0.04953 0.12031 -0.04583 0.12691 -0.04907 C 0.13351 -0.05231 0.13681 -0.06088 0.14254 -0.06713 C 0.14827 -0.07338 0.15278 -0.08078 0.16129 -0.08657 C 0.16979 -0.09236 0.18108 -0.1 0.19358 -0.10185 C 0.20608 -0.1037 0.22535 -0.10069 0.23629 -0.09768 C 0.24722 -0.09467 0.25243 -0.09004 0.2592 -0.08379 C 0.26597 -0.07754 0.27136 -0.06852 0.27691 -0.06018 C 0.28247 -0.05185 0.28924 -0.04398 0.29254 -0.03379 C 0.29583 -0.02361 0.29427 -0.00972 0.29636 0.00162 C 0.29844 0.01297 0.30434 0.02292 0.30504 0.03426 C 0.30573 0.0456 0.30278 0.05996 0.30087 0.07037 C 0.29896 0.08079 0.29774 0.08704 0.29358 0.09676 C 0.28941 0.10648 0.28264 0.11875 0.27587 0.12871 C 0.2691 0.13866 0.26285 0.14931 0.25295 0.15648 C 0.24306 0.16366 0.22795 0.17014 0.21649 0.17176 C 0.20504 0.17338 0.19514 0.17037 0.1842 0.16621 C 0.17327 0.16204 0.16059 0.15672 0.15087 0.14676 C 0.14115 0.13681 0.13212 0.1206 0.12587 0.10648 C 0.11962 0.09236 0.11545 0.0794 0.11337 0.06204 C 0.11129 0.04468 0.11198 0.0176 0.11337 0.00232 C 0.11476 -0.01296 0.11962 -0.0206 0.1217 -0.02963 C 0.12379 -0.03865 0.12483 -0.04537 0.12587 -0.05185 " pathEditMode="relative" rAng="0" ptsTypes="aaaaaaaaaaaaaaaaaaaaaaaaaaa">
                                      <p:cBhvr>
                                        <p:cTn id="40" dur="5000" fill="hold"/>
                                        <p:tgtEl>
                                          <p:spTgt spid="3676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85" y="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67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7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67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67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67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997 -0.05995 C 0.12691 -0.05416 0.13386 -0.04815 0.13872 -0.0419 C 0.14358 -0.03565 0.14462 -0.03032 0.14913 -0.02245 C 0.15365 -0.01458 0.16146 -0.00393 0.1658 0.00533 C 0.17014 0.01459 0.1724 0.02408 0.17517 0.0331 C 0.17795 0.04213 0.1783 0.05463 0.18247 0.05949 C 0.18663 0.06435 0.19236 0.0625 0.20052 0.06158 C 0.20868 0.06065 0.21892 0.05625 0.23142 0.05394 C 0.24392 0.05162 0.26354 0.04769 0.27552 0.04723 C 0.2875 0.04676 0.29445 0.04838 0.30313 0.05162 C 0.31181 0.05486 0.3184 0.06111 0.32726 0.06713 C 0.33611 0.07315 0.34774 0.08056 0.35642 0.0882 C 0.36511 0.09584 0.37344 0.10394 0.37934 0.11366 C 0.38524 0.12338 0.38854 0.13565 0.39184 0.14699 C 0.39514 0.15834 0.3974 0.16898 0.39913 0.18172 C 0.40087 0.19445 0.4033 0.20787 0.40226 0.22385 C 0.40122 0.23982 0.39931 0.26042 0.39306 0.27824 C 0.38681 0.29607 0.37413 0.3169 0.36476 0.33056 C 0.35538 0.34422 0.34931 0.35047 0.33646 0.35949 C 0.32361 0.36852 0.30417 0.38033 0.28802 0.38496 C 0.27188 0.38959 0.25573 0.39074 0.23976 0.38727 C 0.22379 0.3838 0.20469 0.37361 0.19184 0.36366 C 0.17899 0.35371 0.17188 0.34098 0.16267 0.32755 C 0.15347 0.31412 0.14306 0.30047 0.13663 0.2831 C 0.13021 0.26574 0.12535 0.2426 0.12413 0.22338 C 0.12292 0.20417 0.12517 0.18473 0.12969 0.16713 C 0.1342 0.14954 0.1441 0.13056 0.15139 0.11713 C 0.15868 0.10371 0.16771 0.09584 0.17309 0.08611 C 0.17847 0.07639 0.18125 0.06389 0.18351 0.0581 " pathEditMode="relative" rAng="0" ptsTypes="aaaaaaaaaaaaaaaaaaaaaaaaaaaaa">
                                      <p:cBhvr>
                                        <p:cTn id="63" dur="5000" fill="hold"/>
                                        <p:tgtEl>
                                          <p:spTgt spid="3676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22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67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6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20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67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36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21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67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67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8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993 0.07338 C 0.19219 0.08496 0.19445 0.09653 0.19514 0.10949 C 0.19583 0.12246 0.19462 0.13611 0.1941 0.15116 C 0.19358 0.16621 0.19358 0.18473 0.19202 0.19977 C 0.19045 0.21482 0.18837 0.22848 0.18472 0.24144 C 0.18108 0.2544 0.17587 0.26528 0.17014 0.27755 C 0.16441 0.28982 0.15851 0.30417 0.15035 0.31505 C 0.14219 0.32593 0.12969 0.33681 0.12118 0.34283 C 0.11267 0.34885 0.10747 0.35047 0.09931 0.35116 C 0.09115 0.35185 0.08038 0.35047 0.07222 0.34699 C 0.06406 0.34352 0.05781 0.33843 0.05035 0.33033 C 0.04288 0.32223 0.03299 0.30857 0.02743 0.29838 C 0.02188 0.2882 0.02031 0.28102 0.01702 0.26922 C 0.01372 0.25741 0.01059 0.24074 0.00764 0.22755 C 0.00469 0.21435 0.00139 0.20278 -0.00069 0.19005 C -0.00278 0.17732 -0.00364 0.15903 -0.00451 0.15162 C -0.00538 0.14422 -0.00642 0.15209 -0.00608 0.14491 C -0.00573 0.13773 -0.00538 0.12246 -0.00278 0.10834 C -0.00017 0.09422 0.00573 0.07408 0.00972 0.05949 C 0.01372 0.04491 0.01927 0.02685 0.02118 0.0206 " pathEditMode="relative" rAng="0" ptsTypes="aaaaaaaaaaaaaaaaaaaa">
                                      <p:cBhvr>
                                        <p:cTn id="90" dur="5000" fill="hold"/>
                                        <p:tgtEl>
                                          <p:spTgt spid="3676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31" y="1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275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67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67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10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367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0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367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29500"/>
                            </p:stCondLst>
                            <p:childTnLst>
                              <p:par>
                                <p:cTn id="108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9" dur="1000" fill="hold"/>
                                        <p:tgtEl>
                                          <p:spTgt spid="367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1" presetClass="exit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/>
                                        <p:tgtEl>
                                          <p:spTgt spid="367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7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1" presetClass="exit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1000"/>
                                        <p:tgtEl>
                                          <p:spTgt spid="367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7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1" presetClass="exit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1000"/>
                                        <p:tgtEl>
                                          <p:spTgt spid="367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7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1" presetClass="exit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1000"/>
                                        <p:tgtEl>
                                          <p:spTgt spid="367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7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1" presetClass="exit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" dur="1000"/>
                                        <p:tgtEl>
                                          <p:spTgt spid="36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1" presetClass="exit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/>
                                        <p:tgtEl>
                                          <p:spTgt spid="367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7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1" presetClass="exit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9" dur="1000"/>
                                        <p:tgtEl>
                                          <p:spTgt spid="367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7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1" presetClass="exit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2" dur="1000"/>
                                        <p:tgtEl>
                                          <p:spTgt spid="367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7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1" presetClass="exit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1000"/>
                                        <p:tgtEl>
                                          <p:spTgt spid="36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1" presetClass="exit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8" dur="1000"/>
                                        <p:tgtEl>
                                          <p:spTgt spid="36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1" presetClass="exit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1000"/>
                                        <p:tgtEl>
                                          <p:spTgt spid="367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7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1" presetClass="exit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1000"/>
                                        <p:tgtEl>
                                          <p:spTgt spid="367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7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1" presetClass="exit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7" dur="1000"/>
                                        <p:tgtEl>
                                          <p:spTgt spid="367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7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1" presetClass="exit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0" dur="1000"/>
                                        <p:tgtEl>
                                          <p:spTgt spid="367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7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1" presetClass="exit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3" dur="1000"/>
                                        <p:tgtEl>
                                          <p:spTgt spid="36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1" presetClass="exit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6" dur="1000"/>
                                        <p:tgtEl>
                                          <p:spTgt spid="36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1" presetClass="exit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9" dur="1000"/>
                                        <p:tgtEl>
                                          <p:spTgt spid="36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646" grpId="0"/>
      <p:bldP spid="36764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0AAF1544-7C3F-4577-85FE-0EA9A85313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欧拉图的判别法</a:t>
            </a:r>
          </a:p>
        </p:txBody>
      </p:sp>
      <p:sp>
        <p:nvSpPr>
          <p:cNvPr id="19459" name="Rectangle 8">
            <a:extLst>
              <a:ext uri="{FF2B5EF4-FFF2-40B4-BE49-F238E27FC236}">
                <a16:creationId xmlns:a16="http://schemas.microsoft.com/office/drawing/2014/main" id="{288B49BD-75CF-4565-9386-C45852B67D8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63575" y="1165225"/>
            <a:ext cx="10887075" cy="5287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15.2</a:t>
            </a:r>
            <a:r>
              <a:rPr lang="en-US" altLang="zh-CN"/>
              <a:t>  </a:t>
            </a:r>
            <a:r>
              <a:rPr lang="zh-CN" altLang="en-US"/>
              <a:t>无向图</a:t>
            </a:r>
            <a:r>
              <a:rPr lang="en-US" altLang="zh-CN" i="1"/>
              <a:t>G</a:t>
            </a:r>
            <a:r>
              <a:rPr lang="zh-CN" altLang="en-US"/>
              <a:t>是半欧拉图当且仅当</a:t>
            </a:r>
            <a:r>
              <a:rPr lang="en-US" altLang="zh-CN" i="1"/>
              <a:t>G </a:t>
            </a:r>
            <a:r>
              <a:rPr lang="zh-CN" altLang="en-US"/>
              <a:t>连通且恰有两个奇度顶点</a:t>
            </a:r>
            <a:r>
              <a:rPr lang="en-US" altLang="zh-CN"/>
              <a:t>.</a:t>
            </a:r>
          </a:p>
          <a:p>
            <a:pPr eaLnBrk="1" hangingPunct="1">
              <a:lnSpc>
                <a:spcPct val="150000"/>
              </a:lnSpc>
              <a:spcBef>
                <a:spcPct val="55000"/>
              </a:spcBef>
            </a:pPr>
            <a:r>
              <a:rPr lang="zh-CN" altLang="en-US"/>
              <a:t>证  必要性简单</a:t>
            </a:r>
            <a:r>
              <a:rPr lang="en-US" altLang="zh-CN"/>
              <a:t>.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/>
              <a:t>充分性（利用定理</a:t>
            </a:r>
            <a:r>
              <a:rPr lang="en-US" altLang="zh-CN"/>
              <a:t>15.1</a:t>
            </a:r>
            <a:r>
              <a:rPr lang="zh-CN" altLang="en-US"/>
              <a:t>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/>
              <a:t>设</a:t>
            </a:r>
            <a:r>
              <a:rPr lang="en-US" altLang="zh-CN" i="1"/>
              <a:t>u</a:t>
            </a:r>
            <a:r>
              <a:rPr lang="en-US" altLang="zh-CN"/>
              <a:t>,</a:t>
            </a:r>
            <a:r>
              <a:rPr lang="en-US" altLang="zh-CN" i="1"/>
              <a:t>v</a:t>
            </a:r>
            <a:r>
              <a:rPr lang="zh-CN" altLang="en-US"/>
              <a:t>为</a:t>
            </a:r>
            <a:r>
              <a:rPr lang="en-US" altLang="zh-CN" i="1"/>
              <a:t>G </a:t>
            </a:r>
            <a:r>
              <a:rPr lang="zh-CN" altLang="en-US"/>
              <a:t>中的两个奇度顶点，令</a:t>
            </a:r>
            <a:endParaRPr lang="zh-CN" altLang="en-US" i="1"/>
          </a:p>
          <a:p>
            <a:pPr eaLnBrk="1" hangingPunct="1">
              <a:lnSpc>
                <a:spcPct val="150000"/>
              </a:lnSpc>
            </a:pPr>
            <a:r>
              <a:rPr lang="zh-CN" altLang="en-US" i="1"/>
              <a:t>                               </a:t>
            </a:r>
            <a:r>
              <a:rPr lang="en-US" altLang="zh-CN" i="1"/>
              <a:t>G </a:t>
            </a:r>
            <a:r>
              <a:rPr lang="en-US" altLang="zh-CN">
                <a:sym typeface="Symbol" panose="05050102010706020507" pitchFamily="18" charset="2"/>
              </a:rPr>
              <a:t> </a:t>
            </a:r>
            <a:r>
              <a:rPr lang="en-US" altLang="zh-CN"/>
              <a:t>=</a:t>
            </a:r>
            <a:r>
              <a:rPr lang="en-US" altLang="zh-CN" i="1"/>
              <a:t>G</a:t>
            </a:r>
            <a:r>
              <a:rPr lang="en-US" altLang="zh-CN">
                <a:sym typeface="Symbol" panose="05050102010706020507" pitchFamily="18" charset="2"/>
              </a:rPr>
              <a:t></a:t>
            </a:r>
            <a:r>
              <a:rPr lang="en-US" altLang="zh-CN"/>
              <a:t>(</a:t>
            </a:r>
            <a:r>
              <a:rPr lang="en-US" altLang="zh-CN" i="1"/>
              <a:t>u</a:t>
            </a:r>
            <a:r>
              <a:rPr lang="en-US" altLang="zh-CN"/>
              <a:t>,</a:t>
            </a:r>
            <a:r>
              <a:rPr lang="en-US" altLang="zh-CN" i="1"/>
              <a:t>v</a:t>
            </a:r>
            <a:r>
              <a:rPr lang="en-US" altLang="zh-CN"/>
              <a:t>)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/>
              <a:t>则</a:t>
            </a:r>
            <a:r>
              <a:rPr lang="en-US" altLang="zh-CN" i="1"/>
              <a:t>G </a:t>
            </a:r>
            <a:r>
              <a:rPr lang="en-US" altLang="zh-CN">
                <a:sym typeface="Symbol" panose="05050102010706020507" pitchFamily="18" charset="2"/>
              </a:rPr>
              <a:t> </a:t>
            </a:r>
            <a:r>
              <a:rPr lang="zh-CN" altLang="en-US"/>
              <a:t>连通且无奇度顶点，由定理</a:t>
            </a:r>
            <a:r>
              <a:rPr lang="en-US" altLang="zh-CN"/>
              <a:t>15.1</a:t>
            </a:r>
            <a:r>
              <a:rPr lang="zh-CN" altLang="en-US"/>
              <a:t>知</a:t>
            </a:r>
            <a:r>
              <a:rPr lang="en-US" altLang="zh-CN" i="1"/>
              <a:t>G </a:t>
            </a:r>
            <a:r>
              <a:rPr lang="en-US" altLang="zh-CN">
                <a:sym typeface="Symbol" panose="05050102010706020507" pitchFamily="18" charset="2"/>
              </a:rPr>
              <a:t></a:t>
            </a:r>
            <a:r>
              <a:rPr lang="zh-CN" altLang="en-US"/>
              <a:t>为欧拉图，因而存在欧拉回路</a:t>
            </a:r>
            <a:r>
              <a:rPr lang="en-US" altLang="zh-CN" i="1"/>
              <a:t>C</a:t>
            </a:r>
            <a:r>
              <a:rPr lang="zh-CN" altLang="en-US"/>
              <a:t>，令</a:t>
            </a:r>
            <a:endParaRPr lang="zh-CN" altLang="en-US">
              <a:sym typeface="Symbol" panose="05050102010706020507" pitchFamily="18" charset="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sym typeface="Symbol" panose="05050102010706020507" pitchFamily="18" charset="2"/>
              </a:rPr>
              <a:t>                              </a:t>
            </a:r>
            <a:r>
              <a:rPr lang="zh-CN" altLang="en-US" i="1">
                <a:sym typeface="Symbol" panose="05050102010706020507" pitchFamily="18" charset="2"/>
              </a:rPr>
              <a:t>  </a:t>
            </a:r>
            <a:r>
              <a:rPr lang="en-US" altLang="zh-CN"/>
              <a:t>=</a:t>
            </a:r>
            <a:r>
              <a:rPr lang="en-US" altLang="zh-CN" i="1"/>
              <a:t>C</a:t>
            </a:r>
            <a:r>
              <a:rPr lang="en-US" altLang="zh-CN">
                <a:sym typeface="Symbol" panose="05050102010706020507" pitchFamily="18" charset="2"/>
              </a:rPr>
              <a:t></a:t>
            </a:r>
            <a:r>
              <a:rPr lang="en-US" altLang="zh-CN"/>
              <a:t>(</a:t>
            </a:r>
            <a:r>
              <a:rPr lang="en-US" altLang="zh-CN" i="1"/>
              <a:t>u</a:t>
            </a:r>
            <a:r>
              <a:rPr lang="en-US" altLang="zh-CN"/>
              <a:t>,</a:t>
            </a:r>
            <a:r>
              <a:rPr lang="en-US" altLang="zh-CN" i="1"/>
              <a:t>v</a:t>
            </a:r>
            <a:r>
              <a:rPr lang="en-US" altLang="zh-CN"/>
              <a:t>)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/>
              <a:t>则</a:t>
            </a:r>
            <a:r>
              <a:rPr lang="zh-CN" altLang="en-US" i="1">
                <a:sym typeface="Symbol" panose="05050102010706020507" pitchFamily="18" charset="2"/>
              </a:rPr>
              <a:t> </a:t>
            </a:r>
            <a:r>
              <a:rPr lang="zh-CN" altLang="en-US"/>
              <a:t>为 </a:t>
            </a:r>
            <a:r>
              <a:rPr lang="en-US" altLang="zh-CN" i="1"/>
              <a:t>G </a:t>
            </a:r>
            <a:r>
              <a:rPr lang="zh-CN" altLang="en-US"/>
              <a:t>中欧拉通路</a:t>
            </a:r>
            <a:r>
              <a:rPr lang="en-US" altLang="zh-CN"/>
              <a:t>.</a:t>
            </a:r>
          </a:p>
        </p:txBody>
      </p:sp>
      <p:sp>
        <p:nvSpPr>
          <p:cNvPr id="19460" name="灯片编号占位符 5">
            <a:extLst>
              <a:ext uri="{FF2B5EF4-FFF2-40B4-BE49-F238E27FC236}">
                <a16:creationId xmlns:a16="http://schemas.microsoft.com/office/drawing/2014/main" id="{9EDD5D48-D5A5-481D-8756-CD73B7DA0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0D0D497-88BC-4716-BB64-24D5E6DD012A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55EBFA7D-2917-4986-985E-6A7F9E9556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有向欧拉图的判别法</a:t>
            </a:r>
          </a:p>
        </p:txBody>
      </p:sp>
      <p:sp>
        <p:nvSpPr>
          <p:cNvPr id="21507" name="Rectangle 8">
            <a:extLst>
              <a:ext uri="{FF2B5EF4-FFF2-40B4-BE49-F238E27FC236}">
                <a16:creationId xmlns:a16="http://schemas.microsoft.com/office/drawing/2014/main" id="{494D2F37-4E86-4000-9134-28A425584E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1125538"/>
            <a:ext cx="11102975" cy="5184775"/>
          </a:xfrm>
        </p:spPr>
        <p:txBody>
          <a:bodyPr/>
          <a:lstStyle/>
          <a:p>
            <a:pPr eaLnBrk="1" hangingPunct="1"/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15.3</a:t>
            </a:r>
            <a:r>
              <a:rPr lang="en-US" altLang="zh-CN"/>
              <a:t>  </a:t>
            </a:r>
            <a:r>
              <a:rPr lang="zh-CN" altLang="en-US"/>
              <a:t>有向图</a:t>
            </a:r>
            <a:r>
              <a:rPr lang="en-US" altLang="zh-CN" i="1"/>
              <a:t>D</a:t>
            </a:r>
            <a:r>
              <a:rPr lang="zh-CN" altLang="en-US"/>
              <a:t>是欧拉图当且仅当</a:t>
            </a:r>
            <a:r>
              <a:rPr lang="en-US" altLang="zh-CN" i="1"/>
              <a:t>D</a:t>
            </a:r>
            <a:r>
              <a:rPr lang="zh-CN" altLang="en-US"/>
              <a:t>是强连通的且每个顶点的入度都等于出度</a:t>
            </a:r>
            <a:r>
              <a:rPr lang="en-US" altLang="zh-CN"/>
              <a:t>.</a:t>
            </a:r>
          </a:p>
          <a:p>
            <a:pPr eaLnBrk="1" hangingPunct="1">
              <a:spcBef>
                <a:spcPct val="55000"/>
              </a:spcBef>
            </a:pPr>
            <a:r>
              <a:rPr lang="zh-CN" altLang="en-US"/>
              <a:t>本定理的证明类似于定理</a:t>
            </a:r>
            <a:r>
              <a:rPr lang="en-US" altLang="zh-CN"/>
              <a:t>15.1. </a:t>
            </a:r>
          </a:p>
          <a:p>
            <a:pPr eaLnBrk="1" hangingPunct="1">
              <a:spcBef>
                <a:spcPct val="60000"/>
              </a:spcBef>
            </a:pPr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15.4</a:t>
            </a:r>
            <a:r>
              <a:rPr lang="en-US" altLang="zh-CN"/>
              <a:t>  </a:t>
            </a:r>
            <a:r>
              <a:rPr lang="zh-CN" altLang="en-US"/>
              <a:t>有向图</a:t>
            </a:r>
            <a:r>
              <a:rPr lang="en-US" altLang="zh-CN" i="1"/>
              <a:t>D</a:t>
            </a:r>
            <a:r>
              <a:rPr lang="zh-CN" altLang="en-US"/>
              <a:t>是半欧拉图当且仅当</a:t>
            </a:r>
            <a:r>
              <a:rPr lang="en-US" altLang="zh-CN" i="1"/>
              <a:t>D</a:t>
            </a:r>
            <a:r>
              <a:rPr lang="zh-CN" altLang="en-US"/>
              <a:t>是单向连通的，且</a:t>
            </a:r>
            <a:r>
              <a:rPr lang="en-US" altLang="zh-CN" i="1"/>
              <a:t>D</a:t>
            </a:r>
            <a:r>
              <a:rPr lang="zh-CN" altLang="en-US"/>
              <a:t>中恰有两个奇度顶点，其中一个的入度比出度大</a:t>
            </a:r>
            <a:r>
              <a:rPr lang="en-US" altLang="zh-CN"/>
              <a:t>1</a:t>
            </a:r>
            <a:r>
              <a:rPr lang="zh-CN" altLang="en-US"/>
              <a:t>，另一个的出度比入度大</a:t>
            </a:r>
            <a:r>
              <a:rPr lang="en-US" altLang="zh-CN"/>
              <a:t>1</a:t>
            </a:r>
            <a:r>
              <a:rPr lang="zh-CN" altLang="en-US"/>
              <a:t>，而其余顶点的入度都等于出度</a:t>
            </a:r>
            <a:r>
              <a:rPr lang="en-US" altLang="zh-CN"/>
              <a:t>. </a:t>
            </a:r>
          </a:p>
          <a:p>
            <a:pPr eaLnBrk="1" hangingPunct="1">
              <a:spcBef>
                <a:spcPct val="55000"/>
              </a:spcBef>
            </a:pPr>
            <a:r>
              <a:rPr lang="zh-CN" altLang="en-US"/>
              <a:t>本定理的证明类似于定理</a:t>
            </a:r>
            <a:r>
              <a:rPr lang="en-US" altLang="zh-CN"/>
              <a:t>15.1. </a:t>
            </a:r>
          </a:p>
          <a:p>
            <a:pPr eaLnBrk="1" hangingPunct="1">
              <a:spcBef>
                <a:spcPct val="55000"/>
              </a:spcBef>
            </a:pPr>
            <a:r>
              <a:rPr lang="zh-CN" altLang="en-US">
                <a:solidFill>
                  <a:srgbClr val="A50021"/>
                </a:solidFill>
              </a:rPr>
              <a:t>定理</a:t>
            </a:r>
            <a:r>
              <a:rPr lang="en-US" altLang="zh-CN">
                <a:solidFill>
                  <a:srgbClr val="A50021"/>
                </a:solidFill>
              </a:rPr>
              <a:t>15.5</a:t>
            </a:r>
            <a:r>
              <a:rPr lang="en-US" altLang="zh-CN"/>
              <a:t>  </a:t>
            </a:r>
            <a:r>
              <a:rPr lang="en-US" altLang="zh-CN" i="1"/>
              <a:t>G</a:t>
            </a:r>
            <a:r>
              <a:rPr lang="zh-CN" altLang="en-US"/>
              <a:t>是非平凡的欧拉图当且仅当</a:t>
            </a:r>
            <a:r>
              <a:rPr lang="en-US" altLang="zh-CN" i="1"/>
              <a:t>G</a:t>
            </a:r>
            <a:r>
              <a:rPr lang="zh-CN" altLang="en-US"/>
              <a:t>是连通的且为若干个边不重的圈之并</a:t>
            </a:r>
            <a:r>
              <a:rPr lang="en-US" altLang="zh-CN"/>
              <a:t>.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/>
              <a:t>可用归纳法证定理</a:t>
            </a:r>
            <a:r>
              <a:rPr lang="en-US" altLang="zh-CN"/>
              <a:t>15.5. </a:t>
            </a:r>
          </a:p>
        </p:txBody>
      </p:sp>
      <p:sp>
        <p:nvSpPr>
          <p:cNvPr id="21508" name="灯片编号占位符 5">
            <a:extLst>
              <a:ext uri="{FF2B5EF4-FFF2-40B4-BE49-F238E27FC236}">
                <a16:creationId xmlns:a16="http://schemas.microsoft.com/office/drawing/2014/main" id="{E320F25E-FFE4-403F-A82D-758AEB38C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3E02116-DF4C-417B-B139-8E129CD7C7BF}" type="slidenum">
              <a:rPr lang="en-US" altLang="zh-CN" sz="1400" b="0" smtClean="0"/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US" altLang="zh-CN" sz="1400" b="0"/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8">
            <a:extLst>
              <a:ext uri="{FF2B5EF4-FFF2-40B4-BE49-F238E27FC236}">
                <a16:creationId xmlns:a16="http://schemas.microsoft.com/office/drawing/2014/main" id="{C3395776-8FF8-4132-886F-1F5FF2A4E9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例题</a:t>
            </a:r>
          </a:p>
        </p:txBody>
      </p:sp>
      <p:sp>
        <p:nvSpPr>
          <p:cNvPr id="23555" name="Rectangle 9">
            <a:extLst>
              <a:ext uri="{FF2B5EF4-FFF2-40B4-BE49-F238E27FC236}">
                <a16:creationId xmlns:a16="http://schemas.microsoft.com/office/drawing/2014/main" id="{22BEFEDE-C3E1-4DCE-9FE1-A8463C9B573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19762" y="1110845"/>
            <a:ext cx="9526587" cy="1095375"/>
          </a:xfrm>
        </p:spPr>
        <p:txBody>
          <a:bodyPr/>
          <a:lstStyle/>
          <a:p>
            <a:pPr eaLnBrk="1" hangingPunct="1"/>
            <a:r>
              <a:rPr lang="zh-CN" altLang="en-US" dirty="0">
                <a:solidFill>
                  <a:srgbClr val="A50021"/>
                </a:solidFill>
              </a:rPr>
              <a:t>例</a:t>
            </a:r>
            <a:r>
              <a:rPr lang="en-US" altLang="zh-CN" dirty="0">
                <a:solidFill>
                  <a:srgbClr val="A50021"/>
                </a:solidFill>
              </a:rPr>
              <a:t>1</a:t>
            </a:r>
            <a:r>
              <a:rPr lang="en-US" altLang="zh-CN" dirty="0"/>
              <a:t> </a:t>
            </a:r>
            <a:r>
              <a:rPr lang="zh-CN" altLang="en-US" dirty="0"/>
              <a:t>设</a:t>
            </a:r>
            <a:r>
              <a:rPr lang="en-US" altLang="zh-CN" i="1" dirty="0"/>
              <a:t>G</a:t>
            </a:r>
            <a:r>
              <a:rPr lang="zh-CN" altLang="en-US" dirty="0"/>
              <a:t>是欧拉图，但</a:t>
            </a:r>
            <a:r>
              <a:rPr lang="en-US" altLang="zh-CN" i="1" dirty="0"/>
              <a:t>G</a:t>
            </a:r>
            <a:r>
              <a:rPr lang="zh-CN" altLang="en-US" dirty="0"/>
              <a:t>不是平凡图，也不是一个环，则</a:t>
            </a:r>
            <a:r>
              <a:rPr lang="zh-CN" altLang="en-US" dirty="0">
                <a:sym typeface="Symbol" panose="05050102010706020507" pitchFamily="18" charset="2"/>
              </a:rPr>
              <a:t></a:t>
            </a:r>
            <a:r>
              <a:rPr lang="en-US" altLang="zh-CN" dirty="0"/>
              <a:t>(</a:t>
            </a:r>
            <a:r>
              <a:rPr lang="en-US" altLang="zh-CN" i="1" dirty="0"/>
              <a:t>G</a:t>
            </a:r>
            <a:r>
              <a:rPr lang="en-US" altLang="zh-CN" dirty="0"/>
              <a:t>)</a:t>
            </a:r>
            <a:r>
              <a:rPr lang="en-US" altLang="zh-CN" dirty="0">
                <a:sym typeface="Symbol" panose="05050102010706020507" pitchFamily="18" charset="2"/>
              </a:rPr>
              <a:t></a:t>
            </a:r>
            <a:r>
              <a:rPr lang="en-US" altLang="zh-CN" dirty="0"/>
              <a:t>2.</a:t>
            </a:r>
          </a:p>
          <a:p>
            <a:pPr eaLnBrk="1" hangingPunct="1"/>
            <a:r>
              <a:rPr lang="zh-CN" altLang="en-US" dirty="0"/>
              <a:t>证  只需证明</a:t>
            </a:r>
            <a:r>
              <a:rPr lang="en-US" altLang="zh-CN" i="1" dirty="0"/>
              <a:t>G</a:t>
            </a:r>
            <a:r>
              <a:rPr lang="zh-CN" altLang="en-US" dirty="0"/>
              <a:t>中不可能有桥（如何证明？）</a:t>
            </a:r>
          </a:p>
        </p:txBody>
      </p:sp>
      <p:sp>
        <p:nvSpPr>
          <p:cNvPr id="23556" name="灯片编号占位符 5">
            <a:extLst>
              <a:ext uri="{FF2B5EF4-FFF2-40B4-BE49-F238E27FC236}">
                <a16:creationId xmlns:a16="http://schemas.microsoft.com/office/drawing/2014/main" id="{2A59DE84-C710-4DB4-A615-062A871DC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3BD5B07-0D09-4569-90B1-90AD5D1199CC}" type="slidenum">
              <a:rPr lang="en-US" altLang="zh-CN" sz="1400" b="0" smtClean="0">
                <a:latin typeface="Times New Roman" panose="02020603050405020304" pitchFamily="18" charset="0"/>
                <a:ea typeface="楷体" panose="02010609060101010101" pitchFamily="49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n-US" altLang="zh-CN" sz="1400" b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557" name="Rectangle 11">
            <a:extLst>
              <a:ext uri="{FF2B5EF4-FFF2-40B4-BE49-F238E27FC236}">
                <a16:creationId xmlns:a16="http://schemas.microsoft.com/office/drawing/2014/main" id="{A1C8B827-C365-4FDD-A0D9-612125DE0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881" y="4227612"/>
            <a:ext cx="4248472" cy="1684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右图中，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(1),(2)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两图都是欧拉图，均从</a:t>
            </a:r>
            <a:r>
              <a:rPr lang="en-US" altLang="zh-CN" i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点出发，如何一次成功地走出一条欧拉回路来？</a:t>
            </a:r>
          </a:p>
        </p:txBody>
      </p:sp>
      <p:grpSp>
        <p:nvGrpSpPr>
          <p:cNvPr id="23558" name="Group 13">
            <a:extLst>
              <a:ext uri="{FF2B5EF4-FFF2-40B4-BE49-F238E27FC236}">
                <a16:creationId xmlns:a16="http://schemas.microsoft.com/office/drawing/2014/main" id="{0CAFF152-D1EC-4A08-9467-74D73A134D4D}"/>
              </a:ext>
            </a:extLst>
          </p:cNvPr>
          <p:cNvGrpSpPr>
            <a:grpSpLocks/>
          </p:cNvGrpSpPr>
          <p:nvPr/>
        </p:nvGrpSpPr>
        <p:grpSpPr bwMode="auto">
          <a:xfrm>
            <a:off x="5087888" y="3905701"/>
            <a:ext cx="6232484" cy="2434134"/>
            <a:chOff x="476" y="1616"/>
            <a:chExt cx="4355" cy="1751"/>
          </a:xfrm>
        </p:grpSpPr>
        <p:pic>
          <p:nvPicPr>
            <p:cNvPr id="23559" name="Picture 10" descr="15-4">
              <a:extLst>
                <a:ext uri="{FF2B5EF4-FFF2-40B4-BE49-F238E27FC236}">
                  <a16:creationId xmlns:a16="http://schemas.microsoft.com/office/drawing/2014/main" id="{CE434B3E-510F-4D38-AA13-29E92533A9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149"/>
            <a:stretch>
              <a:fillRect/>
            </a:stretch>
          </p:blipFill>
          <p:spPr bwMode="auto">
            <a:xfrm>
              <a:off x="476" y="1616"/>
              <a:ext cx="4355" cy="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0" name="Text Box 12">
              <a:extLst>
                <a:ext uri="{FF2B5EF4-FFF2-40B4-BE49-F238E27FC236}">
                  <a16:creationId xmlns:a16="http://schemas.microsoft.com/office/drawing/2014/main" id="{EFC96438-6C90-46CD-8DCF-1D48C0D7E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3" y="3079"/>
              <a:ext cx="412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69B3F1"/>
                </a:buClr>
                <a:buFont typeface="Wingdings" panose="05000000000000000000" pitchFamily="2" charset="2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华文中宋" panose="0201060004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b="0">
                  <a:latin typeface="Times New Roman" panose="02020603050405020304" pitchFamily="18" charset="0"/>
                  <a:ea typeface="楷体" panose="02010609060101010101" pitchFamily="49" charset="-122"/>
                </a:rPr>
                <a:t>              </a:t>
              </a: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(1)                                                (2)</a:t>
              </a:r>
            </a:p>
          </p:txBody>
        </p:sp>
      </p:grpSp>
      <p:sp>
        <p:nvSpPr>
          <p:cNvPr id="2" name="Rectangle 11">
            <a:extLst>
              <a:ext uri="{FF2B5EF4-FFF2-40B4-BE49-F238E27FC236}">
                <a16:creationId xmlns:a16="http://schemas.microsoft.com/office/drawing/2014/main" id="{C37F96E2-E6B1-8935-2C27-FD31DD4466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416" y="2291214"/>
            <a:ext cx="10105950" cy="1421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9B3F1"/>
              </a:buClr>
              <a:buFont typeface="Wingdings" panose="05000000000000000000" pitchFamily="2" charset="2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用反证法：设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中有桥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=(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u 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，因为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为欧拉图，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sz="2000" baseline="-25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u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000" i="1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sz="2000" baseline="-25000" dirty="0" err="1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都是偶数。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中删除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，得到两个连通分支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，其中的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d </a:t>
            </a:r>
            <a:r>
              <a:rPr lang="en-US" altLang="zh-CN" sz="2000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u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d </a:t>
            </a:r>
            <a:r>
              <a:rPr lang="en-US" altLang="zh-CN" sz="2000" i="1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v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均为奇数，可是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en-US" altLang="zh-CN" sz="2000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1 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</a:rPr>
              <a:t> G</a:t>
            </a:r>
            <a:r>
              <a:rPr lang="en-US" altLang="zh-CN" sz="2000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中其他顶点度数都是偶数（欧拉图的要求），而这与握手定理相矛盾。因此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中不可能有桥。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" grpId="0"/>
    </p:bldLst>
  </p:timing>
</p:sld>
</file>

<file path=ppt/theme/theme1.xml><?xml version="1.0" encoding="utf-8"?>
<a:theme xmlns:a="http://schemas.openxmlformats.org/drawingml/2006/main" name="宽屏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new-ch2[兼容模式]" id="{7B428236-F5B7-4B97-9614-C45015C684B4}" vid="{9870D769-E0CF-48B2-9862-9D8179489115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宽屏模板</Template>
  <TotalTime>1910</TotalTime>
  <Words>3483</Words>
  <Application>Microsoft Office PowerPoint</Application>
  <PresentationFormat>宽屏</PresentationFormat>
  <Paragraphs>258</Paragraphs>
  <Slides>31</Slides>
  <Notes>31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BankGothic Md BT</vt:lpstr>
      <vt:lpstr>仿宋</vt:lpstr>
      <vt:lpstr>华光楷体_CNKI</vt:lpstr>
      <vt:lpstr>华文中宋</vt:lpstr>
      <vt:lpstr>楷体</vt:lpstr>
      <vt:lpstr>Arial</vt:lpstr>
      <vt:lpstr>Symbol</vt:lpstr>
      <vt:lpstr>Times New Roman</vt:lpstr>
      <vt:lpstr>Wingdings</vt:lpstr>
      <vt:lpstr>宽屏模板</vt:lpstr>
      <vt:lpstr>公式</vt:lpstr>
      <vt:lpstr>第十五章 欧拉图与哈密顿图</vt:lpstr>
      <vt:lpstr>PowerPoint 演示文稿</vt:lpstr>
      <vt:lpstr>欧拉图定义</vt:lpstr>
      <vt:lpstr>PowerPoint 演示文稿</vt:lpstr>
      <vt:lpstr>无向欧拉图的判别法</vt:lpstr>
      <vt:lpstr>PowerPoint 演示文稿</vt:lpstr>
      <vt:lpstr>欧拉图的判别法</vt:lpstr>
      <vt:lpstr>有向欧拉图的判别法</vt:lpstr>
      <vt:lpstr>例题</vt:lpstr>
      <vt:lpstr>Fleury算法</vt:lpstr>
      <vt:lpstr>实例演示</vt:lpstr>
      <vt:lpstr>15.2 哈密顿图</vt:lpstr>
      <vt:lpstr>哈密顿图与半哈密顿图</vt:lpstr>
      <vt:lpstr>实例</vt:lpstr>
      <vt:lpstr>无向哈密顿图的一个必要条件</vt:lpstr>
      <vt:lpstr>几点说明</vt:lpstr>
      <vt:lpstr>无向哈密顿图的一个充分条件</vt:lpstr>
      <vt:lpstr>推论</vt:lpstr>
      <vt:lpstr>几点说明</vt:lpstr>
      <vt:lpstr>无向哈密顿图的充分条件</vt:lpstr>
      <vt:lpstr>判断某图是否为哈密顿图方法 </vt:lpstr>
      <vt:lpstr>判断某图是否为哈密顿图方法 </vt:lpstr>
      <vt:lpstr>PowerPoint 演示文稿</vt:lpstr>
      <vt:lpstr>PowerPoint 演示文稿</vt:lpstr>
      <vt:lpstr>货郎担问题</vt:lpstr>
      <vt:lpstr>  </vt:lpstr>
      <vt:lpstr>第十五章 习题课 </vt:lpstr>
      <vt:lpstr>PowerPoint 演示文稿</vt:lpstr>
      <vt:lpstr>PowerPoint 演示文稿</vt:lpstr>
      <vt:lpstr>PowerPoint 演示文稿</vt:lpstr>
      <vt:lpstr>练习 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朱旭东</dc:creator>
  <cp:lastModifiedBy>旭东 朱</cp:lastModifiedBy>
  <cp:revision>402</cp:revision>
  <dcterms:created xsi:type="dcterms:W3CDTF">2007-11-19T20:33:53Z</dcterms:created>
  <dcterms:modified xsi:type="dcterms:W3CDTF">2024-05-21T10:42:30Z</dcterms:modified>
</cp:coreProperties>
</file>