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9"/>
  </p:notesMasterIdLst>
  <p:handoutMasterIdLst>
    <p:handoutMasterId r:id="rId30"/>
  </p:handoutMasterIdLst>
  <p:sldIdLst>
    <p:sldId id="294" r:id="rId2"/>
    <p:sldId id="257" r:id="rId3"/>
    <p:sldId id="259" r:id="rId4"/>
    <p:sldId id="260" r:id="rId5"/>
    <p:sldId id="262" r:id="rId6"/>
    <p:sldId id="264" r:id="rId7"/>
    <p:sldId id="265" r:id="rId8"/>
    <p:sldId id="267" r:id="rId9"/>
    <p:sldId id="271" r:id="rId10"/>
    <p:sldId id="272" r:id="rId11"/>
    <p:sldId id="275" r:id="rId12"/>
    <p:sldId id="291" r:id="rId13"/>
    <p:sldId id="292" r:id="rId14"/>
    <p:sldId id="293" r:id="rId15"/>
    <p:sldId id="277" r:id="rId16"/>
    <p:sldId id="279" r:id="rId17"/>
    <p:sldId id="280" r:id="rId18"/>
    <p:sldId id="281" r:id="rId19"/>
    <p:sldId id="282" r:id="rId20"/>
    <p:sldId id="284" r:id="rId21"/>
    <p:sldId id="285" r:id="rId22"/>
    <p:sldId id="268" r:id="rId23"/>
    <p:sldId id="269" r:id="rId24"/>
    <p:sldId id="286" r:id="rId25"/>
    <p:sldId id="287" r:id="rId26"/>
    <p:sldId id="288" r:id="rId27"/>
    <p:sldId id="290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9B3F1"/>
    <a:srgbClr val="FF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3" autoAdjust="0"/>
    <p:restoredTop sz="92210" autoAdjust="0"/>
  </p:normalViewPr>
  <p:slideViewPr>
    <p:cSldViewPr>
      <p:cViewPr varScale="1">
        <p:scale>
          <a:sx n="96" d="100"/>
          <a:sy n="96" d="100"/>
        </p:scale>
        <p:origin x="108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页眉占位符 20481">
            <a:extLst>
              <a:ext uri="{FF2B5EF4-FFF2-40B4-BE49-F238E27FC236}">
                <a16:creationId xmlns:a16="http://schemas.microsoft.com/office/drawing/2014/main" id="{DBA13425-AA0C-4176-9BE4-A895853F06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3" name="日期占位符 20482">
            <a:extLst>
              <a:ext uri="{FF2B5EF4-FFF2-40B4-BE49-F238E27FC236}">
                <a16:creationId xmlns:a16="http://schemas.microsoft.com/office/drawing/2014/main" id="{6D6ABF55-5C85-4F26-89F8-4696677712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4" name="页脚占位符 20483">
            <a:extLst>
              <a:ext uri="{FF2B5EF4-FFF2-40B4-BE49-F238E27FC236}">
                <a16:creationId xmlns:a16="http://schemas.microsoft.com/office/drawing/2014/main" id="{86144C0E-CFA6-4BEC-93B1-8F88934D7C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5" name="灯片编号占位符 20484">
            <a:extLst>
              <a:ext uri="{FF2B5EF4-FFF2-40B4-BE49-F238E27FC236}">
                <a16:creationId xmlns:a16="http://schemas.microsoft.com/office/drawing/2014/main" id="{2DC8B2B3-E38A-4009-9584-5E2847B589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DA99EB9-28D0-429D-9339-63867DAE9F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>
            <a:extLst>
              <a:ext uri="{FF2B5EF4-FFF2-40B4-BE49-F238E27FC236}">
                <a16:creationId xmlns:a16="http://schemas.microsoft.com/office/drawing/2014/main" id="{946279A3-795A-4F3B-B2AA-99F0B90FDED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3074">
            <a:extLst>
              <a:ext uri="{FF2B5EF4-FFF2-40B4-BE49-F238E27FC236}">
                <a16:creationId xmlns:a16="http://schemas.microsoft.com/office/drawing/2014/main" id="{792B12F1-61AC-4C52-ACBD-F4E044797D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8" name="幻灯片图像占位符 3075">
            <a:extLst>
              <a:ext uri="{FF2B5EF4-FFF2-40B4-BE49-F238E27FC236}">
                <a16:creationId xmlns:a16="http://schemas.microsoft.com/office/drawing/2014/main" id="{4DBB6CD0-81A1-4FD6-9109-59A62682FED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3076">
            <a:extLst>
              <a:ext uri="{FF2B5EF4-FFF2-40B4-BE49-F238E27FC236}">
                <a16:creationId xmlns:a16="http://schemas.microsoft.com/office/drawing/2014/main" id="{48D3E59F-7770-4C00-8D7C-325319E5CEC3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页脚占位符 3077">
            <a:extLst>
              <a:ext uri="{FF2B5EF4-FFF2-40B4-BE49-F238E27FC236}">
                <a16:creationId xmlns:a16="http://schemas.microsoft.com/office/drawing/2014/main" id="{7ABA7996-FC05-45A8-953B-F48E5EF157C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3078">
            <a:extLst>
              <a:ext uri="{FF2B5EF4-FFF2-40B4-BE49-F238E27FC236}">
                <a16:creationId xmlns:a16="http://schemas.microsoft.com/office/drawing/2014/main" id="{5AF77DB4-4C2D-4735-A997-F849E3B91F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59BE4DE-4CFC-4430-9910-6EFF13D907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6145">
            <a:extLst>
              <a:ext uri="{FF2B5EF4-FFF2-40B4-BE49-F238E27FC236}">
                <a16:creationId xmlns:a16="http://schemas.microsoft.com/office/drawing/2014/main" id="{EC139AF9-6C28-4718-8CC5-6AB6AAAF88E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9219" name="文本占位符 6146">
            <a:extLst>
              <a:ext uri="{FF2B5EF4-FFF2-40B4-BE49-F238E27FC236}">
                <a16:creationId xmlns:a16="http://schemas.microsoft.com/office/drawing/2014/main" id="{B85E5CE2-812A-4DC2-B3D4-267B25695FD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9220" name="灯片编号占位符 1">
            <a:extLst>
              <a:ext uri="{FF2B5EF4-FFF2-40B4-BE49-F238E27FC236}">
                <a16:creationId xmlns:a16="http://schemas.microsoft.com/office/drawing/2014/main" id="{CDD12810-D852-4403-A407-1B3950F9E2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2610706-3173-4152-B2BD-24F02EDBA9B4}" type="slidenum">
              <a:rPr lang="zh-CN" altLang="en-US" smtClean="0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236545">
            <a:extLst>
              <a:ext uri="{FF2B5EF4-FFF2-40B4-BE49-F238E27FC236}">
                <a16:creationId xmlns:a16="http://schemas.microsoft.com/office/drawing/2014/main" id="{A0AD11C3-57E6-48C0-8B52-0A572B9A4DC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0723" name="文本占位符 236546">
            <a:extLst>
              <a:ext uri="{FF2B5EF4-FFF2-40B4-BE49-F238E27FC236}">
                <a16:creationId xmlns:a16="http://schemas.microsoft.com/office/drawing/2014/main" id="{408B0168-19BE-4954-B16F-198F719E63C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24" name="灯片编号占位符 1">
            <a:extLst>
              <a:ext uri="{FF2B5EF4-FFF2-40B4-BE49-F238E27FC236}">
                <a16:creationId xmlns:a16="http://schemas.microsoft.com/office/drawing/2014/main" id="{849B6BB0-0663-4B95-B334-8FE64E186C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33C18-404B-4AC1-96DB-4DE547906AD4}" type="slidenum">
              <a:rPr lang="zh-CN" altLang="en-US" smtClean="0"/>
              <a:pPr>
                <a:spcBef>
                  <a:spcPct val="0"/>
                </a:spcBef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269313">
            <a:extLst>
              <a:ext uri="{FF2B5EF4-FFF2-40B4-BE49-F238E27FC236}">
                <a16:creationId xmlns:a16="http://schemas.microsoft.com/office/drawing/2014/main" id="{715AFE8C-90CE-4AD0-9009-F27A3699163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2771" name="文本占位符 269314">
            <a:extLst>
              <a:ext uri="{FF2B5EF4-FFF2-40B4-BE49-F238E27FC236}">
                <a16:creationId xmlns:a16="http://schemas.microsoft.com/office/drawing/2014/main" id="{69567C9F-1ACD-4577-92F2-378310A5057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2772" name="灯片编号占位符 1">
            <a:extLst>
              <a:ext uri="{FF2B5EF4-FFF2-40B4-BE49-F238E27FC236}">
                <a16:creationId xmlns:a16="http://schemas.microsoft.com/office/drawing/2014/main" id="{82BD5479-90AC-4A0A-B6E9-D4FAB93667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B71C6E-2E3B-4C37-B4AB-DB2ED9A6E9E8}" type="slidenum">
              <a:rPr lang="zh-CN" altLang="en-US" smtClean="0"/>
              <a:pPr>
                <a:spcBef>
                  <a:spcPct val="0"/>
                </a:spcBef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240641">
            <a:extLst>
              <a:ext uri="{FF2B5EF4-FFF2-40B4-BE49-F238E27FC236}">
                <a16:creationId xmlns:a16="http://schemas.microsoft.com/office/drawing/2014/main" id="{8A27C761-EA12-44B9-BD56-4A687B0CE37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6867" name="文本占位符 240642">
            <a:extLst>
              <a:ext uri="{FF2B5EF4-FFF2-40B4-BE49-F238E27FC236}">
                <a16:creationId xmlns:a16="http://schemas.microsoft.com/office/drawing/2014/main" id="{AC79A4BF-013B-43F3-A456-B2A12CF34C5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6868" name="灯片编号占位符 1">
            <a:extLst>
              <a:ext uri="{FF2B5EF4-FFF2-40B4-BE49-F238E27FC236}">
                <a16:creationId xmlns:a16="http://schemas.microsoft.com/office/drawing/2014/main" id="{EB2EDE0E-8C4E-4751-A62E-00F633BA8B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CB28016-298C-4BF3-B9D0-452DEFCB75EB}" type="slidenum">
              <a:rPr lang="zh-CN" altLang="en-US" smtClean="0"/>
              <a:pPr>
                <a:spcBef>
                  <a:spcPct val="0"/>
                </a:spcBef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244737">
            <a:extLst>
              <a:ext uri="{FF2B5EF4-FFF2-40B4-BE49-F238E27FC236}">
                <a16:creationId xmlns:a16="http://schemas.microsoft.com/office/drawing/2014/main" id="{7B329DC1-A122-447A-AAEE-C9742C70CE3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8915" name="文本占位符 244738">
            <a:extLst>
              <a:ext uri="{FF2B5EF4-FFF2-40B4-BE49-F238E27FC236}">
                <a16:creationId xmlns:a16="http://schemas.microsoft.com/office/drawing/2014/main" id="{227D7A9D-2D0D-40D4-A6D3-81CA870ECB7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8916" name="灯片编号占位符 1">
            <a:extLst>
              <a:ext uri="{FF2B5EF4-FFF2-40B4-BE49-F238E27FC236}">
                <a16:creationId xmlns:a16="http://schemas.microsoft.com/office/drawing/2014/main" id="{DCF947CC-4897-4DEF-AEFD-2D91358FDD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FD69773-7381-424B-B639-B32680B8C904}" type="slidenum">
              <a:rPr lang="zh-CN" altLang="en-US" smtClean="0"/>
              <a:pPr>
                <a:spcBef>
                  <a:spcPct val="0"/>
                </a:spcBef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246785">
            <a:extLst>
              <a:ext uri="{FF2B5EF4-FFF2-40B4-BE49-F238E27FC236}">
                <a16:creationId xmlns:a16="http://schemas.microsoft.com/office/drawing/2014/main" id="{12CBFAAD-2ECE-4010-ADB8-130D1F1FFF1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0963" name="文本占位符 246786">
            <a:extLst>
              <a:ext uri="{FF2B5EF4-FFF2-40B4-BE49-F238E27FC236}">
                <a16:creationId xmlns:a16="http://schemas.microsoft.com/office/drawing/2014/main" id="{26C7C82E-6C86-45F6-85DF-B5093D99C56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40964" name="灯片编号占位符 1">
            <a:extLst>
              <a:ext uri="{FF2B5EF4-FFF2-40B4-BE49-F238E27FC236}">
                <a16:creationId xmlns:a16="http://schemas.microsoft.com/office/drawing/2014/main" id="{96AAC47A-85BA-4224-BA60-A9E31A2563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6D46D4B-14F8-4B74-B104-9D92990C9D45}" type="slidenum">
              <a:rPr lang="zh-CN" altLang="en-US" smtClean="0"/>
              <a:pPr>
                <a:spcBef>
                  <a:spcPct val="0"/>
                </a:spcBef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248833">
            <a:extLst>
              <a:ext uri="{FF2B5EF4-FFF2-40B4-BE49-F238E27FC236}">
                <a16:creationId xmlns:a16="http://schemas.microsoft.com/office/drawing/2014/main" id="{B5686FD7-156A-42D8-B021-95F7CBE06EA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3011" name="文本占位符 248834">
            <a:extLst>
              <a:ext uri="{FF2B5EF4-FFF2-40B4-BE49-F238E27FC236}">
                <a16:creationId xmlns:a16="http://schemas.microsoft.com/office/drawing/2014/main" id="{09F9A261-4F80-4094-824C-FDECF8EBAA4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43012" name="灯片编号占位符 1">
            <a:extLst>
              <a:ext uri="{FF2B5EF4-FFF2-40B4-BE49-F238E27FC236}">
                <a16:creationId xmlns:a16="http://schemas.microsoft.com/office/drawing/2014/main" id="{5C66970B-23B5-4379-8CB8-2887BC368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5F22266-A8E4-4791-8743-E2886DBBE3D4}" type="slidenum">
              <a:rPr lang="zh-CN" altLang="en-US" smtClean="0"/>
              <a:pPr>
                <a:spcBef>
                  <a:spcPct val="0"/>
                </a:spcBef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250881">
            <a:extLst>
              <a:ext uri="{FF2B5EF4-FFF2-40B4-BE49-F238E27FC236}">
                <a16:creationId xmlns:a16="http://schemas.microsoft.com/office/drawing/2014/main" id="{0FAF5B46-3362-4D91-9203-5C07B6CF916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5059" name="文本占位符 250882">
            <a:extLst>
              <a:ext uri="{FF2B5EF4-FFF2-40B4-BE49-F238E27FC236}">
                <a16:creationId xmlns:a16="http://schemas.microsoft.com/office/drawing/2014/main" id="{2E45CA6A-7F4C-4BD9-BFA6-90A7F240C17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45060" name="灯片编号占位符 1">
            <a:extLst>
              <a:ext uri="{FF2B5EF4-FFF2-40B4-BE49-F238E27FC236}">
                <a16:creationId xmlns:a16="http://schemas.microsoft.com/office/drawing/2014/main" id="{80ABF297-0410-4789-81C2-9E0D52EF4B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8B6EBA6-2DB2-492D-AB1A-D5A3365BB8B5}" type="slidenum">
              <a:rPr lang="zh-CN" altLang="en-US" smtClean="0"/>
              <a:pPr>
                <a:spcBef>
                  <a:spcPct val="0"/>
                </a:spcBef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254977">
            <a:extLst>
              <a:ext uri="{FF2B5EF4-FFF2-40B4-BE49-F238E27FC236}">
                <a16:creationId xmlns:a16="http://schemas.microsoft.com/office/drawing/2014/main" id="{85719708-9D4F-4520-8A7D-82130923970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7107" name="文本占位符 254978">
            <a:extLst>
              <a:ext uri="{FF2B5EF4-FFF2-40B4-BE49-F238E27FC236}">
                <a16:creationId xmlns:a16="http://schemas.microsoft.com/office/drawing/2014/main" id="{80D7FD68-3685-4C85-8B9E-45675132B0D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47108" name="灯片编号占位符 1">
            <a:extLst>
              <a:ext uri="{FF2B5EF4-FFF2-40B4-BE49-F238E27FC236}">
                <a16:creationId xmlns:a16="http://schemas.microsoft.com/office/drawing/2014/main" id="{DF20DA16-B058-4BE3-ADF5-3E2BC69C62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5EE66B3-3C58-4883-B6CB-1F0400A7D703}" type="slidenum">
              <a:rPr lang="zh-CN" altLang="en-US" smtClean="0"/>
              <a:pPr>
                <a:spcBef>
                  <a:spcPct val="0"/>
                </a:spcBef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57025">
            <a:extLst>
              <a:ext uri="{FF2B5EF4-FFF2-40B4-BE49-F238E27FC236}">
                <a16:creationId xmlns:a16="http://schemas.microsoft.com/office/drawing/2014/main" id="{EDB68C2D-D724-4E14-AB03-A10DDDA0C5B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9155" name="文本占位符 257026">
            <a:extLst>
              <a:ext uri="{FF2B5EF4-FFF2-40B4-BE49-F238E27FC236}">
                <a16:creationId xmlns:a16="http://schemas.microsoft.com/office/drawing/2014/main" id="{119FFBAA-EDF2-40E9-9675-472B6277222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49156" name="灯片编号占位符 1">
            <a:extLst>
              <a:ext uri="{FF2B5EF4-FFF2-40B4-BE49-F238E27FC236}">
                <a16:creationId xmlns:a16="http://schemas.microsoft.com/office/drawing/2014/main" id="{8A0F4064-B8ED-421B-BAE6-A864EE7E63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B784E9B-CF9F-4DD0-9544-760376619960}" type="slidenum">
              <a:rPr lang="zh-CN" altLang="en-US" smtClean="0"/>
              <a:pPr>
                <a:spcBef>
                  <a:spcPct val="0"/>
                </a:spcBef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222209">
            <a:extLst>
              <a:ext uri="{FF2B5EF4-FFF2-40B4-BE49-F238E27FC236}">
                <a16:creationId xmlns:a16="http://schemas.microsoft.com/office/drawing/2014/main" id="{3C298D5E-A91C-4147-A3BA-803FD28E7C4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03" name="文本占位符 222210">
            <a:extLst>
              <a:ext uri="{FF2B5EF4-FFF2-40B4-BE49-F238E27FC236}">
                <a16:creationId xmlns:a16="http://schemas.microsoft.com/office/drawing/2014/main" id="{59D4E47B-6626-4ECC-8F5C-98A10C0A41B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51204" name="灯片编号占位符 1">
            <a:extLst>
              <a:ext uri="{FF2B5EF4-FFF2-40B4-BE49-F238E27FC236}">
                <a16:creationId xmlns:a16="http://schemas.microsoft.com/office/drawing/2014/main" id="{793645D1-7ADF-4A94-8706-CEF2730E15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4537DD-9C1F-4126-849A-1ED5DFAF5637}" type="slidenum">
              <a:rPr lang="zh-CN" altLang="en-US" smtClean="0"/>
              <a:pPr>
                <a:spcBef>
                  <a:spcPct val="0"/>
                </a:spcBef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203777">
            <a:extLst>
              <a:ext uri="{FF2B5EF4-FFF2-40B4-BE49-F238E27FC236}">
                <a16:creationId xmlns:a16="http://schemas.microsoft.com/office/drawing/2014/main" id="{F9E817BB-FE59-4D3C-ACE4-2C625FD8777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1267" name="文本占位符 203778">
            <a:extLst>
              <a:ext uri="{FF2B5EF4-FFF2-40B4-BE49-F238E27FC236}">
                <a16:creationId xmlns:a16="http://schemas.microsoft.com/office/drawing/2014/main" id="{B1A4FF78-C348-40A8-9298-AEAF3FD59DA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1268" name="灯片编号占位符 1">
            <a:extLst>
              <a:ext uri="{FF2B5EF4-FFF2-40B4-BE49-F238E27FC236}">
                <a16:creationId xmlns:a16="http://schemas.microsoft.com/office/drawing/2014/main" id="{5CA3BD77-45F1-4DD3-BE9F-E4FF02AEA1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C56517-EF84-4E5B-8C15-74B240FA5D2B}" type="slidenum">
              <a:rPr lang="zh-CN" altLang="en-US" smtClean="0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224257">
            <a:extLst>
              <a:ext uri="{FF2B5EF4-FFF2-40B4-BE49-F238E27FC236}">
                <a16:creationId xmlns:a16="http://schemas.microsoft.com/office/drawing/2014/main" id="{6727E6DE-D9DB-4748-A559-FBF1E18D233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3251" name="文本占位符 224258">
            <a:extLst>
              <a:ext uri="{FF2B5EF4-FFF2-40B4-BE49-F238E27FC236}">
                <a16:creationId xmlns:a16="http://schemas.microsoft.com/office/drawing/2014/main" id="{11BCD6D0-5533-46E5-8892-D65B2F58661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53252" name="灯片编号占位符 1">
            <a:extLst>
              <a:ext uri="{FF2B5EF4-FFF2-40B4-BE49-F238E27FC236}">
                <a16:creationId xmlns:a16="http://schemas.microsoft.com/office/drawing/2014/main" id="{14325FE0-8433-41D1-B747-07209B18DF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D774661-88E5-4E8B-90C6-28645513D0FF}" type="slidenum">
              <a:rPr lang="zh-CN" altLang="en-US" smtClean="0"/>
              <a:pPr>
                <a:spcBef>
                  <a:spcPct val="0"/>
                </a:spcBef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259073">
            <a:extLst>
              <a:ext uri="{FF2B5EF4-FFF2-40B4-BE49-F238E27FC236}">
                <a16:creationId xmlns:a16="http://schemas.microsoft.com/office/drawing/2014/main" id="{4F1079F5-5970-4B76-90C3-5C0E28C239E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5299" name="文本占位符 259074">
            <a:extLst>
              <a:ext uri="{FF2B5EF4-FFF2-40B4-BE49-F238E27FC236}">
                <a16:creationId xmlns:a16="http://schemas.microsoft.com/office/drawing/2014/main" id="{E02F23D1-961A-430A-8B81-41FBBC450C5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55300" name="灯片编号占位符 1">
            <a:extLst>
              <a:ext uri="{FF2B5EF4-FFF2-40B4-BE49-F238E27FC236}">
                <a16:creationId xmlns:a16="http://schemas.microsoft.com/office/drawing/2014/main" id="{09CEF332-1973-4F0C-849E-BBDE658995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FEBE3D3-7269-49A7-81E9-58FDFAC8AB1A}" type="slidenum">
              <a:rPr lang="zh-CN" altLang="en-US" smtClean="0"/>
              <a:pPr>
                <a:spcBef>
                  <a:spcPct val="0"/>
                </a:spcBef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261121">
            <a:extLst>
              <a:ext uri="{FF2B5EF4-FFF2-40B4-BE49-F238E27FC236}">
                <a16:creationId xmlns:a16="http://schemas.microsoft.com/office/drawing/2014/main" id="{382E1B8A-B5EB-4EAE-9507-B151B320633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7347" name="文本占位符 261122">
            <a:extLst>
              <a:ext uri="{FF2B5EF4-FFF2-40B4-BE49-F238E27FC236}">
                <a16:creationId xmlns:a16="http://schemas.microsoft.com/office/drawing/2014/main" id="{CEA7BC38-C71C-4F13-A088-C7F8BBECB86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57348" name="灯片编号占位符 1">
            <a:extLst>
              <a:ext uri="{FF2B5EF4-FFF2-40B4-BE49-F238E27FC236}">
                <a16:creationId xmlns:a16="http://schemas.microsoft.com/office/drawing/2014/main" id="{8F4C7664-140A-424E-8858-1C33DF406D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DBD3C4-F055-4D68-A328-69355DCB5E69}" type="slidenum">
              <a:rPr lang="zh-CN" altLang="en-US" smtClean="0"/>
              <a:pPr>
                <a:spcBef>
                  <a:spcPct val="0"/>
                </a:spcBef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263169">
            <a:extLst>
              <a:ext uri="{FF2B5EF4-FFF2-40B4-BE49-F238E27FC236}">
                <a16:creationId xmlns:a16="http://schemas.microsoft.com/office/drawing/2014/main" id="{06F96AAC-0D65-457B-80F5-50C8CE0FD03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9395" name="文本占位符 263170">
            <a:extLst>
              <a:ext uri="{FF2B5EF4-FFF2-40B4-BE49-F238E27FC236}">
                <a16:creationId xmlns:a16="http://schemas.microsoft.com/office/drawing/2014/main" id="{7DF3E1D9-B9C4-464B-BF36-DD981DC63A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59396" name="灯片编号占位符 1">
            <a:extLst>
              <a:ext uri="{FF2B5EF4-FFF2-40B4-BE49-F238E27FC236}">
                <a16:creationId xmlns:a16="http://schemas.microsoft.com/office/drawing/2014/main" id="{B4D75BC8-AE3E-492B-8110-025E18167F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2987179-87FC-4901-A435-7AE19A148699}" type="slidenum">
              <a:rPr lang="zh-CN" altLang="en-US" smtClean="0"/>
              <a:pPr>
                <a:spcBef>
                  <a:spcPct val="0"/>
                </a:spcBef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267265">
            <a:extLst>
              <a:ext uri="{FF2B5EF4-FFF2-40B4-BE49-F238E27FC236}">
                <a16:creationId xmlns:a16="http://schemas.microsoft.com/office/drawing/2014/main" id="{8EF61CD0-A1CC-4A5C-8B27-49A9F86F7A7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1443" name="文本占位符 267266">
            <a:extLst>
              <a:ext uri="{FF2B5EF4-FFF2-40B4-BE49-F238E27FC236}">
                <a16:creationId xmlns:a16="http://schemas.microsoft.com/office/drawing/2014/main" id="{CF1B8082-767F-4384-83F1-CF15543CE2B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61444" name="灯片编号占位符 1">
            <a:extLst>
              <a:ext uri="{FF2B5EF4-FFF2-40B4-BE49-F238E27FC236}">
                <a16:creationId xmlns:a16="http://schemas.microsoft.com/office/drawing/2014/main" id="{C214308D-353B-459A-A306-D26786CBA0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74F8329-95E7-40A8-97D7-4234FA908E92}" type="slidenum">
              <a:rPr lang="zh-CN" altLang="en-US" smtClean="0"/>
              <a:pPr>
                <a:spcBef>
                  <a:spcPct val="0"/>
                </a:spcBef>
              </a:pPr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205825">
            <a:extLst>
              <a:ext uri="{FF2B5EF4-FFF2-40B4-BE49-F238E27FC236}">
                <a16:creationId xmlns:a16="http://schemas.microsoft.com/office/drawing/2014/main" id="{6A0A0231-7734-4D08-BE6C-2A4A849F170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3315" name="文本占位符 205826">
            <a:extLst>
              <a:ext uri="{FF2B5EF4-FFF2-40B4-BE49-F238E27FC236}">
                <a16:creationId xmlns:a16="http://schemas.microsoft.com/office/drawing/2014/main" id="{2EF2D059-C7C3-420D-8484-F32744E10F3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3316" name="灯片编号占位符 1">
            <a:extLst>
              <a:ext uri="{FF2B5EF4-FFF2-40B4-BE49-F238E27FC236}">
                <a16:creationId xmlns:a16="http://schemas.microsoft.com/office/drawing/2014/main" id="{B6A22D5F-585B-4FFE-A7B7-79F7F0498B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FAE41CD-18AF-4AEF-A17D-42638DE1A4B3}" type="slidenum">
              <a:rPr lang="zh-CN" altLang="en-US" smtClean="0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209921">
            <a:extLst>
              <a:ext uri="{FF2B5EF4-FFF2-40B4-BE49-F238E27FC236}">
                <a16:creationId xmlns:a16="http://schemas.microsoft.com/office/drawing/2014/main" id="{7C3F08E5-4ADF-4F32-8742-55789A7A6A3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5363" name="文本占位符 209922">
            <a:extLst>
              <a:ext uri="{FF2B5EF4-FFF2-40B4-BE49-F238E27FC236}">
                <a16:creationId xmlns:a16="http://schemas.microsoft.com/office/drawing/2014/main" id="{20EC1E20-799B-4F75-8BF5-C89D5175124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5364" name="灯片编号占位符 1">
            <a:extLst>
              <a:ext uri="{FF2B5EF4-FFF2-40B4-BE49-F238E27FC236}">
                <a16:creationId xmlns:a16="http://schemas.microsoft.com/office/drawing/2014/main" id="{F70F16EA-35F5-482E-8EDD-73FDE9E0F8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6798E7D-5858-4279-9B0E-5B973C3444FA}" type="slidenum">
              <a:rPr lang="zh-CN" altLang="en-US" smtClean="0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214017">
            <a:extLst>
              <a:ext uri="{FF2B5EF4-FFF2-40B4-BE49-F238E27FC236}">
                <a16:creationId xmlns:a16="http://schemas.microsoft.com/office/drawing/2014/main" id="{D8EB3347-914E-4948-9361-295DC3FA4A5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7411" name="文本占位符 214018">
            <a:extLst>
              <a:ext uri="{FF2B5EF4-FFF2-40B4-BE49-F238E27FC236}">
                <a16:creationId xmlns:a16="http://schemas.microsoft.com/office/drawing/2014/main" id="{6536164B-7121-440D-AD13-C4647D13DC9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7412" name="灯片编号占位符 1">
            <a:extLst>
              <a:ext uri="{FF2B5EF4-FFF2-40B4-BE49-F238E27FC236}">
                <a16:creationId xmlns:a16="http://schemas.microsoft.com/office/drawing/2014/main" id="{99F1F722-89AF-4E59-A68D-49C46564C8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D0D1FD3-01B4-4078-A6D8-67CBC194F537}" type="slidenum">
              <a:rPr lang="zh-CN" altLang="en-US" smtClean="0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216065">
            <a:extLst>
              <a:ext uri="{FF2B5EF4-FFF2-40B4-BE49-F238E27FC236}">
                <a16:creationId xmlns:a16="http://schemas.microsoft.com/office/drawing/2014/main" id="{D5FE9B63-5C11-4DC1-ADCD-250769BAE12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9459" name="文本占位符 216066">
            <a:extLst>
              <a:ext uri="{FF2B5EF4-FFF2-40B4-BE49-F238E27FC236}">
                <a16:creationId xmlns:a16="http://schemas.microsoft.com/office/drawing/2014/main" id="{40D876F2-26E1-4D69-BE5D-B4E867F0F10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9460" name="灯片编号占位符 1">
            <a:extLst>
              <a:ext uri="{FF2B5EF4-FFF2-40B4-BE49-F238E27FC236}">
                <a16:creationId xmlns:a16="http://schemas.microsoft.com/office/drawing/2014/main" id="{28B1E61F-510C-42E7-B2B0-4AB165E526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2A1EC91-1D94-4ED8-BE21-1D691CE8AAAC}" type="slidenum">
              <a:rPr lang="zh-CN" altLang="en-US" smtClean="0"/>
              <a:pPr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220161">
            <a:extLst>
              <a:ext uri="{FF2B5EF4-FFF2-40B4-BE49-F238E27FC236}">
                <a16:creationId xmlns:a16="http://schemas.microsoft.com/office/drawing/2014/main" id="{BB1087C3-712C-4DD3-9D96-2E9DCE0D500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2531" name="文本占位符 220162">
            <a:extLst>
              <a:ext uri="{FF2B5EF4-FFF2-40B4-BE49-F238E27FC236}">
                <a16:creationId xmlns:a16="http://schemas.microsoft.com/office/drawing/2014/main" id="{18933619-20ED-4992-9175-3C33D62859B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2532" name="灯片编号占位符 1">
            <a:extLst>
              <a:ext uri="{FF2B5EF4-FFF2-40B4-BE49-F238E27FC236}">
                <a16:creationId xmlns:a16="http://schemas.microsoft.com/office/drawing/2014/main" id="{F61B3FA8-7F9E-4C8E-AC5C-62D31C73B4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D314A54-A32A-4959-A989-F6A19CE534F4}" type="slidenum">
              <a:rPr lang="zh-CN" altLang="en-US" smtClean="0"/>
              <a:pPr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228353">
            <a:extLst>
              <a:ext uri="{FF2B5EF4-FFF2-40B4-BE49-F238E27FC236}">
                <a16:creationId xmlns:a16="http://schemas.microsoft.com/office/drawing/2014/main" id="{41FDB287-05B0-466E-ABA0-3EDEC1F28EE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4579" name="文本占位符 228354">
            <a:extLst>
              <a:ext uri="{FF2B5EF4-FFF2-40B4-BE49-F238E27FC236}">
                <a16:creationId xmlns:a16="http://schemas.microsoft.com/office/drawing/2014/main" id="{14D52471-D21D-463B-A884-5A1295FCE12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4580" name="灯片编号占位符 1">
            <a:extLst>
              <a:ext uri="{FF2B5EF4-FFF2-40B4-BE49-F238E27FC236}">
                <a16:creationId xmlns:a16="http://schemas.microsoft.com/office/drawing/2014/main" id="{004972EA-9C83-49A0-8ED5-C75D15C0AE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A509D51-E286-43C5-8F8C-2F2E05C17C55}" type="slidenum">
              <a:rPr lang="zh-CN" altLang="en-US" smtClean="0"/>
              <a:pPr>
                <a:spcBef>
                  <a:spcPct val="0"/>
                </a:spcBef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230401">
            <a:extLst>
              <a:ext uri="{FF2B5EF4-FFF2-40B4-BE49-F238E27FC236}">
                <a16:creationId xmlns:a16="http://schemas.microsoft.com/office/drawing/2014/main" id="{06AEC268-D3B0-4B4F-A118-B6E50DF023F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6627" name="文本占位符 230402">
            <a:extLst>
              <a:ext uri="{FF2B5EF4-FFF2-40B4-BE49-F238E27FC236}">
                <a16:creationId xmlns:a16="http://schemas.microsoft.com/office/drawing/2014/main" id="{A585624C-76EB-4FC7-B02F-D3D4E1A90B6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26628" name="灯片编号占位符 1">
            <a:extLst>
              <a:ext uri="{FF2B5EF4-FFF2-40B4-BE49-F238E27FC236}">
                <a16:creationId xmlns:a16="http://schemas.microsoft.com/office/drawing/2014/main" id="{C7A8FD8A-8D84-4DCA-8F99-AD9501D4A9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FF44E9A-2BDA-4C4A-95EB-A3A9042367DF}" type="slidenum">
              <a:rPr lang="zh-CN" altLang="en-US" smtClean="0"/>
              <a:pPr>
                <a:spcBef>
                  <a:spcPct val="0"/>
                </a:spcBef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 sz="33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2400">
                <a:latin typeface="仿宋" panose="02010609060101010101" pitchFamily="49" charset="-122"/>
                <a:ea typeface="仿宋" panose="02010609060101010101" pitchFamily="49" charset="-122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92FA86-349E-4E3F-8F31-981669F9D7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56E646B-F5A0-4274-B5A3-B428FAB9D9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EECE148-A65B-42CA-9CAA-B489F08EB7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6D958-B845-4AEC-B5AE-42845A16ED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0947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118D941-0F42-4C11-A989-E7E8FC417D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1A35705-EBF5-47C1-B770-C3CA05A19C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CB8F58A-E5B3-48FE-889E-15F3021158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7C5BE-9854-4593-8865-0D41B6E695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50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3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3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230987-95DC-4227-BA92-07A02779BE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527FF85-31E8-4D1E-9337-75E89CE7F5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C59D7B-270C-4EFF-8182-F6DC3DB18F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9F9A2-ED85-4D5D-A624-6751D26003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77781"/>
      </p:ext>
    </p:extLst>
  </p:cSld>
  <p:clrMapOvr>
    <a:masterClrMapping/>
  </p:clrMapOvr>
  <p:transition spd="slow">
    <p:fade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3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C7DCD8-81B0-43F0-88DC-F74F3F98F6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D3F28F-4E70-4ED9-B248-FB330FE66A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90586A-CA7C-44BB-8DD9-53BF248CE6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F0E83-EF05-411C-9023-32EB46C102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627615"/>
      </p:ext>
    </p:extLst>
  </p:cSld>
  <p:clrMapOvr>
    <a:masterClrMapping/>
  </p:clrMapOvr>
  <p:transition spd="slow">
    <p:fade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7400" y="201613"/>
            <a:ext cx="10972800" cy="8509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6"/>
            <a:ext cx="109728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2343D978-3FEE-4B39-AF73-574A9A385E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3A18AF97-97AB-436A-9AF2-26654CF4ED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AE18E131-61D0-4432-A1B5-533853DEAD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43566-EBF4-463B-9228-4F3B328C3C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418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7"/>
            <a:ext cx="10972800" cy="5001419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A63625-7A7F-4AEC-BE95-284B42FEB7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DC851C-5A28-42FE-8D3B-51D3CAD7CD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EDD70B9-44F4-436B-B535-4A6D94B24C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5C61A481-7CC3-4EC1-8C06-08B385E7A1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4450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536862C-FD16-4283-B7B6-7546A47177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80AE5D-A154-44E1-BE64-D2158B7A6A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C9861A-D74D-41E4-983F-3F8E037BC3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F363A-0EED-4B5A-8582-B77C21939E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27657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651323-DBB1-4DDB-9800-4C1F929014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354E4B-696E-4502-98F4-83D7A55D64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1A48BD-05F9-4FA8-98D4-94030C879A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9AC3F239-39C8-4CDE-B6DA-16592A45F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96950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15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35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2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2E34F39-CEF0-4130-AD4E-8323AA7466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F44878B-DD9E-465F-A7F5-0D59F75EAA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BC6DDC8-A673-4373-9233-CD630EEEB9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38499436-E715-4DF4-B320-D89558A818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263863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BCEFD63-2D60-4272-913A-77B0A1A229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F8AC1F2-4543-4024-9D81-D5A9735D0B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F11F8FD-D205-4DD1-9673-A79159BEC3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C191B-6C60-45B6-B541-D09A15CF56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2899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22DD411-EFFC-43E4-87C0-C306E67BAD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25DFEBB-643B-47D6-92DB-A9C0964981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7D79318-5DBC-4E61-9CD0-2FDA2F8F76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C2C87-0964-4C67-96FB-DB4D066266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6583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B50931-FDDA-4B6D-B492-2F39AA3B8E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41408A-4C9E-49BF-A850-2C4FCD7785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169C2F-3C90-4794-A853-92F3EA9636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745D9-302C-4F6B-AA9A-D0A485D992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782239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32D3FF-A713-4EB7-85BE-433D178F59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C4810B-ED2A-4300-9584-AD6F4E63E3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420F76-1CE8-4F85-AE9C-C158F7283A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F66FD-BF23-4390-9311-6599A05F1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73994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EE43901-FA54-4835-B5AE-AF5EA757F0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0844B3B-E02D-4783-89E5-5BADC9D8EA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125538"/>
            <a:ext cx="116649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FDD19B6-9711-4ADE-97F8-12B4DCB0754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3C2D6A2-290F-4B52-8915-031EEB95D51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4CDBE7E3-57B9-41FF-98D7-5D048BD7CCA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pPr>
              <a:defRPr/>
            </a:pPr>
            <a:fld id="{EEB8282C-CC28-463B-A8A4-56BAE21D23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2">
            <a:extLst>
              <a:ext uri="{FF2B5EF4-FFF2-40B4-BE49-F238E27FC236}">
                <a16:creationId xmlns:a16="http://schemas.microsoft.com/office/drawing/2014/main" id="{5D376BB5-1923-48EA-8041-5D111298C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413" y="26988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73" r:id="rId2"/>
    <p:sldLayoutId id="2147483765" r:id="rId3"/>
    <p:sldLayoutId id="2147483774" r:id="rId4"/>
    <p:sldLayoutId id="214748377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6" r:id="rId13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3429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华文中宋" pitchFamily="2" charset="-122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华文中宋" pitchFamily="2" charset="-122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华文中宋" pitchFamily="2" charset="-122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华文中宋" pitchFamily="2" charset="-122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650">
          <a:solidFill>
            <a:schemeClr val="tx1"/>
          </a:solidFill>
          <a:latin typeface="+mn-lt"/>
          <a:ea typeface="华文中宋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9471BF-FE27-485E-3E62-9CD56C4EED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7200" dirty="0"/>
              <a:t>数理逻辑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6CE9681-B1F8-B49A-8190-68DF1995C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293096"/>
            <a:ext cx="8534400" cy="1345704"/>
          </a:xfrm>
        </p:spPr>
        <p:txBody>
          <a:bodyPr/>
          <a:lstStyle/>
          <a:p>
            <a:r>
              <a:rPr lang="zh-CN" altLang="en-US" sz="3600" dirty="0"/>
              <a:t>自然推理系统及其证明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91E393-9F34-66FB-EE0B-93055F552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6D958-B845-4AEC-B5AE-42845A16EDB9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1533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29377">
            <a:extLst>
              <a:ext uri="{FF2B5EF4-FFF2-40B4-BE49-F238E27FC236}">
                <a16:creationId xmlns:a16="http://schemas.microsoft.com/office/drawing/2014/main" id="{30B3E1E3-9F89-4A3D-8408-0B19C647E3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推理规则</a:t>
            </a:r>
            <a:endParaRPr lang="zh-CN" altLang="en-US" b="0"/>
          </a:p>
        </p:txBody>
      </p:sp>
      <p:sp>
        <p:nvSpPr>
          <p:cNvPr id="25603" name="文本占位符 229378">
            <a:extLst>
              <a:ext uri="{FF2B5EF4-FFF2-40B4-BE49-F238E27FC236}">
                <a16:creationId xmlns:a16="http://schemas.microsoft.com/office/drawing/2014/main" id="{6073E8AB-154B-4A61-89E8-1B94BEC5BB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49238" y="1031874"/>
            <a:ext cx="11679410" cy="5689601"/>
          </a:xfrm>
        </p:spPr>
        <p:txBody>
          <a:bodyPr/>
          <a:lstStyle/>
          <a:p>
            <a:pPr marL="457200" indent="-457200" eaLnBrk="1" hangingPunct="1"/>
            <a:r>
              <a:rPr lang="en-US" altLang="zh-CN" sz="2000" dirty="0">
                <a:solidFill>
                  <a:srgbClr val="FF0000"/>
                </a:solidFill>
              </a:rPr>
              <a:t>(4) </a:t>
            </a:r>
            <a:r>
              <a:rPr lang="zh-CN" altLang="en-US" sz="2000" dirty="0">
                <a:solidFill>
                  <a:srgbClr val="FF0000"/>
                </a:solidFill>
              </a:rPr>
              <a:t>假言推理规则                        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(5) 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拒取式规则                          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(6) </a:t>
            </a:r>
            <a:r>
              <a:rPr lang="zh-CN" altLang="en-US" sz="2000" dirty="0">
                <a:solidFill>
                  <a:srgbClr val="FF0000"/>
                </a:solidFill>
              </a:rPr>
              <a:t>析取三段论</a:t>
            </a:r>
          </a:p>
          <a:p>
            <a:pPr marL="457200" indent="-457200" eaLnBrk="1" hangingPunct="1"/>
            <a:endParaRPr lang="zh-CN" altLang="en-US" sz="2000" dirty="0"/>
          </a:p>
          <a:p>
            <a:pPr marL="457200" indent="-457200" eaLnBrk="1" hangingPunct="1"/>
            <a:r>
              <a:rPr lang="zh-CN" altLang="en-US" sz="2000" dirty="0"/>
              <a:t> </a:t>
            </a:r>
          </a:p>
          <a:p>
            <a:pPr marL="457200" indent="-457200" eaLnBrk="1" hangingPunct="1"/>
            <a:endParaRPr lang="zh-CN" altLang="en-US" sz="2000" dirty="0">
              <a:sym typeface="Symbol" panose="05050102010706020507" pitchFamily="18" charset="2"/>
            </a:endParaRPr>
          </a:p>
          <a:p>
            <a:pPr marL="457200" indent="-457200" eaLnBrk="1" hangingPunct="1"/>
            <a:endParaRPr lang="en-US" altLang="zh-CN" sz="2000" dirty="0"/>
          </a:p>
          <a:p>
            <a:pPr marL="457200" indent="-457200" eaLnBrk="1" hangingPunct="1"/>
            <a:r>
              <a:rPr lang="en-US" altLang="zh-CN" sz="2000" dirty="0">
                <a:solidFill>
                  <a:srgbClr val="00B0F0"/>
                </a:solidFill>
              </a:rPr>
              <a:t>(7) </a:t>
            </a:r>
            <a:r>
              <a:rPr lang="zh-CN" altLang="en-US" sz="2000" dirty="0">
                <a:solidFill>
                  <a:srgbClr val="00B0F0"/>
                </a:solidFill>
              </a:rPr>
              <a:t>化简规则                                  </a:t>
            </a: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(8) 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附加规则                                 </a:t>
            </a:r>
            <a:r>
              <a:rPr lang="en-US" altLang="zh-CN" sz="2000" dirty="0">
                <a:solidFill>
                  <a:srgbClr val="00B0F0"/>
                </a:solidFill>
              </a:rPr>
              <a:t>(9) </a:t>
            </a:r>
            <a:r>
              <a:rPr lang="zh-CN" altLang="en-US" sz="2000" dirty="0">
                <a:solidFill>
                  <a:srgbClr val="00B0F0"/>
                </a:solidFill>
              </a:rPr>
              <a:t>合取引入规则</a:t>
            </a:r>
          </a:p>
          <a:p>
            <a:pPr marL="457200" indent="-457200" eaLnBrk="1" hangingPunct="1"/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 eaLnBrk="1" hangingPunct="1"/>
            <a:endParaRPr lang="zh-CN" altLang="en-US" sz="2000" dirty="0"/>
          </a:p>
          <a:p>
            <a:pPr marL="457200" indent="-457200" eaLnBrk="1" hangingPunct="1"/>
            <a:r>
              <a:rPr lang="zh-CN" altLang="en-US" dirty="0"/>
              <a:t> </a:t>
            </a:r>
            <a:r>
              <a:rPr lang="zh-CN" altLang="en-US" u="sng" dirty="0"/>
              <a:t>   </a:t>
            </a:r>
            <a:endParaRPr lang="zh-CN" altLang="en-US" dirty="0"/>
          </a:p>
          <a:p>
            <a:pPr marL="457200" indent="-457200" eaLnBrk="1" hangingPunct="1"/>
            <a:r>
              <a:rPr lang="zh-CN" altLang="en-US" dirty="0"/>
              <a:t> </a:t>
            </a:r>
            <a:r>
              <a:rPr lang="en-US" altLang="zh-CN" sz="2000" dirty="0"/>
              <a:t>(10) </a:t>
            </a:r>
            <a:r>
              <a:rPr lang="zh-CN" altLang="en-US" sz="2000" dirty="0"/>
              <a:t>假言三段论规则               </a:t>
            </a:r>
            <a:r>
              <a:rPr lang="en-US" altLang="zh-CN" sz="2000" dirty="0"/>
              <a:t>(11) </a:t>
            </a:r>
            <a:r>
              <a:rPr lang="zh-CN" altLang="en-US" sz="2000" dirty="0"/>
              <a:t>构造性二难推理规则                     </a:t>
            </a:r>
            <a:r>
              <a:rPr lang="en-US" altLang="zh-CN" sz="2000" dirty="0"/>
              <a:t>(12)  </a:t>
            </a:r>
            <a:r>
              <a:rPr lang="zh-CN" altLang="en-US" sz="2000" dirty="0"/>
              <a:t>破坏性二难推理规则</a:t>
            </a:r>
          </a:p>
          <a:p>
            <a:pPr marL="457200" indent="-457200" eaLnBrk="1" hangingPunct="1"/>
            <a:endParaRPr lang="zh-CN" altLang="en-US" sz="2000" dirty="0"/>
          </a:p>
          <a:p>
            <a:pPr marL="457200" indent="-457200" eaLnBrk="1" hangingPunct="1"/>
            <a:r>
              <a:rPr lang="zh-CN" altLang="en-US" dirty="0"/>
              <a:t>   </a:t>
            </a:r>
            <a:r>
              <a:rPr lang="zh-CN" altLang="en-US" u="sng" dirty="0"/>
              <a:t> </a:t>
            </a:r>
            <a:endParaRPr lang="zh-CN" altLang="en-US" dirty="0"/>
          </a:p>
          <a:p>
            <a:pPr marL="457200" indent="-457200" eaLnBrk="1" hangingPunct="1"/>
            <a:r>
              <a:rPr lang="zh-CN" altLang="en-US" dirty="0"/>
              <a:t>   </a:t>
            </a:r>
            <a:endParaRPr lang="zh-CN" altLang="en-US" i="1" dirty="0"/>
          </a:p>
        </p:txBody>
      </p:sp>
      <p:sp>
        <p:nvSpPr>
          <p:cNvPr id="25604" name="灯片编号占位符 1">
            <a:extLst>
              <a:ext uri="{FF2B5EF4-FFF2-40B4-BE49-F238E27FC236}">
                <a16:creationId xmlns:a16="http://schemas.microsoft.com/office/drawing/2014/main" id="{539E4B60-BB98-4C1C-A3F4-793594802E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2B45D0F-C386-4216-B2BD-4F140D8B16A8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10</a:t>
            </a:fld>
            <a:endParaRPr lang="zh-CN" altLang="en-US" sz="1400" b="0"/>
          </a:p>
        </p:txBody>
      </p:sp>
      <p:grpSp>
        <p:nvGrpSpPr>
          <p:cNvPr id="25605" name="组合 229381">
            <a:extLst>
              <a:ext uri="{FF2B5EF4-FFF2-40B4-BE49-F238E27FC236}">
                <a16:creationId xmlns:a16="http://schemas.microsoft.com/office/drawing/2014/main" id="{C58B33E5-57F1-4E9C-BD44-C67FFC29426B}"/>
              </a:ext>
            </a:extLst>
          </p:cNvPr>
          <p:cNvGrpSpPr>
            <a:grpSpLocks/>
          </p:cNvGrpSpPr>
          <p:nvPr/>
        </p:nvGrpSpPr>
        <p:grpSpPr bwMode="auto">
          <a:xfrm>
            <a:off x="550877" y="1484313"/>
            <a:ext cx="1295404" cy="1347787"/>
            <a:chOff x="1382" y="1162"/>
            <a:chExt cx="816" cy="849"/>
          </a:xfrm>
        </p:grpSpPr>
        <p:sp>
          <p:nvSpPr>
            <p:cNvPr id="25622" name="文本框 229379">
              <a:extLst>
                <a:ext uri="{FF2B5EF4-FFF2-40B4-BE49-F238E27FC236}">
                  <a16:creationId xmlns:a16="http://schemas.microsoft.com/office/drawing/2014/main" id="{B9C647B0-167C-491D-BE74-791D3EB5A8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8" y="1162"/>
              <a:ext cx="680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 A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</p:txBody>
        </p:sp>
        <p:sp>
          <p:nvSpPr>
            <p:cNvPr id="25623" name="直接连接符 229380">
              <a:extLst>
                <a:ext uri="{FF2B5EF4-FFF2-40B4-BE49-F238E27FC236}">
                  <a16:creationId xmlns:a16="http://schemas.microsoft.com/office/drawing/2014/main" id="{E8678582-15D4-4CEF-AB02-CB3CC11AAC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2" y="1707"/>
              <a:ext cx="63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6" name="组合 229385">
            <a:extLst>
              <a:ext uri="{FF2B5EF4-FFF2-40B4-BE49-F238E27FC236}">
                <a16:creationId xmlns:a16="http://schemas.microsoft.com/office/drawing/2014/main" id="{C2AA2EF0-8A9F-41FF-85BC-DDDE3DAF2E59}"/>
              </a:ext>
            </a:extLst>
          </p:cNvPr>
          <p:cNvGrpSpPr>
            <a:grpSpLocks/>
          </p:cNvGrpSpPr>
          <p:nvPr/>
        </p:nvGrpSpPr>
        <p:grpSpPr bwMode="auto">
          <a:xfrm>
            <a:off x="4079330" y="3662954"/>
            <a:ext cx="1152525" cy="904875"/>
            <a:chOff x="2608" y="2046"/>
            <a:chExt cx="726" cy="570"/>
          </a:xfrm>
        </p:grpSpPr>
        <p:sp>
          <p:nvSpPr>
            <p:cNvPr id="25620" name="文本框 229383">
              <a:extLst>
                <a:ext uri="{FF2B5EF4-FFF2-40B4-BE49-F238E27FC236}">
                  <a16:creationId xmlns:a16="http://schemas.microsoft.com/office/drawing/2014/main" id="{AF70E86D-7F49-4D55-9801-698F228417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8" y="2046"/>
              <a:ext cx="726" cy="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    A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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</p:txBody>
        </p:sp>
        <p:sp>
          <p:nvSpPr>
            <p:cNvPr id="25621" name="直接连接符 229384">
              <a:extLst>
                <a:ext uri="{FF2B5EF4-FFF2-40B4-BE49-F238E27FC236}">
                  <a16:creationId xmlns:a16="http://schemas.microsoft.com/office/drawing/2014/main" id="{647B1C32-7906-4B62-83DA-43D94B4EE1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4" y="2340"/>
              <a:ext cx="680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7" name="组合 229386">
            <a:extLst>
              <a:ext uri="{FF2B5EF4-FFF2-40B4-BE49-F238E27FC236}">
                <a16:creationId xmlns:a16="http://schemas.microsoft.com/office/drawing/2014/main" id="{83EBD2B5-CBD2-4C7D-A5A1-88A7EB25ABBD}"/>
              </a:ext>
            </a:extLst>
          </p:cNvPr>
          <p:cNvGrpSpPr>
            <a:grpSpLocks/>
          </p:cNvGrpSpPr>
          <p:nvPr/>
        </p:nvGrpSpPr>
        <p:grpSpPr bwMode="auto">
          <a:xfrm>
            <a:off x="488673" y="3580605"/>
            <a:ext cx="1152525" cy="904875"/>
            <a:chOff x="2608" y="2046"/>
            <a:chExt cx="726" cy="570"/>
          </a:xfrm>
        </p:grpSpPr>
        <p:sp>
          <p:nvSpPr>
            <p:cNvPr id="25618" name="文本框 229387">
              <a:extLst>
                <a:ext uri="{FF2B5EF4-FFF2-40B4-BE49-F238E27FC236}">
                  <a16:creationId xmlns:a16="http://schemas.microsoft.com/office/drawing/2014/main" id="{D9F4823C-E84C-4492-A53E-F7673D4A06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8" y="2046"/>
              <a:ext cx="726" cy="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A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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 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</a:p>
          </p:txBody>
        </p:sp>
        <p:sp>
          <p:nvSpPr>
            <p:cNvPr id="25619" name="直接连接符 229388">
              <a:extLst>
                <a:ext uri="{FF2B5EF4-FFF2-40B4-BE49-F238E27FC236}">
                  <a16:creationId xmlns:a16="http://schemas.microsoft.com/office/drawing/2014/main" id="{9E0F6DE3-9530-4192-802F-8F9DAE98A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4" y="2340"/>
              <a:ext cx="680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9" name="组合 229390">
            <a:extLst>
              <a:ext uri="{FF2B5EF4-FFF2-40B4-BE49-F238E27FC236}">
                <a16:creationId xmlns:a16="http://schemas.microsoft.com/office/drawing/2014/main" id="{BA89B177-93BF-4C1B-A040-CB9113D6A965}"/>
              </a:ext>
            </a:extLst>
          </p:cNvPr>
          <p:cNvGrpSpPr>
            <a:grpSpLocks/>
          </p:cNvGrpSpPr>
          <p:nvPr/>
        </p:nvGrpSpPr>
        <p:grpSpPr bwMode="auto">
          <a:xfrm>
            <a:off x="4223792" y="1484312"/>
            <a:ext cx="1079500" cy="1347788"/>
            <a:chOff x="2880" y="1162"/>
            <a:chExt cx="680" cy="849"/>
          </a:xfrm>
        </p:grpSpPr>
        <p:sp>
          <p:nvSpPr>
            <p:cNvPr id="25616" name="文本框 229391">
              <a:extLst>
                <a:ext uri="{FF2B5EF4-FFF2-40B4-BE49-F238E27FC236}">
                  <a16:creationId xmlns:a16="http://schemas.microsoft.com/office/drawing/2014/main" id="{7ABF7CE2-6AE6-4D09-B91C-355859D503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1162"/>
              <a:ext cx="680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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∴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</a:p>
          </p:txBody>
        </p:sp>
        <p:sp>
          <p:nvSpPr>
            <p:cNvPr id="25617" name="直接连接符 229392">
              <a:extLst>
                <a:ext uri="{FF2B5EF4-FFF2-40B4-BE49-F238E27FC236}">
                  <a16:creationId xmlns:a16="http://schemas.microsoft.com/office/drawing/2014/main" id="{18F36A66-6F7E-43DF-BF82-0ED05B8145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706"/>
              <a:ext cx="63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0" name="组合 229402">
            <a:extLst>
              <a:ext uri="{FF2B5EF4-FFF2-40B4-BE49-F238E27FC236}">
                <a16:creationId xmlns:a16="http://schemas.microsoft.com/office/drawing/2014/main" id="{53721794-832C-40CA-B812-A9D96C786530}"/>
              </a:ext>
            </a:extLst>
          </p:cNvPr>
          <p:cNvGrpSpPr>
            <a:grpSpLocks/>
          </p:cNvGrpSpPr>
          <p:nvPr/>
        </p:nvGrpSpPr>
        <p:grpSpPr bwMode="auto">
          <a:xfrm>
            <a:off x="695400" y="5373687"/>
            <a:ext cx="1366838" cy="1138238"/>
            <a:chOff x="885" y="3134"/>
            <a:chExt cx="861" cy="717"/>
          </a:xfrm>
        </p:grpSpPr>
        <p:sp>
          <p:nvSpPr>
            <p:cNvPr id="25614" name="文本框 229400">
              <a:extLst>
                <a:ext uri="{FF2B5EF4-FFF2-40B4-BE49-F238E27FC236}">
                  <a16:creationId xmlns:a16="http://schemas.microsoft.com/office/drawing/2014/main" id="{3E762B71-3E71-4631-B626-5109DA38CE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5" y="3134"/>
              <a:ext cx="861" cy="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sz="2000" i="1" dirty="0">
                  <a:latin typeface="Times New Roman" panose="02020603050405020304" pitchFamily="18" charset="0"/>
                </a:rPr>
                <a:t>   A</a:t>
              </a:r>
              <a:r>
                <a:rPr lang="en-US" altLang="zh-CN" sz="2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B</a:t>
              </a:r>
              <a:r>
                <a:rPr lang="en-US" altLang="zh-CN" sz="2000" dirty="0">
                  <a:sym typeface="Symbol" panose="05050102010706020507" pitchFamily="18" charset="2"/>
                </a:rPr>
                <a:t>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C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sz="2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  <a:r>
                <a:rPr lang="en-US" altLang="zh-CN" sz="2000" dirty="0">
                  <a:sym typeface="Symbol" panose="05050102010706020507" pitchFamily="18" charset="2"/>
                </a:rPr>
                <a:t>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C</a:t>
              </a:r>
            </a:p>
          </p:txBody>
        </p:sp>
        <p:sp>
          <p:nvSpPr>
            <p:cNvPr id="25615" name="直接连接符 229401">
              <a:extLst>
                <a:ext uri="{FF2B5EF4-FFF2-40B4-BE49-F238E27FC236}">
                  <a16:creationId xmlns:a16="http://schemas.microsoft.com/office/drawing/2014/main" id="{B28B14F8-BEFA-4620-A5E6-3230638E4B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5" y="3587"/>
              <a:ext cx="770" cy="2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</p:grpSp>
      <p:grpSp>
        <p:nvGrpSpPr>
          <p:cNvPr id="2" name="组合 233485">
            <a:extLst>
              <a:ext uri="{FF2B5EF4-FFF2-40B4-BE49-F238E27FC236}">
                <a16:creationId xmlns:a16="http://schemas.microsoft.com/office/drawing/2014/main" id="{3FBCBB73-2111-2188-6481-1DF3D82A9B01}"/>
              </a:ext>
            </a:extLst>
          </p:cNvPr>
          <p:cNvGrpSpPr>
            <a:grpSpLocks/>
          </p:cNvGrpSpPr>
          <p:nvPr/>
        </p:nvGrpSpPr>
        <p:grpSpPr bwMode="auto">
          <a:xfrm>
            <a:off x="9144016" y="3139280"/>
            <a:ext cx="1366837" cy="1346200"/>
            <a:chOff x="885" y="3134"/>
            <a:chExt cx="861" cy="848"/>
          </a:xfrm>
        </p:grpSpPr>
        <p:sp>
          <p:nvSpPr>
            <p:cNvPr id="3" name="文本框 233486">
              <a:extLst>
                <a:ext uri="{FF2B5EF4-FFF2-40B4-BE49-F238E27FC236}">
                  <a16:creationId xmlns:a16="http://schemas.microsoft.com/office/drawing/2014/main" id="{80874DD3-398F-FF52-09AF-1C187D4D58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5" y="3134"/>
              <a:ext cx="861" cy="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</a:rPr>
                <a:t>      A</a:t>
              </a:r>
              <a:endPara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endParaRP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   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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</p:txBody>
        </p:sp>
        <p:sp>
          <p:nvSpPr>
            <p:cNvPr id="4" name="直接连接符 233487">
              <a:extLst>
                <a:ext uri="{FF2B5EF4-FFF2-40B4-BE49-F238E27FC236}">
                  <a16:creationId xmlns:a16="http://schemas.microsoft.com/office/drawing/2014/main" id="{8F179FE5-61C5-235A-D463-A8D305CDB5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5" y="3657"/>
              <a:ext cx="770" cy="2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229406">
            <a:extLst>
              <a:ext uri="{FF2B5EF4-FFF2-40B4-BE49-F238E27FC236}">
                <a16:creationId xmlns:a16="http://schemas.microsoft.com/office/drawing/2014/main" id="{C82E9EDF-C20C-040D-6684-89D7844C137C}"/>
              </a:ext>
            </a:extLst>
          </p:cNvPr>
          <p:cNvGrpSpPr>
            <a:grpSpLocks/>
          </p:cNvGrpSpPr>
          <p:nvPr/>
        </p:nvGrpSpPr>
        <p:grpSpPr bwMode="auto">
          <a:xfrm>
            <a:off x="7783225" y="1489667"/>
            <a:ext cx="1079500" cy="1347788"/>
            <a:chOff x="2880" y="1162"/>
            <a:chExt cx="680" cy="849"/>
          </a:xfrm>
        </p:grpSpPr>
        <p:sp>
          <p:nvSpPr>
            <p:cNvPr id="6" name="文本框 229407">
              <a:extLst>
                <a:ext uri="{FF2B5EF4-FFF2-40B4-BE49-F238E27FC236}">
                  <a16:creationId xmlns:a16="http://schemas.microsoft.com/office/drawing/2014/main" id="{85F2F627-E878-F070-E761-82456B8CE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1162"/>
              <a:ext cx="680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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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A</a:t>
              </a:r>
            </a:p>
          </p:txBody>
        </p:sp>
        <p:sp>
          <p:nvSpPr>
            <p:cNvPr id="7" name="直接连接符 229408">
              <a:extLst>
                <a:ext uri="{FF2B5EF4-FFF2-40B4-BE49-F238E27FC236}">
                  <a16:creationId xmlns:a16="http://schemas.microsoft.com/office/drawing/2014/main" id="{E7569BEB-D6BF-3B5A-33B9-CC8B8CF518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706"/>
              <a:ext cx="63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233479">
            <a:extLst>
              <a:ext uri="{FF2B5EF4-FFF2-40B4-BE49-F238E27FC236}">
                <a16:creationId xmlns:a16="http://schemas.microsoft.com/office/drawing/2014/main" id="{846EC6D4-BCAA-F06C-A0DC-B05A985D0DF8}"/>
              </a:ext>
            </a:extLst>
          </p:cNvPr>
          <p:cNvGrpSpPr>
            <a:grpSpLocks/>
          </p:cNvGrpSpPr>
          <p:nvPr/>
        </p:nvGrpSpPr>
        <p:grpSpPr bwMode="auto">
          <a:xfrm>
            <a:off x="4292427" y="5213350"/>
            <a:ext cx="1366838" cy="1508125"/>
            <a:chOff x="3607" y="1207"/>
            <a:chExt cx="861" cy="950"/>
          </a:xfrm>
        </p:grpSpPr>
        <p:sp>
          <p:nvSpPr>
            <p:cNvPr id="9" name="文本框 233476">
              <a:extLst>
                <a:ext uri="{FF2B5EF4-FFF2-40B4-BE49-F238E27FC236}">
                  <a16:creationId xmlns:a16="http://schemas.microsoft.com/office/drawing/2014/main" id="{B2885D32-49E2-F263-A024-72ED46550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7" y="1207"/>
              <a:ext cx="861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sz="2000" i="1" dirty="0">
                  <a:latin typeface="Times New Roman" panose="02020603050405020304" pitchFamily="18" charset="0"/>
                </a:rPr>
                <a:t>   A</a:t>
              </a:r>
              <a:r>
                <a:rPr lang="en-US" altLang="zh-CN" sz="2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C</a:t>
              </a:r>
              <a:r>
                <a:rPr lang="en-US" altLang="zh-CN" sz="2000" dirty="0">
                  <a:sym typeface="Symbol" panose="05050102010706020507" pitchFamily="18" charset="2"/>
                </a:rPr>
                <a:t>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 A</a:t>
              </a:r>
              <a:r>
                <a:rPr lang="en-US" altLang="zh-CN" sz="2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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C </a:t>
              </a:r>
            </a:p>
            <a:p>
              <a:pPr eaLnBrk="1" hangingPunct="1">
                <a:buClrTx/>
                <a:buFont typeface="Arial" panose="020B0604020202020204" pitchFamily="34" charset="0"/>
                <a:buNone/>
              </a:pPr>
              <a:r>
                <a:rPr lang="en-US" altLang="zh-CN" sz="2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∴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B</a:t>
              </a:r>
              <a:r>
                <a:rPr lang="en-US" altLang="zh-CN" sz="2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</a:t>
              </a:r>
              <a:r>
                <a:rPr lang="en-US" altLang="zh-CN" sz="20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</a:p>
          </p:txBody>
        </p:sp>
        <p:sp>
          <p:nvSpPr>
            <p:cNvPr id="10" name="直接连接符 233478">
              <a:extLst>
                <a:ext uri="{FF2B5EF4-FFF2-40B4-BE49-F238E27FC236}">
                  <a16:creationId xmlns:a16="http://schemas.microsoft.com/office/drawing/2014/main" id="{7A0AD71E-E2A5-9C2E-80D6-D6FCA093D8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3" y="1882"/>
              <a:ext cx="72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</p:grpSp>
      <p:sp>
        <p:nvSpPr>
          <p:cNvPr id="12" name="文本框 233481">
            <a:extLst>
              <a:ext uri="{FF2B5EF4-FFF2-40B4-BE49-F238E27FC236}">
                <a16:creationId xmlns:a16="http://schemas.microsoft.com/office/drawing/2014/main" id="{FBD42B5E-357B-005E-FE07-8CDBD84E7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8178" y="5137151"/>
            <a:ext cx="165417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ClrTx/>
              <a:buFont typeface="Arial" panose="020B0604020202020204" pitchFamily="34" charset="0"/>
              <a:buNone/>
            </a:pPr>
            <a:r>
              <a:rPr lang="en-US" altLang="zh-CN" sz="2000" i="1" dirty="0">
                <a:latin typeface="Times New Roman" panose="02020603050405020304" pitchFamily="18" charset="0"/>
              </a:rPr>
              <a:t>     A</a:t>
            </a:r>
            <a:r>
              <a:rPr lang="en-US" altLang="zh-CN" sz="2000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sz="2000" i="1" dirty="0">
                <a:latin typeface="Times New Roman" panose="02020603050405020304" pitchFamily="18" charset="0"/>
                <a:sym typeface="Symbol" panose="05050102010706020507" pitchFamily="18" charset="2"/>
              </a:rPr>
              <a:t>B</a:t>
            </a:r>
          </a:p>
          <a:p>
            <a:pPr eaLnBrk="1" hangingPunct="1">
              <a:buClrTx/>
              <a:buFont typeface="Arial" panose="020B0604020202020204" pitchFamily="34" charset="0"/>
              <a:buNone/>
            </a:pPr>
            <a:r>
              <a:rPr lang="en-US" altLang="zh-CN" sz="2000" i="1" dirty="0">
                <a:latin typeface="Times New Roman" panose="02020603050405020304" pitchFamily="18" charset="0"/>
                <a:sym typeface="Symbol" panose="05050102010706020507" pitchFamily="18" charset="2"/>
              </a:rPr>
              <a:t>     C</a:t>
            </a:r>
            <a:r>
              <a:rPr lang="en-US" altLang="zh-CN" sz="2000" dirty="0">
                <a:sym typeface="Symbol" panose="05050102010706020507" pitchFamily="18" charset="2"/>
              </a:rPr>
              <a:t></a:t>
            </a:r>
            <a:r>
              <a:rPr lang="en-US" altLang="zh-CN" sz="2000" i="1" dirty="0">
                <a:latin typeface="Times New Roman" panose="02020603050405020304" pitchFamily="18" charset="0"/>
                <a:sym typeface="Symbol" panose="05050102010706020507" pitchFamily="18" charset="2"/>
              </a:rPr>
              <a:t>D</a:t>
            </a:r>
          </a:p>
          <a:p>
            <a:pPr eaLnBrk="1" hangingPunct="1">
              <a:buClrTx/>
              <a:buFont typeface="Arial" panose="020B0604020202020204" pitchFamily="34" charset="0"/>
              <a:buNone/>
            </a:pPr>
            <a:r>
              <a:rPr lang="en-US" altLang="zh-CN" sz="2000" dirty="0">
                <a:latin typeface="Times New Roman" panose="02020603050405020304" pitchFamily="18" charset="0"/>
                <a:sym typeface="Symbol" panose="05050102010706020507" pitchFamily="18" charset="2"/>
              </a:rPr>
              <a:t>  </a:t>
            </a:r>
            <a:r>
              <a:rPr lang="en-US" altLang="zh-CN" sz="2000" i="1" dirty="0">
                <a:latin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sym typeface="Symbol" panose="05050102010706020507" pitchFamily="18" charset="2"/>
              </a:rPr>
              <a:t></a:t>
            </a:r>
            <a:r>
              <a:rPr lang="en-US" altLang="zh-CN" sz="2000" i="1" dirty="0">
                <a:latin typeface="Times New Roman" panose="02020603050405020304" pitchFamily="18" charset="0"/>
                <a:sym typeface="Symbol" panose="05050102010706020507" pitchFamily="18" charset="2"/>
              </a:rPr>
              <a:t>D </a:t>
            </a:r>
          </a:p>
          <a:p>
            <a:pPr eaLnBrk="1" hangingPunct="1">
              <a:buClrTx/>
              <a:buFont typeface="Arial" panose="020B0604020202020204" pitchFamily="34" charset="0"/>
              <a:buNone/>
            </a:pPr>
            <a:r>
              <a:rPr lang="en-US" altLang="zh-CN" sz="2000" dirty="0">
                <a:latin typeface="Times New Roman" panose="02020603050405020304" pitchFamily="18" charset="0"/>
                <a:sym typeface="Symbol" panose="05050102010706020507" pitchFamily="18" charset="2"/>
              </a:rPr>
              <a:t>∴</a:t>
            </a:r>
            <a:r>
              <a:rPr lang="en-US" altLang="zh-CN" sz="2000" dirty="0">
                <a:sym typeface="Symbol" panose="05050102010706020507" pitchFamily="18" charset="2"/>
              </a:rPr>
              <a:t></a:t>
            </a:r>
            <a:r>
              <a:rPr lang="en-US" altLang="zh-CN" sz="2000" i="1" dirty="0">
                <a:latin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sym typeface="Symbol" panose="05050102010706020507" pitchFamily="18" charset="2"/>
              </a:rPr>
              <a:t></a:t>
            </a:r>
            <a:r>
              <a:rPr lang="en-US" altLang="zh-CN" sz="2000" dirty="0">
                <a:sym typeface="Symbol" panose="05050102010706020507" pitchFamily="18" charset="2"/>
              </a:rPr>
              <a:t></a:t>
            </a:r>
            <a:r>
              <a:rPr lang="en-US" altLang="zh-CN" sz="2000" i="1" dirty="0">
                <a:latin typeface="Times New Roman" panose="02020603050405020304" pitchFamily="18" charset="0"/>
                <a:sym typeface="Symbol" panose="05050102010706020507" pitchFamily="18" charset="2"/>
              </a:rPr>
              <a:t>C</a:t>
            </a:r>
          </a:p>
        </p:txBody>
      </p:sp>
      <p:sp>
        <p:nvSpPr>
          <p:cNvPr id="14" name="直接连接符 233478">
            <a:extLst>
              <a:ext uri="{FF2B5EF4-FFF2-40B4-BE49-F238E27FC236}">
                <a16:creationId xmlns:a16="http://schemas.microsoft.com/office/drawing/2014/main" id="{E8F8F33B-30A6-0A2F-E68D-31CD608C4EE4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7790" y="6245225"/>
            <a:ext cx="13674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35521">
            <a:extLst>
              <a:ext uri="{FF2B5EF4-FFF2-40B4-BE49-F238E27FC236}">
                <a16:creationId xmlns:a16="http://schemas.microsoft.com/office/drawing/2014/main" id="{59C23EF2-8EA5-4843-AFBB-D13D640FC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在自然推理系统</a:t>
            </a:r>
            <a:r>
              <a:rPr lang="en-US" altLang="zh-CN" i="1"/>
              <a:t>P</a:t>
            </a:r>
            <a:r>
              <a:rPr lang="zh-CN" altLang="en-US"/>
              <a:t>中构造证明</a:t>
            </a:r>
          </a:p>
        </p:txBody>
      </p:sp>
      <p:sp>
        <p:nvSpPr>
          <p:cNvPr id="29699" name="文本占位符 235522">
            <a:extLst>
              <a:ext uri="{FF2B5EF4-FFF2-40B4-BE49-F238E27FC236}">
                <a16:creationId xmlns:a16="http://schemas.microsoft.com/office/drawing/2014/main" id="{0CA6772C-BEAB-4A57-A995-680FDB9E5E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1247437" cy="5543550"/>
          </a:xfrm>
        </p:spPr>
        <p:txBody>
          <a:bodyPr/>
          <a:lstStyle/>
          <a:p>
            <a:pPr marL="1158875" indent="-1158875" defTabSz="898525" eaLnBrk="1" hangingPunct="1"/>
            <a:r>
              <a:rPr lang="zh-CN" altLang="en-US" sz="2400"/>
              <a:t>设前提</a:t>
            </a:r>
            <a:r>
              <a:rPr lang="en-US" altLang="zh-CN" sz="2400" i="1"/>
              <a:t>A</a:t>
            </a:r>
            <a:r>
              <a:rPr lang="en-US" altLang="zh-CN" sz="2400" baseline="-25000"/>
              <a:t>1</a:t>
            </a:r>
            <a:r>
              <a:rPr lang="en-US" altLang="zh-CN" sz="2400"/>
              <a:t>, </a:t>
            </a:r>
            <a:r>
              <a:rPr lang="en-US" altLang="zh-CN" sz="2400" i="1"/>
              <a:t>A</a:t>
            </a:r>
            <a:r>
              <a:rPr lang="en-US" altLang="zh-CN" sz="2400" baseline="-25000"/>
              <a:t>2</a:t>
            </a:r>
            <a:r>
              <a:rPr lang="en-US" altLang="zh-CN" sz="2400"/>
              <a:t>,</a:t>
            </a:r>
            <a:r>
              <a:rPr lang="en-US" altLang="zh-CN" sz="2400">
                <a:sym typeface="Symbol" panose="05050102010706020507" pitchFamily="18" charset="2"/>
              </a:rPr>
              <a:t>, </a:t>
            </a:r>
            <a:r>
              <a:rPr lang="en-US" altLang="zh-CN" sz="2400" i="1"/>
              <a:t>A</a:t>
            </a:r>
            <a:r>
              <a:rPr lang="en-US" altLang="zh-CN" sz="2400" i="1" baseline="-25000"/>
              <a:t>k</a:t>
            </a:r>
            <a:r>
              <a:rPr lang="en-US" altLang="zh-CN" sz="2400"/>
              <a:t>,</a:t>
            </a:r>
            <a:r>
              <a:rPr lang="zh-CN" altLang="en-US" sz="2400"/>
              <a:t>结论</a:t>
            </a:r>
            <a:r>
              <a:rPr lang="en-US" altLang="zh-CN" sz="2400" i="1"/>
              <a:t>B</a:t>
            </a:r>
            <a:r>
              <a:rPr lang="zh-CN" altLang="en-US" sz="2400"/>
              <a:t>及公式序列</a:t>
            </a:r>
            <a:r>
              <a:rPr lang="en-US" altLang="zh-CN" sz="2400" i="1"/>
              <a:t>C</a:t>
            </a:r>
            <a:r>
              <a:rPr lang="en-US" altLang="zh-CN" sz="2400" baseline="-25000"/>
              <a:t>1</a:t>
            </a:r>
            <a:r>
              <a:rPr lang="en-US" altLang="zh-CN" sz="2400"/>
              <a:t>, </a:t>
            </a:r>
            <a:r>
              <a:rPr lang="en-US" altLang="zh-CN" sz="2400" i="1"/>
              <a:t>C</a:t>
            </a:r>
            <a:r>
              <a:rPr lang="en-US" altLang="zh-CN" sz="2400" baseline="-25000"/>
              <a:t>2</a:t>
            </a:r>
            <a:r>
              <a:rPr lang="en-US" altLang="zh-CN" sz="2400"/>
              <a:t>,</a:t>
            </a:r>
            <a:r>
              <a:rPr lang="en-US" altLang="zh-CN" sz="2400">
                <a:sym typeface="Symbol" panose="05050102010706020507" pitchFamily="18" charset="2"/>
              </a:rPr>
              <a:t>, </a:t>
            </a:r>
            <a:r>
              <a:rPr lang="en-US" altLang="zh-CN" sz="2400" i="1"/>
              <a:t>C</a:t>
            </a:r>
            <a:r>
              <a:rPr lang="en-US" altLang="zh-CN" sz="2400" i="1" baseline="-25000"/>
              <a:t>l</a:t>
            </a:r>
            <a:r>
              <a:rPr lang="en-US" altLang="zh-CN" sz="2400"/>
              <a:t>. </a:t>
            </a:r>
            <a:r>
              <a:rPr lang="zh-CN" altLang="en-US" sz="2400"/>
              <a:t>如果每一个</a:t>
            </a:r>
            <a:r>
              <a:rPr lang="en-US" altLang="zh-CN" sz="2400" i="1"/>
              <a:t>C</a:t>
            </a:r>
            <a:r>
              <a:rPr lang="en-US" altLang="zh-CN" sz="2400" i="1" baseline="-25000"/>
              <a:t>i</a:t>
            </a:r>
            <a:r>
              <a:rPr lang="en-US" altLang="zh-CN" sz="2400"/>
              <a:t>(1</a:t>
            </a:r>
            <a:r>
              <a:rPr lang="en-US" altLang="zh-CN" sz="2400">
                <a:sym typeface="Symbol" panose="05050102010706020507" pitchFamily="18" charset="2"/>
              </a:rPr>
              <a:t></a:t>
            </a:r>
            <a:r>
              <a:rPr lang="en-US" altLang="zh-CN" sz="2400" i="1">
                <a:sym typeface="Symbol" panose="05050102010706020507" pitchFamily="18" charset="2"/>
              </a:rPr>
              <a:t>i</a:t>
            </a:r>
            <a:r>
              <a:rPr lang="en-US" altLang="zh-CN" sz="2400">
                <a:sym typeface="Symbol" panose="05050102010706020507" pitchFamily="18" charset="2"/>
              </a:rPr>
              <a:t></a:t>
            </a:r>
            <a:r>
              <a:rPr lang="en-US" altLang="zh-CN" sz="2400" i="1">
                <a:sym typeface="Symbol" panose="05050102010706020507" pitchFamily="18" charset="2"/>
              </a:rPr>
              <a:t>l</a:t>
            </a:r>
            <a:r>
              <a:rPr lang="en-US" altLang="zh-CN" sz="2400"/>
              <a:t>)</a:t>
            </a:r>
            <a:r>
              <a:rPr lang="zh-CN" altLang="en-US" sz="2400"/>
              <a:t>是某个</a:t>
            </a:r>
            <a:r>
              <a:rPr lang="en-US" altLang="zh-CN" sz="2400" i="1"/>
              <a:t>A</a:t>
            </a:r>
            <a:r>
              <a:rPr lang="en-US" altLang="zh-CN" sz="2400" i="1" baseline="-25000"/>
              <a:t>j</a:t>
            </a:r>
            <a:r>
              <a:rPr lang="en-US" altLang="zh-CN" sz="2400"/>
              <a:t>, </a:t>
            </a:r>
            <a:r>
              <a:rPr lang="zh-CN" altLang="en-US" sz="2400"/>
              <a:t>或者可由序列中前面的公式应用推理规则得到</a:t>
            </a:r>
            <a:r>
              <a:rPr lang="en-US" altLang="zh-CN" sz="2400"/>
              <a:t>, </a:t>
            </a:r>
            <a:r>
              <a:rPr lang="zh-CN" altLang="en-US" sz="2400"/>
              <a:t>并且</a:t>
            </a:r>
            <a:r>
              <a:rPr lang="en-US" altLang="zh-CN" sz="2400" i="1"/>
              <a:t>C</a:t>
            </a:r>
            <a:r>
              <a:rPr lang="en-US" altLang="zh-CN" sz="2400" i="1" baseline="-25000"/>
              <a:t>l</a:t>
            </a:r>
            <a:r>
              <a:rPr lang="en-US" altLang="zh-CN" sz="2400"/>
              <a:t> =</a:t>
            </a:r>
            <a:r>
              <a:rPr lang="en-US" altLang="zh-CN" sz="2400" i="1"/>
              <a:t>B</a:t>
            </a:r>
            <a:r>
              <a:rPr lang="en-US" altLang="zh-CN" sz="2400"/>
              <a:t>, </a:t>
            </a:r>
            <a:r>
              <a:rPr lang="zh-CN" altLang="en-US" sz="2400"/>
              <a:t>则称这个公式序列是由</a:t>
            </a:r>
            <a:r>
              <a:rPr lang="en-US" altLang="zh-CN" sz="2400" i="1"/>
              <a:t>A</a:t>
            </a:r>
            <a:r>
              <a:rPr lang="en-US" altLang="zh-CN" sz="2400" baseline="-25000"/>
              <a:t>1</a:t>
            </a:r>
            <a:r>
              <a:rPr lang="en-US" altLang="zh-CN" sz="2400"/>
              <a:t>, </a:t>
            </a:r>
            <a:r>
              <a:rPr lang="en-US" altLang="zh-CN" sz="2400" i="1"/>
              <a:t>A</a:t>
            </a:r>
            <a:r>
              <a:rPr lang="en-US" altLang="zh-CN" sz="2400" baseline="-25000"/>
              <a:t>2</a:t>
            </a:r>
            <a:r>
              <a:rPr lang="en-US" altLang="zh-CN" sz="2400"/>
              <a:t>,</a:t>
            </a:r>
            <a:r>
              <a:rPr lang="en-US" altLang="zh-CN" sz="2400">
                <a:sym typeface="Symbol" panose="05050102010706020507" pitchFamily="18" charset="2"/>
              </a:rPr>
              <a:t>, </a:t>
            </a:r>
            <a:r>
              <a:rPr lang="en-US" altLang="zh-CN" sz="2400" i="1"/>
              <a:t>A</a:t>
            </a:r>
            <a:r>
              <a:rPr lang="en-US" altLang="zh-CN" sz="2400" i="1" baseline="-25000"/>
              <a:t>k</a:t>
            </a:r>
            <a:r>
              <a:rPr lang="zh-CN" altLang="en-US" sz="2400"/>
              <a:t>推出</a:t>
            </a:r>
            <a:r>
              <a:rPr lang="en-US" altLang="zh-CN" sz="2400" i="1"/>
              <a:t>B</a:t>
            </a:r>
            <a:r>
              <a:rPr lang="zh-CN" altLang="en-US" sz="2400"/>
              <a:t>的</a:t>
            </a:r>
            <a:r>
              <a:rPr lang="zh-CN" altLang="en-US" sz="2400">
                <a:solidFill>
                  <a:srgbClr val="A50021"/>
                </a:solidFill>
              </a:rPr>
              <a:t>证明</a:t>
            </a:r>
          </a:p>
          <a:p>
            <a:pPr marL="1158875" indent="-1158875" defTabSz="898525" eaLnBrk="1" hangingPunct="1"/>
            <a:endParaRPr lang="zh-CN" altLang="en-US" sz="2400">
              <a:sym typeface="Symbol" panose="05050102010706020507" pitchFamily="18" charset="2"/>
            </a:endParaRPr>
          </a:p>
          <a:p>
            <a:pPr marL="1158875" indent="-1158875" defTabSz="898525" eaLnBrk="1" hangingPunct="1"/>
            <a:r>
              <a:rPr lang="zh-CN" altLang="en-US" sz="2400">
                <a:solidFill>
                  <a:srgbClr val="A50021"/>
                </a:solidFill>
              </a:rPr>
              <a:t>例</a:t>
            </a:r>
            <a:r>
              <a:rPr lang="en-US" altLang="zh-CN" sz="2400">
                <a:solidFill>
                  <a:srgbClr val="A50021"/>
                </a:solidFill>
              </a:rPr>
              <a:t>2</a:t>
            </a:r>
            <a:r>
              <a:rPr lang="en-US" altLang="zh-CN" sz="2400"/>
              <a:t>  </a:t>
            </a:r>
            <a:r>
              <a:rPr lang="zh-CN" altLang="en-US" sz="2400"/>
              <a:t>构造下面推理的证明：</a:t>
            </a:r>
          </a:p>
          <a:p>
            <a:pPr marL="1158875" indent="-1158875" defTabSz="898525" eaLnBrk="1" hangingPunct="1"/>
            <a:r>
              <a:rPr lang="zh-CN" altLang="en-US" sz="2400"/>
              <a:t>    若明天是星期一或星期三，我明天就有课</a:t>
            </a:r>
            <a:r>
              <a:rPr lang="en-US" altLang="zh-CN" sz="2400"/>
              <a:t>. </a:t>
            </a:r>
            <a:r>
              <a:rPr lang="zh-CN" altLang="en-US" sz="2400"/>
              <a:t>若我明天有课，今天必备课</a:t>
            </a:r>
            <a:r>
              <a:rPr lang="en-US" altLang="zh-CN" sz="2400"/>
              <a:t>. </a:t>
            </a:r>
            <a:r>
              <a:rPr lang="zh-CN" altLang="en-US" sz="2400"/>
              <a:t>我今天没备课</a:t>
            </a:r>
            <a:r>
              <a:rPr lang="en-US" altLang="zh-CN" sz="2400"/>
              <a:t>. </a:t>
            </a:r>
            <a:r>
              <a:rPr lang="zh-CN" altLang="en-US" sz="2400"/>
              <a:t>所以，明天不是星期一、 也不是星期三</a:t>
            </a:r>
            <a:r>
              <a:rPr lang="en-US" altLang="zh-CN" sz="2400"/>
              <a:t>. </a:t>
            </a:r>
          </a:p>
          <a:p>
            <a:pPr marL="1158875" indent="-1158875" defTabSz="898525" eaLnBrk="1" hangingPunct="1">
              <a:spcBef>
                <a:spcPct val="55000"/>
              </a:spcBef>
            </a:pPr>
            <a:r>
              <a:rPr lang="zh-CN" altLang="en-US" sz="2400"/>
              <a:t>解   </a:t>
            </a:r>
            <a:r>
              <a:rPr lang="en-US" altLang="zh-CN" sz="2400"/>
              <a:t>(1)  </a:t>
            </a:r>
            <a:r>
              <a:rPr lang="zh-CN" altLang="en-US" sz="2400"/>
              <a:t>设命题并符号化 </a:t>
            </a:r>
          </a:p>
          <a:p>
            <a:pPr marL="1158875" indent="-1158875" defTabSz="898525" eaLnBrk="1" hangingPunct="1"/>
            <a:r>
              <a:rPr lang="zh-CN" altLang="en-US" sz="2400"/>
              <a:t>      设 </a:t>
            </a:r>
            <a:r>
              <a:rPr lang="en-US" altLang="zh-CN" sz="2400" i="1"/>
              <a:t>p</a:t>
            </a:r>
            <a:r>
              <a:rPr lang="zh-CN" altLang="en-US" sz="2400"/>
              <a:t>：明天是星期一，</a:t>
            </a:r>
            <a:r>
              <a:rPr lang="en-US" altLang="zh-CN" sz="2400" i="1"/>
              <a:t>q</a:t>
            </a:r>
            <a:r>
              <a:rPr lang="zh-CN" altLang="en-US" sz="2400"/>
              <a:t>：明天是星期三，</a:t>
            </a:r>
          </a:p>
          <a:p>
            <a:pPr marL="1158875" indent="-1158875" defTabSz="898525" eaLnBrk="1" hangingPunct="1"/>
            <a:r>
              <a:rPr lang="zh-CN" altLang="en-US" sz="2400"/>
              <a:t>           </a:t>
            </a:r>
            <a:r>
              <a:rPr lang="en-US" altLang="zh-CN" sz="2400" i="1"/>
              <a:t>r</a:t>
            </a:r>
            <a:r>
              <a:rPr lang="zh-CN" altLang="en-US" sz="2400"/>
              <a:t>：我明天有课，</a:t>
            </a:r>
            <a:r>
              <a:rPr lang="en-US" altLang="zh-CN" sz="2400" i="1"/>
              <a:t>s</a:t>
            </a:r>
            <a:r>
              <a:rPr lang="zh-CN" altLang="en-US" sz="2400"/>
              <a:t>：我今天备课</a:t>
            </a:r>
          </a:p>
        </p:txBody>
      </p:sp>
      <p:sp>
        <p:nvSpPr>
          <p:cNvPr id="29700" name="灯片编号占位符 1">
            <a:extLst>
              <a:ext uri="{FF2B5EF4-FFF2-40B4-BE49-F238E27FC236}">
                <a16:creationId xmlns:a16="http://schemas.microsoft.com/office/drawing/2014/main" id="{63328C8A-6B47-4D35-8527-20AB9FC583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A8EA8490-969D-4004-A367-CB012BFD7358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11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268289">
            <a:extLst>
              <a:ext uri="{FF2B5EF4-FFF2-40B4-BE49-F238E27FC236}">
                <a16:creationId xmlns:a16="http://schemas.microsoft.com/office/drawing/2014/main" id="{7FF91D28-D124-41DD-87A9-5072834E9D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直接证明法</a:t>
            </a:r>
          </a:p>
        </p:txBody>
      </p:sp>
      <p:sp>
        <p:nvSpPr>
          <p:cNvPr id="31747" name="文本占位符 268290">
            <a:extLst>
              <a:ext uri="{FF2B5EF4-FFF2-40B4-BE49-F238E27FC236}">
                <a16:creationId xmlns:a16="http://schemas.microsoft.com/office/drawing/2014/main" id="{EA7719C8-00FD-4438-8915-8A5F14C601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198563"/>
            <a:ext cx="9094787" cy="5183187"/>
          </a:xfrm>
        </p:spPr>
        <p:txBody>
          <a:bodyPr/>
          <a:lstStyle/>
          <a:p>
            <a:pPr marL="1158875" indent="-1158875" defTabSz="898525" eaLnBrk="1" hangingPunct="1"/>
            <a:r>
              <a:rPr lang="en-US" altLang="zh-CN" sz="2400"/>
              <a:t>(2) </a:t>
            </a:r>
            <a:r>
              <a:rPr lang="zh-CN" altLang="en-US" sz="2400"/>
              <a:t>写出证明的形式结构</a:t>
            </a:r>
          </a:p>
          <a:p>
            <a:pPr marL="1158875" indent="-1158875" defTabSz="898525" eaLnBrk="1" hangingPunct="1"/>
            <a:r>
              <a:rPr lang="zh-CN" altLang="en-US" sz="2400"/>
              <a:t>     前提：</a:t>
            </a:r>
            <a:r>
              <a:rPr lang="en-US" altLang="zh-CN" sz="2400"/>
              <a:t>(</a:t>
            </a:r>
            <a:r>
              <a:rPr lang="en-US" altLang="zh-CN" sz="2400" i="1"/>
              <a:t>p</a:t>
            </a:r>
            <a:r>
              <a:rPr lang="en-US" altLang="zh-CN" sz="2400">
                <a:sym typeface="Symbol" panose="05050102010706020507" pitchFamily="18" charset="2"/>
              </a:rPr>
              <a:t></a:t>
            </a:r>
            <a:r>
              <a:rPr lang="en-US" altLang="zh-CN" sz="2400" i="1"/>
              <a:t>q</a:t>
            </a:r>
            <a:r>
              <a:rPr lang="en-US" altLang="zh-CN" sz="2400"/>
              <a:t>)</a:t>
            </a:r>
            <a:r>
              <a:rPr lang="en-US" altLang="zh-CN" sz="2400">
                <a:sym typeface="Symbol" panose="05050102010706020507" pitchFamily="18" charset="2"/>
              </a:rPr>
              <a:t></a:t>
            </a:r>
            <a:r>
              <a:rPr lang="en-US" altLang="zh-CN" sz="2400" i="1"/>
              <a:t>r</a:t>
            </a:r>
            <a:r>
              <a:rPr lang="en-US" altLang="zh-CN" sz="2400"/>
              <a:t>,  </a:t>
            </a:r>
            <a:r>
              <a:rPr lang="en-US" altLang="zh-CN" sz="2400" i="1"/>
              <a:t>r</a:t>
            </a:r>
            <a:r>
              <a:rPr lang="en-US" altLang="zh-CN" sz="2400">
                <a:sym typeface="Symbol" panose="05050102010706020507" pitchFamily="18" charset="2"/>
              </a:rPr>
              <a:t></a:t>
            </a:r>
            <a:r>
              <a:rPr lang="en-US" altLang="zh-CN" sz="2400" i="1"/>
              <a:t>s</a:t>
            </a:r>
            <a:r>
              <a:rPr lang="en-US" altLang="zh-CN" sz="2400"/>
              <a:t>,  </a:t>
            </a:r>
            <a:r>
              <a:rPr lang="en-US" altLang="zh-CN" sz="2400">
                <a:sym typeface="Symbol" panose="05050102010706020507" pitchFamily="18" charset="2"/>
              </a:rPr>
              <a:t></a:t>
            </a:r>
            <a:r>
              <a:rPr lang="en-US" altLang="zh-CN" sz="2400" i="1"/>
              <a:t>s</a:t>
            </a:r>
            <a:endParaRPr lang="en-US" altLang="zh-CN" sz="2400"/>
          </a:p>
          <a:p>
            <a:pPr marL="1158875" indent="-1158875" defTabSz="898525" eaLnBrk="1" hangingPunct="1"/>
            <a:r>
              <a:rPr lang="en-US" altLang="zh-CN" sz="2400"/>
              <a:t>     </a:t>
            </a:r>
            <a:r>
              <a:rPr lang="zh-CN" altLang="en-US" sz="2400"/>
              <a:t>结论：</a:t>
            </a:r>
            <a:r>
              <a:rPr lang="en-US" altLang="zh-CN" sz="2400">
                <a:sym typeface="Symbol" panose="05050102010706020507" pitchFamily="18" charset="2"/>
              </a:rPr>
              <a:t></a:t>
            </a:r>
            <a:r>
              <a:rPr lang="en-US" altLang="zh-CN" sz="2400" i="1"/>
              <a:t>p</a:t>
            </a:r>
            <a:r>
              <a:rPr lang="en-US" altLang="zh-CN" sz="2400">
                <a:sym typeface="Symbol" panose="05050102010706020507" pitchFamily="18" charset="2"/>
              </a:rPr>
              <a:t></a:t>
            </a:r>
            <a:r>
              <a:rPr lang="en-US" altLang="zh-CN" sz="2400" i="1"/>
              <a:t>q</a:t>
            </a:r>
          </a:p>
          <a:p>
            <a:pPr marL="1158875" indent="-1158875" defTabSz="898525" eaLnBrk="1" hangingPunct="1"/>
            <a:r>
              <a:rPr lang="en-US" altLang="zh-CN" sz="2400"/>
              <a:t>(3) </a:t>
            </a:r>
            <a:r>
              <a:rPr lang="zh-CN" altLang="en-US" sz="2400"/>
              <a:t>证明</a:t>
            </a:r>
          </a:p>
          <a:p>
            <a:pPr marL="1158875" indent="-1158875" defTabSz="898525" eaLnBrk="1" hangingPunct="1"/>
            <a:r>
              <a:rPr lang="zh-CN" altLang="en-US" sz="2400"/>
              <a:t>     </a:t>
            </a:r>
            <a:r>
              <a:rPr lang="en-US" altLang="zh-CN" sz="2400"/>
              <a:t>① </a:t>
            </a:r>
            <a:r>
              <a:rPr lang="en-US" altLang="zh-CN" sz="2400" i="1"/>
              <a:t>r</a:t>
            </a:r>
            <a:r>
              <a:rPr lang="en-US" altLang="zh-CN" sz="2400">
                <a:sym typeface="Symbol" panose="05050102010706020507" pitchFamily="18" charset="2"/>
              </a:rPr>
              <a:t></a:t>
            </a:r>
            <a:r>
              <a:rPr lang="en-US" altLang="zh-CN" sz="2400" i="1"/>
              <a:t>s</a:t>
            </a:r>
            <a:r>
              <a:rPr lang="en-US" altLang="zh-CN" sz="2400"/>
              <a:t>               </a:t>
            </a:r>
            <a:r>
              <a:rPr lang="zh-CN" altLang="en-US" sz="2400"/>
              <a:t>前提引入</a:t>
            </a:r>
          </a:p>
          <a:p>
            <a:pPr marL="1158875" indent="-1158875" defTabSz="898525" eaLnBrk="1" hangingPunct="1"/>
            <a:r>
              <a:rPr lang="zh-CN" altLang="en-US" sz="2400"/>
              <a:t>      </a:t>
            </a:r>
            <a:r>
              <a:rPr lang="en-US" altLang="zh-CN" sz="2400"/>
              <a:t>② </a:t>
            </a:r>
            <a:r>
              <a:rPr lang="en-US" altLang="zh-CN" sz="2400">
                <a:sym typeface="Symbol" panose="05050102010706020507" pitchFamily="18" charset="2"/>
              </a:rPr>
              <a:t></a:t>
            </a:r>
            <a:r>
              <a:rPr lang="en-US" altLang="zh-CN" sz="2400" i="1"/>
              <a:t>s</a:t>
            </a:r>
            <a:r>
              <a:rPr lang="en-US" altLang="zh-CN" sz="2400"/>
              <a:t>                  </a:t>
            </a:r>
            <a:r>
              <a:rPr lang="zh-CN" altLang="en-US" sz="2400"/>
              <a:t>前提引入</a:t>
            </a:r>
          </a:p>
          <a:p>
            <a:pPr marL="1158875" indent="-1158875" defTabSz="898525" eaLnBrk="1" hangingPunct="1"/>
            <a:r>
              <a:rPr lang="zh-CN" altLang="en-US" sz="2400"/>
              <a:t>      </a:t>
            </a:r>
            <a:r>
              <a:rPr lang="en-US" altLang="zh-CN" sz="2400"/>
              <a:t>③ </a:t>
            </a:r>
            <a:r>
              <a:rPr lang="en-US" altLang="zh-CN" sz="2400">
                <a:sym typeface="Symbol" panose="05050102010706020507" pitchFamily="18" charset="2"/>
              </a:rPr>
              <a:t></a:t>
            </a:r>
            <a:r>
              <a:rPr lang="en-US" altLang="zh-CN" sz="2400" i="1"/>
              <a:t>r</a:t>
            </a:r>
            <a:r>
              <a:rPr lang="en-US" altLang="zh-CN" sz="2400"/>
              <a:t>                   ①②</a:t>
            </a:r>
            <a:r>
              <a:rPr lang="zh-CN" altLang="en-US" sz="2400"/>
              <a:t>拒取式</a:t>
            </a:r>
          </a:p>
          <a:p>
            <a:pPr marL="1158875" indent="-1158875" defTabSz="898525" eaLnBrk="1" hangingPunct="1"/>
            <a:r>
              <a:rPr lang="zh-CN" altLang="en-US" sz="2400"/>
              <a:t>      </a:t>
            </a:r>
            <a:r>
              <a:rPr lang="en-US" altLang="zh-CN" sz="2400"/>
              <a:t>④ (</a:t>
            </a:r>
            <a:r>
              <a:rPr lang="en-US" altLang="zh-CN" sz="2400" i="1"/>
              <a:t>p</a:t>
            </a:r>
            <a:r>
              <a:rPr lang="en-US" altLang="zh-CN" sz="2400">
                <a:sym typeface="Symbol" panose="05050102010706020507" pitchFamily="18" charset="2"/>
              </a:rPr>
              <a:t></a:t>
            </a:r>
            <a:r>
              <a:rPr lang="en-US" altLang="zh-CN" sz="2400" i="1"/>
              <a:t>q</a:t>
            </a:r>
            <a:r>
              <a:rPr lang="en-US" altLang="zh-CN" sz="2400"/>
              <a:t>)</a:t>
            </a:r>
            <a:r>
              <a:rPr lang="en-US" altLang="zh-CN" sz="2400">
                <a:sym typeface="Symbol" panose="05050102010706020507" pitchFamily="18" charset="2"/>
              </a:rPr>
              <a:t></a:t>
            </a:r>
            <a:r>
              <a:rPr lang="en-US" altLang="zh-CN" sz="2400" i="1"/>
              <a:t>r</a:t>
            </a:r>
            <a:r>
              <a:rPr lang="en-US" altLang="zh-CN" sz="2400"/>
              <a:t>         </a:t>
            </a:r>
            <a:r>
              <a:rPr lang="zh-CN" altLang="en-US" sz="2400"/>
              <a:t>前提引入</a:t>
            </a:r>
          </a:p>
          <a:p>
            <a:pPr marL="1158875" indent="-1158875" defTabSz="898525" eaLnBrk="1" hangingPunct="1"/>
            <a:r>
              <a:rPr lang="zh-CN" altLang="en-US" sz="2400"/>
              <a:t>      </a:t>
            </a:r>
            <a:r>
              <a:rPr lang="en-US" altLang="zh-CN" sz="2400"/>
              <a:t>⑤ </a:t>
            </a:r>
            <a:r>
              <a:rPr lang="en-US" altLang="zh-CN" sz="2400">
                <a:sym typeface="Symbol" panose="05050102010706020507" pitchFamily="18" charset="2"/>
              </a:rPr>
              <a:t></a:t>
            </a:r>
            <a:r>
              <a:rPr lang="en-US" altLang="zh-CN" sz="2400"/>
              <a:t>(</a:t>
            </a:r>
            <a:r>
              <a:rPr lang="en-US" altLang="zh-CN" sz="2400" i="1"/>
              <a:t>p</a:t>
            </a:r>
            <a:r>
              <a:rPr lang="en-US" altLang="zh-CN" sz="2400">
                <a:sym typeface="Symbol" panose="05050102010706020507" pitchFamily="18" charset="2"/>
              </a:rPr>
              <a:t></a:t>
            </a:r>
            <a:r>
              <a:rPr lang="en-US" altLang="zh-CN" sz="2400" i="1"/>
              <a:t>q</a:t>
            </a:r>
            <a:r>
              <a:rPr lang="en-US" altLang="zh-CN" sz="2400"/>
              <a:t>)            ③④</a:t>
            </a:r>
            <a:r>
              <a:rPr lang="zh-CN" altLang="en-US" sz="2400"/>
              <a:t>拒取式 </a:t>
            </a:r>
          </a:p>
          <a:p>
            <a:pPr marL="1158875" indent="-1158875" defTabSz="898525" eaLnBrk="1" hangingPunct="1"/>
            <a:r>
              <a:rPr lang="zh-CN" altLang="en-US" sz="2400"/>
              <a:t>      </a:t>
            </a:r>
            <a:r>
              <a:rPr lang="en-US" altLang="zh-CN" sz="2400"/>
              <a:t>⑥ </a:t>
            </a:r>
            <a:r>
              <a:rPr lang="en-US" altLang="zh-CN" sz="2400">
                <a:sym typeface="Symbol" panose="05050102010706020507" pitchFamily="18" charset="2"/>
              </a:rPr>
              <a:t></a:t>
            </a:r>
            <a:r>
              <a:rPr lang="en-US" altLang="zh-CN" sz="2400" i="1"/>
              <a:t>p</a:t>
            </a:r>
            <a:r>
              <a:rPr lang="en-US" altLang="zh-CN" sz="2400">
                <a:sym typeface="Symbol" panose="05050102010706020507" pitchFamily="18" charset="2"/>
              </a:rPr>
              <a:t></a:t>
            </a:r>
            <a:r>
              <a:rPr lang="en-US" altLang="zh-CN" sz="2400" i="1"/>
              <a:t>q</a:t>
            </a:r>
            <a:r>
              <a:rPr lang="en-US" altLang="zh-CN" sz="2400"/>
              <a:t>            ⑤</a:t>
            </a:r>
            <a:r>
              <a:rPr lang="zh-CN" altLang="en-US" sz="2400"/>
              <a:t>置换</a:t>
            </a:r>
            <a:endParaRPr lang="zh-CN" altLang="en-US" sz="2400" i="1"/>
          </a:p>
        </p:txBody>
      </p:sp>
      <p:sp>
        <p:nvSpPr>
          <p:cNvPr id="31748" name="灯片编号占位符 1">
            <a:extLst>
              <a:ext uri="{FF2B5EF4-FFF2-40B4-BE49-F238E27FC236}">
                <a16:creationId xmlns:a16="http://schemas.microsoft.com/office/drawing/2014/main" id="{78214358-F71C-4D3B-86E2-2388148BC1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3D7B5BB7-F503-476F-9853-A2C7FFC95BE7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12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C897CF41-BBAD-442A-A5B8-E05D85B2C2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72038" y="333375"/>
            <a:ext cx="2665412" cy="417513"/>
          </a:xfrm>
        </p:spPr>
        <p:txBody>
          <a:bodyPr/>
          <a:lstStyle/>
          <a:p>
            <a:pPr eaLnBrk="1" hangingPunct="1"/>
            <a:r>
              <a:rPr lang="zh-CN" altLang="en-US"/>
              <a:t>直接证明法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6F986ABB-CFEA-4176-9DB9-1349A3A865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125538"/>
            <a:ext cx="10972800" cy="5000625"/>
          </a:xfrm>
        </p:spPr>
        <p:txBody>
          <a:bodyPr/>
          <a:lstStyle/>
          <a:p>
            <a:pPr eaLnBrk="1" hangingPunct="1"/>
            <a:r>
              <a:rPr lang="zh-CN" altLang="en-US" sz="2800" dirty="0"/>
              <a:t>前提：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∨</a:t>
            </a:r>
            <a:r>
              <a:rPr lang="en-US" altLang="zh-CN" sz="2800" i="1" dirty="0" err="1"/>
              <a:t>q</a:t>
            </a:r>
            <a:r>
              <a:rPr lang="en-US" altLang="zh-CN" sz="2800" dirty="0"/>
              <a:t>, </a:t>
            </a:r>
            <a:r>
              <a:rPr lang="en-US" altLang="zh-CN" sz="2800" i="1" dirty="0" err="1"/>
              <a:t>q</a:t>
            </a:r>
            <a:r>
              <a:rPr lang="en-US" altLang="zh-CN" sz="2800" dirty="0" err="1"/>
              <a:t>→</a:t>
            </a:r>
            <a:r>
              <a:rPr lang="en-US" altLang="zh-CN" sz="2800" i="1" dirty="0" err="1"/>
              <a:t>r</a:t>
            </a:r>
            <a:r>
              <a:rPr lang="en-US" altLang="zh-CN" sz="2800" dirty="0"/>
              <a:t>, 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→</a:t>
            </a:r>
            <a:r>
              <a:rPr lang="en-US" altLang="zh-CN" sz="2800" i="1" dirty="0" err="1"/>
              <a:t>s</a:t>
            </a:r>
            <a:r>
              <a:rPr lang="en-US" altLang="zh-CN" sz="2800" dirty="0"/>
              <a:t>, ┐</a:t>
            </a:r>
            <a:r>
              <a:rPr lang="en-US" altLang="zh-CN" sz="2800" i="1" dirty="0"/>
              <a:t>s</a:t>
            </a:r>
            <a:r>
              <a:rPr lang="en-US" altLang="zh-CN" sz="2800" dirty="0"/>
              <a:t> </a:t>
            </a:r>
            <a:br>
              <a:rPr lang="en-US" altLang="zh-CN" sz="2800" dirty="0"/>
            </a:br>
            <a:r>
              <a:rPr lang="zh-CN" altLang="en-US" sz="2800" dirty="0"/>
              <a:t>结论：</a:t>
            </a:r>
            <a:r>
              <a:rPr lang="en-US" altLang="zh-CN" sz="2800" i="1" dirty="0"/>
              <a:t>r</a:t>
            </a:r>
            <a:r>
              <a:rPr lang="en-US" altLang="zh-CN" sz="2800" dirty="0"/>
              <a:t>∧(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∨</a:t>
            </a:r>
            <a:r>
              <a:rPr lang="en-US" altLang="zh-CN" sz="2800" i="1" dirty="0" err="1"/>
              <a:t>q</a:t>
            </a:r>
            <a:r>
              <a:rPr lang="en-US" altLang="zh-CN" sz="2800" dirty="0"/>
              <a:t>) </a:t>
            </a:r>
          </a:p>
          <a:p>
            <a:pPr eaLnBrk="1" hangingPunct="1"/>
            <a:r>
              <a:rPr lang="zh-CN" altLang="en-US" sz="2800" dirty="0"/>
              <a:t>分析：</a:t>
            </a:r>
          </a:p>
          <a:p>
            <a:pPr eaLnBrk="1" hangingPunct="1"/>
            <a:r>
              <a:rPr lang="en-US" altLang="zh-CN" sz="2800" dirty="0"/>
              <a:t>1</a:t>
            </a:r>
            <a:r>
              <a:rPr lang="zh-CN" altLang="en-US" sz="2800" dirty="0"/>
              <a:t>、比较前提和结论</a:t>
            </a:r>
          </a:p>
          <a:p>
            <a:pPr eaLnBrk="1" hangingPunct="1"/>
            <a:r>
              <a:rPr lang="en-US" altLang="zh-CN" sz="2800" dirty="0"/>
              <a:t>2</a:t>
            </a:r>
            <a:r>
              <a:rPr lang="zh-CN" altLang="en-US" sz="2800" dirty="0"/>
              <a:t>、利用</a:t>
            </a:r>
            <a:r>
              <a:rPr lang="en-US" altLang="zh-CN" sz="2800" dirty="0"/>
              <a:t>12</a:t>
            </a:r>
            <a:r>
              <a:rPr lang="zh-CN" altLang="en-US" sz="2800" dirty="0"/>
              <a:t>条规则，找出可能的联系途径</a:t>
            </a:r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7720156C-0EF5-46C1-809D-D3B42CCA3E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08438" y="274638"/>
            <a:ext cx="3779837" cy="490537"/>
          </a:xfrm>
        </p:spPr>
        <p:txBody>
          <a:bodyPr/>
          <a:lstStyle/>
          <a:p>
            <a:pPr eaLnBrk="1" hangingPunct="1"/>
            <a:r>
              <a:rPr lang="zh-CN" altLang="en-US"/>
              <a:t>直接证明法例子</a:t>
            </a:r>
          </a:p>
        </p:txBody>
      </p:sp>
      <p:sp>
        <p:nvSpPr>
          <p:cNvPr id="15419" name="Text Box 59">
            <a:extLst>
              <a:ext uri="{FF2B5EF4-FFF2-40B4-BE49-F238E27FC236}">
                <a16:creationId xmlns:a16="http://schemas.microsoft.com/office/drawing/2014/main" id="{B5BF5A7F-E2E6-4A7F-A7F9-88C51C86F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1484313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①</a:t>
            </a:r>
          </a:p>
        </p:txBody>
      </p:sp>
      <p:sp>
        <p:nvSpPr>
          <p:cNvPr id="15421" name="Text Box 61">
            <a:extLst>
              <a:ext uri="{FF2B5EF4-FFF2-40B4-BE49-F238E27FC236}">
                <a16:creationId xmlns:a16="http://schemas.microsoft.com/office/drawing/2014/main" id="{A03E24E4-C2B7-4E7C-BD72-67EE67BF4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1989138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②</a:t>
            </a:r>
          </a:p>
        </p:txBody>
      </p:sp>
      <p:sp>
        <p:nvSpPr>
          <p:cNvPr id="15422" name="Text Box 62">
            <a:extLst>
              <a:ext uri="{FF2B5EF4-FFF2-40B4-BE49-F238E27FC236}">
                <a16:creationId xmlns:a16="http://schemas.microsoft.com/office/drawing/2014/main" id="{DEF2ABC8-F869-4A6E-AA99-43C939682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2540000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③</a:t>
            </a:r>
          </a:p>
        </p:txBody>
      </p:sp>
      <p:sp>
        <p:nvSpPr>
          <p:cNvPr id="15423" name="Text Box 63">
            <a:extLst>
              <a:ext uri="{FF2B5EF4-FFF2-40B4-BE49-F238E27FC236}">
                <a16:creationId xmlns:a16="http://schemas.microsoft.com/office/drawing/2014/main" id="{00BF3122-A396-4E78-8B5F-C4A92036E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3116263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④</a:t>
            </a:r>
          </a:p>
        </p:txBody>
      </p:sp>
      <p:sp>
        <p:nvSpPr>
          <p:cNvPr id="15424" name="Text Box 64">
            <a:extLst>
              <a:ext uri="{FF2B5EF4-FFF2-40B4-BE49-F238E27FC236}">
                <a16:creationId xmlns:a16="http://schemas.microsoft.com/office/drawing/2014/main" id="{17F56E07-BE8C-4A85-87E1-1D971F942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3716338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⑤</a:t>
            </a:r>
          </a:p>
        </p:txBody>
      </p:sp>
      <p:sp>
        <p:nvSpPr>
          <p:cNvPr id="15425" name="Text Box 65">
            <a:extLst>
              <a:ext uri="{FF2B5EF4-FFF2-40B4-BE49-F238E27FC236}">
                <a16:creationId xmlns:a16="http://schemas.microsoft.com/office/drawing/2014/main" id="{3383334E-609B-43FB-A39C-5E9CB4AEC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4292600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⑥</a:t>
            </a:r>
          </a:p>
        </p:txBody>
      </p:sp>
      <p:sp>
        <p:nvSpPr>
          <p:cNvPr id="15426" name="Text Box 66">
            <a:extLst>
              <a:ext uri="{FF2B5EF4-FFF2-40B4-BE49-F238E27FC236}">
                <a16:creationId xmlns:a16="http://schemas.microsoft.com/office/drawing/2014/main" id="{3C3C3F0C-536A-46EF-946A-7C976AB23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4868863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⑦</a:t>
            </a:r>
          </a:p>
        </p:txBody>
      </p:sp>
      <p:sp>
        <p:nvSpPr>
          <p:cNvPr id="15427" name="Text Box 67">
            <a:extLst>
              <a:ext uri="{FF2B5EF4-FFF2-40B4-BE49-F238E27FC236}">
                <a16:creationId xmlns:a16="http://schemas.microsoft.com/office/drawing/2014/main" id="{897FFB88-4D80-4B1C-967B-49B9EA244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5445125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⑧</a:t>
            </a:r>
          </a:p>
        </p:txBody>
      </p:sp>
      <p:sp>
        <p:nvSpPr>
          <p:cNvPr id="15428" name="Text Box 68">
            <a:extLst>
              <a:ext uri="{FF2B5EF4-FFF2-40B4-BE49-F238E27FC236}">
                <a16:creationId xmlns:a16="http://schemas.microsoft.com/office/drawing/2014/main" id="{F1EB4D9B-510C-481A-9BE5-5C20D8B3B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3" y="1412875"/>
            <a:ext cx="1079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FF"/>
                </a:solidFill>
              </a:rPr>
              <a:t>p→s</a:t>
            </a:r>
          </a:p>
        </p:txBody>
      </p:sp>
      <p:sp>
        <p:nvSpPr>
          <p:cNvPr id="34828" name="Rectangle 71">
            <a:extLst>
              <a:ext uri="{FF2B5EF4-FFF2-40B4-BE49-F238E27FC236}">
                <a16:creationId xmlns:a16="http://schemas.microsoft.com/office/drawing/2014/main" id="{B92E2728-BE55-4132-8722-4367C5621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341438"/>
            <a:ext cx="1763713" cy="294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ClrTx/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CC"/>
                </a:solidFill>
              </a:rPr>
              <a:t>前提：</a:t>
            </a:r>
          </a:p>
          <a:p>
            <a:pPr eaLnBrk="1" hangingPunct="1">
              <a:lnSpc>
                <a:spcPct val="140000"/>
              </a:lnSpc>
              <a:buClrTx/>
              <a:buFont typeface="Arial" panose="020B0604020202020204" pitchFamily="34" charset="0"/>
              <a:buNone/>
            </a:pPr>
            <a:r>
              <a:rPr lang="zh-CN" altLang="en-US" b="0"/>
              <a:t>   </a:t>
            </a:r>
            <a:r>
              <a:rPr lang="en-US" altLang="zh-CN"/>
              <a:t>p∨q, </a:t>
            </a:r>
          </a:p>
          <a:p>
            <a:pPr eaLnBrk="1" hangingPunct="1">
              <a:lnSpc>
                <a:spcPct val="140000"/>
              </a:lnSpc>
              <a:buClrTx/>
              <a:buFont typeface="Arial" panose="020B0604020202020204" pitchFamily="34" charset="0"/>
              <a:buNone/>
            </a:pPr>
            <a:r>
              <a:rPr lang="en-US" altLang="zh-CN"/>
              <a:t>   q→r,</a:t>
            </a:r>
          </a:p>
          <a:p>
            <a:pPr eaLnBrk="1" hangingPunct="1">
              <a:lnSpc>
                <a:spcPct val="140000"/>
              </a:lnSpc>
              <a:buClrTx/>
              <a:buFont typeface="Arial" panose="020B0604020202020204" pitchFamily="34" charset="0"/>
              <a:buNone/>
            </a:pPr>
            <a:r>
              <a:rPr lang="en-US" altLang="zh-CN"/>
              <a:t>   p→s, </a:t>
            </a:r>
          </a:p>
          <a:p>
            <a:pPr eaLnBrk="1" hangingPunct="1">
              <a:lnSpc>
                <a:spcPct val="140000"/>
              </a:lnSpc>
              <a:buClrTx/>
              <a:buFont typeface="Arial" panose="020B0604020202020204" pitchFamily="34" charset="0"/>
              <a:buNone/>
            </a:pPr>
            <a:r>
              <a:rPr lang="en-US" altLang="zh-CN"/>
              <a:t>   ┐s </a:t>
            </a:r>
          </a:p>
        </p:txBody>
      </p:sp>
      <p:sp>
        <p:nvSpPr>
          <p:cNvPr id="15432" name="Text Box 72">
            <a:extLst>
              <a:ext uri="{FF2B5EF4-FFF2-40B4-BE49-F238E27FC236}">
                <a16:creationId xmlns:a16="http://schemas.microsoft.com/office/drawing/2014/main" id="{C33445FB-E3F2-48D5-8771-893967DDA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3" y="2540000"/>
            <a:ext cx="1079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┐p</a:t>
            </a:r>
          </a:p>
        </p:txBody>
      </p:sp>
      <p:sp>
        <p:nvSpPr>
          <p:cNvPr id="15433" name="Text Box 73">
            <a:extLst>
              <a:ext uri="{FF2B5EF4-FFF2-40B4-BE49-F238E27FC236}">
                <a16:creationId xmlns:a16="http://schemas.microsoft.com/office/drawing/2014/main" id="{5E371947-84A7-409E-9C7A-1443764D4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1963738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0"/>
              <a:t>前提引入</a:t>
            </a:r>
          </a:p>
        </p:txBody>
      </p:sp>
      <p:sp>
        <p:nvSpPr>
          <p:cNvPr id="15434" name="Text Box 74">
            <a:extLst>
              <a:ext uri="{FF2B5EF4-FFF2-40B4-BE49-F238E27FC236}">
                <a16:creationId xmlns:a16="http://schemas.microsoft.com/office/drawing/2014/main" id="{F057D84C-61D9-414A-B4D7-B25C484C3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3" y="196373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FF"/>
                </a:solidFill>
              </a:rPr>
              <a:t>┐s</a:t>
            </a:r>
          </a:p>
        </p:txBody>
      </p:sp>
      <p:sp>
        <p:nvSpPr>
          <p:cNvPr id="15435" name="Text Box 75">
            <a:extLst>
              <a:ext uri="{FF2B5EF4-FFF2-40B4-BE49-F238E27FC236}">
                <a16:creationId xmlns:a16="http://schemas.microsoft.com/office/drawing/2014/main" id="{2B24F46C-D592-46BA-95AF-73EBB639A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2540000"/>
            <a:ext cx="1873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0"/>
              <a:t>①②</a:t>
            </a:r>
            <a:r>
              <a:rPr lang="zh-CN" altLang="en-US" b="0"/>
              <a:t>拒取式</a:t>
            </a:r>
          </a:p>
        </p:txBody>
      </p:sp>
      <p:sp>
        <p:nvSpPr>
          <p:cNvPr id="15436" name="Text Box 76">
            <a:extLst>
              <a:ext uri="{FF2B5EF4-FFF2-40B4-BE49-F238E27FC236}">
                <a16:creationId xmlns:a16="http://schemas.microsoft.com/office/drawing/2014/main" id="{53AB5E6D-FEF8-4ACC-A86D-CCC8DE0C0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3" y="4292600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FF"/>
                </a:solidFill>
              </a:rPr>
              <a:t>q→r</a:t>
            </a:r>
            <a:r>
              <a:rPr lang="en-US" altLang="zh-CN" b="0"/>
              <a:t> </a:t>
            </a:r>
          </a:p>
        </p:txBody>
      </p:sp>
      <p:sp>
        <p:nvSpPr>
          <p:cNvPr id="15437" name="Text Box 77">
            <a:extLst>
              <a:ext uri="{FF2B5EF4-FFF2-40B4-BE49-F238E27FC236}">
                <a16:creationId xmlns:a16="http://schemas.microsoft.com/office/drawing/2014/main" id="{A132368A-888A-44CD-BF07-57C99E0EA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3" y="311626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FF"/>
                </a:solidFill>
              </a:rPr>
              <a:t>p∨q</a:t>
            </a:r>
          </a:p>
        </p:txBody>
      </p:sp>
      <p:sp>
        <p:nvSpPr>
          <p:cNvPr id="15438" name="Text Box 78">
            <a:extLst>
              <a:ext uri="{FF2B5EF4-FFF2-40B4-BE49-F238E27FC236}">
                <a16:creationId xmlns:a16="http://schemas.microsoft.com/office/drawing/2014/main" id="{90AF6889-7C40-40F8-BCDE-FE8FEA36F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0" y="3716338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q</a:t>
            </a:r>
          </a:p>
        </p:txBody>
      </p:sp>
      <p:sp>
        <p:nvSpPr>
          <p:cNvPr id="15439" name="Text Box 79">
            <a:extLst>
              <a:ext uri="{FF2B5EF4-FFF2-40B4-BE49-F238E27FC236}">
                <a16:creationId xmlns:a16="http://schemas.microsoft.com/office/drawing/2014/main" id="{2BB92789-F200-4DCB-BA63-2ECFCC931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3116263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0"/>
              <a:t>前提引入</a:t>
            </a:r>
          </a:p>
        </p:txBody>
      </p:sp>
      <p:sp>
        <p:nvSpPr>
          <p:cNvPr id="15440" name="Text Box 80">
            <a:extLst>
              <a:ext uri="{FF2B5EF4-FFF2-40B4-BE49-F238E27FC236}">
                <a16:creationId xmlns:a16="http://schemas.microsoft.com/office/drawing/2014/main" id="{F68CFAE3-493C-415E-9FD6-7546F793A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141287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0"/>
              <a:t>前提引入</a:t>
            </a:r>
          </a:p>
        </p:txBody>
      </p:sp>
      <p:sp>
        <p:nvSpPr>
          <p:cNvPr id="15441" name="Rectangle 81">
            <a:extLst>
              <a:ext uri="{FF2B5EF4-FFF2-40B4-BE49-F238E27FC236}">
                <a16:creationId xmlns:a16="http://schemas.microsoft.com/office/drawing/2014/main" id="{B29EB0CE-CC44-4332-9DE4-68655F73B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4581525"/>
            <a:ext cx="1636713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3300"/>
                </a:solidFill>
              </a:rPr>
              <a:t>结论：</a:t>
            </a: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/>
              <a:t>r∧(p∨q)</a:t>
            </a:r>
          </a:p>
        </p:txBody>
      </p:sp>
      <p:sp>
        <p:nvSpPr>
          <p:cNvPr id="15442" name="Text Box 82">
            <a:extLst>
              <a:ext uri="{FF2B5EF4-FFF2-40B4-BE49-F238E27FC236}">
                <a16:creationId xmlns:a16="http://schemas.microsoft.com/office/drawing/2014/main" id="{848BA5B9-E5BF-42CE-8942-C8ECDEDDA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3716338"/>
            <a:ext cx="2376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0"/>
              <a:t>③④</a:t>
            </a:r>
            <a:r>
              <a:rPr lang="zh-CN" altLang="en-US" b="0"/>
              <a:t>析取三段论</a:t>
            </a:r>
          </a:p>
        </p:txBody>
      </p:sp>
      <p:sp>
        <p:nvSpPr>
          <p:cNvPr id="15443" name="Text Box 83">
            <a:extLst>
              <a:ext uri="{FF2B5EF4-FFF2-40B4-BE49-F238E27FC236}">
                <a16:creationId xmlns:a16="http://schemas.microsoft.com/office/drawing/2014/main" id="{81FEAA99-9691-4691-8C1A-92E9086EF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8" y="5516563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0"/>
              <a:t>r∧(p∨q)</a:t>
            </a:r>
          </a:p>
        </p:txBody>
      </p:sp>
      <p:sp>
        <p:nvSpPr>
          <p:cNvPr id="15444" name="Text Box 84">
            <a:extLst>
              <a:ext uri="{FF2B5EF4-FFF2-40B4-BE49-F238E27FC236}">
                <a16:creationId xmlns:a16="http://schemas.microsoft.com/office/drawing/2014/main" id="{19010AA0-A088-4316-B44A-9BF7736DB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4941888"/>
            <a:ext cx="2160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0"/>
              <a:t>⑤⑥</a:t>
            </a:r>
            <a:r>
              <a:rPr lang="zh-CN" altLang="en-US" b="0"/>
              <a:t>假言推理</a:t>
            </a:r>
          </a:p>
        </p:txBody>
      </p:sp>
      <p:sp>
        <p:nvSpPr>
          <p:cNvPr id="15445" name="Text Box 85">
            <a:extLst>
              <a:ext uri="{FF2B5EF4-FFF2-40B4-BE49-F238E27FC236}">
                <a16:creationId xmlns:a16="http://schemas.microsoft.com/office/drawing/2014/main" id="{AE143851-3F93-4BEE-9876-F0041FECA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5516563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0"/>
              <a:t>⑦④</a:t>
            </a:r>
            <a:r>
              <a:rPr lang="zh-CN" altLang="en-US" b="0"/>
              <a:t>合取</a:t>
            </a:r>
          </a:p>
        </p:txBody>
      </p:sp>
      <p:sp>
        <p:nvSpPr>
          <p:cNvPr id="15446" name="Text Box 86">
            <a:extLst>
              <a:ext uri="{FF2B5EF4-FFF2-40B4-BE49-F238E27FC236}">
                <a16:creationId xmlns:a16="http://schemas.microsoft.com/office/drawing/2014/main" id="{5211B4DC-2CB7-43DC-A9FE-D4410DB26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0" y="4941888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0"/>
              <a:t>r</a:t>
            </a:r>
          </a:p>
        </p:txBody>
      </p:sp>
      <p:sp>
        <p:nvSpPr>
          <p:cNvPr id="15447" name="Text Box 87">
            <a:extLst>
              <a:ext uri="{FF2B5EF4-FFF2-40B4-BE49-F238E27FC236}">
                <a16:creationId xmlns:a16="http://schemas.microsoft.com/office/drawing/2014/main" id="{0B6399B0-73BB-49F2-957F-C6D5B542E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429260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0"/>
              <a:t>前提引入</a:t>
            </a:r>
          </a:p>
        </p:txBody>
      </p:sp>
      <p:sp>
        <p:nvSpPr>
          <p:cNvPr id="15448" name="Text Box 88">
            <a:extLst>
              <a:ext uri="{FF2B5EF4-FFF2-40B4-BE49-F238E27FC236}">
                <a16:creationId xmlns:a16="http://schemas.microsoft.com/office/drawing/2014/main" id="{45F71FB2-8220-4FC5-8E7E-19CEA1C27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25" y="4005263"/>
            <a:ext cx="14224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FF"/>
                </a:solidFill>
              </a:rPr>
              <a:t>合取引入</a:t>
            </a:r>
          </a:p>
        </p:txBody>
      </p:sp>
      <p:sp>
        <p:nvSpPr>
          <p:cNvPr id="15449" name="Line 89">
            <a:extLst>
              <a:ext uri="{FF2B5EF4-FFF2-40B4-BE49-F238E27FC236}">
                <a16:creationId xmlns:a16="http://schemas.microsoft.com/office/drawing/2014/main" id="{ACA851C6-0BDE-4598-AFF8-E12CDF93A8B0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4425" y="3357563"/>
            <a:ext cx="1079500" cy="8636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0" name="Line 90">
            <a:extLst>
              <a:ext uri="{FF2B5EF4-FFF2-40B4-BE49-F238E27FC236}">
                <a16:creationId xmlns:a16="http://schemas.microsoft.com/office/drawing/2014/main" id="{21E1395D-326A-490B-BA03-045AF7063D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32625" y="4365625"/>
            <a:ext cx="1511300" cy="8636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1" name="Line 91">
            <a:extLst>
              <a:ext uri="{FF2B5EF4-FFF2-40B4-BE49-F238E27FC236}">
                <a16:creationId xmlns:a16="http://schemas.microsoft.com/office/drawing/2014/main" id="{7E6DA004-E553-45DC-AB11-A1B58DB851D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51763" y="5805488"/>
            <a:ext cx="14398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2" name="Line 92">
            <a:extLst>
              <a:ext uri="{FF2B5EF4-FFF2-40B4-BE49-F238E27FC236}">
                <a16:creationId xmlns:a16="http://schemas.microsoft.com/office/drawing/2014/main" id="{ED38519F-A924-4C4E-AED2-DB1F55F87907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1625" y="4437063"/>
            <a:ext cx="0" cy="13684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3" name="Text Box 93">
            <a:extLst>
              <a:ext uri="{FF2B5EF4-FFF2-40B4-BE49-F238E27FC236}">
                <a16:creationId xmlns:a16="http://schemas.microsoft.com/office/drawing/2014/main" id="{31196ADF-DE01-4B2C-8838-E0F2789A9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4149725"/>
            <a:ext cx="1422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FF"/>
                </a:solidFill>
              </a:rPr>
              <a:t>假言推理</a:t>
            </a:r>
          </a:p>
        </p:txBody>
      </p:sp>
      <p:sp>
        <p:nvSpPr>
          <p:cNvPr id="15454" name="Line 94">
            <a:extLst>
              <a:ext uri="{FF2B5EF4-FFF2-40B4-BE49-F238E27FC236}">
                <a16:creationId xmlns:a16="http://schemas.microsoft.com/office/drawing/2014/main" id="{66DDABCB-8688-44CF-9CCF-C16F429B97D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03838" y="4005263"/>
            <a:ext cx="1439862" cy="35877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5" name="Line 95">
            <a:extLst>
              <a:ext uri="{FF2B5EF4-FFF2-40B4-BE49-F238E27FC236}">
                <a16:creationId xmlns:a16="http://schemas.microsoft.com/office/drawing/2014/main" id="{FB0E0AD3-9FAE-4FE0-99E5-187622713A4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75275" y="4437063"/>
            <a:ext cx="1225550" cy="7143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5456" name="AutoShape 96">
            <a:extLst>
              <a:ext uri="{FF2B5EF4-FFF2-40B4-BE49-F238E27FC236}">
                <a16:creationId xmlns:a16="http://schemas.microsoft.com/office/drawing/2014/main" id="{DC0BD41B-27CC-4A02-A81C-AAD432756B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83113" y="4724400"/>
            <a:ext cx="2089150" cy="504825"/>
          </a:xfrm>
          <a:prstGeom prst="bentConnector3">
            <a:avLst>
              <a:gd name="adj1" fmla="val -2204"/>
            </a:avLst>
          </a:prstGeom>
          <a:noFill/>
          <a:ln w="19050">
            <a:solidFill>
              <a:srgbClr val="0000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457" name="Text Box 97">
            <a:extLst>
              <a:ext uri="{FF2B5EF4-FFF2-40B4-BE49-F238E27FC236}">
                <a16:creationId xmlns:a16="http://schemas.microsoft.com/office/drawing/2014/main" id="{794EDD96-D148-4A92-979D-938331014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0150" y="2781300"/>
            <a:ext cx="173196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FF"/>
                </a:solidFill>
              </a:rPr>
              <a:t>析取三段论</a:t>
            </a:r>
          </a:p>
        </p:txBody>
      </p:sp>
      <p:sp>
        <p:nvSpPr>
          <p:cNvPr id="15458" name="Line 98">
            <a:extLst>
              <a:ext uri="{FF2B5EF4-FFF2-40B4-BE49-F238E27FC236}">
                <a16:creationId xmlns:a16="http://schemas.microsoft.com/office/drawing/2014/main" id="{7FE19BA4-59C6-427A-AD56-8D96BABB57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75275" y="2781300"/>
            <a:ext cx="1296988" cy="2159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59" name="Line 99">
            <a:extLst>
              <a:ext uri="{FF2B5EF4-FFF2-40B4-BE49-F238E27FC236}">
                <a16:creationId xmlns:a16="http://schemas.microsoft.com/office/drawing/2014/main" id="{EBDC37A4-DB46-4A7A-88AF-20C9A3490E2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75275" y="3141663"/>
            <a:ext cx="1296988" cy="28733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5460" name="AutoShape 100">
            <a:extLst>
              <a:ext uri="{FF2B5EF4-FFF2-40B4-BE49-F238E27FC236}">
                <a16:creationId xmlns:a16="http://schemas.microsoft.com/office/drawing/2014/main" id="{3CA149C9-17B5-4E35-91DD-44588BD8541E}"/>
              </a:ext>
            </a:extLst>
          </p:cNvPr>
          <p:cNvCxnSpPr>
            <a:cxnSpLocks noChangeShapeType="1"/>
            <a:stCxn id="15457" idx="2"/>
            <a:endCxn id="15438" idx="1"/>
          </p:cNvCxnSpPr>
          <p:nvPr/>
        </p:nvCxnSpPr>
        <p:spPr bwMode="auto">
          <a:xfrm rot="16200000" flipH="1">
            <a:off x="5323681" y="2524920"/>
            <a:ext cx="701675" cy="2138362"/>
          </a:xfrm>
          <a:prstGeom prst="bentConnector2">
            <a:avLst/>
          </a:prstGeom>
          <a:noFill/>
          <a:ln w="19050">
            <a:solidFill>
              <a:srgbClr val="0000FF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461" name="Text Box 101">
            <a:extLst>
              <a:ext uri="{FF2B5EF4-FFF2-40B4-BE49-F238E27FC236}">
                <a16:creationId xmlns:a16="http://schemas.microsoft.com/office/drawing/2014/main" id="{F14F8F9B-D9AD-4C59-B356-E792B2F28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1050" y="1484313"/>
            <a:ext cx="11128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FF"/>
                </a:solidFill>
              </a:rPr>
              <a:t>拒取式</a:t>
            </a:r>
          </a:p>
        </p:txBody>
      </p:sp>
      <p:sp>
        <p:nvSpPr>
          <p:cNvPr id="15462" name="Line 102">
            <a:extLst>
              <a:ext uri="{FF2B5EF4-FFF2-40B4-BE49-F238E27FC236}">
                <a16:creationId xmlns:a16="http://schemas.microsoft.com/office/drawing/2014/main" id="{E91143BF-4B24-4583-A20C-28E298A1472A}"/>
              </a:ext>
            </a:extLst>
          </p:cNvPr>
          <p:cNvSpPr>
            <a:spLocks noChangeShapeType="1"/>
          </p:cNvSpPr>
          <p:nvPr/>
        </p:nvSpPr>
        <p:spPr bwMode="auto">
          <a:xfrm>
            <a:off x="7535863" y="1628775"/>
            <a:ext cx="792162" cy="714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63" name="Line 103">
            <a:extLst>
              <a:ext uri="{FF2B5EF4-FFF2-40B4-BE49-F238E27FC236}">
                <a16:creationId xmlns:a16="http://schemas.microsoft.com/office/drawing/2014/main" id="{30724B0F-2151-4339-A0CC-CA4D5BD22E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19963" y="1844675"/>
            <a:ext cx="1008062" cy="431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66" name="Line 106">
            <a:extLst>
              <a:ext uri="{FF2B5EF4-FFF2-40B4-BE49-F238E27FC236}">
                <a16:creationId xmlns:a16="http://schemas.microsoft.com/office/drawing/2014/main" id="{6646C6D2-FB96-4DFA-AE66-7CDE35754B81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2850" y="1844675"/>
            <a:ext cx="0" cy="10795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67" name="Line 107">
            <a:extLst>
              <a:ext uri="{FF2B5EF4-FFF2-40B4-BE49-F238E27FC236}">
                <a16:creationId xmlns:a16="http://schemas.microsoft.com/office/drawing/2014/main" id="{E5AEBF1C-30FC-4FDD-8A56-636A4A3256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91400" y="2924175"/>
            <a:ext cx="14414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5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5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5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5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5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5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5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2" dur="500"/>
                                        <p:tgtEl>
                                          <p:spTgt spid="15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15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8" dur="500"/>
                                        <p:tgtEl>
                                          <p:spTgt spid="15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15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4" dur="500"/>
                                        <p:tgtEl>
                                          <p:spTgt spid="15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7" dur="500"/>
                                        <p:tgtEl>
                                          <p:spTgt spid="15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0" dur="500"/>
                                        <p:tgtEl>
                                          <p:spTgt spid="15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3" dur="500"/>
                                        <p:tgtEl>
                                          <p:spTgt spid="15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6" dur="500"/>
                                        <p:tgtEl>
                                          <p:spTgt spid="15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9" dur="500"/>
                                        <p:tgtEl>
                                          <p:spTgt spid="15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2" dur="500"/>
                                        <p:tgtEl>
                                          <p:spTgt spid="15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5" dur="500"/>
                                        <p:tgtEl>
                                          <p:spTgt spid="15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8" dur="500"/>
                                        <p:tgtEl>
                                          <p:spTgt spid="15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1" dur="500"/>
                                        <p:tgtEl>
                                          <p:spTgt spid="15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4" dur="500"/>
                                        <p:tgtEl>
                                          <p:spTgt spid="15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7" dur="500"/>
                                        <p:tgtEl>
                                          <p:spTgt spid="15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0" dur="500"/>
                                        <p:tgtEl>
                                          <p:spTgt spid="15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3" dur="500"/>
                                        <p:tgtEl>
                                          <p:spTgt spid="15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0" fill="hold"/>
                                        <p:tgtEl>
                                          <p:spTgt spid="15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0" fill="hold"/>
                                        <p:tgtEl>
                                          <p:spTgt spid="15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0" fill="hold"/>
                                        <p:tgtEl>
                                          <p:spTgt spid="15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0" fill="hold"/>
                                        <p:tgtEl>
                                          <p:spTgt spid="15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0" fill="hold"/>
                                        <p:tgtEl>
                                          <p:spTgt spid="15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0" fill="hold"/>
                                        <p:tgtEl>
                                          <p:spTgt spid="15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0" fill="hold"/>
                                        <p:tgtEl>
                                          <p:spTgt spid="15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0" fill="hold"/>
                                        <p:tgtEl>
                                          <p:spTgt spid="15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0" fill="hold"/>
                                        <p:tgtEl>
                                          <p:spTgt spid="15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0" fill="hold"/>
                                        <p:tgtEl>
                                          <p:spTgt spid="15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0" fill="hold"/>
                                        <p:tgtEl>
                                          <p:spTgt spid="15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0" fill="hold"/>
                                        <p:tgtEl>
                                          <p:spTgt spid="15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0" fill="hold"/>
                                        <p:tgtEl>
                                          <p:spTgt spid="15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0" fill="hold"/>
                                        <p:tgtEl>
                                          <p:spTgt spid="15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0" fill="hold"/>
                                        <p:tgtEl>
                                          <p:spTgt spid="15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0" fill="hold"/>
                                        <p:tgtEl>
                                          <p:spTgt spid="15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0" fill="hold"/>
                                        <p:tgtEl>
                                          <p:spTgt spid="15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0" fill="hold"/>
                                        <p:tgtEl>
                                          <p:spTgt spid="15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0" fill="hold"/>
                                        <p:tgtEl>
                                          <p:spTgt spid="15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0" fill="hold"/>
                                        <p:tgtEl>
                                          <p:spTgt spid="15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0" fill="hold"/>
                                        <p:tgtEl>
                                          <p:spTgt spid="15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0" fill="hold"/>
                                        <p:tgtEl>
                                          <p:spTgt spid="15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0" fill="hold"/>
                                        <p:tgtEl>
                                          <p:spTgt spid="15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0" fill="hold"/>
                                        <p:tgtEl>
                                          <p:spTgt spid="15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0" fill="hold"/>
                                        <p:tgtEl>
                                          <p:spTgt spid="15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0" fill="hold"/>
                                        <p:tgtEl>
                                          <p:spTgt spid="15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0" fill="hold"/>
                                        <p:tgtEl>
                                          <p:spTgt spid="15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0" fill="hold"/>
                                        <p:tgtEl>
                                          <p:spTgt spid="15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0" fill="hold"/>
                                        <p:tgtEl>
                                          <p:spTgt spid="15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0" fill="hold"/>
                                        <p:tgtEl>
                                          <p:spTgt spid="15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9" grpId="0"/>
      <p:bldP spid="15421" grpId="0"/>
      <p:bldP spid="15422" grpId="0"/>
      <p:bldP spid="15423" grpId="0"/>
      <p:bldP spid="15424" grpId="0"/>
      <p:bldP spid="15425" grpId="0"/>
      <p:bldP spid="15426" grpId="0"/>
      <p:bldP spid="15427" grpId="0"/>
      <p:bldP spid="15428" grpId="0"/>
      <p:bldP spid="15432" grpId="0"/>
      <p:bldP spid="15433" grpId="0"/>
      <p:bldP spid="15434" grpId="0"/>
      <p:bldP spid="15435" grpId="0"/>
      <p:bldP spid="15436" grpId="0"/>
      <p:bldP spid="15437" grpId="0"/>
      <p:bldP spid="15438" grpId="0"/>
      <p:bldP spid="15439" grpId="0"/>
      <p:bldP spid="15440" grpId="0"/>
      <p:bldP spid="15441" grpId="0"/>
      <p:bldP spid="15442" grpId="0"/>
      <p:bldP spid="15443" grpId="0"/>
      <p:bldP spid="15444" grpId="0"/>
      <p:bldP spid="15445" grpId="0"/>
      <p:bldP spid="15446" grpId="0"/>
      <p:bldP spid="15447" grpId="0"/>
      <p:bldP spid="15448" grpId="0"/>
      <p:bldP spid="15448" grpId="1"/>
      <p:bldP spid="15453" grpId="0"/>
      <p:bldP spid="15453" grpId="1"/>
      <p:bldP spid="15457" grpId="0"/>
      <p:bldP spid="15457" grpId="1"/>
      <p:bldP spid="15461" grpId="0"/>
      <p:bldP spid="1546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239617">
            <a:extLst>
              <a:ext uri="{FF2B5EF4-FFF2-40B4-BE49-F238E27FC236}">
                <a16:creationId xmlns:a16="http://schemas.microsoft.com/office/drawing/2014/main" id="{F55E8C23-E675-4ABB-B01D-AF22CC72BB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附加前提证明法</a:t>
            </a:r>
          </a:p>
        </p:txBody>
      </p:sp>
      <p:sp>
        <p:nvSpPr>
          <p:cNvPr id="35843" name="文本占位符 239618">
            <a:extLst>
              <a:ext uri="{FF2B5EF4-FFF2-40B4-BE49-F238E27FC236}">
                <a16:creationId xmlns:a16="http://schemas.microsoft.com/office/drawing/2014/main" id="{5AF13E36-ED48-4F13-97B1-36E5DDCA63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1268760"/>
            <a:ext cx="4968552" cy="4752528"/>
          </a:xfrm>
        </p:spPr>
        <p:txBody>
          <a:bodyPr/>
          <a:lstStyle/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>
                <a:solidFill>
                  <a:srgbClr val="A50021"/>
                </a:solidFill>
              </a:rPr>
              <a:t>附加前提证明法    </a:t>
            </a:r>
            <a:r>
              <a:rPr lang="zh-CN" altLang="en-US" sz="2000" dirty="0"/>
              <a:t>适用于结论为蕴涵式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/>
              <a:t>欲证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/>
              <a:t>     前提：</a:t>
            </a:r>
            <a:r>
              <a:rPr lang="en-US" altLang="zh-CN" sz="2000" i="1" dirty="0"/>
              <a:t>A</a:t>
            </a:r>
            <a:r>
              <a:rPr lang="en-US" altLang="zh-CN" sz="2000" baseline="-25000" dirty="0"/>
              <a:t>1</a:t>
            </a:r>
            <a:r>
              <a:rPr lang="en-US" altLang="zh-CN" sz="2000" dirty="0"/>
              <a:t>, </a:t>
            </a:r>
            <a:r>
              <a:rPr lang="en-US" altLang="zh-CN" sz="2000" i="1" dirty="0"/>
              <a:t>A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, …, </a:t>
            </a:r>
            <a:r>
              <a:rPr lang="en-US" altLang="zh-CN" sz="2000" i="1" dirty="0"/>
              <a:t>A</a:t>
            </a:r>
            <a:r>
              <a:rPr lang="en-US" altLang="zh-CN" sz="2000" i="1" baseline="-25000" dirty="0"/>
              <a:t>k</a:t>
            </a:r>
            <a:endParaRPr lang="en-US" altLang="zh-CN" sz="2000" baseline="-25000" dirty="0"/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dirty="0"/>
              <a:t>     </a:t>
            </a:r>
            <a:r>
              <a:rPr lang="zh-CN" altLang="en-US" sz="2000" dirty="0"/>
              <a:t>结论：</a:t>
            </a:r>
            <a:r>
              <a:rPr lang="en-US" altLang="zh-CN" sz="2000" i="1" dirty="0"/>
              <a:t>C</a:t>
            </a:r>
            <a:r>
              <a:rPr lang="en-US" altLang="zh-CN" sz="2000" dirty="0">
                <a:sym typeface="Symbol" panose="05050102010706020507" pitchFamily="18" charset="2"/>
              </a:rPr>
              <a:t></a:t>
            </a:r>
            <a:r>
              <a:rPr lang="en-US" altLang="zh-CN" sz="2000" i="1" dirty="0"/>
              <a:t>B</a:t>
            </a:r>
            <a:endParaRPr lang="en-US" altLang="zh-CN" sz="2000" dirty="0"/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/>
              <a:t>等价地证明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000" dirty="0"/>
              <a:t>     前提：</a:t>
            </a:r>
            <a:r>
              <a:rPr lang="en-US" altLang="zh-CN" sz="2000" i="1" dirty="0"/>
              <a:t>A</a:t>
            </a:r>
            <a:r>
              <a:rPr lang="en-US" altLang="zh-CN" sz="2000" baseline="-25000" dirty="0"/>
              <a:t>1</a:t>
            </a:r>
            <a:r>
              <a:rPr lang="en-US" altLang="zh-CN" sz="2000" dirty="0"/>
              <a:t>, </a:t>
            </a:r>
            <a:r>
              <a:rPr lang="en-US" altLang="zh-CN" sz="2000" i="1" dirty="0"/>
              <a:t>A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, …, </a:t>
            </a:r>
            <a:r>
              <a:rPr lang="en-US" altLang="zh-CN" sz="2000" i="1" dirty="0"/>
              <a:t>A</a:t>
            </a:r>
            <a:r>
              <a:rPr lang="en-US" altLang="zh-CN" sz="2000" i="1" baseline="-25000" dirty="0"/>
              <a:t>k</a:t>
            </a:r>
            <a:r>
              <a:rPr lang="en-US" altLang="zh-CN" sz="2000" dirty="0"/>
              <a:t>, </a:t>
            </a:r>
            <a:r>
              <a:rPr lang="en-US" altLang="zh-CN" sz="2000" i="1" dirty="0"/>
              <a:t>C</a:t>
            </a:r>
            <a:endParaRPr lang="en-US" altLang="zh-CN" sz="2000" dirty="0"/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000" dirty="0"/>
              <a:t>     </a:t>
            </a:r>
            <a:r>
              <a:rPr lang="zh-CN" altLang="en-US" sz="2000" dirty="0"/>
              <a:t>结论：</a:t>
            </a:r>
            <a:r>
              <a:rPr lang="en-US" altLang="zh-CN" sz="2000" i="1" dirty="0"/>
              <a:t>B</a:t>
            </a:r>
          </a:p>
        </p:txBody>
      </p:sp>
      <p:sp>
        <p:nvSpPr>
          <p:cNvPr id="35844" name="灯片编号占位符 1">
            <a:extLst>
              <a:ext uri="{FF2B5EF4-FFF2-40B4-BE49-F238E27FC236}">
                <a16:creationId xmlns:a16="http://schemas.microsoft.com/office/drawing/2014/main" id="{D37F2A37-4C74-4918-8C54-B6832F8191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57849B1E-3BDA-4F68-BC81-E36EAC6A8916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15</a:t>
            </a:fld>
            <a:endParaRPr lang="zh-CN" altLang="en-US" sz="1400" b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C14630-ADD4-2E7B-3E6D-EEDB31EF919B}"/>
              </a:ext>
            </a:extLst>
          </p:cNvPr>
          <p:cNvSpPr txBox="1"/>
          <p:nvPr/>
        </p:nvSpPr>
        <p:spPr>
          <a:xfrm>
            <a:off x="6456040" y="1412776"/>
            <a:ext cx="4811115" cy="44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理由：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</a:p>
          <a:p>
            <a:pPr>
              <a:lnSpc>
                <a:spcPct val="200000"/>
              </a:lnSpc>
            </a:pP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243713">
            <a:extLst>
              <a:ext uri="{FF2B5EF4-FFF2-40B4-BE49-F238E27FC236}">
                <a16:creationId xmlns:a16="http://schemas.microsoft.com/office/drawing/2014/main" id="{E8F6044E-7079-46EF-8765-CA22BEC8C8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附加前提证明法实例</a:t>
            </a:r>
          </a:p>
        </p:txBody>
      </p:sp>
      <p:sp>
        <p:nvSpPr>
          <p:cNvPr id="37891" name="文本占位符 243714">
            <a:extLst>
              <a:ext uri="{FF2B5EF4-FFF2-40B4-BE49-F238E27FC236}">
                <a16:creationId xmlns:a16="http://schemas.microsoft.com/office/drawing/2014/main" id="{47BE3BFD-0E7F-4B44-A71A-3AAA5DE0CE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196974"/>
            <a:ext cx="11174412" cy="5400675"/>
          </a:xfrm>
        </p:spPr>
        <p:txBody>
          <a:bodyPr/>
          <a:lstStyle/>
          <a:p>
            <a:pPr eaLnBrk="1" hangingPunct="1">
              <a:tabLst>
                <a:tab pos="365125" algn="l"/>
              </a:tabLst>
            </a:pPr>
            <a:r>
              <a:rPr lang="zh-CN" altLang="en-US" sz="2400" dirty="0">
                <a:solidFill>
                  <a:srgbClr val="A50021"/>
                </a:solidFill>
              </a:rPr>
              <a:t>例</a:t>
            </a:r>
            <a:r>
              <a:rPr lang="en-US" altLang="zh-CN" sz="2400" dirty="0">
                <a:solidFill>
                  <a:srgbClr val="A50021"/>
                </a:solidFill>
              </a:rPr>
              <a:t>3</a:t>
            </a:r>
            <a:r>
              <a:rPr lang="en-US" altLang="zh-CN" sz="2400" dirty="0"/>
              <a:t>  </a:t>
            </a:r>
            <a:r>
              <a:rPr lang="zh-CN" altLang="en-US" sz="2400" dirty="0"/>
              <a:t>构造下面推理的证明</a:t>
            </a:r>
          </a:p>
          <a:p>
            <a:pPr eaLnBrk="1" hangingPunct="1">
              <a:tabLst>
                <a:tab pos="365125" algn="l"/>
              </a:tabLst>
            </a:pPr>
            <a:r>
              <a:rPr lang="zh-CN" altLang="en-US" sz="2400" dirty="0"/>
              <a:t>     </a:t>
            </a:r>
            <a:r>
              <a:rPr lang="en-US" altLang="zh-CN" sz="2400" dirty="0"/>
              <a:t>2</a:t>
            </a:r>
            <a:r>
              <a:rPr lang="zh-CN" altLang="en-US" sz="2400" dirty="0"/>
              <a:t>是素数或合数</a:t>
            </a:r>
            <a:r>
              <a:rPr lang="en-US" altLang="zh-CN" sz="2400" dirty="0"/>
              <a:t>. </a:t>
            </a:r>
            <a:r>
              <a:rPr lang="zh-CN" altLang="en-US" sz="2400" dirty="0"/>
              <a:t>若</a:t>
            </a:r>
            <a:r>
              <a:rPr lang="en-US" altLang="zh-CN" sz="2400" dirty="0"/>
              <a:t>2</a:t>
            </a:r>
            <a:r>
              <a:rPr lang="zh-CN" altLang="en-US" sz="2400" dirty="0"/>
              <a:t>是素数，则      是无理数</a:t>
            </a:r>
            <a:r>
              <a:rPr lang="en-US" altLang="zh-CN" sz="2400" dirty="0"/>
              <a:t>. </a:t>
            </a:r>
            <a:r>
              <a:rPr lang="zh-CN" altLang="en-US" sz="2400" dirty="0"/>
              <a:t>若     是无理数，则</a:t>
            </a:r>
            <a:r>
              <a:rPr lang="en-US" altLang="zh-CN" sz="2400" dirty="0"/>
              <a:t>4</a:t>
            </a:r>
            <a:r>
              <a:rPr lang="zh-CN" altLang="en-US" sz="2400" dirty="0"/>
              <a:t>不是素数</a:t>
            </a:r>
            <a:r>
              <a:rPr lang="en-US" altLang="zh-CN" sz="2400" dirty="0"/>
              <a:t>. </a:t>
            </a:r>
            <a:r>
              <a:rPr lang="zh-CN" altLang="en-US" sz="2400" dirty="0"/>
              <a:t>所以，如果</a:t>
            </a:r>
            <a:r>
              <a:rPr lang="en-US" altLang="zh-CN" sz="2400" dirty="0"/>
              <a:t>4</a:t>
            </a:r>
            <a:r>
              <a:rPr lang="zh-CN" altLang="en-US" sz="2400" dirty="0"/>
              <a:t>是素数，则</a:t>
            </a:r>
            <a:r>
              <a:rPr lang="en-US" altLang="zh-CN" sz="2400" dirty="0"/>
              <a:t>2</a:t>
            </a:r>
            <a:r>
              <a:rPr lang="zh-CN" altLang="en-US" sz="2400" dirty="0"/>
              <a:t>是合数</a:t>
            </a:r>
            <a:r>
              <a:rPr lang="en-US" altLang="zh-CN" sz="2400" dirty="0"/>
              <a:t>. </a:t>
            </a:r>
          </a:p>
          <a:p>
            <a:pPr eaLnBrk="1" hangingPunct="1">
              <a:spcBef>
                <a:spcPct val="50000"/>
              </a:spcBef>
              <a:tabLst>
                <a:tab pos="365125" algn="l"/>
              </a:tabLst>
            </a:pPr>
            <a:r>
              <a:rPr lang="zh-CN" altLang="en-US" sz="2400" dirty="0"/>
              <a:t>解 用附加前提证明法构造证明</a:t>
            </a:r>
          </a:p>
          <a:p>
            <a:pPr eaLnBrk="1" hangingPunct="1">
              <a:tabLst>
                <a:tab pos="365125" algn="l"/>
              </a:tabLst>
            </a:pPr>
            <a:r>
              <a:rPr lang="zh-CN" altLang="en-US" sz="2400" dirty="0"/>
              <a:t>     </a:t>
            </a:r>
            <a:r>
              <a:rPr lang="en-US" altLang="zh-CN" sz="2400" dirty="0"/>
              <a:t>(1) </a:t>
            </a:r>
            <a:r>
              <a:rPr lang="zh-CN" altLang="en-US" sz="2400" dirty="0"/>
              <a:t>设 </a:t>
            </a:r>
            <a:r>
              <a:rPr lang="en-US" altLang="zh-CN" sz="2400" i="1" dirty="0"/>
              <a:t>p</a:t>
            </a:r>
            <a:r>
              <a:rPr lang="zh-CN" altLang="en-US" sz="2400" dirty="0"/>
              <a:t>：</a:t>
            </a:r>
            <a:r>
              <a:rPr lang="en-US" altLang="zh-CN" sz="2400" dirty="0"/>
              <a:t>2</a:t>
            </a:r>
            <a:r>
              <a:rPr lang="zh-CN" altLang="en-US" sz="2400" dirty="0"/>
              <a:t>是素数，</a:t>
            </a:r>
            <a:r>
              <a:rPr lang="en-US" altLang="zh-CN" sz="2400" i="1" dirty="0"/>
              <a:t>q</a:t>
            </a:r>
            <a:r>
              <a:rPr lang="zh-CN" altLang="en-US" sz="2400" dirty="0"/>
              <a:t>：</a:t>
            </a:r>
            <a:r>
              <a:rPr lang="en-US" altLang="zh-CN" sz="2400" dirty="0"/>
              <a:t>2</a:t>
            </a:r>
            <a:r>
              <a:rPr lang="zh-CN" altLang="en-US" sz="2400" dirty="0"/>
              <a:t>是合数，</a:t>
            </a:r>
          </a:p>
          <a:p>
            <a:pPr eaLnBrk="1" hangingPunct="1">
              <a:tabLst>
                <a:tab pos="365125" algn="l"/>
              </a:tabLst>
            </a:pPr>
            <a:r>
              <a:rPr lang="zh-CN" altLang="en-US" sz="2400" dirty="0"/>
              <a:t>                </a:t>
            </a:r>
            <a:r>
              <a:rPr lang="en-US" altLang="zh-CN" sz="2400" i="1" dirty="0"/>
              <a:t>r</a:t>
            </a:r>
            <a:r>
              <a:rPr lang="zh-CN" altLang="en-US" sz="2400" dirty="0"/>
              <a:t>：      是无理数，</a:t>
            </a:r>
            <a:r>
              <a:rPr lang="en-US" altLang="zh-CN" sz="2400" i="1" dirty="0"/>
              <a:t>s</a:t>
            </a:r>
            <a:r>
              <a:rPr lang="zh-CN" altLang="en-US" sz="2400" dirty="0"/>
              <a:t>：</a:t>
            </a:r>
            <a:r>
              <a:rPr lang="en-US" altLang="zh-CN" sz="2400" dirty="0"/>
              <a:t>4</a:t>
            </a:r>
            <a:r>
              <a:rPr lang="zh-CN" altLang="en-US" sz="2400" dirty="0"/>
              <a:t>是素数</a:t>
            </a:r>
          </a:p>
          <a:p>
            <a:pPr eaLnBrk="1" hangingPunct="1">
              <a:tabLst>
                <a:tab pos="365125" algn="l"/>
              </a:tabLst>
            </a:pPr>
            <a:r>
              <a:rPr lang="zh-CN" altLang="en-US" sz="2400" dirty="0"/>
              <a:t>     </a:t>
            </a:r>
            <a:r>
              <a:rPr lang="en-US" altLang="zh-CN" sz="2400" dirty="0"/>
              <a:t>(2)  </a:t>
            </a:r>
            <a:r>
              <a:rPr lang="zh-CN" altLang="en-US" sz="2400" dirty="0"/>
              <a:t>推理的形式结构</a:t>
            </a:r>
          </a:p>
          <a:p>
            <a:pPr eaLnBrk="1" hangingPunct="1">
              <a:tabLst>
                <a:tab pos="365125" algn="l"/>
              </a:tabLst>
            </a:pPr>
            <a:r>
              <a:rPr lang="zh-CN" altLang="en-US" sz="2400" dirty="0"/>
              <a:t>           前提：</a:t>
            </a:r>
            <a:r>
              <a:rPr lang="en-US" altLang="zh-CN" sz="2400" i="1" dirty="0" err="1"/>
              <a:t>p</a:t>
            </a:r>
            <a:r>
              <a:rPr lang="en-US" altLang="zh-CN" sz="2400" dirty="0" err="1">
                <a:sym typeface="Symbol" panose="05050102010706020507" pitchFamily="18" charset="2"/>
              </a:rPr>
              <a:t></a:t>
            </a:r>
            <a:r>
              <a:rPr lang="en-US" altLang="zh-CN" sz="2400" i="1" dirty="0" err="1"/>
              <a:t>q</a:t>
            </a:r>
            <a:r>
              <a:rPr lang="en-US" altLang="zh-CN" sz="2400" dirty="0"/>
              <a:t>,  </a:t>
            </a:r>
            <a:r>
              <a:rPr lang="en-US" altLang="zh-CN" sz="2400" i="1" dirty="0" err="1"/>
              <a:t>p</a:t>
            </a:r>
            <a:r>
              <a:rPr lang="en-US" altLang="zh-CN" sz="2400" dirty="0" err="1">
                <a:sym typeface="Symbol" panose="05050102010706020507" pitchFamily="18" charset="2"/>
              </a:rPr>
              <a:t></a:t>
            </a:r>
            <a:r>
              <a:rPr lang="en-US" altLang="zh-CN" sz="2400" i="1" dirty="0" err="1"/>
              <a:t>r</a:t>
            </a:r>
            <a:r>
              <a:rPr lang="en-US" altLang="zh-CN" sz="2400" dirty="0"/>
              <a:t>,  </a:t>
            </a:r>
            <a:r>
              <a:rPr lang="en-US" altLang="zh-CN" sz="2400" i="1" dirty="0"/>
              <a:t>r</a:t>
            </a:r>
            <a:r>
              <a:rPr lang="en-US" altLang="zh-CN" sz="2400" dirty="0">
                <a:sym typeface="Symbol" panose="05050102010706020507" pitchFamily="18" charset="2"/>
              </a:rPr>
              <a:t></a:t>
            </a:r>
            <a:r>
              <a:rPr lang="en-US" altLang="zh-CN" sz="2400" i="1" dirty="0"/>
              <a:t>s</a:t>
            </a:r>
            <a:endParaRPr lang="en-US" altLang="zh-CN" sz="2400" dirty="0"/>
          </a:p>
          <a:p>
            <a:pPr eaLnBrk="1" hangingPunct="1">
              <a:tabLst>
                <a:tab pos="365125" algn="l"/>
              </a:tabLst>
            </a:pPr>
            <a:r>
              <a:rPr lang="en-US" altLang="zh-CN" sz="2400" dirty="0"/>
              <a:t>           </a:t>
            </a:r>
            <a:r>
              <a:rPr lang="zh-CN" altLang="en-US" sz="2400" dirty="0"/>
              <a:t>结论：</a:t>
            </a:r>
            <a:r>
              <a:rPr lang="en-US" altLang="zh-CN" sz="2400" i="1" dirty="0" err="1"/>
              <a:t>s</a:t>
            </a:r>
            <a:r>
              <a:rPr lang="en-US" altLang="zh-CN" sz="2400" dirty="0" err="1">
                <a:sym typeface="Symbol" panose="05050102010706020507" pitchFamily="18" charset="2"/>
              </a:rPr>
              <a:t></a:t>
            </a:r>
            <a:r>
              <a:rPr lang="en-US" altLang="zh-CN" sz="2400" i="1" dirty="0" err="1"/>
              <a:t>q</a:t>
            </a:r>
            <a:r>
              <a:rPr lang="en-US" altLang="zh-CN" sz="2400" dirty="0"/>
              <a:t> </a:t>
            </a:r>
          </a:p>
          <a:p>
            <a:pPr eaLnBrk="1" hangingPunct="1">
              <a:tabLst>
                <a:tab pos="365125" algn="l"/>
              </a:tabLst>
            </a:pPr>
            <a:r>
              <a:rPr lang="zh-CN" altLang="en-US" sz="2400" dirty="0"/>
              <a:t>首先思考：直接证明法</a:t>
            </a:r>
            <a:endParaRPr lang="en-US" altLang="zh-CN" sz="2400" dirty="0"/>
          </a:p>
        </p:txBody>
      </p:sp>
      <p:sp>
        <p:nvSpPr>
          <p:cNvPr id="37892" name="灯片编号占位符 1">
            <a:extLst>
              <a:ext uri="{FF2B5EF4-FFF2-40B4-BE49-F238E27FC236}">
                <a16:creationId xmlns:a16="http://schemas.microsoft.com/office/drawing/2014/main" id="{8E201958-A13F-4854-94FB-4471AD6571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C60C037F-3A26-4E00-9496-75ADABD1E14F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16</a:t>
            </a:fld>
            <a:endParaRPr lang="zh-CN" altLang="en-US" sz="1400" b="0"/>
          </a:p>
        </p:txBody>
      </p:sp>
      <p:graphicFrame>
        <p:nvGraphicFramePr>
          <p:cNvPr id="37893" name="对象 243716">
            <a:extLst>
              <a:ext uri="{FF2B5EF4-FFF2-40B4-BE49-F238E27FC236}">
                <a16:creationId xmlns:a16="http://schemas.microsoft.com/office/drawing/2014/main" id="{65B5D76A-C4D9-4926-B5C5-CDE9B4519774}"/>
              </a:ext>
            </a:extLst>
          </p:cNvPr>
          <p:cNvGraphicFramePr>
            <a:graphicFrameLocks/>
          </p:cNvGraphicFramePr>
          <p:nvPr/>
        </p:nvGraphicFramePr>
        <p:xfrm>
          <a:off x="4943475" y="1773238"/>
          <a:ext cx="5048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40986" imgH="215619" progId="Equation.3">
                  <p:embed/>
                </p:oleObj>
              </mc:Choice>
              <mc:Fallback>
                <p:oleObj r:id="rId3" imgW="240986" imgH="215619" progId="Equation.3">
                  <p:embed/>
                  <p:pic>
                    <p:nvPicPr>
                      <p:cNvPr id="0" name="对象 24371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bright="-14000" contrast="10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3475" y="1773238"/>
                        <a:ext cx="504825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对象 243717">
            <a:extLst>
              <a:ext uri="{FF2B5EF4-FFF2-40B4-BE49-F238E27FC236}">
                <a16:creationId xmlns:a16="http://schemas.microsoft.com/office/drawing/2014/main" id="{48EF6042-C69B-4CF2-8F8C-B304AC3B03CE}"/>
              </a:ext>
            </a:extLst>
          </p:cNvPr>
          <p:cNvGraphicFramePr>
            <a:graphicFrameLocks/>
          </p:cNvGraphicFramePr>
          <p:nvPr/>
        </p:nvGraphicFramePr>
        <p:xfrm>
          <a:off x="7104063" y="1755775"/>
          <a:ext cx="5032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240986" imgH="215619" progId="Equation.3">
                  <p:embed/>
                </p:oleObj>
              </mc:Choice>
              <mc:Fallback>
                <p:oleObj r:id="rId5" imgW="240986" imgH="215619" progId="Equation.3">
                  <p:embed/>
                  <p:pic>
                    <p:nvPicPr>
                      <p:cNvPr id="0" name="对象 24371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bright="-14000" contrast="10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4063" y="1755775"/>
                        <a:ext cx="503237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5" name="对象 243718">
            <a:extLst>
              <a:ext uri="{FF2B5EF4-FFF2-40B4-BE49-F238E27FC236}">
                <a16:creationId xmlns:a16="http://schemas.microsoft.com/office/drawing/2014/main" id="{AD97431E-EEE3-40D4-841C-750F690D7E31}"/>
              </a:ext>
            </a:extLst>
          </p:cNvPr>
          <p:cNvGraphicFramePr>
            <a:graphicFrameLocks/>
          </p:cNvGraphicFramePr>
          <p:nvPr/>
        </p:nvGraphicFramePr>
        <p:xfrm>
          <a:off x="2136775" y="3789363"/>
          <a:ext cx="5032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40986" imgH="215619" progId="Equation.3">
                  <p:embed/>
                </p:oleObj>
              </mc:Choice>
              <mc:Fallback>
                <p:oleObj r:id="rId6" imgW="240986" imgH="215619" progId="Equation.3">
                  <p:embed/>
                  <p:pic>
                    <p:nvPicPr>
                      <p:cNvPr id="0" name="对象 24371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bright="-14000" contrast="10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775" y="3789363"/>
                        <a:ext cx="503238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245761">
            <a:extLst>
              <a:ext uri="{FF2B5EF4-FFF2-40B4-BE49-F238E27FC236}">
                <a16:creationId xmlns:a16="http://schemas.microsoft.com/office/drawing/2014/main" id="{CADA5E1C-2B70-4EDD-B03D-E8D8AE16C2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附加前提证明法实例</a:t>
            </a:r>
          </a:p>
        </p:txBody>
      </p:sp>
      <p:sp>
        <p:nvSpPr>
          <p:cNvPr id="39939" name="文本占位符 245762">
            <a:extLst>
              <a:ext uri="{FF2B5EF4-FFF2-40B4-BE49-F238E27FC236}">
                <a16:creationId xmlns:a16="http://schemas.microsoft.com/office/drawing/2014/main" id="{1A0AB202-BB48-4E55-A560-561AA71569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528" y="1124744"/>
            <a:ext cx="6264696" cy="5184576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dirty="0"/>
              <a:t>   (3) </a:t>
            </a:r>
            <a:r>
              <a:rPr lang="zh-CN" altLang="en-US" sz="2400" dirty="0"/>
              <a:t>证明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         </a:t>
            </a:r>
            <a:r>
              <a:rPr lang="en-US" altLang="zh-CN" sz="2400" dirty="0"/>
              <a:t>① </a:t>
            </a:r>
            <a:r>
              <a:rPr lang="en-US" altLang="zh-CN" sz="2400" i="1" dirty="0"/>
              <a:t>s</a:t>
            </a:r>
            <a:r>
              <a:rPr lang="en-US" altLang="zh-CN" sz="2400" dirty="0"/>
              <a:t>                 </a:t>
            </a:r>
            <a:r>
              <a:rPr lang="zh-CN" altLang="en-US" sz="2400" dirty="0">
                <a:solidFill>
                  <a:srgbClr val="FF0000"/>
                </a:solidFill>
              </a:rPr>
              <a:t>附加前提引入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         </a:t>
            </a:r>
            <a:r>
              <a:rPr lang="en-US" altLang="zh-CN" sz="2400" dirty="0"/>
              <a:t>② </a:t>
            </a:r>
            <a:r>
              <a:rPr lang="en-US" altLang="zh-CN" sz="2400" i="1" dirty="0" err="1"/>
              <a:t>p</a:t>
            </a:r>
            <a:r>
              <a:rPr lang="en-US" altLang="zh-CN" sz="2400" dirty="0" err="1">
                <a:sym typeface="Symbol" panose="05050102010706020507" pitchFamily="18" charset="2"/>
              </a:rPr>
              <a:t></a:t>
            </a:r>
            <a:r>
              <a:rPr lang="en-US" altLang="zh-CN" sz="2400" i="1" dirty="0" err="1"/>
              <a:t>r</a:t>
            </a:r>
            <a:r>
              <a:rPr lang="en-US" altLang="zh-CN" sz="2400" dirty="0"/>
              <a:t>            </a:t>
            </a:r>
            <a:r>
              <a:rPr lang="zh-CN" altLang="en-US" sz="2400" dirty="0"/>
              <a:t>前提引入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         </a:t>
            </a:r>
            <a:r>
              <a:rPr lang="en-US" altLang="zh-CN" sz="2400" dirty="0"/>
              <a:t>③ </a:t>
            </a:r>
            <a:r>
              <a:rPr lang="en-US" altLang="zh-CN" sz="2400" i="1" dirty="0"/>
              <a:t>r</a:t>
            </a:r>
            <a:r>
              <a:rPr lang="en-US" altLang="zh-CN" sz="2400" dirty="0">
                <a:sym typeface="Symbol" panose="05050102010706020507" pitchFamily="18" charset="2"/>
              </a:rPr>
              <a:t></a:t>
            </a:r>
            <a:r>
              <a:rPr lang="en-US" altLang="zh-CN" sz="2400" i="1" dirty="0"/>
              <a:t>s</a:t>
            </a:r>
            <a:r>
              <a:rPr lang="en-US" altLang="zh-CN" sz="2400" dirty="0"/>
              <a:t>          </a:t>
            </a:r>
            <a:r>
              <a:rPr lang="zh-CN" altLang="en-US" sz="2400" dirty="0"/>
              <a:t>前提引入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         </a:t>
            </a:r>
            <a:r>
              <a:rPr lang="en-US" altLang="zh-CN" sz="2400" dirty="0"/>
              <a:t>④ </a:t>
            </a:r>
            <a:r>
              <a:rPr lang="en-US" altLang="zh-CN" sz="2400" i="1" dirty="0"/>
              <a:t>p</a:t>
            </a:r>
            <a:r>
              <a:rPr lang="en-US" altLang="zh-CN" sz="2400" dirty="0">
                <a:sym typeface="Symbol" panose="05050102010706020507" pitchFamily="18" charset="2"/>
              </a:rPr>
              <a:t></a:t>
            </a:r>
            <a:r>
              <a:rPr lang="en-US" altLang="zh-CN" sz="2400" i="1" dirty="0"/>
              <a:t>s</a:t>
            </a:r>
            <a:r>
              <a:rPr lang="en-US" altLang="zh-CN" sz="2400" dirty="0"/>
              <a:t>          ②③</a:t>
            </a:r>
            <a:r>
              <a:rPr lang="zh-CN" altLang="en-US" sz="2400" dirty="0"/>
              <a:t>假言三段论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         </a:t>
            </a:r>
            <a:r>
              <a:rPr lang="en-US" altLang="zh-CN" sz="2400" dirty="0"/>
              <a:t>⑤ </a:t>
            </a:r>
            <a:r>
              <a:rPr lang="en-US" altLang="zh-CN" sz="2400" dirty="0">
                <a:sym typeface="Symbol" panose="05050102010706020507" pitchFamily="18" charset="2"/>
              </a:rPr>
              <a:t></a:t>
            </a:r>
            <a:r>
              <a:rPr lang="en-US" altLang="zh-CN" sz="2400" i="1" dirty="0"/>
              <a:t>p</a:t>
            </a:r>
            <a:r>
              <a:rPr lang="en-US" altLang="zh-CN" sz="2400" dirty="0"/>
              <a:t>                ①④</a:t>
            </a:r>
            <a:r>
              <a:rPr lang="zh-CN" altLang="en-US" sz="2400" dirty="0"/>
              <a:t>拒取式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         </a:t>
            </a:r>
            <a:r>
              <a:rPr lang="en-US" altLang="zh-CN" sz="2400" dirty="0"/>
              <a:t>⑥ </a:t>
            </a:r>
            <a:r>
              <a:rPr lang="en-US" altLang="zh-CN" sz="2400" i="1" dirty="0" err="1"/>
              <a:t>p</a:t>
            </a:r>
            <a:r>
              <a:rPr lang="en-US" altLang="zh-CN" sz="2400" dirty="0" err="1">
                <a:sym typeface="Symbol" panose="05050102010706020507" pitchFamily="18" charset="2"/>
              </a:rPr>
              <a:t></a:t>
            </a:r>
            <a:r>
              <a:rPr lang="en-US" altLang="zh-CN" sz="2400" i="1" dirty="0" err="1"/>
              <a:t>q</a:t>
            </a:r>
            <a:r>
              <a:rPr lang="en-US" altLang="zh-CN" sz="2400" dirty="0"/>
              <a:t>              </a:t>
            </a:r>
            <a:r>
              <a:rPr lang="zh-CN" altLang="en-US" sz="2400" dirty="0"/>
              <a:t>前提引入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         </a:t>
            </a:r>
            <a:r>
              <a:rPr lang="en-US" altLang="zh-CN" sz="2400" dirty="0"/>
              <a:t>⑦ </a:t>
            </a:r>
            <a:r>
              <a:rPr lang="en-US" altLang="zh-CN" sz="2400" i="1" dirty="0"/>
              <a:t>q</a:t>
            </a:r>
            <a:r>
              <a:rPr lang="en-US" altLang="zh-CN" sz="2400" dirty="0"/>
              <a:t>                   ⑤⑥</a:t>
            </a:r>
            <a:r>
              <a:rPr lang="zh-CN" altLang="en-US" sz="2400" dirty="0"/>
              <a:t>析取三段论</a:t>
            </a:r>
          </a:p>
        </p:txBody>
      </p:sp>
      <p:sp>
        <p:nvSpPr>
          <p:cNvPr id="39940" name="灯片编号占位符 1">
            <a:extLst>
              <a:ext uri="{FF2B5EF4-FFF2-40B4-BE49-F238E27FC236}">
                <a16:creationId xmlns:a16="http://schemas.microsoft.com/office/drawing/2014/main" id="{2108E9FC-EBFD-4F8D-BE43-2CCD950A05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FC215EB1-9BC5-4573-91AF-D47A243FF41B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17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247809">
            <a:extLst>
              <a:ext uri="{FF2B5EF4-FFF2-40B4-BE49-F238E27FC236}">
                <a16:creationId xmlns:a16="http://schemas.microsoft.com/office/drawing/2014/main" id="{2B26B0C0-4AAF-448C-A14A-735ED5A6D9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归谬法（反证法）</a:t>
            </a:r>
          </a:p>
        </p:txBody>
      </p:sp>
      <p:sp>
        <p:nvSpPr>
          <p:cNvPr id="41987" name="文本占位符 247810">
            <a:extLst>
              <a:ext uri="{FF2B5EF4-FFF2-40B4-BE49-F238E27FC236}">
                <a16:creationId xmlns:a16="http://schemas.microsoft.com/office/drawing/2014/main" id="{4FB0E306-2AEC-45AA-81A5-60E2560C45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1137" y="1052513"/>
            <a:ext cx="4680768" cy="4896767"/>
          </a:xfrm>
        </p:spPr>
        <p:txBody>
          <a:bodyPr/>
          <a:lstStyle/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dirty="0">
                <a:solidFill>
                  <a:srgbClr val="A50021"/>
                </a:solidFill>
              </a:rPr>
              <a:t>归谬法 </a:t>
            </a:r>
            <a:r>
              <a:rPr lang="en-US" altLang="zh-CN" sz="2400" dirty="0"/>
              <a:t>(</a:t>
            </a:r>
            <a:r>
              <a:rPr lang="zh-CN" altLang="en-US" sz="2400" dirty="0">
                <a:solidFill>
                  <a:srgbClr val="A50021"/>
                </a:solidFill>
              </a:rPr>
              <a:t>反证法</a:t>
            </a:r>
            <a:r>
              <a:rPr lang="en-US" altLang="zh-CN" sz="2400" dirty="0"/>
              <a:t>)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dirty="0"/>
              <a:t>欲证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dirty="0"/>
              <a:t>    前提：</a:t>
            </a:r>
            <a:r>
              <a:rPr lang="en-US" altLang="zh-CN" sz="2400" i="1" dirty="0"/>
              <a:t>A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, </a:t>
            </a:r>
            <a:r>
              <a:rPr lang="en-US" altLang="zh-CN" sz="2400" i="1" dirty="0"/>
              <a:t>A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, … , 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k</a:t>
            </a:r>
            <a:r>
              <a:rPr lang="en-US" altLang="zh-CN" sz="2400" baseline="-25000" dirty="0"/>
              <a:t> </a:t>
            </a:r>
            <a:r>
              <a:rPr lang="en-US" altLang="zh-CN" sz="2400" dirty="0"/>
              <a:t> 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结论：</a:t>
            </a:r>
            <a:r>
              <a:rPr lang="en-US" altLang="zh-CN" sz="2400" i="1" dirty="0"/>
              <a:t>B</a:t>
            </a:r>
            <a:endParaRPr lang="en-US" altLang="zh-CN" sz="2400" dirty="0"/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dirty="0"/>
              <a:t>做法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dirty="0"/>
              <a:t>     在前提中加入</a:t>
            </a:r>
            <a:r>
              <a:rPr lang="en-US" altLang="zh-CN" sz="2400" dirty="0">
                <a:sym typeface="Symbol" panose="05050102010706020507" pitchFamily="18" charset="2"/>
              </a:rPr>
              <a:t></a:t>
            </a:r>
            <a:r>
              <a:rPr lang="en-US" altLang="zh-CN" sz="2400" i="1" dirty="0"/>
              <a:t>B</a:t>
            </a:r>
            <a:r>
              <a:rPr lang="zh-CN" altLang="en-US" sz="2400" dirty="0"/>
              <a:t>，推出矛盾</a:t>
            </a:r>
            <a:r>
              <a:rPr lang="en-US" altLang="zh-CN" sz="2400" dirty="0"/>
              <a:t>.</a:t>
            </a:r>
          </a:p>
        </p:txBody>
      </p:sp>
      <p:sp>
        <p:nvSpPr>
          <p:cNvPr id="41988" name="灯片编号占位符 1">
            <a:extLst>
              <a:ext uri="{FF2B5EF4-FFF2-40B4-BE49-F238E27FC236}">
                <a16:creationId xmlns:a16="http://schemas.microsoft.com/office/drawing/2014/main" id="{398A1FF0-F998-4E28-8BEB-3FA527A830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60A485C-32A7-495A-8DF9-BA06F4E16BA4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18</a:t>
            </a:fld>
            <a:endParaRPr lang="zh-CN" altLang="en-US" sz="1400" b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D0505F-7918-27A4-5A2D-580EA945D5FC}"/>
              </a:ext>
            </a:extLst>
          </p:cNvPr>
          <p:cNvSpPr txBox="1"/>
          <p:nvPr/>
        </p:nvSpPr>
        <p:spPr>
          <a:xfrm>
            <a:off x="6456040" y="1340768"/>
            <a:ext cx="4752528" cy="4410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0</a:t>
            </a:r>
          </a:p>
          <a:p>
            <a:pPr marL="457200" indent="-457200"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0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249857">
            <a:extLst>
              <a:ext uri="{FF2B5EF4-FFF2-40B4-BE49-F238E27FC236}">
                <a16:creationId xmlns:a16="http://schemas.microsoft.com/office/drawing/2014/main" id="{6A386EE2-3888-4A36-B5DC-1ACC6E9859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97079" y="255022"/>
            <a:ext cx="8161337" cy="417513"/>
          </a:xfrm>
        </p:spPr>
        <p:txBody>
          <a:bodyPr/>
          <a:lstStyle/>
          <a:p>
            <a:pPr eaLnBrk="1" hangingPunct="1"/>
            <a:r>
              <a:rPr lang="zh-CN" altLang="en-US"/>
              <a:t>归谬法实例</a:t>
            </a:r>
          </a:p>
        </p:txBody>
      </p:sp>
      <p:sp>
        <p:nvSpPr>
          <p:cNvPr id="44035" name="文本占位符 249858">
            <a:extLst>
              <a:ext uri="{FF2B5EF4-FFF2-40B4-BE49-F238E27FC236}">
                <a16:creationId xmlns:a16="http://schemas.microsoft.com/office/drawing/2014/main" id="{95A5A8E0-E9F9-431D-B9F0-80C1CD17D2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392" y="1297837"/>
            <a:ext cx="4651187" cy="2203171"/>
          </a:xfrm>
        </p:spPr>
        <p:txBody>
          <a:bodyPr/>
          <a:lstStyle/>
          <a:p>
            <a:pPr eaLnBrk="1" hangingPunct="1"/>
            <a:r>
              <a:rPr lang="zh-CN" altLang="en-US" sz="2200" dirty="0">
                <a:solidFill>
                  <a:srgbClr val="A50021"/>
                </a:solidFill>
              </a:rPr>
              <a:t>例</a:t>
            </a:r>
            <a:r>
              <a:rPr lang="en-US" altLang="zh-CN" sz="2200" dirty="0">
                <a:solidFill>
                  <a:srgbClr val="A50021"/>
                </a:solidFill>
              </a:rPr>
              <a:t>4</a:t>
            </a:r>
            <a:r>
              <a:rPr lang="en-US" altLang="zh-CN" sz="2200" dirty="0"/>
              <a:t>   </a:t>
            </a:r>
            <a:r>
              <a:rPr lang="zh-CN" altLang="en-US" sz="2200" dirty="0"/>
              <a:t>前提：</a:t>
            </a:r>
            <a:r>
              <a:rPr lang="en-US" altLang="zh-CN" sz="2200" dirty="0">
                <a:sym typeface="Symbol" panose="05050102010706020507" pitchFamily="18" charset="2"/>
              </a:rPr>
              <a:t></a:t>
            </a:r>
            <a:r>
              <a:rPr lang="en-US" altLang="zh-CN" sz="2200" dirty="0"/>
              <a:t>(</a:t>
            </a:r>
            <a:r>
              <a:rPr lang="en-US" altLang="zh-CN" sz="2200" i="1" dirty="0" err="1"/>
              <a:t>p</a:t>
            </a:r>
            <a:r>
              <a:rPr lang="en-US" altLang="zh-CN" sz="2200" dirty="0" err="1">
                <a:sym typeface="Symbol" panose="05050102010706020507" pitchFamily="18" charset="2"/>
              </a:rPr>
              <a:t></a:t>
            </a:r>
            <a:r>
              <a:rPr lang="en-US" altLang="zh-CN" sz="2200" i="1" dirty="0" err="1"/>
              <a:t>q</a:t>
            </a:r>
            <a:r>
              <a:rPr lang="en-US" altLang="zh-CN" sz="2200" dirty="0"/>
              <a:t>)</a:t>
            </a:r>
            <a:r>
              <a:rPr lang="en-US" altLang="zh-CN" sz="2200" dirty="0">
                <a:sym typeface="Symbol" panose="05050102010706020507" pitchFamily="18" charset="2"/>
              </a:rPr>
              <a:t></a:t>
            </a:r>
            <a:r>
              <a:rPr lang="en-US" altLang="zh-CN" sz="2200" i="1" dirty="0"/>
              <a:t>r</a:t>
            </a:r>
            <a:r>
              <a:rPr lang="en-US" altLang="zh-CN" sz="2200" dirty="0"/>
              <a:t>,  </a:t>
            </a:r>
            <a:r>
              <a:rPr lang="en-US" altLang="zh-CN" sz="2200" i="1" dirty="0" err="1"/>
              <a:t>r</a:t>
            </a:r>
            <a:r>
              <a:rPr lang="en-US" altLang="zh-CN" sz="2200" dirty="0" err="1">
                <a:sym typeface="Symbol" panose="05050102010706020507" pitchFamily="18" charset="2"/>
              </a:rPr>
              <a:t></a:t>
            </a:r>
            <a:r>
              <a:rPr lang="en-US" altLang="zh-CN" sz="2200" i="1" dirty="0" err="1"/>
              <a:t>s</a:t>
            </a:r>
            <a:r>
              <a:rPr lang="en-US" altLang="zh-CN" sz="2200" dirty="0"/>
              <a:t>,  </a:t>
            </a:r>
            <a:r>
              <a:rPr lang="en-US" altLang="zh-CN" sz="2200" dirty="0">
                <a:sym typeface="Symbol" panose="05050102010706020507" pitchFamily="18" charset="2"/>
              </a:rPr>
              <a:t></a:t>
            </a:r>
            <a:r>
              <a:rPr lang="en-US" altLang="zh-CN" sz="2200" i="1" dirty="0"/>
              <a:t>s</a:t>
            </a:r>
            <a:r>
              <a:rPr lang="en-US" altLang="zh-CN" sz="2200" dirty="0"/>
              <a:t>,  </a:t>
            </a:r>
            <a:r>
              <a:rPr lang="en-US" altLang="zh-CN" sz="2200" i="1" dirty="0"/>
              <a:t>p 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         </a:t>
            </a:r>
            <a:r>
              <a:rPr lang="zh-CN" altLang="en-US" sz="2200" dirty="0"/>
              <a:t>结论：</a:t>
            </a:r>
            <a:r>
              <a:rPr lang="en-US" altLang="zh-CN" sz="2200" dirty="0">
                <a:sym typeface="Symbol" panose="05050102010706020507" pitchFamily="18" charset="2"/>
              </a:rPr>
              <a:t></a:t>
            </a:r>
            <a:r>
              <a:rPr lang="en-US" altLang="zh-CN" sz="2200" i="1" dirty="0"/>
              <a:t>q</a:t>
            </a:r>
          </a:p>
          <a:p>
            <a:pPr eaLnBrk="1" hangingPunct="1"/>
            <a:endParaRPr lang="en-US" altLang="zh-CN" sz="2200" i="1" dirty="0"/>
          </a:p>
          <a:p>
            <a:pPr eaLnBrk="1" hangingPunct="1"/>
            <a:r>
              <a:rPr lang="zh-CN" altLang="en-US" sz="2200" dirty="0"/>
              <a:t>首先思考：直接证明法</a:t>
            </a:r>
            <a:endParaRPr lang="en-US" altLang="zh-CN" sz="2200" dirty="0"/>
          </a:p>
          <a:p>
            <a:pPr eaLnBrk="1" hangingPunct="1"/>
            <a:endParaRPr lang="zh-CN" altLang="en-US" sz="2200" dirty="0"/>
          </a:p>
        </p:txBody>
      </p:sp>
      <p:sp>
        <p:nvSpPr>
          <p:cNvPr id="44036" name="灯片编号占位符 1">
            <a:extLst>
              <a:ext uri="{FF2B5EF4-FFF2-40B4-BE49-F238E27FC236}">
                <a16:creationId xmlns:a16="http://schemas.microsoft.com/office/drawing/2014/main" id="{064ED06A-6636-45A7-8340-C212B283CE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0C3A142E-D737-43A9-80D6-6344C69925FB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19</a:t>
            </a:fld>
            <a:endParaRPr lang="zh-CN" altLang="en-US" sz="1400" b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4F9555-5FE7-991F-FA16-F1AAEA5B8DD6}"/>
              </a:ext>
            </a:extLst>
          </p:cNvPr>
          <p:cNvSpPr txBox="1"/>
          <p:nvPr/>
        </p:nvSpPr>
        <p:spPr>
          <a:xfrm>
            <a:off x="6384031" y="1132992"/>
            <a:ext cx="4651187" cy="5112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证明  用归缪法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① 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结论否定引入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② 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前提引入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③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前提引入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④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②③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拒取式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⑤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前提引入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⑥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                 ④⑤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析取三段论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⑦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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⑥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置换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⑧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①⑦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析取三段论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⑨ 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前提引入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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000" b="1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⑧⑨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合取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5123">
            <a:extLst>
              <a:ext uri="{FF2B5EF4-FFF2-40B4-BE49-F238E27FC236}">
                <a16:creationId xmlns:a16="http://schemas.microsoft.com/office/drawing/2014/main" id="{8BFF9EB1-2B77-49E2-B31F-A5D0B6141B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59150" y="260350"/>
            <a:ext cx="6394450" cy="43180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chemeClr val="tx1"/>
                </a:solidFill>
              </a:rPr>
              <a:t>第三章 命题逻辑的推理理论</a:t>
            </a:r>
          </a:p>
        </p:txBody>
      </p:sp>
      <p:sp>
        <p:nvSpPr>
          <p:cNvPr id="8195" name="文本占位符 5122">
            <a:extLst>
              <a:ext uri="{FF2B5EF4-FFF2-40B4-BE49-F238E27FC236}">
                <a16:creationId xmlns:a16="http://schemas.microsoft.com/office/drawing/2014/main" id="{AA70CAB3-4565-45AB-91D7-DF3EE7A35E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052513"/>
            <a:ext cx="10945813" cy="5329237"/>
          </a:xfrm>
        </p:spPr>
        <p:txBody>
          <a:bodyPr/>
          <a:lstStyle/>
          <a:p>
            <a:pPr marL="361950" indent="-361950" eaLnBrk="1" hangingPunct="1"/>
            <a:r>
              <a:rPr lang="zh-CN" altLang="en-US" sz="2400"/>
              <a:t>主要内容</a:t>
            </a:r>
          </a:p>
          <a:p>
            <a:pPr marL="361950" indent="-361950" eaLnBrk="1" hangingPunct="1">
              <a:buClr>
                <a:srgbClr val="FF9900"/>
              </a:buClr>
            </a:pPr>
            <a:r>
              <a:rPr lang="zh-CN" altLang="en-US" sz="2400"/>
              <a:t>推理的形式结构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推理的正确与错误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推理的形式结构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判断推理正确的方法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推理定律</a:t>
            </a:r>
          </a:p>
          <a:p>
            <a:pPr marL="361950" indent="-361950" eaLnBrk="1" hangingPunct="1">
              <a:spcBef>
                <a:spcPct val="60000"/>
              </a:spcBef>
              <a:buClr>
                <a:srgbClr val="FF9900"/>
              </a:buClr>
            </a:pPr>
            <a:r>
              <a:rPr lang="zh-CN" altLang="en-US" sz="2400"/>
              <a:t>自然推理系统</a:t>
            </a:r>
            <a:r>
              <a:rPr lang="en-US" altLang="zh-CN" sz="2400" i="1"/>
              <a:t>P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形式系统的定义与分类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自然推理系统</a:t>
            </a:r>
            <a:r>
              <a:rPr lang="en-US" altLang="zh-CN" sz="2400" i="1"/>
              <a:t>P</a:t>
            </a:r>
          </a:p>
          <a:p>
            <a:pPr marL="361950" indent="-36195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400"/>
              <a:t>在</a:t>
            </a:r>
            <a:r>
              <a:rPr lang="en-US" altLang="zh-CN" sz="2400" i="1"/>
              <a:t>P</a:t>
            </a:r>
            <a:r>
              <a:rPr lang="zh-CN" altLang="en-US" sz="2400"/>
              <a:t>中构造证明</a:t>
            </a:r>
            <a:r>
              <a:rPr lang="en-US" altLang="zh-CN" sz="2400"/>
              <a:t>:</a:t>
            </a:r>
            <a:r>
              <a:rPr lang="zh-CN" altLang="en-US" sz="2400"/>
              <a:t>直接证明法、附加前提证明法、归谬法</a:t>
            </a:r>
          </a:p>
          <a:p>
            <a:pPr marL="361950" indent="-361950" eaLnBrk="1" hangingPunct="1">
              <a:buFont typeface="Wingdings" panose="05000000000000000000" pitchFamily="2" charset="2"/>
              <a:buChar char="l"/>
            </a:pPr>
            <a:endParaRPr lang="zh-CN" altLang="en-US" sz="2400"/>
          </a:p>
        </p:txBody>
      </p:sp>
      <p:sp>
        <p:nvSpPr>
          <p:cNvPr id="8196" name="灯片编号占位符 1">
            <a:extLst>
              <a:ext uri="{FF2B5EF4-FFF2-40B4-BE49-F238E27FC236}">
                <a16:creationId xmlns:a16="http://schemas.microsoft.com/office/drawing/2014/main" id="{2D92A996-A120-4D7E-AE24-3171456D5A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526E2C29-4F80-4909-A51B-A3A94D7216B1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253953">
            <a:extLst>
              <a:ext uri="{FF2B5EF4-FFF2-40B4-BE49-F238E27FC236}">
                <a16:creationId xmlns:a16="http://schemas.microsoft.com/office/drawing/2014/main" id="{EABE3B1A-FAB7-4245-9C9F-777AE0BD23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第三章 习题课</a:t>
            </a:r>
          </a:p>
        </p:txBody>
      </p:sp>
      <p:sp>
        <p:nvSpPr>
          <p:cNvPr id="46083" name="文本占位符 253954">
            <a:extLst>
              <a:ext uri="{FF2B5EF4-FFF2-40B4-BE49-F238E27FC236}">
                <a16:creationId xmlns:a16="http://schemas.microsoft.com/office/drawing/2014/main" id="{81303C7E-D0A2-485D-9257-CE0D0C062D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052513"/>
            <a:ext cx="8229600" cy="5329237"/>
          </a:xfrm>
        </p:spPr>
        <p:txBody>
          <a:bodyPr/>
          <a:lstStyle/>
          <a:p>
            <a:pPr marL="457200" indent="-457200" eaLnBrk="1" hangingPunct="1"/>
            <a:r>
              <a:rPr lang="zh-CN" altLang="en-US" sz="2000" dirty="0"/>
              <a:t>主要内容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000" dirty="0"/>
              <a:t>推理的形式结构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000" dirty="0"/>
              <a:t>判断推理是否正确的方法</a:t>
            </a:r>
          </a:p>
          <a:p>
            <a:pPr marL="457200" indent="-457200" eaLnBrk="1" hangingPunct="1"/>
            <a:r>
              <a:rPr lang="zh-CN" altLang="en-US" sz="2000" dirty="0"/>
              <a:t>     真值表法  </a:t>
            </a:r>
          </a:p>
          <a:p>
            <a:pPr marL="457200" indent="-457200" eaLnBrk="1" hangingPunct="1"/>
            <a:r>
              <a:rPr lang="zh-CN" altLang="en-US" sz="2000" dirty="0"/>
              <a:t>     等值演算法</a:t>
            </a:r>
          </a:p>
          <a:p>
            <a:pPr marL="457200" indent="-457200" eaLnBrk="1" hangingPunct="1"/>
            <a:r>
              <a:rPr lang="zh-CN" altLang="en-US" sz="2000" dirty="0"/>
              <a:t>     主析取范式法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000" dirty="0"/>
              <a:t>推理定律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000" dirty="0"/>
              <a:t>自然推理系统</a:t>
            </a:r>
            <a:r>
              <a:rPr lang="en-US" altLang="zh-CN" sz="2000" i="1" dirty="0"/>
              <a:t>P</a:t>
            </a:r>
          </a:p>
          <a:p>
            <a:pPr marL="457200" indent="-457200"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sz="2000" dirty="0"/>
              <a:t>构造推理证明的方法</a:t>
            </a:r>
          </a:p>
          <a:p>
            <a:pPr marL="457200" indent="-457200" eaLnBrk="1" hangingPunct="1">
              <a:buClr>
                <a:srgbClr val="FF9900"/>
              </a:buClr>
            </a:pPr>
            <a:r>
              <a:rPr lang="zh-CN" altLang="en-US" sz="2000" dirty="0"/>
              <a:t>      直接证明法</a:t>
            </a:r>
          </a:p>
          <a:p>
            <a:pPr marL="457200" indent="-457200" eaLnBrk="1" hangingPunct="1">
              <a:buClr>
                <a:srgbClr val="FF9900"/>
              </a:buClr>
            </a:pPr>
            <a:r>
              <a:rPr lang="zh-CN" altLang="en-US" sz="2000" dirty="0"/>
              <a:t>       附加前提证明法</a:t>
            </a:r>
          </a:p>
          <a:p>
            <a:pPr marL="457200" indent="-457200" eaLnBrk="1" hangingPunct="1">
              <a:buClr>
                <a:srgbClr val="FF9900"/>
              </a:buClr>
            </a:pPr>
            <a:r>
              <a:rPr lang="zh-CN" altLang="en-US" sz="2000" dirty="0"/>
              <a:t>       归谬法</a:t>
            </a:r>
            <a:r>
              <a:rPr lang="en-US" altLang="zh-CN" sz="2000" dirty="0"/>
              <a:t>(</a:t>
            </a:r>
            <a:r>
              <a:rPr lang="zh-CN" altLang="en-US" sz="2000" dirty="0"/>
              <a:t>反证法</a:t>
            </a:r>
            <a:r>
              <a:rPr lang="en-US" altLang="zh-CN" sz="2000" dirty="0"/>
              <a:t>)</a:t>
            </a:r>
          </a:p>
        </p:txBody>
      </p:sp>
      <p:sp>
        <p:nvSpPr>
          <p:cNvPr id="46084" name="灯片编号占位符 1">
            <a:extLst>
              <a:ext uri="{FF2B5EF4-FFF2-40B4-BE49-F238E27FC236}">
                <a16:creationId xmlns:a16="http://schemas.microsoft.com/office/drawing/2014/main" id="{C79D56EF-DE94-4C6C-A21C-E2D1081CED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D3A2806B-2086-4FA1-9921-BFFB21F41E93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20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256001">
            <a:extLst>
              <a:ext uri="{FF2B5EF4-FFF2-40B4-BE49-F238E27FC236}">
                <a16:creationId xmlns:a16="http://schemas.microsoft.com/office/drawing/2014/main" id="{68E150FE-E9C9-4807-8900-549D379F46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基本要求</a:t>
            </a:r>
          </a:p>
        </p:txBody>
      </p:sp>
      <p:sp>
        <p:nvSpPr>
          <p:cNvPr id="48131" name="文本占位符 256002">
            <a:extLst>
              <a:ext uri="{FF2B5EF4-FFF2-40B4-BE49-F238E27FC236}">
                <a16:creationId xmlns:a16="http://schemas.microsoft.com/office/drawing/2014/main" id="{EDA2E4C2-933D-4601-9357-19EC315643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196975"/>
            <a:ext cx="8229600" cy="5040313"/>
          </a:xfrm>
        </p:spPr>
        <p:txBody>
          <a:bodyPr/>
          <a:lstStyle/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理解并记住推理形式结构的两种形式：</a:t>
            </a:r>
          </a:p>
          <a:p>
            <a:pPr eaLnBrk="1" hangingPunct="1"/>
            <a:r>
              <a:rPr lang="zh-CN" altLang="en-US"/>
              <a:t>    </a:t>
            </a:r>
            <a:r>
              <a:rPr lang="en-US" altLang="zh-CN"/>
              <a:t>1.  (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en-US" altLang="zh-CN"/>
              <a:t>…</a:t>
            </a:r>
            <a:r>
              <a:rPr lang="en-US" altLang="zh-CN">
                <a:sym typeface="Symbol" panose="05050102010706020507" pitchFamily="18" charset="2"/>
              </a:rPr>
              <a:t></a:t>
            </a:r>
            <a:r>
              <a:rPr lang="en-US" altLang="zh-CN" i="1"/>
              <a:t>A</a:t>
            </a:r>
            <a:r>
              <a:rPr lang="en-US" altLang="zh-CN" i="1" baseline="-25000"/>
              <a:t>k</a:t>
            </a:r>
            <a:r>
              <a:rPr lang="en-US" altLang="zh-CN"/>
              <a:t>)</a:t>
            </a:r>
            <a:r>
              <a:rPr lang="en-US" altLang="zh-CN">
                <a:sym typeface="Symbol" panose="05050102010706020507" pitchFamily="18" charset="2"/>
              </a:rPr>
              <a:t></a:t>
            </a:r>
            <a:r>
              <a:rPr lang="en-US" altLang="zh-CN" i="1"/>
              <a:t>B</a:t>
            </a:r>
            <a:endParaRPr lang="en-US" altLang="zh-CN"/>
          </a:p>
          <a:p>
            <a:pPr eaLnBrk="1" hangingPunct="1"/>
            <a:r>
              <a:rPr lang="en-US" altLang="zh-CN"/>
              <a:t>    2.  </a:t>
            </a:r>
            <a:r>
              <a:rPr lang="zh-CN" altLang="en-US"/>
              <a:t>前提：</a:t>
            </a:r>
            <a:r>
              <a:rPr lang="en-US" altLang="zh-CN" i="1"/>
              <a:t>A</a:t>
            </a:r>
            <a:r>
              <a:rPr lang="en-US" altLang="zh-CN" baseline="-25000"/>
              <a:t>1</a:t>
            </a:r>
            <a:r>
              <a:rPr lang="en-US" altLang="zh-CN"/>
              <a:t>, </a:t>
            </a:r>
            <a:r>
              <a:rPr lang="en-US" altLang="zh-CN" i="1"/>
              <a:t>A</a:t>
            </a:r>
            <a:r>
              <a:rPr lang="en-US" altLang="zh-CN" baseline="-25000"/>
              <a:t>2</a:t>
            </a:r>
            <a:r>
              <a:rPr lang="en-US" altLang="zh-CN"/>
              <a:t>, … , </a:t>
            </a:r>
            <a:r>
              <a:rPr lang="en-US" altLang="zh-CN" i="1"/>
              <a:t>A</a:t>
            </a:r>
            <a:r>
              <a:rPr lang="en-US" altLang="zh-CN" i="1" baseline="-25000"/>
              <a:t>k</a:t>
            </a:r>
            <a:r>
              <a:rPr lang="en-US" altLang="zh-CN" baseline="-25000"/>
              <a:t>  </a:t>
            </a:r>
          </a:p>
          <a:p>
            <a:pPr eaLnBrk="1" hangingPunct="1"/>
            <a:r>
              <a:rPr lang="en-US" altLang="zh-CN"/>
              <a:t>         </a:t>
            </a:r>
            <a:r>
              <a:rPr lang="zh-CN" altLang="en-US"/>
              <a:t>结论：</a:t>
            </a:r>
            <a:r>
              <a:rPr lang="en-US" altLang="zh-CN" i="1"/>
              <a:t>B</a:t>
            </a:r>
            <a:endParaRPr lang="en-US" altLang="zh-CN"/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熟练掌握判断推理是否正确的不同方法（如真值表法、等值演算法、主析取范式法等）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牢记 </a:t>
            </a:r>
            <a:r>
              <a:rPr lang="en-US" altLang="zh-CN" i="1"/>
              <a:t>P </a:t>
            </a:r>
            <a:r>
              <a:rPr lang="zh-CN" altLang="en-US"/>
              <a:t>系统中各条推理规则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熟练掌握构造证明的直接证明法、附加前提证明法和归谬    法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会解决实际中的简单推理问题</a:t>
            </a:r>
          </a:p>
          <a:p>
            <a:pPr eaLnBrk="1" hangingPunct="1">
              <a:buClr>
                <a:srgbClr val="FF9900"/>
              </a:buClr>
            </a:pPr>
            <a:endParaRPr lang="zh-CN" altLang="en-US"/>
          </a:p>
        </p:txBody>
      </p:sp>
      <p:sp>
        <p:nvSpPr>
          <p:cNvPr id="48132" name="灯片编号占位符 1">
            <a:extLst>
              <a:ext uri="{FF2B5EF4-FFF2-40B4-BE49-F238E27FC236}">
                <a16:creationId xmlns:a16="http://schemas.microsoft.com/office/drawing/2014/main" id="{4B15DB3E-484F-4CA9-91A4-9E0587D876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71A335F3-C9E1-42F3-B52B-BFCFCC176336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21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221185">
            <a:extLst>
              <a:ext uri="{FF2B5EF4-FFF2-40B4-BE49-F238E27FC236}">
                <a16:creationId xmlns:a16="http://schemas.microsoft.com/office/drawing/2014/main" id="{1508B34A-570D-4A6E-B8E2-DF53860015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1</a:t>
            </a:r>
            <a:r>
              <a:rPr lang="zh-CN" altLang="en-US"/>
              <a:t>：判断推理是否正确</a:t>
            </a:r>
          </a:p>
        </p:txBody>
      </p:sp>
      <p:sp>
        <p:nvSpPr>
          <p:cNvPr id="50179" name="文本占位符 221186">
            <a:extLst>
              <a:ext uri="{FF2B5EF4-FFF2-40B4-BE49-F238E27FC236}">
                <a16:creationId xmlns:a16="http://schemas.microsoft.com/office/drawing/2014/main" id="{AE6D5B90-2DF3-4CFF-9174-73102F8C82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9496" y="981075"/>
            <a:ext cx="8229600" cy="1439863"/>
          </a:xfrm>
        </p:spPr>
        <p:txBody>
          <a:bodyPr/>
          <a:lstStyle/>
          <a:p>
            <a:pPr marL="625475" indent="-625475" eaLnBrk="1" hangingPunct="1"/>
            <a:r>
              <a:rPr lang="en-US" altLang="zh-CN" sz="2400" dirty="0"/>
              <a:t>1. </a:t>
            </a:r>
            <a:r>
              <a:rPr lang="zh-CN" altLang="en-US" sz="2400" dirty="0"/>
              <a:t>判断下面推理是否正确</a:t>
            </a:r>
            <a:r>
              <a:rPr lang="en-US" altLang="zh-CN" sz="2400" dirty="0"/>
              <a:t>:</a:t>
            </a:r>
          </a:p>
          <a:p>
            <a:pPr marL="625475" indent="-625475" eaLnBrk="1" hangingPunct="1"/>
            <a:r>
              <a:rPr lang="en-US" altLang="zh-CN" sz="2400" dirty="0"/>
              <a:t>   (</a:t>
            </a:r>
            <a:r>
              <a:rPr lang="en-US" altLang="zh-CN" sz="2400" dirty="0">
                <a:sym typeface="Wingdings" panose="05000000000000000000" pitchFamily="2" charset="2"/>
              </a:rPr>
              <a:t>1)  </a:t>
            </a:r>
            <a:r>
              <a:rPr lang="zh-CN" altLang="en-US" sz="2400" dirty="0">
                <a:sym typeface="Wingdings" panose="05000000000000000000" pitchFamily="2" charset="2"/>
              </a:rPr>
              <a:t>前提：</a:t>
            </a:r>
            <a:r>
              <a:rPr lang="en-US" altLang="zh-CN" sz="2400" dirty="0">
                <a:sym typeface="Symbol" panose="05050102010706020507" pitchFamily="18" charset="2"/>
              </a:rPr>
              <a:t></a:t>
            </a:r>
            <a:r>
              <a:rPr lang="en-US" altLang="zh-CN" sz="2400" i="1" dirty="0" err="1"/>
              <a:t>p</a:t>
            </a:r>
            <a:r>
              <a:rPr lang="en-US" altLang="zh-CN" sz="2400" dirty="0" err="1">
                <a:sym typeface="Symbol" panose="05050102010706020507" pitchFamily="18" charset="2"/>
              </a:rPr>
              <a:t></a:t>
            </a:r>
            <a:r>
              <a:rPr lang="en-US" altLang="zh-CN" sz="2400" i="1" dirty="0" err="1"/>
              <a:t>q</a:t>
            </a:r>
            <a:r>
              <a:rPr lang="en-US" altLang="zh-CN" sz="2400" dirty="0"/>
              <a:t>,  </a:t>
            </a:r>
            <a:r>
              <a:rPr lang="en-US" altLang="zh-CN" sz="2400" dirty="0">
                <a:sym typeface="Symbol" panose="05050102010706020507" pitchFamily="18" charset="2"/>
              </a:rPr>
              <a:t></a:t>
            </a:r>
            <a:r>
              <a:rPr lang="en-US" altLang="zh-CN" sz="2400" i="1" dirty="0"/>
              <a:t>q</a:t>
            </a:r>
            <a:endParaRPr lang="en-US" altLang="zh-CN" sz="2400" dirty="0"/>
          </a:p>
          <a:p>
            <a:pPr marL="625475" indent="-625475" eaLnBrk="1" hangingPunct="1"/>
            <a:r>
              <a:rPr lang="en-US" altLang="zh-CN" sz="2400" dirty="0"/>
              <a:t>          </a:t>
            </a:r>
            <a:r>
              <a:rPr lang="zh-CN" altLang="en-US" sz="2400" dirty="0"/>
              <a:t>结论：</a:t>
            </a:r>
            <a:r>
              <a:rPr lang="en-US" altLang="zh-CN" sz="2400" dirty="0">
                <a:sym typeface="Symbol" panose="05050102010706020507" pitchFamily="18" charset="2"/>
              </a:rPr>
              <a:t></a:t>
            </a:r>
            <a:r>
              <a:rPr lang="en-US" altLang="zh-CN" sz="2400" i="1" dirty="0"/>
              <a:t>p </a:t>
            </a:r>
            <a:endParaRPr lang="en-US" altLang="zh-CN" sz="2400" dirty="0"/>
          </a:p>
        </p:txBody>
      </p:sp>
      <p:sp>
        <p:nvSpPr>
          <p:cNvPr id="50180" name="灯片编号占位符 1">
            <a:extLst>
              <a:ext uri="{FF2B5EF4-FFF2-40B4-BE49-F238E27FC236}">
                <a16:creationId xmlns:a16="http://schemas.microsoft.com/office/drawing/2014/main" id="{8920F642-9717-4EC4-8E3E-3703F1B8F3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6B2E1B36-85F3-4784-A2C2-D83F10156624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22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1188" name="矩形 221187">
            <a:extLst>
              <a:ext uri="{FF2B5EF4-FFF2-40B4-BE49-F238E27FC236}">
                <a16:creationId xmlns:a16="http://schemas.microsoft.com/office/drawing/2014/main" id="{8117F2BE-3D08-4A8F-BEA4-D288CC09F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2565400"/>
            <a:ext cx="31686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 推理的形式结构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</a:p>
        </p:txBody>
      </p:sp>
      <p:sp>
        <p:nvSpPr>
          <p:cNvPr id="221189" name="矩形 221188">
            <a:extLst>
              <a:ext uri="{FF2B5EF4-FFF2-40B4-BE49-F238E27FC236}">
                <a16:creationId xmlns:a16="http://schemas.microsoft.com/office/drawing/2014/main" id="{55A43F0A-C572-44CA-863E-ECBB2E12D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565400"/>
            <a:ext cx="4465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    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</p:txBody>
      </p:sp>
      <p:sp>
        <p:nvSpPr>
          <p:cNvPr id="221190" name="矩形 221189">
            <a:extLst>
              <a:ext uri="{FF2B5EF4-FFF2-40B4-BE49-F238E27FC236}">
                <a16:creationId xmlns:a16="http://schemas.microsoft.com/office/drawing/2014/main" id="{ED62E12E-65E4-49E0-AA0C-A4F02354B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3068638"/>
            <a:ext cx="576103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方法一：等值演算法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1191" name="矩形 221190">
            <a:extLst>
              <a:ext uri="{FF2B5EF4-FFF2-40B4-BE49-F238E27FC236}">
                <a16:creationId xmlns:a16="http://schemas.microsoft.com/office/drawing/2014/main" id="{C1BB7347-DE78-46BB-8815-9EB9C5762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5876925"/>
            <a:ext cx="734536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易知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是成假赋值，不是重言式，所以推理不正确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8" grpId="0"/>
      <p:bldP spid="221189" grpId="0"/>
      <p:bldP spid="221190" grpId="0"/>
      <p:bldP spid="2211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223233">
            <a:extLst>
              <a:ext uri="{FF2B5EF4-FFF2-40B4-BE49-F238E27FC236}">
                <a16:creationId xmlns:a16="http://schemas.microsoft.com/office/drawing/2014/main" id="{6572E5F7-6933-42A4-BD6F-F9250A9BFC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 b="0"/>
              <a:t>1</a:t>
            </a:r>
            <a:r>
              <a:rPr lang="zh-CN" altLang="en-US"/>
              <a:t>解答</a:t>
            </a:r>
          </a:p>
        </p:txBody>
      </p:sp>
      <p:sp>
        <p:nvSpPr>
          <p:cNvPr id="52227" name="灯片编号占位符 1">
            <a:extLst>
              <a:ext uri="{FF2B5EF4-FFF2-40B4-BE49-F238E27FC236}">
                <a16:creationId xmlns:a16="http://schemas.microsoft.com/office/drawing/2014/main" id="{EAF14FC6-E101-4E54-B6C5-5C71926787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C9E3E7D6-45C7-4CE2-A0B7-9B8CF7BABBFF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23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228" name="矩形 223237">
            <a:extLst>
              <a:ext uri="{FF2B5EF4-FFF2-40B4-BE49-F238E27FC236}">
                <a16:creationId xmlns:a16="http://schemas.microsoft.com/office/drawing/2014/main" id="{6ABAB585-5447-4F6B-8BFA-33A2FBAE3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268413"/>
            <a:ext cx="7777162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方法二：主析取范式法，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((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)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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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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未含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不是重言式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推理不正确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258049">
            <a:extLst>
              <a:ext uri="{FF2B5EF4-FFF2-40B4-BE49-F238E27FC236}">
                <a16:creationId xmlns:a16="http://schemas.microsoft.com/office/drawing/2014/main" id="{1D43EEE0-E51F-46F2-AB86-2EE767B468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 b="0"/>
              <a:t>1</a:t>
            </a:r>
            <a:r>
              <a:rPr lang="zh-CN" altLang="en-US"/>
              <a:t>解答</a:t>
            </a:r>
          </a:p>
        </p:txBody>
      </p:sp>
      <p:sp>
        <p:nvSpPr>
          <p:cNvPr id="54275" name="文本占位符 258050">
            <a:extLst>
              <a:ext uri="{FF2B5EF4-FFF2-40B4-BE49-F238E27FC236}">
                <a16:creationId xmlns:a16="http://schemas.microsoft.com/office/drawing/2014/main" id="{694E1BB4-1F01-4EDC-ACD1-2639747DFE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30400" y="1052513"/>
            <a:ext cx="8229600" cy="3984625"/>
          </a:xfrm>
        </p:spPr>
        <p:txBody>
          <a:bodyPr/>
          <a:lstStyle/>
          <a:p>
            <a:pPr algn="just" eaLnBrk="1" hangingPunct="1"/>
            <a:r>
              <a:rPr lang="zh-CN" altLang="en-US" sz="2400">
                <a:solidFill>
                  <a:srgbClr val="000000"/>
                </a:solidFill>
              </a:rPr>
              <a:t>方法三   真值表法</a:t>
            </a:r>
            <a:endParaRPr lang="en-US" altLang="zh-CN" sz="2400">
              <a:solidFill>
                <a:srgbClr val="000000"/>
              </a:solidFill>
            </a:endParaRPr>
          </a:p>
          <a:p>
            <a:pPr algn="just" eaLnBrk="1" hangingPunct="1"/>
            <a:endParaRPr lang="zh-CN" altLang="en-US" sz="2400">
              <a:solidFill>
                <a:srgbClr val="000000"/>
              </a:solidFill>
            </a:endParaRPr>
          </a:p>
          <a:p>
            <a:pPr algn="just" eaLnBrk="1" hangingPunct="1"/>
            <a:r>
              <a:rPr lang="zh-CN" altLang="en-US" sz="2400" i="1">
                <a:solidFill>
                  <a:srgbClr val="000000"/>
                </a:solidFill>
              </a:rPr>
              <a:t>      </a:t>
            </a:r>
          </a:p>
          <a:p>
            <a:pPr algn="just" eaLnBrk="1" hangingPunct="1"/>
            <a:endParaRPr lang="zh-CN" altLang="en-US" sz="2400" i="1">
              <a:solidFill>
                <a:srgbClr val="000000"/>
              </a:solidFill>
            </a:endParaRPr>
          </a:p>
          <a:p>
            <a:pPr algn="just" eaLnBrk="1" hangingPunct="1"/>
            <a:endParaRPr lang="zh-CN" altLang="en-US" sz="2400" i="1">
              <a:solidFill>
                <a:srgbClr val="000000"/>
              </a:solidFill>
            </a:endParaRPr>
          </a:p>
          <a:p>
            <a:pPr algn="just" eaLnBrk="1" hangingPunct="1"/>
            <a:endParaRPr lang="zh-CN" altLang="en-US" sz="2400" i="1">
              <a:solidFill>
                <a:srgbClr val="000000"/>
              </a:solidFill>
            </a:endParaRPr>
          </a:p>
          <a:p>
            <a:pPr algn="just" eaLnBrk="1" hangingPunct="1"/>
            <a:endParaRPr lang="zh-CN" altLang="en-US" sz="2400" i="1">
              <a:solidFill>
                <a:srgbClr val="000000"/>
              </a:solidFill>
            </a:endParaRPr>
          </a:p>
          <a:p>
            <a:pPr algn="just" eaLnBrk="1" hangingPunct="1"/>
            <a:r>
              <a:rPr lang="zh-CN" altLang="en-US" sz="2400">
                <a:solidFill>
                  <a:srgbClr val="000000"/>
                </a:solidFill>
              </a:rPr>
              <a:t>不是重言式</a:t>
            </a:r>
            <a:r>
              <a:rPr lang="en-US" altLang="zh-CN" sz="2400">
                <a:solidFill>
                  <a:srgbClr val="000000"/>
                </a:solidFill>
              </a:rPr>
              <a:t>, </a:t>
            </a:r>
            <a:r>
              <a:rPr lang="zh-CN" altLang="en-US" sz="2400">
                <a:solidFill>
                  <a:srgbClr val="000000"/>
                </a:solidFill>
              </a:rPr>
              <a:t>推理不正确</a:t>
            </a:r>
            <a:endParaRPr lang="zh-CN" altLang="en-US" sz="24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4276" name="灯片编号占位符 1">
            <a:extLst>
              <a:ext uri="{FF2B5EF4-FFF2-40B4-BE49-F238E27FC236}">
                <a16:creationId xmlns:a16="http://schemas.microsoft.com/office/drawing/2014/main" id="{036397ED-9993-4E5D-A968-BB7C391605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C744FED3-DE7D-43E6-9B6E-CFCB1FACFE23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24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4277" name="组合 258210">
            <a:extLst>
              <a:ext uri="{FF2B5EF4-FFF2-40B4-BE49-F238E27FC236}">
                <a16:creationId xmlns:a16="http://schemas.microsoft.com/office/drawing/2014/main" id="{D1D97E71-E01E-49E9-91F8-BA7FB8B16239}"/>
              </a:ext>
            </a:extLst>
          </p:cNvPr>
          <p:cNvGrpSpPr>
            <a:grpSpLocks/>
          </p:cNvGrpSpPr>
          <p:nvPr/>
        </p:nvGrpSpPr>
        <p:grpSpPr bwMode="auto">
          <a:xfrm>
            <a:off x="2208213" y="1773238"/>
            <a:ext cx="7704137" cy="2447925"/>
            <a:chOff x="431" y="1434"/>
            <a:chExt cx="4853" cy="1542"/>
          </a:xfrm>
        </p:grpSpPr>
        <p:sp>
          <p:nvSpPr>
            <p:cNvPr id="54279" name="矩形 258066">
              <a:extLst>
                <a:ext uri="{FF2B5EF4-FFF2-40B4-BE49-F238E27FC236}">
                  <a16:creationId xmlns:a16="http://schemas.microsoft.com/office/drawing/2014/main" id="{35D57FBB-FFCD-4818-8421-5E3DD388A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2661"/>
              <a:ext cx="181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</a:p>
          </p:txBody>
        </p:sp>
        <p:sp>
          <p:nvSpPr>
            <p:cNvPr id="54280" name="矩形 258065">
              <a:extLst>
                <a:ext uri="{FF2B5EF4-FFF2-40B4-BE49-F238E27FC236}">
                  <a16:creationId xmlns:a16="http://schemas.microsoft.com/office/drawing/2014/main" id="{26C8A413-6323-40D4-8B2A-4AC729DCF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" y="2661"/>
              <a:ext cx="998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</a:p>
          </p:txBody>
        </p:sp>
        <p:sp>
          <p:nvSpPr>
            <p:cNvPr id="54281" name="矩形 258064">
              <a:extLst>
                <a:ext uri="{FF2B5EF4-FFF2-40B4-BE49-F238E27FC236}">
                  <a16:creationId xmlns:a16="http://schemas.microsoft.com/office/drawing/2014/main" id="{553DB403-D59D-4FD6-A32C-9977848FB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2661"/>
              <a:ext cx="1043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</a:p>
          </p:txBody>
        </p:sp>
        <p:sp>
          <p:nvSpPr>
            <p:cNvPr id="54282" name="矩形 258063">
              <a:extLst>
                <a:ext uri="{FF2B5EF4-FFF2-40B4-BE49-F238E27FC236}">
                  <a16:creationId xmlns:a16="http://schemas.microsoft.com/office/drawing/2014/main" id="{E2DC2AC5-D6BD-48FB-82C9-5C66D9D8B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2358"/>
              <a:ext cx="1814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</a:p>
          </p:txBody>
        </p:sp>
        <p:sp>
          <p:nvSpPr>
            <p:cNvPr id="54283" name="矩形 258062">
              <a:extLst>
                <a:ext uri="{FF2B5EF4-FFF2-40B4-BE49-F238E27FC236}">
                  <a16:creationId xmlns:a16="http://schemas.microsoft.com/office/drawing/2014/main" id="{28CD53D3-AF05-458A-A366-AB3DC3C5BA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" y="2358"/>
              <a:ext cx="998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</a:p>
          </p:txBody>
        </p:sp>
        <p:sp>
          <p:nvSpPr>
            <p:cNvPr id="54284" name="矩形 258061">
              <a:extLst>
                <a:ext uri="{FF2B5EF4-FFF2-40B4-BE49-F238E27FC236}">
                  <a16:creationId xmlns:a16="http://schemas.microsoft.com/office/drawing/2014/main" id="{16E9D78C-F54C-4379-8B9B-38E195EB3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2358"/>
              <a:ext cx="1043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</a:p>
          </p:txBody>
        </p:sp>
        <p:sp>
          <p:nvSpPr>
            <p:cNvPr id="54285" name="矩形 258060">
              <a:extLst>
                <a:ext uri="{FF2B5EF4-FFF2-40B4-BE49-F238E27FC236}">
                  <a16:creationId xmlns:a16="http://schemas.microsoft.com/office/drawing/2014/main" id="{81344A78-F7EE-4EE5-AA0D-A452F63B5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2054"/>
              <a:ext cx="181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</a:p>
          </p:txBody>
        </p:sp>
        <p:sp>
          <p:nvSpPr>
            <p:cNvPr id="54286" name="矩形 258059">
              <a:extLst>
                <a:ext uri="{FF2B5EF4-FFF2-40B4-BE49-F238E27FC236}">
                  <a16:creationId xmlns:a16="http://schemas.microsoft.com/office/drawing/2014/main" id="{5C23D4EB-0EAF-4D34-BFC2-0454AD6F1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" y="2054"/>
              <a:ext cx="998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</a:p>
          </p:txBody>
        </p:sp>
        <p:sp>
          <p:nvSpPr>
            <p:cNvPr id="54287" name="矩形 258058">
              <a:extLst>
                <a:ext uri="{FF2B5EF4-FFF2-40B4-BE49-F238E27FC236}">
                  <a16:creationId xmlns:a16="http://schemas.microsoft.com/office/drawing/2014/main" id="{4D76C8A0-CFBE-46B6-A0C7-8E97B698E2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2054"/>
              <a:ext cx="1043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</a:p>
          </p:txBody>
        </p:sp>
        <p:sp>
          <p:nvSpPr>
            <p:cNvPr id="54288" name="矩形 258057">
              <a:extLst>
                <a:ext uri="{FF2B5EF4-FFF2-40B4-BE49-F238E27FC236}">
                  <a16:creationId xmlns:a16="http://schemas.microsoft.com/office/drawing/2014/main" id="{2E175C83-F217-4465-989C-E20AF2F5C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1751"/>
              <a:ext cx="1814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</a:p>
          </p:txBody>
        </p:sp>
        <p:sp>
          <p:nvSpPr>
            <p:cNvPr id="54289" name="矩形 258056">
              <a:extLst>
                <a:ext uri="{FF2B5EF4-FFF2-40B4-BE49-F238E27FC236}">
                  <a16:creationId xmlns:a16="http://schemas.microsoft.com/office/drawing/2014/main" id="{A3819A4D-8A75-4FF1-8866-B54E31743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" y="1751"/>
              <a:ext cx="998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</a:p>
          </p:txBody>
        </p:sp>
        <p:sp>
          <p:nvSpPr>
            <p:cNvPr id="54290" name="矩形 258055">
              <a:extLst>
                <a:ext uri="{FF2B5EF4-FFF2-40B4-BE49-F238E27FC236}">
                  <a16:creationId xmlns:a16="http://schemas.microsoft.com/office/drawing/2014/main" id="{D46BED57-74E3-4686-B756-EA0955BC4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1751"/>
              <a:ext cx="1043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</a:p>
          </p:txBody>
        </p:sp>
        <p:sp>
          <p:nvSpPr>
            <p:cNvPr id="54291" name="矩形 258054">
              <a:extLst>
                <a:ext uri="{FF2B5EF4-FFF2-40B4-BE49-F238E27FC236}">
                  <a16:creationId xmlns:a16="http://schemas.microsoft.com/office/drawing/2014/main" id="{2B789139-96E5-4CDD-AD7A-EB2AD80CC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1434"/>
              <a:ext cx="1814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just" eaLnBrk="1" hangingPunct="1"/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(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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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q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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q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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4292" name="矩形 258053">
              <a:extLst>
                <a:ext uri="{FF2B5EF4-FFF2-40B4-BE49-F238E27FC236}">
                  <a16:creationId xmlns:a16="http://schemas.microsoft.com/office/drawing/2014/main" id="{1E66C576-C7FD-4477-A835-65633CBAC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" y="1434"/>
              <a:ext cx="99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q</a:t>
              </a:r>
            </a:p>
          </p:txBody>
        </p:sp>
        <p:sp>
          <p:nvSpPr>
            <p:cNvPr id="54293" name="矩形 258052">
              <a:extLst>
                <a:ext uri="{FF2B5EF4-FFF2-40B4-BE49-F238E27FC236}">
                  <a16:creationId xmlns:a16="http://schemas.microsoft.com/office/drawing/2014/main" id="{321C1D89-3454-4E29-B481-46023AA82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1434"/>
              <a:ext cx="1043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ctr" eaLnBrk="1" hangingPunct="1"/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</a:p>
          </p:txBody>
        </p:sp>
        <p:sp>
          <p:nvSpPr>
            <p:cNvPr id="54294" name="直接连接符 258067">
              <a:extLst>
                <a:ext uri="{FF2B5EF4-FFF2-40B4-BE49-F238E27FC236}">
                  <a16:creationId xmlns:a16="http://schemas.microsoft.com/office/drawing/2014/main" id="{A46297B1-6F54-40DF-AAB0-771A16669A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434"/>
              <a:ext cx="444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5" name="直接连接符 258073">
              <a:extLst>
                <a:ext uri="{FF2B5EF4-FFF2-40B4-BE49-F238E27FC236}">
                  <a16:creationId xmlns:a16="http://schemas.microsoft.com/office/drawing/2014/main" id="{8CC779DB-E25A-488E-97C3-16179C446A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1434"/>
              <a:ext cx="0" cy="31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6" name="直接连接符 258076">
              <a:extLst>
                <a:ext uri="{FF2B5EF4-FFF2-40B4-BE49-F238E27FC236}">
                  <a16:creationId xmlns:a16="http://schemas.microsoft.com/office/drawing/2014/main" id="{788E43D0-F6A6-4713-B83B-EF1EB0B6CE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4" y="1434"/>
              <a:ext cx="0" cy="31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7" name="直接连接符 258184">
              <a:extLst>
                <a:ext uri="{FF2B5EF4-FFF2-40B4-BE49-F238E27FC236}">
                  <a16:creationId xmlns:a16="http://schemas.microsoft.com/office/drawing/2014/main" id="{8B4F9831-BAB3-4449-AD57-AB8199B39A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1751"/>
              <a:ext cx="0" cy="30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8" name="直接连接符 258186">
              <a:extLst>
                <a:ext uri="{FF2B5EF4-FFF2-40B4-BE49-F238E27FC236}">
                  <a16:creationId xmlns:a16="http://schemas.microsoft.com/office/drawing/2014/main" id="{ADC1792D-065C-4589-921E-74BFE3D687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4" y="1751"/>
              <a:ext cx="0" cy="30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9" name="直接连接符 258187">
              <a:extLst>
                <a:ext uri="{FF2B5EF4-FFF2-40B4-BE49-F238E27FC236}">
                  <a16:creationId xmlns:a16="http://schemas.microsoft.com/office/drawing/2014/main" id="{3F888F0A-C89C-4463-A33F-456B568376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751"/>
              <a:ext cx="440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0" name="直接连接符 258192">
              <a:extLst>
                <a:ext uri="{FF2B5EF4-FFF2-40B4-BE49-F238E27FC236}">
                  <a16:creationId xmlns:a16="http://schemas.microsoft.com/office/drawing/2014/main" id="{07AF1560-E8A0-4ED8-88AF-83E55E63E2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054"/>
              <a:ext cx="0" cy="30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1" name="直接连接符 258193">
              <a:extLst>
                <a:ext uri="{FF2B5EF4-FFF2-40B4-BE49-F238E27FC236}">
                  <a16:creationId xmlns:a16="http://schemas.microsoft.com/office/drawing/2014/main" id="{5CCAA340-4CEE-4F4B-B337-2CB117B320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358"/>
              <a:ext cx="0" cy="30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2" name="直接连接符 258194">
              <a:extLst>
                <a:ext uri="{FF2B5EF4-FFF2-40B4-BE49-F238E27FC236}">
                  <a16:creationId xmlns:a16="http://schemas.microsoft.com/office/drawing/2014/main" id="{035531E5-7268-4C4B-95F1-147B45BFA7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661"/>
              <a:ext cx="0" cy="30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3" name="直接连接符 258198">
              <a:extLst>
                <a:ext uri="{FF2B5EF4-FFF2-40B4-BE49-F238E27FC236}">
                  <a16:creationId xmlns:a16="http://schemas.microsoft.com/office/drawing/2014/main" id="{87160668-CEBB-4F03-B18B-898C6AE0B1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4" y="2054"/>
              <a:ext cx="0" cy="30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4" name="直接连接符 258199">
              <a:extLst>
                <a:ext uri="{FF2B5EF4-FFF2-40B4-BE49-F238E27FC236}">
                  <a16:creationId xmlns:a16="http://schemas.microsoft.com/office/drawing/2014/main" id="{9268214D-829A-4A67-8FB5-34D872C06C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4" y="2358"/>
              <a:ext cx="0" cy="30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5" name="直接连接符 258200">
              <a:extLst>
                <a:ext uri="{FF2B5EF4-FFF2-40B4-BE49-F238E27FC236}">
                  <a16:creationId xmlns:a16="http://schemas.microsoft.com/office/drawing/2014/main" id="{F18FD293-7259-4063-94B6-BC5B760329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4" y="2661"/>
              <a:ext cx="0" cy="30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6" name="矩形 258204">
              <a:extLst>
                <a:ext uri="{FF2B5EF4-FFF2-40B4-BE49-F238E27FC236}">
                  <a16:creationId xmlns:a16="http://schemas.microsoft.com/office/drawing/2014/main" id="{F944D3F1-A225-439B-B524-AE794360E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1434"/>
              <a:ext cx="817" cy="1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just" eaLnBrk="1" hangingPunct="1"/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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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q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0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1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1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1</a:t>
              </a:r>
            </a:p>
          </p:txBody>
        </p:sp>
        <p:sp>
          <p:nvSpPr>
            <p:cNvPr id="54307" name="矩形 258205">
              <a:extLst>
                <a:ext uri="{FF2B5EF4-FFF2-40B4-BE49-F238E27FC236}">
                  <a16:creationId xmlns:a16="http://schemas.microsoft.com/office/drawing/2014/main" id="{E82293CB-7D07-4EBC-9593-C07FEB43B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434"/>
              <a:ext cx="1134" cy="1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algn="just" eaLnBrk="1" hangingPunct="1"/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(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p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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q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</a:t>
              </a:r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q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   0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   0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   1</a:t>
              </a:r>
            </a:p>
            <a:p>
              <a:pPr algn="just" eaLnBrk="1" hangingPunct="1">
                <a:spcBef>
                  <a:spcPct val="35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     0</a:t>
              </a:r>
            </a:p>
          </p:txBody>
        </p:sp>
        <p:sp>
          <p:nvSpPr>
            <p:cNvPr id="54308" name="直接连接符 258206">
              <a:extLst>
                <a:ext uri="{FF2B5EF4-FFF2-40B4-BE49-F238E27FC236}">
                  <a16:creationId xmlns:a16="http://schemas.microsoft.com/office/drawing/2014/main" id="{1EEBB0CD-F78D-476B-AF1B-4073D4DE95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2976"/>
              <a:ext cx="444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9" name="直接连接符 258207">
              <a:extLst>
                <a:ext uri="{FF2B5EF4-FFF2-40B4-BE49-F238E27FC236}">
                  <a16:creationId xmlns:a16="http://schemas.microsoft.com/office/drawing/2014/main" id="{D612D828-5A73-4F8C-9D8A-BA4D9E0E18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29" y="1434"/>
              <a:ext cx="0" cy="15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10" name="直接连接符 258208">
              <a:extLst>
                <a:ext uri="{FF2B5EF4-FFF2-40B4-BE49-F238E27FC236}">
                  <a16:creationId xmlns:a16="http://schemas.microsoft.com/office/drawing/2014/main" id="{D188B034-5F3F-449A-862D-A52DAC963C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0" y="1434"/>
              <a:ext cx="0" cy="15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11" name="直接连接符 258209">
              <a:extLst>
                <a:ext uri="{FF2B5EF4-FFF2-40B4-BE49-F238E27FC236}">
                  <a16:creationId xmlns:a16="http://schemas.microsoft.com/office/drawing/2014/main" id="{1F83961B-8EE3-40FA-A761-4BB6ECA939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4" y="1434"/>
              <a:ext cx="0" cy="15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8212" name="矩形 258211">
            <a:extLst>
              <a:ext uri="{FF2B5EF4-FFF2-40B4-BE49-F238E27FC236}">
                <a16:creationId xmlns:a16="http://schemas.microsoft.com/office/drawing/2014/main" id="{A732B281-B101-49EF-830D-8F35DD98F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5661025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just" eaLnBrk="1" hangingPunct="1"/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方法四  直接观察出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是成假赋值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2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260097">
            <a:extLst>
              <a:ext uri="{FF2B5EF4-FFF2-40B4-BE49-F238E27FC236}">
                <a16:creationId xmlns:a16="http://schemas.microsoft.com/office/drawing/2014/main" id="{CCB9BCBF-0CB5-4105-AB5B-41E328040C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1</a:t>
            </a:r>
            <a:r>
              <a:rPr lang="zh-CN" altLang="en-US"/>
              <a:t>解答</a:t>
            </a:r>
            <a:endParaRPr lang="zh-CN" altLang="en-US" b="0"/>
          </a:p>
        </p:txBody>
      </p:sp>
      <p:sp>
        <p:nvSpPr>
          <p:cNvPr id="56323" name="文本占位符 260098">
            <a:extLst>
              <a:ext uri="{FF2B5EF4-FFF2-40B4-BE49-F238E27FC236}">
                <a16:creationId xmlns:a16="http://schemas.microsoft.com/office/drawing/2014/main" id="{B8A66545-B645-484B-8A83-8C1B46CA41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14550" y="2492375"/>
            <a:ext cx="6286500" cy="3673475"/>
          </a:xfrm>
        </p:spPr>
        <p:txBody>
          <a:bodyPr/>
          <a:lstStyle/>
          <a:p>
            <a:pPr eaLnBrk="1" hangingPunct="1"/>
            <a:r>
              <a:rPr lang="zh-CN" altLang="en-US" sz="2000"/>
              <a:t>用等值演算法</a:t>
            </a:r>
          </a:p>
          <a:p>
            <a:pPr eaLnBrk="1" hangingPunct="1"/>
            <a:r>
              <a:rPr lang="zh-CN" altLang="en-US" sz="2000"/>
              <a:t>    </a:t>
            </a:r>
            <a:r>
              <a:rPr lang="en-US" altLang="zh-CN" sz="2000"/>
              <a:t>(</a:t>
            </a:r>
            <a:r>
              <a:rPr lang="en-US" altLang="zh-CN" sz="2000" i="1"/>
              <a:t>q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r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</a:t>
            </a:r>
            <a:r>
              <a:rPr lang="en-US" altLang="zh-CN" sz="2000" i="1"/>
              <a:t>p</a:t>
            </a:r>
            <a:r>
              <a:rPr lang="en-US" altLang="zh-CN" sz="2000">
                <a:sym typeface="Symbol" panose="05050102010706020507" pitchFamily="18" charset="2"/>
              </a:rPr>
              <a:t></a:t>
            </a:r>
            <a:r>
              <a:rPr lang="en-US" altLang="zh-CN" sz="2000" i="1"/>
              <a:t>r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(</a:t>
            </a:r>
            <a:r>
              <a:rPr lang="en-US" altLang="zh-CN" sz="2000" i="1"/>
              <a:t>q</a:t>
            </a:r>
            <a:r>
              <a:rPr lang="en-US" altLang="zh-CN" sz="2000">
                <a:sym typeface="Symbol" panose="05050102010706020507" pitchFamily="18" charset="2"/>
              </a:rPr>
              <a:t></a:t>
            </a:r>
            <a:r>
              <a:rPr lang="en-US" altLang="zh-CN" sz="2000" i="1"/>
              <a:t>p</a:t>
            </a:r>
            <a:r>
              <a:rPr lang="en-US" altLang="zh-CN" sz="2000"/>
              <a:t>) </a:t>
            </a:r>
          </a:p>
          <a:p>
            <a:pPr eaLnBrk="1" hangingPunct="1"/>
            <a:r>
              <a:rPr lang="en-US" altLang="zh-CN" sz="2000">
                <a:sym typeface="Symbol" panose="05050102010706020507" pitchFamily="18" charset="2"/>
              </a:rPr>
              <a:t>(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ym typeface="Symbol" panose="05050102010706020507" pitchFamily="18" charset="2"/>
              </a:rPr>
              <a:t>r</a:t>
            </a:r>
            <a:r>
              <a:rPr lang="en-US" altLang="zh-CN" sz="2000">
                <a:sym typeface="Symbol" panose="05050102010706020507" pitchFamily="18" charset="2"/>
              </a:rPr>
              <a:t>)(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</a:t>
            </a:r>
            <a:r>
              <a:rPr lang="en-US" altLang="zh-CN" sz="2000" i="1"/>
              <a:t>r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(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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)</a:t>
            </a:r>
            <a:r>
              <a:rPr lang="en-US" altLang="zh-CN" sz="2000"/>
              <a:t>  </a:t>
            </a:r>
          </a:p>
          <a:p>
            <a:pPr eaLnBrk="1" hangingPunct="1"/>
            <a:r>
              <a:rPr lang="en-US" altLang="zh-CN" sz="2000">
                <a:sym typeface="Symbol" panose="05050102010706020507" pitchFamily="18" charset="2"/>
              </a:rPr>
              <a:t>((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</a:t>
            </a:r>
            <a:r>
              <a:rPr lang="en-US" altLang="zh-CN" sz="2000" i="1">
                <a:sym typeface="Symbol" panose="05050102010706020507" pitchFamily="18" charset="2"/>
              </a:rPr>
              <a:t>r</a:t>
            </a:r>
            <a:r>
              <a:rPr lang="en-US" altLang="zh-CN" sz="2000">
                <a:sym typeface="Symbol" panose="05050102010706020507" pitchFamily="18" charset="2"/>
              </a:rPr>
              <a:t>)(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 i="1">
                <a:sym typeface="Symbol" panose="05050102010706020507" pitchFamily="18" charset="2"/>
              </a:rPr>
              <a:t>r</a:t>
            </a:r>
            <a:r>
              <a:rPr lang="en-US" altLang="zh-CN" sz="2000">
                <a:sym typeface="Symbol" panose="05050102010706020507" pitchFamily="18" charset="2"/>
              </a:rPr>
              <a:t>))(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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)</a:t>
            </a:r>
            <a:r>
              <a:rPr lang="en-US" altLang="zh-CN" sz="2000"/>
              <a:t> </a:t>
            </a:r>
          </a:p>
          <a:p>
            <a:pPr eaLnBrk="1" hangingPunct="1"/>
            <a:r>
              <a:rPr lang="en-US" altLang="zh-CN" sz="2000">
                <a:sym typeface="Symbol" panose="05050102010706020507" pitchFamily="18" charset="2"/>
              </a:rPr>
              <a:t>((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)(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ym typeface="Symbol" panose="05050102010706020507" pitchFamily="18" charset="2"/>
              </a:rPr>
              <a:t>r</a:t>
            </a:r>
            <a:r>
              <a:rPr lang="en-US" altLang="zh-CN" sz="2000">
                <a:sym typeface="Symbol" panose="05050102010706020507" pitchFamily="18" charset="2"/>
              </a:rPr>
              <a:t>)(</a:t>
            </a:r>
            <a:r>
              <a:rPr lang="en-US" altLang="zh-CN" sz="2000" i="1">
                <a:sym typeface="Symbol" panose="05050102010706020507" pitchFamily="18" charset="2"/>
              </a:rPr>
              <a:t>r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))(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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en-US" sz="2000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zh-CN" sz="2000">
                <a:sym typeface="Symbol" panose="05050102010706020507" pitchFamily="18" charset="2"/>
              </a:rPr>
              <a:t> ((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)(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ym typeface="Symbol" panose="05050102010706020507" pitchFamily="18" charset="2"/>
              </a:rPr>
              <a:t>r</a:t>
            </a:r>
            <a:r>
              <a:rPr lang="en-US" altLang="zh-CN" sz="2000">
                <a:sym typeface="Symbol" panose="05050102010706020507" pitchFamily="18" charset="2"/>
              </a:rPr>
              <a:t>)(</a:t>
            </a:r>
            <a:r>
              <a:rPr lang="en-US" altLang="zh-CN" sz="2000" i="1">
                <a:sym typeface="Symbol" panose="05050102010706020507" pitchFamily="18" charset="2"/>
              </a:rPr>
              <a:t>r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))(</a:t>
            </a:r>
            <a:r>
              <a:rPr lang="en-US" altLang="zh-CN" sz="2000" i="1">
                <a:sym typeface="Symbol" panose="05050102010706020507" pitchFamily="18" charset="2"/>
              </a:rPr>
              <a:t>q</a:t>
            </a:r>
            <a:r>
              <a:rPr lang="en-US" altLang="zh-CN" sz="2000">
                <a:sym typeface="Symbol" panose="05050102010706020507" pitchFamily="18" charset="2"/>
              </a:rPr>
              <a:t></a:t>
            </a:r>
            <a:r>
              <a:rPr lang="en-US" altLang="zh-CN" sz="2000" i="1">
                <a:sym typeface="Symbol" panose="05050102010706020507" pitchFamily="18" charset="2"/>
              </a:rPr>
              <a:t>p</a:t>
            </a:r>
            <a:r>
              <a:rPr lang="en-US" altLang="zh-CN" sz="2000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zh-CN" sz="2000">
                <a:sym typeface="Symbol" panose="05050102010706020507" pitchFamily="18" charset="2"/>
              </a:rPr>
              <a:t>1</a:t>
            </a:r>
          </a:p>
          <a:p>
            <a:pPr eaLnBrk="1" hangingPunct="1"/>
            <a:r>
              <a:rPr lang="zh-CN" altLang="en-US" sz="2000">
                <a:sym typeface="Symbol" panose="05050102010706020507" pitchFamily="18" charset="2"/>
              </a:rPr>
              <a:t>推理正确</a:t>
            </a:r>
          </a:p>
        </p:txBody>
      </p:sp>
      <p:sp>
        <p:nvSpPr>
          <p:cNvPr id="56324" name="灯片编号占位符 1">
            <a:extLst>
              <a:ext uri="{FF2B5EF4-FFF2-40B4-BE49-F238E27FC236}">
                <a16:creationId xmlns:a16="http://schemas.microsoft.com/office/drawing/2014/main" id="{CA9F5F43-725E-47B4-A015-E040A5757B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2352B8C7-5D8B-4331-B9B3-EB9B7D7CC984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25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6325" name="矩形 260099">
            <a:extLst>
              <a:ext uri="{FF2B5EF4-FFF2-40B4-BE49-F238E27FC236}">
                <a16:creationId xmlns:a16="http://schemas.microsoft.com/office/drawing/2014/main" id="{64BF8870-B62D-40EB-AF62-F85446A1D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1166813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前提：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结论：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56326" name="矩形 260100">
            <a:extLst>
              <a:ext uri="{FF2B5EF4-FFF2-40B4-BE49-F238E27FC236}">
                <a16:creationId xmlns:a16="http://schemas.microsoft.com/office/drawing/2014/main" id="{45BADCB8-2110-4E5D-94BE-5B01D97C7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2030413"/>
            <a:ext cx="3168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推理的形式结构：</a:t>
            </a:r>
            <a:endParaRPr lang="zh-CN" altLang="en-US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6327" name="矩形 260101">
            <a:extLst>
              <a:ext uri="{FF2B5EF4-FFF2-40B4-BE49-F238E27FC236}">
                <a16:creationId xmlns:a16="http://schemas.microsoft.com/office/drawing/2014/main" id="{2F3B9568-2C79-433C-90E9-D47C849E8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013" y="2030413"/>
            <a:ext cx="457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262145">
            <a:extLst>
              <a:ext uri="{FF2B5EF4-FFF2-40B4-BE49-F238E27FC236}">
                <a16:creationId xmlns:a16="http://schemas.microsoft.com/office/drawing/2014/main" id="{4121502B-BFDD-45EC-99A2-1CAE6ADB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2</a:t>
            </a:r>
            <a:r>
              <a:rPr lang="zh-CN" altLang="en-US"/>
              <a:t>：构造证明</a:t>
            </a:r>
          </a:p>
        </p:txBody>
      </p:sp>
      <p:sp>
        <p:nvSpPr>
          <p:cNvPr id="58371" name="文本占位符 262146">
            <a:extLst>
              <a:ext uri="{FF2B5EF4-FFF2-40B4-BE49-F238E27FC236}">
                <a16:creationId xmlns:a16="http://schemas.microsoft.com/office/drawing/2014/main" id="{AE71223B-7EB9-4302-9788-0B78925D19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525" y="1196975"/>
            <a:ext cx="11520488" cy="1768475"/>
          </a:xfrm>
        </p:spPr>
        <p:txBody>
          <a:bodyPr/>
          <a:lstStyle/>
          <a:p>
            <a:pPr marL="365125" indent="-365125" eaLnBrk="1" hangingPunct="1"/>
            <a:r>
              <a:rPr lang="en-US" altLang="zh-CN" sz="2400"/>
              <a:t>2. </a:t>
            </a:r>
            <a:r>
              <a:rPr lang="zh-CN" altLang="en-US" sz="2400"/>
              <a:t>在系统</a:t>
            </a:r>
            <a:r>
              <a:rPr lang="en-US" altLang="zh-CN" sz="2400" i="1"/>
              <a:t>P</a:t>
            </a:r>
            <a:r>
              <a:rPr lang="zh-CN" altLang="en-US" sz="2400"/>
              <a:t>中构造下面推理的证明：</a:t>
            </a:r>
          </a:p>
          <a:p>
            <a:pPr marL="365125" indent="-365125" eaLnBrk="1" hangingPunct="1"/>
            <a:r>
              <a:rPr lang="zh-CN" altLang="en-US" sz="2400"/>
              <a:t>    如果今天是周六，我们就到颐和园或圆明园玩</a:t>
            </a:r>
            <a:r>
              <a:rPr lang="en-US" altLang="zh-CN" sz="2400"/>
              <a:t>. </a:t>
            </a:r>
            <a:r>
              <a:rPr lang="zh-CN" altLang="en-US" sz="2400"/>
              <a:t>如果颐和园游人太多，就不去颐和园</a:t>
            </a:r>
            <a:r>
              <a:rPr lang="en-US" altLang="zh-CN" sz="2400"/>
              <a:t>. </a:t>
            </a:r>
            <a:r>
              <a:rPr lang="zh-CN" altLang="en-US" sz="2400"/>
              <a:t>今天是周六，并且颐和园游人太多</a:t>
            </a:r>
            <a:r>
              <a:rPr lang="en-US" altLang="zh-CN" sz="2400"/>
              <a:t>. </a:t>
            </a:r>
            <a:r>
              <a:rPr lang="zh-CN" altLang="en-US" sz="2400"/>
              <a:t>所以</a:t>
            </a:r>
            <a:r>
              <a:rPr lang="en-US" altLang="zh-CN" sz="2400"/>
              <a:t>, </a:t>
            </a:r>
            <a:r>
              <a:rPr lang="zh-CN" altLang="en-US" sz="2400"/>
              <a:t>我们去圆明园或动物园玩</a:t>
            </a:r>
            <a:r>
              <a:rPr lang="en-US" altLang="zh-CN" sz="2400"/>
              <a:t>. </a:t>
            </a:r>
          </a:p>
        </p:txBody>
      </p:sp>
      <p:sp>
        <p:nvSpPr>
          <p:cNvPr id="58372" name="灯片编号占位符 1">
            <a:extLst>
              <a:ext uri="{FF2B5EF4-FFF2-40B4-BE49-F238E27FC236}">
                <a16:creationId xmlns:a16="http://schemas.microsoft.com/office/drawing/2014/main" id="{9FF1C4C1-1240-4BE3-8B94-FBF68D3CC4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D1FDB2D1-575C-4BDD-8E64-751DBA26564D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26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8373" name="矩形 262147">
            <a:extLst>
              <a:ext uri="{FF2B5EF4-FFF2-40B4-BE49-F238E27FC236}">
                <a16:creationId xmlns:a16="http://schemas.microsoft.com/office/drawing/2014/main" id="{74FF45A1-729E-47A5-9A6D-53D63C2C2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3141663"/>
            <a:ext cx="8208962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：今天是周六，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：到颐和园玩，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：到圆明园玩，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：颐和园游人太多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：到动物园玩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前提：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结论：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t</a:t>
            </a: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266241">
            <a:extLst>
              <a:ext uri="{FF2B5EF4-FFF2-40B4-BE49-F238E27FC236}">
                <a16:creationId xmlns:a16="http://schemas.microsoft.com/office/drawing/2014/main" id="{AC84176A-2F4C-449E-B35E-7CCD7FFD49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练习</a:t>
            </a:r>
            <a:r>
              <a:rPr lang="en-US" altLang="zh-CN"/>
              <a:t>2</a:t>
            </a:r>
            <a:r>
              <a:rPr lang="zh-CN" altLang="en-US"/>
              <a:t>解答</a:t>
            </a:r>
          </a:p>
        </p:txBody>
      </p:sp>
      <p:sp>
        <p:nvSpPr>
          <p:cNvPr id="60419" name="文本占位符 266242">
            <a:extLst>
              <a:ext uri="{FF2B5EF4-FFF2-40B4-BE49-F238E27FC236}">
                <a16:creationId xmlns:a16="http://schemas.microsoft.com/office/drawing/2014/main" id="{78E8A29E-A0B9-4D09-96A3-696BD20DC47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341438"/>
            <a:ext cx="8229600" cy="4751387"/>
          </a:xfrm>
        </p:spPr>
        <p:txBody>
          <a:bodyPr/>
          <a:lstStyle/>
          <a:p>
            <a:pPr eaLnBrk="1" hangingPunct="1"/>
            <a:r>
              <a:rPr lang="en-US" altLang="zh-CN" sz="2400"/>
              <a:t>(3) </a:t>
            </a:r>
            <a:r>
              <a:rPr lang="zh-CN" altLang="en-US" sz="2400"/>
              <a:t>证明：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① </a:t>
            </a:r>
            <a:r>
              <a:rPr lang="en-US" altLang="zh-CN" sz="2400" i="1"/>
              <a:t>p</a:t>
            </a:r>
            <a:r>
              <a:rPr lang="en-US" altLang="zh-CN" sz="2400">
                <a:sym typeface="Symbol" panose="05050102010706020507" pitchFamily="18" charset="2"/>
              </a:rPr>
              <a:t></a:t>
            </a:r>
            <a:r>
              <a:rPr lang="en-US" altLang="zh-CN" sz="2400"/>
              <a:t>(</a:t>
            </a:r>
            <a:r>
              <a:rPr lang="en-US" altLang="zh-CN" sz="2400" i="1"/>
              <a:t>q</a:t>
            </a:r>
            <a:r>
              <a:rPr lang="en-US" altLang="zh-CN" sz="2400">
                <a:sym typeface="Symbol" panose="05050102010706020507" pitchFamily="18" charset="2"/>
              </a:rPr>
              <a:t></a:t>
            </a:r>
            <a:r>
              <a:rPr lang="en-US" altLang="zh-CN" sz="2400" i="1"/>
              <a:t>r</a:t>
            </a:r>
            <a:r>
              <a:rPr lang="en-US" altLang="zh-CN" sz="2400"/>
              <a:t>)          </a:t>
            </a:r>
            <a:r>
              <a:rPr lang="zh-CN" altLang="en-US" sz="2400"/>
              <a:t>前提引入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② </a:t>
            </a:r>
            <a:r>
              <a:rPr lang="en-US" altLang="zh-CN" sz="2400" i="1"/>
              <a:t>p</a:t>
            </a:r>
            <a:r>
              <a:rPr lang="en-US" altLang="zh-CN" sz="2400"/>
              <a:t>                      </a:t>
            </a:r>
            <a:r>
              <a:rPr lang="zh-CN" altLang="en-US" sz="2400"/>
              <a:t>前提引入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③ </a:t>
            </a:r>
            <a:r>
              <a:rPr lang="en-US" altLang="zh-CN" sz="2400" i="1"/>
              <a:t>q</a:t>
            </a:r>
            <a:r>
              <a:rPr lang="en-US" altLang="zh-CN" sz="2400">
                <a:sym typeface="Symbol" panose="05050102010706020507" pitchFamily="18" charset="2"/>
              </a:rPr>
              <a:t></a:t>
            </a:r>
            <a:r>
              <a:rPr lang="en-US" altLang="zh-CN" sz="2400" i="1"/>
              <a:t>r</a:t>
            </a:r>
            <a:r>
              <a:rPr lang="en-US" altLang="zh-CN" sz="2400"/>
              <a:t>                   ①②</a:t>
            </a:r>
            <a:r>
              <a:rPr lang="zh-CN" altLang="en-US" sz="2400"/>
              <a:t>假言推理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④ </a:t>
            </a:r>
            <a:r>
              <a:rPr lang="en-US" altLang="zh-CN" sz="2400" i="1"/>
              <a:t>s</a:t>
            </a:r>
            <a:r>
              <a:rPr lang="en-US" altLang="zh-CN" sz="2400">
                <a:sym typeface="Symbol" panose="05050102010706020507" pitchFamily="18" charset="2"/>
              </a:rPr>
              <a:t></a:t>
            </a:r>
            <a:r>
              <a:rPr lang="en-US" altLang="zh-CN" sz="2400" i="1"/>
              <a:t>q</a:t>
            </a:r>
            <a:r>
              <a:rPr lang="en-US" altLang="zh-CN" sz="2400"/>
              <a:t>              </a:t>
            </a:r>
            <a:r>
              <a:rPr lang="zh-CN" altLang="en-US" sz="2400"/>
              <a:t>前提引入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⑤ </a:t>
            </a:r>
            <a:r>
              <a:rPr lang="en-US" altLang="zh-CN" sz="2400" i="1"/>
              <a:t>s</a:t>
            </a:r>
            <a:r>
              <a:rPr lang="en-US" altLang="zh-CN" sz="2400"/>
              <a:t>                      </a:t>
            </a:r>
            <a:r>
              <a:rPr lang="zh-CN" altLang="en-US" sz="2400"/>
              <a:t>前提引入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⑥ </a:t>
            </a:r>
            <a:r>
              <a:rPr lang="en-US" altLang="zh-CN" sz="2400">
                <a:sym typeface="Symbol" panose="05050102010706020507" pitchFamily="18" charset="2"/>
              </a:rPr>
              <a:t></a:t>
            </a:r>
            <a:r>
              <a:rPr lang="en-US" altLang="zh-CN" sz="2400" i="1"/>
              <a:t>q</a:t>
            </a:r>
            <a:r>
              <a:rPr lang="en-US" altLang="zh-CN" sz="2400"/>
              <a:t>                    ④⑤</a:t>
            </a:r>
            <a:r>
              <a:rPr lang="zh-CN" altLang="en-US" sz="2400"/>
              <a:t>假言推理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⑦ </a:t>
            </a:r>
            <a:r>
              <a:rPr lang="en-US" altLang="zh-CN" sz="2400" i="1"/>
              <a:t>r</a:t>
            </a:r>
            <a:r>
              <a:rPr lang="en-US" altLang="zh-CN" sz="2400"/>
              <a:t>                       ③⑥</a:t>
            </a:r>
            <a:r>
              <a:rPr lang="zh-CN" altLang="en-US" sz="2400"/>
              <a:t>析取三段论</a:t>
            </a:r>
          </a:p>
          <a:p>
            <a:pPr eaLnBrk="1" hangingPunct="1"/>
            <a:r>
              <a:rPr lang="zh-CN" altLang="en-US" sz="2400"/>
              <a:t>         </a:t>
            </a:r>
            <a:r>
              <a:rPr lang="en-US" altLang="zh-CN" sz="2400"/>
              <a:t>⑧ </a:t>
            </a:r>
            <a:r>
              <a:rPr lang="en-US" altLang="zh-CN" sz="2400" i="1"/>
              <a:t>r</a:t>
            </a:r>
            <a:r>
              <a:rPr lang="en-US" altLang="zh-CN" sz="2400">
                <a:sym typeface="Symbol" panose="05050102010706020507" pitchFamily="18" charset="2"/>
              </a:rPr>
              <a:t></a:t>
            </a:r>
            <a:r>
              <a:rPr lang="en-US" altLang="zh-CN" sz="2400" i="1"/>
              <a:t>t</a:t>
            </a:r>
            <a:r>
              <a:rPr lang="en-US" altLang="zh-CN" sz="2400"/>
              <a:t>                    ⑦</a:t>
            </a:r>
            <a:r>
              <a:rPr lang="zh-CN" altLang="en-US" sz="2400"/>
              <a:t>附加</a:t>
            </a:r>
          </a:p>
          <a:p>
            <a:pPr eaLnBrk="1" hangingPunct="1"/>
            <a:endParaRPr lang="zh-CN" altLang="en-US" sz="2400"/>
          </a:p>
        </p:txBody>
      </p:sp>
      <p:sp>
        <p:nvSpPr>
          <p:cNvPr id="60420" name="灯片编号占位符 1">
            <a:extLst>
              <a:ext uri="{FF2B5EF4-FFF2-40B4-BE49-F238E27FC236}">
                <a16:creationId xmlns:a16="http://schemas.microsoft.com/office/drawing/2014/main" id="{8C2602A7-D05D-4269-924A-CC1B1AF2E7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1E825479-827B-4717-A75D-61E52EB5EF4A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27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202753">
            <a:extLst>
              <a:ext uri="{FF2B5EF4-FFF2-40B4-BE49-F238E27FC236}">
                <a16:creationId xmlns:a16="http://schemas.microsoft.com/office/drawing/2014/main" id="{065D2B40-C80C-4242-8456-7BDF54B440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3.1  </a:t>
            </a:r>
            <a:r>
              <a:rPr lang="zh-CN" altLang="en-US"/>
              <a:t>推理的形式结构</a:t>
            </a:r>
          </a:p>
        </p:txBody>
      </p:sp>
      <p:sp>
        <p:nvSpPr>
          <p:cNvPr id="10243" name="文本占位符 202754">
            <a:extLst>
              <a:ext uri="{FF2B5EF4-FFF2-40B4-BE49-F238E27FC236}">
                <a16:creationId xmlns:a16="http://schemas.microsoft.com/office/drawing/2014/main" id="{538EFB44-9DB2-4950-9BBC-65D695A518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96975"/>
            <a:ext cx="11233150" cy="1944688"/>
          </a:xfrm>
        </p:spPr>
        <p:txBody>
          <a:bodyPr/>
          <a:lstStyle/>
          <a:p>
            <a:pPr marL="625475" indent="-625475" eaLnBrk="1" hangingPunct="1">
              <a:tabLst>
                <a:tab pos="990600" algn="l"/>
                <a:tab pos="1431925" algn="l"/>
              </a:tabLst>
            </a:pPr>
            <a:r>
              <a:rPr lang="zh-CN" altLang="en-US" sz="2400">
                <a:solidFill>
                  <a:srgbClr val="A50021"/>
                </a:solidFill>
              </a:rPr>
              <a:t>定义</a:t>
            </a:r>
            <a:r>
              <a:rPr lang="en-US" altLang="zh-CN" sz="2400">
                <a:solidFill>
                  <a:srgbClr val="A50021"/>
                </a:solidFill>
              </a:rPr>
              <a:t>3.1</a:t>
            </a:r>
            <a:r>
              <a:rPr lang="en-US" altLang="zh-CN" sz="2400"/>
              <a:t>  </a:t>
            </a:r>
            <a:r>
              <a:rPr lang="zh-CN" altLang="en-US" sz="2400"/>
              <a:t>设</a:t>
            </a:r>
            <a:r>
              <a:rPr lang="en-US" altLang="zh-CN" sz="2400" i="1"/>
              <a:t>A</a:t>
            </a:r>
            <a:r>
              <a:rPr lang="en-US" altLang="zh-CN" sz="2400" baseline="-25000"/>
              <a:t>1</a:t>
            </a:r>
            <a:r>
              <a:rPr lang="en-US" altLang="zh-CN" sz="2400"/>
              <a:t>, </a:t>
            </a:r>
            <a:r>
              <a:rPr lang="en-US" altLang="zh-CN" sz="2400" i="1"/>
              <a:t>A</a:t>
            </a:r>
            <a:r>
              <a:rPr lang="en-US" altLang="zh-CN" sz="2400" baseline="-25000"/>
              <a:t>2</a:t>
            </a:r>
            <a:r>
              <a:rPr lang="en-US" altLang="zh-CN" sz="2400"/>
              <a:t>, …, </a:t>
            </a:r>
            <a:r>
              <a:rPr lang="en-US" altLang="zh-CN" sz="2400" i="1"/>
              <a:t>A</a:t>
            </a:r>
            <a:r>
              <a:rPr lang="en-US" altLang="zh-CN" sz="2400" i="1" baseline="-25000"/>
              <a:t>k</a:t>
            </a:r>
            <a:r>
              <a:rPr lang="en-US" altLang="zh-CN" sz="2400"/>
              <a:t>, </a:t>
            </a:r>
            <a:r>
              <a:rPr lang="en-US" altLang="zh-CN" sz="2400" i="1"/>
              <a:t>B</a:t>
            </a:r>
            <a:r>
              <a:rPr lang="zh-CN" altLang="en-US" sz="2400"/>
              <a:t>为命题公式</a:t>
            </a:r>
            <a:r>
              <a:rPr lang="en-US" altLang="zh-CN" sz="2400"/>
              <a:t>. </a:t>
            </a:r>
            <a:r>
              <a:rPr lang="zh-CN" altLang="en-US" sz="2400"/>
              <a:t>若对于每组赋值，</a:t>
            </a:r>
            <a:r>
              <a:rPr lang="en-US" altLang="zh-CN" sz="2400" i="1"/>
              <a:t>A</a:t>
            </a:r>
            <a:r>
              <a:rPr lang="en-US" altLang="zh-CN" sz="2400" baseline="-25000"/>
              <a:t>1</a:t>
            </a:r>
            <a:r>
              <a:rPr lang="en-US" altLang="zh-CN" sz="2400">
                <a:sym typeface="Symbol" panose="05050102010706020507" pitchFamily="18" charset="2"/>
              </a:rPr>
              <a:t></a:t>
            </a:r>
            <a:r>
              <a:rPr lang="en-US" altLang="zh-CN" sz="2400" i="1"/>
              <a:t>A</a:t>
            </a:r>
            <a:r>
              <a:rPr lang="en-US" altLang="zh-CN" sz="2400" baseline="-25000"/>
              <a:t>2</a:t>
            </a:r>
            <a:r>
              <a:rPr lang="en-US" altLang="zh-CN" sz="2400">
                <a:sym typeface="Symbol" panose="05050102010706020507" pitchFamily="18" charset="2"/>
              </a:rPr>
              <a:t></a:t>
            </a:r>
            <a:r>
              <a:rPr lang="en-US" altLang="zh-CN" sz="2400"/>
              <a:t>…</a:t>
            </a:r>
            <a:r>
              <a:rPr lang="en-US" altLang="zh-CN" sz="2400">
                <a:sym typeface="Symbol" panose="05050102010706020507" pitchFamily="18" charset="2"/>
              </a:rPr>
              <a:t></a:t>
            </a:r>
            <a:r>
              <a:rPr lang="en-US" altLang="zh-CN" sz="2400"/>
              <a:t> </a:t>
            </a:r>
            <a:r>
              <a:rPr lang="en-US" altLang="zh-CN" sz="2400" i="1"/>
              <a:t>A</a:t>
            </a:r>
            <a:r>
              <a:rPr lang="en-US" altLang="zh-CN" sz="2400" i="1" baseline="-25000"/>
              <a:t>k</a:t>
            </a:r>
            <a:r>
              <a:rPr lang="en-US" altLang="zh-CN" sz="2400"/>
              <a:t> </a:t>
            </a:r>
            <a:r>
              <a:rPr lang="zh-CN" altLang="en-US" sz="2400"/>
              <a:t>为假，或当</a:t>
            </a:r>
            <a:r>
              <a:rPr lang="en-US" altLang="zh-CN" sz="2400" i="1"/>
              <a:t>A</a:t>
            </a:r>
            <a:r>
              <a:rPr lang="en-US" altLang="zh-CN" sz="2400" baseline="-25000"/>
              <a:t>1</a:t>
            </a:r>
            <a:r>
              <a:rPr lang="en-US" altLang="zh-CN" sz="2400">
                <a:sym typeface="Symbol" panose="05050102010706020507" pitchFamily="18" charset="2"/>
              </a:rPr>
              <a:t></a:t>
            </a:r>
            <a:r>
              <a:rPr lang="en-US" altLang="zh-CN" sz="2400" i="1"/>
              <a:t>A</a:t>
            </a:r>
            <a:r>
              <a:rPr lang="en-US" altLang="zh-CN" sz="2400" baseline="-25000"/>
              <a:t>2</a:t>
            </a:r>
            <a:r>
              <a:rPr lang="en-US" altLang="zh-CN" sz="2400">
                <a:sym typeface="Symbol" panose="05050102010706020507" pitchFamily="18" charset="2"/>
              </a:rPr>
              <a:t></a:t>
            </a:r>
            <a:r>
              <a:rPr lang="en-US" altLang="zh-CN" sz="2400"/>
              <a:t>…</a:t>
            </a:r>
            <a:r>
              <a:rPr lang="en-US" altLang="zh-CN" sz="2400">
                <a:sym typeface="Symbol" panose="05050102010706020507" pitchFamily="18" charset="2"/>
              </a:rPr>
              <a:t></a:t>
            </a:r>
            <a:r>
              <a:rPr lang="en-US" altLang="zh-CN" sz="2400" i="1"/>
              <a:t>A</a:t>
            </a:r>
            <a:r>
              <a:rPr lang="en-US" altLang="zh-CN" sz="2400" i="1" baseline="-25000"/>
              <a:t>k</a:t>
            </a:r>
            <a:r>
              <a:rPr lang="zh-CN" altLang="en-US" sz="2400"/>
              <a:t>为真时，</a:t>
            </a:r>
            <a:r>
              <a:rPr lang="en-US" altLang="zh-CN" sz="2400" i="1"/>
              <a:t>B</a:t>
            </a:r>
            <a:r>
              <a:rPr lang="zh-CN" altLang="en-US" sz="2400"/>
              <a:t>也为真，则称由</a:t>
            </a:r>
            <a:r>
              <a:rPr lang="zh-CN" altLang="en-US" sz="2400">
                <a:solidFill>
                  <a:srgbClr val="A50021"/>
                </a:solidFill>
              </a:rPr>
              <a:t>前提</a:t>
            </a:r>
            <a:r>
              <a:rPr lang="en-US" altLang="zh-CN" sz="2400" i="1"/>
              <a:t>A</a:t>
            </a:r>
            <a:r>
              <a:rPr lang="en-US" altLang="zh-CN" sz="2400" baseline="-25000"/>
              <a:t>1</a:t>
            </a:r>
            <a:r>
              <a:rPr lang="en-US" altLang="zh-CN" sz="2400"/>
              <a:t>, </a:t>
            </a:r>
            <a:r>
              <a:rPr lang="en-US" altLang="zh-CN" sz="2400" i="1"/>
              <a:t>A</a:t>
            </a:r>
            <a:r>
              <a:rPr lang="en-US" altLang="zh-CN" sz="2400" baseline="-25000"/>
              <a:t>2</a:t>
            </a:r>
            <a:r>
              <a:rPr lang="en-US" altLang="zh-CN" sz="2400"/>
              <a:t>, …, </a:t>
            </a:r>
            <a:r>
              <a:rPr lang="en-US" altLang="zh-CN" sz="2400" i="1"/>
              <a:t>A</a:t>
            </a:r>
            <a:r>
              <a:rPr lang="en-US" altLang="zh-CN" sz="2400" i="1" baseline="-25000"/>
              <a:t>k</a:t>
            </a:r>
            <a:r>
              <a:rPr lang="zh-CN" altLang="en-US" sz="2400"/>
              <a:t>推出</a:t>
            </a:r>
            <a:r>
              <a:rPr lang="zh-CN" altLang="en-US" sz="2400">
                <a:solidFill>
                  <a:srgbClr val="A50021"/>
                </a:solidFill>
              </a:rPr>
              <a:t>结论</a:t>
            </a:r>
            <a:r>
              <a:rPr lang="en-US" altLang="zh-CN" sz="2400" i="1"/>
              <a:t>B</a:t>
            </a:r>
            <a:r>
              <a:rPr lang="zh-CN" altLang="en-US" sz="2400"/>
              <a:t>的</a:t>
            </a:r>
            <a:r>
              <a:rPr lang="zh-CN" altLang="en-US" sz="2400">
                <a:solidFill>
                  <a:srgbClr val="A50021"/>
                </a:solidFill>
              </a:rPr>
              <a:t>推理</a:t>
            </a:r>
            <a:r>
              <a:rPr lang="zh-CN" altLang="en-US" sz="2400"/>
              <a:t>是</a:t>
            </a:r>
            <a:r>
              <a:rPr lang="zh-CN" altLang="en-US" sz="2400">
                <a:solidFill>
                  <a:srgbClr val="A50021"/>
                </a:solidFill>
              </a:rPr>
              <a:t>有效的</a:t>
            </a:r>
            <a:r>
              <a:rPr lang="zh-CN" altLang="en-US" sz="2400"/>
              <a:t>或</a:t>
            </a:r>
            <a:r>
              <a:rPr lang="zh-CN" altLang="en-US" sz="2400">
                <a:solidFill>
                  <a:srgbClr val="A50021"/>
                </a:solidFill>
              </a:rPr>
              <a:t>正确的</a:t>
            </a:r>
            <a:r>
              <a:rPr lang="en-US" altLang="zh-CN" sz="2400"/>
              <a:t>, </a:t>
            </a:r>
            <a:r>
              <a:rPr lang="zh-CN" altLang="en-US" sz="2400"/>
              <a:t>并称</a:t>
            </a:r>
            <a:r>
              <a:rPr lang="en-US" altLang="zh-CN" sz="2400" i="1"/>
              <a:t>B</a:t>
            </a:r>
            <a:r>
              <a:rPr lang="zh-CN" altLang="en-US" sz="2400"/>
              <a:t>是</a:t>
            </a:r>
            <a:r>
              <a:rPr lang="zh-CN" altLang="en-US" sz="2400">
                <a:solidFill>
                  <a:srgbClr val="A50021"/>
                </a:solidFill>
              </a:rPr>
              <a:t>有效结论</a:t>
            </a:r>
            <a:r>
              <a:rPr lang="en-US" altLang="zh-CN" sz="2400"/>
              <a:t>.</a:t>
            </a:r>
          </a:p>
        </p:txBody>
      </p:sp>
      <p:sp>
        <p:nvSpPr>
          <p:cNvPr id="10244" name="灯片编号占位符 1">
            <a:extLst>
              <a:ext uri="{FF2B5EF4-FFF2-40B4-BE49-F238E27FC236}">
                <a16:creationId xmlns:a16="http://schemas.microsoft.com/office/drawing/2014/main" id="{211B6F42-6D3E-48B1-B77D-7831095F76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032A16D8-6DB7-47FF-B1BF-F45F20ECDC49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3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5" name="矩形 202757">
            <a:extLst>
              <a:ext uri="{FF2B5EF4-FFF2-40B4-BE49-F238E27FC236}">
                <a16:creationId xmlns:a16="http://schemas.microsoft.com/office/drawing/2014/main" id="{0BFC2696-D7FF-4D78-A525-230E730FB9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3357563"/>
            <a:ext cx="114490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25475" indent="-6254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990600" algn="l"/>
                <a:tab pos="1431925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  <a:tab pos="14319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由命题公式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…,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的推理正确当且仅当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为重言式</a:t>
            </a:r>
          </a:p>
          <a:p>
            <a:pPr eaLnBrk="1" hangingPunct="1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注意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推理正确不能保证结论一定正确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204801">
            <a:extLst>
              <a:ext uri="{FF2B5EF4-FFF2-40B4-BE49-F238E27FC236}">
                <a16:creationId xmlns:a16="http://schemas.microsoft.com/office/drawing/2014/main" id="{84C14CF1-63A2-41D7-8E48-0EC8149B36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推理的形式结构</a:t>
            </a:r>
          </a:p>
        </p:txBody>
      </p:sp>
      <p:sp>
        <p:nvSpPr>
          <p:cNvPr id="12291" name="文本占位符 204802">
            <a:extLst>
              <a:ext uri="{FF2B5EF4-FFF2-40B4-BE49-F238E27FC236}">
                <a16:creationId xmlns:a16="http://schemas.microsoft.com/office/drawing/2014/main" id="{3484F3FD-3C3A-4B15-8E47-9B81644B98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2420938"/>
            <a:ext cx="8229600" cy="4176712"/>
          </a:xfrm>
        </p:spPr>
        <p:txBody>
          <a:bodyPr/>
          <a:lstStyle/>
          <a:p>
            <a:pPr marL="990600" indent="-990600" eaLnBrk="1" hangingPunct="1"/>
            <a:r>
              <a:rPr lang="en-US" altLang="zh-CN" sz="2000"/>
              <a:t>2.</a:t>
            </a:r>
            <a:r>
              <a:rPr lang="en-US" altLang="zh-CN" sz="2000" i="1"/>
              <a:t>  A</a:t>
            </a:r>
            <a:r>
              <a:rPr lang="en-US" altLang="zh-CN" sz="2000" baseline="-25000"/>
              <a:t>1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 i="1"/>
              <a:t>A</a:t>
            </a:r>
            <a:r>
              <a:rPr lang="en-US" altLang="zh-CN" sz="2000" baseline="-25000"/>
              <a:t>2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…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 i="1"/>
              <a:t>A</a:t>
            </a:r>
            <a:r>
              <a:rPr lang="en-US" altLang="zh-CN" sz="2000" i="1" baseline="-25000"/>
              <a:t>k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B</a:t>
            </a:r>
            <a:endParaRPr lang="en-US" altLang="zh-CN" sz="2000"/>
          </a:p>
          <a:p>
            <a:pPr marL="990600" indent="-990600" eaLnBrk="1" hangingPunct="1"/>
            <a:r>
              <a:rPr lang="en-US" altLang="zh-CN" sz="2000"/>
              <a:t>    </a:t>
            </a:r>
            <a:r>
              <a:rPr lang="zh-CN" altLang="en-US" sz="2000"/>
              <a:t>若推理正确</a:t>
            </a:r>
            <a:r>
              <a:rPr lang="en-US" altLang="zh-CN" sz="2000"/>
              <a:t>, </a:t>
            </a:r>
            <a:r>
              <a:rPr lang="zh-CN" altLang="en-US" sz="2000"/>
              <a:t>记为</a:t>
            </a:r>
            <a:r>
              <a:rPr lang="en-US" altLang="zh-CN" sz="2000" i="1"/>
              <a:t>A</a:t>
            </a:r>
            <a:r>
              <a:rPr lang="en-US" altLang="zh-CN" sz="2000" baseline="-25000"/>
              <a:t>1 </a:t>
            </a:r>
            <a:r>
              <a:rPr lang="en-US" altLang="zh-CN" sz="2000">
                <a:sym typeface="Symbol" panose="05050102010706020507" pitchFamily="18" charset="2"/>
              </a:rPr>
              <a:t> </a:t>
            </a:r>
            <a:r>
              <a:rPr lang="en-US" altLang="zh-CN" sz="2000" i="1"/>
              <a:t>A</a:t>
            </a:r>
            <a:r>
              <a:rPr lang="en-US" altLang="zh-CN" sz="2000" baseline="-25000"/>
              <a:t>2 </a:t>
            </a:r>
            <a:r>
              <a:rPr lang="en-US" altLang="zh-CN" sz="2000">
                <a:sym typeface="Symbol" panose="05050102010706020507" pitchFamily="18" charset="2"/>
              </a:rPr>
              <a:t> </a:t>
            </a:r>
            <a:r>
              <a:rPr lang="en-US" altLang="zh-CN" sz="2000"/>
              <a:t>… </a:t>
            </a:r>
            <a:r>
              <a:rPr lang="en-US" altLang="zh-CN" sz="2000">
                <a:sym typeface="Symbol" panose="05050102010706020507" pitchFamily="18" charset="2"/>
              </a:rPr>
              <a:t> </a:t>
            </a:r>
            <a:r>
              <a:rPr lang="en-US" altLang="zh-CN" sz="2000" i="1"/>
              <a:t>A</a:t>
            </a:r>
            <a:r>
              <a:rPr lang="en-US" altLang="zh-CN" sz="2000" i="1" baseline="-25000"/>
              <a:t>k </a:t>
            </a:r>
            <a:r>
              <a:rPr lang="en-US" altLang="zh-CN" sz="2000">
                <a:sym typeface="Symbol" panose="05050102010706020507" pitchFamily="18" charset="2"/>
              </a:rPr>
              <a:t> </a:t>
            </a:r>
            <a:r>
              <a:rPr lang="en-US" altLang="zh-CN" sz="2000" i="1"/>
              <a:t>B</a:t>
            </a:r>
            <a:endParaRPr lang="en-US" altLang="zh-CN" sz="2000"/>
          </a:p>
          <a:p>
            <a:pPr marL="990600" indent="-990600" eaLnBrk="1" hangingPunct="1"/>
            <a:r>
              <a:rPr lang="en-US" altLang="zh-CN" sz="2000"/>
              <a:t>3.  </a:t>
            </a:r>
            <a:r>
              <a:rPr lang="zh-CN" altLang="en-US" sz="2000"/>
              <a:t>前提： </a:t>
            </a:r>
            <a:r>
              <a:rPr lang="en-US" altLang="zh-CN" sz="2000" i="1"/>
              <a:t>A</a:t>
            </a:r>
            <a:r>
              <a:rPr lang="en-US" altLang="zh-CN" sz="2000" baseline="-25000"/>
              <a:t>1</a:t>
            </a:r>
            <a:r>
              <a:rPr lang="en-US" altLang="zh-CN" sz="2000"/>
              <a:t>, </a:t>
            </a:r>
            <a:r>
              <a:rPr lang="en-US" altLang="zh-CN" sz="2000" i="1"/>
              <a:t>A</a:t>
            </a:r>
            <a:r>
              <a:rPr lang="en-US" altLang="zh-CN" sz="2000" baseline="-25000"/>
              <a:t>2</a:t>
            </a:r>
            <a:r>
              <a:rPr lang="en-US" altLang="zh-CN" sz="2000"/>
              <a:t>, … , </a:t>
            </a:r>
            <a:r>
              <a:rPr lang="en-US" altLang="zh-CN" sz="2000" i="1"/>
              <a:t>A</a:t>
            </a:r>
            <a:r>
              <a:rPr lang="en-US" altLang="zh-CN" sz="2000" i="1" baseline="-25000"/>
              <a:t>k</a:t>
            </a:r>
            <a:endParaRPr lang="en-US" altLang="zh-CN" sz="2000" baseline="-25000"/>
          </a:p>
          <a:p>
            <a:pPr marL="990600" indent="-990600" eaLnBrk="1" hangingPunct="1"/>
            <a:r>
              <a:rPr lang="en-US" altLang="zh-CN" sz="2000"/>
              <a:t>     </a:t>
            </a:r>
            <a:r>
              <a:rPr lang="zh-CN" altLang="en-US" sz="2000"/>
              <a:t>结论： </a:t>
            </a:r>
            <a:r>
              <a:rPr lang="en-US" altLang="zh-CN" sz="2000" i="1"/>
              <a:t>B</a:t>
            </a:r>
          </a:p>
          <a:p>
            <a:pPr marL="990600" indent="-990600" eaLnBrk="1" hangingPunct="1"/>
            <a:endParaRPr lang="en-US" altLang="zh-CN" sz="2000"/>
          </a:p>
          <a:p>
            <a:pPr marL="990600" indent="-990600" eaLnBrk="1" hangingPunct="1"/>
            <a:r>
              <a:rPr lang="zh-CN" altLang="en-US" sz="2000"/>
              <a:t>判断推理是否正确的方法</a:t>
            </a:r>
            <a:r>
              <a:rPr lang="en-US" altLang="zh-CN" sz="2000"/>
              <a:t>:</a:t>
            </a:r>
          </a:p>
          <a:p>
            <a:pPr marL="990600" indent="-990600" eaLnBrk="1" hangingPunct="1"/>
            <a:r>
              <a:rPr lang="en-US" altLang="zh-CN" sz="2000"/>
              <a:t>    </a:t>
            </a:r>
            <a:r>
              <a:rPr lang="zh-CN" altLang="en-US" sz="2000"/>
              <a:t>真值表法</a:t>
            </a:r>
          </a:p>
          <a:p>
            <a:pPr marL="990600" indent="-990600" eaLnBrk="1" hangingPunct="1"/>
            <a:r>
              <a:rPr lang="zh-CN" altLang="en-US" sz="2000"/>
              <a:t>    等值演算法</a:t>
            </a:r>
          </a:p>
          <a:p>
            <a:pPr marL="990600" indent="-990600" eaLnBrk="1" hangingPunct="1"/>
            <a:r>
              <a:rPr lang="zh-CN" altLang="en-US" sz="2000"/>
              <a:t>    主析取范式法</a:t>
            </a:r>
          </a:p>
        </p:txBody>
      </p:sp>
      <p:sp>
        <p:nvSpPr>
          <p:cNvPr id="12292" name="灯片编号占位符 1">
            <a:extLst>
              <a:ext uri="{FF2B5EF4-FFF2-40B4-BE49-F238E27FC236}">
                <a16:creationId xmlns:a16="http://schemas.microsoft.com/office/drawing/2014/main" id="{98206110-02E3-45EE-807F-0CFA8CA434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C347B1C3-7DE4-432F-A661-1591205886D3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4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293" name="组合 204808">
            <a:extLst>
              <a:ext uri="{FF2B5EF4-FFF2-40B4-BE49-F238E27FC236}">
                <a16:creationId xmlns:a16="http://schemas.microsoft.com/office/drawing/2014/main" id="{2D317234-D63D-40B9-B94F-8C1AEBA82819}"/>
              </a:ext>
            </a:extLst>
          </p:cNvPr>
          <p:cNvGrpSpPr>
            <a:grpSpLocks/>
          </p:cNvGrpSpPr>
          <p:nvPr/>
        </p:nvGrpSpPr>
        <p:grpSpPr bwMode="auto">
          <a:xfrm>
            <a:off x="1847850" y="1125538"/>
            <a:ext cx="5688013" cy="1347787"/>
            <a:chOff x="204" y="845"/>
            <a:chExt cx="3583" cy="849"/>
          </a:xfrm>
        </p:grpSpPr>
        <p:sp>
          <p:nvSpPr>
            <p:cNvPr id="12294" name="文本框 204805">
              <a:extLst>
                <a:ext uri="{FF2B5EF4-FFF2-40B4-BE49-F238E27FC236}">
                  <a16:creationId xmlns:a16="http://schemas.microsoft.com/office/drawing/2014/main" id="{968351A7-CE9C-4D76-BB61-35EEB2EC8D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" y="845"/>
              <a:ext cx="3583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推理的形式结构</a:t>
              </a:r>
            </a:p>
            <a:p>
              <a:pPr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1. {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…,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i="1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k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}   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</a:p>
            <a:p>
              <a:pPr eaLnBrk="1" hangingPunct="1"/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  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若推理正确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记为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{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baseline="-2500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,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,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A</a:t>
              </a:r>
              <a:r>
                <a:rPr lang="en-US" altLang="zh-CN" i="1" baseline="-25000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n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}     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B</a:t>
              </a:r>
            </a:p>
          </p:txBody>
        </p:sp>
        <p:pic>
          <p:nvPicPr>
            <p:cNvPr id="12295" name="图片 204806" descr="推理符1">
              <a:extLst>
                <a:ext uri="{FF2B5EF4-FFF2-40B4-BE49-F238E27FC236}">
                  <a16:creationId xmlns:a16="http://schemas.microsoft.com/office/drawing/2014/main" id="{8D7ACEEB-EFB0-4FC8-93E6-ACAFD93F5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" y="1162"/>
              <a:ext cx="120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6" name="图片 204807" descr="推理符2">
              <a:extLst>
                <a:ext uri="{FF2B5EF4-FFF2-40B4-BE49-F238E27FC236}">
                  <a16:creationId xmlns:a16="http://schemas.microsoft.com/office/drawing/2014/main" id="{5ECA42AE-4B44-431B-82F5-1BD99C2E7C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1480"/>
              <a:ext cx="15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208897">
            <a:extLst>
              <a:ext uri="{FF2B5EF4-FFF2-40B4-BE49-F238E27FC236}">
                <a16:creationId xmlns:a16="http://schemas.microsoft.com/office/drawing/2014/main" id="{C2E86BA2-7460-475A-8BA7-F6AADE21E0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推理实例</a:t>
            </a:r>
          </a:p>
        </p:txBody>
      </p:sp>
      <p:sp>
        <p:nvSpPr>
          <p:cNvPr id="14339" name="文本占位符 208898">
            <a:extLst>
              <a:ext uri="{FF2B5EF4-FFF2-40B4-BE49-F238E27FC236}">
                <a16:creationId xmlns:a16="http://schemas.microsoft.com/office/drawing/2014/main" id="{B64111DF-4B5E-41AF-955A-72F28608E4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196975"/>
            <a:ext cx="8291512" cy="1439863"/>
          </a:xfrm>
        </p:spPr>
        <p:txBody>
          <a:bodyPr/>
          <a:lstStyle/>
          <a:p>
            <a:pPr eaLnBrk="1" hangingPunct="1"/>
            <a:r>
              <a:rPr lang="zh-CN" altLang="en-US" sz="2400">
                <a:solidFill>
                  <a:srgbClr val="A50021"/>
                </a:solidFill>
              </a:rPr>
              <a:t>例</a:t>
            </a:r>
            <a:r>
              <a:rPr lang="en-US" altLang="zh-CN" sz="2400">
                <a:solidFill>
                  <a:srgbClr val="A50021"/>
                </a:solidFill>
              </a:rPr>
              <a:t>1</a:t>
            </a:r>
            <a:r>
              <a:rPr lang="en-US" altLang="zh-CN" sz="2400"/>
              <a:t>  </a:t>
            </a:r>
            <a:r>
              <a:rPr lang="zh-CN" altLang="en-US" sz="2400"/>
              <a:t>判断下面推理是否正确</a:t>
            </a:r>
          </a:p>
          <a:p>
            <a:pPr eaLnBrk="1" hangingPunct="1"/>
            <a:r>
              <a:rPr lang="en-US" altLang="zh-CN" sz="2400"/>
              <a:t>(1) </a:t>
            </a:r>
            <a:r>
              <a:rPr lang="zh-CN" altLang="en-US" sz="2400"/>
              <a:t>若今天是</a:t>
            </a:r>
            <a:r>
              <a:rPr lang="en-US" altLang="zh-CN" sz="2400"/>
              <a:t>1</a:t>
            </a:r>
            <a:r>
              <a:rPr lang="zh-CN" altLang="en-US" sz="2400"/>
              <a:t>号，则明天是</a:t>
            </a:r>
            <a:r>
              <a:rPr lang="en-US" altLang="zh-CN" sz="2400"/>
              <a:t>5</a:t>
            </a:r>
            <a:r>
              <a:rPr lang="zh-CN" altLang="en-US" sz="2400"/>
              <a:t>号</a:t>
            </a:r>
            <a:r>
              <a:rPr lang="en-US" altLang="zh-CN" sz="2400"/>
              <a:t>. </a:t>
            </a:r>
            <a:r>
              <a:rPr lang="zh-CN" altLang="en-US" sz="2400"/>
              <a:t>今天是</a:t>
            </a:r>
            <a:r>
              <a:rPr lang="en-US" altLang="zh-CN" sz="2400"/>
              <a:t>1</a:t>
            </a:r>
            <a:r>
              <a:rPr lang="zh-CN" altLang="en-US" sz="2400"/>
              <a:t>号</a:t>
            </a:r>
            <a:r>
              <a:rPr lang="en-US" altLang="zh-CN" sz="2400"/>
              <a:t>. </a:t>
            </a:r>
            <a:r>
              <a:rPr lang="zh-CN" altLang="en-US" sz="2400"/>
              <a:t>所以</a:t>
            </a:r>
            <a:r>
              <a:rPr lang="en-US" altLang="zh-CN" sz="2400"/>
              <a:t>, </a:t>
            </a:r>
            <a:r>
              <a:rPr lang="zh-CN" altLang="en-US" sz="2400"/>
              <a:t>明天是</a:t>
            </a:r>
            <a:r>
              <a:rPr lang="en-US" altLang="zh-CN" sz="2400"/>
              <a:t>5</a:t>
            </a:r>
            <a:r>
              <a:rPr lang="zh-CN" altLang="en-US" sz="2400"/>
              <a:t>号</a:t>
            </a:r>
            <a:r>
              <a:rPr lang="en-US" altLang="zh-CN" sz="2400"/>
              <a:t>.  </a:t>
            </a:r>
          </a:p>
          <a:p>
            <a:pPr eaLnBrk="1" hangingPunct="1"/>
            <a:r>
              <a:rPr lang="en-US" altLang="zh-CN" sz="2400"/>
              <a:t>(2) </a:t>
            </a:r>
            <a:r>
              <a:rPr lang="zh-CN" altLang="en-US" sz="2400"/>
              <a:t>若今天是</a:t>
            </a:r>
            <a:r>
              <a:rPr lang="en-US" altLang="zh-CN" sz="2400"/>
              <a:t>1</a:t>
            </a:r>
            <a:r>
              <a:rPr lang="zh-CN" altLang="en-US" sz="2400"/>
              <a:t>号，则明天是</a:t>
            </a:r>
            <a:r>
              <a:rPr lang="en-US" altLang="zh-CN" sz="2400"/>
              <a:t>5</a:t>
            </a:r>
            <a:r>
              <a:rPr lang="zh-CN" altLang="en-US" sz="2400"/>
              <a:t>号</a:t>
            </a:r>
            <a:r>
              <a:rPr lang="en-US" altLang="zh-CN" sz="2400"/>
              <a:t>. </a:t>
            </a:r>
            <a:r>
              <a:rPr lang="zh-CN" altLang="en-US" sz="2400"/>
              <a:t>明天是</a:t>
            </a:r>
            <a:r>
              <a:rPr lang="en-US" altLang="zh-CN" sz="2400"/>
              <a:t>5</a:t>
            </a:r>
            <a:r>
              <a:rPr lang="zh-CN" altLang="en-US" sz="2400"/>
              <a:t>号</a:t>
            </a:r>
            <a:r>
              <a:rPr lang="en-US" altLang="zh-CN" sz="2400"/>
              <a:t>. </a:t>
            </a:r>
            <a:r>
              <a:rPr lang="zh-CN" altLang="en-US" sz="2400"/>
              <a:t>所以</a:t>
            </a:r>
            <a:r>
              <a:rPr lang="en-US" altLang="zh-CN" sz="2400"/>
              <a:t>, </a:t>
            </a:r>
            <a:r>
              <a:rPr lang="zh-CN" altLang="en-US" sz="2400"/>
              <a:t>今天是</a:t>
            </a:r>
            <a:r>
              <a:rPr lang="en-US" altLang="zh-CN" sz="2400"/>
              <a:t>1</a:t>
            </a:r>
            <a:r>
              <a:rPr lang="zh-CN" altLang="en-US" sz="2400"/>
              <a:t>号</a:t>
            </a:r>
            <a:r>
              <a:rPr lang="en-US" altLang="zh-CN" sz="2400"/>
              <a:t>. </a:t>
            </a:r>
          </a:p>
        </p:txBody>
      </p:sp>
      <p:sp>
        <p:nvSpPr>
          <p:cNvPr id="14340" name="灯片编号占位符 1">
            <a:extLst>
              <a:ext uri="{FF2B5EF4-FFF2-40B4-BE49-F238E27FC236}">
                <a16:creationId xmlns:a16="http://schemas.microsoft.com/office/drawing/2014/main" id="{23D341BF-69F1-4C39-AA4F-CAC11D2B05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3F47DF6-FE38-4520-B9FF-B2201F75D460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5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8900" name="矩形 208899">
            <a:extLst>
              <a:ext uri="{FF2B5EF4-FFF2-40B4-BE49-F238E27FC236}">
                <a16:creationId xmlns:a16="http://schemas.microsoft.com/office/drawing/2014/main" id="{A041A0B3-FFA2-481A-B2CB-42D9EF818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2781300"/>
            <a:ext cx="532923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设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：今天是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号，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：明天是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号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推理的形式结构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</a:p>
        </p:txBody>
      </p:sp>
      <p:sp>
        <p:nvSpPr>
          <p:cNvPr id="208901" name="矩形 208900">
            <a:extLst>
              <a:ext uri="{FF2B5EF4-FFF2-40B4-BE49-F238E27FC236}">
                <a16:creationId xmlns:a16="http://schemas.microsoft.com/office/drawing/2014/main" id="{35B62D25-B0AC-434E-9B1C-22E289141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4550" y="3214688"/>
            <a:ext cx="309721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8902" name="矩形 208901">
            <a:extLst>
              <a:ext uri="{FF2B5EF4-FFF2-40B4-BE49-F238E27FC236}">
                <a16:creationId xmlns:a16="http://schemas.microsoft.com/office/drawing/2014/main" id="{1FD76088-E697-43E2-A47B-FB1C2AF97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3" y="3789363"/>
            <a:ext cx="62642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用等值演算法</a:t>
            </a: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((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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dirty="0" err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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1</a:t>
            </a:r>
          </a:p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由定理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3.1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可知推理正确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0" grpId="0"/>
      <p:bldP spid="208901" grpId="0"/>
      <p:bldP spid="2089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212993">
            <a:extLst>
              <a:ext uri="{FF2B5EF4-FFF2-40B4-BE49-F238E27FC236}">
                <a16:creationId xmlns:a16="http://schemas.microsoft.com/office/drawing/2014/main" id="{EF7E724F-1AD7-49F1-9BA3-DC0DD8F780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推理实例</a:t>
            </a:r>
          </a:p>
        </p:txBody>
      </p:sp>
      <p:sp>
        <p:nvSpPr>
          <p:cNvPr id="16387" name="文本占位符 212994">
            <a:extLst>
              <a:ext uri="{FF2B5EF4-FFF2-40B4-BE49-F238E27FC236}">
                <a16:creationId xmlns:a16="http://schemas.microsoft.com/office/drawing/2014/main" id="{EFEC30F4-8DCA-48AD-9284-DDBCB93237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6588" y="1268413"/>
            <a:ext cx="3095625" cy="574675"/>
          </a:xfrm>
        </p:spPr>
        <p:txBody>
          <a:bodyPr/>
          <a:lstStyle/>
          <a:p>
            <a:pPr eaLnBrk="1" hangingPunct="1"/>
            <a:r>
              <a:rPr lang="en-US" altLang="zh-CN" sz="2400"/>
              <a:t>(2) </a:t>
            </a:r>
            <a:r>
              <a:rPr lang="zh-CN" altLang="en-US" sz="2400"/>
              <a:t>推理的形式结构</a:t>
            </a:r>
            <a:r>
              <a:rPr lang="en-US" altLang="zh-CN" sz="2400"/>
              <a:t>:</a:t>
            </a:r>
          </a:p>
        </p:txBody>
      </p:sp>
      <p:sp>
        <p:nvSpPr>
          <p:cNvPr id="16388" name="灯片编号占位符 1">
            <a:extLst>
              <a:ext uri="{FF2B5EF4-FFF2-40B4-BE49-F238E27FC236}">
                <a16:creationId xmlns:a16="http://schemas.microsoft.com/office/drawing/2014/main" id="{0587E078-ECA5-483A-9646-E316054B07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E1148CF4-0D01-4FCE-830E-1231A5E5E5CD}" type="slidenum">
              <a:rPr lang="zh-CN" altLang="en-US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6</a:t>
            </a:fld>
            <a:endParaRPr lang="zh-CN" altLang="en-US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2996" name="矩形 212995">
            <a:extLst>
              <a:ext uri="{FF2B5EF4-FFF2-40B4-BE49-F238E27FC236}">
                <a16:creationId xmlns:a16="http://schemas.microsoft.com/office/drawing/2014/main" id="{07969C4A-E29A-4B4F-9279-633B5D796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8" y="1268413"/>
            <a:ext cx="2087562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2997" name="矩形 212996">
            <a:extLst>
              <a:ext uri="{FF2B5EF4-FFF2-40B4-BE49-F238E27FC236}">
                <a16:creationId xmlns:a16="http://schemas.microsoft.com/office/drawing/2014/main" id="{41D2A878-C838-4F8E-89DF-DD6F32848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782763"/>
            <a:ext cx="7366000" cy="387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用主析取范式法</a:t>
            </a:r>
          </a:p>
          <a:p>
            <a:pPr eaLnBrk="1" hangingPunct="1"/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q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  <a:sym typeface="Symbol" panose="05050102010706020507" pitchFamily="18" charset="2"/>
            </a:endParaRP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        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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结果不含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01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是成假赋值，所以推理不正确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6" grpId="0"/>
      <p:bldP spid="2129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215041">
            <a:extLst>
              <a:ext uri="{FF2B5EF4-FFF2-40B4-BE49-F238E27FC236}">
                <a16:creationId xmlns:a16="http://schemas.microsoft.com/office/drawing/2014/main" id="{2D907C50-18E4-4A5F-9C83-DC9436F32D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推理定律</a:t>
            </a:r>
            <a:r>
              <a:rPr lang="en-US" altLang="zh-CN" dirty="0">
                <a:latin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</a:rPr>
              <a:t>重言</a:t>
            </a:r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</a:rPr>
              <a:t>蕴涵</a:t>
            </a:r>
            <a:r>
              <a:rPr lang="zh-CN" altLang="en-US" dirty="0"/>
              <a:t>式</a:t>
            </a:r>
          </a:p>
        </p:txBody>
      </p:sp>
      <p:sp>
        <p:nvSpPr>
          <p:cNvPr id="18435" name="文本占位符 215042">
            <a:extLst>
              <a:ext uri="{FF2B5EF4-FFF2-40B4-BE49-F238E27FC236}">
                <a16:creationId xmlns:a16="http://schemas.microsoft.com/office/drawing/2014/main" id="{61814540-05DE-4DD9-8839-C73365D96A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0801350" cy="5327650"/>
          </a:xfrm>
        </p:spPr>
        <p:txBody>
          <a:bodyPr/>
          <a:lstStyle/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/>
              <a:t>1.</a:t>
            </a:r>
            <a:r>
              <a:rPr lang="en-US" altLang="zh-CN" sz="2000" i="1"/>
              <a:t>   A</a:t>
            </a:r>
            <a:r>
              <a:rPr lang="en-US" altLang="zh-CN" sz="2000"/>
              <a:t> 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/>
              <a:t>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/>
              <a:t>B</a:t>
            </a:r>
            <a:r>
              <a:rPr lang="en-US" altLang="zh-CN" sz="2000"/>
              <a:t>)                                                   </a:t>
            </a:r>
            <a:r>
              <a:rPr lang="zh-CN" altLang="en-US" sz="2000"/>
              <a:t>附加律 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/>
              <a:t>2.  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 i="1"/>
              <a:t>B</a:t>
            </a:r>
            <a:r>
              <a:rPr lang="en-US" altLang="zh-CN" sz="2000"/>
              <a:t>) 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/>
              <a:t> </a:t>
            </a:r>
            <a:r>
              <a:rPr lang="en-US" altLang="zh-CN" sz="2000" i="1"/>
              <a:t>A</a:t>
            </a:r>
            <a:r>
              <a:rPr lang="en-US" altLang="zh-CN" sz="2000"/>
              <a:t>                                                   </a:t>
            </a:r>
            <a:r>
              <a:rPr lang="zh-CN" altLang="en-US" sz="2000"/>
              <a:t>化简律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>
                <a:solidFill>
                  <a:srgbClr val="FF0000"/>
                </a:solidFill>
              </a:rPr>
              <a:t>3.   (</a:t>
            </a:r>
            <a:r>
              <a:rPr lang="en-US" altLang="zh-CN" sz="2000" i="1">
                <a:solidFill>
                  <a:srgbClr val="FF0000"/>
                </a:solidFill>
              </a:rPr>
              <a:t>A</a:t>
            </a:r>
            <a:r>
              <a:rPr lang="en-US" altLang="zh-CN" sz="2000">
                <a:solidFill>
                  <a:srgbClr val="FF0000"/>
                </a:solidFill>
                <a:sym typeface="Symbol" panose="05050102010706020507" pitchFamily="18" charset="2"/>
              </a:rPr>
              <a:t></a:t>
            </a:r>
            <a:r>
              <a:rPr lang="en-US" altLang="zh-CN" sz="2000" i="1">
                <a:solidFill>
                  <a:srgbClr val="FF0000"/>
                </a:solidFill>
              </a:rPr>
              <a:t>B</a:t>
            </a:r>
            <a:r>
              <a:rPr lang="en-US" altLang="zh-CN" sz="2000">
                <a:solidFill>
                  <a:srgbClr val="FF0000"/>
                </a:solidFill>
              </a:rPr>
              <a:t>)</a:t>
            </a:r>
            <a:r>
              <a:rPr lang="en-US" altLang="zh-CN" sz="2000">
                <a:solidFill>
                  <a:srgbClr val="FF0000"/>
                </a:solidFill>
                <a:sym typeface="Symbol" panose="05050102010706020507" pitchFamily="18" charset="2"/>
              </a:rPr>
              <a:t></a:t>
            </a:r>
            <a:r>
              <a:rPr lang="en-US" altLang="zh-CN" sz="2000" i="1">
                <a:solidFill>
                  <a:srgbClr val="FF0000"/>
                </a:solidFill>
              </a:rPr>
              <a:t>A</a:t>
            </a:r>
            <a:r>
              <a:rPr lang="en-US" altLang="zh-CN" sz="2000">
                <a:solidFill>
                  <a:srgbClr val="FF0000"/>
                </a:solidFill>
              </a:rPr>
              <a:t> </a:t>
            </a:r>
            <a:r>
              <a:rPr lang="en-US" altLang="zh-CN" sz="2000">
                <a:solidFill>
                  <a:srgbClr val="FF0000"/>
                </a:solidFill>
                <a:sym typeface="Symbol" panose="05050102010706020507" pitchFamily="18" charset="2"/>
              </a:rPr>
              <a:t></a:t>
            </a:r>
            <a:r>
              <a:rPr lang="en-US" altLang="zh-CN" sz="2000">
                <a:solidFill>
                  <a:srgbClr val="FF0000"/>
                </a:solidFill>
              </a:rPr>
              <a:t> </a:t>
            </a:r>
            <a:r>
              <a:rPr lang="en-US" altLang="zh-CN" sz="2000" i="1">
                <a:solidFill>
                  <a:srgbClr val="FF0000"/>
                </a:solidFill>
              </a:rPr>
              <a:t>B</a:t>
            </a:r>
            <a:r>
              <a:rPr lang="en-US" altLang="zh-CN" sz="2000">
                <a:solidFill>
                  <a:srgbClr val="FF0000"/>
                </a:solidFill>
              </a:rPr>
              <a:t>                                            </a:t>
            </a:r>
            <a:r>
              <a:rPr lang="zh-CN" altLang="en-US" sz="2000">
                <a:solidFill>
                  <a:srgbClr val="FF0000"/>
                </a:solidFill>
              </a:rPr>
              <a:t>假言推理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>
                <a:solidFill>
                  <a:srgbClr val="0070C0"/>
                </a:solidFill>
              </a:rPr>
              <a:t>4.   (</a:t>
            </a:r>
            <a:r>
              <a:rPr lang="en-US" altLang="zh-CN" sz="2000" i="1">
                <a:solidFill>
                  <a:srgbClr val="0070C0"/>
                </a:solidFill>
              </a:rPr>
              <a:t>A</a:t>
            </a:r>
            <a:r>
              <a:rPr lang="en-US" altLang="zh-CN" sz="2000">
                <a:solidFill>
                  <a:srgbClr val="0070C0"/>
                </a:solidFill>
                <a:sym typeface="Symbol" panose="05050102010706020507" pitchFamily="18" charset="2"/>
              </a:rPr>
              <a:t></a:t>
            </a:r>
            <a:r>
              <a:rPr lang="en-US" altLang="zh-CN" sz="2000" i="1">
                <a:solidFill>
                  <a:srgbClr val="0070C0"/>
                </a:solidFill>
              </a:rPr>
              <a:t>B</a:t>
            </a:r>
            <a:r>
              <a:rPr lang="en-US" altLang="zh-CN" sz="2000">
                <a:solidFill>
                  <a:srgbClr val="0070C0"/>
                </a:solidFill>
              </a:rPr>
              <a:t>)</a:t>
            </a:r>
            <a:r>
              <a:rPr lang="en-US" altLang="zh-CN" sz="2000">
                <a:solidFill>
                  <a:srgbClr val="0070C0"/>
                </a:solidFill>
                <a:sym typeface="Symbol" panose="05050102010706020507" pitchFamily="18" charset="2"/>
              </a:rPr>
              <a:t></a:t>
            </a:r>
            <a:r>
              <a:rPr lang="en-US" altLang="zh-CN" sz="2000" i="1">
                <a:solidFill>
                  <a:srgbClr val="0070C0"/>
                </a:solidFill>
              </a:rPr>
              <a:t>B</a:t>
            </a:r>
            <a:r>
              <a:rPr lang="en-US" altLang="zh-CN" sz="2000">
                <a:solidFill>
                  <a:srgbClr val="0070C0"/>
                </a:solidFill>
              </a:rPr>
              <a:t> </a:t>
            </a:r>
            <a:r>
              <a:rPr lang="en-US" altLang="zh-CN" sz="2000">
                <a:solidFill>
                  <a:srgbClr val="0070C0"/>
                </a:solidFill>
                <a:sym typeface="Symbol" panose="05050102010706020507" pitchFamily="18" charset="2"/>
              </a:rPr>
              <a:t></a:t>
            </a:r>
            <a:r>
              <a:rPr lang="en-US" altLang="zh-CN" sz="2000">
                <a:solidFill>
                  <a:srgbClr val="0070C0"/>
                </a:solidFill>
              </a:rPr>
              <a:t> </a:t>
            </a:r>
            <a:r>
              <a:rPr lang="en-US" altLang="zh-CN" sz="2000">
                <a:solidFill>
                  <a:srgbClr val="0070C0"/>
                </a:solidFill>
                <a:sym typeface="Symbol" panose="05050102010706020507" pitchFamily="18" charset="2"/>
              </a:rPr>
              <a:t></a:t>
            </a:r>
            <a:r>
              <a:rPr lang="en-US" altLang="zh-CN" sz="2000" i="1">
                <a:solidFill>
                  <a:srgbClr val="0070C0"/>
                </a:solidFill>
              </a:rPr>
              <a:t>A</a:t>
            </a:r>
            <a:r>
              <a:rPr lang="en-US" altLang="zh-CN" sz="2000">
                <a:solidFill>
                  <a:srgbClr val="0070C0"/>
                </a:solidFill>
              </a:rPr>
              <a:t>                                       </a:t>
            </a:r>
            <a:r>
              <a:rPr lang="zh-CN" altLang="en-US" sz="2000">
                <a:solidFill>
                  <a:srgbClr val="0070C0"/>
                </a:solidFill>
              </a:rPr>
              <a:t>拒取式    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>
                <a:solidFill>
                  <a:srgbClr val="0070C0"/>
                </a:solidFill>
              </a:rPr>
              <a:t>5.   (</a:t>
            </a:r>
            <a:r>
              <a:rPr lang="en-US" altLang="zh-CN" sz="2000" i="1">
                <a:solidFill>
                  <a:srgbClr val="0070C0"/>
                </a:solidFill>
              </a:rPr>
              <a:t>A</a:t>
            </a:r>
            <a:r>
              <a:rPr lang="en-US" altLang="zh-CN" sz="2000">
                <a:solidFill>
                  <a:srgbClr val="0070C0"/>
                </a:solidFill>
                <a:sym typeface="Symbol" panose="05050102010706020507" pitchFamily="18" charset="2"/>
              </a:rPr>
              <a:t></a:t>
            </a:r>
            <a:r>
              <a:rPr lang="en-US" altLang="zh-CN" sz="2000" i="1">
                <a:solidFill>
                  <a:srgbClr val="0070C0"/>
                </a:solidFill>
              </a:rPr>
              <a:t>B</a:t>
            </a:r>
            <a:r>
              <a:rPr lang="en-US" altLang="zh-CN" sz="2000">
                <a:solidFill>
                  <a:srgbClr val="0070C0"/>
                </a:solidFill>
              </a:rPr>
              <a:t>)</a:t>
            </a:r>
            <a:r>
              <a:rPr lang="en-US" altLang="zh-CN" sz="2000">
                <a:solidFill>
                  <a:srgbClr val="0070C0"/>
                </a:solidFill>
                <a:sym typeface="Symbol" panose="05050102010706020507" pitchFamily="18" charset="2"/>
              </a:rPr>
              <a:t></a:t>
            </a:r>
            <a:r>
              <a:rPr lang="en-US" altLang="zh-CN" sz="2000" i="1">
                <a:solidFill>
                  <a:srgbClr val="0070C0"/>
                </a:solidFill>
              </a:rPr>
              <a:t>B</a:t>
            </a:r>
            <a:r>
              <a:rPr lang="en-US" altLang="zh-CN" sz="2000">
                <a:solidFill>
                  <a:srgbClr val="0070C0"/>
                </a:solidFill>
              </a:rPr>
              <a:t> </a:t>
            </a:r>
            <a:r>
              <a:rPr lang="en-US" altLang="zh-CN" sz="2000">
                <a:solidFill>
                  <a:srgbClr val="0070C0"/>
                </a:solidFill>
                <a:sym typeface="Symbol" panose="05050102010706020507" pitchFamily="18" charset="2"/>
              </a:rPr>
              <a:t></a:t>
            </a:r>
            <a:r>
              <a:rPr lang="en-US" altLang="zh-CN" sz="2000">
                <a:solidFill>
                  <a:srgbClr val="0070C0"/>
                </a:solidFill>
              </a:rPr>
              <a:t> </a:t>
            </a:r>
            <a:r>
              <a:rPr lang="en-US" altLang="zh-CN" sz="2000" i="1">
                <a:solidFill>
                  <a:srgbClr val="0070C0"/>
                </a:solidFill>
              </a:rPr>
              <a:t>A</a:t>
            </a:r>
            <a:r>
              <a:rPr lang="en-US" altLang="zh-CN" sz="2000">
                <a:solidFill>
                  <a:srgbClr val="0070C0"/>
                </a:solidFill>
              </a:rPr>
              <a:t>                                           </a:t>
            </a:r>
            <a:r>
              <a:rPr lang="zh-CN" altLang="en-US" sz="2000">
                <a:solidFill>
                  <a:srgbClr val="0070C0"/>
                </a:solidFill>
              </a:rPr>
              <a:t>析取三段论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/>
              <a:t>6.  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B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</a:t>
            </a:r>
            <a:r>
              <a:rPr lang="en-US" altLang="zh-CN" sz="2000" i="1"/>
              <a:t>B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C</a:t>
            </a:r>
            <a:r>
              <a:rPr lang="en-US" altLang="zh-CN" sz="2000"/>
              <a:t>) 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/>
              <a:t>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C</a:t>
            </a:r>
            <a:r>
              <a:rPr lang="en-US" altLang="zh-CN" sz="2000"/>
              <a:t>)                          </a:t>
            </a:r>
            <a:r>
              <a:rPr lang="zh-CN" altLang="en-US" sz="2000"/>
              <a:t>假言三段论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/>
              <a:t>7.  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</a:t>
            </a:r>
            <a:r>
              <a:rPr lang="en-US" altLang="zh-CN" sz="2000" i="1"/>
              <a:t>B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</a:t>
            </a:r>
            <a:r>
              <a:rPr lang="en-US" altLang="zh-CN" sz="2000" i="1"/>
              <a:t>B</a:t>
            </a:r>
            <a:r>
              <a:rPr lang="en-US" altLang="zh-CN" sz="2000">
                <a:sym typeface="Symbol" panose="05050102010706020507" pitchFamily="18" charset="2"/>
              </a:rPr>
              <a:t></a:t>
            </a:r>
            <a:r>
              <a:rPr lang="en-US" altLang="zh-CN" sz="2000" i="1"/>
              <a:t>C</a:t>
            </a:r>
            <a:r>
              <a:rPr lang="en-US" altLang="zh-CN" sz="2000"/>
              <a:t>) 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/>
              <a:t>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</a:t>
            </a:r>
            <a:r>
              <a:rPr lang="en-US" altLang="zh-CN" sz="2000" i="1"/>
              <a:t>C</a:t>
            </a:r>
            <a:r>
              <a:rPr lang="en-US" altLang="zh-CN" sz="2000"/>
              <a:t>)                         </a:t>
            </a:r>
            <a:r>
              <a:rPr lang="zh-CN" altLang="en-US" sz="2000"/>
              <a:t>等价三段论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/>
              <a:t>8.  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B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</a:t>
            </a:r>
            <a:r>
              <a:rPr lang="en-US" altLang="zh-CN" sz="2000" i="1"/>
              <a:t>C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D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/>
              <a:t>C</a:t>
            </a:r>
            <a:r>
              <a:rPr lang="en-US" altLang="zh-CN" sz="2000"/>
              <a:t>) 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/>
              <a:t> (</a:t>
            </a:r>
            <a:r>
              <a:rPr lang="en-US" altLang="zh-CN" sz="2000" i="1"/>
              <a:t>B</a:t>
            </a:r>
            <a:r>
              <a:rPr lang="en-US" altLang="zh-CN" sz="2000">
                <a:sym typeface="Symbol" panose="05050102010706020507" pitchFamily="18" charset="2"/>
              </a:rPr>
              <a:t></a:t>
            </a:r>
            <a:r>
              <a:rPr lang="en-US" altLang="zh-CN" sz="2000" i="1"/>
              <a:t>D</a:t>
            </a:r>
            <a:r>
              <a:rPr lang="en-US" altLang="zh-CN" sz="2000"/>
              <a:t>)              </a:t>
            </a:r>
            <a:r>
              <a:rPr lang="zh-CN" altLang="en-US" sz="2000"/>
              <a:t>构造性二难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zh-CN" altLang="en-US" sz="2000"/>
              <a:t>      </a:t>
            </a:r>
            <a:r>
              <a:rPr lang="en-US" altLang="zh-CN" sz="2000"/>
              <a:t>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B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</a:t>
            </a:r>
            <a:r>
              <a:rPr lang="en-US" altLang="zh-CN" sz="2000">
                <a:sym typeface="Symbol" panose="05050102010706020507" pitchFamily="18" charset="2"/>
              </a:rPr>
              <a:t>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B</a:t>
            </a:r>
            <a:r>
              <a:rPr lang="en-US" altLang="zh-CN" sz="2000"/>
              <a:t>) 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/>
              <a:t> </a:t>
            </a:r>
            <a:r>
              <a:rPr lang="en-US" altLang="zh-CN" sz="2000" i="1"/>
              <a:t>B              </a:t>
            </a:r>
            <a:r>
              <a:rPr lang="en-US" altLang="zh-CN" sz="2000"/>
              <a:t>           </a:t>
            </a:r>
            <a:r>
              <a:rPr lang="zh-CN" altLang="en-US" sz="2000"/>
              <a:t>构造性二难</a:t>
            </a:r>
            <a:r>
              <a:rPr lang="en-US" altLang="zh-CN" sz="2000"/>
              <a:t>(</a:t>
            </a:r>
            <a:r>
              <a:rPr lang="zh-CN" altLang="en-US" sz="2000"/>
              <a:t>特殊形式</a:t>
            </a:r>
            <a:r>
              <a:rPr lang="en-US" altLang="zh-CN" sz="2000"/>
              <a:t>)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en-US" altLang="zh-CN" sz="2000"/>
              <a:t>9.   (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B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</a:t>
            </a:r>
            <a:r>
              <a:rPr lang="en-US" altLang="zh-CN" sz="2000" i="1"/>
              <a:t>C</a:t>
            </a:r>
            <a:r>
              <a:rPr lang="en-US" altLang="zh-CN" sz="2000">
                <a:sym typeface="Symbol" panose="05050102010706020507" pitchFamily="18" charset="2"/>
              </a:rPr>
              <a:t></a:t>
            </a:r>
            <a:r>
              <a:rPr lang="en-US" altLang="zh-CN" sz="2000" i="1"/>
              <a:t>D</a:t>
            </a:r>
            <a:r>
              <a:rPr lang="en-US" altLang="zh-CN" sz="2000"/>
              <a:t>)</a:t>
            </a:r>
            <a:r>
              <a:rPr lang="en-US" altLang="zh-CN" sz="2000">
                <a:sym typeface="Symbol" panose="05050102010706020507" pitchFamily="18" charset="2"/>
              </a:rPr>
              <a:t></a:t>
            </a:r>
            <a:r>
              <a:rPr lang="en-US" altLang="zh-CN" sz="2000"/>
              <a:t>( </a:t>
            </a:r>
            <a:r>
              <a:rPr lang="en-US" altLang="zh-CN" sz="2000">
                <a:sym typeface="Symbol" panose="05050102010706020507" pitchFamily="18" charset="2"/>
              </a:rPr>
              <a:t></a:t>
            </a:r>
            <a:r>
              <a:rPr lang="en-US" altLang="zh-CN" sz="2000" i="1"/>
              <a:t>B</a:t>
            </a:r>
            <a:r>
              <a:rPr lang="en-US" altLang="zh-CN" sz="2000">
                <a:sym typeface="Symbol" panose="05050102010706020507" pitchFamily="18" charset="2"/>
              </a:rPr>
              <a:t></a:t>
            </a:r>
            <a:r>
              <a:rPr lang="en-US" altLang="zh-CN" sz="2000" i="1"/>
              <a:t>D</a:t>
            </a:r>
            <a:r>
              <a:rPr lang="en-US" altLang="zh-CN" sz="2000"/>
              <a:t>) 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/>
              <a:t> (</a:t>
            </a:r>
            <a:r>
              <a:rPr lang="en-US" altLang="zh-CN" sz="2000">
                <a:sym typeface="Symbol" panose="05050102010706020507" pitchFamily="18" charset="2"/>
              </a:rPr>
              <a:t>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</a:t>
            </a:r>
            <a:r>
              <a:rPr lang="en-US" altLang="zh-CN" sz="2000" i="1"/>
              <a:t>C</a:t>
            </a:r>
            <a:r>
              <a:rPr lang="en-US" altLang="zh-CN" sz="2000"/>
              <a:t>)   </a:t>
            </a:r>
            <a:r>
              <a:rPr lang="zh-CN" altLang="en-US" sz="2000"/>
              <a:t>破坏性二难</a:t>
            </a:r>
          </a:p>
          <a:p>
            <a:pPr marL="990600" indent="-990600" eaLnBrk="1" hangingPunct="1">
              <a:spcBef>
                <a:spcPct val="10000"/>
              </a:spcBef>
            </a:pPr>
            <a:endParaRPr lang="zh-CN" altLang="en-US" sz="2000"/>
          </a:p>
          <a:p>
            <a:pPr marL="990600" indent="-990600" eaLnBrk="1" hangingPunct="1">
              <a:spcBef>
                <a:spcPct val="10000"/>
              </a:spcBef>
            </a:pPr>
            <a:r>
              <a:rPr lang="zh-CN" altLang="en-US" sz="2000"/>
              <a:t>每个等值式可产生两个推理定律（回忆前面的</a:t>
            </a:r>
            <a:r>
              <a:rPr lang="en-US" altLang="zh-CN" sz="2000"/>
              <a:t>16</a:t>
            </a:r>
            <a:r>
              <a:rPr lang="zh-CN" altLang="en-US" sz="2000"/>
              <a:t>个等值式）</a:t>
            </a:r>
          </a:p>
          <a:p>
            <a:pPr marL="990600" indent="-990600" eaLnBrk="1" hangingPunct="1">
              <a:spcBef>
                <a:spcPct val="10000"/>
              </a:spcBef>
            </a:pPr>
            <a:r>
              <a:rPr lang="zh-CN" altLang="en-US" sz="2000"/>
              <a:t>如</a:t>
            </a:r>
            <a:r>
              <a:rPr lang="en-US" altLang="zh-CN" sz="2000"/>
              <a:t>, </a:t>
            </a:r>
            <a:r>
              <a:rPr lang="zh-CN" altLang="en-US" sz="2000"/>
              <a:t>由</a:t>
            </a:r>
            <a:r>
              <a:rPr lang="en-US" altLang="zh-CN" sz="2000" i="1"/>
              <a:t>A</a:t>
            </a:r>
            <a:r>
              <a:rPr lang="en-US" altLang="zh-CN" sz="2000">
                <a:sym typeface="Symbol" panose="05050102010706020507" pitchFamily="18" charset="2"/>
              </a:rPr>
              <a:t></a:t>
            </a:r>
            <a:r>
              <a:rPr lang="en-US" altLang="zh-CN" sz="2000" i="1">
                <a:sym typeface="Symbol" panose="05050102010706020507" pitchFamily="18" charset="2"/>
              </a:rPr>
              <a:t>A</a:t>
            </a:r>
            <a:r>
              <a:rPr lang="zh-CN" altLang="en-US" sz="2000">
                <a:sym typeface="Symbol" panose="05050102010706020507" pitchFamily="18" charset="2"/>
              </a:rPr>
              <a:t>可产生 </a:t>
            </a:r>
            <a:r>
              <a:rPr lang="en-US" altLang="zh-CN" sz="2000" i="1">
                <a:sym typeface="Symbol" panose="05050102010706020507" pitchFamily="18" charset="2"/>
              </a:rPr>
              <a:t>A</a:t>
            </a:r>
            <a:r>
              <a:rPr lang="en-US" altLang="zh-CN" sz="2000">
                <a:sym typeface="Symbol" panose="05050102010706020507" pitchFamily="18" charset="2"/>
              </a:rPr>
              <a:t></a:t>
            </a:r>
            <a:r>
              <a:rPr lang="en-US" altLang="zh-CN" sz="2000" i="1">
                <a:sym typeface="Symbol" panose="05050102010706020507" pitchFamily="18" charset="2"/>
              </a:rPr>
              <a:t>A</a:t>
            </a:r>
            <a:r>
              <a:rPr lang="en-US" altLang="zh-CN" sz="2000">
                <a:sym typeface="Symbol" panose="05050102010706020507" pitchFamily="18" charset="2"/>
              </a:rPr>
              <a:t> </a:t>
            </a:r>
            <a:r>
              <a:rPr lang="zh-CN" altLang="en-US" sz="2000">
                <a:sym typeface="Symbol" panose="05050102010706020507" pitchFamily="18" charset="2"/>
              </a:rPr>
              <a:t>和 </a:t>
            </a:r>
            <a:r>
              <a:rPr lang="en-US" altLang="zh-CN" sz="2000">
                <a:sym typeface="Symbol" panose="05050102010706020507" pitchFamily="18" charset="2"/>
              </a:rPr>
              <a:t></a:t>
            </a:r>
            <a:r>
              <a:rPr lang="en-US" altLang="zh-CN" sz="2000" i="1">
                <a:sym typeface="Symbol" panose="05050102010706020507" pitchFamily="18" charset="2"/>
              </a:rPr>
              <a:t>A</a:t>
            </a:r>
            <a:r>
              <a:rPr lang="en-US" altLang="zh-CN" sz="2000">
                <a:sym typeface="Symbol" panose="05050102010706020507" pitchFamily="18" charset="2"/>
              </a:rPr>
              <a:t></a:t>
            </a:r>
            <a:r>
              <a:rPr lang="en-US" altLang="zh-CN" sz="2000" i="1">
                <a:sym typeface="Symbol" panose="05050102010706020507" pitchFamily="18" charset="2"/>
              </a:rPr>
              <a:t>A</a:t>
            </a:r>
          </a:p>
        </p:txBody>
      </p:sp>
      <p:sp>
        <p:nvSpPr>
          <p:cNvPr id="18436" name="灯片编号占位符 1">
            <a:extLst>
              <a:ext uri="{FF2B5EF4-FFF2-40B4-BE49-F238E27FC236}">
                <a16:creationId xmlns:a16="http://schemas.microsoft.com/office/drawing/2014/main" id="{A31D7CC0-A850-45BC-9927-73D1B0E22C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F85C71E1-DFC4-4912-A06F-EEC8D246329C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7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19137">
            <a:extLst>
              <a:ext uri="{FF2B5EF4-FFF2-40B4-BE49-F238E27FC236}">
                <a16:creationId xmlns:a16="http://schemas.microsoft.com/office/drawing/2014/main" id="{62048FF9-9446-44EF-B42F-182E4F8B05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3.2  </a:t>
            </a:r>
            <a:r>
              <a:rPr lang="zh-CN" altLang="en-US"/>
              <a:t>自然推理系统</a:t>
            </a:r>
            <a:r>
              <a:rPr lang="en-US" altLang="zh-CN" i="1"/>
              <a:t>P</a:t>
            </a:r>
          </a:p>
        </p:txBody>
      </p:sp>
      <p:sp>
        <p:nvSpPr>
          <p:cNvPr id="21507" name="文本占位符 219138">
            <a:extLst>
              <a:ext uri="{FF2B5EF4-FFF2-40B4-BE49-F238E27FC236}">
                <a16:creationId xmlns:a16="http://schemas.microsoft.com/office/drawing/2014/main" id="{3C6987DB-428C-44B4-A4A3-8282A7A5B3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664950" cy="5256213"/>
          </a:xfrm>
        </p:spPr>
        <p:txBody>
          <a:bodyPr/>
          <a:lstStyle/>
          <a:p>
            <a:pPr marL="609600" indent="-609600" eaLnBrk="1" hangingPunct="1"/>
            <a:r>
              <a:rPr lang="zh-CN" altLang="en-US" sz="2400" dirty="0">
                <a:solidFill>
                  <a:srgbClr val="A50021"/>
                </a:solidFill>
              </a:rPr>
              <a:t>定义</a:t>
            </a:r>
            <a:r>
              <a:rPr lang="en-US" altLang="zh-CN" sz="2400" dirty="0">
                <a:solidFill>
                  <a:srgbClr val="A50021"/>
                </a:solidFill>
              </a:rPr>
              <a:t>3.2</a:t>
            </a:r>
            <a:r>
              <a:rPr lang="en-US" altLang="zh-CN" sz="2400" dirty="0"/>
              <a:t>   </a:t>
            </a:r>
            <a:r>
              <a:rPr lang="zh-CN" altLang="en-US" sz="2400" dirty="0"/>
              <a:t>一个</a:t>
            </a:r>
            <a:r>
              <a:rPr lang="zh-CN" altLang="en-US" sz="2400" dirty="0">
                <a:solidFill>
                  <a:srgbClr val="A50021"/>
                </a:solidFill>
              </a:rPr>
              <a:t>形式系统 </a:t>
            </a:r>
            <a:r>
              <a:rPr lang="en-US" altLang="zh-CN" sz="2400" i="1" dirty="0"/>
              <a:t>I </a:t>
            </a:r>
            <a:r>
              <a:rPr lang="zh-CN" altLang="en-US" sz="2400" dirty="0"/>
              <a:t>由下面四个部分组成：</a:t>
            </a:r>
          </a:p>
          <a:p>
            <a:pPr marL="609600" indent="-609600" eaLnBrk="1" hangingPunct="1"/>
            <a:r>
              <a:rPr lang="zh-CN" altLang="en-US" sz="2400" dirty="0"/>
              <a:t>  </a:t>
            </a:r>
            <a:r>
              <a:rPr lang="en-US" altLang="zh-CN" sz="2400" dirty="0"/>
              <a:t>(1)  </a:t>
            </a:r>
            <a:r>
              <a:rPr lang="zh-CN" altLang="en-US" sz="2400" dirty="0"/>
              <a:t>非空的字母表，记作 </a:t>
            </a:r>
            <a:r>
              <a:rPr lang="en-US" altLang="zh-CN" sz="2400" i="1" dirty="0"/>
              <a:t>A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</a:t>
            </a:r>
            <a:r>
              <a:rPr lang="en-US" altLang="zh-CN" sz="2400" i="1" dirty="0"/>
              <a:t>.  </a:t>
            </a:r>
          </a:p>
          <a:p>
            <a:pPr marL="609600" indent="-609600" eaLnBrk="1" hangingPunct="1"/>
            <a:r>
              <a:rPr lang="en-US" altLang="zh-CN" sz="2400" dirty="0"/>
              <a:t>  (2)  </a:t>
            </a:r>
            <a:r>
              <a:rPr lang="en-US" altLang="zh-CN" sz="2400" i="1" dirty="0"/>
              <a:t>A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 </a:t>
            </a:r>
            <a:r>
              <a:rPr lang="zh-CN" altLang="en-US" sz="2400" dirty="0"/>
              <a:t>中符号构造的合式公式集，记作 </a:t>
            </a:r>
            <a:r>
              <a:rPr lang="en-US" altLang="zh-CN" sz="2400" i="1" dirty="0"/>
              <a:t>E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</a:t>
            </a:r>
            <a:r>
              <a:rPr lang="en-US" altLang="zh-CN" sz="2400" i="1" dirty="0"/>
              <a:t>.</a:t>
            </a:r>
          </a:p>
          <a:p>
            <a:pPr marL="609600" indent="-609600" eaLnBrk="1" hangingPunct="1"/>
            <a:r>
              <a:rPr lang="en-US" altLang="zh-CN" sz="2400" dirty="0"/>
              <a:t>  (3)  </a:t>
            </a:r>
            <a:r>
              <a:rPr lang="en-US" altLang="zh-CN" sz="2400" i="1" dirty="0"/>
              <a:t>E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 </a:t>
            </a:r>
            <a:r>
              <a:rPr lang="zh-CN" altLang="en-US" sz="2400" dirty="0"/>
              <a:t>中一些特殊的公式组成的公理集，记作 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X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</a:t>
            </a:r>
            <a:r>
              <a:rPr lang="en-US" altLang="zh-CN" sz="2400" i="1" dirty="0"/>
              <a:t>.</a:t>
            </a:r>
          </a:p>
          <a:p>
            <a:pPr marL="609600" indent="-609600" eaLnBrk="1" hangingPunct="1"/>
            <a:r>
              <a:rPr lang="en-US" altLang="zh-CN" sz="2400" dirty="0"/>
              <a:t>  (4)  </a:t>
            </a:r>
            <a:r>
              <a:rPr lang="zh-CN" altLang="en-US" sz="2400" dirty="0"/>
              <a:t>推理规则集，记作 </a:t>
            </a:r>
            <a:r>
              <a:rPr lang="en-US" altLang="zh-CN" sz="2400" i="1" dirty="0"/>
              <a:t>R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</a:t>
            </a:r>
            <a:r>
              <a:rPr lang="en-US" altLang="zh-CN" sz="2400" i="1" dirty="0"/>
              <a:t>.</a:t>
            </a:r>
            <a:r>
              <a:rPr lang="en-US" altLang="zh-CN" sz="2400" dirty="0"/>
              <a:t>  </a:t>
            </a:r>
          </a:p>
          <a:p>
            <a:pPr marL="609600" indent="-609600" eaLnBrk="1" hangingPunct="1"/>
            <a:r>
              <a:rPr lang="zh-CN" altLang="en-US" sz="2400" dirty="0"/>
              <a:t>记</a:t>
            </a:r>
            <a:r>
              <a:rPr lang="en-US" altLang="zh-CN" sz="2400" i="1" dirty="0"/>
              <a:t>I</a:t>
            </a:r>
            <a:r>
              <a:rPr lang="en-US" altLang="zh-CN" sz="2400" dirty="0"/>
              <a:t>=&lt;</a:t>
            </a:r>
            <a:r>
              <a:rPr lang="en-US" altLang="zh-CN" sz="2400" i="1" dirty="0"/>
              <a:t>A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E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X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R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)&gt;, </a:t>
            </a:r>
            <a:r>
              <a:rPr lang="zh-CN" altLang="en-US" sz="2400" dirty="0"/>
              <a:t>其中</a:t>
            </a:r>
            <a:r>
              <a:rPr lang="en-US" altLang="zh-CN" sz="2400" dirty="0"/>
              <a:t>&lt;</a:t>
            </a:r>
            <a:r>
              <a:rPr lang="en-US" altLang="zh-CN" sz="2400" i="1" dirty="0"/>
              <a:t>A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E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X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R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)&gt;</a:t>
            </a:r>
            <a:r>
              <a:rPr lang="zh-CN" altLang="en-US" sz="2400" dirty="0"/>
              <a:t>是 </a:t>
            </a:r>
            <a:r>
              <a:rPr lang="en-US" altLang="zh-CN" sz="2400" i="1" dirty="0"/>
              <a:t>I 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rgbClr val="A50021"/>
                </a:solidFill>
              </a:rPr>
              <a:t>形式语言系统</a:t>
            </a:r>
            <a:r>
              <a:rPr lang="en-US" altLang="zh-CN" sz="2400" dirty="0"/>
              <a:t>, &lt;</a:t>
            </a:r>
            <a:r>
              <a:rPr lang="en-US" altLang="zh-CN" sz="2400" i="1" dirty="0"/>
              <a:t>A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E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X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),</a:t>
            </a:r>
            <a:r>
              <a:rPr lang="en-US" altLang="zh-CN" sz="2400" i="1" dirty="0"/>
              <a:t>R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)&gt; </a:t>
            </a:r>
            <a:r>
              <a:rPr lang="zh-CN" altLang="en-US" sz="2400" dirty="0"/>
              <a:t>是 </a:t>
            </a:r>
            <a:r>
              <a:rPr lang="en-US" altLang="zh-CN" sz="2400" i="1" dirty="0"/>
              <a:t>I 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rgbClr val="A50021"/>
                </a:solidFill>
              </a:rPr>
              <a:t>形式演算系统</a:t>
            </a:r>
            <a:r>
              <a:rPr lang="en-US" altLang="zh-CN" sz="2400" dirty="0"/>
              <a:t>.</a:t>
            </a:r>
          </a:p>
          <a:p>
            <a:pPr marL="609600" indent="-609600" eaLnBrk="1" hangingPunct="1"/>
            <a:endParaRPr lang="en-US" altLang="zh-CN" sz="2400" dirty="0"/>
          </a:p>
          <a:p>
            <a:pPr marL="609600" indent="-609600" eaLnBrk="1" hangingPunct="1"/>
            <a:r>
              <a:rPr lang="zh-CN" altLang="en-US" sz="2400" dirty="0">
                <a:solidFill>
                  <a:srgbClr val="A50021"/>
                </a:solidFill>
              </a:rPr>
              <a:t>自然推理系统</a:t>
            </a:r>
            <a:r>
              <a:rPr lang="en-US" altLang="zh-CN" sz="2400" dirty="0"/>
              <a:t>: </a:t>
            </a:r>
            <a:r>
              <a:rPr lang="zh-CN" altLang="en-US" sz="2400" dirty="0"/>
              <a:t>无公理</a:t>
            </a:r>
            <a:r>
              <a:rPr lang="en-US" altLang="zh-CN" sz="2400" dirty="0"/>
              <a:t>, </a:t>
            </a:r>
            <a:r>
              <a:rPr lang="zh-CN" altLang="en-US" sz="2400" dirty="0"/>
              <a:t>即</a:t>
            </a:r>
            <a:r>
              <a:rPr lang="en-US" altLang="zh-CN" sz="2400" i="1" dirty="0"/>
              <a:t>A</a:t>
            </a:r>
            <a:r>
              <a:rPr lang="en-US" altLang="zh-CN" sz="2400" i="1" baseline="-25000" dirty="0"/>
              <a:t>X</a:t>
            </a:r>
            <a:r>
              <a:rPr lang="en-US" altLang="zh-CN" sz="2400" dirty="0"/>
              <a:t>(</a:t>
            </a:r>
            <a:r>
              <a:rPr lang="en-US" altLang="zh-CN" sz="2400" i="1" dirty="0"/>
              <a:t>I</a:t>
            </a:r>
            <a:r>
              <a:rPr lang="en-US" altLang="zh-CN" sz="2400" dirty="0"/>
              <a:t>)=</a:t>
            </a:r>
            <a:r>
              <a:rPr lang="en-US" altLang="zh-CN" sz="2400" dirty="0">
                <a:sym typeface="Symbol" panose="05050102010706020507" pitchFamily="18" charset="2"/>
              </a:rPr>
              <a:t></a:t>
            </a:r>
          </a:p>
          <a:p>
            <a:pPr marL="609600" indent="-609600" eaLnBrk="1" hangingPunct="1"/>
            <a:r>
              <a:rPr lang="zh-CN" altLang="en-US" sz="2400" dirty="0">
                <a:solidFill>
                  <a:srgbClr val="A50021"/>
                </a:solidFill>
              </a:rPr>
              <a:t>公理推理系统  </a:t>
            </a:r>
            <a:r>
              <a:rPr lang="zh-CN" altLang="en-US" sz="2400" dirty="0"/>
              <a:t>推出的结论是系统中的重言式</a:t>
            </a:r>
            <a:r>
              <a:rPr lang="en-US" altLang="zh-CN" sz="2400" dirty="0"/>
              <a:t>, </a:t>
            </a:r>
            <a:r>
              <a:rPr lang="zh-CN" altLang="en-US" sz="2400" dirty="0"/>
              <a:t>称作</a:t>
            </a:r>
            <a:r>
              <a:rPr lang="zh-CN" altLang="en-US" sz="2400" dirty="0">
                <a:solidFill>
                  <a:srgbClr val="A50021"/>
                </a:solidFill>
              </a:rPr>
              <a:t>定理</a:t>
            </a:r>
          </a:p>
        </p:txBody>
      </p:sp>
      <p:sp>
        <p:nvSpPr>
          <p:cNvPr id="21508" name="灯片编号占位符 1">
            <a:extLst>
              <a:ext uri="{FF2B5EF4-FFF2-40B4-BE49-F238E27FC236}">
                <a16:creationId xmlns:a16="http://schemas.microsoft.com/office/drawing/2014/main" id="{A59DE84C-ED25-472B-966B-D3958CE469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84D0AABF-3725-42BD-9824-361CA86BD31C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8</a:t>
            </a:fld>
            <a:endParaRPr lang="zh-CN" altLang="en-US" sz="1400" b="0" dirty="0"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27329">
            <a:extLst>
              <a:ext uri="{FF2B5EF4-FFF2-40B4-BE49-F238E27FC236}">
                <a16:creationId xmlns:a16="http://schemas.microsoft.com/office/drawing/2014/main" id="{3F3F658A-BF02-4B9D-9B6F-CB3501E4E1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自然推理系统</a:t>
            </a:r>
            <a:r>
              <a:rPr lang="en-US" altLang="zh-CN" i="1"/>
              <a:t>P</a:t>
            </a:r>
            <a:endParaRPr lang="en-US" altLang="zh-CN"/>
          </a:p>
        </p:txBody>
      </p:sp>
      <p:sp>
        <p:nvSpPr>
          <p:cNvPr id="23555" name="文本占位符 227330">
            <a:extLst>
              <a:ext uri="{FF2B5EF4-FFF2-40B4-BE49-F238E27FC236}">
                <a16:creationId xmlns:a16="http://schemas.microsoft.com/office/drawing/2014/main" id="{03C1E739-BC58-41B4-85BB-9B090A5D73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196975"/>
            <a:ext cx="9539288" cy="5400675"/>
          </a:xfrm>
        </p:spPr>
        <p:txBody>
          <a:bodyPr/>
          <a:lstStyle/>
          <a:p>
            <a:pPr marL="609600" indent="-609600" eaLnBrk="1" hangingPunct="1"/>
            <a:r>
              <a:rPr lang="zh-CN" altLang="en-US" sz="2400" dirty="0">
                <a:solidFill>
                  <a:srgbClr val="A50021"/>
                </a:solidFill>
              </a:rPr>
              <a:t>定义</a:t>
            </a:r>
            <a:r>
              <a:rPr lang="en-US" altLang="zh-CN" sz="2400" dirty="0">
                <a:solidFill>
                  <a:srgbClr val="A50021"/>
                </a:solidFill>
              </a:rPr>
              <a:t>3.3 </a:t>
            </a:r>
            <a:r>
              <a:rPr lang="zh-CN" altLang="en-US" sz="2400" dirty="0">
                <a:solidFill>
                  <a:srgbClr val="A50021"/>
                </a:solidFill>
              </a:rPr>
              <a:t>自然推理系统 </a:t>
            </a:r>
            <a:r>
              <a:rPr lang="en-US" altLang="zh-CN" sz="2400" i="1" dirty="0"/>
              <a:t>P </a:t>
            </a:r>
            <a:r>
              <a:rPr lang="zh-CN" altLang="en-US" sz="2400" dirty="0"/>
              <a:t>定义如下</a:t>
            </a:r>
            <a:r>
              <a:rPr lang="en-US" altLang="zh-CN" sz="2400" dirty="0"/>
              <a:t>:</a:t>
            </a:r>
          </a:p>
          <a:p>
            <a:pPr marL="609600" indent="-609600" eaLnBrk="1" hangingPunct="1"/>
            <a:r>
              <a:rPr lang="en-US" altLang="zh-CN" sz="2400" dirty="0"/>
              <a:t>1. </a:t>
            </a:r>
            <a:r>
              <a:rPr lang="zh-CN" altLang="en-US" sz="2400" dirty="0"/>
              <a:t>字母表</a:t>
            </a:r>
          </a:p>
          <a:p>
            <a:pPr marL="609600" indent="-609600" eaLnBrk="1" hangingPunct="1"/>
            <a:r>
              <a:rPr lang="zh-CN" altLang="en-US" sz="2400" dirty="0"/>
              <a:t>  </a:t>
            </a:r>
            <a:r>
              <a:rPr lang="en-US" altLang="zh-CN" sz="2400" dirty="0"/>
              <a:t>(1)  </a:t>
            </a:r>
            <a:r>
              <a:rPr lang="zh-CN" altLang="en-US" sz="2400" dirty="0"/>
              <a:t>命题变项符号：</a:t>
            </a:r>
            <a:r>
              <a:rPr lang="en-US" altLang="zh-CN" sz="2400" i="1" dirty="0"/>
              <a:t>p</a:t>
            </a:r>
            <a:r>
              <a:rPr lang="en-US" altLang="zh-CN" sz="2400" dirty="0"/>
              <a:t>, </a:t>
            </a:r>
            <a:r>
              <a:rPr lang="en-US" altLang="zh-CN" sz="2400" i="1" dirty="0"/>
              <a:t>q</a:t>
            </a:r>
            <a:r>
              <a:rPr lang="en-US" altLang="zh-CN" sz="2400" dirty="0"/>
              <a:t>, </a:t>
            </a:r>
            <a:r>
              <a:rPr lang="en-US" altLang="zh-CN" sz="2400" i="1" dirty="0"/>
              <a:t>r</a:t>
            </a:r>
            <a:r>
              <a:rPr lang="en-US" altLang="zh-CN" sz="2400" dirty="0"/>
              <a:t>, …, </a:t>
            </a:r>
            <a:r>
              <a:rPr lang="en-US" altLang="zh-CN" sz="2400" i="1" dirty="0"/>
              <a:t>p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/>
              <a:t>q</a:t>
            </a:r>
            <a:r>
              <a:rPr lang="en-US" altLang="zh-CN" sz="2400" i="1" baseline="-25000" dirty="0"/>
              <a:t>i</a:t>
            </a:r>
            <a:r>
              <a:rPr lang="en-US" altLang="zh-CN" sz="2400" dirty="0"/>
              <a:t>, </a:t>
            </a:r>
            <a:r>
              <a:rPr lang="en-US" altLang="zh-CN" sz="2400" i="1" dirty="0" err="1"/>
              <a:t>r</a:t>
            </a:r>
            <a:r>
              <a:rPr lang="en-US" altLang="zh-CN" sz="2400" i="1" baseline="-25000" dirty="0" err="1"/>
              <a:t>i</a:t>
            </a:r>
            <a:r>
              <a:rPr lang="en-US" altLang="zh-CN" sz="2400" dirty="0"/>
              <a:t>, …</a:t>
            </a:r>
          </a:p>
          <a:p>
            <a:pPr marL="609600" indent="-609600" eaLnBrk="1" hangingPunct="1"/>
            <a:r>
              <a:rPr lang="en-US" altLang="zh-CN" sz="2400" dirty="0"/>
              <a:t>  (2)  </a:t>
            </a:r>
            <a:r>
              <a:rPr lang="zh-CN" altLang="en-US" sz="2400" dirty="0"/>
              <a:t>联结词符号：</a:t>
            </a:r>
            <a:r>
              <a:rPr lang="en-US" altLang="zh-CN" sz="2400" dirty="0">
                <a:sym typeface="Symbol" panose="05050102010706020507" pitchFamily="18" charset="2"/>
              </a:rPr>
              <a:t>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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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</a:t>
            </a:r>
            <a:r>
              <a:rPr lang="en-US" altLang="zh-CN" sz="2400" dirty="0"/>
              <a:t>, </a:t>
            </a:r>
            <a:r>
              <a:rPr lang="en-US" altLang="zh-CN" sz="2400" dirty="0">
                <a:sym typeface="Symbol" panose="05050102010706020507" pitchFamily="18" charset="2"/>
              </a:rPr>
              <a:t></a:t>
            </a:r>
            <a:endParaRPr lang="en-US" altLang="zh-CN" sz="2400" dirty="0"/>
          </a:p>
          <a:p>
            <a:pPr marL="609600" indent="-609600" eaLnBrk="1" hangingPunct="1"/>
            <a:r>
              <a:rPr lang="en-US" altLang="zh-CN" sz="2400" dirty="0"/>
              <a:t>  (3)  </a:t>
            </a:r>
            <a:r>
              <a:rPr lang="zh-CN" altLang="en-US" sz="2400" dirty="0"/>
              <a:t>括号与逗号：</a:t>
            </a:r>
            <a:r>
              <a:rPr lang="en-US" altLang="zh-CN" sz="2400" dirty="0"/>
              <a:t>(, ), </a:t>
            </a:r>
            <a:r>
              <a:rPr lang="zh-CN" altLang="en-US" sz="2400" dirty="0"/>
              <a:t>，</a:t>
            </a:r>
          </a:p>
          <a:p>
            <a:pPr marL="609600" indent="-609600" eaLnBrk="1" hangingPunct="1"/>
            <a:r>
              <a:rPr lang="en-US" altLang="zh-CN" sz="2400" dirty="0"/>
              <a:t>2. </a:t>
            </a:r>
            <a:r>
              <a:rPr lang="zh-CN" altLang="en-US" sz="2400" dirty="0"/>
              <a:t>合式公式（同定义</a:t>
            </a:r>
            <a:r>
              <a:rPr lang="en-US" altLang="zh-CN" sz="2400" dirty="0"/>
              <a:t>1.6</a:t>
            </a:r>
            <a:r>
              <a:rPr lang="zh-CN" altLang="en-US" sz="2400" dirty="0"/>
              <a:t>）</a:t>
            </a:r>
          </a:p>
          <a:p>
            <a:pPr marL="609600" indent="-609600" eaLnBrk="1" hangingPunct="1"/>
            <a:r>
              <a:rPr lang="en-US" altLang="zh-CN" sz="2400" dirty="0"/>
              <a:t>3. </a:t>
            </a:r>
            <a:r>
              <a:rPr lang="zh-CN" altLang="en-US" sz="2400" dirty="0"/>
              <a:t>推理规则</a:t>
            </a:r>
          </a:p>
          <a:p>
            <a:pPr marL="609600" indent="-609600" eaLnBrk="1" hangingPunct="1"/>
            <a:r>
              <a:rPr lang="zh-CN" altLang="en-US" sz="2400" dirty="0"/>
              <a:t>  </a:t>
            </a:r>
            <a:r>
              <a:rPr lang="en-US" altLang="zh-CN" sz="2400" dirty="0"/>
              <a:t>(1)  </a:t>
            </a:r>
            <a:r>
              <a:rPr lang="zh-CN" altLang="en-US" sz="2400" dirty="0"/>
              <a:t>前提引入规则（</a:t>
            </a:r>
            <a:r>
              <a:rPr lang="zh-CN" altLang="en-US" sz="2400" dirty="0">
                <a:solidFill>
                  <a:srgbClr val="C00000"/>
                </a:solidFill>
              </a:rPr>
              <a:t>也称为</a:t>
            </a:r>
            <a:r>
              <a:rPr lang="en-US" altLang="zh-CN" sz="2400" i="1" dirty="0">
                <a:solidFill>
                  <a:srgbClr val="C00000"/>
                </a:solidFill>
              </a:rPr>
              <a:t>P</a:t>
            </a:r>
            <a:r>
              <a:rPr lang="zh-CN" altLang="en-US" sz="2400" dirty="0">
                <a:solidFill>
                  <a:srgbClr val="C00000"/>
                </a:solidFill>
              </a:rPr>
              <a:t>规则</a:t>
            </a:r>
            <a:r>
              <a:rPr lang="zh-CN" altLang="en-US" sz="2400" dirty="0"/>
              <a:t>）</a:t>
            </a:r>
          </a:p>
          <a:p>
            <a:pPr marL="609600" indent="-609600" eaLnBrk="1" hangingPunct="1"/>
            <a:r>
              <a:rPr lang="zh-CN" altLang="en-US" sz="2400" dirty="0"/>
              <a:t>  </a:t>
            </a:r>
            <a:r>
              <a:rPr lang="en-US" altLang="zh-CN" sz="2400" dirty="0"/>
              <a:t>(2)  </a:t>
            </a:r>
            <a:r>
              <a:rPr lang="zh-CN" altLang="en-US" sz="2400" dirty="0"/>
              <a:t>结论引入规则（</a:t>
            </a:r>
            <a:r>
              <a:rPr lang="zh-CN" altLang="en-US" sz="2400" dirty="0">
                <a:solidFill>
                  <a:srgbClr val="C00000"/>
                </a:solidFill>
              </a:rPr>
              <a:t>也称为</a:t>
            </a:r>
            <a:r>
              <a:rPr lang="en-US" altLang="zh-CN" sz="2400" i="1" dirty="0">
                <a:solidFill>
                  <a:srgbClr val="C00000"/>
                </a:solidFill>
              </a:rPr>
              <a:t>T</a:t>
            </a:r>
            <a:r>
              <a:rPr lang="zh-CN" altLang="en-US" sz="2400" dirty="0">
                <a:solidFill>
                  <a:srgbClr val="C00000"/>
                </a:solidFill>
              </a:rPr>
              <a:t>规则</a:t>
            </a:r>
            <a:r>
              <a:rPr lang="zh-CN" altLang="en-US" sz="2400" dirty="0"/>
              <a:t>）</a:t>
            </a:r>
          </a:p>
          <a:p>
            <a:pPr marL="609600" indent="-609600" eaLnBrk="1" hangingPunct="1"/>
            <a:r>
              <a:rPr lang="zh-CN" altLang="en-US" sz="2400" dirty="0"/>
              <a:t>  </a:t>
            </a:r>
            <a:r>
              <a:rPr lang="en-US" altLang="zh-CN" sz="2400" dirty="0"/>
              <a:t>(3)  </a:t>
            </a:r>
            <a:r>
              <a:rPr lang="zh-CN" altLang="en-US" sz="2400" dirty="0"/>
              <a:t>置换规则（</a:t>
            </a:r>
            <a:r>
              <a:rPr lang="zh-CN" altLang="en-US" sz="2400" dirty="0">
                <a:solidFill>
                  <a:srgbClr val="C00000"/>
                </a:solidFill>
              </a:rPr>
              <a:t>也称为</a:t>
            </a:r>
            <a:r>
              <a:rPr lang="en-US" altLang="zh-CN" sz="2400" i="1">
                <a:solidFill>
                  <a:srgbClr val="C00000"/>
                </a:solidFill>
              </a:rPr>
              <a:t>E</a:t>
            </a:r>
            <a:r>
              <a:rPr lang="zh-CN" altLang="en-US" sz="2400">
                <a:solidFill>
                  <a:srgbClr val="C00000"/>
                </a:solidFill>
              </a:rPr>
              <a:t>规则</a:t>
            </a:r>
            <a:r>
              <a:rPr lang="zh-CN" altLang="en-US" sz="2400" dirty="0"/>
              <a:t>）</a:t>
            </a:r>
          </a:p>
        </p:txBody>
      </p:sp>
      <p:sp>
        <p:nvSpPr>
          <p:cNvPr id="23556" name="灯片编号占位符 1">
            <a:extLst>
              <a:ext uri="{FF2B5EF4-FFF2-40B4-BE49-F238E27FC236}">
                <a16:creationId xmlns:a16="http://schemas.microsoft.com/office/drawing/2014/main" id="{6B0BB154-CB4B-41CD-9341-C85A98B3C0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0F76FC87-8410-49AD-BC89-5C5B82E53797}" type="slidenum">
              <a:rPr lang="zh-CN" altLang="en-US" sz="1400" b="0" smtClean="0"/>
              <a:pPr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t>9</a:t>
            </a:fld>
            <a:endParaRPr lang="zh-CN" altLang="en-US" sz="1400" b="0"/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1.1|2.9|5|10.9|6.9|17.9|0.8|26.6|6.9"/>
</p:tagLst>
</file>

<file path=ppt/theme/theme1.xml><?xml version="1.0" encoding="utf-8"?>
<a:theme xmlns:a="http://schemas.openxmlformats.org/drawingml/2006/main" name="宽屏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-ch2[兼容模式]" id="{7B428236-F5B7-4B97-9614-C45015C684B4}" vid="{9870D769-E0CF-48B2-9862-9D8179489115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宽屏模板</Template>
  <TotalTime>103</TotalTime>
  <Words>2923</Words>
  <Application>Microsoft Office PowerPoint</Application>
  <PresentationFormat>宽屏</PresentationFormat>
  <Paragraphs>410</Paragraphs>
  <Slides>27</Slides>
  <Notes>24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仿宋</vt:lpstr>
      <vt:lpstr>华光楷体_CNKI</vt:lpstr>
      <vt:lpstr>楷体</vt:lpstr>
      <vt:lpstr>宋体</vt:lpstr>
      <vt:lpstr>Arial</vt:lpstr>
      <vt:lpstr>Symbol</vt:lpstr>
      <vt:lpstr>Times New Roman</vt:lpstr>
      <vt:lpstr>Wingdings</vt:lpstr>
      <vt:lpstr>宽屏模板</vt:lpstr>
      <vt:lpstr>Equation.3</vt:lpstr>
      <vt:lpstr>数理逻辑</vt:lpstr>
      <vt:lpstr>第三章 命题逻辑的推理理论</vt:lpstr>
      <vt:lpstr>3.1  推理的形式结构</vt:lpstr>
      <vt:lpstr>推理的形式结构</vt:lpstr>
      <vt:lpstr>推理实例</vt:lpstr>
      <vt:lpstr>推理实例</vt:lpstr>
      <vt:lpstr>推理定律——重言蕴涵式</vt:lpstr>
      <vt:lpstr>3.2  自然推理系统P</vt:lpstr>
      <vt:lpstr>自然推理系统P</vt:lpstr>
      <vt:lpstr>推理规则</vt:lpstr>
      <vt:lpstr>在自然推理系统P中构造证明</vt:lpstr>
      <vt:lpstr>直接证明法</vt:lpstr>
      <vt:lpstr>直接证明法</vt:lpstr>
      <vt:lpstr>直接证明法例子</vt:lpstr>
      <vt:lpstr>附加前提证明法</vt:lpstr>
      <vt:lpstr>附加前提证明法实例</vt:lpstr>
      <vt:lpstr>附加前提证明法实例</vt:lpstr>
      <vt:lpstr>归谬法（反证法）</vt:lpstr>
      <vt:lpstr>归谬法实例</vt:lpstr>
      <vt:lpstr>第三章 习题课</vt:lpstr>
      <vt:lpstr>基本要求</vt:lpstr>
      <vt:lpstr>练习1：判断推理是否正确</vt:lpstr>
      <vt:lpstr>练习1解答</vt:lpstr>
      <vt:lpstr>练习1解答</vt:lpstr>
      <vt:lpstr>练习1解答</vt:lpstr>
      <vt:lpstr>练习2：构造证明</vt:lpstr>
      <vt:lpstr>练习2解答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朱旭东</dc:creator>
  <cp:lastModifiedBy>旭东 朱</cp:lastModifiedBy>
  <cp:revision>405</cp:revision>
  <dcterms:created xsi:type="dcterms:W3CDTF">2007-11-19T20:33:53Z</dcterms:created>
  <dcterms:modified xsi:type="dcterms:W3CDTF">2024-03-17T07:21:32Z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