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87"/>
  </p:notesMasterIdLst>
  <p:handoutMasterIdLst>
    <p:handoutMasterId r:id="rId88"/>
  </p:handoutMasterIdLst>
  <p:sldIdLst>
    <p:sldId id="258" r:id="rId2"/>
    <p:sldId id="401" r:id="rId3"/>
    <p:sldId id="259" r:id="rId4"/>
    <p:sldId id="260" r:id="rId5"/>
    <p:sldId id="268" r:id="rId6"/>
    <p:sldId id="269" r:id="rId7"/>
    <p:sldId id="270" r:id="rId8"/>
    <p:sldId id="271" r:id="rId9"/>
    <p:sldId id="272" r:id="rId10"/>
    <p:sldId id="432" r:id="rId11"/>
    <p:sldId id="431" r:id="rId12"/>
    <p:sldId id="275" r:id="rId13"/>
    <p:sldId id="276" r:id="rId14"/>
    <p:sldId id="433" r:id="rId15"/>
    <p:sldId id="277" r:id="rId16"/>
    <p:sldId id="427" r:id="rId17"/>
    <p:sldId id="446" r:id="rId18"/>
    <p:sldId id="438" r:id="rId19"/>
    <p:sldId id="441" r:id="rId20"/>
    <p:sldId id="440" r:id="rId21"/>
    <p:sldId id="439" r:id="rId22"/>
    <p:sldId id="44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436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323" r:id="rId43"/>
    <p:sldId id="324" r:id="rId44"/>
    <p:sldId id="325" r:id="rId45"/>
    <p:sldId id="326" r:id="rId46"/>
    <p:sldId id="327" r:id="rId47"/>
    <p:sldId id="442" r:id="rId48"/>
    <p:sldId id="328" r:id="rId49"/>
    <p:sldId id="329" r:id="rId50"/>
    <p:sldId id="330" r:id="rId51"/>
    <p:sldId id="332" r:id="rId52"/>
    <p:sldId id="409" r:id="rId53"/>
    <p:sldId id="447" r:id="rId54"/>
    <p:sldId id="333" r:id="rId55"/>
    <p:sldId id="336" r:id="rId56"/>
    <p:sldId id="337" r:id="rId57"/>
    <p:sldId id="339" r:id="rId58"/>
    <p:sldId id="340" r:id="rId59"/>
    <p:sldId id="341" r:id="rId60"/>
    <p:sldId id="343" r:id="rId61"/>
    <p:sldId id="428" r:id="rId62"/>
    <p:sldId id="429" r:id="rId63"/>
    <p:sldId id="378" r:id="rId64"/>
    <p:sldId id="379" r:id="rId65"/>
    <p:sldId id="380" r:id="rId66"/>
    <p:sldId id="382" r:id="rId67"/>
    <p:sldId id="383" r:id="rId68"/>
    <p:sldId id="387" r:id="rId69"/>
    <p:sldId id="388" r:id="rId70"/>
    <p:sldId id="392" r:id="rId71"/>
    <p:sldId id="402" r:id="rId72"/>
    <p:sldId id="403" r:id="rId73"/>
    <p:sldId id="404" r:id="rId74"/>
    <p:sldId id="406" r:id="rId75"/>
    <p:sldId id="413" r:id="rId76"/>
    <p:sldId id="414" r:id="rId77"/>
    <p:sldId id="415" r:id="rId78"/>
    <p:sldId id="416" r:id="rId79"/>
    <p:sldId id="435" r:id="rId80"/>
    <p:sldId id="419" r:id="rId81"/>
    <p:sldId id="421" r:id="rId82"/>
    <p:sldId id="424" r:id="rId83"/>
    <p:sldId id="430" r:id="rId84"/>
    <p:sldId id="395" r:id="rId85"/>
    <p:sldId id="400" r:id="rId8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9B3F1"/>
    <a:srgbClr val="FF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0250" autoAdjust="0"/>
  </p:normalViewPr>
  <p:slideViewPr>
    <p:cSldViewPr>
      <p:cViewPr varScale="1">
        <p:scale>
          <a:sx n="94" d="100"/>
          <a:sy n="94" d="100"/>
        </p:scale>
        <p:origin x="192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825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2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6813C0C-15AC-4ACD-A03E-664A1919EBE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4032D1F-9F9E-495F-BE68-1C6EB46EAC2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EB1DD50B-FD36-4DEB-BBD8-D5E553AB14C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C6F41F16-F03D-461A-8DD9-C42B1861A63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CE325FB-E9DD-4739-9152-2FE93E311E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81E9476-C823-48C1-8454-315FC4CE10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ED2EF32-2603-4A7D-8733-32F51300B08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930BFCCD-2BB3-48C8-94F9-A2BEBA48535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3515253-6516-40B3-A097-20E462A78CB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425E0AE1-4AF6-420A-B1CC-7C0B0672011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6C162765-3F63-4049-B3DD-71D045AD2E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589063-7AE8-4E1D-ABCF-A0BD8DBB5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4853B06-84A6-47CA-806B-1704E4B6E7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A4FACB1-2E78-41B3-BF88-CDAAFFB213CA}" type="slidenum">
              <a:rPr lang="en-US" altLang="zh-CN" smtClean="0"/>
              <a:pPr>
                <a:spcBef>
                  <a:spcPct val="0"/>
                </a:spcBef>
              </a:pPr>
              <a:t>1</a:t>
            </a:fld>
            <a:endParaRPr lang="en-US" altLang="zh-CN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0837A26-F397-4B04-B487-71825D3259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A8CC9810-6311-441E-9299-1D0AE1C898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0A7910DC-DE86-454E-B698-814ACAE107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CB6906B-CFC6-4C80-849D-07B4C0B416FD}" type="slidenum">
              <a:rPr lang="en-US" altLang="zh-CN" smtClean="0"/>
              <a:pPr>
                <a:spcBef>
                  <a:spcPct val="0"/>
                </a:spcBef>
              </a:pPr>
              <a:t>12</a:t>
            </a:fld>
            <a:endParaRPr lang="en-US" altLang="zh-CN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704C0C61-85E1-47DC-A008-DE944D5E4E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E1BFAD4A-8A5C-4691-9472-C4CD473F5B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70B594B7-917B-46FB-A79A-E98281D864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8F7552-0AF6-49B9-89C1-9D37FA01DFFF}" type="slidenum">
              <a:rPr lang="en-US" altLang="zh-CN" smtClean="0"/>
              <a:pPr>
                <a:spcBef>
                  <a:spcPct val="0"/>
                </a:spcBef>
              </a:pPr>
              <a:t>13</a:t>
            </a:fld>
            <a:endParaRPr lang="en-US" altLang="zh-CN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208049BB-0280-4271-BD10-1F327C12F1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D62722ED-A78A-401E-B69E-02E111498D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03108891-FFD2-4395-A7AD-AF9D8BF3F9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16ECCA-33F1-46DD-9A35-3EF45E33DE0C}" type="slidenum">
              <a:rPr lang="en-US" altLang="zh-CN" smtClean="0"/>
              <a:pPr>
                <a:spcBef>
                  <a:spcPct val="0"/>
                </a:spcBef>
              </a:pPr>
              <a:t>15</a:t>
            </a:fld>
            <a:endParaRPr lang="en-US" altLang="zh-CN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5D118A28-1403-455C-B072-B82198A077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6AB04325-42DA-4B36-B7FD-2096672C7B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982FD808-AFEF-4D3C-88C1-E0A12B3068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1EBE3C1-9F0F-46E3-B734-B725D80A56B6}" type="slidenum">
              <a:rPr lang="en-US" altLang="zh-CN" smtClean="0"/>
              <a:pPr>
                <a:spcBef>
                  <a:spcPct val="0"/>
                </a:spcBef>
              </a:pPr>
              <a:t>16</a:t>
            </a:fld>
            <a:endParaRPr lang="en-US" altLang="zh-CN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BC7B1524-64EB-4F6B-BDF1-D9F7780316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DCAC0CC7-6F08-40BA-9FE0-A7A860637C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A2DC282F-07AA-431B-A45D-902136FFC0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78F5DEF-A34E-4F50-9BF5-EAE767C34979}" type="slidenum">
              <a:rPr lang="en-US" altLang="zh-CN" smtClean="0"/>
              <a:pPr>
                <a:spcBef>
                  <a:spcPct val="0"/>
                </a:spcBef>
              </a:pPr>
              <a:t>18</a:t>
            </a:fld>
            <a:endParaRPr lang="en-US" altLang="zh-CN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C425B2E1-C8B2-43EE-9426-A3A286E4FC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ACB8DF1D-6257-4471-BEDD-472841295C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3B2F1AFD-88F3-4554-8EBA-810F353BA9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EB081AC-C9B6-4518-812A-E75F08F5D1EE}" type="slidenum">
              <a:rPr lang="en-US" altLang="zh-CN" smtClean="0"/>
              <a:pPr>
                <a:spcBef>
                  <a:spcPct val="0"/>
                </a:spcBef>
              </a:pPr>
              <a:t>19</a:t>
            </a:fld>
            <a:endParaRPr lang="en-US" altLang="zh-CN"/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0AB0AF2A-8E3B-42FA-BFEF-EB3E43A5D7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5EC570A7-562E-44E3-B4E4-4A4A4281A5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C9F58EBF-3E02-4D7F-B2EC-BFC8711227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0E53DC8-B86A-4AD8-A046-1A08AFBF5FB1}" type="slidenum">
              <a:rPr lang="en-US" altLang="zh-CN" smtClean="0"/>
              <a:pPr>
                <a:spcBef>
                  <a:spcPct val="0"/>
                </a:spcBef>
              </a:pPr>
              <a:t>20</a:t>
            </a:fld>
            <a:endParaRPr lang="en-US" altLang="zh-CN"/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1315DBF9-7D8D-44A8-8A8C-C1D48658FB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90293DF0-423B-4649-A519-CA55519DBA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366D9009-DC9B-4857-A302-3B6E0A9379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C514CF2-AD06-442C-AF72-3331154BEC9D}" type="slidenum">
              <a:rPr lang="en-US" altLang="zh-CN" smtClean="0"/>
              <a:pPr>
                <a:spcBef>
                  <a:spcPct val="0"/>
                </a:spcBef>
              </a:pPr>
              <a:t>21</a:t>
            </a:fld>
            <a:endParaRPr lang="en-US" altLang="zh-CN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200E5976-5A83-4330-81D2-8B2044E1FC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FF1BE73A-E7B4-4358-A770-18798B848A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6BBC5214-3356-4A8A-80B4-7911E17DBA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1F80BB0-C7FA-490B-992E-536C16474F53}" type="slidenum">
              <a:rPr lang="en-US" altLang="zh-CN" smtClean="0"/>
              <a:pPr>
                <a:spcBef>
                  <a:spcPct val="0"/>
                </a:spcBef>
              </a:pPr>
              <a:t>23</a:t>
            </a:fld>
            <a:endParaRPr lang="en-US" altLang="zh-CN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E4AC41C4-A37F-4C89-893D-556488852D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22A6533C-0B12-48B9-BD61-11E14CB30A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B04B13D9-24E6-4C92-A747-BB20D0FDCD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4E5357A-01AE-4650-BE39-43E0281A8D5D}" type="slidenum">
              <a:rPr lang="en-US" altLang="zh-CN" smtClean="0"/>
              <a:pPr>
                <a:spcBef>
                  <a:spcPct val="0"/>
                </a:spcBef>
              </a:pPr>
              <a:t>24</a:t>
            </a:fld>
            <a:endParaRPr lang="en-US" altLang="zh-CN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B2B072CF-49BA-480D-9384-9499A35BA3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C4C353C4-C200-4BAC-AB7A-B8689EF26C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3D814AC3-B82F-49BE-A54E-1E6ED63551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2A4B03C-4543-462F-B612-446BAA812B2E}" type="slidenum">
              <a:rPr lang="en-US" altLang="zh-CN" smtClean="0"/>
              <a:pPr>
                <a:spcBef>
                  <a:spcPct val="0"/>
                </a:spcBef>
              </a:pPr>
              <a:t>2</a:t>
            </a:fld>
            <a:endParaRPr lang="en-US" altLang="zh-CN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3CB53187-50B2-4B6F-913D-7FB4ED2F6D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38B035BA-D242-42C0-A40F-4302126F83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CA4F3FA7-FAE5-42B8-A856-B076DFA759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D09C7C-0214-4448-9074-2A1999CC8ABE}" type="slidenum">
              <a:rPr lang="en-US" altLang="zh-CN" smtClean="0"/>
              <a:pPr>
                <a:spcBef>
                  <a:spcPct val="0"/>
                </a:spcBef>
              </a:pPr>
              <a:t>25</a:t>
            </a:fld>
            <a:endParaRPr lang="en-US" altLang="zh-CN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CB76CC0F-14FD-4688-8368-89AC4934EC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75FDA214-DAA3-4579-BAD7-314B93F280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1E335638-5ABA-4326-AFCF-EB78969269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C3F6CDD-FED0-4D90-98D1-1E8F4E00A152}" type="slidenum">
              <a:rPr lang="en-US" altLang="zh-CN" smtClean="0"/>
              <a:pPr>
                <a:spcBef>
                  <a:spcPct val="0"/>
                </a:spcBef>
              </a:pPr>
              <a:t>26</a:t>
            </a:fld>
            <a:endParaRPr lang="en-US" altLang="zh-CN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B3627D17-4948-48F7-B3C2-6F32E1F51F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47009CEA-16B6-48F2-B22C-2F977F3082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6DA761E5-2F52-47C2-B377-E108E6A98F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0CE9CB5-0C43-4648-9E6B-9F39D3765AF6}" type="slidenum">
              <a:rPr lang="en-US" altLang="zh-CN" smtClean="0"/>
              <a:pPr>
                <a:spcBef>
                  <a:spcPct val="0"/>
                </a:spcBef>
              </a:pPr>
              <a:t>27</a:t>
            </a:fld>
            <a:endParaRPr lang="en-US" altLang="zh-CN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59FDB2E3-0857-4C60-B57E-0D6AB1E9FF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FF51C4EF-FCC5-4A15-B1DD-D820C93EA6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65AA30C3-9A18-4640-983B-4D8C6C9EAF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DD41BDA-BD8A-4063-91DD-01E23594F30D}" type="slidenum">
              <a:rPr lang="en-US" altLang="zh-CN" smtClean="0"/>
              <a:pPr>
                <a:spcBef>
                  <a:spcPct val="0"/>
                </a:spcBef>
              </a:pPr>
              <a:t>28</a:t>
            </a:fld>
            <a:endParaRPr lang="en-US" altLang="zh-CN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92F4CC0B-CE00-48DE-8AC4-77160E0CBE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55CF034E-2B9D-437E-AD1E-14CA54FCEC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D5AC104F-9AC3-4891-975E-3494435A7C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C859124-D04B-4DA3-BA2D-05CA2EC3EC9E}" type="slidenum">
              <a:rPr lang="en-US" altLang="zh-CN" smtClean="0"/>
              <a:pPr>
                <a:spcBef>
                  <a:spcPct val="0"/>
                </a:spcBef>
              </a:pPr>
              <a:t>29</a:t>
            </a:fld>
            <a:endParaRPr lang="en-US" altLang="zh-CN"/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09F2B285-9638-4BFA-8BBC-BBE1127EDB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0AC6BC8F-7A33-4708-A87E-7EF5537869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577B19F2-3321-423D-80E9-B8340014A8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EF1C12F-9273-48FE-8826-D96B32DB24D6}" type="slidenum">
              <a:rPr lang="en-US" altLang="zh-CN" smtClean="0"/>
              <a:pPr>
                <a:spcBef>
                  <a:spcPct val="0"/>
                </a:spcBef>
              </a:pPr>
              <a:t>30</a:t>
            </a:fld>
            <a:endParaRPr lang="en-US" altLang="zh-CN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0297D186-0AB1-41D1-ACCA-A540CF4D9D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756EC662-DF94-4574-8E23-5E663E3C0C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195833B3-FF74-4042-BBF4-373F08C9D8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92FA0ED-C125-4F69-9495-876D0D968D8A}" type="slidenum">
              <a:rPr lang="en-US" altLang="zh-CN" smtClean="0"/>
              <a:pPr>
                <a:spcBef>
                  <a:spcPct val="0"/>
                </a:spcBef>
              </a:pPr>
              <a:t>31</a:t>
            </a:fld>
            <a:endParaRPr lang="en-US" altLang="zh-CN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E17B6347-58D9-412D-AC6F-B6F563A537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9C27685D-9ED6-44E1-A03C-C89FFF1B43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E3ABD82A-CA46-48AD-9A31-A766F790CB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1E479C5-B1BF-4CAF-B443-B70EFD0F0101}" type="slidenum">
              <a:rPr lang="en-US" altLang="zh-CN" smtClean="0"/>
              <a:pPr>
                <a:spcBef>
                  <a:spcPct val="0"/>
                </a:spcBef>
              </a:pPr>
              <a:t>32</a:t>
            </a:fld>
            <a:endParaRPr lang="en-US" altLang="zh-CN"/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2B7387AC-13CD-4896-AC90-32AB0571FF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DD13C6F9-AD80-456C-8490-C1E935FDEF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DBCB111E-07BF-4FE4-9574-D0DE926D1E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086C527-FD47-4C4B-92BA-09ADB0C95D58}" type="slidenum">
              <a:rPr lang="en-US" altLang="zh-CN" smtClean="0"/>
              <a:pPr>
                <a:spcBef>
                  <a:spcPct val="0"/>
                </a:spcBef>
              </a:pPr>
              <a:t>33</a:t>
            </a:fld>
            <a:endParaRPr lang="en-US" altLang="zh-CN"/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6DF85B3B-177F-451B-AF10-9274BAD2C6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E899A2A6-174E-432D-B02E-409EB9B8EB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5FC64C4B-8C83-4BEA-BCC9-751F0C7997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3ABD8E-2335-49D6-B3CF-30F732AAD569}" type="slidenum">
              <a:rPr lang="en-US" altLang="zh-CN" smtClean="0"/>
              <a:pPr>
                <a:spcBef>
                  <a:spcPct val="0"/>
                </a:spcBef>
              </a:pPr>
              <a:t>34</a:t>
            </a:fld>
            <a:endParaRPr lang="en-US" altLang="zh-CN"/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4C77075B-14CC-4392-9CCD-C1CE7BA1B6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8CD9AC7B-95D7-4807-93C8-B374E14CB9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DC21C95D-A77C-472A-8436-7B2AF56D81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4936D9-D1CA-412B-9CF9-313BA8E5404D}" type="slidenum">
              <a:rPr lang="en-US" altLang="zh-CN" smtClean="0"/>
              <a:pPr>
                <a:spcBef>
                  <a:spcPct val="0"/>
                </a:spcBef>
              </a:pPr>
              <a:t>3</a:t>
            </a:fld>
            <a:endParaRPr lang="en-US" altLang="zh-CN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EBC80696-4986-4622-822A-666B55B4B3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5A566FC8-7D7C-4C06-967B-7EA67AF2B4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C58D3E1F-03A7-4313-A0E6-14B6FAF9ED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AA7153A-AB29-4F5F-8927-F62A6C974100}" type="slidenum">
              <a:rPr lang="en-US" altLang="zh-CN" smtClean="0"/>
              <a:pPr>
                <a:spcBef>
                  <a:spcPct val="0"/>
                </a:spcBef>
              </a:pPr>
              <a:t>35</a:t>
            </a:fld>
            <a:endParaRPr lang="en-US" altLang="zh-CN"/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0508E9C1-CA34-414C-85D2-53BFABE713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5FFC1384-C520-4D19-9351-2DE150EB8D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399EAC70-C0AE-416A-97C8-2C7DBEC66C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83A06F-0F9B-40BC-855D-9BFED2D7766C}" type="slidenum">
              <a:rPr lang="en-US" altLang="zh-CN" smtClean="0"/>
              <a:pPr>
                <a:spcBef>
                  <a:spcPct val="0"/>
                </a:spcBef>
              </a:pPr>
              <a:t>36</a:t>
            </a:fld>
            <a:endParaRPr lang="en-US" altLang="zh-CN"/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C4E104B9-8993-4A47-834B-9BA0D72C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0D6D97A9-890B-4B73-949A-94F35F97A2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54BCCE21-4909-4F3C-AB30-EDD1F26C9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1AF3575-2373-4319-AE7E-3422F279F1AC}" type="slidenum">
              <a:rPr lang="en-US" altLang="zh-CN" smtClean="0"/>
              <a:pPr>
                <a:spcBef>
                  <a:spcPct val="0"/>
                </a:spcBef>
              </a:pPr>
              <a:t>37</a:t>
            </a:fld>
            <a:endParaRPr lang="en-US" altLang="zh-CN"/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F033D934-0529-470B-A9EB-9E2CBD6F52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48711474-F854-4FF4-9A4B-229CE30AFD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19F9133D-ADFC-4B39-B3AA-1A89DAEE85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357E4B1-D87B-4478-8F81-A28EBF8292C0}" type="slidenum">
              <a:rPr lang="en-US" altLang="zh-CN" smtClean="0"/>
              <a:pPr>
                <a:spcBef>
                  <a:spcPct val="0"/>
                </a:spcBef>
              </a:pPr>
              <a:t>38</a:t>
            </a:fld>
            <a:endParaRPr lang="en-US" altLang="zh-CN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906FDA0C-6087-472B-813A-66EAB80605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42855AAD-3FAF-41A7-8129-B39C57BE2A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A50A8F8E-9F34-475C-9FF8-C83AE53C53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14B2C7C-FC02-47F3-93EE-B16F3C75437F}" type="slidenum">
              <a:rPr lang="en-US" altLang="zh-CN" smtClean="0"/>
              <a:pPr>
                <a:spcBef>
                  <a:spcPct val="0"/>
                </a:spcBef>
              </a:pPr>
              <a:t>39</a:t>
            </a:fld>
            <a:endParaRPr lang="en-US" altLang="zh-CN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DA0DF4FD-0CC8-47B5-9242-7C0AF63A44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269213CD-F1EA-41B3-9A8B-66434BFB2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76BE9FF9-1C56-48FC-8209-33ED5D57D3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C46C470-E66C-4532-8663-306072286A67}" type="slidenum">
              <a:rPr lang="en-US" altLang="zh-CN" smtClean="0"/>
              <a:pPr>
                <a:spcBef>
                  <a:spcPct val="0"/>
                </a:spcBef>
              </a:pPr>
              <a:t>40</a:t>
            </a:fld>
            <a:endParaRPr lang="en-US" altLang="zh-CN"/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018F4ED3-75C5-42DA-BD3C-1B272729DB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67289800-F979-4D8F-A307-967C3C1D40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9A2CBEFC-34D4-4FED-99A6-53A7425A2F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175AFD1-D7F4-401A-8CB7-D6A960894DA2}" type="slidenum">
              <a:rPr lang="en-US" altLang="zh-CN" smtClean="0"/>
              <a:pPr>
                <a:spcBef>
                  <a:spcPct val="0"/>
                </a:spcBef>
              </a:pPr>
              <a:t>41</a:t>
            </a:fld>
            <a:endParaRPr lang="en-US" altLang="zh-CN"/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0C9CE9F0-7B12-4B3B-ACA4-3A41A7865C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838CA0F7-2CF4-4BA8-866A-24516AA068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516D2D81-96D1-46D5-AD83-CCEEADB50F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AC2F171-4C88-4F2D-B995-1277B7C822D0}" type="slidenum">
              <a:rPr lang="en-US" altLang="zh-CN" smtClean="0"/>
              <a:pPr>
                <a:spcBef>
                  <a:spcPct val="0"/>
                </a:spcBef>
              </a:pPr>
              <a:t>42</a:t>
            </a:fld>
            <a:endParaRPr lang="en-US" altLang="zh-CN"/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83363129-6B56-47E4-BE4D-B66F435C20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77AF7ADE-217B-47A8-AB20-FAFEAB3426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:a16="http://schemas.microsoft.com/office/drawing/2014/main" id="{431EE2AB-7917-4AC9-BFD8-8891C78CA1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7707C0-D463-4B7F-B71C-42C228E97260}" type="slidenum">
              <a:rPr lang="en-US" altLang="zh-CN" smtClean="0"/>
              <a:pPr>
                <a:spcBef>
                  <a:spcPct val="0"/>
                </a:spcBef>
              </a:pPr>
              <a:t>43</a:t>
            </a:fld>
            <a:endParaRPr lang="en-US" altLang="zh-CN"/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28DCDD13-701A-426D-84F0-AA7994FEA3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>
            <a:extLst>
              <a:ext uri="{FF2B5EF4-FFF2-40B4-BE49-F238E27FC236}">
                <a16:creationId xmlns:a16="http://schemas.microsoft.com/office/drawing/2014/main" id="{4F804460-B23C-480E-A284-98AD8E9146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id="{7BBAB4BD-FDBD-4D2B-B030-E42F1B2657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236F81C-F2C0-40D2-9A24-F2EB75E2C3CB}" type="slidenum">
              <a:rPr lang="en-US" altLang="zh-CN" smtClean="0"/>
              <a:pPr>
                <a:spcBef>
                  <a:spcPct val="0"/>
                </a:spcBef>
              </a:pPr>
              <a:t>44</a:t>
            </a:fld>
            <a:endParaRPr lang="en-US" altLang="zh-CN"/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C79CBF3D-6E6D-4E64-BCA0-BD9CBAE891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>
            <a:extLst>
              <a:ext uri="{FF2B5EF4-FFF2-40B4-BE49-F238E27FC236}">
                <a16:creationId xmlns:a16="http://schemas.microsoft.com/office/drawing/2014/main" id="{1B8B1A61-9FE0-4E8B-B2F6-636A9A6E97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AD7E5BA7-2078-41E6-8DA9-D9A75D723A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4A3834D-13A0-4B2E-8E66-2932AF4B050C}" type="slidenum">
              <a:rPr lang="en-US" altLang="zh-CN" smtClean="0"/>
              <a:pPr>
                <a:spcBef>
                  <a:spcPct val="0"/>
                </a:spcBef>
              </a:pPr>
              <a:t>4</a:t>
            </a:fld>
            <a:endParaRPr lang="en-US" altLang="zh-CN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0F53B94F-F39C-43C1-BAD5-AAD5C15020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604DA418-B418-433C-AC49-EBC53D47B4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>
            <a:extLst>
              <a:ext uri="{FF2B5EF4-FFF2-40B4-BE49-F238E27FC236}">
                <a16:creationId xmlns:a16="http://schemas.microsoft.com/office/drawing/2014/main" id="{B94B1D5D-886D-4CD7-ABCA-2CBA559C11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DA08B44-ECBA-4617-A0FA-4EE73CC43880}" type="slidenum">
              <a:rPr lang="en-US" altLang="zh-CN" smtClean="0"/>
              <a:pPr>
                <a:spcBef>
                  <a:spcPct val="0"/>
                </a:spcBef>
              </a:pPr>
              <a:t>45</a:t>
            </a:fld>
            <a:endParaRPr lang="en-US" altLang="zh-CN"/>
          </a:p>
        </p:txBody>
      </p:sp>
      <p:sp>
        <p:nvSpPr>
          <p:cNvPr id="96259" name="Rectangle 2">
            <a:extLst>
              <a:ext uri="{FF2B5EF4-FFF2-40B4-BE49-F238E27FC236}">
                <a16:creationId xmlns:a16="http://schemas.microsoft.com/office/drawing/2014/main" id="{2D35C016-7841-4666-AAA1-5FAF2B13DF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>
            <a:extLst>
              <a:ext uri="{FF2B5EF4-FFF2-40B4-BE49-F238E27FC236}">
                <a16:creationId xmlns:a16="http://schemas.microsoft.com/office/drawing/2014/main" id="{7A632E55-1632-492D-9444-77989E6228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>
            <a:extLst>
              <a:ext uri="{FF2B5EF4-FFF2-40B4-BE49-F238E27FC236}">
                <a16:creationId xmlns:a16="http://schemas.microsoft.com/office/drawing/2014/main" id="{C5AB9739-FBC6-4DA3-BB8C-08AECAC01C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7590771-F1CF-4EAD-9EF3-50363AB0590E}" type="slidenum">
              <a:rPr lang="en-US" altLang="zh-CN" smtClean="0"/>
              <a:pPr>
                <a:spcBef>
                  <a:spcPct val="0"/>
                </a:spcBef>
              </a:pPr>
              <a:t>46</a:t>
            </a:fld>
            <a:endParaRPr lang="en-US" altLang="zh-CN"/>
          </a:p>
        </p:txBody>
      </p:sp>
      <p:sp>
        <p:nvSpPr>
          <p:cNvPr id="98307" name="Rectangle 2">
            <a:extLst>
              <a:ext uri="{FF2B5EF4-FFF2-40B4-BE49-F238E27FC236}">
                <a16:creationId xmlns:a16="http://schemas.microsoft.com/office/drawing/2014/main" id="{752095EC-F600-4128-808C-59BD22D587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>
            <a:extLst>
              <a:ext uri="{FF2B5EF4-FFF2-40B4-BE49-F238E27FC236}">
                <a16:creationId xmlns:a16="http://schemas.microsoft.com/office/drawing/2014/main" id="{605C852B-6543-4D31-9DF5-4E8233CFEB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>
            <a:extLst>
              <a:ext uri="{FF2B5EF4-FFF2-40B4-BE49-F238E27FC236}">
                <a16:creationId xmlns:a16="http://schemas.microsoft.com/office/drawing/2014/main" id="{2D3F02EB-F0D0-4D12-ADD0-E50D724919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C8D4941-96F6-466B-9E90-F98F111E9E14}" type="slidenum">
              <a:rPr lang="en-US" altLang="zh-CN" smtClean="0"/>
              <a:pPr>
                <a:spcBef>
                  <a:spcPct val="0"/>
                </a:spcBef>
              </a:pPr>
              <a:t>48</a:t>
            </a:fld>
            <a:endParaRPr lang="en-US" altLang="zh-CN"/>
          </a:p>
        </p:txBody>
      </p:sp>
      <p:sp>
        <p:nvSpPr>
          <p:cNvPr id="100355" name="Rectangle 2">
            <a:extLst>
              <a:ext uri="{FF2B5EF4-FFF2-40B4-BE49-F238E27FC236}">
                <a16:creationId xmlns:a16="http://schemas.microsoft.com/office/drawing/2014/main" id="{27F1BD54-21C9-40BA-8F37-3EB49EF8FB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>
            <a:extLst>
              <a:ext uri="{FF2B5EF4-FFF2-40B4-BE49-F238E27FC236}">
                <a16:creationId xmlns:a16="http://schemas.microsoft.com/office/drawing/2014/main" id="{8119504F-6238-4EB4-A8A4-ADA0C5BF47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>
            <a:extLst>
              <a:ext uri="{FF2B5EF4-FFF2-40B4-BE49-F238E27FC236}">
                <a16:creationId xmlns:a16="http://schemas.microsoft.com/office/drawing/2014/main" id="{646930B8-9A09-47CB-8D43-171C53E5D1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BF127E1-559B-4308-BE48-CDE911A292EA}" type="slidenum">
              <a:rPr lang="en-US" altLang="zh-CN" smtClean="0"/>
              <a:pPr>
                <a:spcBef>
                  <a:spcPct val="0"/>
                </a:spcBef>
              </a:pPr>
              <a:t>49</a:t>
            </a:fld>
            <a:endParaRPr lang="en-US" altLang="zh-CN"/>
          </a:p>
        </p:txBody>
      </p:sp>
      <p:sp>
        <p:nvSpPr>
          <p:cNvPr id="102403" name="Rectangle 2">
            <a:extLst>
              <a:ext uri="{FF2B5EF4-FFF2-40B4-BE49-F238E27FC236}">
                <a16:creationId xmlns:a16="http://schemas.microsoft.com/office/drawing/2014/main" id="{5CD84549-5566-4C7F-8A08-EDCBEAC4C2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>
            <a:extLst>
              <a:ext uri="{FF2B5EF4-FFF2-40B4-BE49-F238E27FC236}">
                <a16:creationId xmlns:a16="http://schemas.microsoft.com/office/drawing/2014/main" id="{70D791F0-F1FE-40DA-AF35-B5484427B7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>
            <a:extLst>
              <a:ext uri="{FF2B5EF4-FFF2-40B4-BE49-F238E27FC236}">
                <a16:creationId xmlns:a16="http://schemas.microsoft.com/office/drawing/2014/main" id="{918D9716-1324-4009-902D-A2E07B53B9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99BAA93-9671-41EC-9F60-33A3FFDDA224}" type="slidenum">
              <a:rPr lang="en-US" altLang="zh-CN" smtClean="0"/>
              <a:pPr>
                <a:spcBef>
                  <a:spcPct val="0"/>
                </a:spcBef>
              </a:pPr>
              <a:t>50</a:t>
            </a:fld>
            <a:endParaRPr lang="en-US" altLang="zh-CN"/>
          </a:p>
        </p:txBody>
      </p:sp>
      <p:sp>
        <p:nvSpPr>
          <p:cNvPr id="104451" name="Rectangle 2">
            <a:extLst>
              <a:ext uri="{FF2B5EF4-FFF2-40B4-BE49-F238E27FC236}">
                <a16:creationId xmlns:a16="http://schemas.microsoft.com/office/drawing/2014/main" id="{2EDCE628-7F09-4FCB-8B60-204FE9D5D4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>
            <a:extLst>
              <a:ext uri="{FF2B5EF4-FFF2-40B4-BE49-F238E27FC236}">
                <a16:creationId xmlns:a16="http://schemas.microsoft.com/office/drawing/2014/main" id="{16DB6908-6C61-4E1A-B3FB-4AFC7A5051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>
            <a:extLst>
              <a:ext uri="{FF2B5EF4-FFF2-40B4-BE49-F238E27FC236}">
                <a16:creationId xmlns:a16="http://schemas.microsoft.com/office/drawing/2014/main" id="{E927B08D-A23C-4900-B5A0-35C98E1820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2069A9-6840-4475-AAC4-9543F3B16143}" type="slidenum">
              <a:rPr lang="en-US" altLang="zh-CN" smtClean="0"/>
              <a:pPr>
                <a:spcBef>
                  <a:spcPct val="0"/>
                </a:spcBef>
              </a:pPr>
              <a:t>51</a:t>
            </a:fld>
            <a:endParaRPr lang="en-US" altLang="zh-CN"/>
          </a:p>
        </p:txBody>
      </p:sp>
      <p:sp>
        <p:nvSpPr>
          <p:cNvPr id="106499" name="Rectangle 2">
            <a:extLst>
              <a:ext uri="{FF2B5EF4-FFF2-40B4-BE49-F238E27FC236}">
                <a16:creationId xmlns:a16="http://schemas.microsoft.com/office/drawing/2014/main" id="{BCCBE523-3A96-4BB3-9BD5-046344385D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>
            <a:extLst>
              <a:ext uri="{FF2B5EF4-FFF2-40B4-BE49-F238E27FC236}">
                <a16:creationId xmlns:a16="http://schemas.microsoft.com/office/drawing/2014/main" id="{11B365A9-ED96-469C-9213-42411317FE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>
            <a:extLst>
              <a:ext uri="{FF2B5EF4-FFF2-40B4-BE49-F238E27FC236}">
                <a16:creationId xmlns:a16="http://schemas.microsoft.com/office/drawing/2014/main" id="{C9B135B9-D3FE-427B-9697-CCBFA2A709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9FECBC-C797-4CDB-AAC6-F3C8BA22A5DB}" type="slidenum">
              <a:rPr lang="en-US" altLang="zh-CN" smtClean="0"/>
              <a:pPr>
                <a:spcBef>
                  <a:spcPct val="0"/>
                </a:spcBef>
              </a:pPr>
              <a:t>52</a:t>
            </a:fld>
            <a:endParaRPr lang="en-US" altLang="zh-CN"/>
          </a:p>
        </p:txBody>
      </p:sp>
      <p:sp>
        <p:nvSpPr>
          <p:cNvPr id="154627" name="Rectangle 2">
            <a:extLst>
              <a:ext uri="{FF2B5EF4-FFF2-40B4-BE49-F238E27FC236}">
                <a16:creationId xmlns:a16="http://schemas.microsoft.com/office/drawing/2014/main" id="{DF4E39E7-247E-404D-A55C-2D8C488A0F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>
            <a:extLst>
              <a:ext uri="{FF2B5EF4-FFF2-40B4-BE49-F238E27FC236}">
                <a16:creationId xmlns:a16="http://schemas.microsoft.com/office/drawing/2014/main" id="{CA2A0753-9FC8-46C6-9E01-F6520E7E79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50122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>
            <a:extLst>
              <a:ext uri="{FF2B5EF4-FFF2-40B4-BE49-F238E27FC236}">
                <a16:creationId xmlns:a16="http://schemas.microsoft.com/office/drawing/2014/main" id="{6B2A9246-A112-4E31-8C8E-774BE7FBF1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6623AE1-97CA-4D1F-92CA-3AB9449E6B25}" type="slidenum">
              <a:rPr lang="en-US" altLang="zh-CN" smtClean="0"/>
              <a:pPr>
                <a:spcBef>
                  <a:spcPct val="0"/>
                </a:spcBef>
              </a:pPr>
              <a:t>54</a:t>
            </a:fld>
            <a:endParaRPr lang="en-US" altLang="zh-CN"/>
          </a:p>
        </p:txBody>
      </p:sp>
      <p:sp>
        <p:nvSpPr>
          <p:cNvPr id="111619" name="Rectangle 2">
            <a:extLst>
              <a:ext uri="{FF2B5EF4-FFF2-40B4-BE49-F238E27FC236}">
                <a16:creationId xmlns:a16="http://schemas.microsoft.com/office/drawing/2014/main" id="{79FA1A8D-9583-4127-ADCF-BCEEB41B84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>
            <a:extLst>
              <a:ext uri="{FF2B5EF4-FFF2-40B4-BE49-F238E27FC236}">
                <a16:creationId xmlns:a16="http://schemas.microsoft.com/office/drawing/2014/main" id="{AEE2F074-92C9-4721-81FD-936F5E8B5C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>
            <a:extLst>
              <a:ext uri="{FF2B5EF4-FFF2-40B4-BE49-F238E27FC236}">
                <a16:creationId xmlns:a16="http://schemas.microsoft.com/office/drawing/2014/main" id="{7DE59E6C-20B5-40A6-84ED-429CBB0822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10C8A0B-02C5-4464-BCB1-4CF38FC34800}" type="slidenum">
              <a:rPr lang="en-US" altLang="zh-CN" smtClean="0"/>
              <a:pPr>
                <a:spcBef>
                  <a:spcPct val="0"/>
                </a:spcBef>
              </a:pPr>
              <a:t>55</a:t>
            </a:fld>
            <a:endParaRPr lang="en-US" altLang="zh-CN"/>
          </a:p>
        </p:txBody>
      </p:sp>
      <p:sp>
        <p:nvSpPr>
          <p:cNvPr id="113667" name="Rectangle 2">
            <a:extLst>
              <a:ext uri="{FF2B5EF4-FFF2-40B4-BE49-F238E27FC236}">
                <a16:creationId xmlns:a16="http://schemas.microsoft.com/office/drawing/2014/main" id="{BAEF278D-63C9-4DF1-AAAB-A507637EFF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>
            <a:extLst>
              <a:ext uri="{FF2B5EF4-FFF2-40B4-BE49-F238E27FC236}">
                <a16:creationId xmlns:a16="http://schemas.microsoft.com/office/drawing/2014/main" id="{5F04E07A-1C83-4070-9FD9-01B185040C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>
            <a:extLst>
              <a:ext uri="{FF2B5EF4-FFF2-40B4-BE49-F238E27FC236}">
                <a16:creationId xmlns:a16="http://schemas.microsoft.com/office/drawing/2014/main" id="{24959642-AB99-4622-B889-ECCC94E87F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243EE77-AB26-4741-A38A-5942B3FD54AF}" type="slidenum">
              <a:rPr lang="en-US" altLang="zh-CN" smtClean="0"/>
              <a:pPr>
                <a:spcBef>
                  <a:spcPct val="0"/>
                </a:spcBef>
              </a:pPr>
              <a:t>56</a:t>
            </a:fld>
            <a:endParaRPr lang="en-US" altLang="zh-CN"/>
          </a:p>
        </p:txBody>
      </p:sp>
      <p:sp>
        <p:nvSpPr>
          <p:cNvPr id="115715" name="Rectangle 2">
            <a:extLst>
              <a:ext uri="{FF2B5EF4-FFF2-40B4-BE49-F238E27FC236}">
                <a16:creationId xmlns:a16="http://schemas.microsoft.com/office/drawing/2014/main" id="{D409BC9B-F65F-4107-B70B-5F344EDE86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>
            <a:extLst>
              <a:ext uri="{FF2B5EF4-FFF2-40B4-BE49-F238E27FC236}">
                <a16:creationId xmlns:a16="http://schemas.microsoft.com/office/drawing/2014/main" id="{F77A9174-7887-41BD-9BAF-58D56EB430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4E54E756-9512-4EC5-BADB-F747F3E670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5039A4-7182-41E6-9FF6-FB9928327EBD}" type="slidenum">
              <a:rPr lang="en-US" altLang="zh-CN" smtClean="0"/>
              <a:pPr>
                <a:spcBef>
                  <a:spcPct val="0"/>
                </a:spcBef>
              </a:pPr>
              <a:t>5</a:t>
            </a:fld>
            <a:endParaRPr lang="en-US" altLang="zh-CN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8E5BF942-6493-49C7-94A8-65F0CF0439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45C0D012-7A41-4232-B510-B6FA37A859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:a16="http://schemas.microsoft.com/office/drawing/2014/main" id="{6140BBCE-E8C8-4635-B927-4BCF996ACF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844661F-72CE-4ED4-AC23-A6BA9EA9C924}" type="slidenum">
              <a:rPr lang="en-US" altLang="zh-CN" smtClean="0"/>
              <a:pPr>
                <a:spcBef>
                  <a:spcPct val="0"/>
                </a:spcBef>
              </a:pPr>
              <a:t>57</a:t>
            </a:fld>
            <a:endParaRPr lang="en-US" altLang="zh-CN"/>
          </a:p>
        </p:txBody>
      </p:sp>
      <p:sp>
        <p:nvSpPr>
          <p:cNvPr id="117763" name="Rectangle 2">
            <a:extLst>
              <a:ext uri="{FF2B5EF4-FFF2-40B4-BE49-F238E27FC236}">
                <a16:creationId xmlns:a16="http://schemas.microsoft.com/office/drawing/2014/main" id="{1B4B9361-820D-47E1-8FC4-D94FF07DA9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>
            <a:extLst>
              <a:ext uri="{FF2B5EF4-FFF2-40B4-BE49-F238E27FC236}">
                <a16:creationId xmlns:a16="http://schemas.microsoft.com/office/drawing/2014/main" id="{83B79402-4AD1-46D3-BEE1-ECD4CE1C8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>
            <a:extLst>
              <a:ext uri="{FF2B5EF4-FFF2-40B4-BE49-F238E27FC236}">
                <a16:creationId xmlns:a16="http://schemas.microsoft.com/office/drawing/2014/main" id="{0D264644-E642-4EAA-8FC6-B476A627F8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9E6ECA8-103F-4EEC-985F-4F5CDED4EFD7}" type="slidenum">
              <a:rPr lang="en-US" altLang="zh-CN" smtClean="0"/>
              <a:pPr>
                <a:spcBef>
                  <a:spcPct val="0"/>
                </a:spcBef>
              </a:pPr>
              <a:t>58</a:t>
            </a:fld>
            <a:endParaRPr lang="en-US" altLang="zh-CN"/>
          </a:p>
        </p:txBody>
      </p:sp>
      <p:sp>
        <p:nvSpPr>
          <p:cNvPr id="119811" name="Rectangle 2">
            <a:extLst>
              <a:ext uri="{FF2B5EF4-FFF2-40B4-BE49-F238E27FC236}">
                <a16:creationId xmlns:a16="http://schemas.microsoft.com/office/drawing/2014/main" id="{497D8E30-F669-4AC3-A4D9-238B9F7993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>
            <a:extLst>
              <a:ext uri="{FF2B5EF4-FFF2-40B4-BE49-F238E27FC236}">
                <a16:creationId xmlns:a16="http://schemas.microsoft.com/office/drawing/2014/main" id="{E3336D13-0A05-4858-90ED-57FCF8B216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>
            <a:extLst>
              <a:ext uri="{FF2B5EF4-FFF2-40B4-BE49-F238E27FC236}">
                <a16:creationId xmlns:a16="http://schemas.microsoft.com/office/drawing/2014/main" id="{0CCF3066-14A0-4FFA-8907-9225C1503F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DC7EDD0-9AB0-4748-AD7D-0AF1CE5E2495}" type="slidenum">
              <a:rPr lang="en-US" altLang="zh-CN" smtClean="0"/>
              <a:pPr>
                <a:spcBef>
                  <a:spcPct val="0"/>
                </a:spcBef>
              </a:pPr>
              <a:t>59</a:t>
            </a:fld>
            <a:endParaRPr lang="en-US" altLang="zh-CN"/>
          </a:p>
        </p:txBody>
      </p:sp>
      <p:sp>
        <p:nvSpPr>
          <p:cNvPr id="121859" name="Rectangle 2">
            <a:extLst>
              <a:ext uri="{FF2B5EF4-FFF2-40B4-BE49-F238E27FC236}">
                <a16:creationId xmlns:a16="http://schemas.microsoft.com/office/drawing/2014/main" id="{C4537569-B693-459D-A101-D291746A78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>
            <a:extLst>
              <a:ext uri="{FF2B5EF4-FFF2-40B4-BE49-F238E27FC236}">
                <a16:creationId xmlns:a16="http://schemas.microsoft.com/office/drawing/2014/main" id="{690F7973-07DA-492B-91B2-AF62DBC45C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>
            <a:extLst>
              <a:ext uri="{FF2B5EF4-FFF2-40B4-BE49-F238E27FC236}">
                <a16:creationId xmlns:a16="http://schemas.microsoft.com/office/drawing/2014/main" id="{181D4F9E-8791-45E6-B4A0-942D371A7C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76B460D-493C-47D2-A2E6-0B08E608DA87}" type="slidenum">
              <a:rPr lang="en-US" altLang="zh-CN" smtClean="0"/>
              <a:pPr>
                <a:spcBef>
                  <a:spcPct val="0"/>
                </a:spcBef>
              </a:pPr>
              <a:t>60</a:t>
            </a:fld>
            <a:endParaRPr lang="en-US" altLang="zh-CN"/>
          </a:p>
        </p:txBody>
      </p:sp>
      <p:sp>
        <p:nvSpPr>
          <p:cNvPr id="123907" name="Rectangle 2">
            <a:extLst>
              <a:ext uri="{FF2B5EF4-FFF2-40B4-BE49-F238E27FC236}">
                <a16:creationId xmlns:a16="http://schemas.microsoft.com/office/drawing/2014/main" id="{E5EAC71E-EC8D-4AB8-83C0-B28360F98E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>
            <a:extLst>
              <a:ext uri="{FF2B5EF4-FFF2-40B4-BE49-F238E27FC236}">
                <a16:creationId xmlns:a16="http://schemas.microsoft.com/office/drawing/2014/main" id="{8B04C8EC-CE7D-4B68-BCDB-1D24423B27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>
            <a:extLst>
              <a:ext uri="{FF2B5EF4-FFF2-40B4-BE49-F238E27FC236}">
                <a16:creationId xmlns:a16="http://schemas.microsoft.com/office/drawing/2014/main" id="{BF7C7BF9-AEE1-45AA-AED1-21DCB99453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69CBC9-C354-4F29-B81F-E40C7A5C5517}" type="slidenum">
              <a:rPr lang="en-US" altLang="zh-CN" smtClean="0"/>
              <a:pPr>
                <a:spcBef>
                  <a:spcPct val="0"/>
                </a:spcBef>
              </a:pPr>
              <a:t>61</a:t>
            </a:fld>
            <a:endParaRPr lang="en-US" altLang="zh-CN"/>
          </a:p>
        </p:txBody>
      </p:sp>
      <p:sp>
        <p:nvSpPr>
          <p:cNvPr id="125955" name="Rectangle 2">
            <a:extLst>
              <a:ext uri="{FF2B5EF4-FFF2-40B4-BE49-F238E27FC236}">
                <a16:creationId xmlns:a16="http://schemas.microsoft.com/office/drawing/2014/main" id="{DB6E31FC-94BB-4696-893A-05466F6C7B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>
            <a:extLst>
              <a:ext uri="{FF2B5EF4-FFF2-40B4-BE49-F238E27FC236}">
                <a16:creationId xmlns:a16="http://schemas.microsoft.com/office/drawing/2014/main" id="{7A2EBD9E-A97A-44A7-A9A5-3381C1C736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>
            <a:extLst>
              <a:ext uri="{FF2B5EF4-FFF2-40B4-BE49-F238E27FC236}">
                <a16:creationId xmlns:a16="http://schemas.microsoft.com/office/drawing/2014/main" id="{9577C7C5-5F68-4BB4-A879-C935E9A209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782578D-841D-4925-8176-6C23042DA728}" type="slidenum">
              <a:rPr lang="en-US" altLang="zh-CN" smtClean="0"/>
              <a:pPr>
                <a:spcBef>
                  <a:spcPct val="0"/>
                </a:spcBef>
              </a:pPr>
              <a:t>62</a:t>
            </a:fld>
            <a:endParaRPr lang="en-US" altLang="zh-CN"/>
          </a:p>
        </p:txBody>
      </p:sp>
      <p:sp>
        <p:nvSpPr>
          <p:cNvPr id="128003" name="Rectangle 2">
            <a:extLst>
              <a:ext uri="{FF2B5EF4-FFF2-40B4-BE49-F238E27FC236}">
                <a16:creationId xmlns:a16="http://schemas.microsoft.com/office/drawing/2014/main" id="{65564CCF-EFC1-4638-BB4D-7BCE1C5580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>
            <a:extLst>
              <a:ext uri="{FF2B5EF4-FFF2-40B4-BE49-F238E27FC236}">
                <a16:creationId xmlns:a16="http://schemas.microsoft.com/office/drawing/2014/main" id="{B12A202F-30DF-4425-B41B-8957FA762D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>
            <a:extLst>
              <a:ext uri="{FF2B5EF4-FFF2-40B4-BE49-F238E27FC236}">
                <a16:creationId xmlns:a16="http://schemas.microsoft.com/office/drawing/2014/main" id="{2ED9159D-4DE9-4078-8E0A-3DFA8AA4DB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39F77B-2CFF-4D3C-B36D-FF42276E30D4}" type="slidenum">
              <a:rPr lang="en-US" altLang="zh-CN" smtClean="0"/>
              <a:pPr>
                <a:spcBef>
                  <a:spcPct val="0"/>
                </a:spcBef>
              </a:pPr>
              <a:t>63</a:t>
            </a:fld>
            <a:endParaRPr lang="en-US" altLang="zh-CN"/>
          </a:p>
        </p:txBody>
      </p:sp>
      <p:sp>
        <p:nvSpPr>
          <p:cNvPr id="130051" name="Rectangle 2">
            <a:extLst>
              <a:ext uri="{FF2B5EF4-FFF2-40B4-BE49-F238E27FC236}">
                <a16:creationId xmlns:a16="http://schemas.microsoft.com/office/drawing/2014/main" id="{336916BA-C6FB-4E93-93D9-8C57F68E7C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>
            <a:extLst>
              <a:ext uri="{FF2B5EF4-FFF2-40B4-BE49-F238E27FC236}">
                <a16:creationId xmlns:a16="http://schemas.microsoft.com/office/drawing/2014/main" id="{33DCFA87-13B0-44CA-B37D-53777B069F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>
            <a:extLst>
              <a:ext uri="{FF2B5EF4-FFF2-40B4-BE49-F238E27FC236}">
                <a16:creationId xmlns:a16="http://schemas.microsoft.com/office/drawing/2014/main" id="{431BFEE7-2B0D-4D7A-942B-60CB32C2E3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CA4D02-E4CC-4471-A553-1FD7663968EA}" type="slidenum">
              <a:rPr lang="en-US" altLang="zh-CN" smtClean="0"/>
              <a:pPr>
                <a:spcBef>
                  <a:spcPct val="0"/>
                </a:spcBef>
              </a:pPr>
              <a:t>64</a:t>
            </a:fld>
            <a:endParaRPr lang="en-US" altLang="zh-CN"/>
          </a:p>
        </p:txBody>
      </p:sp>
      <p:sp>
        <p:nvSpPr>
          <p:cNvPr id="132099" name="Rectangle 2">
            <a:extLst>
              <a:ext uri="{FF2B5EF4-FFF2-40B4-BE49-F238E27FC236}">
                <a16:creationId xmlns:a16="http://schemas.microsoft.com/office/drawing/2014/main" id="{D76A6630-2F22-4E6A-840E-CD7A9A92F2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>
            <a:extLst>
              <a:ext uri="{FF2B5EF4-FFF2-40B4-BE49-F238E27FC236}">
                <a16:creationId xmlns:a16="http://schemas.microsoft.com/office/drawing/2014/main" id="{D388374E-D67F-4DD9-9342-A5FB498D9C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>
            <a:extLst>
              <a:ext uri="{FF2B5EF4-FFF2-40B4-BE49-F238E27FC236}">
                <a16:creationId xmlns:a16="http://schemas.microsoft.com/office/drawing/2014/main" id="{43E3B9B8-C5FE-4A01-8966-76766D92E2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C1426DB-5CCA-482B-BDAE-83DFEDC2539B}" type="slidenum">
              <a:rPr lang="en-US" altLang="zh-CN" smtClean="0"/>
              <a:pPr>
                <a:spcBef>
                  <a:spcPct val="0"/>
                </a:spcBef>
              </a:pPr>
              <a:t>65</a:t>
            </a:fld>
            <a:endParaRPr lang="en-US" altLang="zh-CN"/>
          </a:p>
        </p:txBody>
      </p:sp>
      <p:sp>
        <p:nvSpPr>
          <p:cNvPr id="134147" name="Rectangle 2">
            <a:extLst>
              <a:ext uri="{FF2B5EF4-FFF2-40B4-BE49-F238E27FC236}">
                <a16:creationId xmlns:a16="http://schemas.microsoft.com/office/drawing/2014/main" id="{9170B03C-BCF9-4E7C-95C5-E05F76BD0B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>
            <a:extLst>
              <a:ext uri="{FF2B5EF4-FFF2-40B4-BE49-F238E27FC236}">
                <a16:creationId xmlns:a16="http://schemas.microsoft.com/office/drawing/2014/main" id="{C433FABA-EFD0-4BFC-BC36-4289C3A1DF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>
            <a:extLst>
              <a:ext uri="{FF2B5EF4-FFF2-40B4-BE49-F238E27FC236}">
                <a16:creationId xmlns:a16="http://schemas.microsoft.com/office/drawing/2014/main" id="{F761765C-287D-42E6-BA14-0E0826F3A6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7BF55CB-853A-46C8-8931-403385B653CA}" type="slidenum">
              <a:rPr lang="en-US" altLang="zh-CN" smtClean="0"/>
              <a:pPr>
                <a:spcBef>
                  <a:spcPct val="0"/>
                </a:spcBef>
              </a:pPr>
              <a:t>66</a:t>
            </a:fld>
            <a:endParaRPr lang="en-US" altLang="zh-CN"/>
          </a:p>
        </p:txBody>
      </p:sp>
      <p:sp>
        <p:nvSpPr>
          <p:cNvPr id="136195" name="Rectangle 2">
            <a:extLst>
              <a:ext uri="{FF2B5EF4-FFF2-40B4-BE49-F238E27FC236}">
                <a16:creationId xmlns:a16="http://schemas.microsoft.com/office/drawing/2014/main" id="{751684C4-D755-447D-B4EF-5A4962F92C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>
            <a:extLst>
              <a:ext uri="{FF2B5EF4-FFF2-40B4-BE49-F238E27FC236}">
                <a16:creationId xmlns:a16="http://schemas.microsoft.com/office/drawing/2014/main" id="{EA7DDD0C-F6CF-4F73-A634-2BC5213ADC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F5EC64C3-2921-4850-B2D2-177EE21342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210DC4C-1E87-4382-8A1D-0F35170CFDDF}" type="slidenum">
              <a:rPr lang="en-US" altLang="zh-CN" smtClean="0"/>
              <a:pPr>
                <a:spcBef>
                  <a:spcPct val="0"/>
                </a:spcBef>
              </a:pPr>
              <a:t>6</a:t>
            </a:fld>
            <a:endParaRPr lang="en-US" altLang="zh-CN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39C77068-0933-4E8A-B780-AC13711B72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35889373-2FD7-4779-854D-693443E31A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>
            <a:extLst>
              <a:ext uri="{FF2B5EF4-FFF2-40B4-BE49-F238E27FC236}">
                <a16:creationId xmlns:a16="http://schemas.microsoft.com/office/drawing/2014/main" id="{24E5C63D-B2CB-476C-BD34-9A7A28E771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5820315-66C3-455B-B6D7-85FED92B03E9}" type="slidenum">
              <a:rPr lang="en-US" altLang="zh-CN" smtClean="0"/>
              <a:pPr>
                <a:spcBef>
                  <a:spcPct val="0"/>
                </a:spcBef>
              </a:pPr>
              <a:t>67</a:t>
            </a:fld>
            <a:endParaRPr lang="en-US" altLang="zh-CN"/>
          </a:p>
        </p:txBody>
      </p:sp>
      <p:sp>
        <p:nvSpPr>
          <p:cNvPr id="138243" name="Rectangle 2">
            <a:extLst>
              <a:ext uri="{FF2B5EF4-FFF2-40B4-BE49-F238E27FC236}">
                <a16:creationId xmlns:a16="http://schemas.microsoft.com/office/drawing/2014/main" id="{B1B4F603-93D2-46E2-8D41-81C3603EF5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>
            <a:extLst>
              <a:ext uri="{FF2B5EF4-FFF2-40B4-BE49-F238E27FC236}">
                <a16:creationId xmlns:a16="http://schemas.microsoft.com/office/drawing/2014/main" id="{5922954A-FB52-4ABF-B1D8-692E3E1C56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>
            <a:extLst>
              <a:ext uri="{FF2B5EF4-FFF2-40B4-BE49-F238E27FC236}">
                <a16:creationId xmlns:a16="http://schemas.microsoft.com/office/drawing/2014/main" id="{B43DFF7A-7956-41A2-B30E-F98079C6DA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C93E40-FA34-4981-85A4-59D443D87426}" type="slidenum">
              <a:rPr lang="en-US" altLang="zh-CN" smtClean="0"/>
              <a:pPr>
                <a:spcBef>
                  <a:spcPct val="0"/>
                </a:spcBef>
              </a:pPr>
              <a:t>68</a:t>
            </a:fld>
            <a:endParaRPr lang="en-US" altLang="zh-CN"/>
          </a:p>
        </p:txBody>
      </p:sp>
      <p:sp>
        <p:nvSpPr>
          <p:cNvPr id="140291" name="Rectangle 2">
            <a:extLst>
              <a:ext uri="{FF2B5EF4-FFF2-40B4-BE49-F238E27FC236}">
                <a16:creationId xmlns:a16="http://schemas.microsoft.com/office/drawing/2014/main" id="{0B773EA3-2958-4116-AFBD-5742F000FF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>
            <a:extLst>
              <a:ext uri="{FF2B5EF4-FFF2-40B4-BE49-F238E27FC236}">
                <a16:creationId xmlns:a16="http://schemas.microsoft.com/office/drawing/2014/main" id="{5AAFEF5C-9805-4EC6-B6BC-4143F6AB8A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>
            <a:extLst>
              <a:ext uri="{FF2B5EF4-FFF2-40B4-BE49-F238E27FC236}">
                <a16:creationId xmlns:a16="http://schemas.microsoft.com/office/drawing/2014/main" id="{1B20A424-58E4-45AA-8A40-A902AF4E3C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341980-1643-4261-A953-2532E18AC0F9}" type="slidenum">
              <a:rPr lang="en-US" altLang="zh-CN" smtClean="0"/>
              <a:pPr>
                <a:spcBef>
                  <a:spcPct val="0"/>
                </a:spcBef>
              </a:pPr>
              <a:t>69</a:t>
            </a:fld>
            <a:endParaRPr lang="en-US" altLang="zh-CN"/>
          </a:p>
        </p:txBody>
      </p:sp>
      <p:sp>
        <p:nvSpPr>
          <p:cNvPr id="142339" name="Rectangle 2">
            <a:extLst>
              <a:ext uri="{FF2B5EF4-FFF2-40B4-BE49-F238E27FC236}">
                <a16:creationId xmlns:a16="http://schemas.microsoft.com/office/drawing/2014/main" id="{07DB4300-E47F-4101-82FA-A3B243FB5A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>
            <a:extLst>
              <a:ext uri="{FF2B5EF4-FFF2-40B4-BE49-F238E27FC236}">
                <a16:creationId xmlns:a16="http://schemas.microsoft.com/office/drawing/2014/main" id="{50E19A15-4684-403D-9AE2-92597A864D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>
            <a:extLst>
              <a:ext uri="{FF2B5EF4-FFF2-40B4-BE49-F238E27FC236}">
                <a16:creationId xmlns:a16="http://schemas.microsoft.com/office/drawing/2014/main" id="{9CF38EBF-4E8A-4A98-931C-DEAD7FD416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64E0969-9FFD-452F-AA34-9435DA86015C}" type="slidenum">
              <a:rPr lang="en-US" altLang="zh-CN" smtClean="0"/>
              <a:pPr>
                <a:spcBef>
                  <a:spcPct val="0"/>
                </a:spcBef>
              </a:pPr>
              <a:t>70</a:t>
            </a:fld>
            <a:endParaRPr lang="en-US" altLang="zh-CN"/>
          </a:p>
        </p:txBody>
      </p:sp>
      <p:sp>
        <p:nvSpPr>
          <p:cNvPr id="144387" name="Rectangle 2">
            <a:extLst>
              <a:ext uri="{FF2B5EF4-FFF2-40B4-BE49-F238E27FC236}">
                <a16:creationId xmlns:a16="http://schemas.microsoft.com/office/drawing/2014/main" id="{04282EC9-E4D7-4769-8324-ADDD5A5288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>
            <a:extLst>
              <a:ext uri="{FF2B5EF4-FFF2-40B4-BE49-F238E27FC236}">
                <a16:creationId xmlns:a16="http://schemas.microsoft.com/office/drawing/2014/main" id="{4DF2991B-F167-4346-A160-897962A52B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>
            <a:extLst>
              <a:ext uri="{FF2B5EF4-FFF2-40B4-BE49-F238E27FC236}">
                <a16:creationId xmlns:a16="http://schemas.microsoft.com/office/drawing/2014/main" id="{314BEA4F-75A7-4AF1-88B6-32DE72575C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7AFF40-8B56-4806-A7E7-A4D201A8A5F8}" type="slidenum">
              <a:rPr lang="en-US" altLang="zh-CN" smtClean="0"/>
              <a:pPr>
                <a:spcBef>
                  <a:spcPct val="0"/>
                </a:spcBef>
              </a:pPr>
              <a:t>71</a:t>
            </a:fld>
            <a:endParaRPr lang="en-US" altLang="zh-CN"/>
          </a:p>
        </p:txBody>
      </p:sp>
      <p:sp>
        <p:nvSpPr>
          <p:cNvPr id="146435" name="Rectangle 2">
            <a:extLst>
              <a:ext uri="{FF2B5EF4-FFF2-40B4-BE49-F238E27FC236}">
                <a16:creationId xmlns:a16="http://schemas.microsoft.com/office/drawing/2014/main" id="{70A994A8-58A1-4629-B65D-768F903DE9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>
            <a:extLst>
              <a:ext uri="{FF2B5EF4-FFF2-40B4-BE49-F238E27FC236}">
                <a16:creationId xmlns:a16="http://schemas.microsoft.com/office/drawing/2014/main" id="{EEC5CCD2-B34F-4CD3-B6B5-D234A344B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>
            <a:extLst>
              <a:ext uri="{FF2B5EF4-FFF2-40B4-BE49-F238E27FC236}">
                <a16:creationId xmlns:a16="http://schemas.microsoft.com/office/drawing/2014/main" id="{32158753-D35C-4678-A584-F01A49A2B4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9A0750D-B6C1-40C1-9A11-E815159266B6}" type="slidenum">
              <a:rPr lang="en-US" altLang="zh-CN" smtClean="0"/>
              <a:pPr>
                <a:spcBef>
                  <a:spcPct val="0"/>
                </a:spcBef>
              </a:pPr>
              <a:t>72</a:t>
            </a:fld>
            <a:endParaRPr lang="en-US" altLang="zh-CN"/>
          </a:p>
        </p:txBody>
      </p:sp>
      <p:sp>
        <p:nvSpPr>
          <p:cNvPr id="148483" name="Rectangle 2">
            <a:extLst>
              <a:ext uri="{FF2B5EF4-FFF2-40B4-BE49-F238E27FC236}">
                <a16:creationId xmlns:a16="http://schemas.microsoft.com/office/drawing/2014/main" id="{1731FA53-97BC-4CDD-B606-0BFED35B7D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>
            <a:extLst>
              <a:ext uri="{FF2B5EF4-FFF2-40B4-BE49-F238E27FC236}">
                <a16:creationId xmlns:a16="http://schemas.microsoft.com/office/drawing/2014/main" id="{0FCF4671-E153-42D9-ADD2-6ACFC94BFE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>
            <a:extLst>
              <a:ext uri="{FF2B5EF4-FFF2-40B4-BE49-F238E27FC236}">
                <a16:creationId xmlns:a16="http://schemas.microsoft.com/office/drawing/2014/main" id="{07711F61-D737-42B9-82A0-5AE0697243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D59A3C7-B394-40D3-89B4-174FA979F827}" type="slidenum">
              <a:rPr lang="en-US" altLang="zh-CN" smtClean="0"/>
              <a:pPr>
                <a:spcBef>
                  <a:spcPct val="0"/>
                </a:spcBef>
              </a:pPr>
              <a:t>73</a:t>
            </a:fld>
            <a:endParaRPr lang="en-US" altLang="zh-CN"/>
          </a:p>
        </p:txBody>
      </p:sp>
      <p:sp>
        <p:nvSpPr>
          <p:cNvPr id="150531" name="Rectangle 2">
            <a:extLst>
              <a:ext uri="{FF2B5EF4-FFF2-40B4-BE49-F238E27FC236}">
                <a16:creationId xmlns:a16="http://schemas.microsoft.com/office/drawing/2014/main" id="{8578F043-D144-4D3D-A674-D15C6AE708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>
            <a:extLst>
              <a:ext uri="{FF2B5EF4-FFF2-40B4-BE49-F238E27FC236}">
                <a16:creationId xmlns:a16="http://schemas.microsoft.com/office/drawing/2014/main" id="{2F486A88-A538-449B-8467-EDC847E0C8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>
            <a:extLst>
              <a:ext uri="{FF2B5EF4-FFF2-40B4-BE49-F238E27FC236}">
                <a16:creationId xmlns:a16="http://schemas.microsoft.com/office/drawing/2014/main" id="{FC3068F0-96CB-4B20-BA1C-30502BD8C7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E365DFA-767A-4FD9-9235-694BFD976B8C}" type="slidenum">
              <a:rPr lang="en-US" altLang="zh-CN" smtClean="0"/>
              <a:pPr>
                <a:spcBef>
                  <a:spcPct val="0"/>
                </a:spcBef>
              </a:pPr>
              <a:t>74</a:t>
            </a:fld>
            <a:endParaRPr lang="en-US" altLang="zh-CN"/>
          </a:p>
        </p:txBody>
      </p:sp>
      <p:sp>
        <p:nvSpPr>
          <p:cNvPr id="152579" name="Rectangle 2">
            <a:extLst>
              <a:ext uri="{FF2B5EF4-FFF2-40B4-BE49-F238E27FC236}">
                <a16:creationId xmlns:a16="http://schemas.microsoft.com/office/drawing/2014/main" id="{AA6873DB-6FFB-42BF-89E7-EB19EE98B9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>
            <a:extLst>
              <a:ext uri="{FF2B5EF4-FFF2-40B4-BE49-F238E27FC236}">
                <a16:creationId xmlns:a16="http://schemas.microsoft.com/office/drawing/2014/main" id="{06C6B649-4CB8-4A92-9232-3BE855081D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>
            <a:extLst>
              <a:ext uri="{FF2B5EF4-FFF2-40B4-BE49-F238E27FC236}">
                <a16:creationId xmlns:a16="http://schemas.microsoft.com/office/drawing/2014/main" id="{CD5E63FD-1D18-4F9A-BF34-CC88D23698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43A9474-7FC0-4E13-A127-0ECA6D0C62AB}" type="slidenum">
              <a:rPr lang="en-US" altLang="zh-CN" smtClean="0"/>
              <a:pPr>
                <a:spcBef>
                  <a:spcPct val="0"/>
                </a:spcBef>
              </a:pPr>
              <a:t>75</a:t>
            </a:fld>
            <a:endParaRPr lang="en-US" altLang="zh-CN"/>
          </a:p>
        </p:txBody>
      </p:sp>
      <p:sp>
        <p:nvSpPr>
          <p:cNvPr id="156675" name="Rectangle 2">
            <a:extLst>
              <a:ext uri="{FF2B5EF4-FFF2-40B4-BE49-F238E27FC236}">
                <a16:creationId xmlns:a16="http://schemas.microsoft.com/office/drawing/2014/main" id="{7FBFBFEC-E58F-4BDD-8624-E9081552CA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>
            <a:extLst>
              <a:ext uri="{FF2B5EF4-FFF2-40B4-BE49-F238E27FC236}">
                <a16:creationId xmlns:a16="http://schemas.microsoft.com/office/drawing/2014/main" id="{1A3AF370-881D-4F56-A885-6DA808290D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>
            <a:extLst>
              <a:ext uri="{FF2B5EF4-FFF2-40B4-BE49-F238E27FC236}">
                <a16:creationId xmlns:a16="http://schemas.microsoft.com/office/drawing/2014/main" id="{BE075E23-4B65-4775-8A94-9E41494D85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AC84CDC-414A-4C0F-94F7-D3A4573414C3}" type="slidenum">
              <a:rPr lang="en-US" altLang="zh-CN" smtClean="0"/>
              <a:pPr>
                <a:spcBef>
                  <a:spcPct val="0"/>
                </a:spcBef>
              </a:pPr>
              <a:t>76</a:t>
            </a:fld>
            <a:endParaRPr lang="en-US" altLang="zh-CN"/>
          </a:p>
        </p:txBody>
      </p:sp>
      <p:sp>
        <p:nvSpPr>
          <p:cNvPr id="158723" name="Rectangle 2">
            <a:extLst>
              <a:ext uri="{FF2B5EF4-FFF2-40B4-BE49-F238E27FC236}">
                <a16:creationId xmlns:a16="http://schemas.microsoft.com/office/drawing/2014/main" id="{79EDFBAA-24A4-418F-92C2-45D10B39D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>
            <a:extLst>
              <a:ext uri="{FF2B5EF4-FFF2-40B4-BE49-F238E27FC236}">
                <a16:creationId xmlns:a16="http://schemas.microsoft.com/office/drawing/2014/main" id="{FC93089A-C9A6-4300-876C-3BC21D3DBE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8B67A2B-D9E5-4134-991F-E255E70B4F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93CF5DD-E7AD-4077-8D4C-7F0492E039FE}" type="slidenum">
              <a:rPr lang="en-US" altLang="zh-CN" smtClean="0"/>
              <a:pPr>
                <a:spcBef>
                  <a:spcPct val="0"/>
                </a:spcBef>
              </a:pPr>
              <a:t>7</a:t>
            </a:fld>
            <a:endParaRPr lang="en-US" altLang="zh-CN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1D9256C-7A25-446A-8E2D-D293322176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8C00861-5D27-4F16-909C-036EB7E20B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>
            <a:extLst>
              <a:ext uri="{FF2B5EF4-FFF2-40B4-BE49-F238E27FC236}">
                <a16:creationId xmlns:a16="http://schemas.microsoft.com/office/drawing/2014/main" id="{4A76080A-F5F6-419C-A1F2-767E4FA730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B8389D-1750-4846-A219-744B4CF9D673}" type="slidenum">
              <a:rPr lang="en-US" altLang="zh-CN" smtClean="0"/>
              <a:pPr>
                <a:spcBef>
                  <a:spcPct val="0"/>
                </a:spcBef>
              </a:pPr>
              <a:t>77</a:t>
            </a:fld>
            <a:endParaRPr lang="en-US" altLang="zh-CN"/>
          </a:p>
        </p:txBody>
      </p:sp>
      <p:sp>
        <p:nvSpPr>
          <p:cNvPr id="160771" name="Rectangle 2">
            <a:extLst>
              <a:ext uri="{FF2B5EF4-FFF2-40B4-BE49-F238E27FC236}">
                <a16:creationId xmlns:a16="http://schemas.microsoft.com/office/drawing/2014/main" id="{5B39CEC2-3C07-4855-9E66-0FF42FCF8E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>
            <a:extLst>
              <a:ext uri="{FF2B5EF4-FFF2-40B4-BE49-F238E27FC236}">
                <a16:creationId xmlns:a16="http://schemas.microsoft.com/office/drawing/2014/main" id="{B08F3635-9002-4018-8027-CAD05A637A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>
            <a:extLst>
              <a:ext uri="{FF2B5EF4-FFF2-40B4-BE49-F238E27FC236}">
                <a16:creationId xmlns:a16="http://schemas.microsoft.com/office/drawing/2014/main" id="{066EA1A1-1D33-4BA9-8F3D-2C5140D083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B2280-8E33-4A11-A80F-E4C0DD4C2170}" type="slidenum">
              <a:rPr lang="en-US" altLang="zh-CN" smtClean="0"/>
              <a:pPr>
                <a:spcBef>
                  <a:spcPct val="0"/>
                </a:spcBef>
              </a:pPr>
              <a:t>78</a:t>
            </a:fld>
            <a:endParaRPr lang="en-US" altLang="zh-CN"/>
          </a:p>
        </p:txBody>
      </p:sp>
      <p:sp>
        <p:nvSpPr>
          <p:cNvPr id="162819" name="Rectangle 2">
            <a:extLst>
              <a:ext uri="{FF2B5EF4-FFF2-40B4-BE49-F238E27FC236}">
                <a16:creationId xmlns:a16="http://schemas.microsoft.com/office/drawing/2014/main" id="{52E0C43B-A19C-4ADC-819B-A9A4EC4908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>
            <a:extLst>
              <a:ext uri="{FF2B5EF4-FFF2-40B4-BE49-F238E27FC236}">
                <a16:creationId xmlns:a16="http://schemas.microsoft.com/office/drawing/2014/main" id="{B13A4639-6246-487D-882B-43D423ABEE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>
            <a:extLst>
              <a:ext uri="{FF2B5EF4-FFF2-40B4-BE49-F238E27FC236}">
                <a16:creationId xmlns:a16="http://schemas.microsoft.com/office/drawing/2014/main" id="{F94F40DE-6599-4F69-B467-62FD80A55F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32BC03A-D541-4100-B783-E5682119CC89}" type="slidenum">
              <a:rPr lang="en-US" altLang="zh-CN" smtClean="0"/>
              <a:pPr>
                <a:spcBef>
                  <a:spcPct val="0"/>
                </a:spcBef>
              </a:pPr>
              <a:t>79</a:t>
            </a:fld>
            <a:endParaRPr lang="en-US" altLang="zh-CN"/>
          </a:p>
        </p:txBody>
      </p:sp>
      <p:sp>
        <p:nvSpPr>
          <p:cNvPr id="164867" name="Rectangle 2">
            <a:extLst>
              <a:ext uri="{FF2B5EF4-FFF2-40B4-BE49-F238E27FC236}">
                <a16:creationId xmlns:a16="http://schemas.microsoft.com/office/drawing/2014/main" id="{C503CD45-4FBB-4C69-B8A9-9A2CED0FCC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>
            <a:extLst>
              <a:ext uri="{FF2B5EF4-FFF2-40B4-BE49-F238E27FC236}">
                <a16:creationId xmlns:a16="http://schemas.microsoft.com/office/drawing/2014/main" id="{B69861CD-0A0C-427C-AE64-EED340BC7E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>
            <a:extLst>
              <a:ext uri="{FF2B5EF4-FFF2-40B4-BE49-F238E27FC236}">
                <a16:creationId xmlns:a16="http://schemas.microsoft.com/office/drawing/2014/main" id="{66943DD8-3549-4D76-989B-D625BD0F0D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AE33874-F985-401E-AF60-B4DE3FABC330}" type="slidenum">
              <a:rPr lang="en-US" altLang="zh-CN" smtClean="0"/>
              <a:pPr>
                <a:spcBef>
                  <a:spcPct val="0"/>
                </a:spcBef>
              </a:pPr>
              <a:t>80</a:t>
            </a:fld>
            <a:endParaRPr lang="en-US" altLang="zh-CN"/>
          </a:p>
        </p:txBody>
      </p:sp>
      <p:sp>
        <p:nvSpPr>
          <p:cNvPr id="166915" name="Rectangle 2">
            <a:extLst>
              <a:ext uri="{FF2B5EF4-FFF2-40B4-BE49-F238E27FC236}">
                <a16:creationId xmlns:a16="http://schemas.microsoft.com/office/drawing/2014/main" id="{36460836-29BE-4DC4-9EC7-E69CC3CC4C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>
            <a:extLst>
              <a:ext uri="{FF2B5EF4-FFF2-40B4-BE49-F238E27FC236}">
                <a16:creationId xmlns:a16="http://schemas.microsoft.com/office/drawing/2014/main" id="{A9F038C0-AC0C-4DB5-A381-326524389F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>
            <a:extLst>
              <a:ext uri="{FF2B5EF4-FFF2-40B4-BE49-F238E27FC236}">
                <a16:creationId xmlns:a16="http://schemas.microsoft.com/office/drawing/2014/main" id="{A642E0AD-E3AE-43AB-B7A2-661E683264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1D2EE98-59C1-4F05-BEA3-9BF638829E86}" type="slidenum">
              <a:rPr lang="en-US" altLang="zh-CN" smtClean="0"/>
              <a:pPr>
                <a:spcBef>
                  <a:spcPct val="0"/>
                </a:spcBef>
              </a:pPr>
              <a:t>81</a:t>
            </a:fld>
            <a:endParaRPr lang="en-US" altLang="zh-CN"/>
          </a:p>
        </p:txBody>
      </p:sp>
      <p:sp>
        <p:nvSpPr>
          <p:cNvPr id="168963" name="Rectangle 2">
            <a:extLst>
              <a:ext uri="{FF2B5EF4-FFF2-40B4-BE49-F238E27FC236}">
                <a16:creationId xmlns:a16="http://schemas.microsoft.com/office/drawing/2014/main" id="{AAC3A4B4-47D0-4C08-B9EE-EC1D55CD51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>
            <a:extLst>
              <a:ext uri="{FF2B5EF4-FFF2-40B4-BE49-F238E27FC236}">
                <a16:creationId xmlns:a16="http://schemas.microsoft.com/office/drawing/2014/main" id="{734B6B3B-CDA9-42A5-8FFA-A24B3086C8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>
            <a:extLst>
              <a:ext uri="{FF2B5EF4-FFF2-40B4-BE49-F238E27FC236}">
                <a16:creationId xmlns:a16="http://schemas.microsoft.com/office/drawing/2014/main" id="{3998875D-05AB-4AA5-951F-95205C19DF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9287E8A-38DF-4696-BE7B-83C98A7E247D}" type="slidenum">
              <a:rPr lang="en-US" altLang="zh-CN" smtClean="0"/>
              <a:pPr>
                <a:spcBef>
                  <a:spcPct val="0"/>
                </a:spcBef>
              </a:pPr>
              <a:t>82</a:t>
            </a:fld>
            <a:endParaRPr lang="en-US" altLang="zh-CN"/>
          </a:p>
        </p:txBody>
      </p:sp>
      <p:sp>
        <p:nvSpPr>
          <p:cNvPr id="171011" name="Rectangle 2">
            <a:extLst>
              <a:ext uri="{FF2B5EF4-FFF2-40B4-BE49-F238E27FC236}">
                <a16:creationId xmlns:a16="http://schemas.microsoft.com/office/drawing/2014/main" id="{79F45DA8-A3EE-4A5A-BAE2-E2C1954B5E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>
            <a:extLst>
              <a:ext uri="{FF2B5EF4-FFF2-40B4-BE49-F238E27FC236}">
                <a16:creationId xmlns:a16="http://schemas.microsoft.com/office/drawing/2014/main" id="{B2AD49B0-3846-469B-9488-17520B362C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>
            <a:extLst>
              <a:ext uri="{FF2B5EF4-FFF2-40B4-BE49-F238E27FC236}">
                <a16:creationId xmlns:a16="http://schemas.microsoft.com/office/drawing/2014/main" id="{7DE3AE9B-271D-45A3-9893-A39EBC0DDD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ECE5D2-3A4E-4893-8BB6-13846D1FFEE8}" type="slidenum">
              <a:rPr lang="en-US" altLang="zh-CN" smtClean="0"/>
              <a:pPr>
                <a:spcBef>
                  <a:spcPct val="0"/>
                </a:spcBef>
              </a:pPr>
              <a:t>83</a:t>
            </a:fld>
            <a:endParaRPr lang="en-US" altLang="zh-CN"/>
          </a:p>
        </p:txBody>
      </p:sp>
      <p:sp>
        <p:nvSpPr>
          <p:cNvPr id="173059" name="Rectangle 2">
            <a:extLst>
              <a:ext uri="{FF2B5EF4-FFF2-40B4-BE49-F238E27FC236}">
                <a16:creationId xmlns:a16="http://schemas.microsoft.com/office/drawing/2014/main" id="{47B17F5B-A984-4ECF-BD1E-A6B0BD05D6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>
            <a:extLst>
              <a:ext uri="{FF2B5EF4-FFF2-40B4-BE49-F238E27FC236}">
                <a16:creationId xmlns:a16="http://schemas.microsoft.com/office/drawing/2014/main" id="{0F960BF7-7F22-4FBE-AF32-3254CF63DF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>
            <a:extLst>
              <a:ext uri="{FF2B5EF4-FFF2-40B4-BE49-F238E27FC236}">
                <a16:creationId xmlns:a16="http://schemas.microsoft.com/office/drawing/2014/main" id="{946986FB-5137-45AA-AF3B-8AD475F680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4AB5BBC-F1A4-4D51-B3B1-3922E60DBFE1}" type="slidenum">
              <a:rPr lang="en-US" altLang="zh-CN" smtClean="0"/>
              <a:pPr>
                <a:spcBef>
                  <a:spcPct val="0"/>
                </a:spcBef>
              </a:pPr>
              <a:t>84</a:t>
            </a:fld>
            <a:endParaRPr lang="en-US" altLang="zh-CN"/>
          </a:p>
        </p:txBody>
      </p:sp>
      <p:sp>
        <p:nvSpPr>
          <p:cNvPr id="175107" name="Rectangle 2">
            <a:extLst>
              <a:ext uri="{FF2B5EF4-FFF2-40B4-BE49-F238E27FC236}">
                <a16:creationId xmlns:a16="http://schemas.microsoft.com/office/drawing/2014/main" id="{23148541-99FB-42DF-8124-50B23332ED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>
            <a:extLst>
              <a:ext uri="{FF2B5EF4-FFF2-40B4-BE49-F238E27FC236}">
                <a16:creationId xmlns:a16="http://schemas.microsoft.com/office/drawing/2014/main" id="{6B4A0391-33CD-4F54-BAF4-3E8A502845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>
            <a:extLst>
              <a:ext uri="{FF2B5EF4-FFF2-40B4-BE49-F238E27FC236}">
                <a16:creationId xmlns:a16="http://schemas.microsoft.com/office/drawing/2014/main" id="{18ABA1F9-BE24-49FB-998C-E0F016B03D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EB8CAFA-2A96-40B6-86DC-E8346DF4BCFD}" type="slidenum">
              <a:rPr lang="en-US" altLang="zh-CN" smtClean="0"/>
              <a:pPr>
                <a:spcBef>
                  <a:spcPct val="0"/>
                </a:spcBef>
              </a:pPr>
              <a:t>85</a:t>
            </a:fld>
            <a:endParaRPr lang="en-US" altLang="zh-CN"/>
          </a:p>
        </p:txBody>
      </p:sp>
      <p:sp>
        <p:nvSpPr>
          <p:cNvPr id="177155" name="Rectangle 2">
            <a:extLst>
              <a:ext uri="{FF2B5EF4-FFF2-40B4-BE49-F238E27FC236}">
                <a16:creationId xmlns:a16="http://schemas.microsoft.com/office/drawing/2014/main" id="{AD3F3DFB-FCF3-4592-A3A3-160A958262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>
            <a:extLst>
              <a:ext uri="{FF2B5EF4-FFF2-40B4-BE49-F238E27FC236}">
                <a16:creationId xmlns:a16="http://schemas.microsoft.com/office/drawing/2014/main" id="{98238E0C-5B2A-4770-8D54-26BDA45DC9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0CA24BFB-E738-4FD5-B686-204BC86962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8825651-C1A6-473B-8FE4-622005D9472E}" type="slidenum">
              <a:rPr lang="en-US" altLang="zh-CN" smtClean="0"/>
              <a:pPr>
                <a:spcBef>
                  <a:spcPct val="0"/>
                </a:spcBef>
              </a:pPr>
              <a:t>8</a:t>
            </a:fld>
            <a:endParaRPr lang="en-US" altLang="zh-CN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E9205657-DE31-427E-A649-68B929F88D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0CAA2C4D-32B6-4424-A9B2-0FE8831BA5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492F9587-177F-4F71-9FA8-E6C80A0D39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1F8F13-FB90-4E59-A689-F355003A7395}" type="slidenum">
              <a:rPr lang="en-US" altLang="zh-CN" smtClean="0"/>
              <a:pPr>
                <a:spcBef>
                  <a:spcPct val="0"/>
                </a:spcBef>
              </a:pPr>
              <a:t>9</a:t>
            </a:fld>
            <a:endParaRPr lang="en-US" altLang="zh-CN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E2BDBAAE-B1DC-4CA9-99C7-273EC971BA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6D342DFA-A2B9-439D-BFC4-DC08857062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3200">
                <a:latin typeface="仿宋" panose="02010609060101010101" pitchFamily="49" charset="-122"/>
                <a:ea typeface="仿宋" panose="02010609060101010101" pitchFamily="49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03E6D74-7362-4AD1-983A-8B95BB5440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3EFCFB-857A-4353-8A4C-3971A0BE7C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C408BA5-FE5C-4EB5-A812-CE2E54B0B8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585D1-F8E8-4F25-A81D-B7EFE90E48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398450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DF8B137-0DC6-464C-8088-2159F898B8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1E98ED8-5380-4AB3-B71C-270B7A59B6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AC6E2B-3397-4D2F-89C8-9D71A0625B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04273-AD23-4913-A36E-90B701428E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0754242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60351"/>
            <a:ext cx="2743200" cy="5865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60351"/>
            <a:ext cx="8026400" cy="5865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E787913-783E-4B4D-97DF-6F0A2D2882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D444DD-3DF6-4DCC-8195-CAEA1D3096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CC0437A-782A-477F-9F28-D5872FC99A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079CE-07F0-47D1-80B6-CCD585B246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6091699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9484" y="260351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0D4856-805F-41ED-9F0D-BA3BC138D1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8B344B-BA79-4F6E-B3ED-F6EE37B19F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737269-63C4-4243-85F9-8B0BCE2EB8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2F1F9-357E-4C85-837B-E809ED4FD2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073413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4745"/>
            <a:ext cx="10972800" cy="5001419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02639BA-98A5-4A8F-A30E-C53DCD7825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6F41B25-1830-442D-AB2D-0725A6D67D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B7F1877-DBFC-44EF-B44D-6406F19338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EA04A7BC-560B-48D6-AADF-5E8FE56CB6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5269981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3E1FCC9-ADA6-48CD-9DC4-AD8DA243F1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EE6EDD7-568E-4A28-A1AA-42801DAB0A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B525FF0-18BE-45BC-8214-2AD870D511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74194-4F25-401F-A600-1A4DDF7370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9273380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8ACF1C-BFD0-45C8-AC20-6BF19352A7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8204E8-3D95-4C10-B49A-9338181037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C02DDA-99DB-4BCC-9023-7A8E771D3F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5508C44B-54F0-418A-A1AC-BF0E808E6C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287312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3EF3D65-D98E-40E7-AF4D-5CEE6DC988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E46865D-0040-487E-95E8-DC8B9ED247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2739D72-A27B-4493-9980-4BE87D36FF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59AA289E-C5E0-4D31-9998-5D5FD3D837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328773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F1B807A-C887-420A-909F-4DFB74DF0F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B01E504-2D4A-4F00-8EA0-2E0B4F4796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AEA49AD-0309-4CE4-B2F1-88C12DC0CC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F6C73-0CDB-4E7B-BFBC-A8AC246240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8926423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EA51FB8-455C-46AF-B7CE-50516BEBB8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189D178-3921-4760-AE96-04B92F586F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FEABA02-D2C1-4D4C-BCB5-E7235D6344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7847E-5466-4574-85E7-F254050B88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080542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90E13A-235C-455F-A292-5D76DCB0CE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560456-F7F7-49EA-BDE9-2C9D410F1F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DC8535-F97F-4F2B-A224-7F776C083B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C7DB7-E0FF-416B-8641-1A03E44C3F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12747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D89590-74BD-4C4E-BEDD-33F573DBC6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BAD936-81D9-454E-A48C-63921E8E70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7489BD-1F4E-47CC-902B-CFB9105A38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6A80C-929D-47D0-8075-F638C871C8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195257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558750F-A267-4D0A-8469-46D366F23F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40013" y="260350"/>
            <a:ext cx="8161337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D0828AD-9515-418E-A031-23011EEFF8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125538"/>
            <a:ext cx="1166495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A292D37-67E5-4C9E-A068-61C10B1D5E2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D120A8A-C0ED-448D-A3C8-AD2CE0D7CD4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CCA5F36-40EE-4634-BA82-54523B93DDD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54DBE117-BFD2-4933-BBF5-1A57175A4C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图片 2">
            <a:extLst>
              <a:ext uri="{FF2B5EF4-FFF2-40B4-BE49-F238E27FC236}">
                <a16:creationId xmlns:a16="http://schemas.microsoft.com/office/drawing/2014/main" id="{79AA5705-D934-4CBE-B60E-3317D8611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413" y="26988"/>
            <a:ext cx="881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36" r:id="rId2"/>
    <p:sldLayoutId id="2147483828" r:id="rId3"/>
    <p:sldLayoutId id="2147483837" r:id="rId4"/>
    <p:sldLayoutId id="214748383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9B3F1"/>
        </a:buClr>
        <a:buFont typeface="Wingdings" panose="05000000000000000000" pitchFamily="2" charset="2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华文中宋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wm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w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w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9.wmf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wm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7" Type="http://schemas.openxmlformats.org/officeDocument/2006/relationships/image" Target="../media/image24.wmf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3.emf"/><Relationship Id="rId4" Type="http://schemas.openxmlformats.org/officeDocument/2006/relationships/image" Target="../media/image22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wmf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>
            <a:extLst>
              <a:ext uri="{FF2B5EF4-FFF2-40B4-BE49-F238E27FC236}">
                <a16:creationId xmlns:a16="http://schemas.microsoft.com/office/drawing/2014/main" id="{D7444589-8E81-44CD-87FA-7B367B864E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latin typeface="华文中宋" panose="02010600040101010101" pitchFamily="2" charset="-122"/>
              </a:rPr>
              <a:t>第十章  群与环</a:t>
            </a:r>
          </a:p>
        </p:txBody>
      </p:sp>
      <p:sp>
        <p:nvSpPr>
          <p:cNvPr id="7171" name="Rectangle 16">
            <a:extLst>
              <a:ext uri="{FF2B5EF4-FFF2-40B4-BE49-F238E27FC236}">
                <a16:creationId xmlns:a16="http://schemas.microsoft.com/office/drawing/2014/main" id="{52912041-4F69-443B-ABAA-D32BA01C4B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A50021"/>
                </a:solidFill>
              </a:rPr>
              <a:t>群的定义与性质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子群与群的陪集分解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A50021"/>
                </a:solidFill>
              </a:rPr>
              <a:t>循环群</a:t>
            </a:r>
            <a:r>
              <a:rPr lang="zh-CN" altLang="en-US"/>
              <a:t>与置换群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环与域</a:t>
            </a:r>
          </a:p>
        </p:txBody>
      </p:sp>
      <p:sp>
        <p:nvSpPr>
          <p:cNvPr id="7172" name="灯片编号占位符 5">
            <a:extLst>
              <a:ext uri="{FF2B5EF4-FFF2-40B4-BE49-F238E27FC236}">
                <a16:creationId xmlns:a16="http://schemas.microsoft.com/office/drawing/2014/main" id="{D27C9AEE-6013-4E8D-BF3A-6F308B68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45CA5DB-249F-4125-9865-2B15E7149E26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FBE9740E-9A32-48C8-BC7D-F9D5C1F7D2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群的性质：方程存在惟一解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275B4C0-6FEB-4CCE-A320-45787DBB24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25538"/>
            <a:ext cx="9937750" cy="1079500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10.2   </a:t>
            </a:r>
            <a:r>
              <a:rPr lang="en-US" altLang="zh-CN" i="1"/>
              <a:t>G</a:t>
            </a:r>
            <a:r>
              <a:rPr lang="zh-CN" altLang="en-US"/>
              <a:t>为群，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，方程</a:t>
            </a:r>
            <a:r>
              <a:rPr lang="en-US" altLang="zh-CN" i="1"/>
              <a:t>ax</a:t>
            </a:r>
            <a:r>
              <a:rPr lang="en-US" altLang="zh-CN"/>
              <a:t>=</a:t>
            </a:r>
            <a:r>
              <a:rPr lang="en-US" altLang="zh-CN" i="1"/>
              <a:t>b</a:t>
            </a:r>
            <a:r>
              <a:rPr lang="zh-CN" altLang="en-US"/>
              <a:t>和</a:t>
            </a:r>
            <a:r>
              <a:rPr lang="en-US" altLang="zh-CN" i="1"/>
              <a:t>ya</a:t>
            </a:r>
            <a:r>
              <a:rPr lang="en-US" altLang="zh-CN"/>
              <a:t>=</a:t>
            </a:r>
            <a:r>
              <a:rPr lang="en-US" altLang="zh-CN" i="1"/>
              <a:t>b</a:t>
            </a:r>
            <a:r>
              <a:rPr lang="zh-CN" altLang="en-US"/>
              <a:t>在</a:t>
            </a:r>
            <a:r>
              <a:rPr lang="en-US" altLang="zh-CN" i="1"/>
              <a:t>G</a:t>
            </a:r>
            <a:r>
              <a:rPr lang="zh-CN" altLang="en-US"/>
              <a:t>中有解且仅有惟一解</a:t>
            </a:r>
            <a:r>
              <a:rPr lang="en-US" altLang="zh-CN"/>
              <a:t>.</a:t>
            </a:r>
          </a:p>
        </p:txBody>
      </p:sp>
      <p:sp>
        <p:nvSpPr>
          <p:cNvPr id="25604" name="灯片编号占位符 5">
            <a:extLst>
              <a:ext uri="{FF2B5EF4-FFF2-40B4-BE49-F238E27FC236}">
                <a16:creationId xmlns:a16="http://schemas.microsoft.com/office/drawing/2014/main" id="{F436B288-36F0-4A68-ABE6-2875783C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5E1F69D-8EFB-4545-99BC-EB63BE67F81C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zh-CN" sz="1400" b="0"/>
          </a:p>
        </p:txBody>
      </p:sp>
      <p:sp>
        <p:nvSpPr>
          <p:cNvPr id="25605" name="Rectangle 9">
            <a:extLst>
              <a:ext uri="{FF2B5EF4-FFF2-40B4-BE49-F238E27FC236}">
                <a16:creationId xmlns:a16="http://schemas.microsoft.com/office/drawing/2014/main" id="{ACAD0BDF-C00A-4AFB-B038-166CAC009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125" y="2420938"/>
            <a:ext cx="10369550" cy="352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45000"/>
              </a:spcBef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实例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4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}),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，其中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为对称差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解下列群方程：</a:t>
            </a:r>
            <a:b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</a:p>
          <a:p>
            <a:pPr eaLnBrk="1" hangingPunct="1">
              <a:lnSpc>
                <a:spcPct val="150000"/>
              </a:lnSpc>
              <a:spcBef>
                <a:spcPct val="4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33A30D2C-19C4-49F8-8C51-38F3AA50F7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群的性质：消去律</a:t>
            </a:r>
          </a:p>
        </p:txBody>
      </p:sp>
      <p:sp>
        <p:nvSpPr>
          <p:cNvPr id="26627" name="Rectangle 4">
            <a:extLst>
              <a:ext uri="{FF2B5EF4-FFF2-40B4-BE49-F238E27FC236}">
                <a16:creationId xmlns:a16="http://schemas.microsoft.com/office/drawing/2014/main" id="{B30382EE-B082-4644-84F7-90C83C56C9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125538"/>
            <a:ext cx="10972800" cy="1655762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10.3</a:t>
            </a:r>
            <a:r>
              <a:rPr lang="en-US" altLang="zh-CN"/>
              <a:t>    </a:t>
            </a:r>
            <a:r>
              <a:rPr lang="en-US" altLang="zh-CN" i="1"/>
              <a:t>G</a:t>
            </a:r>
            <a:r>
              <a:rPr lang="zh-CN" altLang="en-US"/>
              <a:t>为群，则</a:t>
            </a:r>
            <a:r>
              <a:rPr lang="en-US" altLang="zh-CN" i="1"/>
              <a:t>G</a:t>
            </a:r>
            <a:r>
              <a:rPr lang="zh-CN" altLang="en-US"/>
              <a:t>中适合消去律，即对任意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en-US" altLang="zh-CN"/>
              <a:t> </a:t>
            </a:r>
            <a:r>
              <a:rPr lang="zh-CN" altLang="en-US"/>
              <a:t>有</a:t>
            </a:r>
          </a:p>
          <a:p>
            <a:pPr eaLnBrk="1" hangingPunct="1"/>
            <a:r>
              <a:rPr lang="en-US" altLang="zh-CN"/>
              <a:t>(1) </a:t>
            </a:r>
            <a:r>
              <a:rPr lang="zh-CN" altLang="en-US"/>
              <a:t>若 </a:t>
            </a:r>
            <a:r>
              <a:rPr lang="en-US" altLang="zh-CN" i="1"/>
              <a:t>ab </a:t>
            </a:r>
            <a:r>
              <a:rPr lang="en-US" altLang="zh-CN"/>
              <a:t>= </a:t>
            </a:r>
            <a:r>
              <a:rPr lang="en-US" altLang="zh-CN" i="1"/>
              <a:t>ac</a:t>
            </a:r>
            <a:r>
              <a:rPr lang="zh-CN" altLang="en-US"/>
              <a:t>，则 </a:t>
            </a:r>
            <a:r>
              <a:rPr lang="en-US" altLang="zh-CN" i="1"/>
              <a:t>b </a:t>
            </a:r>
            <a:r>
              <a:rPr lang="en-US" altLang="zh-CN"/>
              <a:t>= </a:t>
            </a:r>
            <a:r>
              <a:rPr lang="en-US" altLang="zh-CN" i="1"/>
              <a:t>c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/>
              <a:t>若 </a:t>
            </a:r>
            <a:r>
              <a:rPr lang="en-US" altLang="zh-CN" i="1"/>
              <a:t>ba </a:t>
            </a:r>
            <a:r>
              <a:rPr lang="en-US" altLang="zh-CN"/>
              <a:t>= </a:t>
            </a:r>
            <a:r>
              <a:rPr lang="en-US" altLang="zh-CN" i="1"/>
              <a:t>ca</a:t>
            </a:r>
            <a:r>
              <a:rPr lang="zh-CN" altLang="en-US"/>
              <a:t>，则 </a:t>
            </a:r>
            <a:r>
              <a:rPr lang="en-US" altLang="zh-CN" i="1"/>
              <a:t>b </a:t>
            </a:r>
            <a:r>
              <a:rPr lang="en-US" altLang="zh-CN"/>
              <a:t>= </a:t>
            </a:r>
            <a:r>
              <a:rPr lang="en-US" altLang="zh-CN" i="1"/>
              <a:t>c</a:t>
            </a:r>
            <a:r>
              <a:rPr lang="en-US" altLang="zh-CN"/>
              <a:t>. </a:t>
            </a:r>
          </a:p>
        </p:txBody>
      </p:sp>
      <p:sp>
        <p:nvSpPr>
          <p:cNvPr id="26628" name="灯片编号占位符 5">
            <a:extLst>
              <a:ext uri="{FF2B5EF4-FFF2-40B4-BE49-F238E27FC236}">
                <a16:creationId xmlns:a16="http://schemas.microsoft.com/office/drawing/2014/main" id="{35083A05-08CC-4CE8-9F91-27D18222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3FCA543-95D0-4345-A143-954ED8EF54CF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zh-CN" sz="1400" b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876231E-5497-4C3E-925D-64EA85445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225800"/>
            <a:ext cx="10972800" cy="294005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69B3F1"/>
              </a:buClr>
              <a:buFont typeface="Wingdings" panose="05000000000000000000" pitchFamily="2" charset="2"/>
              <a:defRPr sz="2400" b="1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kern="0" dirty="0">
                <a:solidFill>
                  <a:srgbClr val="A50021"/>
                </a:solidFill>
              </a:rPr>
              <a:t>证明：</a:t>
            </a:r>
            <a:endParaRPr lang="zh-CN" altLang="en-US" kern="0" dirty="0"/>
          </a:p>
          <a:p>
            <a:pPr eaLnBrk="1" hangingPunct="1">
              <a:defRPr/>
            </a:pPr>
            <a:r>
              <a:rPr lang="en-US" altLang="zh-CN" kern="0" dirty="0"/>
              <a:t>(1) </a:t>
            </a:r>
            <a:r>
              <a:rPr lang="zh-CN" altLang="en-US" kern="0" dirty="0"/>
              <a:t>因为</a:t>
            </a:r>
            <a:r>
              <a:rPr lang="en-US" altLang="zh-CN" kern="0" dirty="0"/>
              <a:t>G</a:t>
            </a:r>
            <a:r>
              <a:rPr lang="zh-CN" altLang="en-US" kern="0" dirty="0"/>
              <a:t>为群，则任何元素都有逆元。设元素</a:t>
            </a:r>
            <a:r>
              <a:rPr lang="en-US" altLang="zh-CN" i="1" kern="0" dirty="0"/>
              <a:t>a</a:t>
            </a:r>
            <a:r>
              <a:rPr lang="zh-CN" altLang="en-US" kern="0" dirty="0"/>
              <a:t>的逆元为</a:t>
            </a:r>
            <a:r>
              <a:rPr lang="en-US" altLang="zh-CN" i="1" kern="0" dirty="0"/>
              <a:t>a</a:t>
            </a:r>
            <a:r>
              <a:rPr lang="en-US" altLang="zh-CN" kern="0" baseline="30000" dirty="0"/>
              <a:t>-1</a:t>
            </a:r>
          </a:p>
          <a:p>
            <a:pPr eaLnBrk="1" hangingPunct="1">
              <a:defRPr/>
            </a:pPr>
            <a:r>
              <a:rPr lang="zh-CN" altLang="en-US" kern="0" dirty="0"/>
              <a:t>则有 </a:t>
            </a:r>
            <a:r>
              <a:rPr lang="en-US" altLang="zh-CN" i="1" kern="0" dirty="0"/>
              <a:t>a</a:t>
            </a:r>
            <a:r>
              <a:rPr lang="en-US" altLang="zh-CN" kern="0" baseline="30000" dirty="0"/>
              <a:t>-1</a:t>
            </a:r>
            <a:r>
              <a:rPr lang="en-US" altLang="zh-CN" kern="0" dirty="0"/>
              <a:t>(</a:t>
            </a:r>
            <a:r>
              <a:rPr lang="en-US" altLang="zh-CN" i="1" kern="0" dirty="0"/>
              <a:t>ab </a:t>
            </a:r>
            <a:r>
              <a:rPr lang="en-US" altLang="zh-CN" kern="0" dirty="0"/>
              <a:t>)=</a:t>
            </a:r>
            <a:r>
              <a:rPr lang="en-US" altLang="zh-CN" i="1" kern="0" dirty="0"/>
              <a:t> a</a:t>
            </a:r>
            <a:r>
              <a:rPr lang="en-US" altLang="zh-CN" kern="0" baseline="30000" dirty="0"/>
              <a:t>-1</a:t>
            </a:r>
            <a:r>
              <a:rPr lang="en-US" altLang="zh-CN" kern="0" dirty="0"/>
              <a:t> (</a:t>
            </a:r>
            <a:r>
              <a:rPr lang="en-US" altLang="zh-CN" i="1" kern="0" dirty="0"/>
              <a:t>ac</a:t>
            </a:r>
            <a:r>
              <a:rPr lang="en-US" altLang="zh-CN" b="0" i="1" kern="0" dirty="0"/>
              <a:t>)</a:t>
            </a:r>
            <a:r>
              <a:rPr lang="zh-CN" altLang="en-US" kern="0" dirty="0"/>
              <a:t>，</a:t>
            </a:r>
            <a:endParaRPr lang="en-US" altLang="zh-CN" kern="0" dirty="0"/>
          </a:p>
          <a:p>
            <a:pPr eaLnBrk="1" hangingPunct="1">
              <a:defRPr/>
            </a:pPr>
            <a:r>
              <a:rPr lang="zh-CN" altLang="en-US" kern="0" dirty="0"/>
              <a:t>同时，群满足结合律，则有 </a:t>
            </a:r>
            <a:r>
              <a:rPr lang="en-US" altLang="zh-CN" i="1" kern="0" dirty="0"/>
              <a:t>b </a:t>
            </a:r>
            <a:r>
              <a:rPr lang="en-US" altLang="zh-CN" kern="0" dirty="0"/>
              <a:t>= </a:t>
            </a:r>
            <a:r>
              <a:rPr lang="en-US" altLang="zh-CN" i="1" kern="0" dirty="0"/>
              <a:t>c</a:t>
            </a:r>
            <a:r>
              <a:rPr lang="en-US" altLang="zh-CN" kern="0" dirty="0"/>
              <a:t>.</a:t>
            </a:r>
          </a:p>
          <a:p>
            <a:pPr eaLnBrk="1" hangingPunct="1">
              <a:defRPr/>
            </a:pPr>
            <a:r>
              <a:rPr lang="en-US" altLang="zh-CN" kern="0" dirty="0"/>
              <a:t>(2)  </a:t>
            </a:r>
            <a:r>
              <a:rPr lang="zh-CN" altLang="en-US" kern="0" dirty="0"/>
              <a:t>证明类似</a:t>
            </a:r>
            <a:r>
              <a:rPr lang="en-US" altLang="zh-CN" kern="0" dirty="0"/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C640FC18-8C7B-4D16-BBB8-91ED2A397F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群的必要性</a:t>
            </a:r>
            <a:endParaRPr lang="zh-CN" altLang="zh-CN"/>
          </a:p>
        </p:txBody>
      </p:sp>
      <p:sp>
        <p:nvSpPr>
          <p:cNvPr id="27651" name="灯片编号占位符 5">
            <a:extLst>
              <a:ext uri="{FF2B5EF4-FFF2-40B4-BE49-F238E27FC236}">
                <a16:creationId xmlns:a16="http://schemas.microsoft.com/office/drawing/2014/main" id="{569D600B-D9D4-41F0-BA17-C55C7B531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E99FAC-9883-4BF0-850F-A3F08581047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652" name="Rectangle 9">
            <a:extLst>
              <a:ext uri="{FF2B5EF4-FFF2-40B4-BE49-F238E27FC236}">
                <a16:creationId xmlns:a16="http://schemas.microsoft.com/office/drawing/2014/main" id="{F3D3583D-44C5-40F9-A1BE-03499E285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8" y="1125538"/>
            <a:ext cx="5976937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… 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阶群，令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=1,2,…,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由群中运算的封闭性有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假设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，即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&lt;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必有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使得 </a:t>
            </a:r>
            <a:endParaRPr lang="zh-CN" altLang="en-US" i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≠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）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由消去律得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与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矛盾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F534BA-4E19-4202-8F72-4D8F6BDAD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2144" y="1242667"/>
            <a:ext cx="4320480" cy="443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解读：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使用二维表来表达群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运算表中，每一行都是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中所有元素的一个排列；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每一列也都是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的所有元素的一个排列。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满足这个性质，不一定是群；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群一定会满足这个性质。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5F00574E-B50B-4E86-8EB9-E4474A5600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03613" y="260350"/>
            <a:ext cx="6121400" cy="576263"/>
          </a:xfrm>
        </p:spPr>
        <p:txBody>
          <a:bodyPr/>
          <a:lstStyle/>
          <a:p>
            <a:pPr eaLnBrk="1" hangingPunct="1"/>
            <a:r>
              <a:rPr lang="zh-CN" altLang="en-US"/>
              <a:t>群的性质：元素的阶</a:t>
            </a:r>
          </a:p>
        </p:txBody>
      </p:sp>
      <p:sp>
        <p:nvSpPr>
          <p:cNvPr id="29699" name="Rectangle 8">
            <a:extLst>
              <a:ext uri="{FF2B5EF4-FFF2-40B4-BE49-F238E27FC236}">
                <a16:creationId xmlns:a16="http://schemas.microsoft.com/office/drawing/2014/main" id="{FC6FA96A-C63B-4164-80A1-0B2166E71D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2636838"/>
            <a:ext cx="8280400" cy="3887787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CN" altLang="en-US"/>
              <a:t>证  </a:t>
            </a:r>
            <a:r>
              <a:rPr lang="en-US" altLang="zh-CN"/>
              <a:t>(1) </a:t>
            </a:r>
            <a:r>
              <a:rPr lang="zh-CN" altLang="en-US"/>
              <a:t>充分性</a:t>
            </a:r>
            <a:r>
              <a:rPr lang="en-US" altLang="zh-CN"/>
              <a:t>. </a:t>
            </a:r>
            <a:r>
              <a:rPr lang="zh-CN" altLang="en-US"/>
              <a:t>由于</a:t>
            </a:r>
            <a:r>
              <a:rPr lang="en-US" altLang="zh-CN" i="1"/>
              <a:t>r</a:t>
            </a:r>
            <a:r>
              <a:rPr lang="en-US" altLang="zh-CN"/>
              <a:t>|</a:t>
            </a:r>
            <a:r>
              <a:rPr lang="en-US" altLang="zh-CN" i="1"/>
              <a:t>k</a:t>
            </a:r>
            <a:r>
              <a:rPr lang="zh-CN" altLang="en-US"/>
              <a:t>，必存在整数</a:t>
            </a:r>
            <a:r>
              <a:rPr lang="en-US" altLang="zh-CN" i="1"/>
              <a:t>m</a:t>
            </a:r>
            <a:r>
              <a:rPr lang="zh-CN" altLang="en-US"/>
              <a:t>使得</a:t>
            </a:r>
            <a:r>
              <a:rPr lang="en-US" altLang="zh-CN" i="1"/>
              <a:t>k </a:t>
            </a:r>
            <a:r>
              <a:rPr lang="en-US" altLang="zh-CN"/>
              <a:t>= </a:t>
            </a:r>
            <a:r>
              <a:rPr lang="en-US" altLang="zh-CN" i="1"/>
              <a:t>mr</a:t>
            </a:r>
            <a:r>
              <a:rPr lang="zh-CN" altLang="en-US"/>
              <a:t>，所以有</a:t>
            </a:r>
            <a:br>
              <a:rPr lang="zh-CN" altLang="en-US"/>
            </a:br>
            <a:r>
              <a:rPr lang="zh-CN" altLang="en-US"/>
              <a:t>                       </a:t>
            </a:r>
            <a:r>
              <a:rPr lang="en-US" altLang="zh-CN" i="1"/>
              <a:t>a</a:t>
            </a:r>
            <a:r>
              <a:rPr lang="en-US" altLang="zh-CN" i="1" baseline="30000"/>
              <a:t>k</a:t>
            </a:r>
            <a:r>
              <a:rPr lang="en-US" altLang="zh-CN" i="1"/>
              <a:t>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mr</a:t>
            </a:r>
            <a:r>
              <a:rPr lang="en-US" altLang="zh-CN" i="1"/>
              <a:t> </a:t>
            </a:r>
            <a:r>
              <a:rPr lang="en-US" altLang="zh-CN"/>
              <a:t>= (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)</a:t>
            </a:r>
            <a:r>
              <a:rPr lang="en-US" altLang="zh-CN" i="1" baseline="30000"/>
              <a:t>m</a:t>
            </a:r>
            <a:r>
              <a:rPr lang="en-US" altLang="zh-CN" i="1"/>
              <a:t> </a:t>
            </a:r>
            <a:r>
              <a:rPr lang="en-US" altLang="zh-CN"/>
              <a:t>= </a:t>
            </a:r>
            <a:r>
              <a:rPr lang="en-US" altLang="zh-CN" i="1"/>
              <a:t>e</a:t>
            </a:r>
            <a:r>
              <a:rPr lang="en-US" altLang="zh-CN" i="1" baseline="30000"/>
              <a:t>m </a:t>
            </a:r>
            <a:r>
              <a:rPr lang="en-US" altLang="zh-CN"/>
              <a:t>= </a:t>
            </a:r>
            <a:r>
              <a:rPr lang="en-US" altLang="zh-CN" i="1"/>
              <a:t>e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必要性</a:t>
            </a:r>
            <a:r>
              <a:rPr lang="en-US" altLang="zh-CN"/>
              <a:t>. </a:t>
            </a:r>
            <a:r>
              <a:rPr lang="zh-CN" altLang="en-US"/>
              <a:t>根据除法，存在整数 </a:t>
            </a:r>
            <a:r>
              <a:rPr lang="en-US" altLang="zh-CN" i="1"/>
              <a:t>m </a:t>
            </a:r>
            <a:r>
              <a:rPr lang="zh-CN" altLang="en-US"/>
              <a:t>和 </a:t>
            </a:r>
            <a:r>
              <a:rPr lang="en-US" altLang="zh-CN" i="1"/>
              <a:t>i </a:t>
            </a:r>
            <a:r>
              <a:rPr lang="zh-CN" altLang="en-US"/>
              <a:t>使得</a:t>
            </a:r>
            <a:br>
              <a:rPr lang="zh-CN" altLang="en-US"/>
            </a:br>
            <a:r>
              <a:rPr lang="zh-CN" altLang="en-US"/>
              <a:t>                        </a:t>
            </a:r>
            <a:r>
              <a:rPr lang="en-US" altLang="zh-CN" i="1"/>
              <a:t>k </a:t>
            </a:r>
            <a:r>
              <a:rPr lang="en-US" altLang="zh-CN"/>
              <a:t>= </a:t>
            </a:r>
            <a:r>
              <a:rPr lang="en-US" altLang="zh-CN" i="1"/>
              <a:t>mr</a:t>
            </a:r>
            <a:r>
              <a:rPr lang="en-US" altLang="zh-CN"/>
              <a:t>+</a:t>
            </a:r>
            <a:r>
              <a:rPr lang="en-US" altLang="zh-CN" i="1"/>
              <a:t>i</a:t>
            </a:r>
            <a:r>
              <a:rPr lang="en-US" altLang="zh-CN"/>
              <a:t>, 0≤</a:t>
            </a:r>
            <a:r>
              <a:rPr lang="en-US" altLang="zh-CN" i="1"/>
              <a:t>i</a:t>
            </a:r>
            <a:r>
              <a:rPr lang="en-US" altLang="zh-CN"/>
              <a:t>≤</a:t>
            </a:r>
            <a:r>
              <a:rPr lang="en-US" altLang="zh-CN" i="1"/>
              <a:t>r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</a:t>
            </a:r>
          </a:p>
          <a:p>
            <a:pPr eaLnBrk="1" hangingPunct="1"/>
            <a:r>
              <a:rPr lang="zh-CN" altLang="en-US"/>
              <a:t>从而有            </a:t>
            </a:r>
            <a:r>
              <a:rPr lang="en-US" altLang="zh-CN" i="1"/>
              <a:t>e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k</a:t>
            </a:r>
            <a:r>
              <a:rPr lang="en-US" altLang="zh-CN" i="1"/>
              <a:t>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mr</a:t>
            </a:r>
            <a:r>
              <a:rPr lang="en-US" altLang="zh-CN" baseline="30000"/>
              <a:t>+</a:t>
            </a:r>
            <a:r>
              <a:rPr lang="en-US" altLang="zh-CN" i="1" baseline="30000"/>
              <a:t>i </a:t>
            </a:r>
            <a:r>
              <a:rPr lang="en-US" altLang="zh-CN"/>
              <a:t>= (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)</a:t>
            </a:r>
            <a:r>
              <a:rPr lang="en-US" altLang="zh-CN" i="1" baseline="30000"/>
              <a:t>m</a:t>
            </a:r>
            <a:r>
              <a:rPr lang="en-US" altLang="zh-CN" i="1"/>
              <a:t>a</a:t>
            </a:r>
            <a:r>
              <a:rPr lang="en-US" altLang="zh-CN" i="1" baseline="30000"/>
              <a:t>i </a:t>
            </a:r>
            <a:r>
              <a:rPr lang="en-US" altLang="zh-CN"/>
              <a:t>= </a:t>
            </a:r>
            <a:r>
              <a:rPr lang="en-US" altLang="zh-CN" i="1"/>
              <a:t>ea</a:t>
            </a:r>
            <a:r>
              <a:rPr lang="en-US" altLang="zh-CN" i="1" baseline="30000"/>
              <a:t>i</a:t>
            </a:r>
            <a:r>
              <a:rPr lang="en-US" altLang="zh-CN" i="1"/>
              <a:t>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i </a:t>
            </a:r>
            <a:endParaRPr lang="en-US" altLang="zh-CN"/>
          </a:p>
          <a:p>
            <a:pPr eaLnBrk="1" hangingPunct="1"/>
            <a:r>
              <a:rPr lang="zh-CN" altLang="en-US"/>
              <a:t>因为</a:t>
            </a:r>
            <a:r>
              <a:rPr lang="en-US" altLang="zh-CN"/>
              <a:t>|</a:t>
            </a:r>
            <a:r>
              <a:rPr lang="en-US" altLang="zh-CN" i="1"/>
              <a:t>a</a:t>
            </a:r>
            <a:r>
              <a:rPr lang="en-US" altLang="zh-CN"/>
              <a:t>| = </a:t>
            </a:r>
            <a:r>
              <a:rPr lang="en-US" altLang="zh-CN" i="1"/>
              <a:t>r</a:t>
            </a:r>
            <a:r>
              <a:rPr lang="zh-CN" altLang="en-US"/>
              <a:t>，必有</a:t>
            </a:r>
            <a:r>
              <a:rPr lang="en-US" altLang="zh-CN" i="1"/>
              <a:t>i </a:t>
            </a:r>
            <a:r>
              <a:rPr lang="en-US" altLang="zh-CN"/>
              <a:t>= 0. </a:t>
            </a:r>
            <a:r>
              <a:rPr lang="zh-CN" altLang="en-US"/>
              <a:t>这就证明了</a:t>
            </a:r>
            <a:r>
              <a:rPr lang="en-US" altLang="zh-CN" i="1"/>
              <a:t>r </a:t>
            </a:r>
            <a:r>
              <a:rPr lang="en-US" altLang="zh-CN"/>
              <a:t>| </a:t>
            </a:r>
            <a:r>
              <a:rPr lang="en-US" altLang="zh-CN" i="1"/>
              <a:t>k</a:t>
            </a:r>
            <a:r>
              <a:rPr lang="en-US" altLang="zh-CN"/>
              <a:t>.</a:t>
            </a:r>
          </a:p>
        </p:txBody>
      </p:sp>
      <p:sp>
        <p:nvSpPr>
          <p:cNvPr id="29700" name="灯片编号占位符 5">
            <a:extLst>
              <a:ext uri="{FF2B5EF4-FFF2-40B4-BE49-F238E27FC236}">
                <a16:creationId xmlns:a16="http://schemas.microsoft.com/office/drawing/2014/main" id="{BFB36ACE-C38A-4EC8-A738-B8855DFB1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4FD4CC0-16B3-4121-A923-2FFF79D6D8C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1" name="Rectangle 9">
            <a:extLst>
              <a:ext uri="{FF2B5EF4-FFF2-40B4-BE49-F238E27FC236}">
                <a16:creationId xmlns:a16="http://schemas.microsoft.com/office/drawing/2014/main" id="{054BCFB0-7CD6-4B7F-9CAB-C942843A8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125538"/>
            <a:ext cx="8002587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10.4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为群，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是整数，则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k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当且仅当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(2 )|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= 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035E974-2BEB-4F51-8FEB-0474C07BA3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群的性质：元素的阶</a:t>
            </a:r>
            <a:endParaRPr lang="zh-CN" altLang="zh-CN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857DD49F-1E48-45FF-B020-5D494DEFEB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125538"/>
            <a:ext cx="10972800" cy="3024187"/>
          </a:xfrm>
        </p:spPr>
        <p:txBody>
          <a:bodyPr/>
          <a:lstStyle/>
          <a:p>
            <a:pPr eaLnBrk="1" hangingPunct="1"/>
            <a:r>
              <a:rPr lang="en-US" altLang="zh-CN"/>
              <a:t>(2) </a:t>
            </a:r>
            <a:r>
              <a:rPr lang="zh-CN" altLang="en-US"/>
              <a:t>由                      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)</a:t>
            </a:r>
            <a:r>
              <a:rPr lang="en-US" altLang="zh-CN" i="1" baseline="30000"/>
              <a:t>r </a:t>
            </a:r>
            <a:r>
              <a:rPr lang="en-US" altLang="zh-CN"/>
              <a:t>= (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)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= </a:t>
            </a:r>
            <a:r>
              <a:rPr lang="en-US" altLang="zh-CN" i="1"/>
              <a:t>e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= </a:t>
            </a:r>
            <a:r>
              <a:rPr lang="en-US" altLang="zh-CN" i="1"/>
              <a:t>e </a:t>
            </a:r>
          </a:p>
          <a:p>
            <a:pPr eaLnBrk="1" hangingPunct="1"/>
            <a:r>
              <a:rPr lang="zh-CN" altLang="en-US"/>
              <a:t>可知 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 </a:t>
            </a:r>
            <a:r>
              <a:rPr lang="zh-CN" altLang="en-US"/>
              <a:t>的阶存在</a:t>
            </a:r>
            <a:r>
              <a:rPr lang="en-US" altLang="zh-CN"/>
              <a:t>. </a:t>
            </a:r>
            <a:r>
              <a:rPr lang="zh-CN" altLang="en-US"/>
              <a:t>令</a:t>
            </a:r>
            <a:r>
              <a:rPr lang="en-US" altLang="zh-CN"/>
              <a:t>|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| = </a:t>
            </a:r>
            <a:r>
              <a:rPr lang="en-US" altLang="zh-CN" i="1"/>
              <a:t>t</a:t>
            </a:r>
            <a:r>
              <a:rPr lang="zh-CN" altLang="en-US"/>
              <a:t>，根据上面的证明有</a:t>
            </a:r>
            <a:r>
              <a:rPr lang="en-US" altLang="zh-CN" i="1"/>
              <a:t>t </a:t>
            </a:r>
            <a:r>
              <a:rPr lang="en-US" altLang="zh-CN"/>
              <a:t>| </a:t>
            </a:r>
            <a:r>
              <a:rPr lang="en-US" altLang="zh-CN" i="1"/>
              <a:t>r</a:t>
            </a:r>
            <a:r>
              <a:rPr lang="en-US" altLang="zh-CN"/>
              <a:t>.   </a:t>
            </a:r>
          </a:p>
          <a:p>
            <a:pPr eaLnBrk="1" hangingPunct="1"/>
            <a:r>
              <a:rPr lang="en-US" altLang="zh-CN" i="1"/>
              <a:t>a</a:t>
            </a:r>
            <a:r>
              <a:rPr lang="zh-CN" altLang="en-US"/>
              <a:t>又是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zh-CN" altLang="en-US"/>
              <a:t>的逆元，所以 </a:t>
            </a:r>
            <a:r>
              <a:rPr lang="en-US" altLang="zh-CN" i="1"/>
              <a:t>r </a:t>
            </a:r>
            <a:r>
              <a:rPr lang="en-US" altLang="zh-CN"/>
              <a:t>| </a:t>
            </a:r>
            <a:r>
              <a:rPr lang="en-US" altLang="zh-CN" i="1"/>
              <a:t>t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 </a:t>
            </a:r>
            <a:r>
              <a:rPr lang="zh-CN" altLang="en-US"/>
              <a:t>从而证明了</a:t>
            </a:r>
            <a:r>
              <a:rPr lang="en-US" altLang="zh-CN" i="1"/>
              <a:t>r </a:t>
            </a:r>
            <a:r>
              <a:rPr lang="en-US" altLang="zh-CN"/>
              <a:t>= </a:t>
            </a:r>
            <a:r>
              <a:rPr lang="en-US" altLang="zh-CN" i="1"/>
              <a:t>t</a:t>
            </a:r>
            <a:r>
              <a:rPr lang="zh-CN" altLang="en-US"/>
              <a:t>，即</a:t>
            </a:r>
            <a:r>
              <a:rPr lang="en-US" altLang="zh-CN"/>
              <a:t>|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| = |</a:t>
            </a:r>
            <a:r>
              <a:rPr lang="en-US" altLang="zh-CN" i="1"/>
              <a:t>a</a:t>
            </a:r>
            <a:r>
              <a:rPr lang="en-US" altLang="zh-CN"/>
              <a:t>| </a:t>
            </a:r>
          </a:p>
          <a:p>
            <a:pPr eaLnBrk="1" hangingPunct="1"/>
            <a:endParaRPr lang="en-US" altLang="zh-CN"/>
          </a:p>
        </p:txBody>
      </p:sp>
      <p:sp>
        <p:nvSpPr>
          <p:cNvPr id="31748" name="灯片编号占位符 5">
            <a:extLst>
              <a:ext uri="{FF2B5EF4-FFF2-40B4-BE49-F238E27FC236}">
                <a16:creationId xmlns:a16="http://schemas.microsoft.com/office/drawing/2014/main" id="{E6153DFB-3677-4221-ACA4-D85D846A8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308C063-630C-4B39-AFE0-64D9E606797E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50BDE09D-0DA1-4EB8-A059-0C07458B71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03613" y="260350"/>
            <a:ext cx="6121400" cy="504825"/>
          </a:xfrm>
        </p:spPr>
        <p:txBody>
          <a:bodyPr/>
          <a:lstStyle/>
          <a:p>
            <a:pPr eaLnBrk="1" hangingPunct="1"/>
            <a:r>
              <a:rPr lang="zh-CN" altLang="en-US"/>
              <a:t>群的性质：元素的阶</a:t>
            </a:r>
          </a:p>
        </p:txBody>
      </p:sp>
      <p:sp>
        <p:nvSpPr>
          <p:cNvPr id="32771" name="Rectangle 8">
            <a:extLst>
              <a:ext uri="{FF2B5EF4-FFF2-40B4-BE49-F238E27FC236}">
                <a16:creationId xmlns:a16="http://schemas.microsoft.com/office/drawing/2014/main" id="{A1BC8CF8-2A03-4FC1-B69F-D63DFA783E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196975"/>
            <a:ext cx="8424862" cy="93662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 </a:t>
            </a:r>
            <a:r>
              <a:rPr lang="en-US" altLang="zh-CN">
                <a:solidFill>
                  <a:srgbClr val="A50021"/>
                </a:solidFill>
              </a:rPr>
              <a:t>5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是群，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是有限阶元</a:t>
            </a:r>
            <a:r>
              <a:rPr lang="en-US" altLang="zh-CN"/>
              <a:t>. </a:t>
            </a:r>
            <a:r>
              <a:rPr lang="zh-CN" altLang="en-US"/>
              <a:t>证明 </a:t>
            </a:r>
          </a:p>
          <a:p>
            <a:pPr eaLnBrk="1" hangingPunct="1"/>
            <a:r>
              <a:rPr lang="en-US" altLang="zh-CN"/>
              <a:t>(1) |</a:t>
            </a:r>
            <a:r>
              <a:rPr lang="en-US" altLang="zh-CN" i="1"/>
              <a:t>b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 i="1"/>
              <a:t>ab</a:t>
            </a:r>
            <a:r>
              <a:rPr lang="en-US" altLang="zh-CN"/>
              <a:t>| = |</a:t>
            </a:r>
            <a:r>
              <a:rPr lang="en-US" altLang="zh-CN" i="1"/>
              <a:t>a</a:t>
            </a:r>
            <a:r>
              <a:rPr lang="en-US" altLang="zh-CN"/>
              <a:t>|                        (2) |</a:t>
            </a:r>
            <a:r>
              <a:rPr lang="en-US" altLang="zh-CN" i="1"/>
              <a:t>ab</a:t>
            </a:r>
            <a:r>
              <a:rPr lang="en-US" altLang="zh-CN"/>
              <a:t>| = |</a:t>
            </a:r>
            <a:r>
              <a:rPr lang="en-US" altLang="zh-CN" i="1"/>
              <a:t>ba</a:t>
            </a:r>
            <a:r>
              <a:rPr lang="en-US" altLang="zh-CN"/>
              <a:t>|</a:t>
            </a:r>
          </a:p>
        </p:txBody>
      </p:sp>
      <p:sp>
        <p:nvSpPr>
          <p:cNvPr id="32772" name="灯片编号占位符 5">
            <a:extLst>
              <a:ext uri="{FF2B5EF4-FFF2-40B4-BE49-F238E27FC236}">
                <a16:creationId xmlns:a16="http://schemas.microsoft.com/office/drawing/2014/main" id="{D5637808-5A36-4F28-8576-E5EF2EECE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1C9DB23-456C-4B3D-AB11-E4AC2B0FC99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773" name="Rectangle 10">
            <a:extLst>
              <a:ext uri="{FF2B5EF4-FFF2-40B4-BE49-F238E27FC236}">
                <a16:creationId xmlns:a16="http://schemas.microsoft.com/office/drawing/2014/main" id="{D28ECE57-DD7C-47DB-B201-02770B703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2774" name="Group 14">
            <a:extLst>
              <a:ext uri="{FF2B5EF4-FFF2-40B4-BE49-F238E27FC236}">
                <a16:creationId xmlns:a16="http://schemas.microsoft.com/office/drawing/2014/main" id="{339E81D6-0298-4A33-88EC-F4253DC02187}"/>
              </a:ext>
            </a:extLst>
          </p:cNvPr>
          <p:cNvGrpSpPr>
            <a:grpSpLocks/>
          </p:cNvGrpSpPr>
          <p:nvPr/>
        </p:nvGrpSpPr>
        <p:grpSpPr bwMode="auto">
          <a:xfrm>
            <a:off x="1992313" y="2492375"/>
            <a:ext cx="8280400" cy="3816350"/>
            <a:chOff x="295" y="1570"/>
            <a:chExt cx="5216" cy="1996"/>
          </a:xfrm>
        </p:grpSpPr>
        <p:sp>
          <p:nvSpPr>
            <p:cNvPr id="32776" name="Rectangle 13">
              <a:extLst>
                <a:ext uri="{FF2B5EF4-FFF2-40B4-BE49-F238E27FC236}">
                  <a16:creationId xmlns:a16="http://schemas.microsoft.com/office/drawing/2014/main" id="{DEE72E7F-D995-4C3E-B906-44BDEE580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570"/>
              <a:ext cx="5216" cy="1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证  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(1)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设 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 =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ab|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=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t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，则有</a:t>
              </a:r>
            </a:p>
            <a:p>
              <a:pPr eaLnBrk="1" hangingPunct="1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</a:t>
              </a:r>
            </a:p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从而有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t 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.   </a:t>
              </a:r>
            </a:p>
            <a:p>
              <a:pPr eaLnBrk="1" hangingPunct="1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另一方面，由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 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= (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ab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可知</a:t>
              </a:r>
              <a:r>
                <a:rPr lang="zh-CN" altLang="en-US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 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t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从而</a:t>
              </a:r>
            </a:p>
            <a:p>
              <a:pPr eaLnBrk="1" hangingPunct="1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有 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ab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 = |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|.</a:t>
              </a:r>
            </a:p>
          </p:txBody>
        </p:sp>
        <p:graphicFrame>
          <p:nvGraphicFramePr>
            <p:cNvPr id="32777" name="Object 9">
              <a:extLst>
                <a:ext uri="{FF2B5EF4-FFF2-40B4-BE49-F238E27FC236}">
                  <a16:creationId xmlns:a16="http://schemas.microsoft.com/office/drawing/2014/main" id="{E8E35340-AB42-42A0-A7CC-19488D23467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89211213"/>
                </p:ext>
              </p:extLst>
            </p:nvPr>
          </p:nvGraphicFramePr>
          <p:xfrm>
            <a:off x="1202" y="2024"/>
            <a:ext cx="2467" cy="7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146300" imgH="660400" progId="Equation.DSMT4">
                    <p:embed/>
                  </p:oleObj>
                </mc:Choice>
                <mc:Fallback>
                  <p:oleObj name="Equation" r:id="rId3" imgW="2146300" imgH="6604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2" y="2024"/>
                          <a:ext cx="2467" cy="7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775" name="Rectangle 12">
            <a:extLst>
              <a:ext uri="{FF2B5EF4-FFF2-40B4-BE49-F238E27FC236}">
                <a16:creationId xmlns:a16="http://schemas.microsoft.com/office/drawing/2014/main" id="{03F0D485-B307-4B4B-966D-A4C4E6B0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>
            <a:extLst>
              <a:ext uri="{FF2B5EF4-FFF2-40B4-BE49-F238E27FC236}">
                <a16:creationId xmlns:a16="http://schemas.microsoft.com/office/drawing/2014/main" id="{57F4857A-928A-4365-8C65-905FCBA1EB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群的性质：元素的阶</a:t>
            </a:r>
          </a:p>
        </p:txBody>
      </p:sp>
      <p:sp>
        <p:nvSpPr>
          <p:cNvPr id="34819" name="Rectangle 4">
            <a:extLst>
              <a:ext uri="{FF2B5EF4-FFF2-40B4-BE49-F238E27FC236}">
                <a16:creationId xmlns:a16="http://schemas.microsoft.com/office/drawing/2014/main" id="{E38F472B-44A9-4048-A743-6E378A2B5E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362950" cy="4608512"/>
          </a:xfrm>
        </p:spPr>
        <p:txBody>
          <a:bodyPr/>
          <a:lstStyle/>
          <a:p>
            <a:pPr eaLnBrk="1" hangingPunct="1"/>
            <a:r>
              <a:rPr lang="en-US" altLang="zh-CN"/>
              <a:t>(2) </a:t>
            </a:r>
            <a:r>
              <a:rPr lang="zh-CN" altLang="en-US"/>
              <a:t>设 </a:t>
            </a:r>
            <a:r>
              <a:rPr lang="en-US" altLang="zh-CN"/>
              <a:t>|</a:t>
            </a:r>
            <a:r>
              <a:rPr lang="en-US" altLang="zh-CN" i="1"/>
              <a:t>ab</a:t>
            </a:r>
            <a:r>
              <a:rPr lang="en-US" altLang="zh-CN"/>
              <a:t>| = </a:t>
            </a:r>
            <a:r>
              <a:rPr lang="en-US" altLang="zh-CN" i="1"/>
              <a:t>r</a:t>
            </a:r>
            <a:r>
              <a:rPr lang="zh-CN" altLang="en-US"/>
              <a:t>，</a:t>
            </a:r>
            <a:r>
              <a:rPr lang="en-US" altLang="zh-CN"/>
              <a:t>|</a:t>
            </a:r>
            <a:r>
              <a:rPr lang="en-US" altLang="zh-CN" i="1"/>
              <a:t>ba</a:t>
            </a:r>
            <a:r>
              <a:rPr lang="en-US" altLang="zh-CN"/>
              <a:t>| = </a:t>
            </a:r>
            <a:r>
              <a:rPr lang="en-US" altLang="zh-CN" i="1"/>
              <a:t>t</a:t>
            </a:r>
            <a:r>
              <a:rPr lang="zh-CN" altLang="en-US"/>
              <a:t>，则有</a:t>
            </a:r>
          </a:p>
          <a:p>
            <a:pPr eaLnBrk="1" hangingPunct="1"/>
            <a:r>
              <a:rPr lang="zh-CN" altLang="en-US"/>
              <a:t>               </a:t>
            </a:r>
          </a:p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  <a:p>
            <a:pPr eaLnBrk="1" hangingPunct="1"/>
            <a:r>
              <a:rPr lang="zh-CN" altLang="en-US"/>
              <a:t>由消去律得 </a:t>
            </a:r>
            <a:r>
              <a:rPr lang="en-US" altLang="zh-CN"/>
              <a:t>(</a:t>
            </a:r>
            <a:r>
              <a:rPr lang="en-US" altLang="zh-CN" i="1"/>
              <a:t>ab</a:t>
            </a:r>
            <a:r>
              <a:rPr lang="en-US" altLang="zh-CN"/>
              <a:t>)</a:t>
            </a:r>
            <a:r>
              <a:rPr lang="en-US" altLang="zh-CN" i="1" baseline="30000"/>
              <a:t>t </a:t>
            </a:r>
            <a:r>
              <a:rPr lang="en-US" altLang="zh-CN"/>
              <a:t>= </a:t>
            </a:r>
            <a:r>
              <a:rPr lang="en-US" altLang="zh-CN" i="1"/>
              <a:t>e</a:t>
            </a:r>
            <a:r>
              <a:rPr lang="zh-CN" altLang="en-US"/>
              <a:t>，从而可知，</a:t>
            </a:r>
            <a:r>
              <a:rPr lang="en-US" altLang="zh-CN" i="1"/>
              <a:t>r </a:t>
            </a:r>
            <a:r>
              <a:rPr lang="en-US" altLang="zh-CN"/>
              <a:t>| </a:t>
            </a:r>
            <a:r>
              <a:rPr lang="en-US" altLang="zh-CN" i="1"/>
              <a:t>t</a:t>
            </a:r>
            <a:r>
              <a:rPr lang="en-US" altLang="zh-CN"/>
              <a:t>.  </a:t>
            </a:r>
          </a:p>
          <a:p>
            <a:pPr eaLnBrk="1" hangingPunct="1"/>
            <a:r>
              <a:rPr lang="zh-CN" altLang="en-US"/>
              <a:t>同理可证  </a:t>
            </a:r>
            <a:r>
              <a:rPr lang="en-US" altLang="zh-CN" i="1"/>
              <a:t>t </a:t>
            </a:r>
            <a:r>
              <a:rPr lang="en-US" altLang="zh-CN"/>
              <a:t>| </a:t>
            </a:r>
            <a:r>
              <a:rPr lang="en-US" altLang="zh-CN" i="1"/>
              <a:t>r</a:t>
            </a:r>
            <a:r>
              <a:rPr lang="en-US" altLang="zh-CN"/>
              <a:t>. </a:t>
            </a:r>
            <a:r>
              <a:rPr lang="zh-CN" altLang="en-US"/>
              <a:t>因此 </a:t>
            </a:r>
            <a:r>
              <a:rPr lang="en-US" altLang="zh-CN"/>
              <a:t>|</a:t>
            </a:r>
            <a:r>
              <a:rPr lang="en-US" altLang="zh-CN" i="1"/>
              <a:t>ab</a:t>
            </a:r>
            <a:r>
              <a:rPr lang="en-US" altLang="zh-CN"/>
              <a:t>| = |</a:t>
            </a:r>
            <a:r>
              <a:rPr lang="en-US" altLang="zh-CN" i="1"/>
              <a:t>ba</a:t>
            </a:r>
            <a:r>
              <a:rPr lang="en-US" altLang="zh-CN"/>
              <a:t>|. </a:t>
            </a:r>
          </a:p>
        </p:txBody>
      </p:sp>
      <p:sp>
        <p:nvSpPr>
          <p:cNvPr id="34820" name="灯片编号占位符 5">
            <a:extLst>
              <a:ext uri="{FF2B5EF4-FFF2-40B4-BE49-F238E27FC236}">
                <a16:creationId xmlns:a16="http://schemas.microsoft.com/office/drawing/2014/main" id="{7CFAAC12-CFE0-4FF8-9EA8-6089C652B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DF8BE85-895A-473F-A7FB-888C2AE0199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4821" name="Rectangle 5">
            <a:extLst>
              <a:ext uri="{FF2B5EF4-FFF2-40B4-BE49-F238E27FC236}">
                <a16:creationId xmlns:a16="http://schemas.microsoft.com/office/drawing/2014/main" id="{FCA1E930-3668-4C8E-B7ED-1F90695AD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4822" name="Rectangle 7">
            <a:extLst>
              <a:ext uri="{FF2B5EF4-FFF2-40B4-BE49-F238E27FC236}">
                <a16:creationId xmlns:a16="http://schemas.microsoft.com/office/drawing/2014/main" id="{A6409D07-FD4B-4AC4-BD3C-23C04B5C6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34823" name="Object 8">
            <a:extLst>
              <a:ext uri="{FF2B5EF4-FFF2-40B4-BE49-F238E27FC236}">
                <a16:creationId xmlns:a16="http://schemas.microsoft.com/office/drawing/2014/main" id="{10270F81-9C4B-45F7-863C-7A0033FCC9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0375" y="1989138"/>
          <a:ext cx="3959225" cy="231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790700" imgH="1054100" progId="Equation.3">
                  <p:embed/>
                </p:oleObj>
              </mc:Choice>
              <mc:Fallback>
                <p:oleObj name="公式" r:id="rId3" imgW="1790700" imgH="10541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1989138"/>
                        <a:ext cx="3959225" cy="2316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>
            <a:extLst>
              <a:ext uri="{FF2B5EF4-FFF2-40B4-BE49-F238E27FC236}">
                <a16:creationId xmlns:a16="http://schemas.microsoft.com/office/drawing/2014/main" id="{7DE1CF91-032E-4701-9B18-4478802CBC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元素阶的应用示例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039DC-43F8-45C6-AEDF-5BBFB9505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25538"/>
            <a:ext cx="10972800" cy="5000625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例</a:t>
            </a:r>
            <a:r>
              <a:rPr lang="en-US" altLang="zh-CN" dirty="0"/>
              <a:t>10.7 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zh-CN" altLang="en-US" dirty="0"/>
              <a:t>为有限群，则</a:t>
            </a:r>
            <a:r>
              <a:rPr lang="en-US" altLang="zh-CN" i="1" dirty="0"/>
              <a:t>G</a:t>
            </a:r>
            <a:r>
              <a:rPr lang="zh-CN" altLang="en-US" dirty="0"/>
              <a:t>中阶大于</a:t>
            </a:r>
            <a:r>
              <a:rPr lang="en-US" altLang="zh-CN" dirty="0"/>
              <a:t>2</a:t>
            </a:r>
            <a:r>
              <a:rPr lang="zh-CN" altLang="en-US" dirty="0"/>
              <a:t>的元素有偶数个</a:t>
            </a:r>
            <a:endParaRPr lang="en-US" altLang="zh-CN" dirty="0"/>
          </a:p>
          <a:p>
            <a:pPr>
              <a:defRPr/>
            </a:pPr>
            <a:endParaRPr lang="en-US" altLang="zh-CN" dirty="0"/>
          </a:p>
          <a:p>
            <a:pPr>
              <a:defRPr/>
            </a:pPr>
            <a:r>
              <a:rPr lang="zh-CN" altLang="en-US" dirty="0"/>
              <a:t>证明：群里元素，阶为</a:t>
            </a:r>
            <a:r>
              <a:rPr lang="en-US" altLang="zh-CN" dirty="0"/>
              <a:t>1</a:t>
            </a:r>
            <a:r>
              <a:rPr lang="zh-CN" altLang="en-US" dirty="0"/>
              <a:t>的元素只有一个，即单位元</a:t>
            </a:r>
            <a:r>
              <a:rPr lang="en-US" altLang="zh-CN" i="1" dirty="0"/>
              <a:t>e</a:t>
            </a:r>
            <a:r>
              <a:rPr lang="zh-CN" altLang="en-US" i="1" dirty="0"/>
              <a:t>。</a:t>
            </a:r>
            <a:endParaRPr lang="en-US" altLang="zh-CN" i="1" dirty="0"/>
          </a:p>
          <a:p>
            <a:pPr>
              <a:defRPr/>
            </a:pPr>
            <a:r>
              <a:rPr lang="zh-CN" altLang="en-US" dirty="0"/>
              <a:t>接下来考虑阶为</a:t>
            </a:r>
            <a:r>
              <a:rPr lang="en-US" altLang="zh-CN" dirty="0"/>
              <a:t>2</a:t>
            </a:r>
            <a:r>
              <a:rPr lang="zh-CN" altLang="en-US" dirty="0"/>
              <a:t>的元素：</a:t>
            </a:r>
            <a:endParaRPr lang="en-US" altLang="zh-CN" dirty="0"/>
          </a:p>
          <a:p>
            <a:pPr>
              <a:defRPr/>
            </a:pPr>
            <a:r>
              <a:rPr lang="en-US" altLang="zh-CN" i="1" dirty="0"/>
              <a:t>a</a:t>
            </a:r>
            <a:r>
              <a:rPr lang="en-US" altLang="zh-CN" baseline="30000" dirty="0"/>
              <a:t>2</a:t>
            </a:r>
            <a:r>
              <a:rPr lang="en-US" altLang="zh-CN" dirty="0"/>
              <a:t>=</a:t>
            </a:r>
            <a:r>
              <a:rPr lang="en-US" altLang="zh-CN" i="1" dirty="0"/>
              <a:t> e</a:t>
            </a:r>
            <a:r>
              <a:rPr lang="en-US" altLang="zh-CN" dirty="0">
                <a:sym typeface="Symbol" panose="05050102010706020507" pitchFamily="18" charset="2"/>
              </a:rPr>
              <a:t> </a:t>
            </a:r>
            <a:r>
              <a:rPr lang="en-US" altLang="zh-CN" i="1" dirty="0"/>
              <a:t> a</a:t>
            </a:r>
            <a:r>
              <a:rPr lang="en-US" altLang="zh-CN" baseline="30000" dirty="0"/>
              <a:t>-1</a:t>
            </a:r>
            <a:r>
              <a:rPr lang="en-US" altLang="zh-CN" i="1" dirty="0"/>
              <a:t> a</a:t>
            </a:r>
            <a:r>
              <a:rPr lang="en-US" altLang="zh-CN" baseline="30000" dirty="0"/>
              <a:t>2</a:t>
            </a:r>
            <a:r>
              <a:rPr lang="en-US" altLang="zh-CN" dirty="0"/>
              <a:t>=</a:t>
            </a:r>
            <a:r>
              <a:rPr lang="en-US" altLang="zh-CN" i="1" dirty="0"/>
              <a:t> a</a:t>
            </a:r>
            <a:r>
              <a:rPr lang="en-US" altLang="zh-CN" baseline="30000" dirty="0"/>
              <a:t>-1</a:t>
            </a:r>
            <a:r>
              <a:rPr lang="en-US" altLang="zh-CN" i="1" dirty="0"/>
              <a:t> e</a:t>
            </a:r>
            <a:r>
              <a:rPr lang="en-US" altLang="zh-CN" dirty="0">
                <a:sym typeface="Symbol" panose="05050102010706020507" pitchFamily="18" charset="2"/>
              </a:rPr>
              <a:t> </a:t>
            </a:r>
            <a:r>
              <a:rPr lang="en-US" altLang="zh-CN" i="1" dirty="0">
                <a:sym typeface="Symbol" panose="05050102010706020507" pitchFamily="18" charset="2"/>
              </a:rPr>
              <a:t>a</a:t>
            </a:r>
            <a:r>
              <a:rPr lang="en-US" altLang="zh-CN" dirty="0">
                <a:sym typeface="Symbol" panose="05050102010706020507" pitchFamily="18" charset="2"/>
              </a:rPr>
              <a:t>=</a:t>
            </a:r>
            <a:r>
              <a:rPr lang="en-US" altLang="zh-CN" i="1" dirty="0"/>
              <a:t> a</a:t>
            </a:r>
            <a:r>
              <a:rPr lang="en-US" altLang="zh-CN" baseline="30000" dirty="0"/>
              <a:t>-1</a:t>
            </a:r>
          </a:p>
          <a:p>
            <a:pPr>
              <a:defRPr/>
            </a:pPr>
            <a:r>
              <a:rPr lang="zh-CN" altLang="en-US" dirty="0"/>
              <a:t>即，阶为</a:t>
            </a:r>
            <a:r>
              <a:rPr lang="en-US" altLang="zh-CN" dirty="0"/>
              <a:t>2</a:t>
            </a:r>
            <a:r>
              <a:rPr lang="zh-CN" altLang="en-US" dirty="0"/>
              <a:t>的元素，与它的逆元相等</a:t>
            </a:r>
            <a:endParaRPr lang="en-US" altLang="zh-CN" dirty="0"/>
          </a:p>
          <a:p>
            <a:pPr marL="0" indent="0">
              <a:defRPr/>
            </a:pPr>
            <a:r>
              <a:rPr lang="zh-CN" altLang="en-US" dirty="0"/>
              <a:t>对于阶大于</a:t>
            </a:r>
            <a:r>
              <a:rPr lang="en-US" altLang="zh-CN" dirty="0"/>
              <a:t>2</a:t>
            </a:r>
            <a:r>
              <a:rPr lang="zh-CN" altLang="en-US" dirty="0"/>
              <a:t>的元素</a:t>
            </a:r>
            <a:r>
              <a:rPr lang="en-US" altLang="zh-CN" i="1" dirty="0"/>
              <a:t>a</a:t>
            </a:r>
            <a:r>
              <a:rPr lang="zh-CN" altLang="en-US" dirty="0"/>
              <a:t>，必然有</a:t>
            </a:r>
            <a:r>
              <a:rPr lang="en-US" altLang="zh-CN" i="1" dirty="0">
                <a:sym typeface="Symbol" panose="05050102010706020507" pitchFamily="18" charset="2"/>
              </a:rPr>
              <a:t>a</a:t>
            </a:r>
            <a:r>
              <a:rPr lang="en-US" altLang="zh-CN" dirty="0">
                <a:sym typeface="Symbol" panose="05050102010706020507" pitchFamily="18" charset="2"/>
              </a:rPr>
              <a:t> </a:t>
            </a:r>
            <a:r>
              <a:rPr lang="en-US" altLang="zh-CN" i="1" dirty="0"/>
              <a:t> a</a:t>
            </a:r>
            <a:r>
              <a:rPr lang="en-US" altLang="zh-CN" baseline="30000" dirty="0"/>
              <a:t>-1</a:t>
            </a:r>
            <a:r>
              <a:rPr lang="zh-CN" altLang="en-US" dirty="0"/>
              <a:t>，又由于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| = |</a:t>
            </a:r>
            <a:r>
              <a:rPr lang="en-US" altLang="zh-CN" i="1" dirty="0"/>
              <a:t>a</a:t>
            </a:r>
            <a:r>
              <a:rPr lang="en-US" altLang="zh-CN" dirty="0"/>
              <a:t>|</a:t>
            </a:r>
            <a:r>
              <a:rPr lang="zh-CN" altLang="en-US" dirty="0"/>
              <a:t>，因此，阶大于</a:t>
            </a:r>
            <a:r>
              <a:rPr lang="en-US" altLang="zh-CN" dirty="0"/>
              <a:t>2</a:t>
            </a:r>
            <a:r>
              <a:rPr lang="zh-CN" altLang="en-US" dirty="0"/>
              <a:t>的元素成对出现（群里，每个元素都有逆），即为偶数个。</a:t>
            </a:r>
          </a:p>
        </p:txBody>
      </p:sp>
      <p:sp>
        <p:nvSpPr>
          <p:cNvPr id="36868" name="灯片编号占位符 3">
            <a:extLst>
              <a:ext uri="{FF2B5EF4-FFF2-40B4-BE49-F238E27FC236}">
                <a16:creationId xmlns:a16="http://schemas.microsoft.com/office/drawing/2014/main" id="{5D1A0D18-191E-4785-9F33-E082078F9E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089F39-B97E-449A-AD9A-D85CDC72A81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5">
            <a:extLst>
              <a:ext uri="{FF2B5EF4-FFF2-40B4-BE49-F238E27FC236}">
                <a16:creationId xmlns:a16="http://schemas.microsoft.com/office/drawing/2014/main" id="{65617736-AAD7-429A-8006-64A4E4BE23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作业讲解</a:t>
            </a:r>
            <a:endParaRPr lang="en-US" altLang="zh-CN"/>
          </a:p>
        </p:txBody>
      </p:sp>
      <p:sp>
        <p:nvSpPr>
          <p:cNvPr id="669700" name="Rectangle 4">
            <a:extLst>
              <a:ext uri="{FF2B5EF4-FFF2-40B4-BE49-F238E27FC236}">
                <a16:creationId xmlns:a16="http://schemas.microsoft.com/office/drawing/2014/main" id="{F29697E0-30C7-42A9-9028-1363496A92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0" y="2060575"/>
            <a:ext cx="6761163" cy="2609850"/>
          </a:xfrm>
        </p:spPr>
        <p:txBody>
          <a:bodyPr/>
          <a:lstStyle/>
          <a:p>
            <a:pPr eaLnBrk="1" hangingPunct="1"/>
            <a:r>
              <a:rPr lang="zh-CN" altLang="en-US" sz="2800" dirty="0"/>
              <a:t>若</a:t>
            </a:r>
            <a:r>
              <a:rPr lang="zh-CN" altLang="en-US" sz="2800" dirty="0">
                <a:sym typeface="Symbol" panose="05050102010706020507" pitchFamily="18" charset="2"/>
              </a:rPr>
              <a:t></a:t>
            </a:r>
            <a:r>
              <a:rPr lang="en-US" altLang="zh-CN" sz="2800" i="1" dirty="0"/>
              <a:t>x</a:t>
            </a:r>
            <a:r>
              <a:rPr lang="zh-CN" altLang="en-US" sz="2800" dirty="0">
                <a:sym typeface="Symbol" panose="05050102010706020507" pitchFamily="18" charset="2"/>
              </a:rPr>
              <a:t> </a:t>
            </a:r>
            <a:r>
              <a:rPr lang="en-US" altLang="zh-CN" sz="2800" dirty="0">
                <a:sym typeface="Symbol" panose="05050102010706020507" pitchFamily="18" charset="2"/>
              </a:rPr>
              <a:t>G</a:t>
            </a:r>
            <a:r>
              <a:rPr lang="zh-CN" altLang="en-US" sz="2800" dirty="0">
                <a:sym typeface="Symbol" panose="05050102010706020507" pitchFamily="18" charset="2"/>
              </a:rPr>
              <a:t>有</a:t>
            </a:r>
            <a:r>
              <a:rPr lang="en-US" altLang="zh-CN" sz="2800" i="1" dirty="0">
                <a:sym typeface="Symbol" panose="05050102010706020507" pitchFamily="18" charset="2"/>
              </a:rPr>
              <a:t>x</a:t>
            </a:r>
            <a:r>
              <a:rPr lang="en-US" altLang="zh-CN" sz="2800" i="1" baseline="30000" dirty="0">
                <a:sym typeface="Symbol" panose="05050102010706020507" pitchFamily="18" charset="2"/>
              </a:rPr>
              <a:t>2</a:t>
            </a:r>
            <a:r>
              <a:rPr lang="en-US" altLang="zh-CN" sz="2800" i="1" dirty="0">
                <a:sym typeface="Symbol" panose="05050102010706020507" pitchFamily="18" charset="2"/>
              </a:rPr>
              <a:t>=e, </a:t>
            </a:r>
            <a:r>
              <a:rPr lang="zh-CN" altLang="en-US" sz="2800" dirty="0">
                <a:sym typeface="Symbol" panose="05050102010706020507" pitchFamily="18" charset="2"/>
              </a:rPr>
              <a:t>因此</a:t>
            </a:r>
            <a:r>
              <a:rPr lang="en-US" altLang="zh-CN" sz="2800" i="1" dirty="0"/>
              <a:t>x</a:t>
            </a:r>
            <a:r>
              <a:rPr lang="zh-CN" altLang="en-US" sz="2800" dirty="0">
                <a:sym typeface="Symbol" panose="05050102010706020507" pitchFamily="18" charset="2"/>
              </a:rPr>
              <a:t> </a:t>
            </a:r>
            <a:r>
              <a:rPr lang="en-US" altLang="zh-CN" sz="2800" dirty="0">
                <a:sym typeface="Symbol" panose="05050102010706020507" pitchFamily="18" charset="2"/>
              </a:rPr>
              <a:t>G</a:t>
            </a:r>
            <a:r>
              <a:rPr lang="zh-CN" altLang="en-US" sz="2800" dirty="0">
                <a:sym typeface="Symbol" panose="05050102010706020507" pitchFamily="18" charset="2"/>
              </a:rPr>
              <a:t>有  </a:t>
            </a:r>
            <a:r>
              <a:rPr lang="en-US" altLang="zh-CN" sz="3600" i="1" dirty="0">
                <a:solidFill>
                  <a:srgbClr val="FF0000"/>
                </a:solidFill>
                <a:sym typeface="Symbol" panose="05050102010706020507" pitchFamily="18" charset="2"/>
              </a:rPr>
              <a:t>x</a:t>
            </a:r>
            <a:r>
              <a:rPr lang="en-US" altLang="zh-CN" sz="3600" baseline="30000" dirty="0">
                <a:solidFill>
                  <a:srgbClr val="FF0000"/>
                </a:solidFill>
                <a:sym typeface="Symbol" panose="05050102010706020507" pitchFamily="18" charset="2"/>
              </a:rPr>
              <a:t>-1</a:t>
            </a:r>
            <a:r>
              <a:rPr lang="en-US" altLang="zh-CN" sz="3600" dirty="0">
                <a:solidFill>
                  <a:srgbClr val="FF0000"/>
                </a:solidFill>
                <a:sym typeface="Symbol" panose="05050102010706020507" pitchFamily="18" charset="2"/>
              </a:rPr>
              <a:t>=</a:t>
            </a:r>
            <a:r>
              <a:rPr lang="en-US" altLang="zh-CN" sz="3600" i="1" dirty="0">
                <a:solidFill>
                  <a:srgbClr val="FF0000"/>
                </a:solidFill>
                <a:sym typeface="Symbol" panose="05050102010706020507" pitchFamily="18" charset="2"/>
              </a:rPr>
              <a:t>x</a:t>
            </a:r>
            <a:r>
              <a:rPr lang="en-US" altLang="zh-CN" sz="2800" dirty="0">
                <a:sym typeface="Symbol" panose="05050102010706020507" pitchFamily="18" charset="2"/>
              </a:rPr>
              <a:t>,</a:t>
            </a:r>
          </a:p>
          <a:p>
            <a:pPr eaLnBrk="1" hangingPunct="1"/>
            <a:r>
              <a:rPr lang="zh-CN" altLang="en-US" sz="2800" dirty="0">
                <a:sym typeface="Symbol" panose="05050102010706020507" pitchFamily="18" charset="2"/>
              </a:rPr>
              <a:t></a:t>
            </a:r>
            <a:r>
              <a:rPr lang="en-US" altLang="zh-CN" sz="2800" i="1" dirty="0"/>
              <a:t>x</a:t>
            </a:r>
            <a:r>
              <a:rPr lang="zh-CN" altLang="en-US" sz="2800" dirty="0">
                <a:sym typeface="Symbol" panose="05050102010706020507" pitchFamily="18" charset="2"/>
              </a:rPr>
              <a:t> </a:t>
            </a:r>
            <a:r>
              <a:rPr lang="en-US" altLang="zh-CN" sz="2800" dirty="0">
                <a:sym typeface="Symbol" panose="05050102010706020507" pitchFamily="18" charset="2"/>
              </a:rPr>
              <a:t>,</a:t>
            </a:r>
            <a:r>
              <a:rPr lang="en-US" altLang="zh-CN" sz="2800" i="1" dirty="0">
                <a:sym typeface="Symbol" panose="05050102010706020507" pitchFamily="18" charset="2"/>
              </a:rPr>
              <a:t>y</a:t>
            </a:r>
            <a:r>
              <a:rPr lang="zh-CN" altLang="en-US" sz="2800" dirty="0">
                <a:sym typeface="Symbol" panose="05050102010706020507" pitchFamily="18" charset="2"/>
              </a:rPr>
              <a:t></a:t>
            </a:r>
            <a:r>
              <a:rPr lang="en-US" altLang="zh-CN" sz="2800" dirty="0">
                <a:sym typeface="Symbol" panose="05050102010706020507" pitchFamily="18" charset="2"/>
              </a:rPr>
              <a:t>G,</a:t>
            </a:r>
            <a:r>
              <a:rPr lang="zh-CN" altLang="en-US" sz="2800" dirty="0">
                <a:sym typeface="Symbol" panose="05050102010706020507" pitchFamily="18" charset="2"/>
              </a:rPr>
              <a:t>有</a:t>
            </a:r>
            <a:endParaRPr lang="en-US" altLang="zh-CN" sz="2800" dirty="0"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 sz="2800" i="1" dirty="0" err="1">
                <a:sym typeface="Symbol" panose="05050102010706020507" pitchFamily="18" charset="2"/>
              </a:rPr>
              <a:t>xy</a:t>
            </a:r>
            <a:r>
              <a:rPr lang="en-US" altLang="zh-CN" sz="2800" dirty="0">
                <a:sym typeface="Symbol" panose="05050102010706020507" pitchFamily="18" charset="2"/>
              </a:rPr>
              <a:t>=(</a:t>
            </a:r>
            <a:r>
              <a:rPr lang="en-US" altLang="zh-CN" sz="2800" i="1" dirty="0" err="1">
                <a:sym typeface="Symbol" panose="05050102010706020507" pitchFamily="18" charset="2"/>
              </a:rPr>
              <a:t>xy</a:t>
            </a:r>
            <a:r>
              <a:rPr lang="en-US" altLang="zh-CN" sz="2800" dirty="0">
                <a:sym typeface="Symbol" panose="05050102010706020507" pitchFamily="18" charset="2"/>
              </a:rPr>
              <a:t>)</a:t>
            </a:r>
            <a:r>
              <a:rPr lang="en-US" altLang="zh-CN" sz="2800" baseline="30000" dirty="0">
                <a:sym typeface="Symbol" panose="05050102010706020507" pitchFamily="18" charset="2"/>
              </a:rPr>
              <a:t>-1</a:t>
            </a:r>
            <a:r>
              <a:rPr lang="en-US" altLang="zh-CN" sz="2800" dirty="0">
                <a:sym typeface="Symbol" panose="05050102010706020507" pitchFamily="18" charset="2"/>
              </a:rPr>
              <a:t>=</a:t>
            </a:r>
            <a:r>
              <a:rPr lang="en-US" altLang="zh-CN" sz="2800" i="1" dirty="0">
                <a:sym typeface="Symbol" panose="05050102010706020507" pitchFamily="18" charset="2"/>
              </a:rPr>
              <a:t>y</a:t>
            </a:r>
            <a:r>
              <a:rPr lang="en-US" altLang="zh-CN" sz="2800" baseline="30000" dirty="0">
                <a:sym typeface="Symbol" panose="05050102010706020507" pitchFamily="18" charset="2"/>
              </a:rPr>
              <a:t>-1</a:t>
            </a:r>
            <a:r>
              <a:rPr lang="en-US" altLang="zh-CN" sz="2800" i="1" dirty="0">
                <a:sym typeface="Symbol" panose="05050102010706020507" pitchFamily="18" charset="2"/>
              </a:rPr>
              <a:t>x</a:t>
            </a:r>
            <a:r>
              <a:rPr lang="en-US" altLang="zh-CN" sz="2800" baseline="30000" dirty="0">
                <a:sym typeface="Symbol" panose="05050102010706020507" pitchFamily="18" charset="2"/>
              </a:rPr>
              <a:t>-1</a:t>
            </a:r>
            <a:r>
              <a:rPr lang="en-US" altLang="zh-CN" sz="2800" dirty="0">
                <a:sym typeface="Symbol" panose="05050102010706020507" pitchFamily="18" charset="2"/>
              </a:rPr>
              <a:t>=</a:t>
            </a:r>
            <a:r>
              <a:rPr lang="en-US" altLang="zh-CN" sz="2800" i="1" dirty="0" err="1">
                <a:sym typeface="Symbol" panose="05050102010706020507" pitchFamily="18" charset="2"/>
              </a:rPr>
              <a:t>yx</a:t>
            </a:r>
            <a:endParaRPr lang="en-US" altLang="zh-CN" sz="2800" i="1" dirty="0"/>
          </a:p>
        </p:txBody>
      </p:sp>
      <p:sp>
        <p:nvSpPr>
          <p:cNvPr id="53252" name="灯片编号占位符 5">
            <a:extLst>
              <a:ext uri="{FF2B5EF4-FFF2-40B4-BE49-F238E27FC236}">
                <a16:creationId xmlns:a16="http://schemas.microsoft.com/office/drawing/2014/main" id="{89A05DB4-8E1A-4F15-BBEC-93709ED75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FFAEC9F-3988-42CE-8F5F-E49FF5D7CF8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3253" name="Rectangle 2">
            <a:extLst>
              <a:ext uri="{FF2B5EF4-FFF2-40B4-BE49-F238E27FC236}">
                <a16:creationId xmlns:a16="http://schemas.microsoft.com/office/drawing/2014/main" id="{A88983FA-B305-486A-88C7-FE69FCED26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1688" y="1195388"/>
            <a:ext cx="72929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．设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为群，若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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=e</a:t>
            </a: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证明：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为交换群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70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5">
            <a:extLst>
              <a:ext uri="{FF2B5EF4-FFF2-40B4-BE49-F238E27FC236}">
                <a16:creationId xmlns:a16="http://schemas.microsoft.com/office/drawing/2014/main" id="{AE09E0B4-EA1C-4ED4-861F-34ADFD04B0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作业讲解</a:t>
            </a:r>
            <a:endParaRPr lang="en-US" altLang="zh-CN"/>
          </a:p>
        </p:txBody>
      </p:sp>
      <p:sp>
        <p:nvSpPr>
          <p:cNvPr id="669700" name="Rectangle 4">
            <a:extLst>
              <a:ext uri="{FF2B5EF4-FFF2-40B4-BE49-F238E27FC236}">
                <a16:creationId xmlns:a16="http://schemas.microsoft.com/office/drawing/2014/main" id="{061D36B7-F919-4D8A-8752-B99B4CF7B5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495550" y="1989138"/>
            <a:ext cx="6761163" cy="2609850"/>
          </a:xfrm>
        </p:spPr>
        <p:txBody>
          <a:bodyPr/>
          <a:lstStyle/>
          <a:p>
            <a:pPr eaLnBrk="1" hangingPunct="1"/>
            <a:r>
              <a:rPr lang="zh-CN" altLang="en-US" sz="2800"/>
              <a:t>证明：设</a:t>
            </a:r>
            <a:r>
              <a:rPr lang="en-US" altLang="zh-CN" sz="2800" i="1"/>
              <a:t>a</a:t>
            </a:r>
            <a:r>
              <a:rPr lang="zh-CN" altLang="en-US" sz="2800"/>
              <a:t>为幂等元，则有</a:t>
            </a:r>
            <a:r>
              <a:rPr lang="en-US" altLang="zh-CN" sz="2800" i="1"/>
              <a:t>aa</a:t>
            </a:r>
            <a:r>
              <a:rPr lang="en-US" altLang="zh-CN" sz="2800"/>
              <a:t>=</a:t>
            </a:r>
            <a:r>
              <a:rPr lang="en-US" altLang="zh-CN" sz="2800" i="1"/>
              <a:t>a</a:t>
            </a:r>
            <a:r>
              <a:rPr lang="zh-CN" altLang="en-US" sz="2800"/>
              <a:t>，即</a:t>
            </a:r>
            <a:endParaRPr lang="en-US" altLang="zh-CN" sz="2800"/>
          </a:p>
          <a:p>
            <a:pPr eaLnBrk="1" hangingPunct="1"/>
            <a:r>
              <a:rPr lang="en-US" altLang="zh-CN" sz="2800"/>
              <a:t>       </a:t>
            </a:r>
            <a:r>
              <a:rPr lang="en-US" altLang="zh-CN" sz="2800" i="1"/>
              <a:t>aa</a:t>
            </a:r>
            <a:r>
              <a:rPr lang="en-US" altLang="zh-CN" sz="2800"/>
              <a:t>=</a:t>
            </a:r>
            <a:r>
              <a:rPr lang="en-US" altLang="zh-CN" sz="2800" i="1"/>
              <a:t>ae</a:t>
            </a:r>
          </a:p>
          <a:p>
            <a:pPr eaLnBrk="1" hangingPunct="1"/>
            <a:r>
              <a:rPr lang="en-US" altLang="zh-CN" sz="2800"/>
              <a:t>      </a:t>
            </a:r>
            <a:r>
              <a:rPr lang="zh-CN" altLang="en-US" sz="2800"/>
              <a:t>根据消去律，必有</a:t>
            </a:r>
            <a:r>
              <a:rPr lang="en-US" altLang="zh-CN" sz="2800" i="1"/>
              <a:t>a</a:t>
            </a:r>
            <a:r>
              <a:rPr lang="en-US" altLang="zh-CN" sz="2800"/>
              <a:t>=</a:t>
            </a:r>
            <a:r>
              <a:rPr lang="en-US" altLang="zh-CN" sz="2800" i="1"/>
              <a:t>e</a:t>
            </a:r>
          </a:p>
        </p:txBody>
      </p:sp>
      <p:sp>
        <p:nvSpPr>
          <p:cNvPr id="55300" name="灯片编号占位符 5">
            <a:extLst>
              <a:ext uri="{FF2B5EF4-FFF2-40B4-BE49-F238E27FC236}">
                <a16:creationId xmlns:a16="http://schemas.microsoft.com/office/drawing/2014/main" id="{FB430AE7-E259-40F7-9BEF-48928F8B0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8218C39-2E0F-41E9-B6B5-DD2DC12D26D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5301" name="Rectangle 2">
            <a:extLst>
              <a:ext uri="{FF2B5EF4-FFF2-40B4-BE49-F238E27FC236}">
                <a16:creationId xmlns:a16="http://schemas.microsoft.com/office/drawing/2014/main" id="{2DCB44F9-290E-4D48-A952-B498CFA28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1688" y="1195388"/>
            <a:ext cx="62103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．设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为群，证明：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中唯一的幂等元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70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2" name="Rectangle 4">
            <a:extLst>
              <a:ext uri="{FF2B5EF4-FFF2-40B4-BE49-F238E27FC236}">
                <a16:creationId xmlns:a16="http://schemas.microsoft.com/office/drawing/2014/main" id="{EC952523-DD42-4637-ACB8-DEBD4BDE1D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/>
              <a:t>10.1  </a:t>
            </a:r>
            <a:r>
              <a:rPr lang="zh-CN" altLang="en-US"/>
              <a:t>群的定义与性质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B6A6BF9-6791-4323-BDF7-01B7AB3017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341438"/>
            <a:ext cx="8229600" cy="4525962"/>
          </a:xfrm>
        </p:spPr>
        <p:txBody>
          <a:bodyPr/>
          <a:lstStyle/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半群、独异点与群的定义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半群、独异点、群的实例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群中的术语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群的基本性质</a:t>
            </a:r>
          </a:p>
          <a:p>
            <a:pPr eaLnBrk="1" hangingPunct="1"/>
            <a:endParaRPr lang="en-US" altLang="zh-CN"/>
          </a:p>
        </p:txBody>
      </p:sp>
      <p:sp>
        <p:nvSpPr>
          <p:cNvPr id="9220" name="灯片编号占位符 5">
            <a:extLst>
              <a:ext uri="{FF2B5EF4-FFF2-40B4-BE49-F238E27FC236}">
                <a16:creationId xmlns:a16="http://schemas.microsoft.com/office/drawing/2014/main" id="{80171A3B-D2A4-4FCB-8DB7-69B679824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D754CD4-CAC3-43FD-A058-5DB3972E9AA3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5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5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52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5">
            <a:extLst>
              <a:ext uri="{FF2B5EF4-FFF2-40B4-BE49-F238E27FC236}">
                <a16:creationId xmlns:a16="http://schemas.microsoft.com/office/drawing/2014/main" id="{F5DFA8BE-13FD-4C27-B7AA-2772EA8776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作业讲解</a:t>
            </a:r>
            <a:endParaRPr lang="en-US" altLang="zh-CN"/>
          </a:p>
        </p:txBody>
      </p:sp>
      <p:sp>
        <p:nvSpPr>
          <p:cNvPr id="669700" name="Rectangle 4">
            <a:extLst>
              <a:ext uri="{FF2B5EF4-FFF2-40B4-BE49-F238E27FC236}">
                <a16:creationId xmlns:a16="http://schemas.microsoft.com/office/drawing/2014/main" id="{664721D8-A12C-4B9D-812A-6DE8CE0D6F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773238"/>
            <a:ext cx="8229600" cy="3671887"/>
          </a:xfrm>
        </p:spPr>
        <p:txBody>
          <a:bodyPr/>
          <a:lstStyle/>
          <a:p>
            <a:pPr eaLnBrk="1" hangingPunct="1"/>
            <a:r>
              <a:rPr lang="zh-CN" altLang="en-US"/>
              <a:t>证明：</a:t>
            </a:r>
            <a:endParaRPr lang="en-US" altLang="zh-CN"/>
          </a:p>
          <a:p>
            <a:pPr eaLnBrk="1" hangingPunct="1"/>
            <a:r>
              <a:rPr lang="zh-CN" altLang="en-US"/>
              <a:t>设</a:t>
            </a:r>
            <a:r>
              <a:rPr lang="en-US" altLang="zh-CN"/>
              <a:t>|</a:t>
            </a:r>
            <a:r>
              <a:rPr lang="en-US" altLang="zh-CN" i="1"/>
              <a:t>abc</a:t>
            </a:r>
            <a:r>
              <a:rPr lang="en-US" altLang="zh-CN"/>
              <a:t>|=</a:t>
            </a:r>
            <a:r>
              <a:rPr lang="en-US" altLang="zh-CN" i="1"/>
              <a:t>r</a:t>
            </a:r>
            <a:r>
              <a:rPr lang="en-US" altLang="zh-CN"/>
              <a:t>, |</a:t>
            </a:r>
            <a:r>
              <a:rPr lang="en-US" altLang="zh-CN" i="1"/>
              <a:t>bca</a:t>
            </a:r>
            <a:r>
              <a:rPr lang="en-US" altLang="zh-CN"/>
              <a:t>|=</a:t>
            </a:r>
            <a:r>
              <a:rPr lang="en-US" altLang="zh-CN" i="1"/>
              <a:t>s</a:t>
            </a:r>
            <a:r>
              <a:rPr lang="en-US" altLang="zh-CN"/>
              <a:t>, |</a:t>
            </a:r>
            <a:r>
              <a:rPr lang="en-US" altLang="zh-CN" i="1"/>
              <a:t>cab</a:t>
            </a:r>
            <a:r>
              <a:rPr lang="en-US" altLang="zh-CN"/>
              <a:t>|=</a:t>
            </a:r>
            <a:r>
              <a:rPr lang="en-US" altLang="zh-CN" i="1"/>
              <a:t>t</a:t>
            </a:r>
          </a:p>
          <a:p>
            <a:pPr eaLnBrk="1" hangingPunct="1"/>
            <a:r>
              <a:rPr lang="en-US" altLang="zh-CN"/>
              <a:t>(</a:t>
            </a:r>
            <a:r>
              <a:rPr lang="en-US" altLang="zh-CN" i="1"/>
              <a:t>abc</a:t>
            </a:r>
            <a:r>
              <a:rPr lang="en-US" altLang="zh-CN"/>
              <a:t>)</a:t>
            </a:r>
            <a:r>
              <a:rPr lang="en-US" altLang="zh-CN" baseline="30000"/>
              <a:t>s+1</a:t>
            </a:r>
            <a:r>
              <a:rPr lang="en-US" altLang="zh-CN" i="1"/>
              <a:t>=a</a:t>
            </a:r>
            <a:r>
              <a:rPr lang="en-US" altLang="zh-CN"/>
              <a:t>(</a:t>
            </a:r>
            <a:r>
              <a:rPr lang="en-US" altLang="zh-CN" i="1"/>
              <a:t>bca</a:t>
            </a:r>
            <a:r>
              <a:rPr lang="en-US" altLang="zh-CN"/>
              <a:t>)</a:t>
            </a:r>
            <a:r>
              <a:rPr lang="en-US" altLang="zh-CN" i="1" baseline="30000"/>
              <a:t>s</a:t>
            </a:r>
            <a:r>
              <a:rPr lang="en-US" altLang="zh-CN" i="1"/>
              <a:t>bc=abc</a:t>
            </a:r>
          </a:p>
          <a:p>
            <a:pPr eaLnBrk="1" hangingPunct="1"/>
            <a:r>
              <a:rPr lang="zh-CN" altLang="en-US"/>
              <a:t>同时，群满足消去律，得到</a:t>
            </a:r>
            <a:r>
              <a:rPr lang="en-US" altLang="zh-CN"/>
              <a:t>(</a:t>
            </a:r>
            <a:r>
              <a:rPr lang="en-US" altLang="zh-CN" i="1"/>
              <a:t>abc</a:t>
            </a:r>
            <a:r>
              <a:rPr lang="en-US" altLang="zh-CN"/>
              <a:t>)</a:t>
            </a:r>
            <a:r>
              <a:rPr lang="en-US" altLang="zh-CN" baseline="30000"/>
              <a:t>s</a:t>
            </a:r>
            <a:r>
              <a:rPr lang="en-US" altLang="zh-CN"/>
              <a:t>=</a:t>
            </a:r>
            <a:r>
              <a:rPr lang="en-US" altLang="zh-CN" i="1"/>
              <a:t>e</a:t>
            </a:r>
          </a:p>
          <a:p>
            <a:pPr eaLnBrk="1" hangingPunct="1"/>
            <a:r>
              <a:rPr lang="zh-CN" altLang="en-US"/>
              <a:t>从而得到，</a:t>
            </a:r>
            <a:r>
              <a:rPr lang="en-US" altLang="zh-CN" i="1"/>
              <a:t>s</a:t>
            </a:r>
            <a:r>
              <a:rPr lang="zh-CN" altLang="en-US"/>
              <a:t>是</a:t>
            </a:r>
            <a:r>
              <a:rPr lang="en-US" altLang="zh-CN" i="1"/>
              <a:t>r</a:t>
            </a:r>
            <a:r>
              <a:rPr lang="zh-CN" altLang="en-US"/>
              <a:t>的整数倍（</a:t>
            </a:r>
            <a:r>
              <a:rPr lang="en-US" altLang="zh-CN" i="1"/>
              <a:t>r</a:t>
            </a:r>
            <a:r>
              <a:rPr lang="en-US" altLang="zh-CN"/>
              <a:t>|</a:t>
            </a:r>
            <a:r>
              <a:rPr lang="en-US" altLang="zh-CN" i="1"/>
              <a:t>s</a:t>
            </a:r>
            <a:r>
              <a:rPr lang="zh-CN" altLang="en-US"/>
              <a:t>），同理得到</a:t>
            </a:r>
            <a:r>
              <a:rPr lang="en-US" altLang="zh-CN" i="1"/>
              <a:t>s</a:t>
            </a:r>
            <a:r>
              <a:rPr lang="en-US" altLang="zh-CN"/>
              <a:t>|</a:t>
            </a:r>
            <a:r>
              <a:rPr lang="en-US" altLang="zh-CN" i="1"/>
              <a:t>t</a:t>
            </a:r>
            <a:r>
              <a:rPr lang="en-US" altLang="zh-CN"/>
              <a:t>, </a:t>
            </a:r>
            <a:r>
              <a:rPr lang="en-US" altLang="zh-CN" i="1"/>
              <a:t>t</a:t>
            </a:r>
            <a:r>
              <a:rPr lang="en-US" altLang="zh-CN"/>
              <a:t>|</a:t>
            </a:r>
            <a:r>
              <a:rPr lang="en-US" altLang="zh-CN" i="1"/>
              <a:t>r</a:t>
            </a:r>
            <a:r>
              <a:rPr lang="en-US" altLang="zh-CN"/>
              <a:t>,</a:t>
            </a:r>
          </a:p>
          <a:p>
            <a:pPr eaLnBrk="1" hangingPunct="1"/>
            <a:r>
              <a:rPr lang="en-US" altLang="zh-CN" i="1"/>
              <a:t>s</a:t>
            </a:r>
            <a:r>
              <a:rPr lang="en-US" altLang="zh-CN"/>
              <a:t>|</a:t>
            </a:r>
            <a:r>
              <a:rPr lang="en-US" altLang="zh-CN" i="1"/>
              <a:t>t</a:t>
            </a:r>
            <a:r>
              <a:rPr lang="zh-CN" altLang="en-US"/>
              <a:t>和</a:t>
            </a:r>
            <a:r>
              <a:rPr lang="en-US" altLang="zh-CN" i="1"/>
              <a:t>t</a:t>
            </a:r>
            <a:r>
              <a:rPr lang="en-US" altLang="zh-CN"/>
              <a:t>|</a:t>
            </a:r>
            <a:r>
              <a:rPr lang="en-US" altLang="zh-CN" i="1"/>
              <a:t>r</a:t>
            </a:r>
            <a:r>
              <a:rPr lang="en-US" altLang="zh-CN"/>
              <a:t>  </a:t>
            </a:r>
            <a:r>
              <a:rPr lang="zh-CN" altLang="en-US"/>
              <a:t>可以得到</a:t>
            </a:r>
            <a:r>
              <a:rPr lang="en-US" altLang="zh-CN" i="1"/>
              <a:t>s</a:t>
            </a:r>
            <a:r>
              <a:rPr lang="en-US" altLang="zh-CN"/>
              <a:t>|</a:t>
            </a:r>
            <a:r>
              <a:rPr lang="en-US" altLang="zh-CN" i="1"/>
              <a:t>r</a:t>
            </a:r>
          </a:p>
          <a:p>
            <a:pPr eaLnBrk="1" hangingPunct="1"/>
            <a:r>
              <a:rPr lang="en-US" altLang="zh-CN" i="1"/>
              <a:t>s</a:t>
            </a:r>
            <a:r>
              <a:rPr lang="en-US" altLang="zh-CN"/>
              <a:t>|</a:t>
            </a:r>
            <a:r>
              <a:rPr lang="en-US" altLang="zh-CN" i="1"/>
              <a:t>r</a:t>
            </a:r>
            <a:r>
              <a:rPr lang="zh-CN" altLang="en-US"/>
              <a:t>和</a:t>
            </a:r>
            <a:r>
              <a:rPr lang="en-US" altLang="zh-CN" i="1"/>
              <a:t>r</a:t>
            </a:r>
            <a:r>
              <a:rPr lang="en-US" altLang="zh-CN"/>
              <a:t>|</a:t>
            </a:r>
            <a:r>
              <a:rPr lang="en-US" altLang="zh-CN" i="1"/>
              <a:t>s</a:t>
            </a:r>
            <a:r>
              <a:rPr lang="en-US" altLang="zh-CN"/>
              <a:t>  </a:t>
            </a:r>
            <a:r>
              <a:rPr lang="zh-CN" altLang="en-US"/>
              <a:t>可以得到</a:t>
            </a:r>
            <a:r>
              <a:rPr lang="en-US" altLang="zh-CN" i="1"/>
              <a:t>r</a:t>
            </a:r>
            <a:r>
              <a:rPr lang="en-US" altLang="zh-CN"/>
              <a:t>=</a:t>
            </a:r>
            <a:r>
              <a:rPr lang="en-US" altLang="zh-CN" i="1"/>
              <a:t>s</a:t>
            </a:r>
          </a:p>
          <a:p>
            <a:pPr eaLnBrk="1" hangingPunct="1"/>
            <a:r>
              <a:rPr lang="zh-CN" altLang="en-US"/>
              <a:t>同理可证</a:t>
            </a:r>
            <a:r>
              <a:rPr lang="en-US" altLang="zh-CN" i="1"/>
              <a:t>s</a:t>
            </a:r>
            <a:r>
              <a:rPr lang="en-US" altLang="zh-CN"/>
              <a:t>=</a:t>
            </a:r>
            <a:r>
              <a:rPr lang="en-US" altLang="zh-CN" i="1"/>
              <a:t>t</a:t>
            </a:r>
            <a:r>
              <a:rPr lang="en-US" altLang="zh-CN"/>
              <a:t>, </a:t>
            </a:r>
            <a:r>
              <a:rPr lang="en-US" altLang="zh-CN" i="1"/>
              <a:t>t</a:t>
            </a:r>
            <a:r>
              <a:rPr lang="en-US" altLang="zh-CN"/>
              <a:t>=</a:t>
            </a:r>
            <a:r>
              <a:rPr lang="en-US" altLang="zh-CN" i="1"/>
              <a:t>r</a:t>
            </a:r>
          </a:p>
          <a:p>
            <a:pPr eaLnBrk="1" hangingPunct="1"/>
            <a:endParaRPr lang="en-US" altLang="zh-CN" i="1"/>
          </a:p>
        </p:txBody>
      </p:sp>
      <p:sp>
        <p:nvSpPr>
          <p:cNvPr id="57348" name="灯片编号占位符 5">
            <a:extLst>
              <a:ext uri="{FF2B5EF4-FFF2-40B4-BE49-F238E27FC236}">
                <a16:creationId xmlns:a16="http://schemas.microsoft.com/office/drawing/2014/main" id="{82233CBB-19CC-4D0D-AF0A-86EAA5B07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4ADECD9-8A02-4951-A5EA-42558F5BF29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7349" name="Rectangle 2">
            <a:extLst>
              <a:ext uri="{FF2B5EF4-FFF2-40B4-BE49-F238E27FC236}">
                <a16:creationId xmlns:a16="http://schemas.microsoft.com/office/drawing/2014/main" id="{74E22937-AE63-466C-8C59-7BEF72430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1688" y="1195388"/>
            <a:ext cx="71929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17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．设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为群，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a,b,c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 ,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证明：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|= 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bca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|= 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cab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endParaRPr lang="en-US" altLang="zh-CN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70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>
            <a:extLst>
              <a:ext uri="{FF2B5EF4-FFF2-40B4-BE49-F238E27FC236}">
                <a16:creationId xmlns:a16="http://schemas.microsoft.com/office/drawing/2014/main" id="{97C60DA2-7B6D-4F4B-8410-EB2FEE2130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作业讲解</a:t>
            </a:r>
            <a:endParaRPr lang="en-US" altLang="zh-CN"/>
          </a:p>
        </p:txBody>
      </p:sp>
      <p:sp>
        <p:nvSpPr>
          <p:cNvPr id="669700" name="Rectangle 4">
            <a:extLst>
              <a:ext uri="{FF2B5EF4-FFF2-40B4-BE49-F238E27FC236}">
                <a16:creationId xmlns:a16="http://schemas.microsoft.com/office/drawing/2014/main" id="{1A499A74-6BB3-4FA9-94DF-6597137D95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773238"/>
            <a:ext cx="8229600" cy="2609850"/>
          </a:xfrm>
        </p:spPr>
        <p:txBody>
          <a:bodyPr/>
          <a:lstStyle/>
          <a:p>
            <a:pPr eaLnBrk="1" hangingPunct="1"/>
            <a:r>
              <a:rPr lang="zh-CN" altLang="en-US"/>
              <a:t>由 </a:t>
            </a:r>
            <a:r>
              <a:rPr lang="en-US" altLang="zh-CN" i="1"/>
              <a:t>x</a:t>
            </a:r>
            <a:r>
              <a:rPr lang="en-US" altLang="zh-CN" baseline="30000"/>
              <a:t>2 </a:t>
            </a:r>
            <a:r>
              <a:rPr lang="en-US" altLang="zh-CN"/>
              <a:t>= </a:t>
            </a:r>
            <a:r>
              <a:rPr lang="en-US" altLang="zh-CN" i="1"/>
              <a:t>e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|</a:t>
            </a:r>
            <a:r>
              <a:rPr lang="en-US" altLang="zh-CN" i="1"/>
              <a:t>x</a:t>
            </a:r>
            <a:r>
              <a:rPr lang="en-US" altLang="zh-CN"/>
              <a:t>| = 1 </a:t>
            </a:r>
            <a:r>
              <a:rPr lang="zh-CN" altLang="en-US"/>
              <a:t>或</a:t>
            </a:r>
            <a:r>
              <a:rPr lang="en-US" altLang="zh-CN"/>
              <a:t>2. </a:t>
            </a:r>
          </a:p>
          <a:p>
            <a:pPr eaLnBrk="1" hangingPunct="1"/>
            <a:r>
              <a:rPr lang="zh-CN" altLang="en-US"/>
              <a:t>即</a:t>
            </a:r>
            <a:r>
              <a:rPr lang="en-US" altLang="zh-CN"/>
              <a:t>, </a:t>
            </a:r>
            <a:r>
              <a:rPr lang="zh-CN" altLang="en-US"/>
              <a:t>对于</a:t>
            </a:r>
            <a:r>
              <a:rPr lang="en-US" altLang="zh-CN" i="1"/>
              <a:t>G</a:t>
            </a:r>
            <a:r>
              <a:rPr lang="zh-CN" altLang="en-US"/>
              <a:t>中元素</a:t>
            </a:r>
            <a:r>
              <a:rPr lang="en-US" altLang="zh-CN" i="1"/>
              <a:t>x</a:t>
            </a:r>
            <a:r>
              <a:rPr lang="zh-CN" altLang="en-US"/>
              <a:t>，如果 </a:t>
            </a:r>
            <a:r>
              <a:rPr lang="en-US" altLang="zh-CN"/>
              <a:t>|</a:t>
            </a:r>
            <a:r>
              <a:rPr lang="en-US" altLang="zh-CN" i="1"/>
              <a:t>x</a:t>
            </a:r>
            <a:r>
              <a:rPr lang="en-US" altLang="zh-CN"/>
              <a:t>| &gt;2, </a:t>
            </a:r>
            <a:r>
              <a:rPr lang="zh-CN" altLang="en-US"/>
              <a:t>必有</a:t>
            </a:r>
            <a:r>
              <a:rPr lang="en-US" altLang="zh-CN" i="1"/>
              <a:t>x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>
                <a:sym typeface="Symbol" panose="05050102010706020507" pitchFamily="18" charset="2"/>
              </a:rPr>
              <a:t>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/>
              <a:t>. </a:t>
            </a:r>
          </a:p>
          <a:p>
            <a:pPr eaLnBrk="1" hangingPunct="1"/>
            <a:r>
              <a:rPr lang="zh-CN" altLang="en-US"/>
              <a:t>由于 </a:t>
            </a:r>
            <a:r>
              <a:rPr lang="en-US" altLang="zh-CN"/>
              <a:t>|</a:t>
            </a:r>
            <a:r>
              <a:rPr lang="en-US" altLang="zh-CN" i="1"/>
              <a:t>x</a:t>
            </a:r>
            <a:r>
              <a:rPr lang="en-US" altLang="zh-CN"/>
              <a:t>| = |</a:t>
            </a:r>
            <a:r>
              <a:rPr lang="en-US" altLang="zh-CN" i="1"/>
              <a:t>x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|</a:t>
            </a:r>
            <a:r>
              <a:rPr lang="zh-CN" altLang="en-US"/>
              <a:t>，阶大于</a:t>
            </a:r>
            <a:r>
              <a:rPr lang="en-US" altLang="zh-CN"/>
              <a:t>2</a:t>
            </a:r>
            <a:r>
              <a:rPr lang="zh-CN" altLang="en-US"/>
              <a:t>的元素成对出现，共有偶数个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那么剩下的 </a:t>
            </a:r>
            <a:r>
              <a:rPr lang="en-US" altLang="zh-CN"/>
              <a:t>1 </a:t>
            </a:r>
            <a:r>
              <a:rPr lang="zh-CN" altLang="en-US"/>
              <a:t>阶和 </a:t>
            </a:r>
            <a:r>
              <a:rPr lang="en-US" altLang="zh-CN"/>
              <a:t>2 </a:t>
            </a:r>
            <a:r>
              <a:rPr lang="zh-CN" altLang="en-US"/>
              <a:t>阶元总共应该是偶数个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1 </a:t>
            </a:r>
            <a:r>
              <a:rPr lang="zh-CN" altLang="en-US"/>
              <a:t>阶元只有 </a:t>
            </a:r>
            <a:r>
              <a:rPr lang="en-US" altLang="zh-CN"/>
              <a:t>1 </a:t>
            </a:r>
            <a:r>
              <a:rPr lang="zh-CN" altLang="en-US"/>
              <a:t>个，就是单位元，从而证明了</a:t>
            </a:r>
            <a:r>
              <a:rPr lang="en-US" altLang="zh-CN" i="1"/>
              <a:t>G</a:t>
            </a:r>
            <a:r>
              <a:rPr lang="zh-CN" altLang="en-US"/>
              <a:t>中必有 </a:t>
            </a:r>
            <a:r>
              <a:rPr lang="en-US" altLang="zh-CN"/>
              <a:t>2 </a:t>
            </a:r>
            <a:r>
              <a:rPr lang="zh-CN" altLang="en-US"/>
              <a:t>阶元</a:t>
            </a:r>
            <a:r>
              <a:rPr lang="en-US" altLang="zh-CN"/>
              <a:t>. </a:t>
            </a:r>
          </a:p>
        </p:txBody>
      </p:sp>
      <p:sp>
        <p:nvSpPr>
          <p:cNvPr id="59396" name="灯片编号占位符 5">
            <a:extLst>
              <a:ext uri="{FF2B5EF4-FFF2-40B4-BE49-F238E27FC236}">
                <a16:creationId xmlns:a16="http://schemas.microsoft.com/office/drawing/2014/main" id="{4E790DF6-896D-43A2-8CD4-3FB3E690A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2C597C0-0CE8-4E31-9BED-891DA8CD378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9397" name="Rectangle 2">
            <a:extLst>
              <a:ext uri="{FF2B5EF4-FFF2-40B4-BE49-F238E27FC236}">
                <a16:creationId xmlns:a16="http://schemas.microsoft.com/office/drawing/2014/main" id="{84E96C17-908C-4F59-A25D-9082B94F6D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1688" y="1196975"/>
            <a:ext cx="4168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．证明偶数阶群必含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70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1">
            <a:extLst>
              <a:ext uri="{FF2B5EF4-FFF2-40B4-BE49-F238E27FC236}">
                <a16:creationId xmlns:a16="http://schemas.microsoft.com/office/drawing/2014/main" id="{C5E8F2DD-866C-4C2A-AD97-235F783567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作业讲解</a:t>
            </a:r>
          </a:p>
        </p:txBody>
      </p:sp>
      <p:sp>
        <p:nvSpPr>
          <p:cNvPr id="61443" name="内容占位符 2">
            <a:extLst>
              <a:ext uri="{FF2B5EF4-FFF2-40B4-BE49-F238E27FC236}">
                <a16:creationId xmlns:a16="http://schemas.microsoft.com/office/drawing/2014/main" id="{D1A802C2-1DCC-4EF6-987D-EA376321CF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125538"/>
            <a:ext cx="10972800" cy="790575"/>
          </a:xfrm>
        </p:spPr>
        <p:txBody>
          <a:bodyPr/>
          <a:lstStyle/>
          <a:p>
            <a:r>
              <a:rPr lang="en-US" altLang="zh-CN"/>
              <a:t>19</a:t>
            </a:r>
            <a:r>
              <a:rPr lang="zh-CN" altLang="en-US"/>
              <a:t>、设</a:t>
            </a:r>
            <a:r>
              <a:rPr lang="en-US" altLang="zh-CN" i="1"/>
              <a:t>G</a:t>
            </a:r>
            <a:r>
              <a:rPr lang="zh-CN" altLang="en-US"/>
              <a:t>为非</a:t>
            </a:r>
            <a:r>
              <a:rPr lang="en-US" altLang="zh-CN"/>
              <a:t>Abel</a:t>
            </a:r>
            <a:r>
              <a:rPr lang="zh-CN" altLang="en-US"/>
              <a:t>群，证明：</a:t>
            </a:r>
            <a:r>
              <a:rPr lang="en-US" altLang="zh-CN" i="1"/>
              <a:t>G</a:t>
            </a:r>
            <a:r>
              <a:rPr lang="zh-CN" altLang="en-US"/>
              <a:t>中存在非单位元</a:t>
            </a:r>
            <a:r>
              <a:rPr lang="en-US" altLang="zh-CN" i="1"/>
              <a:t>a</a:t>
            </a:r>
            <a:r>
              <a:rPr lang="zh-CN" altLang="en-US"/>
              <a:t>和</a:t>
            </a:r>
            <a:r>
              <a:rPr lang="en-US" altLang="zh-CN" i="1"/>
              <a:t>b</a:t>
            </a:r>
            <a:r>
              <a:rPr lang="zh-CN" altLang="en-US"/>
              <a:t>，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  </a:t>
            </a:r>
            <a:r>
              <a:rPr lang="en-US" altLang="zh-CN" i="1"/>
              <a:t>b</a:t>
            </a:r>
            <a:r>
              <a:rPr lang="zh-CN" altLang="en-US"/>
              <a:t>，且</a:t>
            </a:r>
            <a:r>
              <a:rPr lang="en-US" altLang="zh-CN" i="1"/>
              <a:t>ab</a:t>
            </a:r>
            <a:r>
              <a:rPr lang="en-US" altLang="zh-CN"/>
              <a:t>=</a:t>
            </a:r>
            <a:r>
              <a:rPr lang="en-US" altLang="zh-CN" i="1"/>
              <a:t>ba</a:t>
            </a:r>
          </a:p>
        </p:txBody>
      </p:sp>
      <p:sp>
        <p:nvSpPr>
          <p:cNvPr id="61444" name="灯片编号占位符 3">
            <a:extLst>
              <a:ext uri="{FF2B5EF4-FFF2-40B4-BE49-F238E27FC236}">
                <a16:creationId xmlns:a16="http://schemas.microsoft.com/office/drawing/2014/main" id="{1656CDE2-94D3-442A-BBCE-745C0575EA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D03F19A-CA76-4297-B86F-DD8600698A2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6DD717-3C71-40F3-A47A-E0450EF3E7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5" y="2133600"/>
            <a:ext cx="8353425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证明：假设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中只有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阶元，则有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=e</a:t>
            </a:r>
          </a:p>
          <a:p>
            <a:pPr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根据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15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题的结果，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为交换群，与已知条件矛盾。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阶或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阶以上的元素，显然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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-1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endParaRPr lang="en-US" altLang="zh-CN" i="1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b=a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-1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则有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ba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9" name="Rectangle 3">
            <a:extLst>
              <a:ext uri="{FF2B5EF4-FFF2-40B4-BE49-F238E27FC236}">
                <a16:creationId xmlns:a16="http://schemas.microsoft.com/office/drawing/2014/main" id="{C2F4EBFA-1788-4938-A203-FF2E71411C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10.2 </a:t>
            </a:r>
            <a:r>
              <a:rPr lang="zh-CN" altLang="en-US"/>
              <a:t>子群与群的陪集分解</a:t>
            </a:r>
          </a:p>
        </p:txBody>
      </p:sp>
      <p:sp>
        <p:nvSpPr>
          <p:cNvPr id="37891" name="Rectangle 8">
            <a:extLst>
              <a:ext uri="{FF2B5EF4-FFF2-40B4-BE49-F238E27FC236}">
                <a16:creationId xmlns:a16="http://schemas.microsoft.com/office/drawing/2014/main" id="{22944848-7155-4184-BEB4-226EA60FA1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196975"/>
            <a:ext cx="9650412" cy="158432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10.5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是群，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的非空子集，</a:t>
            </a:r>
          </a:p>
          <a:p>
            <a:pPr eaLnBrk="1" hangingPunct="1"/>
            <a:r>
              <a:rPr lang="en-US" altLang="zh-CN"/>
              <a:t>(1) </a:t>
            </a:r>
            <a:r>
              <a:rPr lang="zh-CN" altLang="en-US"/>
              <a:t>如果</a:t>
            </a:r>
            <a:r>
              <a:rPr lang="en-US" altLang="zh-CN" i="1"/>
              <a:t>H</a:t>
            </a:r>
            <a:r>
              <a:rPr lang="zh-CN" altLang="en-US"/>
              <a:t>关于</a:t>
            </a:r>
            <a:r>
              <a:rPr lang="en-US" altLang="zh-CN" i="1"/>
              <a:t>G</a:t>
            </a:r>
            <a:r>
              <a:rPr lang="zh-CN" altLang="en-US"/>
              <a:t>中的运算构成群，则称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子群</a:t>
            </a:r>
            <a:r>
              <a:rPr lang="en-US" altLang="zh-CN"/>
              <a:t>, </a:t>
            </a:r>
            <a:r>
              <a:rPr lang="zh-CN" altLang="en-US"/>
              <a:t>记作</a:t>
            </a:r>
            <a:r>
              <a:rPr lang="en-US" altLang="zh-CN" i="1"/>
              <a:t>H</a:t>
            </a:r>
            <a:r>
              <a:rPr lang="en-US" altLang="zh-CN"/>
              <a:t>≤</a:t>
            </a:r>
            <a:r>
              <a:rPr lang="en-US" altLang="zh-CN" i="1"/>
              <a:t>G</a:t>
            </a:r>
            <a:r>
              <a:rPr lang="en-US" altLang="zh-CN"/>
              <a:t>. 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/>
              <a:t>若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的子群，且</a:t>
            </a:r>
            <a:r>
              <a:rPr lang="en-US" altLang="zh-CN" i="1"/>
              <a:t>H</a:t>
            </a:r>
            <a:r>
              <a:rPr lang="en-US" altLang="zh-CN">
                <a:sym typeface="Symbol" panose="05050102010706020507" pitchFamily="18" charset="2"/>
              </a:rPr>
              <a:t></a:t>
            </a:r>
            <a:r>
              <a:rPr lang="en-US" altLang="zh-CN" i="1"/>
              <a:t>G</a:t>
            </a:r>
            <a:r>
              <a:rPr lang="zh-CN" altLang="en-US"/>
              <a:t>，则称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真子群</a:t>
            </a:r>
            <a:r>
              <a:rPr lang="zh-CN" altLang="en-US"/>
              <a:t>，记作</a:t>
            </a:r>
            <a:r>
              <a:rPr lang="en-US" altLang="zh-CN" i="1"/>
              <a:t>H</a:t>
            </a:r>
            <a:r>
              <a:rPr lang="en-US" altLang="zh-CN"/>
              <a:t>&lt;</a:t>
            </a:r>
            <a:r>
              <a:rPr lang="en-US" altLang="zh-CN" i="1"/>
              <a:t>G</a:t>
            </a:r>
            <a:r>
              <a:rPr lang="en-US" altLang="zh-CN"/>
              <a:t>.</a:t>
            </a:r>
          </a:p>
        </p:txBody>
      </p:sp>
      <p:sp>
        <p:nvSpPr>
          <p:cNvPr id="37892" name="灯片编号占位符 5">
            <a:extLst>
              <a:ext uri="{FF2B5EF4-FFF2-40B4-BE49-F238E27FC236}">
                <a16:creationId xmlns:a16="http://schemas.microsoft.com/office/drawing/2014/main" id="{D1D0F841-1776-48A4-8F5A-EBCF32093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BF90597-C16A-4D32-8FB2-BBADF3FA6A9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7109" name="Rectangle 9">
            <a:extLst>
              <a:ext uri="{FF2B5EF4-FFF2-40B4-BE49-F238E27FC236}">
                <a16:creationId xmlns:a16="http://schemas.microsoft.com/office/drawing/2014/main" id="{D6A2A061-B695-4184-913E-0F44487BB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" y="3716338"/>
            <a:ext cx="10815637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例如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Z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是自然数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是整数加群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&lt;Z,+&gt;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的子群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当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≠1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时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的真子群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对任何群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都存在子群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都是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的子群，称为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平凡子群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 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9" grpId="0"/>
      <p:bldP spid="471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35E6D8A9-63EC-4550-A61F-51F70BDFEE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子群判定定理</a:t>
            </a:r>
            <a:r>
              <a:rPr lang="en-US" altLang="zh-CN"/>
              <a:t>1</a:t>
            </a:r>
          </a:p>
        </p:txBody>
      </p:sp>
      <p:sp>
        <p:nvSpPr>
          <p:cNvPr id="39939" name="Rectangle 8">
            <a:extLst>
              <a:ext uri="{FF2B5EF4-FFF2-40B4-BE49-F238E27FC236}">
                <a16:creationId xmlns:a16="http://schemas.microsoft.com/office/drawing/2014/main" id="{FA7886C0-4931-44D8-8ED1-9F0CFBA74B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341438"/>
            <a:ext cx="9432925" cy="223202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10.5</a:t>
            </a:r>
            <a:r>
              <a:rPr lang="zh-CN" altLang="en-US"/>
              <a:t>（判定定理一）</a:t>
            </a:r>
          </a:p>
          <a:p>
            <a:pPr eaLnBrk="1" hangingPunct="1"/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为群，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的非空子集，则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的子群当且仅当</a:t>
            </a:r>
          </a:p>
          <a:p>
            <a:pPr eaLnBrk="1" hangingPunct="1"/>
            <a:r>
              <a:rPr lang="en-US" altLang="zh-CN"/>
              <a:t>(1)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∈</a:t>
            </a:r>
            <a:r>
              <a:rPr lang="en-US" altLang="zh-CN" i="1"/>
              <a:t>H</a:t>
            </a:r>
            <a:r>
              <a:rPr lang="zh-CN" altLang="en-US"/>
              <a:t>有</a:t>
            </a:r>
            <a:r>
              <a:rPr lang="en-US" altLang="zh-CN" i="1"/>
              <a:t>ab</a:t>
            </a:r>
            <a:r>
              <a:rPr lang="en-US" altLang="zh-CN"/>
              <a:t>∈</a:t>
            </a:r>
            <a:r>
              <a:rPr lang="en-US" altLang="zh-CN" i="1"/>
              <a:t>H</a:t>
            </a:r>
          </a:p>
          <a:p>
            <a:pPr eaLnBrk="1" hangingPunct="1"/>
            <a:r>
              <a:rPr lang="en-US" altLang="zh-CN"/>
              <a:t>(2)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H</a:t>
            </a:r>
            <a:r>
              <a:rPr lang="zh-CN" altLang="en-US"/>
              <a:t>有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∈</a:t>
            </a:r>
            <a:r>
              <a:rPr lang="en-US" altLang="zh-CN" i="1"/>
              <a:t>H</a:t>
            </a:r>
            <a:r>
              <a:rPr lang="en-US" altLang="zh-CN"/>
              <a:t>.</a:t>
            </a:r>
          </a:p>
        </p:txBody>
      </p:sp>
      <p:sp>
        <p:nvSpPr>
          <p:cNvPr id="39940" name="灯片编号占位符 5">
            <a:extLst>
              <a:ext uri="{FF2B5EF4-FFF2-40B4-BE49-F238E27FC236}">
                <a16:creationId xmlns:a16="http://schemas.microsoft.com/office/drawing/2014/main" id="{D7F75792-950E-48D9-80B8-7B616B0CC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529930F-6415-4C4F-ACB8-291F93A6DA3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9157" name="Rectangle 9">
            <a:extLst>
              <a:ext uri="{FF2B5EF4-FFF2-40B4-BE49-F238E27FC236}">
                <a16:creationId xmlns:a16="http://schemas.microsoft.com/office/drawing/2014/main" id="{07DDE453-983C-459B-B71A-FBD783F71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" y="3948113"/>
            <a:ext cx="8497887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必要性是显然的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为证明充分性，只需证明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非空，存在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由条件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，根据条件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</a:p>
          <a:p>
            <a:pPr eaLnBrk="1" hangingPunct="1"/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，即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FC2A2C2E-E2FF-47BB-B699-99351C4F0D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子群判定定理</a:t>
            </a:r>
            <a:r>
              <a:rPr lang="en-US" altLang="zh-CN"/>
              <a:t>2</a:t>
            </a:r>
          </a:p>
        </p:txBody>
      </p:sp>
      <p:sp>
        <p:nvSpPr>
          <p:cNvPr id="41987" name="Rectangle 8">
            <a:extLst>
              <a:ext uri="{FF2B5EF4-FFF2-40B4-BE49-F238E27FC236}">
                <a16:creationId xmlns:a16="http://schemas.microsoft.com/office/drawing/2014/main" id="{33A8EE94-A0DB-496E-B97D-9D77882380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341438"/>
            <a:ext cx="10514012" cy="1079500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10.6</a:t>
            </a:r>
            <a:r>
              <a:rPr lang="en-US" altLang="zh-CN"/>
              <a:t> </a:t>
            </a:r>
            <a:r>
              <a:rPr lang="zh-CN" altLang="en-US"/>
              <a:t>（判定定理二）</a:t>
            </a:r>
          </a:p>
          <a:p>
            <a:pPr eaLnBrk="1" hangingPunct="1"/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为群，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的非空子集</a:t>
            </a:r>
            <a:r>
              <a:rPr lang="en-US" altLang="zh-CN"/>
              <a:t>. 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的子群当且仅当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∈</a:t>
            </a:r>
            <a:r>
              <a:rPr lang="en-US" altLang="zh-CN" i="1"/>
              <a:t>H</a:t>
            </a:r>
            <a:r>
              <a:rPr lang="zh-CN" altLang="en-US"/>
              <a:t>有</a:t>
            </a:r>
            <a:r>
              <a:rPr lang="en-US" altLang="zh-CN" i="1"/>
              <a:t>ab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∈</a:t>
            </a:r>
            <a:r>
              <a:rPr lang="en-US" altLang="zh-CN" i="1"/>
              <a:t>H</a:t>
            </a:r>
            <a:r>
              <a:rPr lang="en-US" altLang="zh-CN"/>
              <a:t>. </a:t>
            </a:r>
          </a:p>
        </p:txBody>
      </p:sp>
      <p:sp>
        <p:nvSpPr>
          <p:cNvPr id="41988" name="灯片编号占位符 5">
            <a:extLst>
              <a:ext uri="{FF2B5EF4-FFF2-40B4-BE49-F238E27FC236}">
                <a16:creationId xmlns:a16="http://schemas.microsoft.com/office/drawing/2014/main" id="{E2DAFDF7-315F-48CC-9E71-666CE3D7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7C680F-8D3F-487C-8F65-FAC30BBBDA3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205" name="Rectangle 9">
            <a:extLst>
              <a:ext uri="{FF2B5EF4-FFF2-40B4-BE49-F238E27FC236}">
                <a16:creationId xmlns:a16="http://schemas.microsoft.com/office/drawing/2014/main" id="{41658A5B-DEEB-474D-AA48-3EC2A74B4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2593975"/>
            <a:ext cx="10753725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 必要性显然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只证充分性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非空，必存在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根据给定条件得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，即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得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，即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再利用给定条件得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，即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综合上述，可知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的子群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02503665-7145-41AC-B09B-35B19A2D1B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子群判定定理</a:t>
            </a:r>
            <a:r>
              <a:rPr lang="en-US" altLang="zh-CN"/>
              <a:t>3</a:t>
            </a:r>
          </a:p>
        </p:txBody>
      </p:sp>
      <p:sp>
        <p:nvSpPr>
          <p:cNvPr id="44035" name="Rectangle 8">
            <a:extLst>
              <a:ext uri="{FF2B5EF4-FFF2-40B4-BE49-F238E27FC236}">
                <a16:creationId xmlns:a16="http://schemas.microsoft.com/office/drawing/2014/main" id="{4ED5668A-F3A7-4462-BE02-8A131BF8C0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198563"/>
            <a:ext cx="11304587" cy="143827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10.7</a:t>
            </a:r>
            <a:r>
              <a:rPr lang="en-US" altLang="zh-CN"/>
              <a:t> </a:t>
            </a:r>
            <a:r>
              <a:rPr lang="zh-CN" altLang="en-US"/>
              <a:t>（判定定理三）</a:t>
            </a:r>
            <a:r>
              <a:rPr lang="zh-CN" altLang="en-US" b="0"/>
              <a:t> </a:t>
            </a:r>
            <a:endParaRPr lang="zh-CN" altLang="en-US"/>
          </a:p>
          <a:p>
            <a:pPr eaLnBrk="1" hangingPunct="1"/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为群，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的非空有穷子集，则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的子群当且仅当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∈</a:t>
            </a:r>
            <a:r>
              <a:rPr lang="en-US" altLang="zh-CN" i="1"/>
              <a:t>H</a:t>
            </a:r>
            <a:r>
              <a:rPr lang="zh-CN" altLang="en-US"/>
              <a:t>有</a:t>
            </a:r>
            <a:r>
              <a:rPr lang="en-US" altLang="zh-CN" i="1"/>
              <a:t>ab</a:t>
            </a:r>
            <a:r>
              <a:rPr lang="en-US" altLang="zh-CN"/>
              <a:t>∈</a:t>
            </a:r>
            <a:r>
              <a:rPr lang="en-US" altLang="zh-CN" i="1"/>
              <a:t>H</a:t>
            </a:r>
            <a:r>
              <a:rPr lang="en-US" altLang="zh-CN"/>
              <a:t>. </a:t>
            </a:r>
          </a:p>
        </p:txBody>
      </p:sp>
      <p:sp>
        <p:nvSpPr>
          <p:cNvPr id="44036" name="灯片编号占位符 5">
            <a:extLst>
              <a:ext uri="{FF2B5EF4-FFF2-40B4-BE49-F238E27FC236}">
                <a16:creationId xmlns:a16="http://schemas.microsoft.com/office/drawing/2014/main" id="{949F6C0B-EDED-44BF-9A50-E227403D6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5682FA2-0732-4777-B288-B17F7A36B4D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3253" name="Rectangle 9">
            <a:extLst>
              <a:ext uri="{FF2B5EF4-FFF2-40B4-BE49-F238E27FC236}">
                <a16:creationId xmlns:a16="http://schemas.microsoft.com/office/drawing/2014/main" id="{9B8700A0-035B-4543-8575-F8F861015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2781300"/>
            <a:ext cx="10945813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6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必要性显然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为证充分性，只需证明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≠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,…}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是有穷集，必有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根据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中的消去律得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，由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≠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可知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，由此得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a 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  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从而证明了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a 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6DFD0B88-9D2F-4CCC-85C0-48E5066AA3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典型子群的实例</a:t>
            </a:r>
            <a:r>
              <a:rPr lang="en-US" altLang="zh-CN"/>
              <a:t>:</a:t>
            </a:r>
            <a:r>
              <a:rPr lang="zh-CN" altLang="en-US"/>
              <a:t>生成子群</a:t>
            </a:r>
          </a:p>
        </p:txBody>
      </p:sp>
      <p:sp>
        <p:nvSpPr>
          <p:cNvPr id="46083" name="Rectangle 8">
            <a:extLst>
              <a:ext uri="{FF2B5EF4-FFF2-40B4-BE49-F238E27FC236}">
                <a16:creationId xmlns:a16="http://schemas.microsoft.com/office/drawing/2014/main" id="{4E2A5B2D-9EDC-4763-87E0-764D240FED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96975"/>
            <a:ext cx="10874375" cy="936625"/>
          </a:xfrm>
        </p:spPr>
        <p:txBody>
          <a:bodyPr/>
          <a:lstStyle/>
          <a:p>
            <a:pPr marL="457200" indent="-457200"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10.6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为群，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，令</a:t>
            </a:r>
            <a:r>
              <a:rPr lang="en-US" altLang="zh-CN" i="1"/>
              <a:t>H</a:t>
            </a:r>
            <a:r>
              <a:rPr lang="en-US" altLang="zh-CN"/>
              <a:t>={</a:t>
            </a:r>
            <a:r>
              <a:rPr lang="en-US" altLang="zh-CN" i="1"/>
              <a:t>a</a:t>
            </a:r>
            <a:r>
              <a:rPr lang="en-US" altLang="zh-CN" i="1" baseline="30000"/>
              <a:t>k</a:t>
            </a:r>
            <a:r>
              <a:rPr lang="en-US" altLang="zh-CN"/>
              <a:t>| </a:t>
            </a:r>
            <a:r>
              <a:rPr lang="en-US" altLang="zh-CN" i="1"/>
              <a:t>k</a:t>
            </a:r>
            <a:r>
              <a:rPr lang="en-US" altLang="zh-CN"/>
              <a:t>∈Z}</a:t>
            </a:r>
            <a:r>
              <a:rPr lang="zh-CN" altLang="en-US"/>
              <a:t>，则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的子群，称为由 </a:t>
            </a:r>
            <a:r>
              <a:rPr lang="en-US" altLang="zh-CN" i="1"/>
              <a:t>a </a:t>
            </a:r>
            <a:r>
              <a:rPr lang="zh-CN" altLang="en-US">
                <a:solidFill>
                  <a:srgbClr val="A50021"/>
                </a:solidFill>
              </a:rPr>
              <a:t>生成的子群</a:t>
            </a:r>
            <a:r>
              <a:rPr lang="zh-CN" altLang="en-US"/>
              <a:t>，记作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/>
              <a:t>&gt;.</a:t>
            </a:r>
          </a:p>
        </p:txBody>
      </p:sp>
      <p:sp>
        <p:nvSpPr>
          <p:cNvPr id="46084" name="灯片编号占位符 5">
            <a:extLst>
              <a:ext uri="{FF2B5EF4-FFF2-40B4-BE49-F238E27FC236}">
                <a16:creationId xmlns:a16="http://schemas.microsoft.com/office/drawing/2014/main" id="{6D99F787-5760-419D-90D3-E453726AB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D8E0D6A-E09B-4C27-B578-E9C51E20CBF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5301" name="Rectangle 9">
            <a:extLst>
              <a:ext uri="{FF2B5EF4-FFF2-40B4-BE49-F238E27FC236}">
                <a16:creationId xmlns:a16="http://schemas.microsoft.com/office/drawing/2014/main" id="{A12D0276-A4E2-4E0B-9ED3-B90F7EBDF3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63" y="2403475"/>
            <a:ext cx="11161712" cy="404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6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 首先由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知道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&gt;≠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，则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根据判定定理二可知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20000"/>
              </a:lnSpc>
              <a:spcBef>
                <a:spcPct val="6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实例：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例如整数加群，由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生成的子群是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&lt;2&gt;={2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k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∈Z}=2Z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中，由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生成的子群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&lt;2&gt;={0,2,4}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Klein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四元群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的所有生成子群是：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A1FB1CAA-2D56-475A-81AD-098D786F04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典型子群的实例</a:t>
            </a:r>
            <a:r>
              <a:rPr lang="en-US" altLang="zh-CN"/>
              <a:t>:</a:t>
            </a:r>
            <a:r>
              <a:rPr lang="zh-CN" altLang="en-US"/>
              <a:t>中心</a:t>
            </a:r>
            <a:r>
              <a:rPr lang="en-US" altLang="zh-CN" i="1"/>
              <a:t>C</a:t>
            </a:r>
          </a:p>
        </p:txBody>
      </p:sp>
      <p:sp>
        <p:nvSpPr>
          <p:cNvPr id="48131" name="Rectangle 8">
            <a:extLst>
              <a:ext uri="{FF2B5EF4-FFF2-40B4-BE49-F238E27FC236}">
                <a16:creationId xmlns:a16="http://schemas.microsoft.com/office/drawing/2014/main" id="{72700297-BB08-42C4-A2AF-96E7FF86A0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125538"/>
            <a:ext cx="10729913" cy="1366837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10.7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为群</a:t>
            </a:r>
            <a:r>
              <a:rPr lang="en-US" altLang="zh-CN"/>
              <a:t>,</a:t>
            </a:r>
            <a:r>
              <a:rPr lang="zh-CN" altLang="en-US"/>
              <a:t>令</a:t>
            </a:r>
          </a:p>
          <a:p>
            <a:pPr eaLnBrk="1" hangingPunct="1"/>
            <a:r>
              <a:rPr lang="zh-CN" altLang="en-US" i="1"/>
              <a:t>                    </a:t>
            </a:r>
            <a:r>
              <a:rPr lang="en-US" altLang="zh-CN" i="1"/>
              <a:t>C</a:t>
            </a:r>
            <a:r>
              <a:rPr lang="en-US" altLang="zh-CN"/>
              <a:t>={</a:t>
            </a:r>
            <a:r>
              <a:rPr lang="en-US" altLang="zh-CN" i="1"/>
              <a:t>a</a:t>
            </a:r>
            <a:r>
              <a:rPr lang="en-US" altLang="zh-CN"/>
              <a:t>| 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en-US" altLang="zh-CN"/>
              <a:t>∧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en-US" altLang="zh-CN"/>
              <a:t>(</a:t>
            </a:r>
            <a:r>
              <a:rPr lang="en-US" altLang="zh-CN" i="1"/>
              <a:t>ax</a:t>
            </a:r>
            <a:r>
              <a:rPr lang="en-US" altLang="zh-CN"/>
              <a:t>=</a:t>
            </a:r>
            <a:r>
              <a:rPr lang="en-US" altLang="zh-CN" i="1"/>
              <a:t>xa</a:t>
            </a:r>
            <a:r>
              <a:rPr lang="en-US" altLang="zh-CN"/>
              <a:t>)}</a:t>
            </a:r>
            <a:r>
              <a:rPr lang="zh-CN" altLang="en-US"/>
              <a:t>，则</a:t>
            </a:r>
            <a:r>
              <a:rPr lang="en-US" altLang="zh-CN" i="1"/>
              <a:t>C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的子群，称为</a:t>
            </a:r>
            <a:r>
              <a:rPr lang="en-US" altLang="zh-CN" i="1"/>
              <a:t>G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中心</a:t>
            </a:r>
            <a:r>
              <a:rPr lang="en-US" altLang="zh-CN"/>
              <a:t>. </a:t>
            </a:r>
          </a:p>
        </p:txBody>
      </p:sp>
      <p:sp>
        <p:nvSpPr>
          <p:cNvPr id="48132" name="灯片编号占位符 5">
            <a:extLst>
              <a:ext uri="{FF2B5EF4-FFF2-40B4-BE49-F238E27FC236}">
                <a16:creationId xmlns:a16="http://schemas.microsoft.com/office/drawing/2014/main" id="{C570DDC1-6314-4D36-AB19-82115EF5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6338" y="6245225"/>
            <a:ext cx="28448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FB0D454-F19A-48C9-BE4C-96422EDB464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133" name="Rectangle 9">
            <a:extLst>
              <a:ext uri="{FF2B5EF4-FFF2-40B4-BE49-F238E27FC236}">
                <a16:creationId xmlns:a16="http://schemas.microsoft.com/office/drawing/2014/main" id="{B2F7C3F1-EE2B-448F-A2D2-527B115CB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708275"/>
            <a:ext cx="10815638" cy="374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的非空子集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，只需证明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中所有的元素都可交换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，有 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bx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= 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ax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   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由判定定理二可知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对于阿贝尔群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，因为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中所有的元素互相都可交换，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的中心就等于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但是对某些非交换群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，它的中心是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}.</a:t>
            </a:r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D61C0EC6-F5BF-4AF4-9ED8-576B8BFE42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典型子群的实例</a:t>
            </a:r>
            <a:r>
              <a:rPr lang="en-US" altLang="zh-CN"/>
              <a:t>:</a:t>
            </a:r>
            <a:r>
              <a:rPr lang="zh-CN" altLang="en-US"/>
              <a:t>子群的交</a:t>
            </a:r>
            <a:endParaRPr lang="zh-CN" altLang="en-US" i="1"/>
          </a:p>
        </p:txBody>
      </p:sp>
      <p:sp>
        <p:nvSpPr>
          <p:cNvPr id="62467" name="Rectangle 8">
            <a:extLst>
              <a:ext uri="{FF2B5EF4-FFF2-40B4-BE49-F238E27FC236}">
                <a16:creationId xmlns:a16="http://schemas.microsoft.com/office/drawing/2014/main" id="{5BECDA40-CB14-4448-A51A-A6D1C88776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1117600"/>
            <a:ext cx="8218487" cy="1439863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6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是群，</a:t>
            </a:r>
            <a:r>
              <a:rPr lang="en-US" altLang="zh-CN" i="1"/>
              <a:t>H</a:t>
            </a:r>
            <a:r>
              <a:rPr lang="en-US" altLang="zh-CN"/>
              <a:t>,</a:t>
            </a:r>
            <a:r>
              <a:rPr lang="en-US" altLang="zh-CN" i="1"/>
              <a:t>K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的子群</a:t>
            </a:r>
            <a:r>
              <a:rPr lang="en-US" altLang="zh-CN"/>
              <a:t>. </a:t>
            </a:r>
            <a:r>
              <a:rPr lang="zh-CN" altLang="en-US"/>
              <a:t>证明</a:t>
            </a:r>
          </a:p>
          <a:p>
            <a:pPr eaLnBrk="1" hangingPunct="1"/>
            <a:r>
              <a:rPr lang="en-US" altLang="zh-CN"/>
              <a:t>(1) </a:t>
            </a:r>
            <a:r>
              <a:rPr lang="en-US" altLang="zh-CN" i="1"/>
              <a:t>H</a:t>
            </a:r>
            <a:r>
              <a:rPr lang="en-US" altLang="zh-CN"/>
              <a:t>∩</a:t>
            </a:r>
            <a:r>
              <a:rPr lang="en-US" altLang="zh-CN" i="1"/>
              <a:t>K</a:t>
            </a:r>
            <a:r>
              <a:rPr lang="zh-CN" altLang="en-US"/>
              <a:t>也是</a:t>
            </a:r>
            <a:r>
              <a:rPr lang="en-US" altLang="zh-CN" i="1"/>
              <a:t>G</a:t>
            </a:r>
            <a:r>
              <a:rPr lang="zh-CN" altLang="en-US"/>
              <a:t>的子群</a:t>
            </a:r>
          </a:p>
          <a:p>
            <a:pPr eaLnBrk="1" hangingPunct="1"/>
            <a:r>
              <a:rPr lang="en-US" altLang="zh-CN"/>
              <a:t>(2) </a:t>
            </a:r>
            <a:r>
              <a:rPr lang="en-US" altLang="zh-CN" i="1"/>
              <a:t>H</a:t>
            </a:r>
            <a:r>
              <a:rPr lang="en-US" altLang="zh-CN"/>
              <a:t>∪</a:t>
            </a:r>
            <a:r>
              <a:rPr lang="en-US" altLang="zh-CN" i="1"/>
              <a:t>K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的子群当且仅当 </a:t>
            </a:r>
            <a:r>
              <a:rPr lang="en-US" altLang="zh-CN" i="1"/>
              <a:t>H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 i="1"/>
              <a:t>K </a:t>
            </a:r>
            <a:r>
              <a:rPr lang="zh-CN" altLang="en-US"/>
              <a:t>或 </a:t>
            </a:r>
            <a:r>
              <a:rPr lang="en-US" altLang="zh-CN" i="1"/>
              <a:t>K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 i="1"/>
              <a:t>H</a:t>
            </a:r>
            <a:endParaRPr lang="en-US" altLang="zh-CN"/>
          </a:p>
        </p:txBody>
      </p:sp>
      <p:sp>
        <p:nvSpPr>
          <p:cNvPr id="62468" name="灯片编号占位符 5">
            <a:extLst>
              <a:ext uri="{FF2B5EF4-FFF2-40B4-BE49-F238E27FC236}">
                <a16:creationId xmlns:a16="http://schemas.microsoft.com/office/drawing/2014/main" id="{1043AAE1-7779-4632-8DCB-3C28DD7A4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47ECA02-E0A0-42C1-9CA6-1355FB6D194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469" name="Rectangle 9">
            <a:extLst>
              <a:ext uri="{FF2B5EF4-FFF2-40B4-BE49-F238E27FC236}">
                <a16:creationId xmlns:a16="http://schemas.microsoft.com/office/drawing/2014/main" id="{B9387449-EAA4-4273-AE9F-3B5F17A79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" y="2741613"/>
            <a:ext cx="10514012" cy="385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知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非空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必有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，从而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因此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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充分性显然，只证必要性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用反证法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假设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，那么存在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使得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 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推出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hk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否则由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得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，与假设矛盾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同理可证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hk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从而得到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hk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是子群矛盾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4" name="Rectangle 8">
            <a:extLst>
              <a:ext uri="{FF2B5EF4-FFF2-40B4-BE49-F238E27FC236}">
                <a16:creationId xmlns:a16="http://schemas.microsoft.com/office/drawing/2014/main" id="{8524B34B-CA03-4E46-98F0-DEE22D4087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半群、独异点与群的定义</a:t>
            </a:r>
          </a:p>
        </p:txBody>
      </p:sp>
      <p:sp>
        <p:nvSpPr>
          <p:cNvPr id="11267" name="Rectangle 9">
            <a:extLst>
              <a:ext uri="{FF2B5EF4-FFF2-40B4-BE49-F238E27FC236}">
                <a16:creationId xmlns:a16="http://schemas.microsoft.com/office/drawing/2014/main" id="{7F0A4846-C35B-4FF5-AA44-4CE6AFA5ED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96975"/>
            <a:ext cx="11449050" cy="5048250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10.1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/>
              <a:t>(1) </a:t>
            </a:r>
            <a:r>
              <a:rPr lang="zh-CN" altLang="en-US"/>
              <a:t>设</a:t>
            </a:r>
            <a:r>
              <a:rPr lang="en-US" altLang="zh-CN" i="1"/>
              <a:t>V</a:t>
            </a:r>
            <a:r>
              <a:rPr lang="en-US" altLang="zh-CN"/>
              <a:t>=&lt;</a:t>
            </a:r>
            <a:r>
              <a:rPr lang="en-US" altLang="zh-CN" i="1"/>
              <a:t>S</a:t>
            </a:r>
            <a:r>
              <a:rPr lang="en-US" altLang="zh-CN"/>
              <a:t>, ∘</a:t>
            </a:r>
            <a:r>
              <a:rPr lang="en-US" altLang="zh-CN">
                <a:sym typeface="Symbol" panose="05050102010706020507" pitchFamily="18" charset="2"/>
              </a:rPr>
              <a:t> </a:t>
            </a:r>
            <a:r>
              <a:rPr lang="en-US" altLang="zh-CN"/>
              <a:t>&gt;</a:t>
            </a:r>
            <a:r>
              <a:rPr lang="zh-CN" altLang="en-US"/>
              <a:t>是代数系统，∘为二元运算，如果∘运算是可结合的，则称</a:t>
            </a:r>
            <a:r>
              <a:rPr lang="en-US" altLang="zh-CN" i="1"/>
              <a:t>V</a:t>
            </a:r>
            <a:r>
              <a:rPr lang="zh-CN" altLang="en-US"/>
              <a:t>为</a:t>
            </a:r>
            <a:r>
              <a:rPr lang="zh-CN" altLang="en-US">
                <a:solidFill>
                  <a:srgbClr val="A50021"/>
                </a:solidFill>
              </a:rPr>
              <a:t>半群</a:t>
            </a:r>
            <a:r>
              <a:rPr lang="en-US" altLang="zh-CN"/>
              <a:t>.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/>
              <a:t>(2) </a:t>
            </a:r>
            <a:r>
              <a:rPr lang="zh-CN" altLang="en-US"/>
              <a:t>设</a:t>
            </a:r>
            <a:r>
              <a:rPr lang="en-US" altLang="zh-CN" i="1"/>
              <a:t>V</a:t>
            </a:r>
            <a:r>
              <a:rPr lang="en-US" altLang="zh-CN"/>
              <a:t>=&lt;</a:t>
            </a:r>
            <a:r>
              <a:rPr lang="en-US" altLang="zh-CN" i="1"/>
              <a:t>S</a:t>
            </a:r>
            <a:r>
              <a:rPr lang="en-US" altLang="zh-CN"/>
              <a:t>,∘&gt;</a:t>
            </a:r>
            <a:r>
              <a:rPr lang="zh-CN" altLang="en-US"/>
              <a:t>是半群，若</a:t>
            </a:r>
            <a:r>
              <a:rPr lang="en-US" altLang="zh-CN" i="1"/>
              <a:t>e</a:t>
            </a:r>
            <a:r>
              <a:rPr lang="en-US" altLang="zh-CN"/>
              <a:t>∈</a:t>
            </a:r>
            <a:r>
              <a:rPr lang="en-US" altLang="zh-CN" i="1"/>
              <a:t>S</a:t>
            </a:r>
            <a:r>
              <a:rPr lang="zh-CN" altLang="en-US"/>
              <a:t>是关于∘运算的单位元，则称</a:t>
            </a:r>
            <a:r>
              <a:rPr lang="en-US" altLang="zh-CN" i="1"/>
              <a:t>V</a:t>
            </a:r>
            <a:r>
              <a:rPr lang="zh-CN" altLang="en-US"/>
              <a:t>是</a:t>
            </a:r>
            <a:r>
              <a:rPr lang="zh-CN" altLang="en-US">
                <a:solidFill>
                  <a:srgbClr val="A50021"/>
                </a:solidFill>
              </a:rPr>
              <a:t>含幺半群</a:t>
            </a:r>
            <a:r>
              <a:rPr lang="zh-CN" altLang="en-US"/>
              <a:t>，也叫做</a:t>
            </a:r>
            <a:r>
              <a:rPr lang="zh-CN" altLang="en-US">
                <a:solidFill>
                  <a:srgbClr val="A50021"/>
                </a:solidFill>
              </a:rPr>
              <a:t>独异点</a:t>
            </a:r>
            <a:r>
              <a:rPr lang="en-US" altLang="zh-CN"/>
              <a:t>. </a:t>
            </a:r>
            <a:r>
              <a:rPr lang="zh-CN" altLang="en-US"/>
              <a:t>有时也将独异点</a:t>
            </a:r>
            <a:r>
              <a:rPr lang="en-US" altLang="zh-CN" i="1"/>
              <a:t>V </a:t>
            </a:r>
            <a:r>
              <a:rPr lang="zh-CN" altLang="en-US"/>
              <a:t>记作 </a:t>
            </a:r>
            <a:r>
              <a:rPr lang="en-US" altLang="zh-CN" i="1"/>
              <a:t>V</a:t>
            </a:r>
            <a:r>
              <a:rPr lang="en-US" altLang="zh-CN"/>
              <a:t>=&lt;</a:t>
            </a:r>
            <a:r>
              <a:rPr lang="en-US" altLang="zh-CN" i="1"/>
              <a:t>S</a:t>
            </a:r>
            <a:r>
              <a:rPr lang="en-US" altLang="zh-CN"/>
              <a:t>,∘,</a:t>
            </a:r>
            <a:r>
              <a:rPr lang="en-US" altLang="zh-CN" i="1"/>
              <a:t>e</a:t>
            </a:r>
            <a:r>
              <a:rPr lang="en-US" altLang="zh-CN"/>
              <a:t>&gt;.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/>
              <a:t>(3) </a:t>
            </a:r>
            <a:r>
              <a:rPr lang="zh-CN" altLang="en-US"/>
              <a:t>设</a:t>
            </a:r>
            <a:r>
              <a:rPr lang="en-US" altLang="zh-CN" i="1"/>
              <a:t>V</a:t>
            </a:r>
            <a:r>
              <a:rPr lang="en-US" altLang="zh-CN"/>
              <a:t>=&lt;</a:t>
            </a:r>
            <a:r>
              <a:rPr lang="en-US" altLang="zh-CN" i="1"/>
              <a:t>S</a:t>
            </a:r>
            <a:r>
              <a:rPr lang="en-US" altLang="zh-CN"/>
              <a:t>,∘&gt;</a:t>
            </a:r>
            <a:r>
              <a:rPr lang="zh-CN" altLang="en-US"/>
              <a:t>是独异点，</a:t>
            </a:r>
            <a:r>
              <a:rPr lang="en-US" altLang="zh-CN" i="1"/>
              <a:t>e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S</a:t>
            </a:r>
            <a:r>
              <a:rPr lang="zh-CN" altLang="en-US"/>
              <a:t>关于∘运算的单位元，若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S</a:t>
            </a:r>
            <a:r>
              <a:rPr lang="zh-CN" altLang="en-US"/>
              <a:t>，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S</a:t>
            </a:r>
            <a:r>
              <a:rPr lang="zh-CN" altLang="en-US"/>
              <a:t>，则称</a:t>
            </a:r>
            <a:r>
              <a:rPr lang="en-US" altLang="zh-CN" i="1"/>
              <a:t>V</a:t>
            </a:r>
            <a:r>
              <a:rPr lang="zh-CN" altLang="en-US"/>
              <a:t>是</a:t>
            </a:r>
            <a:r>
              <a:rPr lang="zh-CN" altLang="en-US">
                <a:solidFill>
                  <a:srgbClr val="A50021"/>
                </a:solidFill>
              </a:rPr>
              <a:t>群</a:t>
            </a:r>
            <a:r>
              <a:rPr lang="en-US" altLang="zh-CN"/>
              <a:t>. </a:t>
            </a:r>
            <a:r>
              <a:rPr lang="zh-CN" altLang="en-US"/>
              <a:t>通常将群记作</a:t>
            </a:r>
            <a:r>
              <a:rPr lang="en-US" altLang="zh-CN" i="1"/>
              <a:t>G</a:t>
            </a:r>
            <a:r>
              <a:rPr lang="en-US" altLang="zh-CN"/>
              <a:t>. </a:t>
            </a:r>
          </a:p>
        </p:txBody>
      </p:sp>
      <p:sp>
        <p:nvSpPr>
          <p:cNvPr id="11268" name="灯片编号占位符 5">
            <a:extLst>
              <a:ext uri="{FF2B5EF4-FFF2-40B4-BE49-F238E27FC236}">
                <a16:creationId xmlns:a16="http://schemas.microsoft.com/office/drawing/2014/main" id="{E54BD811-0431-4DE7-9959-26CC3BF11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A77F968-F51E-469E-B2FB-D99E1924FB0C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0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0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灯片编号占位符 3">
            <a:extLst>
              <a:ext uri="{FF2B5EF4-FFF2-40B4-BE49-F238E27FC236}">
                <a16:creationId xmlns:a16="http://schemas.microsoft.com/office/drawing/2014/main" id="{D2D1C642-F936-4E3F-B531-951D3A9A6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7B89DFD-E64D-4B79-B38C-8F6A186047E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4515" name="Rectangle 9">
            <a:extLst>
              <a:ext uri="{FF2B5EF4-FFF2-40B4-BE49-F238E27FC236}">
                <a16:creationId xmlns:a16="http://schemas.microsoft.com/office/drawing/2014/main" id="{618882E4-89E2-4B9B-BB19-CC0BCE8B2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1195388"/>
            <a:ext cx="115220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10.8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令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= 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的子群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则偏序集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),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称为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</a:t>
            </a: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子群格</a:t>
            </a:r>
          </a:p>
        </p:txBody>
      </p:sp>
      <p:sp>
        <p:nvSpPr>
          <p:cNvPr id="64516" name="Rectangle 11">
            <a:extLst>
              <a:ext uri="{FF2B5EF4-FFF2-40B4-BE49-F238E27FC236}">
                <a16:creationId xmlns:a16="http://schemas.microsoft.com/office/drawing/2014/main" id="{5EEF6C50-2D02-4674-9BD2-A88B1FAB2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子群格</a:t>
            </a:r>
            <a:endParaRPr lang="zh-CN" altLang="en-US" sz="3200" i="1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4517" name="Rectangle 12">
            <a:extLst>
              <a:ext uri="{FF2B5EF4-FFF2-40B4-BE49-F238E27FC236}">
                <a16:creationId xmlns:a16="http://schemas.microsoft.com/office/drawing/2014/main" id="{891C5540-8D23-4579-8CB3-1EC3F7647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2382838"/>
            <a:ext cx="45720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实例：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Klein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四元群的子群格如下：</a:t>
            </a:r>
            <a:r>
              <a:rPr lang="zh-CN" altLang="en-US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</p:txBody>
      </p:sp>
      <p:pic>
        <p:nvPicPr>
          <p:cNvPr id="64518" name="Picture 13" descr="11-11">
            <a:extLst>
              <a:ext uri="{FF2B5EF4-FFF2-40B4-BE49-F238E27FC236}">
                <a16:creationId xmlns:a16="http://schemas.microsoft.com/office/drawing/2014/main" id="{05BA4864-09A2-409A-8BE6-34056E337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3408363"/>
            <a:ext cx="3097213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CF780AAD-2C6F-449C-B4F2-F77B2340792D}"/>
              </a:ext>
            </a:extLst>
          </p:cNvPr>
          <p:cNvSpPr/>
          <p:nvPr/>
        </p:nvSpPr>
        <p:spPr>
          <a:xfrm>
            <a:off x="5375275" y="4581525"/>
            <a:ext cx="144463" cy="14287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>
            <a:extLst>
              <a:ext uri="{FF2B5EF4-FFF2-40B4-BE49-F238E27FC236}">
                <a16:creationId xmlns:a16="http://schemas.microsoft.com/office/drawing/2014/main" id="{8A28242C-36A0-4DEB-B71E-6B85EC0D1E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陪集定义与实例</a:t>
            </a:r>
          </a:p>
        </p:txBody>
      </p:sp>
      <p:sp>
        <p:nvSpPr>
          <p:cNvPr id="66563" name="Rectangle 8">
            <a:extLst>
              <a:ext uri="{FF2B5EF4-FFF2-40B4-BE49-F238E27FC236}">
                <a16:creationId xmlns:a16="http://schemas.microsoft.com/office/drawing/2014/main" id="{7857CAA8-F299-4A2A-BCBE-0EF69B544D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908720"/>
            <a:ext cx="8218488" cy="18732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10.9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H</a:t>
            </a:r>
            <a:r>
              <a:rPr lang="zh-CN" altLang="en-US" dirty="0"/>
              <a:t>是</a:t>
            </a:r>
            <a:r>
              <a:rPr lang="en-US" altLang="zh-CN" i="1" dirty="0"/>
              <a:t>G</a:t>
            </a:r>
            <a:r>
              <a:rPr lang="zh-CN" altLang="en-US" dirty="0"/>
              <a:t>的子群，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en-US" altLang="zh-CN" dirty="0"/>
              <a:t>.</a:t>
            </a:r>
            <a:r>
              <a:rPr lang="zh-CN" altLang="en-US" dirty="0"/>
              <a:t>令</a:t>
            </a:r>
            <a:br>
              <a:rPr lang="zh-CN" altLang="en-US" dirty="0"/>
            </a:br>
            <a:r>
              <a:rPr lang="zh-CN" altLang="en-US" dirty="0"/>
              <a:t>                     </a:t>
            </a:r>
            <a:r>
              <a:rPr lang="en-US" altLang="zh-CN" i="1" dirty="0"/>
              <a:t>Ha</a:t>
            </a:r>
            <a:r>
              <a:rPr lang="en-US" altLang="zh-CN" dirty="0"/>
              <a:t>={</a:t>
            </a:r>
            <a:r>
              <a:rPr lang="en-US" altLang="zh-CN" i="1" dirty="0"/>
              <a:t>ha </a:t>
            </a:r>
            <a:r>
              <a:rPr lang="en-US" altLang="zh-CN" dirty="0"/>
              <a:t>| </a:t>
            </a:r>
            <a:r>
              <a:rPr lang="en-US" altLang="zh-CN" i="1" dirty="0" err="1"/>
              <a:t>h</a:t>
            </a:r>
            <a:r>
              <a:rPr lang="en-US" altLang="zh-CN" dirty="0" err="1"/>
              <a:t>∈</a:t>
            </a:r>
            <a:r>
              <a:rPr lang="en-US" altLang="zh-CN" i="1" dirty="0" err="1"/>
              <a:t>H</a:t>
            </a:r>
            <a:r>
              <a:rPr lang="en-US" altLang="zh-CN" dirty="0"/>
              <a:t>}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称</a:t>
            </a:r>
            <a:r>
              <a:rPr lang="en-US" altLang="zh-CN" i="1" dirty="0"/>
              <a:t>Ha</a:t>
            </a:r>
            <a:r>
              <a:rPr lang="zh-CN" altLang="en-US" dirty="0"/>
              <a:t>是子群</a:t>
            </a:r>
            <a:r>
              <a:rPr lang="en-US" altLang="zh-CN" i="1" dirty="0"/>
              <a:t>H</a:t>
            </a:r>
            <a:r>
              <a:rPr lang="zh-CN" altLang="en-US" dirty="0"/>
              <a:t>在</a:t>
            </a:r>
            <a:r>
              <a:rPr lang="en-US" altLang="zh-CN" i="1" dirty="0"/>
              <a:t>G</a:t>
            </a:r>
            <a:r>
              <a:rPr lang="zh-CN" altLang="en-US" dirty="0"/>
              <a:t>中的</a:t>
            </a:r>
            <a:r>
              <a:rPr lang="zh-CN" altLang="en-US" dirty="0">
                <a:solidFill>
                  <a:srgbClr val="A50021"/>
                </a:solidFill>
              </a:rPr>
              <a:t>右陪集</a:t>
            </a:r>
            <a:r>
              <a:rPr lang="en-US" altLang="zh-CN" dirty="0"/>
              <a:t>. </a:t>
            </a:r>
            <a:r>
              <a:rPr lang="zh-CN" altLang="en-US" dirty="0"/>
              <a:t>称</a:t>
            </a:r>
            <a:r>
              <a:rPr lang="en-US" altLang="zh-CN" i="1" dirty="0"/>
              <a:t>a</a:t>
            </a:r>
            <a:r>
              <a:rPr lang="zh-CN" altLang="en-US" dirty="0"/>
              <a:t>为</a:t>
            </a:r>
            <a:r>
              <a:rPr lang="en-US" altLang="zh-CN" i="1" dirty="0"/>
              <a:t>Ha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代表元素</a:t>
            </a:r>
            <a:r>
              <a:rPr lang="en-US" altLang="zh-CN" dirty="0"/>
              <a:t>. </a:t>
            </a:r>
          </a:p>
        </p:txBody>
      </p:sp>
      <p:sp>
        <p:nvSpPr>
          <p:cNvPr id="66564" name="灯片编号占位符 5">
            <a:extLst>
              <a:ext uri="{FF2B5EF4-FFF2-40B4-BE49-F238E27FC236}">
                <a16:creationId xmlns:a16="http://schemas.microsoft.com/office/drawing/2014/main" id="{9675FDFC-C941-4627-9AE1-105EBBE02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3DF1559-75AF-45EF-BA43-A58D1D260C4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3493" name="Rectangle 9">
            <a:extLst>
              <a:ext uri="{FF2B5EF4-FFF2-40B4-BE49-F238E27FC236}">
                <a16:creationId xmlns:a16="http://schemas.microsoft.com/office/drawing/2014/main" id="{E295D395-A8DD-4455-8799-9D08679CE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63" y="2807866"/>
            <a:ext cx="11031537" cy="3717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(1)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Klein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四元群，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的子群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所有的右陪集是： </a:t>
            </a:r>
            <a:b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</a:p>
          <a:p>
            <a:pPr marL="0" eaLnBrk="1" hangingPunct="1">
              <a:lnSpc>
                <a:spcPct val="150000"/>
              </a:lnSpc>
            </a:pP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</a:p>
          <a:p>
            <a:pPr marL="0" eaLnBrk="1" hangingPunct="1">
              <a:lnSpc>
                <a:spcPct val="150000"/>
              </a:lnSpc>
            </a:pP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},  </a:t>
            </a:r>
          </a:p>
          <a:p>
            <a:pPr marL="0" eaLnBrk="1" hangingPunct="1">
              <a:lnSpc>
                <a:spcPct val="150000"/>
              </a:lnSpc>
            </a:pP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</a:p>
          <a:p>
            <a:pPr marL="0"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不同的右陪集只有两个，即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灯片编号占位符 3">
            <a:extLst>
              <a:ext uri="{FF2B5EF4-FFF2-40B4-BE49-F238E27FC236}">
                <a16:creationId xmlns:a16="http://schemas.microsoft.com/office/drawing/2014/main" id="{02F2487D-B9D1-4901-8897-D84202B35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08F4B30-131E-4B73-9B3F-094AE46FB42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C60CFE5D-EAA9-4A95-9CBE-C3FB81C9A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75" y="1212850"/>
            <a:ext cx="82073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13335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36576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为模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加群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求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&lt;3&gt;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中所有的右陪集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8612" name="Rectangle 4">
            <a:extLst>
              <a:ext uri="{FF2B5EF4-FFF2-40B4-BE49-F238E27FC236}">
                <a16:creationId xmlns:a16="http://schemas.microsoft.com/office/drawing/2014/main" id="{B453D6B7-48A6-49A0-BF89-167645923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250825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实例</a:t>
            </a:r>
            <a:endParaRPr lang="en-US" altLang="zh-CN" sz="3200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77893" name="Rectangle 5">
            <a:extLst>
              <a:ext uri="{FF2B5EF4-FFF2-40B4-BE49-F238E27FC236}">
                <a16:creationId xmlns:a16="http://schemas.microsoft.com/office/drawing/2014/main" id="{14137A9C-A661-4E09-BE06-340F8BAE8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3250" y="2189807"/>
            <a:ext cx="7993062" cy="367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解：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&lt;3&gt; = {0, 3, 6, 9}, 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&lt;3&gt;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的不同右陪集有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个，即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&lt;3&gt;+0 = &lt;3&gt;, 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&lt;3&gt;+1 = {1, 4, 7, 10} = &lt;3&gt;+4 = &lt;3&gt;+7 = &lt;3&gt;+10,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&lt;3&gt;+2 = {2, 5, 8, 11}. = &lt;3&gt;+5 = &lt;3&gt;+8 = &lt;3&gt; +11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841A917D-341A-4630-A1F1-7169EE72D1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陪集的基本性质</a:t>
            </a:r>
          </a:p>
        </p:txBody>
      </p:sp>
      <p:sp>
        <p:nvSpPr>
          <p:cNvPr id="70659" name="Rectangle 8">
            <a:extLst>
              <a:ext uri="{FF2B5EF4-FFF2-40B4-BE49-F238E27FC236}">
                <a16:creationId xmlns:a16="http://schemas.microsoft.com/office/drawing/2014/main" id="{CF857E80-D080-414A-A8F2-EEC90BE5E0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/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10.8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H</a:t>
            </a:r>
            <a:r>
              <a:rPr lang="zh-CN" altLang="en-US" dirty="0"/>
              <a:t>是群</a:t>
            </a:r>
            <a:r>
              <a:rPr lang="en-US" altLang="zh-CN" i="1" dirty="0"/>
              <a:t>G</a:t>
            </a:r>
            <a:r>
              <a:rPr lang="zh-CN" altLang="en-US" dirty="0"/>
              <a:t>的子群，则 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dirty="0"/>
              <a:t>(1)  </a:t>
            </a:r>
            <a:r>
              <a:rPr lang="en-US" altLang="zh-CN" i="1" dirty="0"/>
              <a:t>He </a:t>
            </a:r>
            <a:r>
              <a:rPr lang="en-US" altLang="zh-CN" dirty="0"/>
              <a:t>= </a:t>
            </a:r>
            <a:r>
              <a:rPr lang="en-US" altLang="zh-CN" i="1" dirty="0"/>
              <a:t>H</a:t>
            </a:r>
          </a:p>
          <a:p>
            <a:pPr marL="457200" indent="-457200" eaLnBrk="1" hangingPunct="1">
              <a:lnSpc>
                <a:spcPct val="200000"/>
              </a:lnSpc>
              <a:buFont typeface="Wingdings" panose="05000000000000000000" pitchFamily="2" charset="2"/>
              <a:buAutoNum type="arabicParenBoth" startAt="2"/>
              <a:defRPr/>
            </a:pP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en-US" altLang="zh-CN" i="1" dirty="0"/>
              <a:t> </a:t>
            </a:r>
            <a:r>
              <a:rPr lang="zh-CN" altLang="en-US" dirty="0"/>
              <a:t>有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Ha</a:t>
            </a:r>
            <a:endParaRPr lang="en-US" altLang="zh-CN" i="1" dirty="0"/>
          </a:p>
          <a:p>
            <a:pPr eaLnBrk="1" hangingPunct="1">
              <a:lnSpc>
                <a:spcPct val="200000"/>
              </a:lnSpc>
              <a:spcBef>
                <a:spcPct val="55000"/>
              </a:spcBef>
              <a:defRPr/>
            </a:pPr>
            <a:r>
              <a:rPr lang="zh-CN" altLang="en-US" dirty="0"/>
              <a:t>证  </a:t>
            </a:r>
            <a:r>
              <a:rPr lang="en-US" altLang="zh-CN" dirty="0"/>
              <a:t>(1)  </a:t>
            </a:r>
            <a:r>
              <a:rPr lang="en-US" altLang="zh-CN" i="1" dirty="0"/>
              <a:t>He </a:t>
            </a:r>
            <a:r>
              <a:rPr lang="en-US" altLang="zh-CN" dirty="0"/>
              <a:t>= { </a:t>
            </a:r>
            <a:r>
              <a:rPr lang="en-US" altLang="zh-CN" i="1" dirty="0"/>
              <a:t>he </a:t>
            </a:r>
            <a:r>
              <a:rPr lang="en-US" altLang="zh-CN" dirty="0"/>
              <a:t>| </a:t>
            </a:r>
            <a:r>
              <a:rPr lang="en-US" altLang="zh-CN" i="1" dirty="0" err="1"/>
              <a:t>h</a:t>
            </a:r>
            <a:r>
              <a:rPr lang="en-US" altLang="zh-CN" dirty="0" err="1"/>
              <a:t>∈</a:t>
            </a:r>
            <a:r>
              <a:rPr lang="en-US" altLang="zh-CN" i="1" dirty="0" err="1"/>
              <a:t>H</a:t>
            </a:r>
            <a:r>
              <a:rPr lang="en-US" altLang="zh-CN" i="1" dirty="0"/>
              <a:t> </a:t>
            </a:r>
            <a:r>
              <a:rPr lang="en-US" altLang="zh-CN" dirty="0"/>
              <a:t>} = { </a:t>
            </a:r>
            <a:r>
              <a:rPr lang="en-US" altLang="zh-CN" i="1" dirty="0"/>
              <a:t>h </a:t>
            </a:r>
            <a:r>
              <a:rPr lang="en-US" altLang="zh-CN" dirty="0"/>
              <a:t>| </a:t>
            </a:r>
            <a:r>
              <a:rPr lang="en-US" altLang="zh-CN" i="1" dirty="0" err="1"/>
              <a:t>h</a:t>
            </a:r>
            <a:r>
              <a:rPr lang="en-US" altLang="zh-CN" dirty="0" err="1"/>
              <a:t>∈</a:t>
            </a:r>
            <a:r>
              <a:rPr lang="en-US" altLang="zh-CN" i="1" dirty="0" err="1"/>
              <a:t>H</a:t>
            </a:r>
            <a:r>
              <a:rPr lang="en-US" altLang="zh-CN" i="1" dirty="0"/>
              <a:t> </a:t>
            </a:r>
            <a:r>
              <a:rPr lang="en-US" altLang="zh-CN" dirty="0"/>
              <a:t>} = </a:t>
            </a:r>
            <a:r>
              <a:rPr lang="en-US" altLang="zh-CN" i="1" dirty="0"/>
              <a:t>H</a:t>
            </a:r>
            <a:r>
              <a:rPr lang="en-US" altLang="zh-CN" dirty="0"/>
              <a:t> 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dirty="0"/>
              <a:t>(2) </a:t>
            </a:r>
            <a:r>
              <a:rPr lang="zh-CN" altLang="en-US" dirty="0"/>
              <a:t>任取 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zh-CN" altLang="en-US" dirty="0"/>
              <a:t>，由</a:t>
            </a:r>
            <a:r>
              <a:rPr lang="en-US" altLang="zh-CN" i="1" dirty="0"/>
              <a:t>a </a:t>
            </a:r>
            <a:r>
              <a:rPr lang="en-US" altLang="zh-CN" dirty="0"/>
              <a:t>= </a:t>
            </a:r>
            <a:r>
              <a:rPr lang="en-US" altLang="zh-CN" i="1" dirty="0" err="1"/>
              <a:t>ea</a:t>
            </a:r>
            <a:r>
              <a:rPr lang="en-US" altLang="zh-CN" i="1" dirty="0"/>
              <a:t> </a:t>
            </a:r>
            <a:r>
              <a:rPr lang="zh-CN" altLang="en-US" dirty="0"/>
              <a:t>和 </a:t>
            </a:r>
            <a:r>
              <a:rPr lang="en-US" altLang="zh-CN" i="1" dirty="0" err="1"/>
              <a:t>ea</a:t>
            </a:r>
            <a:r>
              <a:rPr lang="en-US" altLang="zh-CN" dirty="0" err="1"/>
              <a:t>∈</a:t>
            </a:r>
            <a:r>
              <a:rPr lang="en-US" altLang="zh-CN" i="1" dirty="0" err="1"/>
              <a:t>Ha</a:t>
            </a:r>
            <a:r>
              <a:rPr lang="en-US" altLang="zh-CN" i="1" dirty="0"/>
              <a:t> </a:t>
            </a:r>
            <a:r>
              <a:rPr lang="zh-CN" altLang="en-US" dirty="0"/>
              <a:t>得 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Ha</a:t>
            </a:r>
            <a:endParaRPr lang="en-US" altLang="zh-CN" dirty="0"/>
          </a:p>
        </p:txBody>
      </p:sp>
      <p:sp>
        <p:nvSpPr>
          <p:cNvPr id="70660" name="灯片编号占位符 5">
            <a:extLst>
              <a:ext uri="{FF2B5EF4-FFF2-40B4-BE49-F238E27FC236}">
                <a16:creationId xmlns:a16="http://schemas.microsoft.com/office/drawing/2014/main" id="{9E869AD3-F5C2-47CA-B60E-76745E660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D59D3BA-6BE3-47E6-AC6C-C92F90C46E6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9">
            <a:extLst>
              <a:ext uri="{FF2B5EF4-FFF2-40B4-BE49-F238E27FC236}">
                <a16:creationId xmlns:a16="http://schemas.microsoft.com/office/drawing/2014/main" id="{37A09217-3491-4D60-8865-684FD246B4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陪集的基本性质</a:t>
            </a:r>
          </a:p>
        </p:txBody>
      </p:sp>
      <p:sp>
        <p:nvSpPr>
          <p:cNvPr id="72707" name="Rectangle 8">
            <a:extLst>
              <a:ext uri="{FF2B5EF4-FFF2-40B4-BE49-F238E27FC236}">
                <a16:creationId xmlns:a16="http://schemas.microsoft.com/office/drawing/2014/main" id="{2EAFE2F4-6701-49B2-BE16-21B5BA132A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125538"/>
            <a:ext cx="10945813" cy="863600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10.9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H</a:t>
            </a:r>
            <a:r>
              <a:rPr lang="zh-CN" altLang="en-US"/>
              <a:t>是群</a:t>
            </a:r>
            <a:r>
              <a:rPr lang="en-US" altLang="zh-CN" i="1"/>
              <a:t>G</a:t>
            </a:r>
            <a:r>
              <a:rPr lang="zh-CN" altLang="en-US"/>
              <a:t>的子群，则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有  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Hb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 i="1"/>
              <a:t>ab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∈</a:t>
            </a:r>
            <a:r>
              <a:rPr lang="en-US" altLang="zh-CN" i="1"/>
              <a:t>H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 i="1"/>
              <a:t>Ha</a:t>
            </a:r>
            <a:r>
              <a:rPr lang="en-US" altLang="zh-CN"/>
              <a:t>=</a:t>
            </a:r>
            <a:r>
              <a:rPr lang="en-US" altLang="zh-CN" i="1"/>
              <a:t>Hb</a:t>
            </a:r>
            <a:endParaRPr lang="en-US" altLang="zh-CN"/>
          </a:p>
        </p:txBody>
      </p:sp>
      <p:sp>
        <p:nvSpPr>
          <p:cNvPr id="72708" name="灯片编号占位符 5">
            <a:extLst>
              <a:ext uri="{FF2B5EF4-FFF2-40B4-BE49-F238E27FC236}">
                <a16:creationId xmlns:a16="http://schemas.microsoft.com/office/drawing/2014/main" id="{D0AB130D-5F78-49E2-A519-0A873A712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6AF2CBD-9AC8-4DFE-A83D-2D0636E28D7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2709" name="Rectangle 10">
            <a:extLst>
              <a:ext uri="{FF2B5EF4-FFF2-40B4-BE49-F238E27FC236}">
                <a16:creationId xmlns:a16="http://schemas.microsoft.com/office/drawing/2014/main" id="{75D5EBFA-8A77-4493-BE85-6CF536D25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375" y="1916113"/>
            <a:ext cx="10729913" cy="417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4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先证</a:t>
            </a:r>
            <a:r>
              <a:rPr lang="en-US" altLang="zh-CN" i="1" dirty="0" err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en-US" altLang="zh-CN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endParaRPr lang="en-US" altLang="zh-CN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再证 </a:t>
            </a:r>
            <a:r>
              <a:rPr lang="en-US" altLang="zh-CN" i="1" dirty="0" err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a∈Hb</a:t>
            </a:r>
            <a:r>
              <a:rPr lang="en-US" altLang="zh-CN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Ha=Hb.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充分性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，由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可知必有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必要性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可知存在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使得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，即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，则有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= 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从而得到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反之，任取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，则有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= 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从而得到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Hb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综合上述，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得证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9">
            <a:extLst>
              <a:ext uri="{FF2B5EF4-FFF2-40B4-BE49-F238E27FC236}">
                <a16:creationId xmlns:a16="http://schemas.microsoft.com/office/drawing/2014/main" id="{959E270A-4067-45EB-891C-BE624C9AEC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陪集的基本性质</a:t>
            </a:r>
          </a:p>
        </p:txBody>
      </p:sp>
      <p:sp>
        <p:nvSpPr>
          <p:cNvPr id="74755" name="Rectangle 8">
            <a:extLst>
              <a:ext uri="{FF2B5EF4-FFF2-40B4-BE49-F238E27FC236}">
                <a16:creationId xmlns:a16="http://schemas.microsoft.com/office/drawing/2014/main" id="{C9B8F6C6-FECB-45D7-B895-6E32C92AD9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1384" y="980728"/>
            <a:ext cx="11522075" cy="129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10.10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H</a:t>
            </a:r>
            <a:r>
              <a:rPr lang="zh-CN" altLang="en-US" dirty="0"/>
              <a:t>是群</a:t>
            </a:r>
            <a:r>
              <a:rPr lang="en-US" altLang="zh-CN" i="1" dirty="0"/>
              <a:t>G</a:t>
            </a:r>
            <a:r>
              <a:rPr lang="zh-CN" altLang="en-US" dirty="0"/>
              <a:t>的子群，在</a:t>
            </a:r>
            <a:r>
              <a:rPr lang="en-US" altLang="zh-CN" i="1" dirty="0"/>
              <a:t>G</a:t>
            </a:r>
            <a:r>
              <a:rPr lang="zh-CN" altLang="en-US" dirty="0"/>
              <a:t>上定义二元关系</a:t>
            </a:r>
            <a:r>
              <a:rPr lang="en-US" altLang="zh-CN" i="1" dirty="0"/>
              <a:t>R</a:t>
            </a:r>
            <a:r>
              <a:rPr lang="zh-CN" altLang="en-US" dirty="0"/>
              <a:t>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en-US" altLang="zh-CN" dirty="0"/>
              <a:t>, &lt;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/>
              <a:t>&gt;∈</a:t>
            </a:r>
            <a:r>
              <a:rPr lang="en-US" altLang="zh-CN" i="1" dirty="0"/>
              <a:t>R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i="1" dirty="0"/>
              <a:t>ab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∈</a:t>
            </a:r>
            <a:r>
              <a:rPr lang="en-US" altLang="zh-CN" i="1" dirty="0">
                <a:solidFill>
                  <a:srgbClr val="FF0000"/>
                </a:solidFill>
              </a:rPr>
              <a:t>H</a:t>
            </a:r>
            <a:r>
              <a:rPr lang="zh-CN" altLang="en-US" dirty="0"/>
              <a:t>（</a:t>
            </a:r>
            <a:r>
              <a:rPr lang="zh-CN" altLang="en-US" dirty="0">
                <a:solidFill>
                  <a:srgbClr val="00B0F0"/>
                </a:solidFill>
              </a:rPr>
              <a:t>此处教材有误，并思考：</a:t>
            </a:r>
            <a:r>
              <a:rPr lang="en-US" altLang="zh-CN" dirty="0">
                <a:solidFill>
                  <a:srgbClr val="00B0F0"/>
                </a:solidFill>
              </a:rPr>
              <a:t>H</a:t>
            </a:r>
            <a:r>
              <a:rPr lang="zh-CN" altLang="en-US" dirty="0">
                <a:solidFill>
                  <a:srgbClr val="00B0F0"/>
                </a:solidFill>
              </a:rPr>
              <a:t>是否可以用</a:t>
            </a:r>
            <a:r>
              <a:rPr lang="en-US" altLang="zh-CN" dirty="0">
                <a:solidFill>
                  <a:srgbClr val="00B0F0"/>
                </a:solidFill>
              </a:rPr>
              <a:t>G</a:t>
            </a:r>
            <a:r>
              <a:rPr lang="zh-CN" altLang="en-US" dirty="0">
                <a:solidFill>
                  <a:srgbClr val="00B0F0"/>
                </a:solidFill>
              </a:rPr>
              <a:t>代替</a:t>
            </a:r>
            <a:r>
              <a:rPr lang="zh-CN" altLang="en-US" dirty="0"/>
              <a:t>）</a:t>
            </a:r>
            <a:endParaRPr lang="en-US" altLang="zh-CN" dirty="0"/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则 </a:t>
            </a:r>
            <a:r>
              <a:rPr lang="en-US" altLang="zh-CN" i="1" dirty="0"/>
              <a:t>R</a:t>
            </a:r>
            <a:r>
              <a:rPr lang="zh-CN" altLang="en-US" dirty="0"/>
              <a:t>是</a:t>
            </a:r>
            <a:r>
              <a:rPr lang="en-US" altLang="zh-CN" i="1" dirty="0"/>
              <a:t>G</a:t>
            </a:r>
            <a:r>
              <a:rPr lang="zh-CN" altLang="en-US" dirty="0"/>
              <a:t>上的等价关系，且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</a:t>
            </a:r>
            <a:r>
              <a:rPr lang="en-US" altLang="zh-CN" i="1" baseline="-25000" dirty="0"/>
              <a:t>R </a:t>
            </a:r>
            <a:r>
              <a:rPr lang="en-US" altLang="zh-CN" dirty="0"/>
              <a:t>= </a:t>
            </a:r>
            <a:r>
              <a:rPr lang="en-US" altLang="zh-CN" i="1" dirty="0"/>
              <a:t>Ha</a:t>
            </a:r>
            <a:r>
              <a:rPr lang="en-US" altLang="zh-CN" dirty="0"/>
              <a:t>.</a:t>
            </a:r>
          </a:p>
        </p:txBody>
      </p:sp>
      <p:sp>
        <p:nvSpPr>
          <p:cNvPr id="74756" name="灯片编号占位符 5">
            <a:extLst>
              <a:ext uri="{FF2B5EF4-FFF2-40B4-BE49-F238E27FC236}">
                <a16:creationId xmlns:a16="http://schemas.microsoft.com/office/drawing/2014/main" id="{7D8AD156-F061-41B8-889A-B4F82D9F9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8B575E7-5BC6-4B1E-9410-1E3F03B1B03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445" name="Rectangle 10">
            <a:extLst>
              <a:ext uri="{FF2B5EF4-FFF2-40B4-BE49-F238E27FC236}">
                <a16:creationId xmlns:a16="http://schemas.microsoft.com/office/drawing/2014/main" id="{1A0521E1-540B-4ABF-AA7B-0B6CBAC8B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76" y="2390874"/>
            <a:ext cx="11017250" cy="4134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 先证明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上的等价关系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自反性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对称性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，则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传递性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，则 </a:t>
            </a:r>
            <a:b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</a:p>
          <a:p>
            <a:pPr eaLnBrk="1" hangingPunct="1"/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下面证明：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Hb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（实际上，是做了划分）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188BF698-B2FD-481C-B314-02403871E3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推论</a:t>
            </a:r>
          </a:p>
        </p:txBody>
      </p:sp>
      <p:sp>
        <p:nvSpPr>
          <p:cNvPr id="76803" name="Rectangle 8">
            <a:extLst>
              <a:ext uri="{FF2B5EF4-FFF2-40B4-BE49-F238E27FC236}">
                <a16:creationId xmlns:a16="http://schemas.microsoft.com/office/drawing/2014/main" id="{1DE7C22E-119A-445B-BFCC-9DDD2D247F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5480" y="1088740"/>
            <a:ext cx="8291513" cy="468052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推论 </a:t>
            </a:r>
            <a:r>
              <a:rPr lang="zh-CN" altLang="en-US" dirty="0"/>
              <a:t>设</a:t>
            </a:r>
            <a:r>
              <a:rPr lang="en-US" altLang="zh-CN" i="1" dirty="0"/>
              <a:t>H</a:t>
            </a:r>
            <a:r>
              <a:rPr lang="zh-CN" altLang="en-US" dirty="0"/>
              <a:t>是群</a:t>
            </a:r>
            <a:r>
              <a:rPr lang="en-US" altLang="zh-CN" i="1" dirty="0"/>
              <a:t>G</a:t>
            </a:r>
            <a:r>
              <a:rPr lang="zh-CN" altLang="en-US" dirty="0"/>
              <a:t>的子群</a:t>
            </a:r>
            <a:r>
              <a:rPr lang="en-US" altLang="zh-CN" dirty="0"/>
              <a:t>, </a:t>
            </a:r>
            <a:r>
              <a:rPr lang="zh-CN" altLang="en-US" dirty="0"/>
              <a:t>则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zh-CN" altLang="en-US" dirty="0"/>
              <a:t>，</a:t>
            </a:r>
            <a:r>
              <a:rPr lang="en-US" altLang="zh-CN" i="1" dirty="0"/>
              <a:t>Ha </a:t>
            </a:r>
            <a:r>
              <a:rPr lang="en-US" altLang="zh-CN" dirty="0"/>
              <a:t>= </a:t>
            </a:r>
            <a:r>
              <a:rPr lang="en-US" altLang="zh-CN" i="1" dirty="0"/>
              <a:t>Hb</a:t>
            </a:r>
            <a:r>
              <a:rPr lang="en-US" altLang="zh-CN" dirty="0"/>
              <a:t> </a:t>
            </a:r>
            <a:r>
              <a:rPr lang="zh-CN" altLang="en-US" dirty="0"/>
              <a:t>或 </a:t>
            </a:r>
            <a:r>
              <a:rPr lang="en-US" altLang="zh-CN" i="1" dirty="0" err="1"/>
              <a:t>Ha</a:t>
            </a:r>
            <a:r>
              <a:rPr lang="en-US" altLang="zh-CN" dirty="0" err="1"/>
              <a:t>∩</a:t>
            </a:r>
            <a:r>
              <a:rPr lang="en-US" altLang="zh-CN" i="1" dirty="0" err="1"/>
              <a:t>Hb</a:t>
            </a:r>
            <a:r>
              <a:rPr lang="en-US" altLang="zh-CN" i="1" dirty="0"/>
              <a:t> </a:t>
            </a:r>
            <a:r>
              <a:rPr lang="en-US" altLang="zh-CN" dirty="0"/>
              <a:t>= </a:t>
            </a:r>
            <a:r>
              <a:rPr lang="en-US" altLang="zh-CN" dirty="0">
                <a:sym typeface="Symbol" panose="05050102010706020507" pitchFamily="18" charset="2"/>
              </a:rPr>
              <a:t></a:t>
            </a:r>
            <a:r>
              <a:rPr lang="en-US" altLang="zh-CN" dirty="0"/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 ∪{</a:t>
            </a:r>
            <a:r>
              <a:rPr lang="en-US" altLang="zh-CN" i="1" dirty="0"/>
              <a:t>Ha </a:t>
            </a:r>
            <a:r>
              <a:rPr lang="en-US" altLang="zh-CN" dirty="0"/>
              <a:t>| 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en-US" altLang="zh-CN" dirty="0"/>
              <a:t>} = </a:t>
            </a:r>
            <a:r>
              <a:rPr lang="en-US" altLang="zh-CN" i="1" dirty="0"/>
              <a:t>G</a:t>
            </a:r>
            <a:r>
              <a:rPr lang="en-US" altLang="zh-CN" dirty="0"/>
              <a:t> 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/>
              <a:t>证明：由等价类性质可得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10.11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的子群，则</a:t>
            </a:r>
            <a:b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≈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证明 略 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endParaRPr lang="en-US" altLang="zh-CN" dirty="0"/>
          </a:p>
        </p:txBody>
      </p:sp>
      <p:sp>
        <p:nvSpPr>
          <p:cNvPr id="76804" name="灯片编号占位符 5">
            <a:extLst>
              <a:ext uri="{FF2B5EF4-FFF2-40B4-BE49-F238E27FC236}">
                <a16:creationId xmlns:a16="http://schemas.microsoft.com/office/drawing/2014/main" id="{BD71ED07-8A33-4D55-B485-3606C884C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AE21537-14E6-4D6E-8075-DE4D7C6B9AA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F1C1ED84-8996-4FE9-87FF-A2E3B5BD73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左陪集的定义与性质</a:t>
            </a:r>
          </a:p>
        </p:txBody>
      </p:sp>
      <p:sp>
        <p:nvSpPr>
          <p:cNvPr id="78851" name="Rectangle 8">
            <a:extLst>
              <a:ext uri="{FF2B5EF4-FFF2-40B4-BE49-F238E27FC236}">
                <a16:creationId xmlns:a16="http://schemas.microsoft.com/office/drawing/2014/main" id="{23035121-F921-46E7-95E3-EB5675D0C6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5480" y="1196752"/>
            <a:ext cx="8229600" cy="5400898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zh-CN" altLang="en-US" dirty="0"/>
              <a:t>是群，</a:t>
            </a:r>
            <a:r>
              <a:rPr lang="en-US" altLang="zh-CN" i="1" dirty="0"/>
              <a:t>H</a:t>
            </a:r>
            <a:r>
              <a:rPr lang="zh-CN" altLang="en-US" dirty="0"/>
              <a:t>是</a:t>
            </a:r>
            <a:r>
              <a:rPr lang="en-US" altLang="zh-CN" i="1" dirty="0"/>
              <a:t>G</a:t>
            </a:r>
            <a:r>
              <a:rPr lang="zh-CN" altLang="en-US" dirty="0"/>
              <a:t>的子群，</a:t>
            </a:r>
            <a:r>
              <a:rPr lang="en-US" altLang="zh-CN" i="1" dirty="0"/>
              <a:t>H 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左陪集</a:t>
            </a:r>
            <a:r>
              <a:rPr lang="zh-CN" altLang="en-US" dirty="0"/>
              <a:t>，即</a:t>
            </a:r>
            <a:br>
              <a:rPr lang="zh-CN" altLang="en-US" dirty="0"/>
            </a:br>
            <a:r>
              <a:rPr lang="zh-CN" altLang="en-US" dirty="0"/>
              <a:t>                  </a:t>
            </a:r>
            <a:r>
              <a:rPr lang="en-US" altLang="zh-CN" i="1" dirty="0" err="1"/>
              <a:t>aH</a:t>
            </a:r>
            <a:r>
              <a:rPr lang="en-US" altLang="zh-CN" i="1" dirty="0"/>
              <a:t> </a:t>
            </a:r>
            <a:r>
              <a:rPr lang="en-US" altLang="zh-CN" dirty="0"/>
              <a:t>= {</a:t>
            </a:r>
            <a:r>
              <a:rPr lang="en-US" altLang="zh-CN" i="1" dirty="0"/>
              <a:t>ah </a:t>
            </a:r>
            <a:r>
              <a:rPr lang="en-US" altLang="zh-CN" dirty="0"/>
              <a:t>| </a:t>
            </a:r>
            <a:r>
              <a:rPr lang="en-US" altLang="zh-CN" i="1" dirty="0" err="1"/>
              <a:t>h</a:t>
            </a:r>
            <a:r>
              <a:rPr lang="en-US" altLang="zh-CN" dirty="0" err="1"/>
              <a:t>∈</a:t>
            </a:r>
            <a:r>
              <a:rPr lang="en-US" altLang="zh-CN" i="1" dirty="0" err="1"/>
              <a:t>H</a:t>
            </a:r>
            <a:r>
              <a:rPr lang="en-US" altLang="zh-CN" dirty="0"/>
              <a:t>}</a:t>
            </a:r>
            <a:r>
              <a:rPr lang="zh-CN" altLang="en-US" dirty="0"/>
              <a:t>，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en-US" altLang="zh-CN" dirty="0"/>
              <a:t> 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 dirty="0"/>
              <a:t>关于左陪集有下述性质：</a:t>
            </a:r>
          </a:p>
          <a:p>
            <a:pPr eaLnBrk="1" hangingPunct="1"/>
            <a:r>
              <a:rPr lang="en-US" altLang="zh-CN" dirty="0"/>
              <a:t>(1) </a:t>
            </a:r>
            <a:r>
              <a:rPr lang="en-US" altLang="zh-CN" i="1" dirty="0" err="1"/>
              <a:t>eH</a:t>
            </a:r>
            <a:r>
              <a:rPr lang="en-US" altLang="zh-CN" i="1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H</a:t>
            </a:r>
          </a:p>
          <a:p>
            <a:pPr eaLnBrk="1" hangingPunct="1"/>
            <a:r>
              <a:rPr lang="en-US" altLang="zh-CN" dirty="0"/>
              <a:t>(2) 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zh-CN" altLang="en-US" dirty="0"/>
              <a:t>，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aH</a:t>
            </a:r>
            <a:r>
              <a:rPr lang="en-US" altLang="zh-CN" dirty="0"/>
              <a:t> </a:t>
            </a:r>
          </a:p>
          <a:p>
            <a:pPr eaLnBrk="1" hangingPunct="1"/>
            <a:r>
              <a:rPr lang="en-US" altLang="zh-CN" dirty="0"/>
              <a:t>(3) 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zh-CN" altLang="en-US" dirty="0"/>
              <a:t>，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bH</a:t>
            </a:r>
            <a:r>
              <a:rPr lang="en-US" altLang="zh-CN" i="1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i="1" dirty="0"/>
              <a:t>b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i="1" dirty="0"/>
              <a:t>a</a:t>
            </a:r>
            <a:r>
              <a:rPr lang="en-US" altLang="zh-CN" dirty="0"/>
              <a:t>∈</a:t>
            </a:r>
            <a:r>
              <a:rPr lang="en-US" altLang="zh-CN" i="1" dirty="0"/>
              <a:t>H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i="1" dirty="0" err="1"/>
              <a:t>aH</a:t>
            </a:r>
            <a:r>
              <a:rPr lang="en-US" altLang="zh-CN" dirty="0"/>
              <a:t>=</a:t>
            </a:r>
            <a:r>
              <a:rPr lang="en-US" altLang="zh-CN" i="1" dirty="0" err="1"/>
              <a:t>bH</a:t>
            </a:r>
            <a:endParaRPr lang="en-US" altLang="zh-CN" i="1" dirty="0"/>
          </a:p>
          <a:p>
            <a:pPr eaLnBrk="1" hangingPunct="1"/>
            <a:r>
              <a:rPr lang="en-US" altLang="zh-CN" dirty="0"/>
              <a:t>(4) </a:t>
            </a:r>
            <a:r>
              <a:rPr lang="zh-CN" altLang="en-US" dirty="0"/>
              <a:t>若在</a:t>
            </a:r>
            <a:r>
              <a:rPr lang="en-US" altLang="zh-CN" i="1" dirty="0"/>
              <a:t>G</a:t>
            </a:r>
            <a:r>
              <a:rPr lang="zh-CN" altLang="en-US" dirty="0"/>
              <a:t>上定义二元关系</a:t>
            </a:r>
            <a:r>
              <a:rPr lang="en-US" altLang="zh-CN" i="1" dirty="0"/>
              <a:t>R</a:t>
            </a:r>
            <a:r>
              <a:rPr lang="zh-CN" altLang="en-US" dirty="0"/>
              <a:t>，</a:t>
            </a:r>
            <a:br>
              <a:rPr lang="zh-CN" altLang="en-US" dirty="0"/>
            </a:br>
            <a:r>
              <a:rPr lang="zh-CN" altLang="en-US" dirty="0"/>
              <a:t>                  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zh-CN" altLang="en-US" dirty="0"/>
              <a:t>，</a:t>
            </a:r>
            <a:r>
              <a:rPr lang="en-US" altLang="zh-CN" dirty="0"/>
              <a:t>&lt;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/>
              <a:t>&gt;∈</a:t>
            </a:r>
            <a:r>
              <a:rPr lang="en-US" altLang="zh-CN" i="1" dirty="0"/>
              <a:t>R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i="1" dirty="0"/>
              <a:t>b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i="1" dirty="0"/>
              <a:t>a</a:t>
            </a:r>
            <a:r>
              <a:rPr lang="en-US" altLang="zh-CN" dirty="0"/>
              <a:t>∈</a:t>
            </a:r>
            <a:r>
              <a:rPr lang="en-US" altLang="zh-CN" i="1" dirty="0"/>
              <a:t>H </a:t>
            </a:r>
          </a:p>
          <a:p>
            <a:pPr eaLnBrk="1" hangingPunct="1"/>
            <a:r>
              <a:rPr lang="en-US" altLang="zh-CN" dirty="0"/>
              <a:t>      </a:t>
            </a:r>
            <a:r>
              <a:rPr lang="zh-CN" altLang="en-US" dirty="0"/>
              <a:t>则</a:t>
            </a:r>
            <a:r>
              <a:rPr lang="en-US" altLang="zh-CN" i="1" dirty="0"/>
              <a:t>R</a:t>
            </a:r>
            <a:r>
              <a:rPr lang="zh-CN" altLang="en-US" dirty="0"/>
              <a:t>是</a:t>
            </a:r>
            <a:r>
              <a:rPr lang="en-US" altLang="zh-CN" i="1" dirty="0"/>
              <a:t>G</a:t>
            </a:r>
            <a:r>
              <a:rPr lang="zh-CN" altLang="en-US" dirty="0"/>
              <a:t>上的等价关系，且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 </a:t>
            </a:r>
            <a:r>
              <a:rPr lang="en-US" altLang="zh-CN" dirty="0"/>
              <a:t>= </a:t>
            </a:r>
            <a:r>
              <a:rPr lang="en-US" altLang="zh-CN" i="1" dirty="0" err="1"/>
              <a:t>aH</a:t>
            </a:r>
            <a:r>
              <a:rPr lang="en-US" altLang="zh-CN" dirty="0"/>
              <a:t>. </a:t>
            </a:r>
          </a:p>
          <a:p>
            <a:pPr eaLnBrk="1" hangingPunct="1"/>
            <a:r>
              <a:rPr lang="en-US" altLang="zh-CN" dirty="0"/>
              <a:t>(5) 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zh-CN" altLang="en-US" dirty="0"/>
              <a:t>，</a:t>
            </a:r>
            <a:r>
              <a:rPr lang="en-US" altLang="zh-CN" i="1" dirty="0"/>
              <a:t>H </a:t>
            </a:r>
            <a:r>
              <a:rPr lang="en-US" altLang="zh-CN" dirty="0"/>
              <a:t>≈ </a:t>
            </a:r>
            <a:r>
              <a:rPr lang="en-US" altLang="zh-CN" i="1" dirty="0" err="1"/>
              <a:t>aH</a:t>
            </a:r>
            <a:r>
              <a:rPr lang="en-US" altLang="zh-CN" i="1" dirty="0"/>
              <a:t> </a:t>
            </a:r>
            <a:endParaRPr lang="en-US" altLang="zh-CN" dirty="0"/>
          </a:p>
          <a:p>
            <a:pPr eaLnBrk="1" hangingPunct="1"/>
            <a:r>
              <a:rPr lang="en-US" altLang="zh-CN" dirty="0"/>
              <a:t>   </a:t>
            </a:r>
          </a:p>
        </p:txBody>
      </p:sp>
      <p:sp>
        <p:nvSpPr>
          <p:cNvPr id="78852" name="灯片编号占位符 5">
            <a:extLst>
              <a:ext uri="{FF2B5EF4-FFF2-40B4-BE49-F238E27FC236}">
                <a16:creationId xmlns:a16="http://schemas.microsoft.com/office/drawing/2014/main" id="{D5D8299B-51BA-48F0-82C0-69931D8C5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B7CC989-74E0-457D-A7DD-63904CDE75C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57210FF7-E99E-4664-A861-0C06DF42B7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Lagrange</a:t>
            </a:r>
            <a:r>
              <a:rPr lang="zh-CN" altLang="en-US"/>
              <a:t>定理</a:t>
            </a:r>
          </a:p>
        </p:txBody>
      </p:sp>
      <p:sp>
        <p:nvSpPr>
          <p:cNvPr id="80899" name="Rectangle 8">
            <a:extLst>
              <a:ext uri="{FF2B5EF4-FFF2-40B4-BE49-F238E27FC236}">
                <a16:creationId xmlns:a16="http://schemas.microsoft.com/office/drawing/2014/main" id="{779F9439-BB4F-40ED-8BF4-21CE186115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1196975"/>
            <a:ext cx="10728325" cy="20161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10.12</a:t>
            </a:r>
            <a:r>
              <a:rPr lang="en-US" altLang="zh-CN" dirty="0"/>
              <a:t> </a:t>
            </a:r>
            <a:r>
              <a:rPr lang="zh-CN" altLang="en-US" dirty="0"/>
              <a:t>（</a:t>
            </a:r>
            <a:r>
              <a:rPr lang="en-US" altLang="zh-CN" dirty="0"/>
              <a:t>Lagrange</a:t>
            </a:r>
            <a:r>
              <a:rPr lang="zh-CN" altLang="en-US" dirty="0"/>
              <a:t>）设</a:t>
            </a:r>
            <a:r>
              <a:rPr lang="en-US" altLang="zh-CN" i="1" dirty="0"/>
              <a:t>G</a:t>
            </a:r>
            <a:r>
              <a:rPr lang="zh-CN" altLang="en-US" dirty="0"/>
              <a:t>是有限群，</a:t>
            </a:r>
            <a:r>
              <a:rPr lang="en-US" altLang="zh-CN" i="1" dirty="0"/>
              <a:t>H</a:t>
            </a:r>
            <a:r>
              <a:rPr lang="zh-CN" altLang="en-US" dirty="0"/>
              <a:t>是</a:t>
            </a:r>
            <a:r>
              <a:rPr lang="en-US" altLang="zh-CN" i="1" dirty="0"/>
              <a:t>G</a:t>
            </a:r>
            <a:r>
              <a:rPr lang="zh-CN" altLang="en-US" dirty="0"/>
              <a:t>的子群，则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                        </a:t>
            </a:r>
            <a:r>
              <a:rPr lang="en-US" altLang="zh-CN" dirty="0"/>
              <a:t>|</a:t>
            </a:r>
            <a:r>
              <a:rPr lang="en-US" altLang="zh-CN" i="1" dirty="0"/>
              <a:t>G</a:t>
            </a:r>
            <a:r>
              <a:rPr lang="en-US" altLang="zh-CN" dirty="0"/>
              <a:t>| = |</a:t>
            </a:r>
            <a:r>
              <a:rPr lang="en-US" altLang="zh-CN" i="1" dirty="0"/>
              <a:t>H</a:t>
            </a:r>
            <a:r>
              <a:rPr lang="en-US" altLang="zh-CN" dirty="0"/>
              <a:t>|·[</a:t>
            </a:r>
            <a:r>
              <a:rPr lang="en-US" altLang="zh-CN" i="1" dirty="0"/>
              <a:t>G</a:t>
            </a:r>
            <a:r>
              <a:rPr lang="en-US" altLang="zh-CN" dirty="0"/>
              <a:t>:</a:t>
            </a:r>
            <a:r>
              <a:rPr lang="en-US" altLang="zh-CN" i="1" dirty="0"/>
              <a:t>H</a:t>
            </a:r>
            <a:r>
              <a:rPr lang="en-US" altLang="zh-CN" dirty="0"/>
              <a:t>]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其中</a:t>
            </a:r>
            <a:r>
              <a:rPr lang="en-US" altLang="zh-CN" dirty="0"/>
              <a:t>[</a:t>
            </a:r>
            <a:r>
              <a:rPr lang="en-US" altLang="zh-CN" i="1" dirty="0"/>
              <a:t>G</a:t>
            </a:r>
            <a:r>
              <a:rPr lang="en-US" altLang="zh-CN" dirty="0"/>
              <a:t>:</a:t>
            </a:r>
            <a:r>
              <a:rPr lang="en-US" altLang="zh-CN" i="1" dirty="0"/>
              <a:t>H</a:t>
            </a:r>
            <a:r>
              <a:rPr lang="en-US" altLang="zh-CN" dirty="0"/>
              <a:t>] </a:t>
            </a:r>
            <a:r>
              <a:rPr lang="zh-CN" altLang="en-US" dirty="0"/>
              <a:t>是</a:t>
            </a:r>
            <a:r>
              <a:rPr lang="en-US" altLang="zh-CN" i="1" dirty="0"/>
              <a:t>H</a:t>
            </a:r>
            <a:r>
              <a:rPr lang="zh-CN" altLang="en-US" dirty="0"/>
              <a:t>在</a:t>
            </a:r>
            <a:r>
              <a:rPr lang="en-US" altLang="zh-CN" i="1" dirty="0"/>
              <a:t>G</a:t>
            </a:r>
            <a:r>
              <a:rPr lang="zh-CN" altLang="en-US" dirty="0"/>
              <a:t>中的不同右陪集</a:t>
            </a:r>
            <a:r>
              <a:rPr lang="en-US" altLang="zh-CN" dirty="0"/>
              <a:t>(</a:t>
            </a:r>
            <a:r>
              <a:rPr lang="zh-CN" altLang="en-US" dirty="0"/>
              <a:t>或左陪集</a:t>
            </a:r>
            <a:r>
              <a:rPr lang="en-US" altLang="zh-CN" dirty="0"/>
              <a:t>) </a:t>
            </a:r>
            <a:r>
              <a:rPr lang="zh-CN" altLang="en-US" dirty="0"/>
              <a:t>数，称为</a:t>
            </a:r>
            <a:r>
              <a:rPr lang="en-US" altLang="zh-CN" i="1" dirty="0"/>
              <a:t>H</a:t>
            </a:r>
            <a:r>
              <a:rPr lang="zh-CN" altLang="en-US" dirty="0"/>
              <a:t>在</a:t>
            </a:r>
            <a:r>
              <a:rPr lang="en-US" altLang="zh-CN" i="1" dirty="0"/>
              <a:t>G </a:t>
            </a:r>
            <a:r>
              <a:rPr lang="zh-CN" altLang="en-US" dirty="0"/>
              <a:t>中的</a:t>
            </a:r>
            <a:r>
              <a:rPr lang="zh-CN" altLang="en-US" dirty="0">
                <a:solidFill>
                  <a:srgbClr val="A50021"/>
                </a:solidFill>
              </a:rPr>
              <a:t>指数</a:t>
            </a:r>
            <a:r>
              <a:rPr lang="en-US" altLang="zh-CN" dirty="0"/>
              <a:t>. </a:t>
            </a:r>
          </a:p>
        </p:txBody>
      </p:sp>
      <p:sp>
        <p:nvSpPr>
          <p:cNvPr id="80900" name="灯片编号占位符 5">
            <a:extLst>
              <a:ext uri="{FF2B5EF4-FFF2-40B4-BE49-F238E27FC236}">
                <a16:creationId xmlns:a16="http://schemas.microsoft.com/office/drawing/2014/main" id="{A889849B-AF6F-4672-A0A8-EB7DABCDE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9978879-B7F2-42A9-A725-7FD82DD7091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0901" name="Rectangle 9">
            <a:extLst>
              <a:ext uri="{FF2B5EF4-FFF2-40B4-BE49-F238E27FC236}">
                <a16:creationId xmlns:a16="http://schemas.microsoft.com/office/drawing/2014/main" id="{F7E6C852-B6D2-4211-AFD4-DF97D0C47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424" y="3287713"/>
            <a:ext cx="9648825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6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设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,…,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分别是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个右陪集的代表元素，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∪…∪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=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+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+ … +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Ha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=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1,2,…,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得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=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|·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|·[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</a:p>
        </p:txBody>
      </p:sp>
    </p:spTree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5A739BFD-6160-42D3-8EC1-FA24520B47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Lagrange</a:t>
            </a:r>
            <a:r>
              <a:rPr lang="zh-CN" altLang="en-US"/>
              <a:t>定理的推论</a:t>
            </a:r>
          </a:p>
        </p:txBody>
      </p:sp>
      <p:sp>
        <p:nvSpPr>
          <p:cNvPr id="82947" name="Rectangle 8">
            <a:extLst>
              <a:ext uri="{FF2B5EF4-FFF2-40B4-BE49-F238E27FC236}">
                <a16:creationId xmlns:a16="http://schemas.microsoft.com/office/drawing/2014/main" id="{2AA5145A-4A3D-4CF2-BD65-A5F46248D4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052513"/>
            <a:ext cx="10729913" cy="27368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推论</a:t>
            </a:r>
            <a:r>
              <a:rPr lang="en-US" altLang="zh-CN" dirty="0">
                <a:solidFill>
                  <a:srgbClr val="A50021"/>
                </a:solidFill>
              </a:rPr>
              <a:t>1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zh-CN" altLang="en-US" dirty="0"/>
              <a:t>是</a:t>
            </a:r>
            <a:r>
              <a:rPr lang="en-US" altLang="zh-CN" i="1" dirty="0"/>
              <a:t>n</a:t>
            </a:r>
            <a:r>
              <a:rPr lang="zh-CN" altLang="en-US" dirty="0"/>
              <a:t>阶群，则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zh-CN" altLang="en-US" dirty="0"/>
              <a:t>，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</a:t>
            </a:r>
            <a:r>
              <a:rPr lang="zh-CN" altLang="en-US" dirty="0"/>
              <a:t>是</a:t>
            </a:r>
            <a:r>
              <a:rPr lang="en-US" altLang="zh-CN" i="1" dirty="0"/>
              <a:t>n</a:t>
            </a:r>
            <a:r>
              <a:rPr lang="zh-CN" altLang="en-US" dirty="0"/>
              <a:t>的因子，且有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n</a:t>
            </a:r>
            <a:r>
              <a:rPr lang="en-US" altLang="zh-CN" i="1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e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  <a:spcBef>
                <a:spcPct val="45000"/>
              </a:spcBef>
            </a:pPr>
            <a:r>
              <a:rPr lang="zh-CN" altLang="en-US" dirty="0"/>
              <a:t>证 任取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G</a:t>
            </a:r>
            <a:r>
              <a:rPr lang="zh-CN" altLang="en-US" dirty="0"/>
              <a:t>，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&gt;</a:t>
            </a:r>
            <a:r>
              <a:rPr lang="zh-CN" altLang="en-US" dirty="0"/>
              <a:t>是</a:t>
            </a:r>
            <a:r>
              <a:rPr lang="en-US" altLang="zh-CN" i="1" dirty="0"/>
              <a:t>G</a:t>
            </a:r>
            <a:r>
              <a:rPr lang="zh-CN" altLang="en-US" dirty="0"/>
              <a:t>的子群，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&gt;</a:t>
            </a:r>
            <a:r>
              <a:rPr lang="zh-CN" altLang="en-US" dirty="0"/>
              <a:t>的阶是</a:t>
            </a:r>
            <a:r>
              <a:rPr lang="en-US" altLang="zh-CN" i="1" dirty="0"/>
              <a:t>n</a:t>
            </a:r>
            <a:r>
              <a:rPr lang="zh-CN" altLang="en-US" dirty="0"/>
              <a:t>的因子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&gt;</a:t>
            </a:r>
            <a:r>
              <a:rPr lang="zh-CN" altLang="en-US" dirty="0"/>
              <a:t>是由</a:t>
            </a:r>
            <a:r>
              <a:rPr lang="en-US" altLang="zh-CN" i="1" dirty="0"/>
              <a:t>a</a:t>
            </a:r>
            <a:r>
              <a:rPr lang="zh-CN" altLang="en-US" dirty="0"/>
              <a:t>生成的子群，若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 = </a:t>
            </a:r>
            <a:r>
              <a:rPr lang="en-US" altLang="zh-CN" i="1" dirty="0"/>
              <a:t>r</a:t>
            </a:r>
            <a:r>
              <a:rPr lang="zh-CN" altLang="en-US" dirty="0"/>
              <a:t>，则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&gt; = {</a:t>
            </a:r>
            <a:r>
              <a:rPr lang="en-US" altLang="zh-CN" i="1" dirty="0"/>
              <a:t>a</a:t>
            </a:r>
            <a:r>
              <a:rPr lang="en-US" altLang="zh-CN" baseline="30000" dirty="0"/>
              <a:t>0</a:t>
            </a:r>
            <a:r>
              <a:rPr lang="en-US" altLang="zh-CN" dirty="0"/>
              <a:t>=</a:t>
            </a:r>
            <a:r>
              <a:rPr lang="en-US" altLang="zh-CN" i="1" dirty="0"/>
              <a:t>e</a:t>
            </a:r>
            <a:r>
              <a:rPr lang="en-US" altLang="zh-CN" dirty="0"/>
              <a:t>,</a:t>
            </a:r>
            <a:r>
              <a:rPr lang="en-US" altLang="zh-CN" i="1" dirty="0"/>
              <a:t>a</a:t>
            </a:r>
            <a:r>
              <a:rPr lang="en-US" altLang="zh-CN" baseline="30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a</a:t>
            </a:r>
            <a:r>
              <a:rPr lang="en-US" altLang="zh-CN" baseline="30000" dirty="0"/>
              <a:t>2</a:t>
            </a:r>
            <a:r>
              <a:rPr lang="en-US" altLang="zh-CN" dirty="0"/>
              <a:t>,…,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}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即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&gt;</a:t>
            </a:r>
            <a:r>
              <a:rPr lang="zh-CN" altLang="en-US" dirty="0"/>
              <a:t>的阶与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</a:t>
            </a:r>
            <a:r>
              <a:rPr lang="zh-CN" altLang="en-US" dirty="0"/>
              <a:t>相等</a:t>
            </a:r>
            <a:r>
              <a:rPr lang="en-US" altLang="zh-CN" dirty="0"/>
              <a:t>, </a:t>
            </a:r>
            <a:r>
              <a:rPr lang="zh-CN" altLang="en-US" dirty="0"/>
              <a:t>所以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</a:t>
            </a:r>
            <a:r>
              <a:rPr lang="zh-CN" altLang="en-US" dirty="0"/>
              <a:t>是</a:t>
            </a:r>
            <a:r>
              <a:rPr lang="en-US" altLang="zh-CN" i="1" dirty="0"/>
              <a:t>n</a:t>
            </a:r>
            <a:r>
              <a:rPr lang="zh-CN" altLang="en-US" dirty="0"/>
              <a:t>的因子</a:t>
            </a:r>
            <a:r>
              <a:rPr lang="en-US" altLang="zh-CN" dirty="0"/>
              <a:t>.  </a:t>
            </a:r>
            <a:r>
              <a:rPr lang="zh-CN" altLang="en-US" dirty="0"/>
              <a:t>从而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n</a:t>
            </a:r>
            <a:r>
              <a:rPr lang="en-US" altLang="zh-CN" i="1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e</a:t>
            </a:r>
            <a:r>
              <a:rPr lang="en-US" altLang="zh-CN" dirty="0"/>
              <a:t>.</a:t>
            </a:r>
            <a:br>
              <a:rPr lang="en-US" altLang="zh-CN" dirty="0"/>
            </a:br>
            <a:endParaRPr lang="en-US" altLang="zh-CN" dirty="0"/>
          </a:p>
        </p:txBody>
      </p:sp>
      <p:sp>
        <p:nvSpPr>
          <p:cNvPr id="82948" name="灯片编号占位符 5">
            <a:extLst>
              <a:ext uri="{FF2B5EF4-FFF2-40B4-BE49-F238E27FC236}">
                <a16:creationId xmlns:a16="http://schemas.microsoft.com/office/drawing/2014/main" id="{C16B661E-7716-4853-9230-ACBF13DD5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8F667C0-3765-451E-B47A-DD562430BC8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949" name="Rectangle 9">
            <a:extLst>
              <a:ext uri="{FF2B5EF4-FFF2-40B4-BE49-F238E27FC236}">
                <a16:creationId xmlns:a16="http://schemas.microsoft.com/office/drawing/2014/main" id="{4E1112B1-CDDD-4F13-8417-5E6BA7182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352" y="3789363"/>
            <a:ext cx="112331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推论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对阶为素数的群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，必存在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使得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&gt;.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设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是素数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≥2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中必存在非单位元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≠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的子群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根据拉格朗日定理，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的阶是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的因子，即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的阶是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显然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的阶不是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，这就推出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&gt;.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9">
            <a:extLst>
              <a:ext uri="{FF2B5EF4-FFF2-40B4-BE49-F238E27FC236}">
                <a16:creationId xmlns:a16="http://schemas.microsoft.com/office/drawing/2014/main" id="{50577DD4-58E5-4E24-98DD-95DA108086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5"/>
            <a:ext cx="11522075" cy="475297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1</a:t>
            </a:r>
            <a:r>
              <a:rPr lang="en-US" altLang="zh-CN"/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(1) &lt;Z</a:t>
            </a:r>
            <a:r>
              <a:rPr lang="en-US" altLang="zh-CN" baseline="30000"/>
              <a:t>+</a:t>
            </a:r>
            <a:r>
              <a:rPr lang="en-US" altLang="zh-CN"/>
              <a:t>,+&gt;,&lt;N,+&gt;,&lt;Z,+&gt;,&lt;Q,+&gt;,&lt;R,+&gt;</a:t>
            </a:r>
            <a:r>
              <a:rPr lang="zh-CN" altLang="en-US"/>
              <a:t>都是半群，</a:t>
            </a:r>
            <a:r>
              <a:rPr lang="en-US" altLang="zh-CN"/>
              <a:t>+</a:t>
            </a:r>
            <a:r>
              <a:rPr lang="zh-CN" altLang="en-US"/>
              <a:t>是普通加法</a:t>
            </a:r>
            <a:r>
              <a:rPr lang="en-US" altLang="zh-CN"/>
              <a:t>. </a:t>
            </a:r>
            <a:r>
              <a:rPr lang="zh-CN" altLang="en-US"/>
              <a:t>这些半群中除</a:t>
            </a:r>
            <a:r>
              <a:rPr lang="en-US" altLang="zh-CN"/>
              <a:t>&lt;Z</a:t>
            </a:r>
            <a:r>
              <a:rPr lang="en-US" altLang="zh-CN" baseline="30000"/>
              <a:t>+</a:t>
            </a:r>
            <a:r>
              <a:rPr lang="en-US" altLang="zh-CN"/>
              <a:t>,+&gt;</a:t>
            </a:r>
            <a:r>
              <a:rPr lang="zh-CN" altLang="en-US"/>
              <a:t>外都是独异点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(2) </a:t>
            </a:r>
            <a:r>
              <a:rPr lang="zh-CN" altLang="en-US"/>
              <a:t>设</a:t>
            </a:r>
            <a:r>
              <a:rPr lang="en-US" altLang="zh-CN" i="1"/>
              <a:t>n</a:t>
            </a:r>
            <a:r>
              <a:rPr lang="zh-CN" altLang="en-US"/>
              <a:t>是大于</a:t>
            </a:r>
            <a:r>
              <a:rPr lang="en-US" altLang="zh-CN"/>
              <a:t>1</a:t>
            </a:r>
            <a:r>
              <a:rPr lang="zh-CN" altLang="en-US"/>
              <a:t>的正整数，</a:t>
            </a:r>
            <a:r>
              <a:rPr lang="en-US" altLang="zh-CN"/>
              <a:t>&lt;</a:t>
            </a:r>
            <a:r>
              <a:rPr lang="en-US" altLang="zh-CN" i="1"/>
              <a:t>M</a:t>
            </a:r>
            <a:r>
              <a:rPr lang="en-US" altLang="zh-CN" i="1" baseline="-25000"/>
              <a:t>n</a:t>
            </a:r>
            <a:r>
              <a:rPr lang="en-US" altLang="zh-CN"/>
              <a:t>(R),+&gt;</a:t>
            </a:r>
            <a:r>
              <a:rPr lang="zh-CN" altLang="en-US"/>
              <a:t>和</a:t>
            </a:r>
            <a:r>
              <a:rPr lang="en-US" altLang="zh-CN"/>
              <a:t>&lt;</a:t>
            </a:r>
            <a:r>
              <a:rPr lang="en-US" altLang="zh-CN" i="1"/>
              <a:t>M</a:t>
            </a:r>
            <a:r>
              <a:rPr lang="en-US" altLang="zh-CN" i="1" baseline="-25000"/>
              <a:t>n</a:t>
            </a:r>
            <a:r>
              <a:rPr lang="en-US" altLang="zh-CN"/>
              <a:t>(R),·&gt;</a:t>
            </a:r>
            <a:r>
              <a:rPr lang="zh-CN" altLang="en-US"/>
              <a:t>都是半群，也都是独异点，其中</a:t>
            </a:r>
            <a:r>
              <a:rPr lang="en-US" altLang="zh-CN"/>
              <a:t>+</a:t>
            </a:r>
            <a:r>
              <a:rPr lang="zh-CN" altLang="en-US"/>
              <a:t>和</a:t>
            </a:r>
            <a:r>
              <a:rPr lang="en-US" altLang="zh-CN"/>
              <a:t>·</a:t>
            </a:r>
            <a:r>
              <a:rPr lang="zh-CN" altLang="en-US"/>
              <a:t>分别表示矩阵加法和矩阵乘法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(3) &lt;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B</a:t>
            </a:r>
            <a:r>
              <a:rPr lang="en-US" altLang="zh-CN"/>
              <a:t>),</a:t>
            </a:r>
            <a:r>
              <a:rPr lang="en-US" altLang="zh-CN">
                <a:sym typeface="Symbol" panose="05050102010706020507" pitchFamily="18" charset="2"/>
              </a:rPr>
              <a:t></a:t>
            </a:r>
            <a:r>
              <a:rPr lang="en-US" altLang="zh-CN"/>
              <a:t>&gt;</a:t>
            </a:r>
            <a:r>
              <a:rPr lang="zh-CN" altLang="en-US"/>
              <a:t>为半群，也是独异点，其中</a:t>
            </a:r>
            <a:r>
              <a:rPr lang="zh-CN" altLang="en-US">
                <a:sym typeface="Symbol" panose="05050102010706020507" pitchFamily="18" charset="2"/>
              </a:rPr>
              <a:t></a:t>
            </a:r>
            <a:r>
              <a:rPr lang="zh-CN" altLang="en-US"/>
              <a:t>为集合对称差运算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(4) &lt;Z</a:t>
            </a:r>
            <a:r>
              <a:rPr lang="en-US" altLang="zh-CN" i="1" baseline="-25000"/>
              <a:t>n</a:t>
            </a:r>
            <a:r>
              <a:rPr lang="en-US" altLang="zh-CN"/>
              <a:t>, </a:t>
            </a:r>
            <a:r>
              <a:rPr lang="en-US" altLang="zh-CN">
                <a:sym typeface="Symbol" panose="05050102010706020507" pitchFamily="18" charset="2"/>
              </a:rPr>
              <a:t></a:t>
            </a:r>
            <a:r>
              <a:rPr lang="en-US" altLang="zh-CN"/>
              <a:t>&gt;</a:t>
            </a:r>
            <a:r>
              <a:rPr lang="zh-CN" altLang="en-US"/>
              <a:t>为半群，也是独异点，其中</a:t>
            </a:r>
            <a:r>
              <a:rPr lang="en-US" altLang="zh-CN"/>
              <a:t>Z</a:t>
            </a:r>
            <a:r>
              <a:rPr lang="en-US" altLang="zh-CN" i="1" baseline="-25000"/>
              <a:t>n</a:t>
            </a:r>
            <a:r>
              <a:rPr lang="en-US" altLang="zh-CN"/>
              <a:t>={0,1,…,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1}</a:t>
            </a:r>
            <a:r>
              <a:rPr lang="zh-CN" altLang="en-US"/>
              <a:t>，</a:t>
            </a:r>
            <a:r>
              <a:rPr lang="zh-CN" altLang="en-US">
                <a:sym typeface="Symbol" panose="05050102010706020507" pitchFamily="18" charset="2"/>
              </a:rPr>
              <a:t></a:t>
            </a:r>
            <a:r>
              <a:rPr lang="zh-CN" altLang="en-US"/>
              <a:t>为模</a:t>
            </a:r>
            <a:r>
              <a:rPr lang="en-US" altLang="zh-CN" i="1"/>
              <a:t>n</a:t>
            </a:r>
            <a:r>
              <a:rPr lang="zh-CN" altLang="en-US"/>
              <a:t>加法 </a:t>
            </a:r>
          </a:p>
        </p:txBody>
      </p:sp>
      <p:sp>
        <p:nvSpPr>
          <p:cNvPr id="13315" name="灯片编号占位符 5">
            <a:extLst>
              <a:ext uri="{FF2B5EF4-FFF2-40B4-BE49-F238E27FC236}">
                <a16:creationId xmlns:a16="http://schemas.microsoft.com/office/drawing/2014/main" id="{17A901FE-C665-4E49-8CB0-8C49DF4D4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73C0A51-5247-4CFF-A3F7-A1AB83A1C11E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zh-CN" sz="1400" b="0"/>
          </a:p>
        </p:txBody>
      </p:sp>
      <p:sp>
        <p:nvSpPr>
          <p:cNvPr id="272391" name="Rectangle 7">
            <a:extLst>
              <a:ext uri="{FF2B5EF4-FFF2-40B4-BE49-F238E27FC236}">
                <a16:creationId xmlns:a16="http://schemas.microsoft.com/office/drawing/2014/main" id="{F9D1359B-FC67-41B5-B091-C4B3CAA4D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50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实例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9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D275ABC9-2DA0-4241-82CF-0167CDA98B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Lagrange</a:t>
            </a:r>
            <a:r>
              <a:rPr lang="zh-CN" altLang="en-US"/>
              <a:t>定理的应用</a:t>
            </a:r>
          </a:p>
        </p:txBody>
      </p:sp>
      <p:sp>
        <p:nvSpPr>
          <p:cNvPr id="84996" name="灯片编号占位符 5">
            <a:extLst>
              <a:ext uri="{FF2B5EF4-FFF2-40B4-BE49-F238E27FC236}">
                <a16:creationId xmlns:a16="http://schemas.microsoft.com/office/drawing/2014/main" id="{8AC3885A-F2A7-41D6-ADAD-472F7866F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54418EA-05E4-4BD2-B53B-346D4D331D6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925" name="Rectangle 9">
            <a:extLst>
              <a:ext uri="{FF2B5EF4-FFF2-40B4-BE49-F238E27FC236}">
                <a16:creationId xmlns:a16="http://schemas.microsoft.com/office/drawing/2014/main" id="{4F67E13C-4AFE-4B1E-8CD3-29620FA91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384" y="1340768"/>
            <a:ext cx="82804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证明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6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阶群中必含有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</p:txBody>
      </p:sp>
      <p:sp>
        <p:nvSpPr>
          <p:cNvPr id="81927" name="Rectangle 11">
            <a:extLst>
              <a:ext uri="{FF2B5EF4-FFF2-40B4-BE49-F238E27FC236}">
                <a16:creationId xmlns:a16="http://schemas.microsoft.com/office/drawing/2014/main" id="{FBD6A183-49DA-4EB8-8690-6594CEE32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384" y="2129731"/>
            <a:ext cx="10815637" cy="411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4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6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阶群，则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中元素只能是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阶、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阶、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中含有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6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阶元，设为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，则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中不含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6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阶元，下面证明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中必含有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如若不然，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中只含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阶元，即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，有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，由命题知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Abel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取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阶元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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，令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的子群，但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= 4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= 6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，与拉格朗日定理矛盾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  <p:bldP spid="819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9">
            <a:extLst>
              <a:ext uri="{FF2B5EF4-FFF2-40B4-BE49-F238E27FC236}">
                <a16:creationId xmlns:a16="http://schemas.microsoft.com/office/drawing/2014/main" id="{A36DABA9-77CD-48B0-8FE6-1BF20F128C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/>
              <a:t>Lagrange</a:t>
            </a:r>
            <a:r>
              <a:rPr lang="zh-CN" altLang="en-US"/>
              <a:t>定理的应用</a:t>
            </a:r>
          </a:p>
        </p:txBody>
      </p:sp>
      <p:sp>
        <p:nvSpPr>
          <p:cNvPr id="87043" name="Rectangle 8">
            <a:extLst>
              <a:ext uri="{FF2B5EF4-FFF2-40B4-BE49-F238E27FC236}">
                <a16:creationId xmlns:a16="http://schemas.microsoft.com/office/drawing/2014/main" id="{6511C563-1C8A-4830-8A0F-648357D0786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68413"/>
            <a:ext cx="8280400" cy="503237"/>
          </a:xfrm>
        </p:spPr>
        <p:txBody>
          <a:bodyPr/>
          <a:lstStyle/>
          <a:p>
            <a:pPr eaLnBrk="1" hangingPunct="1"/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9</a:t>
            </a:r>
            <a:r>
              <a:rPr lang="en-US" altLang="zh-CN" dirty="0"/>
              <a:t>  </a:t>
            </a:r>
            <a:r>
              <a:rPr lang="zh-CN" altLang="en-US" dirty="0"/>
              <a:t>证明阶小于</a:t>
            </a:r>
            <a:r>
              <a:rPr lang="en-US" altLang="zh-CN" dirty="0"/>
              <a:t>6 </a:t>
            </a:r>
            <a:r>
              <a:rPr lang="zh-CN" altLang="en-US" dirty="0"/>
              <a:t>的群都是</a:t>
            </a:r>
            <a:r>
              <a:rPr lang="en-US" altLang="zh-CN" dirty="0"/>
              <a:t>Abel</a:t>
            </a:r>
            <a:r>
              <a:rPr lang="zh-CN" altLang="en-US" dirty="0"/>
              <a:t>群</a:t>
            </a:r>
            <a:r>
              <a:rPr lang="en-US" altLang="zh-CN" dirty="0"/>
              <a:t>.  </a:t>
            </a:r>
          </a:p>
        </p:txBody>
      </p:sp>
      <p:sp>
        <p:nvSpPr>
          <p:cNvPr id="87044" name="灯片编号占位符 5">
            <a:extLst>
              <a:ext uri="{FF2B5EF4-FFF2-40B4-BE49-F238E27FC236}">
                <a16:creationId xmlns:a16="http://schemas.microsoft.com/office/drawing/2014/main" id="{40C5F2D0-0104-4FD4-9FDC-C8D43AEA3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8698089-AC73-4B0A-97B1-E43DFF96B6F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3973" name="Rectangle 10">
            <a:extLst>
              <a:ext uri="{FF2B5EF4-FFF2-40B4-BE49-F238E27FC236}">
                <a16:creationId xmlns:a16="http://schemas.microsoft.com/office/drawing/2014/main" id="{992DEABA-2467-45B5-B15D-7ADFF748A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8" y="1916113"/>
            <a:ext cx="10656887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60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阶群是平凡的，显然是阿贝尔群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2, 3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都是素数，由推论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它们都是单元素生成的群，都是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Abel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中含有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阶元，比如说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，由上述分析可知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Abel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中不含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中只含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阶元，由命题可知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也是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Abel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1" name="Rectangle 3">
            <a:extLst>
              <a:ext uri="{FF2B5EF4-FFF2-40B4-BE49-F238E27FC236}">
                <a16:creationId xmlns:a16="http://schemas.microsoft.com/office/drawing/2014/main" id="{3909D8A0-AA15-4FA7-A602-A06B29B0BE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10.3 </a:t>
            </a:r>
            <a:r>
              <a:rPr lang="zh-CN" altLang="en-US"/>
              <a:t>循环群与置换群</a:t>
            </a:r>
          </a:p>
        </p:txBody>
      </p:sp>
      <p:sp>
        <p:nvSpPr>
          <p:cNvPr id="89091" name="Rectangle 8">
            <a:extLst>
              <a:ext uri="{FF2B5EF4-FFF2-40B4-BE49-F238E27FC236}">
                <a16:creationId xmlns:a16="http://schemas.microsoft.com/office/drawing/2014/main" id="{39603516-6319-4CF5-8A1E-03387592FA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5"/>
            <a:ext cx="11593512" cy="1008063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10.10</a:t>
            </a:r>
            <a:r>
              <a:rPr lang="en-US" altLang="zh-CN"/>
              <a:t>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是群，若存在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使得</a:t>
            </a:r>
            <a:r>
              <a:rPr lang="en-US" altLang="zh-CN" i="1"/>
              <a:t>G</a:t>
            </a:r>
            <a:r>
              <a:rPr lang="en-US" altLang="zh-CN"/>
              <a:t>={</a:t>
            </a:r>
            <a:r>
              <a:rPr lang="en-US" altLang="zh-CN" i="1"/>
              <a:t>a</a:t>
            </a:r>
            <a:r>
              <a:rPr lang="en-US" altLang="zh-CN" i="1" baseline="30000"/>
              <a:t>k</a:t>
            </a:r>
            <a:r>
              <a:rPr lang="en-US" altLang="zh-CN"/>
              <a:t>| </a:t>
            </a:r>
            <a:r>
              <a:rPr lang="en-US" altLang="zh-CN" i="1"/>
              <a:t>k</a:t>
            </a:r>
            <a:r>
              <a:rPr lang="en-US" altLang="zh-CN"/>
              <a:t>∈Z} </a:t>
            </a:r>
            <a:r>
              <a:rPr lang="zh-CN" altLang="en-US"/>
              <a:t>，则称</a:t>
            </a:r>
            <a:r>
              <a:rPr lang="en-US" altLang="zh-CN" i="1"/>
              <a:t>G</a:t>
            </a:r>
            <a:r>
              <a:rPr lang="zh-CN" altLang="en-US"/>
              <a:t>是</a:t>
            </a:r>
            <a:r>
              <a:rPr lang="zh-CN" altLang="en-US">
                <a:solidFill>
                  <a:srgbClr val="A50021"/>
                </a:solidFill>
              </a:rPr>
              <a:t>循环群</a:t>
            </a:r>
            <a:r>
              <a:rPr lang="zh-CN" altLang="en-US"/>
              <a:t>，记作</a:t>
            </a:r>
            <a:r>
              <a:rPr lang="en-US" altLang="zh-CN" i="1"/>
              <a:t>G</a:t>
            </a:r>
            <a:r>
              <a:rPr lang="en-US" altLang="zh-CN"/>
              <a:t>=&lt;</a:t>
            </a:r>
            <a:r>
              <a:rPr lang="en-US" altLang="zh-CN" i="1"/>
              <a:t>a</a:t>
            </a:r>
            <a:r>
              <a:rPr lang="en-US" altLang="zh-CN"/>
              <a:t>&gt;</a:t>
            </a:r>
            <a:r>
              <a:rPr lang="zh-CN" altLang="en-US"/>
              <a:t>，称 </a:t>
            </a:r>
            <a:r>
              <a:rPr lang="en-US" altLang="zh-CN" i="1"/>
              <a:t>a </a:t>
            </a:r>
            <a:r>
              <a:rPr lang="zh-CN" altLang="en-US"/>
              <a:t>为</a:t>
            </a:r>
            <a:r>
              <a:rPr lang="en-US" altLang="zh-CN" i="1"/>
              <a:t>G </a:t>
            </a:r>
            <a:r>
              <a:rPr lang="zh-CN" altLang="en-US"/>
              <a:t>的生成元</a:t>
            </a:r>
            <a:r>
              <a:rPr lang="en-US" altLang="zh-CN"/>
              <a:t>. </a:t>
            </a:r>
          </a:p>
        </p:txBody>
      </p:sp>
      <p:sp>
        <p:nvSpPr>
          <p:cNvPr id="89092" name="灯片编号占位符 5">
            <a:extLst>
              <a:ext uri="{FF2B5EF4-FFF2-40B4-BE49-F238E27FC236}">
                <a16:creationId xmlns:a16="http://schemas.microsoft.com/office/drawing/2014/main" id="{AF4D22A9-27E8-42B8-A86F-993790367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03E9A0B-2335-4AA2-A82C-B04D4297B47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9093" name="Rectangle 9">
            <a:extLst>
              <a:ext uri="{FF2B5EF4-FFF2-40B4-BE49-F238E27FC236}">
                <a16:creationId xmlns:a16="http://schemas.microsoft.com/office/drawing/2014/main" id="{279DA562-CD80-4084-9F55-C3A9C9883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8" y="2462212"/>
            <a:ext cx="9288462" cy="3343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6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循环群的分类：</a:t>
            </a:r>
            <a:r>
              <a:rPr lang="en-US" altLang="zh-CN" i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阶循环群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无限循环群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 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是循环群，若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阶元，则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… 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那么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，称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阶循环群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是无限阶元，则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±1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±2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… }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称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为无限循环群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 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1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1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id="{84725154-147F-43C7-9BAC-74103AB747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循环群的生成元</a:t>
            </a:r>
          </a:p>
        </p:txBody>
      </p:sp>
      <p:sp>
        <p:nvSpPr>
          <p:cNvPr id="91139" name="Rectangle 8">
            <a:extLst>
              <a:ext uri="{FF2B5EF4-FFF2-40B4-BE49-F238E27FC236}">
                <a16:creationId xmlns:a16="http://schemas.microsoft.com/office/drawing/2014/main" id="{AA1EFAF9-EC3D-4663-94F3-B23D2A670A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212850"/>
            <a:ext cx="11102975" cy="51689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10.13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/>
              <a:t>&gt;</a:t>
            </a:r>
            <a:r>
              <a:rPr lang="zh-CN" altLang="en-US" dirty="0"/>
              <a:t>是循环群</a:t>
            </a:r>
            <a:r>
              <a:rPr lang="en-US" altLang="zh-CN" dirty="0"/>
              <a:t>. 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zh-CN" altLang="en-US" dirty="0"/>
              <a:t>若</a:t>
            </a:r>
            <a:r>
              <a:rPr lang="en-US" altLang="zh-CN" i="1" dirty="0"/>
              <a:t>G</a:t>
            </a:r>
            <a:r>
              <a:rPr lang="zh-CN" altLang="en-US" dirty="0"/>
              <a:t>是无限循环群，则</a:t>
            </a:r>
            <a:r>
              <a:rPr lang="en-US" altLang="zh-CN" i="1" dirty="0"/>
              <a:t>G</a:t>
            </a:r>
            <a:r>
              <a:rPr lang="zh-CN" altLang="en-US" dirty="0"/>
              <a:t>只有两个生成元，即</a:t>
            </a:r>
            <a:r>
              <a:rPr lang="en-US" altLang="zh-CN" i="1" dirty="0"/>
              <a:t>a</a:t>
            </a:r>
            <a:r>
              <a:rPr lang="zh-CN" altLang="en-US" dirty="0"/>
              <a:t>和</a:t>
            </a:r>
            <a:r>
              <a:rPr lang="en-US" altLang="zh-CN" i="1" dirty="0"/>
              <a:t>a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. 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en-US" dirty="0"/>
              <a:t>若</a:t>
            </a:r>
            <a:r>
              <a:rPr lang="en-US" altLang="zh-CN" i="1" dirty="0"/>
              <a:t>G</a:t>
            </a:r>
            <a:r>
              <a:rPr lang="zh-CN" altLang="en-US" dirty="0"/>
              <a:t>是 </a:t>
            </a:r>
            <a:r>
              <a:rPr lang="en-US" altLang="zh-CN" i="1" dirty="0"/>
              <a:t>n </a:t>
            </a:r>
            <a:r>
              <a:rPr lang="zh-CN" altLang="en-US" dirty="0"/>
              <a:t>阶循环群，则</a:t>
            </a:r>
            <a:r>
              <a:rPr lang="en-US" altLang="zh-CN" i="1" dirty="0"/>
              <a:t>G</a:t>
            </a:r>
            <a:r>
              <a:rPr lang="zh-CN" altLang="en-US" dirty="0"/>
              <a:t>含有</a:t>
            </a:r>
            <a:r>
              <a:rPr lang="zh-CN" altLang="en-US" i="1" dirty="0">
                <a:sym typeface="Symbol" panose="05050102010706020507" pitchFamily="18" charset="2"/>
              </a:rPr>
              <a:t>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/>
              <a:t>)</a:t>
            </a:r>
            <a:r>
              <a:rPr lang="zh-CN" altLang="en-US" dirty="0"/>
              <a:t>个生成元</a:t>
            </a:r>
            <a:r>
              <a:rPr lang="en-US" altLang="zh-CN" dirty="0"/>
              <a:t>.  </a:t>
            </a:r>
            <a:r>
              <a:rPr lang="zh-CN" altLang="en-US" dirty="0"/>
              <a:t>对于任何小于</a:t>
            </a:r>
            <a:r>
              <a:rPr lang="en-US" altLang="zh-CN" i="1" dirty="0"/>
              <a:t>n</a:t>
            </a:r>
            <a:r>
              <a:rPr lang="zh-CN" altLang="en-US" dirty="0"/>
              <a:t>且与 </a:t>
            </a:r>
            <a:r>
              <a:rPr lang="en-US" altLang="zh-CN" i="1" dirty="0"/>
              <a:t>n </a:t>
            </a:r>
            <a:r>
              <a:rPr lang="zh-CN" altLang="en-US" dirty="0"/>
              <a:t>互质的数</a:t>
            </a:r>
            <a:r>
              <a:rPr lang="en-US" altLang="zh-CN" i="1" dirty="0"/>
              <a:t>r</a:t>
            </a:r>
            <a:r>
              <a:rPr lang="en-US" altLang="zh-CN" sz="2000" dirty="0"/>
              <a:t>∈{</a:t>
            </a:r>
            <a:r>
              <a:rPr lang="en-US" altLang="zh-CN" dirty="0"/>
              <a:t>0,1,…,</a:t>
            </a:r>
            <a:r>
              <a:rPr lang="en-US" altLang="zh-CN" i="1" dirty="0"/>
              <a:t>n</a:t>
            </a:r>
            <a:r>
              <a:rPr lang="en-US" altLang="zh-CN" dirty="0"/>
              <a:t>-1}, </a:t>
            </a:r>
            <a:r>
              <a:rPr lang="en-US" altLang="zh-CN" i="1" dirty="0" err="1"/>
              <a:t>a</a:t>
            </a:r>
            <a:r>
              <a:rPr lang="en-US" altLang="zh-CN" i="1" baseline="30000" dirty="0" err="1"/>
              <a:t>r</a:t>
            </a:r>
            <a:r>
              <a:rPr lang="zh-CN" altLang="en-US" dirty="0"/>
              <a:t>是</a:t>
            </a:r>
            <a:r>
              <a:rPr lang="en-US" altLang="zh-CN" i="1" dirty="0"/>
              <a:t>G</a:t>
            </a:r>
            <a:r>
              <a:rPr lang="zh-CN" altLang="en-US" dirty="0"/>
              <a:t>的生成元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50000"/>
              </a:lnSpc>
            </a:pPr>
            <a:endParaRPr lang="en-US" altLang="zh-CN" dirty="0"/>
          </a:p>
          <a:p>
            <a:pPr eaLnBrk="1" hangingPunct="1">
              <a:lnSpc>
                <a:spcPct val="150000"/>
              </a:lnSpc>
            </a:pPr>
            <a:r>
              <a:rPr lang="en-US" altLang="zh-CN" i="1" dirty="0">
                <a:sym typeface="Symbol" panose="05050102010706020507" pitchFamily="18" charset="2"/>
              </a:rPr>
              <a:t>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/>
              <a:t>)</a:t>
            </a:r>
            <a:r>
              <a:rPr lang="zh-CN" altLang="en-US" dirty="0"/>
              <a:t>成为欧拉函数，例如 </a:t>
            </a:r>
            <a:r>
              <a:rPr lang="en-US" altLang="zh-CN" i="1" dirty="0"/>
              <a:t>n</a:t>
            </a:r>
            <a:r>
              <a:rPr lang="en-US" altLang="zh-CN" dirty="0"/>
              <a:t>=12</a:t>
            </a:r>
            <a:r>
              <a:rPr lang="zh-CN" altLang="en-US" dirty="0"/>
              <a:t>，小于或等于</a:t>
            </a:r>
            <a:r>
              <a:rPr lang="en-US" altLang="zh-CN" dirty="0"/>
              <a:t>12</a:t>
            </a:r>
            <a:r>
              <a:rPr lang="zh-CN" altLang="en-US" dirty="0"/>
              <a:t>且与</a:t>
            </a:r>
            <a:r>
              <a:rPr lang="en-US" altLang="zh-CN" dirty="0"/>
              <a:t>12</a:t>
            </a:r>
            <a:r>
              <a:rPr lang="zh-CN" altLang="en-US" dirty="0"/>
              <a:t>互素的正整数有</a:t>
            </a:r>
            <a:r>
              <a:rPr lang="en-US" altLang="zh-CN" dirty="0"/>
              <a:t>4</a:t>
            </a:r>
            <a:r>
              <a:rPr lang="zh-CN" altLang="en-US" dirty="0"/>
              <a:t>个：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                               </a:t>
            </a:r>
            <a:r>
              <a:rPr lang="en-US" altLang="zh-CN" dirty="0"/>
              <a:t>1, 5, 7, 11</a:t>
            </a:r>
            <a:r>
              <a:rPr lang="zh-CN" altLang="en-US" dirty="0"/>
              <a:t>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所以</a:t>
            </a:r>
            <a:r>
              <a:rPr lang="zh-CN" altLang="en-US" i="1" dirty="0">
                <a:sym typeface="Symbol" panose="05050102010706020507" pitchFamily="18" charset="2"/>
              </a:rPr>
              <a:t></a:t>
            </a:r>
            <a:r>
              <a:rPr lang="en-US" altLang="zh-CN" dirty="0"/>
              <a:t>(12)=4.</a:t>
            </a:r>
            <a:br>
              <a:rPr lang="en-US" altLang="zh-CN" dirty="0"/>
            </a:br>
            <a:br>
              <a:rPr lang="en-US" altLang="zh-CN" sz="2000" dirty="0"/>
            </a:br>
            <a:endParaRPr lang="en-US" altLang="zh-CN" sz="2000" dirty="0"/>
          </a:p>
        </p:txBody>
      </p:sp>
      <p:sp>
        <p:nvSpPr>
          <p:cNvPr id="91140" name="灯片编号占位符 5">
            <a:extLst>
              <a:ext uri="{FF2B5EF4-FFF2-40B4-BE49-F238E27FC236}">
                <a16:creationId xmlns:a16="http://schemas.microsoft.com/office/drawing/2014/main" id="{CB869C7B-5362-45D2-A412-8A41D5372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5DC821A-F583-4067-8F68-B503DA38975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51965435-4A51-4E94-A97E-1B3A73C4FF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93187" name="Rectangle 8">
            <a:extLst>
              <a:ext uri="{FF2B5EF4-FFF2-40B4-BE49-F238E27FC236}">
                <a16:creationId xmlns:a16="http://schemas.microsoft.com/office/drawing/2014/main" id="{7FFAA45E-FECC-4BE5-926A-EDA81DE0AE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981075"/>
            <a:ext cx="11449050" cy="5400675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/>
              <a:t>证  </a:t>
            </a:r>
            <a:r>
              <a:rPr lang="en-US" altLang="zh-CN"/>
              <a:t>(1) </a:t>
            </a:r>
            <a:r>
              <a:rPr lang="zh-CN" altLang="en-US"/>
              <a:t>显然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 i="1"/>
              <a:t>G</a:t>
            </a:r>
            <a:r>
              <a:rPr lang="en-US" altLang="zh-CN"/>
              <a:t>.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 i="1" baseline="30000"/>
              <a:t>k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，</a:t>
            </a:r>
            <a:endParaRPr lang="zh-CN" altLang="en-US" i="1"/>
          </a:p>
          <a:p>
            <a:pPr eaLnBrk="1" hangingPunct="1">
              <a:lnSpc>
                <a:spcPct val="130000"/>
              </a:lnSpc>
            </a:pPr>
            <a:r>
              <a:rPr lang="zh-CN" altLang="en-US" i="1"/>
              <a:t>                      </a:t>
            </a:r>
            <a:r>
              <a:rPr lang="en-US" altLang="zh-CN" i="1"/>
              <a:t>a</a:t>
            </a:r>
            <a:r>
              <a:rPr lang="en-US" altLang="zh-CN" i="1" baseline="30000"/>
              <a:t>k</a:t>
            </a:r>
            <a:r>
              <a:rPr lang="en-US" altLang="zh-CN"/>
              <a:t>=(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)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i="1" baseline="30000"/>
              <a:t>k</a:t>
            </a:r>
            <a:r>
              <a:rPr lang="en-US" altLang="zh-CN" i="1"/>
              <a:t> 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&gt;</a:t>
            </a:r>
            <a:r>
              <a:rPr lang="zh-CN" altLang="en-US"/>
              <a:t>，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/>
              <a:t>因此</a:t>
            </a:r>
            <a:r>
              <a:rPr lang="en-US" altLang="zh-CN" i="1"/>
              <a:t>G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&gt;</a:t>
            </a:r>
            <a:r>
              <a:rPr lang="zh-CN" altLang="en-US"/>
              <a:t>，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的生成元</a:t>
            </a:r>
            <a:r>
              <a:rPr lang="en-US" altLang="zh-CN"/>
              <a:t>.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/>
              <a:t>再证明</a:t>
            </a:r>
            <a:r>
              <a:rPr lang="en-US" altLang="zh-CN" i="1"/>
              <a:t>G</a:t>
            </a:r>
            <a:r>
              <a:rPr lang="zh-CN" altLang="en-US"/>
              <a:t>只有</a:t>
            </a:r>
            <a:r>
              <a:rPr lang="en-US" altLang="zh-CN" i="1"/>
              <a:t>a</a:t>
            </a:r>
            <a:r>
              <a:rPr lang="zh-CN" altLang="en-US"/>
              <a:t>和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zh-CN" altLang="en-US"/>
              <a:t>这两个生成元</a:t>
            </a:r>
            <a:r>
              <a:rPr lang="en-US" altLang="zh-CN"/>
              <a:t>.  </a:t>
            </a:r>
            <a:r>
              <a:rPr lang="zh-CN" altLang="en-US"/>
              <a:t>假设 </a:t>
            </a:r>
            <a:r>
              <a:rPr lang="en-US" altLang="zh-CN" i="1"/>
              <a:t>b </a:t>
            </a:r>
            <a:r>
              <a:rPr lang="zh-CN" altLang="en-US"/>
              <a:t>也是</a:t>
            </a:r>
            <a:r>
              <a:rPr lang="en-US" altLang="zh-CN" i="1"/>
              <a:t>G </a:t>
            </a:r>
            <a:r>
              <a:rPr lang="zh-CN" altLang="en-US"/>
              <a:t>的生成元，则</a:t>
            </a:r>
            <a:r>
              <a:rPr lang="zh-CN" altLang="en-US" i="1"/>
              <a:t> </a:t>
            </a:r>
            <a:r>
              <a:rPr lang="en-US" altLang="zh-CN" i="1"/>
              <a:t>G</a:t>
            </a:r>
            <a:r>
              <a:rPr lang="en-US" altLang="zh-CN"/>
              <a:t>=&lt;</a:t>
            </a:r>
            <a:r>
              <a:rPr lang="en-US" altLang="zh-CN" i="1"/>
              <a:t>b</a:t>
            </a:r>
            <a:r>
              <a:rPr lang="en-US" altLang="zh-CN"/>
              <a:t>&gt;. </a:t>
            </a:r>
            <a:r>
              <a:rPr lang="zh-CN" altLang="en-US"/>
              <a:t>由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G </a:t>
            </a:r>
            <a:r>
              <a:rPr lang="zh-CN" altLang="en-US"/>
              <a:t>可知存在整数 </a:t>
            </a:r>
            <a:r>
              <a:rPr lang="en-US" altLang="zh-CN" i="1"/>
              <a:t>t </a:t>
            </a:r>
            <a:r>
              <a:rPr lang="zh-CN" altLang="en-US"/>
              <a:t>使得</a:t>
            </a:r>
            <a:r>
              <a:rPr lang="en-US" altLang="zh-CN" i="1"/>
              <a:t>a </a:t>
            </a:r>
            <a:r>
              <a:rPr lang="en-US" altLang="zh-CN"/>
              <a:t>= </a:t>
            </a:r>
            <a:r>
              <a:rPr lang="en-US" altLang="zh-CN" i="1"/>
              <a:t>b</a:t>
            </a:r>
            <a:r>
              <a:rPr lang="en-US" altLang="zh-CN" i="1" baseline="30000"/>
              <a:t>t</a:t>
            </a:r>
            <a:r>
              <a:rPr lang="en-US" altLang="zh-CN"/>
              <a:t>.  </a:t>
            </a:r>
            <a:r>
              <a:rPr lang="zh-CN" altLang="en-US"/>
              <a:t>由</a:t>
            </a:r>
            <a:r>
              <a:rPr lang="en-US" altLang="zh-CN" i="1"/>
              <a:t>b</a:t>
            </a:r>
            <a:r>
              <a:rPr lang="en-US" altLang="zh-CN"/>
              <a:t>∈</a:t>
            </a:r>
            <a:r>
              <a:rPr lang="en-US" altLang="zh-CN" i="1"/>
              <a:t>G </a:t>
            </a:r>
            <a:r>
              <a:rPr lang="en-US" altLang="zh-CN"/>
              <a:t>= &lt;</a:t>
            </a:r>
            <a:r>
              <a:rPr lang="en-US" altLang="zh-CN" i="1"/>
              <a:t>a</a:t>
            </a:r>
            <a:r>
              <a:rPr lang="en-US" altLang="zh-CN"/>
              <a:t>&gt;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/>
              <a:t>知存在整数 </a:t>
            </a:r>
            <a:r>
              <a:rPr lang="en-US" altLang="zh-CN" i="1"/>
              <a:t>m </a:t>
            </a:r>
            <a:r>
              <a:rPr lang="zh-CN" altLang="en-US"/>
              <a:t>使得 </a:t>
            </a:r>
            <a:r>
              <a:rPr lang="en-US" altLang="zh-CN" i="1"/>
              <a:t>b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m</a:t>
            </a:r>
            <a:r>
              <a:rPr lang="en-US" altLang="zh-CN"/>
              <a:t>.  </a:t>
            </a:r>
            <a:r>
              <a:rPr lang="zh-CN" altLang="en-US"/>
              <a:t>从而得到 </a:t>
            </a:r>
            <a:r>
              <a:rPr lang="en-US" altLang="zh-CN" i="1"/>
              <a:t>a </a:t>
            </a:r>
            <a:r>
              <a:rPr lang="en-US" altLang="zh-CN"/>
              <a:t>= </a:t>
            </a:r>
            <a:r>
              <a:rPr lang="en-US" altLang="zh-CN" i="1"/>
              <a:t>b</a:t>
            </a:r>
            <a:r>
              <a:rPr lang="en-US" altLang="zh-CN" i="1" baseline="30000"/>
              <a:t>t </a:t>
            </a:r>
            <a:r>
              <a:rPr lang="en-US" altLang="zh-CN"/>
              <a:t>= (</a:t>
            </a:r>
            <a:r>
              <a:rPr lang="en-US" altLang="zh-CN" i="1"/>
              <a:t>a</a:t>
            </a:r>
            <a:r>
              <a:rPr lang="en-US" altLang="zh-CN" i="1" baseline="30000"/>
              <a:t>m</a:t>
            </a:r>
            <a:r>
              <a:rPr lang="en-US" altLang="zh-CN"/>
              <a:t>)</a:t>
            </a:r>
            <a:r>
              <a:rPr lang="en-US" altLang="zh-CN" i="1" baseline="30000"/>
              <a:t>t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mt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/>
              <a:t>由</a:t>
            </a:r>
            <a:r>
              <a:rPr lang="en-US" altLang="zh-CN" i="1"/>
              <a:t>G</a:t>
            </a:r>
            <a:r>
              <a:rPr lang="zh-CN" altLang="en-US"/>
              <a:t>中的消去律得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/>
              <a:t>                               </a:t>
            </a:r>
            <a:r>
              <a:rPr lang="en-US" altLang="zh-CN" i="1"/>
              <a:t>a</a:t>
            </a:r>
            <a:r>
              <a:rPr lang="en-US" altLang="zh-CN" i="1" baseline="30000"/>
              <a:t>mt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= </a:t>
            </a:r>
            <a:r>
              <a:rPr lang="en-US" altLang="zh-CN" i="1"/>
              <a:t>e</a:t>
            </a:r>
            <a:endParaRPr lang="en-US" altLang="zh-CN"/>
          </a:p>
          <a:p>
            <a:pPr eaLnBrk="1" hangingPunct="1">
              <a:lnSpc>
                <a:spcPct val="130000"/>
              </a:lnSpc>
            </a:pPr>
            <a:r>
              <a:rPr lang="zh-CN" altLang="en-US"/>
              <a:t>因为</a:t>
            </a:r>
            <a:r>
              <a:rPr lang="en-US" altLang="zh-CN" i="1"/>
              <a:t>G</a:t>
            </a:r>
            <a:r>
              <a:rPr lang="zh-CN" altLang="en-US"/>
              <a:t>是无限群，必有</a:t>
            </a:r>
            <a:r>
              <a:rPr lang="en-US" altLang="zh-CN" i="1"/>
              <a:t>mt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 = 0. </a:t>
            </a:r>
            <a:r>
              <a:rPr lang="zh-CN" altLang="en-US"/>
              <a:t>从而证明了</a:t>
            </a:r>
            <a:r>
              <a:rPr lang="en-US" altLang="zh-CN" i="1"/>
              <a:t>m </a:t>
            </a:r>
            <a:r>
              <a:rPr lang="en-US" altLang="zh-CN"/>
              <a:t>= </a:t>
            </a:r>
            <a:r>
              <a:rPr lang="en-US" altLang="zh-CN" i="1"/>
              <a:t>t </a:t>
            </a:r>
            <a:r>
              <a:rPr lang="en-US" altLang="zh-CN"/>
              <a:t>= 1</a:t>
            </a:r>
            <a:r>
              <a:rPr lang="zh-CN" altLang="en-US"/>
              <a:t>或 </a:t>
            </a:r>
            <a:r>
              <a:rPr lang="en-US" altLang="zh-CN" i="1"/>
              <a:t>m </a:t>
            </a:r>
            <a:r>
              <a:rPr lang="en-US" altLang="zh-CN"/>
              <a:t>= </a:t>
            </a:r>
            <a:r>
              <a:rPr lang="en-US" altLang="zh-CN" i="1"/>
              <a:t>t </a:t>
            </a:r>
            <a:r>
              <a:rPr lang="en-US" altLang="zh-CN"/>
              <a:t>= 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</a:t>
            </a:r>
            <a:r>
              <a:rPr lang="zh-CN" altLang="en-US"/>
              <a:t>，即 </a:t>
            </a:r>
            <a:r>
              <a:rPr lang="en-US" altLang="zh-CN" i="1"/>
              <a:t>b </a:t>
            </a:r>
            <a:r>
              <a:rPr lang="en-US" altLang="zh-CN"/>
              <a:t>= </a:t>
            </a:r>
            <a:r>
              <a:rPr lang="en-US" altLang="zh-CN" i="1"/>
              <a:t>a </a:t>
            </a:r>
            <a:r>
              <a:rPr lang="zh-CN" altLang="en-US"/>
              <a:t>或 </a:t>
            </a:r>
            <a:r>
              <a:rPr lang="en-US" altLang="zh-CN" i="1"/>
              <a:t>b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</a:p>
        </p:txBody>
      </p:sp>
      <p:sp>
        <p:nvSpPr>
          <p:cNvPr id="93188" name="灯片编号占位符 5">
            <a:extLst>
              <a:ext uri="{FF2B5EF4-FFF2-40B4-BE49-F238E27FC236}">
                <a16:creationId xmlns:a16="http://schemas.microsoft.com/office/drawing/2014/main" id="{33E59042-3F1C-4615-9466-32788607A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C83698E-3166-4944-95F5-B7EC0E89FBD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10">
            <a:extLst>
              <a:ext uri="{FF2B5EF4-FFF2-40B4-BE49-F238E27FC236}">
                <a16:creationId xmlns:a16="http://schemas.microsoft.com/office/drawing/2014/main" id="{E31E9ED2-0FA3-4027-BD8D-71FF325BB4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95235" name="Rectangle 8">
            <a:extLst>
              <a:ext uri="{FF2B5EF4-FFF2-40B4-BE49-F238E27FC236}">
                <a16:creationId xmlns:a16="http://schemas.microsoft.com/office/drawing/2014/main" id="{650116B2-3029-4B86-B837-B083A6FA53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268413"/>
            <a:ext cx="11233150" cy="4681537"/>
          </a:xfrm>
        </p:spPr>
        <p:txBody>
          <a:bodyPr/>
          <a:lstStyle/>
          <a:p>
            <a:pPr eaLnBrk="1" hangingPunct="1"/>
            <a:r>
              <a:rPr lang="en-US" altLang="zh-CN"/>
              <a:t>(2) </a:t>
            </a:r>
            <a:r>
              <a:rPr lang="zh-CN" altLang="en-US"/>
              <a:t>只须证明：对任何正整数 </a:t>
            </a:r>
            <a:r>
              <a:rPr lang="en-US" altLang="zh-CN" i="1"/>
              <a:t>r </a:t>
            </a:r>
            <a:r>
              <a:rPr lang="en-US" altLang="zh-CN"/>
              <a:t>( </a:t>
            </a:r>
            <a:r>
              <a:rPr lang="en-US" altLang="zh-CN" i="1"/>
              <a:t>r</a:t>
            </a:r>
            <a:r>
              <a:rPr lang="en-US" altLang="zh-CN"/>
              <a:t>≤</a:t>
            </a:r>
            <a:r>
              <a:rPr lang="en-US" altLang="zh-CN" i="1"/>
              <a:t>n</a:t>
            </a:r>
            <a:r>
              <a:rPr lang="en-US" altLang="zh-CN"/>
              <a:t>)</a:t>
            </a:r>
            <a:r>
              <a:rPr lang="zh-CN" altLang="en-US"/>
              <a:t>，</a:t>
            </a:r>
          </a:p>
          <a:p>
            <a:pPr eaLnBrk="1" hangingPunct="1"/>
            <a:r>
              <a:rPr lang="zh-CN" altLang="en-US" i="1"/>
              <a:t>                          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的生成元 </a:t>
            </a:r>
            <a:r>
              <a:rPr lang="zh-CN" altLang="en-US">
                <a:sym typeface="Symbol" panose="05050102010706020507" pitchFamily="18" charset="2"/>
              </a:rPr>
              <a:t></a:t>
            </a:r>
            <a:r>
              <a:rPr lang="zh-CN" altLang="en-US"/>
              <a:t> </a:t>
            </a:r>
            <a:r>
              <a:rPr lang="en-US" altLang="zh-CN" i="1"/>
              <a:t>n</a:t>
            </a:r>
            <a:r>
              <a:rPr lang="zh-CN" altLang="en-US"/>
              <a:t>与</a:t>
            </a:r>
            <a:r>
              <a:rPr lang="en-US" altLang="zh-CN" i="1"/>
              <a:t>r</a:t>
            </a:r>
            <a:r>
              <a:rPr lang="zh-CN" altLang="en-US"/>
              <a:t>互质</a:t>
            </a:r>
            <a:r>
              <a:rPr lang="en-US" altLang="zh-CN"/>
              <a:t>.   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/>
              <a:t>充分性</a:t>
            </a:r>
            <a:r>
              <a:rPr lang="en-US" altLang="zh-CN"/>
              <a:t>. </a:t>
            </a:r>
            <a:r>
              <a:rPr lang="zh-CN" altLang="en-US"/>
              <a:t>设</a:t>
            </a:r>
            <a:r>
              <a:rPr lang="en-US" altLang="zh-CN" i="1"/>
              <a:t>r</a:t>
            </a:r>
            <a:r>
              <a:rPr lang="zh-CN" altLang="en-US"/>
              <a:t>与</a:t>
            </a:r>
            <a:r>
              <a:rPr lang="en-US" altLang="zh-CN" i="1"/>
              <a:t>n</a:t>
            </a:r>
            <a:r>
              <a:rPr lang="zh-CN" altLang="en-US"/>
              <a:t>互质，且</a:t>
            </a:r>
            <a:r>
              <a:rPr lang="en-US" altLang="zh-CN" i="1"/>
              <a:t>r</a:t>
            </a:r>
            <a:r>
              <a:rPr lang="en-US" altLang="zh-CN"/>
              <a:t>≤</a:t>
            </a:r>
            <a:r>
              <a:rPr lang="en-US" altLang="zh-CN" i="1"/>
              <a:t>n</a:t>
            </a:r>
            <a:r>
              <a:rPr lang="zh-CN" altLang="en-US"/>
              <a:t>，那么存在整数 </a:t>
            </a:r>
            <a:r>
              <a:rPr lang="en-US" altLang="zh-CN" i="1"/>
              <a:t>u </a:t>
            </a:r>
            <a:r>
              <a:rPr lang="zh-CN" altLang="en-US"/>
              <a:t>和 </a:t>
            </a:r>
            <a:r>
              <a:rPr lang="en-US" altLang="zh-CN" i="1"/>
              <a:t>v </a:t>
            </a:r>
            <a:r>
              <a:rPr lang="zh-CN" altLang="en-US"/>
              <a:t>使得 </a:t>
            </a:r>
            <a:br>
              <a:rPr lang="zh-CN" altLang="en-US"/>
            </a:br>
            <a:r>
              <a:rPr lang="zh-CN" altLang="en-US"/>
              <a:t>                            </a:t>
            </a:r>
            <a:r>
              <a:rPr lang="en-US" altLang="zh-CN" i="1"/>
              <a:t>ur </a:t>
            </a:r>
            <a:r>
              <a:rPr lang="en-US" altLang="zh-CN"/>
              <a:t>+ </a:t>
            </a:r>
            <a:r>
              <a:rPr lang="en-US" altLang="zh-CN" i="1"/>
              <a:t>vn </a:t>
            </a:r>
            <a:r>
              <a:rPr lang="en-US" altLang="zh-CN"/>
              <a:t>= 1  </a:t>
            </a:r>
            <a:r>
              <a:rPr lang="zh-CN" altLang="en-US"/>
              <a:t>（见课本</a:t>
            </a:r>
            <a:r>
              <a:rPr lang="en-US" altLang="zh-CN"/>
              <a:t>P377</a:t>
            </a:r>
            <a:r>
              <a:rPr lang="zh-CN" altLang="en-US"/>
              <a:t>，定理</a:t>
            </a:r>
            <a:r>
              <a:rPr lang="en-US" altLang="zh-CN"/>
              <a:t>19.8</a:t>
            </a:r>
            <a:r>
              <a:rPr lang="zh-CN" altLang="en-US"/>
              <a:t>）</a:t>
            </a:r>
            <a:endParaRPr lang="en-US" altLang="zh-CN"/>
          </a:p>
          <a:p>
            <a:pPr eaLnBrk="1" hangingPunct="1"/>
            <a:r>
              <a:rPr lang="zh-CN" altLang="en-US"/>
              <a:t>从而          </a:t>
            </a:r>
            <a:r>
              <a:rPr lang="en-US" altLang="zh-CN" i="1"/>
              <a:t>a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ur</a:t>
            </a:r>
            <a:r>
              <a:rPr lang="en-US" altLang="zh-CN" baseline="30000"/>
              <a:t>+</a:t>
            </a:r>
            <a:r>
              <a:rPr lang="en-US" altLang="zh-CN" i="1" baseline="30000"/>
              <a:t>vn </a:t>
            </a:r>
            <a:r>
              <a:rPr lang="en-US" altLang="zh-CN"/>
              <a:t>= (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)</a:t>
            </a:r>
            <a:r>
              <a:rPr lang="en-US" altLang="zh-CN" i="1" baseline="30000"/>
              <a:t>u</a:t>
            </a:r>
            <a:r>
              <a:rPr lang="en-US" altLang="zh-CN"/>
              <a:t>(</a:t>
            </a:r>
            <a:r>
              <a:rPr lang="en-US" altLang="zh-CN" i="1">
                <a:solidFill>
                  <a:srgbClr val="FF0000"/>
                </a:solidFill>
              </a:rPr>
              <a:t>a</a:t>
            </a:r>
            <a:r>
              <a:rPr lang="en-US" altLang="zh-CN" i="1" baseline="30000">
                <a:solidFill>
                  <a:srgbClr val="FF0000"/>
                </a:solidFill>
              </a:rPr>
              <a:t>n</a:t>
            </a:r>
            <a:r>
              <a:rPr lang="en-US" altLang="zh-CN"/>
              <a:t>)</a:t>
            </a:r>
            <a:r>
              <a:rPr lang="en-US" altLang="zh-CN" i="1" baseline="30000"/>
              <a:t>v </a:t>
            </a:r>
            <a:r>
              <a:rPr lang="en-US" altLang="zh-CN"/>
              <a:t>= (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)</a:t>
            </a:r>
            <a:r>
              <a:rPr lang="en-US" altLang="zh-CN" i="1" baseline="30000"/>
              <a:t>u</a:t>
            </a:r>
          </a:p>
          <a:p>
            <a:pPr eaLnBrk="1" hangingPunct="1"/>
            <a:r>
              <a:rPr lang="zh-CN" altLang="en-US"/>
              <a:t>这就推出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 i="1" baseline="30000"/>
              <a:t>k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，</a:t>
            </a:r>
            <a:r>
              <a:rPr lang="en-US" altLang="zh-CN" i="1"/>
              <a:t>a</a:t>
            </a:r>
            <a:r>
              <a:rPr lang="en-US" altLang="zh-CN" i="1" baseline="30000"/>
              <a:t>k</a:t>
            </a:r>
            <a:r>
              <a:rPr lang="en-US" altLang="zh-CN" i="1"/>
              <a:t> </a:t>
            </a:r>
            <a:r>
              <a:rPr lang="en-US" altLang="zh-CN"/>
              <a:t>= (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)</a:t>
            </a:r>
            <a:r>
              <a:rPr lang="en-US" altLang="zh-CN" i="1" baseline="30000"/>
              <a:t>uk</a:t>
            </a:r>
            <a:r>
              <a:rPr lang="en-US" altLang="zh-CN"/>
              <a:t>∈&lt;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&gt;</a:t>
            </a:r>
            <a:r>
              <a:rPr lang="zh-CN" altLang="en-US"/>
              <a:t>，即</a:t>
            </a:r>
            <a:r>
              <a:rPr lang="en-US" altLang="zh-CN" i="1"/>
              <a:t>G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&gt;. </a:t>
            </a:r>
          </a:p>
          <a:p>
            <a:pPr eaLnBrk="1" hangingPunct="1"/>
            <a:r>
              <a:rPr lang="zh-CN" altLang="en-US"/>
              <a:t>另一方面，显然有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 i="1"/>
              <a:t>G</a:t>
            </a:r>
            <a:r>
              <a:rPr lang="en-US" altLang="zh-CN"/>
              <a:t>. </a:t>
            </a:r>
            <a:r>
              <a:rPr lang="zh-CN" altLang="en-US"/>
              <a:t>从而</a:t>
            </a:r>
            <a:r>
              <a:rPr lang="en-US" altLang="zh-CN" i="1"/>
              <a:t>G </a:t>
            </a:r>
            <a:r>
              <a:rPr lang="en-US" altLang="zh-CN"/>
              <a:t>= &lt;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&gt;. 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/>
              <a:t>必要性</a:t>
            </a:r>
            <a:r>
              <a:rPr lang="en-US" altLang="zh-CN"/>
              <a:t>. </a:t>
            </a:r>
            <a:r>
              <a:rPr lang="zh-CN" altLang="en-US"/>
              <a:t>设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zh-CN" altLang="en-US"/>
              <a:t>是</a:t>
            </a:r>
            <a:r>
              <a:rPr lang="en-US" altLang="zh-CN" i="1"/>
              <a:t>G</a:t>
            </a:r>
            <a:r>
              <a:rPr lang="zh-CN" altLang="en-US"/>
              <a:t>的生成元，则 </a:t>
            </a:r>
            <a:r>
              <a:rPr lang="en-US" altLang="zh-CN"/>
              <a:t>|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| = </a:t>
            </a:r>
            <a:r>
              <a:rPr lang="en-US" altLang="zh-CN" i="1"/>
              <a:t>n</a:t>
            </a:r>
            <a:r>
              <a:rPr lang="en-US" altLang="zh-CN"/>
              <a:t>.  </a:t>
            </a:r>
            <a:r>
              <a:rPr lang="zh-CN" altLang="en-US"/>
              <a:t>令</a:t>
            </a:r>
            <a:r>
              <a:rPr lang="en-US" altLang="zh-CN" i="1"/>
              <a:t>r</a:t>
            </a:r>
            <a:r>
              <a:rPr lang="zh-CN" altLang="en-US"/>
              <a:t>与</a:t>
            </a:r>
            <a:r>
              <a:rPr lang="en-US" altLang="zh-CN" i="1"/>
              <a:t>n</a:t>
            </a:r>
            <a:r>
              <a:rPr lang="zh-CN" altLang="en-US"/>
              <a:t>的最大公约数为</a:t>
            </a:r>
            <a:r>
              <a:rPr lang="en-US" altLang="zh-CN" i="1"/>
              <a:t>d</a:t>
            </a:r>
            <a:r>
              <a:rPr lang="zh-CN" altLang="en-US"/>
              <a:t>，则存在正整数 </a:t>
            </a:r>
            <a:r>
              <a:rPr lang="en-US" altLang="zh-CN" i="1"/>
              <a:t>t </a:t>
            </a:r>
            <a:r>
              <a:rPr lang="zh-CN" altLang="en-US"/>
              <a:t>使得 </a:t>
            </a:r>
            <a:r>
              <a:rPr lang="en-US" altLang="zh-CN" i="1"/>
              <a:t>r </a:t>
            </a:r>
            <a:r>
              <a:rPr lang="en-US" altLang="zh-CN"/>
              <a:t>= </a:t>
            </a:r>
            <a:r>
              <a:rPr lang="en-US" altLang="zh-CN" i="1"/>
              <a:t>dt</a:t>
            </a:r>
            <a:r>
              <a:rPr lang="en-US" altLang="zh-CN"/>
              <a:t>.  </a:t>
            </a:r>
            <a:r>
              <a:rPr lang="zh-CN" altLang="en-US"/>
              <a:t>因此</a:t>
            </a:r>
            <a:r>
              <a:rPr lang="en-US" altLang="zh-CN"/>
              <a:t>,   |</a:t>
            </a:r>
            <a:r>
              <a:rPr lang="en-US" altLang="zh-CN" i="1"/>
              <a:t>a</a:t>
            </a:r>
            <a:r>
              <a:rPr lang="en-US" altLang="zh-CN" i="1" baseline="30000"/>
              <a:t>r</a:t>
            </a:r>
            <a:r>
              <a:rPr lang="en-US" altLang="zh-CN"/>
              <a:t>| </a:t>
            </a:r>
            <a:r>
              <a:rPr lang="zh-CN" altLang="en-US"/>
              <a:t>是</a:t>
            </a:r>
            <a:r>
              <a:rPr lang="en-US" altLang="zh-CN" i="1"/>
              <a:t>n/d</a:t>
            </a:r>
            <a:r>
              <a:rPr lang="zh-CN" altLang="en-US"/>
              <a:t>的因子，即</a:t>
            </a:r>
            <a:r>
              <a:rPr lang="en-US" altLang="zh-CN" i="1"/>
              <a:t>n</a:t>
            </a:r>
            <a:r>
              <a:rPr lang="zh-CN" altLang="en-US"/>
              <a:t>整除</a:t>
            </a:r>
            <a:r>
              <a:rPr lang="en-US" altLang="zh-CN" i="1"/>
              <a:t>n/d</a:t>
            </a:r>
            <a:r>
              <a:rPr lang="en-US" altLang="zh-CN"/>
              <a:t>. </a:t>
            </a:r>
            <a:r>
              <a:rPr lang="zh-CN" altLang="en-US"/>
              <a:t>从而证明了</a:t>
            </a:r>
            <a:r>
              <a:rPr lang="en-US" altLang="zh-CN" i="1"/>
              <a:t>d </a:t>
            </a:r>
            <a:r>
              <a:rPr lang="en-US" altLang="zh-CN"/>
              <a:t>= 1.</a:t>
            </a:r>
          </a:p>
        </p:txBody>
      </p:sp>
      <p:sp>
        <p:nvSpPr>
          <p:cNvPr id="95236" name="灯片编号占位符 5">
            <a:extLst>
              <a:ext uri="{FF2B5EF4-FFF2-40B4-BE49-F238E27FC236}">
                <a16:creationId xmlns:a16="http://schemas.microsoft.com/office/drawing/2014/main" id="{8BDFA54A-28F4-4022-A5C4-E5E5445B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2A8CC99-3379-4ED7-98C0-805BA52C5981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>
            <a:extLst>
              <a:ext uri="{FF2B5EF4-FFF2-40B4-BE49-F238E27FC236}">
                <a16:creationId xmlns:a16="http://schemas.microsoft.com/office/drawing/2014/main" id="{888FB916-CD2C-44CF-96EA-8D7E686A20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97283" name="Rectangle 8">
            <a:extLst>
              <a:ext uri="{FF2B5EF4-FFF2-40B4-BE49-F238E27FC236}">
                <a16:creationId xmlns:a16="http://schemas.microsoft.com/office/drawing/2014/main" id="{93EDAC47-D317-4FA6-95BF-38A4902000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063" y="981075"/>
            <a:ext cx="11809412" cy="540067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/>
              <a:t>在已知循环群生成元个数的情况下，如何找到生成元呢？利用</a:t>
            </a:r>
            <a:r>
              <a:rPr lang="en-US" altLang="zh-CN" dirty="0"/>
              <a:t>Lagrange</a:t>
            </a:r>
            <a:r>
              <a:rPr lang="zh-CN" altLang="en-US" dirty="0"/>
              <a:t>定理的</a:t>
            </a:r>
            <a:r>
              <a:rPr lang="zh-CN" altLang="en-US" dirty="0">
                <a:solidFill>
                  <a:srgbClr val="A50021"/>
                </a:solidFill>
              </a:rPr>
              <a:t>推论</a:t>
            </a:r>
            <a:r>
              <a:rPr lang="en-US" altLang="zh-CN" dirty="0">
                <a:solidFill>
                  <a:srgbClr val="A50021"/>
                </a:solidFill>
              </a:rPr>
              <a:t>1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10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 (1) 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en-US" altLang="zh-CN" dirty="0"/>
              <a:t>={</a:t>
            </a:r>
            <a:r>
              <a:rPr lang="en-US" altLang="zh-CN" i="1" dirty="0"/>
              <a:t>e</a:t>
            </a:r>
            <a:r>
              <a:rPr lang="en-US" altLang="zh-CN" dirty="0"/>
              <a:t>, </a:t>
            </a:r>
            <a:r>
              <a:rPr lang="en-US" altLang="zh-CN" i="1" dirty="0"/>
              <a:t>a</a:t>
            </a:r>
            <a:r>
              <a:rPr lang="en-US" altLang="zh-CN" dirty="0"/>
              <a:t>, … , </a:t>
            </a:r>
            <a:r>
              <a:rPr lang="en-US" altLang="zh-CN" i="1" dirty="0"/>
              <a:t>a</a:t>
            </a:r>
            <a:r>
              <a:rPr lang="en-US" altLang="zh-CN" baseline="30000" dirty="0"/>
              <a:t>11</a:t>
            </a:r>
            <a:r>
              <a:rPr lang="en-US" altLang="zh-CN" dirty="0"/>
              <a:t>}</a:t>
            </a:r>
            <a:r>
              <a:rPr lang="zh-CN" altLang="en-US" dirty="0"/>
              <a:t>是</a:t>
            </a:r>
            <a:r>
              <a:rPr lang="en-US" altLang="zh-CN" dirty="0"/>
              <a:t>12</a:t>
            </a:r>
            <a:r>
              <a:rPr lang="zh-CN" altLang="en-US" dirty="0"/>
              <a:t>阶循环群，则</a:t>
            </a:r>
            <a:r>
              <a:rPr lang="zh-CN" altLang="en-US" i="1" dirty="0">
                <a:sym typeface="Symbol" panose="05050102010706020507" pitchFamily="18" charset="2"/>
              </a:rPr>
              <a:t></a:t>
            </a:r>
            <a:r>
              <a:rPr lang="en-US" altLang="zh-CN" dirty="0"/>
              <a:t>(12)=4. </a:t>
            </a:r>
            <a:r>
              <a:rPr lang="zh-CN" altLang="en-US" dirty="0"/>
              <a:t>小于</a:t>
            </a:r>
            <a:r>
              <a:rPr lang="en-US" altLang="zh-CN" dirty="0"/>
              <a:t>12</a:t>
            </a:r>
            <a:r>
              <a:rPr lang="zh-CN" altLang="en-US" dirty="0"/>
              <a:t>且与</a:t>
            </a:r>
            <a:r>
              <a:rPr lang="en-US" altLang="zh-CN" dirty="0"/>
              <a:t>12</a:t>
            </a:r>
            <a:r>
              <a:rPr lang="zh-CN" altLang="en-US" dirty="0">
                <a:solidFill>
                  <a:srgbClr val="A50021"/>
                </a:solidFill>
              </a:rPr>
              <a:t>互素</a:t>
            </a:r>
            <a:r>
              <a:rPr lang="zh-CN" altLang="en-US" dirty="0"/>
              <a:t>的数是</a:t>
            </a:r>
            <a:r>
              <a:rPr lang="en-US" altLang="zh-CN" dirty="0"/>
              <a:t>1, 5, 7, 11, </a:t>
            </a:r>
            <a:r>
              <a:rPr lang="zh-CN" altLang="en-US" dirty="0"/>
              <a:t>由定理</a:t>
            </a:r>
            <a:r>
              <a:rPr lang="en-US" altLang="zh-CN" dirty="0"/>
              <a:t>10.13</a:t>
            </a:r>
            <a:r>
              <a:rPr lang="zh-CN" altLang="en-US" dirty="0"/>
              <a:t>可知 </a:t>
            </a:r>
            <a:r>
              <a:rPr lang="en-US" altLang="zh-CN" i="1" dirty="0"/>
              <a:t>a, a</a:t>
            </a:r>
            <a:r>
              <a:rPr lang="en-US" altLang="zh-CN" baseline="30000" dirty="0"/>
              <a:t>5</a:t>
            </a:r>
            <a:r>
              <a:rPr lang="en-US" altLang="zh-CN" dirty="0"/>
              <a:t>, </a:t>
            </a:r>
            <a:r>
              <a:rPr lang="en-US" altLang="zh-CN" i="1" dirty="0"/>
              <a:t>a</a:t>
            </a:r>
            <a:r>
              <a:rPr lang="en-US" altLang="zh-CN" baseline="30000" dirty="0"/>
              <a:t>7</a:t>
            </a:r>
            <a:r>
              <a:rPr lang="en-US" altLang="zh-CN" dirty="0"/>
              <a:t> </a:t>
            </a:r>
            <a:r>
              <a:rPr lang="zh-CN" altLang="en-US" dirty="0"/>
              <a:t>和 </a:t>
            </a:r>
            <a:r>
              <a:rPr lang="en-US" altLang="zh-CN" i="1" dirty="0"/>
              <a:t>a</a:t>
            </a:r>
            <a:r>
              <a:rPr lang="en-US" altLang="zh-CN" baseline="30000" dirty="0"/>
              <a:t>11</a:t>
            </a:r>
            <a:r>
              <a:rPr lang="zh-CN" altLang="en-US" dirty="0"/>
              <a:t>是</a:t>
            </a:r>
            <a:r>
              <a:rPr lang="en-US" altLang="zh-CN" i="1" dirty="0"/>
              <a:t>G</a:t>
            </a:r>
            <a:r>
              <a:rPr lang="zh-CN" altLang="en-US" dirty="0"/>
              <a:t>的生成元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en-US" altLang="zh-CN" dirty="0"/>
              <a:t>=&lt;Z</a:t>
            </a:r>
            <a:r>
              <a:rPr lang="en-US" altLang="zh-CN" baseline="-25000" dirty="0"/>
              <a:t>9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</a:t>
            </a:r>
            <a:r>
              <a:rPr lang="en-US" altLang="zh-CN" dirty="0"/>
              <a:t>&gt;</a:t>
            </a:r>
            <a:r>
              <a:rPr lang="zh-CN" altLang="en-US" dirty="0"/>
              <a:t>是模</a:t>
            </a:r>
            <a:r>
              <a:rPr lang="en-US" altLang="zh-CN" dirty="0"/>
              <a:t>9</a:t>
            </a:r>
            <a:r>
              <a:rPr lang="zh-CN" altLang="en-US" dirty="0"/>
              <a:t>的整数加群，则</a:t>
            </a:r>
            <a:r>
              <a:rPr lang="zh-CN" altLang="en-US" i="1" dirty="0">
                <a:sym typeface="Symbol" panose="05050102010706020507" pitchFamily="18" charset="2"/>
              </a:rPr>
              <a:t></a:t>
            </a:r>
            <a:r>
              <a:rPr lang="en-US" altLang="zh-CN" dirty="0"/>
              <a:t>(9)=6. </a:t>
            </a:r>
            <a:r>
              <a:rPr lang="zh-CN" altLang="en-US" dirty="0"/>
              <a:t>小于</a:t>
            </a:r>
            <a:r>
              <a:rPr lang="en-US" altLang="zh-CN" dirty="0"/>
              <a:t>9</a:t>
            </a:r>
            <a:r>
              <a:rPr lang="zh-CN" altLang="en-US" dirty="0"/>
              <a:t>且与</a:t>
            </a:r>
            <a:r>
              <a:rPr lang="en-US" altLang="zh-CN" dirty="0"/>
              <a:t>9</a:t>
            </a:r>
            <a:r>
              <a:rPr lang="zh-CN" altLang="en-US" dirty="0"/>
              <a:t>互素的数是 </a:t>
            </a:r>
            <a:r>
              <a:rPr lang="en-US" altLang="zh-CN" dirty="0"/>
              <a:t>1, 2, 4, 5, 7, 8. </a:t>
            </a:r>
            <a:r>
              <a:rPr lang="zh-CN" altLang="en-US" dirty="0"/>
              <a:t>根据定理</a:t>
            </a:r>
            <a:r>
              <a:rPr lang="en-US" altLang="zh-CN" dirty="0"/>
              <a:t>10.13</a:t>
            </a:r>
            <a:r>
              <a:rPr lang="zh-CN" altLang="en-US" dirty="0"/>
              <a:t>，</a:t>
            </a:r>
            <a:r>
              <a:rPr lang="en-US" altLang="zh-CN" i="1" dirty="0"/>
              <a:t>G</a:t>
            </a:r>
            <a:r>
              <a:rPr lang="zh-CN" altLang="en-US" dirty="0"/>
              <a:t>的生成元是</a:t>
            </a:r>
            <a:r>
              <a:rPr lang="en-US" altLang="zh-CN" dirty="0"/>
              <a:t>1, 2, 4, 5, 7</a:t>
            </a:r>
            <a:r>
              <a:rPr lang="zh-CN" altLang="en-US" dirty="0"/>
              <a:t>和</a:t>
            </a:r>
            <a:r>
              <a:rPr lang="en-US" altLang="zh-CN" dirty="0"/>
              <a:t>8.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(3) 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en-US" altLang="zh-CN" dirty="0"/>
              <a:t>=3Z={3</a:t>
            </a:r>
            <a:r>
              <a:rPr lang="en-US" altLang="zh-CN" i="1" dirty="0"/>
              <a:t>z </a:t>
            </a:r>
            <a:r>
              <a:rPr lang="en-US" altLang="zh-CN" dirty="0"/>
              <a:t>| </a:t>
            </a:r>
            <a:r>
              <a:rPr lang="en-US" altLang="zh-CN" i="1" dirty="0" err="1"/>
              <a:t>z</a:t>
            </a:r>
            <a:r>
              <a:rPr lang="en-US" altLang="zh-CN" dirty="0" err="1"/>
              <a:t>∈Z</a:t>
            </a:r>
            <a:r>
              <a:rPr lang="en-US" altLang="zh-CN" dirty="0"/>
              <a:t>}, </a:t>
            </a:r>
            <a:r>
              <a:rPr lang="en-US" altLang="zh-CN" i="1" dirty="0"/>
              <a:t>G</a:t>
            </a:r>
            <a:r>
              <a:rPr lang="zh-CN" altLang="en-US" dirty="0"/>
              <a:t>上的运算是普通加法</a:t>
            </a:r>
            <a:r>
              <a:rPr lang="en-US" altLang="zh-CN" dirty="0"/>
              <a:t>. </a:t>
            </a:r>
            <a:r>
              <a:rPr lang="zh-CN" altLang="en-US" dirty="0"/>
              <a:t>那么</a:t>
            </a:r>
            <a:r>
              <a:rPr lang="en-US" altLang="zh-CN" i="1" dirty="0"/>
              <a:t>G</a:t>
            </a:r>
            <a:r>
              <a:rPr lang="zh-CN" altLang="en-US" dirty="0"/>
              <a:t>只有两个生成元：</a:t>
            </a:r>
            <a:r>
              <a:rPr lang="en-US" altLang="zh-CN" dirty="0"/>
              <a:t>3</a:t>
            </a:r>
            <a:r>
              <a:rPr lang="zh-CN" altLang="en-US" dirty="0"/>
              <a:t>和</a:t>
            </a:r>
            <a:r>
              <a:rPr lang="zh-CN" altLang="en-US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3.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以上都是加法，元素按照循序排列，所以元素</a:t>
            </a:r>
            <a:r>
              <a:rPr lang="en-US" altLang="zh-CN" dirty="0"/>
              <a:t>a</a:t>
            </a:r>
            <a:r>
              <a:rPr lang="zh-CN" altLang="en-US" dirty="0"/>
              <a:t>的次幂与其排列位置相同，</a:t>
            </a:r>
            <a:r>
              <a:rPr lang="zh-CN" altLang="en-US" dirty="0">
                <a:solidFill>
                  <a:srgbClr val="FF0000"/>
                </a:solidFill>
              </a:rPr>
              <a:t>其他情况呢？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7284" name="灯片编号占位符 5">
            <a:extLst>
              <a:ext uri="{FF2B5EF4-FFF2-40B4-BE49-F238E27FC236}">
                <a16:creationId xmlns:a16="http://schemas.microsoft.com/office/drawing/2014/main" id="{231198AB-1406-488C-9495-6EEB11A25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EF2ACA5-155C-4CFD-9470-B7FF13B25801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标题 1">
            <a:extLst>
              <a:ext uri="{FF2B5EF4-FFF2-40B4-BE49-F238E27FC236}">
                <a16:creationId xmlns:a16="http://schemas.microsoft.com/office/drawing/2014/main" id="{614023DE-9190-4994-A8FA-83EED22687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实例演算：课堂小测验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02B289-DA6A-4502-8F82-3CFD7CEB5F8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1703389" y="1125539"/>
            <a:ext cx="8785225" cy="1943421"/>
          </a:xfrm>
          <a:blipFill>
            <a:blip r:embed="rId2"/>
            <a:stretch>
              <a:fillRect l="-1387" t="-2516"/>
            </a:stretch>
          </a:blipFill>
        </p:spPr>
        <p:txBody>
          <a:bodyPr/>
          <a:lstStyle/>
          <a:p>
            <a:pPr eaLnBrk="1" hangingPunct="1">
              <a:defRPr/>
            </a:pPr>
            <a:r>
              <a:rPr lang="zh-CN" altLang="en-US" dirty="0">
                <a:noFill/>
              </a:rPr>
              <a:t> </a:t>
            </a:r>
          </a:p>
        </p:txBody>
      </p:sp>
      <p:sp>
        <p:nvSpPr>
          <p:cNvPr id="107524" name="灯片编号占位符 3">
            <a:extLst>
              <a:ext uri="{FF2B5EF4-FFF2-40B4-BE49-F238E27FC236}">
                <a16:creationId xmlns:a16="http://schemas.microsoft.com/office/drawing/2014/main" id="{E4A21703-62B7-41EE-823A-239772A14F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DD9A5E4-4E25-432D-AB25-7661D524B5B8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1381" name="文本框 4">
            <a:extLst>
              <a:ext uri="{FF2B5EF4-FFF2-40B4-BE49-F238E27FC236}">
                <a16:creationId xmlns:a16="http://schemas.microsoft.com/office/drawing/2014/main" id="{7D507CC4-CEE0-4361-9F75-A7D7F5CF9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2997200"/>
            <a:ext cx="118808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</a:rPr>
              <a:t>解答：</a:t>
            </a:r>
            <a:endParaRPr lang="en-US" altLang="zh-CN" sz="28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</a:rPr>
              <a:t>、单位元是“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endParaRPr lang="en-US" altLang="zh-CN" sz="28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</a:rPr>
              <a:t>、每个元素的逆：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800" baseline="30000">
                <a:latin typeface="Times New Roman" panose="02020603050405020304" pitchFamily="18" charset="0"/>
                <a:ea typeface="楷体" panose="02010609060101010101" pitchFamily="49" charset="-122"/>
              </a:rPr>
              <a:t>-1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=1; 2</a:t>
            </a:r>
            <a:r>
              <a:rPr lang="en-US" altLang="zh-CN" sz="2800" baseline="30000">
                <a:latin typeface="Times New Roman" panose="02020603050405020304" pitchFamily="18" charset="0"/>
                <a:ea typeface="楷体" panose="02010609060101010101" pitchFamily="49" charset="-122"/>
              </a:rPr>
              <a:t>-1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=3; 3</a:t>
            </a:r>
            <a:r>
              <a:rPr lang="en-US" altLang="zh-CN" sz="2800" baseline="30000">
                <a:latin typeface="Times New Roman" panose="02020603050405020304" pitchFamily="18" charset="0"/>
                <a:ea typeface="楷体" panose="02010609060101010101" pitchFamily="49" charset="-122"/>
              </a:rPr>
              <a:t>-1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=2; 4</a:t>
            </a:r>
            <a:r>
              <a:rPr lang="en-US" altLang="zh-CN" sz="2800" baseline="30000">
                <a:latin typeface="Times New Roman" panose="02020603050405020304" pitchFamily="18" charset="0"/>
                <a:ea typeface="楷体" panose="02010609060101010101" pitchFamily="49" charset="-122"/>
              </a:rPr>
              <a:t>-1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=4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</a:rPr>
              <a:t>、所有生成元：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</a:rPr>
              <a:t>阶群，含有</a:t>
            </a:r>
            <a:r>
              <a:rPr lang="zh-CN" altLang="en-US" sz="2800" b="0" i="1">
                <a:sym typeface="Symbol" panose="05050102010706020507" pitchFamily="18" charset="2"/>
              </a:rPr>
              <a:t></a:t>
            </a:r>
            <a:r>
              <a:rPr lang="en-US" altLang="zh-CN" sz="2800" b="0"/>
              <a:t>(</a:t>
            </a:r>
            <a:r>
              <a:rPr lang="en-US" altLang="zh-CN" sz="2800" b="0" i="1"/>
              <a:t>4</a:t>
            </a:r>
            <a:r>
              <a:rPr lang="en-US" altLang="zh-CN" sz="2800" b="0"/>
              <a:t>)=2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</a:rPr>
              <a:t>个生成元：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,a</a:t>
            </a:r>
            <a:r>
              <a:rPr lang="en-US" altLang="zh-CN" sz="2800" baseline="30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</a:rPr>
              <a:t>，分别对应元素：</a:t>
            </a:r>
            <a:r>
              <a:rPr lang="en-US" altLang="zh-CN" sz="2800">
                <a:latin typeface="Times New Roman" panose="02020603050405020304" pitchFamily="18" charset="0"/>
                <a:ea typeface="楷体" panose="02010609060101010101" pitchFamily="49" charset="-122"/>
              </a:rPr>
              <a:t>2,3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请注意：这里元素次幂与其顺序，并不相同，需要使用</a:t>
            </a:r>
            <a:r>
              <a:rPr lang="en-US" altLang="zh-CN" sz="28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Lagrange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定理的推论</a:t>
            </a:r>
            <a:r>
              <a:rPr lang="en-US" altLang="zh-CN" sz="28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，找出阶位</a:t>
            </a:r>
            <a:r>
              <a:rPr lang="en-US" altLang="zh-CN" sz="28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（与群阶相同）的元素，才是生成元。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>
            <a:extLst>
              <a:ext uri="{FF2B5EF4-FFF2-40B4-BE49-F238E27FC236}">
                <a16:creationId xmlns:a16="http://schemas.microsoft.com/office/drawing/2014/main" id="{465FD068-12CB-40C7-BF34-EE36A88821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循环群的子群</a:t>
            </a:r>
          </a:p>
        </p:txBody>
      </p:sp>
      <p:sp>
        <p:nvSpPr>
          <p:cNvPr id="99331" name="Rectangle 8">
            <a:extLst>
              <a:ext uri="{FF2B5EF4-FFF2-40B4-BE49-F238E27FC236}">
                <a16:creationId xmlns:a16="http://schemas.microsoft.com/office/drawing/2014/main" id="{F0E5AEAE-01CC-43CD-AB9E-AF7631AA84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125538"/>
            <a:ext cx="10440988" cy="4525962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10.14</a:t>
            </a:r>
            <a:r>
              <a:rPr lang="en-US" altLang="zh-CN"/>
              <a:t>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en-US" altLang="zh-CN"/>
              <a:t>=&lt;</a:t>
            </a:r>
            <a:r>
              <a:rPr lang="en-US" altLang="zh-CN" i="1"/>
              <a:t>a</a:t>
            </a:r>
            <a:r>
              <a:rPr lang="en-US" altLang="zh-CN"/>
              <a:t>&gt;</a:t>
            </a:r>
            <a:r>
              <a:rPr lang="zh-CN" altLang="en-US"/>
              <a:t>是循环群</a:t>
            </a:r>
            <a:r>
              <a:rPr lang="en-US" altLang="zh-CN"/>
              <a:t>. 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/>
              <a:t>(1)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en-US" altLang="zh-CN"/>
              <a:t>=&lt;</a:t>
            </a:r>
            <a:r>
              <a:rPr lang="en-US" altLang="zh-CN" i="1"/>
              <a:t>a</a:t>
            </a:r>
            <a:r>
              <a:rPr lang="en-US" altLang="zh-CN"/>
              <a:t>&gt;</a:t>
            </a:r>
            <a:r>
              <a:rPr lang="zh-CN" altLang="en-US"/>
              <a:t>是循环群，则</a:t>
            </a:r>
            <a:r>
              <a:rPr lang="en-US" altLang="zh-CN" i="1"/>
              <a:t>G</a:t>
            </a:r>
            <a:r>
              <a:rPr lang="zh-CN" altLang="en-US"/>
              <a:t>的子群仍是循环群</a:t>
            </a:r>
            <a:r>
              <a:rPr lang="en-US" altLang="zh-CN"/>
              <a:t>.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/>
              <a:t>(2) </a:t>
            </a:r>
            <a:r>
              <a:rPr lang="zh-CN" altLang="en-US"/>
              <a:t>若</a:t>
            </a:r>
            <a:r>
              <a:rPr lang="en-US" altLang="zh-CN" i="1"/>
              <a:t>G</a:t>
            </a:r>
            <a:r>
              <a:rPr lang="en-US" altLang="zh-CN"/>
              <a:t>=&lt;</a:t>
            </a:r>
            <a:r>
              <a:rPr lang="en-US" altLang="zh-CN" i="1"/>
              <a:t>a</a:t>
            </a:r>
            <a:r>
              <a:rPr lang="en-US" altLang="zh-CN"/>
              <a:t>&gt;</a:t>
            </a:r>
            <a:r>
              <a:rPr lang="zh-CN" altLang="en-US"/>
              <a:t>是无限循环群，则</a:t>
            </a:r>
            <a:r>
              <a:rPr lang="en-US" altLang="zh-CN" i="1"/>
              <a:t>G</a:t>
            </a:r>
            <a:r>
              <a:rPr lang="zh-CN" altLang="en-US"/>
              <a:t>的子群除</a:t>
            </a:r>
            <a:r>
              <a:rPr lang="en-US" altLang="zh-CN"/>
              <a:t>{</a:t>
            </a:r>
            <a:r>
              <a:rPr lang="en-US" altLang="zh-CN" i="1"/>
              <a:t>e</a:t>
            </a:r>
            <a:r>
              <a:rPr lang="en-US" altLang="zh-CN"/>
              <a:t>}</a:t>
            </a:r>
            <a:r>
              <a:rPr lang="zh-CN" altLang="en-US"/>
              <a:t>以外都是无限循环群</a:t>
            </a:r>
            <a:r>
              <a:rPr lang="en-US" altLang="zh-CN"/>
              <a:t>.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/>
              <a:t>(3) </a:t>
            </a:r>
            <a:r>
              <a:rPr lang="zh-CN" altLang="en-US"/>
              <a:t>若</a:t>
            </a:r>
            <a:r>
              <a:rPr lang="en-US" altLang="zh-CN" i="1"/>
              <a:t>G</a:t>
            </a:r>
            <a:r>
              <a:rPr lang="en-US" altLang="zh-CN"/>
              <a:t>=&lt;</a:t>
            </a:r>
            <a:r>
              <a:rPr lang="en-US" altLang="zh-CN" i="1"/>
              <a:t>a</a:t>
            </a:r>
            <a:r>
              <a:rPr lang="en-US" altLang="zh-CN"/>
              <a:t>&gt;</a:t>
            </a:r>
            <a:r>
              <a:rPr lang="zh-CN" altLang="en-US"/>
              <a:t>是</a:t>
            </a:r>
            <a:r>
              <a:rPr lang="en-US" altLang="zh-CN" i="1"/>
              <a:t>n</a:t>
            </a:r>
            <a:r>
              <a:rPr lang="zh-CN" altLang="en-US"/>
              <a:t>阶循环群，则对</a:t>
            </a:r>
            <a:r>
              <a:rPr lang="en-US" altLang="zh-CN" i="1"/>
              <a:t>n</a:t>
            </a:r>
            <a:r>
              <a:rPr lang="zh-CN" altLang="en-US"/>
              <a:t>的每个正因子</a:t>
            </a:r>
            <a:r>
              <a:rPr lang="en-US" altLang="zh-CN" i="1"/>
              <a:t>d</a:t>
            </a:r>
            <a:r>
              <a:rPr lang="zh-CN" altLang="en-US"/>
              <a:t>，</a:t>
            </a:r>
            <a:r>
              <a:rPr lang="en-US" altLang="zh-CN" i="1"/>
              <a:t>G</a:t>
            </a:r>
            <a:r>
              <a:rPr lang="zh-CN" altLang="en-US"/>
              <a:t>恰好含有一个</a:t>
            </a:r>
            <a:r>
              <a:rPr lang="en-US" altLang="zh-CN" i="1"/>
              <a:t>d </a:t>
            </a:r>
            <a:r>
              <a:rPr lang="zh-CN" altLang="en-US"/>
              <a:t>阶子群</a:t>
            </a:r>
            <a:r>
              <a:rPr lang="en-US" altLang="zh-CN"/>
              <a:t>.</a:t>
            </a:r>
            <a:br>
              <a:rPr lang="en-US" altLang="zh-CN"/>
            </a:br>
            <a:br>
              <a:rPr lang="en-US" altLang="zh-CN"/>
            </a:br>
            <a:endParaRPr lang="en-US" altLang="zh-CN"/>
          </a:p>
        </p:txBody>
      </p:sp>
      <p:sp>
        <p:nvSpPr>
          <p:cNvPr id="99332" name="灯片编号占位符 5">
            <a:extLst>
              <a:ext uri="{FF2B5EF4-FFF2-40B4-BE49-F238E27FC236}">
                <a16:creationId xmlns:a16="http://schemas.microsoft.com/office/drawing/2014/main" id="{754194FB-4ABE-4503-BD1A-C888E3D0B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5A6A1D0-C7DC-4ABD-B61E-2EC47CF073D8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48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>
            <a:extLst>
              <a:ext uri="{FF2B5EF4-FFF2-40B4-BE49-F238E27FC236}">
                <a16:creationId xmlns:a16="http://schemas.microsoft.com/office/drawing/2014/main" id="{9729D58F-9068-45CA-9541-09BC94AB95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101379" name="Rectangle 8">
            <a:extLst>
              <a:ext uri="{FF2B5EF4-FFF2-40B4-BE49-F238E27FC236}">
                <a16:creationId xmlns:a16="http://schemas.microsoft.com/office/drawing/2014/main" id="{835E1C4B-C6B8-49A7-9860-AFB1BA0170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268413"/>
            <a:ext cx="11102975" cy="482488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/>
              <a:t>证  </a:t>
            </a:r>
            <a:r>
              <a:rPr lang="en-US" altLang="zh-CN" dirty="0"/>
              <a:t>(1) </a:t>
            </a:r>
            <a:r>
              <a:rPr lang="zh-CN" altLang="en-US" dirty="0"/>
              <a:t>设</a:t>
            </a:r>
            <a:r>
              <a:rPr lang="en-US" altLang="zh-CN" i="1" dirty="0"/>
              <a:t>H</a:t>
            </a:r>
            <a:r>
              <a:rPr lang="zh-CN" altLang="en-US" dirty="0"/>
              <a:t>是</a:t>
            </a:r>
            <a:r>
              <a:rPr lang="en-US" altLang="zh-CN" i="1" dirty="0"/>
              <a:t>G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/>
              <a:t>&gt;</a:t>
            </a:r>
            <a:r>
              <a:rPr lang="zh-CN" altLang="en-US" dirty="0"/>
              <a:t>的子群，若</a:t>
            </a:r>
            <a:r>
              <a:rPr lang="en-US" altLang="zh-CN" i="1" dirty="0"/>
              <a:t>H</a:t>
            </a:r>
            <a:r>
              <a:rPr lang="en-US" altLang="zh-CN" dirty="0"/>
              <a:t>={</a:t>
            </a:r>
            <a:r>
              <a:rPr lang="en-US" altLang="zh-CN" i="1" dirty="0"/>
              <a:t>e</a:t>
            </a:r>
            <a:r>
              <a:rPr lang="en-US" altLang="zh-CN" dirty="0"/>
              <a:t>}</a:t>
            </a:r>
            <a:r>
              <a:rPr lang="zh-CN" altLang="en-US" dirty="0"/>
              <a:t>，显然</a:t>
            </a:r>
            <a:r>
              <a:rPr lang="en-US" altLang="zh-CN" i="1" dirty="0"/>
              <a:t>H</a:t>
            </a:r>
            <a:r>
              <a:rPr lang="zh-CN" altLang="en-US" dirty="0"/>
              <a:t>是循环群，否则取</a:t>
            </a:r>
            <a:r>
              <a:rPr lang="en-US" altLang="zh-CN" i="1" dirty="0"/>
              <a:t>H</a:t>
            </a:r>
            <a:r>
              <a:rPr lang="zh-CN" altLang="en-US" dirty="0"/>
              <a:t>中的最小正方幂元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m</a:t>
            </a:r>
            <a:r>
              <a:rPr lang="zh-CN" altLang="en-US" dirty="0"/>
              <a:t>，下面证明</a:t>
            </a:r>
            <a:r>
              <a:rPr lang="en-US" altLang="zh-CN" i="1" dirty="0"/>
              <a:t>H=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m</a:t>
            </a:r>
            <a:r>
              <a:rPr lang="en-US" altLang="zh-CN" dirty="0"/>
              <a:t>&gt;. </a:t>
            </a:r>
            <a:r>
              <a:rPr lang="zh-CN" altLang="en-US" dirty="0"/>
              <a:t>易见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m</a:t>
            </a:r>
            <a:r>
              <a:rPr lang="en-US" altLang="zh-CN" dirty="0"/>
              <a:t>&gt; </a:t>
            </a:r>
            <a:r>
              <a:rPr lang="en-US" altLang="zh-CN" dirty="0">
                <a:sym typeface="Symbol" panose="05050102010706020507" pitchFamily="18" charset="2"/>
              </a:rPr>
              <a:t> </a:t>
            </a:r>
            <a:r>
              <a:rPr lang="en-US" altLang="zh-CN" i="1" dirty="0"/>
              <a:t>H</a:t>
            </a:r>
            <a:r>
              <a:rPr lang="en-US" altLang="zh-CN" dirty="0"/>
              <a:t>. </a:t>
            </a:r>
            <a:r>
              <a:rPr lang="zh-CN" altLang="en-US" dirty="0"/>
              <a:t>下面证明</a:t>
            </a:r>
            <a:r>
              <a:rPr lang="en-US" altLang="zh-CN" i="1" dirty="0"/>
              <a:t>H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m</a:t>
            </a:r>
            <a:r>
              <a:rPr lang="en-US" altLang="zh-CN" dirty="0"/>
              <a:t>&gt;. </a:t>
            </a:r>
            <a:r>
              <a:rPr lang="zh-CN" altLang="en-US" dirty="0"/>
              <a:t>为此，只需证明</a:t>
            </a:r>
            <a:r>
              <a:rPr lang="en-US" altLang="zh-CN" i="1" dirty="0"/>
              <a:t>H</a:t>
            </a:r>
            <a:r>
              <a:rPr lang="zh-CN" altLang="en-US" dirty="0"/>
              <a:t>中任何元素都可表成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m</a:t>
            </a:r>
            <a:r>
              <a:rPr lang="zh-CN" altLang="en-US" dirty="0"/>
              <a:t>的整数次幂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任取</a:t>
            </a:r>
            <a:r>
              <a:rPr lang="en-US" altLang="zh-CN" i="1" dirty="0" err="1"/>
              <a:t>a</a:t>
            </a:r>
            <a:r>
              <a:rPr lang="en-US" altLang="zh-CN" i="1" baseline="30000" dirty="0" err="1"/>
              <a:t>l</a:t>
            </a:r>
            <a:r>
              <a:rPr lang="en-US" altLang="zh-CN" dirty="0" err="1"/>
              <a:t>∈</a:t>
            </a:r>
            <a:r>
              <a:rPr lang="en-US" altLang="zh-CN" i="1" dirty="0" err="1"/>
              <a:t>H</a:t>
            </a:r>
            <a:r>
              <a:rPr lang="zh-CN" altLang="en-US" dirty="0"/>
              <a:t>，由除法可知存在整数 </a:t>
            </a:r>
            <a:r>
              <a:rPr lang="en-US" altLang="zh-CN" i="1" dirty="0"/>
              <a:t>q </a:t>
            </a:r>
            <a:r>
              <a:rPr lang="zh-CN" altLang="en-US" dirty="0"/>
              <a:t>和 </a:t>
            </a:r>
            <a:r>
              <a:rPr lang="en-US" altLang="zh-CN" i="1" dirty="0"/>
              <a:t>r</a:t>
            </a:r>
            <a:r>
              <a:rPr lang="zh-CN" altLang="en-US" dirty="0"/>
              <a:t>，使得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              </a:t>
            </a:r>
            <a:r>
              <a:rPr lang="en-US" altLang="zh-CN" i="1" dirty="0"/>
              <a:t>l </a:t>
            </a:r>
            <a:r>
              <a:rPr lang="en-US" altLang="zh-CN" dirty="0"/>
              <a:t>= </a:t>
            </a:r>
            <a:r>
              <a:rPr lang="en-US" altLang="zh-CN" i="1" dirty="0" err="1"/>
              <a:t>qm</a:t>
            </a:r>
            <a:r>
              <a:rPr lang="en-US" altLang="zh-CN" dirty="0" err="1"/>
              <a:t>+</a:t>
            </a:r>
            <a:r>
              <a:rPr lang="en-US" altLang="zh-CN" i="1" dirty="0" err="1"/>
              <a:t>r</a:t>
            </a:r>
            <a:r>
              <a:rPr lang="zh-CN" altLang="en-US" dirty="0"/>
              <a:t>， 其中 </a:t>
            </a:r>
            <a:r>
              <a:rPr lang="en-US" altLang="zh-CN" dirty="0"/>
              <a:t>0≤</a:t>
            </a:r>
            <a:r>
              <a:rPr lang="en-US" altLang="zh-CN" i="1" dirty="0"/>
              <a:t>r</a:t>
            </a:r>
            <a:r>
              <a:rPr lang="en-US" altLang="zh-CN" dirty="0"/>
              <a:t>≤</a:t>
            </a:r>
            <a:r>
              <a:rPr lang="en-US" altLang="zh-CN" i="1" dirty="0"/>
              <a:t>m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1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              </a:t>
            </a:r>
            <a:r>
              <a:rPr lang="en-US" altLang="zh-CN" i="1" dirty="0" err="1"/>
              <a:t>a</a:t>
            </a:r>
            <a:r>
              <a:rPr lang="en-US" altLang="zh-CN" i="1" baseline="30000" dirty="0" err="1"/>
              <a:t>r</a:t>
            </a:r>
            <a:r>
              <a:rPr lang="en-US" altLang="zh-CN" i="1" baseline="30000" dirty="0"/>
              <a:t> </a:t>
            </a:r>
            <a:r>
              <a:rPr lang="en-US" altLang="zh-CN" dirty="0"/>
              <a:t>= </a:t>
            </a:r>
            <a:r>
              <a:rPr lang="en-US" altLang="zh-CN" i="1" dirty="0" err="1"/>
              <a:t>a</a:t>
            </a:r>
            <a:r>
              <a:rPr lang="en-US" altLang="zh-CN" i="1" baseline="30000" dirty="0" err="1"/>
              <a:t>l</a:t>
            </a:r>
            <a:r>
              <a:rPr lang="en-US" altLang="zh-CN" baseline="30000" dirty="0" err="1">
                <a:sym typeface="Symbol" panose="05050102010706020507" pitchFamily="18" charset="2"/>
              </a:rPr>
              <a:t></a:t>
            </a:r>
            <a:r>
              <a:rPr lang="en-US" altLang="zh-CN" i="1" baseline="30000" dirty="0" err="1"/>
              <a:t>qm</a:t>
            </a:r>
            <a:r>
              <a:rPr lang="en-US" altLang="zh-CN" i="1" baseline="30000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l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m</a:t>
            </a:r>
            <a:r>
              <a:rPr lang="en-US" altLang="zh-CN" dirty="0"/>
              <a:t>)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i="1" baseline="30000" dirty="0"/>
              <a:t>q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由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l</a:t>
            </a:r>
            <a:r>
              <a:rPr lang="en-US" altLang="zh-CN" dirty="0"/>
              <a:t>, </a:t>
            </a:r>
            <a:r>
              <a:rPr lang="en-US" altLang="zh-CN" i="1" dirty="0" err="1"/>
              <a:t>a</a:t>
            </a:r>
            <a:r>
              <a:rPr lang="en-US" altLang="zh-CN" i="1" baseline="30000" dirty="0" err="1"/>
              <a:t>m</a:t>
            </a:r>
            <a:r>
              <a:rPr lang="en-US" altLang="zh-CN" dirty="0" err="1"/>
              <a:t>∈</a:t>
            </a:r>
            <a:r>
              <a:rPr lang="en-US" altLang="zh-CN" i="1" dirty="0" err="1"/>
              <a:t>H</a:t>
            </a:r>
            <a:r>
              <a:rPr lang="en-US" altLang="zh-CN" i="1" dirty="0"/>
              <a:t> </a:t>
            </a:r>
            <a:r>
              <a:rPr lang="zh-CN" altLang="en-US" dirty="0"/>
              <a:t>且 </a:t>
            </a:r>
            <a:r>
              <a:rPr lang="en-US" altLang="zh-CN" i="1" dirty="0"/>
              <a:t>H </a:t>
            </a:r>
            <a:r>
              <a:rPr lang="zh-CN" altLang="en-US" dirty="0"/>
              <a:t>是</a:t>
            </a:r>
            <a:r>
              <a:rPr lang="en-US" altLang="zh-CN" i="1" dirty="0"/>
              <a:t>G </a:t>
            </a:r>
            <a:r>
              <a:rPr lang="zh-CN" altLang="en-US" dirty="0"/>
              <a:t>的子群可知</a:t>
            </a:r>
            <a:r>
              <a:rPr lang="en-US" altLang="zh-CN" i="1" dirty="0" err="1"/>
              <a:t>a</a:t>
            </a:r>
            <a:r>
              <a:rPr lang="en-US" altLang="zh-CN" i="1" baseline="30000" dirty="0" err="1"/>
              <a:t>r</a:t>
            </a:r>
            <a:r>
              <a:rPr lang="en-US" altLang="zh-CN" dirty="0" err="1"/>
              <a:t>∈</a:t>
            </a:r>
            <a:r>
              <a:rPr lang="en-US" altLang="zh-CN" i="1" dirty="0" err="1"/>
              <a:t>H</a:t>
            </a:r>
            <a:r>
              <a:rPr lang="en-US" altLang="zh-CN" dirty="0"/>
              <a:t>. </a:t>
            </a:r>
            <a:r>
              <a:rPr lang="zh-CN" altLang="en-US" dirty="0"/>
              <a:t>因为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m</a:t>
            </a:r>
            <a:r>
              <a:rPr lang="zh-CN" altLang="en-US" dirty="0"/>
              <a:t>是</a:t>
            </a:r>
            <a:r>
              <a:rPr lang="en-US" altLang="zh-CN" i="1" dirty="0"/>
              <a:t>H</a:t>
            </a:r>
            <a:r>
              <a:rPr lang="zh-CN" altLang="en-US" dirty="0"/>
              <a:t>中最小正方幂元，必有</a:t>
            </a:r>
            <a:r>
              <a:rPr lang="en-US" altLang="zh-CN" i="1" dirty="0"/>
              <a:t>r </a:t>
            </a:r>
            <a:r>
              <a:rPr lang="en-US" altLang="zh-CN" dirty="0"/>
              <a:t>= 0. </a:t>
            </a:r>
            <a:r>
              <a:rPr lang="zh-CN" altLang="en-US" dirty="0"/>
              <a:t>这就推出 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l</a:t>
            </a:r>
            <a:r>
              <a:rPr lang="en-US" altLang="zh-CN" i="1" dirty="0"/>
              <a:t> </a:t>
            </a:r>
            <a:r>
              <a:rPr lang="en-US" altLang="zh-CN" dirty="0"/>
              <a:t>= (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m</a:t>
            </a:r>
            <a:r>
              <a:rPr lang="en-US" altLang="zh-CN" dirty="0"/>
              <a:t>)</a:t>
            </a:r>
            <a:r>
              <a:rPr lang="en-US" altLang="zh-CN" i="1" baseline="30000" dirty="0"/>
              <a:t>q</a:t>
            </a:r>
            <a:r>
              <a:rPr lang="en-US" altLang="zh-CN" dirty="0"/>
              <a:t>∈&lt;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m</a:t>
            </a:r>
            <a:r>
              <a:rPr lang="en-US" altLang="zh-CN" dirty="0"/>
              <a:t>&gt;</a:t>
            </a:r>
          </a:p>
        </p:txBody>
      </p:sp>
      <p:sp>
        <p:nvSpPr>
          <p:cNvPr id="101380" name="灯片编号占位符 5">
            <a:extLst>
              <a:ext uri="{FF2B5EF4-FFF2-40B4-BE49-F238E27FC236}">
                <a16:creationId xmlns:a16="http://schemas.microsoft.com/office/drawing/2014/main" id="{C3388CEC-5A4C-4EA3-94EA-74B1689B6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077F5AF-9A35-45E4-BEF7-2B913D8E1861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3">
            <a:extLst>
              <a:ext uri="{FF2B5EF4-FFF2-40B4-BE49-F238E27FC236}">
                <a16:creationId xmlns:a16="http://schemas.microsoft.com/office/drawing/2014/main" id="{46696762-2184-4F3E-93D1-5ED6568C5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BEB6BA8-C7A2-423D-9398-306ED94BEE5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63" name="Rectangle 7">
            <a:extLst>
              <a:ext uri="{FF2B5EF4-FFF2-40B4-BE49-F238E27FC236}">
                <a16:creationId xmlns:a16="http://schemas.microsoft.com/office/drawing/2014/main" id="{2B09AA69-5E31-43C0-8A38-A7C0D3347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1404938"/>
            <a:ext cx="9793288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667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={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}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上的运算由下表给出，称为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Klein</a:t>
            </a: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四元群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</a:t>
            </a:r>
            <a:endParaRPr lang="zh-CN" altLang="en-US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88835" name="Group 67">
            <a:extLst>
              <a:ext uri="{FF2B5EF4-FFF2-40B4-BE49-F238E27FC236}">
                <a16:creationId xmlns:a16="http://schemas.microsoft.com/office/drawing/2014/main" id="{7785C5E4-46D2-484E-BC04-6E0956E8AF87}"/>
              </a:ext>
            </a:extLst>
          </p:cNvPr>
          <p:cNvGraphicFramePr>
            <a:graphicFrameLocks noGrp="1"/>
          </p:cNvGraphicFramePr>
          <p:nvPr/>
        </p:nvGraphicFramePr>
        <p:xfrm>
          <a:off x="1524000" y="2759075"/>
          <a:ext cx="2752725" cy="1889125"/>
        </p:xfrm>
        <a:graphic>
          <a:graphicData uri="http://schemas.openxmlformats.org/drawingml/2006/table">
            <a:tbl>
              <a:tblPr/>
              <a:tblGrid>
                <a:gridCol w="396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5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4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84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66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1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09" marB="45709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376" name="Rectangle 68">
            <a:extLst>
              <a:ext uri="{FF2B5EF4-FFF2-40B4-BE49-F238E27FC236}">
                <a16:creationId xmlns:a16="http://schemas.microsoft.com/office/drawing/2014/main" id="{E027BDEB-24B1-439E-BF8B-32AE4308C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462463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88845" name="Group 77">
            <a:extLst>
              <a:ext uri="{FF2B5EF4-FFF2-40B4-BE49-F238E27FC236}">
                <a16:creationId xmlns:a16="http://schemas.microsoft.com/office/drawing/2014/main" id="{1102E582-CE0C-46D1-B9C9-ACDE582178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410913"/>
              </p:ext>
            </p:extLst>
          </p:nvPr>
        </p:nvGraphicFramePr>
        <p:xfrm>
          <a:off x="623393" y="2497138"/>
          <a:ext cx="2934196" cy="2588046"/>
        </p:xfrm>
        <a:graphic>
          <a:graphicData uri="http://schemas.openxmlformats.org/drawingml/2006/table">
            <a:tbl>
              <a:tblPr/>
              <a:tblGrid>
                <a:gridCol w="66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4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64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Times New Roman" pitchFamily="18" charset="0"/>
                        </a:rPr>
                        <a:t>  e    a    b    c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15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Times New Roman" pitchFamily="18" charset="0"/>
                        </a:rPr>
                        <a:t>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华文中宋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华文中宋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华文中宋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Times New Roman" pitchFamily="18" charset="0"/>
                        </a:rPr>
                        <a:t>  e    a    b    c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华文中宋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Times New Roman" pitchFamily="18" charset="0"/>
                        </a:rPr>
                        <a:t>  a    e    c    b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华文中宋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Times New Roman" pitchFamily="18" charset="0"/>
                        </a:rPr>
                        <a:t>  b    c    e    a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华文中宋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Times New Roman" pitchFamily="18" charset="0"/>
                        </a:rPr>
                        <a:t>  c    b    a    e 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8838" name="Rectangle 70">
            <a:extLst>
              <a:ext uri="{FF2B5EF4-FFF2-40B4-BE49-F238E27FC236}">
                <a16:creationId xmlns:a16="http://schemas.microsoft.com/office/drawing/2014/main" id="{98092ADF-F222-437A-ADBF-FC6DCF706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实例</a:t>
            </a:r>
          </a:p>
        </p:txBody>
      </p:sp>
      <p:sp>
        <p:nvSpPr>
          <p:cNvPr id="15389" name="Text Box 78">
            <a:extLst>
              <a:ext uri="{FF2B5EF4-FFF2-40B4-BE49-F238E27FC236}">
                <a16:creationId xmlns:a16="http://schemas.microsoft.com/office/drawing/2014/main" id="{619482BD-82DC-444D-A9B5-59EF015C6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7768" y="2481437"/>
            <a:ext cx="8029575" cy="238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特征：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满足交换律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每个元素都是自己的逆元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3.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中任何两个元素运算结果都等于剩下的第三个元素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8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8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83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>
            <a:extLst>
              <a:ext uri="{FF2B5EF4-FFF2-40B4-BE49-F238E27FC236}">
                <a16:creationId xmlns:a16="http://schemas.microsoft.com/office/drawing/2014/main" id="{6EEDB9EC-3AB0-431C-A465-35A4180CA7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103427" name="Rectangle 8">
            <a:extLst>
              <a:ext uri="{FF2B5EF4-FFF2-40B4-BE49-F238E27FC236}">
                <a16:creationId xmlns:a16="http://schemas.microsoft.com/office/drawing/2014/main" id="{3017B7C8-917E-456F-AACC-5169ADD7EE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125538"/>
            <a:ext cx="11233150" cy="1103312"/>
          </a:xfrm>
        </p:spPr>
        <p:txBody>
          <a:bodyPr/>
          <a:lstStyle/>
          <a:p>
            <a:pPr eaLnBrk="1" hangingPunct="1"/>
            <a:r>
              <a:rPr lang="en-US" altLang="zh-CN"/>
              <a:t>(2)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en-US" altLang="zh-CN"/>
              <a:t>=&lt;</a:t>
            </a:r>
            <a:r>
              <a:rPr lang="en-US" altLang="zh-CN" i="1"/>
              <a:t>a</a:t>
            </a:r>
            <a:r>
              <a:rPr lang="en-US" altLang="zh-CN"/>
              <a:t>&gt;</a:t>
            </a:r>
            <a:r>
              <a:rPr lang="zh-CN" altLang="en-US"/>
              <a:t>是无限循环群，</a:t>
            </a:r>
            <a:r>
              <a:rPr lang="en-US" altLang="zh-CN" i="1"/>
              <a:t>H</a:t>
            </a:r>
            <a:r>
              <a:rPr lang="zh-CN" altLang="en-US"/>
              <a:t>是</a:t>
            </a:r>
            <a:r>
              <a:rPr lang="en-US" altLang="zh-CN" i="1"/>
              <a:t>G </a:t>
            </a:r>
            <a:r>
              <a:rPr lang="zh-CN" altLang="en-US"/>
              <a:t>的子群</a:t>
            </a:r>
            <a:r>
              <a:rPr lang="en-US" altLang="zh-CN"/>
              <a:t>. </a:t>
            </a:r>
            <a:r>
              <a:rPr lang="zh-CN" altLang="en-US"/>
              <a:t>若</a:t>
            </a:r>
            <a:r>
              <a:rPr lang="en-US" altLang="zh-CN" i="1"/>
              <a:t>H</a:t>
            </a:r>
            <a:r>
              <a:rPr lang="en-US" altLang="zh-CN"/>
              <a:t>≠{</a:t>
            </a:r>
            <a:r>
              <a:rPr lang="en-US" altLang="zh-CN" i="1"/>
              <a:t>e</a:t>
            </a:r>
            <a:r>
              <a:rPr lang="en-US" altLang="zh-CN"/>
              <a:t>}</a:t>
            </a:r>
            <a:r>
              <a:rPr lang="zh-CN" altLang="en-US"/>
              <a:t>可知</a:t>
            </a:r>
            <a:r>
              <a:rPr lang="en-US" altLang="zh-CN" i="1"/>
              <a:t>H </a:t>
            </a:r>
            <a:r>
              <a:rPr lang="en-US" altLang="zh-CN"/>
              <a:t>=&lt;</a:t>
            </a:r>
            <a:r>
              <a:rPr lang="en-US" altLang="zh-CN" i="1"/>
              <a:t>a</a:t>
            </a:r>
            <a:r>
              <a:rPr lang="en-US" altLang="zh-CN" i="1" baseline="30000"/>
              <a:t>m</a:t>
            </a:r>
            <a:r>
              <a:rPr lang="en-US" altLang="zh-CN"/>
              <a:t>&gt;</a:t>
            </a:r>
            <a:r>
              <a:rPr lang="zh-CN" altLang="en-US"/>
              <a:t>，其中</a:t>
            </a:r>
            <a:r>
              <a:rPr lang="en-US" altLang="zh-CN" i="1"/>
              <a:t>a</a:t>
            </a:r>
            <a:r>
              <a:rPr lang="en-US" altLang="zh-CN" i="1" baseline="30000"/>
              <a:t>m</a:t>
            </a:r>
            <a:r>
              <a:rPr lang="zh-CN" altLang="en-US"/>
              <a:t>为</a:t>
            </a:r>
            <a:r>
              <a:rPr lang="en-US" altLang="zh-CN" i="1"/>
              <a:t>H</a:t>
            </a:r>
            <a:r>
              <a:rPr lang="zh-CN" altLang="en-US"/>
              <a:t>中最小正方幂元</a:t>
            </a:r>
            <a:r>
              <a:rPr lang="en-US" altLang="zh-CN"/>
              <a:t>.  </a:t>
            </a:r>
            <a:r>
              <a:rPr lang="zh-CN" altLang="en-US"/>
              <a:t>假若 </a:t>
            </a:r>
            <a:r>
              <a:rPr lang="en-US" altLang="zh-CN"/>
              <a:t>|</a:t>
            </a:r>
            <a:r>
              <a:rPr lang="en-US" altLang="zh-CN" i="1"/>
              <a:t>H</a:t>
            </a:r>
            <a:r>
              <a:rPr lang="en-US" altLang="zh-CN"/>
              <a:t>|=</a:t>
            </a:r>
            <a:r>
              <a:rPr lang="en-US" altLang="zh-CN" i="1"/>
              <a:t>t</a:t>
            </a:r>
            <a:r>
              <a:rPr lang="zh-CN" altLang="en-US"/>
              <a:t>，则 </a:t>
            </a:r>
            <a:r>
              <a:rPr lang="en-US" altLang="zh-CN"/>
              <a:t>|</a:t>
            </a:r>
            <a:r>
              <a:rPr lang="en-US" altLang="zh-CN" i="1"/>
              <a:t>a</a:t>
            </a:r>
            <a:r>
              <a:rPr lang="en-US" altLang="zh-CN" i="1" baseline="30000"/>
              <a:t>m</a:t>
            </a:r>
            <a:r>
              <a:rPr lang="en-US" altLang="zh-CN"/>
              <a:t>|=</a:t>
            </a:r>
            <a:r>
              <a:rPr lang="en-US" altLang="zh-CN" i="1"/>
              <a:t>t</a:t>
            </a:r>
            <a:r>
              <a:rPr lang="zh-CN" altLang="en-US"/>
              <a:t>，从而得到</a:t>
            </a:r>
            <a:r>
              <a:rPr lang="en-US" altLang="zh-CN" i="1"/>
              <a:t>a</a:t>
            </a:r>
            <a:r>
              <a:rPr lang="en-US" altLang="zh-CN" i="1" baseline="30000"/>
              <a:t>mt</a:t>
            </a:r>
            <a:r>
              <a:rPr lang="en-US" altLang="zh-CN" i="1"/>
              <a:t> </a:t>
            </a:r>
            <a:r>
              <a:rPr lang="en-US" altLang="zh-CN"/>
              <a:t>= </a:t>
            </a:r>
            <a:r>
              <a:rPr lang="en-US" altLang="zh-CN" i="1"/>
              <a:t>e</a:t>
            </a:r>
            <a:r>
              <a:rPr lang="en-US" altLang="zh-CN"/>
              <a:t>. </a:t>
            </a:r>
            <a:r>
              <a:rPr lang="zh-CN" altLang="en-US"/>
              <a:t>这与</a:t>
            </a:r>
            <a:r>
              <a:rPr lang="en-US" altLang="zh-CN" i="1"/>
              <a:t>a</a:t>
            </a:r>
            <a:r>
              <a:rPr lang="zh-CN" altLang="en-US"/>
              <a:t>为无限阶元矛盾</a:t>
            </a:r>
            <a:r>
              <a:rPr lang="en-US" altLang="zh-CN"/>
              <a:t>.</a:t>
            </a:r>
          </a:p>
        </p:txBody>
      </p:sp>
      <p:sp>
        <p:nvSpPr>
          <p:cNvPr id="103428" name="灯片编号占位符 5">
            <a:extLst>
              <a:ext uri="{FF2B5EF4-FFF2-40B4-BE49-F238E27FC236}">
                <a16:creationId xmlns:a16="http://schemas.microsoft.com/office/drawing/2014/main" id="{8B2F00DC-8ECA-4148-9F57-EB8CDC928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206FE04-BFC6-40AC-983B-8BFBE8CE62E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3429" name="Rectangle 11">
            <a:extLst>
              <a:ext uri="{FF2B5EF4-FFF2-40B4-BE49-F238E27FC236}">
                <a16:creationId xmlns:a16="http://schemas.microsoft.com/office/drawing/2014/main" id="{3D1E2CCB-4C44-4C9D-8BFE-B403751A6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098800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3430" name="Rectangle 13">
            <a:extLst>
              <a:ext uri="{FF2B5EF4-FFF2-40B4-BE49-F238E27FC236}">
                <a16:creationId xmlns:a16="http://schemas.microsoft.com/office/drawing/2014/main" id="{787FB111-6076-463F-8733-2EE8160A7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03431" name="Group 14">
            <a:extLst>
              <a:ext uri="{FF2B5EF4-FFF2-40B4-BE49-F238E27FC236}">
                <a16:creationId xmlns:a16="http://schemas.microsoft.com/office/drawing/2014/main" id="{309FDD43-3777-4D0E-8E19-E78743E95B5B}"/>
              </a:ext>
            </a:extLst>
          </p:cNvPr>
          <p:cNvGrpSpPr>
            <a:grpSpLocks/>
          </p:cNvGrpSpPr>
          <p:nvPr/>
        </p:nvGrpSpPr>
        <p:grpSpPr bwMode="auto">
          <a:xfrm>
            <a:off x="479425" y="2676525"/>
            <a:ext cx="11233150" cy="3128963"/>
            <a:chOff x="-652" y="1595"/>
            <a:chExt cx="7025" cy="1804"/>
          </a:xfrm>
        </p:grpSpPr>
        <p:sp>
          <p:nvSpPr>
            <p:cNvPr id="103432" name="Rectangle 9">
              <a:extLst>
                <a:ext uri="{FF2B5EF4-FFF2-40B4-BE49-F238E27FC236}">
                  <a16:creationId xmlns:a16="http://schemas.microsoft.com/office/drawing/2014/main" id="{E669603D-0FEA-4E31-9C02-CD35ECE13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52" y="1595"/>
              <a:ext cx="7025" cy="1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(3)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设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=&lt;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&gt;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是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n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阶循环群，则 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 {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baseline="30000"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e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baseline="30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… 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i="1" baseline="30000"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r>
                <a:rPr lang="en-US" altLang="zh-CN" baseline="3000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baseline="30000"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}</a:t>
              </a:r>
            </a:p>
            <a:p>
              <a:pPr eaLnBrk="1" hangingPunct="1">
                <a:lnSpc>
                  <a:spcPct val="110000"/>
                </a:lnSpc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下面证明对于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的每个正因子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都存在一个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阶子群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</a:p>
            <a:p>
              <a:pPr eaLnBrk="1" hangingPunct="1">
                <a:lnSpc>
                  <a:spcPct val="110000"/>
                </a:lnSpc>
                <a:spcBef>
                  <a:spcPct val="40000"/>
                </a:spcBef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易见                  是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的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阶子群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假设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H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=&lt;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i="1" baseline="30000">
                  <a:latin typeface="Times New Roman" panose="02020603050405020304" pitchFamily="18" charset="0"/>
                  <a:ea typeface="楷体" panose="02010609060101010101" pitchFamily="49" charset="-122"/>
                </a:rPr>
                <a:t>m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&gt;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也是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的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阶子群，其中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i="1" baseline="30000">
                  <a:latin typeface="Times New Roman" panose="02020603050405020304" pitchFamily="18" charset="0"/>
                  <a:ea typeface="楷体" panose="02010609060101010101" pitchFamily="49" charset="-122"/>
                </a:rPr>
                <a:t>m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为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H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中的最小正方幂元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则由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i="1" baseline="30000">
                  <a:latin typeface="Times New Roman" panose="02020603050405020304" pitchFamily="18" charset="0"/>
                  <a:ea typeface="楷体" panose="02010609060101010101" pitchFamily="49" charset="-122"/>
                </a:rPr>
                <a:t>m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en-US" altLang="zh-CN" i="1" baseline="30000">
                  <a:latin typeface="Times New Roman" panose="02020603050405020304" pitchFamily="18" charset="0"/>
                  <a:ea typeface="楷体" panose="02010609060101010101" pitchFamily="49" charset="-122"/>
                </a:rPr>
                <a:t>d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e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可知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n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整除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md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，即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/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整除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m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令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m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 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/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)·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l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l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是整数，则有  </a:t>
              </a:r>
            </a:p>
            <a:p>
              <a:pPr eaLnBrk="1" hangingPunct="1">
                <a:lnSpc>
                  <a:spcPct val="110000"/>
                </a:lnSpc>
                <a:spcBef>
                  <a:spcPct val="60000"/>
                </a:spcBef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这就推出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H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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H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又由于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|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H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| = |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H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| =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，得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H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=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H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  </a:t>
              </a:r>
              <a:b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</a:br>
              <a:b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</a:b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03433" name="Object 10">
              <a:extLst>
                <a:ext uri="{FF2B5EF4-FFF2-40B4-BE49-F238E27FC236}">
                  <a16:creationId xmlns:a16="http://schemas.microsoft.com/office/drawing/2014/main" id="{DE562121-1BAB-4A7E-8421-8B0FF4A2543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-194" y="2225"/>
            <a:ext cx="886" cy="2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812447" imgH="203112" progId="Equation.3">
                    <p:embed/>
                  </p:oleObj>
                </mc:Choice>
                <mc:Fallback>
                  <p:oleObj name="公式" r:id="rId3" imgW="812447" imgH="203112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194" y="2225"/>
                          <a:ext cx="886" cy="2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3434" name="Object 12">
              <a:extLst>
                <a:ext uri="{FF2B5EF4-FFF2-40B4-BE49-F238E27FC236}">
                  <a16:creationId xmlns:a16="http://schemas.microsoft.com/office/drawing/2014/main" id="{F2A8B547-B2D3-4A55-A229-71B9DAC9608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87" y="2683"/>
            <a:ext cx="1566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5" imgW="1091726" imgH="228501" progId="Equation.3">
                    <p:embed/>
                  </p:oleObj>
                </mc:Choice>
                <mc:Fallback>
                  <p:oleObj name="公式" r:id="rId5" imgW="1091726" imgH="228501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7" y="2683"/>
                          <a:ext cx="1566" cy="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>
            <a:extLst>
              <a:ext uri="{FF2B5EF4-FFF2-40B4-BE49-F238E27FC236}">
                <a16:creationId xmlns:a16="http://schemas.microsoft.com/office/drawing/2014/main" id="{55B9159E-5730-4A8A-86C1-052A88DBA4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05475" name="Rectangle 8">
            <a:extLst>
              <a:ext uri="{FF2B5EF4-FFF2-40B4-BE49-F238E27FC236}">
                <a16:creationId xmlns:a16="http://schemas.microsoft.com/office/drawing/2014/main" id="{EEC12004-E1EB-4111-97E5-B71ED57C36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052513"/>
            <a:ext cx="10972800" cy="5400675"/>
          </a:xfrm>
        </p:spPr>
        <p:txBody>
          <a:bodyPr/>
          <a:lstStyle/>
          <a:p>
            <a:pPr eaLnBrk="1" hangingPunct="1"/>
            <a:r>
              <a:rPr lang="en-US" altLang="zh-CN" dirty="0"/>
              <a:t>(1) </a:t>
            </a:r>
            <a:r>
              <a:rPr lang="en-US" altLang="zh-CN" i="1" dirty="0"/>
              <a:t>G</a:t>
            </a:r>
            <a:r>
              <a:rPr lang="en-US" altLang="zh-CN" dirty="0"/>
              <a:t>=&lt;Z,+&gt;</a:t>
            </a:r>
            <a:r>
              <a:rPr lang="zh-CN" altLang="en-US" dirty="0"/>
              <a:t>是无限循环群，其生成元为</a:t>
            </a:r>
            <a:r>
              <a:rPr lang="en-US" altLang="zh-CN" dirty="0"/>
              <a:t>1</a:t>
            </a:r>
            <a:r>
              <a:rPr lang="zh-CN" altLang="en-US" dirty="0"/>
              <a:t>和</a:t>
            </a:r>
            <a:r>
              <a:rPr lang="zh-CN" altLang="en-US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1.  </a:t>
            </a:r>
            <a:r>
              <a:rPr lang="zh-CN" altLang="en-US" dirty="0"/>
              <a:t>对于自然数</a:t>
            </a:r>
            <a:r>
              <a:rPr lang="zh-CN" altLang="en-US" i="1" dirty="0"/>
              <a:t> </a:t>
            </a:r>
            <a:r>
              <a:rPr lang="en-US" altLang="zh-CN" i="1" dirty="0" err="1"/>
              <a:t>m</a:t>
            </a:r>
            <a:r>
              <a:rPr lang="en-US" altLang="zh-CN" dirty="0" err="1"/>
              <a:t>∈</a:t>
            </a:r>
            <a:r>
              <a:rPr lang="en-US" altLang="zh-CN" i="1" dirty="0" err="1"/>
              <a:t>N</a:t>
            </a:r>
            <a:r>
              <a:rPr lang="zh-CN" altLang="en-US" dirty="0"/>
              <a:t>，</a:t>
            </a:r>
            <a:r>
              <a:rPr lang="en-US" altLang="zh-CN" dirty="0"/>
              <a:t>1</a:t>
            </a:r>
            <a:r>
              <a:rPr lang="zh-CN" altLang="en-US" dirty="0"/>
              <a:t>的</a:t>
            </a:r>
            <a:r>
              <a:rPr lang="en-US" altLang="zh-CN" i="1" dirty="0"/>
              <a:t>m</a:t>
            </a:r>
            <a:r>
              <a:rPr lang="zh-CN" altLang="en-US" dirty="0"/>
              <a:t>次幂是</a:t>
            </a:r>
            <a:r>
              <a:rPr lang="en-US" altLang="zh-CN" i="1" dirty="0"/>
              <a:t>m</a:t>
            </a:r>
            <a:r>
              <a:rPr lang="zh-CN" altLang="en-US" dirty="0"/>
              <a:t>，</a:t>
            </a:r>
            <a:r>
              <a:rPr lang="en-US" altLang="zh-CN" i="1" dirty="0"/>
              <a:t>m</a:t>
            </a:r>
            <a:r>
              <a:rPr lang="zh-CN" altLang="en-US" dirty="0"/>
              <a:t>生成的子群是</a:t>
            </a:r>
            <a:r>
              <a:rPr lang="en-US" altLang="zh-CN" i="1" dirty="0" err="1"/>
              <a:t>m</a:t>
            </a:r>
            <a:r>
              <a:rPr lang="en-US" altLang="zh-CN" dirty="0" err="1"/>
              <a:t>Z</a:t>
            </a:r>
            <a:r>
              <a:rPr lang="zh-CN" altLang="en-US" dirty="0"/>
              <a:t>，</a:t>
            </a:r>
            <a:r>
              <a:rPr lang="en-US" altLang="zh-CN" i="1" dirty="0" err="1"/>
              <a:t>m</a:t>
            </a:r>
            <a:r>
              <a:rPr lang="en-US" altLang="zh-CN" dirty="0" err="1"/>
              <a:t>∈N</a:t>
            </a:r>
            <a:r>
              <a:rPr lang="en-US" altLang="zh-CN" dirty="0"/>
              <a:t>. </a:t>
            </a:r>
            <a:r>
              <a:rPr lang="zh-CN" altLang="en-US" dirty="0"/>
              <a:t>即 </a:t>
            </a:r>
          </a:p>
          <a:p>
            <a:pPr eaLnBrk="1" hangingPunct="1"/>
            <a:r>
              <a:rPr lang="zh-CN" altLang="en-US" dirty="0"/>
              <a:t>            </a:t>
            </a:r>
            <a:r>
              <a:rPr lang="en-US" altLang="zh-CN" dirty="0"/>
              <a:t>&lt;0&gt; = {0} = 0Z</a:t>
            </a:r>
            <a:br>
              <a:rPr lang="en-US" altLang="zh-CN" dirty="0"/>
            </a:br>
            <a:r>
              <a:rPr lang="en-US" altLang="zh-CN" dirty="0"/>
              <a:t>      &lt;</a:t>
            </a:r>
            <a:r>
              <a:rPr lang="en-US" altLang="zh-CN" i="1" dirty="0"/>
              <a:t>m</a:t>
            </a:r>
            <a:r>
              <a:rPr lang="en-US" altLang="zh-CN" dirty="0"/>
              <a:t>&gt; = {</a:t>
            </a:r>
            <a:r>
              <a:rPr lang="en-US" altLang="zh-CN" i="1" dirty="0" err="1"/>
              <a:t>mz</a:t>
            </a:r>
            <a:r>
              <a:rPr lang="en-US" altLang="zh-CN" i="1" dirty="0"/>
              <a:t> </a:t>
            </a:r>
            <a:r>
              <a:rPr lang="en-US" altLang="zh-CN" dirty="0"/>
              <a:t>| </a:t>
            </a:r>
            <a:r>
              <a:rPr lang="en-US" altLang="zh-CN" i="1" dirty="0" err="1"/>
              <a:t>z</a:t>
            </a:r>
            <a:r>
              <a:rPr lang="en-US" altLang="zh-CN" dirty="0" err="1"/>
              <a:t>∈Z</a:t>
            </a:r>
            <a:r>
              <a:rPr lang="en-US" altLang="zh-CN" dirty="0"/>
              <a:t>}= </a:t>
            </a:r>
            <a:r>
              <a:rPr lang="en-US" altLang="zh-CN" i="1" dirty="0" err="1"/>
              <a:t>m</a:t>
            </a:r>
            <a:r>
              <a:rPr lang="en-US" altLang="zh-CN" dirty="0" err="1"/>
              <a:t>Z</a:t>
            </a:r>
            <a:r>
              <a:rPr lang="zh-CN" altLang="en-US" dirty="0"/>
              <a:t>， </a:t>
            </a:r>
            <a:r>
              <a:rPr lang="en-US" altLang="zh-CN" i="1" dirty="0"/>
              <a:t>m</a:t>
            </a:r>
            <a:r>
              <a:rPr lang="en-US" altLang="zh-CN" dirty="0"/>
              <a:t>&gt;0</a:t>
            </a:r>
          </a:p>
          <a:p>
            <a:pPr eaLnBrk="1" hangingPunct="1">
              <a:spcBef>
                <a:spcPct val="60000"/>
              </a:spcBef>
            </a:pPr>
            <a:r>
              <a:rPr lang="en-US" altLang="zh-CN" dirty="0"/>
              <a:t>(2) </a:t>
            </a:r>
            <a:r>
              <a:rPr lang="en-US" altLang="zh-CN" i="1" dirty="0"/>
              <a:t>G</a:t>
            </a:r>
            <a:r>
              <a:rPr lang="en-US" altLang="zh-CN" dirty="0"/>
              <a:t>=Z</a:t>
            </a:r>
            <a:r>
              <a:rPr lang="en-US" altLang="zh-CN" baseline="-25000" dirty="0"/>
              <a:t>12</a:t>
            </a:r>
            <a:r>
              <a:rPr lang="zh-CN" altLang="en-US" dirty="0"/>
              <a:t>是</a:t>
            </a:r>
            <a:r>
              <a:rPr lang="en-US" altLang="zh-CN" dirty="0"/>
              <a:t>12</a:t>
            </a:r>
            <a:r>
              <a:rPr lang="zh-CN" altLang="en-US" dirty="0"/>
              <a:t>阶循环群</a:t>
            </a:r>
            <a:r>
              <a:rPr lang="en-US" altLang="zh-CN" dirty="0"/>
              <a:t>. 12</a:t>
            </a:r>
            <a:r>
              <a:rPr lang="zh-CN" altLang="en-US" dirty="0"/>
              <a:t>正因子是</a:t>
            </a:r>
            <a:r>
              <a:rPr lang="en-US" altLang="zh-CN" dirty="0"/>
              <a:t>1,2,3,4,6</a:t>
            </a:r>
            <a:r>
              <a:rPr lang="zh-CN" altLang="en-US" dirty="0"/>
              <a:t>和</a:t>
            </a:r>
            <a:r>
              <a:rPr lang="en-US" altLang="zh-CN" dirty="0"/>
              <a:t>12</a:t>
            </a:r>
            <a:r>
              <a:rPr lang="zh-CN" altLang="en-US" dirty="0"/>
              <a:t>，</a:t>
            </a:r>
            <a:r>
              <a:rPr lang="en-US" altLang="zh-CN" i="1" dirty="0"/>
              <a:t>G </a:t>
            </a:r>
            <a:r>
              <a:rPr lang="zh-CN" altLang="en-US" dirty="0"/>
              <a:t>的子群</a:t>
            </a:r>
            <a:r>
              <a:rPr lang="en-US" altLang="zh-CN" dirty="0"/>
              <a:t>:</a:t>
            </a:r>
            <a:br>
              <a:rPr lang="en-US" altLang="zh-CN" dirty="0"/>
            </a:br>
            <a:r>
              <a:rPr lang="en-US" altLang="zh-CN" dirty="0"/>
              <a:t>     1</a:t>
            </a:r>
            <a:r>
              <a:rPr lang="zh-CN" altLang="en-US" dirty="0"/>
              <a:t>阶子群      </a:t>
            </a:r>
            <a:r>
              <a:rPr lang="en-US" altLang="zh-CN" dirty="0"/>
              <a:t>&lt;12&gt;=&lt;0&gt;={0}</a:t>
            </a:r>
            <a:br>
              <a:rPr lang="en-US" altLang="zh-CN" dirty="0"/>
            </a:br>
            <a:r>
              <a:rPr lang="en-US" altLang="zh-CN" dirty="0"/>
              <a:t>     2</a:t>
            </a:r>
            <a:r>
              <a:rPr lang="zh-CN" altLang="en-US" dirty="0"/>
              <a:t>阶子群      </a:t>
            </a:r>
            <a:r>
              <a:rPr lang="en-US" altLang="zh-CN" dirty="0"/>
              <a:t>&lt;6&gt;={0,6}</a:t>
            </a:r>
            <a:br>
              <a:rPr lang="en-US" altLang="zh-CN" dirty="0"/>
            </a:br>
            <a:r>
              <a:rPr lang="en-US" altLang="zh-CN" dirty="0"/>
              <a:t>     3</a:t>
            </a:r>
            <a:r>
              <a:rPr lang="zh-CN" altLang="en-US" dirty="0"/>
              <a:t>阶子群       </a:t>
            </a:r>
            <a:r>
              <a:rPr lang="en-US" altLang="zh-CN" dirty="0"/>
              <a:t>&lt;4&gt;={0,4,8}                                    </a:t>
            </a:r>
            <a:br>
              <a:rPr lang="en-US" altLang="zh-CN" dirty="0"/>
            </a:br>
            <a:r>
              <a:rPr lang="en-US" altLang="zh-CN" dirty="0"/>
              <a:t>     4</a:t>
            </a:r>
            <a:r>
              <a:rPr lang="zh-CN" altLang="en-US" dirty="0"/>
              <a:t>阶子群       </a:t>
            </a:r>
            <a:r>
              <a:rPr lang="en-US" altLang="zh-CN" dirty="0"/>
              <a:t>&lt;3&gt;={0,3,6,9}      </a:t>
            </a:r>
            <a:br>
              <a:rPr lang="en-US" altLang="zh-CN" dirty="0"/>
            </a:br>
            <a:r>
              <a:rPr lang="en-US" altLang="zh-CN" dirty="0"/>
              <a:t>     6</a:t>
            </a:r>
            <a:r>
              <a:rPr lang="zh-CN" altLang="en-US" dirty="0"/>
              <a:t>阶子群      </a:t>
            </a:r>
            <a:r>
              <a:rPr lang="en-US" altLang="zh-CN" dirty="0"/>
              <a:t>&lt;2&gt;={0,2,4,6,8,10}   </a:t>
            </a:r>
            <a:br>
              <a:rPr lang="en-US" altLang="zh-CN" dirty="0"/>
            </a:br>
            <a:r>
              <a:rPr lang="en-US" altLang="zh-CN" dirty="0"/>
              <a:t>     12</a:t>
            </a:r>
            <a:r>
              <a:rPr lang="zh-CN" altLang="en-US" dirty="0"/>
              <a:t>阶子群     </a:t>
            </a:r>
            <a:r>
              <a:rPr lang="en-US" altLang="zh-CN" dirty="0"/>
              <a:t>&lt;1&gt;=Z</a:t>
            </a:r>
            <a:r>
              <a:rPr lang="en-US" altLang="zh-CN" baseline="-25000" dirty="0"/>
              <a:t>12</a:t>
            </a:r>
            <a:r>
              <a:rPr lang="en-US" altLang="zh-CN" dirty="0"/>
              <a:t>                </a:t>
            </a:r>
            <a:br>
              <a:rPr lang="en-US" altLang="zh-CN" dirty="0"/>
            </a:br>
            <a:br>
              <a:rPr lang="en-US" altLang="zh-CN" sz="1800" dirty="0"/>
            </a:br>
            <a:endParaRPr lang="en-US" altLang="zh-CN" sz="1800" dirty="0"/>
          </a:p>
        </p:txBody>
      </p:sp>
      <p:sp>
        <p:nvSpPr>
          <p:cNvPr id="105476" name="灯片编号占位符 5">
            <a:extLst>
              <a:ext uri="{FF2B5EF4-FFF2-40B4-BE49-F238E27FC236}">
                <a16:creationId xmlns:a16="http://schemas.microsoft.com/office/drawing/2014/main" id="{1CE6D3E8-8C0D-4188-8C94-00C2F0745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17C162F-A54D-4C2E-95D8-0E644039318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灯片编号占位符 3">
            <a:extLst>
              <a:ext uri="{FF2B5EF4-FFF2-40B4-BE49-F238E27FC236}">
                <a16:creationId xmlns:a16="http://schemas.microsoft.com/office/drawing/2014/main" id="{8D265093-9D8F-49E8-BB06-2FC8DDEF8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4568CD2-D343-419D-924F-F536EB458EC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603" name="Rectangle 2">
            <a:extLst>
              <a:ext uri="{FF2B5EF4-FFF2-40B4-BE49-F238E27FC236}">
                <a16:creationId xmlns:a16="http://schemas.microsoft.com/office/drawing/2014/main" id="{F2D0A626-6602-4385-8C47-5648D4A5E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1125538"/>
            <a:ext cx="9721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为模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整数加群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求所有元素的阶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  <p:sp>
        <p:nvSpPr>
          <p:cNvPr id="661507" name="Rectangle 3">
            <a:extLst>
              <a:ext uri="{FF2B5EF4-FFF2-40B4-BE49-F238E27FC236}">
                <a16:creationId xmlns:a16="http://schemas.microsoft.com/office/drawing/2014/main" id="{B69DEA0E-3ABF-4D1C-8578-1254C4530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416" y="1692275"/>
            <a:ext cx="82804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2667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|0| = 1,      |9| = 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|6| = |12| = 3,      |3| = |15| = 6,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|2| = |4| = |8| = |10| = |14| = |16| = 9,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|1| = |5| = |7| = |11| = |13| = |17| =18, </a:t>
            </a:r>
          </a:p>
        </p:txBody>
      </p:sp>
      <p:sp>
        <p:nvSpPr>
          <p:cNvPr id="153605" name="Rectangle 4">
            <a:extLst>
              <a:ext uri="{FF2B5EF4-FFF2-40B4-BE49-F238E27FC236}">
                <a16:creationId xmlns:a16="http://schemas.microsoft.com/office/drawing/2014/main" id="{A1D1A9BC-8F19-462B-AC22-A0BEE4D88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实例演算：课堂小测验</a:t>
            </a:r>
            <a:endParaRPr lang="en-US" altLang="zh-CN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1509" name="Rectangle 5">
            <a:extLst>
              <a:ext uri="{FF2B5EF4-FFF2-40B4-BE49-F238E27FC236}">
                <a16:creationId xmlns:a16="http://schemas.microsoft.com/office/drawing/2014/main" id="{6AF748EB-753A-420E-A0FA-6E2405C4C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448" y="3597276"/>
            <a:ext cx="8280400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说明：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群中元素的阶可能存在，也可能不存在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对于有限群，每个元素的阶都存在，而且是群的阶的因子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对于无限群，单位元的阶存在，是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；而其它元素的阶可能存在，也可能不存在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（可能所有元素的阶都存在，但是群还是无限群）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5185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1507" grpId="0"/>
      <p:bldP spid="66150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>
            <a:extLst>
              <a:ext uri="{FF2B5EF4-FFF2-40B4-BE49-F238E27FC236}">
                <a16:creationId xmlns:a16="http://schemas.microsoft.com/office/drawing/2014/main" id="{6E8F95C5-9F58-45CD-BC71-255D2C66ED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实例演算：课堂小测验</a:t>
            </a: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7171" name="内容占位符 2">
            <a:extLst>
              <a:ext uri="{FF2B5EF4-FFF2-40B4-BE49-F238E27FC236}">
                <a16:creationId xmlns:a16="http://schemas.microsoft.com/office/drawing/2014/main" id="{C9C19E93-2B24-4565-9AA0-38D1053EC4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196975"/>
            <a:ext cx="10945415" cy="4929188"/>
          </a:xfrm>
        </p:spPr>
        <p:txBody>
          <a:bodyPr/>
          <a:lstStyle/>
          <a:p>
            <a:pPr eaLnBrk="1" hangingPunct="1"/>
            <a:r>
              <a:rPr lang="en-US" altLang="zh-CN" dirty="0"/>
              <a:t>2.</a:t>
            </a:r>
            <a:r>
              <a:rPr lang="zh-CN" altLang="en-US" dirty="0"/>
              <a:t>证明：循环群一定是阿贝尔群。反之是否成立？</a:t>
            </a:r>
            <a:endParaRPr lang="en-US" altLang="zh-CN" dirty="0"/>
          </a:p>
          <a:p>
            <a:pPr eaLnBrk="1" hangingPunct="1"/>
            <a:r>
              <a:rPr lang="zh-CN" altLang="en-US" dirty="0"/>
              <a:t>证明：设</a:t>
            </a:r>
            <a:r>
              <a:rPr lang="en-US" altLang="zh-CN" i="1" dirty="0"/>
              <a:t>G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/>
              <a:t>&gt;</a:t>
            </a:r>
            <a:r>
              <a:rPr lang="zh-CN" altLang="en-US" dirty="0"/>
              <a:t>是循环群，</a:t>
            </a:r>
            <a:r>
              <a:rPr lang="en-US" altLang="zh-CN" dirty="0">
                <a:sym typeface="Symbol" panose="05050102010706020507" pitchFamily="18" charset="2"/>
              </a:rPr>
              <a:t> </a:t>
            </a:r>
            <a:r>
              <a:rPr lang="en-US" altLang="zh-CN" dirty="0" err="1">
                <a:sym typeface="Symbol" panose="05050102010706020507" pitchFamily="18" charset="2"/>
              </a:rPr>
              <a:t>a</a:t>
            </a:r>
            <a:r>
              <a:rPr lang="en-US" altLang="zh-CN" baseline="30000" dirty="0" err="1">
                <a:sym typeface="Symbol" panose="05050102010706020507" pitchFamily="18" charset="2"/>
              </a:rPr>
              <a:t>i</a:t>
            </a:r>
            <a:r>
              <a:rPr lang="en-US" altLang="zh-CN" dirty="0" err="1">
                <a:sym typeface="Symbol" panose="05050102010706020507" pitchFamily="18" charset="2"/>
              </a:rPr>
              <a:t>,a</a:t>
            </a:r>
            <a:r>
              <a:rPr lang="en-US" altLang="zh-CN" baseline="30000" dirty="0" err="1">
                <a:sym typeface="Symbol" panose="05050102010706020507" pitchFamily="18" charset="2"/>
              </a:rPr>
              <a:t>j</a:t>
            </a:r>
            <a:r>
              <a:rPr lang="en-US" altLang="zh-CN" dirty="0"/>
              <a:t> ∈&lt;a&gt;,</a:t>
            </a:r>
          </a:p>
          <a:p>
            <a:pPr eaLnBrk="1" hangingPunct="1"/>
            <a:r>
              <a:rPr lang="en-US" altLang="zh-CN" dirty="0"/>
              <a:t>                 </a:t>
            </a:r>
            <a:r>
              <a:rPr lang="en-US" altLang="zh-CN" dirty="0" err="1"/>
              <a:t>a</a:t>
            </a:r>
            <a:r>
              <a:rPr lang="en-US" altLang="zh-CN" baseline="30000" dirty="0" err="1"/>
              <a:t>i</a:t>
            </a:r>
            <a:r>
              <a:rPr lang="en-US" altLang="zh-CN" dirty="0" err="1"/>
              <a:t>a</a:t>
            </a:r>
            <a:r>
              <a:rPr lang="en-US" altLang="zh-CN" baseline="30000" dirty="0" err="1"/>
              <a:t>j</a:t>
            </a:r>
            <a:r>
              <a:rPr lang="en-US" altLang="zh-CN" dirty="0"/>
              <a:t>=</a:t>
            </a:r>
            <a:r>
              <a:rPr lang="en-US" altLang="zh-CN" dirty="0" err="1"/>
              <a:t>a</a:t>
            </a:r>
            <a:r>
              <a:rPr lang="en-US" altLang="zh-CN" baseline="30000" dirty="0" err="1"/>
              <a:t>i+j</a:t>
            </a:r>
            <a:r>
              <a:rPr lang="en-US" altLang="zh-CN" dirty="0"/>
              <a:t>=</a:t>
            </a:r>
            <a:r>
              <a:rPr lang="en-US" altLang="zh-CN" dirty="0" err="1"/>
              <a:t>a</a:t>
            </a:r>
            <a:r>
              <a:rPr lang="en-US" altLang="zh-CN" baseline="30000" dirty="0" err="1"/>
              <a:t>j+i</a:t>
            </a:r>
            <a:r>
              <a:rPr lang="en-US" altLang="zh-CN" dirty="0"/>
              <a:t>=</a:t>
            </a:r>
            <a:r>
              <a:rPr lang="en-US" altLang="zh-CN" dirty="0" err="1"/>
              <a:t>a</a:t>
            </a:r>
            <a:r>
              <a:rPr lang="en-US" altLang="zh-CN" baseline="30000" dirty="0" err="1"/>
              <a:t>j</a:t>
            </a:r>
            <a:r>
              <a:rPr lang="en-US" altLang="zh-CN" dirty="0" err="1"/>
              <a:t>a</a:t>
            </a:r>
            <a:r>
              <a:rPr lang="en-US" altLang="zh-CN" baseline="30000" dirty="0" err="1"/>
              <a:t>i</a:t>
            </a:r>
            <a:endParaRPr lang="en-US" altLang="zh-CN" baseline="30000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en-US" altLang="zh-CN" dirty="0"/>
              <a:t>3.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/>
              <a:t>&gt;</a:t>
            </a:r>
            <a:r>
              <a:rPr lang="zh-CN" altLang="en-US" dirty="0"/>
              <a:t>是</a:t>
            </a:r>
            <a:r>
              <a:rPr lang="en-US" altLang="zh-CN" dirty="0"/>
              <a:t>15</a:t>
            </a:r>
            <a:r>
              <a:rPr lang="zh-CN" altLang="en-US" dirty="0"/>
              <a:t>阶循环群，</a:t>
            </a:r>
            <a:r>
              <a:rPr lang="en-US" altLang="zh-CN" dirty="0"/>
              <a:t>(1).</a:t>
            </a:r>
            <a:r>
              <a:rPr lang="zh-CN" altLang="en-US" dirty="0"/>
              <a:t>求出</a:t>
            </a:r>
            <a:r>
              <a:rPr lang="en-US" altLang="zh-CN" dirty="0"/>
              <a:t>G</a:t>
            </a:r>
            <a:r>
              <a:rPr lang="zh-CN" altLang="en-US" dirty="0"/>
              <a:t>的所有生成元</a:t>
            </a:r>
            <a:r>
              <a:rPr lang="en-US" altLang="zh-CN" dirty="0"/>
              <a:t>;(2).</a:t>
            </a:r>
            <a:r>
              <a:rPr lang="zh-CN" altLang="en-US" dirty="0"/>
              <a:t>求出</a:t>
            </a:r>
            <a:r>
              <a:rPr lang="en-US" altLang="zh-CN" dirty="0"/>
              <a:t>G</a:t>
            </a:r>
            <a:r>
              <a:rPr lang="zh-CN" altLang="en-US" dirty="0"/>
              <a:t>的所有子群。</a:t>
            </a:r>
            <a:endParaRPr lang="en-US" altLang="zh-CN" dirty="0"/>
          </a:p>
          <a:p>
            <a:pPr eaLnBrk="1" hangingPunct="1"/>
            <a:r>
              <a:rPr lang="zh-CN" altLang="en-US" dirty="0"/>
              <a:t>解：</a:t>
            </a:r>
            <a:endParaRPr lang="en-US" altLang="zh-CN" dirty="0"/>
          </a:p>
          <a:p>
            <a:pPr eaLnBrk="1" hangingPunct="1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）、生成元有</a:t>
            </a:r>
            <a:r>
              <a:rPr lang="en-US" altLang="zh-CN" dirty="0"/>
              <a:t>a</a:t>
            </a:r>
            <a:r>
              <a:rPr lang="en-US" altLang="zh-CN" baseline="30000" dirty="0"/>
              <a:t>1</a:t>
            </a:r>
            <a:r>
              <a:rPr lang="en-US" altLang="zh-CN" dirty="0"/>
              <a:t>,a</a:t>
            </a:r>
            <a:r>
              <a:rPr lang="en-US" altLang="zh-CN" baseline="30000" dirty="0"/>
              <a:t>2</a:t>
            </a:r>
            <a:r>
              <a:rPr lang="en-US" altLang="zh-CN" dirty="0"/>
              <a:t>,a</a:t>
            </a:r>
            <a:r>
              <a:rPr lang="en-US" altLang="zh-CN" baseline="30000" dirty="0"/>
              <a:t>4</a:t>
            </a:r>
            <a:r>
              <a:rPr lang="en-US" altLang="zh-CN" dirty="0"/>
              <a:t>,a</a:t>
            </a:r>
            <a:r>
              <a:rPr lang="en-US" altLang="zh-CN" baseline="30000" dirty="0"/>
              <a:t>7</a:t>
            </a:r>
            <a:r>
              <a:rPr lang="en-US" altLang="zh-CN" dirty="0"/>
              <a:t>,a</a:t>
            </a:r>
            <a:r>
              <a:rPr lang="en-US" altLang="zh-CN" baseline="30000" dirty="0"/>
              <a:t>8</a:t>
            </a:r>
            <a:r>
              <a:rPr lang="en-US" altLang="zh-CN" dirty="0"/>
              <a:t>,a</a:t>
            </a:r>
            <a:r>
              <a:rPr lang="en-US" altLang="zh-CN" baseline="30000" dirty="0"/>
              <a:t>11</a:t>
            </a:r>
            <a:r>
              <a:rPr lang="en-US" altLang="zh-CN" dirty="0"/>
              <a:t>,a</a:t>
            </a:r>
            <a:r>
              <a:rPr lang="en-US" altLang="zh-CN" baseline="30000" dirty="0"/>
              <a:t>13</a:t>
            </a:r>
            <a:r>
              <a:rPr lang="en-US" altLang="zh-CN" dirty="0"/>
              <a:t>,a</a:t>
            </a:r>
            <a:r>
              <a:rPr lang="en-US" altLang="zh-CN" baseline="30000" dirty="0"/>
              <a:t>14</a:t>
            </a:r>
          </a:p>
          <a:p>
            <a:pPr eaLnBrk="1" hangingPunct="1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）、子群有：</a:t>
            </a:r>
            <a:r>
              <a:rPr lang="en-US" altLang="zh-CN" dirty="0"/>
              <a:t>&lt;e&gt;={e}, &lt;a&gt;=G,</a:t>
            </a:r>
          </a:p>
          <a:p>
            <a:pPr eaLnBrk="1" hangingPunct="1"/>
            <a:r>
              <a:rPr lang="en-US" altLang="zh-CN" dirty="0"/>
              <a:t>                    &lt;a</a:t>
            </a:r>
            <a:r>
              <a:rPr lang="en-US" altLang="zh-CN" baseline="30000" dirty="0"/>
              <a:t>3</a:t>
            </a:r>
            <a:r>
              <a:rPr lang="en-US" altLang="zh-CN" dirty="0"/>
              <a:t>&gt;={e,a</a:t>
            </a:r>
            <a:r>
              <a:rPr lang="en-US" altLang="zh-CN" baseline="30000" dirty="0"/>
              <a:t>3</a:t>
            </a:r>
            <a:r>
              <a:rPr lang="en-US" altLang="zh-CN" dirty="0"/>
              <a:t>,a</a:t>
            </a:r>
            <a:r>
              <a:rPr lang="en-US" altLang="zh-CN" baseline="30000" dirty="0"/>
              <a:t>6</a:t>
            </a:r>
            <a:r>
              <a:rPr lang="en-US" altLang="zh-CN" dirty="0"/>
              <a:t>,a</a:t>
            </a:r>
            <a:r>
              <a:rPr lang="en-US" altLang="zh-CN" baseline="30000" dirty="0"/>
              <a:t>9</a:t>
            </a:r>
            <a:r>
              <a:rPr lang="en-US" altLang="zh-CN" dirty="0"/>
              <a:t>,a</a:t>
            </a:r>
            <a:r>
              <a:rPr lang="en-US" altLang="zh-CN" baseline="30000" dirty="0"/>
              <a:t>12</a:t>
            </a:r>
            <a:r>
              <a:rPr lang="en-US" altLang="zh-CN" dirty="0"/>
              <a:t>},&lt;a</a:t>
            </a:r>
            <a:r>
              <a:rPr lang="en-US" altLang="zh-CN" baseline="30000" dirty="0"/>
              <a:t>5</a:t>
            </a:r>
            <a:r>
              <a:rPr lang="en-US" altLang="zh-CN" dirty="0"/>
              <a:t>&gt;={e,a</a:t>
            </a:r>
            <a:r>
              <a:rPr lang="en-US" altLang="zh-CN" baseline="30000" dirty="0"/>
              <a:t>5</a:t>
            </a:r>
            <a:r>
              <a:rPr lang="en-US" altLang="zh-CN" dirty="0"/>
              <a:t>,a</a:t>
            </a:r>
            <a:r>
              <a:rPr lang="en-US" altLang="zh-CN" baseline="30000" dirty="0"/>
              <a:t>10</a:t>
            </a:r>
            <a:r>
              <a:rPr lang="en-US" altLang="zh-CN" dirty="0"/>
              <a:t>}</a:t>
            </a:r>
            <a:endParaRPr lang="zh-CN" altLang="en-US" dirty="0"/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1113444C-CCF8-4B42-A7AF-A673CB0C9F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6CD58D3-40E4-407D-A8E3-18286D7FE885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53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>
            <a:extLst>
              <a:ext uri="{FF2B5EF4-FFF2-40B4-BE49-F238E27FC236}">
                <a16:creationId xmlns:a16="http://schemas.microsoft.com/office/drawing/2014/main" id="{9934500C-6D75-4D49-965D-5BD3EF4DC7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i="1"/>
              <a:t>n </a:t>
            </a:r>
            <a:r>
              <a:rPr lang="zh-CN" altLang="en-US"/>
              <a:t>元置换及乘法</a:t>
            </a:r>
          </a:p>
        </p:txBody>
      </p:sp>
      <p:sp>
        <p:nvSpPr>
          <p:cNvPr id="110595" name="Rectangle 8">
            <a:extLst>
              <a:ext uri="{FF2B5EF4-FFF2-40B4-BE49-F238E27FC236}">
                <a16:creationId xmlns:a16="http://schemas.microsoft.com/office/drawing/2014/main" id="{7D2DCA9D-3BE9-410D-87AD-2C1FBA99C3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196975"/>
            <a:ext cx="8229600" cy="136842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10.11</a:t>
            </a:r>
            <a:r>
              <a:rPr lang="en-US" altLang="zh-CN"/>
              <a:t> </a:t>
            </a:r>
            <a:r>
              <a:rPr lang="zh-CN" altLang="en-US"/>
              <a:t>设 </a:t>
            </a:r>
            <a:r>
              <a:rPr lang="en-US" altLang="zh-CN" i="1"/>
              <a:t>S </a:t>
            </a:r>
            <a:r>
              <a:rPr lang="en-US" altLang="zh-CN"/>
              <a:t>= {1, 2, …, </a:t>
            </a:r>
            <a:r>
              <a:rPr lang="en-US" altLang="zh-CN" i="1"/>
              <a:t>n</a:t>
            </a:r>
            <a:r>
              <a:rPr lang="en-US" altLang="zh-CN"/>
              <a:t>}, </a:t>
            </a:r>
            <a:r>
              <a:rPr lang="en-US" altLang="zh-CN" i="1"/>
              <a:t>S</a:t>
            </a:r>
            <a:r>
              <a:rPr lang="zh-CN" altLang="en-US"/>
              <a:t>上的任何双射函数</a:t>
            </a:r>
            <a:endParaRPr lang="zh-CN" altLang="en-US" i="1"/>
          </a:p>
          <a:p>
            <a:pPr eaLnBrk="1" hangingPunct="1"/>
            <a:r>
              <a:rPr lang="en-US" altLang="zh-CN" i="1"/>
              <a:t>σ</a:t>
            </a:r>
            <a:r>
              <a:rPr lang="en-US" altLang="zh-CN"/>
              <a:t>:</a:t>
            </a:r>
            <a:r>
              <a:rPr lang="en-US" altLang="zh-CN" i="1"/>
              <a:t>S</a:t>
            </a:r>
            <a:r>
              <a:rPr lang="en-US" altLang="zh-CN"/>
              <a:t>→</a:t>
            </a:r>
            <a:r>
              <a:rPr lang="en-US" altLang="zh-CN" i="1"/>
              <a:t>S </a:t>
            </a:r>
            <a:r>
              <a:rPr lang="zh-CN" altLang="en-US"/>
              <a:t>称为</a:t>
            </a:r>
            <a:r>
              <a:rPr lang="en-US" altLang="zh-CN" i="1"/>
              <a:t>S</a:t>
            </a:r>
            <a:r>
              <a:rPr lang="zh-CN" altLang="en-US"/>
              <a:t>上的</a:t>
            </a:r>
            <a:r>
              <a:rPr lang="en-US" altLang="zh-CN" i="1">
                <a:solidFill>
                  <a:srgbClr val="A50021"/>
                </a:solidFill>
              </a:rPr>
              <a:t>n</a:t>
            </a:r>
            <a:r>
              <a:rPr lang="zh-CN" altLang="en-US">
                <a:solidFill>
                  <a:srgbClr val="A50021"/>
                </a:solidFill>
              </a:rPr>
              <a:t>元置换</a:t>
            </a:r>
            <a:r>
              <a:rPr lang="en-US" altLang="zh-CN"/>
              <a:t>. </a:t>
            </a:r>
          </a:p>
          <a:p>
            <a:pPr eaLnBrk="1" hangingPunct="1"/>
            <a:r>
              <a:rPr lang="zh-CN" altLang="en-US"/>
              <a:t>例如 </a:t>
            </a:r>
            <a:r>
              <a:rPr lang="en-US" altLang="zh-CN" i="1"/>
              <a:t>S</a:t>
            </a:r>
            <a:r>
              <a:rPr lang="en-US" altLang="zh-CN"/>
              <a:t>={1, 2, 3, 4, 5}, </a:t>
            </a:r>
            <a:r>
              <a:rPr lang="zh-CN" altLang="en-US"/>
              <a:t>下述为</a:t>
            </a:r>
            <a:r>
              <a:rPr lang="en-US" altLang="zh-CN"/>
              <a:t>5</a:t>
            </a:r>
            <a:r>
              <a:rPr lang="zh-CN" altLang="en-US"/>
              <a:t>元置换</a:t>
            </a:r>
          </a:p>
        </p:txBody>
      </p:sp>
      <p:sp>
        <p:nvSpPr>
          <p:cNvPr id="110596" name="灯片编号占位符 5">
            <a:extLst>
              <a:ext uri="{FF2B5EF4-FFF2-40B4-BE49-F238E27FC236}">
                <a16:creationId xmlns:a16="http://schemas.microsoft.com/office/drawing/2014/main" id="{B91F27A7-16F6-4E56-A704-D31FA794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9CC98C5-B9A7-4AC5-88F2-A0320F0EDA4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0597" name="Rectangle 9">
            <a:extLst>
              <a:ext uri="{FF2B5EF4-FFF2-40B4-BE49-F238E27FC236}">
                <a16:creationId xmlns:a16="http://schemas.microsoft.com/office/drawing/2014/main" id="{DE1F4297-6C63-435C-91D4-AC51B847F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4586288"/>
            <a:ext cx="450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667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zh-CN" altLang="zh-CN" b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</p:txBody>
      </p:sp>
      <p:graphicFrame>
        <p:nvGraphicFramePr>
          <p:cNvPr id="110598" name="Object 10">
            <a:extLst>
              <a:ext uri="{FF2B5EF4-FFF2-40B4-BE49-F238E27FC236}">
                <a16:creationId xmlns:a16="http://schemas.microsoft.com/office/drawing/2014/main" id="{1734C46D-7594-4553-857C-551ED738DCD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28938" y="2636838"/>
          <a:ext cx="5661025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2540000" imgH="469900" progId="Equation.3">
                  <p:embed/>
                </p:oleObj>
              </mc:Choice>
              <mc:Fallback>
                <p:oleObj name="公式" r:id="rId3" imgW="2540000" imgH="4699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38" y="2636838"/>
                        <a:ext cx="5661025" cy="1036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599" name="Object 11">
            <a:extLst>
              <a:ext uri="{FF2B5EF4-FFF2-40B4-BE49-F238E27FC236}">
                <a16:creationId xmlns:a16="http://schemas.microsoft.com/office/drawing/2014/main" id="{49E3733E-C208-4E65-BB74-9839A8A787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55913" y="5070475"/>
          <a:ext cx="558165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2540000" imgH="469900" progId="Equation.3">
                  <p:embed/>
                </p:oleObj>
              </mc:Choice>
              <mc:Fallback>
                <p:oleObj name="公式" r:id="rId5" imgW="2540000" imgH="4699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913" y="5070475"/>
                        <a:ext cx="5581650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600" name="Rectangle 12">
            <a:extLst>
              <a:ext uri="{FF2B5EF4-FFF2-40B4-BE49-F238E27FC236}">
                <a16:creationId xmlns:a16="http://schemas.microsoft.com/office/drawing/2014/main" id="{E68C8CFF-DD16-469C-9F0A-725593D0B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3967163"/>
            <a:ext cx="7991475" cy="14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6000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10.12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σ,τ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元置换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σ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τ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的复合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σ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∘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τ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也是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元置换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称为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σ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τ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的乘积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记作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σ 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  </a:t>
            </a:r>
          </a:p>
          <a:p>
            <a:pPr eaLnBrk="1" hangingPunct="1">
              <a:spcBef>
                <a:spcPct val="6000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例如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</p:txBody>
      </p:sp>
    </p:spTree>
  </p:cSld>
  <p:clrMapOvr>
    <a:masterClrMapping/>
  </p:clrMapOvr>
  <p:transition spd="slow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8">
            <a:extLst>
              <a:ext uri="{FF2B5EF4-FFF2-40B4-BE49-F238E27FC236}">
                <a16:creationId xmlns:a16="http://schemas.microsoft.com/office/drawing/2014/main" id="{63806EF0-5737-4B5A-B0BF-6B4A15826E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i="1"/>
              <a:t>n</a:t>
            </a:r>
            <a:r>
              <a:rPr lang="zh-CN" altLang="en-US"/>
              <a:t>元置换的轮换表示</a:t>
            </a:r>
          </a:p>
        </p:txBody>
      </p:sp>
      <p:sp>
        <p:nvSpPr>
          <p:cNvPr id="112643" name="Rectangle 9">
            <a:extLst>
              <a:ext uri="{FF2B5EF4-FFF2-40B4-BE49-F238E27FC236}">
                <a16:creationId xmlns:a16="http://schemas.microsoft.com/office/drawing/2014/main" id="{8FB2D127-32D2-4AB2-8646-05609F8A12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5360" y="1052512"/>
            <a:ext cx="11593288" cy="2873375"/>
          </a:xfrm>
        </p:spPr>
        <p:txBody>
          <a:bodyPr/>
          <a:lstStyle/>
          <a:p>
            <a:pPr eaLnBrk="1" hangingPunct="1"/>
            <a:r>
              <a:rPr lang="zh-CN" altLang="en-US" dirty="0"/>
              <a:t>设 </a:t>
            </a:r>
            <a:r>
              <a:rPr lang="en-US" altLang="zh-CN" i="1" dirty="0"/>
              <a:t>S </a:t>
            </a:r>
            <a:r>
              <a:rPr lang="en-US" altLang="zh-CN" dirty="0"/>
              <a:t>= {1, 2, …, </a:t>
            </a:r>
            <a:r>
              <a:rPr lang="en-US" altLang="zh-CN" i="1" dirty="0"/>
              <a:t>n</a:t>
            </a:r>
            <a:r>
              <a:rPr lang="en-US" altLang="zh-CN" dirty="0"/>
              <a:t>}</a:t>
            </a:r>
            <a:r>
              <a:rPr lang="zh-CN" altLang="en-US" dirty="0"/>
              <a:t>，对于任何</a:t>
            </a:r>
            <a:r>
              <a:rPr lang="en-US" altLang="zh-CN" i="1" dirty="0"/>
              <a:t>S</a:t>
            </a:r>
            <a:r>
              <a:rPr lang="zh-CN" altLang="en-US" dirty="0"/>
              <a:t>上的 </a:t>
            </a:r>
            <a:r>
              <a:rPr lang="en-US" altLang="zh-CN" i="1" dirty="0"/>
              <a:t>n </a:t>
            </a:r>
            <a:r>
              <a:rPr lang="zh-CN" altLang="en-US" dirty="0"/>
              <a:t>元置换 </a:t>
            </a:r>
            <a:r>
              <a:rPr lang="zh-CN" altLang="en-US" dirty="0">
                <a:sym typeface="Symbol" panose="05050102010706020507" pitchFamily="18" charset="2"/>
              </a:rPr>
              <a:t></a:t>
            </a:r>
            <a:r>
              <a:rPr lang="en-US" altLang="zh-CN" i="1" dirty="0"/>
              <a:t>, </a:t>
            </a:r>
            <a:r>
              <a:rPr lang="zh-CN" altLang="en-US" dirty="0"/>
              <a:t>存在着一个有限序列 </a:t>
            </a:r>
            <a:r>
              <a:rPr lang="en-US" altLang="zh-CN" i="1" dirty="0"/>
              <a:t>i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i</a:t>
            </a:r>
            <a:r>
              <a:rPr lang="en-US" altLang="zh-CN" baseline="-25000" dirty="0"/>
              <a:t>2</a:t>
            </a:r>
            <a:r>
              <a:rPr lang="en-US" altLang="zh-CN" dirty="0"/>
              <a:t>, …, </a:t>
            </a:r>
            <a:r>
              <a:rPr lang="en-US" altLang="zh-CN" i="1" dirty="0" err="1"/>
              <a:t>i</a:t>
            </a:r>
            <a:r>
              <a:rPr lang="en-US" altLang="zh-CN" i="1" baseline="-25000" dirty="0" err="1"/>
              <a:t>k</a:t>
            </a:r>
            <a:r>
              <a:rPr lang="en-US" altLang="zh-CN" dirty="0"/>
              <a:t>, </a:t>
            </a:r>
            <a:r>
              <a:rPr lang="en-US" altLang="zh-CN" i="1" dirty="0"/>
              <a:t>k</a:t>
            </a:r>
            <a:r>
              <a:rPr lang="en-US" altLang="zh-CN" dirty="0"/>
              <a:t>≥1, (</a:t>
            </a:r>
            <a:r>
              <a:rPr lang="zh-CN" altLang="en-US" dirty="0"/>
              <a:t>可以取</a:t>
            </a:r>
            <a:r>
              <a:rPr lang="en-US" altLang="zh-CN" i="1" dirty="0"/>
              <a:t>i</a:t>
            </a:r>
            <a:r>
              <a:rPr lang="en-US" altLang="zh-CN" baseline="-25000" dirty="0"/>
              <a:t>1</a:t>
            </a:r>
            <a:r>
              <a:rPr lang="en-US" altLang="zh-CN" dirty="0"/>
              <a:t>=1) </a:t>
            </a:r>
            <a:r>
              <a:rPr lang="zh-CN" altLang="en-US" dirty="0"/>
              <a:t>使得</a:t>
            </a:r>
            <a:endParaRPr lang="en-US" altLang="zh-CN" dirty="0"/>
          </a:p>
          <a:p>
            <a:pPr eaLnBrk="1" hangingPunct="1"/>
            <a:r>
              <a:rPr lang="zh-CN" altLang="en-US" dirty="0">
                <a:sym typeface="Symbol" panose="05050102010706020507" pitchFamily="18" charset="2"/>
              </a:rPr>
              <a:t></a:t>
            </a:r>
            <a:r>
              <a:rPr lang="en-US" altLang="zh-CN" dirty="0"/>
              <a:t>(</a:t>
            </a:r>
            <a:r>
              <a:rPr lang="en-US" altLang="zh-CN" i="1" dirty="0"/>
              <a:t>i</a:t>
            </a:r>
            <a:r>
              <a:rPr lang="en-US" altLang="zh-CN" baseline="-25000" dirty="0"/>
              <a:t>1</a:t>
            </a:r>
            <a:r>
              <a:rPr lang="en-US" altLang="zh-CN" dirty="0"/>
              <a:t>) = </a:t>
            </a:r>
            <a:r>
              <a:rPr lang="en-US" altLang="zh-CN" i="1" dirty="0"/>
              <a:t>i</a:t>
            </a:r>
            <a:r>
              <a:rPr lang="en-US" altLang="zh-CN" baseline="-25000" dirty="0"/>
              <a:t>2</a:t>
            </a:r>
            <a:r>
              <a:rPr lang="en-US" altLang="zh-CN" dirty="0"/>
              <a:t>, 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dirty="0"/>
              <a:t>(</a:t>
            </a:r>
            <a:r>
              <a:rPr lang="en-US" altLang="zh-CN" i="1" dirty="0"/>
              <a:t>i</a:t>
            </a:r>
            <a:r>
              <a:rPr lang="en-US" altLang="zh-CN" baseline="-25000" dirty="0"/>
              <a:t>2</a:t>
            </a:r>
            <a:r>
              <a:rPr lang="en-US" altLang="zh-CN" dirty="0"/>
              <a:t>) = </a:t>
            </a:r>
            <a:r>
              <a:rPr lang="en-US" altLang="zh-CN" i="1" dirty="0"/>
              <a:t>i</a:t>
            </a:r>
            <a:r>
              <a:rPr lang="en-US" altLang="zh-CN" baseline="-25000" dirty="0"/>
              <a:t>3</a:t>
            </a:r>
            <a:r>
              <a:rPr lang="en-US" altLang="zh-CN" dirty="0"/>
              <a:t>, …, 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dirty="0"/>
              <a:t>(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k</a:t>
            </a:r>
            <a:r>
              <a:rPr lang="en-US" altLang="zh-CN" baseline="-25000" dirty="0">
                <a:sym typeface="Symbol" panose="05050102010706020507" pitchFamily="18" charset="2"/>
              </a:rPr>
              <a:t></a:t>
            </a:r>
            <a:r>
              <a:rPr lang="en-US" altLang="zh-CN" baseline="-25000" dirty="0"/>
              <a:t>1</a:t>
            </a:r>
            <a:r>
              <a:rPr lang="en-US" altLang="zh-CN" dirty="0"/>
              <a:t>) = </a:t>
            </a:r>
            <a:r>
              <a:rPr lang="en-US" altLang="zh-CN" i="1" dirty="0" err="1"/>
              <a:t>i</a:t>
            </a:r>
            <a:r>
              <a:rPr lang="en-US" altLang="zh-CN" i="1" baseline="-25000" dirty="0" err="1"/>
              <a:t>k</a:t>
            </a:r>
            <a:r>
              <a:rPr lang="en-US" altLang="zh-CN" dirty="0"/>
              <a:t>, 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dirty="0"/>
              <a:t>(</a:t>
            </a:r>
            <a:r>
              <a:rPr lang="en-US" altLang="zh-CN" i="1" dirty="0" err="1"/>
              <a:t>i</a:t>
            </a:r>
            <a:r>
              <a:rPr lang="en-US" altLang="zh-CN" i="1" baseline="-25000" dirty="0" err="1"/>
              <a:t>k</a:t>
            </a:r>
            <a:r>
              <a:rPr lang="en-US" altLang="zh-CN" dirty="0"/>
              <a:t>) = </a:t>
            </a:r>
            <a:r>
              <a:rPr lang="en-US" altLang="zh-CN" i="1" dirty="0"/>
              <a:t>i</a:t>
            </a:r>
            <a:r>
              <a:rPr lang="en-US" altLang="zh-CN" baseline="-25000" dirty="0"/>
              <a:t>1</a:t>
            </a:r>
          </a:p>
          <a:p>
            <a:pPr eaLnBrk="1" hangingPunct="1"/>
            <a:r>
              <a:rPr lang="zh-CN" altLang="en-US" dirty="0"/>
              <a:t>令 </a:t>
            </a:r>
            <a:r>
              <a:rPr lang="zh-CN" altLang="en-US" dirty="0">
                <a:sym typeface="Symbol" panose="05050102010706020507" pitchFamily="18" charset="2"/>
              </a:rPr>
              <a:t></a:t>
            </a:r>
            <a:r>
              <a:rPr lang="en-US" altLang="zh-CN" baseline="-25000" dirty="0"/>
              <a:t>1 </a:t>
            </a:r>
            <a:r>
              <a:rPr lang="en-US" altLang="zh-CN" dirty="0"/>
              <a:t>= (</a:t>
            </a:r>
            <a:r>
              <a:rPr lang="en-US" altLang="zh-CN" i="1" dirty="0"/>
              <a:t>i</a:t>
            </a:r>
            <a:r>
              <a:rPr lang="en-US" altLang="zh-CN" baseline="-25000" dirty="0"/>
              <a:t>1</a:t>
            </a:r>
            <a:r>
              <a:rPr lang="en-US" altLang="zh-CN" dirty="0"/>
              <a:t> </a:t>
            </a:r>
            <a:r>
              <a:rPr lang="en-US" altLang="zh-CN" i="1" dirty="0"/>
              <a:t>i</a:t>
            </a:r>
            <a:r>
              <a:rPr lang="en-US" altLang="zh-CN" baseline="-25000" dirty="0"/>
              <a:t>2 </a:t>
            </a:r>
            <a:r>
              <a:rPr lang="en-US" altLang="zh-CN" dirty="0"/>
              <a:t>… </a:t>
            </a:r>
            <a:r>
              <a:rPr lang="en-US" altLang="zh-CN" i="1" dirty="0" err="1"/>
              <a:t>i</a:t>
            </a:r>
            <a:r>
              <a:rPr lang="en-US" altLang="zh-CN" i="1" baseline="-25000" dirty="0" err="1"/>
              <a:t>k</a:t>
            </a:r>
            <a:r>
              <a:rPr lang="en-US" altLang="zh-CN" dirty="0"/>
              <a:t>), </a:t>
            </a:r>
            <a:r>
              <a:rPr lang="zh-CN" altLang="en-US" dirty="0"/>
              <a:t>是 </a:t>
            </a:r>
            <a:r>
              <a:rPr lang="zh-CN" altLang="en-US" dirty="0">
                <a:sym typeface="Symbol" panose="05050102010706020507" pitchFamily="18" charset="2"/>
              </a:rPr>
              <a:t> </a:t>
            </a:r>
            <a:r>
              <a:rPr lang="zh-CN" altLang="en-US" dirty="0"/>
              <a:t>分解的第一个轮换</a:t>
            </a:r>
            <a:r>
              <a:rPr lang="en-US" altLang="zh-CN" dirty="0"/>
              <a:t>. </a:t>
            </a:r>
            <a:r>
              <a:rPr lang="zh-CN" altLang="en-US" dirty="0"/>
              <a:t>将 </a:t>
            </a:r>
            <a:r>
              <a:rPr lang="zh-CN" altLang="en-US" dirty="0">
                <a:sym typeface="Symbol" panose="05050102010706020507" pitchFamily="18" charset="2"/>
              </a:rPr>
              <a:t> </a:t>
            </a:r>
            <a:r>
              <a:rPr lang="zh-CN" altLang="en-US" dirty="0"/>
              <a:t>写作 </a:t>
            </a:r>
            <a:r>
              <a:rPr lang="zh-CN" altLang="en-US" dirty="0">
                <a:sym typeface="Symbol" panose="05050102010706020507" pitchFamily="18" charset="2"/>
              </a:rPr>
              <a:t></a:t>
            </a:r>
            <a:r>
              <a:rPr lang="en-US" altLang="zh-CN" baseline="-25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,</a:t>
            </a:r>
            <a:r>
              <a:rPr lang="en-US" altLang="zh-CN" dirty="0"/>
              <a:t> </a:t>
            </a:r>
            <a:r>
              <a:rPr lang="zh-CN" altLang="en-US" dirty="0"/>
              <a:t>继续对 </a:t>
            </a:r>
            <a:r>
              <a:rPr lang="zh-CN" altLang="en-US" dirty="0">
                <a:sym typeface="Symbol" panose="05050102010706020507" pitchFamily="18" charset="2"/>
              </a:rPr>
              <a:t> </a:t>
            </a:r>
            <a:r>
              <a:rPr lang="zh-CN" altLang="en-US" dirty="0"/>
              <a:t>分解</a:t>
            </a:r>
            <a:r>
              <a:rPr lang="en-US" altLang="zh-CN" dirty="0"/>
              <a:t>. </a:t>
            </a:r>
            <a:r>
              <a:rPr lang="zh-CN" altLang="en-US" dirty="0"/>
              <a:t>由于</a:t>
            </a:r>
            <a:r>
              <a:rPr lang="en-US" altLang="zh-CN" i="1" dirty="0"/>
              <a:t>S </a:t>
            </a:r>
            <a:r>
              <a:rPr lang="zh-CN" altLang="en-US" dirty="0"/>
              <a:t>只有</a:t>
            </a:r>
            <a:r>
              <a:rPr lang="en-US" altLang="zh-CN" i="1" dirty="0"/>
              <a:t>n  </a:t>
            </a:r>
            <a:r>
              <a:rPr lang="zh-CN" altLang="en-US" dirty="0"/>
              <a:t>个元素</a:t>
            </a:r>
            <a:r>
              <a:rPr lang="en-US" altLang="zh-CN" dirty="0"/>
              <a:t>, </a:t>
            </a:r>
            <a:r>
              <a:rPr lang="zh-CN" altLang="en-US" dirty="0"/>
              <a:t>经过有限步得到</a:t>
            </a:r>
            <a:endParaRPr lang="en-US" altLang="zh-CN" dirty="0"/>
          </a:p>
          <a:p>
            <a:pPr eaLnBrk="1" hangingPunct="1"/>
            <a:r>
              <a:rPr lang="zh-CN" altLang="en-US" dirty="0">
                <a:sym typeface="Symbol" panose="05050102010706020507" pitchFamily="18" charset="2"/>
              </a:rPr>
              <a:t></a:t>
            </a:r>
            <a:r>
              <a:rPr lang="zh-CN" altLang="en-US" i="1" dirty="0"/>
              <a:t> </a:t>
            </a:r>
            <a:r>
              <a:rPr lang="en-US" altLang="zh-CN" dirty="0"/>
              <a:t>= 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i="1" dirty="0"/>
              <a:t> </a:t>
            </a:r>
            <a:r>
              <a:rPr lang="en-US" altLang="zh-CN" baseline="-25000" dirty="0"/>
              <a:t>1 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i="1" dirty="0"/>
              <a:t> </a:t>
            </a:r>
            <a:r>
              <a:rPr lang="en-US" altLang="zh-CN" baseline="-25000" dirty="0"/>
              <a:t>2</a:t>
            </a:r>
            <a:r>
              <a:rPr lang="en-US" altLang="zh-CN" dirty="0"/>
              <a:t> … 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i="1" dirty="0"/>
              <a:t> </a:t>
            </a:r>
            <a:r>
              <a:rPr lang="en-US" altLang="zh-CN" i="1" baseline="-25000" dirty="0"/>
              <a:t>t</a:t>
            </a:r>
          </a:p>
        </p:txBody>
      </p:sp>
      <p:sp>
        <p:nvSpPr>
          <p:cNvPr id="112644" name="灯片编号占位符 5">
            <a:extLst>
              <a:ext uri="{FF2B5EF4-FFF2-40B4-BE49-F238E27FC236}">
                <a16:creationId xmlns:a16="http://schemas.microsoft.com/office/drawing/2014/main" id="{A3A193CF-1522-4AA0-9BAE-C5D487900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D2259CE-AF23-420D-8F28-9C0DB08439D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45" name="Rectangle 10">
            <a:extLst>
              <a:ext uri="{FF2B5EF4-FFF2-40B4-BE49-F238E27FC236}">
                <a16:creationId xmlns:a16="http://schemas.microsoft.com/office/drawing/2014/main" id="{C2FB710B-4B9B-45E9-84B8-06945F881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360" y="4322763"/>
            <a:ext cx="8229600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轮换分解式的特征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轮换的不交性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分解的惟一性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: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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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…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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的两个轮换表示式，则有</a:t>
            </a:r>
            <a:b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…,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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 = {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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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…,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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 </a:t>
            </a:r>
          </a:p>
        </p:txBody>
      </p:sp>
    </p:spTree>
  </p:cSld>
  <p:clrMapOvr>
    <a:masterClrMapping/>
  </p:clrMapOvr>
  <p:transition spd="slow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灯片编号占位符 3">
            <a:extLst>
              <a:ext uri="{FF2B5EF4-FFF2-40B4-BE49-F238E27FC236}">
                <a16:creationId xmlns:a16="http://schemas.microsoft.com/office/drawing/2014/main" id="{9E6B1508-D3AF-44C6-B3CD-2CAA6D85C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40A4FC5-15D5-418E-990A-50722E0DEA0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4691" name="Rectangle 8">
            <a:extLst>
              <a:ext uri="{FF2B5EF4-FFF2-40B4-BE49-F238E27FC236}">
                <a16:creationId xmlns:a16="http://schemas.microsoft.com/office/drawing/2014/main" id="{55FA93B8-1B80-4671-9EB5-8423B5D1A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268413"/>
            <a:ext cx="3516312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{1, 2, … , 8}, </a:t>
            </a:r>
            <a:b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endParaRPr lang="en-US" altLang="zh-CN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14692" name="Object 7">
            <a:extLst>
              <a:ext uri="{FF2B5EF4-FFF2-40B4-BE49-F238E27FC236}">
                <a16:creationId xmlns:a16="http://schemas.microsoft.com/office/drawing/2014/main" id="{B0D99592-C232-4636-9203-B71CE1A536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9150" y="1844675"/>
          <a:ext cx="3689350" cy="200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752600" imgH="952500" progId="Equation.3">
                  <p:embed/>
                </p:oleObj>
              </mc:Choice>
              <mc:Fallback>
                <p:oleObj name="公式" r:id="rId3" imgW="1752600" imgH="952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9150" y="1844675"/>
                        <a:ext cx="3689350" cy="2008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693" name="Rectangle 9">
            <a:extLst>
              <a:ext uri="{FF2B5EF4-FFF2-40B4-BE49-F238E27FC236}">
                <a16:creationId xmlns:a16="http://schemas.microsoft.com/office/drawing/2014/main" id="{C4C5D858-361A-46DE-84E3-CB11F4107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4240213"/>
            <a:ext cx="7920038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 轮换分解式为：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</a:t>
            </a:r>
            <a:r>
              <a:rPr lang="zh-CN" altLang="en-US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(1 5 2 3 6) (4) (7 8) = (1 5 2 3 6) (7 8)</a:t>
            </a:r>
            <a:b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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(1 8 3 4 2) (5 6 7)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endParaRPr lang="en-US" altLang="zh-CN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694" name="Rectangle 10">
            <a:extLst>
              <a:ext uri="{FF2B5EF4-FFF2-40B4-BE49-F238E27FC236}">
                <a16:creationId xmlns:a16="http://schemas.microsoft.com/office/drawing/2014/main" id="{837CB247-4E1D-49CF-9428-C81D73804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实例</a:t>
            </a:r>
          </a:p>
        </p:txBody>
      </p:sp>
    </p:spTree>
  </p:cSld>
  <p:clrMapOvr>
    <a:masterClrMapping/>
  </p:clrMapOvr>
  <p:transition spd="slow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>
            <a:extLst>
              <a:ext uri="{FF2B5EF4-FFF2-40B4-BE49-F238E27FC236}">
                <a16:creationId xmlns:a16="http://schemas.microsoft.com/office/drawing/2014/main" id="{4A7C42A6-4D70-416B-9614-ED1929C59B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置换的对换分解</a:t>
            </a:r>
          </a:p>
        </p:txBody>
      </p:sp>
      <p:sp>
        <p:nvSpPr>
          <p:cNvPr id="116739" name="Rectangle 8">
            <a:extLst>
              <a:ext uri="{FF2B5EF4-FFF2-40B4-BE49-F238E27FC236}">
                <a16:creationId xmlns:a16="http://schemas.microsoft.com/office/drawing/2014/main" id="{F9D60377-4BC7-4A43-97ED-F91B82B278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268413"/>
            <a:ext cx="8229600" cy="3744912"/>
          </a:xfrm>
        </p:spPr>
        <p:txBody>
          <a:bodyPr/>
          <a:lstStyle/>
          <a:p>
            <a:pPr eaLnBrk="1" hangingPunct="1"/>
            <a:r>
              <a:rPr lang="zh-CN" altLang="en-US"/>
              <a:t>设</a:t>
            </a:r>
            <a:r>
              <a:rPr lang="en-US" altLang="zh-CN" i="1"/>
              <a:t>S </a:t>
            </a:r>
            <a:r>
              <a:rPr lang="en-US" altLang="zh-CN"/>
              <a:t>= {1,2,…,</a:t>
            </a:r>
            <a:r>
              <a:rPr lang="en-US" altLang="zh-CN" i="1"/>
              <a:t>n</a:t>
            </a:r>
            <a:r>
              <a:rPr lang="en-US" altLang="zh-CN"/>
              <a:t>}</a:t>
            </a:r>
            <a:r>
              <a:rPr lang="zh-CN" altLang="en-US"/>
              <a:t>，</a:t>
            </a:r>
            <a:r>
              <a:rPr lang="zh-CN" altLang="en-US" i="1">
                <a:sym typeface="Symbol" panose="05050102010706020507" pitchFamily="18" charset="2"/>
              </a:rPr>
              <a:t></a:t>
            </a:r>
            <a:r>
              <a:rPr lang="zh-CN" altLang="en-US" i="1"/>
              <a:t> </a:t>
            </a:r>
            <a:r>
              <a:rPr lang="en-US" altLang="zh-CN"/>
              <a:t>= (</a:t>
            </a:r>
            <a:r>
              <a:rPr lang="en-US" altLang="zh-CN" i="1"/>
              <a:t>i</a:t>
            </a:r>
            <a:r>
              <a:rPr lang="en-US" altLang="zh-CN" baseline="-25000"/>
              <a:t>1</a:t>
            </a:r>
            <a:r>
              <a:rPr lang="en-US" altLang="zh-CN"/>
              <a:t> </a:t>
            </a:r>
            <a:r>
              <a:rPr lang="en-US" altLang="zh-CN" i="1"/>
              <a:t>i</a:t>
            </a:r>
            <a:r>
              <a:rPr lang="en-US" altLang="zh-CN" baseline="-25000"/>
              <a:t>2</a:t>
            </a:r>
            <a:r>
              <a:rPr lang="en-US" altLang="zh-CN"/>
              <a:t> … </a:t>
            </a:r>
            <a:r>
              <a:rPr lang="en-US" altLang="zh-CN" i="1"/>
              <a:t>i</a:t>
            </a:r>
            <a:r>
              <a:rPr lang="en-US" altLang="zh-CN" i="1" baseline="-25000"/>
              <a:t>k</a:t>
            </a:r>
            <a:r>
              <a:rPr lang="en-US" altLang="zh-CN"/>
              <a:t>) </a:t>
            </a:r>
            <a:r>
              <a:rPr lang="zh-CN" altLang="en-US"/>
              <a:t>是</a:t>
            </a:r>
            <a:r>
              <a:rPr lang="en-US" altLang="zh-CN" i="1"/>
              <a:t>S</a:t>
            </a:r>
            <a:r>
              <a:rPr lang="zh-CN" altLang="en-US"/>
              <a:t>上的 </a:t>
            </a:r>
            <a:r>
              <a:rPr lang="en-US" altLang="zh-CN" i="1"/>
              <a:t>k </a:t>
            </a:r>
            <a:r>
              <a:rPr lang="zh-CN" altLang="en-US"/>
              <a:t>阶轮换， </a:t>
            </a:r>
            <a:r>
              <a:rPr lang="zh-CN" altLang="en-US" i="1">
                <a:sym typeface="Symbol" panose="05050102010706020507" pitchFamily="18" charset="2"/>
              </a:rPr>
              <a:t> </a:t>
            </a:r>
            <a:r>
              <a:rPr lang="zh-CN" altLang="en-US"/>
              <a:t>可以</a:t>
            </a:r>
          </a:p>
          <a:p>
            <a:pPr eaLnBrk="1" hangingPunct="1"/>
            <a:r>
              <a:rPr lang="zh-CN" altLang="en-US"/>
              <a:t>进一步表成对换之积，即</a:t>
            </a:r>
            <a:br>
              <a:rPr lang="zh-CN" altLang="en-US"/>
            </a:br>
            <a:r>
              <a:rPr lang="zh-CN" altLang="en-US"/>
              <a:t>                </a:t>
            </a:r>
            <a:r>
              <a:rPr lang="en-US" altLang="zh-CN"/>
              <a:t>(</a:t>
            </a:r>
            <a:r>
              <a:rPr lang="en-US" altLang="zh-CN" i="1"/>
              <a:t>i</a:t>
            </a:r>
            <a:r>
              <a:rPr lang="en-US" altLang="zh-CN" baseline="-25000"/>
              <a:t>1</a:t>
            </a:r>
            <a:r>
              <a:rPr lang="en-US" altLang="zh-CN"/>
              <a:t> </a:t>
            </a:r>
            <a:r>
              <a:rPr lang="en-US" altLang="zh-CN" i="1"/>
              <a:t>i</a:t>
            </a:r>
            <a:r>
              <a:rPr lang="en-US" altLang="zh-CN" baseline="-25000"/>
              <a:t>2</a:t>
            </a:r>
            <a:r>
              <a:rPr lang="en-US" altLang="zh-CN"/>
              <a:t> … </a:t>
            </a:r>
            <a:r>
              <a:rPr lang="en-US" altLang="zh-CN" i="1"/>
              <a:t>i</a:t>
            </a:r>
            <a:r>
              <a:rPr lang="en-US" altLang="zh-CN" i="1" baseline="-25000"/>
              <a:t>k</a:t>
            </a:r>
            <a:r>
              <a:rPr lang="en-US" altLang="zh-CN"/>
              <a:t>) = (</a:t>
            </a:r>
            <a:r>
              <a:rPr lang="en-US" altLang="zh-CN" i="1"/>
              <a:t>i</a:t>
            </a:r>
            <a:r>
              <a:rPr lang="en-US" altLang="zh-CN" baseline="-25000"/>
              <a:t>1</a:t>
            </a:r>
            <a:r>
              <a:rPr lang="en-US" altLang="zh-CN"/>
              <a:t> </a:t>
            </a:r>
            <a:r>
              <a:rPr lang="en-US" altLang="zh-CN" i="1"/>
              <a:t>i</a:t>
            </a:r>
            <a:r>
              <a:rPr lang="en-US" altLang="zh-CN" baseline="-25000"/>
              <a:t>2</a:t>
            </a:r>
            <a:r>
              <a:rPr lang="en-US" altLang="zh-CN"/>
              <a:t>) (</a:t>
            </a:r>
            <a:r>
              <a:rPr lang="en-US" altLang="zh-CN" i="1"/>
              <a:t>i</a:t>
            </a:r>
            <a:r>
              <a:rPr lang="en-US" altLang="zh-CN" baseline="-25000"/>
              <a:t>1 </a:t>
            </a:r>
            <a:r>
              <a:rPr lang="en-US" altLang="zh-CN" i="1"/>
              <a:t>i</a:t>
            </a:r>
            <a:r>
              <a:rPr lang="en-US" altLang="zh-CN" baseline="-25000"/>
              <a:t>3</a:t>
            </a:r>
            <a:r>
              <a:rPr lang="en-US" altLang="zh-CN"/>
              <a:t>) … (</a:t>
            </a:r>
            <a:r>
              <a:rPr lang="en-US" altLang="zh-CN" i="1"/>
              <a:t>i</a:t>
            </a:r>
            <a:r>
              <a:rPr lang="en-US" altLang="zh-CN" baseline="-25000"/>
              <a:t>1</a:t>
            </a:r>
            <a:r>
              <a:rPr lang="en-US" altLang="zh-CN"/>
              <a:t> </a:t>
            </a:r>
            <a:r>
              <a:rPr lang="en-US" altLang="zh-CN" i="1"/>
              <a:t>i</a:t>
            </a:r>
            <a:r>
              <a:rPr lang="en-US" altLang="zh-CN" i="1" baseline="-25000"/>
              <a:t>k</a:t>
            </a:r>
            <a:r>
              <a:rPr lang="en-US" altLang="zh-CN"/>
              <a:t>)     </a:t>
            </a:r>
          </a:p>
          <a:p>
            <a:pPr eaLnBrk="1" hangingPunct="1"/>
            <a:r>
              <a:rPr lang="zh-CN" altLang="en-US"/>
              <a:t>任何</a:t>
            </a:r>
            <a:r>
              <a:rPr lang="en-US" altLang="zh-CN" i="1"/>
              <a:t>n</a:t>
            </a:r>
            <a:r>
              <a:rPr lang="zh-CN" altLang="en-US"/>
              <a:t>元置换表成轮换之积，然后将每个轮换表成对换之积</a:t>
            </a:r>
            <a:r>
              <a:rPr lang="en-US" altLang="zh-CN"/>
              <a:t>. 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/>
              <a:t>例如 </a:t>
            </a:r>
            <a:r>
              <a:rPr lang="en-US" altLang="zh-CN"/>
              <a:t>8 </a:t>
            </a:r>
            <a:r>
              <a:rPr lang="zh-CN" altLang="en-US"/>
              <a:t>元置换    </a:t>
            </a:r>
          </a:p>
          <a:p>
            <a:pPr eaLnBrk="1" hangingPunct="1"/>
            <a:r>
              <a:rPr lang="zh-CN" altLang="en-US"/>
              <a:t>     </a:t>
            </a:r>
            <a:r>
              <a:rPr lang="zh-CN" altLang="en-US">
                <a:sym typeface="Symbol" panose="05050102010706020507" pitchFamily="18" charset="2"/>
              </a:rPr>
              <a:t></a:t>
            </a:r>
            <a:r>
              <a:rPr lang="zh-CN" altLang="en-US"/>
              <a:t> </a:t>
            </a:r>
            <a:r>
              <a:rPr lang="en-US" altLang="zh-CN"/>
              <a:t>= (1 5 2 3 6) (7 8) = (1 5) (1 2) (1 3) (1 6) (7 8)</a:t>
            </a:r>
            <a:endParaRPr lang="en-US" altLang="zh-CN"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sym typeface="Symbol" panose="05050102010706020507" pitchFamily="18" charset="2"/>
              </a:rPr>
              <a:t>     </a:t>
            </a:r>
            <a:r>
              <a:rPr lang="en-US" altLang="zh-CN"/>
              <a:t> = (1 8 3 4 2) (5 6 7) = (1 8) (1 3) (1 4) (1 2) (5 6) (5 7)</a:t>
            </a:r>
          </a:p>
        </p:txBody>
      </p:sp>
      <p:sp>
        <p:nvSpPr>
          <p:cNvPr id="116740" name="灯片编号占位符 5">
            <a:extLst>
              <a:ext uri="{FF2B5EF4-FFF2-40B4-BE49-F238E27FC236}">
                <a16:creationId xmlns:a16="http://schemas.microsoft.com/office/drawing/2014/main" id="{1CE8C18B-5788-4609-BF01-44B361DBE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53ACE8D-BB66-47AD-80BC-5FFD4387ACE3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57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15">
            <a:extLst>
              <a:ext uri="{FF2B5EF4-FFF2-40B4-BE49-F238E27FC236}">
                <a16:creationId xmlns:a16="http://schemas.microsoft.com/office/drawing/2014/main" id="{C5718488-68B2-40F6-B442-46F4371C5C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344" y="1268412"/>
            <a:ext cx="11521280" cy="504090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000000"/>
                </a:solidFill>
              </a:rPr>
              <a:t>对换分解式中对换之间可以有交，分解式也不惟一</a:t>
            </a:r>
            <a:r>
              <a:rPr lang="en-US" altLang="zh-CN" dirty="0">
                <a:solidFill>
                  <a:srgbClr val="000000"/>
                </a:solidFill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    </a:t>
            </a:r>
            <a:r>
              <a:rPr lang="zh-CN" altLang="en-US" dirty="0">
                <a:solidFill>
                  <a:srgbClr val="000000"/>
                </a:solidFill>
              </a:rPr>
              <a:t>例如</a:t>
            </a:r>
            <a:r>
              <a:rPr lang="en-US" altLang="zh-CN" dirty="0">
                <a:solidFill>
                  <a:srgbClr val="000000"/>
                </a:solidFill>
              </a:rPr>
              <a:t>4</a:t>
            </a:r>
            <a:r>
              <a:rPr lang="zh-CN" altLang="en-US" dirty="0">
                <a:solidFill>
                  <a:srgbClr val="000000"/>
                </a:solidFill>
              </a:rPr>
              <a:t>元置换</a:t>
            </a:r>
          </a:p>
          <a:p>
            <a:pPr eaLnBrk="1" hangingPunct="1"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    可以有下面不同的对换表示： </a:t>
            </a:r>
            <a:br>
              <a:rPr lang="zh-CN" altLang="en-US" dirty="0">
                <a:solidFill>
                  <a:srgbClr val="000000"/>
                </a:solidFill>
              </a:rPr>
            </a:br>
            <a:r>
              <a:rPr lang="zh-CN" altLang="en-US" dirty="0">
                <a:solidFill>
                  <a:srgbClr val="000000"/>
                </a:solidFill>
              </a:rPr>
              <a:t>         </a:t>
            </a:r>
            <a:r>
              <a:rPr lang="zh-CN" altLang="en-US" i="1" dirty="0">
                <a:sym typeface="Symbol" panose="05050102010706020507" pitchFamily="18" charset="2"/>
              </a:rPr>
              <a:t></a:t>
            </a:r>
            <a:r>
              <a:rPr lang="zh-CN" altLang="en-US" i="1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= (1 2) (1 3)</a:t>
            </a:r>
            <a:r>
              <a:rPr lang="zh-CN" altLang="en-US" dirty="0">
                <a:solidFill>
                  <a:srgbClr val="000000"/>
                </a:solidFill>
              </a:rPr>
              <a:t>，    </a:t>
            </a:r>
            <a:r>
              <a:rPr lang="zh-CN" altLang="en-US" i="1" dirty="0">
                <a:sym typeface="Symbol" panose="05050102010706020507" pitchFamily="18" charset="2"/>
              </a:rPr>
              <a:t>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= (1 4) (2 4) (3 4) (1 4)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000000"/>
                </a:solidFill>
              </a:rPr>
              <a:t>表示式中所含对换个数的奇偶性是不变的</a:t>
            </a:r>
            <a:r>
              <a:rPr lang="en-US" altLang="zh-CN" dirty="0">
                <a:solidFill>
                  <a:srgbClr val="000000"/>
                </a:solidFill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     </a:t>
            </a:r>
            <a:r>
              <a:rPr lang="zh-CN" altLang="en-US" dirty="0">
                <a:solidFill>
                  <a:srgbClr val="000000"/>
                </a:solidFill>
              </a:rPr>
              <a:t>如果</a:t>
            </a:r>
            <a:r>
              <a:rPr lang="en-US" altLang="zh-CN" i="1" dirty="0">
                <a:solidFill>
                  <a:srgbClr val="000000"/>
                </a:solidFill>
              </a:rPr>
              <a:t>n</a:t>
            </a:r>
            <a:r>
              <a:rPr lang="zh-CN" altLang="en-US" dirty="0">
                <a:solidFill>
                  <a:srgbClr val="000000"/>
                </a:solidFill>
              </a:rPr>
              <a:t>元置换</a:t>
            </a:r>
            <a:r>
              <a:rPr lang="zh-CN" altLang="en-US" i="1" dirty="0">
                <a:sym typeface="Symbol" panose="05050102010706020507" pitchFamily="18" charset="2"/>
              </a:rPr>
              <a:t> </a:t>
            </a:r>
            <a:r>
              <a:rPr lang="zh-CN" altLang="en-US" dirty="0">
                <a:solidFill>
                  <a:srgbClr val="000000"/>
                </a:solidFill>
              </a:rPr>
              <a:t>可以表示成奇数个对换之积，则称</a:t>
            </a:r>
            <a:r>
              <a:rPr lang="zh-CN" altLang="en-US" i="1" dirty="0">
                <a:sym typeface="Symbol" panose="05050102010706020507" pitchFamily="18" charset="2"/>
              </a:rPr>
              <a:t></a:t>
            </a:r>
            <a:r>
              <a:rPr lang="zh-CN" altLang="en-US" dirty="0">
                <a:solidFill>
                  <a:srgbClr val="000000"/>
                </a:solidFill>
              </a:rPr>
              <a:t>为</a:t>
            </a:r>
            <a:r>
              <a:rPr lang="zh-CN" altLang="en-US" dirty="0">
                <a:solidFill>
                  <a:srgbClr val="A50021"/>
                </a:solidFill>
              </a:rPr>
              <a:t>奇置换</a:t>
            </a:r>
            <a:r>
              <a:rPr lang="zh-CN" altLang="en-US" dirty="0">
                <a:solidFill>
                  <a:srgbClr val="000000"/>
                </a:solidFill>
              </a:rPr>
              <a:t>，否则称为</a:t>
            </a:r>
            <a:r>
              <a:rPr lang="zh-CN" altLang="en-US" dirty="0">
                <a:solidFill>
                  <a:srgbClr val="A50021"/>
                </a:solidFill>
              </a:rPr>
              <a:t>偶置换</a:t>
            </a:r>
            <a:r>
              <a:rPr lang="zh-CN" altLang="en-US" dirty="0">
                <a:solidFill>
                  <a:srgbClr val="000000"/>
                </a:solidFill>
              </a:rPr>
              <a:t>，不难证明奇置换和偶置换各有</a:t>
            </a:r>
            <a:r>
              <a:rPr lang="en-US" altLang="zh-CN" i="1" dirty="0">
                <a:solidFill>
                  <a:srgbClr val="000000"/>
                </a:solidFill>
              </a:rPr>
              <a:t>n</a:t>
            </a:r>
            <a:r>
              <a:rPr lang="en-US" altLang="zh-CN" dirty="0">
                <a:solidFill>
                  <a:srgbClr val="000000"/>
                </a:solidFill>
              </a:rPr>
              <a:t>!/2</a:t>
            </a:r>
            <a:r>
              <a:rPr lang="zh-CN" altLang="en-US" dirty="0">
                <a:solidFill>
                  <a:srgbClr val="000000"/>
                </a:solidFill>
              </a:rPr>
              <a:t>个</a:t>
            </a:r>
            <a:r>
              <a:rPr lang="en-US" altLang="zh-CN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118787" name="灯片编号占位符 5">
            <a:extLst>
              <a:ext uri="{FF2B5EF4-FFF2-40B4-BE49-F238E27FC236}">
                <a16:creationId xmlns:a16="http://schemas.microsoft.com/office/drawing/2014/main" id="{26CA10F2-68D1-4566-928F-E706325E5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29961DB-B9A6-4BF5-971A-72268CAD0AC4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58</a:t>
            </a:fld>
            <a:endParaRPr lang="en-US" altLang="zh-CN" sz="1400" b="0"/>
          </a:p>
        </p:txBody>
      </p:sp>
      <p:graphicFrame>
        <p:nvGraphicFramePr>
          <p:cNvPr id="118788" name="Object 9">
            <a:extLst>
              <a:ext uri="{FF2B5EF4-FFF2-40B4-BE49-F238E27FC236}">
                <a16:creationId xmlns:a16="http://schemas.microsoft.com/office/drawing/2014/main" id="{224E6C07-CF51-42BE-A1AD-A3BDBE001B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79875" y="2060575"/>
          <a:ext cx="2038350" cy="88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079500" imgH="469900" progId="Equation.3">
                  <p:embed/>
                </p:oleObj>
              </mc:Choice>
              <mc:Fallback>
                <p:oleObj name="公式" r:id="rId3" imgW="1079500" imgH="469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75" y="2060575"/>
                        <a:ext cx="2038350" cy="88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789" name="Rectangle 12">
            <a:extLst>
              <a:ext uri="{FF2B5EF4-FFF2-40B4-BE49-F238E27FC236}">
                <a16:creationId xmlns:a16="http://schemas.microsoft.com/office/drawing/2014/main" id="{5406A0DB-F459-4507-9CBE-D6560EB68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对换分解的特征</a:t>
            </a:r>
          </a:p>
        </p:txBody>
      </p:sp>
    </p:spTree>
  </p:cSld>
  <p:clrMapOvr>
    <a:masterClrMapping/>
  </p:clrMapOvr>
  <p:transition spd="slow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>
            <a:extLst>
              <a:ext uri="{FF2B5EF4-FFF2-40B4-BE49-F238E27FC236}">
                <a16:creationId xmlns:a16="http://schemas.microsoft.com/office/drawing/2014/main" id="{132A9836-94D7-45C3-B32B-EAEC235390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8161337" cy="417513"/>
          </a:xfrm>
        </p:spPr>
        <p:txBody>
          <a:bodyPr/>
          <a:lstStyle/>
          <a:p>
            <a:pPr eaLnBrk="1" hangingPunct="1"/>
            <a:r>
              <a:rPr lang="en-US" altLang="zh-CN" i="1"/>
              <a:t>n</a:t>
            </a:r>
            <a:r>
              <a:rPr lang="zh-CN" altLang="en-US"/>
              <a:t>元置换群</a:t>
            </a:r>
          </a:p>
        </p:txBody>
      </p:sp>
      <p:sp>
        <p:nvSpPr>
          <p:cNvPr id="120835" name="Rectangle 8">
            <a:extLst>
              <a:ext uri="{FF2B5EF4-FFF2-40B4-BE49-F238E27FC236}">
                <a16:creationId xmlns:a16="http://schemas.microsoft.com/office/drawing/2014/main" id="{C8BDBD1F-3BB6-486A-B474-1822D293F9E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63352" y="1071116"/>
            <a:ext cx="11449272" cy="2016125"/>
          </a:xfrm>
        </p:spPr>
        <p:txBody>
          <a:bodyPr/>
          <a:lstStyle/>
          <a:p>
            <a:pPr marL="0" indent="0"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所有的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元置换构成的集合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关于置换乘法构成群，</a:t>
            </a: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称为</a:t>
            </a:r>
            <a:r>
              <a:rPr lang="en-US" altLang="zh-CN" i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元对称群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元对称群的子群称为</a:t>
            </a:r>
            <a:r>
              <a:rPr lang="en-US" altLang="zh-CN" i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元置换群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marL="0" indent="0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13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{1, 2, 3}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</a:p>
          <a:p>
            <a:pPr marL="0" indent="0"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元对称群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 (1), (1 2), (1 3), (2 3), (1 2 3), (1 3 2) }</a:t>
            </a:r>
          </a:p>
        </p:txBody>
      </p:sp>
      <p:graphicFrame>
        <p:nvGraphicFramePr>
          <p:cNvPr id="438307" name="Group 35">
            <a:extLst>
              <a:ext uri="{FF2B5EF4-FFF2-40B4-BE49-F238E27FC236}">
                <a16:creationId xmlns:a16="http://schemas.microsoft.com/office/drawing/2014/main" id="{4B1C9B0D-883E-4694-84E2-6DDE69E1605E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6523756"/>
              </p:ext>
            </p:extLst>
          </p:nvPr>
        </p:nvGraphicFramePr>
        <p:xfrm>
          <a:off x="1631504" y="3411537"/>
          <a:ext cx="7921625" cy="2833688"/>
        </p:xfrm>
        <a:graphic>
          <a:graphicData uri="http://schemas.openxmlformats.org/drawingml/2006/table">
            <a:tbl>
              <a:tblPr/>
              <a:tblGrid>
                <a:gridCol w="1223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7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3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宋体" pitchFamily="2" charset="-122"/>
                        </a:rPr>
                        <a:t>   (1)       (1 2)       (1 3)      (2 3)     (1 2 3)     (1 3 2) 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  <a:cs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6488">
                <a:tc>
                  <a:txBody>
                    <a:bodyPr/>
                    <a:lstStyle>
                      <a:lvl1pPr indent="66675"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666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宋体" pitchFamily="2" charset="-122"/>
                        </a:rPr>
                        <a:t>(1)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华文中宋" pitchFamily="2" charset="-122"/>
                        <a:cs typeface="Times New Roman" pitchFamily="18" charset="0"/>
                      </a:endParaRPr>
                    </a:p>
                    <a:p>
                      <a:pPr marL="0" marR="0" lvl="0" indent="66675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宋体" pitchFamily="2" charset="-122"/>
                        </a:rPr>
                        <a:t>(1 2)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66675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</a:rPr>
                        <a:t>(1 3)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66675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</a:rPr>
                        <a:t>(2 3)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66675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</a:rPr>
                        <a:t>(1 2 3)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66675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</a:rPr>
                        <a:t>(1 3 2)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46038"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46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宋体" pitchFamily="2" charset="-122"/>
                        </a:rPr>
                        <a:t>  (1)       (1 2)       (1 3)      (2 3)     (1 2 3)     (1 3 2)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华文中宋" pitchFamily="2" charset="-122"/>
                        <a:cs typeface="Times New Roman" pitchFamily="18" charset="0"/>
                      </a:endParaRPr>
                    </a:p>
                    <a:p>
                      <a:pPr marL="0" marR="0" lvl="0" indent="46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  <a:cs typeface="宋体" pitchFamily="2" charset="-122"/>
                        </a:rPr>
                        <a:t>(1 2)       (1)       (1 2 3)    (1 3 2)     (1 3)        (2 3)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46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</a:rPr>
                        <a:t>(1 3)     (1 3 2)      (1)       (1 2 3)     (2 3)        (1 2)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46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</a:rPr>
                        <a:t>(2 3)     (1 2 3)   (1 3 2)       (1)        (1 2)        (1 3)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46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</a:rPr>
                        <a:t>(1 2 3)    (2 3)      (1 2)      (1 3)     (1 3 2)        (1)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46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华文中宋" pitchFamily="2" charset="-122"/>
                        </a:rPr>
                        <a:t>(1 3 2)    (1 3)      (2 3)      (1 2)        (1)        (1 2 3)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0847" name="灯片编号占位符 6">
            <a:extLst>
              <a:ext uri="{FF2B5EF4-FFF2-40B4-BE49-F238E27FC236}">
                <a16:creationId xmlns:a16="http://schemas.microsoft.com/office/drawing/2014/main" id="{5A7AB46E-52AE-4C65-8DA3-9CF53053F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C908241-BEC5-45D3-B78A-E56CF476ED0D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F2A7613B-8243-4637-8B2F-31B3EB81D3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有关群的术语</a:t>
            </a: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DA0C7BCC-4A31-443E-A4E8-AB9675861C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013" y="1260475"/>
            <a:ext cx="11737975" cy="2305050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10.2</a:t>
            </a:r>
            <a:r>
              <a:rPr lang="en-US" altLang="zh-CN"/>
              <a:t>  (1) </a:t>
            </a:r>
            <a:r>
              <a:rPr lang="zh-CN" altLang="en-US"/>
              <a:t>若群</a:t>
            </a:r>
            <a:r>
              <a:rPr lang="en-US" altLang="zh-CN" i="1"/>
              <a:t>G</a:t>
            </a:r>
            <a:r>
              <a:rPr lang="zh-CN" altLang="en-US"/>
              <a:t>是有穷集，则称</a:t>
            </a:r>
            <a:r>
              <a:rPr lang="en-US" altLang="zh-CN" i="1"/>
              <a:t>G</a:t>
            </a:r>
            <a:r>
              <a:rPr lang="zh-CN" altLang="en-US"/>
              <a:t>是</a:t>
            </a:r>
            <a:r>
              <a:rPr lang="zh-CN" altLang="en-US">
                <a:solidFill>
                  <a:srgbClr val="A50021"/>
                </a:solidFill>
              </a:rPr>
              <a:t>有限群</a:t>
            </a:r>
            <a:r>
              <a:rPr lang="zh-CN" altLang="en-US"/>
              <a:t>，否则称为无限群</a:t>
            </a:r>
            <a:r>
              <a:rPr lang="en-US" altLang="zh-CN"/>
              <a:t>. </a:t>
            </a:r>
            <a:r>
              <a:rPr lang="zh-CN" altLang="en-US"/>
              <a:t>群</a:t>
            </a:r>
            <a:r>
              <a:rPr lang="en-US" altLang="zh-CN" i="1"/>
              <a:t>G </a:t>
            </a:r>
            <a:r>
              <a:rPr lang="zh-CN" altLang="en-US"/>
              <a:t>的基数称为群 </a:t>
            </a:r>
            <a:r>
              <a:rPr lang="en-US" altLang="zh-CN" i="1"/>
              <a:t>G 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阶</a:t>
            </a:r>
            <a:r>
              <a:rPr lang="zh-CN" altLang="en-US"/>
              <a:t>，有限群</a:t>
            </a:r>
            <a:r>
              <a:rPr lang="en-US" altLang="zh-CN" i="1"/>
              <a:t>G</a:t>
            </a:r>
            <a:r>
              <a:rPr lang="zh-CN" altLang="en-US"/>
              <a:t>的阶记作</a:t>
            </a:r>
            <a:r>
              <a:rPr lang="en-US" altLang="zh-CN"/>
              <a:t>|</a:t>
            </a:r>
            <a:r>
              <a:rPr lang="en-US" altLang="zh-CN" i="1"/>
              <a:t>G</a:t>
            </a:r>
            <a:r>
              <a:rPr lang="en-US" altLang="zh-CN"/>
              <a:t>|. 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/>
              <a:t>只含单位元的群称为</a:t>
            </a:r>
            <a:r>
              <a:rPr lang="zh-CN" altLang="en-US">
                <a:solidFill>
                  <a:srgbClr val="A50021"/>
                </a:solidFill>
              </a:rPr>
              <a:t>平凡群</a:t>
            </a:r>
            <a:r>
              <a:rPr lang="en-US" altLang="zh-CN"/>
              <a:t>. </a:t>
            </a:r>
          </a:p>
          <a:p>
            <a:pPr eaLnBrk="1" hangingPunct="1"/>
            <a:r>
              <a:rPr lang="en-US" altLang="zh-CN"/>
              <a:t>(3) </a:t>
            </a:r>
            <a:r>
              <a:rPr lang="zh-CN" altLang="en-US"/>
              <a:t>若群</a:t>
            </a:r>
            <a:r>
              <a:rPr lang="en-US" altLang="zh-CN" i="1"/>
              <a:t>G</a:t>
            </a:r>
            <a:r>
              <a:rPr lang="zh-CN" altLang="en-US"/>
              <a:t>中的二元运算是可交换的，则称</a:t>
            </a:r>
            <a:r>
              <a:rPr lang="en-US" altLang="zh-CN" i="1"/>
              <a:t>G</a:t>
            </a:r>
            <a:r>
              <a:rPr lang="zh-CN" altLang="en-US"/>
              <a:t>为</a:t>
            </a:r>
            <a:r>
              <a:rPr lang="zh-CN" altLang="en-US">
                <a:solidFill>
                  <a:srgbClr val="A50021"/>
                </a:solidFill>
              </a:rPr>
              <a:t>交换群</a:t>
            </a:r>
            <a:r>
              <a:rPr lang="zh-CN" altLang="en-US"/>
              <a:t>或</a:t>
            </a:r>
            <a:r>
              <a:rPr lang="zh-CN" altLang="en-US">
                <a:solidFill>
                  <a:srgbClr val="A50021"/>
                </a:solidFill>
              </a:rPr>
              <a:t>阿贝尔 </a:t>
            </a:r>
            <a:r>
              <a:rPr lang="en-US" altLang="zh-CN">
                <a:solidFill>
                  <a:srgbClr val="A50021"/>
                </a:solidFill>
              </a:rPr>
              <a:t>(Abel) </a:t>
            </a:r>
            <a:r>
              <a:rPr lang="zh-CN" altLang="en-US">
                <a:solidFill>
                  <a:srgbClr val="A50021"/>
                </a:solidFill>
              </a:rPr>
              <a:t>群</a:t>
            </a:r>
            <a:r>
              <a:rPr lang="en-US" altLang="zh-CN"/>
              <a:t>.</a:t>
            </a:r>
          </a:p>
        </p:txBody>
      </p:sp>
      <p:sp>
        <p:nvSpPr>
          <p:cNvPr id="17412" name="灯片编号占位符 5">
            <a:extLst>
              <a:ext uri="{FF2B5EF4-FFF2-40B4-BE49-F238E27FC236}">
                <a16:creationId xmlns:a16="http://schemas.microsoft.com/office/drawing/2014/main" id="{7FFED18A-D022-41F3-850D-5C2A01089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EB12DFD-7E4B-4088-BD08-5BD6F899B46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1" name="Rectangle 9">
            <a:extLst>
              <a:ext uri="{FF2B5EF4-FFF2-40B4-BE49-F238E27FC236}">
                <a16:creationId xmlns:a16="http://schemas.microsoft.com/office/drawing/2014/main" id="{BABD8847-4DDC-4B5D-B590-8A45FA0A5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3594100"/>
            <a:ext cx="11449050" cy="25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实例：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&lt;Z,+&gt;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&lt;R,+&gt;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是无限群，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是有限群，也是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Klein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四元群是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&lt;{0},+&gt;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是平凡群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上述群都是交换群，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≥2)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实可逆矩阵集合关于矩阵乘法构成的群是非交换群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>
            <a:extLst>
              <a:ext uri="{FF2B5EF4-FFF2-40B4-BE49-F238E27FC236}">
                <a16:creationId xmlns:a16="http://schemas.microsoft.com/office/drawing/2014/main" id="{73858175-C829-404A-9620-053D6FD2F6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i="1"/>
              <a:t>S</a:t>
            </a:r>
            <a:r>
              <a:rPr lang="en-US" altLang="zh-CN" i="1" baseline="-25000"/>
              <a:t>n</a:t>
            </a:r>
            <a:r>
              <a:rPr lang="zh-CN" altLang="en-US"/>
              <a:t>的子群</a:t>
            </a:r>
          </a:p>
        </p:txBody>
      </p:sp>
      <p:sp>
        <p:nvSpPr>
          <p:cNvPr id="122883" name="Rectangle 8">
            <a:extLst>
              <a:ext uri="{FF2B5EF4-FFF2-40B4-BE49-F238E27FC236}">
                <a16:creationId xmlns:a16="http://schemas.microsoft.com/office/drawing/2014/main" id="{2DAE2686-D078-48CB-9FBF-746A69B6DA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368" y="1125538"/>
            <a:ext cx="11449272" cy="2447925"/>
          </a:xfrm>
        </p:spPr>
        <p:txBody>
          <a:bodyPr/>
          <a:lstStyle/>
          <a:p>
            <a:pPr eaLnBrk="1" hangingPunct="1"/>
            <a:r>
              <a:rPr lang="en-US" altLang="zh-CN" i="1" dirty="0"/>
              <a:t>n</a:t>
            </a:r>
            <a:r>
              <a:rPr lang="zh-CN" altLang="en-US" dirty="0"/>
              <a:t>元交错群</a:t>
            </a:r>
            <a:r>
              <a:rPr lang="en-US" altLang="zh-CN" i="1" dirty="0"/>
              <a:t>A</a:t>
            </a:r>
            <a:r>
              <a:rPr lang="en-US" altLang="zh-CN" i="1" baseline="-25000" dirty="0"/>
              <a:t>n</a:t>
            </a:r>
            <a:r>
              <a:rPr lang="zh-CN" altLang="en-US" dirty="0"/>
              <a:t>是</a:t>
            </a:r>
            <a:r>
              <a:rPr lang="en-US" altLang="zh-CN" i="1" dirty="0"/>
              <a:t>S</a:t>
            </a:r>
            <a:r>
              <a:rPr lang="en-US" altLang="zh-CN" i="1" baseline="-25000" dirty="0"/>
              <a:t>n</a:t>
            </a:r>
            <a:r>
              <a:rPr lang="zh-CN" altLang="en-US" dirty="0"/>
              <a:t>的子群， </a:t>
            </a:r>
            <a:r>
              <a:rPr lang="en-US" altLang="zh-CN" i="1" dirty="0"/>
              <a:t>A</a:t>
            </a:r>
            <a:r>
              <a:rPr lang="en-US" altLang="zh-CN" i="1" baseline="-25000" dirty="0"/>
              <a:t>n</a:t>
            </a:r>
            <a:r>
              <a:rPr lang="zh-CN" altLang="en-US" dirty="0"/>
              <a:t>是所有的</a:t>
            </a:r>
            <a:r>
              <a:rPr lang="en-US" altLang="zh-CN" i="1" dirty="0"/>
              <a:t>n</a:t>
            </a:r>
            <a:r>
              <a:rPr lang="zh-CN" altLang="en-US" dirty="0"/>
              <a:t>元偶置换的集合</a:t>
            </a:r>
            <a:r>
              <a:rPr lang="en-US" altLang="zh-CN" dirty="0"/>
              <a:t>. 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 dirty="0"/>
              <a:t>证  恒等置换</a:t>
            </a:r>
            <a:r>
              <a:rPr lang="en-US" altLang="zh-CN" dirty="0"/>
              <a:t>(1) </a:t>
            </a:r>
            <a:r>
              <a:rPr lang="zh-CN" altLang="en-US" dirty="0"/>
              <a:t>是偶置换，所以</a:t>
            </a:r>
            <a:r>
              <a:rPr lang="en-US" altLang="zh-CN" i="1" dirty="0"/>
              <a:t>A</a:t>
            </a:r>
            <a:r>
              <a:rPr lang="en-US" altLang="zh-CN" i="1" baseline="-25000" dirty="0"/>
              <a:t>n</a:t>
            </a:r>
            <a:r>
              <a:rPr lang="zh-CN" altLang="en-US" dirty="0"/>
              <a:t>非空</a:t>
            </a:r>
            <a:r>
              <a:rPr lang="en-US" altLang="zh-CN" dirty="0"/>
              <a:t>. </a:t>
            </a:r>
          </a:p>
          <a:p>
            <a:pPr eaLnBrk="1" hangingPunct="1"/>
            <a:r>
              <a:rPr lang="zh-CN" altLang="en-US" dirty="0"/>
              <a:t>根据判定定理三，只需证明封闭性：</a:t>
            </a:r>
          </a:p>
          <a:p>
            <a:pPr eaLnBrk="1" hangingPunct="1"/>
            <a:r>
              <a:rPr lang="zh-CN" altLang="en-US" dirty="0"/>
              <a:t>任取</a:t>
            </a:r>
            <a:r>
              <a:rPr lang="zh-CN" altLang="en-US" i="1" dirty="0">
                <a:sym typeface="Symbol" panose="05050102010706020507" pitchFamily="18" charset="2"/>
              </a:rPr>
              <a:t></a:t>
            </a:r>
            <a:r>
              <a:rPr lang="en-US" altLang="zh-CN" dirty="0"/>
              <a:t>,</a:t>
            </a:r>
            <a:r>
              <a:rPr lang="en-US" altLang="zh-CN" i="1" dirty="0">
                <a:sym typeface="Symbol" panose="05050102010706020507" pitchFamily="18" charset="2"/>
              </a:rPr>
              <a:t> </a:t>
            </a:r>
            <a:r>
              <a:rPr lang="en-US" altLang="zh-CN" dirty="0"/>
              <a:t>∈</a:t>
            </a:r>
            <a:r>
              <a:rPr lang="en-US" altLang="zh-CN" i="1" dirty="0"/>
              <a:t>A</a:t>
            </a:r>
            <a:r>
              <a:rPr lang="en-US" altLang="zh-CN" i="1" baseline="-25000" dirty="0"/>
              <a:t>n</a:t>
            </a:r>
            <a:r>
              <a:rPr lang="zh-CN" altLang="en-US" dirty="0"/>
              <a:t>， </a:t>
            </a:r>
            <a:r>
              <a:rPr lang="zh-CN" altLang="en-US" i="1" dirty="0">
                <a:sym typeface="Symbol" panose="05050102010706020507" pitchFamily="18" charset="2"/>
              </a:rPr>
              <a:t></a:t>
            </a:r>
            <a:r>
              <a:rPr lang="en-US" altLang="zh-CN" dirty="0"/>
              <a:t>, </a:t>
            </a:r>
            <a:r>
              <a:rPr lang="en-US" altLang="zh-CN" i="1" dirty="0">
                <a:sym typeface="Symbol" panose="05050102010706020507" pitchFamily="18" charset="2"/>
              </a:rPr>
              <a:t></a:t>
            </a:r>
            <a:r>
              <a:rPr lang="en-US" altLang="zh-CN" i="1" dirty="0"/>
              <a:t> </a:t>
            </a:r>
            <a:r>
              <a:rPr lang="zh-CN" altLang="en-US" dirty="0"/>
              <a:t>都可以表成偶数个对换之积，那么</a:t>
            </a:r>
            <a:r>
              <a:rPr lang="zh-CN" altLang="en-US" i="1" dirty="0">
                <a:sym typeface="Symbol" panose="05050102010706020507" pitchFamily="18" charset="2"/>
              </a:rPr>
              <a:t></a:t>
            </a:r>
            <a:r>
              <a:rPr lang="zh-CN" altLang="en-US" i="1" dirty="0"/>
              <a:t> </a:t>
            </a:r>
            <a:r>
              <a:rPr lang="zh-CN" altLang="en-US" i="1" dirty="0">
                <a:sym typeface="Symbol" panose="05050102010706020507" pitchFamily="18" charset="2"/>
              </a:rPr>
              <a:t></a:t>
            </a:r>
            <a:r>
              <a:rPr lang="zh-CN" altLang="en-US" dirty="0"/>
              <a:t>也可以表成偶数个对换之积，所以</a:t>
            </a:r>
            <a:r>
              <a:rPr lang="zh-CN" altLang="en-US" i="1" dirty="0">
                <a:sym typeface="Symbol" panose="05050102010706020507" pitchFamily="18" charset="2"/>
              </a:rPr>
              <a:t></a:t>
            </a:r>
            <a:r>
              <a:rPr lang="zh-CN" altLang="en-US" i="1" dirty="0"/>
              <a:t> </a:t>
            </a:r>
            <a:r>
              <a:rPr lang="zh-CN" altLang="en-US" i="1" dirty="0">
                <a:sym typeface="Symbol" panose="05050102010706020507" pitchFamily="18" charset="2"/>
              </a:rPr>
              <a:t> </a:t>
            </a:r>
            <a:r>
              <a:rPr lang="zh-CN" altLang="en-US" dirty="0"/>
              <a:t>∈</a:t>
            </a:r>
            <a:r>
              <a:rPr lang="en-US" altLang="zh-CN" i="1" dirty="0"/>
              <a:t>A</a:t>
            </a:r>
            <a:r>
              <a:rPr lang="en-US" altLang="zh-CN" i="1" baseline="-25000" dirty="0"/>
              <a:t>n</a:t>
            </a:r>
            <a:r>
              <a:rPr lang="en-US" altLang="zh-CN" dirty="0"/>
              <a:t>. </a:t>
            </a:r>
          </a:p>
        </p:txBody>
      </p:sp>
      <p:sp>
        <p:nvSpPr>
          <p:cNvPr id="122884" name="灯片编号占位符 5">
            <a:extLst>
              <a:ext uri="{FF2B5EF4-FFF2-40B4-BE49-F238E27FC236}">
                <a16:creationId xmlns:a16="http://schemas.microsoft.com/office/drawing/2014/main" id="{8E5A9D6B-6CFE-435B-85D2-F2F995E5D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85B7D39-7258-4B8C-AA1A-B9D27253B90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2885" name="Rectangle 10">
            <a:extLst>
              <a:ext uri="{FF2B5EF4-FFF2-40B4-BE49-F238E27FC236}">
                <a16:creationId xmlns:a16="http://schemas.microsoft.com/office/drawing/2014/main" id="{27D73C41-A457-4484-9036-B0608F151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408" y="3949701"/>
            <a:ext cx="5184775" cy="267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实例：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的子群格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={(1), (12), (13), (23),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(123), (132)},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={(1), (123), (132)},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{(1)},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{(1), (12)}, {(1), (13)},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{(1), (23)}. </a:t>
            </a:r>
          </a:p>
        </p:txBody>
      </p:sp>
      <p:pic>
        <p:nvPicPr>
          <p:cNvPr id="122886" name="Picture 11" descr="图形11">
            <a:extLst>
              <a:ext uri="{FF2B5EF4-FFF2-40B4-BE49-F238E27FC236}">
                <a16:creationId xmlns:a16="http://schemas.microsoft.com/office/drawing/2014/main" id="{FEF54751-8824-4792-B7F1-79A3A08BD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8" y="3941391"/>
            <a:ext cx="4608513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>
            <a:extLst>
              <a:ext uri="{FF2B5EF4-FFF2-40B4-BE49-F238E27FC236}">
                <a16:creationId xmlns:a16="http://schemas.microsoft.com/office/drawing/2014/main" id="{38E13185-9AB6-467B-81D0-526328A211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Polya</a:t>
            </a:r>
            <a:r>
              <a:rPr lang="zh-CN" altLang="en-US"/>
              <a:t>定理</a:t>
            </a:r>
          </a:p>
        </p:txBody>
      </p:sp>
      <p:sp>
        <p:nvSpPr>
          <p:cNvPr id="124931" name="Rectangle 3">
            <a:extLst>
              <a:ext uri="{FF2B5EF4-FFF2-40B4-BE49-F238E27FC236}">
                <a16:creationId xmlns:a16="http://schemas.microsoft.com/office/drawing/2014/main" id="{370AFCB7-F728-4500-9378-EA336093EA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5360" y="1341438"/>
            <a:ext cx="11161239" cy="45354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10.15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N</a:t>
            </a:r>
            <a:r>
              <a:rPr lang="en-US" altLang="zh-CN" dirty="0"/>
              <a:t>={1,2,…,</a:t>
            </a:r>
            <a:r>
              <a:rPr lang="en-US" altLang="zh-CN" i="1" dirty="0"/>
              <a:t>n</a:t>
            </a:r>
            <a:r>
              <a:rPr lang="en-US" altLang="zh-CN" dirty="0"/>
              <a:t>}</a:t>
            </a:r>
            <a:r>
              <a:rPr lang="zh-CN" altLang="en-US" dirty="0"/>
              <a:t>是被着色物体的集合</a:t>
            </a:r>
            <a:r>
              <a:rPr lang="en-US" altLang="zh-CN" dirty="0"/>
              <a:t>, G={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baseline="-25000" dirty="0"/>
              <a:t>2</a:t>
            </a:r>
            <a:r>
              <a:rPr lang="en-US" altLang="zh-CN" dirty="0"/>
              <a:t>,   … , 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dirty="0"/>
              <a:t>g}</a:t>
            </a:r>
            <a:r>
              <a:rPr lang="zh-CN" altLang="en-US" dirty="0"/>
              <a:t>是</a:t>
            </a:r>
            <a:r>
              <a:rPr lang="en-US" altLang="zh-CN" i="1" dirty="0"/>
              <a:t>N</a:t>
            </a:r>
            <a:r>
              <a:rPr lang="zh-CN" altLang="en-US" dirty="0"/>
              <a:t>上的置换群</a:t>
            </a:r>
            <a:r>
              <a:rPr lang="en-US" altLang="zh-CN" dirty="0"/>
              <a:t>. </a:t>
            </a:r>
            <a:r>
              <a:rPr lang="zh-CN" altLang="en-US" dirty="0"/>
              <a:t>用</a:t>
            </a:r>
            <a:r>
              <a:rPr lang="en-US" altLang="zh-CN" i="1" dirty="0"/>
              <a:t>m</a:t>
            </a:r>
            <a:r>
              <a:rPr lang="zh-CN" altLang="en-US" dirty="0"/>
              <a:t>种颜色对</a:t>
            </a:r>
            <a:r>
              <a:rPr lang="en-US" altLang="zh-CN" i="1" dirty="0"/>
              <a:t>N</a:t>
            </a:r>
            <a:r>
              <a:rPr lang="zh-CN" altLang="en-US" dirty="0"/>
              <a:t>中的元素进行着色，则在</a:t>
            </a:r>
            <a:r>
              <a:rPr lang="en-US" altLang="zh-CN" i="1" dirty="0"/>
              <a:t>G</a:t>
            </a:r>
            <a:r>
              <a:rPr lang="zh-CN" altLang="en-US" dirty="0"/>
              <a:t>的作用下不同的着色方案数是</a:t>
            </a:r>
          </a:p>
          <a:p>
            <a:pPr eaLnBrk="1" hangingPunct="1">
              <a:lnSpc>
                <a:spcPct val="150000"/>
              </a:lnSpc>
            </a:pPr>
            <a:endParaRPr lang="zh-CN" altLang="en-US" dirty="0"/>
          </a:p>
          <a:p>
            <a:pPr eaLnBrk="1" hangingPunct="1">
              <a:lnSpc>
                <a:spcPct val="150000"/>
              </a:lnSpc>
            </a:pPr>
            <a:endParaRPr lang="zh-CN" altLang="en-US" dirty="0"/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其中</a:t>
            </a:r>
            <a:r>
              <a:rPr lang="en-US" altLang="zh-CN" i="1" dirty="0"/>
              <a:t>c</a:t>
            </a:r>
            <a:r>
              <a:rPr lang="en-US" altLang="zh-CN" dirty="0"/>
              <a:t>(</a:t>
            </a:r>
            <a:r>
              <a:rPr lang="en-US" altLang="zh-CN" dirty="0">
                <a:sym typeface="Symbol" panose="05050102010706020507" pitchFamily="18" charset="2"/>
              </a:rPr>
              <a:t></a:t>
            </a:r>
            <a:r>
              <a:rPr lang="en-US" altLang="zh-CN" i="1" baseline="-25000" dirty="0"/>
              <a:t>k</a:t>
            </a:r>
            <a:r>
              <a:rPr lang="en-US" altLang="zh-CN" dirty="0"/>
              <a:t>)</a:t>
            </a:r>
            <a:r>
              <a:rPr lang="zh-CN" altLang="en-US" dirty="0"/>
              <a:t>是置换</a:t>
            </a:r>
            <a:r>
              <a:rPr lang="zh-CN" altLang="en-US" dirty="0">
                <a:sym typeface="Symbol" panose="05050102010706020507" pitchFamily="18" charset="2"/>
              </a:rPr>
              <a:t></a:t>
            </a:r>
            <a:r>
              <a:rPr lang="en-US" altLang="zh-CN" i="1" baseline="-25000" dirty="0"/>
              <a:t>k</a:t>
            </a:r>
            <a:r>
              <a:rPr lang="zh-CN" altLang="en-US" dirty="0"/>
              <a:t>的轮换表示中包含</a:t>
            </a:r>
            <a:r>
              <a:rPr lang="en-US" altLang="zh-CN" dirty="0"/>
              <a:t>1-</a:t>
            </a:r>
            <a:r>
              <a:rPr lang="zh-CN" altLang="en-US" dirty="0"/>
              <a:t>轮换在内的轮换个数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</a:pPr>
            <a:endParaRPr lang="en-US" altLang="zh-CN" dirty="0"/>
          </a:p>
          <a:p>
            <a:pPr eaLnBrk="1" hangingPunct="1">
              <a:lnSpc>
                <a:spcPct val="150000"/>
              </a:lnSpc>
            </a:pPr>
            <a:r>
              <a:rPr lang="en-US" altLang="zh-CN" dirty="0" err="1"/>
              <a:t>Polya</a:t>
            </a:r>
            <a:r>
              <a:rPr lang="zh-CN" altLang="en-US" dirty="0"/>
              <a:t>定理主要用于等价类的计数</a:t>
            </a:r>
            <a:r>
              <a:rPr lang="en-US" altLang="zh-CN" dirty="0"/>
              <a:t>. </a:t>
            </a:r>
          </a:p>
        </p:txBody>
      </p:sp>
      <p:sp>
        <p:nvSpPr>
          <p:cNvPr id="124932" name="灯片编号占位符 5">
            <a:extLst>
              <a:ext uri="{FF2B5EF4-FFF2-40B4-BE49-F238E27FC236}">
                <a16:creationId xmlns:a16="http://schemas.microsoft.com/office/drawing/2014/main" id="{23D81203-8BF8-4869-8828-65D401024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DA094E1-C591-4B81-A152-4EA5713AE2C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4933" name="Rectangle 5">
            <a:extLst>
              <a:ext uri="{FF2B5EF4-FFF2-40B4-BE49-F238E27FC236}">
                <a16:creationId xmlns:a16="http://schemas.microsoft.com/office/drawing/2014/main" id="{BB4871B6-84B1-4A4A-8CBB-4451B8D79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984500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24934" name="Object 4">
            <a:extLst>
              <a:ext uri="{FF2B5EF4-FFF2-40B4-BE49-F238E27FC236}">
                <a16:creationId xmlns:a16="http://schemas.microsoft.com/office/drawing/2014/main" id="{45B8EE3B-F3DD-452D-BF16-97857BA93B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489425"/>
              </p:ext>
            </p:extLst>
          </p:nvPr>
        </p:nvGraphicFramePr>
        <p:xfrm>
          <a:off x="4210050" y="2713038"/>
          <a:ext cx="2454275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3000" imgH="431640" progId="Equation.DSMT4">
                  <p:embed/>
                </p:oleObj>
              </mc:Choice>
              <mc:Fallback>
                <p:oleObj name="Equation" r:id="rId3" imgW="114300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0050" y="2713038"/>
                        <a:ext cx="2454275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id="{4D45E0FD-72B1-4E53-A2E9-325CECC1D6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28575" cmpd="sng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/>
              <a:t>Polya</a:t>
            </a:r>
            <a:r>
              <a:rPr lang="zh-CN" altLang="en-US"/>
              <a:t>定理在组合计数中的应用</a:t>
            </a:r>
          </a:p>
        </p:txBody>
      </p:sp>
      <p:sp>
        <p:nvSpPr>
          <p:cNvPr id="126979" name="灯片编号占位符 5">
            <a:extLst>
              <a:ext uri="{FF2B5EF4-FFF2-40B4-BE49-F238E27FC236}">
                <a16:creationId xmlns:a16="http://schemas.microsoft.com/office/drawing/2014/main" id="{051A2117-37AA-42F0-85D7-1F0B438F6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DD40F33-DF48-4467-B0B2-978F1780CC2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26980" name="Group 12">
            <a:extLst>
              <a:ext uri="{FF2B5EF4-FFF2-40B4-BE49-F238E27FC236}">
                <a16:creationId xmlns:a16="http://schemas.microsoft.com/office/drawing/2014/main" id="{91CE47C0-6E17-4BA2-A0CA-8CE2FC8B70E1}"/>
              </a:ext>
            </a:extLst>
          </p:cNvPr>
          <p:cNvGrpSpPr>
            <a:grpSpLocks/>
          </p:cNvGrpSpPr>
          <p:nvPr/>
        </p:nvGrpSpPr>
        <p:grpSpPr bwMode="auto">
          <a:xfrm>
            <a:off x="8543925" y="1412875"/>
            <a:ext cx="1439863" cy="1439863"/>
            <a:chOff x="4422" y="1026"/>
            <a:chExt cx="907" cy="907"/>
          </a:xfrm>
        </p:grpSpPr>
        <p:sp>
          <p:nvSpPr>
            <p:cNvPr id="126985" name="Rectangle 4">
              <a:extLst>
                <a:ext uri="{FF2B5EF4-FFF2-40B4-BE49-F238E27FC236}">
                  <a16:creationId xmlns:a16="http://schemas.microsoft.com/office/drawing/2014/main" id="{36EDDD17-CD2E-4ED4-A63B-52CFF9E9F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2" y="1026"/>
              <a:ext cx="907" cy="907"/>
            </a:xfrm>
            <a:prstGeom prst="rect">
              <a:avLst/>
            </a:prstGeom>
            <a:solidFill>
              <a:srgbClr val="99CC00">
                <a:alpha val="50980"/>
              </a:srgb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b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6986" name="Line 5">
              <a:extLst>
                <a:ext uri="{FF2B5EF4-FFF2-40B4-BE49-F238E27FC236}">
                  <a16:creationId xmlns:a16="http://schemas.microsoft.com/office/drawing/2014/main" id="{2F4A113F-859D-451F-8EA2-4899DDF553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22" y="1480"/>
              <a:ext cx="9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987" name="Line 6">
              <a:extLst>
                <a:ext uri="{FF2B5EF4-FFF2-40B4-BE49-F238E27FC236}">
                  <a16:creationId xmlns:a16="http://schemas.microsoft.com/office/drawing/2014/main" id="{3557FD4A-A5AF-4A0C-B03C-455AEF092D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6" y="1026"/>
              <a:ext cx="0" cy="9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126981" name="Object 9">
            <a:extLst>
              <a:ext uri="{FF2B5EF4-FFF2-40B4-BE49-F238E27FC236}">
                <a16:creationId xmlns:a16="http://schemas.microsoft.com/office/drawing/2014/main" id="{A0FC8930-3228-4117-9364-34BDB9DAAD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32175" y="4002088"/>
          <a:ext cx="3500438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802618" imgH="406224" progId="Equation.3">
                  <p:embed/>
                </p:oleObj>
              </mc:Choice>
              <mc:Fallback>
                <p:oleObj name="公式" r:id="rId3" imgW="1802618" imgH="406224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2175" y="4002088"/>
                        <a:ext cx="3500438" cy="795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6982" name="Picture 11">
            <a:extLst>
              <a:ext uri="{FF2B5EF4-FFF2-40B4-BE49-F238E27FC236}">
                <a16:creationId xmlns:a16="http://schemas.microsoft.com/office/drawing/2014/main" id="{733491F4-463F-43B3-A0BC-10FB1066D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69"/>
          <a:stretch>
            <a:fillRect/>
          </a:stretch>
        </p:blipFill>
        <p:spPr bwMode="auto">
          <a:xfrm>
            <a:off x="1992313" y="4706938"/>
            <a:ext cx="8388350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3" name="Rectangle 13">
            <a:extLst>
              <a:ext uri="{FF2B5EF4-FFF2-40B4-BE49-F238E27FC236}">
                <a16:creationId xmlns:a16="http://schemas.microsoft.com/office/drawing/2014/main" id="{0CE2E2DF-9916-4CF9-BC64-82FD36446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196975"/>
            <a:ext cx="5894387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用两种颜色着色方格图形，允许方格绕中心转动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求不同的方案数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126984" name="Rectangle 14">
            <a:extLst>
              <a:ext uri="{FF2B5EF4-FFF2-40B4-BE49-F238E27FC236}">
                <a16:creationId xmlns:a16="http://schemas.microsoft.com/office/drawing/2014/main" id="{5D04F316-9F4D-414F-8520-A981CAB4D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2205038"/>
            <a:ext cx="457200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中的所有置换是：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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=(1)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，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=(1234)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   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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=(13)(24)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，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=(1432)       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代入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Polya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定理得</a:t>
            </a:r>
          </a:p>
        </p:txBody>
      </p:sp>
    </p:spTree>
  </p:cSld>
  <p:clrMapOvr>
    <a:masterClrMapping/>
  </p:clrMapOvr>
  <p:transition spd="slow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>
            <a:extLst>
              <a:ext uri="{FF2B5EF4-FFF2-40B4-BE49-F238E27FC236}">
                <a16:creationId xmlns:a16="http://schemas.microsoft.com/office/drawing/2014/main" id="{D61915EB-3302-4DA8-AF84-D08F610E03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10.4  </a:t>
            </a:r>
            <a:r>
              <a:rPr lang="zh-CN" altLang="en-US">
                <a:latin typeface="华文中宋" panose="02010600040101010101" pitchFamily="2" charset="-122"/>
              </a:rPr>
              <a:t>环与域</a:t>
            </a:r>
            <a:r>
              <a:rPr lang="zh-CN" altLang="en-US"/>
              <a:t> </a:t>
            </a:r>
          </a:p>
        </p:txBody>
      </p:sp>
      <p:sp>
        <p:nvSpPr>
          <p:cNvPr id="129027" name="Rectangle 8">
            <a:extLst>
              <a:ext uri="{FF2B5EF4-FFF2-40B4-BE49-F238E27FC236}">
                <a16:creationId xmlns:a16="http://schemas.microsoft.com/office/drawing/2014/main" id="{07CCE32F-48BF-49C3-991D-925928F040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344" y="1052736"/>
            <a:ext cx="11737304" cy="504056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A50021"/>
                </a:solidFill>
              </a:rPr>
              <a:t>定义</a:t>
            </a:r>
            <a:r>
              <a:rPr lang="en-US" altLang="zh-CN" sz="2000" dirty="0">
                <a:solidFill>
                  <a:srgbClr val="A50021"/>
                </a:solidFill>
              </a:rPr>
              <a:t>10.12</a:t>
            </a:r>
            <a:r>
              <a:rPr lang="en-US" altLang="zh-CN" sz="2000" dirty="0"/>
              <a:t> </a:t>
            </a:r>
            <a:r>
              <a:rPr lang="zh-CN" altLang="en-US" sz="2000" dirty="0"/>
              <a:t>设</a:t>
            </a:r>
            <a:r>
              <a:rPr lang="en-US" altLang="zh-CN" sz="2000" dirty="0"/>
              <a:t>&lt;</a:t>
            </a:r>
            <a:r>
              <a:rPr lang="en-US" altLang="zh-CN" sz="2000" i="1" dirty="0"/>
              <a:t>R</a:t>
            </a:r>
            <a:r>
              <a:rPr lang="en-US" altLang="zh-CN" sz="2000" dirty="0"/>
              <a:t>,+,·&gt;</a:t>
            </a:r>
            <a:r>
              <a:rPr lang="zh-CN" altLang="en-US" sz="2000" dirty="0"/>
              <a:t>是代数系统，</a:t>
            </a:r>
            <a:r>
              <a:rPr lang="en-US" altLang="zh-CN" sz="2000" dirty="0"/>
              <a:t>+</a:t>
            </a:r>
            <a:r>
              <a:rPr lang="zh-CN" altLang="en-US" sz="2000" dirty="0"/>
              <a:t>和</a:t>
            </a:r>
            <a:r>
              <a:rPr lang="en-US" altLang="zh-CN" sz="2000" dirty="0"/>
              <a:t>·</a:t>
            </a:r>
            <a:r>
              <a:rPr lang="zh-CN" altLang="en-US" sz="2000" dirty="0"/>
              <a:t>是二元运算</a:t>
            </a:r>
            <a:r>
              <a:rPr lang="en-US" altLang="zh-CN" sz="2000" dirty="0"/>
              <a:t>. </a:t>
            </a:r>
            <a:r>
              <a:rPr lang="zh-CN" altLang="en-US" sz="2000" dirty="0"/>
              <a:t>如果满足以下条件</a:t>
            </a:r>
            <a:r>
              <a:rPr lang="en-US" altLang="zh-CN" sz="2000" dirty="0"/>
              <a:t>: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/>
              <a:t>(1) &lt;</a:t>
            </a:r>
            <a:r>
              <a:rPr lang="en-US" altLang="zh-CN" sz="2000" i="1" dirty="0"/>
              <a:t>R</a:t>
            </a:r>
            <a:r>
              <a:rPr lang="en-US" altLang="zh-CN" sz="2000" dirty="0"/>
              <a:t>,+&gt;</a:t>
            </a:r>
            <a:r>
              <a:rPr lang="zh-CN" altLang="en-US" sz="2000" dirty="0"/>
              <a:t>构成交换群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/>
              <a:t>(2) &lt;</a:t>
            </a:r>
            <a:r>
              <a:rPr lang="en-US" altLang="zh-CN" sz="2000" i="1" dirty="0"/>
              <a:t>R</a:t>
            </a:r>
            <a:r>
              <a:rPr lang="en-US" altLang="zh-CN" sz="2000" dirty="0"/>
              <a:t>,·&gt;</a:t>
            </a:r>
            <a:r>
              <a:rPr lang="zh-CN" altLang="en-US" sz="2000" dirty="0"/>
              <a:t>构成半群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/>
              <a:t>(3) · </a:t>
            </a:r>
            <a:r>
              <a:rPr lang="zh-CN" altLang="en-US" sz="2000" dirty="0"/>
              <a:t>运算关于</a:t>
            </a:r>
            <a:r>
              <a:rPr lang="en-US" altLang="zh-CN" sz="2000" dirty="0"/>
              <a:t>+</a:t>
            </a:r>
            <a:r>
              <a:rPr lang="zh-CN" altLang="en-US" sz="2000" dirty="0"/>
              <a:t>运算适合分配律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/>
              <a:t>则称</a:t>
            </a:r>
            <a:r>
              <a:rPr lang="en-US" altLang="zh-CN" sz="2000" dirty="0"/>
              <a:t>&lt;</a:t>
            </a:r>
            <a:r>
              <a:rPr lang="en-US" altLang="zh-CN" sz="2000" i="1" dirty="0"/>
              <a:t>R</a:t>
            </a:r>
            <a:r>
              <a:rPr lang="en-US" altLang="zh-CN" sz="2000" dirty="0"/>
              <a:t>,+,·&gt;</a:t>
            </a:r>
            <a:r>
              <a:rPr lang="zh-CN" altLang="en-US" sz="2000" dirty="0"/>
              <a:t>是一个</a:t>
            </a:r>
            <a:r>
              <a:rPr lang="zh-CN" altLang="en-US" sz="2000" dirty="0">
                <a:solidFill>
                  <a:srgbClr val="A50021"/>
                </a:solidFill>
              </a:rPr>
              <a:t>环</a:t>
            </a:r>
            <a:r>
              <a:rPr lang="en-US" altLang="zh-CN" sz="2000" dirty="0"/>
              <a:t>. </a:t>
            </a:r>
          </a:p>
          <a:p>
            <a:pPr eaLnBrk="1" hangingPunct="1">
              <a:lnSpc>
                <a:spcPct val="150000"/>
              </a:lnSpc>
              <a:spcBef>
                <a:spcPct val="55000"/>
              </a:spcBef>
            </a:pPr>
            <a:r>
              <a:rPr lang="zh-CN" altLang="en-US" sz="2000" dirty="0"/>
              <a:t>通常称</a:t>
            </a:r>
            <a:r>
              <a:rPr lang="en-US" altLang="zh-CN" sz="2000" dirty="0"/>
              <a:t>+</a:t>
            </a:r>
            <a:r>
              <a:rPr lang="zh-CN" altLang="en-US" sz="2000" dirty="0"/>
              <a:t>运算为环中的</a:t>
            </a:r>
            <a:r>
              <a:rPr lang="zh-CN" altLang="en-US" sz="2000" dirty="0">
                <a:solidFill>
                  <a:srgbClr val="A50021"/>
                </a:solidFill>
              </a:rPr>
              <a:t>加法</a:t>
            </a:r>
            <a:r>
              <a:rPr lang="zh-CN" altLang="en-US" sz="2000" dirty="0"/>
              <a:t>，</a:t>
            </a:r>
            <a:r>
              <a:rPr lang="en-US" altLang="zh-CN" sz="2000" dirty="0"/>
              <a:t>·</a:t>
            </a:r>
            <a:r>
              <a:rPr lang="zh-CN" altLang="en-US" sz="2000" dirty="0"/>
              <a:t>运算为环中的</a:t>
            </a:r>
            <a:r>
              <a:rPr lang="zh-CN" altLang="en-US" sz="2000" dirty="0">
                <a:solidFill>
                  <a:srgbClr val="A50021"/>
                </a:solidFill>
              </a:rPr>
              <a:t>乘法</a:t>
            </a:r>
            <a:r>
              <a:rPr lang="en-US" altLang="zh-CN" sz="2000" dirty="0"/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/>
              <a:t>环中加法单位元记作 </a:t>
            </a:r>
            <a:r>
              <a:rPr lang="en-US" altLang="zh-CN" sz="2000" dirty="0"/>
              <a:t>0</a:t>
            </a:r>
            <a:r>
              <a:rPr lang="zh-CN" altLang="en-US" sz="2000" dirty="0"/>
              <a:t>，乘法单位元（如果存在）记作</a:t>
            </a:r>
            <a:r>
              <a:rPr lang="en-US" altLang="zh-CN" sz="2000" dirty="0"/>
              <a:t>1.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/>
              <a:t>对任何元素 </a:t>
            </a:r>
            <a:r>
              <a:rPr lang="en-US" altLang="zh-CN" sz="2000" i="1" dirty="0"/>
              <a:t>x</a:t>
            </a:r>
            <a:r>
              <a:rPr lang="zh-CN" altLang="en-US" sz="2000" dirty="0"/>
              <a:t>，称 </a:t>
            </a:r>
            <a:r>
              <a:rPr lang="en-US" altLang="zh-CN" sz="2000" i="1" dirty="0"/>
              <a:t>x </a:t>
            </a:r>
            <a:r>
              <a:rPr lang="zh-CN" altLang="en-US" sz="2000" dirty="0"/>
              <a:t>的加法逆元为</a:t>
            </a:r>
            <a:r>
              <a:rPr lang="zh-CN" altLang="en-US" sz="2000" dirty="0">
                <a:solidFill>
                  <a:srgbClr val="A50021"/>
                </a:solidFill>
              </a:rPr>
              <a:t>负元</a:t>
            </a:r>
            <a:r>
              <a:rPr lang="zh-CN" altLang="en-US" sz="2000" dirty="0"/>
              <a:t>，记作</a:t>
            </a:r>
            <a:r>
              <a:rPr lang="zh-CN" altLang="en-US" sz="2000" dirty="0">
                <a:sym typeface="Symbol" panose="05050102010706020507" pitchFamily="18" charset="2"/>
              </a:rPr>
              <a:t></a:t>
            </a:r>
            <a:r>
              <a:rPr lang="en-US" altLang="zh-CN" sz="2000" i="1" dirty="0"/>
              <a:t>x</a:t>
            </a:r>
            <a:r>
              <a:rPr lang="en-US" altLang="zh-CN" sz="2000" dirty="0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/>
              <a:t>若 </a:t>
            </a:r>
            <a:r>
              <a:rPr lang="en-US" altLang="zh-CN" sz="2000" i="1" dirty="0"/>
              <a:t>x </a:t>
            </a:r>
            <a:r>
              <a:rPr lang="zh-CN" altLang="en-US" sz="2000" dirty="0"/>
              <a:t>存在乘法逆元的话，则称之为</a:t>
            </a:r>
            <a:r>
              <a:rPr lang="zh-CN" altLang="en-US" sz="2000" dirty="0">
                <a:solidFill>
                  <a:srgbClr val="A50021"/>
                </a:solidFill>
              </a:rPr>
              <a:t>逆元</a:t>
            </a:r>
            <a:r>
              <a:rPr lang="zh-CN" altLang="en-US" sz="2000" dirty="0"/>
              <a:t>，记作</a:t>
            </a:r>
            <a:r>
              <a:rPr lang="en-US" altLang="zh-CN" sz="2000" i="1" dirty="0"/>
              <a:t>x</a:t>
            </a:r>
            <a:r>
              <a:rPr lang="en-US" altLang="zh-CN" sz="2000" baseline="30000" dirty="0">
                <a:sym typeface="Symbol" panose="05050102010706020507" pitchFamily="18" charset="2"/>
              </a:rPr>
              <a:t></a:t>
            </a:r>
            <a:r>
              <a:rPr lang="en-US" altLang="zh-CN" sz="2000" baseline="30000" dirty="0"/>
              <a:t>1</a:t>
            </a:r>
            <a:r>
              <a:rPr lang="en-US" altLang="zh-CN" sz="2000" dirty="0"/>
              <a:t>. </a:t>
            </a:r>
          </a:p>
        </p:txBody>
      </p:sp>
      <p:sp>
        <p:nvSpPr>
          <p:cNvPr id="129028" name="灯片编号占位符 5">
            <a:extLst>
              <a:ext uri="{FF2B5EF4-FFF2-40B4-BE49-F238E27FC236}">
                <a16:creationId xmlns:a16="http://schemas.microsoft.com/office/drawing/2014/main" id="{0C0652BC-A6A7-4846-A1F7-4421414F5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CEAD99E-C78D-4561-A9E7-6DAA72713532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63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6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6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09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>
            <a:extLst>
              <a:ext uri="{FF2B5EF4-FFF2-40B4-BE49-F238E27FC236}">
                <a16:creationId xmlns:a16="http://schemas.microsoft.com/office/drawing/2014/main" id="{B7FAFD7F-6EC2-401C-A933-5ED48DBA2B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环的实例</a:t>
            </a:r>
          </a:p>
        </p:txBody>
      </p:sp>
      <p:sp>
        <p:nvSpPr>
          <p:cNvPr id="131075" name="Rectangle 8">
            <a:extLst>
              <a:ext uri="{FF2B5EF4-FFF2-40B4-BE49-F238E27FC236}">
                <a16:creationId xmlns:a16="http://schemas.microsoft.com/office/drawing/2014/main" id="{F85CC497-7B0C-47E2-A3A5-62DA6BD50B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43372" y="1055464"/>
            <a:ext cx="11305256" cy="5524500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15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(1) </a:t>
            </a:r>
            <a:r>
              <a:rPr lang="zh-CN" altLang="en-US" dirty="0"/>
              <a:t>整数集、有理数集、实数集和复数集关于普通的加法和乘法构成环，分别称为</a:t>
            </a:r>
            <a:r>
              <a:rPr lang="zh-CN" altLang="en-US" dirty="0">
                <a:solidFill>
                  <a:srgbClr val="A50021"/>
                </a:solidFill>
              </a:rPr>
              <a:t>整数环</a:t>
            </a:r>
            <a:r>
              <a:rPr lang="en-US" altLang="zh-CN" dirty="0"/>
              <a:t>Z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rgbClr val="A50021"/>
                </a:solidFill>
              </a:rPr>
              <a:t>有理数环</a:t>
            </a:r>
            <a:r>
              <a:rPr lang="en-US" altLang="zh-CN" dirty="0"/>
              <a:t>Q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rgbClr val="A50021"/>
                </a:solidFill>
              </a:rPr>
              <a:t>实数环</a:t>
            </a:r>
            <a:r>
              <a:rPr lang="en-US" altLang="zh-CN" dirty="0"/>
              <a:t>R</a:t>
            </a:r>
            <a:r>
              <a:rPr lang="en-US" altLang="zh-CN" i="1" dirty="0"/>
              <a:t> 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rgbClr val="A50021"/>
                </a:solidFill>
              </a:rPr>
              <a:t>复数环</a:t>
            </a:r>
            <a:r>
              <a:rPr lang="en-US" altLang="zh-CN" dirty="0"/>
              <a:t>C.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(2) </a:t>
            </a:r>
            <a:r>
              <a:rPr lang="en-US" altLang="zh-CN" i="1" dirty="0"/>
              <a:t>n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/>
              <a:t>≥2)</a:t>
            </a:r>
            <a:r>
              <a:rPr lang="zh-CN" altLang="en-US" dirty="0"/>
              <a:t>阶实矩阵的集合</a:t>
            </a:r>
            <a:r>
              <a:rPr lang="en-US" altLang="zh-CN" i="1" dirty="0"/>
              <a:t>M</a:t>
            </a:r>
            <a:r>
              <a:rPr lang="en-US" altLang="zh-CN" i="1" baseline="-25000" dirty="0"/>
              <a:t>n</a:t>
            </a:r>
            <a:r>
              <a:rPr lang="en-US" altLang="zh-CN" dirty="0"/>
              <a:t>(R)</a:t>
            </a:r>
            <a:r>
              <a:rPr lang="zh-CN" altLang="en-US" dirty="0"/>
              <a:t>关于矩阵的加法和乘法构成环，称为 </a:t>
            </a:r>
            <a:r>
              <a:rPr lang="en-US" altLang="zh-CN" i="1" dirty="0">
                <a:solidFill>
                  <a:srgbClr val="A50021"/>
                </a:solidFill>
              </a:rPr>
              <a:t>n </a:t>
            </a:r>
            <a:r>
              <a:rPr lang="zh-CN" altLang="en-US" dirty="0">
                <a:solidFill>
                  <a:srgbClr val="A50021"/>
                </a:solidFill>
              </a:rPr>
              <a:t>阶实矩阵环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(3) </a:t>
            </a:r>
            <a:r>
              <a:rPr lang="zh-CN" altLang="en-US" dirty="0"/>
              <a:t>集合的幂集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B</a:t>
            </a:r>
            <a:r>
              <a:rPr lang="en-US" altLang="zh-CN" dirty="0"/>
              <a:t>)</a:t>
            </a:r>
            <a:r>
              <a:rPr lang="zh-CN" altLang="en-US" dirty="0"/>
              <a:t>关于集合的对称差运算和交运算构成环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(4) </a:t>
            </a:r>
            <a:r>
              <a:rPr lang="zh-CN" altLang="en-US" dirty="0"/>
              <a:t>设</a:t>
            </a:r>
            <a:r>
              <a:rPr lang="en-US" altLang="zh-CN" dirty="0"/>
              <a:t>Z</a:t>
            </a:r>
            <a:r>
              <a:rPr lang="en-US" altLang="zh-CN" i="1" baseline="-25000" dirty="0"/>
              <a:t>n</a:t>
            </a:r>
            <a:r>
              <a:rPr lang="zh-CN" altLang="en-US" dirty="0"/>
              <a:t>＝</a:t>
            </a:r>
            <a:r>
              <a:rPr lang="en-US" altLang="zh-CN" dirty="0"/>
              <a:t>{0,1, ... , </a:t>
            </a:r>
            <a:r>
              <a:rPr lang="en-US" altLang="zh-CN" i="1" dirty="0"/>
              <a:t>n</a:t>
            </a:r>
            <a:r>
              <a:rPr lang="zh-CN" altLang="en-US" i="1" dirty="0"/>
              <a:t>－</a:t>
            </a:r>
            <a:r>
              <a:rPr lang="en-US" altLang="zh-CN" dirty="0"/>
              <a:t>1}</a:t>
            </a:r>
            <a:r>
              <a:rPr lang="zh-CN" altLang="en-US" dirty="0"/>
              <a:t>，</a:t>
            </a:r>
            <a:r>
              <a:rPr lang="zh-CN" altLang="en-US" dirty="0">
                <a:sym typeface="Symbol" panose="05050102010706020507" pitchFamily="18" charset="2"/>
              </a:rPr>
              <a:t></a:t>
            </a:r>
            <a:r>
              <a:rPr lang="zh-CN" altLang="en-US" dirty="0"/>
              <a:t>和</a:t>
            </a:r>
            <a:r>
              <a:rPr lang="zh-CN" altLang="en-US" dirty="0">
                <a:sym typeface="Symbol" panose="05050102010706020507" pitchFamily="18" charset="2"/>
              </a:rPr>
              <a:t></a:t>
            </a:r>
            <a:r>
              <a:rPr lang="zh-CN" altLang="en-US" dirty="0"/>
              <a:t>分别表示模</a:t>
            </a:r>
            <a:r>
              <a:rPr lang="en-US" altLang="zh-CN" i="1" dirty="0"/>
              <a:t>n</a:t>
            </a:r>
            <a:r>
              <a:rPr lang="zh-CN" altLang="en-US" dirty="0"/>
              <a:t>的加法和乘法，则</a:t>
            </a:r>
            <a:r>
              <a:rPr lang="en-US" altLang="zh-CN" dirty="0"/>
              <a:t>&lt;Z</a:t>
            </a:r>
            <a:r>
              <a:rPr lang="en-US" altLang="zh-CN" i="1" baseline="-25000" dirty="0"/>
              <a:t>n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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</a:t>
            </a:r>
            <a:r>
              <a:rPr lang="en-US" altLang="zh-CN" dirty="0"/>
              <a:t>&gt;</a:t>
            </a:r>
            <a:r>
              <a:rPr lang="zh-CN" altLang="en-US" dirty="0"/>
              <a:t>构成环，称为</a:t>
            </a:r>
            <a:r>
              <a:rPr lang="zh-CN" altLang="en-US" dirty="0">
                <a:solidFill>
                  <a:srgbClr val="A50021"/>
                </a:solidFill>
              </a:rPr>
              <a:t>模 </a:t>
            </a:r>
            <a:r>
              <a:rPr lang="en-US" altLang="zh-CN" i="1" dirty="0">
                <a:solidFill>
                  <a:srgbClr val="A50021"/>
                </a:solidFill>
              </a:rPr>
              <a:t>n</a:t>
            </a:r>
            <a:r>
              <a:rPr lang="zh-CN" altLang="en-US" dirty="0">
                <a:solidFill>
                  <a:srgbClr val="A50021"/>
                </a:solidFill>
              </a:rPr>
              <a:t>的整数环</a:t>
            </a:r>
            <a:r>
              <a:rPr lang="en-US" altLang="zh-CN" dirty="0"/>
              <a:t>. </a:t>
            </a:r>
          </a:p>
        </p:txBody>
      </p:sp>
      <p:sp>
        <p:nvSpPr>
          <p:cNvPr id="131076" name="灯片编号占位符 5">
            <a:extLst>
              <a:ext uri="{FF2B5EF4-FFF2-40B4-BE49-F238E27FC236}">
                <a16:creationId xmlns:a16="http://schemas.microsoft.com/office/drawing/2014/main" id="{A9D1FB9F-AD8E-4B8A-B96F-2B55BFF1E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ABDA382-A256-44C3-863A-717440450D26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64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灯片编号占位符 3">
            <a:extLst>
              <a:ext uri="{FF2B5EF4-FFF2-40B4-BE49-F238E27FC236}">
                <a16:creationId xmlns:a16="http://schemas.microsoft.com/office/drawing/2014/main" id="{528EDE79-C8D4-4614-B13D-70B615EA0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316781A-1BCF-4113-A22F-DA5496FC450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123" name="Rectangle 8">
            <a:extLst>
              <a:ext uri="{FF2B5EF4-FFF2-40B4-BE49-F238E27FC236}">
                <a16:creationId xmlns:a16="http://schemas.microsoft.com/office/drawing/2014/main" id="{F6A0CF2A-FC67-4A21-B013-33CE41D74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125538"/>
            <a:ext cx="8135937" cy="210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10000"/>
              </a:lnSpc>
              <a:buClrTx/>
              <a:buFontTx/>
              <a:buNone/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定理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10.16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,+,·&gt;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是环，则 </a:t>
            </a:r>
            <a:b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∈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，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0 = 0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 = 0</a:t>
            </a:r>
            <a:b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(2)  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∈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(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(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 = 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b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(3)  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∈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，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 =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，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ba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ca</a:t>
            </a:r>
            <a:b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(4)  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,...,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,...,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i="1" baseline="-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∈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≥2)                </a:t>
            </a:r>
          </a:p>
        </p:txBody>
      </p:sp>
      <p:graphicFrame>
        <p:nvGraphicFramePr>
          <p:cNvPr id="133124" name="Object 7">
            <a:extLst>
              <a:ext uri="{FF2B5EF4-FFF2-40B4-BE49-F238E27FC236}">
                <a16:creationId xmlns:a16="http://schemas.microsoft.com/office/drawing/2014/main" id="{4E6F3449-7877-4C8E-9906-441E81A841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24338" y="3213100"/>
          <a:ext cx="2994025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828800" imgH="444500" progId="Equation.3">
                  <p:embed/>
                </p:oleObj>
              </mc:Choice>
              <mc:Fallback>
                <p:oleObj name="公式" r:id="rId3" imgW="1828800" imgH="444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4338" y="3213100"/>
                        <a:ext cx="2994025" cy="74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25" name="Rectangle 9">
            <a:extLst>
              <a:ext uri="{FF2B5EF4-FFF2-40B4-BE49-F238E27FC236}">
                <a16:creationId xmlns:a16="http://schemas.microsoft.com/office/drawing/2014/main" id="{F2628719-A85C-4841-A447-D4C945611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675" y="3835400"/>
            <a:ext cx="184150" cy="6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br>
              <a:rPr lang="en-US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endParaRPr lang="en-US" altLang="zh-CN" sz="18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26" name="Rectangle 10">
            <a:extLst>
              <a:ext uri="{FF2B5EF4-FFF2-40B4-BE49-F238E27FC236}">
                <a16:creationId xmlns:a16="http://schemas.microsoft.com/office/drawing/2014/main" id="{A48637C6-87B1-4F96-96A9-2FFD257B8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175" y="185738"/>
            <a:ext cx="61928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环的运算性质</a:t>
            </a:r>
            <a:r>
              <a:rPr lang="zh-CN" altLang="en-US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33127" name="Rectangle 11">
            <a:extLst>
              <a:ext uri="{FF2B5EF4-FFF2-40B4-BE49-F238E27FC236}">
                <a16:creationId xmlns:a16="http://schemas.microsoft.com/office/drawing/2014/main" id="{1D56DFA1-8F7D-4645-B8E2-C5FB5404C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4170363"/>
            <a:ext cx="8208962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有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0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(0+0)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0+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由环中加法的消去律得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0=0.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同理可证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=0.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，有</a:t>
            </a:r>
            <a:b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0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0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0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0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的负元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由负元惟一性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，同理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)=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灯片编号占位符 3">
            <a:extLst>
              <a:ext uri="{FF2B5EF4-FFF2-40B4-BE49-F238E27FC236}">
                <a16:creationId xmlns:a16="http://schemas.microsoft.com/office/drawing/2014/main" id="{47D9D567-5C61-4750-8C86-E223AD243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3A165FB-EB13-414F-BC4F-4D7FF4F523C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35171" name="Object 9">
            <a:extLst>
              <a:ext uri="{FF2B5EF4-FFF2-40B4-BE49-F238E27FC236}">
                <a16:creationId xmlns:a16="http://schemas.microsoft.com/office/drawing/2014/main" id="{679E4251-16A7-441B-9A3B-CFB0622EC5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8438" y="1844675"/>
          <a:ext cx="244792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193800" imgH="431800" progId="Equation.3">
                  <p:embed/>
                </p:oleObj>
              </mc:Choice>
              <mc:Fallback>
                <p:oleObj name="公式" r:id="rId3" imgW="1193800" imgH="431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8438" y="1844675"/>
                        <a:ext cx="2447925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72" name="Object 8">
            <a:extLst>
              <a:ext uri="{FF2B5EF4-FFF2-40B4-BE49-F238E27FC236}">
                <a16:creationId xmlns:a16="http://schemas.microsoft.com/office/drawing/2014/main" id="{A2014085-CF0D-4CA8-8595-9BE46512AE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51313" y="3429000"/>
          <a:ext cx="2376487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1193800" imgH="444500" progId="Equation.3">
                  <p:embed/>
                </p:oleObj>
              </mc:Choice>
              <mc:Fallback>
                <p:oleObj name="公式" r:id="rId5" imgW="1193800" imgH="4445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1313" y="3429000"/>
                        <a:ext cx="2376487" cy="88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73" name="Object 7">
            <a:extLst>
              <a:ext uri="{FF2B5EF4-FFF2-40B4-BE49-F238E27FC236}">
                <a16:creationId xmlns:a16="http://schemas.microsoft.com/office/drawing/2014/main" id="{F3AB2EAE-1342-4E0C-AF21-70ABF4E6FE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16275" y="4508500"/>
          <a:ext cx="5183188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7" imgW="2565400" imgH="444500" progId="Equation.3">
                  <p:embed/>
                </p:oleObj>
              </mc:Choice>
              <mc:Fallback>
                <p:oleObj name="公式" r:id="rId7" imgW="2565400" imgH="444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6275" y="4508500"/>
                        <a:ext cx="5183188" cy="896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174" name="Rectangle 11">
            <a:extLst>
              <a:ext uri="{FF2B5EF4-FFF2-40B4-BE49-F238E27FC236}">
                <a16:creationId xmlns:a16="http://schemas.microsoft.com/office/drawing/2014/main" id="{B6C27185-4563-49BD-8D12-5043A69C0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5" y="2890838"/>
            <a:ext cx="46085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同理可证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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aseline="-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baseline="-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 ...,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i="1" baseline="-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有</a:t>
            </a:r>
            <a:b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</a:br>
            <a:r>
              <a:rPr lang="zh-CN" altLang="en-US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                           </a:t>
            </a:r>
            <a:endParaRPr lang="zh-CN" altLang="en-US" sz="1200" b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35175" name="Rectangle 12">
            <a:extLst>
              <a:ext uri="{FF2B5EF4-FFF2-40B4-BE49-F238E27FC236}">
                <a16:creationId xmlns:a16="http://schemas.microsoft.com/office/drawing/2014/main" id="{E20FBC9B-59C0-4882-A489-56C1C902B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4584700"/>
            <a:ext cx="11049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66675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18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5176" name="Rectangle 13">
            <a:extLst>
              <a:ext uri="{FF2B5EF4-FFF2-40B4-BE49-F238E27FC236}">
                <a16:creationId xmlns:a16="http://schemas.microsoft.com/office/drawing/2014/main" id="{BDA6F64B-24E5-4C71-8F1A-B474B3914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341438"/>
            <a:ext cx="799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(4)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证明思路：用归纳法证明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... 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</a:t>
            </a:r>
          </a:p>
        </p:txBody>
      </p:sp>
      <p:sp>
        <p:nvSpPr>
          <p:cNvPr id="135177" name="Rectangle 14">
            <a:extLst>
              <a:ext uri="{FF2B5EF4-FFF2-40B4-BE49-F238E27FC236}">
                <a16:creationId xmlns:a16="http://schemas.microsoft.com/office/drawing/2014/main" id="{96F5DCF7-9D3C-4DFC-8927-84A14B46F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4652963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于是</a:t>
            </a:r>
          </a:p>
        </p:txBody>
      </p:sp>
      <p:sp>
        <p:nvSpPr>
          <p:cNvPr id="135178" name="Rectangle 15">
            <a:extLst>
              <a:ext uri="{FF2B5EF4-FFF2-40B4-BE49-F238E27FC236}">
                <a16:creationId xmlns:a16="http://schemas.microsoft.com/office/drawing/2014/main" id="{EB8AFA6E-6B01-471F-9246-C5B1D6952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证明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(4)</a:t>
            </a:r>
          </a:p>
        </p:txBody>
      </p:sp>
    </p:spTree>
  </p:cSld>
  <p:clrMapOvr>
    <a:masterClrMapping/>
  </p:clrMapOvr>
  <p:transition spd="slow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>
            <a:extLst>
              <a:ext uri="{FF2B5EF4-FFF2-40B4-BE49-F238E27FC236}">
                <a16:creationId xmlns:a16="http://schemas.microsoft.com/office/drawing/2014/main" id="{0AB387A4-B893-4E42-A57E-70F3114985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37219" name="Rectangle 8">
            <a:extLst>
              <a:ext uri="{FF2B5EF4-FFF2-40B4-BE49-F238E27FC236}">
                <a16:creationId xmlns:a16="http://schemas.microsoft.com/office/drawing/2014/main" id="{A035BA83-D879-45C6-AA7D-70B06A8DC8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647700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16</a:t>
            </a:r>
            <a:r>
              <a:rPr lang="en-US" altLang="zh-CN"/>
              <a:t>  </a:t>
            </a:r>
            <a:r>
              <a:rPr lang="zh-CN" altLang="en-US"/>
              <a:t>在环中计算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+</a:t>
            </a:r>
            <a:r>
              <a:rPr lang="en-US" altLang="zh-CN" i="1"/>
              <a:t>b</a:t>
            </a:r>
            <a:r>
              <a:rPr lang="en-US" altLang="zh-CN"/>
              <a:t>)</a:t>
            </a:r>
            <a:r>
              <a:rPr lang="en-US" altLang="zh-CN" baseline="30000"/>
              <a:t>3</a:t>
            </a:r>
            <a:r>
              <a:rPr lang="en-US" altLang="zh-CN"/>
              <a:t>, (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 i="1"/>
              <a:t>b</a:t>
            </a:r>
            <a:r>
              <a:rPr lang="en-US" altLang="zh-CN"/>
              <a:t>)</a:t>
            </a:r>
            <a:r>
              <a:rPr lang="en-US" altLang="zh-CN" baseline="30000"/>
              <a:t>2 </a:t>
            </a:r>
            <a:endParaRPr lang="en-US" altLang="zh-CN"/>
          </a:p>
        </p:txBody>
      </p:sp>
      <p:sp>
        <p:nvSpPr>
          <p:cNvPr id="137220" name="灯片编号占位符 5">
            <a:extLst>
              <a:ext uri="{FF2B5EF4-FFF2-40B4-BE49-F238E27FC236}">
                <a16:creationId xmlns:a16="http://schemas.microsoft.com/office/drawing/2014/main" id="{F36C61E5-9942-49DC-A41B-84CD1E811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55F8261-6D37-4DD0-8D5F-7AE1D5031C77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67</a:t>
            </a:fld>
            <a:endParaRPr lang="en-US" altLang="zh-CN" sz="1400" b="0"/>
          </a:p>
        </p:txBody>
      </p:sp>
      <p:sp>
        <p:nvSpPr>
          <p:cNvPr id="137221" name="Rectangle 9">
            <a:extLst>
              <a:ext uri="{FF2B5EF4-FFF2-40B4-BE49-F238E27FC236}">
                <a16:creationId xmlns:a16="http://schemas.microsoft.com/office/drawing/2014/main" id="{20058BA5-8685-4055-A0B7-E74C9CF34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989138"/>
            <a:ext cx="7848600" cy="293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dirty="0"/>
              <a:t>解  </a:t>
            </a:r>
            <a:r>
              <a:rPr lang="zh-CN" altLang="en-US" dirty="0">
                <a:latin typeface="Times New Roman" panose="02020603050405020304" pitchFamily="18" charset="0"/>
              </a:rPr>
              <a:t>   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dirty="0">
                <a:latin typeface="Times New Roman" panose="02020603050405020304" pitchFamily="18" charset="0"/>
              </a:rPr>
              <a:t> = (</a:t>
            </a:r>
            <a:r>
              <a:rPr lang="en-US" altLang="zh-CN" i="1" dirty="0" err="1">
                <a:latin typeface="Times New Roman" panose="02020603050405020304" pitchFamily="18" charset="0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)(</a:t>
            </a:r>
            <a:r>
              <a:rPr lang="en-US" altLang="zh-CN" i="1" dirty="0" err="1">
                <a:latin typeface="Times New Roman" panose="02020603050405020304" pitchFamily="18" charset="0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)(</a:t>
            </a:r>
            <a:r>
              <a:rPr lang="en-US" altLang="zh-CN" i="1" dirty="0" err="1">
                <a:latin typeface="Times New Roman" panose="02020603050405020304" pitchFamily="18" charset="0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br>
              <a:rPr lang="en-US" altLang="zh-CN" dirty="0">
                <a:latin typeface="Times New Roman" panose="02020603050405020304" pitchFamily="18" charset="0"/>
              </a:rPr>
            </a:br>
            <a:r>
              <a:rPr lang="en-US" altLang="zh-CN" dirty="0">
                <a:latin typeface="Times New Roman" panose="02020603050405020304" pitchFamily="18" charset="0"/>
              </a:rPr>
              <a:t>                 = (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ba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ab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b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)(</a:t>
            </a:r>
            <a:r>
              <a:rPr lang="en-US" altLang="zh-CN" i="1" dirty="0" err="1">
                <a:latin typeface="Times New Roman" panose="02020603050405020304" pitchFamily="18" charset="0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) </a:t>
            </a:r>
            <a:br>
              <a:rPr lang="en-US" altLang="zh-CN" dirty="0">
                <a:latin typeface="Times New Roman" panose="02020603050405020304" pitchFamily="18" charset="0"/>
              </a:rPr>
            </a:br>
            <a:r>
              <a:rPr lang="en-US" altLang="zh-CN" dirty="0">
                <a:latin typeface="Times New Roman" panose="02020603050405020304" pitchFamily="18" charset="0"/>
              </a:rPr>
              <a:t>                 = 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ba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aba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b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i="1" dirty="0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bab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ab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b</a:t>
            </a:r>
            <a:r>
              <a:rPr lang="en-US" altLang="zh-CN" baseline="30000" dirty="0">
                <a:latin typeface="Times New Roman" panose="02020603050405020304" pitchFamily="18" charset="0"/>
              </a:rPr>
              <a:t>3 </a:t>
            </a:r>
            <a:br>
              <a:rPr lang="en-US" altLang="zh-CN" dirty="0">
                <a:latin typeface="Times New Roman" panose="02020603050405020304" pitchFamily="18" charset="0"/>
              </a:rPr>
            </a:br>
            <a:r>
              <a:rPr lang="en-US" altLang="zh-CN" dirty="0">
                <a:latin typeface="Times New Roman" panose="02020603050405020304" pitchFamily="18" charset="0"/>
              </a:rPr>
              <a:t>        (</a:t>
            </a:r>
            <a:r>
              <a:rPr lang="en-US" altLang="zh-CN" i="1" dirty="0" err="1">
                <a:latin typeface="Times New Roman" panose="02020603050405020304" pitchFamily="18" charset="0"/>
              </a:rPr>
              <a:t>a</a:t>
            </a:r>
            <a:r>
              <a:rPr lang="en-US" altLang="zh-CN" dirty="0" err="1"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 = (</a:t>
            </a:r>
            <a:r>
              <a:rPr lang="en-US" altLang="zh-CN" i="1" dirty="0" err="1">
                <a:latin typeface="Times New Roman" panose="02020603050405020304" pitchFamily="18" charset="0"/>
              </a:rPr>
              <a:t>a</a:t>
            </a:r>
            <a:r>
              <a:rPr lang="en-US" altLang="zh-CN" dirty="0" err="1"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)(</a:t>
            </a:r>
            <a:r>
              <a:rPr lang="en-US" altLang="zh-CN" i="1" dirty="0" err="1">
                <a:latin typeface="Times New Roman" panose="02020603050405020304" pitchFamily="18" charset="0"/>
              </a:rPr>
              <a:t>a</a:t>
            </a:r>
            <a:r>
              <a:rPr lang="en-US" altLang="zh-CN" dirty="0" err="1"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) = 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i="1" dirty="0">
                <a:latin typeface="Times New Roman" panose="02020603050405020304" pitchFamily="18" charset="0"/>
              </a:rPr>
              <a:t>ba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i="1" dirty="0">
                <a:latin typeface="Times New Roman" panose="02020603050405020304" pitchFamily="18" charset="0"/>
              </a:rPr>
              <a:t>ab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</a:rPr>
              <a:t>b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b="0" dirty="0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1" name="Rectangle 3">
            <a:extLst>
              <a:ext uri="{FF2B5EF4-FFF2-40B4-BE49-F238E27FC236}">
                <a16:creationId xmlns:a16="http://schemas.microsoft.com/office/drawing/2014/main" id="{0D1DA512-0D10-4C6E-9096-234F5C0E66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特殊的环</a:t>
            </a:r>
          </a:p>
        </p:txBody>
      </p:sp>
      <p:sp>
        <p:nvSpPr>
          <p:cNvPr id="139267" name="Rectangle 8">
            <a:extLst>
              <a:ext uri="{FF2B5EF4-FFF2-40B4-BE49-F238E27FC236}">
                <a16:creationId xmlns:a16="http://schemas.microsoft.com/office/drawing/2014/main" id="{907F58B1-0A16-4A62-8300-4FB2F5D2CC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448" y="1484784"/>
            <a:ext cx="10225136" cy="4464496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10.13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dirty="0"/>
              <a:t>&lt;</a:t>
            </a:r>
            <a:r>
              <a:rPr lang="en-US" altLang="zh-CN" i="1" dirty="0"/>
              <a:t>R</a:t>
            </a:r>
            <a:r>
              <a:rPr lang="en-US" altLang="zh-CN" dirty="0"/>
              <a:t>,+,·&gt;</a:t>
            </a:r>
            <a:r>
              <a:rPr lang="zh-CN" altLang="en-US" dirty="0"/>
              <a:t>是环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zh-CN" altLang="en-US" dirty="0"/>
              <a:t>若环中乘法 </a:t>
            </a:r>
            <a:r>
              <a:rPr lang="en-US" altLang="zh-CN" dirty="0"/>
              <a:t>· </a:t>
            </a:r>
            <a:r>
              <a:rPr lang="zh-CN" altLang="en-US" dirty="0"/>
              <a:t>适合交换律，则称</a:t>
            </a:r>
            <a:r>
              <a:rPr lang="en-US" altLang="zh-CN" i="1" dirty="0"/>
              <a:t>R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交换环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en-US" dirty="0"/>
              <a:t>若环中乘法 </a:t>
            </a:r>
            <a:r>
              <a:rPr lang="en-US" altLang="zh-CN" dirty="0"/>
              <a:t>· </a:t>
            </a:r>
            <a:r>
              <a:rPr lang="zh-CN" altLang="en-US" dirty="0"/>
              <a:t>存在单位元，则称</a:t>
            </a:r>
            <a:r>
              <a:rPr lang="en-US" altLang="zh-CN" i="1" dirty="0"/>
              <a:t>R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含幺环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(3) </a:t>
            </a:r>
            <a:r>
              <a:rPr lang="zh-CN" altLang="en-US" dirty="0"/>
              <a:t>若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 err="1"/>
              <a:t>∈</a:t>
            </a:r>
            <a:r>
              <a:rPr lang="en-US" altLang="zh-CN" i="1" dirty="0" err="1"/>
              <a:t>R</a:t>
            </a:r>
            <a:r>
              <a:rPr lang="zh-CN" altLang="en-US" dirty="0"/>
              <a:t>，</a:t>
            </a:r>
            <a:r>
              <a:rPr lang="en-US" altLang="zh-CN" i="1" dirty="0"/>
              <a:t>ab</a:t>
            </a:r>
            <a:r>
              <a:rPr lang="en-US" altLang="zh-CN" dirty="0"/>
              <a:t>=0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</a:t>
            </a:r>
            <a:r>
              <a:rPr lang="en-US" altLang="zh-CN" i="1" dirty="0"/>
              <a:t>a</a:t>
            </a:r>
            <a:r>
              <a:rPr lang="en-US" altLang="zh-CN" dirty="0"/>
              <a:t>=0∨</a:t>
            </a:r>
            <a:r>
              <a:rPr lang="en-US" altLang="zh-CN" i="1" dirty="0"/>
              <a:t>b</a:t>
            </a:r>
            <a:r>
              <a:rPr lang="en-US" altLang="zh-CN" dirty="0"/>
              <a:t>=0</a:t>
            </a:r>
            <a:r>
              <a:rPr lang="zh-CN" altLang="en-US" dirty="0"/>
              <a:t>，则称</a:t>
            </a:r>
            <a:r>
              <a:rPr lang="en-US" altLang="zh-CN" i="1" dirty="0"/>
              <a:t>R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无零因子环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(4) </a:t>
            </a:r>
            <a:r>
              <a:rPr lang="zh-CN" altLang="en-US" dirty="0"/>
              <a:t>若</a:t>
            </a:r>
            <a:r>
              <a:rPr lang="en-US" altLang="zh-CN" i="1" dirty="0"/>
              <a:t>R</a:t>
            </a:r>
            <a:r>
              <a:rPr lang="zh-CN" altLang="en-US" dirty="0"/>
              <a:t>既是交换环、含幺环、无零因子环，则称</a:t>
            </a:r>
            <a:r>
              <a:rPr lang="en-US" altLang="zh-CN" i="1" dirty="0"/>
              <a:t>R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整环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(5) </a:t>
            </a:r>
            <a:r>
              <a:rPr lang="zh-CN" altLang="en-US" dirty="0"/>
              <a:t>设</a:t>
            </a:r>
            <a:r>
              <a:rPr lang="en-US" altLang="zh-CN" i="1" dirty="0"/>
              <a:t>R</a:t>
            </a:r>
            <a:r>
              <a:rPr lang="zh-CN" altLang="en-US" dirty="0"/>
              <a:t>是整环，且</a:t>
            </a:r>
            <a:r>
              <a:rPr lang="en-US" altLang="zh-CN" i="1" dirty="0"/>
              <a:t>R</a:t>
            </a:r>
            <a:r>
              <a:rPr lang="zh-CN" altLang="en-US" dirty="0"/>
              <a:t>中至少含有两个元素</a:t>
            </a:r>
            <a:r>
              <a:rPr lang="en-US" altLang="zh-CN" dirty="0"/>
              <a:t>. </a:t>
            </a:r>
            <a:r>
              <a:rPr lang="zh-CN" altLang="en-US" dirty="0"/>
              <a:t>若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a</a:t>
            </a:r>
            <a:r>
              <a:rPr lang="en-US" altLang="zh-CN" dirty="0" err="1"/>
              <a:t>∈</a:t>
            </a:r>
            <a:r>
              <a:rPr lang="en-US" altLang="zh-CN" i="1" dirty="0" err="1"/>
              <a:t>R</a:t>
            </a:r>
            <a:r>
              <a:rPr lang="en-US" altLang="zh-CN" dirty="0"/>
              <a:t>*</a:t>
            </a:r>
            <a:r>
              <a:rPr lang="zh-CN" altLang="en-US" dirty="0"/>
              <a:t>，其中</a:t>
            </a:r>
            <a:r>
              <a:rPr lang="en-US" altLang="zh-CN" i="1" dirty="0"/>
              <a:t>R</a:t>
            </a:r>
            <a:r>
              <a:rPr lang="en-US" altLang="zh-CN" dirty="0"/>
              <a:t>*=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{0}</a:t>
            </a:r>
            <a:r>
              <a:rPr lang="zh-CN" altLang="en-US" dirty="0"/>
              <a:t>，都有</a:t>
            </a:r>
            <a:r>
              <a:rPr lang="en-US" altLang="zh-CN" i="1" dirty="0"/>
              <a:t>a</a:t>
            </a:r>
            <a:r>
              <a:rPr lang="zh-CN" altLang="en-US" baseline="30000" dirty="0"/>
              <a:t>－</a:t>
            </a:r>
            <a:r>
              <a:rPr lang="en-US" altLang="zh-CN" baseline="30000" dirty="0"/>
              <a:t>1</a:t>
            </a:r>
            <a:r>
              <a:rPr lang="en-US" altLang="zh-CN" dirty="0"/>
              <a:t>∈</a:t>
            </a:r>
            <a:r>
              <a:rPr lang="en-US" altLang="zh-CN" i="1" dirty="0"/>
              <a:t>R</a:t>
            </a:r>
            <a:r>
              <a:rPr lang="zh-CN" altLang="en-US" dirty="0"/>
              <a:t>，则称</a:t>
            </a:r>
            <a:r>
              <a:rPr lang="en-US" altLang="zh-CN" i="1" dirty="0"/>
              <a:t>R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域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50000"/>
              </a:lnSpc>
            </a:pPr>
            <a:endParaRPr lang="en-US" altLang="zh-CN" dirty="0"/>
          </a:p>
        </p:txBody>
      </p:sp>
      <p:sp>
        <p:nvSpPr>
          <p:cNvPr id="139268" name="灯片编号占位符 5">
            <a:extLst>
              <a:ext uri="{FF2B5EF4-FFF2-40B4-BE49-F238E27FC236}">
                <a16:creationId xmlns:a16="http://schemas.microsoft.com/office/drawing/2014/main" id="{523D8F78-6022-4FD0-99B9-28959122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3152810-6A55-4E9B-8DD1-B93265C6D9B7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68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3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9">
            <a:extLst>
              <a:ext uri="{FF2B5EF4-FFF2-40B4-BE49-F238E27FC236}">
                <a16:creationId xmlns:a16="http://schemas.microsoft.com/office/drawing/2014/main" id="{111BEF84-842C-4C17-8680-BDFB719F9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41315" name="Rectangle 8">
            <a:extLst>
              <a:ext uri="{FF2B5EF4-FFF2-40B4-BE49-F238E27FC236}">
                <a16:creationId xmlns:a16="http://schemas.microsoft.com/office/drawing/2014/main" id="{50A073B7-24B3-4DDB-B90E-2F4823FE7A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376" y="981074"/>
            <a:ext cx="11449272" cy="561657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17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zh-CN" altLang="en-US" dirty="0"/>
              <a:t>整数环</a:t>
            </a:r>
            <a:r>
              <a:rPr lang="en-US" altLang="zh-CN" dirty="0"/>
              <a:t>Z</a:t>
            </a:r>
            <a:r>
              <a:rPr lang="zh-CN" altLang="en-US" dirty="0"/>
              <a:t>、有理数环</a:t>
            </a:r>
            <a:r>
              <a:rPr lang="en-US" altLang="zh-CN" dirty="0"/>
              <a:t>Q</a:t>
            </a:r>
            <a:r>
              <a:rPr lang="zh-CN" altLang="en-US" dirty="0"/>
              <a:t>、实数环</a:t>
            </a:r>
            <a:r>
              <a:rPr lang="en-US" altLang="zh-CN" dirty="0"/>
              <a:t>R</a:t>
            </a:r>
            <a:r>
              <a:rPr lang="zh-CN" altLang="en-US" dirty="0"/>
              <a:t>、复数环</a:t>
            </a:r>
            <a:r>
              <a:rPr lang="en-US" altLang="zh-CN" dirty="0"/>
              <a:t>C</a:t>
            </a:r>
            <a:r>
              <a:rPr lang="zh-CN" altLang="en-US" dirty="0"/>
              <a:t>都是交换环</a:t>
            </a:r>
            <a:r>
              <a:rPr lang="en-US" altLang="zh-CN" dirty="0"/>
              <a:t>,</a:t>
            </a:r>
            <a:r>
              <a:rPr lang="zh-CN" altLang="en-US" dirty="0"/>
              <a:t>含幺环</a:t>
            </a:r>
            <a:r>
              <a:rPr lang="en-US" altLang="zh-CN" dirty="0"/>
              <a:t>,</a:t>
            </a:r>
            <a:r>
              <a:rPr lang="zh-CN" altLang="en-US" dirty="0"/>
              <a:t>无零因子环和整环</a:t>
            </a:r>
            <a:r>
              <a:rPr lang="en-US" altLang="zh-CN" dirty="0"/>
              <a:t>. </a:t>
            </a:r>
            <a:r>
              <a:rPr lang="zh-CN" altLang="en-US" dirty="0"/>
              <a:t>除了整数环以外都是域</a:t>
            </a:r>
            <a:r>
              <a:rPr lang="en-US" altLang="zh-CN" dirty="0"/>
              <a:t>.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en-US" dirty="0"/>
              <a:t>令</a:t>
            </a:r>
            <a:r>
              <a:rPr lang="en-US" altLang="zh-CN" dirty="0"/>
              <a:t>2Z={2</a:t>
            </a:r>
            <a:r>
              <a:rPr lang="en-US" altLang="zh-CN" i="1" dirty="0"/>
              <a:t>z </a:t>
            </a:r>
            <a:r>
              <a:rPr lang="en-US" altLang="zh-CN" dirty="0"/>
              <a:t>| </a:t>
            </a:r>
            <a:r>
              <a:rPr lang="en-US" altLang="zh-CN" i="1" dirty="0" err="1"/>
              <a:t>z</a:t>
            </a:r>
            <a:r>
              <a:rPr lang="en-US" altLang="zh-CN" dirty="0" err="1"/>
              <a:t>∈Z</a:t>
            </a:r>
            <a:r>
              <a:rPr lang="en-US" altLang="zh-CN" dirty="0"/>
              <a:t>}</a:t>
            </a:r>
            <a:r>
              <a:rPr lang="zh-CN" altLang="en-US" dirty="0"/>
              <a:t>，则</a:t>
            </a:r>
            <a:r>
              <a:rPr lang="en-US" altLang="zh-CN" dirty="0"/>
              <a:t>&lt;2Z,+,·&gt;</a:t>
            </a:r>
            <a:r>
              <a:rPr lang="zh-CN" altLang="en-US" dirty="0"/>
              <a:t>构成交换环和无零因子环</a:t>
            </a:r>
            <a:r>
              <a:rPr lang="en-US" altLang="zh-CN" dirty="0"/>
              <a:t>. </a:t>
            </a:r>
            <a:r>
              <a:rPr lang="zh-CN" altLang="en-US" dirty="0"/>
              <a:t>但不是含幺环和整环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(3) </a:t>
            </a:r>
            <a:r>
              <a:rPr lang="zh-CN" altLang="en-US" dirty="0"/>
              <a:t>设</a:t>
            </a:r>
            <a:r>
              <a:rPr lang="en-US" altLang="zh-CN" i="1" dirty="0" err="1"/>
              <a:t>n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dirty="0" err="1"/>
              <a:t>Z</a:t>
            </a:r>
            <a:r>
              <a:rPr lang="en-US" altLang="zh-CN" dirty="0"/>
              <a:t>, </a:t>
            </a:r>
            <a:r>
              <a:rPr lang="en-US" altLang="zh-CN" i="1" dirty="0"/>
              <a:t>n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2, </a:t>
            </a:r>
            <a:r>
              <a:rPr lang="zh-CN" altLang="en-US" dirty="0"/>
              <a:t>则</a:t>
            </a:r>
            <a:r>
              <a:rPr lang="en-US" altLang="zh-CN" i="1" dirty="0"/>
              <a:t>n</a:t>
            </a:r>
            <a:r>
              <a:rPr lang="zh-CN" altLang="en-US" dirty="0"/>
              <a:t>阶实矩阵的集合</a:t>
            </a:r>
            <a:r>
              <a:rPr lang="en-US" altLang="zh-CN" i="1" dirty="0"/>
              <a:t>M</a:t>
            </a:r>
            <a:r>
              <a:rPr lang="en-US" altLang="zh-CN" i="1" baseline="-25000" dirty="0"/>
              <a:t>n</a:t>
            </a:r>
            <a:r>
              <a:rPr lang="en-US" altLang="zh-CN" dirty="0"/>
              <a:t>(R)</a:t>
            </a:r>
            <a:r>
              <a:rPr lang="zh-CN" altLang="en-US" dirty="0"/>
              <a:t>关于矩阵加法和乘法构成环，它是含幺环，但不是交换环和无零因子环，也不是整环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(4) &lt;Z</a:t>
            </a:r>
            <a:r>
              <a:rPr lang="en-US" altLang="zh-CN" baseline="-25000" dirty="0"/>
              <a:t>6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</a:t>
            </a:r>
            <a:r>
              <a:rPr lang="en-US" altLang="zh-CN" dirty="0"/>
              <a:t>,</a:t>
            </a:r>
            <a:r>
              <a:rPr lang="en-US" altLang="zh-CN" dirty="0">
                <a:sym typeface="Symbol" panose="05050102010706020507" pitchFamily="18" charset="2"/>
              </a:rPr>
              <a:t></a:t>
            </a:r>
            <a:r>
              <a:rPr lang="en-US" altLang="zh-CN" dirty="0"/>
              <a:t>&gt;</a:t>
            </a:r>
            <a:r>
              <a:rPr lang="zh-CN" altLang="en-US" dirty="0"/>
              <a:t>构成环，它是交换环</a:t>
            </a:r>
            <a:r>
              <a:rPr lang="en-US" altLang="zh-CN" dirty="0"/>
              <a:t>, </a:t>
            </a:r>
            <a:r>
              <a:rPr lang="zh-CN" altLang="en-US" dirty="0"/>
              <a:t>含幺环</a:t>
            </a:r>
            <a:r>
              <a:rPr lang="en-US" altLang="zh-CN" dirty="0"/>
              <a:t>, </a:t>
            </a:r>
            <a:r>
              <a:rPr lang="zh-CN" altLang="en-US" dirty="0"/>
              <a:t>但不是无零因子环和整环</a:t>
            </a:r>
            <a:r>
              <a:rPr lang="en-US" altLang="zh-CN" dirty="0"/>
              <a:t>. 2</a:t>
            </a:r>
            <a:r>
              <a:rPr lang="en-US" altLang="zh-CN" dirty="0">
                <a:sym typeface="Symbol" panose="05050102010706020507" pitchFamily="18" charset="2"/>
              </a:rPr>
              <a:t></a:t>
            </a:r>
            <a:r>
              <a:rPr lang="en-US" altLang="zh-CN" dirty="0"/>
              <a:t>3=3</a:t>
            </a:r>
            <a:r>
              <a:rPr lang="en-US" altLang="zh-CN" dirty="0">
                <a:sym typeface="Symbol" panose="05050102010706020507" pitchFamily="18" charset="2"/>
              </a:rPr>
              <a:t></a:t>
            </a:r>
            <a:r>
              <a:rPr lang="en-US" altLang="zh-CN" dirty="0"/>
              <a:t>2=0</a:t>
            </a:r>
            <a:r>
              <a:rPr lang="zh-CN" altLang="en-US" dirty="0"/>
              <a:t>，</a:t>
            </a:r>
            <a:r>
              <a:rPr lang="en-US" altLang="zh-CN" dirty="0"/>
              <a:t>2</a:t>
            </a:r>
            <a:r>
              <a:rPr lang="zh-CN" altLang="en-US" dirty="0"/>
              <a:t>和</a:t>
            </a:r>
            <a:r>
              <a:rPr lang="en-US" altLang="zh-CN" dirty="0"/>
              <a:t>3</a:t>
            </a:r>
            <a:r>
              <a:rPr lang="zh-CN" altLang="en-US" dirty="0"/>
              <a:t>是零因子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50000"/>
              </a:lnSpc>
              <a:spcBef>
                <a:spcPct val="6000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注意：对于一般的</a:t>
            </a:r>
            <a:r>
              <a:rPr lang="en-US" altLang="zh-CN" i="1" dirty="0"/>
              <a:t>n</a:t>
            </a:r>
            <a:r>
              <a:rPr lang="en-US" altLang="zh-CN" dirty="0"/>
              <a:t>, Z</a:t>
            </a:r>
            <a:r>
              <a:rPr lang="en-US" altLang="zh-CN" i="1" dirty="0"/>
              <a:t>n</a:t>
            </a:r>
            <a:r>
              <a:rPr lang="zh-CN" altLang="en-US" dirty="0"/>
              <a:t>是整环当且仅当</a:t>
            </a:r>
            <a:r>
              <a:rPr lang="en-US" altLang="zh-CN" i="1" dirty="0"/>
              <a:t>n</a:t>
            </a:r>
            <a:r>
              <a:rPr lang="zh-CN" altLang="en-US" dirty="0"/>
              <a:t>是素数</a:t>
            </a:r>
            <a:r>
              <a:rPr lang="en-US" altLang="zh-CN" dirty="0"/>
              <a:t>. </a:t>
            </a:r>
          </a:p>
        </p:txBody>
      </p:sp>
      <p:sp>
        <p:nvSpPr>
          <p:cNvPr id="141316" name="灯片编号占位符 5">
            <a:extLst>
              <a:ext uri="{FF2B5EF4-FFF2-40B4-BE49-F238E27FC236}">
                <a16:creationId xmlns:a16="http://schemas.microsoft.com/office/drawing/2014/main" id="{778FECC2-EAC5-4045-91B7-3D543272A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F232953-013E-44FF-8E00-540CF1E44E3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>
            <a:extLst>
              <a:ext uri="{FF2B5EF4-FFF2-40B4-BE49-F238E27FC236}">
                <a16:creationId xmlns:a16="http://schemas.microsoft.com/office/drawing/2014/main" id="{7AFC63ED-F89B-450A-BF80-503EB3846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F57FA39-2832-421E-828F-639532D88B6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459" name="Rectangle 8">
            <a:extLst>
              <a:ext uri="{FF2B5EF4-FFF2-40B4-BE49-F238E27FC236}">
                <a16:creationId xmlns:a16="http://schemas.microsoft.com/office/drawing/2014/main" id="{2D316221-80E2-4B88-9D16-813DB52DB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5" y="1196975"/>
            <a:ext cx="685006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667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10.3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是群，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次幂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endParaRPr lang="en-US" altLang="zh-CN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9460" name="Object 7">
            <a:extLst>
              <a:ext uri="{FF2B5EF4-FFF2-40B4-BE49-F238E27FC236}">
                <a16:creationId xmlns:a16="http://schemas.microsoft.com/office/drawing/2014/main" id="{652F9761-572C-4F48-8681-93D7100D88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963919"/>
              </p:ext>
            </p:extLst>
          </p:nvPr>
        </p:nvGraphicFramePr>
        <p:xfrm>
          <a:off x="3648075" y="1844675"/>
          <a:ext cx="4194175" cy="161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16100" imgH="698500" progId="Equation.DSMT4">
                  <p:embed/>
                </p:oleObj>
              </mc:Choice>
              <mc:Fallback>
                <p:oleObj name="Equation" r:id="rId3" imgW="1816100" imgH="6985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075" y="1844675"/>
                        <a:ext cx="4194175" cy="161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10">
            <a:extLst>
              <a:ext uri="{FF2B5EF4-FFF2-40B4-BE49-F238E27FC236}">
                <a16:creationId xmlns:a16="http://schemas.microsoft.com/office/drawing/2014/main" id="{ECE25D1B-94A2-41B0-BC7D-6A9D874EE5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群中元素的幂</a:t>
            </a:r>
          </a:p>
        </p:txBody>
      </p:sp>
      <p:sp>
        <p:nvSpPr>
          <p:cNvPr id="19462" name="Rectangle 11">
            <a:extLst>
              <a:ext uri="{FF2B5EF4-FFF2-40B4-BE49-F238E27FC236}">
                <a16:creationId xmlns:a16="http://schemas.microsoft.com/office/drawing/2014/main" id="{4F117D83-DEFF-48AC-8A80-86B8134E74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3743325"/>
            <a:ext cx="8424862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群中元素可以定义负整数次幂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&lt;Z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&gt;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中有 </a:t>
            </a:r>
            <a:b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</a:b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(2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3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1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3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1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 = 0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&lt;Z,+&gt;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中有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2)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2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2+2+2 = 6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</a:t>
            </a:r>
          </a:p>
        </p:txBody>
      </p:sp>
      <p:sp>
        <p:nvSpPr>
          <p:cNvPr id="19463" name="文本框 1">
            <a:extLst>
              <a:ext uri="{FF2B5EF4-FFF2-40B4-BE49-F238E27FC236}">
                <a16:creationId xmlns:a16="http://schemas.microsoft.com/office/drawing/2014/main" id="{7BD3CDB9-EA17-4CF0-8AC5-28408C18A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9063" y="238918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>
            <a:extLst>
              <a:ext uri="{FF2B5EF4-FFF2-40B4-BE49-F238E27FC236}">
                <a16:creationId xmlns:a16="http://schemas.microsoft.com/office/drawing/2014/main" id="{8FA5BAE8-2EA5-41A0-954E-FD1104F2F1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43363" name="Rectangle 8">
            <a:extLst>
              <a:ext uri="{FF2B5EF4-FFF2-40B4-BE49-F238E27FC236}">
                <a16:creationId xmlns:a16="http://schemas.microsoft.com/office/drawing/2014/main" id="{60E2DE7C-C7D4-4461-AA38-0FCE5D1DFC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368" y="1120777"/>
            <a:ext cx="8218488" cy="576262"/>
          </a:xfrm>
        </p:spPr>
        <p:txBody>
          <a:bodyPr/>
          <a:lstStyle/>
          <a:p>
            <a:pPr eaLnBrk="1" hangingPunct="1"/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18</a:t>
            </a:r>
            <a:r>
              <a:rPr lang="en-US" altLang="zh-CN" dirty="0"/>
              <a:t>  </a:t>
            </a:r>
            <a:r>
              <a:rPr lang="zh-CN" altLang="en-US" dirty="0"/>
              <a:t>设 </a:t>
            </a:r>
            <a:r>
              <a:rPr lang="en-US" altLang="zh-CN" i="1" dirty="0"/>
              <a:t>p</a:t>
            </a:r>
            <a:r>
              <a:rPr lang="zh-CN" altLang="en-US" dirty="0"/>
              <a:t>为素数，证明</a:t>
            </a:r>
            <a:r>
              <a:rPr lang="en-US" altLang="zh-CN" dirty="0" err="1"/>
              <a:t>Z</a:t>
            </a:r>
            <a:r>
              <a:rPr lang="en-US" altLang="zh-CN" i="1" dirty="0" err="1"/>
              <a:t>p</a:t>
            </a:r>
            <a:r>
              <a:rPr lang="zh-CN" altLang="en-US" dirty="0"/>
              <a:t>是域</a:t>
            </a:r>
            <a:r>
              <a:rPr lang="en-US" altLang="zh-CN" dirty="0"/>
              <a:t>.</a:t>
            </a:r>
          </a:p>
        </p:txBody>
      </p:sp>
      <p:sp>
        <p:nvSpPr>
          <p:cNvPr id="143364" name="灯片编号占位符 5">
            <a:extLst>
              <a:ext uri="{FF2B5EF4-FFF2-40B4-BE49-F238E27FC236}">
                <a16:creationId xmlns:a16="http://schemas.microsoft.com/office/drawing/2014/main" id="{09B2D986-DD3C-4AAF-A164-755F51109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43FD62B-7F8B-4452-B61C-4784B7511A6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365" name="Rectangle 9">
            <a:extLst>
              <a:ext uri="{FF2B5EF4-FFF2-40B4-BE49-F238E27FC236}">
                <a16:creationId xmlns:a16="http://schemas.microsoft.com/office/drawing/2014/main" id="{149B9736-409E-4DDD-A850-99D32A8EC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392" y="1697038"/>
            <a:ext cx="10801200" cy="4828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为素数，所以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|≥2.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易见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可交换，单位元是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对于任意的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≠ 0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有</a:t>
            </a:r>
            <a:b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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0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整除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ij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0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中无零因子，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为整环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下面证明每个非零元素都有逆元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≠ 0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，令   </a:t>
            </a:r>
            <a:b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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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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，否则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，使得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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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，由消去律得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1∈Z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，存在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∈Z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，使得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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1.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由于交换性可知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就是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的逆元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>
            <a:extLst>
              <a:ext uri="{FF2B5EF4-FFF2-40B4-BE49-F238E27FC236}">
                <a16:creationId xmlns:a16="http://schemas.microsoft.com/office/drawing/2014/main" id="{AB2B0117-9857-4AB2-89CB-94E88E14C1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latin typeface="华文中宋" panose="02010600040101010101" pitchFamily="2" charset="-122"/>
              </a:rPr>
              <a:t>第十章 习题课</a:t>
            </a:r>
          </a:p>
        </p:txBody>
      </p:sp>
      <p:sp>
        <p:nvSpPr>
          <p:cNvPr id="145411" name="Rectangle 3">
            <a:extLst>
              <a:ext uri="{FF2B5EF4-FFF2-40B4-BE49-F238E27FC236}">
                <a16:creationId xmlns:a16="http://schemas.microsoft.com/office/drawing/2014/main" id="{5DAA95DA-D4FB-446D-AC27-CB46195647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25538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半群、独异点与群的定义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群的基本性质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子群的判别定理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陪集的定义及其性质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拉格朗日定理及其应用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循环群的生成元和子群</a:t>
            </a:r>
          </a:p>
        </p:txBody>
      </p:sp>
      <p:sp>
        <p:nvSpPr>
          <p:cNvPr id="145412" name="灯片编号占位符 5">
            <a:extLst>
              <a:ext uri="{FF2B5EF4-FFF2-40B4-BE49-F238E27FC236}">
                <a16:creationId xmlns:a16="http://schemas.microsoft.com/office/drawing/2014/main" id="{C70FDAC2-0B9F-417B-9367-D714229AE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B9BAEA9-DAE0-482C-8E04-F39AA5BB6711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71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7170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>
            <a:extLst>
              <a:ext uri="{FF2B5EF4-FFF2-40B4-BE49-F238E27FC236}">
                <a16:creationId xmlns:a16="http://schemas.microsoft.com/office/drawing/2014/main" id="{2E44F223-7119-4317-A3EF-B1BA087442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基本要求</a:t>
            </a:r>
          </a:p>
        </p:txBody>
      </p:sp>
      <p:sp>
        <p:nvSpPr>
          <p:cNvPr id="147459" name="Rectangle 3">
            <a:extLst>
              <a:ext uri="{FF2B5EF4-FFF2-40B4-BE49-F238E27FC236}">
                <a16:creationId xmlns:a16="http://schemas.microsoft.com/office/drawing/2014/main" id="{77D5DDF1-9C1E-4560-B1DB-03319A6CAF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/>
          <a:lstStyle/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判断或证明给定集合和运算是否构成半群、独异点和群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熟悉群的基本性质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能够证明</a:t>
            </a:r>
            <a:r>
              <a:rPr lang="en-US" altLang="zh-CN" i="1"/>
              <a:t>G</a:t>
            </a:r>
            <a:r>
              <a:rPr lang="zh-CN" altLang="en-US"/>
              <a:t>的子集构成</a:t>
            </a:r>
            <a:r>
              <a:rPr lang="en-US" altLang="zh-CN" i="1"/>
              <a:t>G</a:t>
            </a:r>
            <a:r>
              <a:rPr lang="zh-CN" altLang="en-US"/>
              <a:t>的子群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熟悉陪集的定义和性质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熟悉拉格朗日定理及其推论，学习简单应用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会求循环群的生成元及其子群</a:t>
            </a:r>
          </a:p>
        </p:txBody>
      </p:sp>
      <p:sp>
        <p:nvSpPr>
          <p:cNvPr id="147460" name="灯片编号占位符 5">
            <a:extLst>
              <a:ext uri="{FF2B5EF4-FFF2-40B4-BE49-F238E27FC236}">
                <a16:creationId xmlns:a16="http://schemas.microsoft.com/office/drawing/2014/main" id="{1BB5671C-181F-4C48-A94C-BE084258E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6A38A7D-F6BC-4483-93BB-E97CC4C6742C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72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6">
            <a:extLst>
              <a:ext uri="{FF2B5EF4-FFF2-40B4-BE49-F238E27FC236}">
                <a16:creationId xmlns:a16="http://schemas.microsoft.com/office/drawing/2014/main" id="{63C2D886-BB06-4112-902D-EFFA8EC7F1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341438"/>
            <a:ext cx="8229600" cy="1871662"/>
          </a:xfrm>
        </p:spPr>
        <p:txBody>
          <a:bodyPr/>
          <a:lstStyle/>
          <a:p>
            <a:pPr eaLnBrk="1" hangingPunct="1"/>
            <a:r>
              <a:rPr lang="en-US" altLang="zh-CN"/>
              <a:t>1. </a:t>
            </a:r>
            <a:r>
              <a:rPr lang="zh-CN" altLang="en-US"/>
              <a:t>判断下列集合和运算是否构成半群、独异点和群</a:t>
            </a:r>
            <a:r>
              <a:rPr lang="en-US" altLang="zh-CN"/>
              <a:t>. </a:t>
            </a:r>
          </a:p>
          <a:p>
            <a:pPr eaLnBrk="1" hangingPunct="1"/>
            <a:r>
              <a:rPr lang="en-US" altLang="zh-CN"/>
              <a:t>(1) </a:t>
            </a:r>
            <a:r>
              <a:rPr lang="en-US" altLang="zh-CN" i="1"/>
              <a:t>a</a:t>
            </a:r>
            <a:r>
              <a:rPr lang="en-US" altLang="zh-CN"/>
              <a:t> </a:t>
            </a:r>
            <a:r>
              <a:rPr lang="zh-CN" altLang="en-US"/>
              <a:t>是正整数，</a:t>
            </a:r>
            <a:r>
              <a:rPr lang="en-US" altLang="zh-CN" i="1"/>
              <a:t>G</a:t>
            </a:r>
            <a:r>
              <a:rPr lang="en-US" altLang="zh-CN"/>
              <a:t> = {</a:t>
            </a:r>
            <a:r>
              <a:rPr lang="en-US" altLang="zh-CN" i="1"/>
              <a:t>a</a:t>
            </a:r>
            <a:r>
              <a:rPr lang="en-US" altLang="zh-CN" i="1" baseline="30000"/>
              <a:t>n</a:t>
            </a:r>
            <a:r>
              <a:rPr lang="en-US" altLang="zh-CN"/>
              <a:t> | 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/>
              <a:t>Z</a:t>
            </a:r>
            <a:r>
              <a:rPr lang="en-US" altLang="zh-CN">
                <a:sym typeface="Symbol" panose="05050102010706020507" pitchFamily="18" charset="2"/>
              </a:rPr>
              <a:t>}, </a:t>
            </a:r>
            <a:r>
              <a:rPr lang="zh-CN" altLang="en-US">
                <a:sym typeface="Symbol" panose="05050102010706020507" pitchFamily="18" charset="2"/>
              </a:rPr>
              <a:t>运算是普通乘法</a:t>
            </a:r>
            <a:r>
              <a:rPr lang="en-US" altLang="zh-CN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zh-CN">
                <a:sym typeface="Symbol" panose="05050102010706020507" pitchFamily="18" charset="2"/>
              </a:rPr>
              <a:t>(2) Q</a:t>
            </a:r>
            <a:r>
              <a:rPr lang="en-US" altLang="zh-CN" baseline="30000">
                <a:sym typeface="Symbol" panose="05050102010706020507" pitchFamily="18" charset="2"/>
              </a:rPr>
              <a:t>+</a:t>
            </a:r>
            <a:r>
              <a:rPr lang="zh-CN" altLang="en-US">
                <a:sym typeface="Symbol" panose="05050102010706020507" pitchFamily="18" charset="2"/>
              </a:rPr>
              <a:t>是正有理数集，运算为普通加法</a:t>
            </a:r>
            <a:r>
              <a:rPr lang="en-US" altLang="zh-CN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zh-CN">
                <a:sym typeface="Symbol" panose="05050102010706020507" pitchFamily="18" charset="2"/>
              </a:rPr>
              <a:t>(3) </a:t>
            </a:r>
            <a:r>
              <a:rPr lang="zh-CN" altLang="en-US">
                <a:sym typeface="Symbol" panose="05050102010706020507" pitchFamily="18" charset="2"/>
              </a:rPr>
              <a:t>一元实系数多项式的集合关于多项式加法</a:t>
            </a:r>
            <a:r>
              <a:rPr lang="en-US" altLang="zh-CN">
                <a:sym typeface="Symbol" panose="05050102010706020507" pitchFamily="18" charset="2"/>
              </a:rPr>
              <a:t>.</a:t>
            </a:r>
          </a:p>
        </p:txBody>
      </p:sp>
      <p:sp>
        <p:nvSpPr>
          <p:cNvPr id="149507" name="灯片编号占位符 5">
            <a:extLst>
              <a:ext uri="{FF2B5EF4-FFF2-40B4-BE49-F238E27FC236}">
                <a16:creationId xmlns:a16="http://schemas.microsoft.com/office/drawing/2014/main" id="{C3DC357A-FE8E-4040-AC13-02C02545D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120B868-221B-4821-9B46-ED166A4A94B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9508" name="Rectangle 4">
            <a:extLst>
              <a:ext uri="{FF2B5EF4-FFF2-40B4-BE49-F238E27FC236}">
                <a16:creationId xmlns:a16="http://schemas.microsoft.com/office/drawing/2014/main" id="{BEFB0C06-EDC4-4E09-8709-6454D8487E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651272" name="Rectangle 8">
            <a:extLst>
              <a:ext uri="{FF2B5EF4-FFF2-40B4-BE49-F238E27FC236}">
                <a16:creationId xmlns:a16="http://schemas.microsoft.com/office/drawing/2014/main" id="{884C91F3-3B88-4CB4-985B-E66F839E6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3284538"/>
            <a:ext cx="7993062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是半群、独异点和群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是半群但不是独异点和群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是半群、独异点和群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方法：根据定义验证，注意运算的封闭性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127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灯片编号占位符 3">
            <a:extLst>
              <a:ext uri="{FF2B5EF4-FFF2-40B4-BE49-F238E27FC236}">
                <a16:creationId xmlns:a16="http://schemas.microsoft.com/office/drawing/2014/main" id="{3B909C37-1953-40D4-846B-C85026DDD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960059B-A1FC-487B-93B5-F3537884918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1555" name="Rectangle 2">
            <a:extLst>
              <a:ext uri="{FF2B5EF4-FFF2-40B4-BE49-F238E27FC236}">
                <a16:creationId xmlns:a16="http://schemas.microsoft.com/office/drawing/2014/main" id="{06577866-C0C9-47F8-B74E-51BAC4539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360" y="768846"/>
            <a:ext cx="11521280" cy="2794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143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1143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143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143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143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143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&lt;Z, +&gt;,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= &lt;Z,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其中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为整数集合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+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和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分别代表普通加法和乘法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判断下述集合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是否构成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的子半群和子独异点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(1)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{2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k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|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k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(2)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{2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k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+1 |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k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(3)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{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1, 0, 1}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</p:txBody>
      </p:sp>
      <p:sp>
        <p:nvSpPr>
          <p:cNvPr id="655363" name="Rectangle 3">
            <a:extLst>
              <a:ext uri="{FF2B5EF4-FFF2-40B4-BE49-F238E27FC236}">
                <a16:creationId xmlns:a16="http://schemas.microsoft.com/office/drawing/2014/main" id="{8826C74F-CE22-4B1B-8ABF-42592D3FF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346" y="3519353"/>
            <a:ext cx="11031016" cy="2674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构成子半群和子独异点，但是关于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仅构成子半群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不构成子半群也不构成子独异点，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构成子半群和子独异点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不构成子半群和子独异点，关于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构成子半群和子独异点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1557" name="Rectangle 4">
            <a:extLst>
              <a:ext uri="{FF2B5EF4-FFF2-40B4-BE49-F238E27FC236}">
                <a16:creationId xmlns:a16="http://schemas.microsoft.com/office/drawing/2014/main" id="{7761130E-0322-4294-9636-85950890C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6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5">
            <a:extLst>
              <a:ext uri="{FF2B5EF4-FFF2-40B4-BE49-F238E27FC236}">
                <a16:creationId xmlns:a16="http://schemas.microsoft.com/office/drawing/2014/main" id="{C2DFAFEE-0517-4E4A-BCCB-7146C75960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2800"/>
              <a:t>练习</a:t>
            </a:r>
            <a:r>
              <a:rPr lang="en-US" altLang="zh-CN" sz="2800"/>
              <a:t>4</a:t>
            </a:r>
          </a:p>
        </p:txBody>
      </p:sp>
      <p:sp>
        <p:nvSpPr>
          <p:cNvPr id="669700" name="Rectangle 4">
            <a:extLst>
              <a:ext uri="{FF2B5EF4-FFF2-40B4-BE49-F238E27FC236}">
                <a16:creationId xmlns:a16="http://schemas.microsoft.com/office/drawing/2014/main" id="{D9946301-EB11-49CD-8C00-36E94488EC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773238"/>
            <a:ext cx="8229600" cy="2609850"/>
          </a:xfrm>
        </p:spPr>
        <p:txBody>
          <a:bodyPr/>
          <a:lstStyle/>
          <a:p>
            <a:pPr eaLnBrk="1" hangingPunct="1"/>
            <a:r>
              <a:rPr lang="zh-CN" altLang="en-US"/>
              <a:t>由 </a:t>
            </a:r>
            <a:r>
              <a:rPr lang="en-US" altLang="zh-CN" i="1"/>
              <a:t>x</a:t>
            </a:r>
            <a:r>
              <a:rPr lang="en-US" altLang="zh-CN" baseline="30000"/>
              <a:t>2 </a:t>
            </a:r>
            <a:r>
              <a:rPr lang="en-US" altLang="zh-CN"/>
              <a:t>= </a:t>
            </a:r>
            <a:r>
              <a:rPr lang="en-US" altLang="zh-CN" i="1"/>
              <a:t>e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|</a:t>
            </a:r>
            <a:r>
              <a:rPr lang="en-US" altLang="zh-CN" i="1"/>
              <a:t>x</a:t>
            </a:r>
            <a:r>
              <a:rPr lang="en-US" altLang="zh-CN"/>
              <a:t>| = 1 </a:t>
            </a:r>
            <a:r>
              <a:rPr lang="zh-CN" altLang="en-US"/>
              <a:t>或</a:t>
            </a:r>
            <a:r>
              <a:rPr lang="en-US" altLang="zh-CN"/>
              <a:t>2. </a:t>
            </a:r>
          </a:p>
          <a:p>
            <a:pPr eaLnBrk="1" hangingPunct="1"/>
            <a:r>
              <a:rPr lang="zh-CN" altLang="en-US"/>
              <a:t>换句话说</a:t>
            </a:r>
            <a:r>
              <a:rPr lang="en-US" altLang="zh-CN"/>
              <a:t>, </a:t>
            </a:r>
            <a:r>
              <a:rPr lang="zh-CN" altLang="en-US"/>
              <a:t>对于</a:t>
            </a:r>
            <a:r>
              <a:rPr lang="en-US" altLang="zh-CN" i="1"/>
              <a:t>G</a:t>
            </a:r>
            <a:r>
              <a:rPr lang="zh-CN" altLang="en-US"/>
              <a:t>中元素</a:t>
            </a:r>
            <a:r>
              <a:rPr lang="en-US" altLang="zh-CN" i="1"/>
              <a:t>x</a:t>
            </a:r>
            <a:r>
              <a:rPr lang="zh-CN" altLang="en-US"/>
              <a:t>，如果 </a:t>
            </a:r>
            <a:r>
              <a:rPr lang="en-US" altLang="zh-CN"/>
              <a:t>|</a:t>
            </a:r>
            <a:r>
              <a:rPr lang="en-US" altLang="zh-CN" i="1"/>
              <a:t>x</a:t>
            </a:r>
            <a:r>
              <a:rPr lang="en-US" altLang="zh-CN"/>
              <a:t>| &gt;2, </a:t>
            </a:r>
            <a:r>
              <a:rPr lang="zh-CN" altLang="en-US"/>
              <a:t>必有</a:t>
            </a:r>
            <a:r>
              <a:rPr lang="en-US" altLang="zh-CN" i="1"/>
              <a:t>x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>
                <a:sym typeface="Symbol" panose="05050102010706020507" pitchFamily="18" charset="2"/>
              </a:rPr>
              <a:t>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/>
              <a:t>. </a:t>
            </a:r>
          </a:p>
          <a:p>
            <a:pPr eaLnBrk="1" hangingPunct="1"/>
            <a:r>
              <a:rPr lang="zh-CN" altLang="en-US"/>
              <a:t>由于 </a:t>
            </a:r>
            <a:r>
              <a:rPr lang="en-US" altLang="zh-CN"/>
              <a:t>|</a:t>
            </a:r>
            <a:r>
              <a:rPr lang="en-US" altLang="zh-CN" i="1"/>
              <a:t>x</a:t>
            </a:r>
            <a:r>
              <a:rPr lang="en-US" altLang="zh-CN"/>
              <a:t>| = |</a:t>
            </a:r>
            <a:r>
              <a:rPr lang="en-US" altLang="zh-CN" i="1"/>
              <a:t>x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|</a:t>
            </a:r>
            <a:r>
              <a:rPr lang="zh-CN" altLang="en-US"/>
              <a:t>，阶大于</a:t>
            </a:r>
            <a:r>
              <a:rPr lang="en-US" altLang="zh-CN"/>
              <a:t>2</a:t>
            </a:r>
            <a:r>
              <a:rPr lang="zh-CN" altLang="en-US"/>
              <a:t>的元素成对出现，共有偶数个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那么剩下的 </a:t>
            </a:r>
            <a:r>
              <a:rPr lang="en-US" altLang="zh-CN"/>
              <a:t>1 </a:t>
            </a:r>
            <a:r>
              <a:rPr lang="zh-CN" altLang="en-US"/>
              <a:t>阶和 </a:t>
            </a:r>
            <a:r>
              <a:rPr lang="en-US" altLang="zh-CN"/>
              <a:t>2 </a:t>
            </a:r>
            <a:r>
              <a:rPr lang="zh-CN" altLang="en-US"/>
              <a:t>阶元总共应该是偶数个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1 </a:t>
            </a:r>
            <a:r>
              <a:rPr lang="zh-CN" altLang="en-US"/>
              <a:t>阶元只有 </a:t>
            </a:r>
            <a:r>
              <a:rPr lang="en-US" altLang="zh-CN"/>
              <a:t>1 </a:t>
            </a:r>
            <a:r>
              <a:rPr lang="zh-CN" altLang="en-US"/>
              <a:t>个，就是单位元，从而证明了</a:t>
            </a:r>
            <a:r>
              <a:rPr lang="en-US" altLang="zh-CN" i="1"/>
              <a:t>G</a:t>
            </a:r>
            <a:r>
              <a:rPr lang="zh-CN" altLang="en-US"/>
              <a:t>中必有 </a:t>
            </a:r>
            <a:r>
              <a:rPr lang="en-US" altLang="zh-CN"/>
              <a:t>2 </a:t>
            </a:r>
            <a:r>
              <a:rPr lang="zh-CN" altLang="en-US"/>
              <a:t>阶元</a:t>
            </a:r>
            <a:r>
              <a:rPr lang="en-US" altLang="zh-CN"/>
              <a:t>. </a:t>
            </a:r>
          </a:p>
        </p:txBody>
      </p:sp>
      <p:sp>
        <p:nvSpPr>
          <p:cNvPr id="155652" name="灯片编号占位符 5">
            <a:extLst>
              <a:ext uri="{FF2B5EF4-FFF2-40B4-BE49-F238E27FC236}">
                <a16:creationId xmlns:a16="http://schemas.microsoft.com/office/drawing/2014/main" id="{CC28BD2B-8BCD-4EAC-98F4-C21737A9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9AF6D2F-BFBF-48A1-A4D8-589A18B8DED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5653" name="Rectangle 2">
            <a:extLst>
              <a:ext uri="{FF2B5EF4-FFF2-40B4-BE49-F238E27FC236}">
                <a16:creationId xmlns:a16="http://schemas.microsoft.com/office/drawing/2014/main" id="{C6242713-B250-4A73-8EDA-969B15B2E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1688" y="1196975"/>
            <a:ext cx="4168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．证明偶数阶群必含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700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>
            <a:extLst>
              <a:ext uri="{FF2B5EF4-FFF2-40B4-BE49-F238E27FC236}">
                <a16:creationId xmlns:a16="http://schemas.microsoft.com/office/drawing/2014/main" id="{0CA995D8-2912-482D-A331-F51A22C2AE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有关群性质的证明方法</a:t>
            </a:r>
          </a:p>
        </p:txBody>
      </p:sp>
      <p:sp>
        <p:nvSpPr>
          <p:cNvPr id="157699" name="Rectangle 3">
            <a:extLst>
              <a:ext uri="{FF2B5EF4-FFF2-40B4-BE49-F238E27FC236}">
                <a16:creationId xmlns:a16="http://schemas.microsoft.com/office/drawing/2014/main" id="{2B9EA33B-007B-44DA-B307-49CABB7690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368" y="1268413"/>
            <a:ext cx="11305256" cy="5040312"/>
          </a:xfrm>
        </p:spPr>
        <p:txBody>
          <a:bodyPr/>
          <a:lstStyle/>
          <a:p>
            <a:pPr eaLnBrk="1" hangingPunct="1"/>
            <a:r>
              <a:rPr lang="zh-CN" altLang="en-US" dirty="0"/>
              <a:t>有关群的简单证明题的主要类型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证明群中的元素某些运算结果相等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证明群中的子集相等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证明与元素的阶相关的命题</a:t>
            </a:r>
            <a:r>
              <a:rPr lang="en-US" altLang="zh-CN" dirty="0"/>
              <a:t>.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证明群的其它性质，如交换性等</a:t>
            </a:r>
            <a:r>
              <a:rPr lang="en-US" altLang="zh-CN" dirty="0"/>
              <a:t>.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 dirty="0"/>
              <a:t>常用的证明手段或工具是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算律：结合律、消去律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和特殊元素相关的等式，如单位元、逆元等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幂运算规则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和元素的阶相关的性质</a:t>
            </a:r>
            <a:r>
              <a:rPr lang="en-US" altLang="zh-CN" dirty="0"/>
              <a:t>. </a:t>
            </a:r>
            <a:r>
              <a:rPr lang="zh-CN" altLang="en-US" dirty="0"/>
              <a:t>特别地，</a:t>
            </a:r>
            <a:r>
              <a:rPr lang="en-US" altLang="zh-CN" i="1" dirty="0"/>
              <a:t>a</a:t>
            </a:r>
            <a:r>
              <a:rPr lang="zh-CN" altLang="en-US" dirty="0"/>
              <a:t>为</a:t>
            </a:r>
            <a:r>
              <a:rPr lang="en-US" altLang="zh-CN" dirty="0"/>
              <a:t>1</a:t>
            </a:r>
            <a:r>
              <a:rPr lang="zh-CN" altLang="en-US" dirty="0"/>
              <a:t>阶或</a:t>
            </a:r>
            <a:r>
              <a:rPr lang="en-US" altLang="zh-CN" dirty="0"/>
              <a:t>2</a:t>
            </a:r>
            <a:r>
              <a:rPr lang="zh-CN" altLang="en-US" dirty="0"/>
              <a:t>阶元的充分必要条件是</a:t>
            </a:r>
            <a:r>
              <a:rPr lang="en-US" altLang="zh-CN" i="1" dirty="0"/>
              <a:t>a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= </a:t>
            </a:r>
            <a:r>
              <a:rPr lang="en-US" altLang="zh-CN" i="1" dirty="0"/>
              <a:t>a</a:t>
            </a:r>
            <a:r>
              <a:rPr lang="en-US" altLang="zh-CN" dirty="0"/>
              <a:t>. </a:t>
            </a:r>
          </a:p>
        </p:txBody>
      </p:sp>
      <p:sp>
        <p:nvSpPr>
          <p:cNvPr id="157700" name="灯片编号占位符 5">
            <a:extLst>
              <a:ext uri="{FF2B5EF4-FFF2-40B4-BE49-F238E27FC236}">
                <a16:creationId xmlns:a16="http://schemas.microsoft.com/office/drawing/2014/main" id="{8B02DC19-F2DD-4D6E-8418-1DD11C77A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5816" y="6245225"/>
            <a:ext cx="28448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A2B902E-A160-4450-8691-B57F9C9AC055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76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>
            <a:extLst>
              <a:ext uri="{FF2B5EF4-FFF2-40B4-BE49-F238E27FC236}">
                <a16:creationId xmlns:a16="http://schemas.microsoft.com/office/drawing/2014/main" id="{565AFAC9-0F5F-4031-B1C8-01678446E2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证明方法</a:t>
            </a:r>
          </a:p>
        </p:txBody>
      </p:sp>
      <p:sp>
        <p:nvSpPr>
          <p:cNvPr id="159747" name="Rectangle 3">
            <a:extLst>
              <a:ext uri="{FF2B5EF4-FFF2-40B4-BE49-F238E27FC236}">
                <a16:creationId xmlns:a16="http://schemas.microsoft.com/office/drawing/2014/main" id="{E6B45D19-DC46-4836-9081-9866482019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344" y="1341438"/>
            <a:ext cx="11665296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证明群中元素相等的基本方法就是用结合律、消去律、单位元及逆元的惟一性、群的幂运算规则等对等式进行变形和化简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证明子集相等的基本方法就是证明两个子集相互包含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证明与元素的阶相关的命题，如证明阶相等，阶整除等</a:t>
            </a:r>
            <a:r>
              <a:rPr lang="en-US" altLang="zh-CN" dirty="0"/>
              <a:t>. </a:t>
            </a:r>
            <a:r>
              <a:rPr lang="zh-CN" altLang="en-US" dirty="0"/>
              <a:t>证明两个元素的阶</a:t>
            </a:r>
            <a:r>
              <a:rPr lang="en-US" altLang="zh-CN" i="1" dirty="0"/>
              <a:t>r </a:t>
            </a:r>
            <a:r>
              <a:rPr lang="zh-CN" altLang="en-US" dirty="0"/>
              <a:t>和 </a:t>
            </a:r>
            <a:r>
              <a:rPr lang="en-US" altLang="zh-CN" i="1" dirty="0"/>
              <a:t>s </a:t>
            </a:r>
            <a:r>
              <a:rPr lang="zh-CN" altLang="en-US" dirty="0"/>
              <a:t>相等或证明某个元素的阶等于</a:t>
            </a:r>
            <a:r>
              <a:rPr lang="en-US" altLang="zh-CN" i="1" dirty="0"/>
              <a:t>r</a:t>
            </a:r>
            <a:r>
              <a:rPr lang="zh-CN" altLang="en-US" dirty="0"/>
              <a:t>，基本方法是证明相互整除</a:t>
            </a:r>
            <a:r>
              <a:rPr lang="en-US" altLang="zh-CN" dirty="0"/>
              <a:t>. </a:t>
            </a:r>
            <a:r>
              <a:rPr lang="zh-CN" altLang="en-US" dirty="0"/>
              <a:t>在证明中可以使用结合律、消去律、幂运算规则以及关于元素的阶的性质</a:t>
            </a:r>
            <a:r>
              <a:rPr lang="en-US" altLang="zh-CN" dirty="0"/>
              <a:t>. </a:t>
            </a:r>
            <a:r>
              <a:rPr lang="zh-CN" altLang="en-US" dirty="0"/>
              <a:t>特别地，可能用到</a:t>
            </a:r>
            <a:r>
              <a:rPr lang="en-US" altLang="zh-CN" i="1" dirty="0"/>
              <a:t>a</a:t>
            </a:r>
            <a:r>
              <a:rPr lang="zh-CN" altLang="en-US" dirty="0"/>
              <a:t>为</a:t>
            </a:r>
            <a:r>
              <a:rPr lang="en-US" altLang="zh-CN" dirty="0"/>
              <a:t>1</a:t>
            </a:r>
            <a:r>
              <a:rPr lang="zh-CN" altLang="en-US" dirty="0"/>
              <a:t>阶或</a:t>
            </a:r>
            <a:r>
              <a:rPr lang="en-US" altLang="zh-CN" dirty="0"/>
              <a:t>2</a:t>
            </a:r>
            <a:r>
              <a:rPr lang="zh-CN" altLang="en-US" dirty="0"/>
              <a:t>阶元的充分必要条件是</a:t>
            </a:r>
            <a:r>
              <a:rPr lang="en-US" altLang="zh-CN" i="1" dirty="0"/>
              <a:t>a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 = </a:t>
            </a:r>
            <a:r>
              <a:rPr lang="en-US" altLang="zh-CN" i="1" dirty="0"/>
              <a:t>a</a:t>
            </a:r>
            <a:r>
              <a:rPr lang="en-US" altLang="zh-CN" dirty="0"/>
              <a:t>. </a:t>
            </a:r>
          </a:p>
        </p:txBody>
      </p:sp>
      <p:sp>
        <p:nvSpPr>
          <p:cNvPr id="159748" name="灯片编号占位符 5">
            <a:extLst>
              <a:ext uri="{FF2B5EF4-FFF2-40B4-BE49-F238E27FC236}">
                <a16:creationId xmlns:a16="http://schemas.microsoft.com/office/drawing/2014/main" id="{68B1BFD6-FDC3-4738-9B3E-2CBA09D8E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5BFF0E2-4F82-483A-9D60-19E800391466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77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>
            <a:extLst>
              <a:ext uri="{FF2B5EF4-FFF2-40B4-BE49-F238E27FC236}">
                <a16:creationId xmlns:a16="http://schemas.microsoft.com/office/drawing/2014/main" id="{6AC2743A-D791-49E9-A326-C45148330A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5</a:t>
            </a:r>
          </a:p>
        </p:txBody>
      </p:sp>
      <p:sp>
        <p:nvSpPr>
          <p:cNvPr id="675847" name="Rectangle 7">
            <a:extLst>
              <a:ext uri="{FF2B5EF4-FFF2-40B4-BE49-F238E27FC236}">
                <a16:creationId xmlns:a16="http://schemas.microsoft.com/office/drawing/2014/main" id="{3AA681CC-3643-4DF7-8BB1-233FDCD82C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1384" y="4627959"/>
            <a:ext cx="8291513" cy="18716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dirty="0">
                <a:sym typeface="Symbol" panose="05050102010706020507" pitchFamily="18" charset="2"/>
              </a:rPr>
              <a:t>分析：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dirty="0">
                <a:sym typeface="Symbol" panose="05050102010706020507" pitchFamily="18" charset="2"/>
              </a:rPr>
              <a:t>证明子群可以用判定定理，特别是判定定理二</a:t>
            </a:r>
            <a:r>
              <a:rPr lang="en-US" altLang="zh-CN" dirty="0">
                <a:sym typeface="Symbol" panose="05050102010706020507" pitchFamily="18" charset="2"/>
              </a:rPr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dirty="0">
                <a:sym typeface="Symbol" panose="05050102010706020507" pitchFamily="18" charset="2"/>
              </a:rPr>
              <a:t>证明的步骤是：</a:t>
            </a:r>
          </a:p>
          <a:p>
            <a:pPr eaLnBrk="1" hangingPunct="1">
              <a:lnSpc>
                <a:spcPct val="8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ym typeface="Symbol" panose="05050102010706020507" pitchFamily="18" charset="2"/>
              </a:rPr>
              <a:t>验证 </a:t>
            </a:r>
            <a:r>
              <a:rPr lang="en-US" altLang="zh-CN" i="1" dirty="0">
                <a:sym typeface="Symbol" panose="05050102010706020507" pitchFamily="18" charset="2"/>
              </a:rPr>
              <a:t>H </a:t>
            </a:r>
            <a:r>
              <a:rPr lang="zh-CN" altLang="en-US" dirty="0">
                <a:sym typeface="Symbol" panose="05050102010706020507" pitchFamily="18" charset="2"/>
              </a:rPr>
              <a:t>非空</a:t>
            </a:r>
          </a:p>
          <a:p>
            <a:pPr eaLnBrk="1" hangingPunct="1">
              <a:lnSpc>
                <a:spcPct val="8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ym typeface="Symbol" panose="05050102010706020507" pitchFamily="18" charset="2"/>
              </a:rPr>
              <a:t>任取 </a:t>
            </a:r>
            <a:r>
              <a:rPr lang="en-US" altLang="zh-CN" i="1" dirty="0">
                <a:sym typeface="Symbol" panose="05050102010706020507" pitchFamily="18" charset="2"/>
              </a:rPr>
              <a:t>x</a:t>
            </a:r>
            <a:r>
              <a:rPr lang="en-US" altLang="zh-CN" dirty="0">
                <a:sym typeface="Symbol" panose="05050102010706020507" pitchFamily="18" charset="2"/>
              </a:rPr>
              <a:t>, </a:t>
            </a:r>
            <a:r>
              <a:rPr lang="en-US" altLang="zh-CN" i="1" dirty="0" err="1">
                <a:sym typeface="Symbol" panose="05050102010706020507" pitchFamily="18" charset="2"/>
              </a:rPr>
              <a:t>y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H</a:t>
            </a:r>
            <a:r>
              <a:rPr lang="zh-CN" altLang="en-US" dirty="0">
                <a:sym typeface="Symbol" panose="05050102010706020507" pitchFamily="18" charset="2"/>
              </a:rPr>
              <a:t>，证明</a:t>
            </a:r>
            <a:r>
              <a:rPr lang="en-US" altLang="zh-CN" i="1" dirty="0">
                <a:sym typeface="Symbol" panose="05050102010706020507" pitchFamily="18" charset="2"/>
              </a:rPr>
              <a:t>xy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H</a:t>
            </a:r>
          </a:p>
        </p:txBody>
      </p:sp>
      <p:sp>
        <p:nvSpPr>
          <p:cNvPr id="161796" name="灯片编号占位符 5">
            <a:extLst>
              <a:ext uri="{FF2B5EF4-FFF2-40B4-BE49-F238E27FC236}">
                <a16:creationId xmlns:a16="http://schemas.microsoft.com/office/drawing/2014/main" id="{2073CAF5-9B9B-40C1-B8A5-5DD7259E3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BED21AF-B201-446B-AF64-C451A0D013A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1797" name="Rectangle 3">
            <a:extLst>
              <a:ext uri="{FF2B5EF4-FFF2-40B4-BE49-F238E27FC236}">
                <a16:creationId xmlns:a16="http://schemas.microsoft.com/office/drawing/2014/main" id="{BE71186D-744B-498E-ABB3-9F4A7E136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352" y="1071787"/>
            <a:ext cx="100807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b="0" dirty="0">
                <a:latin typeface="Times New Roman" panose="02020603050405020304" pitchFamily="18" charset="0"/>
                <a:ea typeface="楷体" panose="02010609060101010101" pitchFamily="49" charset="-122"/>
              </a:rPr>
              <a:t>．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为群，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中的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阶元，证明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可交换的元素构成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的子群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sz="1800" b="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75844" name="Rectangle 4">
            <a:extLst>
              <a:ext uri="{FF2B5EF4-FFF2-40B4-BE49-F238E27FC236}">
                <a16:creationId xmlns:a16="http://schemas.microsoft.com/office/drawing/2014/main" id="{95F6D428-3031-42AC-BA00-09B2A4166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352" y="1520590"/>
            <a:ext cx="11665295" cy="2792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8913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  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|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下面证明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的子群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首先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属于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的非空子集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任取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)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xa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xay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axy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因此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xy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属于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由判定定理命题得证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58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8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58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58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8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8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58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58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47" grpId="0" build="p"/>
      <p:bldP spid="67584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灯片编号占位符 3">
            <a:extLst>
              <a:ext uri="{FF2B5EF4-FFF2-40B4-BE49-F238E27FC236}">
                <a16:creationId xmlns:a16="http://schemas.microsoft.com/office/drawing/2014/main" id="{78837049-4542-49DC-878F-19069F748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647CDBE-4CC5-4C52-9912-A36A125BEDE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843" name="Rectangle 2">
            <a:extLst>
              <a:ext uri="{FF2B5EF4-FFF2-40B4-BE49-F238E27FC236}">
                <a16:creationId xmlns:a16="http://schemas.microsoft.com/office/drawing/2014/main" id="{48091425-C7BE-4FED-9E29-2AC5FCD88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75" y="1212850"/>
            <a:ext cx="82073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13335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36576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657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6.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为模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加群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求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&lt;3&gt;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中所有的左陪集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844" name="Rectangle 4">
            <a:extLst>
              <a:ext uri="{FF2B5EF4-FFF2-40B4-BE49-F238E27FC236}">
                <a16:creationId xmlns:a16="http://schemas.microsoft.com/office/drawing/2014/main" id="{7F88DFE6-957E-42C9-8086-DB89C5F389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677893" name="Rectangle 5">
            <a:extLst>
              <a:ext uri="{FF2B5EF4-FFF2-40B4-BE49-F238E27FC236}">
                <a16:creationId xmlns:a16="http://schemas.microsoft.com/office/drawing/2014/main" id="{7F761FC2-6073-4A2F-84F3-88BEE6D4F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563" y="2781300"/>
            <a:ext cx="7993062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&lt;3&gt; = {0, 3, 6, 9}, &lt;3&gt;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的不同左陪集有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个，即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0+&lt;3&gt; = &lt;3&gt;,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1+&lt;3&gt; = 4+&lt;3&gt; = 7+&lt;3&gt; = 10+&lt;3&gt; = {1, 4, 7, 10} ,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2+&lt;3&gt; = 5+&lt;3&gt; = 8+&lt;3&gt; = 11+&lt;3&gt; = {2, 5, 8, 11}.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78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A48A6D4B-BF8A-412C-AB1D-947E256C9E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元素的阶</a:t>
            </a:r>
          </a:p>
        </p:txBody>
      </p:sp>
      <p:sp>
        <p:nvSpPr>
          <p:cNvPr id="21507" name="Rectangle 8">
            <a:extLst>
              <a:ext uri="{FF2B5EF4-FFF2-40B4-BE49-F238E27FC236}">
                <a16:creationId xmlns:a16="http://schemas.microsoft.com/office/drawing/2014/main" id="{FD7AE56A-4FC8-4967-8568-2D19A21C3B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5"/>
            <a:ext cx="11449050" cy="1655763"/>
          </a:xfrm>
        </p:spPr>
        <p:txBody>
          <a:bodyPr/>
          <a:lstStyle/>
          <a:p>
            <a:pPr eaLnBrk="1" hangingPunct="1"/>
            <a:r>
              <a:rPr lang="zh-CN" altLang="en-US" sz="2800">
                <a:solidFill>
                  <a:srgbClr val="A50021"/>
                </a:solidFill>
              </a:rPr>
              <a:t>定义</a:t>
            </a:r>
            <a:r>
              <a:rPr lang="en-US" altLang="zh-CN" sz="2800">
                <a:solidFill>
                  <a:srgbClr val="A50021"/>
                </a:solidFill>
              </a:rPr>
              <a:t>10.4</a:t>
            </a:r>
            <a:r>
              <a:rPr lang="en-US" altLang="zh-CN" sz="2800"/>
              <a:t> </a:t>
            </a:r>
            <a:r>
              <a:rPr lang="zh-CN" altLang="en-US" sz="2800"/>
              <a:t>设</a:t>
            </a:r>
            <a:r>
              <a:rPr lang="en-US" altLang="zh-CN" sz="2800" i="1"/>
              <a:t>G</a:t>
            </a:r>
            <a:r>
              <a:rPr lang="zh-CN" altLang="en-US" sz="2800"/>
              <a:t>是群，</a:t>
            </a:r>
            <a:r>
              <a:rPr lang="en-US" altLang="zh-CN" sz="2800" i="1"/>
              <a:t>a</a:t>
            </a:r>
            <a:r>
              <a:rPr lang="en-US" altLang="zh-CN" sz="2800"/>
              <a:t>∈</a:t>
            </a:r>
            <a:r>
              <a:rPr lang="en-US" altLang="zh-CN" sz="2800" i="1"/>
              <a:t>G</a:t>
            </a:r>
            <a:r>
              <a:rPr lang="zh-CN" altLang="en-US" sz="2800"/>
              <a:t>，使得等式 </a:t>
            </a:r>
            <a:r>
              <a:rPr lang="en-US" altLang="zh-CN" sz="2800" i="1"/>
              <a:t>a</a:t>
            </a:r>
            <a:r>
              <a:rPr lang="en-US" altLang="zh-CN" sz="2800" i="1" baseline="30000"/>
              <a:t>k</a:t>
            </a:r>
            <a:r>
              <a:rPr lang="en-US" altLang="zh-CN" sz="2800"/>
              <a:t>=</a:t>
            </a:r>
            <a:r>
              <a:rPr lang="en-US" altLang="zh-CN" sz="2800" i="1"/>
              <a:t>e </a:t>
            </a:r>
            <a:r>
              <a:rPr lang="zh-CN" altLang="en-US" sz="2800"/>
              <a:t>成立的最小正整数</a:t>
            </a:r>
            <a:r>
              <a:rPr lang="en-US" altLang="zh-CN" sz="2800" i="1"/>
              <a:t>k </a:t>
            </a:r>
            <a:r>
              <a:rPr lang="zh-CN" altLang="en-US" sz="2800"/>
              <a:t>称为</a:t>
            </a:r>
            <a:r>
              <a:rPr lang="en-US" altLang="zh-CN" sz="2800" i="1"/>
              <a:t>a </a:t>
            </a:r>
            <a:r>
              <a:rPr lang="zh-CN" altLang="en-US" sz="2800"/>
              <a:t>的阶，记作</a:t>
            </a:r>
            <a:r>
              <a:rPr lang="en-US" altLang="zh-CN" sz="2800"/>
              <a:t>|</a:t>
            </a:r>
            <a:r>
              <a:rPr lang="en-US" altLang="zh-CN" sz="2800" i="1"/>
              <a:t>a</a:t>
            </a:r>
            <a:r>
              <a:rPr lang="en-US" altLang="zh-CN" sz="2800"/>
              <a:t>|=</a:t>
            </a:r>
            <a:r>
              <a:rPr lang="en-US" altLang="zh-CN" sz="2800" i="1"/>
              <a:t>k</a:t>
            </a:r>
            <a:r>
              <a:rPr lang="zh-CN" altLang="en-US" sz="2800"/>
              <a:t>，称 </a:t>
            </a:r>
            <a:r>
              <a:rPr lang="en-US" altLang="zh-CN" sz="2800" i="1"/>
              <a:t>a </a:t>
            </a:r>
            <a:r>
              <a:rPr lang="zh-CN" altLang="en-US" sz="2800"/>
              <a:t>为 </a:t>
            </a:r>
            <a:r>
              <a:rPr lang="en-US" altLang="zh-CN" sz="2800" i="1">
                <a:solidFill>
                  <a:srgbClr val="A50021"/>
                </a:solidFill>
              </a:rPr>
              <a:t>k </a:t>
            </a:r>
            <a:r>
              <a:rPr lang="zh-CN" altLang="en-US" sz="2800">
                <a:solidFill>
                  <a:srgbClr val="A50021"/>
                </a:solidFill>
              </a:rPr>
              <a:t>阶元</a:t>
            </a:r>
            <a:r>
              <a:rPr lang="en-US" altLang="zh-CN" sz="2800"/>
              <a:t>. </a:t>
            </a:r>
            <a:r>
              <a:rPr lang="zh-CN" altLang="en-US" sz="2800"/>
              <a:t>若不存在这样的正整数 </a:t>
            </a:r>
            <a:r>
              <a:rPr lang="en-US" altLang="zh-CN" sz="2800" i="1"/>
              <a:t>k</a:t>
            </a:r>
            <a:r>
              <a:rPr lang="zh-CN" altLang="en-US" sz="2800"/>
              <a:t>，则称 </a:t>
            </a:r>
            <a:r>
              <a:rPr lang="en-US" altLang="zh-CN" sz="2800" i="1"/>
              <a:t>a </a:t>
            </a:r>
            <a:r>
              <a:rPr lang="zh-CN" altLang="en-US" sz="2800"/>
              <a:t>为</a:t>
            </a:r>
            <a:r>
              <a:rPr lang="zh-CN" altLang="en-US" sz="2800">
                <a:solidFill>
                  <a:srgbClr val="A50021"/>
                </a:solidFill>
              </a:rPr>
              <a:t>无限阶元</a:t>
            </a:r>
            <a:r>
              <a:rPr lang="en-US" altLang="zh-CN" sz="2800"/>
              <a:t>.</a:t>
            </a:r>
          </a:p>
        </p:txBody>
      </p:sp>
      <p:sp>
        <p:nvSpPr>
          <p:cNvPr id="21508" name="灯片编号占位符 5">
            <a:extLst>
              <a:ext uri="{FF2B5EF4-FFF2-40B4-BE49-F238E27FC236}">
                <a16:creationId xmlns:a16="http://schemas.microsoft.com/office/drawing/2014/main" id="{F248F47D-4ADF-44E3-8F85-B69979916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3DE681F-0B73-4D79-A2E4-082D5CF8E61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09" name="Rectangle 9">
            <a:extLst>
              <a:ext uri="{FF2B5EF4-FFF2-40B4-BE49-F238E27FC236}">
                <a16:creationId xmlns:a16="http://schemas.microsoft.com/office/drawing/2014/main" id="{9A810464-4C35-42EC-A4B9-292154A1C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2388" y="2619375"/>
            <a:ext cx="7248525" cy="392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例如，在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&lt;Z,+&gt;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阶元，其它整数的阶都不存在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91" name="Rectangle 7">
            <a:extLst>
              <a:ext uri="{FF2B5EF4-FFF2-40B4-BE49-F238E27FC236}">
                <a16:creationId xmlns:a16="http://schemas.microsoft.com/office/drawing/2014/main" id="{58649E48-3F5A-4A09-9CD7-44EA852558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368" y="3789363"/>
            <a:ext cx="9936782" cy="23034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dirty="0"/>
              <a:t>某些有用的数量结果：设</a:t>
            </a:r>
            <a:r>
              <a:rPr lang="en-US" altLang="zh-CN" i="1" dirty="0"/>
              <a:t>a</a:t>
            </a:r>
            <a:r>
              <a:rPr lang="zh-CN" altLang="en-US" dirty="0"/>
              <a:t>是群</a:t>
            </a:r>
            <a:r>
              <a:rPr lang="en-US" altLang="zh-CN" i="1" dirty="0"/>
              <a:t>G</a:t>
            </a:r>
            <a:r>
              <a:rPr lang="zh-CN" altLang="en-US" dirty="0"/>
              <a:t>元素，</a:t>
            </a:r>
            <a:r>
              <a:rPr lang="en-US" altLang="zh-CN" i="1" dirty="0"/>
              <a:t>C</a:t>
            </a:r>
            <a:r>
              <a:rPr lang="zh-CN" altLang="en-US" dirty="0"/>
              <a:t>为</a:t>
            </a:r>
            <a:r>
              <a:rPr lang="en-US" altLang="zh-CN" i="1" dirty="0"/>
              <a:t>G</a:t>
            </a:r>
            <a:r>
              <a:rPr lang="zh-CN" altLang="en-US" dirty="0"/>
              <a:t>的中心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dirty="0"/>
              <a:t>                      </a:t>
            </a:r>
            <a:r>
              <a:rPr lang="en-US" altLang="zh-CN" i="1" dirty="0"/>
              <a:t>N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dirty="0"/>
              <a:t>)={ </a:t>
            </a:r>
            <a:r>
              <a:rPr lang="en-US" altLang="zh-CN" i="1" dirty="0"/>
              <a:t>x</a:t>
            </a:r>
            <a:r>
              <a:rPr lang="en-US" altLang="zh-CN" dirty="0"/>
              <a:t> | </a:t>
            </a:r>
            <a:r>
              <a:rPr lang="en-US" altLang="zh-CN" i="1" dirty="0" err="1"/>
              <a:t>x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G</a:t>
            </a:r>
            <a:r>
              <a:rPr lang="en-US" altLang="zh-CN" dirty="0"/>
              <a:t>, </a:t>
            </a:r>
            <a:r>
              <a:rPr lang="en-US" altLang="zh-CN" i="1" dirty="0" err="1"/>
              <a:t>xa</a:t>
            </a:r>
            <a:r>
              <a:rPr lang="en-US" altLang="zh-CN" dirty="0"/>
              <a:t>=</a:t>
            </a:r>
            <a:r>
              <a:rPr lang="en-US" altLang="zh-CN" i="1" dirty="0"/>
              <a:t>ax </a:t>
            </a:r>
            <a:r>
              <a:rPr lang="en-US" altLang="zh-CN" dirty="0"/>
              <a:t>}</a:t>
            </a:r>
            <a:r>
              <a:rPr lang="zh-CN" altLang="en-US" dirty="0"/>
              <a:t>，</a:t>
            </a:r>
          </a:p>
          <a:p>
            <a:pPr eaLnBrk="1" hangingPunct="1">
              <a:lnSpc>
                <a:spcPct val="8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dirty="0"/>
              <a:t>|</a:t>
            </a:r>
            <a:r>
              <a:rPr lang="en-US" altLang="zh-CN" i="1" dirty="0"/>
              <a:t>C</a:t>
            </a:r>
            <a:r>
              <a:rPr lang="en-US" altLang="zh-CN" dirty="0"/>
              <a:t>| </a:t>
            </a:r>
            <a:r>
              <a:rPr lang="zh-CN" altLang="en-US" dirty="0"/>
              <a:t>是 </a:t>
            </a:r>
            <a:r>
              <a:rPr lang="en-US" altLang="zh-CN" dirty="0"/>
              <a:t>|</a:t>
            </a:r>
            <a:r>
              <a:rPr lang="en-US" altLang="zh-CN" i="1" dirty="0"/>
              <a:t>N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dirty="0"/>
              <a:t>)| </a:t>
            </a:r>
            <a:r>
              <a:rPr lang="zh-CN" altLang="en-US" dirty="0"/>
              <a:t>和 </a:t>
            </a:r>
            <a:r>
              <a:rPr lang="en-US" altLang="zh-CN" dirty="0"/>
              <a:t>|</a:t>
            </a:r>
            <a:r>
              <a:rPr lang="en-US" altLang="zh-CN" i="1" dirty="0"/>
              <a:t>G</a:t>
            </a:r>
            <a:r>
              <a:rPr lang="en-US" altLang="zh-CN" dirty="0"/>
              <a:t>| </a:t>
            </a:r>
            <a:r>
              <a:rPr lang="zh-CN" altLang="en-US" dirty="0"/>
              <a:t>的因子，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 </a:t>
            </a:r>
            <a:r>
              <a:rPr lang="zh-CN" altLang="en-US" dirty="0"/>
              <a:t>是 </a:t>
            </a:r>
            <a:r>
              <a:rPr lang="en-US" altLang="zh-CN" dirty="0"/>
              <a:t>|N(a)| </a:t>
            </a:r>
            <a:r>
              <a:rPr lang="zh-CN" altLang="en-US" dirty="0"/>
              <a:t>和 </a:t>
            </a:r>
            <a:r>
              <a:rPr lang="en-US" altLang="zh-CN" dirty="0"/>
              <a:t>|</a:t>
            </a:r>
            <a:r>
              <a:rPr lang="en-US" altLang="zh-CN" i="1" dirty="0"/>
              <a:t>G</a:t>
            </a:r>
            <a:r>
              <a:rPr lang="en-US" altLang="zh-CN" dirty="0"/>
              <a:t>| </a:t>
            </a:r>
            <a:r>
              <a:rPr lang="zh-CN" altLang="en-US" dirty="0"/>
              <a:t>的因子</a:t>
            </a:r>
          </a:p>
          <a:p>
            <a:pPr eaLnBrk="1" hangingPunct="1">
              <a:lnSpc>
                <a:spcPct val="8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dirty="0"/>
              <a:t>|</a:t>
            </a:r>
            <a:r>
              <a:rPr lang="en-US" altLang="zh-CN" i="1" dirty="0"/>
              <a:t>H</a:t>
            </a:r>
            <a:r>
              <a:rPr lang="en-US" altLang="zh-CN" dirty="0"/>
              <a:t>| = |</a:t>
            </a:r>
            <a:r>
              <a:rPr lang="en-US" altLang="zh-CN" i="1" dirty="0"/>
              <a:t> xHx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| </a:t>
            </a:r>
          </a:p>
          <a:p>
            <a:pPr eaLnBrk="1" hangingPunct="1">
              <a:lnSpc>
                <a:spcPct val="8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i="1" baseline="30000" dirty="0"/>
              <a:t>n</a:t>
            </a:r>
            <a:r>
              <a:rPr lang="en-US" altLang="zh-CN" dirty="0"/>
              <a:t>| </a:t>
            </a:r>
            <a:r>
              <a:rPr lang="zh-CN" altLang="en-US" dirty="0"/>
              <a:t>是 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 </a:t>
            </a:r>
            <a:r>
              <a:rPr lang="zh-CN" altLang="en-US" dirty="0"/>
              <a:t>的因子  </a:t>
            </a:r>
          </a:p>
          <a:p>
            <a:pPr eaLnBrk="1" hangingPunct="1">
              <a:lnSpc>
                <a:spcPct val="8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i="1" dirty="0"/>
              <a:t>a</a:t>
            </a:r>
            <a:r>
              <a:rPr lang="en-US" altLang="zh-CN" baseline="30000" dirty="0"/>
              <a:t>2</a:t>
            </a:r>
            <a:r>
              <a:rPr lang="en-US" altLang="zh-CN" dirty="0"/>
              <a:t>=</a:t>
            </a:r>
            <a:r>
              <a:rPr lang="en-US" altLang="zh-CN" i="1" dirty="0"/>
              <a:t>e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i="1" dirty="0"/>
              <a:t>a</a:t>
            </a:r>
            <a:r>
              <a:rPr lang="en-US" altLang="zh-CN" dirty="0"/>
              <a:t>=</a:t>
            </a:r>
            <a:r>
              <a:rPr lang="en-US" altLang="zh-CN" i="1" dirty="0"/>
              <a:t>a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|</a:t>
            </a:r>
            <a:r>
              <a:rPr lang="en-US" altLang="zh-CN" i="1" dirty="0"/>
              <a:t>a</a:t>
            </a:r>
            <a:r>
              <a:rPr lang="en-US" altLang="zh-CN" dirty="0"/>
              <a:t>|=1,2 </a:t>
            </a:r>
          </a:p>
        </p:txBody>
      </p:sp>
      <p:sp>
        <p:nvSpPr>
          <p:cNvPr id="165891" name="灯片编号占位符 5">
            <a:extLst>
              <a:ext uri="{FF2B5EF4-FFF2-40B4-BE49-F238E27FC236}">
                <a16:creationId xmlns:a16="http://schemas.microsoft.com/office/drawing/2014/main" id="{871A52CA-7763-402B-B50D-127ED32F5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41277DF-C2C2-4568-9D10-04A09741EFC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5892" name="Rectangle 2">
            <a:extLst>
              <a:ext uri="{FF2B5EF4-FFF2-40B4-BE49-F238E27FC236}">
                <a16:creationId xmlns:a16="http://schemas.microsoft.com/office/drawing/2014/main" id="{BE6AEAA7-36A6-42D5-A4B7-0ECC88B4A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368" y="1305867"/>
            <a:ext cx="97923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52578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．设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分别是群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阶子群，若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= 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，证明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{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}. </a:t>
            </a:r>
          </a:p>
        </p:txBody>
      </p:sp>
      <p:sp>
        <p:nvSpPr>
          <p:cNvPr id="165893" name="Rectangle 4">
            <a:extLst>
              <a:ext uri="{FF2B5EF4-FFF2-40B4-BE49-F238E27FC236}">
                <a16:creationId xmlns:a16="http://schemas.microsoft.com/office/drawing/2014/main" id="{8B3BF47A-6CEC-40D5-8DEF-C86F88528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681989" name="Rectangle 5">
            <a:extLst>
              <a:ext uri="{FF2B5EF4-FFF2-40B4-BE49-F238E27FC236}">
                <a16:creationId xmlns:a16="http://schemas.microsoft.com/office/drawing/2014/main" id="{B8D006FB-B1D7-4AE1-B219-B3341191E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368" y="2060575"/>
            <a:ext cx="11017224" cy="113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由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Lagrange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定理，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|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整除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，也整除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s.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从而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|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整除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的最大公因子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因为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= 1,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从而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| = 1.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即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{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1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1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819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19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19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19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19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19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19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819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1991" grpId="0" build="p"/>
      <p:bldP spid="681989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灯片编号占位符 3">
            <a:extLst>
              <a:ext uri="{FF2B5EF4-FFF2-40B4-BE49-F238E27FC236}">
                <a16:creationId xmlns:a16="http://schemas.microsoft.com/office/drawing/2014/main" id="{FB79C972-D2C9-443F-A664-2A8763989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1CA2C07-0F9B-4485-9F32-F7B22A59F01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7939" name="Rectangle 2">
            <a:extLst>
              <a:ext uri="{FF2B5EF4-FFF2-40B4-BE49-F238E27FC236}">
                <a16:creationId xmlns:a16="http://schemas.microsoft.com/office/drawing/2014/main" id="{4610C52D-C4F5-4BB0-94FF-1FB0287DB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1116013"/>
            <a:ext cx="7993062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．设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为虚数单位，即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令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关于矩阵乘法构成群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的所有子群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1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</p:txBody>
      </p:sp>
      <p:graphicFrame>
        <p:nvGraphicFramePr>
          <p:cNvPr id="167940" name="Object 3">
            <a:extLst>
              <a:ext uri="{FF2B5EF4-FFF2-40B4-BE49-F238E27FC236}">
                <a16:creationId xmlns:a16="http://schemas.microsoft.com/office/drawing/2014/main" id="{E32306B9-50EE-46D9-B2FA-55BAF3AFC0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55913" y="1557338"/>
          <a:ext cx="5832475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3441700" imgH="495300" progId="Equation.3">
                  <p:embed/>
                </p:oleObj>
              </mc:Choice>
              <mc:Fallback>
                <p:oleObj name="公式" r:id="rId3" imgW="3441700" imgH="495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913" y="1557338"/>
                        <a:ext cx="5832475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41" name="Rectangle 7">
            <a:extLst>
              <a:ext uri="{FF2B5EF4-FFF2-40B4-BE49-F238E27FC236}">
                <a16:creationId xmlns:a16="http://schemas.microsoft.com/office/drawing/2014/main" id="{0478675B-3690-44EB-923E-55108417D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9825" y="3644900"/>
            <a:ext cx="2476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000" b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endParaRPr lang="en-US" altLang="zh-CN" sz="18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7942" name="Rectangle 8">
            <a:extLst>
              <a:ext uri="{FF2B5EF4-FFF2-40B4-BE49-F238E27FC236}">
                <a16:creationId xmlns:a16="http://schemas.microsoft.com/office/drawing/2014/main" id="{C3FBF761-F456-47DE-B0B9-308C0B049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</a:p>
        </p:txBody>
      </p:sp>
      <p:pic>
        <p:nvPicPr>
          <p:cNvPr id="686108" name="Picture 28" descr="图片1">
            <a:extLst>
              <a:ext uri="{FF2B5EF4-FFF2-40B4-BE49-F238E27FC236}">
                <a16:creationId xmlns:a16="http://schemas.microsoft.com/office/drawing/2014/main" id="{983C621B-CFA4-485F-9C3D-CC0D859B2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3117850"/>
            <a:ext cx="4030663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6110" name="Group 30">
            <a:extLst>
              <a:ext uri="{FF2B5EF4-FFF2-40B4-BE49-F238E27FC236}">
                <a16:creationId xmlns:a16="http://schemas.microsoft.com/office/drawing/2014/main" id="{D78A91FA-1D56-4412-BACF-7E180230728F}"/>
              </a:ext>
            </a:extLst>
          </p:cNvPr>
          <p:cNvGrpSpPr>
            <a:grpSpLocks/>
          </p:cNvGrpSpPr>
          <p:nvPr/>
        </p:nvGrpSpPr>
        <p:grpSpPr bwMode="auto">
          <a:xfrm>
            <a:off x="1992313" y="2924175"/>
            <a:ext cx="4175125" cy="3605213"/>
            <a:chOff x="295" y="1842"/>
            <a:chExt cx="2630" cy="2271"/>
          </a:xfrm>
        </p:grpSpPr>
        <p:sp>
          <p:nvSpPr>
            <p:cNvPr id="167945" name="Rectangle 5">
              <a:extLst>
                <a:ext uri="{FF2B5EF4-FFF2-40B4-BE49-F238E27FC236}">
                  <a16:creationId xmlns:a16="http://schemas.microsoft.com/office/drawing/2014/main" id="{55B48D88-B8F8-48ED-89F1-10AF46F6C7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842"/>
              <a:ext cx="22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解  令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分别为</a:t>
              </a:r>
            </a:p>
          </p:txBody>
        </p:sp>
        <p:graphicFrame>
          <p:nvGraphicFramePr>
            <p:cNvPr id="167946" name="Object 6">
              <a:extLst>
                <a:ext uri="{FF2B5EF4-FFF2-40B4-BE49-F238E27FC236}">
                  <a16:creationId xmlns:a16="http://schemas.microsoft.com/office/drawing/2014/main" id="{8F632545-D783-4D8A-890E-29F721C0E0A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85" y="2115"/>
            <a:ext cx="2245" cy="4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6" imgW="2197100" imgH="469900" progId="Equation.3">
                    <p:embed/>
                  </p:oleObj>
                </mc:Choice>
                <mc:Fallback>
                  <p:oleObj name="公式" r:id="rId6" imgW="2197100" imgH="46990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5" y="2115"/>
                          <a:ext cx="2245" cy="4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7947" name="Rectangle 29">
              <a:extLst>
                <a:ext uri="{FF2B5EF4-FFF2-40B4-BE49-F238E27FC236}">
                  <a16:creationId xmlns:a16="http://schemas.microsoft.com/office/drawing/2014/main" id="{034FE1B9-E670-4E93-97E0-EC29C77D9F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2659"/>
              <a:ext cx="2630" cy="1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的子群有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个，即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平凡子群：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&lt;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&gt; = {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},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阶子群：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&lt;-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&gt; = {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-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},  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阶子群：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&lt;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&gt; = {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,-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,-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},  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        &lt;C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&gt; = {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C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,-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,-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C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}, 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        &lt;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&gt; = {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,-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,-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},</a:t>
              </a:r>
              <a:r>
                <a:rPr lang="en-US" altLang="zh-CN" b="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6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灯片编号占位符 3">
            <a:extLst>
              <a:ext uri="{FF2B5EF4-FFF2-40B4-BE49-F238E27FC236}">
                <a16:creationId xmlns:a16="http://schemas.microsoft.com/office/drawing/2014/main" id="{90F1510F-266E-4C04-9C6E-538FB96FB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833A6BD-6167-402B-80F9-ABFB54FFCE4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9987" name="Rectangle 2">
            <a:extLst>
              <a:ext uri="{FF2B5EF4-FFF2-40B4-BE49-F238E27FC236}">
                <a16:creationId xmlns:a16="http://schemas.microsoft.com/office/drawing/2014/main" id="{8223371C-6194-4955-8722-25A5C0946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36" y="1235373"/>
            <a:ext cx="1180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52578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5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．设群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的运算表如表所示，问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是否为循环群？如果是，求出它所有的生成元和子群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69988" name="Rectangle 15">
            <a:extLst>
              <a:ext uri="{FF2B5EF4-FFF2-40B4-BE49-F238E27FC236}">
                <a16:creationId xmlns:a16="http://schemas.microsoft.com/office/drawing/2014/main" id="{6546CA43-49B8-4D16-A8F3-62C47013F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</a:p>
        </p:txBody>
      </p:sp>
      <p:pic>
        <p:nvPicPr>
          <p:cNvPr id="169989" name="Picture 24" descr="图片2">
            <a:extLst>
              <a:ext uri="{FF2B5EF4-FFF2-40B4-BE49-F238E27FC236}">
                <a16:creationId xmlns:a16="http://schemas.microsoft.com/office/drawing/2014/main" id="{5630D149-97FD-47D7-80C1-22F9E31B5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68" y="2415158"/>
            <a:ext cx="3122612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2249" name="Rectangle 25">
            <a:extLst>
              <a:ext uri="{FF2B5EF4-FFF2-40B4-BE49-F238E27FC236}">
                <a16:creationId xmlns:a16="http://schemas.microsoft.com/office/drawing/2014/main" id="{88443C59-D48A-4DA4-9720-38F010EB8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384" y="2058690"/>
            <a:ext cx="6120680" cy="405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易见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为单位元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由于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|=6, 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|=6,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为生成元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为循环群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|=6,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因而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也是生成元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|=3,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|=2, 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|=3,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因此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不是生成元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  <a:spcBef>
                <a:spcPct val="4000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子群：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&gt;={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}, 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&gt;={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},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&gt;={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. </a:t>
            </a:r>
            <a:r>
              <a:rPr lang="en-US" altLang="zh-CN" b="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2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2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249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4">
            <a:extLst>
              <a:ext uri="{FF2B5EF4-FFF2-40B4-BE49-F238E27FC236}">
                <a16:creationId xmlns:a16="http://schemas.microsoft.com/office/drawing/2014/main" id="{E042FE72-5C51-4FD2-9C10-7B4079C5E2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2800"/>
              <a:t>练习</a:t>
            </a:r>
            <a:r>
              <a:rPr lang="en-US" altLang="zh-CN" sz="2800"/>
              <a:t>10</a:t>
            </a:r>
          </a:p>
        </p:txBody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30C1C2C4-FEC1-46F9-9084-7535A0D3AA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25538"/>
            <a:ext cx="8291513" cy="574675"/>
          </a:xfrm>
        </p:spPr>
        <p:txBody>
          <a:bodyPr/>
          <a:lstStyle/>
          <a:p>
            <a:pPr eaLnBrk="1" hangingPunct="1"/>
            <a:r>
              <a:rPr lang="en-US" altLang="zh-CN"/>
              <a:t>10. </a:t>
            </a:r>
            <a:r>
              <a:rPr lang="zh-CN" altLang="en-US"/>
              <a:t>证明</a:t>
            </a:r>
            <a:r>
              <a:rPr lang="en-US" altLang="zh-CN">
                <a:solidFill>
                  <a:srgbClr val="A50021"/>
                </a:solidFill>
              </a:rPr>
              <a:t>Fermat</a:t>
            </a:r>
            <a:r>
              <a:rPr lang="zh-CN" altLang="en-US">
                <a:solidFill>
                  <a:srgbClr val="A50021"/>
                </a:solidFill>
              </a:rPr>
              <a:t>小定理</a:t>
            </a:r>
            <a:r>
              <a:rPr lang="zh-CN" altLang="en-US"/>
              <a:t>：设 </a:t>
            </a:r>
            <a:r>
              <a:rPr lang="en-US" altLang="zh-CN" i="1"/>
              <a:t>p</a:t>
            </a:r>
            <a:r>
              <a:rPr lang="zh-CN" altLang="en-US"/>
              <a:t>为素数，则 </a:t>
            </a:r>
            <a:r>
              <a:rPr lang="en-US" altLang="zh-CN" i="1"/>
              <a:t>p</a:t>
            </a:r>
            <a:r>
              <a:rPr lang="en-US" altLang="zh-CN"/>
              <a:t>|(</a:t>
            </a:r>
            <a:r>
              <a:rPr lang="en-US" altLang="zh-CN" i="1"/>
              <a:t>n</a:t>
            </a:r>
            <a:r>
              <a:rPr lang="en-US" altLang="zh-CN" i="1" baseline="30000"/>
              <a:t>p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 i="1"/>
              <a:t>n</a:t>
            </a:r>
            <a:r>
              <a:rPr lang="en-US" altLang="zh-CN"/>
              <a:t>)</a:t>
            </a:r>
          </a:p>
        </p:txBody>
      </p:sp>
      <p:sp>
        <p:nvSpPr>
          <p:cNvPr id="172036" name="灯片编号占位符 5">
            <a:extLst>
              <a:ext uri="{FF2B5EF4-FFF2-40B4-BE49-F238E27FC236}">
                <a16:creationId xmlns:a16="http://schemas.microsoft.com/office/drawing/2014/main" id="{6725D3B5-7423-4C66-93E2-FD085863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87422D5-8677-4A86-AD34-CD217CD4580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2037" name="Rectangle 7">
            <a:extLst>
              <a:ext uri="{FF2B5EF4-FFF2-40B4-BE49-F238E27FC236}">
                <a16:creationId xmlns:a16="http://schemas.microsoft.com/office/drawing/2014/main" id="{3087EBF0-9E3A-40AA-B863-5E5FBC0C9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879725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709640" name="Group 8">
            <a:extLst>
              <a:ext uri="{FF2B5EF4-FFF2-40B4-BE49-F238E27FC236}">
                <a16:creationId xmlns:a16="http://schemas.microsoft.com/office/drawing/2014/main" id="{89CBCF5B-7867-4E70-8D2A-6B17651B0548}"/>
              </a:ext>
            </a:extLst>
          </p:cNvPr>
          <p:cNvGrpSpPr>
            <a:grpSpLocks/>
          </p:cNvGrpSpPr>
          <p:nvPr/>
        </p:nvGrpSpPr>
        <p:grpSpPr bwMode="auto">
          <a:xfrm>
            <a:off x="1992313" y="1700213"/>
            <a:ext cx="8229600" cy="4824412"/>
            <a:chOff x="295" y="1071"/>
            <a:chExt cx="5184" cy="3039"/>
          </a:xfrm>
        </p:grpSpPr>
        <p:sp>
          <p:nvSpPr>
            <p:cNvPr id="172039" name="Rectangle 5">
              <a:extLst>
                <a:ext uri="{FF2B5EF4-FFF2-40B4-BE49-F238E27FC236}">
                  <a16:creationId xmlns:a16="http://schemas.microsoft.com/office/drawing/2014/main" id="{9DDA098B-1C40-43EC-B1E3-55B292C4B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071"/>
              <a:ext cx="5184" cy="30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证：考虑一个圆环上等距离穿有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个珠子，用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n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种颜色对珠</a:t>
              </a:r>
            </a:p>
            <a:p>
              <a:pPr eaLnBrk="1" hangingPunct="1"/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子着色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考虑围绕中心旋转，则群是</a:t>
              </a:r>
              <a:endParaRPr lang="zh-CN" altLang="en-US" i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/>
              <a:r>
                <a:rPr lang="zh-CN" altLang="en-US" i="1">
                  <a:latin typeface="Times New Roman" panose="02020603050405020304" pitchFamily="18" charset="0"/>
                  <a:ea typeface="楷体" panose="02010609060101010101" pitchFamily="49" charset="-122"/>
                </a:rPr>
                <a:t>    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={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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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… ,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</a:t>
              </a:r>
              <a:r>
                <a:rPr lang="en-US" altLang="zh-CN" i="1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}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     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=(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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)(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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)…(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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     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=(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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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…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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 </a:t>
              </a:r>
            </a:p>
            <a:p>
              <a:pPr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…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endParaRPr>
            </a:p>
            <a:p>
              <a:pPr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     </a:t>
              </a:r>
              <a:r>
                <a:rPr lang="en-US" altLang="zh-CN" i="1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=(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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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…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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 </a:t>
              </a:r>
            </a:p>
            <a:p>
              <a:pPr algn="just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根据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Polya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定理，不同的着色方案数是</a:t>
              </a:r>
            </a:p>
            <a:p>
              <a:pPr algn="just" eaLnBrk="1" hangingPunct="1"/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just" eaLnBrk="1" hangingPunct="1">
                <a:spcBef>
                  <a:spcPct val="60000"/>
                </a:spcBef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于是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|(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r>
                <a:rPr lang="en-US" altLang="zh-CN" i="1" baseline="30000"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</a:p>
          </p:txBody>
        </p:sp>
        <p:graphicFrame>
          <p:nvGraphicFramePr>
            <p:cNvPr id="172040" name="Object 6">
              <a:extLst>
                <a:ext uri="{FF2B5EF4-FFF2-40B4-BE49-F238E27FC236}">
                  <a16:creationId xmlns:a16="http://schemas.microsoft.com/office/drawing/2014/main" id="{359642EC-C80E-4BF6-93FD-A0572B7B545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474" y="3249"/>
            <a:ext cx="3374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2578100" imgH="431800" progId="Equation.3">
                    <p:embed/>
                  </p:oleObj>
                </mc:Choice>
                <mc:Fallback>
                  <p:oleObj name="公式" r:id="rId3" imgW="2578100" imgH="43180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4" y="3249"/>
                          <a:ext cx="3374" cy="5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灯片编号占位符 3">
            <a:extLst>
              <a:ext uri="{FF2B5EF4-FFF2-40B4-BE49-F238E27FC236}">
                <a16:creationId xmlns:a16="http://schemas.microsoft.com/office/drawing/2014/main" id="{BF8527B5-E5E8-4F54-AFE1-2A6233ECE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35D3AF-9578-473B-BBFC-098E42553B7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50921" name="Rectangle 9">
            <a:extLst>
              <a:ext uri="{FF2B5EF4-FFF2-40B4-BE49-F238E27FC236}">
                <a16:creationId xmlns:a16="http://schemas.microsoft.com/office/drawing/2014/main" id="{E27448AA-8EF9-439A-9F5F-0EE78E35A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625" y="2374900"/>
            <a:ext cx="7921625" cy="373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9675" rIns="39675" bIns="0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证   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∈Z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∗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◇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∈Z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两个运算封闭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任取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∈Z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∗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1)+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∗(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∗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∗(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1)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◇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abc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◇(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◇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◇(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=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abc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∗</a:t>
            </a:r>
            <a:r>
              <a:rPr lang="zh-CN" altLang="en-US" b="0" dirty="0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◇可结合，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为∗的单位元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关于∗的逆元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Z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关于∗构成交换群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关于◇构成半群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 ◇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关于∗ 满足分配律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◇(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∗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◇(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1) = 2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                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◇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)∗(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◇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= 2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∗,◇&gt;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构成环</a:t>
            </a:r>
          </a:p>
        </p:txBody>
      </p:sp>
      <p:sp>
        <p:nvSpPr>
          <p:cNvPr id="174084" name="Rectangle 11">
            <a:extLst>
              <a:ext uri="{FF2B5EF4-FFF2-40B4-BE49-F238E27FC236}">
                <a16:creationId xmlns:a16="http://schemas.microsoft.com/office/drawing/2014/main" id="{9909C561-0971-4732-950F-D230E0F97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174085" name="Rectangle 12">
            <a:extLst>
              <a:ext uri="{FF2B5EF4-FFF2-40B4-BE49-F238E27FC236}">
                <a16:creationId xmlns:a16="http://schemas.microsoft.com/office/drawing/2014/main" id="{D31F81AE-6E5E-4E5B-B64C-F66FF3C00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1052513"/>
            <a:ext cx="7993062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11.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在整数环中定义∗和◇两个运算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∈Z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◇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证明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&lt;Z, ∗,◇&gt;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构成环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0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0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092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14">
            <a:extLst>
              <a:ext uri="{FF2B5EF4-FFF2-40B4-BE49-F238E27FC236}">
                <a16:creationId xmlns:a16="http://schemas.microsoft.com/office/drawing/2014/main" id="{250E419A-8A7C-4EA0-9E3D-21E2C2C7CC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32175" y="260350"/>
            <a:ext cx="6121400" cy="417513"/>
          </a:xfrm>
          <a:noFill/>
        </p:spPr>
        <p:txBody>
          <a:bodyPr/>
          <a:lstStyle/>
          <a:p>
            <a:pPr eaLnBrk="1" hangingPunct="1"/>
            <a:r>
              <a:rPr lang="zh-CN" altLang="en-US" sz="2800"/>
              <a:t>练习</a:t>
            </a:r>
            <a:r>
              <a:rPr lang="en-US" altLang="zh-CN" sz="2800"/>
              <a:t>12</a:t>
            </a:r>
          </a:p>
        </p:txBody>
      </p:sp>
      <p:sp>
        <p:nvSpPr>
          <p:cNvPr id="561165" name="Rectangle 13">
            <a:extLst>
              <a:ext uri="{FF2B5EF4-FFF2-40B4-BE49-F238E27FC236}">
                <a16:creationId xmlns:a16="http://schemas.microsoft.com/office/drawing/2014/main" id="{55618683-D7A5-479C-8221-60E087F4CB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6625" y="4192588"/>
            <a:ext cx="8137525" cy="2260600"/>
          </a:xfrm>
        </p:spPr>
        <p:txBody>
          <a:bodyPr/>
          <a:lstStyle/>
          <a:p>
            <a:pPr eaLnBrk="1" hangingPunct="1"/>
            <a:r>
              <a:rPr lang="zh-CN" altLang="en-US" dirty="0"/>
              <a:t>解   </a:t>
            </a:r>
            <a:r>
              <a:rPr lang="en-US" altLang="zh-CN" dirty="0"/>
              <a:t>(1) </a:t>
            </a:r>
            <a:r>
              <a:rPr lang="zh-CN" altLang="en-US" dirty="0"/>
              <a:t>是环</a:t>
            </a:r>
            <a:r>
              <a:rPr lang="en-US" altLang="zh-CN" dirty="0"/>
              <a:t>, </a:t>
            </a:r>
            <a:r>
              <a:rPr lang="zh-CN" altLang="en-US" dirty="0"/>
              <a:t>是整环</a:t>
            </a:r>
            <a:r>
              <a:rPr lang="en-US" altLang="zh-CN" dirty="0"/>
              <a:t>, </a:t>
            </a:r>
            <a:r>
              <a:rPr lang="zh-CN" altLang="en-US" dirty="0"/>
              <a:t>也是域</a:t>
            </a:r>
            <a:r>
              <a:rPr lang="en-US" altLang="zh-CN" dirty="0"/>
              <a:t>. </a:t>
            </a:r>
          </a:p>
          <a:p>
            <a:pPr eaLnBrk="1" hangingPunct="1"/>
            <a:r>
              <a:rPr lang="en-US" altLang="zh-CN" dirty="0"/>
              <a:t>(2) </a:t>
            </a:r>
            <a:r>
              <a:rPr lang="zh-CN" altLang="en-US" dirty="0"/>
              <a:t>不是环</a:t>
            </a:r>
            <a:r>
              <a:rPr lang="en-US" altLang="zh-CN" dirty="0"/>
              <a:t>, </a:t>
            </a:r>
            <a:r>
              <a:rPr lang="zh-CN" altLang="en-US" dirty="0"/>
              <a:t>因为关于加法不封闭</a:t>
            </a:r>
            <a:r>
              <a:rPr lang="en-US" altLang="zh-CN" dirty="0"/>
              <a:t>. </a:t>
            </a:r>
          </a:p>
          <a:p>
            <a:pPr eaLnBrk="1" hangingPunct="1"/>
            <a:r>
              <a:rPr lang="en-US" altLang="zh-CN" dirty="0"/>
              <a:t>(3) </a:t>
            </a:r>
            <a:r>
              <a:rPr lang="zh-CN" altLang="en-US" dirty="0"/>
              <a:t>是环</a:t>
            </a:r>
            <a:r>
              <a:rPr lang="en-US" altLang="zh-CN" dirty="0"/>
              <a:t>, </a:t>
            </a:r>
            <a:r>
              <a:rPr lang="zh-CN" altLang="en-US" dirty="0"/>
              <a:t>不是整环和域</a:t>
            </a:r>
            <a:r>
              <a:rPr lang="en-US" altLang="zh-CN" dirty="0"/>
              <a:t>, </a:t>
            </a:r>
            <a:r>
              <a:rPr lang="zh-CN" altLang="en-US" dirty="0"/>
              <a:t>因为乘法没有么元</a:t>
            </a:r>
            <a:r>
              <a:rPr lang="en-US" altLang="zh-CN" dirty="0"/>
              <a:t>. </a:t>
            </a:r>
          </a:p>
          <a:p>
            <a:pPr eaLnBrk="1" hangingPunct="1"/>
            <a:r>
              <a:rPr lang="en-US" altLang="zh-CN" dirty="0"/>
              <a:t>(4) </a:t>
            </a:r>
            <a:r>
              <a:rPr lang="zh-CN" altLang="en-US" dirty="0"/>
              <a:t>不是环</a:t>
            </a:r>
            <a:r>
              <a:rPr lang="en-US" altLang="zh-CN" dirty="0"/>
              <a:t>, </a:t>
            </a:r>
            <a:r>
              <a:rPr lang="zh-CN" altLang="en-US" dirty="0"/>
              <a:t>因为正整数关于加法的负元不存在</a:t>
            </a:r>
            <a:r>
              <a:rPr lang="en-US" altLang="zh-CN" dirty="0"/>
              <a:t>. </a:t>
            </a:r>
          </a:p>
          <a:p>
            <a:pPr eaLnBrk="1" hangingPunct="1"/>
            <a:r>
              <a:rPr lang="en-US" altLang="zh-CN" dirty="0"/>
              <a:t>(5) </a:t>
            </a:r>
            <a:r>
              <a:rPr lang="zh-CN" altLang="en-US" dirty="0"/>
              <a:t>不是环</a:t>
            </a:r>
            <a:r>
              <a:rPr lang="en-US" altLang="zh-CN" dirty="0"/>
              <a:t>, </a:t>
            </a:r>
            <a:r>
              <a:rPr lang="zh-CN" altLang="en-US" dirty="0"/>
              <a:t>因为关于乘法不封闭</a:t>
            </a:r>
            <a:r>
              <a:rPr lang="en-US" altLang="zh-CN" dirty="0"/>
              <a:t>. </a:t>
            </a:r>
          </a:p>
        </p:txBody>
      </p:sp>
      <p:sp>
        <p:nvSpPr>
          <p:cNvPr id="176132" name="灯片编号占位符 5">
            <a:extLst>
              <a:ext uri="{FF2B5EF4-FFF2-40B4-BE49-F238E27FC236}">
                <a16:creationId xmlns:a16="http://schemas.microsoft.com/office/drawing/2014/main" id="{FF2C76E2-77DF-4173-8B69-AC2B24AEB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36E3E22-9C33-4CDE-A8C0-FF797AB5A17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6133" name="Rectangle 15">
            <a:extLst>
              <a:ext uri="{FF2B5EF4-FFF2-40B4-BE49-F238E27FC236}">
                <a16:creationId xmlns:a16="http://schemas.microsoft.com/office/drawing/2014/main" id="{16D66F95-EFAD-4AFA-B8B9-4B90FEC3E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1909" y="1071340"/>
            <a:ext cx="8135937" cy="267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12.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判断下列集合和给定运算是否构成环、整环和域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如果不构成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说明理由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{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|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∈Q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},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运算为复数加法和乘法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(2)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={ 2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+1 |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∈Z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运算为实数加法和乘法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(3)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={ 2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|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∈Z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运算为实数加法和乘法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(4)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={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|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≥0∧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∈Z},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运算为实数加法和乘法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(5) </a:t>
            </a:r>
          </a:p>
        </p:txBody>
      </p:sp>
      <p:graphicFrame>
        <p:nvGraphicFramePr>
          <p:cNvPr id="176134" name="Object 9">
            <a:extLst>
              <a:ext uri="{FF2B5EF4-FFF2-40B4-BE49-F238E27FC236}">
                <a16:creationId xmlns:a16="http://schemas.microsoft.com/office/drawing/2014/main" id="{61A576FA-B60C-4E14-BC9C-5969F50D75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11450" y="3429000"/>
          <a:ext cx="2687638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485900" imgH="241300" progId="Equation.3">
                  <p:embed/>
                </p:oleObj>
              </mc:Choice>
              <mc:Fallback>
                <p:oleObj name="公式" r:id="rId3" imgW="1485900" imgH="241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450" y="3429000"/>
                        <a:ext cx="2687638" cy="436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6135" name="Rectangle 11">
            <a:extLst>
              <a:ext uri="{FF2B5EF4-FFF2-40B4-BE49-F238E27FC236}">
                <a16:creationId xmlns:a16="http://schemas.microsoft.com/office/drawing/2014/main" id="{56909765-43B2-456D-91CB-B011D928C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0" y="3429000"/>
            <a:ext cx="3663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794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zh-CN" altLang="en-US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运算为实数加法和乘法</a:t>
            </a: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1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1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1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1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11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11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1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1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1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1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116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72602A4C-D902-4CFD-8851-0E5143667B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群的性质：幂运算规则</a:t>
            </a:r>
          </a:p>
        </p:txBody>
      </p:sp>
      <p:sp>
        <p:nvSpPr>
          <p:cNvPr id="23555" name="Rectangle 8">
            <a:extLst>
              <a:ext uri="{FF2B5EF4-FFF2-40B4-BE49-F238E27FC236}">
                <a16:creationId xmlns:a16="http://schemas.microsoft.com/office/drawing/2014/main" id="{4D90C354-C84A-4646-87DD-4EBC0D6826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25538"/>
            <a:ext cx="8218488" cy="41751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10.1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G </a:t>
            </a:r>
            <a:r>
              <a:rPr lang="zh-CN" altLang="en-US"/>
              <a:t>为群，则</a:t>
            </a:r>
            <a:r>
              <a:rPr lang="en-US" altLang="zh-CN" i="1"/>
              <a:t>G</a:t>
            </a:r>
            <a:r>
              <a:rPr lang="zh-CN" altLang="en-US"/>
              <a:t>中的幂运算满足：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(1)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，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)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=</a:t>
            </a:r>
            <a:r>
              <a:rPr lang="en-US" altLang="zh-CN" i="1"/>
              <a:t>a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(2)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，</a:t>
            </a:r>
            <a:r>
              <a:rPr lang="en-US" altLang="zh-CN"/>
              <a:t>(</a:t>
            </a:r>
            <a:r>
              <a:rPr lang="en-US" altLang="zh-CN" i="1"/>
              <a:t>ab</a:t>
            </a:r>
            <a:r>
              <a:rPr lang="en-US" altLang="zh-CN"/>
              <a:t>)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=</a:t>
            </a:r>
            <a:r>
              <a:rPr lang="en-US" altLang="zh-CN" i="1"/>
              <a:t>b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 i="1"/>
              <a:t>a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(3)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，</a:t>
            </a:r>
            <a:r>
              <a:rPr lang="en-US" altLang="zh-CN" i="1"/>
              <a:t>a</a:t>
            </a:r>
            <a:r>
              <a:rPr lang="en-US" altLang="zh-CN" i="1" baseline="30000"/>
              <a:t>n</a:t>
            </a:r>
            <a:r>
              <a:rPr lang="en-US" altLang="zh-CN" i="1"/>
              <a:t>a</a:t>
            </a:r>
            <a:r>
              <a:rPr lang="en-US" altLang="zh-CN" i="1" baseline="30000"/>
              <a:t>m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n</a:t>
            </a:r>
            <a:r>
              <a:rPr lang="en-US" altLang="zh-CN" baseline="30000"/>
              <a:t>+</a:t>
            </a:r>
            <a:r>
              <a:rPr lang="en-US" altLang="zh-CN" i="1" baseline="30000"/>
              <a:t>m</a:t>
            </a:r>
            <a:r>
              <a:rPr lang="zh-CN" altLang="en-US"/>
              <a:t>，</a:t>
            </a:r>
            <a:r>
              <a:rPr lang="en-US" altLang="zh-CN" i="1"/>
              <a:t>n</a:t>
            </a:r>
            <a:r>
              <a:rPr lang="en-US" altLang="zh-CN"/>
              <a:t>, </a:t>
            </a:r>
            <a:r>
              <a:rPr lang="en-US" altLang="zh-CN" i="1"/>
              <a:t>m</a:t>
            </a:r>
            <a:r>
              <a:rPr lang="en-US" altLang="zh-CN"/>
              <a:t>∈Z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(4)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G</a:t>
            </a:r>
            <a:r>
              <a:rPr lang="zh-CN" altLang="en-US"/>
              <a:t>，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 i="1" baseline="30000"/>
              <a:t>n</a:t>
            </a:r>
            <a:r>
              <a:rPr lang="en-US" altLang="zh-CN"/>
              <a:t>)</a:t>
            </a:r>
            <a:r>
              <a:rPr lang="en-US" altLang="zh-CN" i="1" baseline="30000"/>
              <a:t>m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nm</a:t>
            </a:r>
            <a:r>
              <a:rPr lang="zh-CN" altLang="en-US"/>
              <a:t>，</a:t>
            </a:r>
            <a:r>
              <a:rPr lang="en-US" altLang="zh-CN" i="1"/>
              <a:t>n</a:t>
            </a:r>
            <a:r>
              <a:rPr lang="en-US" altLang="zh-CN"/>
              <a:t>, </a:t>
            </a:r>
            <a:r>
              <a:rPr lang="en-US" altLang="zh-CN" i="1"/>
              <a:t>m</a:t>
            </a:r>
            <a:r>
              <a:rPr lang="en-US" altLang="zh-CN"/>
              <a:t>∈Z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(5) </a:t>
            </a:r>
            <a:r>
              <a:rPr lang="zh-CN" altLang="en-US"/>
              <a:t>若</a:t>
            </a:r>
            <a:r>
              <a:rPr lang="en-US" altLang="zh-CN" i="1"/>
              <a:t>G</a:t>
            </a:r>
            <a:r>
              <a:rPr lang="zh-CN" altLang="en-US"/>
              <a:t>为交换群，则 </a:t>
            </a:r>
            <a:r>
              <a:rPr lang="en-US" altLang="zh-CN"/>
              <a:t>(</a:t>
            </a:r>
            <a:r>
              <a:rPr lang="en-US" altLang="zh-CN" i="1"/>
              <a:t>ab</a:t>
            </a:r>
            <a:r>
              <a:rPr lang="en-US" altLang="zh-CN"/>
              <a:t>)</a:t>
            </a:r>
            <a:r>
              <a:rPr lang="en-US" altLang="zh-CN" i="1" baseline="30000"/>
              <a:t>n 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 i="1" baseline="30000"/>
              <a:t>n</a:t>
            </a:r>
            <a:r>
              <a:rPr lang="en-US" altLang="zh-CN" i="1"/>
              <a:t>b</a:t>
            </a:r>
            <a:r>
              <a:rPr lang="en-US" altLang="zh-CN" i="1" baseline="30000"/>
              <a:t>n</a:t>
            </a:r>
            <a:r>
              <a:rPr lang="en-US" altLang="zh-CN"/>
              <a:t>.</a:t>
            </a:r>
          </a:p>
        </p:txBody>
      </p:sp>
      <p:sp>
        <p:nvSpPr>
          <p:cNvPr id="23556" name="灯片编号占位符 5">
            <a:extLst>
              <a:ext uri="{FF2B5EF4-FFF2-40B4-BE49-F238E27FC236}">
                <a16:creationId xmlns:a16="http://schemas.microsoft.com/office/drawing/2014/main" id="{F99B5B61-87C6-446C-BEF0-D92755990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AE7E327-8208-4F33-A214-C58C4315FB4A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宽屏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w-ch2[兼容模式]" id="{7B428236-F5B7-4B97-9614-C45015C684B4}" vid="{9870D769-E0CF-48B2-9862-9D8179489115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宽屏模板</Template>
  <TotalTime>3391</TotalTime>
  <Words>11669</Words>
  <Application>Microsoft Office PowerPoint</Application>
  <PresentationFormat>宽屏</PresentationFormat>
  <Paragraphs>844</Paragraphs>
  <Slides>85</Slides>
  <Notes>78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85</vt:i4>
      </vt:variant>
    </vt:vector>
  </HeadingPairs>
  <TitlesOfParts>
    <vt:vector size="96" baseType="lpstr">
      <vt:lpstr>仿宋</vt:lpstr>
      <vt:lpstr>华光楷体_CNKI</vt:lpstr>
      <vt:lpstr>华文中宋</vt:lpstr>
      <vt:lpstr>楷体</vt:lpstr>
      <vt:lpstr>Arial</vt:lpstr>
      <vt:lpstr>Symbol</vt:lpstr>
      <vt:lpstr>Times New Roman</vt:lpstr>
      <vt:lpstr>Wingdings</vt:lpstr>
      <vt:lpstr>宽屏模板</vt:lpstr>
      <vt:lpstr>Equation</vt:lpstr>
      <vt:lpstr>公式</vt:lpstr>
      <vt:lpstr>第十章  群与环</vt:lpstr>
      <vt:lpstr>10.1  群的定义与性质</vt:lpstr>
      <vt:lpstr>半群、独异点与群的定义</vt:lpstr>
      <vt:lpstr>PowerPoint 演示文稿</vt:lpstr>
      <vt:lpstr>PowerPoint 演示文稿</vt:lpstr>
      <vt:lpstr>有关群的术语</vt:lpstr>
      <vt:lpstr>PowerPoint 演示文稿</vt:lpstr>
      <vt:lpstr>元素的阶</vt:lpstr>
      <vt:lpstr>群的性质：幂运算规则</vt:lpstr>
      <vt:lpstr>群的性质：方程存在惟一解</vt:lpstr>
      <vt:lpstr>群的性质：消去律</vt:lpstr>
      <vt:lpstr>群的必要性</vt:lpstr>
      <vt:lpstr>群的性质：元素的阶</vt:lpstr>
      <vt:lpstr>群的性质：元素的阶</vt:lpstr>
      <vt:lpstr>群的性质：元素的阶</vt:lpstr>
      <vt:lpstr>群的性质：元素的阶</vt:lpstr>
      <vt:lpstr>元素阶的应用示例</vt:lpstr>
      <vt:lpstr>作业讲解</vt:lpstr>
      <vt:lpstr>作业讲解</vt:lpstr>
      <vt:lpstr>作业讲解</vt:lpstr>
      <vt:lpstr>作业讲解</vt:lpstr>
      <vt:lpstr>作业讲解</vt:lpstr>
      <vt:lpstr>10.2 子群与群的陪集分解</vt:lpstr>
      <vt:lpstr>子群判定定理1</vt:lpstr>
      <vt:lpstr>子群判定定理2</vt:lpstr>
      <vt:lpstr>子群判定定理3</vt:lpstr>
      <vt:lpstr>典型子群的实例:生成子群</vt:lpstr>
      <vt:lpstr>典型子群的实例:中心C</vt:lpstr>
      <vt:lpstr>典型子群的实例:子群的交</vt:lpstr>
      <vt:lpstr>PowerPoint 演示文稿</vt:lpstr>
      <vt:lpstr>陪集定义与实例</vt:lpstr>
      <vt:lpstr>PowerPoint 演示文稿</vt:lpstr>
      <vt:lpstr>陪集的基本性质</vt:lpstr>
      <vt:lpstr>陪集的基本性质</vt:lpstr>
      <vt:lpstr>陪集的基本性质</vt:lpstr>
      <vt:lpstr>推论</vt:lpstr>
      <vt:lpstr>左陪集的定义与性质</vt:lpstr>
      <vt:lpstr>Lagrange定理</vt:lpstr>
      <vt:lpstr>Lagrange定理的推论</vt:lpstr>
      <vt:lpstr>Lagrange定理的应用</vt:lpstr>
      <vt:lpstr>Lagrange定理的应用</vt:lpstr>
      <vt:lpstr>10.3 循环群与置换群</vt:lpstr>
      <vt:lpstr>循环群的生成元</vt:lpstr>
      <vt:lpstr>证明</vt:lpstr>
      <vt:lpstr>证明</vt:lpstr>
      <vt:lpstr>实例</vt:lpstr>
      <vt:lpstr>实例演算：课堂小测验</vt:lpstr>
      <vt:lpstr>循环群的子群</vt:lpstr>
      <vt:lpstr>证明</vt:lpstr>
      <vt:lpstr>证明</vt:lpstr>
      <vt:lpstr>实例</vt:lpstr>
      <vt:lpstr>PowerPoint 演示文稿</vt:lpstr>
      <vt:lpstr>实例演算：课堂小测验</vt:lpstr>
      <vt:lpstr>n 元置换及乘法</vt:lpstr>
      <vt:lpstr>n元置换的轮换表示</vt:lpstr>
      <vt:lpstr>PowerPoint 演示文稿</vt:lpstr>
      <vt:lpstr>置换的对换分解</vt:lpstr>
      <vt:lpstr>PowerPoint 演示文稿</vt:lpstr>
      <vt:lpstr>n元置换群</vt:lpstr>
      <vt:lpstr>Sn的子群</vt:lpstr>
      <vt:lpstr>Polya定理</vt:lpstr>
      <vt:lpstr>Polya定理在组合计数中的应用</vt:lpstr>
      <vt:lpstr>10.4  环与域 </vt:lpstr>
      <vt:lpstr>环的实例</vt:lpstr>
      <vt:lpstr>PowerPoint 演示文稿</vt:lpstr>
      <vt:lpstr>PowerPoint 演示文稿</vt:lpstr>
      <vt:lpstr>实例</vt:lpstr>
      <vt:lpstr>特殊的环</vt:lpstr>
      <vt:lpstr>实例</vt:lpstr>
      <vt:lpstr>实例</vt:lpstr>
      <vt:lpstr>第十章 习题课</vt:lpstr>
      <vt:lpstr>基本要求</vt:lpstr>
      <vt:lpstr>PowerPoint 演示文稿</vt:lpstr>
      <vt:lpstr>PowerPoint 演示文稿</vt:lpstr>
      <vt:lpstr>练习4</vt:lpstr>
      <vt:lpstr>有关群性质的证明方法</vt:lpstr>
      <vt:lpstr>证明方法</vt:lpstr>
      <vt:lpstr>练习5</vt:lpstr>
      <vt:lpstr>PowerPoint 演示文稿</vt:lpstr>
      <vt:lpstr>PowerPoint 演示文稿</vt:lpstr>
      <vt:lpstr>PowerPoint 演示文稿</vt:lpstr>
      <vt:lpstr>PowerPoint 演示文稿</vt:lpstr>
      <vt:lpstr>练习10</vt:lpstr>
      <vt:lpstr>PowerPoint 演示文稿</vt:lpstr>
      <vt:lpstr>练习12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朱旭东</dc:creator>
  <cp:lastModifiedBy>旭东 朱</cp:lastModifiedBy>
  <cp:revision>475</cp:revision>
  <dcterms:created xsi:type="dcterms:W3CDTF">2007-11-19T20:33:53Z</dcterms:created>
  <dcterms:modified xsi:type="dcterms:W3CDTF">2024-05-05T07:14:36Z</dcterms:modified>
</cp:coreProperties>
</file>